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258" r:id="rId4"/>
    <p:sldId id="262" r:id="rId5"/>
    <p:sldId id="298" r:id="rId6"/>
    <p:sldId id="294" r:id="rId7"/>
    <p:sldId id="300" r:id="rId8"/>
    <p:sldId id="263" r:id="rId9"/>
    <p:sldId id="266" r:id="rId10"/>
    <p:sldId id="295" r:id="rId11"/>
    <p:sldId id="274" r:id="rId12"/>
    <p:sldId id="289" r:id="rId13"/>
    <p:sldId id="276" r:id="rId14"/>
    <p:sldId id="273" r:id="rId15"/>
    <p:sldId id="264" r:id="rId16"/>
    <p:sldId id="265" r:id="rId17"/>
    <p:sldId id="275" r:id="rId18"/>
    <p:sldId id="267" r:id="rId19"/>
    <p:sldId id="271" r:id="rId20"/>
    <p:sldId id="281" r:id="rId21"/>
    <p:sldId id="268" r:id="rId22"/>
    <p:sldId id="291" r:id="rId23"/>
    <p:sldId id="292" r:id="rId24"/>
    <p:sldId id="269" r:id="rId25"/>
    <p:sldId id="297" r:id="rId26"/>
    <p:sldId id="279" r:id="rId27"/>
    <p:sldId id="286" r:id="rId28"/>
    <p:sldId id="299" r:id="rId29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35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534721-9BF8-4825-903C-AEDCCE5AD0F8}" type="datetimeFigureOut">
              <a:rPr lang="zh-CN" altLang="en-US" smtClean="0"/>
              <a:pPr/>
              <a:t>2014/7/19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FC7063-735F-49E3-8F48-C4941FA554E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EFFAA9A-D887-49B2-820D-837A7EB7D43E}" type="slidenum">
              <a:rPr lang="zh-CN" altLang="en-US" smtClean="0"/>
              <a:pPr>
                <a:defRPr/>
              </a:pPr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7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3316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CF3BC04-04C4-41BF-98F0-AC8EFEA9850A}" type="slidenum">
              <a:rPr lang="zh-CN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4C47EA3-2ACF-4A39-B9AB-429F9AA1FDB4}" type="slidenum">
              <a:rPr lang="zh-CN" altLang="en-US" smtClean="0"/>
              <a:pPr>
                <a:defRPr/>
              </a:pPr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445E62-1503-4BDD-97B9-EC820666ADCC}" type="slidenum">
              <a:rPr lang="zh-CN" altLang="en-US" smtClean="0"/>
              <a:pPr>
                <a:defRPr/>
              </a:pPr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smtClean="0"/>
          </a:p>
        </p:txBody>
      </p:sp>
      <p:sp>
        <p:nvSpPr>
          <p:cNvPr id="48132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3F70FC4-8DBF-456F-9187-9E6F22181622}" type="slidenum">
              <a:rPr lang="en-US" altLang="zh-CN" smtClean="0"/>
              <a:pPr>
                <a:defRPr/>
              </a:pPr>
              <a:t>13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8E26657-3805-4A93-8CC2-4A15D07B26AD}" type="slidenum">
              <a:rPr lang="zh-CN" altLang="en-US" smtClean="0"/>
              <a:pPr>
                <a:defRPr/>
              </a:pPr>
              <a:t>27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2014/7/19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2014/7/19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2014/7/19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2014/7/19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2014/7/19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2014/7/19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2014/7/19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2014/7/19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2014/7/19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2014/7/19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2014/7/19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2014/7/19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539552" y="2130425"/>
            <a:ext cx="8064896" cy="1470025"/>
          </a:xfrm>
        </p:spPr>
        <p:txBody>
          <a:bodyPr/>
          <a:lstStyle/>
          <a:p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基于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THGEM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的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/>
            </a:r>
            <a:br>
              <a:rPr lang="en-US" altLang="zh-CN" dirty="0" smtClean="0">
                <a:latin typeface="微软雅黑" pitchFamily="34" charset="-122"/>
                <a:ea typeface="微软雅黑" pitchFamily="34" charset="-122"/>
              </a:rPr>
            </a:b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同步辐射成像研究</a:t>
            </a:r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5" name="Picture 6" descr="http://www.gucas.ac.cn/images/logo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5250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副标题 2"/>
          <p:cNvSpPr txBox="1">
            <a:spLocks/>
          </p:cNvSpPr>
          <p:nvPr/>
        </p:nvSpPr>
        <p:spPr bwMode="auto">
          <a:xfrm>
            <a:off x="1357313" y="5786438"/>
            <a:ext cx="6400800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  <a:defRPr/>
            </a:pPr>
            <a:r>
              <a:rPr lang="zh-CN" altLang="en-US" sz="16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t>第</a:t>
            </a:r>
            <a:r>
              <a:rPr lang="zh-CN" altLang="en-US" sz="1600" dirty="0" smtClean="0">
                <a:solidFill>
                  <a:schemeClr val="tx1">
                    <a:tint val="75000"/>
                  </a:schemeClr>
                </a:solidFill>
              </a:rPr>
              <a:t>四</a:t>
            </a:r>
            <a:r>
              <a:rPr lang="zh-CN" altLang="en-US" sz="16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t>届</a:t>
            </a:r>
            <a:r>
              <a:rPr lang="zh-CN" altLang="en-US" sz="16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t>全国微结构气体探测器研讨会</a:t>
            </a:r>
            <a:endParaRPr lang="en-US" altLang="zh-CN" sz="1600" dirty="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  <a:p>
            <a:pPr algn="ctr">
              <a:spcBef>
                <a:spcPct val="20000"/>
              </a:spcBef>
              <a:buFont typeface="Arial" charset="0"/>
              <a:buNone/>
              <a:defRPr/>
            </a:pPr>
            <a:r>
              <a:rPr lang="en-US" altLang="zh-CN" sz="160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t>2014</a:t>
            </a:r>
            <a:endParaRPr lang="zh-CN" altLang="en-US" sz="1600" dirty="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8" name="副标题 2"/>
          <p:cNvSpPr>
            <a:spLocks noGrp="1"/>
          </p:cNvSpPr>
          <p:nvPr>
            <p:ph type="subTitle" idx="1"/>
          </p:nvPr>
        </p:nvSpPr>
        <p:spPr>
          <a:xfrm>
            <a:off x="1285875" y="4429125"/>
            <a:ext cx="6400800" cy="1752600"/>
          </a:xfrm>
        </p:spPr>
        <p:txBody>
          <a:bodyPr/>
          <a:lstStyle/>
          <a:p>
            <a:pPr eaLnBrk="1" hangingPunct="1">
              <a:defRPr/>
            </a:pPr>
            <a:r>
              <a:rPr lang="zh-CN" altLang="en-US" sz="2400" dirty="0" smtClean="0">
                <a:solidFill>
                  <a:schemeClr val="tx1"/>
                </a:solidFill>
              </a:rPr>
              <a:t>陈石</a:t>
            </a:r>
            <a:endParaRPr lang="en-US" altLang="zh-CN" sz="2400" dirty="0" smtClean="0">
              <a:solidFill>
                <a:schemeClr val="tx1"/>
              </a:solidFill>
            </a:endParaRPr>
          </a:p>
          <a:p>
            <a:pPr eaLnBrk="1" hangingPunct="1">
              <a:defRPr/>
            </a:pPr>
            <a:r>
              <a:rPr lang="zh-CN" altLang="en-US" sz="2400" dirty="0" smtClean="0">
                <a:solidFill>
                  <a:schemeClr val="tx1"/>
                </a:solidFill>
              </a:rPr>
              <a:t>中国科学院大学</a:t>
            </a:r>
            <a:r>
              <a:rPr lang="en-US" altLang="zh-CN" sz="2400" dirty="0" smtClean="0">
                <a:solidFill>
                  <a:schemeClr val="tx1"/>
                </a:solidFill>
              </a:rPr>
              <a:t>(UCAS)</a:t>
            </a:r>
          </a:p>
          <a:p>
            <a:pPr eaLnBrk="1" hangingPunct="1">
              <a:defRPr/>
            </a:pPr>
            <a:endParaRPr lang="zh-CN" alt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213" y="3429000"/>
            <a:ext cx="6010275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9" name="内容占位符 2"/>
          <p:cNvSpPr>
            <a:spLocks noGrp="1"/>
          </p:cNvSpPr>
          <p:nvPr>
            <p:ph idx="1"/>
          </p:nvPr>
        </p:nvSpPr>
        <p:spPr>
          <a:xfrm>
            <a:off x="4211960" y="1268760"/>
            <a:ext cx="4537075" cy="1800225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altLang="zh-CN" sz="1800" dirty="0" smtClean="0">
                <a:latin typeface="微软雅黑" pitchFamily="34" charset="-122"/>
                <a:ea typeface="微软雅黑" pitchFamily="34" charset="-122"/>
              </a:rPr>
              <a:t>X</a:t>
            </a:r>
            <a:r>
              <a:rPr lang="zh-CN" altLang="en-US" sz="1800" dirty="0" smtClean="0">
                <a:latin typeface="微软雅黑" pitchFamily="34" charset="-122"/>
                <a:ea typeface="微软雅黑" pitchFamily="34" charset="-122"/>
              </a:rPr>
              <a:t>射线通过粉末晶体样品后，在特定的角度处产生衍射线</a:t>
            </a:r>
            <a:endParaRPr lang="en-US" altLang="zh-CN" sz="1800" dirty="0" smtClean="0">
              <a:latin typeface="微软雅黑" pitchFamily="34" charset="-122"/>
              <a:ea typeface="微软雅黑" pitchFamily="34" charset="-122"/>
            </a:endParaRPr>
          </a:p>
          <a:p>
            <a:pPr eaLnBrk="1" hangingPunct="1"/>
            <a:endParaRPr lang="en-US" altLang="zh-CN" sz="1800" dirty="0" smtClean="0">
              <a:latin typeface="微软雅黑" pitchFamily="34" charset="-122"/>
              <a:ea typeface="微软雅黑" pitchFamily="34" charset="-122"/>
            </a:endParaRPr>
          </a:p>
          <a:p>
            <a:pPr eaLnBrk="1" hangingPunct="1"/>
            <a:r>
              <a:rPr lang="zh-CN" altLang="en-US" sz="1800" dirty="0" smtClean="0">
                <a:latin typeface="微软雅黑" pitchFamily="34" charset="-122"/>
                <a:ea typeface="微软雅黑" pitchFamily="34" charset="-122"/>
              </a:rPr>
              <a:t>已知晶体结构和入射</a:t>
            </a:r>
            <a:r>
              <a:rPr lang="en-US" altLang="zh-CN" sz="1800" dirty="0" smtClean="0">
                <a:latin typeface="微软雅黑" pitchFamily="34" charset="-122"/>
                <a:ea typeface="微软雅黑" pitchFamily="34" charset="-122"/>
              </a:rPr>
              <a:t>X</a:t>
            </a:r>
            <a:r>
              <a:rPr lang="zh-CN" altLang="en-US" sz="1800" dirty="0" smtClean="0">
                <a:latin typeface="微软雅黑" pitchFamily="34" charset="-122"/>
                <a:ea typeface="微软雅黑" pitchFamily="34" charset="-122"/>
              </a:rPr>
              <a:t>射线波长，可以通过粉末衍射卡查找计算晶体的衍射峰角</a:t>
            </a:r>
            <a:r>
              <a:rPr lang="en-US" altLang="zh-CN" sz="1800" dirty="0" smtClean="0">
                <a:latin typeface="微软雅黑" pitchFamily="34" charset="-122"/>
                <a:ea typeface="微软雅黑" pitchFamily="34" charset="-122"/>
              </a:rPr>
              <a:t>2</a:t>
            </a:r>
            <a:r>
              <a:rPr lang="el-GR" altLang="zh-CN" sz="1800" dirty="0" smtClean="0">
                <a:latin typeface="微软雅黑" pitchFamily="34" charset="-122"/>
                <a:ea typeface="微软雅黑" pitchFamily="34" charset="-122"/>
              </a:rPr>
              <a:t>θ</a:t>
            </a:r>
            <a:endParaRPr lang="en-US" altLang="zh-CN" sz="1800" dirty="0" smtClean="0">
              <a:latin typeface="微软雅黑" pitchFamily="34" charset="-122"/>
              <a:ea typeface="微软雅黑" pitchFamily="34" charset="-122"/>
            </a:endParaRPr>
          </a:p>
          <a:p>
            <a:pPr eaLnBrk="1" hangingPunct="1"/>
            <a:endParaRPr lang="zh-CN" altLang="en-US" sz="1800" dirty="0" smtClea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30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539750" y="981075"/>
          <a:ext cx="3009900" cy="1981200"/>
        </p:xfrm>
        <a:graphic>
          <a:graphicData uri="http://schemas.openxmlformats.org/presentationml/2006/ole">
            <p:oleObj spid="_x0000_s49154" name="Visio" r:id="rId5" imgW="3007000" imgH="1976877" progId="">
              <p:embed/>
            </p:oleObj>
          </a:graphicData>
        </a:graphic>
      </p:graphicFrame>
      <p:sp>
        <p:nvSpPr>
          <p:cNvPr id="7" name="内容占位符 2"/>
          <p:cNvSpPr txBox="1">
            <a:spLocks/>
          </p:cNvSpPr>
          <p:nvPr/>
        </p:nvSpPr>
        <p:spPr bwMode="auto">
          <a:xfrm>
            <a:off x="251520" y="3645024"/>
            <a:ext cx="2447925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查表得到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TiO2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粉末晶体在铜靶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K</a:t>
            </a:r>
            <a:r>
              <a:rPr lang="el-GR" altLang="zh-CN" dirty="0">
                <a:latin typeface="微软雅黑" pitchFamily="34" charset="-122"/>
                <a:ea typeface="微软雅黑" pitchFamily="34" charset="-122"/>
              </a:rPr>
              <a:t>α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1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线照射下产生衍射峰位如右图所示</a:t>
            </a:r>
            <a:endParaRPr lang="en-US" altLang="zh-CN" dirty="0">
              <a:latin typeface="微软雅黑" pitchFamily="34" charset="-122"/>
              <a:ea typeface="微软雅黑" pitchFamily="34" charset="-122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endParaRPr lang="en-US" altLang="zh-CN" dirty="0">
              <a:latin typeface="微软雅黑" pitchFamily="34" charset="-122"/>
              <a:ea typeface="微软雅黑" pitchFamily="34" charset="-122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其中最强衍射峰在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25.355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°处</a:t>
            </a:r>
            <a:endParaRPr lang="en-US" altLang="zh-CN" dirty="0">
              <a:latin typeface="微软雅黑" pitchFamily="34" charset="-122"/>
              <a:ea typeface="微软雅黑" pitchFamily="34" charset="-122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endParaRPr lang="zh-CN" altLang="en-US" dirty="0">
              <a:latin typeface="+mn-lt"/>
              <a:ea typeface="+mn-ea"/>
            </a:endParaRPr>
          </a:p>
        </p:txBody>
      </p:sp>
      <p:sp>
        <p:nvSpPr>
          <p:cNvPr id="8" name="标题 1"/>
          <p:cNvSpPr txBox="1">
            <a:spLocks/>
          </p:cNvSpPr>
          <p:nvPr/>
        </p:nvSpPr>
        <p:spPr>
          <a:xfrm>
            <a:off x="0" y="0"/>
            <a:ext cx="6715125" cy="857250"/>
          </a:xfrm>
          <a:prstGeom prst="rect">
            <a:avLst/>
          </a:prstGeom>
          <a:solidFill>
            <a:srgbClr val="0070C0"/>
          </a:solidFill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zh-CN" altLang="en-US" sz="4400" dirty="0" smtClean="0">
                <a:solidFill>
                  <a:schemeClr val="bg1"/>
                </a:solidFill>
                <a:latin typeface="幼圆" pitchFamily="49" charset="-122"/>
                <a:ea typeface="幼圆" pitchFamily="49" charset="-122"/>
                <a:cs typeface="+mj-cs"/>
              </a:rPr>
              <a:t>衍射实验原理</a:t>
            </a:r>
            <a:endParaRPr lang="zh-CN" altLang="en-US" sz="4400" dirty="0">
              <a:solidFill>
                <a:schemeClr val="bg1"/>
              </a:solidFill>
              <a:latin typeface="幼圆" pitchFamily="49" charset="-122"/>
              <a:ea typeface="幼圆" pitchFamily="49" charset="-122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矩形 2"/>
          <p:cNvSpPr>
            <a:spLocks noChangeArrowheads="1"/>
          </p:cNvSpPr>
          <p:nvPr/>
        </p:nvSpPr>
        <p:spPr bwMode="auto">
          <a:xfrm>
            <a:off x="827584" y="1628800"/>
            <a:ext cx="3024336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采用平板结构的探测器测量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X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衍射线时会产生像差，对测量精度（角分辨率）带来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影响，如右上图所示</a:t>
            </a:r>
            <a:endParaRPr lang="en-US" altLang="zh-CN" dirty="0">
              <a:latin typeface="微软雅黑" pitchFamily="34" charset="-122"/>
              <a:ea typeface="微软雅黑" pitchFamily="34" charset="-122"/>
            </a:endParaRPr>
          </a:p>
          <a:p>
            <a:endParaRPr lang="en-US" altLang="zh-CN" dirty="0"/>
          </a:p>
        </p:txBody>
      </p:sp>
      <p:pic>
        <p:nvPicPr>
          <p:cNvPr id="512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268760"/>
            <a:ext cx="3348990" cy="1783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Text Box 11"/>
          <p:cNvSpPr txBox="1">
            <a:spLocks noChangeArrowheads="1"/>
          </p:cNvSpPr>
          <p:nvPr/>
        </p:nvSpPr>
        <p:spPr bwMode="auto">
          <a:xfrm>
            <a:off x="5004048" y="3212976"/>
            <a:ext cx="2951162" cy="5048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altLang="zh-CN" sz="1400" dirty="0">
                <a:solidFill>
                  <a:srgbClr val="FF0101"/>
                </a:solidFill>
                <a:latin typeface="Comic Sans MS" pitchFamily="66" charset="0"/>
                <a:cs typeface="Times New Roman" pitchFamily="18" charset="0"/>
              </a:rPr>
              <a:t>Parallax error,  s. d. Pinto </a:t>
            </a:r>
            <a:r>
              <a:rPr lang="en-US" altLang="zh-CN" sz="1400" dirty="0">
                <a:solidFill>
                  <a:srgbClr val="FF0101"/>
                </a:solidFill>
                <a:latin typeface="Comic Sans MS" pitchFamily="66" charset="0"/>
              </a:rPr>
              <a:t>NSS/MIC, 2009 IEEE</a:t>
            </a:r>
          </a:p>
        </p:txBody>
      </p:sp>
      <p:sp>
        <p:nvSpPr>
          <p:cNvPr id="6" name="标题 1"/>
          <p:cNvSpPr txBox="1">
            <a:spLocks/>
          </p:cNvSpPr>
          <p:nvPr/>
        </p:nvSpPr>
        <p:spPr>
          <a:xfrm>
            <a:off x="0" y="0"/>
            <a:ext cx="6715125" cy="857250"/>
          </a:xfrm>
          <a:prstGeom prst="rect">
            <a:avLst/>
          </a:prstGeom>
          <a:solidFill>
            <a:srgbClr val="0070C0"/>
          </a:solidFill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zh-CN" altLang="en-US" sz="4400" dirty="0" smtClean="0">
                <a:solidFill>
                  <a:schemeClr val="bg1"/>
                </a:solidFill>
                <a:latin typeface="幼圆" pitchFamily="49" charset="-122"/>
                <a:ea typeface="幼圆" pitchFamily="49" charset="-122"/>
                <a:cs typeface="+mj-cs"/>
              </a:rPr>
              <a:t>弧形无像差探测器</a:t>
            </a:r>
            <a:endParaRPr lang="zh-CN" altLang="en-US" sz="4400" dirty="0">
              <a:solidFill>
                <a:schemeClr val="bg1"/>
              </a:solidFill>
              <a:latin typeface="幼圆" pitchFamily="49" charset="-122"/>
              <a:ea typeface="幼圆" pitchFamily="49" charset="-122"/>
              <a:cs typeface="+mj-cs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827584" y="4365104"/>
            <a:ext cx="266429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为了消除相差的影响，需使探测器灵敏区域始终垂直于衍射线，因此采用</a:t>
            </a:r>
            <a:r>
              <a:rPr lang="zh-CN" altLang="en-US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一维弧形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的设计，如右下图所示</a:t>
            </a:r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8" name="Picture 9" descr="x-ray-whol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944" y="4365104"/>
            <a:ext cx="2286110" cy="1658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71891" y="4221088"/>
            <a:ext cx="2572109" cy="186716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1" descr="IMG_0170"/>
          <p:cNvPicPr>
            <a:picLocks noChangeAspect="1" noChangeArrowheads="1"/>
          </p:cNvPicPr>
          <p:nvPr/>
        </p:nvPicPr>
        <p:blipFill>
          <a:blip r:embed="rId3" cstate="print"/>
          <a:srcRect l="4652" t="24336" r="5638" b="16864"/>
          <a:stretch>
            <a:fillRect/>
          </a:stretch>
        </p:blipFill>
        <p:spPr bwMode="auto">
          <a:xfrm>
            <a:off x="467544" y="4365104"/>
            <a:ext cx="3792061" cy="1865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Rectangle 8"/>
          <p:cNvSpPr>
            <a:spLocks noChangeArrowheads="1"/>
          </p:cNvSpPr>
          <p:nvPr/>
        </p:nvSpPr>
        <p:spPr bwMode="auto">
          <a:xfrm>
            <a:off x="4572000" y="1772816"/>
            <a:ext cx="41433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多路阳极读出根据设计要求，探测器张角</a:t>
            </a:r>
            <a:r>
              <a:rPr lang="zh-CN" altLang="zh-CN" dirty="0" smtClean="0">
                <a:latin typeface="微软雅黑" pitchFamily="34" charset="-122"/>
                <a:ea typeface="微软雅黑" pitchFamily="34" charset="-122"/>
              </a:rPr>
              <a:t>θ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=48°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，角分辨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0.2°</a:t>
            </a:r>
          </a:p>
        </p:txBody>
      </p:sp>
      <p:sp>
        <p:nvSpPr>
          <p:cNvPr id="10245" name="矩形 9"/>
          <p:cNvSpPr>
            <a:spLocks noChangeArrowheads="1"/>
          </p:cNvSpPr>
          <p:nvPr/>
        </p:nvSpPr>
        <p:spPr bwMode="auto">
          <a:xfrm>
            <a:off x="4643437" y="2924944"/>
            <a:ext cx="4071938" cy="369887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设计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320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路读出，每路覆盖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0.15°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角</a:t>
            </a:r>
            <a:endParaRPr lang="en-US" altLang="zh-CN" dirty="0" smtClea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246" name="矩形 10"/>
          <p:cNvSpPr>
            <a:spLocks noChangeArrowheads="1"/>
          </p:cNvSpPr>
          <p:nvPr/>
        </p:nvSpPr>
        <p:spPr bwMode="auto">
          <a:xfrm>
            <a:off x="4572000" y="4365104"/>
            <a:ext cx="4572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由探测器距衍射样品距离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20cm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计算可得，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0.15°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角对应阳极读出条间距为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0.52mm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。</a:t>
            </a:r>
          </a:p>
        </p:txBody>
      </p:sp>
      <p:cxnSp>
        <p:nvCxnSpPr>
          <p:cNvPr id="14" name="直接箭头连接符 13"/>
          <p:cNvCxnSpPr>
            <a:stCxn id="10244" idx="2"/>
          </p:cNvCxnSpPr>
          <p:nvPr/>
        </p:nvCxnSpPr>
        <p:spPr>
          <a:xfrm>
            <a:off x="6643688" y="2418928"/>
            <a:ext cx="16544" cy="434008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箭头连接符 14"/>
          <p:cNvCxnSpPr/>
          <p:nvPr/>
        </p:nvCxnSpPr>
        <p:spPr>
          <a:xfrm rot="5400000">
            <a:off x="6573044" y="5221560"/>
            <a:ext cx="285750" cy="1587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49" name="矩形 15"/>
          <p:cNvSpPr>
            <a:spLocks noChangeArrowheads="1"/>
          </p:cNvSpPr>
          <p:nvPr/>
        </p:nvSpPr>
        <p:spPr bwMode="auto">
          <a:xfrm>
            <a:off x="4643437" y="5436667"/>
            <a:ext cx="4071938" cy="646112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设计读出条宽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0.4mm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，间隔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0.1mm</a:t>
            </a:r>
          </a:p>
          <a:p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读出条高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1.6cm.</a:t>
            </a:r>
          </a:p>
        </p:txBody>
      </p:sp>
      <p:sp>
        <p:nvSpPr>
          <p:cNvPr id="16" name="标题 1"/>
          <p:cNvSpPr txBox="1">
            <a:spLocks/>
          </p:cNvSpPr>
          <p:nvPr/>
        </p:nvSpPr>
        <p:spPr>
          <a:xfrm>
            <a:off x="0" y="0"/>
            <a:ext cx="6715125" cy="857250"/>
          </a:xfrm>
          <a:prstGeom prst="rect">
            <a:avLst/>
          </a:prstGeom>
          <a:solidFill>
            <a:srgbClr val="0070C0"/>
          </a:solidFill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zh-CN" altLang="en-US" sz="4400" dirty="0" smtClean="0">
                <a:solidFill>
                  <a:schemeClr val="bg1"/>
                </a:solidFill>
                <a:latin typeface="幼圆" pitchFamily="49" charset="-122"/>
                <a:ea typeface="幼圆" pitchFamily="49" charset="-122"/>
                <a:cs typeface="+mj-cs"/>
              </a:rPr>
              <a:t>弧形无像差探测器</a:t>
            </a:r>
            <a:endParaRPr lang="zh-CN" altLang="en-US" sz="4400" dirty="0">
              <a:solidFill>
                <a:schemeClr val="bg1"/>
              </a:solidFill>
              <a:latin typeface="幼圆" pitchFamily="49" charset="-122"/>
              <a:ea typeface="幼圆" pitchFamily="49" charset="-122"/>
              <a:cs typeface="+mj-cs"/>
            </a:endParaRPr>
          </a:p>
        </p:txBody>
      </p:sp>
      <p:pic>
        <p:nvPicPr>
          <p:cNvPr id="17" name="Picture 15" descr="DSC_024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1484784"/>
            <a:ext cx="3803904" cy="273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内容占位符 9" descr="IMG_0320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39552" y="908720"/>
            <a:ext cx="3706812" cy="2779712"/>
          </a:xfrm>
        </p:spPr>
      </p:pic>
      <p:pic>
        <p:nvPicPr>
          <p:cNvPr id="17" name="Picture 2" descr="H:\DCIM\115___12\IMG_048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3861048"/>
            <a:ext cx="3706812" cy="277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980728"/>
            <a:ext cx="4248472" cy="248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矩形 18"/>
          <p:cNvSpPr/>
          <p:nvPr/>
        </p:nvSpPr>
        <p:spPr>
          <a:xfrm>
            <a:off x="5004048" y="4221088"/>
            <a:ext cx="36004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搭建好的探测器在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BSRF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生物大分子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X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光机（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10^7pps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）以及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UCAS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实验室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X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光管（发散）上分别进行测量，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128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路探测系统工作良好</a:t>
            </a:r>
            <a:endParaRPr lang="en-US" altLang="zh-CN" dirty="0" smtClean="0">
              <a:latin typeface="微软雅黑" pitchFamily="34" charset="-122"/>
              <a:ea typeface="微软雅黑" pitchFamily="34" charset="-122"/>
            </a:endParaRPr>
          </a:p>
          <a:p>
            <a:endParaRPr lang="en-US" altLang="zh-CN" dirty="0" smtClean="0"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可用于下一步，在同步辐射束流上进行的测量</a:t>
            </a:r>
            <a:endParaRPr lang="en-US" altLang="zh-CN" dirty="0" smtClea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0" name="标题 1"/>
          <p:cNvSpPr txBox="1">
            <a:spLocks/>
          </p:cNvSpPr>
          <p:nvPr/>
        </p:nvSpPr>
        <p:spPr>
          <a:xfrm>
            <a:off x="0" y="0"/>
            <a:ext cx="6715125" cy="857250"/>
          </a:xfrm>
          <a:prstGeom prst="rect">
            <a:avLst/>
          </a:prstGeom>
          <a:solidFill>
            <a:srgbClr val="0070C0"/>
          </a:solidFill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zh-CN" altLang="en-US" sz="4400" dirty="0" smtClean="0">
                <a:solidFill>
                  <a:schemeClr val="bg1"/>
                </a:solidFill>
                <a:latin typeface="幼圆" pitchFamily="49" charset="-122"/>
                <a:ea typeface="幼圆" pitchFamily="49" charset="-122"/>
                <a:cs typeface="+mj-cs"/>
              </a:rPr>
              <a:t>系统测试</a:t>
            </a:r>
            <a:endParaRPr lang="zh-CN" altLang="en-US" sz="4400" dirty="0">
              <a:solidFill>
                <a:schemeClr val="bg1"/>
              </a:solidFill>
              <a:latin typeface="幼圆" pitchFamily="49" charset="-122"/>
              <a:ea typeface="幼圆" pitchFamily="49" charset="-122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1496" y="3933056"/>
            <a:ext cx="3710464" cy="2700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图片 16" descr="IMG_0520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3861048"/>
            <a:ext cx="3705225" cy="277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标题 1"/>
          <p:cNvSpPr txBox="1">
            <a:spLocks/>
          </p:cNvSpPr>
          <p:nvPr/>
        </p:nvSpPr>
        <p:spPr>
          <a:xfrm>
            <a:off x="0" y="0"/>
            <a:ext cx="6715125" cy="857250"/>
          </a:xfrm>
          <a:prstGeom prst="rect">
            <a:avLst/>
          </a:prstGeom>
          <a:solidFill>
            <a:srgbClr val="0070C0"/>
          </a:solidFill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zh-CN" altLang="en-US" sz="4400" dirty="0" smtClean="0">
                <a:solidFill>
                  <a:schemeClr val="bg1"/>
                </a:solidFill>
                <a:latin typeface="幼圆" pitchFamily="49" charset="-122"/>
                <a:ea typeface="幼圆" pitchFamily="49" charset="-122"/>
                <a:cs typeface="+mj-cs"/>
              </a:rPr>
              <a:t>束流实验原理图（透射）</a:t>
            </a:r>
            <a:endParaRPr lang="zh-CN" altLang="en-US" sz="4400" dirty="0">
              <a:solidFill>
                <a:schemeClr val="bg1"/>
              </a:solidFill>
              <a:latin typeface="幼圆" pitchFamily="49" charset="-122"/>
              <a:ea typeface="幼圆" pitchFamily="49" charset="-122"/>
              <a:cs typeface="+mj-cs"/>
            </a:endParaRPr>
          </a:p>
        </p:txBody>
      </p:sp>
      <p:pic>
        <p:nvPicPr>
          <p:cNvPr id="8" name="Picture 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11760" y="908720"/>
            <a:ext cx="4463415" cy="2983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/>
          <a:srcRect l="14867" t="1720" r="12357" b="4076"/>
          <a:stretch>
            <a:fillRect/>
          </a:stretch>
        </p:blipFill>
        <p:spPr bwMode="auto">
          <a:xfrm>
            <a:off x="5076056" y="1340768"/>
            <a:ext cx="3759564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组合 4"/>
          <p:cNvGrpSpPr/>
          <p:nvPr/>
        </p:nvGrpSpPr>
        <p:grpSpPr>
          <a:xfrm>
            <a:off x="683568" y="1340768"/>
            <a:ext cx="4032448" cy="2708920"/>
            <a:chOff x="6789739" y="1723043"/>
            <a:chExt cx="5737339" cy="3791931"/>
          </a:xfrm>
        </p:grpSpPr>
        <p:pic>
          <p:nvPicPr>
            <p:cNvPr id="6" name="Picture 11"/>
            <p:cNvPicPr>
              <a:picLocks noChangeAspect="1" noChangeArrowheads="1"/>
            </p:cNvPicPr>
            <p:nvPr/>
          </p:nvPicPr>
          <p:blipFill>
            <a:blip r:embed="rId3" cstate="print"/>
            <a:srcRect l="10831" t="1746" r="11156" b="1746"/>
            <a:stretch>
              <a:fillRect/>
            </a:stretch>
          </p:blipFill>
          <p:spPr bwMode="auto">
            <a:xfrm>
              <a:off x="6789739" y="1723043"/>
              <a:ext cx="5688632" cy="37919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Line 8"/>
            <p:cNvSpPr>
              <a:spLocks noChangeShapeType="1"/>
            </p:cNvSpPr>
            <p:nvPr/>
          </p:nvSpPr>
          <p:spPr bwMode="auto">
            <a:xfrm flipH="1">
              <a:off x="8158163" y="3292475"/>
              <a:ext cx="360362" cy="720725"/>
            </a:xfrm>
            <a:prstGeom prst="line">
              <a:avLst/>
            </a:prstGeom>
            <a:noFill/>
            <a:ln w="25400">
              <a:solidFill>
                <a:srgbClr val="FF33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zh-CN" altLang="en-US" sz="1600"/>
            </a:p>
          </p:txBody>
        </p:sp>
        <p:sp>
          <p:nvSpPr>
            <p:cNvPr id="8" name="Text Box 10"/>
            <p:cNvSpPr txBox="1">
              <a:spLocks/>
            </p:cNvSpPr>
            <p:nvPr/>
          </p:nvSpPr>
          <p:spPr bwMode="auto">
            <a:xfrm>
              <a:off x="7726363" y="2355850"/>
              <a:ext cx="1992426" cy="94403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 sz="1600" dirty="0">
                  <a:solidFill>
                    <a:srgbClr val="FF3300"/>
                  </a:solidFill>
                  <a:ea typeface="宋体" pitchFamily="2" charset="-122"/>
                </a:rPr>
                <a:t>TiO2</a:t>
              </a:r>
            </a:p>
            <a:p>
              <a:r>
                <a:rPr lang="zh-CN" altLang="en-US" sz="1600" dirty="0">
                  <a:solidFill>
                    <a:srgbClr val="FF3300"/>
                  </a:solidFill>
                  <a:ea typeface="宋体" pitchFamily="2" charset="-122"/>
                </a:rPr>
                <a:t>第一衍射峰</a:t>
              </a:r>
            </a:p>
          </p:txBody>
        </p:sp>
        <p:sp>
          <p:nvSpPr>
            <p:cNvPr id="9" name="Line 11"/>
            <p:cNvSpPr>
              <a:spLocks noChangeShapeType="1"/>
            </p:cNvSpPr>
            <p:nvPr/>
          </p:nvSpPr>
          <p:spPr bwMode="auto">
            <a:xfrm flipH="1" flipV="1">
              <a:off x="10174288" y="2932113"/>
              <a:ext cx="576262" cy="431800"/>
            </a:xfrm>
            <a:prstGeom prst="line">
              <a:avLst/>
            </a:prstGeom>
            <a:noFill/>
            <a:ln w="25400">
              <a:solidFill>
                <a:srgbClr val="FF33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zh-CN" altLang="en-US" sz="1600"/>
            </a:p>
          </p:txBody>
        </p:sp>
        <p:sp>
          <p:nvSpPr>
            <p:cNvPr id="10" name="Text Box 12"/>
            <p:cNvSpPr txBox="1">
              <a:spLocks/>
            </p:cNvSpPr>
            <p:nvPr/>
          </p:nvSpPr>
          <p:spPr bwMode="auto">
            <a:xfrm>
              <a:off x="10534652" y="3363913"/>
              <a:ext cx="1992426" cy="54654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zh-CN" altLang="en-US" sz="1600">
                  <a:solidFill>
                    <a:srgbClr val="FF3300"/>
                  </a:solidFill>
                  <a:ea typeface="宋体" pitchFamily="2" charset="-122"/>
                </a:rPr>
                <a:t>束流直通光</a:t>
              </a:r>
            </a:p>
          </p:txBody>
        </p:sp>
      </p:grpSp>
      <p:sp>
        <p:nvSpPr>
          <p:cNvPr id="11" name="标题 1"/>
          <p:cNvSpPr txBox="1">
            <a:spLocks/>
          </p:cNvSpPr>
          <p:nvPr/>
        </p:nvSpPr>
        <p:spPr>
          <a:xfrm>
            <a:off x="0" y="0"/>
            <a:ext cx="6715125" cy="857250"/>
          </a:xfrm>
          <a:prstGeom prst="rect">
            <a:avLst/>
          </a:prstGeom>
          <a:solidFill>
            <a:srgbClr val="0070C0"/>
          </a:solidFill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zh-CN" altLang="en-US" sz="4400" dirty="0" smtClean="0">
                <a:solidFill>
                  <a:schemeClr val="bg1"/>
                </a:solidFill>
                <a:latin typeface="幼圆" pitchFamily="49" charset="-122"/>
                <a:ea typeface="幼圆" pitchFamily="49" charset="-122"/>
                <a:cs typeface="+mj-cs"/>
              </a:rPr>
              <a:t>第一次束流实验</a:t>
            </a:r>
            <a:r>
              <a:rPr lang="en-US" altLang="zh-CN" sz="4400" dirty="0" smtClean="0">
                <a:solidFill>
                  <a:schemeClr val="bg1"/>
                </a:solidFill>
                <a:latin typeface="幼圆" pitchFamily="49" charset="-122"/>
                <a:ea typeface="幼圆" pitchFamily="49" charset="-122"/>
                <a:cs typeface="+mj-cs"/>
              </a:rPr>
              <a:t>(2013.1)</a:t>
            </a:r>
            <a:endParaRPr lang="zh-CN" altLang="en-US" sz="4400" dirty="0">
              <a:solidFill>
                <a:schemeClr val="bg1"/>
              </a:solidFill>
              <a:latin typeface="幼圆" pitchFamily="49" charset="-122"/>
              <a:ea typeface="幼圆" pitchFamily="49" charset="-122"/>
              <a:cs typeface="+mj-cs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755576" y="4365104"/>
            <a:ext cx="78488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在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BSRF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生物大分子实验站</a:t>
            </a:r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1W2B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兼用光上测量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TiO2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粉末晶体，得到直通光与最强衍射峰信号（图左上）</a:t>
            </a:r>
            <a:endParaRPr lang="en-US" altLang="zh-CN" dirty="0" smtClean="0">
              <a:latin typeface="微软雅黑" pitchFamily="34" charset="-122"/>
              <a:ea typeface="微软雅黑" pitchFamily="34" charset="-122"/>
            </a:endParaRPr>
          </a:p>
          <a:p>
            <a:endParaRPr lang="en-US" altLang="zh-CN" dirty="0" smtClean="0"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拟合得到探测器角分辨</a:t>
            </a:r>
            <a:r>
              <a:rPr lang="el-GR" altLang="zh-CN" dirty="0" smtClean="0">
                <a:latin typeface="微软雅黑" pitchFamily="34" charset="-122"/>
                <a:ea typeface="微软雅黑" pitchFamily="34" charset="-122"/>
              </a:rPr>
              <a:t>σ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=0.148° ± 0.081° 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（图右上）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17"/>
          <p:cNvGrpSpPr>
            <a:grpSpLocks/>
          </p:cNvGrpSpPr>
          <p:nvPr/>
        </p:nvGrpSpPr>
        <p:grpSpPr bwMode="auto">
          <a:xfrm>
            <a:off x="251520" y="1268760"/>
            <a:ext cx="4419600" cy="3155950"/>
            <a:chOff x="96" y="2208"/>
            <a:chExt cx="2784" cy="1988"/>
          </a:xfrm>
        </p:grpSpPr>
        <p:grpSp>
          <p:nvGrpSpPr>
            <p:cNvPr id="5" name="Group 78"/>
            <p:cNvGrpSpPr>
              <a:grpSpLocks/>
            </p:cNvGrpSpPr>
            <p:nvPr/>
          </p:nvGrpSpPr>
          <p:grpSpPr bwMode="auto">
            <a:xfrm>
              <a:off x="96" y="2208"/>
              <a:ext cx="2640" cy="1872"/>
              <a:chOff x="96" y="2208"/>
              <a:chExt cx="2640" cy="1872"/>
            </a:xfrm>
          </p:grpSpPr>
          <p:pic>
            <p:nvPicPr>
              <p:cNvPr id="7" name="Picture 7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144" y="2400"/>
                <a:ext cx="2592" cy="14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8" name="Picture 5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768" y="2208"/>
                <a:ext cx="1920" cy="11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9" name="Text Box 8"/>
              <p:cNvSpPr txBox="1">
                <a:spLocks noChangeArrowheads="1"/>
              </p:cNvSpPr>
              <p:nvPr/>
            </p:nvSpPr>
            <p:spPr bwMode="auto">
              <a:xfrm>
                <a:off x="144" y="2208"/>
                <a:ext cx="1152" cy="3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3200" b="1">
                    <a:solidFill>
                      <a:schemeClr val="accent2"/>
                    </a:solidFill>
                  </a:rPr>
                  <a:t>TiO</a:t>
                </a:r>
                <a:r>
                  <a:rPr lang="en-US" altLang="zh-CN" sz="3200" b="1" baseline="-25000">
                    <a:solidFill>
                      <a:schemeClr val="accent2"/>
                    </a:solidFill>
                  </a:rPr>
                  <a:t>2</a:t>
                </a:r>
              </a:p>
            </p:txBody>
          </p:sp>
          <p:sp>
            <p:nvSpPr>
              <p:cNvPr id="10" name="Text Box 15"/>
              <p:cNvSpPr txBox="1">
                <a:spLocks noChangeArrowheads="1"/>
              </p:cNvSpPr>
              <p:nvPr/>
            </p:nvSpPr>
            <p:spPr bwMode="auto">
              <a:xfrm>
                <a:off x="96" y="3888"/>
                <a:ext cx="240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1400"/>
                  <a:t>20</a:t>
                </a:r>
              </a:p>
            </p:txBody>
          </p:sp>
          <p:sp>
            <p:nvSpPr>
              <p:cNvPr id="11" name="Text Box 16"/>
              <p:cNvSpPr txBox="1">
                <a:spLocks noChangeArrowheads="1"/>
              </p:cNvSpPr>
              <p:nvPr/>
            </p:nvSpPr>
            <p:spPr bwMode="auto">
              <a:xfrm>
                <a:off x="624" y="3888"/>
                <a:ext cx="240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1400"/>
                  <a:t>30</a:t>
                </a:r>
              </a:p>
            </p:txBody>
          </p:sp>
          <p:sp>
            <p:nvSpPr>
              <p:cNvPr id="12" name="Text Box 17"/>
              <p:cNvSpPr txBox="1">
                <a:spLocks noChangeArrowheads="1"/>
              </p:cNvSpPr>
              <p:nvPr/>
            </p:nvSpPr>
            <p:spPr bwMode="auto">
              <a:xfrm>
                <a:off x="1152" y="3888"/>
                <a:ext cx="240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1400"/>
                  <a:t>40</a:t>
                </a:r>
              </a:p>
            </p:txBody>
          </p:sp>
          <p:sp>
            <p:nvSpPr>
              <p:cNvPr id="13" name="Text Box 19"/>
              <p:cNvSpPr txBox="1">
                <a:spLocks noChangeArrowheads="1"/>
              </p:cNvSpPr>
              <p:nvPr/>
            </p:nvSpPr>
            <p:spPr bwMode="auto">
              <a:xfrm>
                <a:off x="1680" y="3888"/>
                <a:ext cx="240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1400"/>
                  <a:t>50</a:t>
                </a:r>
              </a:p>
            </p:txBody>
          </p:sp>
          <p:sp>
            <p:nvSpPr>
              <p:cNvPr id="14" name="Text Box 20"/>
              <p:cNvSpPr txBox="1">
                <a:spLocks noChangeArrowheads="1"/>
              </p:cNvSpPr>
              <p:nvPr/>
            </p:nvSpPr>
            <p:spPr bwMode="auto">
              <a:xfrm>
                <a:off x="2208" y="3888"/>
                <a:ext cx="240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1400"/>
                  <a:t>60</a:t>
                </a:r>
              </a:p>
            </p:txBody>
          </p:sp>
        </p:grpSp>
        <p:sp>
          <p:nvSpPr>
            <p:cNvPr id="6" name="Text Box 105"/>
            <p:cNvSpPr txBox="1">
              <a:spLocks noChangeArrowheads="1"/>
            </p:cNvSpPr>
            <p:nvPr/>
          </p:nvSpPr>
          <p:spPr bwMode="auto">
            <a:xfrm>
              <a:off x="2256" y="3984"/>
              <a:ext cx="62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1600"/>
                <a:t>angle(°)</a:t>
              </a:r>
            </a:p>
          </p:txBody>
        </p:sp>
      </p:grpSp>
      <p:grpSp>
        <p:nvGrpSpPr>
          <p:cNvPr id="15" name="Group 126"/>
          <p:cNvGrpSpPr>
            <a:grpSpLocks/>
          </p:cNvGrpSpPr>
          <p:nvPr/>
        </p:nvGrpSpPr>
        <p:grpSpPr bwMode="auto">
          <a:xfrm>
            <a:off x="4724400" y="1412776"/>
            <a:ext cx="4419600" cy="3005138"/>
            <a:chOff x="2928" y="2208"/>
            <a:chExt cx="2832" cy="1945"/>
          </a:xfrm>
        </p:grpSpPr>
        <p:grpSp>
          <p:nvGrpSpPr>
            <p:cNvPr id="16" name="Group 104"/>
            <p:cNvGrpSpPr>
              <a:grpSpLocks/>
            </p:cNvGrpSpPr>
            <p:nvPr/>
          </p:nvGrpSpPr>
          <p:grpSpPr bwMode="auto">
            <a:xfrm>
              <a:off x="2928" y="2208"/>
              <a:ext cx="2832" cy="1810"/>
              <a:chOff x="2928" y="2208"/>
              <a:chExt cx="2832" cy="1810"/>
            </a:xfrm>
          </p:grpSpPr>
          <p:pic>
            <p:nvPicPr>
              <p:cNvPr id="18" name="Picture 11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928" y="2400"/>
                <a:ext cx="2592" cy="14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9" name="Picture 10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4032" y="2304"/>
                <a:ext cx="1728" cy="10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20" name="Text Box 12"/>
              <p:cNvSpPr txBox="1">
                <a:spLocks noChangeArrowheads="1"/>
              </p:cNvSpPr>
              <p:nvPr/>
            </p:nvSpPr>
            <p:spPr bwMode="auto">
              <a:xfrm>
                <a:off x="3072" y="2208"/>
                <a:ext cx="912" cy="3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3200" b="1" dirty="0" smtClean="0">
                    <a:solidFill>
                      <a:schemeClr val="accent2"/>
                    </a:solidFill>
                  </a:rPr>
                  <a:t>SrO</a:t>
                </a:r>
                <a:r>
                  <a:rPr lang="en-US" altLang="zh-CN" sz="3200" b="1" baseline="-25000" dirty="0" smtClean="0">
                    <a:solidFill>
                      <a:schemeClr val="accent2"/>
                    </a:solidFill>
                  </a:rPr>
                  <a:t>2</a:t>
                </a:r>
                <a:endParaRPr lang="en-US" altLang="zh-CN" sz="3200" b="1" baseline="-25000" dirty="0">
                  <a:solidFill>
                    <a:schemeClr val="accent2"/>
                  </a:solidFill>
                </a:endParaRPr>
              </a:p>
            </p:txBody>
          </p:sp>
          <p:sp>
            <p:nvSpPr>
              <p:cNvPr id="21" name="Text Box 18"/>
              <p:cNvSpPr txBox="1">
                <a:spLocks noChangeArrowheads="1"/>
              </p:cNvSpPr>
              <p:nvPr/>
            </p:nvSpPr>
            <p:spPr bwMode="auto">
              <a:xfrm>
                <a:off x="3216" y="3840"/>
                <a:ext cx="240" cy="1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1200"/>
                  <a:t>30</a:t>
                </a:r>
              </a:p>
            </p:txBody>
          </p:sp>
          <p:sp>
            <p:nvSpPr>
              <p:cNvPr id="22" name="Text Box 21"/>
              <p:cNvSpPr txBox="1">
                <a:spLocks noChangeArrowheads="1"/>
              </p:cNvSpPr>
              <p:nvPr/>
            </p:nvSpPr>
            <p:spPr bwMode="auto">
              <a:xfrm>
                <a:off x="3984" y="3840"/>
                <a:ext cx="240" cy="1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1200"/>
                  <a:t>40</a:t>
                </a:r>
              </a:p>
            </p:txBody>
          </p:sp>
          <p:sp>
            <p:nvSpPr>
              <p:cNvPr id="23" name="Text Box 22"/>
              <p:cNvSpPr txBox="1">
                <a:spLocks noChangeArrowheads="1"/>
              </p:cNvSpPr>
              <p:nvPr/>
            </p:nvSpPr>
            <p:spPr bwMode="auto">
              <a:xfrm>
                <a:off x="4800" y="3840"/>
                <a:ext cx="240" cy="1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1200"/>
                  <a:t>50</a:t>
                </a:r>
              </a:p>
            </p:txBody>
          </p:sp>
        </p:grpSp>
        <p:sp>
          <p:nvSpPr>
            <p:cNvPr id="17" name="Text Box 106"/>
            <p:cNvSpPr txBox="1">
              <a:spLocks noChangeArrowheads="1"/>
            </p:cNvSpPr>
            <p:nvPr/>
          </p:nvSpPr>
          <p:spPr bwMode="auto">
            <a:xfrm>
              <a:off x="5040" y="3935"/>
              <a:ext cx="624" cy="2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1600"/>
                <a:t>angle(°)</a:t>
              </a:r>
            </a:p>
          </p:txBody>
        </p:sp>
      </p:grpSp>
      <p:sp>
        <p:nvSpPr>
          <p:cNvPr id="24" name="Text Box 127"/>
          <p:cNvSpPr txBox="1">
            <a:spLocks noChangeArrowheads="1"/>
          </p:cNvSpPr>
          <p:nvPr/>
        </p:nvSpPr>
        <p:spPr bwMode="auto">
          <a:xfrm rot="16200000">
            <a:off x="4008884" y="1759868"/>
            <a:ext cx="1143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400" dirty="0"/>
              <a:t>Current(</a:t>
            </a:r>
            <a:r>
              <a:rPr lang="en-US" altLang="zh-CN" sz="1400" dirty="0" err="1"/>
              <a:t>pA</a:t>
            </a:r>
            <a:r>
              <a:rPr lang="en-US" altLang="zh-CN" sz="1400" b="1" dirty="0"/>
              <a:t>)</a:t>
            </a:r>
          </a:p>
        </p:txBody>
      </p:sp>
      <p:sp>
        <p:nvSpPr>
          <p:cNvPr id="25" name="Text Box 128"/>
          <p:cNvSpPr txBox="1">
            <a:spLocks noChangeArrowheads="1"/>
          </p:cNvSpPr>
          <p:nvPr/>
        </p:nvSpPr>
        <p:spPr bwMode="auto">
          <a:xfrm rot="16200000">
            <a:off x="-419100" y="1759868"/>
            <a:ext cx="1143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400" dirty="0"/>
              <a:t>Current(</a:t>
            </a:r>
            <a:r>
              <a:rPr lang="en-US" altLang="zh-CN" sz="1400" dirty="0" err="1"/>
              <a:t>pA</a:t>
            </a:r>
            <a:r>
              <a:rPr lang="en-US" altLang="zh-CN" sz="1400" b="1" dirty="0"/>
              <a:t>)</a:t>
            </a:r>
          </a:p>
        </p:txBody>
      </p:sp>
      <p:sp>
        <p:nvSpPr>
          <p:cNvPr id="26" name="矩形 25"/>
          <p:cNvSpPr/>
          <p:nvPr/>
        </p:nvSpPr>
        <p:spPr>
          <a:xfrm>
            <a:off x="827584" y="4797152"/>
            <a:ext cx="741682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根据第一次束流实验结果，对探测器进行改进后：</a:t>
            </a:r>
            <a:endParaRPr lang="en-US" altLang="zh-CN" dirty="0" smtClean="0">
              <a:latin typeface="微软雅黑" pitchFamily="34" charset="-122"/>
              <a:ea typeface="微软雅黑" pitchFamily="34" charset="-122"/>
            </a:endParaRPr>
          </a:p>
          <a:p>
            <a:pPr marL="342900" indent="-342900"/>
            <a:endParaRPr lang="en-US" altLang="zh-CN" dirty="0" smtClean="0">
              <a:latin typeface="微软雅黑" pitchFamily="34" charset="-122"/>
              <a:ea typeface="微软雅黑" pitchFamily="34" charset="-122"/>
            </a:endParaRPr>
          </a:p>
          <a:p>
            <a:pPr marL="342900" indent="-342900">
              <a:buFont typeface="+mj-ea"/>
              <a:buAutoNum type="circleNumDbPlain"/>
            </a:pP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单层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THGEM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变为双层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THGEM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，增益提高约一个数量级</a:t>
            </a:r>
            <a:endParaRPr lang="en-US" altLang="zh-CN" dirty="0" smtClean="0">
              <a:latin typeface="微软雅黑" pitchFamily="34" charset="-122"/>
              <a:ea typeface="微软雅黑" pitchFamily="34" charset="-122"/>
            </a:endParaRPr>
          </a:p>
          <a:p>
            <a:pPr marL="342900" indent="-342900">
              <a:buFont typeface="+mj-ea"/>
              <a:buAutoNum type="circleNumDbPlain"/>
            </a:pPr>
            <a:endParaRPr lang="en-US" altLang="zh-CN" dirty="0" smtClean="0">
              <a:latin typeface="微软雅黑" pitchFamily="34" charset="-122"/>
              <a:ea typeface="微软雅黑" pitchFamily="34" charset="-122"/>
            </a:endParaRPr>
          </a:p>
          <a:p>
            <a:pPr marL="342900" indent="-342900">
              <a:buFont typeface="+mj-ea"/>
              <a:buAutoNum type="circleNumDbPlain"/>
            </a:pP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对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TiO2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以及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SrO2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样品进行衍射谱扫描，除最强峰以外，也观测到其他衍射峰，衍射峰角度与粉末衍射卡数据相符</a:t>
            </a:r>
          </a:p>
        </p:txBody>
      </p:sp>
      <p:sp>
        <p:nvSpPr>
          <p:cNvPr id="27" name="标题 1"/>
          <p:cNvSpPr txBox="1">
            <a:spLocks/>
          </p:cNvSpPr>
          <p:nvPr/>
        </p:nvSpPr>
        <p:spPr>
          <a:xfrm>
            <a:off x="0" y="0"/>
            <a:ext cx="6715125" cy="857250"/>
          </a:xfrm>
          <a:prstGeom prst="rect">
            <a:avLst/>
          </a:prstGeom>
          <a:solidFill>
            <a:srgbClr val="0070C0"/>
          </a:solidFill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zh-CN" altLang="en-US" sz="4400" dirty="0" smtClean="0">
                <a:solidFill>
                  <a:schemeClr val="bg1"/>
                </a:solidFill>
                <a:latin typeface="幼圆" pitchFamily="49" charset="-122"/>
                <a:ea typeface="幼圆" pitchFamily="49" charset="-122"/>
                <a:cs typeface="+mj-cs"/>
              </a:rPr>
              <a:t>第二次束流实验</a:t>
            </a:r>
            <a:r>
              <a:rPr lang="en-US" altLang="zh-CN" sz="4400" dirty="0" smtClean="0">
                <a:solidFill>
                  <a:schemeClr val="bg1"/>
                </a:solidFill>
                <a:latin typeface="幼圆" pitchFamily="49" charset="-122"/>
                <a:ea typeface="幼圆" pitchFamily="49" charset="-122"/>
                <a:cs typeface="+mj-cs"/>
              </a:rPr>
              <a:t>(2013.7)</a:t>
            </a:r>
            <a:endParaRPr lang="zh-CN" altLang="en-US" sz="4400" dirty="0">
              <a:solidFill>
                <a:schemeClr val="bg1"/>
              </a:solidFill>
              <a:latin typeface="幼圆" pitchFamily="49" charset="-122"/>
              <a:ea typeface="幼圆" pitchFamily="49" charset="-122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1"/>
          <p:cNvSpPr txBox="1">
            <a:spLocks/>
          </p:cNvSpPr>
          <p:nvPr/>
        </p:nvSpPr>
        <p:spPr>
          <a:xfrm>
            <a:off x="0" y="0"/>
            <a:ext cx="6715125" cy="857250"/>
          </a:xfrm>
          <a:prstGeom prst="rect">
            <a:avLst/>
          </a:prstGeom>
          <a:solidFill>
            <a:srgbClr val="0070C0"/>
          </a:solidFill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zh-CN" altLang="en-US" sz="4400" dirty="0" smtClean="0">
                <a:solidFill>
                  <a:schemeClr val="bg1"/>
                </a:solidFill>
                <a:latin typeface="幼圆" pitchFamily="49" charset="-122"/>
                <a:ea typeface="幼圆" pitchFamily="49" charset="-122"/>
                <a:cs typeface="+mj-cs"/>
              </a:rPr>
              <a:t>小结</a:t>
            </a:r>
            <a:endParaRPr lang="zh-CN" altLang="en-US" sz="4400" dirty="0">
              <a:solidFill>
                <a:schemeClr val="bg1"/>
              </a:solidFill>
              <a:latin typeface="幼圆" pitchFamily="49" charset="-122"/>
              <a:ea typeface="幼圆" pitchFamily="49" charset="-122"/>
              <a:cs typeface="+mj-cs"/>
            </a:endParaRPr>
          </a:p>
        </p:txBody>
      </p:sp>
      <p:sp>
        <p:nvSpPr>
          <p:cNvPr id="8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  <a:defRPr/>
            </a:pP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透射式粉末晶体</a:t>
            </a:r>
            <a:r>
              <a:rPr lang="en-US" altLang="zh-CN" sz="2400" dirty="0" smtClean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X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射线衍射强度较弱，观测到主要衍射峰说明直流读出方式的</a:t>
            </a:r>
            <a:r>
              <a:rPr lang="en-US" altLang="zh-CN" sz="2400" dirty="0" smtClean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THGEM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灵敏度达到同步辐射衍射实验要求</a:t>
            </a:r>
            <a:endParaRPr lang="en-US" altLang="zh-CN" sz="2400" dirty="0" smtClean="0">
              <a:latin typeface="微软雅黑" pitchFamily="34" charset="-122"/>
              <a:ea typeface="微软雅黑" pitchFamily="34" charset="-122"/>
              <a:cs typeface="Times New Roman" pitchFamily="18" charset="0"/>
            </a:endParaRPr>
          </a:p>
          <a:p>
            <a:pPr marL="457200" indent="-457200">
              <a:buFont typeface="+mj-lt"/>
              <a:buAutoNum type="arabicPeriod"/>
              <a:defRPr/>
            </a:pPr>
            <a:endParaRPr lang="en-US" altLang="zh-CN" sz="2400" dirty="0" smtClean="0">
              <a:latin typeface="微软雅黑" pitchFamily="34" charset="-122"/>
              <a:ea typeface="微软雅黑" pitchFamily="34" charset="-122"/>
              <a:cs typeface="Times New Roman" pitchFamily="18" charset="0"/>
            </a:endParaRPr>
          </a:p>
          <a:p>
            <a:pPr marL="457200" indent="-457200">
              <a:buFont typeface="+mj-lt"/>
              <a:buAutoNum type="arabicPeriod"/>
              <a:defRPr/>
            </a:pP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电离模式探测</a:t>
            </a:r>
            <a:r>
              <a:rPr lang="zh-CN" altLang="en-US" sz="24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直通光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，倍增模式探测衍射峰，直通光与衍射峰强度相差</a:t>
            </a:r>
            <a:r>
              <a:rPr lang="en-US" altLang="zh-CN" sz="2400" dirty="0" smtClean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2.4 ×</a:t>
            </a:r>
            <a:r>
              <a:rPr lang="en-US" altLang="zh-CN" sz="24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10^6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倍</a:t>
            </a:r>
            <a:endParaRPr lang="en-US" altLang="zh-CN" sz="2400" dirty="0" smtClean="0">
              <a:latin typeface="微软雅黑" pitchFamily="34" charset="-122"/>
              <a:ea typeface="微软雅黑" pitchFamily="34" charset="-122"/>
              <a:cs typeface="Times New Roman" pitchFamily="18" charset="0"/>
            </a:endParaRPr>
          </a:p>
          <a:p>
            <a:pPr marL="457200" indent="-457200">
              <a:buFont typeface="+mj-lt"/>
              <a:buAutoNum type="arabicPeriod"/>
              <a:defRPr/>
            </a:pPr>
            <a:endParaRPr lang="en-US" altLang="zh-CN" sz="2400" dirty="0" smtClean="0">
              <a:latin typeface="微软雅黑" pitchFamily="34" charset="-122"/>
              <a:ea typeface="微软雅黑" pitchFamily="34" charset="-122"/>
              <a:cs typeface="Times New Roman" pitchFamily="18" charset="0"/>
            </a:endParaRPr>
          </a:p>
          <a:p>
            <a:pPr marL="457200" indent="-457200">
              <a:buFont typeface="+mj-lt"/>
              <a:buAutoNum type="arabicPeriod"/>
              <a:defRPr/>
            </a:pP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一维弧形无像差</a:t>
            </a:r>
            <a:r>
              <a:rPr lang="en-US" altLang="zh-CN" sz="2400" dirty="0" smtClean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THGEM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探测系统角分辨率</a:t>
            </a:r>
            <a:r>
              <a:rPr lang="en-US" altLang="zh-CN" sz="2400" dirty="0" smtClean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0.148°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，对应空间分辨约</a:t>
            </a:r>
            <a:r>
              <a:rPr lang="en-US" altLang="zh-CN" sz="2400" dirty="0" smtClean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500um</a:t>
            </a:r>
          </a:p>
          <a:p>
            <a:pPr marL="457200" indent="-457200">
              <a:buFont typeface="+mj-lt"/>
              <a:buAutoNum type="arabicPeriod"/>
              <a:defRPr/>
            </a:pPr>
            <a:endParaRPr lang="en-US" altLang="zh-CN" sz="2400" dirty="0" smtClean="0">
              <a:latin typeface="微软雅黑" pitchFamily="34" charset="-122"/>
              <a:ea typeface="微软雅黑" pitchFamily="34" charset="-122"/>
              <a:cs typeface="Times New Roman" pitchFamily="18" charset="0"/>
            </a:endParaRPr>
          </a:p>
          <a:p>
            <a:pPr marL="457200" indent="-457200">
              <a:buNone/>
              <a:defRPr/>
            </a:pPr>
            <a:endParaRPr lang="en-US" altLang="zh-CN" sz="2400" dirty="0" smtClean="0">
              <a:latin typeface="宋体" pitchFamily="2" charset="-122"/>
              <a:cs typeface="Times New Roman" pitchFamily="18" charset="0"/>
            </a:endParaRPr>
          </a:p>
          <a:p>
            <a:pPr>
              <a:defRPr/>
            </a:pPr>
            <a:endParaRPr lang="zh-CN" altLang="en-US" dirty="0" smtClean="0"/>
          </a:p>
          <a:p>
            <a:pPr>
              <a:defRPr/>
            </a:pP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1"/>
          <p:cNvSpPr txBox="1">
            <a:spLocks/>
          </p:cNvSpPr>
          <p:nvPr/>
        </p:nvSpPr>
        <p:spPr>
          <a:xfrm>
            <a:off x="0" y="0"/>
            <a:ext cx="9144000" cy="857250"/>
          </a:xfrm>
          <a:prstGeom prst="rect">
            <a:avLst/>
          </a:prstGeom>
          <a:solidFill>
            <a:srgbClr val="0070C0"/>
          </a:solidFill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altLang="zh-CN" sz="4400" dirty="0" smtClean="0">
                <a:solidFill>
                  <a:schemeClr val="bg1"/>
                </a:solidFill>
                <a:latin typeface="幼圆" pitchFamily="49" charset="-122"/>
                <a:ea typeface="幼圆" pitchFamily="49" charset="-122"/>
                <a:cs typeface="+mj-cs"/>
              </a:rPr>
              <a:t>3.2</a:t>
            </a:r>
            <a:r>
              <a:rPr lang="zh-CN" altLang="en-US" sz="4400" dirty="0" smtClean="0">
                <a:solidFill>
                  <a:schemeClr val="bg1"/>
                </a:solidFill>
                <a:latin typeface="幼圆" pitchFamily="49" charset="-122"/>
                <a:ea typeface="幼圆" pitchFamily="49" charset="-122"/>
                <a:cs typeface="+mj-cs"/>
              </a:rPr>
              <a:t> 二维衍射实验</a:t>
            </a:r>
            <a:endParaRPr lang="zh-CN" altLang="en-US" sz="4400" dirty="0">
              <a:solidFill>
                <a:schemeClr val="bg1"/>
              </a:solidFill>
              <a:latin typeface="幼圆" pitchFamily="49" charset="-122"/>
              <a:ea typeface="幼圆" pitchFamily="49" charset="-122"/>
              <a:cs typeface="+mj-cs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980728"/>
            <a:ext cx="4402228" cy="5661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980728"/>
            <a:ext cx="4199653" cy="2787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矩形 10"/>
          <p:cNvSpPr/>
          <p:nvPr/>
        </p:nvSpPr>
        <p:spPr>
          <a:xfrm>
            <a:off x="4860032" y="4509120"/>
            <a:ext cx="4108817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BSRF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漫散射站反射式测量原理：</a:t>
            </a:r>
            <a:endParaRPr lang="en-US" altLang="zh-CN" dirty="0" smtClean="0">
              <a:latin typeface="微软雅黑" pitchFamily="34" charset="-122"/>
              <a:ea typeface="微软雅黑" pitchFamily="34" charset="-122"/>
            </a:endParaRPr>
          </a:p>
          <a:p>
            <a:endParaRPr lang="en-US" altLang="zh-CN" dirty="0" smtClean="0"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样品与探测器同步转动</a:t>
            </a:r>
            <a:endParaRPr lang="en-US" altLang="zh-CN" dirty="0" smtClean="0">
              <a:latin typeface="微软雅黑" pitchFamily="34" charset="-122"/>
              <a:ea typeface="微软雅黑" pitchFamily="34" charset="-122"/>
            </a:endParaRPr>
          </a:p>
          <a:p>
            <a:endParaRPr lang="en-US" altLang="zh-CN" dirty="0" smtClean="0">
              <a:latin typeface="微软雅黑" pitchFamily="34" charset="-122"/>
              <a:ea typeface="微软雅黑" pitchFamily="34" charset="-122"/>
            </a:endParaRPr>
          </a:p>
          <a:p>
            <a:endParaRPr lang="en-US" altLang="zh-CN" dirty="0" smtClean="0"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提出：利用二维衍射信息消除本底影响</a:t>
            </a:r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 txBox="1">
            <a:spLocks/>
          </p:cNvSpPr>
          <p:nvPr/>
        </p:nvSpPr>
        <p:spPr>
          <a:xfrm>
            <a:off x="0" y="0"/>
            <a:ext cx="6715125" cy="857250"/>
          </a:xfrm>
          <a:prstGeom prst="rect">
            <a:avLst/>
          </a:prstGeom>
          <a:solidFill>
            <a:srgbClr val="0070C0"/>
          </a:solidFill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zh-CN" altLang="en-US" sz="4400" dirty="0" smtClean="0">
                <a:solidFill>
                  <a:schemeClr val="bg1"/>
                </a:solidFill>
                <a:latin typeface="幼圆" pitchFamily="49" charset="-122"/>
                <a:ea typeface="幼圆" pitchFamily="49" charset="-122"/>
              </a:rPr>
              <a:t>实验装置</a:t>
            </a:r>
            <a:r>
              <a:rPr lang="zh-CN" altLang="en-US" sz="4400" dirty="0" smtClean="0">
                <a:solidFill>
                  <a:schemeClr val="bg1"/>
                </a:solidFill>
                <a:latin typeface="幼圆" pitchFamily="49" charset="-122"/>
                <a:ea typeface="幼圆" pitchFamily="49" charset="-122"/>
                <a:cs typeface="+mj-cs"/>
              </a:rPr>
              <a:t>：二维</a:t>
            </a:r>
            <a:r>
              <a:rPr lang="en-US" altLang="zh-CN" sz="4400" dirty="0" smtClean="0">
                <a:solidFill>
                  <a:schemeClr val="bg1"/>
                </a:solidFill>
                <a:latin typeface="幼圆" pitchFamily="49" charset="-122"/>
                <a:ea typeface="幼圆" pitchFamily="49" charset="-122"/>
                <a:cs typeface="+mj-cs"/>
              </a:rPr>
              <a:t>THGEM</a:t>
            </a:r>
            <a:r>
              <a:rPr lang="zh-CN" altLang="en-US" sz="4400" dirty="0" smtClean="0">
                <a:solidFill>
                  <a:schemeClr val="bg1"/>
                </a:solidFill>
                <a:latin typeface="幼圆" pitchFamily="49" charset="-122"/>
                <a:ea typeface="幼圆" pitchFamily="49" charset="-122"/>
                <a:cs typeface="+mj-cs"/>
              </a:rPr>
              <a:t>读出</a:t>
            </a:r>
            <a:endParaRPr lang="zh-CN" altLang="en-US" sz="4400" dirty="0">
              <a:solidFill>
                <a:schemeClr val="bg1"/>
              </a:solidFill>
              <a:latin typeface="幼圆" pitchFamily="49" charset="-122"/>
              <a:ea typeface="幼圆" pitchFamily="49" charset="-122"/>
              <a:cs typeface="+mj-cs"/>
            </a:endParaRPr>
          </a:p>
        </p:txBody>
      </p:sp>
      <p:pic>
        <p:nvPicPr>
          <p:cNvPr id="7" name="图片 6" descr="IMG_2424.JPG"/>
          <p:cNvPicPr>
            <a:picLocks noChangeAspect="1"/>
          </p:cNvPicPr>
          <p:nvPr/>
        </p:nvPicPr>
        <p:blipFill>
          <a:blip r:embed="rId2" cstate="print"/>
          <a:srcRect l="19908" t="25412" r="31522" b="22780"/>
          <a:stretch>
            <a:fillRect/>
          </a:stretch>
        </p:blipFill>
        <p:spPr>
          <a:xfrm>
            <a:off x="5148064" y="3573016"/>
            <a:ext cx="3600400" cy="288032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323528" y="3645024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阳极读出：</a:t>
            </a:r>
            <a:endParaRPr lang="en-US" altLang="zh-CN" dirty="0" smtClean="0">
              <a:latin typeface="微软雅黑" pitchFamily="34" charset="-122"/>
              <a:ea typeface="微软雅黑" pitchFamily="34" charset="-122"/>
            </a:endParaRPr>
          </a:p>
          <a:p>
            <a:endParaRPr lang="en-US" altLang="zh-CN" u="sng" dirty="0" smtClean="0"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不同方向精度及范围要求不同，读出条设计成长方形</a:t>
            </a:r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0.6mm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X</a:t>
            </a:r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0.3mm</a:t>
            </a:r>
          </a:p>
          <a:p>
            <a:endParaRPr lang="en-US" altLang="zh-CN" dirty="0" smtClean="0"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ϕ 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方向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48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路， 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θ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方向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4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路，共计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192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路读出，</a:t>
            </a:r>
            <a:endParaRPr lang="en-US" altLang="zh-CN" dirty="0" smtClean="0">
              <a:latin typeface="微软雅黑" pitchFamily="34" charset="-122"/>
              <a:ea typeface="微软雅黑" pitchFamily="34" charset="-122"/>
            </a:endParaRPr>
          </a:p>
          <a:p>
            <a:endParaRPr lang="en-US" altLang="zh-CN" dirty="0" smtClean="0"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每路覆盖 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ϕ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角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0.12 ° 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，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θ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角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0.06 °</a:t>
            </a:r>
          </a:p>
          <a:p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192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路总共覆盖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ϕ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角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5 °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，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 θ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角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0.24 °</a:t>
            </a:r>
            <a:endParaRPr lang="zh-CN" altLang="en-US" dirty="0" smtClean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980728"/>
            <a:ext cx="7010400" cy="240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zh-CN" altLang="en-US" dirty="0" smtClean="0">
                <a:solidFill>
                  <a:srgbClr val="FF0000"/>
                </a:solidFill>
              </a:rPr>
              <a:t>背景</a:t>
            </a:r>
            <a:endParaRPr lang="en-US" altLang="zh-CN" dirty="0" smtClean="0">
              <a:solidFill>
                <a:srgbClr val="FF0000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en-US" altLang="zh-CN" dirty="0" smtClean="0"/>
          </a:p>
          <a:p>
            <a:pPr marL="514350" indent="-514350">
              <a:buFont typeface="+mj-lt"/>
              <a:buAutoNum type="arabicPeriod"/>
            </a:pPr>
            <a:r>
              <a:rPr lang="zh-CN" altLang="en-US" dirty="0" smtClean="0"/>
              <a:t>直流读出的</a:t>
            </a:r>
            <a:r>
              <a:rPr lang="en-US" altLang="zh-CN" dirty="0" smtClean="0"/>
              <a:t>THGEM</a:t>
            </a:r>
          </a:p>
          <a:p>
            <a:pPr marL="514350" indent="-514350">
              <a:buFont typeface="+mj-lt"/>
              <a:buAutoNum type="arabicPeriod"/>
            </a:pPr>
            <a:endParaRPr lang="en-US" altLang="zh-CN" dirty="0" smtClean="0"/>
          </a:p>
          <a:p>
            <a:pPr marL="514350" indent="-514350">
              <a:buFont typeface="+mj-lt"/>
              <a:buAutoNum type="arabicPeriod"/>
            </a:pPr>
            <a:r>
              <a:rPr lang="zh-CN" altLang="en-US" dirty="0" smtClean="0"/>
              <a:t>基于</a:t>
            </a:r>
            <a:r>
              <a:rPr lang="en-US" altLang="zh-CN" dirty="0" smtClean="0"/>
              <a:t>THGEM</a:t>
            </a:r>
            <a:r>
              <a:rPr lang="zh-CN" altLang="en-US" dirty="0" smtClean="0"/>
              <a:t>的同步辐射应用研究</a:t>
            </a:r>
          </a:p>
          <a:p>
            <a:pPr marL="514350" indent="-514350">
              <a:buFont typeface="+mj-lt"/>
              <a:buAutoNum type="arabicPeriod"/>
            </a:pPr>
            <a:endParaRPr lang="en-US" altLang="zh-CN" dirty="0" smtClean="0"/>
          </a:p>
          <a:p>
            <a:pPr marL="514350" indent="-514350">
              <a:buFont typeface="+mj-lt"/>
              <a:buAutoNum type="arabicPeriod"/>
            </a:pPr>
            <a:r>
              <a:rPr lang="zh-CN" altLang="en-US" dirty="0" smtClean="0"/>
              <a:t>总结</a:t>
            </a:r>
            <a:endParaRPr lang="en-US" altLang="zh-CN" dirty="0" smtClean="0"/>
          </a:p>
          <a:p>
            <a:endParaRPr lang="en-US" altLang="zh-CN" dirty="0" smtClean="0"/>
          </a:p>
          <a:p>
            <a:endParaRPr lang="zh-CN" altLang="en-US" dirty="0"/>
          </a:p>
        </p:txBody>
      </p:sp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US" altLang="zh-CN" dirty="0" smtClean="0"/>
              <a:t>Outline</a:t>
            </a:r>
            <a:endParaRPr lang="zh-CN" alt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Experiment\GroupMeeting\20131111\IMG_31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484784"/>
            <a:ext cx="3706368" cy="2779776"/>
          </a:xfrm>
          <a:prstGeom prst="rect">
            <a:avLst/>
          </a:prstGeom>
          <a:noFill/>
        </p:spPr>
      </p:pic>
      <p:sp>
        <p:nvSpPr>
          <p:cNvPr id="5" name="标题 1"/>
          <p:cNvSpPr txBox="1">
            <a:spLocks/>
          </p:cNvSpPr>
          <p:nvPr/>
        </p:nvSpPr>
        <p:spPr>
          <a:xfrm>
            <a:off x="0" y="0"/>
            <a:ext cx="6715125" cy="857250"/>
          </a:xfrm>
          <a:prstGeom prst="rect">
            <a:avLst/>
          </a:prstGeom>
          <a:solidFill>
            <a:srgbClr val="0070C0"/>
          </a:solidFill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altLang="zh-CN" sz="4400" dirty="0" smtClean="0">
                <a:solidFill>
                  <a:schemeClr val="bg1"/>
                </a:solidFill>
                <a:latin typeface="幼圆" pitchFamily="49" charset="-122"/>
                <a:ea typeface="幼圆" pitchFamily="49" charset="-122"/>
                <a:cs typeface="+mj-cs"/>
              </a:rPr>
              <a:t>192</a:t>
            </a:r>
            <a:r>
              <a:rPr lang="zh-CN" altLang="en-US" sz="4400" dirty="0" smtClean="0">
                <a:solidFill>
                  <a:schemeClr val="bg1"/>
                </a:solidFill>
                <a:latin typeface="幼圆" pitchFamily="49" charset="-122"/>
                <a:ea typeface="幼圆" pitchFamily="49" charset="-122"/>
                <a:cs typeface="+mj-cs"/>
              </a:rPr>
              <a:t>路电子学读出</a:t>
            </a:r>
            <a:endParaRPr lang="zh-CN" altLang="en-US" sz="4400" dirty="0">
              <a:solidFill>
                <a:schemeClr val="bg1"/>
              </a:solidFill>
              <a:latin typeface="幼圆" pitchFamily="49" charset="-122"/>
              <a:ea typeface="幼圆" pitchFamily="49" charset="-122"/>
              <a:cs typeface="+mj-cs"/>
            </a:endParaRPr>
          </a:p>
        </p:txBody>
      </p:sp>
      <p:pic>
        <p:nvPicPr>
          <p:cNvPr id="6" name="Picture 2" descr="E:\Experiment\GroupMeeting\20131111\IMG_244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484784"/>
            <a:ext cx="3706368" cy="2779776"/>
          </a:xfrm>
          <a:prstGeom prst="rect">
            <a:avLst/>
          </a:prstGeom>
          <a:noFill/>
        </p:spPr>
      </p:pic>
      <p:sp>
        <p:nvSpPr>
          <p:cNvPr id="7" name="矩形 6"/>
          <p:cNvSpPr/>
          <p:nvPr/>
        </p:nvSpPr>
        <p:spPr>
          <a:xfrm>
            <a:off x="1331640" y="4581128"/>
            <a:ext cx="626469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弱电流读出模块可读出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32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路信号，每块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FPGA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版可支持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4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个模块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128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路。读出模块单独安装在小屏蔽盒内。</a:t>
            </a:r>
          </a:p>
          <a:p>
            <a:endParaRPr lang="zh-CN" altLang="en-US" dirty="0" smtClean="0"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本次实验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192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路读出，通过两块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FPGA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版联合工作读出</a:t>
            </a:r>
            <a:endParaRPr lang="en-US" altLang="zh-CN" dirty="0" smtClean="0">
              <a:latin typeface="微软雅黑" pitchFamily="34" charset="-122"/>
              <a:ea typeface="微软雅黑" pitchFamily="34" charset="-122"/>
            </a:endParaRPr>
          </a:p>
          <a:p>
            <a:endParaRPr lang="en-US" altLang="zh-CN" dirty="0" smtClean="0"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系统在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X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光机上测量，工作正常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836712"/>
            <a:ext cx="3822647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1052736"/>
            <a:ext cx="4444033" cy="3029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矩形 8"/>
          <p:cNvSpPr/>
          <p:nvPr/>
        </p:nvSpPr>
        <p:spPr>
          <a:xfrm>
            <a:off x="4644008" y="4005064"/>
            <a:ext cx="36004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首先，利用已知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SiO2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样品作为标准，确定合适的探测器工作电压，以及空间分辨性能</a:t>
            </a:r>
            <a:endParaRPr lang="en-US" altLang="zh-CN" dirty="0" smtClean="0">
              <a:latin typeface="微软雅黑" pitchFamily="34" charset="-122"/>
              <a:ea typeface="微软雅黑" pitchFamily="34" charset="-122"/>
            </a:endParaRPr>
          </a:p>
          <a:p>
            <a:endParaRPr lang="en-US" altLang="zh-CN" dirty="0" smtClean="0"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图左为二维衍射图样，图上为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2</a:t>
            </a:r>
            <a:r>
              <a:rPr lang="el-GR" altLang="zh-CN" dirty="0" smtClean="0">
                <a:latin typeface="微软雅黑" pitchFamily="34" charset="-122"/>
                <a:ea typeface="微软雅黑" pitchFamily="34" charset="-122"/>
              </a:rPr>
              <a:t>θ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方向上的衍射峰示意图</a:t>
            </a:r>
          </a:p>
        </p:txBody>
      </p:sp>
      <p:sp>
        <p:nvSpPr>
          <p:cNvPr id="12" name="标题 1"/>
          <p:cNvSpPr txBox="1">
            <a:spLocks/>
          </p:cNvSpPr>
          <p:nvPr/>
        </p:nvSpPr>
        <p:spPr>
          <a:xfrm>
            <a:off x="0" y="0"/>
            <a:ext cx="6715125" cy="857250"/>
          </a:xfrm>
          <a:prstGeom prst="rect">
            <a:avLst/>
          </a:prstGeom>
          <a:solidFill>
            <a:srgbClr val="0070C0"/>
          </a:solidFill>
        </p:spPr>
        <p:txBody>
          <a:bodyPr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zh-CN" altLang="en-US" sz="4400" dirty="0" smtClean="0">
                <a:solidFill>
                  <a:schemeClr val="bg1"/>
                </a:solidFill>
                <a:latin typeface="幼圆" pitchFamily="49" charset="-122"/>
                <a:ea typeface="幼圆" pitchFamily="49" charset="-122"/>
                <a:cs typeface="+mj-cs"/>
              </a:rPr>
              <a:t>二维衍射实验</a:t>
            </a:r>
            <a:r>
              <a:rPr lang="en-US" altLang="zh-CN" sz="4400" dirty="0" smtClean="0">
                <a:solidFill>
                  <a:schemeClr val="bg1"/>
                </a:solidFill>
                <a:latin typeface="幼圆" pitchFamily="49" charset="-122"/>
                <a:ea typeface="幼圆" pitchFamily="49" charset="-122"/>
                <a:cs typeface="+mj-cs"/>
              </a:rPr>
              <a:t>:SiO2</a:t>
            </a:r>
            <a:endParaRPr lang="zh-CN" altLang="en-US" sz="4400" dirty="0">
              <a:solidFill>
                <a:schemeClr val="bg1"/>
              </a:solidFill>
              <a:latin typeface="幼圆" pitchFamily="49" charset="-122"/>
              <a:ea typeface="幼圆" pitchFamily="49" charset="-122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395536" y="6237312"/>
            <a:ext cx="72728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对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2</a:t>
            </a:r>
            <a:r>
              <a:rPr lang="el-GR" altLang="zh-CN" dirty="0" smtClean="0">
                <a:latin typeface="微软雅黑" pitchFamily="34" charset="-122"/>
                <a:ea typeface="微软雅黑" pitchFamily="34" charset="-122"/>
              </a:rPr>
              <a:t>θ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方向上的衍射峰拟合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,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得到探测器角分辨在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0.15~0.18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度之间</a:t>
            </a: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65113"/>
            <a:ext cx="4267200" cy="288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304800"/>
            <a:ext cx="42672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3124200"/>
            <a:ext cx="4343400" cy="289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3140968"/>
            <a:ext cx="4419600" cy="297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3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980728"/>
            <a:ext cx="3810000" cy="301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51" name="Picture 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62000"/>
            <a:ext cx="35814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矩形 10"/>
          <p:cNvSpPr/>
          <p:nvPr/>
        </p:nvSpPr>
        <p:spPr>
          <a:xfrm>
            <a:off x="4572000" y="4077072"/>
            <a:ext cx="36004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利用选定的工作电压对中科院物理所提供的超导薄膜材料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FA54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进行扫描，得到衍射图样如上图所示（基底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+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薄膜），最强与最弱峰强度相差</a:t>
            </a:r>
            <a:r>
              <a:rPr lang="en-US" altLang="zh-CN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3</a:t>
            </a:r>
            <a:r>
              <a:rPr lang="zh-CN" altLang="en-US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个数量级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以上</a:t>
            </a:r>
            <a:endParaRPr lang="en-US" altLang="zh-CN" dirty="0" smtClean="0">
              <a:latin typeface="微软雅黑" pitchFamily="34" charset="-122"/>
              <a:ea typeface="微软雅黑" pitchFamily="34" charset="-122"/>
            </a:endParaRPr>
          </a:p>
          <a:p>
            <a:endParaRPr lang="en-US" altLang="zh-CN" dirty="0" smtClean="0"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图左为二维衍射图样</a:t>
            </a:r>
            <a:endParaRPr lang="en-US" altLang="zh-CN" dirty="0" smtClea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4" name="标题 1"/>
          <p:cNvSpPr txBox="1">
            <a:spLocks/>
          </p:cNvSpPr>
          <p:nvPr/>
        </p:nvSpPr>
        <p:spPr>
          <a:xfrm>
            <a:off x="0" y="0"/>
            <a:ext cx="6715125" cy="857250"/>
          </a:xfrm>
          <a:prstGeom prst="rect">
            <a:avLst/>
          </a:prstGeom>
          <a:solidFill>
            <a:srgbClr val="0070C0"/>
          </a:solidFill>
        </p:spPr>
        <p:txBody>
          <a:bodyPr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zh-CN" altLang="en-US" sz="4400" dirty="0" smtClean="0">
                <a:solidFill>
                  <a:schemeClr val="bg1"/>
                </a:solidFill>
                <a:latin typeface="幼圆" pitchFamily="49" charset="-122"/>
                <a:ea typeface="幼圆" pitchFamily="49" charset="-122"/>
                <a:cs typeface="+mj-cs"/>
              </a:rPr>
              <a:t>二维衍射实验</a:t>
            </a:r>
            <a:r>
              <a:rPr lang="en-US" altLang="zh-CN" sz="4400" dirty="0" smtClean="0">
                <a:solidFill>
                  <a:schemeClr val="bg1"/>
                </a:solidFill>
                <a:latin typeface="幼圆" pitchFamily="49" charset="-122"/>
                <a:ea typeface="幼圆" pitchFamily="49" charset="-122"/>
                <a:cs typeface="+mj-cs"/>
              </a:rPr>
              <a:t>:FA54</a:t>
            </a:r>
            <a:endParaRPr lang="zh-CN" altLang="en-US" sz="4400" dirty="0">
              <a:solidFill>
                <a:schemeClr val="bg1"/>
              </a:solidFill>
              <a:latin typeface="幼圆" pitchFamily="49" charset="-122"/>
              <a:ea typeface="幼圆" pitchFamily="49" charset="-122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1" descr="C:\Users\Khan\Documents\Tencent Files\252250792\Image\@KF$DO7LIZ)RME72X7[}S6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340768"/>
            <a:ext cx="3436620" cy="5090160"/>
          </a:xfrm>
          <a:prstGeom prst="rect">
            <a:avLst/>
          </a:prstGeom>
          <a:noFill/>
        </p:spPr>
      </p:pic>
      <p:pic>
        <p:nvPicPr>
          <p:cNvPr id="25602" name="Picture 2" descr="C:\Users\Khan\Documents\Tencent Files\252250792\Image\3C25FJB0H8$T7TD)ONV_7G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772816"/>
            <a:ext cx="3500438" cy="2609850"/>
          </a:xfrm>
          <a:prstGeom prst="rect">
            <a:avLst/>
          </a:prstGeom>
          <a:noFill/>
        </p:spPr>
      </p:pic>
      <p:sp>
        <p:nvSpPr>
          <p:cNvPr id="8" name="标题 1"/>
          <p:cNvSpPr txBox="1">
            <a:spLocks/>
          </p:cNvSpPr>
          <p:nvPr/>
        </p:nvSpPr>
        <p:spPr>
          <a:xfrm>
            <a:off x="0" y="0"/>
            <a:ext cx="9144000" cy="857250"/>
          </a:xfrm>
          <a:prstGeom prst="rect">
            <a:avLst/>
          </a:prstGeom>
          <a:solidFill>
            <a:srgbClr val="0070C0"/>
          </a:solidFill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altLang="zh-CN" sz="4400" dirty="0" smtClean="0">
                <a:solidFill>
                  <a:schemeClr val="bg1"/>
                </a:solidFill>
                <a:latin typeface="幼圆" pitchFamily="49" charset="-122"/>
                <a:ea typeface="幼圆" pitchFamily="49" charset="-122"/>
                <a:cs typeface="+mj-cs"/>
              </a:rPr>
              <a:t>3.3</a:t>
            </a:r>
            <a:r>
              <a:rPr lang="zh-CN" altLang="en-US" sz="4400" dirty="0" smtClean="0">
                <a:solidFill>
                  <a:schemeClr val="bg1"/>
                </a:solidFill>
                <a:latin typeface="幼圆" pitchFamily="49" charset="-122"/>
                <a:ea typeface="幼圆" pitchFamily="49" charset="-122"/>
                <a:cs typeface="+mj-cs"/>
              </a:rPr>
              <a:t> 薄膜反射率测量</a:t>
            </a:r>
            <a:endParaRPr lang="zh-CN" altLang="en-US" sz="4400" dirty="0">
              <a:solidFill>
                <a:schemeClr val="bg1"/>
              </a:solidFill>
              <a:latin typeface="幼圆" pitchFamily="49" charset="-122"/>
              <a:ea typeface="幼圆" pitchFamily="49" charset="-122"/>
              <a:cs typeface="+mj-cs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4716016" y="4653136"/>
            <a:ext cx="3600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对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SrTiO3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粉末进行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4 °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以内的小角度反射率测量，得到动态范围约</a:t>
            </a:r>
            <a:r>
              <a:rPr lang="en-US" altLang="zh-CN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10^5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zh-CN" altLang="en-US" dirty="0" smtClean="0"/>
              <a:t>背景</a:t>
            </a:r>
            <a:endParaRPr lang="en-US" altLang="zh-CN" dirty="0" smtClean="0"/>
          </a:p>
          <a:p>
            <a:pPr marL="514350" indent="-514350">
              <a:buFont typeface="+mj-lt"/>
              <a:buAutoNum type="arabicPeriod"/>
            </a:pPr>
            <a:endParaRPr lang="en-US" altLang="zh-CN" dirty="0" smtClean="0"/>
          </a:p>
          <a:p>
            <a:pPr marL="514350" indent="-514350">
              <a:buFont typeface="+mj-lt"/>
              <a:buAutoNum type="arabicPeriod"/>
            </a:pPr>
            <a:r>
              <a:rPr lang="zh-CN" altLang="en-US" dirty="0" smtClean="0"/>
              <a:t>直流读出的</a:t>
            </a:r>
            <a:r>
              <a:rPr lang="en-US" altLang="zh-CN" dirty="0" smtClean="0"/>
              <a:t>THGEM</a:t>
            </a:r>
          </a:p>
          <a:p>
            <a:pPr marL="514350" indent="-514350">
              <a:buFont typeface="+mj-lt"/>
              <a:buAutoNum type="arabicPeriod"/>
            </a:pPr>
            <a:endParaRPr lang="en-US" altLang="zh-CN" dirty="0" smtClean="0"/>
          </a:p>
          <a:p>
            <a:pPr marL="514350" indent="-514350">
              <a:buFont typeface="+mj-lt"/>
              <a:buAutoNum type="arabicPeriod"/>
            </a:pPr>
            <a:r>
              <a:rPr lang="zh-CN" altLang="en-US" dirty="0" smtClean="0"/>
              <a:t>基于</a:t>
            </a:r>
            <a:r>
              <a:rPr lang="en-US" altLang="zh-CN" dirty="0" smtClean="0"/>
              <a:t>THGEM</a:t>
            </a:r>
            <a:r>
              <a:rPr lang="zh-CN" altLang="en-US" dirty="0" smtClean="0"/>
              <a:t>的同步辐射应用研究</a:t>
            </a:r>
          </a:p>
          <a:p>
            <a:pPr marL="514350" indent="-514350">
              <a:buFont typeface="+mj-lt"/>
              <a:buAutoNum type="arabicPeriod"/>
            </a:pPr>
            <a:endParaRPr lang="en-US" altLang="zh-CN" dirty="0" smtClean="0"/>
          </a:p>
          <a:p>
            <a:pPr marL="514350" indent="-514350">
              <a:buFont typeface="+mj-lt"/>
              <a:buAutoNum type="arabicPeriod"/>
            </a:pPr>
            <a:r>
              <a:rPr lang="zh-CN" altLang="en-US" dirty="0" smtClean="0">
                <a:solidFill>
                  <a:srgbClr val="FF0000"/>
                </a:solidFill>
              </a:rPr>
              <a:t>总结</a:t>
            </a:r>
            <a:endParaRPr lang="en-US" altLang="zh-CN" dirty="0" smtClean="0">
              <a:solidFill>
                <a:srgbClr val="FF0000"/>
              </a:solidFill>
            </a:endParaRPr>
          </a:p>
          <a:p>
            <a:endParaRPr lang="en-US" altLang="zh-CN" dirty="0" smtClean="0"/>
          </a:p>
          <a:p>
            <a:endParaRPr lang="zh-CN" altLang="en-US" dirty="0"/>
          </a:p>
        </p:txBody>
      </p:sp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US" altLang="zh-CN" dirty="0" smtClean="0"/>
              <a:t>Outline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5069160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  <a:defRPr/>
            </a:pP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直流读出的</a:t>
            </a:r>
            <a:r>
              <a:rPr lang="en-US" altLang="zh-CN" sz="2400" dirty="0" smtClean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THGEM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灵敏度满足同步辐射衍射实验要求，通过改变工作模式可使动态范围达</a:t>
            </a:r>
            <a:r>
              <a:rPr lang="en-US" altLang="zh-CN" sz="24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10^6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以上</a:t>
            </a:r>
            <a:endParaRPr lang="en-US" altLang="zh-CN" sz="2400" dirty="0" smtClean="0">
              <a:latin typeface="微软雅黑" pitchFamily="34" charset="-122"/>
              <a:ea typeface="微软雅黑" pitchFamily="34" charset="-122"/>
              <a:cs typeface="Times New Roman" pitchFamily="18" charset="0"/>
            </a:endParaRPr>
          </a:p>
          <a:p>
            <a:pPr marL="457200" indent="-457200">
              <a:buFont typeface="+mj-lt"/>
              <a:buAutoNum type="arabicPeriod"/>
              <a:defRPr/>
            </a:pPr>
            <a:endParaRPr lang="en-US" altLang="zh-CN" sz="2400" dirty="0" smtClean="0">
              <a:latin typeface="微软雅黑" pitchFamily="34" charset="-122"/>
              <a:ea typeface="微软雅黑" pitchFamily="34" charset="-122"/>
              <a:cs typeface="Times New Roman" pitchFamily="18" charset="0"/>
            </a:endParaRPr>
          </a:p>
          <a:p>
            <a:pPr marL="457200" indent="-457200">
              <a:buFont typeface="+mj-lt"/>
              <a:buAutoNum type="arabicPeriod"/>
              <a:defRPr/>
            </a:pP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一维弧形无像差衍射仪得到角分辨率</a:t>
            </a:r>
            <a:r>
              <a:rPr lang="en-US" altLang="zh-CN" sz="2400" dirty="0" smtClean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0.148°</a:t>
            </a:r>
          </a:p>
          <a:p>
            <a:pPr marL="457200" indent="-457200">
              <a:buFont typeface="+mj-lt"/>
              <a:buAutoNum type="arabicPeriod"/>
              <a:defRPr/>
            </a:pPr>
            <a:endParaRPr lang="en-US" altLang="zh-CN" sz="2400" dirty="0" smtClean="0">
              <a:latin typeface="微软雅黑" pitchFamily="34" charset="-122"/>
              <a:ea typeface="微软雅黑" pitchFamily="34" charset="-122"/>
              <a:cs typeface="Times New Roman" pitchFamily="18" charset="0"/>
            </a:endParaRPr>
          </a:p>
          <a:p>
            <a:pPr marL="457200" indent="-457200">
              <a:buFont typeface="+mj-lt"/>
              <a:buAutoNum type="arabicPeriod"/>
              <a:defRPr/>
            </a:pP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多次扫描得到二维衍射分布图样</a:t>
            </a:r>
            <a:endParaRPr lang="en-US" altLang="zh-CN" sz="2400" dirty="0" smtClean="0">
              <a:latin typeface="微软雅黑" pitchFamily="34" charset="-122"/>
              <a:ea typeface="微软雅黑" pitchFamily="34" charset="-122"/>
              <a:cs typeface="Times New Roman" pitchFamily="18" charset="0"/>
            </a:endParaRPr>
          </a:p>
          <a:p>
            <a:pPr marL="457200" indent="-457200">
              <a:buFont typeface="+mj-lt"/>
              <a:buAutoNum type="arabicPeriod"/>
              <a:defRPr/>
            </a:pPr>
            <a:endParaRPr lang="en-US" altLang="zh-CN" sz="2400" dirty="0" smtClean="0">
              <a:latin typeface="微软雅黑" pitchFamily="34" charset="-122"/>
              <a:ea typeface="微软雅黑" pitchFamily="34" charset="-122"/>
              <a:cs typeface="Times New Roman" pitchFamily="18" charset="0"/>
            </a:endParaRPr>
          </a:p>
          <a:p>
            <a:pPr marL="457200" indent="-457200">
              <a:buFont typeface="+mj-lt"/>
              <a:buAutoNum type="arabicPeriod"/>
              <a:defRPr/>
            </a:pP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小角度的薄膜反射率测量实验中，得到</a:t>
            </a:r>
            <a:r>
              <a:rPr lang="en-US" altLang="zh-CN" sz="24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0°</a:t>
            </a:r>
            <a:r>
              <a:rPr lang="en-US" altLang="zh-CN" sz="2400" dirty="0" smtClean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~4°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的连续反射率分布图，动态范围不小于</a:t>
            </a:r>
            <a:r>
              <a:rPr lang="en-US" altLang="zh-CN" sz="2400" dirty="0" smtClean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10^5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。可针对小角实验进行进一步优化</a:t>
            </a:r>
            <a:endParaRPr lang="en-US" altLang="zh-CN" sz="2400" dirty="0" smtClean="0">
              <a:latin typeface="微软雅黑" pitchFamily="34" charset="-122"/>
              <a:ea typeface="微软雅黑" pitchFamily="34" charset="-122"/>
              <a:cs typeface="Times New Roman" pitchFamily="18" charset="0"/>
            </a:endParaRPr>
          </a:p>
          <a:p>
            <a:pPr marL="457200" indent="-457200">
              <a:buFont typeface="+mj-lt"/>
              <a:buAutoNum type="arabicPeriod"/>
              <a:defRPr/>
            </a:pPr>
            <a:endParaRPr lang="en-US" altLang="zh-CN" sz="2400" dirty="0" smtClean="0">
              <a:latin typeface="微软雅黑" pitchFamily="34" charset="-122"/>
              <a:ea typeface="微软雅黑" pitchFamily="34" charset="-122"/>
              <a:cs typeface="Times New Roman" pitchFamily="18" charset="0"/>
            </a:endParaRPr>
          </a:p>
          <a:p>
            <a:pPr marL="457200" indent="-457200">
              <a:buFont typeface="+mj-lt"/>
              <a:buAutoNum type="arabicPeriod"/>
              <a:defRPr/>
            </a:pP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对衍射强度更弱的有机物衍射实验，或可考虑</a:t>
            </a:r>
            <a:r>
              <a:rPr lang="en-US" altLang="zh-CN" sz="2400" dirty="0" smtClean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digital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读出作为补充</a:t>
            </a:r>
            <a:endParaRPr lang="en-US" altLang="zh-CN" sz="2400" dirty="0" smtClean="0">
              <a:latin typeface="微软雅黑" pitchFamily="34" charset="-122"/>
              <a:ea typeface="微软雅黑" pitchFamily="34" charset="-122"/>
              <a:cs typeface="Times New Roman" pitchFamily="18" charset="0"/>
            </a:endParaRPr>
          </a:p>
          <a:p>
            <a:pPr>
              <a:buNone/>
              <a:defRPr/>
            </a:pPr>
            <a:endParaRPr lang="zh-CN" altLang="en-US" dirty="0" smtClean="0"/>
          </a:p>
          <a:p>
            <a:pPr>
              <a:buNone/>
              <a:defRPr/>
            </a:pPr>
            <a:endParaRPr lang="zh-CN" altLang="en-US" dirty="0"/>
          </a:p>
        </p:txBody>
      </p:sp>
      <p:sp>
        <p:nvSpPr>
          <p:cNvPr id="9" name="标题 1"/>
          <p:cNvSpPr txBox="1">
            <a:spLocks/>
          </p:cNvSpPr>
          <p:nvPr/>
        </p:nvSpPr>
        <p:spPr>
          <a:xfrm>
            <a:off x="0" y="0"/>
            <a:ext cx="9144000" cy="857250"/>
          </a:xfrm>
          <a:prstGeom prst="rect">
            <a:avLst/>
          </a:prstGeom>
          <a:solidFill>
            <a:srgbClr val="0070C0"/>
          </a:solidFill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altLang="zh-CN" sz="4400" dirty="0" smtClean="0">
                <a:solidFill>
                  <a:schemeClr val="bg1"/>
                </a:solidFill>
                <a:latin typeface="幼圆" pitchFamily="49" charset="-122"/>
                <a:ea typeface="幼圆" pitchFamily="49" charset="-122"/>
                <a:cs typeface="+mj-cs"/>
              </a:rPr>
              <a:t>4</a:t>
            </a:r>
            <a:r>
              <a:rPr lang="zh-CN" altLang="en-US" sz="4400" dirty="0" smtClean="0">
                <a:solidFill>
                  <a:schemeClr val="bg1"/>
                </a:solidFill>
                <a:latin typeface="幼圆" pitchFamily="49" charset="-122"/>
                <a:ea typeface="幼圆" pitchFamily="49" charset="-122"/>
                <a:cs typeface="+mj-cs"/>
              </a:rPr>
              <a:t> 总结</a:t>
            </a:r>
            <a:endParaRPr lang="zh-CN" altLang="en-US" sz="4400" dirty="0">
              <a:solidFill>
                <a:schemeClr val="bg1"/>
              </a:solidFill>
              <a:latin typeface="幼圆" pitchFamily="49" charset="-122"/>
              <a:ea typeface="幼圆" pitchFamily="49" charset="-122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标题 1"/>
          <p:cNvSpPr>
            <a:spLocks noGrp="1"/>
          </p:cNvSpPr>
          <p:nvPr>
            <p:ph type="title"/>
          </p:nvPr>
        </p:nvSpPr>
        <p:spPr>
          <a:xfrm>
            <a:off x="500063" y="2500313"/>
            <a:ext cx="8229600" cy="1143000"/>
          </a:xfrm>
        </p:spPr>
        <p:txBody>
          <a:bodyPr/>
          <a:lstStyle/>
          <a:p>
            <a:r>
              <a:rPr lang="en-US" altLang="zh-CN" smtClean="0"/>
              <a:t>Thank</a:t>
            </a:r>
            <a:r>
              <a:rPr lang="zh-CN" altLang="en-US" smtClean="0"/>
              <a:t> </a:t>
            </a:r>
            <a:r>
              <a:rPr lang="en-US" altLang="zh-CN" smtClean="0"/>
              <a:t>you</a:t>
            </a:r>
            <a:r>
              <a:rPr lang="zh-CN" altLang="en-US" smtClean="0"/>
              <a:t>！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iffrac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813" y="785813"/>
            <a:ext cx="5400675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70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pic>
        <p:nvPicPr>
          <p:cNvPr id="7" name="图片 6" descr="THGEM单层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03648" y="2924944"/>
            <a:ext cx="6373115" cy="338184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1259633" y="1340768"/>
            <a:ext cx="22322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同步辐射实验对探测器的共同要求：</a:t>
            </a:r>
            <a:endParaRPr lang="en-US" altLang="zh-CN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220072" y="1412776"/>
            <a:ext cx="17123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THGEM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特点：</a:t>
            </a:r>
            <a:endParaRPr lang="en-US" altLang="zh-CN" dirty="0" smtClea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标题 1"/>
          <p:cNvSpPr txBox="1">
            <a:spLocks/>
          </p:cNvSpPr>
          <p:nvPr/>
        </p:nvSpPr>
        <p:spPr>
          <a:xfrm>
            <a:off x="0" y="0"/>
            <a:ext cx="9144000" cy="857250"/>
          </a:xfrm>
          <a:prstGeom prst="rect">
            <a:avLst/>
          </a:prstGeom>
          <a:solidFill>
            <a:srgbClr val="0070C0"/>
          </a:solidFill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zh-CN" altLang="en-US" sz="4400" dirty="0" smtClean="0">
                <a:solidFill>
                  <a:schemeClr val="bg1"/>
                </a:solidFill>
                <a:latin typeface="幼圆" pitchFamily="49" charset="-122"/>
                <a:ea typeface="幼圆" pitchFamily="49" charset="-122"/>
                <a:cs typeface="+mj-cs"/>
              </a:rPr>
              <a:t>背景</a:t>
            </a:r>
            <a:endParaRPr lang="zh-CN" altLang="en-US" sz="4400" dirty="0">
              <a:solidFill>
                <a:schemeClr val="bg1"/>
              </a:solidFill>
              <a:latin typeface="幼圆" pitchFamily="49" charset="-122"/>
              <a:ea typeface="幼圆" pitchFamily="49" charset="-122"/>
              <a:cs typeface="+mj-cs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403648" y="4941168"/>
            <a:ext cx="597007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可以看出，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THGEM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的特点能较好地满足同步辐射探测器的要求，在同步辐射探测器方面有广泛应用前景。</a:t>
            </a:r>
            <a:endParaRPr lang="en-US" altLang="zh-CN" dirty="0" smtClean="0">
              <a:latin typeface="微软雅黑" pitchFamily="34" charset="-122"/>
              <a:ea typeface="微软雅黑" pitchFamily="34" charset="-122"/>
            </a:endParaRPr>
          </a:p>
          <a:p>
            <a:endParaRPr lang="en-US" altLang="zh-CN" dirty="0" smtClean="0"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针对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BSRF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实验站提出的要求，我们对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THGEM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在衍射实验以及小角测量上的应用进行了研究。</a:t>
            </a:r>
            <a:endParaRPr lang="en-US" altLang="zh-CN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259632" y="2348880"/>
            <a:ext cx="2232248" cy="432048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高计数率</a:t>
            </a:r>
          </a:p>
        </p:txBody>
      </p:sp>
      <p:sp>
        <p:nvSpPr>
          <p:cNvPr id="13" name="矩形 12"/>
          <p:cNvSpPr/>
          <p:nvPr/>
        </p:nvSpPr>
        <p:spPr>
          <a:xfrm>
            <a:off x="1259632" y="2780928"/>
            <a:ext cx="2232248" cy="432048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快速读出</a:t>
            </a:r>
          </a:p>
        </p:txBody>
      </p:sp>
      <p:sp>
        <p:nvSpPr>
          <p:cNvPr id="14" name="矩形 13"/>
          <p:cNvSpPr/>
          <p:nvPr/>
        </p:nvSpPr>
        <p:spPr>
          <a:xfrm>
            <a:off x="1259632" y="3645024"/>
            <a:ext cx="2232248" cy="432048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高空间分辨</a:t>
            </a:r>
          </a:p>
        </p:txBody>
      </p:sp>
      <p:sp>
        <p:nvSpPr>
          <p:cNvPr id="15" name="矩形 14"/>
          <p:cNvSpPr/>
          <p:nvPr/>
        </p:nvSpPr>
        <p:spPr>
          <a:xfrm>
            <a:off x="1259632" y="3212976"/>
            <a:ext cx="2232248" cy="432048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大动态范围</a:t>
            </a:r>
          </a:p>
        </p:txBody>
      </p:sp>
      <p:sp>
        <p:nvSpPr>
          <p:cNvPr id="16" name="矩形 15"/>
          <p:cNvSpPr/>
          <p:nvPr/>
        </p:nvSpPr>
        <p:spPr>
          <a:xfrm>
            <a:off x="5292080" y="2348880"/>
            <a:ext cx="2232248" cy="432048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计数率</a:t>
            </a:r>
            <a:r>
              <a:rPr lang="en-US" altLang="zh-CN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1MHz/cm</a:t>
            </a:r>
            <a:r>
              <a:rPr lang="en-US" altLang="zh-CN" baseline="300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2</a:t>
            </a:r>
            <a:endParaRPr lang="zh-CN" altLang="en-US" baseline="30000" dirty="0" smtClean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5292080" y="2780928"/>
            <a:ext cx="2232248" cy="432048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信号几十</a:t>
            </a:r>
            <a:r>
              <a:rPr lang="en-US" altLang="zh-CN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ns</a:t>
            </a:r>
            <a:r>
              <a:rPr lang="zh-CN" altLang="en-US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量级</a:t>
            </a:r>
            <a:endParaRPr lang="en-US" altLang="zh-CN" dirty="0" smtClean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5292080" y="3645024"/>
            <a:ext cx="2232248" cy="432048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分辨率亚毫米量级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5292080" y="3212976"/>
            <a:ext cx="2232248" cy="432048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动态范围大</a:t>
            </a:r>
            <a:endParaRPr lang="en-US" altLang="zh-CN" dirty="0" smtClean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1259632" y="4077072"/>
            <a:ext cx="2232248" cy="432048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大探测面积</a:t>
            </a:r>
          </a:p>
        </p:txBody>
      </p:sp>
      <p:cxnSp>
        <p:nvCxnSpPr>
          <p:cNvPr id="22" name="直接箭头连接符 21"/>
          <p:cNvCxnSpPr/>
          <p:nvPr/>
        </p:nvCxnSpPr>
        <p:spPr>
          <a:xfrm>
            <a:off x="3923928" y="2564904"/>
            <a:ext cx="1008112" cy="0"/>
          </a:xfrm>
          <a:prstGeom prst="straightConnector1">
            <a:avLst/>
          </a:prstGeom>
          <a:ln>
            <a:solidFill>
              <a:srgbClr val="7030A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矩形 22"/>
          <p:cNvSpPr/>
          <p:nvPr/>
        </p:nvSpPr>
        <p:spPr>
          <a:xfrm>
            <a:off x="5292080" y="4077072"/>
            <a:ext cx="2232248" cy="432048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适合较大面积生产</a:t>
            </a:r>
          </a:p>
        </p:txBody>
      </p:sp>
      <p:cxnSp>
        <p:nvCxnSpPr>
          <p:cNvPr id="24" name="直接箭头连接符 23"/>
          <p:cNvCxnSpPr/>
          <p:nvPr/>
        </p:nvCxnSpPr>
        <p:spPr>
          <a:xfrm>
            <a:off x="3923928" y="2996952"/>
            <a:ext cx="1008112" cy="0"/>
          </a:xfrm>
          <a:prstGeom prst="straightConnector1">
            <a:avLst/>
          </a:prstGeom>
          <a:ln>
            <a:solidFill>
              <a:srgbClr val="7030A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箭头连接符 24"/>
          <p:cNvCxnSpPr/>
          <p:nvPr/>
        </p:nvCxnSpPr>
        <p:spPr>
          <a:xfrm>
            <a:off x="3923928" y="3429000"/>
            <a:ext cx="1008112" cy="0"/>
          </a:xfrm>
          <a:prstGeom prst="straightConnector1">
            <a:avLst/>
          </a:prstGeom>
          <a:ln>
            <a:solidFill>
              <a:srgbClr val="7030A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箭头连接符 25"/>
          <p:cNvCxnSpPr/>
          <p:nvPr/>
        </p:nvCxnSpPr>
        <p:spPr>
          <a:xfrm>
            <a:off x="3923928" y="3861048"/>
            <a:ext cx="1008112" cy="0"/>
          </a:xfrm>
          <a:prstGeom prst="straightConnector1">
            <a:avLst/>
          </a:prstGeom>
          <a:ln>
            <a:solidFill>
              <a:srgbClr val="7030A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箭头连接符 26"/>
          <p:cNvCxnSpPr/>
          <p:nvPr/>
        </p:nvCxnSpPr>
        <p:spPr>
          <a:xfrm>
            <a:off x="3923928" y="4221088"/>
            <a:ext cx="1008112" cy="0"/>
          </a:xfrm>
          <a:prstGeom prst="straightConnector1">
            <a:avLst/>
          </a:prstGeom>
          <a:ln>
            <a:solidFill>
              <a:srgbClr val="7030A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zh-CN" altLang="en-US" dirty="0" smtClean="0"/>
              <a:t>背景</a:t>
            </a:r>
            <a:endParaRPr lang="en-US" altLang="zh-CN" dirty="0" smtClean="0"/>
          </a:p>
          <a:p>
            <a:pPr marL="514350" indent="-514350">
              <a:buFont typeface="+mj-lt"/>
              <a:buAutoNum type="arabicPeriod"/>
            </a:pPr>
            <a:r>
              <a:rPr lang="zh-CN" altLang="en-US" dirty="0" smtClean="0">
                <a:solidFill>
                  <a:srgbClr val="FF0000"/>
                </a:solidFill>
              </a:rPr>
              <a:t>直流读出的</a:t>
            </a:r>
            <a:r>
              <a:rPr lang="en-US" altLang="zh-CN" dirty="0" smtClean="0">
                <a:solidFill>
                  <a:srgbClr val="FF0000"/>
                </a:solidFill>
              </a:rPr>
              <a:t>THGEM</a:t>
            </a:r>
          </a:p>
          <a:p>
            <a:pPr marL="514350" indent="-514350">
              <a:buNone/>
            </a:pPr>
            <a:r>
              <a:rPr lang="zh-CN" altLang="en-US" dirty="0" smtClean="0"/>
              <a:t>      </a:t>
            </a:r>
            <a:r>
              <a:rPr lang="en-US" altLang="zh-CN" dirty="0" smtClean="0"/>
              <a:t>2.1</a:t>
            </a:r>
            <a:r>
              <a:rPr lang="zh-CN" altLang="en-US" dirty="0" smtClean="0"/>
              <a:t> 薄型</a:t>
            </a:r>
            <a:r>
              <a:rPr lang="en-US" altLang="zh-CN" dirty="0" smtClean="0"/>
              <a:t>THGEM</a:t>
            </a:r>
          </a:p>
          <a:p>
            <a:pPr marL="514350" indent="-514350">
              <a:buNone/>
            </a:pPr>
            <a:r>
              <a:rPr lang="zh-CN" altLang="en-US" dirty="0" smtClean="0"/>
              <a:t>      </a:t>
            </a:r>
            <a:r>
              <a:rPr lang="en-US" altLang="zh-CN" dirty="0" smtClean="0"/>
              <a:t>2.2</a:t>
            </a:r>
            <a:r>
              <a:rPr lang="zh-CN" altLang="en-US" dirty="0" smtClean="0"/>
              <a:t> 直流模式</a:t>
            </a:r>
            <a:endParaRPr lang="en-US" altLang="zh-CN" dirty="0" smtClean="0"/>
          </a:p>
          <a:p>
            <a:pPr marL="514350" indent="-514350">
              <a:buFont typeface="+mj-lt"/>
              <a:buAutoNum type="arabicPeriod" startAt="3"/>
            </a:pPr>
            <a:r>
              <a:rPr lang="zh-CN" altLang="en-US" dirty="0" smtClean="0"/>
              <a:t>基于</a:t>
            </a:r>
            <a:r>
              <a:rPr lang="en-US" altLang="zh-CN" dirty="0" smtClean="0"/>
              <a:t>THGEM</a:t>
            </a:r>
            <a:r>
              <a:rPr lang="zh-CN" altLang="en-US" dirty="0" smtClean="0"/>
              <a:t>的同步辐射应用研究</a:t>
            </a:r>
          </a:p>
          <a:p>
            <a:pPr marL="514350" indent="-514350">
              <a:buFont typeface="+mj-lt"/>
              <a:buAutoNum type="arabicPeriod" startAt="3"/>
            </a:pPr>
            <a:r>
              <a:rPr lang="zh-CN" altLang="en-US" dirty="0" smtClean="0"/>
              <a:t>小结</a:t>
            </a:r>
            <a:endParaRPr lang="en-US" altLang="zh-CN" dirty="0" smtClean="0"/>
          </a:p>
          <a:p>
            <a:endParaRPr lang="en-US" altLang="zh-CN" dirty="0" smtClean="0"/>
          </a:p>
          <a:p>
            <a:endParaRPr lang="zh-CN" altLang="en-US" dirty="0"/>
          </a:p>
        </p:txBody>
      </p:sp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US" altLang="zh-CN" dirty="0" smtClean="0"/>
              <a:t>Outline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 txBox="1">
            <a:spLocks/>
          </p:cNvSpPr>
          <p:nvPr/>
        </p:nvSpPr>
        <p:spPr>
          <a:xfrm>
            <a:off x="0" y="0"/>
            <a:ext cx="9144000" cy="857250"/>
          </a:xfrm>
          <a:prstGeom prst="rect">
            <a:avLst/>
          </a:prstGeom>
          <a:solidFill>
            <a:srgbClr val="0070C0"/>
          </a:solidFill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altLang="zh-CN" sz="4400" dirty="0" smtClean="0">
                <a:solidFill>
                  <a:schemeClr val="bg1"/>
                </a:solidFill>
                <a:latin typeface="幼圆" pitchFamily="49" charset="-122"/>
                <a:ea typeface="幼圆" pitchFamily="49" charset="-122"/>
                <a:cs typeface="+mj-cs"/>
              </a:rPr>
              <a:t>2.1</a:t>
            </a:r>
            <a:r>
              <a:rPr lang="zh-CN" altLang="en-US" sz="4400" dirty="0" smtClean="0">
                <a:solidFill>
                  <a:schemeClr val="bg1"/>
                </a:solidFill>
                <a:latin typeface="幼圆" pitchFamily="49" charset="-122"/>
                <a:ea typeface="幼圆" pitchFamily="49" charset="-122"/>
                <a:cs typeface="+mj-cs"/>
              </a:rPr>
              <a:t> 薄型</a:t>
            </a:r>
            <a:r>
              <a:rPr lang="en-US" altLang="zh-CN" sz="4400" dirty="0" smtClean="0">
                <a:solidFill>
                  <a:schemeClr val="bg1"/>
                </a:solidFill>
                <a:latin typeface="幼圆" pitchFamily="49" charset="-122"/>
                <a:ea typeface="幼圆" pitchFamily="49" charset="-122"/>
                <a:cs typeface="+mj-cs"/>
              </a:rPr>
              <a:t>THGEM</a:t>
            </a:r>
            <a:endParaRPr lang="zh-CN" altLang="en-US" sz="4400" dirty="0">
              <a:solidFill>
                <a:schemeClr val="bg1"/>
              </a:solidFill>
              <a:latin typeface="幼圆" pitchFamily="49" charset="-122"/>
              <a:ea typeface="幼圆" pitchFamily="49" charset="-122"/>
              <a:cs typeface="+mj-cs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259632" y="4869160"/>
            <a:ext cx="662473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探测器使用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UCAS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薄型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THGEM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。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200μm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厚度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Thinner-THGEM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具有所需工作电压低，均匀性好，易于弯曲塑型等特点。</a:t>
            </a:r>
            <a:endParaRPr lang="en-US" altLang="zh-CN" dirty="0" smtClean="0">
              <a:latin typeface="微软雅黑" pitchFamily="34" charset="-122"/>
              <a:ea typeface="微软雅黑" pitchFamily="34" charset="-122"/>
            </a:endParaRPr>
          </a:p>
          <a:p>
            <a:endParaRPr lang="en-US" altLang="zh-CN" dirty="0" smtClean="0"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图左为不同尺寸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Thinner-THGEM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，图右为专为一维无像差同步辐射实验设计的长条型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THGEM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。</a:t>
            </a:r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6" name="Picture 22" descr="DSC_0293-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1844824"/>
            <a:ext cx="3928262" cy="2337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3" name="Picture 1" descr="J:\IMG_307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844824"/>
            <a:ext cx="3150413" cy="23628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7" descr="未命名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052736"/>
            <a:ext cx="3581400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右箭头 14"/>
          <p:cNvSpPr/>
          <p:nvPr/>
        </p:nvSpPr>
        <p:spPr>
          <a:xfrm>
            <a:off x="3851920" y="3501008"/>
            <a:ext cx="357188" cy="357187"/>
          </a:xfrm>
          <a:prstGeom prst="rightArrow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dirty="0">
              <a:solidFill>
                <a:srgbClr val="7030A0"/>
              </a:solidFill>
            </a:endParaRPr>
          </a:p>
        </p:txBody>
      </p:sp>
      <p:sp>
        <p:nvSpPr>
          <p:cNvPr id="6151" name="TextBox 8"/>
          <p:cNvSpPr txBox="1">
            <a:spLocks noChangeArrowheads="1"/>
          </p:cNvSpPr>
          <p:nvPr/>
        </p:nvSpPr>
        <p:spPr bwMode="auto">
          <a:xfrm>
            <a:off x="827584" y="2996952"/>
            <a:ext cx="250031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000" dirty="0" smtClean="0">
                <a:latin typeface="微软雅黑" pitchFamily="34" charset="-122"/>
                <a:ea typeface="微软雅黑" pitchFamily="34" charset="-122"/>
              </a:rPr>
              <a:t>BSRF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束流时间结构</a:t>
            </a:r>
            <a:endParaRPr lang="en-US" altLang="zh-CN" sz="2000" dirty="0" smtClean="0"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宽度：</a:t>
            </a:r>
            <a:r>
              <a:rPr lang="en-US" altLang="zh-CN" sz="2000" dirty="0" smtClean="0">
                <a:latin typeface="微软雅黑" pitchFamily="34" charset="-122"/>
                <a:ea typeface="微软雅黑" pitchFamily="34" charset="-122"/>
              </a:rPr>
              <a:t>200ps</a:t>
            </a:r>
          </a:p>
          <a:p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周期：约</a:t>
            </a:r>
            <a:r>
              <a:rPr lang="en-US" altLang="zh-CN" sz="2000" dirty="0" smtClean="0">
                <a:latin typeface="微软雅黑" pitchFamily="34" charset="-122"/>
                <a:ea typeface="微软雅黑" pitchFamily="34" charset="-122"/>
              </a:rPr>
              <a:t>2ns</a:t>
            </a:r>
            <a:endParaRPr lang="en-US" altLang="zh-CN" sz="20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152" name="矩形 10"/>
          <p:cNvSpPr>
            <a:spLocks noChangeArrowheads="1"/>
          </p:cNvSpPr>
          <p:nvPr/>
        </p:nvSpPr>
        <p:spPr bwMode="auto">
          <a:xfrm>
            <a:off x="755576" y="4365104"/>
            <a:ext cx="3071812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dirty="0" smtClean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同步辐射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衍射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实验：</a:t>
            </a:r>
            <a:endParaRPr lang="en-US" altLang="zh-CN" dirty="0" smtClean="0">
              <a:latin typeface="微软雅黑" pitchFamily="34" charset="-122"/>
              <a:ea typeface="微软雅黑" pitchFamily="34" charset="-122"/>
              <a:cs typeface="Times New Roman" pitchFamily="18" charset="0"/>
            </a:endParaRPr>
          </a:p>
          <a:p>
            <a:r>
              <a:rPr lang="zh-CN" altLang="en-US" b="1" dirty="0" smtClean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周期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内的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累积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效应</a:t>
            </a:r>
            <a:endParaRPr lang="en-US" altLang="zh-CN" dirty="0" smtClean="0">
              <a:latin typeface="微软雅黑" pitchFamily="34" charset="-122"/>
              <a:ea typeface="微软雅黑" pitchFamily="34" charset="-122"/>
              <a:cs typeface="Times New Roman" pitchFamily="18" charset="0"/>
            </a:endParaRPr>
          </a:p>
          <a:p>
            <a:endParaRPr lang="en-US" altLang="zh-CN" b="1" dirty="0" smtClean="0">
              <a:latin typeface="微软雅黑" pitchFamily="34" charset="-122"/>
              <a:ea typeface="微软雅黑" pitchFamily="34" charset="-122"/>
              <a:cs typeface="Times New Roman" pitchFamily="18" charset="0"/>
            </a:endParaRPr>
          </a:p>
          <a:p>
            <a:r>
              <a:rPr lang="zh-CN" altLang="en-US" dirty="0" smtClean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测量周期内电荷累积效应的</a:t>
            </a:r>
            <a:r>
              <a:rPr lang="en-US" altLang="zh-CN" b="1" dirty="0" smtClean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——</a:t>
            </a:r>
            <a:r>
              <a:rPr lang="zh-CN" altLang="en-US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直流</a:t>
            </a:r>
            <a:r>
              <a:rPr lang="zh-CN" altLang="en-US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模式</a:t>
            </a:r>
            <a:endParaRPr lang="en-US" altLang="zh-CN" dirty="0" smtClean="0">
              <a:latin typeface="微软雅黑" pitchFamily="34" charset="-122"/>
              <a:ea typeface="微软雅黑" pitchFamily="34" charset="-122"/>
              <a:cs typeface="Times New Roman" pitchFamily="18" charset="0"/>
            </a:endParaRPr>
          </a:p>
          <a:p>
            <a:endParaRPr lang="en-US" altLang="zh-CN" dirty="0" smtClean="0">
              <a:latin typeface="微软雅黑" pitchFamily="34" charset="-122"/>
              <a:ea typeface="微软雅黑" pitchFamily="34" charset="-122"/>
              <a:cs typeface="Times New Roman" pitchFamily="18" charset="0"/>
            </a:endParaRPr>
          </a:p>
          <a:p>
            <a:r>
              <a:rPr lang="zh-CN" altLang="en-US" dirty="0" smtClean="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优点：实现简单；模拟信号，可用重心法</a:t>
            </a:r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标题 1"/>
          <p:cNvSpPr txBox="1">
            <a:spLocks/>
          </p:cNvSpPr>
          <p:nvPr/>
        </p:nvSpPr>
        <p:spPr>
          <a:xfrm>
            <a:off x="0" y="0"/>
            <a:ext cx="9144000" cy="857250"/>
          </a:xfrm>
          <a:prstGeom prst="rect">
            <a:avLst/>
          </a:prstGeom>
          <a:solidFill>
            <a:srgbClr val="0070C0"/>
          </a:solidFill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altLang="zh-CN" sz="4400" dirty="0" smtClean="0">
                <a:solidFill>
                  <a:schemeClr val="bg1"/>
                </a:solidFill>
                <a:latin typeface="幼圆" pitchFamily="49" charset="-122"/>
                <a:ea typeface="幼圆" pitchFamily="49" charset="-122"/>
                <a:cs typeface="+mj-cs"/>
              </a:rPr>
              <a:t>2.2</a:t>
            </a:r>
            <a:r>
              <a:rPr lang="zh-CN" altLang="en-US" sz="4400" dirty="0" smtClean="0">
                <a:solidFill>
                  <a:schemeClr val="bg1"/>
                </a:solidFill>
                <a:latin typeface="幼圆" pitchFamily="49" charset="-122"/>
                <a:ea typeface="幼圆" pitchFamily="49" charset="-122"/>
                <a:cs typeface="+mj-cs"/>
              </a:rPr>
              <a:t> 直流模式</a:t>
            </a:r>
            <a:endParaRPr lang="zh-CN" altLang="en-US" sz="4400" dirty="0">
              <a:solidFill>
                <a:schemeClr val="bg1"/>
              </a:solidFill>
              <a:latin typeface="幼圆" pitchFamily="49" charset="-122"/>
              <a:ea typeface="幼圆" pitchFamily="49" charset="-122"/>
              <a:cs typeface="+mj-cs"/>
            </a:endParaRPr>
          </a:p>
        </p:txBody>
      </p:sp>
      <p:sp>
        <p:nvSpPr>
          <p:cNvPr id="11" name="矩形 17"/>
          <p:cNvSpPr>
            <a:spLocks noChangeArrowheads="1"/>
          </p:cNvSpPr>
          <p:nvPr/>
        </p:nvSpPr>
        <p:spPr bwMode="auto">
          <a:xfrm>
            <a:off x="4427984" y="4365104"/>
            <a:ext cx="4294237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32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路弱电流读出模块：</a:t>
            </a:r>
            <a:endParaRPr lang="en-US" altLang="zh-CN" dirty="0">
              <a:latin typeface="微软雅黑" pitchFamily="34" charset="-122"/>
              <a:ea typeface="微软雅黑" pitchFamily="34" charset="-122"/>
            </a:endParaRPr>
          </a:p>
          <a:p>
            <a:endParaRPr lang="en-US" altLang="zh-CN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buFont typeface="Wingdings" pitchFamily="2" charset="2"/>
              <a:buChar char="Ø"/>
            </a:pP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读出</a:t>
            </a:r>
            <a:r>
              <a:rPr lang="en-US" altLang="zh-CN" dirty="0" err="1">
                <a:latin typeface="微软雅黑" pitchFamily="34" charset="-122"/>
                <a:ea typeface="微软雅黑" pitchFamily="34" charset="-122"/>
              </a:rPr>
              <a:t>pA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级电流</a:t>
            </a:r>
            <a:endParaRPr lang="en-US" altLang="zh-CN" dirty="0">
              <a:latin typeface="微软雅黑" pitchFamily="34" charset="-122"/>
              <a:ea typeface="微软雅黑" pitchFamily="34" charset="-122"/>
            </a:endParaRPr>
          </a:p>
          <a:p>
            <a:pPr>
              <a:buFont typeface="Wingdings" pitchFamily="2" charset="2"/>
              <a:buChar char="Ø"/>
            </a:pP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测量范围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0.02~850nA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，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4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个数量级</a:t>
            </a:r>
            <a:endParaRPr lang="en-US" altLang="zh-CN" dirty="0">
              <a:latin typeface="微软雅黑" pitchFamily="34" charset="-122"/>
              <a:ea typeface="微软雅黑" pitchFamily="34" charset="-122"/>
            </a:endParaRPr>
          </a:p>
          <a:p>
            <a:pPr>
              <a:buFont typeface="Wingdings" pitchFamily="2" charset="2"/>
              <a:buChar char="Ø"/>
            </a:pP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采样率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1kHz</a:t>
            </a:r>
          </a:p>
          <a:p>
            <a:pPr>
              <a:buFont typeface="Wingdings" pitchFamily="2" charset="2"/>
              <a:buChar char="Ø"/>
            </a:pPr>
            <a:endParaRPr lang="en-US" altLang="zh-CN" dirty="0" smtClean="0"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通过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FPGA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并联工作，可实现</a:t>
            </a:r>
            <a:r>
              <a:rPr lang="zh-CN" altLang="en-US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上百路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同时读出</a:t>
            </a:r>
            <a:endParaRPr lang="en-US" altLang="zh-CN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1412776"/>
            <a:ext cx="2513012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E:\Experiment\GroupMeeting\20131128\calibrationDDC232.png"/>
          <p:cNvPicPr>
            <a:picLocks noChangeAspect="1" noChangeArrowheads="1"/>
          </p:cNvPicPr>
          <p:nvPr/>
        </p:nvPicPr>
        <p:blipFill>
          <a:blip r:embed="rId2" cstate="print"/>
          <a:srcRect t="5287" r="7889"/>
          <a:stretch>
            <a:fillRect/>
          </a:stretch>
        </p:blipFill>
        <p:spPr bwMode="auto">
          <a:xfrm>
            <a:off x="4572000" y="2132856"/>
            <a:ext cx="3491880" cy="2580134"/>
          </a:xfrm>
          <a:prstGeom prst="rect">
            <a:avLst/>
          </a:prstGeom>
          <a:noFill/>
        </p:spPr>
      </p:pic>
      <p:sp>
        <p:nvSpPr>
          <p:cNvPr id="6" name="标题 1"/>
          <p:cNvSpPr txBox="1">
            <a:spLocks/>
          </p:cNvSpPr>
          <p:nvPr/>
        </p:nvSpPr>
        <p:spPr>
          <a:xfrm>
            <a:off x="0" y="0"/>
            <a:ext cx="6715125" cy="857250"/>
          </a:xfrm>
          <a:prstGeom prst="rect">
            <a:avLst/>
          </a:prstGeom>
          <a:solidFill>
            <a:srgbClr val="0070C0"/>
          </a:solidFill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zh-CN" altLang="en-US" sz="4400" dirty="0" smtClean="0">
                <a:solidFill>
                  <a:schemeClr val="bg1"/>
                </a:solidFill>
                <a:latin typeface="幼圆" pitchFamily="49" charset="-122"/>
                <a:ea typeface="幼圆" pitchFamily="49" charset="-122"/>
                <a:cs typeface="+mj-cs"/>
              </a:rPr>
              <a:t>弱电流读出模块线性测量</a:t>
            </a:r>
            <a:endParaRPr lang="zh-CN" altLang="en-US" sz="4400" dirty="0">
              <a:solidFill>
                <a:schemeClr val="bg1"/>
              </a:solidFill>
              <a:latin typeface="幼圆" pitchFamily="49" charset="-122"/>
              <a:ea typeface="幼圆" pitchFamily="49" charset="-122"/>
              <a:cs typeface="+mj-cs"/>
            </a:endParaRPr>
          </a:p>
        </p:txBody>
      </p:sp>
      <p:pic>
        <p:nvPicPr>
          <p:cNvPr id="8" name="图片 7" descr="Graph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1916832"/>
            <a:ext cx="4279038" cy="302336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zh-CN" altLang="en-US" dirty="0" smtClean="0"/>
              <a:t>背景</a:t>
            </a:r>
            <a:endParaRPr lang="en-US" altLang="zh-CN" dirty="0" smtClean="0"/>
          </a:p>
          <a:p>
            <a:pPr marL="514350" indent="-514350">
              <a:buFont typeface="+mj-lt"/>
              <a:buAutoNum type="arabicPeriod"/>
            </a:pPr>
            <a:r>
              <a:rPr lang="zh-CN" altLang="en-US" dirty="0" smtClean="0"/>
              <a:t>直流读出的</a:t>
            </a:r>
            <a:r>
              <a:rPr lang="en-US" altLang="zh-CN" dirty="0" smtClean="0"/>
              <a:t>THGEM</a:t>
            </a:r>
            <a:r>
              <a:rPr lang="zh-CN" altLang="en-US" dirty="0" smtClean="0"/>
              <a:t>探测器</a:t>
            </a:r>
            <a:endParaRPr lang="en-US" altLang="zh-CN" dirty="0" smtClean="0"/>
          </a:p>
          <a:p>
            <a:pPr marL="514350" indent="-514350">
              <a:buFont typeface="+mj-lt"/>
              <a:buAutoNum type="arabicPeriod"/>
            </a:pPr>
            <a:r>
              <a:rPr lang="zh-CN" altLang="en-US" dirty="0" smtClean="0">
                <a:solidFill>
                  <a:srgbClr val="FF0000"/>
                </a:solidFill>
              </a:rPr>
              <a:t>基于</a:t>
            </a:r>
            <a:r>
              <a:rPr lang="en-US" altLang="zh-CN" dirty="0" smtClean="0">
                <a:solidFill>
                  <a:srgbClr val="FF0000"/>
                </a:solidFill>
              </a:rPr>
              <a:t>THGEM</a:t>
            </a:r>
            <a:r>
              <a:rPr lang="zh-CN" altLang="en-US" dirty="0" smtClean="0">
                <a:solidFill>
                  <a:srgbClr val="FF0000"/>
                </a:solidFill>
              </a:rPr>
              <a:t>的同步辐射应用研究</a:t>
            </a:r>
            <a:endParaRPr lang="en-US" altLang="zh-CN" dirty="0" smtClean="0">
              <a:solidFill>
                <a:srgbClr val="FF0000"/>
              </a:solidFill>
            </a:endParaRPr>
          </a:p>
          <a:p>
            <a:pPr marL="514350" indent="-514350">
              <a:buNone/>
            </a:pPr>
            <a:r>
              <a:rPr lang="en-US" altLang="zh-CN" dirty="0" smtClean="0"/>
              <a:t>      3.1 </a:t>
            </a:r>
            <a:r>
              <a:rPr lang="zh-CN" altLang="en-US" dirty="0" smtClean="0"/>
              <a:t>一维无像差衍射实验</a:t>
            </a:r>
            <a:endParaRPr lang="en-US" altLang="zh-CN" dirty="0" smtClean="0"/>
          </a:p>
          <a:p>
            <a:pPr marL="514350" indent="-514350">
              <a:buNone/>
            </a:pPr>
            <a:r>
              <a:rPr lang="zh-CN" altLang="en-US" dirty="0" smtClean="0"/>
              <a:t>      </a:t>
            </a:r>
            <a:r>
              <a:rPr lang="en-US" altLang="zh-CN" dirty="0" smtClean="0"/>
              <a:t>3.2</a:t>
            </a:r>
            <a:r>
              <a:rPr lang="zh-CN" altLang="en-US" dirty="0" smtClean="0"/>
              <a:t> 二维衍射实验</a:t>
            </a:r>
            <a:endParaRPr lang="en-US" altLang="zh-CN" dirty="0" smtClean="0"/>
          </a:p>
          <a:p>
            <a:pPr marL="514350" indent="-514350">
              <a:buNone/>
            </a:pPr>
            <a:r>
              <a:rPr lang="zh-CN" altLang="en-US" dirty="0" smtClean="0"/>
              <a:t>      </a:t>
            </a:r>
            <a:r>
              <a:rPr lang="en-US" altLang="zh-CN" dirty="0" smtClean="0"/>
              <a:t>3.3</a:t>
            </a:r>
            <a:r>
              <a:rPr lang="zh-CN" altLang="en-US" dirty="0" smtClean="0"/>
              <a:t> 小角反射率测量</a:t>
            </a:r>
            <a:endParaRPr lang="en-US" altLang="zh-CN" dirty="0" smtClean="0"/>
          </a:p>
          <a:p>
            <a:pPr marL="514350" indent="-514350">
              <a:buFont typeface="+mj-lt"/>
              <a:buAutoNum type="arabicPeriod" startAt="4"/>
            </a:pPr>
            <a:r>
              <a:rPr lang="zh-CN" altLang="en-US" dirty="0" smtClean="0"/>
              <a:t>总结</a:t>
            </a:r>
            <a:endParaRPr lang="en-US" altLang="zh-CN" dirty="0" smtClean="0"/>
          </a:p>
          <a:p>
            <a:endParaRPr lang="en-US" altLang="zh-CN" dirty="0" smtClean="0"/>
          </a:p>
          <a:p>
            <a:endParaRPr lang="zh-CN" altLang="en-US" dirty="0"/>
          </a:p>
        </p:txBody>
      </p:sp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US" altLang="zh-CN" dirty="0" smtClean="0"/>
              <a:t>Outline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US" altLang="zh-CN" dirty="0" smtClean="0"/>
              <a:t>3.1</a:t>
            </a:r>
            <a:r>
              <a:rPr lang="zh-CN" altLang="en-US" dirty="0" smtClean="0"/>
              <a:t> 一维无像差衍射实验</a:t>
            </a:r>
            <a:endParaRPr lang="zh-CN" altLang="en-US" dirty="0"/>
          </a:p>
        </p:txBody>
      </p:sp>
      <p:sp>
        <p:nvSpPr>
          <p:cNvPr id="5" name="标题 1"/>
          <p:cNvSpPr txBox="1">
            <a:spLocks/>
          </p:cNvSpPr>
          <p:nvPr/>
        </p:nvSpPr>
        <p:spPr>
          <a:xfrm>
            <a:off x="0" y="0"/>
            <a:ext cx="9144000" cy="857250"/>
          </a:xfrm>
          <a:prstGeom prst="rect">
            <a:avLst/>
          </a:prstGeom>
          <a:solidFill>
            <a:srgbClr val="0070C0"/>
          </a:solidFill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altLang="zh-CN" sz="4400" dirty="0" smtClean="0">
                <a:solidFill>
                  <a:schemeClr val="bg1"/>
                </a:solidFill>
                <a:latin typeface="幼圆" pitchFamily="49" charset="-122"/>
                <a:ea typeface="幼圆" pitchFamily="49" charset="-122"/>
                <a:cs typeface="+mj-cs"/>
              </a:rPr>
              <a:t>3.1</a:t>
            </a:r>
            <a:r>
              <a:rPr lang="zh-CN" altLang="en-US" sz="4400" dirty="0" smtClean="0">
                <a:solidFill>
                  <a:schemeClr val="bg1"/>
                </a:solidFill>
                <a:latin typeface="幼圆" pitchFamily="49" charset="-122"/>
                <a:ea typeface="幼圆" pitchFamily="49" charset="-122"/>
                <a:cs typeface="+mj-cs"/>
              </a:rPr>
              <a:t> 一维无像差衍射仪</a:t>
            </a:r>
            <a:endParaRPr lang="zh-CN" altLang="en-US" sz="4400" dirty="0">
              <a:solidFill>
                <a:schemeClr val="bg1"/>
              </a:solidFill>
              <a:latin typeface="幼圆" pitchFamily="49" charset="-122"/>
              <a:ea typeface="幼圆" pitchFamily="49" charset="-122"/>
              <a:cs typeface="+mj-cs"/>
            </a:endParaRPr>
          </a:p>
        </p:txBody>
      </p: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4355976" y="1700808"/>
            <a:ext cx="4572000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左图为北京同步辐射装置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(BSRF)</a:t>
            </a: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漫散射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站</a:t>
            </a:r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1W1A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使用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的五圆衍射仪，使用单路读出探测器进行逐点扫描测量空间衍射线，角分辨率好但测量速度较慢。</a:t>
            </a:r>
            <a:endParaRPr lang="en-US" altLang="zh-CN" dirty="0">
              <a:latin typeface="微软雅黑" pitchFamily="34" charset="-122"/>
              <a:ea typeface="微软雅黑" pitchFamily="34" charset="-122"/>
            </a:endParaRPr>
          </a:p>
          <a:p>
            <a:endParaRPr lang="en-US" altLang="zh-CN" dirty="0"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采用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多路读出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探测器可以节省测量时间。</a:t>
            </a:r>
            <a:endParaRPr lang="en-US" altLang="zh-CN" dirty="0">
              <a:latin typeface="微软雅黑" pitchFamily="34" charset="-122"/>
              <a:ea typeface="微软雅黑" pitchFamily="34" charset="-122"/>
            </a:endParaRPr>
          </a:p>
          <a:p>
            <a:endParaRPr lang="en-US" altLang="zh-CN" dirty="0"/>
          </a:p>
          <a:p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探测器设计指标（北京同步辐射漫散射组提出）：</a:t>
            </a:r>
          </a:p>
          <a:p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   半径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:       20cm, </a:t>
            </a:r>
          </a:p>
          <a:p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   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接收角度： 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48°</a:t>
            </a:r>
          </a:p>
          <a:p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   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角分辨：    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0.2 °</a:t>
            </a:r>
          </a:p>
          <a:p>
            <a:endParaRPr lang="en-US" altLang="zh-CN" dirty="0" smtClean="0"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首先根据衍射实验原理，对探测器几何进行优化</a:t>
            </a:r>
            <a:endParaRPr lang="en-US" altLang="zh-CN" dirty="0" smtClean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2" name="Picture 12" descr="http://www.ihep.cas.cn/dkxzz/bsrf/facility/shiyanzhan/manss/201008/W020100830700376753271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420888"/>
            <a:ext cx="3955195" cy="2609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1709</TotalTime>
  <Words>1292</Words>
  <Application>Microsoft Office PowerPoint</Application>
  <PresentationFormat>全屏显示(4:3)</PresentationFormat>
  <Paragraphs>193</Paragraphs>
  <Slides>28</Slides>
  <Notes>6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28</vt:i4>
      </vt:variant>
    </vt:vector>
  </HeadingPairs>
  <TitlesOfParts>
    <vt:vector size="30" baseType="lpstr">
      <vt:lpstr>Office 主题</vt:lpstr>
      <vt:lpstr>Visio</vt:lpstr>
      <vt:lpstr>基于THGEM的 同步辐射成像研究</vt:lpstr>
      <vt:lpstr>Outline</vt:lpstr>
      <vt:lpstr>幻灯片 3</vt:lpstr>
      <vt:lpstr>Outline</vt:lpstr>
      <vt:lpstr>幻灯片 5</vt:lpstr>
      <vt:lpstr>幻灯片 6</vt:lpstr>
      <vt:lpstr>幻灯片 7</vt:lpstr>
      <vt:lpstr>Outline</vt:lpstr>
      <vt:lpstr>3.1 一维无像差衍射实验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  <vt:lpstr>幻灯片 24</vt:lpstr>
      <vt:lpstr>Outline</vt:lpstr>
      <vt:lpstr>幻灯片 26</vt:lpstr>
      <vt:lpstr>Thank you！</vt:lpstr>
      <vt:lpstr>幻灯片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基于THGEM的 同步辐射成像研究</dc:title>
  <dc:creator>Khan</dc:creator>
  <cp:lastModifiedBy>S.Khan</cp:lastModifiedBy>
  <cp:revision>102</cp:revision>
  <dcterms:created xsi:type="dcterms:W3CDTF">2014-07-17T08:53:31Z</dcterms:created>
  <dcterms:modified xsi:type="dcterms:W3CDTF">2014-07-19T07:34:16Z</dcterms:modified>
</cp:coreProperties>
</file>