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0" r:id="rId8"/>
    <p:sldId id="262" r:id="rId9"/>
    <p:sldId id="264" r:id="rId10"/>
    <p:sldId id="282" r:id="rId11"/>
    <p:sldId id="266" r:id="rId12"/>
    <p:sldId id="265" r:id="rId13"/>
    <p:sldId id="267" r:id="rId14"/>
    <p:sldId id="268" r:id="rId15"/>
    <p:sldId id="269" r:id="rId16"/>
    <p:sldId id="271" r:id="rId17"/>
    <p:sldId id="270" r:id="rId18"/>
    <p:sldId id="272" r:id="rId19"/>
    <p:sldId id="273" r:id="rId20"/>
    <p:sldId id="276" r:id="rId21"/>
    <p:sldId id="274" r:id="rId22"/>
    <p:sldId id="275" r:id="rId23"/>
    <p:sldId id="278" r:id="rId24"/>
    <p:sldId id="280" r:id="rId25"/>
    <p:sldId id="281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2" autoAdjust="0"/>
    <p:restoredTop sz="94483" autoAdjust="0"/>
  </p:normalViewPr>
  <p:slideViewPr>
    <p:cSldViewPr>
      <p:cViewPr>
        <p:scale>
          <a:sx n="66" d="100"/>
          <a:sy n="66" d="100"/>
        </p:scale>
        <p:origin x="-129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7/19/2014</a:t>
            </a:fld>
            <a:endParaRPr 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7/19/2014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7/19/2014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7/19/2014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7/19/2014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7/19/2014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7/19/2014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7/19/2014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7/19/2014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7/19/2014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单圆角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7/19/2014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7/19/2014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任意多边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任意多边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THGEM</a:t>
            </a:r>
            <a:r>
              <a:rPr lang="zh-CN" altLang="en-US" dirty="0" smtClean="0"/>
              <a:t>研究进展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843670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 smtClean="0"/>
              <a:t>刘倩，刘宏邦，陈石</a:t>
            </a:r>
            <a:endParaRPr lang="en-US" altLang="zh-CN" dirty="0" smtClean="0"/>
          </a:p>
          <a:p>
            <a:r>
              <a:rPr lang="zh-CN" altLang="en-US" dirty="0" smtClean="0"/>
              <a:t>谢一冈，郑阳恒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中国科学院大学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2014.07.19</a:t>
            </a:r>
          </a:p>
          <a:p>
            <a:r>
              <a:rPr lang="zh-CN" altLang="en-US" dirty="0" smtClean="0"/>
              <a:t>山东威海</a:t>
            </a:r>
            <a:endParaRPr lang="en-US" altLang="zh-CN" dirty="0" smtClean="0"/>
          </a:p>
          <a:p>
            <a:r>
              <a:rPr lang="zh-CN" altLang="en-US" dirty="0" smtClean="0"/>
              <a:t>第四</a:t>
            </a:r>
            <a:r>
              <a:rPr lang="zh-CN" altLang="en-US" dirty="0" smtClean="0"/>
              <a:t>届微结构气体探测器研讨会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井型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的模拟</a:t>
            </a:r>
            <a:r>
              <a:rPr lang="en-US" altLang="zh-CN" dirty="0" smtClean="0"/>
              <a:t>-II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17054"/>
            <a:ext cx="8229600" cy="4389120"/>
          </a:xfrm>
        </p:spPr>
        <p:txBody>
          <a:bodyPr/>
          <a:lstStyle/>
          <a:p>
            <a:r>
              <a:rPr lang="zh-CN" altLang="en-US" dirty="0" smtClean="0"/>
              <a:t> </a:t>
            </a:r>
            <a:endParaRPr lang="zh-CN" altLang="en-US" dirty="0"/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857232"/>
            <a:ext cx="4143403" cy="297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9987" name="Picture 3" descr="D:\我的文档\ApplicationData\QQ\17458649\Image\Image7\%NEN3NS%BQ90J{CLY%V]C[N.jpg"/>
          <p:cNvPicPr>
            <a:picLocks noChangeAspect="1" noChangeArrowheads="1"/>
          </p:cNvPicPr>
          <p:nvPr/>
        </p:nvPicPr>
        <p:blipFill>
          <a:blip r:embed="rId3"/>
          <a:srcRect l="10170" t="19791" r="20339" b="11795"/>
          <a:stretch>
            <a:fillRect/>
          </a:stretch>
        </p:blipFill>
        <p:spPr bwMode="auto">
          <a:xfrm>
            <a:off x="4330589" y="857232"/>
            <a:ext cx="4241939" cy="3000396"/>
          </a:xfrm>
          <a:prstGeom prst="rect">
            <a:avLst/>
          </a:prstGeom>
          <a:noFill/>
        </p:spPr>
      </p:pic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857628"/>
            <a:ext cx="4214842" cy="297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6715140" y="1357298"/>
            <a:ext cx="1220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3000V/cm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52256" y="4416990"/>
            <a:ext cx="1220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3000V/cm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786190"/>
            <a:ext cx="400052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935480"/>
            <a:ext cx="5900750" cy="4389120"/>
          </a:xfrm>
        </p:spPr>
        <p:txBody>
          <a:bodyPr/>
          <a:lstStyle/>
          <a:p>
            <a:r>
              <a:rPr lang="zh-CN" altLang="en-US" dirty="0" smtClean="0"/>
              <a:t>使用单面腐蚀法，试制了直径为</a:t>
            </a:r>
            <a:r>
              <a:rPr lang="en-US" altLang="zh-CN" dirty="0" smtClean="0"/>
              <a:t>3cm</a:t>
            </a:r>
            <a:r>
              <a:rPr lang="zh-CN" altLang="en-US" dirty="0" smtClean="0"/>
              <a:t>的小型</a:t>
            </a:r>
            <a:r>
              <a:rPr lang="en-US" altLang="zh-CN" dirty="0" smtClean="0"/>
              <a:t>GEM</a:t>
            </a:r>
            <a:r>
              <a:rPr lang="zh-CN" altLang="en-US" dirty="0" smtClean="0"/>
              <a:t>膜。其具体的工艺参数正在进一步优化中。</a:t>
            </a:r>
            <a:endParaRPr lang="en-US" altLang="zh-CN" dirty="0" smtClean="0"/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71414"/>
            <a:ext cx="2714644" cy="256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215206" y="64291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 smtClean="0">
                <a:latin typeface="Calibri"/>
              </a:rPr>
              <a:t>φ</a:t>
            </a:r>
            <a:r>
              <a:rPr lang="en-US" altLang="zh-CN" dirty="0" smtClean="0">
                <a:latin typeface="Calibri"/>
              </a:rPr>
              <a:t>=3</a:t>
            </a:r>
            <a:r>
              <a:rPr lang="en-US" altLang="zh-CN" dirty="0" smtClean="0"/>
              <a:t>cm</a:t>
            </a: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2857520" cy="255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560078"/>
            <a:ext cx="2714644" cy="249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6240" y="4714884"/>
            <a:ext cx="2392040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6"/>
          <a:srcRect l="12196" r="7316"/>
          <a:stretch>
            <a:fillRect/>
          </a:stretch>
        </p:blipFill>
        <p:spPr bwMode="auto">
          <a:xfrm>
            <a:off x="6500826" y="2714620"/>
            <a:ext cx="2357454" cy="194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时间投影室模拟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935480"/>
            <a:ext cx="4543428" cy="4389120"/>
          </a:xfrm>
        </p:spPr>
        <p:txBody>
          <a:bodyPr/>
          <a:lstStyle/>
          <a:p>
            <a:r>
              <a:rPr lang="zh-CN" altLang="en-US" dirty="0" smtClean="0"/>
              <a:t>定义</a:t>
            </a:r>
            <a:r>
              <a:rPr lang="en-US" altLang="zh-CN" dirty="0" smtClean="0"/>
              <a:t>TPC</a:t>
            </a:r>
            <a:r>
              <a:rPr lang="zh-CN" altLang="en-US" dirty="0" smtClean="0"/>
              <a:t>的</a:t>
            </a:r>
            <a:r>
              <a:rPr lang="en-US" altLang="zh-CN" dirty="0" smtClean="0"/>
              <a:t>pad</a:t>
            </a:r>
            <a:r>
              <a:rPr lang="zh-CN" altLang="en-US" dirty="0" smtClean="0"/>
              <a:t>尺寸为</a:t>
            </a:r>
            <a:r>
              <a:rPr lang="en-US" altLang="zh-CN" dirty="0" smtClean="0"/>
              <a:t>6mm*1mm, </a:t>
            </a:r>
            <a:r>
              <a:rPr lang="zh-CN" altLang="en-US" dirty="0" smtClean="0"/>
              <a:t>模拟</a:t>
            </a:r>
            <a:r>
              <a:rPr lang="en-US" altLang="zh-CN" dirty="0" smtClean="0"/>
              <a:t>10GeV~100GeV</a:t>
            </a:r>
            <a:r>
              <a:rPr lang="zh-CN" altLang="en-US" dirty="0" smtClean="0"/>
              <a:t>的</a:t>
            </a:r>
            <a:r>
              <a:rPr lang="en-US" altLang="zh-CN" dirty="0" smtClean="0"/>
              <a:t>μ</a:t>
            </a:r>
            <a:r>
              <a:rPr lang="zh-CN" altLang="en-US" dirty="0" smtClean="0"/>
              <a:t>子在</a:t>
            </a:r>
            <a:r>
              <a:rPr lang="en-US" altLang="zh-CN" dirty="0" smtClean="0"/>
              <a:t>TPC</a:t>
            </a:r>
            <a:r>
              <a:rPr lang="zh-CN" altLang="en-US" dirty="0" smtClean="0"/>
              <a:t>中的响应。</a:t>
            </a:r>
            <a:r>
              <a:rPr lang="en-US" altLang="zh-CN" dirty="0" smtClean="0"/>
              <a:t>(Preliminary)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14282" y="285728"/>
            <a:ext cx="172354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+mj-ea"/>
                <a:ea typeface="+mj-ea"/>
              </a:rPr>
              <a:t>模拟及研究</a:t>
            </a:r>
            <a:endParaRPr lang="en-US" altLang="zh-CN" sz="2400" dirty="0" smtClean="0">
              <a:latin typeface="+mj-ea"/>
              <a:ea typeface="+mj-ea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 l="11119" r="11043"/>
          <a:stretch>
            <a:fillRect/>
          </a:stretch>
        </p:blipFill>
        <p:spPr>
          <a:xfrm>
            <a:off x="1000100" y="3643314"/>
            <a:ext cx="3643338" cy="2959262"/>
          </a:xfrm>
          <a:prstGeom prst="rect">
            <a:avLst/>
          </a:prstGeom>
          <a:noFill/>
          <a:ln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14876" y="3733950"/>
            <a:ext cx="3929090" cy="2873266"/>
          </a:xfrm>
          <a:prstGeom prst="rect">
            <a:avLst/>
          </a:prstGeom>
          <a:noFill/>
          <a:ln/>
        </p:spPr>
      </p:pic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77782"/>
            <a:ext cx="4071934" cy="295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1571612"/>
            <a:ext cx="6000792" cy="425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数字强子量能器模拟及样机测试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2844" y="1397334"/>
            <a:ext cx="5400684" cy="4389120"/>
          </a:xfrm>
        </p:spPr>
        <p:txBody>
          <a:bodyPr/>
          <a:lstStyle/>
          <a:p>
            <a:r>
              <a:rPr lang="zh-CN" altLang="en-US" dirty="0" smtClean="0"/>
              <a:t>研制了</a:t>
            </a:r>
            <a:r>
              <a:rPr lang="en-US" altLang="zh-CN" dirty="0" smtClean="0"/>
              <a:t>16cmX16cm</a:t>
            </a:r>
            <a:r>
              <a:rPr lang="zh-CN" altLang="en-US" dirty="0" smtClean="0"/>
              <a:t>的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探测器，并测量了宇宙线</a:t>
            </a:r>
            <a:r>
              <a:rPr lang="en-US" altLang="zh-CN" dirty="0" smtClean="0"/>
              <a:t>μ</a:t>
            </a:r>
            <a:r>
              <a:rPr lang="zh-CN" altLang="en-US" dirty="0" smtClean="0"/>
              <a:t>子的探测效率。</a:t>
            </a:r>
            <a:endParaRPr lang="en-US" altLang="zh-CN" dirty="0" smtClean="0"/>
          </a:p>
          <a:p>
            <a:r>
              <a:rPr lang="zh-CN" altLang="en-US" dirty="0" smtClean="0"/>
              <a:t>针对不同层数的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及不同阈值进行了模拟，详细见俞伯祥的报告。</a:t>
            </a:r>
            <a:endParaRPr lang="zh-CN" altLang="en-US" dirty="0"/>
          </a:p>
        </p:txBody>
      </p:sp>
      <p:pic>
        <p:nvPicPr>
          <p:cNvPr id="4" name="Picture 3" descr="IMG_32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214422"/>
            <a:ext cx="3593312" cy="269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81175"/>
            <a:ext cx="2857488" cy="217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6904" y="4143380"/>
            <a:ext cx="3324252" cy="22488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86050" y="4181175"/>
            <a:ext cx="3071834" cy="2134486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快中子探测模拟及测试</a:t>
            </a:r>
            <a:r>
              <a:rPr lang="en-US" altLang="zh-CN" dirty="0" smtClean="0"/>
              <a:t>-I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935480"/>
            <a:ext cx="8043890" cy="4389120"/>
          </a:xfrm>
        </p:spPr>
        <p:txBody>
          <a:bodyPr/>
          <a:lstStyle/>
          <a:p>
            <a:r>
              <a:rPr lang="zh-CN" altLang="en-US" dirty="0" smtClean="0"/>
              <a:t>利用</a:t>
            </a:r>
            <a:r>
              <a:rPr lang="en-US" altLang="zh-CN" dirty="0" err="1" smtClean="0"/>
              <a:t>np</a:t>
            </a:r>
            <a:r>
              <a:rPr lang="zh-CN" altLang="en-US" dirty="0" smtClean="0"/>
              <a:t>散射测量快中子。中子转换体使用聚乙烯片。</a:t>
            </a:r>
            <a:endParaRPr lang="zh-CN" altLang="en-US" dirty="0"/>
          </a:p>
        </p:txBody>
      </p:sp>
      <p:pic>
        <p:nvPicPr>
          <p:cNvPr id="4" name="Picture 11" descr="process"/>
          <p:cNvPicPr>
            <a:picLocks noChangeAspect="1" noChangeArrowheads="1"/>
          </p:cNvPicPr>
          <p:nvPr/>
        </p:nvPicPr>
        <p:blipFill>
          <a:blip r:embed="rId2"/>
          <a:srcRect b="33110"/>
          <a:stretch>
            <a:fillRect/>
          </a:stretch>
        </p:blipFill>
        <p:spPr bwMode="auto">
          <a:xfrm>
            <a:off x="357157" y="2643182"/>
            <a:ext cx="4658059" cy="3580220"/>
          </a:xfrm>
          <a:prstGeom prst="rect">
            <a:avLst/>
          </a:prstGeom>
          <a:noFill/>
        </p:spPr>
      </p:pic>
      <p:pic>
        <p:nvPicPr>
          <p:cNvPr id="5" name="Picture 7" descr="11foi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40008" y="3039686"/>
            <a:ext cx="3090061" cy="2832102"/>
          </a:xfrm>
          <a:prstGeom prst="rect">
            <a:avLst/>
          </a:prstGeom>
          <a:noFill/>
        </p:spPr>
      </p:pic>
      <p:cxnSp>
        <p:nvCxnSpPr>
          <p:cNvPr id="9" name="直接箭头连接符 8"/>
          <p:cNvCxnSpPr/>
          <p:nvPr/>
        </p:nvCxnSpPr>
        <p:spPr>
          <a:xfrm>
            <a:off x="5500694" y="4356106"/>
            <a:ext cx="3000396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2910" y="271462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Side view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86446" y="292893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Top view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8" y="400050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</a:t>
            </a:r>
            <a:endParaRPr lang="zh-CN" altLang="en-US" dirty="0"/>
          </a:p>
        </p:txBody>
      </p:sp>
      <p:pic>
        <p:nvPicPr>
          <p:cNvPr id="15" name="Picture 5" descr="chamber2r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928670"/>
            <a:ext cx="6464315" cy="517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快中子探测模拟及测试</a:t>
            </a:r>
            <a:r>
              <a:rPr lang="en-US" altLang="zh-CN" dirty="0" smtClean="0"/>
              <a:t>-II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935480"/>
            <a:ext cx="4043362" cy="4389120"/>
          </a:xfrm>
        </p:spPr>
        <p:txBody>
          <a:bodyPr>
            <a:normAutofit/>
          </a:bodyPr>
          <a:lstStyle/>
          <a:p>
            <a:r>
              <a:rPr lang="zh-CN" altLang="en-US" sz="2000" dirty="0" smtClean="0"/>
              <a:t>使用</a:t>
            </a:r>
            <a:r>
              <a:rPr lang="en-US" altLang="zh-CN" sz="2000" dirty="0" smtClean="0"/>
              <a:t>GEANT4</a:t>
            </a:r>
            <a:r>
              <a:rPr lang="zh-CN" altLang="en-US" sz="2000" dirty="0" smtClean="0"/>
              <a:t>对单层聚乙烯片进行模拟，粒子源为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2.13MeV</a:t>
            </a:r>
            <a:r>
              <a:rPr lang="zh-CN" altLang="en-US" sz="2000" dirty="0" smtClean="0"/>
              <a:t>中子。</a:t>
            </a:r>
          </a:p>
          <a:p>
            <a:endParaRPr lang="zh-CN" altLang="en-US" sz="2000" dirty="0"/>
          </a:p>
        </p:txBody>
      </p:sp>
      <p:pic>
        <p:nvPicPr>
          <p:cNvPr id="4" name="Picture 5" descr="simu"/>
          <p:cNvPicPr>
            <a:picLocks noChangeAspect="1" noChangeArrowheads="1"/>
          </p:cNvPicPr>
          <p:nvPr/>
        </p:nvPicPr>
        <p:blipFill>
          <a:blip r:embed="rId2"/>
          <a:srcRect r="4802"/>
          <a:stretch>
            <a:fillRect/>
          </a:stretch>
        </p:blipFill>
        <p:spPr bwMode="auto">
          <a:xfrm>
            <a:off x="142844" y="3105167"/>
            <a:ext cx="4572032" cy="325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箭头连接符 6"/>
          <p:cNvCxnSpPr/>
          <p:nvPr/>
        </p:nvCxnSpPr>
        <p:spPr>
          <a:xfrm rot="5400000">
            <a:off x="1249339" y="5464189"/>
            <a:ext cx="107157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071670" y="5285594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b="1" dirty="0" smtClean="0">
                <a:solidFill>
                  <a:srgbClr val="FF0000"/>
                </a:solidFill>
                <a:latin typeface="Calibri"/>
              </a:rPr>
              <a:t>ε</a:t>
            </a:r>
            <a:r>
              <a:rPr lang="en-US" altLang="zh-CN" b="1" dirty="0" smtClean="0">
                <a:solidFill>
                  <a:srgbClr val="FF0000"/>
                </a:solidFill>
                <a:latin typeface="Calibri"/>
              </a:rPr>
              <a:t>=</a:t>
            </a:r>
            <a:r>
              <a:rPr lang="en-US" altLang="zh-CN" b="1" dirty="0" smtClean="0">
                <a:solidFill>
                  <a:srgbClr val="FF0000"/>
                </a:solidFill>
              </a:rPr>
              <a:t>0.06%</a:t>
            </a:r>
            <a:endParaRPr lang="zh-CN" altLang="en-US" dirty="0"/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4672042" y="1897400"/>
            <a:ext cx="4043362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zh-CN" altLang="en-US" sz="2000" dirty="0" smtClean="0"/>
              <a:t>同样的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对多层聚乙烯片进行模拟，固定探测器的总宽度为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5cm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，在其中等间距放入中子转换体（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1.3mm)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。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6" descr="1"/>
          <p:cNvPicPr>
            <a:picLocks noChangeAspect="1" noChangeArrowheads="1"/>
          </p:cNvPicPr>
          <p:nvPr/>
        </p:nvPicPr>
        <p:blipFill>
          <a:blip r:embed="rId3"/>
          <a:srcRect r="7678"/>
          <a:stretch>
            <a:fillRect/>
          </a:stretch>
        </p:blipFill>
        <p:spPr>
          <a:xfrm>
            <a:off x="4643438" y="3262330"/>
            <a:ext cx="4214842" cy="3095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快中子探测模拟及测试</a:t>
            </a:r>
            <a:r>
              <a:rPr lang="en-US" altLang="zh-CN" dirty="0" smtClean="0"/>
              <a:t>-III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2844" y="1935480"/>
            <a:ext cx="4786346" cy="4389120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使用</a:t>
            </a:r>
            <a:r>
              <a:rPr lang="en-US" altLang="zh-CN" sz="2400" baseline="30000" dirty="0" smtClean="0"/>
              <a:t>252</a:t>
            </a:r>
            <a:r>
              <a:rPr lang="en-US" altLang="zh-CN" sz="2400" dirty="0" smtClean="0"/>
              <a:t>Cf</a:t>
            </a:r>
            <a:r>
              <a:rPr lang="zh-CN" altLang="en-US" sz="2400" dirty="0" smtClean="0"/>
              <a:t>及</a:t>
            </a:r>
            <a:r>
              <a:rPr lang="en-US" altLang="zh-CN" sz="2400" baseline="30000" dirty="0" smtClean="0"/>
              <a:t>137</a:t>
            </a:r>
            <a:r>
              <a:rPr lang="en-US" altLang="zh-CN" sz="2400" dirty="0" smtClean="0"/>
              <a:t>Cs</a:t>
            </a:r>
            <a:r>
              <a:rPr lang="zh-CN" altLang="en-US" sz="2400" dirty="0" smtClean="0"/>
              <a:t>初步研究了使用单层吸收片的探测器的</a:t>
            </a:r>
            <a:r>
              <a:rPr lang="en-US" altLang="zh-CN" sz="2400" dirty="0" smtClean="0"/>
              <a:t>n/γ</a:t>
            </a:r>
            <a:r>
              <a:rPr lang="zh-CN" altLang="en-US" sz="2400" dirty="0" smtClean="0"/>
              <a:t>鉴别能力。</a:t>
            </a:r>
            <a:endParaRPr lang="zh-CN" altLang="en-US" sz="2400" dirty="0"/>
          </a:p>
        </p:txBody>
      </p:sp>
      <p:pic>
        <p:nvPicPr>
          <p:cNvPr id="4" name="Picture 7" descr="firstfiggai"/>
          <p:cNvPicPr>
            <a:picLocks noChangeAspect="1" noChangeArrowheads="1"/>
          </p:cNvPicPr>
          <p:nvPr/>
        </p:nvPicPr>
        <p:blipFill>
          <a:blip r:embed="rId2"/>
          <a:srcRect t="4431" r="5714"/>
          <a:stretch>
            <a:fillRect/>
          </a:stretch>
        </p:blipFill>
        <p:spPr bwMode="auto">
          <a:xfrm>
            <a:off x="285720" y="3286124"/>
            <a:ext cx="4429156" cy="321471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3071802" y="5417122"/>
            <a:ext cx="149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E</a:t>
            </a:r>
            <a:r>
              <a:rPr lang="en-US" altLang="zh-CN" baseline="-25000" dirty="0" err="1" smtClean="0"/>
              <a:t>γ</a:t>
            </a:r>
            <a:r>
              <a:rPr lang="en-US" dirty="0" smtClean="0"/>
              <a:t>=0.661MeV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071802" y="4500570"/>
            <a:ext cx="1463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n</a:t>
            </a:r>
            <a:r>
              <a:rPr lang="en-US" dirty="0" smtClean="0"/>
              <a:t>=2. 13MeV</a:t>
            </a:r>
            <a:endParaRPr lang="en-US" altLang="zh-CN" dirty="0" smtClean="0"/>
          </a:p>
          <a:p>
            <a:r>
              <a:rPr lang="en-US" altLang="zh-CN" dirty="0" err="1" smtClean="0"/>
              <a:t>E</a:t>
            </a:r>
            <a:r>
              <a:rPr lang="en-US" altLang="zh-CN" baseline="-25000" dirty="0" err="1" smtClean="0"/>
              <a:t>γ</a:t>
            </a:r>
            <a:r>
              <a:rPr lang="en-US" altLang="zh-CN" dirty="0" smtClean="0"/>
              <a:t>=0.8MeV </a:t>
            </a:r>
            <a:endParaRPr lang="zh-CN" altLang="en-US" dirty="0"/>
          </a:p>
        </p:txBody>
      </p:sp>
      <p:pic>
        <p:nvPicPr>
          <p:cNvPr id="7" name="Picture 9" descr="11+4ga2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9" y="3286124"/>
            <a:ext cx="4234833" cy="3214710"/>
          </a:xfrm>
          <a:prstGeom prst="rect">
            <a:avLst/>
          </a:prstGeom>
          <a:noFill/>
        </p:spPr>
      </p:pic>
      <p:sp>
        <p:nvSpPr>
          <p:cNvPr id="8" name="内容占位符 2"/>
          <p:cNvSpPr txBox="1">
            <a:spLocks/>
          </p:cNvSpPr>
          <p:nvPr/>
        </p:nvSpPr>
        <p:spPr>
          <a:xfrm>
            <a:off x="4786314" y="1928802"/>
            <a:ext cx="4357686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zh-CN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使用</a:t>
            </a: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CN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层，</a:t>
            </a: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zh-CN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层及</a:t>
            </a: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</a:t>
            </a:r>
            <a:r>
              <a:rPr kumimoji="0" lang="zh-CN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层测量了不同阈值时的快中子探测效率。</a:t>
            </a:r>
            <a:r>
              <a:rPr kumimoji="0" lang="en-US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(preliminary)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X</a:t>
            </a:r>
            <a:r>
              <a:rPr lang="zh-CN" altLang="en-US" dirty="0" smtClean="0"/>
              <a:t>光机成像研究</a:t>
            </a:r>
            <a:r>
              <a:rPr lang="en-US" altLang="zh-CN" dirty="0" smtClean="0"/>
              <a:t>(</a:t>
            </a:r>
            <a:r>
              <a:rPr lang="zh-CN" altLang="en-US" dirty="0" smtClean="0"/>
              <a:t>数字读出</a:t>
            </a:r>
            <a:r>
              <a:rPr lang="en-US" altLang="zh-CN" dirty="0" smtClean="0"/>
              <a:t>)-I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389120"/>
          </a:xfrm>
        </p:spPr>
        <p:txBody>
          <a:bodyPr/>
          <a:lstStyle/>
          <a:p>
            <a:r>
              <a:rPr lang="zh-CN" altLang="en-US" dirty="0" smtClean="0"/>
              <a:t>使用电化学工艺制成的</a:t>
            </a:r>
            <a:r>
              <a:rPr lang="en-US" altLang="zh-CN" dirty="0" smtClean="0"/>
              <a:t>thinner-THGEM</a:t>
            </a:r>
            <a:r>
              <a:rPr lang="zh-CN" altLang="en-US" dirty="0" smtClean="0"/>
              <a:t>膜制成有效区域为</a:t>
            </a:r>
            <a:r>
              <a:rPr lang="en-US" altLang="zh-CN" dirty="0" smtClean="0"/>
              <a:t>5cmX5cm</a:t>
            </a:r>
            <a:r>
              <a:rPr lang="zh-CN" altLang="en-US" dirty="0" smtClean="0"/>
              <a:t>的腔室。使用</a:t>
            </a:r>
            <a:r>
              <a:rPr lang="en-US" altLang="zh-CN" dirty="0" smtClean="0"/>
              <a:t>6mmX6mm</a:t>
            </a:r>
            <a:r>
              <a:rPr lang="zh-CN" altLang="en-US" dirty="0" smtClean="0"/>
              <a:t>的</a:t>
            </a:r>
            <a:r>
              <a:rPr lang="en-US" altLang="zh-CN" dirty="0" smtClean="0"/>
              <a:t>pad</a:t>
            </a:r>
            <a:r>
              <a:rPr lang="zh-CN" altLang="en-US" dirty="0" smtClean="0"/>
              <a:t>，间距</a:t>
            </a:r>
            <a:r>
              <a:rPr lang="en-US" altLang="zh-CN" dirty="0" smtClean="0"/>
              <a:t>0.25mm</a:t>
            </a:r>
            <a:r>
              <a:rPr lang="zh-CN" altLang="en-US" dirty="0" smtClean="0"/>
              <a:t>，进行</a:t>
            </a:r>
            <a:r>
              <a:rPr lang="en-US" altLang="zh-CN" dirty="0" smtClean="0"/>
              <a:t>X</a:t>
            </a:r>
            <a:r>
              <a:rPr lang="zh-CN" altLang="en-US" dirty="0" smtClean="0"/>
              <a:t>光机成像研究。</a:t>
            </a:r>
            <a:endParaRPr lang="zh-CN" altLang="en-US" dirty="0"/>
          </a:p>
        </p:txBody>
      </p:sp>
      <p:pic>
        <p:nvPicPr>
          <p:cNvPr id="5" name="Picture 2" descr="IMG_3237"/>
          <p:cNvPicPr>
            <a:picLocks noChangeAspect="1" noChangeArrowheads="1"/>
          </p:cNvPicPr>
          <p:nvPr/>
        </p:nvPicPr>
        <p:blipFill>
          <a:blip r:embed="rId2" cstate="print"/>
          <a:srcRect l="17248" r="18466" b="12541"/>
          <a:stretch>
            <a:fillRect/>
          </a:stretch>
        </p:blipFill>
        <p:spPr bwMode="auto">
          <a:xfrm>
            <a:off x="3143240" y="3583012"/>
            <a:ext cx="2928958" cy="298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630753"/>
            <a:ext cx="2857520" cy="287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 descr="IMG_32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750296" y="3321412"/>
            <a:ext cx="3715638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X</a:t>
            </a:r>
            <a:r>
              <a:rPr lang="zh-CN" altLang="en-US" dirty="0" smtClean="0"/>
              <a:t>光机成像研究</a:t>
            </a:r>
            <a:r>
              <a:rPr lang="en-US" altLang="zh-CN" dirty="0" smtClean="0"/>
              <a:t>(</a:t>
            </a:r>
            <a:r>
              <a:rPr lang="zh-CN" altLang="en-US" dirty="0" smtClean="0"/>
              <a:t>数字读出</a:t>
            </a:r>
            <a:r>
              <a:rPr lang="en-US" altLang="zh-CN" dirty="0" smtClean="0"/>
              <a:t>)-II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使用</a:t>
            </a:r>
            <a:r>
              <a:rPr lang="en-US" altLang="zh-CN" dirty="0" smtClean="0"/>
              <a:t>2mm</a:t>
            </a:r>
            <a:r>
              <a:rPr lang="zh-CN" altLang="en-US" dirty="0" smtClean="0"/>
              <a:t>的狭缝及一个十字狭缝，用</a:t>
            </a:r>
            <a:r>
              <a:rPr lang="en-US" altLang="zh-CN" dirty="0" smtClean="0"/>
              <a:t>x</a:t>
            </a:r>
            <a:r>
              <a:rPr lang="zh-CN" altLang="en-US" dirty="0" smtClean="0"/>
              <a:t>光机作为光源进行成像。</a:t>
            </a:r>
            <a:endParaRPr lang="zh-CN" altLang="en-US" dirty="0"/>
          </a:p>
        </p:txBody>
      </p:sp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6863" y="2857496"/>
            <a:ext cx="60102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2857496"/>
            <a:ext cx="60483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2857496"/>
            <a:ext cx="60483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2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2862259"/>
            <a:ext cx="60483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2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2575" y="2862259"/>
            <a:ext cx="60388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28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2575" y="2862259"/>
            <a:ext cx="60388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29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7813" y="2857496"/>
            <a:ext cx="60483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30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52575" y="2871784"/>
            <a:ext cx="603885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31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47813" y="2862259"/>
            <a:ext cx="60483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33" name="Picture 1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00166" y="2857496"/>
            <a:ext cx="6286544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89856"/>
          </a:xfrm>
        </p:spPr>
        <p:txBody>
          <a:bodyPr/>
          <a:lstStyle/>
          <a:p>
            <a:r>
              <a:rPr lang="zh-CN" altLang="en-US" dirty="0" smtClean="0"/>
              <a:t>一维弧形无相差探测器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389120"/>
          </a:xfrm>
        </p:spPr>
        <p:txBody>
          <a:bodyPr/>
          <a:lstStyle/>
          <a:p>
            <a:r>
              <a:rPr lang="zh-CN" altLang="en-US" dirty="0" smtClean="0"/>
              <a:t>利用同步辐射成像特点，使用直流读出进行了</a:t>
            </a:r>
            <a:r>
              <a:rPr lang="en-US" altLang="zh-CN" dirty="0" smtClean="0"/>
              <a:t>TiO2</a:t>
            </a:r>
            <a:r>
              <a:rPr lang="zh-CN" altLang="en-US" dirty="0" smtClean="0"/>
              <a:t>衍射实验，阳极条宽</a:t>
            </a:r>
            <a:r>
              <a:rPr lang="en-US" altLang="zh-CN" dirty="0" smtClean="0"/>
              <a:t>0.35mm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0863" y="2571744"/>
            <a:ext cx="2703137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DSC_02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428868"/>
            <a:ext cx="3030946" cy="234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5"/>
          <p:cNvGrpSpPr/>
          <p:nvPr/>
        </p:nvGrpSpPr>
        <p:grpSpPr>
          <a:xfrm>
            <a:off x="500034" y="4929198"/>
            <a:ext cx="3000396" cy="1928802"/>
            <a:chOff x="10034397" y="2978609"/>
            <a:chExt cx="2926154" cy="1950517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 l="10831" t="1746" r="11156" b="1746"/>
            <a:stretch>
              <a:fillRect/>
            </a:stretch>
          </p:blipFill>
          <p:spPr bwMode="auto">
            <a:xfrm>
              <a:off x="10034397" y="2978609"/>
              <a:ext cx="2926154" cy="1950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10712408" y="4069576"/>
              <a:ext cx="321163" cy="198358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 Box 10"/>
            <p:cNvSpPr txBox="1">
              <a:spLocks/>
            </p:cNvSpPr>
            <p:nvPr/>
          </p:nvSpPr>
          <p:spPr bwMode="auto">
            <a:xfrm>
              <a:off x="10997887" y="3904278"/>
              <a:ext cx="899212" cy="40662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2400" dirty="0" smtClean="0">
                  <a:ea typeface="宋体" charset="-122"/>
                </a:rPr>
                <a:t>TiO</a:t>
              </a:r>
              <a:r>
                <a:rPr lang="en-US" altLang="zh-CN" sz="2400" baseline="-25000" dirty="0" smtClean="0">
                  <a:ea typeface="宋体" charset="-122"/>
                </a:rPr>
                <a:t>2</a:t>
              </a:r>
              <a:r>
                <a:rPr lang="en-US" altLang="zh-CN" sz="2400" dirty="0" smtClean="0">
                  <a:ea typeface="宋体" charset="-122"/>
                </a:rPr>
                <a:t> </a:t>
              </a:r>
              <a:endParaRPr lang="zh-CN" altLang="en-US" sz="2400" dirty="0">
                <a:ea typeface="宋体" charset="-122"/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 flipV="1">
              <a:off x="11675898" y="3606741"/>
              <a:ext cx="264088" cy="20571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 Box 12"/>
            <p:cNvSpPr txBox="1">
              <a:spLocks/>
            </p:cNvSpPr>
            <p:nvPr/>
          </p:nvSpPr>
          <p:spPr bwMode="auto">
            <a:xfrm>
              <a:off x="11890007" y="3805099"/>
              <a:ext cx="899212" cy="40662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2400" dirty="0" smtClean="0">
                  <a:ea typeface="宋体" charset="-122"/>
                </a:rPr>
                <a:t>beam</a:t>
              </a:r>
              <a:endParaRPr lang="zh-CN" altLang="en-US" sz="2400" dirty="0">
                <a:ea typeface="宋体" charset="-122"/>
              </a:endParaRPr>
            </a:p>
          </p:txBody>
        </p:sp>
      </p:grp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 l="14867" t="1720" r="12357" b="4076"/>
          <a:stretch>
            <a:fillRect/>
          </a:stretch>
        </p:blipFill>
        <p:spPr bwMode="auto">
          <a:xfrm>
            <a:off x="3553719" y="4643446"/>
            <a:ext cx="2947107" cy="218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357430"/>
            <a:ext cx="2547709" cy="233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214282" y="285728"/>
            <a:ext cx="26468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+mj-ea"/>
                <a:ea typeface="+mj-ea"/>
              </a:rPr>
              <a:t>同步辐射成像研究</a:t>
            </a:r>
            <a:endParaRPr lang="en-US" altLang="zh-CN" sz="2400" dirty="0" smtClean="0">
              <a:latin typeface="+mj-ea"/>
              <a:ea typeface="+mj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14325" y="300038"/>
            <a:ext cx="8515350" cy="6257925"/>
            <a:chOff x="314325" y="300038"/>
            <a:chExt cx="8515350" cy="6257925"/>
          </a:xfrm>
        </p:grpSpPr>
        <p:pic>
          <p:nvPicPr>
            <p:cNvPr id="171010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4325" y="300038"/>
              <a:ext cx="8515350" cy="625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7" name="直接箭头连接符 16"/>
            <p:cNvCxnSpPr/>
            <p:nvPr/>
          </p:nvCxnSpPr>
          <p:spPr>
            <a:xfrm>
              <a:off x="1643042" y="2143116"/>
              <a:ext cx="4214842" cy="271464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554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00198"/>
            <a:ext cx="8401080" cy="5572140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dirty="0" smtClean="0"/>
              <a:t>新生产工艺的开发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微蚀工艺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电化学工艺</a:t>
            </a:r>
            <a:endParaRPr lang="en-US" altLang="zh-CN" dirty="0" smtClean="0"/>
          </a:p>
          <a:p>
            <a:r>
              <a:rPr lang="zh-CN" altLang="en-US" dirty="0" smtClean="0"/>
              <a:t>新型探测器的研制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阻性</a:t>
            </a:r>
            <a:r>
              <a:rPr lang="en-US" altLang="zh-CN" dirty="0" smtClean="0"/>
              <a:t>THGEM</a:t>
            </a:r>
          </a:p>
          <a:p>
            <a:pPr lvl="1"/>
            <a:r>
              <a:rPr lang="zh-CN" altLang="en-US" dirty="0" smtClean="0"/>
              <a:t>井型</a:t>
            </a:r>
            <a:r>
              <a:rPr lang="en-US" altLang="zh-CN" dirty="0" smtClean="0"/>
              <a:t>THGEM</a:t>
            </a:r>
          </a:p>
          <a:p>
            <a:pPr lvl="1"/>
            <a:r>
              <a:rPr lang="en-US" altLang="zh-CN" dirty="0" smtClean="0"/>
              <a:t>PTFE-THGEM </a:t>
            </a:r>
            <a:r>
              <a:rPr lang="zh-CN" altLang="en-US" dirty="0" smtClean="0"/>
              <a:t>（略）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GEM</a:t>
            </a:r>
            <a:endParaRPr lang="en-US" altLang="zh-CN" dirty="0" smtClean="0"/>
          </a:p>
          <a:p>
            <a:r>
              <a:rPr lang="zh-CN" altLang="en-US" dirty="0" smtClean="0"/>
              <a:t>模拟及研究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时间投影室的模拟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数字强子量能器模拟及样机测试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快中子探测模拟及测试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X</a:t>
            </a:r>
            <a:r>
              <a:rPr lang="zh-CN" altLang="en-US" dirty="0" smtClean="0"/>
              <a:t>光机及同步辐射成像研究</a:t>
            </a:r>
            <a:endParaRPr lang="en-US" altLang="zh-CN" dirty="0" smtClean="0"/>
          </a:p>
          <a:p>
            <a:pPr lvl="1"/>
            <a:r>
              <a:rPr lang="en-US" altLang="zh-CN" dirty="0" smtClean="0">
                <a:latin typeface="Calibri"/>
              </a:rPr>
              <a:t>π</a:t>
            </a:r>
            <a:r>
              <a:rPr lang="zh-CN" altLang="en-US" dirty="0" smtClean="0"/>
              <a:t>及质子束流测试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密闭腔室研制</a:t>
            </a:r>
            <a:endParaRPr lang="en-US" altLang="zh-CN" dirty="0" smtClean="0"/>
          </a:p>
          <a:p>
            <a:r>
              <a:rPr lang="zh-CN" altLang="en-US" dirty="0" smtClean="0"/>
              <a:t>电子学读出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多路直流读出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多路数字读出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82986"/>
            <a:ext cx="8229600" cy="857224"/>
          </a:xfrm>
        </p:spPr>
        <p:txBody>
          <a:bodyPr/>
          <a:lstStyle/>
          <a:p>
            <a:r>
              <a:rPr lang="zh-CN" altLang="en-US" dirty="0" smtClean="0"/>
              <a:t>二维成像探测器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158" y="1540210"/>
            <a:ext cx="5000660" cy="4389120"/>
          </a:xfrm>
        </p:spPr>
        <p:txBody>
          <a:bodyPr/>
          <a:lstStyle/>
          <a:p>
            <a:r>
              <a:rPr lang="zh-CN" altLang="en-US" dirty="0" smtClean="0"/>
              <a:t>在一维的基础上，我们研制了二维成像探测器，阳极</a:t>
            </a:r>
            <a:r>
              <a:rPr lang="en-US" altLang="zh-CN" dirty="0" smtClean="0"/>
              <a:t>pad</a:t>
            </a:r>
            <a:r>
              <a:rPr lang="zh-CN" altLang="en-US" dirty="0" smtClean="0"/>
              <a:t>为</a:t>
            </a:r>
            <a:r>
              <a:rPr lang="en-US" altLang="zh-CN" dirty="0" smtClean="0"/>
              <a:t>0.6mmX0.3mm</a:t>
            </a:r>
            <a:r>
              <a:rPr lang="zh-CN" altLang="en-US" dirty="0" smtClean="0"/>
              <a:t>。详细结果见陈石报告。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835"/>
          <a:stretch>
            <a:fillRect/>
          </a:stretch>
        </p:blipFill>
        <p:spPr bwMode="auto">
          <a:xfrm>
            <a:off x="5643570" y="71414"/>
            <a:ext cx="342902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4001" y="2285992"/>
            <a:ext cx="3388593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1788" y="4214818"/>
            <a:ext cx="3440344" cy="186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14818"/>
            <a:ext cx="1887520" cy="187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矩形标注 26"/>
          <p:cNvSpPr/>
          <p:nvPr/>
        </p:nvSpPr>
        <p:spPr>
          <a:xfrm>
            <a:off x="2143108" y="4214818"/>
            <a:ext cx="3429024" cy="1857388"/>
          </a:xfrm>
          <a:prstGeom prst="wedgeRectCallout">
            <a:avLst>
              <a:gd name="adj1" fmla="val -69165"/>
              <a:gd name="adj2" fmla="val 1255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0" y="3286124"/>
            <a:ext cx="9124952" cy="3505487"/>
            <a:chOff x="19048" y="3281099"/>
            <a:chExt cx="9124952" cy="3505487"/>
          </a:xfrm>
        </p:grpSpPr>
        <p:cxnSp>
          <p:nvCxnSpPr>
            <p:cNvPr id="11" name="直接箭头连接符 10"/>
            <p:cNvCxnSpPr/>
            <p:nvPr/>
          </p:nvCxnSpPr>
          <p:spPr>
            <a:xfrm>
              <a:off x="5643570" y="5838865"/>
              <a:ext cx="1357322" cy="158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rot="5400000" flipH="1" flipV="1">
              <a:off x="6465107" y="4160072"/>
              <a:ext cx="2214578" cy="114300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048" y="3281099"/>
              <a:ext cx="2481250" cy="3505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矩形 16"/>
            <p:cNvSpPr/>
            <p:nvPr/>
          </p:nvSpPr>
          <p:spPr>
            <a:xfrm>
              <a:off x="857224" y="4838733"/>
              <a:ext cx="111440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dirty="0" smtClean="0"/>
                <a:t>TiO</a:t>
              </a:r>
              <a:r>
                <a:rPr lang="en-US" altLang="zh-CN" baseline="-25000" dirty="0" smtClean="0"/>
                <a:t>2</a:t>
              </a:r>
              <a:r>
                <a:rPr lang="zh-CN" altLang="en-US" dirty="0" smtClean="0"/>
                <a:t>样品</a:t>
              </a:r>
              <a:endParaRPr lang="zh-CN" altLang="en-US" dirty="0"/>
            </a:p>
          </p:txBody>
        </p:sp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28860" y="4143380"/>
              <a:ext cx="3216862" cy="2447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矩形 18"/>
            <p:cNvSpPr/>
            <p:nvPr/>
          </p:nvSpPr>
          <p:spPr>
            <a:xfrm>
              <a:off x="3428992" y="3714752"/>
              <a:ext cx="1144159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dirty="0" smtClean="0"/>
                <a:t>FA54</a:t>
              </a:r>
              <a:r>
                <a:rPr lang="zh-CN" altLang="en-US" dirty="0" smtClean="0"/>
                <a:t>样品</a:t>
              </a:r>
              <a:endParaRPr lang="zh-CN" altLang="en-US" dirty="0"/>
            </a:p>
          </p:txBody>
        </p:sp>
        <p:pic>
          <p:nvPicPr>
            <p:cNvPr id="169987" name="Picture 3" descr="D:\我的文档\ApplicationData\QQ\17458649\Image\Image7\FG5_)QWAO)13%V)ENV}J~}O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643570" y="4064753"/>
              <a:ext cx="3500430" cy="2650395"/>
            </a:xfrm>
            <a:prstGeom prst="rect">
              <a:avLst/>
            </a:prstGeom>
            <a:noFill/>
          </p:spPr>
        </p:pic>
        <p:sp>
          <p:nvSpPr>
            <p:cNvPr id="22" name="矩形 21"/>
            <p:cNvSpPr/>
            <p:nvPr/>
          </p:nvSpPr>
          <p:spPr>
            <a:xfrm>
              <a:off x="5643570" y="3571876"/>
              <a:ext cx="3429024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6715140" y="3643314"/>
              <a:ext cx="1107996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zh-CN" altLang="en-US" dirty="0" smtClean="0"/>
                <a:t>小角测量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π</a:t>
            </a:r>
            <a:r>
              <a:rPr lang="zh-CN" altLang="en-US" dirty="0" smtClean="0"/>
              <a:t>及质子束流测试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使用了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及井型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两种探测器进行了束流测试。详细内容见刘宏邦报告。</a:t>
            </a:r>
            <a:endParaRPr lang="zh-CN" altLang="en-US" dirty="0"/>
          </a:p>
        </p:txBody>
      </p:sp>
      <p:pic>
        <p:nvPicPr>
          <p:cNvPr id="4" name="Picture 3" descr="IMG_32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55972"/>
            <a:ext cx="45545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29" name="Picture 1" descr="D:\我的文档\ApplicationData\QQ\17458649\Image\Image7\V2I5QH6(__H11$F06{H`]Z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209946"/>
            <a:ext cx="4333875" cy="3219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000100"/>
          </a:xfrm>
        </p:spPr>
        <p:txBody>
          <a:bodyPr/>
          <a:lstStyle/>
          <a:p>
            <a:r>
              <a:rPr lang="zh-CN" altLang="en-US" dirty="0" smtClean="0"/>
              <a:t>密闭腔室设计与测试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57232"/>
            <a:ext cx="4257676" cy="4389120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为了研究不同基材的</a:t>
            </a:r>
            <a:r>
              <a:rPr lang="en-US" altLang="zh-CN" sz="2400" dirty="0" smtClean="0"/>
              <a:t>THGEM</a:t>
            </a:r>
            <a:r>
              <a:rPr lang="zh-CN" altLang="en-US" sz="2400" dirty="0" smtClean="0"/>
              <a:t>膜的出气情况，我们设计了不锈钢密闭腔室。将工作气体通入腔室后密闭，并检测其增益的变化。</a:t>
            </a:r>
            <a:endParaRPr lang="en-US" altLang="zh-CN" sz="2400" dirty="0" smtClean="0"/>
          </a:p>
          <a:p>
            <a:r>
              <a:rPr lang="zh-CN" altLang="en-US" sz="2400" dirty="0" smtClean="0"/>
              <a:t>该测试正在进行中。已密闭一个星期，未发现性能有明显变化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高压均为</a:t>
            </a:r>
            <a:r>
              <a:rPr lang="en-US" altLang="zh-CN" sz="2400" dirty="0" smtClean="0"/>
              <a:t>600V)</a:t>
            </a:r>
            <a:r>
              <a:rPr lang="zh-CN" altLang="en-US" sz="2400" dirty="0" smtClean="0"/>
              <a:t>。</a:t>
            </a:r>
            <a:endParaRPr lang="zh-CN" altLang="en-US" sz="2400" dirty="0"/>
          </a:p>
        </p:txBody>
      </p:sp>
      <p:pic>
        <p:nvPicPr>
          <p:cNvPr id="4" name="Picture 2" descr="IMG_32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8711" y="3571876"/>
            <a:ext cx="4190511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73827"/>
            <a:ext cx="4081469" cy="271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785794"/>
            <a:ext cx="347665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直流读出电子学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74244"/>
            <a:ext cx="8229600" cy="4389120"/>
          </a:xfrm>
        </p:spPr>
        <p:txBody>
          <a:bodyPr/>
          <a:lstStyle/>
          <a:p>
            <a:r>
              <a:rPr lang="zh-CN" altLang="en-US" dirty="0" smtClean="0"/>
              <a:t>直流读出电子学使用商业芯片实现了集成</a:t>
            </a:r>
            <a:r>
              <a:rPr lang="en-US" altLang="zh-CN" dirty="0" smtClean="0"/>
              <a:t>32</a:t>
            </a:r>
            <a:r>
              <a:rPr lang="zh-CN" altLang="en-US" dirty="0" smtClean="0"/>
              <a:t>路直流读出，由</a:t>
            </a:r>
            <a:r>
              <a:rPr lang="en-US" altLang="zh-CN" dirty="0" smtClean="0"/>
              <a:t>FPGA</a:t>
            </a:r>
            <a:r>
              <a:rPr lang="zh-CN" altLang="en-US" dirty="0" smtClean="0"/>
              <a:t>进行数据获取并传输给</a:t>
            </a:r>
            <a:r>
              <a:rPr lang="en-US" altLang="zh-CN" dirty="0" smtClean="0"/>
              <a:t>PC</a:t>
            </a:r>
            <a:r>
              <a:rPr lang="zh-CN" altLang="en-US" dirty="0" smtClean="0"/>
              <a:t>终端，目前已在同步辐射成像实验上得到运用。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5" name="图片 4" descr="D:\QQreceive\522766953\Image\_Q`AZI%8~DQE3R2H71H@FXB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8621" r="6667"/>
          <a:stretch>
            <a:fillRect/>
          </a:stretch>
        </p:blipFill>
        <p:spPr bwMode="auto">
          <a:xfrm>
            <a:off x="71406" y="2714620"/>
            <a:ext cx="5357850" cy="4071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 descr="D:\QQreceive\522766953\Image\(3(]]91QZWX(OD$S]K)%~_4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4878" t="3125" r="4878" b="10369"/>
          <a:stretch>
            <a:fillRect/>
          </a:stretch>
        </p:blipFill>
        <p:spPr bwMode="auto">
          <a:xfrm>
            <a:off x="857224" y="2857496"/>
            <a:ext cx="2071702" cy="15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57488" y="5000636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线性范围：</a:t>
            </a:r>
            <a:endParaRPr lang="en-US" altLang="zh-CN" dirty="0" smtClean="0"/>
          </a:p>
          <a:p>
            <a:r>
              <a:rPr lang="en-US" altLang="zh-CN" dirty="0" smtClean="0"/>
              <a:t>200pA~900nA</a:t>
            </a:r>
            <a:endParaRPr lang="zh-CN" altLang="en-US" dirty="0"/>
          </a:p>
        </p:txBody>
      </p:sp>
      <p:pic>
        <p:nvPicPr>
          <p:cNvPr id="7" name="Picture 4" descr="6X4VL2C}V}VX3VT(CZ]GN%O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705502" y="2428868"/>
            <a:ext cx="3152778" cy="210557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5" descr="XIV7ZCVMGP1TB]YTMZZA2TN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429132"/>
            <a:ext cx="3429024" cy="228601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5786446" y="5214950"/>
            <a:ext cx="2071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X</a:t>
            </a:r>
            <a:r>
              <a:rPr lang="zh-CN" altLang="en-US" dirty="0" smtClean="0"/>
              <a:t>光机测试</a:t>
            </a:r>
            <a:endParaRPr lang="en-US" altLang="zh-CN" dirty="0" smtClean="0"/>
          </a:p>
          <a:p>
            <a:r>
              <a:rPr lang="en-US" altLang="zh-CN" dirty="0" smtClean="0"/>
              <a:t>1mm</a:t>
            </a:r>
            <a:r>
              <a:rPr lang="zh-CN" altLang="en-US" dirty="0" smtClean="0"/>
              <a:t>狭缝，</a:t>
            </a:r>
            <a:r>
              <a:rPr lang="en-US" altLang="zh-CN" dirty="0" smtClean="0"/>
              <a:t>0.55mm</a:t>
            </a:r>
            <a:r>
              <a:rPr lang="zh-CN" altLang="en-US" dirty="0" smtClean="0"/>
              <a:t>分辨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16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数字读出电子学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389120"/>
          </a:xfrm>
        </p:spPr>
        <p:txBody>
          <a:bodyPr/>
          <a:lstStyle/>
          <a:p>
            <a:r>
              <a:rPr lang="zh-CN" altLang="en-US" dirty="0" smtClean="0"/>
              <a:t>使用</a:t>
            </a:r>
            <a:r>
              <a:rPr lang="en-US" altLang="zh-CN" dirty="0" smtClean="0"/>
              <a:t>GASTONE</a:t>
            </a:r>
            <a:r>
              <a:rPr lang="zh-CN" altLang="en-US" dirty="0" smtClean="0"/>
              <a:t>芯片实现了集成</a:t>
            </a:r>
            <a:r>
              <a:rPr lang="en-US" altLang="zh-CN" dirty="0" smtClean="0"/>
              <a:t>64</a:t>
            </a:r>
            <a:r>
              <a:rPr lang="zh-CN" altLang="en-US" dirty="0" smtClean="0"/>
              <a:t>路数字读出，并在</a:t>
            </a:r>
            <a:r>
              <a:rPr lang="en-US" altLang="zh-CN" dirty="0" smtClean="0"/>
              <a:t>X</a:t>
            </a:r>
            <a:r>
              <a:rPr lang="zh-CN" altLang="en-US" dirty="0" smtClean="0"/>
              <a:t>光机上进行了测试。根据测试结果进行了改进，并正在制作下一版。</a:t>
            </a:r>
            <a:endParaRPr lang="en-US" altLang="zh-CN" dirty="0" smtClean="0"/>
          </a:p>
          <a:p>
            <a:endParaRPr lang="zh-CN" altLang="en-US" dirty="0"/>
          </a:p>
        </p:txBody>
      </p:sp>
      <p:graphicFrame>
        <p:nvGraphicFramePr>
          <p:cNvPr id="4" name="Group 153"/>
          <p:cNvGraphicFramePr>
            <a:graphicFrameLocks noGrp="1"/>
          </p:cNvGraphicFramePr>
          <p:nvPr/>
        </p:nvGraphicFramePr>
        <p:xfrm>
          <a:off x="71406" y="2786058"/>
          <a:ext cx="6046788" cy="3381380"/>
        </p:xfrm>
        <a:graphic>
          <a:graphicData uri="http://schemas.openxmlformats.org/drawingml/2006/table">
            <a:tbl>
              <a:tblPr/>
              <a:tblGrid>
                <a:gridCol w="2379663"/>
                <a:gridCol w="3667125"/>
              </a:tblGrid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endParaRPr kumimoji="1" lang="zh-CN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2870" marR="1028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GASTONE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32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Total Channels</a:t>
                      </a:r>
                    </a:p>
                  </a:txBody>
                  <a:tcPr marL="102870" marR="1028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64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Output/Readout</a:t>
                      </a:r>
                    </a:p>
                  </a:txBody>
                  <a:tcPr marL="102870" marR="1028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Digital serial/ 64 canali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Gain (Sensitivity) </a:t>
                      </a:r>
                    </a:p>
                  </a:txBody>
                  <a:tcPr marL="102870" marR="1028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22 mV/</a:t>
                      </a:r>
                      <a:r>
                        <a:rPr kumimoji="1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fC</a:t>
                      </a:r>
                      <a:endParaRPr kumimoji="1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Peaking time</a:t>
                      </a:r>
                    </a:p>
                  </a:txBody>
                  <a:tcPr marL="102870" marR="1028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90 ns</a:t>
                      </a: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÷200 ns (C</a:t>
                      </a:r>
                      <a:r>
                        <a:rPr kumimoji="1" lang="en-US" altLang="zh-CN" sz="11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D</a:t>
                      </a: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=1 ÷50 pF)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Total Power consumption</a:t>
                      </a:r>
                    </a:p>
                  </a:txBody>
                  <a:tcPr marL="102870" marR="1028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2.2 </a:t>
                      </a:r>
                      <a:r>
                        <a:rPr kumimoji="1" lang="en-US" altLang="zh-CN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mW</a:t>
                      </a:r>
                      <a:r>
                        <a:rPr kumimoji="1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/channel</a:t>
                      </a:r>
                      <a:endParaRPr kumimoji="1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sym typeface="Symbol" pitchFamily="18" charset="2"/>
                      </a:endParaRP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No rad-hard</a:t>
                      </a:r>
                    </a:p>
                  </a:txBody>
                  <a:tcPr marL="102870" marR="1028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sym typeface="Symbol" pitchFamily="18" charset="2"/>
                        </a:rPr>
                        <a:t>We are planning to have rad-hard chip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Threshold sensing/setting</a:t>
                      </a:r>
                    </a:p>
                  </a:txBody>
                  <a:tcPr marL="102870" marR="1028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sym typeface="Symbol" pitchFamily="18" charset="2"/>
                        </a:rPr>
                        <a:t>8 bits ADC/DAC (16 channels modularity)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Discriminator sensitivity</a:t>
                      </a:r>
                    </a:p>
                  </a:txBody>
                  <a:tcPr marL="102870" marR="1028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sym typeface="Symbol" pitchFamily="18" charset="2"/>
                        </a:rPr>
                        <a:t>0-30 fC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Discharge input protection</a:t>
                      </a:r>
                    </a:p>
                  </a:txBody>
                  <a:tcPr marL="102870" marR="1028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00"/>
                        </a:buClr>
                        <a:buSzPct val="50000"/>
                        <a:buFont typeface="Monotype Sorts"/>
                        <a:buNone/>
                        <a:tabLst/>
                      </a:pPr>
                      <a:r>
                        <a:rPr kumimoji="1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sym typeface="Symbol" pitchFamily="18" charset="2"/>
                        </a:rPr>
                        <a:t>Integrated on each input channel: </a:t>
                      </a:r>
                      <a:r>
                        <a:rPr kumimoji="1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sym typeface="Symbol" pitchFamily="18" charset="2"/>
                        </a:rPr>
                        <a:t>tested up to 1 KV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6519" y="2747977"/>
            <a:ext cx="28860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857364"/>
            <a:ext cx="5691193" cy="441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3025" y="842963"/>
            <a:ext cx="64579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80" y="428604"/>
            <a:ext cx="853440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小结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我们针对新的生产工艺及新型探测器进行了一些研究工作，但是电子学目前仍然是瓶颈之一。</a:t>
            </a:r>
            <a:endParaRPr lang="en-US" altLang="zh-CN" dirty="0" smtClean="0"/>
          </a:p>
          <a:p>
            <a:r>
              <a:rPr lang="zh-CN" altLang="en-US" dirty="0" smtClean="0"/>
              <a:t>针对不同的方向我们进行了一些应用研究</a:t>
            </a:r>
            <a:r>
              <a:rPr lang="zh-CN" altLang="en-US" dirty="0" smtClean="0"/>
              <a:t>，但仍然需要更进一步研究，尤其是空间分辨是另一个瓶颈，而这个瓶颈又受限于电子学。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altLang="zh-CN" dirty="0" smtClean="0"/>
              <a:t>THANKS!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THGEM</a:t>
            </a:r>
            <a:r>
              <a:rPr lang="zh-CN" altLang="en-US" dirty="0" smtClean="0"/>
              <a:t>的微蚀工艺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935480"/>
            <a:ext cx="4257676" cy="4389120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THGEM</a:t>
            </a:r>
            <a:r>
              <a:rPr lang="zh-CN" altLang="en-US" dirty="0" smtClean="0"/>
              <a:t>的生产过程中，其孔的边缘会由于机械加工而出现一些毛刺。</a:t>
            </a:r>
            <a:endParaRPr lang="en-US" altLang="zh-CN" dirty="0" smtClean="0"/>
          </a:p>
          <a:p>
            <a:r>
              <a:rPr lang="zh-CN" altLang="en-US" dirty="0" smtClean="0"/>
              <a:t>为了去掉这些毛刺，并生成</a:t>
            </a:r>
            <a:r>
              <a:rPr lang="en-US" altLang="zh-CN" dirty="0" smtClean="0"/>
              <a:t>rim</a:t>
            </a:r>
            <a:r>
              <a:rPr lang="zh-CN" altLang="en-US" dirty="0" smtClean="0"/>
              <a:t>，我们采用</a:t>
            </a:r>
            <a:r>
              <a:rPr lang="en-US" altLang="zh-CN" dirty="0" smtClean="0"/>
              <a:t>global etching</a:t>
            </a:r>
            <a:r>
              <a:rPr lang="zh-CN" altLang="en-US" dirty="0" smtClean="0"/>
              <a:t>的方式。</a:t>
            </a:r>
            <a:endParaRPr lang="en-US" altLang="zh-CN" dirty="0" smtClean="0"/>
          </a:p>
          <a:p>
            <a:r>
              <a:rPr lang="zh-CN" altLang="en-US" dirty="0" smtClean="0"/>
              <a:t>目前我们使用这种工艺主要用于</a:t>
            </a:r>
            <a:r>
              <a:rPr lang="en-US" altLang="zh-CN" dirty="0" smtClean="0"/>
              <a:t>200um</a:t>
            </a:r>
            <a:r>
              <a:rPr lang="zh-CN" altLang="en-US" dirty="0" smtClean="0"/>
              <a:t>的</a:t>
            </a:r>
            <a:r>
              <a:rPr lang="en-US" altLang="zh-CN" dirty="0" smtClean="0"/>
              <a:t>thinner-THGEM</a:t>
            </a:r>
            <a:r>
              <a:rPr lang="zh-CN" altLang="en-US" dirty="0" smtClean="0"/>
              <a:t>，成型</a:t>
            </a:r>
            <a:r>
              <a:rPr lang="en-US" altLang="zh-CN" dirty="0" smtClean="0"/>
              <a:t>rim</a:t>
            </a:r>
            <a:r>
              <a:rPr lang="zh-CN" altLang="en-US" dirty="0" smtClean="0"/>
              <a:t>一般为</a:t>
            </a:r>
            <a:r>
              <a:rPr lang="en-US" altLang="zh-CN" dirty="0" smtClean="0"/>
              <a:t>5~20um</a:t>
            </a:r>
            <a:r>
              <a:rPr lang="zh-CN" altLang="en-US" dirty="0" smtClean="0"/>
              <a:t>。最大已经制成</a:t>
            </a:r>
            <a:r>
              <a:rPr lang="en-US" altLang="zh-CN" dirty="0" smtClean="0"/>
              <a:t>30X30cm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.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4714876" y="1928802"/>
          <a:ext cx="4211735" cy="4643470"/>
        </p:xfrm>
        <a:graphic>
          <a:graphicData uri="http://schemas.openxmlformats.org/presentationml/2006/ole">
            <p:oleObj spid="_x0000_s153602" name="Visio" r:id="rId3" imgW="4945680" imgH="5808600" progId="">
              <p:embed/>
            </p:oleObj>
          </a:graphicData>
        </a:graphic>
      </p:graphicFrame>
      <p:sp>
        <p:nvSpPr>
          <p:cNvPr id="6" name="Rectangle 97"/>
          <p:cNvSpPr>
            <a:spLocks noChangeArrowheads="1"/>
          </p:cNvSpPr>
          <p:nvPr/>
        </p:nvSpPr>
        <p:spPr bwMode="auto">
          <a:xfrm>
            <a:off x="5929322" y="4643446"/>
            <a:ext cx="29702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omic Sans MS" pitchFamily="66" charset="0"/>
              </a:rPr>
              <a:t>Globe etching (micro etching)</a:t>
            </a:r>
          </a:p>
        </p:txBody>
      </p:sp>
      <p:sp>
        <p:nvSpPr>
          <p:cNvPr id="7" name="AutoShape 98"/>
          <p:cNvSpPr>
            <a:spLocks noChangeArrowheads="1"/>
          </p:cNvSpPr>
          <p:nvPr/>
        </p:nvSpPr>
        <p:spPr bwMode="auto">
          <a:xfrm rot="5400000">
            <a:off x="5500694" y="4572008"/>
            <a:ext cx="381000" cy="3810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0" name="Rectangle 82"/>
          <p:cNvSpPr>
            <a:spLocks noChangeArrowheads="1"/>
          </p:cNvSpPr>
          <p:nvPr/>
        </p:nvSpPr>
        <p:spPr bwMode="auto">
          <a:xfrm>
            <a:off x="6000760" y="3571876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00"/>
                </a:solidFill>
                <a:latin typeface="Comic Sans MS" pitchFamily="66" charset="0"/>
              </a:rPr>
              <a:t>Drilling</a:t>
            </a:r>
          </a:p>
        </p:txBody>
      </p: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6429388" y="485774"/>
            <a:ext cx="2520950" cy="2871788"/>
            <a:chOff x="3600" y="2304"/>
            <a:chExt cx="1588" cy="1809"/>
          </a:xfrm>
        </p:grpSpPr>
        <p:pic>
          <p:nvPicPr>
            <p:cNvPr id="12" name="Picture 20" descr="DSC_0306i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" y="2304"/>
              <a:ext cx="1588" cy="1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3915" y="2400"/>
              <a:ext cx="1173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dirty="0" smtClean="0">
                  <a:solidFill>
                    <a:srgbClr val="FFFF00"/>
                  </a:solidFill>
                </a:rPr>
                <a:t>200um</a:t>
              </a:r>
            </a:p>
            <a:p>
              <a:r>
                <a:rPr lang="en-US" altLang="zh-CN" sz="2000" dirty="0" smtClean="0">
                  <a:solidFill>
                    <a:srgbClr val="FFFF00"/>
                  </a:solidFill>
                </a:rPr>
                <a:t>30cm×30cm</a:t>
              </a:r>
              <a:endParaRPr lang="en-US" altLang="zh-CN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14282" y="285728"/>
            <a:ext cx="26468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+mj-ea"/>
                <a:ea typeface="+mj-ea"/>
              </a:rPr>
              <a:t>新生产工艺的开发</a:t>
            </a:r>
            <a:endParaRPr lang="en-US" altLang="zh-CN" sz="2400" dirty="0" smtClean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电化学工艺</a:t>
            </a:r>
            <a:r>
              <a:rPr lang="en-US" altLang="zh-CN" dirty="0" smtClean="0"/>
              <a:t>-I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 smtClean="0"/>
              <a:t>在微蚀工艺的基础上，我们研究了电化学工艺。</a:t>
            </a:r>
          </a:p>
          <a:p>
            <a:r>
              <a:rPr lang="zh-CN" altLang="en-US" sz="2000" dirty="0" smtClean="0"/>
              <a:t>在电化学腐蚀中，阳极丢失电子被腐蚀。利用</a:t>
            </a:r>
            <a:endParaRPr lang="en-US" altLang="zh-CN" sz="2000" dirty="0" smtClean="0"/>
          </a:p>
          <a:p>
            <a:pPr>
              <a:buNone/>
            </a:pPr>
            <a:r>
              <a:rPr lang="zh-CN" altLang="en-US" sz="2000" dirty="0" smtClean="0"/>
              <a:t>这一点特性，我们将需要微蚀的</a:t>
            </a:r>
            <a:r>
              <a:rPr lang="en-US" altLang="zh-CN" sz="2000" dirty="0" smtClean="0"/>
              <a:t>THGEM</a:t>
            </a:r>
            <a:r>
              <a:rPr lang="zh-CN" altLang="en-US" sz="2000" dirty="0" smtClean="0"/>
              <a:t>膜放入电</a:t>
            </a:r>
            <a:endParaRPr lang="en-US" altLang="zh-CN" sz="2000" dirty="0" smtClean="0"/>
          </a:p>
          <a:p>
            <a:pPr>
              <a:buNone/>
            </a:pPr>
            <a:r>
              <a:rPr lang="zh-CN" altLang="en-US" sz="2000" dirty="0" smtClean="0"/>
              <a:t>解液中，并加上合适的电压来控制腐蚀的速率。</a:t>
            </a:r>
            <a:endParaRPr lang="en-US" altLang="zh-CN" sz="2000" dirty="0" smtClean="0"/>
          </a:p>
          <a:p>
            <a:pPr>
              <a:buNone/>
            </a:pPr>
            <a:r>
              <a:rPr lang="en-US" altLang="zh-CN" sz="2000" dirty="0" smtClean="0"/>
              <a:t>	</a:t>
            </a:r>
          </a:p>
          <a:p>
            <a:pPr>
              <a:buNone/>
            </a:pPr>
            <a:endParaRPr lang="en-US" altLang="zh-CN" sz="2000" dirty="0" smtClean="0"/>
          </a:p>
        </p:txBody>
      </p:sp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1"/>
            <a:ext cx="208665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QQ图片20140717165518"/>
          <p:cNvPicPr>
            <a:picLocks noChangeAspect="1" noChangeArrowheads="1"/>
          </p:cNvPicPr>
          <p:nvPr/>
        </p:nvPicPr>
        <p:blipFill>
          <a:blip r:embed="rId3"/>
          <a:srcRect l="17500" t="9376" b="19367"/>
          <a:stretch>
            <a:fillRect/>
          </a:stretch>
        </p:blipFill>
        <p:spPr bwMode="auto">
          <a:xfrm>
            <a:off x="571472" y="4000504"/>
            <a:ext cx="23574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IMG_3254"/>
          <p:cNvPicPr>
            <a:picLocks noChangeAspect="1" noChangeArrowheads="1"/>
          </p:cNvPicPr>
          <p:nvPr/>
        </p:nvPicPr>
        <p:blipFill>
          <a:blip r:embed="rId4" cstate="print"/>
          <a:srcRect l="9377" r="15604"/>
          <a:stretch>
            <a:fillRect/>
          </a:stretch>
        </p:blipFill>
        <p:spPr bwMode="auto">
          <a:xfrm>
            <a:off x="3143240" y="4000504"/>
            <a:ext cx="2714644" cy="271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5"/>
          <a:srcRect r="36586" b="17953"/>
          <a:stretch>
            <a:fillRect/>
          </a:stretch>
        </p:blipFill>
        <p:spPr bwMode="auto">
          <a:xfrm>
            <a:off x="6072198" y="4018140"/>
            <a:ext cx="2714644" cy="26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714744" y="5572140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200um</a:t>
            </a:r>
          </a:p>
          <a:p>
            <a:r>
              <a:rPr lang="en-US" altLang="zh-CN" dirty="0" smtClean="0"/>
              <a:t>16cm×16cm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电化学工艺</a:t>
            </a:r>
            <a:r>
              <a:rPr lang="en-US" altLang="zh-CN" dirty="0" smtClean="0"/>
              <a:t>-II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14488"/>
            <a:ext cx="5543560" cy="4389120"/>
          </a:xfrm>
        </p:spPr>
        <p:txBody>
          <a:bodyPr/>
          <a:lstStyle/>
          <a:p>
            <a:r>
              <a:rPr lang="zh-CN" altLang="en-US" dirty="0" smtClean="0"/>
              <a:t>利用合适的电压控制腐蚀的速率，不仅可以生成较大的</a:t>
            </a:r>
            <a:r>
              <a:rPr lang="en-US" altLang="zh-CN" dirty="0" smtClean="0"/>
              <a:t>rim</a:t>
            </a:r>
            <a:r>
              <a:rPr lang="zh-CN" altLang="en-US" dirty="0" smtClean="0"/>
              <a:t>，也可以生产</a:t>
            </a:r>
            <a:r>
              <a:rPr lang="en-US" altLang="zh-CN" dirty="0" smtClean="0"/>
              <a:t>20um</a:t>
            </a:r>
            <a:r>
              <a:rPr lang="zh-CN" altLang="en-US" dirty="0" smtClean="0"/>
              <a:t>左右的小</a:t>
            </a:r>
            <a:r>
              <a:rPr lang="en-US" altLang="zh-CN" dirty="0" smtClean="0"/>
              <a:t>rim</a:t>
            </a:r>
            <a:r>
              <a:rPr lang="zh-CN" altLang="en-US" dirty="0" smtClean="0"/>
              <a:t>。探测器性能与前一种处理方式的相似。</a:t>
            </a:r>
            <a:endParaRPr lang="zh-CN" altLang="en-US" dirty="0"/>
          </a:p>
        </p:txBody>
      </p:sp>
      <p:pic>
        <p:nvPicPr>
          <p:cNvPr id="4" name="Picture 2" descr="Victim7_0.9V_正反20min_铬酸_正面2014-06-27 11-55-28-02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429000"/>
            <a:ext cx="400049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Victim7_处理前2014-06-27 10-18-34-05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4" y="3429000"/>
            <a:ext cx="400049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71414"/>
            <a:ext cx="304625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643702" y="1857364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200um</a:t>
            </a:r>
          </a:p>
          <a:p>
            <a:r>
              <a:rPr lang="en-US" altLang="zh-CN" dirty="0" smtClean="0"/>
              <a:t>5cm×5cm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472" y="4929198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Before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6314" y="4929198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After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0892" y="5643578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ΔV=620V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2"/>
          <a:srcRect l="3571"/>
          <a:stretch>
            <a:fillRect/>
          </a:stretch>
        </p:blipFill>
        <p:spPr bwMode="auto">
          <a:xfrm>
            <a:off x="5072066" y="1071546"/>
            <a:ext cx="4071934" cy="300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阻性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的研制</a:t>
            </a:r>
            <a:r>
              <a:rPr lang="en-US" altLang="zh-CN" dirty="0" smtClean="0"/>
              <a:t>-I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71612"/>
            <a:ext cx="4829180" cy="4389120"/>
          </a:xfrm>
        </p:spPr>
        <p:txBody>
          <a:bodyPr/>
          <a:lstStyle/>
          <a:p>
            <a:r>
              <a:rPr lang="zh-CN" altLang="en-US" dirty="0" smtClean="0"/>
              <a:t>基于小</a:t>
            </a:r>
            <a:r>
              <a:rPr lang="en-US" altLang="zh-CN" dirty="0" smtClean="0"/>
              <a:t>rim</a:t>
            </a:r>
            <a:r>
              <a:rPr lang="zh-CN" altLang="en-US" dirty="0" smtClean="0"/>
              <a:t>厚度为</a:t>
            </a:r>
            <a:r>
              <a:rPr lang="en-US" altLang="zh-CN" dirty="0" smtClean="0"/>
              <a:t>200um</a:t>
            </a:r>
            <a:r>
              <a:rPr lang="zh-CN" altLang="en-US" dirty="0" smtClean="0"/>
              <a:t>的</a:t>
            </a:r>
            <a:r>
              <a:rPr lang="en-US" altLang="zh-CN" dirty="0" smtClean="0"/>
              <a:t>thinner-THGEM</a:t>
            </a:r>
            <a:r>
              <a:rPr lang="zh-CN" altLang="en-US" dirty="0" smtClean="0"/>
              <a:t>，我们研制了阻性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通过</a:t>
            </a:r>
            <a:r>
              <a:rPr lang="en-US" altLang="zh-CN" baseline="30000" dirty="0" smtClean="0"/>
              <a:t>55</a:t>
            </a:r>
            <a:r>
              <a:rPr lang="en-US" altLang="zh-CN" dirty="0" smtClean="0"/>
              <a:t>Fe</a:t>
            </a:r>
            <a:r>
              <a:rPr lang="zh-CN" altLang="en-US" dirty="0" smtClean="0"/>
              <a:t>测试得到其能量分辨约为</a:t>
            </a:r>
            <a:r>
              <a:rPr lang="en-US" altLang="zh-CN" dirty="0" smtClean="0"/>
              <a:t>19%(FWHM)</a:t>
            </a:r>
            <a:r>
              <a:rPr lang="zh-CN" altLang="en-US" dirty="0" smtClean="0"/>
              <a:t>。</a:t>
            </a:r>
            <a:endParaRPr lang="en-US" altLang="zh-CN" dirty="0" smtClean="0"/>
          </a:p>
        </p:txBody>
      </p:sp>
      <p:pic>
        <p:nvPicPr>
          <p:cNvPr id="4" name="Picture 3" descr="J032014-07-17 17-25-46-0906"/>
          <p:cNvPicPr>
            <a:picLocks noChangeAspect="1" noChangeArrowheads="1"/>
          </p:cNvPicPr>
          <p:nvPr/>
        </p:nvPicPr>
        <p:blipFill>
          <a:blip r:embed="rId3" cstate="print">
            <a:lum bright="-40000"/>
          </a:blip>
          <a:srcRect/>
          <a:stretch>
            <a:fillRect/>
          </a:stretch>
        </p:blipFill>
        <p:spPr bwMode="auto">
          <a:xfrm>
            <a:off x="6000760" y="4303521"/>
            <a:ext cx="2643206" cy="1982999"/>
          </a:xfrm>
          <a:prstGeom prst="rect">
            <a:avLst/>
          </a:prstGeom>
          <a:noFill/>
          <a:ln w="9525" cap="flat" cmpd="sng">
            <a:noFill/>
            <a:bevel/>
            <a:headEnd/>
            <a:tailEnd/>
          </a:ln>
          <a:effectLst/>
        </p:spPr>
      </p:pic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233887"/>
            <a:ext cx="2162812" cy="226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214282" y="71414"/>
            <a:ext cx="26468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+mj-ea"/>
                <a:ea typeface="+mj-ea"/>
              </a:rPr>
              <a:t>新型探测器的研制</a:t>
            </a:r>
            <a:endParaRPr lang="en-US" altLang="zh-CN" sz="2400" dirty="0" smtClean="0">
              <a:latin typeface="+mj-ea"/>
              <a:ea typeface="+mj-ea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071942"/>
            <a:ext cx="2714644" cy="262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857620" y="414338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5cm×5cm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阻性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的研制</a:t>
            </a:r>
            <a:r>
              <a:rPr lang="en-US" altLang="zh-CN" dirty="0" smtClean="0"/>
              <a:t>-II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我们进行了阻性</a:t>
            </a:r>
            <a:r>
              <a:rPr lang="en-US" altLang="zh-CN" dirty="0" smtClean="0"/>
              <a:t>THGEM(B,C)</a:t>
            </a:r>
            <a:r>
              <a:rPr lang="zh-CN" altLang="en-US" dirty="0" smtClean="0"/>
              <a:t>与使用</a:t>
            </a:r>
            <a:r>
              <a:rPr lang="en-US" altLang="zh-CN" dirty="0" smtClean="0"/>
              <a:t>global etching</a:t>
            </a:r>
            <a:r>
              <a:rPr lang="zh-CN" altLang="en-US" dirty="0" smtClean="0"/>
              <a:t>工艺制作的</a:t>
            </a:r>
            <a:r>
              <a:rPr lang="en-US" altLang="zh-CN" dirty="0" smtClean="0"/>
              <a:t>thinner-THGEM(A)</a:t>
            </a:r>
            <a:r>
              <a:rPr lang="zh-CN" altLang="en-US" dirty="0" smtClean="0"/>
              <a:t>的增益的比较，并研究了增益与气压的关系。</a:t>
            </a:r>
            <a:endParaRPr lang="en-US" altLang="zh-CN" dirty="0" smtClean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43261"/>
            <a:ext cx="4307559" cy="311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321175"/>
            <a:ext cx="4286280" cy="292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阻性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的研制</a:t>
            </a:r>
            <a:r>
              <a:rPr lang="en-US" altLang="zh-CN" dirty="0" smtClean="0"/>
              <a:t>-III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在测试中还发现，探测器的增益与湿度有关。主要是由于使用的探测器进气及出气管为软管，且为快插头，因此对湿度的屏蔽并不好。</a:t>
            </a:r>
            <a:endParaRPr lang="en-US" altLang="zh-CN" dirty="0" smtClean="0"/>
          </a:p>
          <a:p>
            <a:r>
              <a:rPr lang="zh-CN" altLang="en-US" dirty="0" smtClean="0"/>
              <a:t>对于阻性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，在湿度变大后仍能正常工作。</a:t>
            </a:r>
            <a:endParaRPr lang="zh-CN" altLang="en-US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714752"/>
            <a:ext cx="4357686" cy="290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786190"/>
            <a:ext cx="4643437" cy="288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406" y="704088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井型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的</a:t>
            </a:r>
            <a:r>
              <a:rPr lang="zh-CN" altLang="en-US" dirty="0" smtClean="0"/>
              <a:t>研制</a:t>
            </a:r>
            <a:r>
              <a:rPr lang="en-US" altLang="zh-CN" dirty="0" smtClean="0"/>
              <a:t>-I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935480"/>
            <a:ext cx="4614866" cy="4389120"/>
          </a:xfrm>
        </p:spPr>
        <p:txBody>
          <a:bodyPr/>
          <a:lstStyle/>
          <a:p>
            <a:r>
              <a:rPr lang="zh-CN" altLang="en-US" dirty="0" smtClean="0"/>
              <a:t>研制了</a:t>
            </a:r>
            <a:r>
              <a:rPr lang="en-US" altLang="zh-CN" dirty="0" smtClean="0"/>
              <a:t>Well-THGEM(</a:t>
            </a:r>
            <a:r>
              <a:rPr lang="zh-CN" altLang="en-US" dirty="0" smtClean="0"/>
              <a:t>井型</a:t>
            </a:r>
            <a:r>
              <a:rPr lang="en-US" altLang="zh-CN" dirty="0" smtClean="0"/>
              <a:t>)</a:t>
            </a:r>
            <a:r>
              <a:rPr lang="zh-CN" altLang="en-US" dirty="0" smtClean="0"/>
              <a:t>探测器，并测量了其增益，增益均匀性，并用于了束流实验。详细结果见刘宏邦的报告。</a:t>
            </a:r>
            <a:endParaRPr lang="zh-CN" altLang="en-US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/>
          <a:srcRect l="5960" r="5425"/>
          <a:stretch>
            <a:fillRect/>
          </a:stretch>
        </p:blipFill>
        <p:spPr bwMode="auto">
          <a:xfrm>
            <a:off x="5286380" y="2428868"/>
            <a:ext cx="382824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14290"/>
            <a:ext cx="3414738" cy="167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6000760" y="285728"/>
            <a:ext cx="500066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4449786"/>
            <a:ext cx="2894380" cy="197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4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4429132"/>
            <a:ext cx="2554563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4749</TotalTime>
  <Words>1145</Words>
  <Application>Microsoft Office PowerPoint</Application>
  <PresentationFormat>全屏显示(4:3)</PresentationFormat>
  <Paragraphs>142</Paragraphs>
  <Slides>26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8" baseType="lpstr">
      <vt:lpstr>Flow</vt:lpstr>
      <vt:lpstr>Visio</vt:lpstr>
      <vt:lpstr>THGEM研究进展</vt:lpstr>
      <vt:lpstr>Outline</vt:lpstr>
      <vt:lpstr>THGEM的微蚀工艺</vt:lpstr>
      <vt:lpstr>电化学工艺-I</vt:lpstr>
      <vt:lpstr>电化学工艺-II</vt:lpstr>
      <vt:lpstr>阻性THGEM的研制-I</vt:lpstr>
      <vt:lpstr>阻性THGEM的研制-II</vt:lpstr>
      <vt:lpstr>阻性THGEM的研制-III</vt:lpstr>
      <vt:lpstr>井型THGEM的研制-I</vt:lpstr>
      <vt:lpstr>井型THGEM的模拟-II</vt:lpstr>
      <vt:lpstr>GEM</vt:lpstr>
      <vt:lpstr>时间投影室模拟</vt:lpstr>
      <vt:lpstr>数字强子量能器模拟及样机测试</vt:lpstr>
      <vt:lpstr>快中子探测模拟及测试-I</vt:lpstr>
      <vt:lpstr>快中子探测模拟及测试-II</vt:lpstr>
      <vt:lpstr>快中子探测模拟及测试-III</vt:lpstr>
      <vt:lpstr>X光机成像研究(数字读出)-I</vt:lpstr>
      <vt:lpstr>X光机成像研究(数字读出)-II</vt:lpstr>
      <vt:lpstr>一维弧形无相差探测器</vt:lpstr>
      <vt:lpstr>二维成像探测器</vt:lpstr>
      <vt:lpstr>π及质子束流测试</vt:lpstr>
      <vt:lpstr>密闭腔室设计与测试</vt:lpstr>
      <vt:lpstr>直流读出电子学</vt:lpstr>
      <vt:lpstr>数字读出电子学</vt:lpstr>
      <vt:lpstr>小结</vt:lpstr>
      <vt:lpstr>THANKS!</vt:lpstr>
    </vt:vector>
  </TitlesOfParts>
  <Company>DNGS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Rayleigh scattering length measurement</dc:title>
  <dc:creator>刘倩</dc:creator>
  <cp:lastModifiedBy>刘倩</cp:lastModifiedBy>
  <cp:revision>728</cp:revision>
  <dcterms:created xsi:type="dcterms:W3CDTF">2014-05-11T20:38:49Z</dcterms:created>
  <dcterms:modified xsi:type="dcterms:W3CDTF">2014-07-19T05:47:47Z</dcterms:modified>
</cp:coreProperties>
</file>