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83" r:id="rId2"/>
    <p:sldId id="281" r:id="rId3"/>
    <p:sldId id="282" r:id="rId4"/>
    <p:sldId id="284" r:id="rId5"/>
    <p:sldId id="285" r:id="rId6"/>
    <p:sldId id="290" r:id="rId7"/>
    <p:sldId id="291" r:id="rId8"/>
    <p:sldId id="297" r:id="rId9"/>
    <p:sldId id="298" r:id="rId10"/>
    <p:sldId id="299" r:id="rId11"/>
    <p:sldId id="301" r:id="rId12"/>
    <p:sldId id="306" r:id="rId13"/>
    <p:sldId id="300" r:id="rId14"/>
    <p:sldId id="292" r:id="rId15"/>
    <p:sldId id="293" r:id="rId16"/>
    <p:sldId id="307" r:id="rId17"/>
    <p:sldId id="296" r:id="rId18"/>
    <p:sldId id="302" r:id="rId19"/>
    <p:sldId id="308" r:id="rId20"/>
    <p:sldId id="303" r:id="rId21"/>
    <p:sldId id="309" r:id="rId22"/>
    <p:sldId id="317" r:id="rId23"/>
    <p:sldId id="318" r:id="rId24"/>
    <p:sldId id="323" r:id="rId25"/>
    <p:sldId id="322" r:id="rId26"/>
    <p:sldId id="319" r:id="rId27"/>
    <p:sldId id="320" r:id="rId28"/>
    <p:sldId id="321" r:id="rId29"/>
    <p:sldId id="295" r:id="rId30"/>
    <p:sldId id="324" r:id="rId31"/>
    <p:sldId id="305" r:id="rId32"/>
  </p:sldIdLst>
  <p:sldSz cx="9144000" cy="6858000" type="screen4x3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62" autoAdjust="0"/>
  </p:normalViewPr>
  <p:slideViewPr>
    <p:cSldViewPr>
      <p:cViewPr varScale="1">
        <p:scale>
          <a:sx n="47" d="100"/>
          <a:sy n="47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2A30A2F-4853-4346-813D-3A033CA5741E}" type="datetimeFigureOut">
              <a:rPr lang="zh-CN" altLang="en-US"/>
              <a:pPr>
                <a:defRPr/>
              </a:pPr>
              <a:t>2014/7/19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A2A230B-DF40-4D68-B1CE-DEACCA12A4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415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3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 stretch</a:t>
            </a:r>
            <a:r>
              <a:rPr lang="zh-CN" altLang="en-US" dirty="0" smtClean="0"/>
              <a:t>，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 stress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976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42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203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探测器机理研究、探测器设计、测试和优化、制作工艺和技术方法研究、探测器系统建造中的批量制作和测试、质量检验和质量控制等。。。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39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标题占位符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smtClean="0">
                <a:solidFill>
                  <a:srgbClr val="0000FF"/>
                </a:solidFill>
                <a:ea typeface="华文楷体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</a:p>
        </p:txBody>
      </p:sp>
      <p:sp>
        <p:nvSpPr>
          <p:cNvPr id="44036" name="文本占位符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folHlink"/>
                </a:solidFill>
                <a:ea typeface="华文细黑" pitchFamily="2" charset="-122"/>
              </a:defRPr>
            </a:lvl1pPr>
          </a:lstStyle>
          <a:p>
            <a:r>
              <a:rPr lang="zh-CN" altLang="en-US" smtClean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C5D1-7F46-4666-91A0-523C4043BD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44042" name="Picture 10" descr="校徽副本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30175"/>
            <a:ext cx="16922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ED009-D900-41A0-879A-531D988C0B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31F35-2B78-4D93-92A3-46698ACCC3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校徽副本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44450"/>
            <a:ext cx="118745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268413"/>
            <a:ext cx="79883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603250" y="6308725"/>
            <a:ext cx="80010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zh-CN" altLang="en-US" sz="2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571184" cy="77809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04582-41AC-4A13-9FCA-C231B8EF8B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A0FF-D3B2-476B-A613-D3F77274F3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EEE1-A998-4058-8272-4478C81380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4C0AC-29B3-494B-B22C-0EDECAF703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C1B33-0771-4CD2-9E9A-F2C831D361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35CE-830D-4CC2-8C81-1A973D376F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BABE-EBC6-45A0-B41F-5DCBBC4A05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CB1A1-2ACA-404E-AC82-973A9FC826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25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3C9123-1E78-4F2C-9593-633BEC96AB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9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jpeg"/><Relationship Id="rId11" Type="http://schemas.openxmlformats.org/officeDocument/2006/relationships/image" Target="../media/image75.png"/><Relationship Id="rId5" Type="http://schemas.openxmlformats.org/officeDocument/2006/relationships/image" Target="../media/image71.jpeg"/><Relationship Id="rId10" Type="http://schemas.openxmlformats.org/officeDocument/2006/relationships/image" Target="../media/image74.png"/><Relationship Id="rId4" Type="http://schemas.openxmlformats.org/officeDocument/2006/relationships/image" Target="../media/image70.jpe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中国科学技术</a:t>
            </a:r>
            <a:r>
              <a:rPr lang="zh-CN" altLang="en-US" dirty="0" smtClean="0"/>
              <a:t>大学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气体</a:t>
            </a:r>
            <a:r>
              <a:rPr lang="zh-CN" altLang="en-US" dirty="0"/>
              <a:t>探测器研究</a:t>
            </a:r>
            <a:r>
              <a:rPr lang="zh-CN" altLang="en-US" dirty="0" smtClean="0"/>
              <a:t>的回顾</a:t>
            </a:r>
            <a:r>
              <a:rPr lang="zh-CN" altLang="en-US" dirty="0"/>
              <a:t>与展望</a:t>
            </a:r>
            <a:endParaRPr lang="en-US" altLang="zh-CN" dirty="0"/>
          </a:p>
        </p:txBody>
      </p:sp>
      <p:sp>
        <p:nvSpPr>
          <p:cNvPr id="41987" name="Rectangle 3"/>
          <p:cNvSpPr>
            <a:spLocks noGrp="1"/>
          </p:cNvSpPr>
          <p:nvPr>
            <p:ph type="subTitle" idx="1"/>
          </p:nvPr>
        </p:nvSpPr>
        <p:spPr>
          <a:xfrm>
            <a:off x="1371600" y="4101554"/>
            <a:ext cx="6400800" cy="206375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accent2"/>
                </a:solidFill>
              </a:rPr>
              <a:t>孙勇杰</a:t>
            </a:r>
            <a:endParaRPr lang="en-US" altLang="zh-CN" dirty="0" smtClean="0">
              <a:solidFill>
                <a:schemeClr val="accent2"/>
              </a:solidFill>
            </a:endParaRPr>
          </a:p>
          <a:p>
            <a:endParaRPr lang="en-US" altLang="zh-CN" sz="1000" dirty="0" smtClean="0">
              <a:solidFill>
                <a:schemeClr val="accent2"/>
              </a:solidFill>
            </a:endParaRPr>
          </a:p>
          <a:p>
            <a:r>
              <a:rPr lang="zh-CN" altLang="en-US" sz="2400" dirty="0" smtClean="0"/>
              <a:t>核探测与核电子学国家重点实验室</a:t>
            </a:r>
            <a:endParaRPr lang="en-US" altLang="zh-CN" sz="2400" dirty="0" smtClean="0"/>
          </a:p>
          <a:p>
            <a:r>
              <a:rPr lang="zh-CN" altLang="en-US" sz="2400" dirty="0" smtClean="0"/>
              <a:t>中国科学技术大学，近代物理系</a:t>
            </a:r>
            <a:endParaRPr lang="en-US" altLang="zh-C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CBM LMRPC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原型测试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340768"/>
            <a:ext cx="4299008" cy="2250528"/>
          </a:xfrm>
        </p:spPr>
        <p:txBody>
          <a:bodyPr/>
          <a:lstStyle/>
          <a:p>
            <a:pPr marL="358775" indent="-358775">
              <a:buFont typeface="Wingdings" pitchFamily="2" charset="2"/>
              <a:buChar char="Ø"/>
            </a:pPr>
            <a:r>
              <a:rPr lang="en-US" altLang="zh-CN" sz="1600" dirty="0" smtClean="0">
                <a:ea typeface="华文细黑" pitchFamily="2" charset="-122"/>
              </a:rPr>
              <a:t>CBM</a:t>
            </a:r>
            <a:r>
              <a:rPr lang="zh-CN" altLang="en-US" sz="1600" dirty="0" smtClean="0">
                <a:ea typeface="华文细黑" pitchFamily="2" charset="-122"/>
              </a:rPr>
              <a:t>是德国在建的</a:t>
            </a:r>
            <a:r>
              <a:rPr lang="en-US" altLang="zh-CN" sz="1600" dirty="0" smtClean="0">
                <a:ea typeface="华文细黑" pitchFamily="2" charset="-122"/>
              </a:rPr>
              <a:t>FAIR</a:t>
            </a:r>
            <a:r>
              <a:rPr lang="zh-CN" altLang="en-US" sz="1600" dirty="0" smtClean="0">
                <a:ea typeface="华文细黑" pitchFamily="2" charset="-122"/>
              </a:rPr>
              <a:t>加速器上的一个固定靶实验</a:t>
            </a:r>
            <a:endParaRPr lang="en-US" altLang="zh-CN" sz="1600" dirty="0" smtClean="0">
              <a:ea typeface="华文细黑" pitchFamily="2" charset="-122"/>
            </a:endParaRPr>
          </a:p>
          <a:p>
            <a:pPr marL="358775" indent="-358775">
              <a:buFont typeface="Wingdings" pitchFamily="2" charset="2"/>
              <a:buChar char="Ø"/>
            </a:pPr>
            <a:r>
              <a:rPr lang="en-US" altLang="zh-CN" sz="1600" dirty="0" smtClean="0">
                <a:ea typeface="华文细黑" pitchFamily="2" charset="-122"/>
              </a:rPr>
              <a:t>CBM</a:t>
            </a:r>
            <a:r>
              <a:rPr lang="zh-CN" altLang="en-US" sz="1600" dirty="0" smtClean="0">
                <a:ea typeface="华文细黑" pitchFamily="2" charset="-122"/>
              </a:rPr>
              <a:t>将建造</a:t>
            </a:r>
            <a:r>
              <a:rPr lang="en-US" altLang="zh-CN" sz="1600" dirty="0" smtClean="0">
                <a:ea typeface="华文细黑" pitchFamily="2" charset="-122"/>
              </a:rPr>
              <a:t>~120m</a:t>
            </a:r>
            <a:r>
              <a:rPr lang="en-US" altLang="zh-CN" sz="1600" baseline="30000" dirty="0" smtClean="0">
                <a:ea typeface="华文细黑" pitchFamily="2" charset="-122"/>
              </a:rPr>
              <a:t>2</a:t>
            </a:r>
            <a:r>
              <a:rPr lang="zh-CN" altLang="en-US" sz="1600" dirty="0" smtClean="0">
                <a:ea typeface="华文细黑" pitchFamily="2" charset="-122"/>
              </a:rPr>
              <a:t>的</a:t>
            </a:r>
            <a:r>
              <a:rPr lang="en-US" altLang="zh-CN" sz="1600" dirty="0" smtClean="0">
                <a:ea typeface="华文细黑" pitchFamily="2" charset="-122"/>
              </a:rPr>
              <a:t>TOF</a:t>
            </a:r>
            <a:r>
              <a:rPr lang="zh-CN" altLang="en-US" sz="1600" dirty="0" smtClean="0">
                <a:ea typeface="华文细黑" pitchFamily="2" charset="-122"/>
              </a:rPr>
              <a:t>墙进行粒子鉴别</a:t>
            </a:r>
            <a:endParaRPr lang="en-US" altLang="zh-CN" sz="1600" dirty="0" smtClean="0">
              <a:ea typeface="华文细黑" pitchFamily="2" charset="-122"/>
            </a:endParaRPr>
          </a:p>
          <a:p>
            <a:pPr marL="358775" indent="-358775">
              <a:buFont typeface="Wingdings" pitchFamily="2" charset="2"/>
              <a:buChar char="Ø"/>
            </a:pPr>
            <a:r>
              <a:rPr lang="zh-CN" altLang="en-US" sz="1600" dirty="0" smtClean="0">
                <a:ea typeface="华文细黑" pitchFamily="2" charset="-122"/>
              </a:rPr>
              <a:t>在</a:t>
            </a:r>
            <a:r>
              <a:rPr lang="en-US" altLang="zh-CN" sz="1600" dirty="0" smtClean="0">
                <a:ea typeface="华文细黑" pitchFamily="2" charset="-122"/>
              </a:rPr>
              <a:t>TOF</a:t>
            </a:r>
            <a:r>
              <a:rPr lang="zh-CN" altLang="en-US" sz="1600" dirty="0" smtClean="0">
                <a:ea typeface="华文细黑" pitchFamily="2" charset="-122"/>
              </a:rPr>
              <a:t>墙的外围区域，末态粒子多重数较低，可以采用较大的读出单元</a:t>
            </a:r>
            <a:endParaRPr lang="en-US" altLang="zh-CN" sz="1600" dirty="0" smtClean="0">
              <a:ea typeface="华文细黑" pitchFamily="2" charset="-122"/>
            </a:endParaRPr>
          </a:p>
          <a:p>
            <a:pPr marL="358775" indent="-358775">
              <a:buFont typeface="Wingdings" pitchFamily="2" charset="2"/>
              <a:buChar char="Ø"/>
            </a:pPr>
            <a:r>
              <a:rPr lang="zh-CN" altLang="en-US" sz="1600" dirty="0" smtClean="0">
                <a:solidFill>
                  <a:srgbClr val="C00000"/>
                </a:solidFill>
                <a:ea typeface="华文细黑" pitchFamily="2" charset="-122"/>
              </a:rPr>
              <a:t>系统时间分辨：</a:t>
            </a:r>
            <a:r>
              <a:rPr lang="en-US" altLang="zh-CN" sz="1600" dirty="0" smtClean="0">
                <a:solidFill>
                  <a:srgbClr val="C00000"/>
                </a:solidFill>
                <a:ea typeface="华文细黑" pitchFamily="2" charset="-122"/>
              </a:rPr>
              <a:t>&lt; 80 </a:t>
            </a:r>
            <a:r>
              <a:rPr lang="en-US" altLang="zh-CN" sz="1600" dirty="0" err="1" smtClean="0">
                <a:solidFill>
                  <a:srgbClr val="C00000"/>
                </a:solidFill>
                <a:ea typeface="华文细黑" pitchFamily="2" charset="-122"/>
              </a:rPr>
              <a:t>ps</a:t>
            </a:r>
            <a:endParaRPr lang="en-US" altLang="zh-CN" sz="1600" dirty="0" smtClean="0">
              <a:solidFill>
                <a:srgbClr val="C00000"/>
              </a:solidFill>
              <a:ea typeface="华文细黑" pitchFamily="2" charset="-122"/>
            </a:endParaRPr>
          </a:p>
          <a:p>
            <a:pPr marL="358775" indent="-358775">
              <a:buFont typeface="Wingdings" pitchFamily="2" charset="2"/>
              <a:buChar char="Ø"/>
            </a:pPr>
            <a:r>
              <a:rPr lang="zh-CN" altLang="en-US" sz="1600" dirty="0">
                <a:solidFill>
                  <a:srgbClr val="C00000"/>
                </a:solidFill>
                <a:ea typeface="华文细黑" pitchFamily="2" charset="-122"/>
              </a:rPr>
              <a:t>读出</a:t>
            </a:r>
            <a:r>
              <a:rPr lang="zh-CN" altLang="en-US" sz="1600" dirty="0" smtClean="0">
                <a:solidFill>
                  <a:srgbClr val="C00000"/>
                </a:solidFill>
                <a:ea typeface="华文细黑" pitchFamily="2" charset="-122"/>
              </a:rPr>
              <a:t>条间串扰：</a:t>
            </a:r>
            <a:r>
              <a:rPr lang="en-US" altLang="zh-CN" sz="1600" dirty="0" smtClean="0">
                <a:solidFill>
                  <a:srgbClr val="C00000"/>
                </a:solidFill>
                <a:ea typeface="华文细黑" pitchFamily="2" charset="-122"/>
              </a:rPr>
              <a:t>&lt;5%</a:t>
            </a:r>
          </a:p>
          <a:p>
            <a:pPr marL="447675" indent="-447675">
              <a:buFont typeface="Wingdings" pitchFamily="2" charset="2"/>
              <a:buChar char="Ø"/>
            </a:pPr>
            <a:endParaRPr lang="en-US" altLang="zh-CN" sz="18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endParaRPr lang="zh-CN" altLang="en-US" sz="1800" dirty="0" smtClean="0">
              <a:ea typeface="华文细黑" pitchFamily="2" charset="-122"/>
            </a:endParaRPr>
          </a:p>
        </p:txBody>
      </p:sp>
      <p:sp>
        <p:nvSpPr>
          <p:cNvPr id="83" name="Text Box 57"/>
          <p:cNvSpPr txBox="1">
            <a:spLocks noChangeArrowheads="1"/>
          </p:cNvSpPr>
          <p:nvPr/>
        </p:nvSpPr>
        <p:spPr bwMode="auto">
          <a:xfrm>
            <a:off x="5884869" y="4725144"/>
            <a:ext cx="2719579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有效面积：</a:t>
            </a:r>
            <a:r>
              <a:rPr lang="en-US" altLang="zh-CN" sz="1200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50 x 18 cm</a:t>
            </a:r>
            <a:r>
              <a:rPr lang="en-US" altLang="zh-CN" sz="1200" baseline="30000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2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读出条：</a:t>
            </a:r>
            <a:r>
              <a:rPr lang="en-US" altLang="zh-CN" sz="1200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50 cm x </a:t>
            </a:r>
            <a:r>
              <a:rPr lang="zh-CN" altLang="zh-CN" sz="1200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zh-CN" altLang="zh-CN" sz="1200" dirty="0">
                <a:latin typeface="Verdana" panose="020B0604030504040204" pitchFamily="34" charset="0"/>
                <a:cs typeface="Times New Roman" panose="02020603050405020304" pitchFamily="18" charset="0"/>
              </a:rPr>
              <a:t>.5 </a:t>
            </a:r>
            <a:r>
              <a:rPr lang="zh-CN" altLang="zh-CN" sz="1200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cm</a:t>
            </a:r>
            <a:endParaRPr lang="el-GR" altLang="zh-CN" sz="1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1200" dirty="0">
                <a:latin typeface="Verdana" panose="020B0604030504040204" pitchFamily="34" charset="0"/>
                <a:cs typeface="Times New Roman" panose="02020603050405020304" pitchFamily="18" charset="0"/>
              </a:rPr>
              <a:t>气隙</a:t>
            </a:r>
            <a:r>
              <a:rPr lang="zh-CN" altLang="en-US" sz="1200" dirty="0" smtClean="0">
                <a:latin typeface="Verdana" panose="020B0604030504040204" pitchFamily="34" charset="0"/>
                <a:cs typeface="Times New Roman" panose="02020603050405020304" pitchFamily="18" charset="0"/>
              </a:rPr>
              <a:t>结构：</a:t>
            </a:r>
            <a:r>
              <a:rPr kumimoji="1" lang="en-US" altLang="zh-CN" sz="1200" dirty="0" smtClean="0"/>
              <a:t>10 </a:t>
            </a:r>
            <a:r>
              <a:rPr kumimoji="1" lang="en-US" altLang="zh-CN" sz="1200" dirty="0"/>
              <a:t>x 0.25 mm, </a:t>
            </a:r>
            <a:r>
              <a:rPr kumimoji="1" lang="zh-CN" altLang="en-US" sz="1200" dirty="0" smtClean="0"/>
              <a:t>双层</a:t>
            </a:r>
            <a:endParaRPr lang="zh-CN" altLang="zh-CN" sz="1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4" name="Picture 3" descr="eff_res_vs_hv_SF6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926767"/>
            <a:ext cx="2664296" cy="219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" name="Group 1"/>
          <p:cNvGrpSpPr>
            <a:grpSpLocks/>
          </p:cNvGrpSpPr>
          <p:nvPr/>
        </p:nvGrpSpPr>
        <p:grpSpPr bwMode="auto">
          <a:xfrm>
            <a:off x="2771800" y="3845190"/>
            <a:ext cx="2495526" cy="2248106"/>
            <a:chOff x="158" y="1525"/>
            <a:chExt cx="2722" cy="2373"/>
          </a:xfrm>
        </p:grpSpPr>
        <p:pic>
          <p:nvPicPr>
            <p:cNvPr id="86" name="Picture 5" descr="Tdc10eff_vs_pos_SF6_2_allChannel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158" y="1525"/>
              <a:ext cx="2722" cy="2373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1701" y="1934"/>
              <a:ext cx="0" cy="162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491" y="2886"/>
              <a:ext cx="2305" cy="0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31154"/>
            <a:ext cx="3568656" cy="11219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"/>
          <a:stretch/>
        </p:blipFill>
        <p:spPr>
          <a:xfrm>
            <a:off x="4716016" y="1587848"/>
            <a:ext cx="4352296" cy="1841152"/>
          </a:xfrm>
          <a:prstGeom prst="rect">
            <a:avLst/>
          </a:prstGeom>
        </p:spPr>
      </p:pic>
      <p:sp>
        <p:nvSpPr>
          <p:cNvPr id="90" name="文本框 89"/>
          <p:cNvSpPr txBox="1"/>
          <p:nvPr/>
        </p:nvSpPr>
        <p:spPr>
          <a:xfrm>
            <a:off x="107504" y="3573016"/>
            <a:ext cx="310668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Beam test Aug. 2009 @ GSI</a:t>
            </a:r>
            <a:endParaRPr lang="zh-CN" altLang="en-US" sz="1600" dirty="0"/>
          </a:p>
        </p:txBody>
      </p:sp>
      <p:sp>
        <p:nvSpPr>
          <p:cNvPr id="82" name="矩形 81"/>
          <p:cNvSpPr/>
          <p:nvPr/>
        </p:nvSpPr>
        <p:spPr>
          <a:xfrm>
            <a:off x="5508104" y="5661248"/>
            <a:ext cx="3558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en-US" altLang="zh-CN" sz="1200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Beam test of signal cross-talk and transmission for LMPRC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altLang="zh-CN" sz="12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Sun 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Yong-</a:t>
            </a:r>
            <a:r>
              <a:rPr lang="en-US" altLang="zh-CN" sz="1200" kern="1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Jie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, Li Cheng, Tang </a:t>
            </a:r>
            <a:r>
              <a:rPr lang="en-US" altLang="zh-CN" sz="1200" kern="1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Ze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-Bo, </a:t>
            </a:r>
            <a:r>
              <a:rPr lang="en-US" altLang="zh-CN" sz="12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et al., Chinese 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Physics </a:t>
            </a:r>
            <a:r>
              <a:rPr lang="en-US" altLang="zh-CN" sz="12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C, 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V35N9(2011)838-843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22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11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BESIII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端盖</a:t>
            </a:r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TOF 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研制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501414" y="1348042"/>
            <a:ext cx="5050904" cy="2513007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>
                <a:ea typeface="华文细黑" pitchFamily="2" charset="-122"/>
              </a:rPr>
              <a:t>现有</a:t>
            </a:r>
            <a:r>
              <a:rPr lang="en-US" altLang="zh-CN" sz="1800" dirty="0" smtClean="0">
                <a:ea typeface="华文细黑" pitchFamily="2" charset="-122"/>
              </a:rPr>
              <a:t>BESIII</a:t>
            </a:r>
            <a:r>
              <a:rPr lang="zh-CN" altLang="en-US" sz="1800" dirty="0" smtClean="0">
                <a:ea typeface="华文细黑" pitchFamily="2" charset="-122"/>
              </a:rPr>
              <a:t>端盖</a:t>
            </a:r>
            <a:r>
              <a:rPr lang="en-US" altLang="zh-CN" sz="1800" dirty="0" smtClean="0">
                <a:ea typeface="华文细黑" pitchFamily="2" charset="-122"/>
              </a:rPr>
              <a:t>TOF</a:t>
            </a:r>
            <a:r>
              <a:rPr lang="zh-CN" altLang="en-US" sz="1800" dirty="0" smtClean="0">
                <a:ea typeface="华文细黑" pitchFamily="2" charset="-122"/>
              </a:rPr>
              <a:t>采用</a:t>
            </a:r>
            <a:r>
              <a:rPr lang="zh-CN" altLang="en-US" sz="1800" dirty="0">
                <a:ea typeface="华文细黑" pitchFamily="2" charset="-122"/>
              </a:rPr>
              <a:t>塑料</a:t>
            </a:r>
            <a:r>
              <a:rPr lang="zh-CN" altLang="en-US" sz="1800" dirty="0" smtClean="0">
                <a:ea typeface="华文细黑" pitchFamily="2" charset="-122"/>
              </a:rPr>
              <a:t>闪烁体</a:t>
            </a:r>
            <a:r>
              <a:rPr lang="en-US" altLang="zh-CN" sz="1800" dirty="0" smtClean="0">
                <a:ea typeface="华文细黑" pitchFamily="2" charset="-122"/>
              </a:rPr>
              <a:t>+PMT</a:t>
            </a:r>
            <a:r>
              <a:rPr lang="zh-CN" altLang="en-US" sz="1800" dirty="0" smtClean="0">
                <a:ea typeface="华文细黑" pitchFamily="2" charset="-122"/>
              </a:rPr>
              <a:t>建造</a:t>
            </a:r>
            <a:endParaRPr lang="en-US" altLang="zh-CN" sz="18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en-US" altLang="zh-CN" sz="1800" dirty="0" smtClean="0">
                <a:ea typeface="华文细黑" pitchFamily="2" charset="-122"/>
              </a:rPr>
              <a:t>48 x 2 = 96</a:t>
            </a:r>
            <a:r>
              <a:rPr lang="zh-CN" altLang="en-US" sz="1800" dirty="0" smtClean="0">
                <a:ea typeface="华文细黑" pitchFamily="2" charset="-122"/>
              </a:rPr>
              <a:t>个探测器单元</a:t>
            </a:r>
            <a:endParaRPr lang="en-US" altLang="zh-CN" sz="18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>
                <a:ea typeface="华文细黑" pitchFamily="2" charset="-122"/>
              </a:rPr>
              <a:t>时间分辨：</a:t>
            </a:r>
            <a:r>
              <a:rPr lang="el-GR" altLang="zh-CN" sz="1800" dirty="0" smtClean="0">
                <a:latin typeface="Times New Roman" pitchFamily="18" charset="0"/>
              </a:rPr>
              <a:t>μ</a:t>
            </a:r>
            <a:r>
              <a:rPr lang="en-US" altLang="zh-CN" sz="1800" dirty="0">
                <a:latin typeface="Arial" charset="0"/>
              </a:rPr>
              <a:t>: </a:t>
            </a:r>
            <a:r>
              <a:rPr lang="en-US" altLang="zh-CN" sz="1800" dirty="0" smtClean="0">
                <a:latin typeface="Arial" charset="0"/>
              </a:rPr>
              <a:t>110ps</a:t>
            </a:r>
            <a:r>
              <a:rPr lang="zh-CN" altLang="en-US" sz="1800" dirty="0" smtClean="0">
                <a:latin typeface="Arial" charset="0"/>
              </a:rPr>
              <a:t>；</a:t>
            </a:r>
            <a:r>
              <a:rPr lang="en-US" altLang="zh-CN" sz="1800" dirty="0" smtClean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altLang="zh-CN" sz="1800" dirty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en-US" altLang="zh-CN" sz="1800" dirty="0" smtClean="0">
                <a:solidFill>
                  <a:srgbClr val="FF0000"/>
                </a:solidFill>
                <a:latin typeface="Arial" charset="0"/>
              </a:rPr>
              <a:t>148ps</a:t>
            </a:r>
            <a:r>
              <a:rPr lang="zh-CN" altLang="en-US" sz="1800" dirty="0" smtClean="0">
                <a:solidFill>
                  <a:srgbClr val="FF0000"/>
                </a:solidFill>
                <a:latin typeface="Arial" charset="0"/>
              </a:rPr>
              <a:t>；</a:t>
            </a:r>
            <a:r>
              <a:rPr lang="el-GR" altLang="zh-CN" sz="1800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zh-CN" sz="1800" dirty="0">
                <a:latin typeface="Arial" charset="0"/>
              </a:rPr>
              <a:t>: 138ps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>
                <a:ea typeface="华文细黑" pitchFamily="2" charset="-122"/>
              </a:rPr>
              <a:t>采用</a:t>
            </a:r>
            <a:r>
              <a:rPr lang="en-US" altLang="zh-CN" sz="1800" dirty="0" smtClean="0">
                <a:ea typeface="华文细黑" pitchFamily="2" charset="-122"/>
              </a:rPr>
              <a:t>MRPC</a:t>
            </a:r>
            <a:r>
              <a:rPr lang="zh-CN" altLang="en-US" sz="1800" dirty="0" smtClean="0">
                <a:ea typeface="华文细黑" pitchFamily="2" charset="-122"/>
              </a:rPr>
              <a:t>升级</a:t>
            </a:r>
            <a:r>
              <a:rPr lang="en-US" altLang="zh-CN" sz="1800" dirty="0" smtClean="0">
                <a:ea typeface="华文细黑" pitchFamily="2" charset="-122"/>
              </a:rPr>
              <a:t>ETOF</a:t>
            </a:r>
            <a:r>
              <a:rPr lang="zh-CN" altLang="en-US" sz="1800" dirty="0" smtClean="0">
                <a:ea typeface="华文细黑" pitchFamily="2" charset="-122"/>
              </a:rPr>
              <a:t>：</a:t>
            </a:r>
            <a:endParaRPr lang="en-US" altLang="zh-CN" sz="1800" dirty="0" smtClean="0">
              <a:ea typeface="华文细黑" pitchFamily="2" charset="-122"/>
            </a:endParaRPr>
          </a:p>
          <a:p>
            <a:pPr marL="847725" lvl="1" indent="-447675"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rgbClr val="C00000"/>
                </a:solidFill>
                <a:ea typeface="华文细黑" pitchFamily="2" charset="-122"/>
              </a:rPr>
              <a:t>本征</a:t>
            </a: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时间分辨</a:t>
            </a:r>
            <a:r>
              <a:rPr lang="en-US" altLang="zh-CN" sz="1400" dirty="0" smtClean="0">
                <a:solidFill>
                  <a:srgbClr val="C00000"/>
                </a:solidFill>
                <a:ea typeface="华文细黑" pitchFamily="2" charset="-122"/>
              </a:rPr>
              <a:t>&lt;55ps</a:t>
            </a:r>
          </a:p>
          <a:p>
            <a:pPr marL="847725" lvl="1" indent="-447675">
              <a:buFont typeface="Wingdings" panose="05000000000000000000" pitchFamily="2" charset="2"/>
              <a:buChar char="ü"/>
            </a:pP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读出单元更小</a:t>
            </a:r>
            <a:endParaRPr lang="en-US" altLang="zh-CN" sz="1400" dirty="0" smtClean="0">
              <a:solidFill>
                <a:srgbClr val="C00000"/>
              </a:solidFill>
              <a:ea typeface="华文细黑" pitchFamily="2" charset="-122"/>
            </a:endParaRPr>
          </a:p>
          <a:p>
            <a:pPr marL="0" indent="0">
              <a:buNone/>
            </a:pPr>
            <a:r>
              <a:rPr lang="en-US" altLang="zh-CN" sz="1400" dirty="0" smtClean="0">
                <a:ea typeface="华文细黑" pitchFamily="2" charset="-122"/>
                <a:sym typeface="Wingdings" panose="05000000000000000000" pitchFamily="2" charset="2"/>
              </a:rPr>
              <a:t>               </a:t>
            </a:r>
            <a:r>
              <a:rPr lang="zh-CN" altLang="en-US" sz="1400" dirty="0" smtClean="0">
                <a:ea typeface="华文细黑" pitchFamily="2" charset="-122"/>
                <a:sym typeface="Wingdings" panose="05000000000000000000" pitchFamily="2" charset="2"/>
              </a:rPr>
              <a:t>系统</a:t>
            </a:r>
            <a:r>
              <a:rPr lang="zh-CN" altLang="en-US" sz="1400" dirty="0" smtClean="0">
                <a:ea typeface="华文细黑" pitchFamily="2" charset="-122"/>
              </a:rPr>
              <a:t>总时间分辨提高到</a:t>
            </a:r>
            <a:r>
              <a:rPr lang="en-US" altLang="zh-CN" sz="1400" dirty="0" smtClean="0">
                <a:ea typeface="华文细黑" pitchFamily="2" charset="-122"/>
              </a:rPr>
              <a:t>80ps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>
                <a:ea typeface="华文细黑" pitchFamily="2" charset="-122"/>
              </a:rPr>
              <a:t>设计了两种读出方式的梯形</a:t>
            </a:r>
            <a:r>
              <a:rPr lang="en-US" altLang="zh-CN" sz="1800" dirty="0" smtClean="0">
                <a:ea typeface="华文细黑" pitchFamily="2" charset="-122"/>
              </a:rPr>
              <a:t>MRPC</a:t>
            </a:r>
            <a:endParaRPr lang="zh-CN" altLang="en-US" sz="1800" dirty="0" smtClean="0">
              <a:ea typeface="华文细黑" pitchFamily="2" charset="-122"/>
            </a:endParaRPr>
          </a:p>
        </p:txBody>
      </p:sp>
      <p:pic>
        <p:nvPicPr>
          <p:cNvPr id="7" name="图片 3" descr="5.14日气室图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4" y="4301681"/>
            <a:ext cx="2477879" cy="159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71" descr="C:\Users\SONG\Desktop\图片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95430" y="4419770"/>
            <a:ext cx="2620244" cy="121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6"/>
          <a:stretch/>
        </p:blipFill>
        <p:spPr>
          <a:xfrm>
            <a:off x="5973950" y="1351840"/>
            <a:ext cx="3134554" cy="23651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9" r="-1"/>
          <a:stretch/>
        </p:blipFill>
        <p:spPr>
          <a:xfrm>
            <a:off x="6414714" y="4153051"/>
            <a:ext cx="2261742" cy="16522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660" y="3861049"/>
            <a:ext cx="1206516" cy="23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1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12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BESIII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端盖</a:t>
            </a:r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TOF 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性能测试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551991" y="1351309"/>
            <a:ext cx="4862674" cy="4525963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>
                <a:ea typeface="华文细黑" pitchFamily="2" charset="-122"/>
              </a:rPr>
              <a:t>原型探测器：</a:t>
            </a:r>
            <a:endParaRPr lang="en-US" altLang="zh-CN" sz="1800" dirty="0" smtClean="0">
              <a:ea typeface="华文细黑" pitchFamily="2" charset="-122"/>
            </a:endParaRPr>
          </a:p>
          <a:p>
            <a:pPr marL="847725" lvl="1" indent="-447675">
              <a:buFont typeface="Wingdings" panose="05000000000000000000" pitchFamily="2" charset="2"/>
              <a:buChar char="l"/>
            </a:pPr>
            <a:r>
              <a:rPr lang="zh-CN" altLang="en-US" sz="1400" dirty="0" smtClean="0">
                <a:ea typeface="华文细黑" pitchFamily="2" charset="-122"/>
              </a:rPr>
              <a:t>气隙结构：</a:t>
            </a:r>
            <a:r>
              <a:rPr lang="en-US" altLang="zh-CN" sz="1400" dirty="0" smtClean="0">
                <a:ea typeface="华文细黑" pitchFamily="2" charset="-122"/>
              </a:rPr>
              <a:t>10 x 0.22 mm</a:t>
            </a:r>
            <a:r>
              <a:rPr lang="zh-CN" altLang="en-US" sz="1400" dirty="0" smtClean="0">
                <a:ea typeface="华文细黑" pitchFamily="2" charset="-122"/>
              </a:rPr>
              <a:t>，双层</a:t>
            </a:r>
            <a:endParaRPr lang="en-US" altLang="zh-CN" sz="1400" dirty="0" smtClean="0">
              <a:ea typeface="华文细黑" pitchFamily="2" charset="-122"/>
            </a:endParaRPr>
          </a:p>
          <a:p>
            <a:pPr marL="847725" lvl="1" indent="-447675">
              <a:buFont typeface="Wingdings" panose="05000000000000000000" pitchFamily="2" charset="2"/>
              <a:buChar char="l"/>
            </a:pPr>
            <a:r>
              <a:rPr lang="zh-CN" altLang="en-US" sz="1400" dirty="0" smtClean="0">
                <a:ea typeface="华文细黑" pitchFamily="2" charset="-122"/>
              </a:rPr>
              <a:t>读出方法：单端和双端</a:t>
            </a:r>
            <a:endParaRPr lang="en-US" altLang="zh-CN" sz="14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en-US" altLang="zh-CN" sz="1800" dirty="0" smtClean="0">
                <a:ea typeface="华文细黑" pitchFamily="2" charset="-122"/>
              </a:rPr>
              <a:t>2011</a:t>
            </a:r>
            <a:r>
              <a:rPr lang="zh-CN" altLang="en-US" sz="1800" dirty="0" smtClean="0">
                <a:ea typeface="华文细黑" pitchFamily="2" charset="-122"/>
              </a:rPr>
              <a:t>年起在</a:t>
            </a:r>
            <a:r>
              <a:rPr lang="en-US" altLang="zh-CN" sz="1800" dirty="0" smtClean="0">
                <a:ea typeface="华文细黑" pitchFamily="2" charset="-122"/>
              </a:rPr>
              <a:t>BEPC E3</a:t>
            </a:r>
            <a:r>
              <a:rPr lang="zh-CN" altLang="en-US" sz="1800" dirty="0" smtClean="0">
                <a:ea typeface="华文细黑" pitchFamily="2" charset="-122"/>
              </a:rPr>
              <a:t>束流进行多次测试</a:t>
            </a:r>
            <a:endParaRPr lang="en-US" altLang="zh-CN" sz="1800" dirty="0" smtClean="0">
              <a:ea typeface="华文细黑" pitchFamily="2" charset="-122"/>
            </a:endParaRPr>
          </a:p>
          <a:p>
            <a:pPr marL="847725" lvl="1" indent="-447675">
              <a:buFont typeface="Wingdings" panose="05000000000000000000" pitchFamily="2" charset="2"/>
              <a:buChar char="ü"/>
            </a:pP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探测</a:t>
            </a:r>
            <a:r>
              <a:rPr lang="zh-CN" altLang="en-US" sz="1400" dirty="0">
                <a:solidFill>
                  <a:srgbClr val="C00000"/>
                </a:solidFill>
                <a:ea typeface="华文细黑" pitchFamily="2" charset="-122"/>
              </a:rPr>
              <a:t>效率</a:t>
            </a:r>
            <a:r>
              <a:rPr lang="en-US" altLang="zh-CN" sz="1400" dirty="0">
                <a:solidFill>
                  <a:srgbClr val="C00000"/>
                </a:solidFill>
                <a:ea typeface="华文细黑" pitchFamily="2" charset="-122"/>
              </a:rPr>
              <a:t>&gt;98%</a:t>
            </a:r>
          </a:p>
          <a:p>
            <a:pPr marL="847725" lvl="1" indent="-447675">
              <a:buFont typeface="Wingdings" panose="05000000000000000000" pitchFamily="2" charset="2"/>
              <a:buChar char="ü"/>
            </a:pP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时间</a:t>
            </a:r>
            <a:r>
              <a:rPr lang="zh-CN" altLang="en-US" sz="1400" dirty="0">
                <a:solidFill>
                  <a:srgbClr val="C00000"/>
                </a:solidFill>
                <a:ea typeface="华文细黑" pitchFamily="2" charset="-122"/>
              </a:rPr>
              <a:t>分辨</a:t>
            </a:r>
            <a:r>
              <a:rPr lang="en-US" altLang="zh-CN" sz="1400" dirty="0">
                <a:solidFill>
                  <a:srgbClr val="C00000"/>
                </a:solidFill>
                <a:ea typeface="华文细黑" pitchFamily="2" charset="-122"/>
              </a:rPr>
              <a:t>&lt;</a:t>
            </a:r>
            <a:r>
              <a:rPr lang="en-US" altLang="zh-CN" sz="1400" dirty="0" smtClean="0">
                <a:solidFill>
                  <a:srgbClr val="C00000"/>
                </a:solidFill>
                <a:ea typeface="华文细黑" pitchFamily="2" charset="-122"/>
              </a:rPr>
              <a:t>50ps </a:t>
            </a: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（单端，未作位置修正）</a:t>
            </a:r>
            <a:endParaRPr lang="en-US" altLang="zh-CN" sz="1400" dirty="0" smtClean="0">
              <a:solidFill>
                <a:srgbClr val="C00000"/>
              </a:solidFill>
              <a:ea typeface="华文细黑" pitchFamily="2" charset="-122"/>
            </a:endParaRPr>
          </a:p>
          <a:p>
            <a:pPr marL="847725" lvl="1" indent="-447675">
              <a:buFont typeface="Wingdings" panose="05000000000000000000" pitchFamily="2" charset="2"/>
              <a:buChar char="ü"/>
            </a:pP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时间分辨</a:t>
            </a:r>
            <a:r>
              <a:rPr lang="en-US" altLang="zh-CN" sz="1400" dirty="0" smtClean="0">
                <a:solidFill>
                  <a:srgbClr val="C00000"/>
                </a:solidFill>
                <a:ea typeface="华文细黑" pitchFamily="2" charset="-122"/>
              </a:rPr>
              <a:t>&lt;45ps </a:t>
            </a: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（双端）</a:t>
            </a:r>
            <a:endParaRPr lang="en-US" altLang="zh-CN" sz="1400" dirty="0" smtClean="0">
              <a:solidFill>
                <a:srgbClr val="C00000"/>
              </a:solidFill>
              <a:ea typeface="华文细黑" pitchFamily="2" charset="-122"/>
            </a:endParaRPr>
          </a:p>
          <a:p>
            <a:pPr marL="0" indent="0">
              <a:buNone/>
            </a:pPr>
            <a:r>
              <a:rPr lang="en-US" altLang="zh-CN" sz="1400" dirty="0" smtClean="0">
                <a:ea typeface="华文细黑" pitchFamily="2" charset="-122"/>
                <a:sym typeface="Wingdings" panose="05000000000000000000" pitchFamily="2" charset="2"/>
              </a:rPr>
              <a:t>               </a:t>
            </a:r>
            <a:endParaRPr lang="zh-CN" altLang="en-US" sz="1800" dirty="0" smtClean="0">
              <a:ea typeface="华文细黑" pitchFamily="2" charset="-122"/>
            </a:endParaRPr>
          </a:p>
        </p:txBody>
      </p:sp>
      <p:pic>
        <p:nvPicPr>
          <p:cNvPr id="10" name="图片 74" descr="C:\Users\SONG\Desktop\图片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88" y="2636912"/>
            <a:ext cx="2546161" cy="186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75" descr="C:\Users\SONG\Desktop\图片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25" y="4509120"/>
            <a:ext cx="3351550" cy="125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9" y="3861048"/>
            <a:ext cx="2615516" cy="2154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86" y="3867295"/>
            <a:ext cx="2719734" cy="2232316"/>
          </a:xfrm>
          <a:prstGeom prst="rect">
            <a:avLst/>
          </a:prstGeom>
        </p:spPr>
      </p:pic>
      <p:pic>
        <p:nvPicPr>
          <p:cNvPr id="26" name="图片 70" descr="MRPC结构图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5292080" y="1340768"/>
            <a:ext cx="2648206" cy="124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27"/>
          <p:cNvSpPr txBox="1"/>
          <p:nvPr/>
        </p:nvSpPr>
        <p:spPr>
          <a:xfrm>
            <a:off x="107504" y="3584181"/>
            <a:ext cx="172819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2011 beam test</a:t>
            </a:r>
            <a:endParaRPr lang="zh-CN" altLang="en-US" sz="1200" dirty="0"/>
          </a:p>
        </p:txBody>
      </p:sp>
      <p:sp>
        <p:nvSpPr>
          <p:cNvPr id="29" name="文本框 28"/>
          <p:cNvSpPr txBox="1"/>
          <p:nvPr/>
        </p:nvSpPr>
        <p:spPr>
          <a:xfrm>
            <a:off x="2843808" y="3584181"/>
            <a:ext cx="172819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2013 beam test</a:t>
            </a:r>
            <a:endParaRPr lang="zh-CN" altLang="en-US" sz="1200" dirty="0"/>
          </a:p>
        </p:txBody>
      </p:sp>
      <p:sp>
        <p:nvSpPr>
          <p:cNvPr id="24" name="文本框 23"/>
          <p:cNvSpPr txBox="1"/>
          <p:nvPr/>
        </p:nvSpPr>
        <p:spPr>
          <a:xfrm>
            <a:off x="5705891" y="5799010"/>
            <a:ext cx="3405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of high time resolution MRPC with different readout modes for the BESIII </a:t>
            </a:r>
            <a:r>
              <a:rPr lang="en-US" altLang="zh-CN" sz="1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upgrade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Yang, </a:t>
            </a:r>
            <a:r>
              <a:rPr lang="en-US" altLang="zh-CN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Y.J.Sun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C.Li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zh-CN" sz="1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 A 763(2014)190–196</a:t>
            </a:r>
            <a:endParaRPr lang="zh-CN" altLang="en-US" sz="1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84326" y="2847591"/>
            <a:ext cx="188312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 smtClean="0"/>
              <a:t>采用双端方案进行</a:t>
            </a:r>
            <a:r>
              <a:rPr lang="en-US" altLang="zh-CN" b="1" dirty="0" smtClean="0"/>
              <a:t>ETOF</a:t>
            </a:r>
            <a:r>
              <a:rPr lang="zh-CN" altLang="en-US" b="1" dirty="0" smtClean="0"/>
              <a:t>系统升级工程正在进行！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344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13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基于</a:t>
            </a:r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LMRPC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的宇宙线测试平台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>
                <a:ea typeface="华文细黑" pitchFamily="2" charset="-122"/>
              </a:rPr>
              <a:t>长读出条的</a:t>
            </a:r>
            <a:r>
              <a:rPr lang="en-US" altLang="zh-CN" sz="1800" dirty="0" smtClean="0">
                <a:ea typeface="华文细黑" pitchFamily="2" charset="-122"/>
              </a:rPr>
              <a:t>MRPC</a:t>
            </a:r>
            <a:r>
              <a:rPr lang="zh-CN" altLang="en-US" sz="1800" dirty="0" smtClean="0">
                <a:ea typeface="华文细黑" pitchFamily="2" charset="-122"/>
              </a:rPr>
              <a:t>，具有很好的时间分辨和探测</a:t>
            </a:r>
            <a:r>
              <a:rPr lang="zh-CN" altLang="en-US" sz="1800" dirty="0">
                <a:ea typeface="华文细黑" pitchFamily="2" charset="-122"/>
              </a:rPr>
              <a:t>效率，</a:t>
            </a:r>
            <a:r>
              <a:rPr lang="zh-CN" altLang="en-US" sz="1800" dirty="0" smtClean="0">
                <a:ea typeface="华文细黑" pitchFamily="2" charset="-122"/>
              </a:rPr>
              <a:t>可以用于搭建大面积、高分辨的宇宙线</a:t>
            </a:r>
            <a:r>
              <a:rPr lang="zh-CN" altLang="en-US" sz="1800" dirty="0">
                <a:ea typeface="华文细黑" pitchFamily="2" charset="-122"/>
              </a:rPr>
              <a:t>望远镜</a:t>
            </a:r>
            <a:r>
              <a:rPr lang="zh-CN" altLang="en-US" sz="1800" dirty="0" smtClean="0">
                <a:ea typeface="华文细黑" pitchFamily="2" charset="-122"/>
              </a:rPr>
              <a:t>系统。</a:t>
            </a:r>
            <a:endParaRPr lang="en-US" altLang="zh-CN" sz="18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>
                <a:ea typeface="华文细黑" pitchFamily="2" charset="-122"/>
              </a:rPr>
              <a:t>利用</a:t>
            </a:r>
            <a:r>
              <a:rPr lang="en-US" altLang="zh-CN" sz="1800" dirty="0" smtClean="0">
                <a:ea typeface="华文细黑" pitchFamily="2" charset="-122"/>
              </a:rPr>
              <a:t>MRPC</a:t>
            </a:r>
            <a:r>
              <a:rPr lang="zh-CN" altLang="en-US" sz="1800" dirty="0" smtClean="0">
                <a:ea typeface="华文细黑" pitchFamily="2" charset="-122"/>
              </a:rPr>
              <a:t>的位置分辨能力，可以得到粒子在待测探测器上的入射位置，用于位置修正。</a:t>
            </a:r>
            <a:endParaRPr lang="en-US" altLang="zh-CN" sz="18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>
                <a:ea typeface="华文细黑" pitchFamily="2" charset="-122"/>
              </a:rPr>
              <a:t>搭建并测试了基于四层</a:t>
            </a:r>
            <a:r>
              <a:rPr lang="en-US" altLang="zh-CN" sz="1800" dirty="0" smtClean="0">
                <a:ea typeface="华文细黑" pitchFamily="2" charset="-122"/>
              </a:rPr>
              <a:t>LMRPC</a:t>
            </a:r>
            <a:r>
              <a:rPr lang="zh-CN" altLang="en-US" sz="1800" dirty="0" smtClean="0">
                <a:ea typeface="华文细黑" pitchFamily="2" charset="-122"/>
              </a:rPr>
              <a:t>的望远镜系统。</a:t>
            </a:r>
            <a:endParaRPr lang="en-US" altLang="zh-CN" sz="1800" dirty="0" smtClean="0">
              <a:ea typeface="华文细黑" pitchFamily="2" charset="-122"/>
            </a:endParaRPr>
          </a:p>
          <a:p>
            <a:pPr marL="847725" lvl="1" indent="-447675"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rgbClr val="C00000"/>
                </a:solidFill>
                <a:ea typeface="华文细黑" pitchFamily="2" charset="-122"/>
              </a:rPr>
              <a:t>时间</a:t>
            </a: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分辨：</a:t>
            </a:r>
            <a:r>
              <a:rPr lang="en-US" altLang="zh-CN" sz="1400" dirty="0" smtClean="0">
                <a:solidFill>
                  <a:srgbClr val="C00000"/>
                </a:solidFill>
                <a:ea typeface="华文细黑" pitchFamily="2" charset="-122"/>
              </a:rPr>
              <a:t>~70ps</a:t>
            </a:r>
          </a:p>
          <a:p>
            <a:pPr marL="847725" lvl="1" indent="-447675"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rgbClr val="C00000"/>
                </a:solidFill>
                <a:ea typeface="华文细黑" pitchFamily="2" charset="-122"/>
              </a:rPr>
              <a:t>位置</a:t>
            </a: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分辨：</a:t>
            </a:r>
            <a:r>
              <a:rPr lang="en-US" altLang="zh-CN" sz="1400" dirty="0" smtClean="0">
                <a:solidFill>
                  <a:srgbClr val="C00000"/>
                </a:solidFill>
                <a:ea typeface="华文细黑" pitchFamily="2" charset="-122"/>
              </a:rPr>
              <a:t>&lt; 1cm</a:t>
            </a:r>
            <a:r>
              <a:rPr lang="zh-CN" altLang="en-US" sz="1400" dirty="0" smtClean="0">
                <a:solidFill>
                  <a:srgbClr val="C00000"/>
                </a:solidFill>
                <a:ea typeface="华文细黑" pitchFamily="2" charset="-122"/>
              </a:rPr>
              <a:t>（沿条方向）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1" y="4303345"/>
            <a:ext cx="2490910" cy="17899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34946"/>
            <a:ext cx="2297905" cy="17583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72816"/>
            <a:ext cx="3868396" cy="38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4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的批量制作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 smtClean="0">
                <a:ea typeface="华文细黑" pitchFamily="2" charset="-122"/>
              </a:rPr>
              <a:t>承担了</a:t>
            </a:r>
            <a:r>
              <a:rPr lang="en-US" altLang="zh-CN" sz="2000" dirty="0" smtClean="0">
                <a:ea typeface="华文细黑" pitchFamily="2" charset="-122"/>
              </a:rPr>
              <a:t>STAR TOF</a:t>
            </a:r>
            <a:r>
              <a:rPr lang="zh-CN" altLang="en-US" sz="2000" dirty="0" smtClean="0">
                <a:ea typeface="华文细黑" pitchFamily="2" charset="-122"/>
              </a:rPr>
              <a:t>和</a:t>
            </a:r>
            <a:r>
              <a:rPr lang="en-US" altLang="zh-CN" sz="2000" dirty="0" smtClean="0">
                <a:ea typeface="华文细黑" pitchFamily="2" charset="-122"/>
              </a:rPr>
              <a:t>STAR MTD</a:t>
            </a:r>
            <a:r>
              <a:rPr lang="zh-CN" altLang="en-US" sz="2000" dirty="0" smtClean="0">
                <a:ea typeface="华文细黑" pitchFamily="2" charset="-122"/>
              </a:rPr>
              <a:t>的部分</a:t>
            </a:r>
            <a:r>
              <a:rPr lang="en-US" altLang="zh-CN" sz="2000" dirty="0" smtClean="0">
                <a:ea typeface="华文细黑" pitchFamily="2" charset="-122"/>
              </a:rPr>
              <a:t>MRPC</a:t>
            </a:r>
            <a:r>
              <a:rPr lang="zh-CN" altLang="en-US" sz="2000" dirty="0" smtClean="0">
                <a:ea typeface="华文细黑" pitchFamily="2" charset="-122"/>
              </a:rPr>
              <a:t>批量制作任务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>
                <a:ea typeface="华文细黑" pitchFamily="2" charset="-122"/>
              </a:rPr>
              <a:t>建</a:t>
            </a:r>
            <a:r>
              <a:rPr lang="zh-CN" altLang="en-US" sz="2000" dirty="0" smtClean="0">
                <a:ea typeface="华文细黑" pitchFamily="2" charset="-122"/>
              </a:rPr>
              <a:t>有</a:t>
            </a:r>
            <a:r>
              <a:rPr lang="en-US" altLang="zh-CN" sz="2000" dirty="0" smtClean="0">
                <a:ea typeface="华文细黑" pitchFamily="2" charset="-122"/>
              </a:rPr>
              <a:t>100m</a:t>
            </a:r>
            <a:r>
              <a:rPr lang="en-US" altLang="zh-CN" sz="2000" baseline="30000" dirty="0" smtClean="0">
                <a:ea typeface="华文细黑" pitchFamily="2" charset="-122"/>
              </a:rPr>
              <a:t>2</a:t>
            </a:r>
            <a:r>
              <a:rPr lang="zh-CN" altLang="en-US" sz="2000" dirty="0" smtClean="0">
                <a:ea typeface="华文细黑" pitchFamily="2" charset="-122"/>
              </a:rPr>
              <a:t>专用恒温恒湿洁净间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>
                <a:ea typeface="华文细黑" pitchFamily="2" charset="-122"/>
              </a:rPr>
              <a:t>在</a:t>
            </a:r>
            <a:r>
              <a:rPr lang="zh-CN" altLang="en-US" sz="2000" dirty="0" smtClean="0">
                <a:ea typeface="华文细黑" pitchFamily="2" charset="-122"/>
              </a:rPr>
              <a:t>批量制作中建立了相应的工艺流程和质量控制体系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>
                <a:ea typeface="华文细黑" pitchFamily="2" charset="-122"/>
              </a:rPr>
              <a:t>建立</a:t>
            </a:r>
            <a:r>
              <a:rPr lang="zh-CN" altLang="en-US" sz="2000" dirty="0" smtClean="0">
                <a:ea typeface="华文细黑" pitchFamily="2" charset="-122"/>
              </a:rPr>
              <a:t>了检测程序和宇宙线测试系统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 smtClean="0">
                <a:ea typeface="华文细黑" pitchFamily="2" charset="-122"/>
              </a:rPr>
              <a:t>按时完成了</a:t>
            </a:r>
            <a:r>
              <a:rPr lang="en-US" altLang="zh-CN" sz="2000" dirty="0" smtClean="0">
                <a:ea typeface="华文细黑" pitchFamily="2" charset="-122"/>
              </a:rPr>
              <a:t>1209</a:t>
            </a:r>
            <a:r>
              <a:rPr lang="zh-CN" altLang="en-US" sz="2000" dirty="0" smtClean="0">
                <a:ea typeface="华文细黑" pitchFamily="2" charset="-122"/>
              </a:rPr>
              <a:t>个</a:t>
            </a:r>
            <a:r>
              <a:rPr lang="en-US" altLang="zh-CN" sz="2000" dirty="0" smtClean="0">
                <a:ea typeface="华文细黑" pitchFamily="2" charset="-122"/>
              </a:rPr>
              <a:t>TOF</a:t>
            </a:r>
            <a:r>
              <a:rPr lang="zh-CN" altLang="en-US" sz="2000" dirty="0" smtClean="0">
                <a:ea typeface="华文细黑" pitchFamily="2" charset="-122"/>
              </a:rPr>
              <a:t>模块、</a:t>
            </a:r>
            <a:r>
              <a:rPr lang="en-US" altLang="zh-CN" sz="2000" dirty="0" smtClean="0">
                <a:ea typeface="华文细黑" pitchFamily="2" charset="-122"/>
              </a:rPr>
              <a:t>50</a:t>
            </a:r>
            <a:r>
              <a:rPr lang="zh-CN" altLang="en-US" sz="2000" dirty="0" smtClean="0">
                <a:ea typeface="华文细黑" pitchFamily="2" charset="-122"/>
              </a:rPr>
              <a:t>个</a:t>
            </a:r>
            <a:r>
              <a:rPr lang="en-US" altLang="zh-CN" sz="2000" dirty="0" smtClean="0">
                <a:ea typeface="华文细黑" pitchFamily="2" charset="-122"/>
              </a:rPr>
              <a:t>MTD</a:t>
            </a:r>
            <a:r>
              <a:rPr lang="zh-CN" altLang="en-US" sz="2000" dirty="0" smtClean="0">
                <a:ea typeface="华文细黑" pitchFamily="2" charset="-122"/>
              </a:rPr>
              <a:t>模块的制作，成品率超过</a:t>
            </a:r>
            <a:r>
              <a:rPr lang="en-US" altLang="zh-CN" sz="2000" dirty="0" smtClean="0">
                <a:ea typeface="华文细黑" pitchFamily="2" charset="-122"/>
              </a:rPr>
              <a:t>95%</a:t>
            </a:r>
          </a:p>
          <a:p>
            <a:pPr marL="447675" indent="-447675">
              <a:buFont typeface="Wingdings" pitchFamily="2" charset="2"/>
              <a:buChar char="Ø"/>
            </a:pP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endParaRPr lang="zh-CN" altLang="en-US" dirty="0" smtClean="0">
              <a:ea typeface="华文细黑" pitchFamily="2" charset="-122"/>
            </a:endParaRPr>
          </a:p>
        </p:txBody>
      </p:sp>
      <p:pic>
        <p:nvPicPr>
          <p:cNvPr id="8" name="Picture 2" descr="E:\My Documents\文档-工作\会议出访\2012.4 MTD workshop at Beijing\photo\DSC00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109084"/>
            <a:ext cx="3168352" cy="2108555"/>
          </a:xfrm>
          <a:prstGeom prst="rect">
            <a:avLst/>
          </a:prstGeom>
          <a:noFill/>
        </p:spPr>
      </p:pic>
      <p:pic>
        <p:nvPicPr>
          <p:cNvPr id="9" name="Picture 2" descr="E:\My Documents\文档-工作\会议出访\2012.4 MTD workshop at Beijing\photo\DSC00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85227"/>
            <a:ext cx="3070026" cy="204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照片MRPC0606 05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0" y="3252129"/>
            <a:ext cx="2411760" cy="180882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1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批量制作中的质量控制</a:t>
            </a:r>
          </a:p>
        </p:txBody>
      </p:sp>
      <p:pic>
        <p:nvPicPr>
          <p:cNvPr id="7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6" t="8799" b="24704"/>
          <a:stretch/>
        </p:blipFill>
        <p:spPr>
          <a:xfrm>
            <a:off x="5337261" y="1679322"/>
            <a:ext cx="3195179" cy="2359109"/>
          </a:xfrm>
          <a:noFill/>
          <a:ln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2" y="4772174"/>
            <a:ext cx="4554584" cy="14973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96" y="1698455"/>
            <a:ext cx="2655816" cy="2954681"/>
          </a:xfrm>
          <a:prstGeom prst="rect">
            <a:avLst/>
          </a:prstGeom>
        </p:spPr>
      </p:pic>
      <p:sp>
        <p:nvSpPr>
          <p:cNvPr id="149" name="文本框 148"/>
          <p:cNvSpPr txBox="1"/>
          <p:nvPr/>
        </p:nvSpPr>
        <p:spPr>
          <a:xfrm>
            <a:off x="410308" y="1340768"/>
            <a:ext cx="172819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质量检验流程</a:t>
            </a:r>
            <a:endParaRPr lang="zh-CN" altLang="en-US" sz="1600" dirty="0"/>
          </a:p>
        </p:txBody>
      </p:sp>
      <p:pic>
        <p:nvPicPr>
          <p:cNvPr id="1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528" y="4265168"/>
            <a:ext cx="3036015" cy="200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8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16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GEM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探测器研究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4042792" cy="4525963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en-US" altLang="zh-CN" sz="2000" dirty="0" smtClean="0">
                <a:ea typeface="华文细黑" pitchFamily="2" charset="-122"/>
              </a:rPr>
              <a:t>GEM</a:t>
            </a:r>
            <a:r>
              <a:rPr lang="zh-CN" altLang="en-US" sz="2000" dirty="0" smtClean="0">
                <a:ea typeface="华文细黑" pitchFamily="2" charset="-122"/>
              </a:rPr>
              <a:t>探测器利用薄膜两侧导电层间的电压差，在小孔中产生强电场，实现气体倍增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 smtClean="0">
                <a:ea typeface="华文细黑" pitchFamily="2" charset="-122"/>
              </a:rPr>
              <a:t>具有位置分辨好、探测效率高设计方便灵活、计数率高等特点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 smtClean="0">
                <a:ea typeface="华文细黑" pitchFamily="2" charset="-122"/>
              </a:rPr>
              <a:t>用于径迹探测、</a:t>
            </a:r>
            <a:r>
              <a:rPr lang="en-US" altLang="zh-CN" sz="2000" dirty="0" smtClean="0">
                <a:ea typeface="华文细黑" pitchFamily="2" charset="-122"/>
              </a:rPr>
              <a:t>X</a:t>
            </a:r>
            <a:r>
              <a:rPr lang="zh-CN" altLang="en-US" sz="2000" dirty="0" smtClean="0">
                <a:ea typeface="华文细黑" pitchFamily="2" charset="-122"/>
              </a:rPr>
              <a:t>射线成像、</a:t>
            </a:r>
            <a:r>
              <a:rPr lang="en-US" altLang="zh-CN" sz="2000" dirty="0" smtClean="0">
                <a:ea typeface="华文细黑" pitchFamily="2" charset="-122"/>
              </a:rPr>
              <a:t>PET</a:t>
            </a:r>
            <a:r>
              <a:rPr lang="zh-CN" altLang="en-US" sz="2000" dirty="0" smtClean="0">
                <a:ea typeface="华文细黑" pitchFamily="2" charset="-122"/>
              </a:rPr>
              <a:t>成像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endParaRPr lang="en-US" altLang="zh-CN" sz="2000" dirty="0">
              <a:ea typeface="华文细黑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41940" y="3068004"/>
            <a:ext cx="4297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000FF"/>
                </a:solidFill>
              </a:rPr>
              <a:t>GEMs were invented in 1997 in the Gas Detector Development </a:t>
            </a:r>
            <a:r>
              <a:rPr lang="en-US" altLang="zh-CN" sz="1000" dirty="0" smtClean="0">
                <a:solidFill>
                  <a:srgbClr val="0000FF"/>
                </a:solidFill>
              </a:rPr>
              <a:t>Group </a:t>
            </a:r>
            <a:r>
              <a:rPr lang="en-US" altLang="zh-CN" sz="1000" dirty="0">
                <a:solidFill>
                  <a:srgbClr val="0000FF"/>
                </a:solidFill>
              </a:rPr>
              <a:t>at CERN by physicist Fabio </a:t>
            </a:r>
            <a:r>
              <a:rPr lang="en-US" altLang="zh-CN" sz="1000" dirty="0" err="1" smtClean="0">
                <a:solidFill>
                  <a:srgbClr val="0000FF"/>
                </a:solidFill>
              </a:rPr>
              <a:t>Sauli</a:t>
            </a:r>
            <a:endParaRPr lang="zh-CN" altLang="en-US" dirty="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84213"/>
            <a:ext cx="2148169" cy="168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37" y="1373548"/>
            <a:ext cx="2292959" cy="173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workofGE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3"/>
          <a:stretch>
            <a:fillRect/>
          </a:stretch>
        </p:blipFill>
        <p:spPr bwMode="auto">
          <a:xfrm>
            <a:off x="5348208" y="3644003"/>
            <a:ext cx="2790657" cy="235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68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GEM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模拟研究</a:t>
            </a:r>
          </a:p>
        </p:txBody>
      </p:sp>
      <p:pic>
        <p:nvPicPr>
          <p:cNvPr id="7" name="Picture 1" descr="GEMEfield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4304"/>
            <a:ext cx="4341082" cy="293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avalanch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3894870" cy="324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959080" y="1916832"/>
            <a:ext cx="3507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 b="1" i="1" dirty="0">
                <a:solidFill>
                  <a:srgbClr val="0000FF"/>
                </a:solidFill>
              </a:rPr>
              <a:t>孔内电场：</a:t>
            </a:r>
            <a:r>
              <a:rPr lang="en-US" altLang="zh-CN" sz="1800" b="1" i="1" dirty="0" smtClean="0">
                <a:solidFill>
                  <a:srgbClr val="0000FF"/>
                </a:solidFill>
              </a:rPr>
              <a:t>5×10</a:t>
            </a:r>
            <a:r>
              <a:rPr lang="en-US" altLang="zh-CN" sz="1800" b="1" i="1" baseline="30000" dirty="0" smtClean="0">
                <a:solidFill>
                  <a:srgbClr val="0000FF"/>
                </a:solidFill>
              </a:rPr>
              <a:t>4</a:t>
            </a:r>
            <a:r>
              <a:rPr lang="en-US" altLang="zh-CN" sz="1800" b="1" i="1" dirty="0" smtClean="0">
                <a:solidFill>
                  <a:srgbClr val="0000FF"/>
                </a:solidFill>
              </a:rPr>
              <a:t>V/cm</a:t>
            </a:r>
            <a:r>
              <a:rPr lang="zh-CN" altLang="en-US" sz="1800" b="1" i="1" dirty="0">
                <a:solidFill>
                  <a:srgbClr val="0000FF"/>
                </a:solidFill>
              </a:rPr>
              <a:t>以上</a:t>
            </a:r>
            <a:r>
              <a:rPr lang="zh-CN" altLang="en-US" sz="1800" b="1" i="1" dirty="0" smtClean="0">
                <a:solidFill>
                  <a:srgbClr val="0000FF"/>
                </a:solidFill>
              </a:rPr>
              <a:t>，</a:t>
            </a:r>
            <a:endParaRPr lang="en-US" altLang="zh-CN" sz="1800" b="1" i="1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zh-CN" altLang="en-US" sz="1800" b="1" i="1" dirty="0" smtClean="0">
                <a:solidFill>
                  <a:srgbClr val="0000FF"/>
                </a:solidFill>
              </a:rPr>
              <a:t>孔</a:t>
            </a:r>
            <a:r>
              <a:rPr lang="zh-CN" altLang="en-US" sz="1800" b="1" i="1" dirty="0">
                <a:solidFill>
                  <a:srgbClr val="0000FF"/>
                </a:solidFill>
              </a:rPr>
              <a:t>中心电场：</a:t>
            </a:r>
            <a:r>
              <a:rPr lang="en-US" altLang="zh-CN" sz="1800" b="1" i="1" dirty="0" smtClean="0">
                <a:solidFill>
                  <a:srgbClr val="0000FF"/>
                </a:solidFill>
              </a:rPr>
              <a:t>6×10</a:t>
            </a:r>
            <a:r>
              <a:rPr lang="en-US" altLang="zh-CN" sz="1800" b="1" i="1" baseline="30000" dirty="0" smtClean="0">
                <a:solidFill>
                  <a:srgbClr val="0000FF"/>
                </a:solidFill>
              </a:rPr>
              <a:t>4</a:t>
            </a:r>
            <a:r>
              <a:rPr lang="en-US" altLang="zh-CN" sz="1800" b="1" i="1" dirty="0" smtClean="0">
                <a:solidFill>
                  <a:srgbClr val="0000FF"/>
                </a:solidFill>
              </a:rPr>
              <a:t>V/cm</a:t>
            </a:r>
            <a:r>
              <a:rPr lang="zh-CN" altLang="en-US" sz="1800" b="1" i="1" dirty="0">
                <a:solidFill>
                  <a:srgbClr val="0000FF"/>
                </a:solidFill>
              </a:rPr>
              <a:t>以上</a:t>
            </a:r>
            <a:endParaRPr lang="en-US" altLang="zh-CN" sz="18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12182" y="4869160"/>
            <a:ext cx="35077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 b="1" i="1" dirty="0" smtClean="0">
                <a:solidFill>
                  <a:srgbClr val="0000FF"/>
                </a:solidFill>
              </a:rPr>
              <a:t>在漂移区产生的原初电子进入小孔后发生雪崩，次级电子继续往下漂移的过程</a:t>
            </a: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13069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双层</a:t>
            </a:r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GEM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性能研究</a:t>
            </a:r>
          </a:p>
        </p:txBody>
      </p:sp>
      <p:pic>
        <p:nvPicPr>
          <p:cNvPr id="7" name="Picture 1" descr="dGEMGasGain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7176" r="6749" b="2692"/>
          <a:stretch>
            <a:fillRect/>
          </a:stretch>
        </p:blipFill>
        <p:spPr bwMode="auto">
          <a:xfrm>
            <a:off x="1043608" y="1412776"/>
            <a:ext cx="2880320" cy="22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42120" y="3090493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 i="1" dirty="0">
                <a:solidFill>
                  <a:srgbClr val="0000FF"/>
                </a:solidFill>
              </a:rPr>
              <a:t>( 70%Ar+30%CO</a:t>
            </a:r>
            <a:r>
              <a:rPr lang="en-US" altLang="zh-CN" sz="1800" b="1" i="1" baseline="-25000" dirty="0">
                <a:solidFill>
                  <a:srgbClr val="0000FF"/>
                </a:solidFill>
              </a:rPr>
              <a:t>2 </a:t>
            </a:r>
            <a:r>
              <a:rPr lang="en-US" altLang="zh-CN" sz="1800" b="1" i="1" dirty="0">
                <a:solidFill>
                  <a:srgbClr val="0000FF"/>
                </a:solidFill>
              </a:rPr>
              <a:t>) </a:t>
            </a:r>
            <a:endParaRPr lang="en-US" altLang="zh-CN" sz="1800" dirty="0"/>
          </a:p>
        </p:txBody>
      </p:sp>
      <p:pic>
        <p:nvPicPr>
          <p:cNvPr id="9" name="Picture 4" descr="Screen shot 2010-11-15 at 7.44.3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2921260" cy="217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530552" y="3059112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 i="1" dirty="0">
                <a:solidFill>
                  <a:srgbClr val="0000FF"/>
                </a:solidFill>
              </a:rPr>
              <a:t>( 60%Ar+40%CO</a:t>
            </a:r>
            <a:r>
              <a:rPr lang="en-US" altLang="zh-CN" sz="1800" b="1" i="1" baseline="-25000" dirty="0">
                <a:solidFill>
                  <a:srgbClr val="0000FF"/>
                </a:solidFill>
              </a:rPr>
              <a:t>2 </a:t>
            </a:r>
            <a:r>
              <a:rPr lang="en-US" altLang="zh-CN" sz="1800" b="1" i="1" dirty="0">
                <a:solidFill>
                  <a:srgbClr val="0000FF"/>
                </a:solidFill>
              </a:rPr>
              <a:t>) </a:t>
            </a:r>
            <a:endParaRPr lang="en-US" altLang="zh-CN" sz="1800" dirty="0"/>
          </a:p>
        </p:txBody>
      </p:sp>
      <p:pic>
        <p:nvPicPr>
          <p:cNvPr id="11" name="Picture 1" descr="dGEMCountabilit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0" y="3619389"/>
            <a:ext cx="3038872" cy="227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GEMStabilit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03449"/>
            <a:ext cx="2239060" cy="20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82691" y="5859170"/>
            <a:ext cx="39604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u"/>
            </a:pPr>
            <a:r>
              <a:rPr lang="en-US" altLang="zh-CN" sz="1000" b="1" i="1" dirty="0">
                <a:solidFill>
                  <a:srgbClr val="0000FF"/>
                </a:solidFill>
              </a:rPr>
              <a:t>X</a:t>
            </a:r>
            <a:r>
              <a:rPr lang="zh-CN" altLang="en-US" sz="1000" b="1" i="1" dirty="0">
                <a:solidFill>
                  <a:srgbClr val="0000FF"/>
                </a:solidFill>
              </a:rPr>
              <a:t>射线经过准直器后在</a:t>
            </a:r>
            <a:r>
              <a:rPr lang="en-US" altLang="zh-CN" sz="1000" b="1" i="1" dirty="0">
                <a:solidFill>
                  <a:srgbClr val="0000FF"/>
                </a:solidFill>
              </a:rPr>
              <a:t>GEM</a:t>
            </a:r>
            <a:r>
              <a:rPr lang="zh-CN" altLang="en-US" sz="1000" b="1" i="1" dirty="0">
                <a:solidFill>
                  <a:srgbClr val="0000FF"/>
                </a:solidFill>
              </a:rPr>
              <a:t>上的</a:t>
            </a:r>
            <a:r>
              <a:rPr lang="zh-CN" altLang="en-US" sz="1000" b="1" i="1" dirty="0" smtClean="0">
                <a:solidFill>
                  <a:srgbClr val="0000FF"/>
                </a:solidFill>
              </a:rPr>
              <a:t>光斑</a:t>
            </a:r>
            <a:r>
              <a:rPr lang="zh-CN" altLang="en-US" sz="1000" b="1" i="1" dirty="0">
                <a:solidFill>
                  <a:srgbClr val="0000FF"/>
                </a:solidFill>
              </a:rPr>
              <a:t>直径为</a:t>
            </a:r>
            <a:r>
              <a:rPr lang="en-US" altLang="zh-CN" sz="1000" b="1" i="1" dirty="0">
                <a:solidFill>
                  <a:srgbClr val="0000FF"/>
                </a:solidFill>
              </a:rPr>
              <a:t>1.6mm,</a:t>
            </a:r>
            <a:r>
              <a:rPr lang="zh-CN" altLang="en-US" sz="1000" b="1" i="1" dirty="0">
                <a:solidFill>
                  <a:srgbClr val="0000FF"/>
                </a:solidFill>
              </a:rPr>
              <a:t>面积为</a:t>
            </a:r>
            <a:r>
              <a:rPr lang="en-US" altLang="zh-CN" sz="1000" b="1" i="1" dirty="0">
                <a:solidFill>
                  <a:srgbClr val="0000FF"/>
                </a:solidFill>
              </a:rPr>
              <a:t>2mm</a:t>
            </a:r>
            <a:r>
              <a:rPr lang="en-US" altLang="zh-CN" sz="1000" b="1" i="1" baseline="30000" dirty="0">
                <a:solidFill>
                  <a:srgbClr val="0000FF"/>
                </a:solidFill>
              </a:rPr>
              <a:t>2</a:t>
            </a:r>
            <a:r>
              <a:rPr lang="en-US" altLang="zh-CN" sz="1000" b="1" i="1" dirty="0">
                <a:solidFill>
                  <a:srgbClr val="0000FF"/>
                </a:solidFill>
              </a:rPr>
              <a:t>;</a:t>
            </a:r>
          </a:p>
          <a:p>
            <a:pPr eaLnBrk="1" hangingPunct="1">
              <a:buFont typeface="Wingdings" pitchFamily="2" charset="2"/>
              <a:buChar char="u"/>
            </a:pPr>
            <a:r>
              <a:rPr lang="zh-CN" altLang="en-US" sz="1000" b="1" i="1" dirty="0">
                <a:solidFill>
                  <a:srgbClr val="0000FF"/>
                </a:solidFill>
              </a:rPr>
              <a:t>用定标器测量计数率</a:t>
            </a:r>
            <a:r>
              <a:rPr lang="zh-CN" altLang="en-US" sz="1000" b="1" i="1" dirty="0" smtClean="0">
                <a:solidFill>
                  <a:srgbClr val="0000FF"/>
                </a:solidFill>
              </a:rPr>
              <a:t>。</a:t>
            </a:r>
            <a:endParaRPr lang="en-US" altLang="zh-CN" sz="1000" b="1" i="1" dirty="0">
              <a:solidFill>
                <a:srgbClr val="0000FF"/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576858" y="5841344"/>
            <a:ext cx="1669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u"/>
            </a:pPr>
            <a:r>
              <a:rPr lang="zh-CN" altLang="en-US" sz="1000" b="1" i="1" dirty="0">
                <a:solidFill>
                  <a:srgbClr val="0000FF"/>
                </a:solidFill>
              </a:rPr>
              <a:t>测量时间：两周；</a:t>
            </a:r>
            <a:endParaRPr lang="en-US" altLang="zh-CN" sz="1000" b="1" i="1" dirty="0">
              <a:solidFill>
                <a:srgbClr val="0000FF"/>
              </a:solidFill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CN" altLang="en-US" sz="1000" b="1" i="1" dirty="0">
                <a:solidFill>
                  <a:srgbClr val="0000FF"/>
                </a:solidFill>
              </a:rPr>
              <a:t>增益变化小于</a:t>
            </a:r>
            <a:r>
              <a:rPr lang="en-US" altLang="zh-CN" sz="1000" b="1" i="1" dirty="0">
                <a:solidFill>
                  <a:srgbClr val="0000FF"/>
                </a:solidFill>
              </a:rPr>
              <a:t>1%</a:t>
            </a:r>
            <a:r>
              <a:rPr lang="zh-CN" altLang="en-US" sz="1000" b="1" i="1" dirty="0" smtClean="0">
                <a:solidFill>
                  <a:srgbClr val="0000FF"/>
                </a:solidFill>
              </a:rPr>
              <a:t>。</a:t>
            </a:r>
            <a:endParaRPr lang="en-US" altLang="zh-CN" sz="1000" b="1" i="1" dirty="0">
              <a:solidFill>
                <a:srgbClr val="0000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7200" y="3648475"/>
            <a:ext cx="185743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rgbClr val="0000FF"/>
                </a:solidFill>
              </a:rPr>
              <a:t>增益随计数率的变化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07242" y="3689481"/>
            <a:ext cx="1620942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rgbClr val="0000FF"/>
                </a:solidFill>
              </a:rPr>
              <a:t>增益稳定性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X-ray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成像</a:t>
            </a:r>
          </a:p>
        </p:txBody>
      </p:sp>
      <p:pic>
        <p:nvPicPr>
          <p:cNvPr id="7" name="Picture 10" descr="USTC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13124" r="12305" b="13124"/>
          <a:stretch>
            <a:fillRect/>
          </a:stretch>
        </p:blipFill>
        <p:spPr bwMode="auto">
          <a:xfrm>
            <a:off x="4789006" y="1304780"/>
            <a:ext cx="3280828" cy="240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双缝半高宽拟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07" y="3212976"/>
            <a:ext cx="3425825" cy="263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10800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3" t="14867" r="36165" b="15495"/>
          <a:stretch>
            <a:fillRect/>
          </a:stretch>
        </p:blipFill>
        <p:spPr bwMode="auto">
          <a:xfrm>
            <a:off x="4951669" y="3321362"/>
            <a:ext cx="549007" cy="89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P10800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5" t="52904" r="37151" b="17999"/>
          <a:stretch>
            <a:fillRect/>
          </a:stretch>
        </p:blipFill>
        <p:spPr bwMode="auto">
          <a:xfrm>
            <a:off x="4861013" y="1340800"/>
            <a:ext cx="730320" cy="52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246537"/>
              </p:ext>
            </p:extLst>
          </p:nvPr>
        </p:nvGraphicFramePr>
        <p:xfrm>
          <a:off x="5004048" y="4890971"/>
          <a:ext cx="1080120" cy="694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公式" r:id="rId7" imgW="711000" imgH="457200" progId="Equation.3">
                  <p:embed/>
                </p:oleObj>
              </mc:Choice>
              <mc:Fallback>
                <p:oleObj name="公式" r:id="rId7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4890971"/>
                        <a:ext cx="1080120" cy="694765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9525">
                        <a:solidFill>
                          <a:srgbClr val="99CC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1" descr="COG2slots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t="32811" r="34451" b="39372"/>
          <a:stretch>
            <a:fillRect/>
          </a:stretch>
        </p:blipFill>
        <p:spPr bwMode="auto">
          <a:xfrm>
            <a:off x="6732240" y="4452676"/>
            <a:ext cx="1170961" cy="78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OGexperiment2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1" y="3936463"/>
            <a:ext cx="2808312" cy="224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COGexperiment1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5" y="1332959"/>
            <a:ext cx="3398912" cy="245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860032" y="5877272"/>
            <a:ext cx="4258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zh-CN" altLang="zh-CN" sz="1200" i="1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一</a:t>
            </a:r>
            <a:r>
              <a:rPr lang="zh-CN" altLang="zh-CN" sz="1200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台高计数率</a:t>
            </a:r>
            <a:r>
              <a:rPr lang="en-US" altLang="zh-CN" sz="1200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GEM X</a:t>
            </a:r>
            <a:r>
              <a:rPr lang="zh-CN" altLang="zh-CN" sz="1200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射线成像装置原型</a:t>
            </a:r>
            <a:r>
              <a:rPr lang="zh-CN" altLang="zh-CN" sz="1200" kern="1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r>
              <a:rPr lang="zh-CN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李澄，孙勇杰，周意，安少辉，许咨宗，高能物理与核物理</a:t>
            </a:r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V29N1(2005)68-71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435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05583-22BF-4C51-B4A1-028B3E4085CC}" type="slidenum">
              <a:rPr lang="zh-CN" altLang="en-US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3993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smtClean="0">
                <a:solidFill>
                  <a:srgbClr val="0000FF"/>
                </a:solidFill>
                <a:ea typeface="华文楷体" pitchFamily="2" charset="-122"/>
              </a:rPr>
              <a:t>outline</a:t>
            </a:r>
          </a:p>
        </p:txBody>
      </p:sp>
      <p:sp>
        <p:nvSpPr>
          <p:cNvPr id="3993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zh-CN" altLang="en-US" dirty="0" smtClean="0">
                <a:ea typeface="华文细黑" pitchFamily="2" charset="-122"/>
              </a:rPr>
              <a:t>中科大气体探测器研究</a:t>
            </a:r>
            <a:endParaRPr lang="en-US" altLang="zh-CN" dirty="0" smtClean="0">
              <a:ea typeface="华文细黑" pitchFamily="2" charset="-122"/>
            </a:endParaRPr>
          </a:p>
          <a:p>
            <a:pPr marL="984250" lvl="1" indent="-357188">
              <a:buFont typeface="Wingdings" pitchFamily="2" charset="2"/>
              <a:buChar char="l"/>
            </a:pPr>
            <a:r>
              <a:rPr lang="zh-CN" altLang="en-US" dirty="0" smtClean="0"/>
              <a:t>多气隙电阻板室（</a:t>
            </a:r>
            <a:r>
              <a:rPr lang="en-US" altLang="zh-CN" dirty="0" smtClean="0"/>
              <a:t>MRPC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marL="984250" lvl="1" indent="-357188">
              <a:buFont typeface="Wingdings" pitchFamily="2" charset="2"/>
              <a:buChar char="l"/>
            </a:pPr>
            <a:r>
              <a:rPr lang="zh-CN" altLang="en-US" dirty="0" smtClean="0"/>
              <a:t>气体电子倍增器（</a:t>
            </a:r>
            <a:r>
              <a:rPr lang="en-US" altLang="zh-CN" dirty="0" smtClean="0"/>
              <a:t>GEM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marL="984250" lvl="1" indent="-357188">
              <a:buFont typeface="Wingdings" pitchFamily="2" charset="2"/>
              <a:buChar char="l"/>
            </a:pPr>
            <a:r>
              <a:rPr lang="zh-CN" altLang="en-US" dirty="0" smtClean="0"/>
              <a:t>微网格气体探测器（</a:t>
            </a:r>
            <a:r>
              <a:rPr lang="en-US" altLang="zh-CN" dirty="0" err="1" smtClean="0"/>
              <a:t>MicroMegas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dirty="0" smtClean="0">
                <a:ea typeface="华文细黑" pitchFamily="2" charset="-122"/>
              </a:rPr>
              <a:t>总结与展望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imoutput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23" y="3573016"/>
            <a:ext cx="336037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GEM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延迟线读出方法</a:t>
            </a:r>
          </a:p>
        </p:txBody>
      </p:sp>
      <p:sp>
        <p:nvSpPr>
          <p:cNvPr id="7" name="Text Box 136"/>
          <p:cNvSpPr txBox="1">
            <a:spLocks noChangeArrowheads="1"/>
          </p:cNvSpPr>
          <p:nvPr/>
        </p:nvSpPr>
        <p:spPr bwMode="auto">
          <a:xfrm>
            <a:off x="539552" y="1500676"/>
            <a:ext cx="4038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703638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defTabSz="3703638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 b="1" dirty="0">
                <a:solidFill>
                  <a:srgbClr val="0000FF"/>
                </a:solidFill>
                <a:latin typeface="Times New Roman" pitchFamily="18" charset="0"/>
              </a:rPr>
              <a:t>延迟线线路由</a:t>
            </a:r>
            <a:r>
              <a:rPr lang="en-US" altLang="zh-CN" sz="1400" b="1" dirty="0">
                <a:solidFill>
                  <a:srgbClr val="0000FF"/>
                </a:solidFill>
                <a:latin typeface="Times New Roman" pitchFamily="18" charset="0"/>
              </a:rPr>
              <a:t>LC(</a:t>
            </a:r>
            <a:r>
              <a:rPr lang="zh-CN" altLang="en-US" sz="1400" b="1" dirty="0">
                <a:solidFill>
                  <a:srgbClr val="0000FF"/>
                </a:solidFill>
                <a:latin typeface="Times New Roman" pitchFamily="18" charset="0"/>
              </a:rPr>
              <a:t>电感，电容</a:t>
            </a:r>
            <a:r>
              <a:rPr lang="en-US" altLang="zh-CN" sz="14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  <a:r>
              <a:rPr lang="zh-CN" altLang="en-US" sz="1400" b="1" dirty="0">
                <a:solidFill>
                  <a:srgbClr val="0000FF"/>
                </a:solidFill>
                <a:latin typeface="Times New Roman" pitchFamily="18" charset="0"/>
              </a:rPr>
              <a:t>单元</a:t>
            </a:r>
            <a:r>
              <a:rPr lang="zh-CN" altLang="en-US" sz="1400" b="1" dirty="0" smtClean="0">
                <a:solidFill>
                  <a:srgbClr val="0000FF"/>
                </a:solidFill>
                <a:latin typeface="Times New Roman" pitchFamily="18" charset="0"/>
              </a:rPr>
              <a:t>构成</a:t>
            </a:r>
            <a:r>
              <a:rPr lang="zh-CN" altLang="en-US" sz="1400" b="1" dirty="0">
                <a:solidFill>
                  <a:srgbClr val="0000FF"/>
                </a:solidFill>
                <a:latin typeface="Times New Roman" pitchFamily="18" charset="0"/>
              </a:rPr>
              <a:t>。</a:t>
            </a:r>
            <a:r>
              <a:rPr lang="zh-CN" altLang="en-US" sz="1400" b="1" dirty="0" smtClean="0">
                <a:solidFill>
                  <a:srgbClr val="0000FF"/>
                </a:solidFill>
                <a:latin typeface="Times New Roman" pitchFamily="18" charset="0"/>
              </a:rPr>
              <a:t>每个</a:t>
            </a:r>
            <a:r>
              <a:rPr lang="zh-CN" altLang="en-US" sz="1400" b="1" dirty="0">
                <a:solidFill>
                  <a:srgbClr val="0000FF"/>
                </a:solidFill>
                <a:latin typeface="Times New Roman" pitchFamily="18" charset="0"/>
              </a:rPr>
              <a:t>单元与探测器的一根读出条相</a:t>
            </a:r>
            <a:r>
              <a:rPr lang="zh-CN" altLang="en-US" sz="1400" b="1" dirty="0" smtClean="0">
                <a:solidFill>
                  <a:srgbClr val="0000FF"/>
                </a:solidFill>
                <a:latin typeface="Times New Roman" pitchFamily="18" charset="0"/>
              </a:rPr>
              <a:t>连接。输入信号</a:t>
            </a:r>
            <a:r>
              <a:rPr lang="zh-CN" altLang="en-US" sz="1400" b="1" dirty="0">
                <a:solidFill>
                  <a:srgbClr val="0000FF"/>
                </a:solidFill>
                <a:latin typeface="Times New Roman" pitchFamily="18" charset="0"/>
              </a:rPr>
              <a:t>的</a:t>
            </a:r>
            <a:r>
              <a:rPr lang="zh-CN" altLang="en-US" sz="1400" b="1" dirty="0" smtClean="0">
                <a:solidFill>
                  <a:srgbClr val="0000FF"/>
                </a:solidFill>
                <a:latin typeface="Times New Roman" pitchFamily="18" charset="0"/>
              </a:rPr>
              <a:t>位置由延迟线</a:t>
            </a:r>
            <a:r>
              <a:rPr lang="zh-CN" altLang="en-US" sz="1400" b="1" dirty="0">
                <a:solidFill>
                  <a:srgbClr val="0000FF"/>
                </a:solidFill>
                <a:latin typeface="Times New Roman" pitchFamily="18" charset="0"/>
              </a:rPr>
              <a:t>两端的输出信号的时间差来决定</a:t>
            </a:r>
            <a:r>
              <a:rPr lang="en-US" altLang="zh-CN" sz="1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8" name="Picture 134" descr="pi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22927"/>
            <a:ext cx="2664296" cy="1877707"/>
          </a:xfrm>
          <a:prstGeom prst="rect">
            <a:avLst/>
          </a:prstGeom>
          <a:noFill/>
          <a:ln w="1016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elayLinePCB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39340"/>
            <a:ext cx="3600400" cy="133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Expoutput1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02431"/>
            <a:ext cx="2860340" cy="214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13849" y="4509120"/>
            <a:ext cx="17538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 b="1" dirty="0" smtClean="0">
                <a:solidFill>
                  <a:srgbClr val="0000FF"/>
                </a:solidFill>
              </a:rPr>
              <a:t>把延迟线连上探测后测试的结果跟模拟结果的比较</a:t>
            </a:r>
            <a:endParaRPr lang="en-US" altLang="zh-CN" sz="1400" b="1" dirty="0">
              <a:solidFill>
                <a:srgbClr val="0000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10496" y="5909076"/>
            <a:ext cx="3493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delay-line readout for GEM </a:t>
            </a:r>
            <a:r>
              <a:rPr lang="en-US" altLang="zh-CN" sz="1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Yi 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Zhou, Cheng Li, </a:t>
            </a:r>
            <a:r>
              <a:rPr lang="en-US" altLang="zh-CN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Yongjie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Sun, NIM A 604 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(2009) 71–76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2014</a:t>
            </a:r>
            <a:r>
              <a:rPr lang="zh-CN" altLang="en-US" dirty="0" smtClean="0"/>
              <a:t>年</a:t>
            </a:r>
            <a:r>
              <a:rPr lang="en-US" altLang="zh-CN" dirty="0" smtClean="0"/>
              <a:t>7</a:t>
            </a:r>
            <a:r>
              <a:rPr lang="zh-CN" altLang="en-US" dirty="0" smtClean="0"/>
              <a:t>月</a:t>
            </a:r>
            <a:r>
              <a:rPr lang="en-US" altLang="zh-CN" dirty="0" smtClean="0"/>
              <a:t>19</a:t>
            </a:r>
            <a:r>
              <a:rPr lang="zh-CN" altLang="en-US" dirty="0" smtClean="0"/>
              <a:t>日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大面积（</a:t>
            </a:r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30x30cm</a:t>
            </a:r>
            <a:r>
              <a:rPr lang="en-US" altLang="zh-CN" sz="4000" baseline="30000" dirty="0" smtClean="0">
                <a:solidFill>
                  <a:srgbClr val="0000FF"/>
                </a:solidFill>
                <a:ea typeface="华文楷体" pitchFamily="2" charset="-122"/>
              </a:rPr>
              <a:t>2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）</a:t>
            </a:r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GEM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研制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0013" y="1521619"/>
            <a:ext cx="5249862" cy="1650682"/>
            <a:chOff x="100013" y="1521619"/>
            <a:chExt cx="8361362" cy="2480146"/>
          </a:xfrm>
        </p:grpSpPr>
        <p:sp>
          <p:nvSpPr>
            <p:cNvPr id="7" name="Rectangle 5"/>
            <p:cNvSpPr/>
            <p:nvPr/>
          </p:nvSpPr>
          <p:spPr>
            <a:xfrm>
              <a:off x="1563688" y="2539206"/>
              <a:ext cx="3714750" cy="4603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" name="Rectangle 6"/>
            <p:cNvSpPr/>
            <p:nvPr/>
          </p:nvSpPr>
          <p:spPr>
            <a:xfrm>
              <a:off x="1563688" y="2682081"/>
              <a:ext cx="3714750" cy="4603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" name="Rectangle 7"/>
            <p:cNvSpPr/>
            <p:nvPr/>
          </p:nvSpPr>
          <p:spPr>
            <a:xfrm>
              <a:off x="1563688" y="2824956"/>
              <a:ext cx="3714750" cy="4603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" name="Rectangle 8"/>
            <p:cNvSpPr/>
            <p:nvPr/>
          </p:nvSpPr>
          <p:spPr>
            <a:xfrm>
              <a:off x="5207000" y="2467769"/>
              <a:ext cx="428625" cy="500062"/>
            </a:xfrm>
            <a:prstGeom prst="rect">
              <a:avLst/>
            </a:prstGeom>
            <a:solidFill>
              <a:srgbClr val="CC66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" name="Rectangle 9"/>
            <p:cNvSpPr/>
            <p:nvPr/>
          </p:nvSpPr>
          <p:spPr>
            <a:xfrm>
              <a:off x="1563688" y="3110706"/>
              <a:ext cx="4429125" cy="214313"/>
            </a:xfrm>
            <a:prstGeom prst="rect">
              <a:avLst/>
            </a:prstGeom>
            <a:solidFill>
              <a:srgbClr val="CC66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5778500" y="2467769"/>
              <a:ext cx="214313" cy="642937"/>
            </a:xfrm>
            <a:prstGeom prst="rect">
              <a:avLst/>
            </a:prstGeom>
            <a:solidFill>
              <a:srgbClr val="CC66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" name="Rectangle 11"/>
            <p:cNvSpPr/>
            <p:nvPr/>
          </p:nvSpPr>
          <p:spPr>
            <a:xfrm>
              <a:off x="5421313" y="2682081"/>
              <a:ext cx="642937" cy="7143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" name="Rectangle 12"/>
            <p:cNvSpPr/>
            <p:nvPr/>
          </p:nvSpPr>
          <p:spPr>
            <a:xfrm>
              <a:off x="6064250" y="2610644"/>
              <a:ext cx="71438" cy="21431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Rectangle 13"/>
            <p:cNvSpPr/>
            <p:nvPr/>
          </p:nvSpPr>
          <p:spPr>
            <a:xfrm>
              <a:off x="5278438" y="2396331"/>
              <a:ext cx="71437" cy="5715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5207000" y="2324894"/>
              <a:ext cx="214313" cy="714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" name="Rectangle 15"/>
            <p:cNvSpPr/>
            <p:nvPr/>
          </p:nvSpPr>
          <p:spPr>
            <a:xfrm>
              <a:off x="5492750" y="2610644"/>
              <a:ext cx="71438" cy="21431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" name="Rectangle 16"/>
            <p:cNvSpPr/>
            <p:nvPr/>
          </p:nvSpPr>
          <p:spPr>
            <a:xfrm>
              <a:off x="1563688" y="3039269"/>
              <a:ext cx="3357562" cy="4603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Rectangle 17"/>
            <p:cNvSpPr/>
            <p:nvPr/>
          </p:nvSpPr>
          <p:spPr>
            <a:xfrm>
              <a:off x="5992813" y="3110706"/>
              <a:ext cx="285750" cy="214313"/>
            </a:xfrm>
            <a:prstGeom prst="rect">
              <a:avLst/>
            </a:prstGeom>
            <a:solidFill>
              <a:srgbClr val="CC66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0" name="Rectangle 18"/>
            <p:cNvSpPr/>
            <p:nvPr/>
          </p:nvSpPr>
          <p:spPr>
            <a:xfrm>
              <a:off x="1563688" y="2324894"/>
              <a:ext cx="3286125" cy="7143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706438" y="1539081"/>
              <a:ext cx="2229344" cy="55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dirty="0"/>
                <a:t>Readout</a:t>
              </a:r>
              <a:r>
                <a:rPr lang="en-US" altLang="zh-CN" dirty="0"/>
                <a:t> PCB</a:t>
              </a:r>
              <a:endParaRPr lang="fr-FR" altLang="zh-CN" dirty="0"/>
            </a:p>
          </p:txBody>
        </p:sp>
        <p:cxnSp>
          <p:nvCxnSpPr>
            <p:cNvPr id="22" name="Straight Arrow Connector 21"/>
            <p:cNvCxnSpPr>
              <a:stCxn id="21" idx="2"/>
            </p:cNvCxnSpPr>
            <p:nvPr/>
          </p:nvCxnSpPr>
          <p:spPr>
            <a:xfrm>
              <a:off x="1821110" y="2094002"/>
              <a:ext cx="528388" cy="23089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47"/>
            <p:cNvCxnSpPr/>
            <p:nvPr/>
          </p:nvCxnSpPr>
          <p:spPr>
            <a:xfrm>
              <a:off x="5564188" y="2467769"/>
              <a:ext cx="71437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38"/>
            <p:cNvSpPr txBox="1">
              <a:spLocks noChangeArrowheads="1"/>
            </p:cNvSpPr>
            <p:nvPr/>
          </p:nvSpPr>
          <p:spPr bwMode="auto">
            <a:xfrm>
              <a:off x="100013" y="2524919"/>
              <a:ext cx="1088121" cy="462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dirty="0"/>
                <a:t>GEMs</a:t>
              </a:r>
              <a:endParaRPr lang="fr-FR" altLang="zh-CN" sz="1400" dirty="0"/>
            </a:p>
          </p:txBody>
        </p:sp>
        <p:cxnSp>
          <p:nvCxnSpPr>
            <p:cNvPr id="25" name="Straight Arrow Connector 60"/>
            <p:cNvCxnSpPr>
              <a:endCxn id="7" idx="1"/>
            </p:cNvCxnSpPr>
            <p:nvPr/>
          </p:nvCxnSpPr>
          <p:spPr>
            <a:xfrm flipV="1">
              <a:off x="992188" y="2563019"/>
              <a:ext cx="571500" cy="476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62"/>
            <p:cNvCxnSpPr>
              <a:endCxn id="8" idx="1"/>
            </p:cNvCxnSpPr>
            <p:nvPr/>
          </p:nvCxnSpPr>
          <p:spPr>
            <a:xfrm flipV="1">
              <a:off x="1079500" y="2705894"/>
              <a:ext cx="484188" cy="190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64"/>
            <p:cNvCxnSpPr>
              <a:endCxn id="9" idx="1"/>
            </p:cNvCxnSpPr>
            <p:nvPr/>
          </p:nvCxnSpPr>
          <p:spPr>
            <a:xfrm>
              <a:off x="992188" y="2824956"/>
              <a:ext cx="571500" cy="238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47"/>
            <p:cNvSpPr txBox="1">
              <a:spLocks noChangeArrowheads="1"/>
            </p:cNvSpPr>
            <p:nvPr/>
          </p:nvSpPr>
          <p:spPr bwMode="auto">
            <a:xfrm>
              <a:off x="563563" y="3539331"/>
              <a:ext cx="817495" cy="462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dirty="0"/>
                <a:t>Drift</a:t>
              </a:r>
              <a:endParaRPr lang="fr-FR" altLang="zh-CN" sz="1400" dirty="0"/>
            </a:p>
          </p:txBody>
        </p:sp>
        <p:cxnSp>
          <p:nvCxnSpPr>
            <p:cNvPr id="29" name="Straight Arrow Connector 67"/>
            <p:cNvCxnSpPr>
              <a:stCxn id="28" idx="3"/>
              <a:endCxn id="18" idx="1"/>
            </p:cNvCxnSpPr>
            <p:nvPr/>
          </p:nvCxnSpPr>
          <p:spPr>
            <a:xfrm flipV="1">
              <a:off x="1381058" y="3062288"/>
              <a:ext cx="182630" cy="70826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53"/>
            <p:cNvSpPr txBox="1">
              <a:spLocks noChangeArrowheads="1"/>
            </p:cNvSpPr>
            <p:nvPr/>
          </p:nvSpPr>
          <p:spPr bwMode="auto">
            <a:xfrm>
              <a:off x="6318251" y="2321719"/>
              <a:ext cx="2143124" cy="1109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dirty="0"/>
                <a:t>The screw is pulling out the console</a:t>
              </a:r>
              <a:endParaRPr lang="fr-FR" altLang="zh-CN" sz="1400" dirty="0"/>
            </a:p>
          </p:txBody>
        </p:sp>
        <p:sp>
          <p:nvSpPr>
            <p:cNvPr id="31" name="TextBox 55"/>
            <p:cNvSpPr txBox="1">
              <a:spLocks noChangeArrowheads="1"/>
            </p:cNvSpPr>
            <p:nvPr/>
          </p:nvSpPr>
          <p:spPr bwMode="auto">
            <a:xfrm>
              <a:off x="3127375" y="3355180"/>
              <a:ext cx="2101691" cy="462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 dirty="0"/>
                <a:t>Detector Base</a:t>
              </a:r>
              <a:endParaRPr lang="fr-FR" altLang="zh-CN" sz="1400" dirty="0"/>
            </a:p>
          </p:txBody>
        </p:sp>
        <p:sp>
          <p:nvSpPr>
            <p:cNvPr id="32" name="矩形 57"/>
            <p:cNvSpPr>
              <a:spLocks noChangeArrowheads="1"/>
            </p:cNvSpPr>
            <p:nvPr/>
          </p:nvSpPr>
          <p:spPr bwMode="auto">
            <a:xfrm>
              <a:off x="3124200" y="1521619"/>
              <a:ext cx="1407254" cy="78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>
                  <a:solidFill>
                    <a:srgbClr val="0000FF"/>
                  </a:solidFill>
                </a:rPr>
                <a:t>NS2</a:t>
              </a:r>
              <a:endParaRPr lang="zh-CN" altLang="en-US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599980"/>
            <a:ext cx="3108044" cy="186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2" y="3356992"/>
            <a:ext cx="254399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16" y="3502283"/>
            <a:ext cx="2002267" cy="12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48" y="3463428"/>
            <a:ext cx="3760232" cy="270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16" y="4844803"/>
            <a:ext cx="2002267" cy="143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4" y="5628294"/>
            <a:ext cx="2228495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baseline="30000" dirty="0" smtClean="0">
                <a:solidFill>
                  <a:srgbClr val="0000FF"/>
                </a:solidFill>
              </a:rPr>
              <a:t>增益随工作电压的增大呈指数增长趋势</a:t>
            </a:r>
            <a:endParaRPr lang="zh-CN" altLang="en-US" sz="1400" b="1" baseline="300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04268" y="3726086"/>
            <a:ext cx="1026243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baseline="30000" dirty="0" smtClean="0">
                <a:solidFill>
                  <a:srgbClr val="0000FF"/>
                </a:solidFill>
              </a:rPr>
              <a:t>Cu</a:t>
            </a:r>
            <a:r>
              <a:rPr lang="zh-CN" altLang="en-US" sz="1400" b="1" baseline="30000" dirty="0" smtClean="0">
                <a:solidFill>
                  <a:srgbClr val="0000FF"/>
                </a:solidFill>
              </a:rPr>
              <a:t>靶</a:t>
            </a:r>
            <a:r>
              <a:rPr lang="en-US" altLang="zh-CN" sz="1400" b="1" baseline="30000" dirty="0" smtClean="0">
                <a:solidFill>
                  <a:srgbClr val="0000FF"/>
                </a:solidFill>
              </a:rPr>
              <a:t>X</a:t>
            </a:r>
            <a:r>
              <a:rPr lang="zh-CN" altLang="en-US" sz="1400" b="1" baseline="30000" dirty="0" smtClean="0">
                <a:solidFill>
                  <a:srgbClr val="0000FF"/>
                </a:solidFill>
              </a:rPr>
              <a:t>射线能谱</a:t>
            </a:r>
            <a:endParaRPr lang="zh-CN" altLang="en-US" sz="1400" b="1" baseline="30000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99935" y="5797097"/>
            <a:ext cx="1026243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baseline="30000" dirty="0" smtClean="0">
                <a:solidFill>
                  <a:srgbClr val="0000FF"/>
                </a:solidFill>
              </a:rPr>
              <a:t>增益均匀性测试</a:t>
            </a:r>
            <a:endParaRPr lang="zh-CN" altLang="en-US" sz="1400" b="1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22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>
                <a:solidFill>
                  <a:srgbClr val="0000FF"/>
                </a:solidFill>
                <a:ea typeface="华文楷体" pitchFamily="2" charset="-122"/>
              </a:rPr>
              <a:t>MICROMEGAS</a:t>
            </a:r>
            <a:r>
              <a:rPr lang="zh-CN" altLang="en-US" sz="4000" dirty="0">
                <a:solidFill>
                  <a:srgbClr val="0000FF"/>
                </a:solidFill>
                <a:ea typeface="华文楷体" pitchFamily="2" charset="-122"/>
              </a:rPr>
              <a:t>工作原理</a:t>
            </a:r>
            <a:endParaRPr lang="zh-CN" altLang="en-US" sz="4000" dirty="0" smtClean="0">
              <a:solidFill>
                <a:srgbClr val="0000FF"/>
              </a:solidFill>
              <a:ea typeface="华文楷体" pitchFamily="2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73" y="1537021"/>
            <a:ext cx="656925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Grp="1"/>
          </p:cNvSpPr>
          <p:nvPr>
            <p:ph type="body" idx="4294967295"/>
          </p:nvPr>
        </p:nvSpPr>
        <p:spPr>
          <a:xfrm>
            <a:off x="518864" y="5229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err="1" smtClean="0"/>
              <a:t>Micromegas</a:t>
            </a:r>
            <a:r>
              <a:rPr lang="zh-CN" altLang="en-US" sz="1800" dirty="0" smtClean="0"/>
              <a:t>是一种微结构平行电极的雪崩气体探测器，其主要由转化区（又称漂移区）和雪崩区组成。带电粒子或光子在转化区产生原初电离，原初电子在漂移电场的作用下，漂移到雪崩区发生雪崩倍增。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971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制作工艺研究</a:t>
            </a:r>
          </a:p>
        </p:txBody>
      </p:sp>
      <p:sp>
        <p:nvSpPr>
          <p:cNvPr id="8" name="TextBox 72"/>
          <p:cNvSpPr txBox="1"/>
          <p:nvPr/>
        </p:nvSpPr>
        <p:spPr>
          <a:xfrm>
            <a:off x="467542" y="4666497"/>
            <a:ext cx="4320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采用热压接工艺制作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这种结构可以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在读出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PCB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两侧都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形成雪崩气隙，即两个共用读出板的独立的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室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91670" y="1784064"/>
            <a:ext cx="4052338" cy="1428912"/>
            <a:chOff x="35496" y="2143308"/>
            <a:chExt cx="4768548" cy="176370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61931" y="3527077"/>
              <a:ext cx="29523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614818" y="2555501"/>
              <a:ext cx="1872208" cy="2397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rot="10800000">
              <a:off x="35496" y="2900577"/>
              <a:ext cx="29523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下箭头 12"/>
            <p:cNvSpPr/>
            <p:nvPr/>
          </p:nvSpPr>
          <p:spPr>
            <a:xfrm>
              <a:off x="1447540" y="2143308"/>
              <a:ext cx="205426" cy="32516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23527" y="2968952"/>
              <a:ext cx="2402699" cy="468941"/>
              <a:chOff x="4571999" y="3956219"/>
              <a:chExt cx="2402699" cy="513196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4571999" y="4100234"/>
                <a:ext cx="2402699" cy="238647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4981262" y="4047610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190657" y="4047610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5413310" y="4047609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638251" y="4047888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860134" y="4047610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065035" y="4047608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6277406" y="4047888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6493430" y="4044222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981262" y="4342270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5190657" y="4342270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5413310" y="4342269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638251" y="4342548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5860134" y="4342270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065035" y="4342268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6277406" y="4342548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6493430" y="4338882"/>
                <a:ext cx="144016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4948572" y="3956219"/>
                <a:ext cx="209395" cy="7200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6460741" y="3968552"/>
                <a:ext cx="209394" cy="621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4948571" y="4365407"/>
                <a:ext cx="209396" cy="621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5514733" y="3956219"/>
                <a:ext cx="65379" cy="745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6012160" y="3956219"/>
                <a:ext cx="65379" cy="745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5514733" y="4394895"/>
                <a:ext cx="65379" cy="745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6012160" y="4394895"/>
                <a:ext cx="65379" cy="745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6460739" y="4394896"/>
                <a:ext cx="209395" cy="621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614149" y="3616577"/>
              <a:ext cx="1872208" cy="2397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453063" y="2143308"/>
              <a:ext cx="1350981" cy="3418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Compressed </a:t>
              </a:r>
              <a:r>
                <a:rPr lang="en-US" altLang="zh-CN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air</a:t>
              </a:r>
              <a:endParaRPr lang="zh-CN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453063" y="2632631"/>
              <a:ext cx="1332118" cy="3418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Stretched mesh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453063" y="3565109"/>
              <a:ext cx="928447" cy="3418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Hot </a:t>
              </a:r>
              <a:r>
                <a:rPr lang="en-US" altLang="zh-CN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plane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453063" y="3291417"/>
              <a:ext cx="781313" cy="3418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Spacers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>
            <a:xfrm flipH="1">
              <a:off x="1755678" y="2322308"/>
              <a:ext cx="1592185" cy="0"/>
            </a:xfrm>
            <a:prstGeom prst="straightConnector1">
              <a:avLst/>
            </a:prstGeom>
            <a:ln>
              <a:headEnd type="none" w="lg" len="lg"/>
              <a:tailEnd type="triangle" w="sm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>
              <a:off x="3014259" y="2859308"/>
              <a:ext cx="333603" cy="0"/>
            </a:xfrm>
            <a:prstGeom prst="straightConnector1">
              <a:avLst/>
            </a:prstGeom>
            <a:ln>
              <a:headEnd type="none" w="lg" len="lg"/>
              <a:tailEnd type="triangle" w="sm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H="1" flipV="1">
              <a:off x="2451141" y="3424815"/>
              <a:ext cx="886879" cy="11221"/>
            </a:xfrm>
            <a:prstGeom prst="straightConnector1">
              <a:avLst/>
            </a:prstGeom>
            <a:ln>
              <a:headEnd type="none" w="lg" len="lg"/>
              <a:tailEnd type="triangle" w="sm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flipH="1">
              <a:off x="2486357" y="3736432"/>
              <a:ext cx="861505" cy="0"/>
            </a:xfrm>
            <a:prstGeom prst="straightConnector1">
              <a:avLst/>
            </a:prstGeom>
            <a:ln>
              <a:headEnd type="none" w="lg" len="lg"/>
              <a:tailEnd type="triangle" w="sm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H="1">
              <a:off x="2726227" y="3211323"/>
              <a:ext cx="621635" cy="0"/>
            </a:xfrm>
            <a:prstGeom prst="straightConnector1">
              <a:avLst/>
            </a:prstGeom>
            <a:ln>
              <a:headEnd type="none" w="lg" len="lg"/>
              <a:tailEnd type="triangle" w="sm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3453063" y="3031250"/>
              <a:ext cx="1209506" cy="3418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Readout PCB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27584" y="3634572"/>
            <a:ext cx="4001814" cy="346087"/>
            <a:chOff x="467543" y="4749549"/>
            <a:chExt cx="4397366" cy="346087"/>
          </a:xfrm>
        </p:grpSpPr>
        <p:sp>
          <p:nvSpPr>
            <p:cNvPr id="52" name="矩形 51"/>
            <p:cNvSpPr/>
            <p:nvPr/>
          </p:nvSpPr>
          <p:spPr>
            <a:xfrm>
              <a:off x="467543" y="4807604"/>
              <a:ext cx="2592288" cy="7200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611559" y="4879612"/>
              <a:ext cx="288032" cy="7200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013497" y="4879612"/>
              <a:ext cx="288032" cy="7200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415718" y="4879612"/>
              <a:ext cx="288032" cy="7200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35695" y="4879612"/>
              <a:ext cx="288032" cy="7200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2237633" y="4879612"/>
              <a:ext cx="288032" cy="7200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2639854" y="4879612"/>
              <a:ext cx="288032" cy="7200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67543" y="4951620"/>
              <a:ext cx="2592288" cy="1440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467543" y="4749549"/>
              <a:ext cx="2592288" cy="58055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139"/>
            <p:cNvSpPr txBox="1"/>
            <p:nvPr/>
          </p:nvSpPr>
          <p:spPr>
            <a:xfrm>
              <a:off x="3513322" y="4769741"/>
              <a:ext cx="1351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镀</a:t>
              </a:r>
              <a:r>
                <a:rPr lang="zh-CN" alt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锗</a:t>
              </a:r>
              <a:r>
                <a:rPr lang="en-US" altLang="zh-CN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PCB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Picture 7" descr="F:\MicroMegas\Photos\Mesh\350LPIMesh\350rolledmesh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8075" y="1775827"/>
            <a:ext cx="1139441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5" descr="F:\MicroMegas\INST Fabric\Photos\Thermo-bond films\IMG_1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20" y="1764686"/>
            <a:ext cx="117264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32"/>
          <p:cNvSpPr>
            <a:spLocks noChangeArrowheads="1"/>
          </p:cNvSpPr>
          <p:nvPr/>
        </p:nvSpPr>
        <p:spPr bwMode="auto">
          <a:xfrm>
            <a:off x="5076056" y="3111932"/>
            <a:ext cx="3528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丝网</a:t>
            </a:r>
            <a:r>
              <a:rPr lang="zh-CN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</a:t>
            </a:r>
            <a:r>
              <a:rPr lang="zh-CN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目</a:t>
            </a:r>
            <a:r>
              <a:rPr lang="zh-CN" alt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不锈钢，丝</a:t>
            </a:r>
            <a:r>
              <a:rPr lang="zh-CN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间距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丝径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75/22 </a:t>
            </a:r>
            <a:r>
              <a:rPr lang="en-US" altLang="zh-CN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076056" y="3584049"/>
            <a:ext cx="3923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双面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附有热熔胶的</a:t>
            </a:r>
            <a:r>
              <a:rPr lang="zh-CN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聚酯薄膜，厚度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50/100/50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sp>
        <p:nvSpPr>
          <p:cNvPr id="66" name="TextBox 117"/>
          <p:cNvSpPr txBox="1"/>
          <p:nvPr/>
        </p:nvSpPr>
        <p:spPr>
          <a:xfrm>
            <a:off x="6763303" y="4244895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镀锗的读出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PCB (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镀层厚度：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0.1-0.5μm,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面电阻率：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2MΩ/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口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热熔胶膜的边框和支撑之间摆放在读出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PCB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endParaRPr lang="en-US" altLang="zh-CN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图片 6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39" y="4279143"/>
            <a:ext cx="1172648" cy="1094073"/>
          </a:xfrm>
          <a:prstGeom prst="rect">
            <a:avLst/>
          </a:prstGeom>
        </p:spPr>
      </p:pic>
      <p:cxnSp>
        <p:nvCxnSpPr>
          <p:cNvPr id="68" name="直接连接符 67"/>
          <p:cNvCxnSpPr/>
          <p:nvPr/>
        </p:nvCxnSpPr>
        <p:spPr>
          <a:xfrm>
            <a:off x="4932040" y="1628800"/>
            <a:ext cx="0" cy="4104456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/>
        </p:nvSpPr>
        <p:spPr>
          <a:xfrm>
            <a:off x="292050" y="1372760"/>
            <a:ext cx="145049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rgbClr val="0000FF"/>
                </a:solidFill>
              </a:rPr>
              <a:t>基本结构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052214" y="1388213"/>
            <a:ext cx="145049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rgbClr val="0000FF"/>
                </a:solidFill>
              </a:rPr>
              <a:t>主要材料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组装和测试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5569120" y="346627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高压测试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91" y="1340768"/>
            <a:ext cx="3755409" cy="219751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5847" y="3498795"/>
            <a:ext cx="2197510" cy="2750021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1402955" y="59492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热压接后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91" y="3884328"/>
            <a:ext cx="3755409" cy="217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/>
          <p:cNvSpPr txBox="1"/>
          <p:nvPr/>
        </p:nvSpPr>
        <p:spPr>
          <a:xfrm>
            <a:off x="5569120" y="59869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性能测试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296"/>
            <a:ext cx="1968500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F:\MicroMegas\Data\TPC-Readout\Photo\fabrication\CIMG15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66" y="2348880"/>
            <a:ext cx="1832086" cy="137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6"/>
          <p:cNvSpPr txBox="1"/>
          <p:nvPr/>
        </p:nvSpPr>
        <p:spPr>
          <a:xfrm>
            <a:off x="2307866" y="1513309"/>
            <a:ext cx="112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丝网拉伸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1222935" y="328135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张力测试</a:t>
            </a:r>
          </a:p>
        </p:txBody>
      </p:sp>
    </p:spTree>
    <p:extLst>
      <p:ext uri="{BB962C8B-B14F-4D97-AF65-F5344CB8AC3E}">
        <p14:creationId xmlns:p14="http://schemas.microsoft.com/office/powerpoint/2010/main" val="48489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性能测试系统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765476"/>
            <a:ext cx="6408712" cy="419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755576" y="4437112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配气系统</a:t>
            </a:r>
            <a:endParaRPr lang="zh-CN" altLang="en-US" b="1" dirty="0"/>
          </a:p>
        </p:txBody>
      </p:sp>
      <p:sp>
        <p:nvSpPr>
          <p:cNvPr id="24" name="TextBox 7"/>
          <p:cNvSpPr txBox="1"/>
          <p:nvPr/>
        </p:nvSpPr>
        <p:spPr>
          <a:xfrm>
            <a:off x="3923927" y="590241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DAQ</a:t>
            </a:r>
            <a:r>
              <a:rPr lang="zh-CN" altLang="en-US" b="1" dirty="0" smtClean="0"/>
              <a:t>系统</a:t>
            </a:r>
            <a:endParaRPr lang="zh-CN" altLang="en-US" b="1" dirty="0"/>
          </a:p>
        </p:txBody>
      </p:sp>
      <p:sp>
        <p:nvSpPr>
          <p:cNvPr id="25" name="TextBox 8"/>
          <p:cNvSpPr txBox="1"/>
          <p:nvPr/>
        </p:nvSpPr>
        <p:spPr>
          <a:xfrm>
            <a:off x="5652120" y="590241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NIM</a:t>
            </a:r>
            <a:r>
              <a:rPr lang="zh-CN" altLang="en-US" b="1" dirty="0" smtClean="0"/>
              <a:t>及高压，逻辑插件</a:t>
            </a:r>
            <a:endParaRPr lang="zh-CN" altLang="en-US" b="1" dirty="0"/>
          </a:p>
        </p:txBody>
      </p:sp>
      <p:sp>
        <p:nvSpPr>
          <p:cNvPr id="26" name="TextBox 6"/>
          <p:cNvSpPr txBox="1"/>
          <p:nvPr/>
        </p:nvSpPr>
        <p:spPr>
          <a:xfrm>
            <a:off x="3491880" y="14034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移动扫描平台及</a:t>
            </a:r>
            <a:r>
              <a:rPr lang="en-US" altLang="zh-CN" b="1" dirty="0" smtClean="0"/>
              <a:t>X</a:t>
            </a:r>
            <a:r>
              <a:rPr lang="zh-CN" altLang="en-US" b="1" dirty="0" smtClean="0"/>
              <a:t>射线光管</a:t>
            </a:r>
            <a:endParaRPr lang="zh-CN" altLang="en-US" b="1" dirty="0"/>
          </a:p>
        </p:txBody>
      </p:sp>
      <p:sp>
        <p:nvSpPr>
          <p:cNvPr id="27" name="TextBox 11"/>
          <p:cNvSpPr txBox="1"/>
          <p:nvPr/>
        </p:nvSpPr>
        <p:spPr>
          <a:xfrm>
            <a:off x="6516216" y="1403484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控制及高压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344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26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电子学系统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93" y="1595899"/>
            <a:ext cx="270565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79" y="1595899"/>
            <a:ext cx="2100858" cy="27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/>
          <p:nvPr/>
        </p:nvSpPr>
        <p:spPr>
          <a:xfrm>
            <a:off x="749745" y="4476219"/>
            <a:ext cx="4254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Calibri"/>
                <a:cs typeface="Calibri"/>
              </a:rPr>
              <a:t>FEE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i="1" dirty="0" smtClean="0">
                <a:solidFill>
                  <a:srgbClr val="7030A0"/>
                </a:solidFill>
                <a:latin typeface="Calibri"/>
                <a:cs typeface="Calibri"/>
              </a:rPr>
              <a:t> SFE16 chip (TOT)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7030A0"/>
                </a:solidFill>
                <a:cs typeface="Calibri"/>
              </a:rPr>
              <a:t>16 channels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7030A0"/>
                </a:solidFill>
              </a:rPr>
              <a:t>A</a:t>
            </a:r>
            <a:r>
              <a:rPr lang="ru-RU" altLang="zh-CN" i="1" dirty="0" smtClean="0">
                <a:solidFill>
                  <a:srgbClr val="7030A0"/>
                </a:solidFill>
              </a:rPr>
              <a:t>mplification-shaping</a:t>
            </a:r>
            <a:r>
              <a:rPr lang="en-US" altLang="zh-CN" i="1" dirty="0" smtClean="0">
                <a:solidFill>
                  <a:srgbClr val="7030A0"/>
                </a:solidFill>
              </a:rPr>
              <a:t>-</a:t>
            </a:r>
            <a:r>
              <a:rPr lang="ru-RU" altLang="zh-CN" i="1" dirty="0" smtClean="0">
                <a:solidFill>
                  <a:srgbClr val="7030A0"/>
                </a:solidFill>
              </a:rPr>
              <a:t>discrimination</a:t>
            </a:r>
            <a:endParaRPr lang="en-US" altLang="zh-CN" i="1" dirty="0" smtClean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7030A0"/>
                </a:solidFill>
              </a:rPr>
              <a:t>I</a:t>
            </a:r>
            <a:r>
              <a:rPr lang="ru-RU" altLang="zh-CN" i="1" dirty="0" smtClean="0">
                <a:solidFill>
                  <a:srgbClr val="7030A0"/>
                </a:solidFill>
              </a:rPr>
              <a:t>ntermediate </a:t>
            </a:r>
            <a:r>
              <a:rPr lang="ru-RU" altLang="zh-CN" i="1" dirty="0">
                <a:solidFill>
                  <a:srgbClr val="7030A0"/>
                </a:solidFill>
              </a:rPr>
              <a:t>shaping time </a:t>
            </a:r>
            <a:r>
              <a:rPr lang="ru-RU" altLang="zh-CN" i="1" dirty="0" smtClean="0">
                <a:solidFill>
                  <a:srgbClr val="7030A0"/>
                </a:solidFill>
              </a:rPr>
              <a:t>range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5076056" y="4506969"/>
            <a:ext cx="3280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Calibri"/>
                <a:cs typeface="Calibri"/>
              </a:rPr>
              <a:t>TDC card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i="1" dirty="0" smtClean="0">
                <a:solidFill>
                  <a:srgbClr val="7030A0"/>
                </a:solidFill>
                <a:latin typeface="Calibri"/>
                <a:cs typeface="Calibri"/>
              </a:rPr>
              <a:t>Base on HPTDC chips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7030A0"/>
                </a:solidFill>
                <a:cs typeface="Calibri"/>
              </a:rPr>
              <a:t>128 channels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7030A0"/>
                </a:solidFill>
              </a:rPr>
              <a:t>PXI plug-in board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7030A0"/>
                </a:solidFill>
              </a:rPr>
              <a:t>100ps precision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>
                <a:solidFill>
                  <a:srgbClr val="0000FF"/>
                </a:solidFill>
                <a:ea typeface="华文楷体" pitchFamily="2" charset="-122"/>
              </a:rPr>
              <a:t>宇宙线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性能测试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96" y="3933056"/>
            <a:ext cx="1548780" cy="184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321" y="3728299"/>
            <a:ext cx="2958839" cy="222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2314886" y="1095827"/>
            <a:ext cx="5047743" cy="2736304"/>
            <a:chOff x="671934" y="980728"/>
            <a:chExt cx="5047743" cy="2736304"/>
          </a:xfrm>
        </p:grpSpPr>
        <p:grpSp>
          <p:nvGrpSpPr>
            <p:cNvPr id="10" name="组合 9"/>
            <p:cNvGrpSpPr/>
            <p:nvPr/>
          </p:nvGrpSpPr>
          <p:grpSpPr>
            <a:xfrm>
              <a:off x="899592" y="980728"/>
              <a:ext cx="4820085" cy="2736304"/>
              <a:chOff x="1602671" y="1254575"/>
              <a:chExt cx="6065673" cy="4665904"/>
            </a:xfrm>
          </p:grpSpPr>
          <p:sp>
            <p:nvSpPr>
              <p:cNvPr id="16" name="TextBox 5"/>
              <p:cNvSpPr txBox="1"/>
              <p:nvPr/>
            </p:nvSpPr>
            <p:spPr>
              <a:xfrm>
                <a:off x="2920294" y="1585887"/>
                <a:ext cx="1276646" cy="446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/>
                  <a:t>Cosmic</a:t>
                </a:r>
                <a:r>
                  <a:rPr lang="en-US" altLang="zh-CN" sz="1100" b="1" dirty="0" smtClean="0"/>
                  <a:t> ray</a:t>
                </a:r>
                <a:endParaRPr lang="zh-CN" altLang="en-US" sz="1100" b="1" dirty="0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2215691" y="2665865"/>
                <a:ext cx="910981" cy="38840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cxnSp>
            <p:nvCxnSpPr>
              <p:cNvPr id="18" name="直接箭头连接符 17"/>
              <p:cNvCxnSpPr/>
              <p:nvPr/>
            </p:nvCxnSpPr>
            <p:spPr>
              <a:xfrm flipH="1">
                <a:off x="2195736" y="1254575"/>
                <a:ext cx="732434" cy="4665904"/>
              </a:xfrm>
              <a:prstGeom prst="straightConnector1">
                <a:avLst/>
              </a:prstGeom>
              <a:ln w="158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>
                <a:endCxn id="23" idx="1"/>
              </p:cNvCxnSpPr>
              <p:nvPr/>
            </p:nvCxnSpPr>
            <p:spPr>
              <a:xfrm flipV="1">
                <a:off x="3794013" y="2262788"/>
                <a:ext cx="573935" cy="450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>
                <a:endCxn id="24" idx="1"/>
              </p:cNvCxnSpPr>
              <p:nvPr/>
            </p:nvCxnSpPr>
            <p:spPr>
              <a:xfrm flipV="1">
                <a:off x="3794014" y="3460041"/>
                <a:ext cx="573935" cy="1227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/>
            </p:nvCxnSpPr>
            <p:spPr>
              <a:xfrm>
                <a:off x="3794014" y="4075688"/>
                <a:ext cx="573935" cy="92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>
                <a:endCxn id="26" idx="1"/>
              </p:cNvCxnSpPr>
              <p:nvPr/>
            </p:nvCxnSpPr>
            <p:spPr>
              <a:xfrm flipV="1">
                <a:off x="3794014" y="4998817"/>
                <a:ext cx="573935" cy="100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矩形 22"/>
              <p:cNvSpPr/>
              <p:nvPr/>
            </p:nvSpPr>
            <p:spPr>
              <a:xfrm>
                <a:off x="4367947" y="2089827"/>
                <a:ext cx="932645" cy="345917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100" b="1" dirty="0">
                    <a:solidFill>
                      <a:schemeClr val="tx1"/>
                    </a:solidFill>
                  </a:rPr>
                  <a:t>SFE16</a:t>
                </a:r>
                <a:endParaRPr lang="zh-CN" alt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4367949" y="3287082"/>
                <a:ext cx="932645" cy="345918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100" b="1" dirty="0">
                    <a:solidFill>
                      <a:schemeClr val="tx1"/>
                    </a:solidFill>
                  </a:rPr>
                  <a:t>SFE16</a:t>
                </a:r>
                <a:endParaRPr lang="zh-CN" alt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4367949" y="3882379"/>
                <a:ext cx="932645" cy="345918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100" b="1" dirty="0">
                    <a:solidFill>
                      <a:schemeClr val="tx1"/>
                    </a:solidFill>
                  </a:rPr>
                  <a:t>SFE16</a:t>
                </a:r>
                <a:endParaRPr lang="zh-CN" alt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4367949" y="4825858"/>
                <a:ext cx="932645" cy="345918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100" b="1" dirty="0">
                    <a:solidFill>
                      <a:schemeClr val="tx1"/>
                    </a:solidFill>
                  </a:rPr>
                  <a:t>SFE16</a:t>
                </a:r>
                <a:endParaRPr lang="zh-CN" altLang="en-US" sz="11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>
                <a:off x="5300594" y="2260998"/>
                <a:ext cx="43045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5300594" y="3472318"/>
                <a:ext cx="43045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5300594" y="4048355"/>
                <a:ext cx="43045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5300594" y="4970015"/>
                <a:ext cx="43045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5731046" y="2267296"/>
                <a:ext cx="0" cy="27213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矩形 31"/>
              <p:cNvSpPr/>
              <p:nvPr/>
            </p:nvSpPr>
            <p:spPr>
              <a:xfrm>
                <a:off x="6878916" y="2339857"/>
                <a:ext cx="613798" cy="1666003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>
                    <a:solidFill>
                      <a:schemeClr val="tx1"/>
                    </a:solidFill>
                  </a:rPr>
                  <a:t>HP</a:t>
                </a:r>
              </a:p>
              <a:p>
                <a:pPr algn="ctr"/>
                <a:r>
                  <a:rPr lang="en-US" altLang="zh-CN" sz="1100" b="1" dirty="0">
                    <a:solidFill>
                      <a:schemeClr val="tx1"/>
                    </a:solidFill>
                  </a:rPr>
                  <a:t>TDC</a:t>
                </a:r>
                <a:endParaRPr lang="zh-CN" altLang="en-US" sz="11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直接箭头连接符 32"/>
              <p:cNvCxnSpPr>
                <a:endCxn id="34" idx="1"/>
              </p:cNvCxnSpPr>
              <p:nvPr/>
            </p:nvCxnSpPr>
            <p:spPr>
              <a:xfrm>
                <a:off x="2879601" y="2860064"/>
                <a:ext cx="1079087" cy="580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矩形 33"/>
              <p:cNvSpPr/>
              <p:nvPr/>
            </p:nvSpPr>
            <p:spPr>
              <a:xfrm>
                <a:off x="3958688" y="2730902"/>
                <a:ext cx="1341903" cy="269931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>
                    <a:solidFill>
                      <a:schemeClr val="tx1"/>
                    </a:solidFill>
                  </a:rPr>
                  <a:t>discriminator</a:t>
                </a:r>
                <a:endParaRPr lang="zh-CN" altLang="en-US" sz="11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肘形连接符 34"/>
              <p:cNvCxnSpPr/>
              <p:nvPr/>
            </p:nvCxnSpPr>
            <p:spPr>
              <a:xfrm flipV="1">
                <a:off x="5300594" y="2608264"/>
                <a:ext cx="1578322" cy="269464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Box 51"/>
              <p:cNvSpPr txBox="1"/>
              <p:nvPr/>
            </p:nvSpPr>
            <p:spPr>
              <a:xfrm>
                <a:off x="5748032" y="2877728"/>
                <a:ext cx="1147871" cy="446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/>
                  <a:t>trigger</a:t>
                </a:r>
                <a:endParaRPr lang="zh-CN" altLang="en-US" sz="1100" b="1" dirty="0"/>
              </a:p>
            </p:txBody>
          </p:sp>
          <p:cxnSp>
            <p:nvCxnSpPr>
              <p:cNvPr id="37" name="直接箭头连接符 36"/>
              <p:cNvCxnSpPr/>
              <p:nvPr/>
            </p:nvCxnSpPr>
            <p:spPr>
              <a:xfrm>
                <a:off x="5748032" y="3760337"/>
                <a:ext cx="113088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TextBox 53"/>
              <p:cNvSpPr txBox="1"/>
              <p:nvPr/>
            </p:nvSpPr>
            <p:spPr>
              <a:xfrm>
                <a:off x="5693276" y="3817942"/>
                <a:ext cx="1687833" cy="734742"/>
              </a:xfrm>
              <a:prstGeom prst="rect">
                <a:avLst/>
              </a:prstGeom>
              <a:ln>
                <a:noFill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/>
                  <a:t>Time</a:t>
                </a:r>
              </a:p>
              <a:p>
                <a:r>
                  <a:rPr lang="en-US" altLang="zh-CN" sz="1100" dirty="0"/>
                  <a:t> </a:t>
                </a:r>
                <a:r>
                  <a:rPr lang="en-US" altLang="zh-CN" sz="1100" b="1" dirty="0"/>
                  <a:t>measurement</a:t>
                </a:r>
                <a:endParaRPr lang="zh-CN" altLang="en-US" sz="1100" b="1" dirty="0"/>
              </a:p>
            </p:txBody>
          </p:sp>
          <p:sp>
            <p:nvSpPr>
              <p:cNvPr id="39" name="右箭头 38"/>
              <p:cNvSpPr/>
              <p:nvPr/>
            </p:nvSpPr>
            <p:spPr>
              <a:xfrm rot="5400000">
                <a:off x="7038053" y="4218290"/>
                <a:ext cx="339461" cy="201041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1613136" y="4921136"/>
                <a:ext cx="1871198" cy="262234"/>
                <a:chOff x="3717772" y="550191"/>
                <a:chExt cx="1871198" cy="262690"/>
              </a:xfrm>
            </p:grpSpPr>
            <p:sp>
              <p:nvSpPr>
                <p:cNvPr id="108" name="矩形 107"/>
                <p:cNvSpPr/>
                <p:nvPr/>
              </p:nvSpPr>
              <p:spPr>
                <a:xfrm>
                  <a:off x="3717772" y="689339"/>
                  <a:ext cx="1862340" cy="123542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ln>
                      <a:solidFill>
                        <a:srgbClr val="00B050"/>
                      </a:solidFill>
                    </a:ln>
                  </a:endParaRPr>
                </a:p>
              </p:txBody>
            </p:sp>
            <p:sp>
              <p:nvSpPr>
                <p:cNvPr id="109" name="矩形 108"/>
                <p:cNvSpPr/>
                <p:nvPr/>
              </p:nvSpPr>
              <p:spPr>
                <a:xfrm>
                  <a:off x="3950565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0" name="矩形 109"/>
                <p:cNvSpPr/>
                <p:nvPr/>
              </p:nvSpPr>
              <p:spPr>
                <a:xfrm>
                  <a:off x="4066961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1" name="矩形 110"/>
                <p:cNvSpPr/>
                <p:nvPr/>
              </p:nvSpPr>
              <p:spPr>
                <a:xfrm>
                  <a:off x="4184938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2" name="矩形 111"/>
                <p:cNvSpPr/>
                <p:nvPr/>
              </p:nvSpPr>
              <p:spPr>
                <a:xfrm>
                  <a:off x="4301334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3" name="矩形 112"/>
                <p:cNvSpPr/>
                <p:nvPr/>
              </p:nvSpPr>
              <p:spPr>
                <a:xfrm>
                  <a:off x="4421390" y="664631"/>
                  <a:ext cx="73050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4" name="矩形 113"/>
                <p:cNvSpPr/>
                <p:nvPr/>
              </p:nvSpPr>
              <p:spPr>
                <a:xfrm>
                  <a:off x="4533239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5" name="矩形 114"/>
                <p:cNvSpPr/>
                <p:nvPr/>
              </p:nvSpPr>
              <p:spPr>
                <a:xfrm>
                  <a:off x="4651216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6" name="矩形 115"/>
                <p:cNvSpPr/>
                <p:nvPr/>
              </p:nvSpPr>
              <p:spPr>
                <a:xfrm>
                  <a:off x="4767612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7" name="矩形 116"/>
                <p:cNvSpPr/>
                <p:nvPr/>
              </p:nvSpPr>
              <p:spPr>
                <a:xfrm>
                  <a:off x="4880154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8" name="矩形 117"/>
                <p:cNvSpPr/>
                <p:nvPr/>
              </p:nvSpPr>
              <p:spPr>
                <a:xfrm>
                  <a:off x="4996550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19" name="矩形 118"/>
                <p:cNvSpPr/>
                <p:nvPr/>
              </p:nvSpPr>
              <p:spPr>
                <a:xfrm>
                  <a:off x="5114527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>
                  <a:off x="5230923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21" name="矩形 120"/>
                <p:cNvSpPr/>
                <p:nvPr/>
              </p:nvSpPr>
              <p:spPr>
                <a:xfrm>
                  <a:off x="3756571" y="664631"/>
                  <a:ext cx="116396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22" name="矩形 121"/>
                <p:cNvSpPr/>
                <p:nvPr/>
              </p:nvSpPr>
              <p:spPr>
                <a:xfrm>
                  <a:off x="5424917" y="664631"/>
                  <a:ext cx="116396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23" name="矩形 122"/>
                <p:cNvSpPr/>
                <p:nvPr/>
              </p:nvSpPr>
              <p:spPr>
                <a:xfrm>
                  <a:off x="5396131" y="558306"/>
                  <a:ext cx="192839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3756571" y="558306"/>
                  <a:ext cx="1784742" cy="0"/>
                </a:xfrm>
                <a:prstGeom prst="line">
                  <a:avLst/>
                </a:prstGeom>
                <a:ln w="2222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Freeform 18"/>
                <p:cNvSpPr>
                  <a:spLocks/>
                </p:cNvSpPr>
                <p:nvPr/>
              </p:nvSpPr>
              <p:spPr bwMode="auto">
                <a:xfrm rot="10800000">
                  <a:off x="4474197" y="550191"/>
                  <a:ext cx="86565" cy="105420"/>
                </a:xfrm>
                <a:custGeom>
                  <a:avLst/>
                  <a:gdLst>
                    <a:gd name="T0" fmla="*/ 336 w 651"/>
                    <a:gd name="T1" fmla="*/ 1964 h 1969"/>
                    <a:gd name="T2" fmla="*/ 225 w 651"/>
                    <a:gd name="T3" fmla="*/ 1543 h 1969"/>
                    <a:gd name="T4" fmla="*/ 114 w 651"/>
                    <a:gd name="T5" fmla="*/ 1017 h 1969"/>
                    <a:gd name="T6" fmla="*/ 3 w 651"/>
                    <a:gd name="T7" fmla="*/ 275 h 1969"/>
                    <a:gd name="T8" fmla="*/ 131 w 651"/>
                    <a:gd name="T9" fmla="*/ 48 h 1969"/>
                    <a:gd name="T10" fmla="*/ 535 w 651"/>
                    <a:gd name="T11" fmla="*/ 42 h 1969"/>
                    <a:gd name="T12" fmla="*/ 646 w 651"/>
                    <a:gd name="T13" fmla="*/ 297 h 1969"/>
                    <a:gd name="T14" fmla="*/ 563 w 651"/>
                    <a:gd name="T15" fmla="*/ 989 h 1969"/>
                    <a:gd name="T16" fmla="*/ 468 w 651"/>
                    <a:gd name="T17" fmla="*/ 1554 h 1969"/>
                    <a:gd name="T18" fmla="*/ 402 w 651"/>
                    <a:gd name="T19" fmla="*/ 1969 h 19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51"/>
                    <a:gd name="T31" fmla="*/ 0 h 1969"/>
                    <a:gd name="T32" fmla="*/ 651 w 651"/>
                    <a:gd name="T33" fmla="*/ 1969 h 19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51" h="1969">
                      <a:moveTo>
                        <a:pt x="336" y="1964"/>
                      </a:moveTo>
                      <a:cubicBezTo>
                        <a:pt x="300" y="1833"/>
                        <a:pt x="262" y="1701"/>
                        <a:pt x="225" y="1543"/>
                      </a:cubicBezTo>
                      <a:cubicBezTo>
                        <a:pt x="188" y="1385"/>
                        <a:pt x="151" y="1228"/>
                        <a:pt x="114" y="1017"/>
                      </a:cubicBezTo>
                      <a:cubicBezTo>
                        <a:pt x="77" y="806"/>
                        <a:pt x="0" y="436"/>
                        <a:pt x="3" y="275"/>
                      </a:cubicBezTo>
                      <a:cubicBezTo>
                        <a:pt x="6" y="114"/>
                        <a:pt x="43" y="87"/>
                        <a:pt x="131" y="48"/>
                      </a:cubicBezTo>
                      <a:cubicBezTo>
                        <a:pt x="219" y="9"/>
                        <a:pt x="449" y="0"/>
                        <a:pt x="535" y="42"/>
                      </a:cubicBezTo>
                      <a:cubicBezTo>
                        <a:pt x="621" y="84"/>
                        <a:pt x="641" y="139"/>
                        <a:pt x="646" y="297"/>
                      </a:cubicBezTo>
                      <a:cubicBezTo>
                        <a:pt x="651" y="455"/>
                        <a:pt x="593" y="780"/>
                        <a:pt x="563" y="989"/>
                      </a:cubicBezTo>
                      <a:cubicBezTo>
                        <a:pt x="533" y="1198"/>
                        <a:pt x="495" y="1391"/>
                        <a:pt x="468" y="1554"/>
                      </a:cubicBezTo>
                      <a:cubicBezTo>
                        <a:pt x="441" y="1717"/>
                        <a:pt x="413" y="1900"/>
                        <a:pt x="402" y="196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flat" cmpd="sng">
                  <a:solidFill>
                    <a:srgbClr val="FFFF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 kern="0">
                    <a:solidFill>
                      <a:sysClr val="windowText" lastClr="000000"/>
                    </a:solidFill>
                    <a:ea typeface="+mn-ea"/>
                  </a:endParaRPr>
                </a:p>
              </p:txBody>
            </p:sp>
            <p:sp>
              <p:nvSpPr>
                <p:cNvPr id="126" name="矩形 125"/>
                <p:cNvSpPr/>
                <p:nvPr/>
              </p:nvSpPr>
              <p:spPr>
                <a:xfrm>
                  <a:off x="3719154" y="558306"/>
                  <a:ext cx="192839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27" name="矩形 126"/>
                <p:cNvSpPr/>
                <p:nvPr/>
              </p:nvSpPr>
              <p:spPr>
                <a:xfrm>
                  <a:off x="4262535" y="558306"/>
                  <a:ext cx="119558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28" name="矩形 127"/>
                <p:cNvSpPr/>
                <p:nvPr/>
              </p:nvSpPr>
              <p:spPr>
                <a:xfrm>
                  <a:off x="4936771" y="558306"/>
                  <a:ext cx="119558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41" name="组合 40"/>
              <p:cNvGrpSpPr/>
              <p:nvPr/>
            </p:nvGrpSpPr>
            <p:grpSpPr>
              <a:xfrm rot="10800000">
                <a:off x="1625231" y="2077623"/>
                <a:ext cx="1862340" cy="262234"/>
                <a:chOff x="3717772" y="550191"/>
                <a:chExt cx="1862340" cy="262690"/>
              </a:xfrm>
            </p:grpSpPr>
            <p:sp>
              <p:nvSpPr>
                <p:cNvPr id="87" name="矩形 86"/>
                <p:cNvSpPr/>
                <p:nvPr/>
              </p:nvSpPr>
              <p:spPr>
                <a:xfrm>
                  <a:off x="3717772" y="689339"/>
                  <a:ext cx="1862340" cy="123542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ln>
                      <a:solidFill>
                        <a:srgbClr val="00B050"/>
                      </a:solidFill>
                    </a:ln>
                  </a:endParaRPr>
                </a:p>
              </p:txBody>
            </p:sp>
            <p:sp>
              <p:nvSpPr>
                <p:cNvPr id="88" name="矩形 87"/>
                <p:cNvSpPr/>
                <p:nvPr/>
              </p:nvSpPr>
              <p:spPr>
                <a:xfrm>
                  <a:off x="3950565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89" name="矩形 88"/>
                <p:cNvSpPr/>
                <p:nvPr/>
              </p:nvSpPr>
              <p:spPr>
                <a:xfrm>
                  <a:off x="4066961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0" name="矩形 89"/>
                <p:cNvSpPr/>
                <p:nvPr/>
              </p:nvSpPr>
              <p:spPr>
                <a:xfrm>
                  <a:off x="4184938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1" name="矩形 90"/>
                <p:cNvSpPr/>
                <p:nvPr/>
              </p:nvSpPr>
              <p:spPr>
                <a:xfrm>
                  <a:off x="4301334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2" name="矩形 91"/>
                <p:cNvSpPr/>
                <p:nvPr/>
              </p:nvSpPr>
              <p:spPr>
                <a:xfrm>
                  <a:off x="4421390" y="664631"/>
                  <a:ext cx="73050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3" name="矩形 92"/>
                <p:cNvSpPr/>
                <p:nvPr/>
              </p:nvSpPr>
              <p:spPr>
                <a:xfrm>
                  <a:off x="4533239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4" name="矩形 93"/>
                <p:cNvSpPr/>
                <p:nvPr/>
              </p:nvSpPr>
              <p:spPr>
                <a:xfrm>
                  <a:off x="4651216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4767612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4880154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4996550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5114527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5230923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3756571" y="664631"/>
                  <a:ext cx="116396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5424917" y="664631"/>
                  <a:ext cx="116396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5347320" y="558306"/>
                  <a:ext cx="192839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3756571" y="558306"/>
                  <a:ext cx="1784742" cy="0"/>
                </a:xfrm>
                <a:prstGeom prst="line">
                  <a:avLst/>
                </a:prstGeom>
                <a:ln w="2222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 18"/>
                <p:cNvSpPr>
                  <a:spLocks/>
                </p:cNvSpPr>
                <p:nvPr/>
              </p:nvSpPr>
              <p:spPr bwMode="auto">
                <a:xfrm rot="10800000">
                  <a:off x="4433543" y="550191"/>
                  <a:ext cx="86565" cy="105420"/>
                </a:xfrm>
                <a:custGeom>
                  <a:avLst/>
                  <a:gdLst>
                    <a:gd name="T0" fmla="*/ 336 w 651"/>
                    <a:gd name="T1" fmla="*/ 1964 h 1969"/>
                    <a:gd name="T2" fmla="*/ 225 w 651"/>
                    <a:gd name="T3" fmla="*/ 1543 h 1969"/>
                    <a:gd name="T4" fmla="*/ 114 w 651"/>
                    <a:gd name="T5" fmla="*/ 1017 h 1969"/>
                    <a:gd name="T6" fmla="*/ 3 w 651"/>
                    <a:gd name="T7" fmla="*/ 275 h 1969"/>
                    <a:gd name="T8" fmla="*/ 131 w 651"/>
                    <a:gd name="T9" fmla="*/ 48 h 1969"/>
                    <a:gd name="T10" fmla="*/ 535 w 651"/>
                    <a:gd name="T11" fmla="*/ 42 h 1969"/>
                    <a:gd name="T12" fmla="*/ 646 w 651"/>
                    <a:gd name="T13" fmla="*/ 297 h 1969"/>
                    <a:gd name="T14" fmla="*/ 563 w 651"/>
                    <a:gd name="T15" fmla="*/ 989 h 1969"/>
                    <a:gd name="T16" fmla="*/ 468 w 651"/>
                    <a:gd name="T17" fmla="*/ 1554 h 1969"/>
                    <a:gd name="T18" fmla="*/ 402 w 651"/>
                    <a:gd name="T19" fmla="*/ 1969 h 19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51"/>
                    <a:gd name="T31" fmla="*/ 0 h 1969"/>
                    <a:gd name="T32" fmla="*/ 651 w 651"/>
                    <a:gd name="T33" fmla="*/ 1969 h 19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51" h="1969">
                      <a:moveTo>
                        <a:pt x="336" y="1964"/>
                      </a:moveTo>
                      <a:cubicBezTo>
                        <a:pt x="300" y="1833"/>
                        <a:pt x="262" y="1701"/>
                        <a:pt x="225" y="1543"/>
                      </a:cubicBezTo>
                      <a:cubicBezTo>
                        <a:pt x="188" y="1385"/>
                        <a:pt x="151" y="1228"/>
                        <a:pt x="114" y="1017"/>
                      </a:cubicBezTo>
                      <a:cubicBezTo>
                        <a:pt x="77" y="806"/>
                        <a:pt x="0" y="436"/>
                        <a:pt x="3" y="275"/>
                      </a:cubicBezTo>
                      <a:cubicBezTo>
                        <a:pt x="6" y="114"/>
                        <a:pt x="43" y="87"/>
                        <a:pt x="131" y="48"/>
                      </a:cubicBezTo>
                      <a:cubicBezTo>
                        <a:pt x="219" y="9"/>
                        <a:pt x="449" y="0"/>
                        <a:pt x="535" y="42"/>
                      </a:cubicBezTo>
                      <a:cubicBezTo>
                        <a:pt x="621" y="84"/>
                        <a:pt x="641" y="139"/>
                        <a:pt x="646" y="297"/>
                      </a:cubicBezTo>
                      <a:cubicBezTo>
                        <a:pt x="651" y="455"/>
                        <a:pt x="593" y="780"/>
                        <a:pt x="563" y="989"/>
                      </a:cubicBezTo>
                      <a:cubicBezTo>
                        <a:pt x="533" y="1198"/>
                        <a:pt x="495" y="1391"/>
                        <a:pt x="468" y="1554"/>
                      </a:cubicBezTo>
                      <a:cubicBezTo>
                        <a:pt x="441" y="1717"/>
                        <a:pt x="413" y="1900"/>
                        <a:pt x="402" y="196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flat" cmpd="sng">
                  <a:solidFill>
                    <a:srgbClr val="FFFF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 kern="0">
                    <a:solidFill>
                      <a:sysClr val="windowText" lastClr="000000"/>
                    </a:solidFill>
                    <a:ea typeface="+mn-ea"/>
                  </a:endParaRPr>
                </a:p>
              </p:txBody>
            </p:sp>
            <p:sp>
              <p:nvSpPr>
                <p:cNvPr id="105" name="矩形 104"/>
                <p:cNvSpPr/>
                <p:nvPr/>
              </p:nvSpPr>
              <p:spPr>
                <a:xfrm>
                  <a:off x="3719154" y="558306"/>
                  <a:ext cx="192839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6" name="矩形 105"/>
                <p:cNvSpPr/>
                <p:nvPr/>
              </p:nvSpPr>
              <p:spPr>
                <a:xfrm>
                  <a:off x="4262535" y="558306"/>
                  <a:ext cx="119558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7" name="矩形 106"/>
                <p:cNvSpPr/>
                <p:nvPr/>
              </p:nvSpPr>
              <p:spPr>
                <a:xfrm>
                  <a:off x="4907912" y="558306"/>
                  <a:ext cx="119558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 rot="10800000">
                <a:off x="1623848" y="3341199"/>
                <a:ext cx="1862341" cy="262236"/>
                <a:chOff x="3717772" y="550191"/>
                <a:chExt cx="1862341" cy="262692"/>
              </a:xfrm>
            </p:grpSpPr>
            <p:sp>
              <p:nvSpPr>
                <p:cNvPr id="66" name="矩形 65"/>
                <p:cNvSpPr/>
                <p:nvPr/>
              </p:nvSpPr>
              <p:spPr>
                <a:xfrm>
                  <a:off x="3717772" y="689341"/>
                  <a:ext cx="1862341" cy="123542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ln>
                      <a:solidFill>
                        <a:srgbClr val="00B050"/>
                      </a:solidFill>
                    </a:ln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3950565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68" name="矩形 67"/>
                <p:cNvSpPr/>
                <p:nvPr/>
              </p:nvSpPr>
              <p:spPr>
                <a:xfrm>
                  <a:off x="4066961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4184938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0" name="矩形 69"/>
                <p:cNvSpPr/>
                <p:nvPr/>
              </p:nvSpPr>
              <p:spPr>
                <a:xfrm>
                  <a:off x="4301334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>
                  <a:off x="4421390" y="664631"/>
                  <a:ext cx="73050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2" name="矩形 71"/>
                <p:cNvSpPr/>
                <p:nvPr/>
              </p:nvSpPr>
              <p:spPr>
                <a:xfrm>
                  <a:off x="4533239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3" name="矩形 72"/>
                <p:cNvSpPr/>
                <p:nvPr/>
              </p:nvSpPr>
              <p:spPr>
                <a:xfrm>
                  <a:off x="4651216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4" name="矩形 73"/>
                <p:cNvSpPr/>
                <p:nvPr/>
              </p:nvSpPr>
              <p:spPr>
                <a:xfrm>
                  <a:off x="4767612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5" name="矩形 74"/>
                <p:cNvSpPr/>
                <p:nvPr/>
              </p:nvSpPr>
              <p:spPr>
                <a:xfrm>
                  <a:off x="4880154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6" name="矩形 75"/>
                <p:cNvSpPr/>
                <p:nvPr/>
              </p:nvSpPr>
              <p:spPr>
                <a:xfrm>
                  <a:off x="4996550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5114527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8" name="矩形 77"/>
                <p:cNvSpPr/>
                <p:nvPr/>
              </p:nvSpPr>
              <p:spPr>
                <a:xfrm>
                  <a:off x="5230923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79" name="矩形 78"/>
                <p:cNvSpPr/>
                <p:nvPr/>
              </p:nvSpPr>
              <p:spPr>
                <a:xfrm>
                  <a:off x="3756571" y="664631"/>
                  <a:ext cx="116396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80" name="矩形 79"/>
                <p:cNvSpPr/>
                <p:nvPr/>
              </p:nvSpPr>
              <p:spPr>
                <a:xfrm>
                  <a:off x="5424917" y="664631"/>
                  <a:ext cx="116396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81" name="矩形 80"/>
                <p:cNvSpPr/>
                <p:nvPr/>
              </p:nvSpPr>
              <p:spPr>
                <a:xfrm>
                  <a:off x="5347320" y="558306"/>
                  <a:ext cx="192839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cxnSp>
              <p:nvCxnSpPr>
                <p:cNvPr id="82" name="直接连接符 81"/>
                <p:cNvCxnSpPr/>
                <p:nvPr/>
              </p:nvCxnSpPr>
              <p:spPr>
                <a:xfrm>
                  <a:off x="3756571" y="558306"/>
                  <a:ext cx="1784742" cy="0"/>
                </a:xfrm>
                <a:prstGeom prst="line">
                  <a:avLst/>
                </a:prstGeom>
                <a:ln w="2222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Freeform 18"/>
                <p:cNvSpPr>
                  <a:spLocks/>
                </p:cNvSpPr>
                <p:nvPr/>
              </p:nvSpPr>
              <p:spPr bwMode="auto">
                <a:xfrm rot="10800000">
                  <a:off x="4633628" y="550191"/>
                  <a:ext cx="86565" cy="105420"/>
                </a:xfrm>
                <a:custGeom>
                  <a:avLst/>
                  <a:gdLst>
                    <a:gd name="T0" fmla="*/ 336 w 651"/>
                    <a:gd name="T1" fmla="*/ 1964 h 1969"/>
                    <a:gd name="T2" fmla="*/ 225 w 651"/>
                    <a:gd name="T3" fmla="*/ 1543 h 1969"/>
                    <a:gd name="T4" fmla="*/ 114 w 651"/>
                    <a:gd name="T5" fmla="*/ 1017 h 1969"/>
                    <a:gd name="T6" fmla="*/ 3 w 651"/>
                    <a:gd name="T7" fmla="*/ 275 h 1969"/>
                    <a:gd name="T8" fmla="*/ 131 w 651"/>
                    <a:gd name="T9" fmla="*/ 48 h 1969"/>
                    <a:gd name="T10" fmla="*/ 535 w 651"/>
                    <a:gd name="T11" fmla="*/ 42 h 1969"/>
                    <a:gd name="T12" fmla="*/ 646 w 651"/>
                    <a:gd name="T13" fmla="*/ 297 h 1969"/>
                    <a:gd name="T14" fmla="*/ 563 w 651"/>
                    <a:gd name="T15" fmla="*/ 989 h 1969"/>
                    <a:gd name="T16" fmla="*/ 468 w 651"/>
                    <a:gd name="T17" fmla="*/ 1554 h 1969"/>
                    <a:gd name="T18" fmla="*/ 402 w 651"/>
                    <a:gd name="T19" fmla="*/ 1969 h 19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51"/>
                    <a:gd name="T31" fmla="*/ 0 h 1969"/>
                    <a:gd name="T32" fmla="*/ 651 w 651"/>
                    <a:gd name="T33" fmla="*/ 1969 h 19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51" h="1969">
                      <a:moveTo>
                        <a:pt x="336" y="1964"/>
                      </a:moveTo>
                      <a:cubicBezTo>
                        <a:pt x="300" y="1833"/>
                        <a:pt x="262" y="1701"/>
                        <a:pt x="225" y="1543"/>
                      </a:cubicBezTo>
                      <a:cubicBezTo>
                        <a:pt x="188" y="1385"/>
                        <a:pt x="151" y="1228"/>
                        <a:pt x="114" y="1017"/>
                      </a:cubicBezTo>
                      <a:cubicBezTo>
                        <a:pt x="77" y="806"/>
                        <a:pt x="0" y="436"/>
                        <a:pt x="3" y="275"/>
                      </a:cubicBezTo>
                      <a:cubicBezTo>
                        <a:pt x="6" y="114"/>
                        <a:pt x="43" y="87"/>
                        <a:pt x="131" y="48"/>
                      </a:cubicBezTo>
                      <a:cubicBezTo>
                        <a:pt x="219" y="9"/>
                        <a:pt x="449" y="0"/>
                        <a:pt x="535" y="42"/>
                      </a:cubicBezTo>
                      <a:cubicBezTo>
                        <a:pt x="621" y="84"/>
                        <a:pt x="641" y="139"/>
                        <a:pt x="646" y="297"/>
                      </a:cubicBezTo>
                      <a:cubicBezTo>
                        <a:pt x="651" y="455"/>
                        <a:pt x="593" y="780"/>
                        <a:pt x="563" y="989"/>
                      </a:cubicBezTo>
                      <a:cubicBezTo>
                        <a:pt x="533" y="1198"/>
                        <a:pt x="495" y="1391"/>
                        <a:pt x="468" y="1554"/>
                      </a:cubicBezTo>
                      <a:cubicBezTo>
                        <a:pt x="441" y="1717"/>
                        <a:pt x="413" y="1900"/>
                        <a:pt x="402" y="196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flat" cmpd="sng">
                  <a:solidFill>
                    <a:srgbClr val="FFFF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 kern="0">
                    <a:solidFill>
                      <a:sysClr val="windowText" lastClr="000000"/>
                    </a:solidFill>
                    <a:ea typeface="+mn-ea"/>
                  </a:endParaRPr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3719154" y="558306"/>
                  <a:ext cx="192839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85" name="矩形 84"/>
                <p:cNvSpPr/>
                <p:nvPr/>
              </p:nvSpPr>
              <p:spPr>
                <a:xfrm>
                  <a:off x="4262535" y="558306"/>
                  <a:ext cx="119558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86" name="矩形 85"/>
                <p:cNvSpPr/>
                <p:nvPr/>
              </p:nvSpPr>
              <p:spPr>
                <a:xfrm>
                  <a:off x="4928009" y="558306"/>
                  <a:ext cx="119558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43" name="组合 42"/>
              <p:cNvGrpSpPr/>
              <p:nvPr/>
            </p:nvGrpSpPr>
            <p:grpSpPr>
              <a:xfrm>
                <a:off x="1602671" y="3949191"/>
                <a:ext cx="1862340" cy="262234"/>
                <a:chOff x="3717772" y="550191"/>
                <a:chExt cx="1862340" cy="262690"/>
              </a:xfrm>
            </p:grpSpPr>
            <p:sp>
              <p:nvSpPr>
                <p:cNvPr id="45" name="矩形 44"/>
                <p:cNvSpPr/>
                <p:nvPr/>
              </p:nvSpPr>
              <p:spPr>
                <a:xfrm>
                  <a:off x="3717772" y="689339"/>
                  <a:ext cx="1862340" cy="123542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ln>
                      <a:solidFill>
                        <a:srgbClr val="00B050"/>
                      </a:solidFill>
                    </a:ln>
                  </a:endParaRPr>
                </a:p>
              </p:txBody>
            </p:sp>
            <p:sp>
              <p:nvSpPr>
                <p:cNvPr id="46" name="矩形 45"/>
                <p:cNvSpPr/>
                <p:nvPr/>
              </p:nvSpPr>
              <p:spPr>
                <a:xfrm>
                  <a:off x="3950565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>
                  <a:off x="4066961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48" name="矩形 47"/>
                <p:cNvSpPr/>
                <p:nvPr/>
              </p:nvSpPr>
              <p:spPr>
                <a:xfrm>
                  <a:off x="4184938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>
                  <a:off x="4301334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4421390" y="664631"/>
                  <a:ext cx="73050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1" name="矩形 50"/>
                <p:cNvSpPr/>
                <p:nvPr/>
              </p:nvSpPr>
              <p:spPr>
                <a:xfrm>
                  <a:off x="4533239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2" name="矩形 51"/>
                <p:cNvSpPr/>
                <p:nvPr/>
              </p:nvSpPr>
              <p:spPr>
                <a:xfrm>
                  <a:off x="4651216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3" name="矩形 52"/>
                <p:cNvSpPr/>
                <p:nvPr/>
              </p:nvSpPr>
              <p:spPr>
                <a:xfrm>
                  <a:off x="4767612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4" name="矩形 53"/>
                <p:cNvSpPr/>
                <p:nvPr/>
              </p:nvSpPr>
              <p:spPr>
                <a:xfrm>
                  <a:off x="4880154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5" name="矩形 54"/>
                <p:cNvSpPr/>
                <p:nvPr/>
              </p:nvSpPr>
              <p:spPr>
                <a:xfrm>
                  <a:off x="4996550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6" name="矩形 55"/>
                <p:cNvSpPr/>
                <p:nvPr/>
              </p:nvSpPr>
              <p:spPr>
                <a:xfrm>
                  <a:off x="5114527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7" name="矩形 56"/>
                <p:cNvSpPr/>
                <p:nvPr/>
              </p:nvSpPr>
              <p:spPr>
                <a:xfrm>
                  <a:off x="5230923" y="664631"/>
                  <a:ext cx="77597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8" name="矩形 57"/>
                <p:cNvSpPr/>
                <p:nvPr/>
              </p:nvSpPr>
              <p:spPr>
                <a:xfrm>
                  <a:off x="3756571" y="664631"/>
                  <a:ext cx="116396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59" name="矩形 58"/>
                <p:cNvSpPr/>
                <p:nvPr/>
              </p:nvSpPr>
              <p:spPr>
                <a:xfrm>
                  <a:off x="5424917" y="664631"/>
                  <a:ext cx="116396" cy="156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60" name="矩形 59"/>
                <p:cNvSpPr/>
                <p:nvPr/>
              </p:nvSpPr>
              <p:spPr>
                <a:xfrm>
                  <a:off x="5386695" y="558306"/>
                  <a:ext cx="192839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cxnSp>
              <p:nvCxnSpPr>
                <p:cNvPr id="61" name="直接连接符 60"/>
                <p:cNvCxnSpPr/>
                <p:nvPr/>
              </p:nvCxnSpPr>
              <p:spPr>
                <a:xfrm>
                  <a:off x="3756571" y="558306"/>
                  <a:ext cx="1784742" cy="0"/>
                </a:xfrm>
                <a:prstGeom prst="line">
                  <a:avLst/>
                </a:prstGeom>
                <a:ln w="2222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2" name="Freeform 18"/>
                <p:cNvSpPr>
                  <a:spLocks/>
                </p:cNvSpPr>
                <p:nvPr/>
              </p:nvSpPr>
              <p:spPr bwMode="auto">
                <a:xfrm rot="10800000">
                  <a:off x="4584312" y="550191"/>
                  <a:ext cx="86565" cy="105420"/>
                </a:xfrm>
                <a:custGeom>
                  <a:avLst/>
                  <a:gdLst>
                    <a:gd name="T0" fmla="*/ 336 w 651"/>
                    <a:gd name="T1" fmla="*/ 1964 h 1969"/>
                    <a:gd name="T2" fmla="*/ 225 w 651"/>
                    <a:gd name="T3" fmla="*/ 1543 h 1969"/>
                    <a:gd name="T4" fmla="*/ 114 w 651"/>
                    <a:gd name="T5" fmla="*/ 1017 h 1969"/>
                    <a:gd name="T6" fmla="*/ 3 w 651"/>
                    <a:gd name="T7" fmla="*/ 275 h 1969"/>
                    <a:gd name="T8" fmla="*/ 131 w 651"/>
                    <a:gd name="T9" fmla="*/ 48 h 1969"/>
                    <a:gd name="T10" fmla="*/ 535 w 651"/>
                    <a:gd name="T11" fmla="*/ 42 h 1969"/>
                    <a:gd name="T12" fmla="*/ 646 w 651"/>
                    <a:gd name="T13" fmla="*/ 297 h 1969"/>
                    <a:gd name="T14" fmla="*/ 563 w 651"/>
                    <a:gd name="T15" fmla="*/ 989 h 1969"/>
                    <a:gd name="T16" fmla="*/ 468 w 651"/>
                    <a:gd name="T17" fmla="*/ 1554 h 1969"/>
                    <a:gd name="T18" fmla="*/ 402 w 651"/>
                    <a:gd name="T19" fmla="*/ 1969 h 19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51"/>
                    <a:gd name="T31" fmla="*/ 0 h 1969"/>
                    <a:gd name="T32" fmla="*/ 651 w 651"/>
                    <a:gd name="T33" fmla="*/ 1969 h 19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51" h="1969">
                      <a:moveTo>
                        <a:pt x="336" y="1964"/>
                      </a:moveTo>
                      <a:cubicBezTo>
                        <a:pt x="300" y="1833"/>
                        <a:pt x="262" y="1701"/>
                        <a:pt x="225" y="1543"/>
                      </a:cubicBezTo>
                      <a:cubicBezTo>
                        <a:pt x="188" y="1385"/>
                        <a:pt x="151" y="1228"/>
                        <a:pt x="114" y="1017"/>
                      </a:cubicBezTo>
                      <a:cubicBezTo>
                        <a:pt x="77" y="806"/>
                        <a:pt x="0" y="436"/>
                        <a:pt x="3" y="275"/>
                      </a:cubicBezTo>
                      <a:cubicBezTo>
                        <a:pt x="6" y="114"/>
                        <a:pt x="43" y="87"/>
                        <a:pt x="131" y="48"/>
                      </a:cubicBezTo>
                      <a:cubicBezTo>
                        <a:pt x="219" y="9"/>
                        <a:pt x="449" y="0"/>
                        <a:pt x="535" y="42"/>
                      </a:cubicBezTo>
                      <a:cubicBezTo>
                        <a:pt x="621" y="84"/>
                        <a:pt x="641" y="139"/>
                        <a:pt x="646" y="297"/>
                      </a:cubicBezTo>
                      <a:cubicBezTo>
                        <a:pt x="651" y="455"/>
                        <a:pt x="593" y="780"/>
                        <a:pt x="563" y="989"/>
                      </a:cubicBezTo>
                      <a:cubicBezTo>
                        <a:pt x="533" y="1198"/>
                        <a:pt x="495" y="1391"/>
                        <a:pt x="468" y="1554"/>
                      </a:cubicBezTo>
                      <a:cubicBezTo>
                        <a:pt x="441" y="1717"/>
                        <a:pt x="413" y="1900"/>
                        <a:pt x="402" y="196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flat" cmpd="sng">
                  <a:solidFill>
                    <a:srgbClr val="FFFF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 kern="0">
                    <a:solidFill>
                      <a:sysClr val="windowText" lastClr="000000"/>
                    </a:solidFill>
                    <a:ea typeface="+mn-ea"/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3794677" y="558306"/>
                  <a:ext cx="192839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64" name="矩形 63"/>
                <p:cNvSpPr/>
                <p:nvPr/>
              </p:nvSpPr>
              <p:spPr>
                <a:xfrm>
                  <a:off x="4262535" y="558306"/>
                  <a:ext cx="119558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4945731" y="558306"/>
                  <a:ext cx="119558" cy="9730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sp>
            <p:nvSpPr>
              <p:cNvPr id="44" name="圆角矩形 43"/>
              <p:cNvSpPr/>
              <p:nvPr/>
            </p:nvSpPr>
            <p:spPr>
              <a:xfrm>
                <a:off x="6660232" y="4567757"/>
                <a:ext cx="1008112" cy="49228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/>
                  <a:t>PC</a:t>
                </a:r>
                <a:endParaRPr lang="zh-CN" altLang="en-US" sz="1600" dirty="0"/>
              </a:p>
            </p:txBody>
          </p:sp>
        </p:grpSp>
        <p:sp>
          <p:nvSpPr>
            <p:cNvPr id="11" name="TextBox 1"/>
            <p:cNvSpPr txBox="1"/>
            <p:nvPr/>
          </p:nvSpPr>
          <p:spPr>
            <a:xfrm>
              <a:off x="705106" y="3386269"/>
              <a:ext cx="6273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/>
                <a:t>Mm01</a:t>
              </a:r>
              <a:endParaRPr lang="zh-CN" altLang="en-US" sz="1100" b="1" dirty="0"/>
            </a:p>
          </p:txBody>
        </p:sp>
        <p:sp>
          <p:nvSpPr>
            <p:cNvPr id="12" name="TextBox 119"/>
            <p:cNvSpPr txBox="1"/>
            <p:nvPr/>
          </p:nvSpPr>
          <p:spPr>
            <a:xfrm>
              <a:off x="705105" y="2755047"/>
              <a:ext cx="6273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/>
                <a:t>Mm02</a:t>
              </a:r>
              <a:endParaRPr lang="zh-CN" altLang="en-US" sz="1100" b="1" dirty="0"/>
            </a:p>
          </p:txBody>
        </p:sp>
        <p:sp>
          <p:nvSpPr>
            <p:cNvPr id="13" name="TextBox 120"/>
            <p:cNvSpPr txBox="1"/>
            <p:nvPr/>
          </p:nvSpPr>
          <p:spPr>
            <a:xfrm>
              <a:off x="671934" y="1905345"/>
              <a:ext cx="6273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/>
                <a:t>Mm03</a:t>
              </a:r>
              <a:endParaRPr lang="zh-CN" altLang="en-US" sz="1100" b="1" dirty="0"/>
            </a:p>
          </p:txBody>
        </p:sp>
        <p:sp>
          <p:nvSpPr>
            <p:cNvPr id="14" name="TextBox 121"/>
            <p:cNvSpPr txBox="1"/>
            <p:nvPr/>
          </p:nvSpPr>
          <p:spPr>
            <a:xfrm>
              <a:off x="671934" y="1188828"/>
              <a:ext cx="6273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/>
                <a:t>Mm04</a:t>
              </a:r>
              <a:endParaRPr lang="zh-CN" altLang="en-US" sz="1100" b="1" dirty="0"/>
            </a:p>
          </p:txBody>
        </p:sp>
        <p:sp>
          <p:nvSpPr>
            <p:cNvPr id="15" name="TextBox 2"/>
            <p:cNvSpPr txBox="1"/>
            <p:nvPr/>
          </p:nvSpPr>
          <p:spPr>
            <a:xfrm>
              <a:off x="1896070" y="1684139"/>
              <a:ext cx="9556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/>
                <a:t>scintillator</a:t>
              </a:r>
              <a:endParaRPr lang="zh-CN" altLang="en-US" sz="1100" b="1" dirty="0"/>
            </a:p>
          </p:txBody>
        </p:sp>
      </p:grpSp>
      <p:sp>
        <p:nvSpPr>
          <p:cNvPr id="130" name="TextBox 10"/>
          <p:cNvSpPr txBox="1"/>
          <p:nvPr/>
        </p:nvSpPr>
        <p:spPr>
          <a:xfrm>
            <a:off x="7623268" y="2255409"/>
            <a:ext cx="119720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测试装置示意图</a:t>
            </a:r>
            <a:endParaRPr lang="zh-CN" altLang="en-US" dirty="0"/>
          </a:p>
        </p:txBody>
      </p:sp>
      <p:sp>
        <p:nvSpPr>
          <p:cNvPr id="131" name="TextBox 128"/>
          <p:cNvSpPr txBox="1"/>
          <p:nvPr/>
        </p:nvSpPr>
        <p:spPr>
          <a:xfrm>
            <a:off x="1843352" y="5810412"/>
            <a:ext cx="139072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Muon</a:t>
            </a:r>
            <a:r>
              <a:rPr lang="en-US" altLang="zh-CN" dirty="0" smtClean="0"/>
              <a:t> </a:t>
            </a:r>
            <a:r>
              <a:rPr lang="zh-CN" altLang="en-US" dirty="0" smtClean="0"/>
              <a:t>径迹</a:t>
            </a:r>
            <a:endParaRPr lang="zh-CN" altLang="en-US" dirty="0"/>
          </a:p>
        </p:txBody>
      </p:sp>
      <p:sp>
        <p:nvSpPr>
          <p:cNvPr id="132" name="矩形 131"/>
          <p:cNvSpPr/>
          <p:nvPr/>
        </p:nvSpPr>
        <p:spPr>
          <a:xfrm>
            <a:off x="6764854" y="4674637"/>
            <a:ext cx="219963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测量值与拟合径迹的偏差</a:t>
            </a:r>
          </a:p>
        </p:txBody>
      </p:sp>
      <p:pic>
        <p:nvPicPr>
          <p:cNvPr id="13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478" y="1784216"/>
            <a:ext cx="18732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88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X-ray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成像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97" y="2060438"/>
            <a:ext cx="2503190" cy="231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5508104" y="4797152"/>
            <a:ext cx="2784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50×50mm²</a:t>
            </a:r>
            <a:r>
              <a:rPr lang="zh-CN" altLang="en-US" sz="1600" dirty="0"/>
              <a:t>探测器对</a:t>
            </a:r>
            <a:r>
              <a:rPr lang="en-US" altLang="zh-CN" sz="1600" dirty="0"/>
              <a:t>“</a:t>
            </a:r>
            <a:r>
              <a:rPr lang="zh-CN" altLang="en-US" sz="1600" dirty="0">
                <a:solidFill>
                  <a:srgbClr val="C00000"/>
                </a:solidFill>
              </a:rPr>
              <a:t>国</a:t>
            </a:r>
            <a:r>
              <a:rPr lang="en-US" altLang="zh-CN" sz="1600" dirty="0"/>
              <a:t>” </a:t>
            </a:r>
            <a:r>
              <a:rPr lang="zh-CN" altLang="en-US" sz="1600" dirty="0"/>
              <a:t>字的成像结果</a:t>
            </a:r>
            <a:r>
              <a:rPr lang="en-US" altLang="zh-CN" sz="1600" dirty="0"/>
              <a:t>.</a:t>
            </a:r>
            <a:endParaRPr lang="zh-CN" altLang="en-US" sz="1600" dirty="0"/>
          </a:p>
        </p:txBody>
      </p:sp>
      <p:pic>
        <p:nvPicPr>
          <p:cNvPr id="9" name="图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38893"/>
            <a:ext cx="4176462" cy="236617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80" y="4365104"/>
            <a:ext cx="1950804" cy="157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2872008" y="4614227"/>
            <a:ext cx="2101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两维读出</a:t>
            </a:r>
            <a:r>
              <a:rPr lang="en-US" altLang="zh-CN" sz="1600" dirty="0"/>
              <a:t>PCB</a:t>
            </a:r>
            <a:r>
              <a:rPr lang="zh-CN" altLang="en-US" sz="1600" dirty="0"/>
              <a:t>的显微</a:t>
            </a:r>
            <a:r>
              <a:rPr lang="zh-CN" altLang="en-US" sz="1600" dirty="0" smtClean="0"/>
              <a:t>视图。</a:t>
            </a:r>
            <a:r>
              <a:rPr lang="en-US" altLang="zh-CN" sz="1600" dirty="0" smtClean="0"/>
              <a:t>X&amp;Y </a:t>
            </a:r>
            <a:r>
              <a:rPr lang="zh-CN" altLang="en-US" sz="1600" dirty="0"/>
              <a:t>两维读出，</a:t>
            </a:r>
            <a:r>
              <a:rPr lang="en-US" altLang="zh-CN" sz="1600" dirty="0"/>
              <a:t>0.5mm </a:t>
            </a:r>
            <a:r>
              <a:rPr lang="zh-CN" altLang="en-US" sz="1600" dirty="0" smtClean="0"/>
              <a:t>间距。</a:t>
            </a:r>
            <a:endParaRPr lang="en-US" altLang="zh-CN" sz="1600" dirty="0"/>
          </a:p>
        </p:txBody>
      </p:sp>
      <p:sp>
        <p:nvSpPr>
          <p:cNvPr id="12" name="TextBox 10"/>
          <p:cNvSpPr txBox="1"/>
          <p:nvPr/>
        </p:nvSpPr>
        <p:spPr>
          <a:xfrm>
            <a:off x="445223" y="1580004"/>
            <a:ext cx="11972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测试装置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05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29</a:t>
            </a:fld>
            <a:endParaRPr lang="zh-CN" altLang="en-US" dirty="0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3200" dirty="0" smtClean="0">
                <a:solidFill>
                  <a:srgbClr val="0000FF"/>
                </a:solidFill>
                <a:ea typeface="华文楷体" pitchFamily="2" charset="-122"/>
              </a:rPr>
              <a:t>20x20cm</a:t>
            </a:r>
            <a:r>
              <a:rPr lang="en-US" altLang="zh-CN" sz="3200" baseline="30000" dirty="0" smtClean="0">
                <a:solidFill>
                  <a:srgbClr val="0000FF"/>
                </a:solidFill>
                <a:ea typeface="华文楷体" pitchFamily="2" charset="-122"/>
              </a:rPr>
              <a:t>2</a:t>
            </a:r>
            <a:r>
              <a:rPr lang="zh-CN" altLang="en-US" sz="3200" dirty="0" smtClean="0">
                <a:solidFill>
                  <a:srgbClr val="0000FF"/>
                </a:solidFill>
                <a:ea typeface="华文楷体" pitchFamily="2" charset="-122"/>
              </a:rPr>
              <a:t>探测器制作和测试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08" y="2500460"/>
            <a:ext cx="3070143" cy="2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1600" y="1414517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制作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并测试了三个</a:t>
            </a:r>
            <a:r>
              <a:rPr lang="en-US" altLang="zh-CN" dirty="0"/>
              <a:t> 200×200mm²</a:t>
            </a:r>
            <a:r>
              <a:rPr lang="zh-CN" altLang="en-US" dirty="0"/>
              <a:t>室（两个</a:t>
            </a:r>
            <a:r>
              <a:rPr lang="zh-CN" altLang="en-US" dirty="0" smtClean="0"/>
              <a:t>标准室和一</a:t>
            </a:r>
            <a:r>
              <a:rPr lang="zh-CN" altLang="en-US" dirty="0"/>
              <a:t>个阻</a:t>
            </a:r>
            <a:r>
              <a:rPr lang="zh-CN" altLang="en-US" dirty="0" smtClean="0"/>
              <a:t>性室）</a:t>
            </a:r>
            <a:endParaRPr lang="zh-CN" alt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Good energy resolution and high gain are obtained.</a:t>
            </a:r>
            <a:endParaRPr lang="zh-CN" altLang="en-US" dirty="0"/>
          </a:p>
        </p:txBody>
      </p:sp>
      <p:sp>
        <p:nvSpPr>
          <p:cNvPr id="9" name="TextBox 10"/>
          <p:cNvSpPr txBox="1"/>
          <p:nvPr/>
        </p:nvSpPr>
        <p:spPr>
          <a:xfrm>
            <a:off x="1187624" y="5085184"/>
            <a:ext cx="299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对</a:t>
            </a:r>
            <a:r>
              <a:rPr lang="en-US" altLang="zh-CN" dirty="0">
                <a:cs typeface="Calibri"/>
              </a:rPr>
              <a:t>⁵⁵</a:t>
            </a:r>
            <a:r>
              <a:rPr lang="en-US" altLang="zh-CN" dirty="0"/>
              <a:t>Fe</a:t>
            </a:r>
            <a:r>
              <a:rPr lang="zh-CN" altLang="en-US" dirty="0"/>
              <a:t>源</a:t>
            </a:r>
            <a:r>
              <a:rPr lang="en-US" altLang="zh-CN" dirty="0"/>
              <a:t>5.9keV </a:t>
            </a:r>
            <a:r>
              <a:rPr lang="en-US" altLang="zh-CN" dirty="0" smtClean="0"/>
              <a:t>X</a:t>
            </a:r>
            <a:r>
              <a:rPr lang="zh-CN" altLang="en-US" dirty="0" smtClean="0"/>
              <a:t>射线</a:t>
            </a:r>
            <a:r>
              <a:rPr lang="zh-CN" altLang="en-US" dirty="0"/>
              <a:t>得到</a:t>
            </a:r>
            <a:r>
              <a:rPr lang="en-US" altLang="zh-CN" dirty="0"/>
              <a:t>16% </a:t>
            </a:r>
            <a:r>
              <a:rPr lang="zh-CN" altLang="en-US" dirty="0"/>
              <a:t>能量分辨。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4886233" y="5089287"/>
            <a:ext cx="299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Ge</a:t>
            </a:r>
            <a:r>
              <a:rPr lang="zh-CN" altLang="en-US" dirty="0"/>
              <a:t>镀层阻性室得到</a:t>
            </a:r>
            <a:r>
              <a:rPr lang="en-US" altLang="zh-CN" dirty="0"/>
              <a:t>5</a:t>
            </a:r>
            <a:r>
              <a:rPr lang="en-US" altLang="zh-CN" dirty="0">
                <a:cs typeface="Calibri"/>
              </a:rPr>
              <a:t>×</a:t>
            </a:r>
            <a:r>
              <a:rPr lang="en-US" altLang="zh-CN" dirty="0"/>
              <a:t>10</a:t>
            </a:r>
            <a:r>
              <a:rPr lang="en-US" altLang="zh-CN" dirty="0">
                <a:latin typeface="Calibri"/>
                <a:cs typeface="Calibri"/>
              </a:rPr>
              <a:t>⁴</a:t>
            </a:r>
            <a:r>
              <a:rPr lang="zh-CN" altLang="en-US" dirty="0" smtClean="0">
                <a:latin typeface="Calibri"/>
                <a:cs typeface="Calibri"/>
              </a:rPr>
              <a:t>的增益。</a:t>
            </a:r>
            <a:endParaRPr lang="zh-CN" altLang="en-US" dirty="0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135026"/>
              </p:ext>
            </p:extLst>
          </p:nvPr>
        </p:nvGraphicFramePr>
        <p:xfrm>
          <a:off x="4283968" y="2348880"/>
          <a:ext cx="3817938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Graph" r:id="rId4" imgW="4132800" imgH="2901600" progId="Origin50.Graph">
                  <p:embed/>
                </p:oleObj>
              </mc:Choice>
              <mc:Fallback>
                <p:oleObj name="Graph" r:id="rId4" imgW="41328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348880"/>
                        <a:ext cx="3817938" cy="2880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15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DSCN9763"/>
          <p:cNvPicPr>
            <a:picLocks noChangeAspect="1" noChangeArrowheads="1"/>
          </p:cNvPicPr>
          <p:nvPr/>
        </p:nvPicPr>
        <p:blipFill rotWithShape="1">
          <a:blip r:embed="rId2" cstate="print"/>
          <a:srcRect l="1" t="17775" r="-4865"/>
          <a:stretch/>
        </p:blipFill>
        <p:spPr>
          <a:xfrm>
            <a:off x="7308304" y="4092651"/>
            <a:ext cx="1926991" cy="1287371"/>
          </a:xfrm>
          <a:prstGeom prst="rect">
            <a:avLst/>
          </a:prstGeom>
          <a:noFill/>
          <a:ln/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9EB85-971C-4793-8FD8-7E1BD5242A50}" type="slidenum">
              <a:rPr lang="zh-CN" altLang="en-US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4096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探测器研究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body" idx="4294967295"/>
          </p:nvPr>
        </p:nvSpPr>
        <p:spPr>
          <a:xfrm>
            <a:off x="488607" y="1518418"/>
            <a:ext cx="4760449" cy="4525963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en-US" altLang="zh-CN" sz="2000" dirty="0" smtClean="0">
                <a:ea typeface="华文细黑" pitchFamily="2" charset="-122"/>
              </a:rPr>
              <a:t>MRPC</a:t>
            </a:r>
            <a:r>
              <a:rPr lang="zh-CN" altLang="en-US" sz="2000" dirty="0" smtClean="0">
                <a:ea typeface="华文细黑" pitchFamily="2" charset="-122"/>
              </a:rPr>
              <a:t>：时间分辨</a:t>
            </a:r>
            <a:r>
              <a:rPr lang="zh-CN" altLang="en-US" sz="2000" dirty="0">
                <a:ea typeface="华文细黑" pitchFamily="2" charset="-122"/>
              </a:rPr>
              <a:t>高</a:t>
            </a:r>
            <a:r>
              <a:rPr lang="zh-CN" altLang="en-US" sz="2000" dirty="0" smtClean="0">
                <a:ea typeface="华文细黑" pitchFamily="2" charset="-122"/>
              </a:rPr>
              <a:t>，探测效率</a:t>
            </a:r>
            <a:r>
              <a:rPr lang="zh-CN" altLang="en-US" sz="2000" dirty="0">
                <a:ea typeface="华文细黑" pitchFamily="2" charset="-122"/>
              </a:rPr>
              <a:t>高</a:t>
            </a:r>
            <a:r>
              <a:rPr lang="zh-CN" altLang="en-US" sz="2000" dirty="0" smtClean="0">
                <a:ea typeface="华文细黑" pitchFamily="2" charset="-122"/>
              </a:rPr>
              <a:t>，每通道成本</a:t>
            </a:r>
            <a:r>
              <a:rPr lang="zh-CN" altLang="en-US" sz="2000" dirty="0">
                <a:ea typeface="华文细黑" pitchFamily="2" charset="-122"/>
              </a:rPr>
              <a:t>低</a:t>
            </a:r>
            <a:r>
              <a:rPr lang="zh-CN" altLang="en-US" sz="2000" dirty="0" smtClean="0">
                <a:ea typeface="华文细黑" pitchFamily="2" charset="-122"/>
              </a:rPr>
              <a:t>，读出方式灵活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>
                <a:ea typeface="华文细黑" pitchFamily="2" charset="-122"/>
              </a:rPr>
              <a:t>非常</a:t>
            </a:r>
            <a:r>
              <a:rPr lang="zh-CN" altLang="en-US" sz="2000" dirty="0" smtClean="0">
                <a:ea typeface="华文细黑" pitchFamily="2" charset="-122"/>
              </a:rPr>
              <a:t>适合建造大面积多通道的飞行时间探测器系统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 smtClean="0">
                <a:ea typeface="华文细黑" pitchFamily="2" charset="-122"/>
              </a:rPr>
              <a:t>已经成功应用于</a:t>
            </a:r>
            <a:r>
              <a:rPr lang="en-US" altLang="zh-CN" sz="2000" dirty="0"/>
              <a:t>LHC-ALICE@CERN, RHIC-STAR@BNL, </a:t>
            </a:r>
            <a:r>
              <a:rPr lang="en-US" altLang="zh-CN" sz="2000" dirty="0" err="1" smtClean="0"/>
              <a:t>GSI-FOPI@Germany</a:t>
            </a:r>
            <a:r>
              <a:rPr lang="zh-CN" altLang="en-US" sz="2000" dirty="0" smtClean="0"/>
              <a:t>等实验</a:t>
            </a:r>
            <a:r>
              <a:rPr lang="en-US" altLang="zh-CN" sz="2000" dirty="0" smtClean="0"/>
              <a:t> 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 smtClean="0">
                <a:ea typeface="华文细黑" pitchFamily="2" charset="-122"/>
              </a:rPr>
              <a:t>中国科学技术大学从</a:t>
            </a:r>
            <a:r>
              <a:rPr lang="en-US" altLang="zh-CN" sz="2000" dirty="0" smtClean="0">
                <a:ea typeface="华文细黑" pitchFamily="2" charset="-122"/>
              </a:rPr>
              <a:t>2000</a:t>
            </a:r>
            <a:r>
              <a:rPr lang="zh-CN" altLang="en-US" sz="2000" dirty="0" smtClean="0">
                <a:ea typeface="华文细黑" pitchFamily="2" charset="-122"/>
              </a:rPr>
              <a:t>年开始</a:t>
            </a:r>
            <a:r>
              <a:rPr lang="en-US" altLang="zh-CN" sz="2000" dirty="0" smtClean="0">
                <a:ea typeface="华文细黑" pitchFamily="2" charset="-122"/>
              </a:rPr>
              <a:t>MRPC</a:t>
            </a:r>
            <a:r>
              <a:rPr lang="zh-CN" altLang="en-US" sz="2000" dirty="0" smtClean="0">
                <a:ea typeface="华文细黑" pitchFamily="2" charset="-122"/>
              </a:rPr>
              <a:t>的相关研究工作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 smtClean="0">
                <a:ea typeface="华文细黑" pitchFamily="2" charset="-122"/>
              </a:rPr>
              <a:t>参与了</a:t>
            </a:r>
            <a:r>
              <a:rPr lang="en-US" altLang="zh-CN" sz="2000" dirty="0" smtClean="0">
                <a:ea typeface="华文细黑" pitchFamily="2" charset="-122"/>
              </a:rPr>
              <a:t>STAR-TOF</a:t>
            </a:r>
            <a:r>
              <a:rPr lang="zh-CN" altLang="en-US" sz="2000" dirty="0" smtClean="0">
                <a:ea typeface="华文细黑" pitchFamily="2" charset="-122"/>
              </a:rPr>
              <a:t>、</a:t>
            </a:r>
            <a:r>
              <a:rPr lang="en-US" altLang="zh-CN" sz="2000" dirty="0" smtClean="0">
                <a:ea typeface="华文细黑" pitchFamily="2" charset="-122"/>
              </a:rPr>
              <a:t>STAR-MTD</a:t>
            </a:r>
            <a:r>
              <a:rPr lang="zh-CN" altLang="en-US" sz="2000" dirty="0" smtClean="0">
                <a:ea typeface="华文细黑" pitchFamily="2" charset="-122"/>
              </a:rPr>
              <a:t>、</a:t>
            </a:r>
            <a:r>
              <a:rPr lang="en-US" altLang="zh-CN" sz="2000" dirty="0" smtClean="0">
                <a:ea typeface="华文细黑" pitchFamily="2" charset="-122"/>
              </a:rPr>
              <a:t>BES-ETOF</a:t>
            </a:r>
            <a:r>
              <a:rPr lang="zh-CN" altLang="en-US" sz="2000" dirty="0" smtClean="0">
                <a:ea typeface="华文细黑" pitchFamily="2" charset="-122"/>
              </a:rPr>
              <a:t>、</a:t>
            </a:r>
            <a:r>
              <a:rPr lang="en-US" altLang="zh-CN" sz="2000" dirty="0" smtClean="0">
                <a:ea typeface="华文细黑" pitchFamily="2" charset="-122"/>
              </a:rPr>
              <a:t>CBM-TOF</a:t>
            </a:r>
            <a:r>
              <a:rPr lang="zh-CN" altLang="en-US" sz="2000" dirty="0" smtClean="0">
                <a:ea typeface="华文细黑" pitchFamily="2" charset="-122"/>
              </a:rPr>
              <a:t>的研制和批量制作、测试等工作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endParaRPr lang="zh-CN" altLang="en-US" sz="2000" dirty="0" smtClean="0">
              <a:ea typeface="华文细黑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15218"/>
            <a:ext cx="3770992" cy="1981217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652119" y="3501008"/>
            <a:ext cx="3410953" cy="5539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1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采用多气隙提高时间分辨的</a:t>
            </a:r>
            <a:r>
              <a:rPr kumimoji="1" lang="en-US" altLang="zh-CN" sz="1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MRPC</a:t>
            </a:r>
            <a:r>
              <a:rPr kumimoji="1" lang="zh-CN" altLang="en-US" sz="1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技术，最早由</a:t>
            </a:r>
            <a:r>
              <a:rPr kumimoji="1" lang="en-US" altLang="zh-CN" sz="1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CERN</a:t>
            </a:r>
            <a:r>
              <a:rPr kumimoji="1" lang="zh-CN" altLang="en-US" sz="1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的</a:t>
            </a:r>
            <a:r>
              <a:rPr kumimoji="1" lang="en-US" altLang="zh-CN" sz="1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ALICE</a:t>
            </a:r>
            <a:r>
              <a:rPr kumimoji="1" lang="zh-CN" altLang="en-US" sz="1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合作组于</a:t>
            </a:r>
            <a:r>
              <a:rPr kumimoji="1" lang="en-US" altLang="zh-CN" sz="1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1996</a:t>
            </a:r>
            <a:r>
              <a:rPr kumimoji="1" lang="zh-CN" altLang="en-US" sz="1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年提出。（</a:t>
            </a:r>
            <a:r>
              <a:rPr kumimoji="1" lang="en-US" altLang="zh-CN" sz="1000" b="1" i="1" dirty="0" err="1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Nucl</a:t>
            </a:r>
            <a:r>
              <a:rPr kumimoji="1" lang="en-US" altLang="zh-CN" sz="1000" b="1" i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. Instr.&amp; Meth. A374 (1996) 132 by </a:t>
            </a:r>
            <a:r>
              <a:rPr kumimoji="1" lang="en-US" altLang="zh-CN" sz="1000" b="1" i="1" dirty="0" err="1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M.C.S.Williams</a:t>
            </a:r>
            <a:r>
              <a:rPr kumimoji="1" lang="en-US" altLang="zh-CN" sz="1000" b="1" i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 et al.</a:t>
            </a:r>
            <a:r>
              <a:rPr kumimoji="1" lang="en-US" altLang="zh-CN" sz="1000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 </a:t>
            </a:r>
            <a:r>
              <a:rPr kumimoji="1" lang="zh-CN" altLang="en-US" sz="10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）</a:t>
            </a:r>
            <a:endParaRPr kumimoji="1" lang="en-US" altLang="zh-CN" sz="1000" dirty="0">
              <a:solidFill>
                <a:schemeClr val="accent3">
                  <a:lumMod val="50000"/>
                </a:schemeClr>
              </a:solidFill>
              <a:latin typeface="Tahoma" pitchFamily="34" charset="0"/>
            </a:endParaRPr>
          </a:p>
        </p:txBody>
      </p:sp>
      <p:pic>
        <p:nvPicPr>
          <p:cNvPr id="16" name="Picture 10" descr="DSCF3497"/>
          <p:cNvPicPr>
            <a:picLocks noChangeArrowheads="1"/>
          </p:cNvPicPr>
          <p:nvPr/>
        </p:nvPicPr>
        <p:blipFill>
          <a:blip r:embed="rId4" cstate="print"/>
          <a:srcRect l="26530" r="20911"/>
          <a:stretch>
            <a:fillRect/>
          </a:stretch>
        </p:blipFill>
        <p:spPr>
          <a:xfrm>
            <a:off x="5391765" y="4095799"/>
            <a:ext cx="2060555" cy="1403657"/>
          </a:xfrm>
          <a:prstGeom prst="rect">
            <a:avLst/>
          </a:prstGeom>
          <a:noFill/>
          <a:ln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5" cstate="print"/>
          <a:srcRect t="14407"/>
          <a:stretch/>
        </p:blipFill>
        <p:spPr bwMode="auto">
          <a:xfrm>
            <a:off x="7092280" y="5085184"/>
            <a:ext cx="2049167" cy="118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 descr="实物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214313"/>
            <a:ext cx="2178968" cy="106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MRPC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BES-ETOF</a:t>
            </a:r>
            <a:r>
              <a:rPr lang="zh-CN" altLang="en-US" sz="2400" dirty="0" smtClean="0"/>
              <a:t>工程建设、</a:t>
            </a:r>
            <a:r>
              <a:rPr lang="en-US" altLang="zh-CN" sz="2400" dirty="0" smtClean="0"/>
              <a:t>CBM-TOF</a:t>
            </a:r>
            <a:r>
              <a:rPr lang="zh-CN" altLang="en-US" sz="2400" dirty="0" smtClean="0"/>
              <a:t>定型设计</a:t>
            </a:r>
            <a:endParaRPr lang="en-US" altLang="zh-CN" sz="2400" dirty="0" smtClean="0"/>
          </a:p>
          <a:p>
            <a:pPr marL="0" indent="0">
              <a:buNone/>
            </a:pPr>
            <a:r>
              <a:rPr lang="en-US" altLang="zh-CN" sz="2000" dirty="0" smtClean="0">
                <a:sym typeface="Wingdings" pitchFamily="2" charset="2"/>
              </a:rPr>
              <a:t>         </a:t>
            </a:r>
            <a:r>
              <a:rPr lang="en-US" altLang="zh-CN" sz="2000" dirty="0" smtClean="0"/>
              <a:t>MRPC</a:t>
            </a:r>
            <a:r>
              <a:rPr lang="zh-CN" altLang="en-US" sz="2000" dirty="0" smtClean="0"/>
              <a:t>特性阻抗研究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  </a:t>
            </a:r>
            <a:r>
              <a:rPr lang="en-US" altLang="zh-CN" sz="2000" dirty="0" smtClean="0">
                <a:sym typeface="Wingdings" pitchFamily="2" charset="2"/>
              </a:rPr>
              <a:t></a:t>
            </a:r>
            <a:r>
              <a:rPr lang="zh-CN" altLang="en-US" sz="2000" dirty="0" smtClean="0"/>
              <a:t>提高位置分辨的设计</a:t>
            </a:r>
            <a:endParaRPr lang="en-US" altLang="zh-CN" sz="2000" dirty="0" smtClean="0"/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GEM</a:t>
            </a:r>
            <a:r>
              <a:rPr lang="zh-CN" altLang="en-US" sz="2400" dirty="0" smtClean="0"/>
              <a:t>：</a:t>
            </a:r>
            <a:r>
              <a:rPr lang="en-US" altLang="zh-CN" sz="2400" dirty="0" err="1" smtClean="0"/>
              <a:t>JLab</a:t>
            </a:r>
            <a:r>
              <a:rPr lang="en-US" altLang="zh-CN" sz="2400" dirty="0" smtClean="0"/>
              <a:t>-Solid</a:t>
            </a:r>
            <a:r>
              <a:rPr lang="zh-CN" altLang="en-US" sz="2400" dirty="0" smtClean="0"/>
              <a:t>径迹探测器大面积</a:t>
            </a:r>
            <a:r>
              <a:rPr lang="en-US" altLang="zh-CN" sz="2400" dirty="0" smtClean="0"/>
              <a:t>GEM</a:t>
            </a:r>
          </a:p>
          <a:p>
            <a:pPr marL="0" indent="0">
              <a:buNone/>
            </a:pPr>
            <a:r>
              <a:rPr lang="en-US" altLang="zh-CN" sz="2000" dirty="0" smtClean="0">
                <a:sym typeface="Wingdings" pitchFamily="2" charset="2"/>
              </a:rPr>
              <a:t>         </a:t>
            </a:r>
            <a:r>
              <a:rPr lang="zh-CN" altLang="en-US" sz="2000" dirty="0" smtClean="0">
                <a:sym typeface="Wingdings" pitchFamily="2" charset="2"/>
              </a:rPr>
              <a:t>大面积</a:t>
            </a:r>
            <a:r>
              <a:rPr lang="en-US" altLang="zh-CN" sz="2000" dirty="0" smtClean="0">
                <a:sym typeface="Wingdings" pitchFamily="2" charset="2"/>
              </a:rPr>
              <a:t>GEM</a:t>
            </a:r>
            <a:r>
              <a:rPr lang="zh-CN" altLang="en-US" sz="2000" dirty="0" smtClean="0">
                <a:sym typeface="Wingdings" pitchFamily="2" charset="2"/>
              </a:rPr>
              <a:t>的设计、制作工艺的优化</a:t>
            </a:r>
            <a:endParaRPr lang="en-US" altLang="zh-CN" sz="2000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zh-CN" altLang="en-US" sz="2000" dirty="0" smtClean="0">
                <a:sym typeface="Wingdings" pitchFamily="2" charset="2"/>
              </a:rPr>
              <a:t>         </a:t>
            </a:r>
            <a:r>
              <a:rPr lang="en-US" altLang="zh-CN" sz="2000" dirty="0" smtClean="0">
                <a:sym typeface="Wingdings" pitchFamily="2" charset="2"/>
              </a:rPr>
              <a:t></a:t>
            </a:r>
            <a:r>
              <a:rPr lang="zh-CN" altLang="en-US" sz="2000" dirty="0" smtClean="0">
                <a:sym typeface="Wingdings" pitchFamily="2" charset="2"/>
              </a:rPr>
              <a:t>大面积</a:t>
            </a:r>
            <a:r>
              <a:rPr lang="en-US" altLang="zh-CN" sz="2000" dirty="0" smtClean="0">
                <a:sym typeface="Wingdings" pitchFamily="2" charset="2"/>
              </a:rPr>
              <a:t>GEM</a:t>
            </a:r>
            <a:r>
              <a:rPr lang="zh-CN" altLang="en-US" sz="2000" dirty="0" smtClean="0">
                <a:sym typeface="Wingdings" pitchFamily="2" charset="2"/>
              </a:rPr>
              <a:t>均匀性的提高</a:t>
            </a:r>
            <a:endParaRPr lang="en-US" altLang="zh-CN" sz="2000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zh-CN" altLang="en-US" sz="2000" dirty="0" smtClean="0">
                <a:sym typeface="Wingdings" pitchFamily="2" charset="2"/>
              </a:rPr>
              <a:t>         </a:t>
            </a:r>
            <a:r>
              <a:rPr lang="en-US" altLang="zh-CN" sz="2000" dirty="0" smtClean="0">
                <a:sym typeface="Wingdings" pitchFamily="2" charset="2"/>
              </a:rPr>
              <a:t></a:t>
            </a:r>
            <a:r>
              <a:rPr lang="zh-CN" altLang="en-US" sz="2000" dirty="0" smtClean="0">
                <a:sym typeface="Wingdings" pitchFamily="2" charset="2"/>
              </a:rPr>
              <a:t>位置分辨读出方法优化</a:t>
            </a:r>
            <a:endParaRPr lang="en-US" altLang="zh-CN" sz="2000" dirty="0" smtClean="0"/>
          </a:p>
          <a:p>
            <a:pPr>
              <a:buFont typeface="Wingdings" pitchFamily="2" charset="2"/>
              <a:buChar char="Ø"/>
            </a:pPr>
            <a:r>
              <a:rPr lang="en-US" altLang="zh-CN" sz="2400" dirty="0" err="1" smtClean="0"/>
              <a:t>MicroMegas</a:t>
            </a:r>
            <a:r>
              <a:rPr lang="zh-CN" altLang="en-US" sz="2400" dirty="0" smtClean="0"/>
              <a:t>：</a:t>
            </a:r>
            <a:endParaRPr lang="en-US" altLang="zh-CN" sz="2400" dirty="0" smtClean="0"/>
          </a:p>
          <a:p>
            <a:pPr marL="0" indent="0">
              <a:buNone/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       </a:t>
            </a:r>
            <a:r>
              <a:rPr lang="en-US" altLang="zh-CN" sz="2000" dirty="0" smtClean="0">
                <a:sym typeface="Wingdings" pitchFamily="2" charset="2"/>
              </a:rPr>
              <a:t></a:t>
            </a:r>
            <a:r>
              <a:rPr lang="zh-CN" altLang="en-US" sz="2000" dirty="0" smtClean="0">
                <a:sym typeface="Wingdings" pitchFamily="2" charset="2"/>
              </a:rPr>
              <a:t>大面积探测器的设计和优化</a:t>
            </a:r>
            <a:endParaRPr lang="en-US" altLang="zh-CN" sz="2000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altLang="zh-CN" sz="2000" dirty="0">
                <a:sym typeface="Wingdings" pitchFamily="2" charset="2"/>
              </a:rPr>
              <a:t> </a:t>
            </a:r>
            <a:r>
              <a:rPr lang="en-US" altLang="zh-CN" sz="2000" dirty="0" smtClean="0">
                <a:sym typeface="Wingdings" pitchFamily="2" charset="2"/>
              </a:rPr>
              <a:t>        </a:t>
            </a:r>
            <a:r>
              <a:rPr lang="zh-CN" altLang="en-US" sz="2000" dirty="0" smtClean="0">
                <a:sym typeface="Wingdings" pitchFamily="2" charset="2"/>
              </a:rPr>
              <a:t>均匀性的提高</a:t>
            </a:r>
            <a:endParaRPr lang="en-US" altLang="zh-CN" sz="2000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altLang="zh-CN" sz="2000" dirty="0">
                <a:sym typeface="Wingdings" pitchFamily="2" charset="2"/>
              </a:rPr>
              <a:t> </a:t>
            </a:r>
            <a:r>
              <a:rPr lang="en-US" altLang="zh-CN" sz="2000" dirty="0" smtClean="0">
                <a:sym typeface="Wingdings" pitchFamily="2" charset="2"/>
              </a:rPr>
              <a:t>        </a:t>
            </a:r>
            <a:r>
              <a:rPr lang="zh-CN" altLang="en-US" sz="2000" dirty="0" smtClean="0">
                <a:sym typeface="Wingdings" pitchFamily="2" charset="2"/>
              </a:rPr>
              <a:t>阻性室的研究：提高计数率、抑制打火</a:t>
            </a:r>
            <a:endParaRPr lang="en-US" altLang="zh-CN" sz="2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457200" y="33337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3200" dirty="0" smtClean="0">
                <a:solidFill>
                  <a:srgbClr val="0000FF"/>
                </a:solidFill>
                <a:ea typeface="华文楷体" pitchFamily="2" charset="-122"/>
              </a:rPr>
              <a:t>正在开展的工作</a:t>
            </a:r>
          </a:p>
        </p:txBody>
      </p:sp>
    </p:spTree>
    <p:extLst>
      <p:ext uri="{BB962C8B-B14F-4D97-AF65-F5344CB8AC3E}">
        <p14:creationId xmlns:p14="http://schemas.microsoft.com/office/powerpoint/2010/main" val="4589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总结和展望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zh-CN" altLang="en-US" sz="2200" dirty="0" smtClean="0">
                <a:ea typeface="华文细黑" pitchFamily="2" charset="-122"/>
              </a:rPr>
              <a:t>中科大在</a:t>
            </a:r>
            <a:r>
              <a:rPr lang="en-US" altLang="zh-CN" sz="2200" dirty="0" smtClean="0">
                <a:ea typeface="华文细黑" pitchFamily="2" charset="-122"/>
              </a:rPr>
              <a:t>MRPC</a:t>
            </a:r>
            <a:r>
              <a:rPr lang="zh-CN" altLang="en-US" sz="2200" dirty="0" smtClean="0">
                <a:ea typeface="华文细黑" pitchFamily="2" charset="-122"/>
              </a:rPr>
              <a:t>、</a:t>
            </a:r>
            <a:r>
              <a:rPr lang="en-US" altLang="zh-CN" sz="2200" dirty="0" smtClean="0">
                <a:ea typeface="华文细黑" pitchFamily="2" charset="-122"/>
              </a:rPr>
              <a:t>GEM</a:t>
            </a:r>
            <a:r>
              <a:rPr lang="zh-CN" altLang="en-US" sz="2200" dirty="0" smtClean="0">
                <a:ea typeface="华文细黑" pitchFamily="2" charset="-122"/>
              </a:rPr>
              <a:t>、</a:t>
            </a:r>
            <a:r>
              <a:rPr lang="en-US" altLang="zh-CN" sz="2200" dirty="0" err="1" smtClean="0">
                <a:ea typeface="华文细黑" pitchFamily="2" charset="-122"/>
              </a:rPr>
              <a:t>MicroMegas</a:t>
            </a:r>
            <a:r>
              <a:rPr lang="zh-CN" altLang="en-US" sz="2200" dirty="0" smtClean="0">
                <a:ea typeface="华文细黑" pitchFamily="2" charset="-122"/>
              </a:rPr>
              <a:t>等高性能气体探测器领域开展了多年的研究工作，参与了多个国际合作大型实验装置的研制</a:t>
            </a:r>
            <a:endParaRPr lang="en-US" altLang="zh-CN" sz="22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200" dirty="0" smtClean="0">
                <a:ea typeface="华文细黑" pitchFamily="2" charset="-122"/>
              </a:rPr>
              <a:t>在</a:t>
            </a:r>
            <a:r>
              <a:rPr lang="zh-CN" altLang="en-US" sz="2200" dirty="0" smtClean="0"/>
              <a:t>探测器</a:t>
            </a:r>
            <a:r>
              <a:rPr lang="zh-CN" altLang="en-US" sz="2200" dirty="0"/>
              <a:t>机理研究、探测器设计、测试和优化、制作工艺和技术方法研究、探测器系统建造中的批量制作和测试、质量检验和质量控制</a:t>
            </a:r>
            <a:r>
              <a:rPr lang="zh-CN" altLang="en-US" sz="2200" dirty="0" smtClean="0"/>
              <a:t>等方面，积累了经验</a:t>
            </a:r>
            <a:endParaRPr lang="en-US" altLang="zh-CN" sz="22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200" dirty="0" smtClean="0">
                <a:ea typeface="华文细黑" pitchFamily="2" charset="-122"/>
              </a:rPr>
              <a:t>目前正在进行的探测器研发：</a:t>
            </a:r>
            <a:r>
              <a:rPr lang="en-US" altLang="zh-CN" sz="2200" dirty="0" smtClean="0">
                <a:ea typeface="华文细黑" pitchFamily="2" charset="-122"/>
              </a:rPr>
              <a:t>BES-ETOF</a:t>
            </a:r>
            <a:r>
              <a:rPr lang="zh-CN" altLang="en-US" sz="2200" dirty="0" smtClean="0">
                <a:ea typeface="华文细黑" pitchFamily="2" charset="-122"/>
              </a:rPr>
              <a:t>、</a:t>
            </a:r>
            <a:r>
              <a:rPr lang="en-US" altLang="zh-CN" sz="2200" dirty="0" smtClean="0">
                <a:ea typeface="华文细黑" pitchFamily="2" charset="-122"/>
              </a:rPr>
              <a:t>FAIR-CBM-TOF</a:t>
            </a:r>
            <a:r>
              <a:rPr lang="zh-CN" altLang="en-US" sz="2200" dirty="0" smtClean="0">
                <a:ea typeface="华文细黑" pitchFamily="2" charset="-122"/>
              </a:rPr>
              <a:t>、</a:t>
            </a:r>
            <a:r>
              <a:rPr lang="en-US" altLang="zh-CN" sz="2200" dirty="0" smtClean="0">
                <a:ea typeface="华文细黑" pitchFamily="2" charset="-122"/>
              </a:rPr>
              <a:t>JLAB-Solid</a:t>
            </a:r>
            <a:r>
              <a:rPr lang="zh-CN" altLang="en-US" sz="2200" dirty="0" smtClean="0">
                <a:ea typeface="华文细黑" pitchFamily="2" charset="-122"/>
              </a:rPr>
              <a:t>径迹探测器、</a:t>
            </a:r>
            <a:r>
              <a:rPr lang="en-US" altLang="zh-CN" sz="2200" dirty="0" smtClean="0">
                <a:ea typeface="华文细黑" pitchFamily="2" charset="-122"/>
              </a:rPr>
              <a:t>RHIC-STAR-TRD</a:t>
            </a:r>
            <a:r>
              <a:rPr lang="zh-CN" altLang="en-US" sz="2200" dirty="0">
                <a:ea typeface="华文细黑" pitchFamily="2" charset="-122"/>
              </a:rPr>
              <a:t>等</a:t>
            </a:r>
            <a:endParaRPr lang="en-US" altLang="zh-CN" sz="2200" dirty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200" dirty="0">
                <a:ea typeface="华文细黑" pitchFamily="2" charset="-122"/>
              </a:rPr>
              <a:t>这些技术在</a:t>
            </a:r>
            <a:r>
              <a:rPr lang="zh-CN" altLang="en-US" sz="2200" dirty="0" smtClean="0">
                <a:ea typeface="华文细黑" pitchFamily="2" charset="-122"/>
              </a:rPr>
              <a:t>核工程</a:t>
            </a:r>
            <a:r>
              <a:rPr lang="zh-CN" altLang="en-US" sz="2200" dirty="0">
                <a:ea typeface="华文细黑" pitchFamily="2" charset="-122"/>
              </a:rPr>
              <a:t>、</a:t>
            </a:r>
            <a:r>
              <a:rPr lang="zh-CN" altLang="en-US" sz="2200" dirty="0" smtClean="0">
                <a:ea typeface="华文细黑" pitchFamily="2" charset="-122"/>
              </a:rPr>
              <a:t>辐射监测</a:t>
            </a:r>
            <a:r>
              <a:rPr lang="zh-CN" altLang="en-US" sz="2200" dirty="0">
                <a:ea typeface="华文细黑" pitchFamily="2" charset="-122"/>
              </a:rPr>
              <a:t>、</a:t>
            </a:r>
            <a:r>
              <a:rPr lang="zh-CN" altLang="en-US" sz="2200" dirty="0" smtClean="0">
                <a:ea typeface="华文细黑" pitchFamily="2" charset="-122"/>
              </a:rPr>
              <a:t>医学物理等方面具有广泛的应用前景</a:t>
            </a:r>
            <a:endParaRPr lang="en-US" altLang="zh-CN" sz="2200" dirty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200" dirty="0" smtClean="0">
                <a:ea typeface="华文细黑" pitchFamily="2" charset="-122"/>
              </a:rPr>
              <a:t>期待与国内同行密切合作，共同发展！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20713182">
            <a:off x="5148263" y="5300663"/>
            <a:ext cx="3657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dirty="0">
                <a:solidFill>
                  <a:srgbClr val="333399"/>
                </a:solidFill>
                <a:latin typeface="CommercialScript BT" panose="03030803040807090C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1578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91F589-0C9E-481B-A017-60EBEAEEC2DC}" type="slidenum">
              <a:rPr lang="zh-CN" altLang="en-US"/>
              <a:pPr>
                <a:defRPr/>
              </a:pPr>
              <a:t>4</a:t>
            </a:fld>
            <a:endParaRPr lang="zh-CN" altLang="en-US"/>
          </a:p>
        </p:txBody>
      </p:sp>
      <p:sp>
        <p:nvSpPr>
          <p:cNvPr id="4301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第一个</a:t>
            </a:r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MRPC</a:t>
            </a:r>
            <a:r>
              <a:rPr lang="zh-CN" altLang="en-US" sz="4000" dirty="0">
                <a:solidFill>
                  <a:srgbClr val="0000FF"/>
                </a:solidFill>
                <a:ea typeface="华文楷体" pitchFamily="2" charset="-122"/>
              </a:rPr>
              <a:t>模块</a:t>
            </a:r>
            <a:endParaRPr lang="zh-CN" altLang="en-US" sz="4000" dirty="0" smtClean="0">
              <a:solidFill>
                <a:srgbClr val="0000FF"/>
              </a:solidFill>
              <a:ea typeface="华文楷体" pitchFamily="2" charset="-122"/>
            </a:endParaRPr>
          </a:p>
        </p:txBody>
      </p:sp>
      <p:sp>
        <p:nvSpPr>
          <p:cNvPr id="4301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endParaRPr lang="zh-CN" altLang="en-US" smtClean="0">
              <a:ea typeface="华文细黑" pitchFamily="2" charset="-122"/>
            </a:endParaRPr>
          </a:p>
          <a:p>
            <a:pPr marL="984250" lvl="1" indent="-357188">
              <a:buFont typeface="Wingdings" pitchFamily="2" charset="2"/>
              <a:buChar char="l"/>
            </a:pPr>
            <a:endParaRPr lang="zh-CN" altLang="en-US" smtClean="0"/>
          </a:p>
        </p:txBody>
      </p:sp>
      <p:pic>
        <p:nvPicPr>
          <p:cNvPr id="7" name="Picture 2" descr="m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13" y="1467005"/>
            <a:ext cx="1868692" cy="165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ulse-0010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10" y="1432600"/>
            <a:ext cx="2298158" cy="172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2160364" cy="116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3956" y="3183359"/>
            <a:ext cx="3756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indent="1371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indent="18288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zh-CN" altLang="en-US" sz="1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单</a:t>
            </a:r>
            <a:r>
              <a:rPr lang="en-US" altLang="zh-CN" sz="1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Cell MRPC</a:t>
            </a:r>
            <a:r>
              <a:rPr lang="zh-CN" altLang="en-US" sz="1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：玻璃面积</a:t>
            </a:r>
            <a:r>
              <a:rPr lang="en-US" altLang="zh-CN" sz="1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4 x 4 cm</a:t>
            </a:r>
            <a:r>
              <a:rPr lang="en-US" altLang="zh-CN" sz="1200" b="1" baseline="30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1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zh-CN" altLang="en-US" sz="1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电极面积</a:t>
            </a:r>
            <a:r>
              <a:rPr lang="en-US" altLang="zh-CN" sz="1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3 x 3cm</a:t>
            </a:r>
            <a:r>
              <a:rPr lang="en-US" altLang="zh-CN" sz="1200" b="1" baseline="30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12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  <a:p>
            <a:pPr eaLnBrk="1" hangingPunct="1"/>
            <a:r>
              <a:rPr lang="zh-CN" altLang="en-US" sz="1200" b="1" i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b="1" i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built </a:t>
            </a:r>
            <a:r>
              <a:rPr lang="en-US" altLang="zh-CN" sz="12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at USTC in Sept. </a:t>
            </a:r>
            <a:r>
              <a:rPr lang="en-US" altLang="zh-CN" sz="1200" b="1" i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2000</a:t>
            </a:r>
            <a:r>
              <a:rPr lang="zh-CN" altLang="en-US" sz="1200" b="1" i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en-US" altLang="zh-CN" sz="1200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5" name="Picture 3" descr="D:\user\yesw\Star\single-cell\ms-meta\t-a.ep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3938258"/>
            <a:ext cx="2485050" cy="1658466"/>
          </a:xfrm>
          <a:ln/>
        </p:spPr>
      </p:pic>
      <p:pic>
        <p:nvPicPr>
          <p:cNvPr id="16" name="Picture 4" descr="D:\user\yesw\Star\single-cell\ms-meta\xscan2.ep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832" y="3889776"/>
            <a:ext cx="2659000" cy="2300178"/>
          </a:xfrm>
          <a:noFill/>
          <a:ln/>
        </p:spPr>
      </p:pic>
      <p:pic>
        <p:nvPicPr>
          <p:cNvPr id="17" name="Picture 5" descr="D:\user\yesw\Star\single-cell\ms-meta\w140.ep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859" y="3889776"/>
            <a:ext cx="2346262" cy="2347536"/>
          </a:xfrm>
          <a:noFill/>
          <a:ln/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010612" y="5481961"/>
            <a:ext cx="26761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indent="1371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indent="18288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Time resolution </a:t>
            </a:r>
            <a:r>
              <a:rPr lang="en-US" altLang="zh-CN" sz="20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&lt; </a:t>
            </a:r>
            <a:r>
              <a:rPr lang="en-US" altLang="zh-CN" sz="20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  <a:r>
              <a:rPr lang="zh-CN" altLang="en-US" sz="20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0ps</a:t>
            </a:r>
          </a:p>
          <a:p>
            <a:pPr eaLnBrk="1" hangingPunct="1"/>
            <a:r>
              <a:rPr lang="zh-CN" altLang="en-US" sz="20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Efficiency &gt; 95%</a:t>
            </a:r>
            <a:endParaRPr lang="zh-CN" altLang="en-US" sz="20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3224" y="3789188"/>
            <a:ext cx="310668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Beam test Nov. 2000 @ CERN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STAR TOF R&amp;D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工作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536848" y="1702990"/>
            <a:ext cx="5403304" cy="1882205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 smtClean="0">
                <a:ea typeface="华文细黑" pitchFamily="2" charset="-122"/>
              </a:rPr>
              <a:t>不同读出</a:t>
            </a:r>
            <a:r>
              <a:rPr lang="en-US" altLang="zh-CN" sz="2000" dirty="0" smtClean="0">
                <a:ea typeface="华文细黑" pitchFamily="2" charset="-122"/>
              </a:rPr>
              <a:t>pad</a:t>
            </a:r>
            <a:r>
              <a:rPr lang="zh-CN" altLang="en-US" sz="2000" dirty="0" smtClean="0">
                <a:ea typeface="华文细黑" pitchFamily="2" charset="-122"/>
              </a:rPr>
              <a:t>尺寸、不同气隙结构</a:t>
            </a:r>
            <a:r>
              <a:rPr lang="en-US" altLang="zh-CN" sz="2000" dirty="0" smtClean="0">
                <a:ea typeface="华文细黑" pitchFamily="2" charset="-122"/>
              </a:rPr>
              <a:t>MRPC</a:t>
            </a:r>
            <a:r>
              <a:rPr lang="zh-CN" altLang="en-US" sz="2000" dirty="0" smtClean="0">
                <a:ea typeface="华文细黑" pitchFamily="2" charset="-122"/>
              </a:rPr>
              <a:t>的性能研究</a:t>
            </a:r>
            <a:endParaRPr lang="en-US" altLang="zh-CN" sz="20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>
                <a:ea typeface="华文细黑" pitchFamily="2" charset="-122"/>
              </a:rPr>
              <a:t>束流</a:t>
            </a:r>
            <a:r>
              <a:rPr lang="zh-CN" altLang="en-US" sz="2000" dirty="0" smtClean="0">
                <a:ea typeface="华文细黑" pitchFamily="2" charset="-122"/>
              </a:rPr>
              <a:t>测试</a:t>
            </a:r>
            <a:r>
              <a:rPr lang="en-US" altLang="zh-CN" sz="2000" dirty="0" smtClean="0">
                <a:ea typeface="华文细黑" pitchFamily="2" charset="-122"/>
              </a:rPr>
              <a:t>@CERN T10</a:t>
            </a:r>
            <a:r>
              <a:rPr lang="zh-CN" altLang="en-US" sz="2000" dirty="0" smtClean="0">
                <a:ea typeface="华文细黑" pitchFamily="2" charset="-122"/>
              </a:rPr>
              <a:t>，</a:t>
            </a:r>
            <a:r>
              <a:rPr lang="en-US" altLang="zh-CN" sz="2000" dirty="0" smtClean="0">
                <a:ea typeface="华文细黑" pitchFamily="2" charset="-122"/>
              </a:rPr>
              <a:t>2001</a:t>
            </a:r>
            <a:r>
              <a:rPr lang="zh-CN" altLang="en-US" sz="2000" dirty="0" smtClean="0">
                <a:ea typeface="华文细黑" pitchFamily="2" charset="-122"/>
              </a:rPr>
              <a:t>年</a:t>
            </a:r>
            <a:r>
              <a:rPr lang="en-US" altLang="zh-CN" sz="2000" dirty="0" smtClean="0">
                <a:ea typeface="华文细黑" pitchFamily="2" charset="-122"/>
              </a:rPr>
              <a:t>6</a:t>
            </a:r>
            <a:r>
              <a:rPr lang="zh-CN" altLang="en-US" sz="2000" dirty="0" smtClean="0">
                <a:ea typeface="华文细黑" pitchFamily="2" charset="-122"/>
              </a:rPr>
              <a:t>月</a:t>
            </a:r>
            <a:endParaRPr lang="en-US" altLang="zh-CN" sz="2000" dirty="0" smtClean="0">
              <a:ea typeface="华文细黑" pitchFamily="2" charset="-122"/>
            </a:endParaRPr>
          </a:p>
          <a:p>
            <a:pPr lvl="1"/>
            <a:r>
              <a:rPr lang="zh-CN" altLang="en-US" sz="1800" dirty="0">
                <a:solidFill>
                  <a:srgbClr val="FF3300"/>
                </a:solidFill>
                <a:latin typeface="Times New Roman" panose="02020603050405020304" pitchFamily="18" charset="0"/>
              </a:rPr>
              <a:t>Time Resolution ~ 60ps</a:t>
            </a:r>
          </a:p>
          <a:p>
            <a:pPr lvl="1"/>
            <a:r>
              <a:rPr lang="zh-CN" altLang="en-US" sz="1800" dirty="0">
                <a:solidFill>
                  <a:srgbClr val="FF3300"/>
                </a:solidFill>
                <a:latin typeface="Times New Roman" panose="02020603050405020304" pitchFamily="18" charset="0"/>
              </a:rPr>
              <a:t>Efficiency &gt; 97% </a:t>
            </a:r>
          </a:p>
          <a:p>
            <a:pPr marL="447675" indent="-447675">
              <a:buFont typeface="Wingdings" pitchFamily="2" charset="2"/>
              <a:buChar char="Ø"/>
            </a:pPr>
            <a:endParaRPr lang="en-US" altLang="zh-CN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endParaRPr lang="zh-CN" altLang="en-US" dirty="0" smtClean="0">
              <a:ea typeface="华文细黑" pitchFamily="2" charset="-122"/>
            </a:endParaRPr>
          </a:p>
        </p:txBody>
      </p:sp>
      <p:pic>
        <p:nvPicPr>
          <p:cNvPr id="8" name="Picture 7" descr="F:\chenhf\ustcmrpc\d-ps\aprilmrpc01_meta.ep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98" y="3789040"/>
            <a:ext cx="3816350" cy="1728787"/>
          </a:xfrm>
          <a:ln/>
        </p:spPr>
      </p:pic>
      <p:pic>
        <p:nvPicPr>
          <p:cNvPr id="9" name="Picture 3" descr="D:\user\yesw\Star\multiple-cell\ms-meta\ustc2.eps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r="10977" b="6294"/>
          <a:stretch/>
        </p:blipFill>
        <p:spPr>
          <a:xfrm>
            <a:off x="5868144" y="1556792"/>
            <a:ext cx="3048000" cy="4176464"/>
          </a:xfrm>
          <a:noFill/>
          <a:ln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000514" y="5877272"/>
            <a:ext cx="52520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Beam test results </a:t>
            </a:r>
            <a:r>
              <a:rPr lang="zh-CN" altLang="en-US" sz="12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of two </a:t>
            </a:r>
            <a:r>
              <a:rPr lang="zh-CN" altLang="en-US" sz="1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kinds </a:t>
            </a:r>
            <a:r>
              <a:rPr lang="zh-CN" altLang="en-US" sz="12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of multi</a:t>
            </a:r>
            <a:r>
              <a:rPr lang="zh-CN" altLang="en-US" sz="1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-gap resistive</a:t>
            </a:r>
            <a:r>
              <a:rPr lang="zh-CN" altLang="en-US" sz="12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1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plate </a:t>
            </a:r>
            <a:r>
              <a:rPr lang="zh-CN" altLang="en-US" sz="12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chambers</a:t>
            </a:r>
            <a:r>
              <a:rPr lang="en-US" altLang="zh-CN" sz="1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zh-CN" altLang="en-US" sz="1200" dirty="0" smtClean="0">
                <a:latin typeface="Times New Roman" panose="02020603050405020304" pitchFamily="18" charset="0"/>
              </a:rPr>
              <a:t>M</a:t>
            </a:r>
            <a:r>
              <a:rPr lang="zh-CN" altLang="en-US" sz="1200" dirty="0">
                <a:latin typeface="Times New Roman" panose="02020603050405020304" pitchFamily="18" charset="0"/>
              </a:rPr>
              <a:t>. Shao, L.J. Ruan, H.F. Chen, </a:t>
            </a:r>
            <a:r>
              <a:rPr lang="en-US" altLang="zh-CN" sz="1200" dirty="0" smtClean="0">
                <a:latin typeface="Times New Roman" panose="02020603050405020304" pitchFamily="18" charset="0"/>
              </a:rPr>
              <a:t>et al., </a:t>
            </a:r>
            <a:r>
              <a:rPr lang="zh-CN" altLang="en-US" sz="1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NIM</a:t>
            </a:r>
            <a:r>
              <a:rPr lang="zh-CN" alt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</a:rPr>
              <a:t>A 492 (2002) 344</a:t>
            </a:r>
            <a:r>
              <a:rPr lang="zh-CN" altLang="en-US" sz="1200" dirty="0">
                <a:solidFill>
                  <a:srgbClr val="0000FF"/>
                </a:solidFill>
              </a:rPr>
              <a:t>–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</a:rPr>
              <a:t>350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45793" y="1330124"/>
            <a:ext cx="166251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单层</a:t>
            </a:r>
            <a:r>
              <a:rPr lang="en-US" altLang="zh-CN" sz="1600" dirty="0" smtClean="0"/>
              <a:t>6</a:t>
            </a:r>
            <a:r>
              <a:rPr lang="zh-CN" altLang="en-US" sz="1600" dirty="0" smtClean="0"/>
              <a:t>气隙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STAR TOF MRPC tray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样机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56184"/>
            <a:ext cx="3970784" cy="2548880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en-US" altLang="zh-CN" sz="1800" dirty="0" smtClean="0">
                <a:ea typeface="华文细黑" pitchFamily="2" charset="-122"/>
              </a:rPr>
              <a:t>STAR</a:t>
            </a:r>
            <a:r>
              <a:rPr lang="zh-CN" altLang="en-US" sz="1800" dirty="0">
                <a:ea typeface="华文细黑" pitchFamily="2" charset="-122"/>
              </a:rPr>
              <a:t> </a:t>
            </a:r>
            <a:r>
              <a:rPr lang="en-US" altLang="zh-CN" sz="1800" dirty="0" smtClean="0">
                <a:ea typeface="华文细黑" pitchFamily="2" charset="-122"/>
              </a:rPr>
              <a:t>TOF MRPC tray</a:t>
            </a:r>
            <a:r>
              <a:rPr lang="zh-CN" altLang="en-US" sz="1800" dirty="0" smtClean="0">
                <a:ea typeface="华文细黑" pitchFamily="2" charset="-122"/>
              </a:rPr>
              <a:t>样机于</a:t>
            </a:r>
            <a:r>
              <a:rPr lang="en-US" altLang="zh-CN" sz="1800" dirty="0" smtClean="0">
                <a:ea typeface="华文细黑" pitchFamily="2" charset="-122"/>
              </a:rPr>
              <a:t>2002</a:t>
            </a:r>
            <a:r>
              <a:rPr lang="zh-CN" altLang="en-US" sz="1800" dirty="0" smtClean="0">
                <a:ea typeface="华文细黑" pitchFamily="2" charset="-122"/>
              </a:rPr>
              <a:t>年</a:t>
            </a:r>
            <a:r>
              <a:rPr lang="en-US" altLang="zh-CN" sz="1800" dirty="0" smtClean="0">
                <a:ea typeface="华文细黑" pitchFamily="2" charset="-122"/>
              </a:rPr>
              <a:t>1</a:t>
            </a:r>
            <a:r>
              <a:rPr lang="zh-CN" altLang="en-US" sz="1800" dirty="0" smtClean="0">
                <a:ea typeface="华文细黑" pitchFamily="2" charset="-122"/>
              </a:rPr>
              <a:t>月完成</a:t>
            </a:r>
            <a:endParaRPr lang="en-US" altLang="zh-CN" sz="18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en-US" altLang="zh-CN" sz="1800" dirty="0" smtClean="0">
                <a:ea typeface="华文细黑" pitchFamily="2" charset="-122"/>
              </a:rPr>
              <a:t>24/28</a:t>
            </a:r>
            <a:r>
              <a:rPr lang="zh-CN" altLang="en-US" sz="1800" dirty="0" smtClean="0">
                <a:ea typeface="华文细黑" pitchFamily="2" charset="-122"/>
              </a:rPr>
              <a:t>个</a:t>
            </a:r>
            <a:r>
              <a:rPr lang="en-US" altLang="zh-CN" sz="1800" dirty="0" smtClean="0">
                <a:ea typeface="华文细黑" pitchFamily="2" charset="-122"/>
              </a:rPr>
              <a:t>MRPC</a:t>
            </a:r>
            <a:r>
              <a:rPr lang="zh-CN" altLang="en-US" sz="1800" dirty="0" smtClean="0">
                <a:ea typeface="华文细黑" pitchFamily="2" charset="-122"/>
              </a:rPr>
              <a:t>由科大提供</a:t>
            </a:r>
            <a:endParaRPr lang="en-US" altLang="zh-CN" sz="18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en-US" altLang="zh-CN" sz="1800" dirty="0" smtClean="0">
                <a:ea typeface="华文细黑" pitchFamily="2" charset="-122"/>
              </a:rPr>
              <a:t>2002</a:t>
            </a:r>
            <a:r>
              <a:rPr lang="zh-CN" altLang="en-US" sz="1800" dirty="0" smtClean="0">
                <a:ea typeface="华文细黑" pitchFamily="2" charset="-122"/>
              </a:rPr>
              <a:t>年在</a:t>
            </a:r>
            <a:r>
              <a:rPr lang="en-US" altLang="zh-CN" sz="1800" dirty="0" smtClean="0">
                <a:ea typeface="华文细黑" pitchFamily="2" charset="-122"/>
              </a:rPr>
              <a:t>BNL</a:t>
            </a:r>
            <a:r>
              <a:rPr lang="zh-CN" altLang="en-US" sz="1800" dirty="0" smtClean="0">
                <a:ea typeface="华文细黑" pitchFamily="2" charset="-122"/>
              </a:rPr>
              <a:t>进行了测试</a:t>
            </a:r>
            <a:endParaRPr lang="en-US" altLang="zh-CN" sz="18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en-US" altLang="zh-CN" sz="1800" dirty="0" smtClean="0">
                <a:ea typeface="华文细黑" pitchFamily="2" charset="-122"/>
              </a:rPr>
              <a:t>STAR</a:t>
            </a:r>
            <a:r>
              <a:rPr lang="zh-CN" altLang="en-US" sz="1800" dirty="0" smtClean="0">
                <a:ea typeface="华文细黑" pitchFamily="2" charset="-122"/>
              </a:rPr>
              <a:t>首个</a:t>
            </a:r>
            <a:r>
              <a:rPr lang="en-US" altLang="zh-CN" sz="1800" dirty="0" err="1" smtClean="0">
                <a:ea typeface="华文细黑" pitchFamily="2" charset="-122"/>
              </a:rPr>
              <a:t>TOFr</a:t>
            </a:r>
            <a:r>
              <a:rPr lang="zh-CN" altLang="en-US" sz="1800" dirty="0" smtClean="0">
                <a:ea typeface="华文细黑" pitchFamily="2" charset="-122"/>
              </a:rPr>
              <a:t>从</a:t>
            </a:r>
            <a:r>
              <a:rPr lang="en-US" altLang="zh-CN" sz="1800" dirty="0" smtClean="0">
                <a:ea typeface="华文细黑" pitchFamily="2" charset="-122"/>
              </a:rPr>
              <a:t>RUN3</a:t>
            </a:r>
            <a:r>
              <a:rPr lang="zh-CN" altLang="en-US" sz="1800" dirty="0" smtClean="0">
                <a:ea typeface="华文细黑" pitchFamily="2" charset="-122"/>
              </a:rPr>
              <a:t>（</a:t>
            </a:r>
            <a:r>
              <a:rPr lang="en-US" altLang="zh-CN" sz="1800" dirty="0" smtClean="0">
                <a:ea typeface="华文细黑" pitchFamily="2" charset="-122"/>
              </a:rPr>
              <a:t>2003</a:t>
            </a:r>
            <a:r>
              <a:rPr lang="zh-CN" altLang="en-US" sz="1800" dirty="0" smtClean="0">
                <a:ea typeface="华文细黑" pitchFamily="2" charset="-122"/>
              </a:rPr>
              <a:t>年）开始物理运行，覆盖整个</a:t>
            </a:r>
            <a:r>
              <a:rPr lang="en-US" altLang="zh-CN" sz="1800" dirty="0" smtClean="0">
                <a:ea typeface="华文细黑" pitchFamily="2" charset="-122"/>
              </a:rPr>
              <a:t>TOF</a:t>
            </a:r>
            <a:r>
              <a:rPr lang="zh-CN" altLang="en-US" sz="1800" dirty="0" smtClean="0">
                <a:ea typeface="华文细黑" pitchFamily="2" charset="-122"/>
              </a:rPr>
              <a:t>的</a:t>
            </a:r>
            <a:r>
              <a:rPr lang="en-US" altLang="zh-CN" sz="1800" dirty="0" smtClean="0">
                <a:ea typeface="华文细黑" pitchFamily="2" charset="-122"/>
              </a:rPr>
              <a:t>1/120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>
                <a:ea typeface="华文细黑" pitchFamily="2" charset="-122"/>
              </a:rPr>
              <a:t>为</a:t>
            </a:r>
            <a:r>
              <a:rPr lang="en-US" altLang="zh-CN" sz="1800" dirty="0" smtClean="0">
                <a:ea typeface="华文细黑" pitchFamily="2" charset="-122"/>
              </a:rPr>
              <a:t>STAR TOF</a:t>
            </a:r>
            <a:r>
              <a:rPr lang="zh-CN" altLang="en-US" sz="1800" dirty="0" smtClean="0">
                <a:ea typeface="华文细黑" pitchFamily="2" charset="-122"/>
              </a:rPr>
              <a:t>建造提供了重要依据</a:t>
            </a:r>
            <a:endParaRPr lang="en-US" altLang="zh-CN" sz="1800" dirty="0" smtClean="0">
              <a:ea typeface="华文细黑" pitchFamily="2" charset="-122"/>
            </a:endParaRPr>
          </a:p>
          <a:p>
            <a:pPr marL="0" indent="0">
              <a:buNone/>
            </a:pPr>
            <a:endParaRPr lang="zh-CN" altLang="en-US" sz="1800" dirty="0" smtClean="0">
              <a:ea typeface="华文细黑" pitchFamily="2" charset="-122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00192" y="4719304"/>
            <a:ext cx="28109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indent="1371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indent="18288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zh-CN" sz="12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single Time-of-Flight tray based on </a:t>
            </a:r>
            <a:r>
              <a:rPr lang="en-US" altLang="zh-CN" sz="12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multi-gap </a:t>
            </a:r>
            <a:r>
              <a:rPr lang="en-US" altLang="zh-CN" sz="12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resistive plate chambers </a:t>
            </a:r>
            <a:r>
              <a:rPr lang="en-US" altLang="zh-CN" sz="12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for </a:t>
            </a:r>
            <a:r>
              <a:rPr lang="en-US" altLang="zh-CN" sz="12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STAR experiment at </a:t>
            </a:r>
            <a:r>
              <a:rPr lang="en-US" altLang="zh-CN" sz="12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RHIC, </a:t>
            </a:r>
            <a:r>
              <a:rPr lang="en-US" altLang="zh-CN" sz="12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. Bonner, H. Chen, G. </a:t>
            </a:r>
            <a:r>
              <a:rPr lang="en-US" altLang="zh-CN" sz="12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Eppley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altLang="zh-CN" sz="12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et al., </a:t>
            </a:r>
            <a:r>
              <a:rPr lang="zh-CN" alt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NIM</a:t>
            </a:r>
            <a:r>
              <a:rPr lang="en-US" altLang="zh-CN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A 508 (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2003) </a:t>
            </a:r>
            <a:r>
              <a:rPr lang="en-US" altLang="zh-CN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181-184</a:t>
            </a:r>
          </a:p>
          <a:p>
            <a:pPr eaLnBrk="1" hangingPunct="1"/>
            <a:r>
              <a:rPr lang="en-US" altLang="zh-CN" sz="1200" i="1" dirty="0">
                <a:solidFill>
                  <a:srgbClr val="0000FF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Performance of the prototype MRPC detector for </a:t>
            </a:r>
            <a:r>
              <a:rPr lang="en-US" altLang="zh-CN" sz="1200" i="1" dirty="0" smtClean="0">
                <a:solidFill>
                  <a:srgbClr val="0000FF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STAR</a:t>
            </a:r>
            <a:r>
              <a:rPr lang="en-US" altLang="zh-CN" sz="1200" dirty="0" smtClean="0">
                <a:latin typeface="Times New Roman" panose="02020603050405020304" pitchFamily="18" charset="0"/>
                <a:sym typeface="Times New Roman" panose="02020603050405020304" pitchFamily="18" charset="0"/>
              </a:rPr>
              <a:t>, F</a:t>
            </a:r>
            <a:r>
              <a:rPr lang="en-US" altLang="zh-CN" sz="1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zh-CN" sz="1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Geurts</a:t>
            </a:r>
            <a:r>
              <a:rPr lang="en-US" altLang="zh-CN" sz="1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 M. Shao,  B. Bonner,  </a:t>
            </a:r>
            <a:r>
              <a:rPr lang="en-US" altLang="zh-CN" sz="1200" dirty="0" smtClean="0">
                <a:latin typeface="Times New Roman" panose="02020603050405020304" pitchFamily="18" charset="0"/>
                <a:sym typeface="Times New Roman" panose="02020603050405020304" pitchFamily="18" charset="0"/>
              </a:rPr>
              <a:t>et al., </a:t>
            </a:r>
            <a:r>
              <a:rPr lang="en-US" altLang="zh-CN" sz="1200" dirty="0" smtClean="0">
                <a:solidFill>
                  <a:srgbClr val="0000FF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NIM A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533 (2004) </a:t>
            </a:r>
            <a:r>
              <a:rPr lang="en-US" altLang="zh-CN" sz="1200" dirty="0" smtClean="0">
                <a:solidFill>
                  <a:srgbClr val="0000FF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60-64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1586451"/>
            <a:ext cx="3041595" cy="1482509"/>
          </a:xfrm>
          <a:noFill/>
          <a:ln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9151" y="1549064"/>
            <a:ext cx="1177814" cy="260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1791" y="4013993"/>
            <a:ext cx="2671762" cy="2227263"/>
          </a:xfrm>
          <a:noFill/>
          <a:ln/>
        </p:spPr>
      </p:pic>
      <p:pic>
        <p:nvPicPr>
          <p:cNvPr id="11" name="Picture 7" descr="test-at-ric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511" y="4223340"/>
            <a:ext cx="2890789" cy="1797948"/>
          </a:xfrm>
          <a:noFill/>
          <a:ln/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076057" y="3214717"/>
            <a:ext cx="2304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indent="1371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indent="18288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zh-CN" sz="1200" dirty="0">
                <a:latin typeface="Tahoma" panose="020B0604030504040204" pitchFamily="34" charset="0"/>
                <a:ea typeface="宋体" panose="02010600030101010101" pitchFamily="2" charset="-122"/>
              </a:rPr>
              <a:t>Active area : 20 ×6cm</a:t>
            </a:r>
          </a:p>
          <a:p>
            <a:r>
              <a:rPr lang="en-US" altLang="zh-CN" sz="1200" dirty="0">
                <a:latin typeface="Tahoma" panose="020B0604030504040204" pitchFamily="34" charset="0"/>
                <a:ea typeface="宋体" panose="02010600030101010101" pitchFamily="2" charset="-122"/>
              </a:rPr>
              <a:t>Readout Pad</a:t>
            </a:r>
            <a:r>
              <a:rPr lang="zh-CN" altLang="en-US" sz="1200" dirty="0">
                <a:latin typeface="Tahoma" panose="020B060403050404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1200" dirty="0" smtClean="0">
                <a:latin typeface="Tahoma" panose="020B0604030504040204" pitchFamily="34" charset="0"/>
                <a:ea typeface="宋体" panose="02010600030101010101" pitchFamily="2" charset="-122"/>
              </a:rPr>
              <a:t>3.15cm×6.1cm  </a:t>
            </a:r>
            <a:endParaRPr lang="en-US" altLang="zh-CN" sz="1200" dirty="0">
              <a:latin typeface="Tahoma" panose="020B0604030504040204" pitchFamily="34" charset="0"/>
              <a:ea typeface="宋体" panose="02010600030101010101" pitchFamily="2" charset="-122"/>
            </a:endParaRPr>
          </a:p>
          <a:p>
            <a:r>
              <a:rPr lang="en-US" altLang="zh-CN" sz="1200" dirty="0">
                <a:latin typeface="Tahoma" panose="020B0604030504040204" pitchFamily="34" charset="0"/>
                <a:ea typeface="宋体" panose="02010600030101010101" pitchFamily="2" charset="-122"/>
              </a:rPr>
              <a:t>gap</a:t>
            </a:r>
            <a:r>
              <a:rPr lang="zh-CN" altLang="en-US" sz="1200" dirty="0">
                <a:latin typeface="Tahoma" panose="020B0604030504040204" pitchFamily="34" charset="0"/>
                <a:ea typeface="宋体" panose="02010600030101010101" pitchFamily="2" charset="-122"/>
              </a:rPr>
              <a:t>： </a:t>
            </a:r>
            <a:r>
              <a:rPr lang="en-US" altLang="zh-CN" sz="1200" dirty="0">
                <a:latin typeface="Tahoma" panose="020B0604030504040204" pitchFamily="34" charset="0"/>
                <a:ea typeface="宋体" panose="02010600030101010101" pitchFamily="2" charset="-122"/>
              </a:rPr>
              <a:t>6×0.22mm</a:t>
            </a:r>
          </a:p>
        </p:txBody>
      </p:sp>
    </p:spTree>
    <p:extLst>
      <p:ext uri="{BB962C8B-B14F-4D97-AF65-F5344CB8AC3E}">
        <p14:creationId xmlns:p14="http://schemas.microsoft.com/office/powerpoint/2010/main" val="37638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性能研究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592125" y="1620073"/>
            <a:ext cx="4341168" cy="1180728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en-US" altLang="zh-CN" sz="2800" dirty="0" smtClean="0">
                <a:ea typeface="华文细黑" pitchFamily="2" charset="-122"/>
              </a:rPr>
              <a:t>MRPC</a:t>
            </a:r>
            <a:r>
              <a:rPr lang="zh-CN" altLang="en-US" sz="2800" dirty="0" smtClean="0">
                <a:ea typeface="华文细黑" pitchFamily="2" charset="-122"/>
              </a:rPr>
              <a:t>的抗辐照性能</a:t>
            </a:r>
            <a:endParaRPr lang="en-US" altLang="zh-CN" sz="28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en-US" altLang="zh-CN" sz="2800" dirty="0" smtClean="0">
                <a:ea typeface="华文细黑" pitchFamily="2" charset="-122"/>
              </a:rPr>
              <a:t>MRPC</a:t>
            </a:r>
            <a:r>
              <a:rPr lang="zh-CN" altLang="en-US" sz="2800" dirty="0" smtClean="0">
                <a:ea typeface="华文细黑" pitchFamily="2" charset="-122"/>
              </a:rPr>
              <a:t>的温度效应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71600" y="3061024"/>
            <a:ext cx="3118976" cy="2116693"/>
            <a:chOff x="5436096" y="1600200"/>
            <a:chExt cx="3118976" cy="2116693"/>
          </a:xfrm>
        </p:grpSpPr>
        <p:pic>
          <p:nvPicPr>
            <p:cNvPr id="8" name="Picture 4"/>
            <p:cNvPicPr>
              <a:picLocks noGrp="1" noChangeAspect="1" noChangeArrowheads="1"/>
            </p:cNvPicPr>
            <p:nvPr>
              <p:ph sz="half" idx="4294967295"/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36096" y="1600200"/>
              <a:ext cx="2987248" cy="2116693"/>
            </a:xfrm>
            <a:noFill/>
            <a:ln/>
          </p:spPr>
        </p:pic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6331386" y="2812741"/>
              <a:ext cx="2223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indent="1371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indent="18288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457200" indent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914400" indent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1371600" indent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1828800" indent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zh-CN" sz="1400" dirty="0" smtClean="0">
                  <a:latin typeface="Times New Roman" panose="02020603050405020304" pitchFamily="18" charset="0"/>
                </a:rPr>
                <a:t>Irradiate at </a:t>
              </a:r>
              <a:r>
                <a:rPr lang="en-US" altLang="zh-CN" sz="1400" dirty="0">
                  <a:latin typeface="Times New Roman" panose="02020603050405020304" pitchFamily="18" charset="0"/>
                </a:rPr>
                <a:t>5. 2×10</a:t>
              </a:r>
              <a:r>
                <a:rPr lang="en-US" altLang="zh-CN" sz="1400" baseline="30000" dirty="0">
                  <a:latin typeface="Times New Roman" panose="02020603050405020304" pitchFamily="18" charset="0"/>
                </a:rPr>
                <a:t>－3</a:t>
              </a:r>
              <a:r>
                <a:rPr lang="en-US" altLang="zh-CN" sz="1400" dirty="0">
                  <a:latin typeface="Times New Roman" panose="02020603050405020304" pitchFamily="18" charset="0"/>
                </a:rPr>
                <a:t>Gy/h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endParaRPr lang="en-US" altLang="zh-CN" sz="14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16905" y="5218904"/>
            <a:ext cx="425881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indent="1371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indent="18288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zh-CN" sz="1800" dirty="0">
                <a:latin typeface="Times New Roman" panose="02020603050405020304" pitchFamily="18" charset="0"/>
              </a:rPr>
              <a:t>Irradiated 72days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r>
              <a:rPr lang="en-US" altLang="zh-CN" sz="1800" dirty="0">
                <a:latin typeface="Times New Roman" panose="02020603050405020304" pitchFamily="18" charset="0"/>
              </a:rPr>
              <a:t>total dose 8.99Gy, estimate accumulate 500 </a:t>
            </a:r>
            <a:r>
              <a:rPr lang="en-US" altLang="zh-CN" sz="1800" dirty="0" err="1">
                <a:latin typeface="Times New Roman" panose="02020603050405020304" pitchFamily="18" charset="0"/>
              </a:rPr>
              <a:t>mCoul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r>
              <a:rPr lang="en-US" altLang="zh-CN" sz="1800" dirty="0">
                <a:latin typeface="Times New Roman" panose="02020603050405020304" pitchFamily="18" charset="0"/>
              </a:rPr>
              <a:t>MRPC’s</a:t>
            </a:r>
          </a:p>
          <a:p>
            <a:pPr eaLnBrk="1" hangingPunct="1"/>
            <a:r>
              <a:rPr lang="en-US" altLang="zh-CN" sz="1800" dirty="0">
                <a:latin typeface="Times New Roman" panose="02020603050405020304" pitchFamily="18" charset="0"/>
              </a:rPr>
              <a:t>main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characters </a:t>
            </a:r>
            <a:r>
              <a:rPr lang="en-US" altLang="zh-CN" sz="1800" dirty="0">
                <a:latin typeface="Times New Roman" panose="02020603050405020304" pitchFamily="18" charset="0"/>
              </a:rPr>
              <a:t>almost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no change.</a:t>
            </a:r>
            <a:endParaRPr lang="en-US" altLang="zh-CN" sz="1800" dirty="0">
              <a:latin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5427" y="1772816"/>
            <a:ext cx="3095005" cy="2783185"/>
          </a:xfrm>
          <a:noFill/>
          <a:ln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179147" y="4709929"/>
            <a:ext cx="38060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indent="1371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indent="18288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zh-CN" sz="18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Effect of temperature on the multi-gap resistive plate</a:t>
            </a:r>
            <a:r>
              <a:rPr lang="zh-CN" altLang="en-US" sz="18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8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chamber </a:t>
            </a:r>
            <a:r>
              <a:rPr lang="en-US" altLang="zh-CN" sz="18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operation, </a:t>
            </a:r>
            <a:r>
              <a:rPr lang="zh-CN" altLang="en-US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.E.</a:t>
            </a:r>
            <a:r>
              <a:rPr lang="zh-CN" altLang="en-US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Zhao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zh-CN" altLang="en-US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X.L. Wang, H.D. Liu, </a:t>
            </a:r>
            <a:r>
              <a:rPr lang="zh-CN" altLang="en-US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et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.al</a:t>
            </a:r>
            <a:r>
              <a:rPr lang="zh-CN" altLang="en-US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zh-CN" altLang="en-US" sz="18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NIMA 547 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(2005) 334-341</a:t>
            </a:r>
            <a:endParaRPr lang="en-US" altLang="zh-CN" sz="18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365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长读出条</a:t>
            </a:r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性能研究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612524" y="1492164"/>
            <a:ext cx="4031101" cy="2148401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zh-CN" altLang="en-US" sz="2000" dirty="0">
                <a:ea typeface="华文细黑" pitchFamily="2" charset="-122"/>
              </a:rPr>
              <a:t>长读出</a:t>
            </a:r>
            <a:r>
              <a:rPr lang="zh-CN" altLang="en-US" sz="2000" dirty="0" smtClean="0">
                <a:ea typeface="华文细黑" pitchFamily="2" charset="-122"/>
              </a:rPr>
              <a:t>条的优势：</a:t>
            </a:r>
            <a:endParaRPr lang="en-US" altLang="zh-CN" sz="2000" dirty="0" smtClean="0">
              <a:ea typeface="华文细黑" pitchFamily="2" charset="-122"/>
            </a:endParaRPr>
          </a:p>
          <a:p>
            <a:pPr marL="625475" lvl="1" indent="-26670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ea typeface="华文细黑" pitchFamily="2" charset="-122"/>
              </a:rPr>
              <a:t>两端同时读取信号</a:t>
            </a:r>
            <a:endParaRPr lang="en-US" altLang="zh-CN" sz="1600" dirty="0" smtClean="0">
              <a:ea typeface="华文细黑" pitchFamily="2" charset="-122"/>
            </a:endParaRPr>
          </a:p>
          <a:p>
            <a:pPr marL="358775" lvl="1" indent="0">
              <a:buNone/>
            </a:pPr>
            <a:r>
              <a:rPr lang="zh-CN" altLang="en-US" sz="1600" dirty="0" smtClean="0">
                <a:ea typeface="华文细黑" pitchFamily="2" charset="-122"/>
              </a:rPr>
              <a:t>     </a:t>
            </a:r>
            <a:r>
              <a:rPr lang="en-US" altLang="zh-CN" sz="1600" dirty="0" smtClean="0">
                <a:solidFill>
                  <a:srgbClr val="C00000"/>
                </a:solidFill>
                <a:ea typeface="华文细黑" pitchFamily="2" charset="-122"/>
                <a:sym typeface="Wingdings" panose="05000000000000000000" pitchFamily="2" charset="2"/>
              </a:rPr>
              <a:t></a:t>
            </a:r>
            <a:r>
              <a:rPr lang="zh-CN" altLang="en-US" sz="1600" dirty="0" smtClean="0">
                <a:ea typeface="华文细黑" pitchFamily="2" charset="-122"/>
              </a:rPr>
              <a:t>时间平均消除位置晃动</a:t>
            </a:r>
            <a:endParaRPr lang="en-US" altLang="zh-CN" sz="1600" dirty="0" smtClean="0">
              <a:ea typeface="华文细黑" pitchFamily="2" charset="-122"/>
            </a:endParaRPr>
          </a:p>
          <a:p>
            <a:pPr marL="358775" lvl="1" indent="0">
              <a:buNone/>
            </a:pPr>
            <a:r>
              <a:rPr lang="en-US" altLang="zh-CN" sz="1600" dirty="0" smtClean="0">
                <a:ea typeface="华文细黑" pitchFamily="2" charset="-122"/>
                <a:sym typeface="Wingdings" panose="05000000000000000000" pitchFamily="2" charset="2"/>
              </a:rPr>
              <a:t>     </a:t>
            </a:r>
            <a:r>
              <a:rPr lang="en-US" altLang="zh-CN" sz="1600" dirty="0" smtClean="0">
                <a:solidFill>
                  <a:srgbClr val="C00000"/>
                </a:solidFill>
                <a:ea typeface="华文细黑" pitchFamily="2" charset="-122"/>
                <a:sym typeface="Wingdings" panose="05000000000000000000" pitchFamily="2" charset="2"/>
              </a:rPr>
              <a:t></a:t>
            </a:r>
            <a:r>
              <a:rPr lang="zh-CN" altLang="en-US" sz="1600" dirty="0" smtClean="0">
                <a:ea typeface="华文细黑" pitchFamily="2" charset="-122"/>
              </a:rPr>
              <a:t>时间差确定沿条的位置</a:t>
            </a:r>
            <a:endParaRPr lang="en-US" altLang="zh-CN" sz="1600" dirty="0" smtClean="0">
              <a:ea typeface="华文细黑" pitchFamily="2" charset="-122"/>
            </a:endParaRPr>
          </a:p>
          <a:p>
            <a:pPr marL="625475" lvl="1" indent="-26670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ea typeface="华文细黑" pitchFamily="2" charset="-122"/>
              </a:rPr>
              <a:t>节省电子学成本，适合大面积建造</a:t>
            </a:r>
            <a:endParaRPr lang="en-US" altLang="zh-CN" sz="1600" dirty="0" smtClean="0">
              <a:ea typeface="华文细黑" pitchFamily="2" charset="-122"/>
            </a:endParaRPr>
          </a:p>
          <a:p>
            <a:pPr marL="625475" lvl="1" indent="-266700">
              <a:buFont typeface="Arial" panose="020B0604020202020204" pitchFamily="34" charset="0"/>
              <a:buChar char="•"/>
            </a:pPr>
            <a:endParaRPr lang="en-US" altLang="zh-CN" sz="1200" dirty="0" smtClean="0">
              <a:ea typeface="华文细黑" pitchFamily="2" charset="-122"/>
            </a:endParaRPr>
          </a:p>
          <a:p>
            <a:pPr marL="447675" indent="-447675">
              <a:buFont typeface="Wingdings" pitchFamily="2" charset="2"/>
              <a:buChar char="Ø"/>
            </a:pPr>
            <a:r>
              <a:rPr lang="en-US" altLang="zh-CN" sz="2000" dirty="0" smtClean="0">
                <a:ea typeface="华文细黑" pitchFamily="2" charset="-122"/>
              </a:rPr>
              <a:t>LMRPC</a:t>
            </a:r>
            <a:r>
              <a:rPr lang="zh-CN" altLang="en-US" sz="2000" dirty="0" smtClean="0">
                <a:ea typeface="华文细黑" pitchFamily="2" charset="-122"/>
              </a:rPr>
              <a:t>原型宇宙线和束流测试</a:t>
            </a:r>
            <a:endParaRPr lang="en-US" altLang="zh-CN" sz="2000" dirty="0" smtClean="0">
              <a:ea typeface="华文细黑" pitchFamily="2" charset="-122"/>
            </a:endParaRPr>
          </a:p>
        </p:txBody>
      </p:sp>
      <p:pic>
        <p:nvPicPr>
          <p:cNvPr id="8" name="Picture 0" descr="Sna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0310" y="1340768"/>
            <a:ext cx="4246186" cy="162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n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62122" y="2812948"/>
            <a:ext cx="1224092" cy="699351"/>
          </a:xfrm>
          <a:prstGeom prst="rect">
            <a:avLst/>
          </a:prstGeom>
          <a:noFill/>
          <a:ln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331978" y="5807005"/>
            <a:ext cx="358944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indent="1371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indent="18288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New prototype multi-gap resistive plate chambers with long </a:t>
            </a:r>
            <a:r>
              <a:rPr lang="en-US" altLang="zh-CN" sz="1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strips, </a:t>
            </a:r>
            <a:r>
              <a:rPr lang="en-US" altLang="zh-CN" sz="1200" dirty="0" smtClean="0">
                <a:latin typeface="Times New Roman" panose="02020603050405020304" pitchFamily="18" charset="0"/>
              </a:rPr>
              <a:t>Y.J</a:t>
            </a:r>
            <a:r>
              <a:rPr lang="en-US" altLang="zh-CN" sz="1200" dirty="0">
                <a:latin typeface="Times New Roman" panose="02020603050405020304" pitchFamily="18" charset="0"/>
              </a:rPr>
              <a:t>. </a:t>
            </a:r>
            <a:r>
              <a:rPr lang="en-US" altLang="zh-CN" sz="1200" dirty="0" smtClean="0">
                <a:latin typeface="Times New Roman" panose="02020603050405020304" pitchFamily="18" charset="0"/>
              </a:rPr>
              <a:t>Sun, </a:t>
            </a:r>
            <a:r>
              <a:rPr lang="en-US" altLang="zh-CN" sz="1200" dirty="0">
                <a:latin typeface="Times New Roman" panose="02020603050405020304" pitchFamily="18" charset="0"/>
              </a:rPr>
              <a:t>C. </a:t>
            </a:r>
            <a:r>
              <a:rPr lang="en-US" altLang="zh-CN" sz="1200" dirty="0" smtClean="0">
                <a:latin typeface="Times New Roman" panose="02020603050405020304" pitchFamily="18" charset="0"/>
              </a:rPr>
              <a:t>Li, </a:t>
            </a:r>
            <a:r>
              <a:rPr lang="en-US" altLang="zh-CN" sz="1200" dirty="0">
                <a:latin typeface="Times New Roman" panose="02020603050405020304" pitchFamily="18" charset="0"/>
              </a:rPr>
              <a:t>M. </a:t>
            </a:r>
            <a:r>
              <a:rPr lang="en-US" altLang="zh-CN" sz="1200" dirty="0" smtClean="0">
                <a:latin typeface="Times New Roman" panose="02020603050405020304" pitchFamily="18" charset="0"/>
              </a:rPr>
              <a:t>Shao, et al., </a:t>
            </a:r>
            <a:r>
              <a:rPr lang="zh-CN" alt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NIM  </a:t>
            </a:r>
            <a:r>
              <a:rPr lang="zh-CN" altLang="en-US" sz="1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593 (2008) 307– 313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479584" y="2924944"/>
            <a:ext cx="244184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1200" dirty="0" smtClean="0">
                <a:solidFill>
                  <a:srgbClr val="C00000"/>
                </a:solidFill>
              </a:rPr>
              <a:t>有效面积：</a:t>
            </a:r>
            <a:r>
              <a:rPr kumimoji="1" lang="en-US" altLang="zh-CN" sz="1200" dirty="0" smtClean="0">
                <a:solidFill>
                  <a:srgbClr val="C00000"/>
                </a:solidFill>
              </a:rPr>
              <a:t>87 x 17 cm</a:t>
            </a:r>
            <a:r>
              <a:rPr kumimoji="1" lang="en-US" altLang="zh-CN" sz="1200" baseline="30000" dirty="0" smtClean="0">
                <a:solidFill>
                  <a:srgbClr val="C00000"/>
                </a:solidFill>
              </a:rPr>
              <a:t>2</a:t>
            </a:r>
            <a:endParaRPr kumimoji="1" lang="en-US" altLang="zh-CN" sz="1200" dirty="0" smtClean="0">
              <a:solidFill>
                <a:srgbClr val="C00000"/>
              </a:solidFill>
            </a:endParaRPr>
          </a:p>
          <a:p>
            <a:r>
              <a:rPr kumimoji="1" lang="zh-CN" altLang="en-US" sz="1200" dirty="0" smtClean="0">
                <a:solidFill>
                  <a:srgbClr val="C00000"/>
                </a:solidFill>
              </a:rPr>
              <a:t>读出条：</a:t>
            </a:r>
            <a:r>
              <a:rPr kumimoji="1" lang="en-US" altLang="zh-CN" sz="1200" dirty="0" smtClean="0">
                <a:solidFill>
                  <a:srgbClr val="C00000"/>
                </a:solidFill>
              </a:rPr>
              <a:t>91cm x 2.5 cm</a:t>
            </a:r>
            <a:endParaRPr kumimoji="1" lang="en-US" altLang="zh-CN" sz="1200" dirty="0">
              <a:solidFill>
                <a:srgbClr val="C00000"/>
              </a:solidFill>
            </a:endParaRPr>
          </a:p>
          <a:p>
            <a:r>
              <a:rPr kumimoji="1" lang="zh-CN" altLang="en-US" sz="1200" dirty="0" smtClean="0">
                <a:solidFill>
                  <a:srgbClr val="C00000"/>
                </a:solidFill>
              </a:rPr>
              <a:t>气隙结构：</a:t>
            </a:r>
            <a:r>
              <a:rPr kumimoji="1" lang="en-US" altLang="zh-CN" sz="1200" dirty="0" smtClean="0">
                <a:solidFill>
                  <a:srgbClr val="C00000"/>
                </a:solidFill>
              </a:rPr>
              <a:t>10 </a:t>
            </a:r>
            <a:r>
              <a:rPr kumimoji="1" lang="en-US" altLang="zh-CN" sz="1200" dirty="0">
                <a:solidFill>
                  <a:srgbClr val="C00000"/>
                </a:solidFill>
              </a:rPr>
              <a:t>x 0.25 mm, </a:t>
            </a:r>
            <a:r>
              <a:rPr kumimoji="1" lang="zh-CN" altLang="en-US" sz="1200" dirty="0" smtClean="0">
                <a:solidFill>
                  <a:srgbClr val="C00000"/>
                </a:solidFill>
              </a:rPr>
              <a:t>双层</a:t>
            </a:r>
            <a:endParaRPr kumimoji="1" lang="en-US" altLang="zh-CN" sz="1200" dirty="0">
              <a:solidFill>
                <a:srgbClr val="C0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17032"/>
            <a:ext cx="2619035" cy="24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4869160"/>
            <a:ext cx="1400483" cy="1362991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fig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1574743" cy="110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17032"/>
            <a:ext cx="1248763" cy="11917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92705"/>
            <a:ext cx="1313458" cy="1248463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004048" y="5085184"/>
            <a:ext cx="3924132" cy="5847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indent="1371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indent="18288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indent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时间</a:t>
            </a:r>
            <a:r>
              <a:rPr lang="zh-CN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分辨：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~70 </a:t>
            </a:r>
            <a:r>
              <a:rPr lang="en-US" altLang="zh-CN" sz="1600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ps</a:t>
            </a:r>
            <a:r>
              <a:rPr lang="zh-CN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，探测效率：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&gt;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97%</a:t>
            </a:r>
          </a:p>
          <a:p>
            <a:pPr eaLnBrk="1" hangingPunct="1"/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位置</a:t>
            </a:r>
            <a:r>
              <a:rPr lang="zh-CN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分辨：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~ 1 cm</a:t>
            </a:r>
          </a:p>
        </p:txBody>
      </p:sp>
    </p:spTree>
    <p:extLst>
      <p:ext uri="{BB962C8B-B14F-4D97-AF65-F5344CB8AC3E}">
        <p14:creationId xmlns:p14="http://schemas.microsoft.com/office/powerpoint/2010/main" val="10508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</a:t>
            </a:r>
            <a:r>
              <a:rPr lang="zh-CN" altLang="en-US" smtClean="0"/>
              <a:t>年</a:t>
            </a:r>
            <a:r>
              <a:rPr lang="en-US" altLang="zh-CN" smtClean="0"/>
              <a:t>7</a:t>
            </a:r>
            <a:r>
              <a:rPr lang="zh-CN" altLang="en-US" smtClean="0"/>
              <a:t>月</a:t>
            </a:r>
            <a:r>
              <a:rPr lang="en-US" altLang="zh-CN" smtClean="0"/>
              <a:t>19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第四届微结构气体探测器研讨会，威海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0000FF"/>
                </a:solidFill>
                <a:ea typeface="华文楷体" pitchFamily="2" charset="-122"/>
              </a:rPr>
              <a:t>STAR MTD LMRPC</a:t>
            </a:r>
            <a:r>
              <a:rPr lang="zh-CN" altLang="en-US" sz="4000" dirty="0" smtClean="0">
                <a:solidFill>
                  <a:srgbClr val="0000FF"/>
                </a:solidFill>
                <a:ea typeface="华文楷体" pitchFamily="2" charset="-122"/>
              </a:rPr>
              <a:t>研制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313184" y="1567333"/>
            <a:ext cx="4978896" cy="4525963"/>
          </a:xfrm>
        </p:spPr>
        <p:txBody>
          <a:bodyPr/>
          <a:lstStyle/>
          <a:p>
            <a:pPr marL="447675" indent="-447675">
              <a:buFont typeface="Wingdings" pitchFamily="2" charset="2"/>
              <a:buChar char="Ø"/>
            </a:pPr>
            <a:r>
              <a:rPr lang="en-US" altLang="zh-CN" sz="1800" dirty="0" smtClean="0">
                <a:ea typeface="华文细黑" pitchFamily="2" charset="-122"/>
              </a:rPr>
              <a:t>STAR</a:t>
            </a:r>
            <a:r>
              <a:rPr lang="zh-CN" altLang="en-US" sz="1800" dirty="0" smtClean="0">
                <a:ea typeface="华文细黑" pitchFamily="2" charset="-122"/>
              </a:rPr>
              <a:t>大面积</a:t>
            </a:r>
            <a:r>
              <a:rPr lang="en-US" altLang="zh-CN" sz="1800" dirty="0" err="1">
                <a:solidFill>
                  <a:srgbClr val="FF0000"/>
                </a:solidFill>
              </a:rPr>
              <a:t>M</a:t>
            </a:r>
            <a:r>
              <a:rPr lang="en-US" altLang="zh-CN" sz="1800" dirty="0" err="1"/>
              <a:t>uon</a:t>
            </a:r>
            <a:r>
              <a:rPr lang="en-US" altLang="zh-CN" sz="1800" dirty="0"/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T</a:t>
            </a:r>
            <a:r>
              <a:rPr lang="en-US" altLang="zh-CN" sz="1800" dirty="0"/>
              <a:t>elescope </a:t>
            </a:r>
            <a:r>
              <a:rPr lang="en-US" altLang="zh-CN" sz="1800" dirty="0">
                <a:solidFill>
                  <a:srgbClr val="FF0000"/>
                </a:solidFill>
              </a:rPr>
              <a:t>D</a:t>
            </a:r>
            <a:r>
              <a:rPr lang="en-US" altLang="zh-CN" sz="1800" dirty="0"/>
              <a:t>etector (MTD</a:t>
            </a:r>
            <a:r>
              <a:rPr lang="en-US" altLang="zh-CN" sz="1800" dirty="0" smtClean="0"/>
              <a:t>)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/>
              <a:t>利用</a:t>
            </a:r>
            <a:r>
              <a:rPr lang="en-US" altLang="zh-CN" sz="1800" dirty="0" smtClean="0"/>
              <a:t>LMRPC</a:t>
            </a:r>
            <a:r>
              <a:rPr lang="zh-CN" altLang="en-US" sz="1800" dirty="0" smtClean="0"/>
              <a:t>的高分辨的时间测量和适当的位置分辨，进行</a:t>
            </a:r>
            <a:r>
              <a:rPr lang="en-US" altLang="zh-CN" sz="1800" dirty="0" smtClean="0"/>
              <a:t>μ</a:t>
            </a:r>
            <a:r>
              <a:rPr lang="zh-CN" altLang="en-US" sz="1800" dirty="0" smtClean="0"/>
              <a:t>子触发和鉴别</a:t>
            </a:r>
            <a:endParaRPr lang="en-US" altLang="zh-CN" sz="1800" dirty="0" smtClean="0"/>
          </a:p>
          <a:p>
            <a:pPr marL="447675" indent="-447675">
              <a:buFont typeface="Wingdings" pitchFamily="2" charset="2"/>
              <a:buChar char="Ø"/>
            </a:pPr>
            <a:r>
              <a:rPr lang="en-US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LMRPC</a:t>
            </a:r>
            <a:r>
              <a:rPr lang="zh-CN" altLang="en-US" sz="1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原型探测器，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2007</a:t>
            </a:r>
            <a:r>
              <a:rPr lang="zh-CN" alt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年</a:t>
            </a:r>
            <a:r>
              <a:rPr lang="zh-CN" altLang="en-US" sz="1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安装到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STAR</a:t>
            </a:r>
            <a:endParaRPr lang="en-US" altLang="zh-CN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447675" indent="-447675">
              <a:buFont typeface="Wingdings" pitchFamily="2" charset="2"/>
              <a:buChar char="Ø"/>
            </a:pPr>
            <a:endParaRPr lang="en-US" altLang="zh-CN" sz="1800" dirty="0" smtClean="0"/>
          </a:p>
          <a:p>
            <a:pPr marL="447675" indent="-447675">
              <a:buFont typeface="Wingdings" pitchFamily="2" charset="2"/>
              <a:buChar char="Ø"/>
            </a:pPr>
            <a:r>
              <a:rPr lang="zh-CN" altLang="en-US" sz="1800" dirty="0" smtClean="0"/>
              <a:t>性能要求：</a:t>
            </a:r>
            <a:r>
              <a:rPr lang="en-US" altLang="zh-CN" sz="1800" dirty="0" smtClean="0"/>
              <a:t> </a:t>
            </a:r>
          </a:p>
          <a:p>
            <a:pPr lvl="1"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altLang="zh-CN" sz="1600" dirty="0"/>
              <a:t>Time resolution: </a:t>
            </a:r>
            <a:r>
              <a:rPr lang="en-US" altLang="zh-CN" sz="1600" dirty="0">
                <a:solidFill>
                  <a:srgbClr val="FF0000"/>
                </a:solidFill>
              </a:rPr>
              <a:t>&lt; 100 </a:t>
            </a:r>
            <a:r>
              <a:rPr lang="en-US" altLang="zh-CN" sz="1600" dirty="0" err="1">
                <a:solidFill>
                  <a:srgbClr val="FF0000"/>
                </a:solidFill>
              </a:rPr>
              <a:t>ps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lvl="1"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altLang="zh-CN" sz="1600" dirty="0"/>
              <a:t>Spatial resolution: </a:t>
            </a:r>
            <a:r>
              <a:rPr lang="en-US" altLang="zh-CN" sz="1600" dirty="0">
                <a:solidFill>
                  <a:srgbClr val="FF0000"/>
                </a:solidFill>
              </a:rPr>
              <a:t>~ 1 cm</a:t>
            </a:r>
          </a:p>
          <a:p>
            <a:pPr lvl="1"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altLang="zh-CN" sz="1600" dirty="0"/>
              <a:t>High efficiency</a:t>
            </a:r>
          </a:p>
          <a:p>
            <a:pPr marL="447675" indent="-447675">
              <a:buFont typeface="Wingdings" pitchFamily="2" charset="2"/>
              <a:buChar char="Ø"/>
            </a:pPr>
            <a:endParaRPr lang="zh-CN" altLang="en-US" sz="1800" dirty="0" smtClean="0">
              <a:ea typeface="华文细黑" pitchFamily="2" charset="-122"/>
            </a:endParaRPr>
          </a:p>
        </p:txBody>
      </p:sp>
      <p:pic>
        <p:nvPicPr>
          <p:cNvPr id="8" name="Picture 4" descr="hijing_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7167" r="7167" b="7167"/>
          <a:stretch>
            <a:fillRect/>
          </a:stretch>
        </p:blipFill>
        <p:spPr bwMode="auto">
          <a:xfrm>
            <a:off x="7262069" y="1222525"/>
            <a:ext cx="1846435" cy="184643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3943"/>
            <a:ext cx="1963793" cy="143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SONG\Desktop\图片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27" y="3789040"/>
            <a:ext cx="2138527" cy="78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raft_struc_13O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9" t="3720" r="2715" b="8246"/>
          <a:stretch>
            <a:fillRect/>
          </a:stretch>
        </p:blipFill>
        <p:spPr bwMode="auto">
          <a:xfrm>
            <a:off x="4427984" y="3045618"/>
            <a:ext cx="2531807" cy="167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59053" y="5101707"/>
            <a:ext cx="2649624" cy="8679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68288" marR="0" lvl="0" indent="-268288" algn="l" defTabSz="914400" eaLnBrk="1" fontAlgn="auto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有效面积：</a:t>
            </a:r>
            <a:r>
              <a: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87 </a:t>
            </a:r>
            <a:r>
              <a:rPr lang="en-US" altLang="zh-CN" sz="1400" b="1" kern="0" dirty="0" smtClean="0">
                <a:solidFill>
                  <a:srgbClr val="333399"/>
                </a:solidFill>
              </a:rPr>
              <a:t>x 52 cm</a:t>
            </a:r>
            <a:r>
              <a:rPr lang="en-US" altLang="zh-CN" sz="1400" b="1" kern="0" baseline="30000" dirty="0" smtClean="0">
                <a:solidFill>
                  <a:srgbClr val="333399"/>
                </a:solidFill>
              </a:rPr>
              <a:t>2</a:t>
            </a:r>
          </a:p>
          <a:p>
            <a:pPr marL="268288" marR="0" lvl="0" indent="-268288" algn="l" defTabSz="914400" eaLnBrk="1" fontAlgn="auto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读出单元：</a:t>
            </a:r>
            <a:r>
              <a:rPr lang="en-US" altLang="zh-CN" sz="1400" b="1" kern="0" dirty="0" smtClean="0">
                <a:solidFill>
                  <a:srgbClr val="333399"/>
                </a:solidFill>
              </a:rPr>
              <a:t>87 cm x 3.8 cm</a:t>
            </a:r>
          </a:p>
          <a:p>
            <a:pPr marL="268288" marR="0" lvl="0" indent="-268288" algn="l" defTabSz="914400" eaLnBrk="1" fontAlgn="auto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1400" b="1" kern="0" dirty="0">
                <a:solidFill>
                  <a:srgbClr val="333399"/>
                </a:solidFill>
              </a:rPr>
              <a:t>气隙结构：</a:t>
            </a:r>
            <a:r>
              <a:rPr lang="en-US" altLang="zh-CN" sz="1400" b="1" kern="0" dirty="0">
                <a:solidFill>
                  <a:srgbClr val="333399"/>
                </a:solidFill>
              </a:rPr>
              <a:t>5 × 0.25 mm</a:t>
            </a:r>
          </a:p>
        </p:txBody>
      </p:sp>
      <p:pic>
        <p:nvPicPr>
          <p:cNvPr id="16" name="Picture 4" descr="mtdpic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287" y="4844398"/>
            <a:ext cx="1811074" cy="13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6421" y="4821127"/>
            <a:ext cx="2098576" cy="139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69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2505</Words>
  <Application>Microsoft Office PowerPoint</Application>
  <PresentationFormat>全屏显示(4:3)</PresentationFormat>
  <Paragraphs>346</Paragraphs>
  <Slides>31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4" baseType="lpstr">
      <vt:lpstr>Office 主题</vt:lpstr>
      <vt:lpstr>公式</vt:lpstr>
      <vt:lpstr>Graph</vt:lpstr>
      <vt:lpstr>中国科学技术大学 气体探测器研究的回顾与展望</vt:lpstr>
      <vt:lpstr>outline</vt:lpstr>
      <vt:lpstr>MRPC探测器研究</vt:lpstr>
      <vt:lpstr>第一个MRPC模块</vt:lpstr>
      <vt:lpstr>STAR TOF R&amp;D工作</vt:lpstr>
      <vt:lpstr>STAR TOF MRPC tray样机</vt:lpstr>
      <vt:lpstr>MRPC性能研究</vt:lpstr>
      <vt:lpstr>长读出条MRPC性能研究</vt:lpstr>
      <vt:lpstr>STAR MTD LMRPC研制</vt:lpstr>
      <vt:lpstr>CBM LMRPC原型测试</vt:lpstr>
      <vt:lpstr>BESIII端盖TOF MRPC研制</vt:lpstr>
      <vt:lpstr>BESIII端盖TOF MRPC性能测试</vt:lpstr>
      <vt:lpstr>基于LMRPC的宇宙线测试平台</vt:lpstr>
      <vt:lpstr>MRPC的批量制作</vt:lpstr>
      <vt:lpstr>MRPC批量制作中的质量控制</vt:lpstr>
      <vt:lpstr>GEM探测器研究</vt:lpstr>
      <vt:lpstr>GEM模拟研究</vt:lpstr>
      <vt:lpstr>双层GEM性能研究</vt:lpstr>
      <vt:lpstr>X-ray成像</vt:lpstr>
      <vt:lpstr>GEM延迟线读出方法</vt:lpstr>
      <vt:lpstr>大面积（30x30cm2）GEM研制</vt:lpstr>
      <vt:lpstr>MICROMEGAS工作原理</vt:lpstr>
      <vt:lpstr>制作工艺研究</vt:lpstr>
      <vt:lpstr>组装和测试</vt:lpstr>
      <vt:lpstr>性能测试系统</vt:lpstr>
      <vt:lpstr>电子学系统</vt:lpstr>
      <vt:lpstr>宇宙线性能测试</vt:lpstr>
      <vt:lpstr>X-ray成像</vt:lpstr>
      <vt:lpstr>20x20cm2探测器制作和测试</vt:lpstr>
      <vt:lpstr>PowerPoint 演示文稿</vt:lpstr>
      <vt:lpstr>总结和展望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宇宙线缪子成像的探测器基础</dc:title>
  <dc:creator>SONG</dc:creator>
  <cp:lastModifiedBy>ZhouYi</cp:lastModifiedBy>
  <cp:revision>134</cp:revision>
  <cp:lastPrinted>2014-07-17T08:26:15Z</cp:lastPrinted>
  <dcterms:created xsi:type="dcterms:W3CDTF">2014-03-31T03:19:18Z</dcterms:created>
  <dcterms:modified xsi:type="dcterms:W3CDTF">2014-07-19T01:20:00Z</dcterms:modified>
</cp:coreProperties>
</file>