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83" r:id="rId3"/>
    <p:sldId id="284" r:id="rId4"/>
    <p:sldId id="279" r:id="rId5"/>
    <p:sldId id="280" r:id="rId6"/>
    <p:sldId id="264" r:id="rId7"/>
    <p:sldId id="281" r:id="rId8"/>
    <p:sldId id="282" r:id="rId9"/>
    <p:sldId id="258" r:id="rId10"/>
    <p:sldId id="301" r:id="rId11"/>
    <p:sldId id="300" r:id="rId12"/>
    <p:sldId id="278" r:id="rId13"/>
    <p:sldId id="285" r:id="rId14"/>
    <p:sldId id="267" r:id="rId15"/>
    <p:sldId id="298" r:id="rId16"/>
    <p:sldId id="299" r:id="rId17"/>
    <p:sldId id="268" r:id="rId18"/>
    <p:sldId id="261" r:id="rId19"/>
    <p:sldId id="286" r:id="rId20"/>
    <p:sldId id="287" r:id="rId21"/>
    <p:sldId id="288" r:id="rId22"/>
    <p:sldId id="289" r:id="rId23"/>
    <p:sldId id="290" r:id="rId24"/>
    <p:sldId id="259" r:id="rId25"/>
    <p:sldId id="291" r:id="rId26"/>
    <p:sldId id="293" r:id="rId27"/>
    <p:sldId id="294" r:id="rId28"/>
    <p:sldId id="265" r:id="rId29"/>
    <p:sldId id="295" r:id="rId30"/>
    <p:sldId id="296" r:id="rId31"/>
    <p:sldId id="302" r:id="rId32"/>
    <p:sldId id="275"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331" autoAdjust="0"/>
    <p:restoredTop sz="94660"/>
  </p:normalViewPr>
  <p:slideViewPr>
    <p:cSldViewPr>
      <p:cViewPr>
        <p:scale>
          <a:sx n="60" d="100"/>
          <a:sy n="60" d="100"/>
        </p:scale>
        <p:origin x="-201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C63DD7-043A-410B-BD0B-13B430EC158F}" type="datetimeFigureOut">
              <a:rPr lang="zh-CN" altLang="en-US" smtClean="0"/>
              <a:pPr/>
              <a:t>2014/7/18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8BF267-FEFD-4E5A-9B2E-C8196AD925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3C3D-9012-42FB-A1B6-3B1C9618E6A4}" type="datetimeFigureOut">
              <a:rPr lang="zh-CN" altLang="en-US" smtClean="0"/>
              <a:pPr/>
              <a:t>2014/7/18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02B30-F862-4D26-84B8-AAB783C6E4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BA917A06-8D13-4CC1-A301-BA9977B564AD}" type="datetime1">
              <a:rPr lang="zh-CN" altLang="en-US" smtClean="0"/>
              <a:pPr/>
              <a:t>2014/7/18</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7007506-AF93-471E-9841-672DE0D5629A}" type="datetime1">
              <a:rPr lang="zh-CN" altLang="en-US" smtClean="0"/>
              <a:pPr/>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134AA45-1659-4892-8A5A-025E1A0AC04E}" type="datetime1">
              <a:rPr lang="zh-CN" altLang="en-US" smtClean="0"/>
              <a:pPr/>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E3C5A77-5B8C-4CFF-B123-2BCD94339DC4}" type="datetime1">
              <a:rPr lang="zh-CN" altLang="en-US" smtClean="0"/>
              <a:pPr/>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EAE86DB1-1C4D-4B0F-9C38-47E79DE08165}" type="datetime1">
              <a:rPr lang="zh-CN" altLang="en-US" smtClean="0"/>
              <a:pPr/>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2053ED0-64A8-4192-BF67-AD410D8F579C}" type="datetime1">
              <a:rPr lang="zh-CN" altLang="en-US" smtClean="0"/>
              <a:pPr/>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EB2509B6-F6CA-494E-9859-974DBA965D5A}" type="datetime1">
              <a:rPr lang="zh-CN" altLang="en-US" smtClean="0"/>
              <a:pPr/>
              <a:t>2014/7/18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7BDF134-A490-4DB1-B94D-3D4068379C3D}" type="datetime1">
              <a:rPr lang="zh-CN" altLang="en-US" smtClean="0"/>
              <a:pPr/>
              <a:t>2014/7/18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8EA40-D106-437C-8542-F50997342810}" type="datetime1">
              <a:rPr lang="zh-CN" altLang="en-US" smtClean="0"/>
              <a:pPr/>
              <a:t>2014/7/18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34794C4-44BE-4AEA-B63F-A2F7400CDA00}" type="datetime1">
              <a:rPr lang="zh-CN" altLang="en-US" smtClean="0"/>
              <a:pPr/>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78A907D-69E3-484D-A459-82B002A944B1}" type="datetime1">
              <a:rPr lang="zh-CN" altLang="en-US" smtClean="0"/>
              <a:pPr/>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AD3EB5-11AE-4AA6-8FFC-2B2C6E2AEC67}" type="datetime1">
              <a:rPr lang="zh-CN" altLang="en-US" smtClean="0"/>
              <a:pPr/>
              <a:t>2014/7/18</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dirty="0" smtClean="0"/>
              <a:t>山东大学</a:t>
            </a:r>
            <a:r>
              <a:rPr lang="en-US" altLang="zh-CN" dirty="0" smtClean="0"/>
              <a:t/>
            </a:r>
            <a:br>
              <a:rPr lang="en-US" altLang="zh-CN" dirty="0" smtClean="0"/>
            </a:br>
            <a:r>
              <a:rPr lang="zh-CN" altLang="en-US" dirty="0" smtClean="0"/>
              <a:t>气体探测器研究</a:t>
            </a:r>
            <a:endParaRPr lang="zh-CN" altLang="en-US" dirty="0"/>
          </a:p>
        </p:txBody>
      </p:sp>
      <p:sp>
        <p:nvSpPr>
          <p:cNvPr id="3" name="副标题 2"/>
          <p:cNvSpPr>
            <a:spLocks noGrp="1"/>
          </p:cNvSpPr>
          <p:nvPr>
            <p:ph type="subTitle" idx="1"/>
          </p:nvPr>
        </p:nvSpPr>
        <p:spPr/>
        <p:txBody>
          <a:bodyPr>
            <a:normAutofit fontScale="85000" lnSpcReduction="10000"/>
          </a:bodyPr>
          <a:lstStyle/>
          <a:p>
            <a:endParaRPr lang="en-US" altLang="zh-CN" sz="2800" b="1" dirty="0" smtClean="0"/>
          </a:p>
          <a:p>
            <a:r>
              <a:rPr lang="zh-CN" altLang="en-US" sz="2800" b="1" dirty="0" smtClean="0"/>
              <a:t>祝成光</a:t>
            </a:r>
            <a:endParaRPr lang="en-US" altLang="zh-CN" sz="2800" b="1" dirty="0" smtClean="0"/>
          </a:p>
          <a:p>
            <a:endParaRPr lang="en-US" altLang="zh-CN" dirty="0" smtClean="0"/>
          </a:p>
          <a:p>
            <a:r>
              <a:rPr lang="zh-CN" altLang="en-US" dirty="0" smtClean="0"/>
              <a:t>代表</a:t>
            </a:r>
            <a:r>
              <a:rPr lang="zh-CN" altLang="en-US" dirty="0" smtClean="0"/>
              <a:t>山东大学</a:t>
            </a:r>
            <a:r>
              <a:rPr lang="zh-CN" altLang="en-US" dirty="0" smtClean="0"/>
              <a:t>粒子</a:t>
            </a:r>
            <a:r>
              <a:rPr lang="zh-CN" altLang="en-US" dirty="0" smtClean="0"/>
              <a:t>物理与粒子辐照教育部重点实验室的同仁们</a:t>
            </a:r>
            <a:endParaRPr lang="zh-CN" altLang="en-US" dirty="0"/>
          </a:p>
        </p:txBody>
      </p:sp>
      <p:sp>
        <p:nvSpPr>
          <p:cNvPr id="14338" name="AutoShape 2" descr="https://wiki.hepg.sdu.edu.cn/foswiki/pub/Internal/HepgLogo/sdu_logo_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340" name="AutoShape 4" descr="https://wiki.hepg.sdu.edu.cn/foswiki/pub/Internal/HepgLogo/sdu_logo_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342" name="AutoShape 6" descr="https://wiki.hepg.sdu.edu.cn/foswiki/pub/Internal/HepgLogo/sdu_logo_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344" name="AutoShape 8" descr="https://wiki.hepg.sdu.edu.cn/foswiki/pub/Internal/HepgLogo/sdu_logo_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4345" name="Picture 9" descr="E:\zhucg\学院\学院学校图标\sdu_logo_t.png"/>
          <p:cNvPicPr>
            <a:picLocks noChangeAspect="1" noChangeArrowheads="1"/>
          </p:cNvPicPr>
          <p:nvPr/>
        </p:nvPicPr>
        <p:blipFill>
          <a:blip r:embed="rId2" cstate="print"/>
          <a:srcRect/>
          <a:stretch>
            <a:fillRect/>
          </a:stretch>
        </p:blipFill>
        <p:spPr bwMode="auto">
          <a:xfrm>
            <a:off x="571472" y="214290"/>
            <a:ext cx="1338268" cy="1338268"/>
          </a:xfrm>
          <a:prstGeom prst="rect">
            <a:avLst/>
          </a:prstGeom>
          <a:noFill/>
        </p:spPr>
      </p:pic>
      <p:pic>
        <p:nvPicPr>
          <p:cNvPr id="14347" name="Picture 11" descr="E:\zhucg\学院\学院学校图标\!cid_A4A5FA98-72DC-46F7-A686-93B34EF9C59B@hepg_sdu_edu.png"/>
          <p:cNvPicPr>
            <a:picLocks noChangeAspect="1" noChangeArrowheads="1"/>
          </p:cNvPicPr>
          <p:nvPr/>
        </p:nvPicPr>
        <p:blipFill>
          <a:blip r:embed="rId3" cstate="print"/>
          <a:srcRect/>
          <a:stretch>
            <a:fillRect/>
          </a:stretch>
        </p:blipFill>
        <p:spPr bwMode="auto">
          <a:xfrm>
            <a:off x="7215206" y="214290"/>
            <a:ext cx="1428736" cy="1428736"/>
          </a:xfrm>
          <a:prstGeom prst="rect">
            <a:avLst/>
          </a:prstGeom>
          <a:noFill/>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signals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a:p>
        </p:txBody>
      </p:sp>
      <p:pic>
        <p:nvPicPr>
          <p:cNvPr id="38914" name="Picture 2"/>
          <p:cNvPicPr>
            <a:picLocks noGrp="1" noChangeAspect="1" noChangeArrowheads="1"/>
          </p:cNvPicPr>
          <p:nvPr>
            <p:ph idx="1"/>
          </p:nvPr>
        </p:nvPicPr>
        <p:blipFill>
          <a:blip r:embed="rId2" cstate="print"/>
          <a:srcRect/>
          <a:stretch>
            <a:fillRect/>
          </a:stretch>
        </p:blipFill>
        <p:spPr bwMode="auto">
          <a:xfrm>
            <a:off x="323528" y="2420888"/>
            <a:ext cx="3668430" cy="2749897"/>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4810838" y="2492896"/>
            <a:ext cx="4026810" cy="2788146"/>
          </a:xfrm>
          <a:prstGeom prst="rect">
            <a:avLst/>
          </a:prstGeom>
          <a:noFill/>
          <a:ln w="9525">
            <a:noFill/>
            <a:miter lim="800000"/>
            <a:headEnd/>
            <a:tailEnd/>
          </a:ln>
        </p:spPr>
      </p:pic>
      <p:sp>
        <p:nvSpPr>
          <p:cNvPr id="7" name="内容占位符 2"/>
          <p:cNvSpPr txBox="1">
            <a:spLocks/>
          </p:cNvSpPr>
          <p:nvPr/>
        </p:nvSpPr>
        <p:spPr>
          <a:xfrm>
            <a:off x="467544" y="5301208"/>
            <a:ext cx="8435280" cy="1176068"/>
          </a:xfrm>
          <a:prstGeom prst="rect">
            <a:avLst/>
          </a:prstGeom>
        </p:spPr>
        <p:txBody>
          <a:bodyPr vert="horz">
            <a:normAutofit/>
          </a:bodyPr>
          <a:lstStyle/>
          <a:p>
            <a:pPr marL="0" marR="0" lvl="0" indent="35718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200" dirty="0" smtClean="0">
                <a:latin typeface="楷体" pitchFamily="49" charset="-122"/>
                <a:ea typeface="楷体" pitchFamily="49" charset="-122"/>
              </a:rPr>
              <a:t>Signals from strips</a:t>
            </a:r>
          </a:p>
          <a:p>
            <a:pPr marL="0" marR="0" lvl="0" indent="35718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Charge distribution, on average 470fC, M</a:t>
            </a:r>
            <a:r>
              <a:rPr kumimoji="0" lang="en-US" altLang="zh-CN" sz="2200" b="0" i="0" u="none" strike="noStrike" kern="1200" cap="none" spc="0" normalizeH="0" noProof="0" dirty="0" smtClean="0">
                <a:ln>
                  <a:noFill/>
                </a:ln>
                <a:solidFill>
                  <a:schemeClr val="tx1"/>
                </a:solidFill>
                <a:effectLst/>
                <a:uLnTx/>
                <a:uFillTx/>
                <a:latin typeface="楷体" pitchFamily="49" charset="-122"/>
                <a:ea typeface="楷体" pitchFamily="49" charset="-122"/>
                <a:cs typeface="+mn-cs"/>
              </a:rPr>
              <a:t> around </a:t>
            </a:r>
            <a:r>
              <a:rPr kumimoji="0" lang="en-US" altLang="zh-CN" sz="2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10</a:t>
            </a:r>
            <a:r>
              <a:rPr kumimoji="0" lang="en-US" altLang="zh-CN" sz="2200" b="0" i="0" u="none" strike="noStrike" kern="1200" cap="none" spc="0" normalizeH="0" baseline="30000" noProof="0" dirty="0" smtClean="0">
                <a:ln>
                  <a:noFill/>
                </a:ln>
                <a:solidFill>
                  <a:schemeClr val="tx1"/>
                </a:solidFill>
                <a:effectLst/>
                <a:uLnTx/>
                <a:uFillTx/>
                <a:latin typeface="楷体" pitchFamily="49" charset="-122"/>
                <a:ea typeface="楷体" pitchFamily="49" charset="-122"/>
                <a:cs typeface="+mn-cs"/>
              </a:rPr>
              <a:t>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sTGC</a:t>
            </a:r>
            <a:r>
              <a:rPr lang="en-US" altLang="zh-CN" dirty="0" smtClean="0"/>
              <a:t> v2</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11</a:t>
            </a:fld>
            <a:endParaRPr lang="zh-CN" altLang="en-US"/>
          </a:p>
        </p:txBody>
      </p:sp>
      <p:pic>
        <p:nvPicPr>
          <p:cNvPr id="37890" name="Picture 2"/>
          <p:cNvPicPr>
            <a:picLocks noChangeAspect="1" noChangeArrowheads="1"/>
          </p:cNvPicPr>
          <p:nvPr/>
        </p:nvPicPr>
        <p:blipFill>
          <a:blip r:embed="rId2" cstate="print"/>
          <a:srcRect/>
          <a:stretch>
            <a:fillRect/>
          </a:stretch>
        </p:blipFill>
        <p:spPr bwMode="auto">
          <a:xfrm>
            <a:off x="251521" y="2492896"/>
            <a:ext cx="4536504" cy="2181225"/>
          </a:xfrm>
          <a:prstGeom prst="rect">
            <a:avLst/>
          </a:prstGeom>
          <a:noFill/>
          <a:ln w="9525">
            <a:noFill/>
            <a:miter lim="800000"/>
            <a:headEnd/>
            <a:tailEnd/>
          </a:ln>
        </p:spPr>
      </p:pic>
      <p:sp>
        <p:nvSpPr>
          <p:cNvPr id="6" name="内容占位符 2"/>
          <p:cNvSpPr txBox="1">
            <a:spLocks/>
          </p:cNvSpPr>
          <p:nvPr/>
        </p:nvSpPr>
        <p:spPr>
          <a:xfrm>
            <a:off x="467544" y="5085184"/>
            <a:ext cx="8435280" cy="1176068"/>
          </a:xfrm>
          <a:prstGeom prst="rect">
            <a:avLst/>
          </a:prstGeom>
        </p:spPr>
        <p:txBody>
          <a:bodyPr vert="horz">
            <a:normAutofit/>
          </a:bodyPr>
          <a:lstStyle/>
          <a:p>
            <a:pPr marL="0" marR="0" lvl="0" indent="35718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200" dirty="0" smtClean="0">
                <a:latin typeface="楷体" pitchFamily="49" charset="-122"/>
                <a:ea typeface="楷体" pitchFamily="49" charset="-122"/>
              </a:rPr>
              <a:t>4</a:t>
            </a:r>
            <a:r>
              <a:rPr kumimoji="0" lang="en-US" altLang="zh-CN" sz="2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mm strip pitch, 233micro achieved.</a:t>
            </a:r>
          </a:p>
          <a:p>
            <a:pPr marL="0" marR="0" lvl="0" indent="35718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200" dirty="0" smtClean="0">
                <a:latin typeface="楷体" pitchFamily="49" charset="-122"/>
                <a:ea typeface="楷体" pitchFamily="49" charset="-122"/>
              </a:rPr>
              <a:t>Resistive layer for protection and enlarging charge dist</a:t>
            </a:r>
            <a:endParaRPr kumimoji="0" lang="en-US" altLang="zh-CN" sz="2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endParaRPr>
          </a:p>
        </p:txBody>
      </p:sp>
      <p:pic>
        <p:nvPicPr>
          <p:cNvPr id="37891" name="Picture 3"/>
          <p:cNvPicPr>
            <a:picLocks noGrp="1" noChangeAspect="1" noChangeArrowheads="1"/>
          </p:cNvPicPr>
          <p:nvPr>
            <p:ph idx="1"/>
          </p:nvPr>
        </p:nvPicPr>
        <p:blipFill>
          <a:blip r:embed="rId3" cstate="print"/>
          <a:srcRect/>
          <a:stretch>
            <a:fillRect/>
          </a:stretch>
        </p:blipFill>
        <p:spPr bwMode="auto">
          <a:xfrm>
            <a:off x="5292080" y="2060848"/>
            <a:ext cx="3678747"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4869160"/>
            <a:ext cx="8291264" cy="966774"/>
          </a:xfrm>
        </p:spPr>
        <p:txBody>
          <a:bodyPr>
            <a:normAutofit/>
          </a:bodyPr>
          <a:lstStyle/>
          <a:p>
            <a:pPr marL="0" indent="357188"/>
            <a:r>
              <a:rPr lang="en-US" altLang="zh-CN" sz="2200" dirty="0" smtClean="0">
                <a:latin typeface="楷体" pitchFamily="49" charset="-122"/>
                <a:ea typeface="楷体" pitchFamily="49" charset="-122"/>
              </a:rPr>
              <a:t>Position resolution around 233micro.</a:t>
            </a:r>
          </a:p>
        </p:txBody>
      </p:sp>
      <p:pic>
        <p:nvPicPr>
          <p:cNvPr id="3075" name="Picture 3" descr="E:\zhucg\学院\80年院庆展板\2010-2-2PTGC测试系统\P1030064.JPG"/>
          <p:cNvPicPr>
            <a:picLocks noChangeAspect="1" noChangeArrowheads="1"/>
          </p:cNvPicPr>
          <p:nvPr/>
        </p:nvPicPr>
        <p:blipFill>
          <a:blip r:embed="rId2" cstate="print"/>
          <a:srcRect/>
          <a:stretch>
            <a:fillRect/>
          </a:stretch>
        </p:blipFill>
        <p:spPr bwMode="auto">
          <a:xfrm>
            <a:off x="1043608" y="1916832"/>
            <a:ext cx="3143272" cy="2357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3" cstate="print"/>
          <a:srcRect/>
          <a:stretch>
            <a:fillRect/>
          </a:stretch>
        </p:blipFill>
        <p:spPr bwMode="auto">
          <a:xfrm>
            <a:off x="5004048" y="1772816"/>
            <a:ext cx="3744416" cy="2592288"/>
          </a:xfrm>
          <a:prstGeom prst="rect">
            <a:avLst/>
          </a:prstGeom>
          <a:noFill/>
          <a:ln w="9525">
            <a:noFill/>
            <a:miter lim="800000"/>
            <a:headEnd/>
            <a:tailEnd/>
          </a:ln>
        </p:spPr>
      </p:pic>
      <p:sp>
        <p:nvSpPr>
          <p:cNvPr id="7" name="灯片编号占位符 6"/>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Beam test at Fermi</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13</a:t>
            </a:fld>
            <a:endParaRPr lang="zh-CN" altLang="en-US"/>
          </a:p>
        </p:txBody>
      </p:sp>
      <p:pic>
        <p:nvPicPr>
          <p:cNvPr id="30722" name="Picture 2"/>
          <p:cNvPicPr>
            <a:picLocks noGrp="1" noChangeAspect="1" noChangeArrowheads="1"/>
          </p:cNvPicPr>
          <p:nvPr>
            <p:ph idx="1"/>
          </p:nvPr>
        </p:nvPicPr>
        <p:blipFill>
          <a:blip r:embed="rId2" cstate="print"/>
          <a:srcRect/>
          <a:stretch>
            <a:fillRect/>
          </a:stretch>
        </p:blipFill>
        <p:spPr bwMode="auto">
          <a:xfrm>
            <a:off x="357158" y="2786058"/>
            <a:ext cx="3981450" cy="2047875"/>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cstate="print"/>
          <a:srcRect/>
          <a:stretch>
            <a:fillRect/>
          </a:stretch>
        </p:blipFill>
        <p:spPr bwMode="auto">
          <a:xfrm>
            <a:off x="4929190" y="2571744"/>
            <a:ext cx="3714744" cy="1014409"/>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cstate="print"/>
          <a:srcRect/>
          <a:stretch>
            <a:fillRect/>
          </a:stretch>
        </p:blipFill>
        <p:spPr bwMode="auto">
          <a:xfrm>
            <a:off x="4929190" y="3714752"/>
            <a:ext cx="3929058" cy="13240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214950"/>
            <a:ext cx="8229600" cy="1109650"/>
          </a:xfrm>
        </p:spPr>
        <p:txBody>
          <a:bodyPr>
            <a:normAutofit/>
          </a:bodyPr>
          <a:lstStyle/>
          <a:p>
            <a:pPr marL="0" indent="357188"/>
            <a:r>
              <a:rPr lang="en-US" altLang="zh-CN" sz="2200" dirty="0" err="1" smtClean="0">
                <a:latin typeface="楷体" pitchFamily="49" charset="-122"/>
                <a:ea typeface="楷体" pitchFamily="49" charset="-122"/>
              </a:rPr>
              <a:t>sTGC</a:t>
            </a:r>
            <a:r>
              <a:rPr lang="en-US" altLang="zh-CN" sz="2200" dirty="0" smtClean="0">
                <a:latin typeface="楷体" pitchFamily="49" charset="-122"/>
                <a:ea typeface="楷体" pitchFamily="49" charset="-122"/>
              </a:rPr>
              <a:t> as the new trigger layer in ATLAS</a:t>
            </a:r>
            <a:endParaRPr lang="zh-CN" altLang="en-US" dirty="0"/>
          </a:p>
        </p:txBody>
      </p:sp>
      <p:pic>
        <p:nvPicPr>
          <p:cNvPr id="5" name="Picture 4"/>
          <p:cNvPicPr>
            <a:picLocks noChangeAspect="1" noChangeArrowheads="1"/>
          </p:cNvPicPr>
          <p:nvPr/>
        </p:nvPicPr>
        <p:blipFill>
          <a:blip r:embed="rId2" cstate="print"/>
          <a:srcRect/>
          <a:stretch>
            <a:fillRect/>
          </a:stretch>
        </p:blipFill>
        <p:spPr bwMode="auto">
          <a:xfrm>
            <a:off x="755576" y="1916832"/>
            <a:ext cx="3730855" cy="2748928"/>
          </a:xfrm>
          <a:prstGeom prst="rect">
            <a:avLst/>
          </a:prstGeom>
          <a:noFill/>
          <a:ln w="9525">
            <a:noFill/>
            <a:miter lim="800000"/>
            <a:headEnd/>
            <a:tailEnd/>
          </a:ln>
          <a:effectLst/>
        </p:spPr>
      </p:pic>
      <p:sp>
        <p:nvSpPr>
          <p:cNvPr id="6" name="灯片编号占位符 5"/>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8" name="TextBox 7"/>
          <p:cNvSpPr txBox="1"/>
          <p:nvPr/>
        </p:nvSpPr>
        <p:spPr>
          <a:xfrm>
            <a:off x="7452320" y="3789040"/>
            <a:ext cx="1107996" cy="584775"/>
          </a:xfrm>
          <a:prstGeom prst="rect">
            <a:avLst/>
          </a:prstGeom>
          <a:noFill/>
        </p:spPr>
        <p:txBody>
          <a:bodyPr wrap="none" rtlCol="0">
            <a:spAutoFit/>
          </a:bodyPr>
          <a:lstStyle/>
          <a:p>
            <a:r>
              <a:rPr lang="zh-CN" altLang="en-US" sz="1600" dirty="0" smtClean="0">
                <a:latin typeface="楷体" pitchFamily="49" charset="-122"/>
                <a:ea typeface="楷体" pitchFamily="49" charset="-122"/>
              </a:rPr>
              <a:t>直径</a:t>
            </a:r>
            <a:r>
              <a:rPr lang="en-US" altLang="zh-CN" sz="1600" dirty="0" smtClean="0">
                <a:latin typeface="楷体" pitchFamily="49" charset="-122"/>
                <a:ea typeface="楷体" pitchFamily="49" charset="-122"/>
              </a:rPr>
              <a:t>8.9</a:t>
            </a:r>
            <a:r>
              <a:rPr lang="zh-CN" altLang="en-US" sz="1600" dirty="0" smtClean="0">
                <a:latin typeface="楷体" pitchFamily="49" charset="-122"/>
                <a:ea typeface="楷体" pitchFamily="49" charset="-122"/>
              </a:rPr>
              <a:t>米</a:t>
            </a:r>
            <a:endParaRPr lang="en-US" altLang="zh-CN" sz="1600" dirty="0" smtClean="0">
              <a:latin typeface="楷体" pitchFamily="49" charset="-122"/>
              <a:ea typeface="楷体" pitchFamily="49" charset="-122"/>
            </a:endParaRPr>
          </a:p>
          <a:p>
            <a:r>
              <a:rPr lang="en-US" altLang="zh-CN" sz="1600" dirty="0" smtClean="0">
                <a:latin typeface="楷体" pitchFamily="49" charset="-122"/>
                <a:ea typeface="楷体" pitchFamily="49" charset="-122"/>
              </a:rPr>
              <a:t>8</a:t>
            </a:r>
            <a:r>
              <a:rPr lang="zh-CN" altLang="en-US" sz="1600" dirty="0" smtClean="0">
                <a:latin typeface="楷体" pitchFamily="49" charset="-122"/>
                <a:ea typeface="楷体" pitchFamily="49" charset="-122"/>
              </a:rPr>
              <a:t>层</a:t>
            </a:r>
            <a:r>
              <a:rPr lang="en-US" altLang="zh-CN" sz="1600" dirty="0" err="1" smtClean="0">
                <a:latin typeface="楷体" pitchFamily="49" charset="-122"/>
                <a:ea typeface="楷体" pitchFamily="49" charset="-122"/>
              </a:rPr>
              <a:t>sTGC</a:t>
            </a:r>
            <a:endParaRPr lang="zh-CN" altLang="en-US" sz="1600" dirty="0" smtClean="0">
              <a:latin typeface="楷体" pitchFamily="49" charset="-122"/>
              <a:ea typeface="楷体" pitchFamily="49" charset="-122"/>
            </a:endParaRPr>
          </a:p>
        </p:txBody>
      </p:sp>
      <p:pic>
        <p:nvPicPr>
          <p:cNvPr id="5121" name="Picture 1"/>
          <p:cNvPicPr>
            <a:picLocks noChangeAspect="1" noChangeArrowheads="1"/>
          </p:cNvPicPr>
          <p:nvPr/>
        </p:nvPicPr>
        <p:blipFill>
          <a:blip r:embed="rId3" cstate="print"/>
          <a:srcRect/>
          <a:stretch>
            <a:fillRect/>
          </a:stretch>
        </p:blipFill>
        <p:spPr bwMode="auto">
          <a:xfrm>
            <a:off x="4857752" y="2071678"/>
            <a:ext cx="3983274" cy="22574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p:spPr>
        <p:txBody>
          <a:bodyPr/>
          <a:lstStyle/>
          <a:p>
            <a:fld id="{24C82789-3404-4BFE-8146-9EBE1EDD3DA6}" type="slidenum">
              <a:rPr lang="en-US" altLang="zh-CN" smtClean="0"/>
              <a:pPr/>
              <a:t>15</a:t>
            </a:fld>
            <a:endParaRPr lang="en-US" altLang="zh-CN" smtClean="0"/>
          </a:p>
        </p:txBody>
      </p:sp>
      <p:pic>
        <p:nvPicPr>
          <p:cNvPr id="4099" name="Picture 2" descr="E:\zhucg\sTGC\喷墨机\新建文件夹 (2)\20140216_143115.jpg"/>
          <p:cNvPicPr>
            <a:picLocks noChangeAspect="1" noChangeArrowheads="1"/>
          </p:cNvPicPr>
          <p:nvPr/>
        </p:nvPicPr>
        <p:blipFill>
          <a:blip r:embed="rId2" cstate="print"/>
          <a:srcRect/>
          <a:stretch>
            <a:fillRect/>
          </a:stretch>
        </p:blipFill>
        <p:spPr bwMode="auto">
          <a:xfrm>
            <a:off x="1285852" y="2428868"/>
            <a:ext cx="2428892" cy="3238523"/>
          </a:xfrm>
          <a:prstGeom prst="rect">
            <a:avLst/>
          </a:prstGeom>
          <a:noFill/>
          <a:ln w="9525">
            <a:noFill/>
            <a:miter lim="800000"/>
            <a:headEnd/>
            <a:tailEnd/>
          </a:ln>
        </p:spPr>
      </p:pic>
      <p:sp>
        <p:nvSpPr>
          <p:cNvPr id="5" name="标题 1"/>
          <p:cNvSpPr txBox="1">
            <a:spLocks/>
          </p:cNvSpPr>
          <p:nvPr/>
        </p:nvSpPr>
        <p:spPr>
          <a:xfrm>
            <a:off x="785786" y="642918"/>
            <a:ext cx="7858180" cy="1143000"/>
          </a:xfrm>
          <a:prstGeom prst="rect">
            <a:avLst/>
          </a:prstGeom>
        </p:spPr>
        <p:txBody>
          <a:bodyPr/>
          <a:lstStyle/>
          <a:p>
            <a:pPr>
              <a:spcBef>
                <a:spcPct val="0"/>
              </a:spcBef>
            </a:pPr>
            <a:r>
              <a:rPr kumimoji="0" lang="en-US" altLang="zh-CN" sz="4000" b="0" i="0" u="none" strike="noStrike" kern="1200" cap="none" spc="0" normalizeH="0" baseline="0" noProof="0" dirty="0" err="1" smtClean="0">
                <a:ln>
                  <a:noFill/>
                </a:ln>
                <a:solidFill>
                  <a:schemeClr val="tx2"/>
                </a:solidFill>
                <a:effectLst/>
                <a:uLnTx/>
                <a:uFillTx/>
                <a:latin typeface="+mj-lt"/>
                <a:ea typeface="+mj-ea"/>
                <a:cs typeface="+mj-cs"/>
              </a:rPr>
              <a:t>sTGC</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 gas mixer </a:t>
            </a:r>
          </a:p>
          <a:p>
            <a:pPr>
              <a:spcBef>
                <a:spcPct val="0"/>
              </a:spcBef>
            </a:pP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and </a:t>
            </a:r>
            <a:r>
              <a:rPr lang="en-US" altLang="zh-CN" sz="4000" dirty="0" smtClean="0">
                <a:solidFill>
                  <a:schemeClr val="tx2"/>
                </a:solidFill>
                <a:latin typeface="+mj-lt"/>
                <a:ea typeface="+mj-ea"/>
                <a:cs typeface="+mj-cs"/>
              </a:rPr>
              <a:t>automatic Spraying machine </a:t>
            </a:r>
            <a:endParaRPr lang="zh-CN" altLang="en-US" sz="4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灯片编号占位符 3"/>
          <p:cNvSpPr txBox="1">
            <a:spLocks/>
          </p:cNvSpPr>
          <p:nvPr/>
        </p:nvSpPr>
        <p:spPr>
          <a:xfrm>
            <a:off x="10139367" y="5999152"/>
            <a:ext cx="762000" cy="365125"/>
          </a:xfrm>
          <a:prstGeom prst="rect">
            <a:avLst/>
          </a:prstGeom>
          <a:noFill/>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F042DB1-CD49-4820-BEE7-211E0897B53B}" type="slidenum">
              <a:rPr kumimoji="0" lang="en-US" altLang="zh-CN"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smtClean="0">
              <a:ln>
                <a:noFill/>
              </a:ln>
              <a:solidFill>
                <a:schemeClr val="tx2">
                  <a:shade val="90000"/>
                </a:schemeClr>
              </a:solidFill>
              <a:effectLst/>
              <a:uLnTx/>
              <a:uFillTx/>
              <a:latin typeface="+mn-lt"/>
              <a:ea typeface="+mn-ea"/>
              <a:cs typeface="+mn-cs"/>
            </a:endParaRPr>
          </a:p>
        </p:txBody>
      </p:sp>
      <p:pic>
        <p:nvPicPr>
          <p:cNvPr id="7" name="Picture 5" descr="C:\Users\Administrator\AppData\Local\Microsoft\Windows\Temporary Internet Files\Content.IE5\Z3SWY8V4\CIMG0070.JPG"/>
          <p:cNvPicPr>
            <a:picLocks noChangeAspect="1" noChangeArrowheads="1"/>
          </p:cNvPicPr>
          <p:nvPr/>
        </p:nvPicPr>
        <p:blipFill>
          <a:blip r:embed="rId3" cstate="print"/>
          <a:srcRect/>
          <a:stretch>
            <a:fillRect/>
          </a:stretch>
        </p:blipFill>
        <p:spPr bwMode="auto">
          <a:xfrm>
            <a:off x="5357818" y="2428868"/>
            <a:ext cx="2411409" cy="3214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a:spLocks noGrp="1"/>
          </p:cNvSpPr>
          <p:nvPr>
            <p:ph type="sldNum" sz="quarter" idx="12"/>
          </p:nvPr>
        </p:nvSpPr>
        <p:spPr>
          <a:noFill/>
        </p:spPr>
        <p:txBody>
          <a:bodyPr/>
          <a:lstStyle/>
          <a:p>
            <a:fld id="{428623DE-31A1-469E-AE80-EB8C390394CB}" type="slidenum">
              <a:rPr lang="en-US" altLang="zh-CN" smtClean="0"/>
              <a:pPr/>
              <a:t>16</a:t>
            </a:fld>
            <a:endParaRPr lang="en-US" altLang="zh-CN" smtClean="0"/>
          </a:p>
        </p:txBody>
      </p:sp>
      <p:pic>
        <p:nvPicPr>
          <p:cNvPr id="6148" name="Picture 3" descr="run"/>
          <p:cNvPicPr>
            <a:picLocks noChangeAspect="1" noChangeArrowheads="1"/>
          </p:cNvPicPr>
          <p:nvPr/>
        </p:nvPicPr>
        <p:blipFill>
          <a:blip r:embed="rId2" cstate="print"/>
          <a:srcRect/>
          <a:stretch>
            <a:fillRect/>
          </a:stretch>
        </p:blipFill>
        <p:spPr bwMode="auto">
          <a:xfrm>
            <a:off x="2428860" y="2857496"/>
            <a:ext cx="3429000" cy="2655888"/>
          </a:xfrm>
          <a:prstGeom prst="rect">
            <a:avLst/>
          </a:prstGeom>
          <a:noFill/>
          <a:ln w="9525">
            <a:noFill/>
            <a:miter lim="800000"/>
            <a:headEnd/>
            <a:tailEnd/>
          </a:ln>
        </p:spPr>
      </p:pic>
      <p:sp>
        <p:nvSpPr>
          <p:cNvPr id="6149" name="Rectangle 5"/>
          <p:cNvSpPr>
            <a:spLocks noChangeArrowheads="1"/>
          </p:cNvSpPr>
          <p:nvPr/>
        </p:nvSpPr>
        <p:spPr bwMode="auto">
          <a:xfrm>
            <a:off x="857224" y="1571612"/>
            <a:ext cx="7081862" cy="990600"/>
          </a:xfrm>
          <a:prstGeom prst="rect">
            <a:avLst/>
          </a:prstGeom>
          <a:noFill/>
          <a:ln w="9525">
            <a:noFill/>
            <a:miter lim="800000"/>
            <a:headEnd/>
            <a:tailEnd/>
          </a:ln>
        </p:spPr>
        <p:txBody>
          <a:bodyPr/>
          <a:lstStyle/>
          <a:p>
            <a:pPr marL="342900" indent="-342900">
              <a:spcBef>
                <a:spcPct val="20000"/>
              </a:spcBef>
              <a:buClr>
                <a:schemeClr val="accent2"/>
              </a:buClr>
              <a:buFont typeface="Wingdings" pitchFamily="2" charset="2"/>
              <a:buNone/>
            </a:pPr>
            <a:r>
              <a:rPr lang="en-US" altLang="zh-CN" sz="4000" b="1" dirty="0" smtClean="0"/>
              <a:t>Upgraded wire machine</a:t>
            </a:r>
            <a:endParaRPr lang="en-US" altLang="zh-CN"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29264"/>
            <a:ext cx="8229600" cy="895336"/>
          </a:xfrm>
        </p:spPr>
        <p:txBody>
          <a:bodyPr>
            <a:normAutofit/>
          </a:bodyPr>
          <a:lstStyle/>
          <a:p>
            <a:r>
              <a:rPr lang="zh-CN" altLang="en-US" sz="2200" dirty="0" smtClean="0">
                <a:latin typeface="楷体" pitchFamily="49" charset="-122"/>
                <a:ea typeface="楷体" pitchFamily="49" charset="-122"/>
              </a:rPr>
              <a:t>科大和山大在探测器和前端电子学合作是我们在粒子探测器的研究中走上更高的台阶。</a:t>
            </a:r>
          </a:p>
        </p:txBody>
      </p:sp>
      <p:pic>
        <p:nvPicPr>
          <p:cNvPr id="5" name="Picture 2" descr="D:\_iFolder\sTGC\sTGC_trigger_stripLogic_V0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18" y="1214422"/>
            <a:ext cx="5395922" cy="3882779"/>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6" name="组合 5"/>
          <p:cNvGrpSpPr/>
          <p:nvPr/>
        </p:nvGrpSpPr>
        <p:grpSpPr>
          <a:xfrm>
            <a:off x="1924754" y="1561568"/>
            <a:ext cx="492443" cy="3535634"/>
            <a:chOff x="660063" y="914400"/>
            <a:chExt cx="764959" cy="5562600"/>
          </a:xfrm>
        </p:grpSpPr>
        <p:sp>
          <p:nvSpPr>
            <p:cNvPr id="7" name="矩形 6"/>
            <p:cNvSpPr/>
            <p:nvPr/>
          </p:nvSpPr>
          <p:spPr>
            <a:xfrm>
              <a:off x="762000" y="914400"/>
              <a:ext cx="533400" cy="5562600"/>
            </a:xfrm>
            <a:prstGeom prst="rect">
              <a:avLst/>
            </a:prstGeom>
            <a:solidFill>
              <a:srgbClr val="FFFF00">
                <a:alpha val="90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rot="10800000">
              <a:off x="660063" y="1600200"/>
              <a:ext cx="764959" cy="3886199"/>
            </a:xfrm>
            <a:prstGeom prst="rect">
              <a:avLst/>
            </a:prstGeom>
            <a:noFill/>
            <a:ln>
              <a:noFill/>
            </a:ln>
          </p:spPr>
          <p:txBody>
            <a:bodyPr vert="eaVert" wrap="square" rtlCol="0">
              <a:spAutoFit/>
            </a:bodyPr>
            <a:lstStyle/>
            <a:p>
              <a:pPr algn="ctr"/>
              <a:r>
                <a:rPr lang="en-US" altLang="zh-CN" sz="2000" dirty="0" err="1" smtClean="0">
                  <a:solidFill>
                    <a:srgbClr val="C00000"/>
                  </a:solidFill>
                </a:rPr>
                <a:t>sTGC</a:t>
              </a:r>
              <a:r>
                <a:rPr lang="en-US" altLang="zh-CN" sz="2000" dirty="0"/>
                <a:t> </a:t>
              </a:r>
              <a:r>
                <a:rPr lang="zh-CN" altLang="en-US" sz="2000" dirty="0" smtClean="0"/>
                <a:t>（</a:t>
              </a:r>
              <a:r>
                <a:rPr lang="en-US" altLang="zh-CN" sz="2000" b="1" dirty="0" smtClean="0">
                  <a:solidFill>
                    <a:srgbClr val="990000"/>
                  </a:solidFill>
                  <a:effectLst>
                    <a:outerShdw blurRad="38100" dist="38100" dir="2700000" algn="tl">
                      <a:srgbClr val="000000">
                        <a:alpha val="43137"/>
                      </a:srgbClr>
                    </a:outerShdw>
                  </a:effectLst>
                </a:rPr>
                <a:t>SDU</a:t>
              </a:r>
              <a:r>
                <a:rPr lang="en-US" altLang="zh-CN" sz="2000" dirty="0" smtClean="0">
                  <a:solidFill>
                    <a:srgbClr val="0000CC"/>
                  </a:solidFill>
                </a:rPr>
                <a:t>)</a:t>
              </a:r>
              <a:endParaRPr lang="zh-CN" altLang="en-US" sz="2000" dirty="0">
                <a:solidFill>
                  <a:srgbClr val="0000CC"/>
                </a:solidFill>
              </a:endParaRPr>
            </a:p>
          </p:txBody>
        </p:sp>
      </p:grpSp>
      <p:grpSp>
        <p:nvGrpSpPr>
          <p:cNvPr id="9" name="组合 8"/>
          <p:cNvGrpSpPr/>
          <p:nvPr/>
        </p:nvGrpSpPr>
        <p:grpSpPr>
          <a:xfrm>
            <a:off x="4000496" y="2928934"/>
            <a:ext cx="629790" cy="1863704"/>
            <a:chOff x="3554516" y="3048000"/>
            <a:chExt cx="1434297" cy="3429000"/>
          </a:xfrm>
        </p:grpSpPr>
        <p:sp>
          <p:nvSpPr>
            <p:cNvPr id="10" name="矩形 9"/>
            <p:cNvSpPr/>
            <p:nvPr/>
          </p:nvSpPr>
          <p:spPr>
            <a:xfrm>
              <a:off x="3733800" y="3048000"/>
              <a:ext cx="1219200" cy="3429000"/>
            </a:xfrm>
            <a:prstGeom prst="rect">
              <a:avLst/>
            </a:prstGeom>
            <a:solidFill>
              <a:srgbClr val="FFFF00">
                <a:alpha val="89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rot="10800000">
              <a:off x="3554516" y="3048000"/>
              <a:ext cx="1434297" cy="3276599"/>
            </a:xfrm>
            <a:prstGeom prst="rect">
              <a:avLst/>
            </a:prstGeom>
            <a:noFill/>
            <a:ln>
              <a:noFill/>
            </a:ln>
          </p:spPr>
          <p:txBody>
            <a:bodyPr vert="eaVert" wrap="square" rtlCol="0">
              <a:spAutoFit/>
            </a:bodyPr>
            <a:lstStyle/>
            <a:p>
              <a:pPr algn="ctr"/>
              <a:r>
                <a:rPr lang="en-US" altLang="zh-CN" sz="2400" dirty="0" smtClean="0">
                  <a:solidFill>
                    <a:srgbClr val="C00000"/>
                  </a:solidFill>
                </a:rPr>
                <a:t>router</a:t>
              </a:r>
              <a:endParaRPr lang="en-US" altLang="zh-CN" sz="2400" dirty="0" smtClean="0"/>
            </a:p>
          </p:txBody>
        </p:sp>
      </p:grpSp>
      <p:grpSp>
        <p:nvGrpSpPr>
          <p:cNvPr id="22" name="组合 21"/>
          <p:cNvGrpSpPr/>
          <p:nvPr/>
        </p:nvGrpSpPr>
        <p:grpSpPr>
          <a:xfrm>
            <a:off x="2776518" y="1571246"/>
            <a:ext cx="882969" cy="3535634"/>
            <a:chOff x="1447800" y="914400"/>
            <a:chExt cx="1219200" cy="5562600"/>
          </a:xfrm>
        </p:grpSpPr>
        <p:sp>
          <p:nvSpPr>
            <p:cNvPr id="23" name="矩形 22"/>
            <p:cNvSpPr/>
            <p:nvPr/>
          </p:nvSpPr>
          <p:spPr>
            <a:xfrm>
              <a:off x="1447800" y="914400"/>
              <a:ext cx="1219200" cy="5562600"/>
            </a:xfrm>
            <a:prstGeom prst="rect">
              <a:avLst/>
            </a:prstGeom>
            <a:solidFill>
              <a:srgbClr val="FFFF00">
                <a:alpha val="90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rot="10800000">
              <a:off x="1500464" y="1305078"/>
              <a:ext cx="1104939" cy="4343401"/>
            </a:xfrm>
            <a:prstGeom prst="rect">
              <a:avLst/>
            </a:prstGeom>
            <a:noFill/>
            <a:ln>
              <a:noFill/>
            </a:ln>
          </p:spPr>
          <p:txBody>
            <a:bodyPr vert="eaVert" wrap="square" rtlCol="0">
              <a:spAutoFit/>
            </a:bodyPr>
            <a:lstStyle/>
            <a:p>
              <a:pPr algn="ctr"/>
              <a:r>
                <a:rPr lang="en-US" altLang="zh-CN" sz="2000" dirty="0" smtClean="0">
                  <a:solidFill>
                    <a:srgbClr val="C00000"/>
                  </a:solidFill>
                </a:rPr>
                <a:t>Front End </a:t>
              </a:r>
              <a:r>
                <a:rPr lang="en-US" altLang="zh-CN" sz="2000" dirty="0" err="1" smtClean="0">
                  <a:solidFill>
                    <a:srgbClr val="C00000"/>
                  </a:solidFill>
                </a:rPr>
                <a:t>lectronics</a:t>
              </a:r>
              <a:r>
                <a:rPr lang="en-US" altLang="zh-CN" sz="2000" dirty="0" smtClean="0"/>
                <a:t> </a:t>
              </a:r>
            </a:p>
            <a:p>
              <a:pPr algn="ctr"/>
              <a:r>
                <a:rPr lang="en-US" altLang="zh-CN" sz="2000" dirty="0" smtClean="0">
                  <a:solidFill>
                    <a:srgbClr val="0000CC"/>
                  </a:solidFill>
                </a:rPr>
                <a:t>(</a:t>
              </a:r>
              <a:r>
                <a:rPr lang="en-US" altLang="zh-CN" sz="2000" b="1" dirty="0" smtClean="0">
                  <a:solidFill>
                    <a:srgbClr val="990000"/>
                  </a:solidFill>
                  <a:effectLst>
                    <a:outerShdw blurRad="38100" dist="38100" dir="2700000" algn="tl">
                      <a:srgbClr val="000000">
                        <a:alpha val="43137"/>
                      </a:srgbClr>
                    </a:outerShdw>
                  </a:effectLst>
                </a:rPr>
                <a:t>USTC</a:t>
              </a:r>
              <a:r>
                <a:rPr lang="en-US" altLang="zh-CN" sz="2000" dirty="0" smtClean="0">
                  <a:solidFill>
                    <a:srgbClr val="0000CC"/>
                  </a:solidFill>
                </a:rPr>
                <a:t>)</a:t>
              </a:r>
              <a:endParaRPr lang="zh-CN" altLang="en-US" sz="2000" dirty="0">
                <a:solidFill>
                  <a:srgbClr val="0000CC"/>
                </a:solidFill>
              </a:endParaRPr>
            </a:p>
          </p:txBody>
        </p:sp>
      </p:grpSp>
      <p:sp>
        <p:nvSpPr>
          <p:cNvPr id="13" name="灯片编号占位符 12"/>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5429264"/>
            <a:ext cx="8229600" cy="752460"/>
          </a:xfrm>
        </p:spPr>
        <p:txBody>
          <a:bodyPr>
            <a:normAutofit lnSpcReduction="10000"/>
          </a:bodyPr>
          <a:lstStyle/>
          <a:p>
            <a:pPr marL="0" indent="439738"/>
            <a:r>
              <a:rPr lang="en-US" altLang="zh-CN" sz="2400" dirty="0" smtClean="0">
                <a:latin typeface="楷体" pitchFamily="49" charset="-122"/>
                <a:ea typeface="楷体" pitchFamily="49" charset="-122"/>
              </a:rPr>
              <a:t>20micro anode wire plus shielding and gating wires</a:t>
            </a:r>
          </a:p>
          <a:p>
            <a:pPr marL="0" indent="439738">
              <a:buNone/>
            </a:pPr>
            <a:endParaRPr lang="en-US" altLang="zh-CN" sz="2400" dirty="0" smtClean="0">
              <a:latin typeface="楷体" pitchFamily="49" charset="-122"/>
              <a:ea typeface="楷体" pitchFamily="49" charset="-122"/>
            </a:endParaRPr>
          </a:p>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rot="16200000">
            <a:off x="5263013" y="1952171"/>
            <a:ext cx="2904257" cy="3143272"/>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a:p>
        </p:txBody>
      </p:sp>
      <p:pic>
        <p:nvPicPr>
          <p:cNvPr id="3073" name="Picture 1"/>
          <p:cNvPicPr>
            <a:picLocks noChangeAspect="1" noChangeArrowheads="1"/>
          </p:cNvPicPr>
          <p:nvPr/>
        </p:nvPicPr>
        <p:blipFill>
          <a:blip r:embed="rId3" cstate="print"/>
          <a:srcRect l="40625" t="28472" r="25000" b="17361"/>
          <a:stretch>
            <a:fillRect/>
          </a:stretch>
        </p:blipFill>
        <p:spPr bwMode="auto">
          <a:xfrm>
            <a:off x="928662" y="2000240"/>
            <a:ext cx="3500462" cy="3102682"/>
          </a:xfrm>
          <a:prstGeom prst="rect">
            <a:avLst/>
          </a:prstGeom>
          <a:noFill/>
          <a:ln w="9525">
            <a:noFill/>
            <a:miter lim="800000"/>
            <a:headEnd/>
            <a:tailEnd/>
          </a:ln>
          <a:effectLst/>
        </p:spPr>
      </p:pic>
      <p:sp>
        <p:nvSpPr>
          <p:cNvPr id="280" name="标题 1"/>
          <p:cNvSpPr>
            <a:spLocks noGrp="1"/>
          </p:cNvSpPr>
          <p:nvPr>
            <p:ph type="title"/>
          </p:nvPr>
        </p:nvSpPr>
        <p:spPr>
          <a:xfrm>
            <a:off x="457200" y="704088"/>
            <a:ext cx="8229600" cy="938962"/>
          </a:xfrm>
        </p:spPr>
        <p:txBody>
          <a:bodyPr/>
          <a:lstStyle/>
          <a:p>
            <a:r>
              <a:rPr lang="en-US" altLang="zh-CN" dirty="0" smtClean="0"/>
              <a:t>TPC for STAR experiment</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Signal </a:t>
            </a:r>
            <a:endParaRPr lang="zh-CN" altLang="en-US" dirty="0"/>
          </a:p>
        </p:txBody>
      </p:sp>
      <p:sp>
        <p:nvSpPr>
          <p:cNvPr id="3" name="内容占位符 2"/>
          <p:cNvSpPr>
            <a:spLocks noGrp="1"/>
          </p:cNvSpPr>
          <p:nvPr>
            <p:ph idx="1"/>
          </p:nvPr>
        </p:nvSpPr>
        <p:spPr>
          <a:xfrm>
            <a:off x="457200" y="5572140"/>
            <a:ext cx="8229600" cy="752460"/>
          </a:xfrm>
        </p:spPr>
        <p:txBody>
          <a:bodyPr/>
          <a:lstStyle/>
          <a:p>
            <a:r>
              <a:rPr lang="en-US" altLang="zh-CN" dirty="0" smtClean="0"/>
              <a:t>200ns width</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a:p>
        </p:txBody>
      </p:sp>
      <p:pic>
        <p:nvPicPr>
          <p:cNvPr id="31746" name="Picture 2" descr="E:\zhucg\picture2\iTPC\DSC00691.JPG"/>
          <p:cNvPicPr>
            <a:picLocks noChangeAspect="1" noChangeArrowheads="1"/>
          </p:cNvPicPr>
          <p:nvPr/>
        </p:nvPicPr>
        <p:blipFill>
          <a:blip r:embed="rId2" cstate="print"/>
          <a:srcRect l="20417" t="12527" r="16470" b="33857"/>
          <a:stretch>
            <a:fillRect/>
          </a:stretch>
        </p:blipFill>
        <p:spPr bwMode="auto">
          <a:xfrm>
            <a:off x="428596" y="2571744"/>
            <a:ext cx="4143372" cy="2640012"/>
          </a:xfrm>
          <a:prstGeom prst="rect">
            <a:avLst/>
          </a:prstGeom>
          <a:noFill/>
        </p:spPr>
      </p:pic>
      <p:pic>
        <p:nvPicPr>
          <p:cNvPr id="31747" name="Picture 3" descr="C:\Users\Administrator\Desktop\信号2.jpg"/>
          <p:cNvPicPr>
            <a:picLocks noChangeAspect="1" noChangeArrowheads="1"/>
          </p:cNvPicPr>
          <p:nvPr/>
        </p:nvPicPr>
        <p:blipFill>
          <a:blip r:embed="rId3" cstate="print"/>
          <a:srcRect t="20521" b="31818"/>
          <a:stretch>
            <a:fillRect/>
          </a:stretch>
        </p:blipFill>
        <p:spPr bwMode="auto">
          <a:xfrm>
            <a:off x="4929190" y="2500306"/>
            <a:ext cx="3571900" cy="27437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704088"/>
            <a:ext cx="7931224"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2492896"/>
            <a:ext cx="8229600" cy="2736304"/>
          </a:xfrm>
        </p:spPr>
        <p:txBody>
          <a:bodyPr/>
          <a:lstStyle/>
          <a:p>
            <a:r>
              <a:rPr lang="en-US" altLang="zh-CN" dirty="0" smtClean="0"/>
              <a:t>TGC detector for ATLAS trigger</a:t>
            </a:r>
          </a:p>
          <a:p>
            <a:r>
              <a:rPr lang="en-US" altLang="zh-CN" dirty="0" err="1" smtClean="0"/>
              <a:t>sTGC</a:t>
            </a:r>
            <a:r>
              <a:rPr lang="en-US" altLang="zh-CN" dirty="0" smtClean="0"/>
              <a:t> detector for ATLAS trigger upgrade</a:t>
            </a:r>
          </a:p>
          <a:p>
            <a:r>
              <a:rPr lang="en-US" altLang="zh-CN" dirty="0" smtClean="0"/>
              <a:t>TPC detector for STAR upgrade</a:t>
            </a:r>
          </a:p>
          <a:p>
            <a:r>
              <a:rPr lang="en-US" altLang="zh-CN" dirty="0" smtClean="0"/>
              <a:t>TPC advanced research for CEPC</a:t>
            </a:r>
          </a:p>
          <a:p>
            <a:r>
              <a:rPr lang="en-US" altLang="zh-CN" dirty="0" smtClean="0"/>
              <a:t>Hodoscopes  for detector testing  </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FE electronics</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20</a:t>
            </a:fld>
            <a:endParaRPr lang="zh-CN" altLang="en-US"/>
          </a:p>
        </p:txBody>
      </p:sp>
      <p:pic>
        <p:nvPicPr>
          <p:cNvPr id="32770" name="Picture 2" descr="E:\zhucg\picture2\iTPC\DSC00692.JPG"/>
          <p:cNvPicPr>
            <a:picLocks noChangeAspect="1" noChangeArrowheads="1"/>
          </p:cNvPicPr>
          <p:nvPr/>
        </p:nvPicPr>
        <p:blipFill>
          <a:blip r:embed="rId2" cstate="print"/>
          <a:srcRect l="15067" t="10590" r="3947" b="15687"/>
          <a:stretch>
            <a:fillRect/>
          </a:stretch>
        </p:blipFill>
        <p:spPr bwMode="auto">
          <a:xfrm>
            <a:off x="1643042" y="2857496"/>
            <a:ext cx="2929680" cy="2000264"/>
          </a:xfrm>
          <a:prstGeom prst="rect">
            <a:avLst/>
          </a:prstGeom>
          <a:noFill/>
        </p:spPr>
      </p:pic>
      <p:pic>
        <p:nvPicPr>
          <p:cNvPr id="32771" name="Picture 3" descr="E:\zhucg\picture2\iTPC\DSC00693.JPG"/>
          <p:cNvPicPr>
            <a:picLocks noChangeAspect="1" noChangeArrowheads="1"/>
          </p:cNvPicPr>
          <p:nvPr/>
        </p:nvPicPr>
        <p:blipFill>
          <a:blip r:embed="rId3" cstate="print"/>
          <a:srcRect l="78814" t="69519" r="9457" b="-50"/>
          <a:stretch>
            <a:fillRect/>
          </a:stretch>
        </p:blipFill>
        <p:spPr bwMode="auto">
          <a:xfrm>
            <a:off x="5929322" y="2357430"/>
            <a:ext cx="1500198" cy="2928958"/>
          </a:xfrm>
          <a:prstGeom prst="rect">
            <a:avLst/>
          </a:prstGeom>
          <a:noFill/>
        </p:spPr>
      </p:pic>
      <p:sp>
        <p:nvSpPr>
          <p:cNvPr id="8" name="内容占位符 2"/>
          <p:cNvSpPr txBox="1">
            <a:spLocks/>
          </p:cNvSpPr>
          <p:nvPr/>
        </p:nvSpPr>
        <p:spPr>
          <a:xfrm>
            <a:off x="457200" y="5572140"/>
            <a:ext cx="8229600" cy="75246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err="1" smtClean="0"/>
              <a:t>Gassiplex</a:t>
            </a:r>
            <a:r>
              <a:rPr lang="en-US" altLang="zh-CN" sz="2600" dirty="0" smtClean="0"/>
              <a:t> chip for FE</a:t>
            </a: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Integrated signal of each channel</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500034" y="2428868"/>
            <a:ext cx="4418849" cy="2272649"/>
          </a:xfrm>
          <a:prstGeom prst="rect">
            <a:avLst/>
          </a:prstGeom>
          <a:noFill/>
          <a:ln w="9525">
            <a:noFill/>
            <a:miter lim="800000"/>
            <a:headEnd/>
            <a:tailEnd/>
          </a:ln>
          <a:effectLst/>
        </p:spPr>
      </p:pic>
      <p:pic>
        <p:nvPicPr>
          <p:cNvPr id="7" name="Picture 4" descr="C:\Users\Administrator\AppData\Local\Microsoft\Windows\Temporary Internet Files\Content.IE5\SP7MT9ZF\140709_104339.png"/>
          <p:cNvPicPr>
            <a:picLocks noChangeAspect="1" noChangeArrowheads="1"/>
          </p:cNvPicPr>
          <p:nvPr/>
        </p:nvPicPr>
        <p:blipFill>
          <a:blip r:embed="rId3" cstate="print"/>
          <a:srcRect/>
          <a:stretch>
            <a:fillRect/>
          </a:stretch>
        </p:blipFill>
        <p:spPr bwMode="auto">
          <a:xfrm>
            <a:off x="5429256" y="2428868"/>
            <a:ext cx="3024176" cy="2268132"/>
          </a:xfrm>
          <a:prstGeom prst="rect">
            <a:avLst/>
          </a:prstGeom>
          <a:noFill/>
        </p:spPr>
      </p:pic>
      <p:sp>
        <p:nvSpPr>
          <p:cNvPr id="8" name="内容占位符 2"/>
          <p:cNvSpPr txBox="1">
            <a:spLocks/>
          </p:cNvSpPr>
          <p:nvPr/>
        </p:nvSpPr>
        <p:spPr>
          <a:xfrm>
            <a:off x="457200" y="5572140"/>
            <a:ext cx="8229600" cy="75246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600" b="0" i="0" u="none" strike="noStrike" kern="1200" cap="none" spc="0" normalizeH="0" baseline="0" noProof="0" dirty="0" smtClean="0">
                <a:ln>
                  <a:noFill/>
                </a:ln>
                <a:solidFill>
                  <a:schemeClr val="tx1"/>
                </a:solidFill>
                <a:effectLst/>
                <a:uLnTx/>
                <a:uFillTx/>
                <a:latin typeface="+mn-lt"/>
                <a:ea typeface="+mn-ea"/>
                <a:cs typeface="+mn-cs"/>
              </a:rPr>
              <a:t>88 pads</a:t>
            </a:r>
            <a:r>
              <a:rPr kumimoji="0" lang="en-US" altLang="zh-CN" sz="2600" b="0" i="0" u="none" strike="noStrike" kern="1200" cap="none" spc="0" normalizeH="0" noProof="0" dirty="0" smtClean="0">
                <a:ln>
                  <a:noFill/>
                </a:ln>
                <a:solidFill>
                  <a:schemeClr val="tx1"/>
                </a:solidFill>
                <a:effectLst/>
                <a:uLnTx/>
                <a:uFillTx/>
                <a:latin typeface="+mn-lt"/>
                <a:ea typeface="+mn-ea"/>
                <a:cs typeface="+mn-cs"/>
              </a:rPr>
              <a:t> readout in once</a:t>
            </a: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Leak current and noise</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a:p>
        </p:txBody>
      </p:sp>
      <p:pic>
        <p:nvPicPr>
          <p:cNvPr id="34818" name="Picture 2"/>
          <p:cNvPicPr>
            <a:picLocks noGrp="1" noChangeAspect="1" noChangeArrowheads="1"/>
          </p:cNvPicPr>
          <p:nvPr>
            <p:ph idx="1"/>
          </p:nvPr>
        </p:nvPicPr>
        <p:blipFill>
          <a:blip r:embed="rId2" cstate="print"/>
          <a:srcRect/>
          <a:stretch>
            <a:fillRect/>
          </a:stretch>
        </p:blipFill>
        <p:spPr bwMode="auto">
          <a:xfrm>
            <a:off x="4500562" y="2571744"/>
            <a:ext cx="4306372" cy="2357454"/>
          </a:xfrm>
          <a:prstGeom prst="rect">
            <a:avLst/>
          </a:prstGeom>
          <a:noFill/>
          <a:ln w="9525">
            <a:noFill/>
            <a:miter lim="800000"/>
            <a:headEnd/>
            <a:tailEnd/>
          </a:ln>
          <a:effectLst/>
        </p:spPr>
      </p:pic>
      <p:pic>
        <p:nvPicPr>
          <p:cNvPr id="34819" name="Picture 3" descr="C:\Users\Administrator\Desktop\webwxgetmsgimg.jpg"/>
          <p:cNvPicPr>
            <a:picLocks noChangeAspect="1" noChangeArrowheads="1"/>
          </p:cNvPicPr>
          <p:nvPr/>
        </p:nvPicPr>
        <p:blipFill>
          <a:blip r:embed="rId3" cstate="print"/>
          <a:srcRect/>
          <a:stretch>
            <a:fillRect/>
          </a:stretch>
        </p:blipFill>
        <p:spPr bwMode="auto">
          <a:xfrm>
            <a:off x="571472" y="2428868"/>
            <a:ext cx="3500462" cy="2608938"/>
          </a:xfrm>
          <a:prstGeom prst="rect">
            <a:avLst/>
          </a:prstGeom>
          <a:noFill/>
        </p:spPr>
      </p:pic>
      <p:sp>
        <p:nvSpPr>
          <p:cNvPr id="7" name="内容占位符 2"/>
          <p:cNvSpPr txBox="1">
            <a:spLocks/>
          </p:cNvSpPr>
          <p:nvPr/>
        </p:nvSpPr>
        <p:spPr>
          <a:xfrm>
            <a:off x="457200" y="5572140"/>
            <a:ext cx="8229600" cy="75246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Noise and sparks are well under control</a:t>
            </a: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5" name="标题 1"/>
          <p:cNvSpPr txBox="1">
            <a:spLocks/>
          </p:cNvSpPr>
          <p:nvPr/>
        </p:nvSpPr>
        <p:spPr>
          <a:xfrm>
            <a:off x="609600" y="8564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smtClean="0">
                <a:ln>
                  <a:noFill/>
                </a:ln>
                <a:solidFill>
                  <a:schemeClr val="tx2"/>
                </a:solidFill>
                <a:effectLst/>
                <a:uLnTx/>
                <a:uFillTx/>
                <a:latin typeface="+mj-lt"/>
                <a:ea typeface="+mj-ea"/>
                <a:cs typeface="+mj-cs"/>
              </a:rPr>
              <a:t>Plans</a:t>
            </a:r>
            <a:r>
              <a:rPr kumimoji="0" lang="en-US" altLang="zh-CN" sz="5000" b="0" i="0" u="none" strike="noStrike" kern="1200" cap="none" spc="0" normalizeH="0" noProof="0" dirty="0" smtClean="0">
                <a:ln>
                  <a:noFill/>
                </a:ln>
                <a:solidFill>
                  <a:schemeClr val="tx2"/>
                </a:solidFill>
                <a:effectLst/>
                <a:uLnTx/>
                <a:uFillTx/>
                <a:latin typeface="+mj-lt"/>
                <a:ea typeface="+mj-ea"/>
                <a:cs typeface="+mj-cs"/>
              </a:rPr>
              <a:t> </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1"/>
          <p:cNvPicPr>
            <a:picLocks noGrp="1" noChangeAspect="1" noChangeArrowheads="1"/>
          </p:cNvPicPr>
          <p:nvPr>
            <p:ph idx="1"/>
          </p:nvPr>
        </p:nvPicPr>
        <p:blipFill>
          <a:blip r:embed="rId2" cstate="print"/>
          <a:srcRect l="40625" t="28472" r="25000" b="17361"/>
          <a:stretch>
            <a:fillRect/>
          </a:stretch>
        </p:blipFill>
        <p:spPr bwMode="auto">
          <a:xfrm>
            <a:off x="1071538" y="2000240"/>
            <a:ext cx="2571768" cy="4389437"/>
          </a:xfrm>
          <a:prstGeom prst="rect">
            <a:avLst/>
          </a:prstGeom>
          <a:noFill/>
          <a:ln w="9525">
            <a:noFill/>
            <a:miter lim="800000"/>
            <a:headEnd/>
            <a:tailEnd/>
          </a:ln>
          <a:effectLst/>
        </p:spPr>
      </p:pic>
      <p:sp>
        <p:nvSpPr>
          <p:cNvPr id="7" name="内容占位符 2"/>
          <p:cNvSpPr txBox="1">
            <a:spLocks/>
          </p:cNvSpPr>
          <p:nvPr/>
        </p:nvSpPr>
        <p:spPr>
          <a:xfrm>
            <a:off x="4071934" y="2285992"/>
            <a:ext cx="4586262" cy="3429024"/>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Test the performance for STAR requirements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Produce full size TPC</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zh-CN"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smtClean="0"/>
              <a:t>Extend the drift length to 1 meter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altLang="zh-CN" sz="2600" b="0" i="0" u="none" strike="noStrike" kern="1200" cap="none" spc="0" normalizeH="0" baseline="0" noProof="0" dirty="0" smtClean="0">
                <a:ln>
                  <a:noFill/>
                </a:ln>
                <a:solidFill>
                  <a:schemeClr val="tx1"/>
                </a:solidFill>
                <a:effectLst/>
                <a:uLnTx/>
                <a:uFillTx/>
                <a:latin typeface="+mn-lt"/>
                <a:ea typeface="+mn-ea"/>
                <a:cs typeface="+mn-cs"/>
              </a:rPr>
              <a:t>Test</a:t>
            </a:r>
            <a:r>
              <a:rPr kumimoji="0" lang="en-US" altLang="zh-CN" sz="2600" b="0" i="0" u="none" strike="noStrike" kern="1200" cap="none" spc="0" normalizeH="0" noProof="0" dirty="0" smtClean="0">
                <a:ln>
                  <a:noFill/>
                </a:ln>
                <a:solidFill>
                  <a:schemeClr val="tx1"/>
                </a:solidFill>
                <a:effectLst/>
                <a:uLnTx/>
                <a:uFillTx/>
                <a:latin typeface="+mn-lt"/>
                <a:ea typeface="+mn-ea"/>
                <a:cs typeface="+mn-cs"/>
              </a:rPr>
              <a:t> TGEM and GEM for TPC technique used for CEPC </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715016"/>
            <a:ext cx="8229600" cy="609584"/>
          </a:xfrm>
        </p:spPr>
        <p:txBody>
          <a:bodyPr>
            <a:noAutofit/>
          </a:bodyPr>
          <a:lstStyle/>
          <a:p>
            <a:pPr marL="0" indent="439738"/>
            <a:r>
              <a:rPr lang="en-US" altLang="zh-CN" sz="2200" dirty="0" smtClean="0">
                <a:latin typeface="楷体" pitchFamily="49" charset="-122"/>
                <a:ea typeface="楷体" pitchFamily="49" charset="-122"/>
              </a:rPr>
              <a:t>For general detector testing</a:t>
            </a:r>
          </a:p>
        </p:txBody>
      </p:sp>
      <p:pic>
        <p:nvPicPr>
          <p:cNvPr id="4" name="内容占位符 3" descr="图像 6.jpg"/>
          <p:cNvPicPr>
            <a:picLocks noChangeAspect="1"/>
          </p:cNvPicPr>
          <p:nvPr/>
        </p:nvPicPr>
        <p:blipFill>
          <a:blip r:embed="rId3" cstate="print"/>
          <a:stretch>
            <a:fillRect/>
          </a:stretch>
        </p:blipFill>
        <p:spPr>
          <a:xfrm>
            <a:off x="4500562" y="1714488"/>
            <a:ext cx="3785042" cy="3524902"/>
          </a:xfrm>
          <a:prstGeom prst="rect">
            <a:avLst/>
          </a:prstGeom>
        </p:spPr>
      </p:pic>
      <p:sp>
        <p:nvSpPr>
          <p:cNvPr id="5" name="灯片编号占位符 4"/>
          <p:cNvSpPr>
            <a:spLocks noGrp="1"/>
          </p:cNvSpPr>
          <p:nvPr>
            <p:ph type="sldNum" sz="quarter" idx="12"/>
          </p:nvPr>
        </p:nvSpPr>
        <p:spPr/>
        <p:txBody>
          <a:bodyPr/>
          <a:lstStyle/>
          <a:p>
            <a:fld id="{0C913308-F349-4B6D-A68A-DD1791B4A57B}" type="slidenum">
              <a:rPr lang="zh-CN" altLang="en-US" smtClean="0"/>
              <a:pPr/>
              <a:t>24</a:t>
            </a:fld>
            <a:endParaRPr lang="zh-CN" altLang="en-US"/>
          </a:p>
        </p:txBody>
      </p:sp>
      <p:graphicFrame>
        <p:nvGraphicFramePr>
          <p:cNvPr id="2050" name="Object 2"/>
          <p:cNvGraphicFramePr>
            <a:graphicFrameLocks noChangeAspect="1"/>
          </p:cNvGraphicFramePr>
          <p:nvPr/>
        </p:nvGraphicFramePr>
        <p:xfrm>
          <a:off x="928663" y="1669690"/>
          <a:ext cx="2214578" cy="3608732"/>
        </p:xfrm>
        <a:graphic>
          <a:graphicData uri="http://schemas.openxmlformats.org/presentationml/2006/ole">
            <p:oleObj spid="_x0000_s2050" name="Acrobat Document" r:id="rId4" imgW="6211440" imgH="10124280" progId="AcroExch.Document.7">
              <p:embed/>
            </p:oleObj>
          </a:graphicData>
        </a:graphic>
      </p:graphicFrame>
      <p:sp>
        <p:nvSpPr>
          <p:cNvPr id="6" name="标题 1"/>
          <p:cNvSpPr>
            <a:spLocks noGrp="1"/>
          </p:cNvSpPr>
          <p:nvPr>
            <p:ph type="title"/>
          </p:nvPr>
        </p:nvSpPr>
        <p:spPr>
          <a:xfrm>
            <a:off x="428596" y="214290"/>
            <a:ext cx="8229600" cy="1143000"/>
          </a:xfrm>
        </p:spPr>
        <p:txBody>
          <a:bodyPr/>
          <a:lstStyle/>
          <a:p>
            <a:r>
              <a:rPr lang="en-US" altLang="zh-CN" dirty="0" smtClean="0"/>
              <a:t>Cosmic test bed</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Full size</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a:p>
        </p:txBody>
      </p:sp>
      <p:pic>
        <p:nvPicPr>
          <p:cNvPr id="5" name="Picture 2" descr="E:\Work\DoctoralGraduationThesis\图片\corars-photo.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5079" y="1935163"/>
            <a:ext cx="7673841" cy="438943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a:p>
        </p:txBody>
      </p:sp>
      <p:sp>
        <p:nvSpPr>
          <p:cNvPr id="5" name="TextBox 4"/>
          <p:cNvSpPr txBox="1"/>
          <p:nvPr/>
        </p:nvSpPr>
        <p:spPr>
          <a:xfrm>
            <a:off x="183610" y="785794"/>
            <a:ext cx="8960390" cy="861774"/>
          </a:xfrm>
          <a:prstGeom prst="rect">
            <a:avLst/>
          </a:prstGeom>
          <a:noFill/>
        </p:spPr>
        <p:txBody>
          <a:bodyPr wrap="square" rtlCol="0">
            <a:spAutoFit/>
          </a:bodyPr>
          <a:lstStyle/>
          <a:p>
            <a:r>
              <a:rPr lang="en-US" altLang="zh-CN" sz="5000" dirty="0" smtClean="0">
                <a:solidFill>
                  <a:schemeClr val="tx2"/>
                </a:solidFill>
                <a:latin typeface="+mj-lt"/>
                <a:ea typeface="+mj-ea"/>
                <a:cs typeface="+mj-cs"/>
              </a:rPr>
              <a:t>Cosmic rate</a:t>
            </a:r>
          </a:p>
        </p:txBody>
      </p:sp>
      <p:sp>
        <p:nvSpPr>
          <p:cNvPr id="7" name="TextBox 6"/>
          <p:cNvSpPr txBox="1"/>
          <p:nvPr/>
        </p:nvSpPr>
        <p:spPr>
          <a:xfrm>
            <a:off x="471378" y="3298708"/>
            <a:ext cx="3384376" cy="369332"/>
          </a:xfrm>
          <a:prstGeom prst="rect">
            <a:avLst/>
          </a:prstGeom>
          <a:noFill/>
        </p:spPr>
        <p:txBody>
          <a:bodyPr wrap="square" rtlCol="0">
            <a:spAutoFit/>
          </a:bodyPr>
          <a:lstStyle/>
          <a:p>
            <a:pPr marL="285750" indent="-285750">
              <a:buFont typeface="Wingdings" pitchFamily="2" charset="2"/>
              <a:buChar char="Ø"/>
            </a:pPr>
            <a:r>
              <a:rPr lang="zh-CN" altLang="en-US" dirty="0" smtClean="0"/>
              <a:t>触发率模拟</a:t>
            </a:r>
            <a:endParaRPr lang="en-US" altLang="zh-CN" dirty="0" smtClean="0"/>
          </a:p>
        </p:txBody>
      </p:sp>
      <p:sp>
        <p:nvSpPr>
          <p:cNvPr id="9" name="TextBox 8"/>
          <p:cNvSpPr txBox="1"/>
          <p:nvPr/>
        </p:nvSpPr>
        <p:spPr>
          <a:xfrm>
            <a:off x="785786" y="3571876"/>
            <a:ext cx="3456384" cy="1477328"/>
          </a:xfrm>
          <a:prstGeom prst="rect">
            <a:avLst/>
          </a:prstGeom>
          <a:noFill/>
        </p:spPr>
        <p:txBody>
          <a:bodyPr wrap="square" rtlCol="0">
            <a:spAutoFit/>
          </a:bodyPr>
          <a:lstStyle/>
          <a:p>
            <a:pPr marL="285750" indent="-285750">
              <a:buFont typeface="Wingdings" pitchFamily="2" charset="2"/>
              <a:buChar char="ü"/>
            </a:pPr>
            <a:r>
              <a:rPr lang="zh-CN" altLang="en-US" dirty="0" smtClean="0"/>
              <a:t>总入射率</a:t>
            </a:r>
            <a:endParaRPr lang="en-US" altLang="zh-CN" dirty="0" smtClean="0"/>
          </a:p>
          <a:p>
            <a:pPr marL="285750" indent="-285750">
              <a:buFont typeface="Wingdings" pitchFamily="2" charset="2"/>
              <a:buChar char="ü"/>
            </a:pPr>
            <a:r>
              <a:rPr lang="en-US" altLang="zh-CN" dirty="0" smtClean="0"/>
              <a:t> x</a:t>
            </a:r>
            <a:r>
              <a:rPr lang="zh-CN" altLang="en-US" dirty="0" smtClean="0"/>
              <a:t>、</a:t>
            </a:r>
            <a:r>
              <a:rPr lang="en-US" altLang="zh-CN" dirty="0" smtClean="0"/>
              <a:t>y </a:t>
            </a:r>
            <a:r>
              <a:rPr lang="zh-CN" altLang="en-US" dirty="0" smtClean="0"/>
              <a:t>均匀分布</a:t>
            </a:r>
            <a:endParaRPr lang="en-US" altLang="zh-CN" dirty="0" smtClean="0"/>
          </a:p>
          <a:p>
            <a:pPr marL="285750" indent="-285750">
              <a:buFont typeface="Wingdings" pitchFamily="2" charset="2"/>
              <a:buChar char="ü"/>
            </a:pPr>
            <a:r>
              <a:rPr lang="zh-CN" altLang="en-US" dirty="0" smtClean="0"/>
              <a:t>方位角均匀分布</a:t>
            </a:r>
            <a:endParaRPr lang="en-US" altLang="zh-CN" dirty="0" smtClean="0"/>
          </a:p>
          <a:p>
            <a:pPr marL="285750" indent="-285750">
              <a:buFont typeface="Wingdings" pitchFamily="2" charset="2"/>
              <a:buChar char="ü"/>
            </a:pPr>
            <a:r>
              <a:rPr lang="zh-CN" altLang="en-US" dirty="0"/>
              <a:t>天</a:t>
            </a:r>
            <a:r>
              <a:rPr lang="zh-CN" altLang="en-US" dirty="0" smtClean="0"/>
              <a:t>顶角</a:t>
            </a:r>
            <a:endParaRPr lang="en-US" altLang="zh-CN" i="1" dirty="0" smtClean="0"/>
          </a:p>
          <a:p>
            <a:pPr marL="285750" indent="-285750">
              <a:buFont typeface="Wingdings" pitchFamily="2" charset="2"/>
              <a:buChar char="ü"/>
            </a:pPr>
            <a:r>
              <a:rPr lang="zh-CN" altLang="en-US" dirty="0" smtClean="0"/>
              <a:t>模拟结果：</a:t>
            </a:r>
            <a:r>
              <a:rPr lang="en-US" altLang="zh-CN" dirty="0" smtClean="0"/>
              <a:t>12.7/s</a:t>
            </a:r>
          </a:p>
        </p:txBody>
      </p:sp>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2086801"/>
            <a:ext cx="2592288" cy="44140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67459" y="3615312"/>
            <a:ext cx="1600798"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60990" y="4433591"/>
            <a:ext cx="1296144" cy="297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a:p>
        </p:txBody>
      </p:sp>
      <p:sp>
        <p:nvSpPr>
          <p:cNvPr id="5" name="TextBox 4"/>
          <p:cNvSpPr txBox="1"/>
          <p:nvPr/>
        </p:nvSpPr>
        <p:spPr>
          <a:xfrm>
            <a:off x="1016213" y="3099812"/>
            <a:ext cx="3456384" cy="369332"/>
          </a:xfrm>
          <a:prstGeom prst="rect">
            <a:avLst/>
          </a:prstGeom>
          <a:noFill/>
        </p:spPr>
        <p:txBody>
          <a:bodyPr wrap="square" rtlCol="0">
            <a:spAutoFit/>
          </a:bodyPr>
          <a:lstStyle/>
          <a:p>
            <a:pPr marL="285750" indent="-285750">
              <a:buFont typeface="Wingdings" pitchFamily="2" charset="2"/>
              <a:buChar char="ü"/>
            </a:pPr>
            <a:r>
              <a:rPr lang="zh-CN" altLang="en-US" dirty="0" smtClean="0"/>
              <a:t>闪烁体的时间分辨率</a:t>
            </a:r>
            <a:endParaRPr lang="en-US" altLang="zh-CN"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1934" y="3143248"/>
            <a:ext cx="4679469" cy="2643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2537" y="3614958"/>
            <a:ext cx="1152128" cy="41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5713" y="3460157"/>
            <a:ext cx="3456384" cy="1815882"/>
          </a:xfrm>
          <a:prstGeom prst="rect">
            <a:avLst/>
          </a:prstGeom>
          <a:noFill/>
        </p:spPr>
        <p:txBody>
          <a:bodyPr wrap="square" rtlCol="0">
            <a:spAutoFit/>
          </a:bodyPr>
          <a:lstStyle/>
          <a:p>
            <a:pPr marL="285750" indent="-285750">
              <a:buFont typeface="Arial" pitchFamily="34" charset="0"/>
              <a:buChar char="•"/>
            </a:pPr>
            <a:endParaRPr lang="en-US" altLang="zh-CN" sz="1400" dirty="0" smtClean="0"/>
          </a:p>
          <a:p>
            <a:pPr marL="285750" indent="-285750">
              <a:buFont typeface="Arial" pitchFamily="34" charset="0"/>
              <a:buChar char="•"/>
            </a:pPr>
            <a:r>
              <a:rPr lang="en-US" altLang="zh-CN" sz="1400" dirty="0" smtClean="0"/>
              <a:t> </a:t>
            </a:r>
          </a:p>
          <a:p>
            <a:pPr marL="285750" indent="-285750">
              <a:buFont typeface="Arial" pitchFamily="34" charset="0"/>
              <a:buChar char="•"/>
            </a:pPr>
            <a:endParaRPr lang="en-US" altLang="zh-CN" sz="1400" dirty="0" smtClean="0"/>
          </a:p>
          <a:p>
            <a:pPr marL="285750" indent="-285750">
              <a:buFont typeface="Arial" pitchFamily="34" charset="0"/>
              <a:buChar char="•"/>
            </a:pPr>
            <a:endParaRPr lang="en-US" altLang="zh-CN" sz="1400" dirty="0" smtClean="0"/>
          </a:p>
          <a:p>
            <a:pPr marL="285750" indent="-285750">
              <a:buFont typeface="Arial" pitchFamily="34" charset="0"/>
              <a:buChar char="•"/>
            </a:pPr>
            <a:r>
              <a:rPr lang="en-US" altLang="zh-CN" sz="1400" dirty="0" smtClean="0"/>
              <a:t> </a:t>
            </a:r>
          </a:p>
          <a:p>
            <a:pPr marL="285750" indent="-285750">
              <a:buFont typeface="Arial" pitchFamily="34" charset="0"/>
              <a:buChar char="•"/>
            </a:pPr>
            <a:endParaRPr lang="en-US" altLang="zh-CN" sz="1400" dirty="0" smtClean="0"/>
          </a:p>
          <a:p>
            <a:pPr marL="285750" indent="-285750">
              <a:buFont typeface="Arial" pitchFamily="34" charset="0"/>
              <a:buChar char="•"/>
            </a:pPr>
            <a:endParaRPr lang="en-US" altLang="zh-CN" sz="1400" dirty="0" smtClean="0"/>
          </a:p>
          <a:p>
            <a:pPr marL="285750" indent="-285750">
              <a:buFont typeface="Arial" pitchFamily="34" charset="0"/>
              <a:buChar char="•"/>
            </a:pPr>
            <a:r>
              <a:rPr lang="en-US" altLang="zh-CN" sz="1400" dirty="0" smtClean="0"/>
              <a:t>  </a:t>
            </a:r>
          </a:p>
        </p:txBody>
      </p:sp>
      <p:pic>
        <p:nvPicPr>
          <p:cNvPr id="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7971" y="4337386"/>
            <a:ext cx="2586854" cy="242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34793" y="4843138"/>
            <a:ext cx="2385056" cy="522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1805" y="2552898"/>
            <a:ext cx="3384376" cy="646331"/>
          </a:xfrm>
          <a:prstGeom prst="rect">
            <a:avLst/>
          </a:prstGeom>
          <a:noFill/>
        </p:spPr>
        <p:txBody>
          <a:bodyPr wrap="square" rtlCol="0">
            <a:spAutoFit/>
          </a:bodyPr>
          <a:lstStyle/>
          <a:p>
            <a:pPr marL="285750" indent="-285750">
              <a:buFont typeface="Wingdings" pitchFamily="2" charset="2"/>
              <a:buChar char="Ø"/>
            </a:pPr>
            <a:r>
              <a:rPr lang="zh-CN" altLang="en-US" dirty="0" smtClean="0"/>
              <a:t>闪烁体时间刻度</a:t>
            </a:r>
            <a:endParaRPr lang="en-US" altLang="zh-CN" dirty="0" smtClean="0"/>
          </a:p>
          <a:p>
            <a:pPr marL="285750" indent="-285750">
              <a:buFont typeface="Wingdings" pitchFamily="2" charset="2"/>
              <a:buChar char="Ø"/>
            </a:pPr>
            <a:r>
              <a:rPr lang="zh-CN" altLang="en-US" dirty="0" smtClean="0"/>
              <a:t>系统时间分辨率</a:t>
            </a:r>
            <a:endParaRPr lang="en-US" altLang="zh-CN" dirty="0" smtClean="0"/>
          </a:p>
        </p:txBody>
      </p:sp>
      <p:sp>
        <p:nvSpPr>
          <p:cNvPr id="13" name="TextBox 12"/>
          <p:cNvSpPr txBox="1"/>
          <p:nvPr/>
        </p:nvSpPr>
        <p:spPr>
          <a:xfrm>
            <a:off x="183610" y="785794"/>
            <a:ext cx="8960390" cy="861774"/>
          </a:xfrm>
          <a:prstGeom prst="rect">
            <a:avLst/>
          </a:prstGeom>
          <a:noFill/>
        </p:spPr>
        <p:txBody>
          <a:bodyPr wrap="square" rtlCol="0">
            <a:spAutoFit/>
          </a:bodyPr>
          <a:lstStyle/>
          <a:p>
            <a:r>
              <a:rPr lang="en-US" altLang="zh-CN" sz="5000" dirty="0" smtClean="0">
                <a:solidFill>
                  <a:schemeClr val="tx2"/>
                </a:solidFill>
                <a:latin typeface="+mj-lt"/>
                <a:ea typeface="+mj-ea"/>
                <a:cs typeface="+mj-cs"/>
              </a:rPr>
              <a:t>Time resolution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5143512"/>
            <a:ext cx="8015286" cy="609584"/>
          </a:xfrm>
        </p:spPr>
        <p:txBody>
          <a:bodyPr>
            <a:noAutofit/>
          </a:bodyPr>
          <a:lstStyle/>
          <a:p>
            <a:pPr marL="0" indent="439738"/>
            <a:r>
              <a:rPr lang="en-US" altLang="zh-CN" sz="2200" dirty="0" smtClean="0">
                <a:latin typeface="楷体" pitchFamily="49" charset="-122"/>
                <a:ea typeface="楷体" pitchFamily="49" charset="-122"/>
              </a:rPr>
              <a:t>Tested EDs for LHAASO</a:t>
            </a:r>
            <a:endParaRPr lang="zh-CN" altLang="en-US" sz="2200" dirty="0">
              <a:latin typeface="楷体" pitchFamily="49" charset="-122"/>
              <a:ea typeface="楷体" pitchFamily="49" charset="-122"/>
            </a:endParaRPr>
          </a:p>
        </p:txBody>
      </p:sp>
      <p:pic>
        <p:nvPicPr>
          <p:cNvPr id="4098" name="Picture 2" descr="H:\新建文件夹 (2)\20131118_150921.jpg"/>
          <p:cNvPicPr>
            <a:picLocks noChangeAspect="1" noChangeArrowheads="1"/>
          </p:cNvPicPr>
          <p:nvPr/>
        </p:nvPicPr>
        <p:blipFill>
          <a:blip r:embed="rId2" cstate="print"/>
          <a:srcRect/>
          <a:stretch>
            <a:fillRect/>
          </a:stretch>
        </p:blipFill>
        <p:spPr bwMode="auto">
          <a:xfrm>
            <a:off x="1214414" y="2214554"/>
            <a:ext cx="2928958" cy="21967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9" name="Picture 3"/>
          <p:cNvPicPr>
            <a:picLocks noChangeAspect="1" noChangeArrowheads="1"/>
          </p:cNvPicPr>
          <p:nvPr/>
        </p:nvPicPr>
        <p:blipFill>
          <a:blip r:embed="rId3" cstate="print"/>
          <a:srcRect/>
          <a:stretch>
            <a:fillRect/>
          </a:stretch>
        </p:blipFill>
        <p:spPr bwMode="auto">
          <a:xfrm>
            <a:off x="4786314" y="1857364"/>
            <a:ext cx="3449434" cy="275757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Efficiency and time </a:t>
            </a:r>
            <a:r>
              <a:rPr lang="en-US" altLang="zh-CN" dirty="0" err="1" smtClean="0"/>
              <a:t>reso</a:t>
            </a:r>
            <a:r>
              <a:rPr lang="en-US" altLang="zh-CN" dirty="0" smtClean="0"/>
              <a:t> scan</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29</a:t>
            </a:fld>
            <a:endParaRPr lang="zh-CN" altLang="en-US"/>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2285992"/>
            <a:ext cx="4068633" cy="3225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14941" y="2333880"/>
            <a:ext cx="3632727" cy="3023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3</a:t>
            </a:fld>
            <a:endParaRPr lang="zh-CN" altLang="en-US"/>
          </a:p>
        </p:txBody>
      </p:sp>
      <p:pic>
        <p:nvPicPr>
          <p:cNvPr id="5" name="Picture 11"/>
          <p:cNvPicPr>
            <a:picLocks noChangeAspect="1" noChangeArrowheads="1"/>
          </p:cNvPicPr>
          <p:nvPr/>
        </p:nvPicPr>
        <p:blipFill>
          <a:blip r:embed="rId2" cstate="print"/>
          <a:srcRect/>
          <a:stretch>
            <a:fillRect/>
          </a:stretch>
        </p:blipFill>
        <p:spPr>
          <a:xfrm>
            <a:off x="683568" y="2060848"/>
            <a:ext cx="3505200" cy="3395663"/>
          </a:xfrm>
          <a:prstGeom prst="rect">
            <a:avLst/>
          </a:prstGeom>
          <a:noFill/>
          <a:ln/>
        </p:spPr>
      </p:pic>
      <p:pic>
        <p:nvPicPr>
          <p:cNvPr id="6" name="Picture 5"/>
          <p:cNvPicPr>
            <a:picLocks noChangeAspect="1" noChangeArrowheads="1"/>
          </p:cNvPicPr>
          <p:nvPr/>
        </p:nvPicPr>
        <p:blipFill>
          <a:blip r:embed="rId3" cstate="print"/>
          <a:srcRect/>
          <a:stretch>
            <a:fillRect/>
          </a:stretch>
        </p:blipFill>
        <p:spPr bwMode="auto">
          <a:xfrm>
            <a:off x="4788024" y="2276872"/>
            <a:ext cx="3979862" cy="2755900"/>
          </a:xfrm>
          <a:prstGeom prst="rect">
            <a:avLst/>
          </a:prstGeom>
          <a:noFill/>
          <a:ln w="9525" algn="ctr">
            <a:noFill/>
            <a:miter lim="800000"/>
            <a:headEnd/>
            <a:tailEnd/>
          </a:ln>
          <a:effectLst/>
        </p:spPr>
      </p:pic>
      <p:sp>
        <p:nvSpPr>
          <p:cNvPr id="7" name="标题 1"/>
          <p:cNvSpPr txBox="1">
            <a:spLocks/>
          </p:cNvSpPr>
          <p:nvPr/>
        </p:nvSpPr>
        <p:spPr>
          <a:xfrm>
            <a:off x="1475656" y="5589240"/>
            <a:ext cx="8229600" cy="785810"/>
          </a:xfrm>
          <a:prstGeom prst="rect">
            <a:avLst/>
          </a:prstGeom>
        </p:spPr>
        <p:txBody>
          <a:bodyPr vert="horz" lIns="0" rIns="0" bIns="0" anchor="b">
            <a:noAutofit/>
          </a:bodyPr>
          <a:lstStyle/>
          <a:p>
            <a:pPr marR="0" lvl="0" indent="441325" algn="l" defTabSz="914400" rtl="0" eaLnBrk="1" fontAlgn="auto" latinLnBrk="0" hangingPunct="1">
              <a:lnSpc>
                <a:spcPct val="100000"/>
              </a:lnSpc>
              <a:spcBef>
                <a:spcPct val="0"/>
              </a:spcBef>
              <a:spcAft>
                <a:spcPts val="0"/>
              </a:spcAft>
              <a:buClrTx/>
              <a:buSzTx/>
              <a:tabLst/>
              <a:defRPr/>
            </a:pPr>
            <a:r>
              <a:rPr kumimoji="0" lang="en-US" altLang="zh-CN" sz="2800" b="0" i="0" u="none" strike="noStrike" kern="1200" cap="none" spc="0" normalizeH="0" baseline="0" noProof="0" dirty="0" smtClean="0">
                <a:ln>
                  <a:noFill/>
                </a:ln>
                <a:solidFill>
                  <a:schemeClr val="tx2"/>
                </a:solidFill>
                <a:effectLst/>
                <a:uLnTx/>
                <a:uFillTx/>
                <a:latin typeface="+mj-lt"/>
                <a:ea typeface="+mj-ea"/>
                <a:cs typeface="+mj-cs"/>
              </a:rPr>
              <a:t>Start</a:t>
            </a:r>
            <a:r>
              <a:rPr kumimoji="0" lang="en-US" altLang="zh-CN" sz="2800" b="0" i="0" u="none" strike="noStrike" kern="1200" cap="none" spc="0" normalizeH="0" noProof="0" dirty="0" smtClean="0">
                <a:ln>
                  <a:noFill/>
                </a:ln>
                <a:solidFill>
                  <a:schemeClr val="tx2"/>
                </a:solidFill>
                <a:effectLst/>
                <a:uLnTx/>
                <a:uFillTx/>
                <a:latin typeface="+mj-lt"/>
                <a:ea typeface="+mj-ea"/>
                <a:cs typeface="+mj-cs"/>
              </a:rPr>
              <a:t> point of the detector study in SDU</a:t>
            </a:r>
            <a:endParaRPr kumimoji="0" lang="zh-CN" alt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标题 1"/>
          <p:cNvSpPr txBox="1">
            <a:spLocks/>
          </p:cNvSpPr>
          <p:nvPr/>
        </p:nvSpPr>
        <p:spPr>
          <a:xfrm>
            <a:off x="500034" y="714356"/>
            <a:ext cx="8229600" cy="78581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ATLAS</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实验</a:t>
            </a: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TGC</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探测器</a:t>
            </a: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 scan</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30</a:t>
            </a:fld>
            <a:endParaRPr lang="zh-CN" altLang="en-US"/>
          </a:p>
        </p:txBody>
      </p:sp>
      <p:pic>
        <p:nvPicPr>
          <p:cNvPr id="5"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3042" y="2214554"/>
            <a:ext cx="3624462" cy="3032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Plan </a:t>
            </a:r>
            <a:endParaRPr lang="zh-CN" altLang="en-US" dirty="0"/>
          </a:p>
        </p:txBody>
      </p:sp>
      <p:sp>
        <p:nvSpPr>
          <p:cNvPr id="3" name="内容占位符 2"/>
          <p:cNvSpPr>
            <a:spLocks noGrp="1"/>
          </p:cNvSpPr>
          <p:nvPr>
            <p:ph idx="1"/>
          </p:nvPr>
        </p:nvSpPr>
        <p:spPr/>
        <p:txBody>
          <a:bodyPr/>
          <a:lstStyle/>
          <a:p>
            <a:r>
              <a:rPr lang="en-US" altLang="zh-CN" dirty="0" smtClean="0"/>
              <a:t>Based on new </a:t>
            </a:r>
            <a:r>
              <a:rPr lang="en-US" altLang="zh-CN" dirty="0" err="1" smtClean="0"/>
              <a:t>sTGC</a:t>
            </a:r>
            <a:r>
              <a:rPr lang="en-US" altLang="zh-CN" dirty="0" smtClean="0"/>
              <a:t> technique, and new-build fast </a:t>
            </a:r>
            <a:r>
              <a:rPr lang="en-US" altLang="zh-CN" dirty="0" err="1" smtClean="0"/>
              <a:t>scintilators</a:t>
            </a:r>
            <a:r>
              <a:rPr lang="en-US" altLang="zh-CN" dirty="0" smtClean="0"/>
              <a:t>, build a new cosmic test bed with position resolution &lt;100micro, time resolution &lt;100ps.</a:t>
            </a:r>
          </a:p>
          <a:p>
            <a:endParaRPr lang="en-US" altLang="zh-CN" dirty="0" smtClean="0"/>
          </a:p>
          <a:p>
            <a:r>
              <a:rPr lang="en-US" altLang="zh-CN" dirty="0" smtClean="0"/>
              <a:t>Mainly for </a:t>
            </a:r>
            <a:r>
              <a:rPr lang="en-US" altLang="zh-CN" dirty="0" err="1" smtClean="0"/>
              <a:t>sTGC</a:t>
            </a:r>
            <a:r>
              <a:rPr lang="en-US" altLang="zh-CN" dirty="0" smtClean="0"/>
              <a:t> and TPC testing in near future.</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67544" y="6206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5000" dirty="0" smtClean="0">
                <a:solidFill>
                  <a:schemeClr val="tx2"/>
                </a:solidFill>
                <a:latin typeface="+mj-lt"/>
                <a:ea typeface="+mj-ea"/>
                <a:cs typeface="+mj-cs"/>
              </a:rPr>
              <a:t>总结</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txBox="1">
            <a:spLocks/>
          </p:cNvSpPr>
          <p:nvPr/>
        </p:nvSpPr>
        <p:spPr>
          <a:xfrm>
            <a:off x="467544" y="2214554"/>
            <a:ext cx="8229600" cy="3659350"/>
          </a:xfrm>
          <a:prstGeom prst="rect">
            <a:avLst/>
          </a:prstGeom>
        </p:spPr>
        <p:txBody>
          <a:bodyPr>
            <a:normAutofit/>
          </a:bodyPr>
          <a:lstStyle/>
          <a:p>
            <a:pPr marL="90488" marR="0" lvl="0" indent="43973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zh-CN" altLang="en-US" sz="3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rPr>
              <a:t>气体探测器研究在项目带动下得到长足发展，建设了基本的</a:t>
            </a:r>
            <a:r>
              <a:rPr lang="zh-CN" altLang="en-US" sz="3200" noProof="0" dirty="0" smtClean="0">
                <a:latin typeface="楷体" pitchFamily="49" charset="-122"/>
                <a:ea typeface="楷体" pitchFamily="49" charset="-122"/>
              </a:rPr>
              <a:t>实验设备，积累了探测器研究经验，并蓬勃发展。</a:t>
            </a:r>
            <a:endParaRPr lang="en-US" altLang="zh-CN" sz="3200" noProof="0" dirty="0" smtClean="0">
              <a:latin typeface="楷体" pitchFamily="49" charset="-122"/>
              <a:ea typeface="楷体" pitchFamily="49" charset="-122"/>
            </a:endParaRPr>
          </a:p>
          <a:p>
            <a:pPr marL="90488" marR="0" lvl="0" indent="439738"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zh-CN" altLang="en-US" sz="3200" noProof="0" dirty="0" smtClean="0">
                <a:latin typeface="楷体" pitchFamily="49" charset="-122"/>
                <a:ea typeface="楷体" pitchFamily="49" charset="-122"/>
              </a:rPr>
              <a:t>有望在中国建设的新一代粒子物理实验中发挥应有的作用</a:t>
            </a:r>
            <a:endParaRPr kumimoji="0" lang="en-US" altLang="zh-CN" sz="3200" b="0"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n-cs"/>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a:t>
            </a:fld>
            <a:endParaRPr lang="zh-CN" altLang="en-US"/>
          </a:p>
        </p:txBody>
      </p:sp>
      <p:pic>
        <p:nvPicPr>
          <p:cNvPr id="5" name="Picture 3" descr="atlasTGCStruc1"/>
          <p:cNvPicPr>
            <a:picLocks noGrp="1" noChangeAspect="1" noChangeArrowheads="1"/>
          </p:cNvPicPr>
          <p:nvPr>
            <p:ph idx="1"/>
          </p:nvPr>
        </p:nvPicPr>
        <p:blipFill>
          <a:blip r:embed="rId2" cstate="print"/>
          <a:srcRect/>
          <a:stretch>
            <a:fillRect/>
          </a:stretch>
        </p:blipFill>
        <p:spPr>
          <a:xfrm>
            <a:off x="5364088" y="1844824"/>
            <a:ext cx="2542857" cy="3476191"/>
          </a:xfrm>
          <a:noFill/>
          <a:ln/>
        </p:spPr>
      </p:pic>
      <p:sp>
        <p:nvSpPr>
          <p:cNvPr id="7" name="标题 1"/>
          <p:cNvSpPr txBox="1">
            <a:spLocks/>
          </p:cNvSpPr>
          <p:nvPr/>
        </p:nvSpPr>
        <p:spPr>
          <a:xfrm>
            <a:off x="500034" y="714356"/>
            <a:ext cx="8229600" cy="78581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t>Principle of TGC detector</a:t>
            </a: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5" descr="T9立体图"/>
          <p:cNvPicPr>
            <a:picLocks noChangeAspect="1" noChangeArrowheads="1"/>
          </p:cNvPicPr>
          <p:nvPr/>
        </p:nvPicPr>
        <p:blipFill>
          <a:blip r:embed="rId3" cstate="print"/>
          <a:srcRect/>
          <a:stretch>
            <a:fillRect/>
          </a:stretch>
        </p:blipFill>
        <p:spPr bwMode="auto">
          <a:xfrm>
            <a:off x="683568" y="1916832"/>
            <a:ext cx="3536950" cy="3275013"/>
          </a:xfrm>
          <a:prstGeom prst="rect">
            <a:avLst/>
          </a:prstGeom>
          <a:noFill/>
          <a:ln w="9525">
            <a:noFill/>
            <a:miter lim="800000"/>
            <a:headEnd/>
            <a:tailEnd/>
          </a:ln>
          <a:effectLst/>
        </p:spPr>
      </p:pic>
      <p:sp>
        <p:nvSpPr>
          <p:cNvPr id="10" name="标题 1"/>
          <p:cNvSpPr txBox="1">
            <a:spLocks/>
          </p:cNvSpPr>
          <p:nvPr/>
        </p:nvSpPr>
        <p:spPr>
          <a:xfrm>
            <a:off x="1115616" y="5589240"/>
            <a:ext cx="7653536" cy="78581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600" dirty="0" smtClean="0">
                <a:solidFill>
                  <a:schemeClr val="tx2"/>
                </a:solidFill>
                <a:latin typeface="+mj-lt"/>
                <a:ea typeface="+mj-ea"/>
                <a:cs typeface="+mj-cs"/>
              </a:rPr>
              <a:t>Quick response </a:t>
            </a:r>
            <a:endParaRPr kumimoji="0" lang="zh-CN" alt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Anode and cathode plane</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5" name="Picture 2" descr="DSCF0047"/>
          <p:cNvPicPr>
            <a:picLocks noChangeAspect="1" noChangeArrowheads="1"/>
          </p:cNvPicPr>
          <p:nvPr/>
        </p:nvPicPr>
        <p:blipFill>
          <a:blip r:embed="rId2" cstate="print"/>
          <a:srcRect/>
          <a:stretch>
            <a:fillRect/>
          </a:stretch>
        </p:blipFill>
        <p:spPr bwMode="auto">
          <a:xfrm>
            <a:off x="611560" y="2708919"/>
            <a:ext cx="3456235" cy="29754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3" descr="run"/>
          <p:cNvPicPr>
            <a:picLocks noChangeAspect="1" noChangeArrowheads="1"/>
          </p:cNvPicPr>
          <p:nvPr/>
        </p:nvPicPr>
        <p:blipFill>
          <a:blip r:embed="rId3" cstate="print"/>
          <a:srcRect/>
          <a:stretch>
            <a:fillRect/>
          </a:stretch>
        </p:blipFill>
        <p:spPr bwMode="auto">
          <a:xfrm>
            <a:off x="4788024" y="2723546"/>
            <a:ext cx="3744416" cy="2983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7224" y="5500702"/>
            <a:ext cx="8286776" cy="823898"/>
          </a:xfrm>
        </p:spPr>
        <p:txBody>
          <a:bodyPr>
            <a:normAutofit/>
          </a:bodyPr>
          <a:lstStyle/>
          <a:p>
            <a:pPr marL="0" indent="0">
              <a:spcBef>
                <a:spcPct val="0"/>
              </a:spcBef>
              <a:buClrTx/>
              <a:buSzTx/>
              <a:buNone/>
            </a:pPr>
            <a:r>
              <a:rPr lang="en-US" altLang="zh-CN" sz="3600" dirty="0" smtClean="0">
                <a:solidFill>
                  <a:schemeClr val="tx2"/>
                </a:solidFill>
                <a:latin typeface="+mj-lt"/>
                <a:ea typeface="+mj-ea"/>
                <a:cs typeface="+mj-cs"/>
              </a:rPr>
              <a:t>A series of quality control</a:t>
            </a:r>
            <a:endParaRPr lang="zh-CN" altLang="en-US" sz="3600" dirty="0">
              <a:solidFill>
                <a:schemeClr val="tx2"/>
              </a:solidFill>
              <a:latin typeface="+mj-lt"/>
              <a:ea typeface="+mj-ea"/>
              <a:cs typeface="+mj-cs"/>
            </a:endParaRPr>
          </a:p>
        </p:txBody>
      </p:sp>
      <p:pic>
        <p:nvPicPr>
          <p:cNvPr id="5" name="Picture 7" descr="DSCF0013"/>
          <p:cNvPicPr>
            <a:picLocks noChangeArrowheads="1"/>
          </p:cNvPicPr>
          <p:nvPr/>
        </p:nvPicPr>
        <p:blipFill>
          <a:blip r:embed="rId2" cstate="print"/>
          <a:srcRect/>
          <a:stretch>
            <a:fillRect/>
          </a:stretch>
        </p:blipFill>
        <p:spPr bwMode="auto">
          <a:xfrm>
            <a:off x="928662" y="2357429"/>
            <a:ext cx="3600000" cy="25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灯片编号占位符 5"/>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9" name="标题 8"/>
          <p:cNvSpPr>
            <a:spLocks noGrp="1"/>
          </p:cNvSpPr>
          <p:nvPr>
            <p:ph type="title"/>
          </p:nvPr>
        </p:nvSpPr>
        <p:spPr>
          <a:xfrm>
            <a:off x="457200" y="704088"/>
            <a:ext cx="8229600" cy="924712"/>
          </a:xfrm>
        </p:spPr>
        <p:txBody>
          <a:bodyPr/>
          <a:lstStyle/>
          <a:p>
            <a:r>
              <a:rPr lang="en-US" altLang="zh-CN" dirty="0" smtClean="0"/>
              <a:t>Detector into shape</a:t>
            </a:r>
            <a:endParaRPr lang="zh-CN" altLang="en-US" dirty="0"/>
          </a:p>
        </p:txBody>
      </p:sp>
      <p:pic>
        <p:nvPicPr>
          <p:cNvPr id="10" name="Picture 5" descr="DSCF0152"/>
          <p:cNvPicPr>
            <a:picLocks noChangeAspect="1" noChangeArrowheads="1"/>
          </p:cNvPicPr>
          <p:nvPr/>
        </p:nvPicPr>
        <p:blipFill>
          <a:blip r:embed="rId3" cstate="print"/>
          <a:srcRect/>
          <a:stretch>
            <a:fillRect/>
          </a:stretch>
        </p:blipFill>
        <p:spPr bwMode="auto">
          <a:xfrm>
            <a:off x="5197036" y="2276872"/>
            <a:ext cx="3518835" cy="2592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p>
            <a:fld id="{8CED9E87-5AED-4084-AB3B-BA14A2CC4807}" type="slidenum">
              <a:rPr lang="en-US" altLang="zh-CN"/>
              <a:pPr/>
              <a:t>7</a:t>
            </a:fld>
            <a:endParaRPr lang="en-US" altLang="zh-CN"/>
          </a:p>
        </p:txBody>
      </p:sp>
      <p:sp>
        <p:nvSpPr>
          <p:cNvPr id="605190" name="Rectangle 6"/>
          <p:cNvSpPr>
            <a:spLocks noChangeArrowheads="1"/>
          </p:cNvSpPr>
          <p:nvPr/>
        </p:nvSpPr>
        <p:spPr bwMode="auto">
          <a:xfrm>
            <a:off x="683568" y="836712"/>
            <a:ext cx="8229600" cy="668337"/>
          </a:xfrm>
          <a:prstGeom prst="rect">
            <a:avLst/>
          </a:prstGeom>
          <a:noFill/>
          <a:ln w="9525">
            <a:noFill/>
            <a:miter lim="800000"/>
            <a:headEnd/>
            <a:tailEnd/>
          </a:ln>
          <a:effectLst/>
        </p:spPr>
        <p:txBody>
          <a:bodyPr anchor="ctr"/>
          <a:lstStyle/>
          <a:p>
            <a:r>
              <a:rPr lang="fr-FR" altLang="zh-CN" sz="3600" dirty="0" smtClean="0">
                <a:solidFill>
                  <a:schemeClr val="tx2"/>
                </a:solidFill>
              </a:rPr>
              <a:t>Testing of TGC</a:t>
            </a:r>
            <a:endParaRPr lang="fr-FR" altLang="zh-CN" sz="3600" dirty="0">
              <a:solidFill>
                <a:schemeClr val="tx2"/>
              </a:solidFill>
            </a:endParaRPr>
          </a:p>
        </p:txBody>
      </p:sp>
      <p:pic>
        <p:nvPicPr>
          <p:cNvPr id="9" name="Picture 8" descr="DSCF0009"/>
          <p:cNvPicPr>
            <a:picLocks noChangeAspect="1" noChangeArrowheads="1"/>
          </p:cNvPicPr>
          <p:nvPr/>
        </p:nvPicPr>
        <p:blipFill>
          <a:blip r:embed="rId2" cstate="print"/>
          <a:srcRect/>
          <a:stretch>
            <a:fillRect/>
          </a:stretch>
        </p:blipFill>
        <p:spPr bwMode="auto">
          <a:xfrm>
            <a:off x="827584" y="2492896"/>
            <a:ext cx="3168352"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4" descr="413-2"/>
          <p:cNvPicPr>
            <a:picLocks noChangeAspect="1" noChangeArrowheads="1"/>
          </p:cNvPicPr>
          <p:nvPr/>
        </p:nvPicPr>
        <p:blipFill>
          <a:blip r:embed="rId3" cstate="print"/>
          <a:srcRect/>
          <a:stretch>
            <a:fillRect/>
          </a:stretch>
        </p:blipFill>
        <p:spPr>
          <a:xfrm>
            <a:off x="4644008" y="2276872"/>
            <a:ext cx="4177159" cy="3008475"/>
          </a:xfrm>
          <a:prstGeom prst="rect">
            <a:avLst/>
          </a:prstGeom>
          <a:noFill/>
          <a:ln/>
        </p:spPr>
      </p:pic>
      <p:sp>
        <p:nvSpPr>
          <p:cNvPr id="12" name="内容占位符 2"/>
          <p:cNvSpPr txBox="1">
            <a:spLocks/>
          </p:cNvSpPr>
          <p:nvPr/>
        </p:nvSpPr>
        <p:spPr>
          <a:xfrm>
            <a:off x="857224" y="5500702"/>
            <a:ext cx="8286776" cy="823898"/>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 typeface="Wingdings 2"/>
              <a:buNone/>
              <a:tabLst/>
              <a:defRPr/>
            </a:pPr>
            <a:r>
              <a:rPr lang="en-US" altLang="zh-CN" sz="3600" dirty="0" smtClean="0">
                <a:solidFill>
                  <a:schemeClr val="tx2"/>
                </a:solidFill>
                <a:latin typeface="+mj-lt"/>
                <a:ea typeface="+mj-ea"/>
                <a:cs typeface="+mj-cs"/>
              </a:rPr>
              <a:t>Uniformity/noise test and efficiency test</a:t>
            </a:r>
          </a:p>
          <a:p>
            <a:pPr marL="0" marR="0" lvl="0" indent="0" algn="l" defTabSz="914400" rtl="0" eaLnBrk="1" fontAlgn="auto" latinLnBrk="0" hangingPunct="1">
              <a:lnSpc>
                <a:spcPct val="100000"/>
              </a:lnSpc>
              <a:spcBef>
                <a:spcPct val="0"/>
              </a:spcBef>
              <a:spcAft>
                <a:spcPts val="0"/>
              </a:spcAft>
              <a:buClrTx/>
              <a:buSzTx/>
              <a:buFont typeface="Wingdings 2"/>
              <a:buNone/>
              <a:tabLst/>
              <a:defRPr/>
            </a:pPr>
            <a:r>
              <a:rPr lang="en-US" altLang="zh-CN" sz="3600" dirty="0" smtClean="0">
                <a:solidFill>
                  <a:schemeClr val="tx2"/>
                </a:solidFill>
                <a:latin typeface="+mj-lt"/>
                <a:ea typeface="+mj-ea"/>
                <a:cs typeface="+mj-cs"/>
              </a:rPr>
              <a:t>No one failed</a:t>
            </a:r>
            <a:endParaRPr kumimoji="0" lang="zh-CN" alt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4013C7BF-2E91-4A90-88B5-1BBEB673A2A8}" type="slidenum">
              <a:rPr lang="en-US" altLang="zh-CN"/>
              <a:pPr/>
              <a:t>8</a:t>
            </a:fld>
            <a:endParaRPr lang="en-US" altLang="zh-CN"/>
          </a:p>
        </p:txBody>
      </p:sp>
      <p:sp>
        <p:nvSpPr>
          <p:cNvPr id="606210" name="Rectangle 2"/>
          <p:cNvSpPr>
            <a:spLocks noChangeArrowheads="1"/>
          </p:cNvSpPr>
          <p:nvPr/>
        </p:nvSpPr>
        <p:spPr bwMode="auto">
          <a:xfrm>
            <a:off x="323528" y="764704"/>
            <a:ext cx="8229600" cy="668337"/>
          </a:xfrm>
          <a:prstGeom prst="rect">
            <a:avLst/>
          </a:prstGeom>
          <a:noFill/>
          <a:ln w="9525">
            <a:noFill/>
            <a:miter lim="800000"/>
            <a:headEnd/>
            <a:tailEnd/>
          </a:ln>
          <a:effectLst/>
        </p:spPr>
        <p:txBody>
          <a:bodyPr anchor="ctr"/>
          <a:lstStyle/>
          <a:p>
            <a:pPr algn="ctr"/>
            <a:r>
              <a:rPr lang="fr-FR" altLang="zh-CN" sz="4000" dirty="0">
                <a:solidFill>
                  <a:schemeClr val="tx2"/>
                </a:solidFill>
              </a:rPr>
              <a:t>TGC installed in ATLAS cavern</a:t>
            </a:r>
          </a:p>
        </p:txBody>
      </p:sp>
      <p:pic>
        <p:nvPicPr>
          <p:cNvPr id="606211" name="Picture 3" descr="0709006_01-A4-at-144-dpi"/>
          <p:cNvPicPr>
            <a:picLocks noChangeAspect="1" noChangeArrowheads="1"/>
          </p:cNvPicPr>
          <p:nvPr/>
        </p:nvPicPr>
        <p:blipFill>
          <a:blip r:embed="rId2" cstate="print"/>
          <a:srcRect/>
          <a:stretch>
            <a:fillRect/>
          </a:stretch>
        </p:blipFill>
        <p:spPr bwMode="auto">
          <a:xfrm>
            <a:off x="5364088" y="1700808"/>
            <a:ext cx="3164408" cy="4217563"/>
          </a:xfrm>
          <a:prstGeom prst="rect">
            <a:avLst/>
          </a:prstGeom>
          <a:noFill/>
        </p:spPr>
      </p:pic>
      <p:pic>
        <p:nvPicPr>
          <p:cNvPr id="606212" name="Picture 4"/>
          <p:cNvPicPr>
            <a:picLocks noChangeAspect="1" noChangeArrowheads="1"/>
          </p:cNvPicPr>
          <p:nvPr/>
        </p:nvPicPr>
        <p:blipFill>
          <a:blip r:embed="rId3" cstate="print"/>
          <a:srcRect/>
          <a:stretch>
            <a:fillRect/>
          </a:stretch>
        </p:blipFill>
        <p:spPr bwMode="auto">
          <a:xfrm>
            <a:off x="395536" y="2492896"/>
            <a:ext cx="4262437" cy="2852737"/>
          </a:xfrm>
          <a:prstGeom prst="rect">
            <a:avLst/>
          </a:prstGeom>
          <a:noFill/>
          <a:ln w="9525">
            <a:noFill/>
            <a:miter lim="800000"/>
            <a:headEnd/>
            <a:tailEnd/>
          </a:ln>
          <a:effectLst/>
        </p:spPr>
      </p:pic>
      <p:sp>
        <p:nvSpPr>
          <p:cNvPr id="8" name="内容占位符 2"/>
          <p:cNvSpPr>
            <a:spLocks noGrp="1"/>
          </p:cNvSpPr>
          <p:nvPr>
            <p:ph idx="1"/>
          </p:nvPr>
        </p:nvSpPr>
        <p:spPr>
          <a:xfrm>
            <a:off x="857224" y="5805264"/>
            <a:ext cx="8286776" cy="823898"/>
          </a:xfrm>
        </p:spPr>
        <p:txBody>
          <a:bodyPr>
            <a:normAutofit fontScale="77500" lnSpcReduction="20000"/>
          </a:bodyPr>
          <a:lstStyle/>
          <a:p>
            <a:pPr marL="0" indent="0">
              <a:spcBef>
                <a:spcPct val="0"/>
              </a:spcBef>
              <a:buClrTx/>
              <a:buSzTx/>
              <a:buNone/>
            </a:pPr>
            <a:endParaRPr lang="en-US" altLang="zh-CN" sz="3600" dirty="0" smtClean="0">
              <a:solidFill>
                <a:schemeClr val="tx2"/>
              </a:solidFill>
              <a:latin typeface="+mj-lt"/>
              <a:ea typeface="+mj-ea"/>
              <a:cs typeface="+mj-cs"/>
            </a:endParaRPr>
          </a:p>
          <a:p>
            <a:pPr marL="0" indent="0">
              <a:spcBef>
                <a:spcPct val="0"/>
              </a:spcBef>
              <a:buClrTx/>
              <a:buSzTx/>
              <a:buNone/>
            </a:pPr>
            <a:r>
              <a:rPr lang="en-US" altLang="zh-CN" sz="3600" dirty="0" smtClean="0">
                <a:solidFill>
                  <a:schemeClr val="tx2"/>
                </a:solidFill>
                <a:latin typeface="+mj-lt"/>
                <a:ea typeface="+mj-ea"/>
                <a:cs typeface="+mj-cs"/>
              </a:rPr>
              <a:t>One failed after 3 years of running, (fail: 1/400  &lt; 1/50)</a:t>
            </a:r>
            <a:endParaRPr lang="zh-CN" altLang="en-US" sz="36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917228"/>
            <a:ext cx="8229600" cy="1176068"/>
          </a:xfrm>
        </p:spPr>
        <p:txBody>
          <a:bodyPr>
            <a:normAutofit lnSpcReduction="10000"/>
          </a:bodyPr>
          <a:lstStyle/>
          <a:p>
            <a:pPr marL="0" indent="357188"/>
            <a:r>
              <a:rPr lang="en-US" altLang="zh-CN" sz="2200" dirty="0" smtClean="0">
                <a:latin typeface="楷体" pitchFamily="49" charset="-122"/>
                <a:ea typeface="楷体" pitchFamily="49" charset="-122"/>
              </a:rPr>
              <a:t>Keep the performance of the fast response</a:t>
            </a:r>
          </a:p>
          <a:p>
            <a:pPr marL="0" indent="357188"/>
            <a:r>
              <a:rPr lang="en-US" altLang="zh-CN" sz="2200" dirty="0" smtClean="0">
                <a:latin typeface="楷体" pitchFamily="49" charset="-122"/>
                <a:ea typeface="楷体" pitchFamily="49" charset="-122"/>
              </a:rPr>
              <a:t>Improve the position resolution and capable rate.</a:t>
            </a:r>
          </a:p>
          <a:p>
            <a:pPr marL="0" indent="357188"/>
            <a:r>
              <a:rPr lang="en-US" altLang="zh-CN" sz="2200" dirty="0" smtClean="0">
                <a:latin typeface="楷体" pitchFamily="49" charset="-122"/>
                <a:ea typeface="楷体" pitchFamily="49" charset="-122"/>
              </a:rPr>
              <a:t>1mm strip pitch, 120micro achieved</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9</a:t>
            </a:fld>
            <a:endParaRPr lang="zh-CN" altLang="en-US"/>
          </a:p>
        </p:txBody>
      </p:sp>
      <p:grpSp>
        <p:nvGrpSpPr>
          <p:cNvPr id="68" name="Group 6"/>
          <p:cNvGrpSpPr>
            <a:grpSpLocks/>
          </p:cNvGrpSpPr>
          <p:nvPr/>
        </p:nvGrpSpPr>
        <p:grpSpPr bwMode="auto">
          <a:xfrm>
            <a:off x="4427984" y="2346027"/>
            <a:ext cx="4716016" cy="1612900"/>
            <a:chOff x="2634" y="9606"/>
            <a:chExt cx="7592" cy="1974"/>
          </a:xfrm>
        </p:grpSpPr>
        <p:sp>
          <p:nvSpPr>
            <p:cNvPr id="69" name="Line 7"/>
            <p:cNvSpPr>
              <a:spLocks noChangeShapeType="1"/>
            </p:cNvSpPr>
            <p:nvPr/>
          </p:nvSpPr>
          <p:spPr bwMode="auto">
            <a:xfrm>
              <a:off x="3060" y="11580"/>
              <a:ext cx="5350" cy="0"/>
            </a:xfrm>
            <a:prstGeom prst="line">
              <a:avLst/>
            </a:prstGeom>
            <a:noFill/>
            <a:ln w="63500">
              <a:solidFill>
                <a:srgbClr val="000000"/>
              </a:solidFill>
              <a:round/>
              <a:headEnd/>
              <a:tailEnd/>
            </a:ln>
          </p:spPr>
          <p:txBody>
            <a:bodyPr/>
            <a:lstStyle/>
            <a:p>
              <a:endParaRPr lang="zh-CN" altLang="en-US"/>
            </a:p>
          </p:txBody>
        </p:sp>
        <p:sp>
          <p:nvSpPr>
            <p:cNvPr id="70" name="Line 8"/>
            <p:cNvSpPr>
              <a:spLocks noChangeShapeType="1"/>
            </p:cNvSpPr>
            <p:nvPr/>
          </p:nvSpPr>
          <p:spPr bwMode="auto">
            <a:xfrm>
              <a:off x="3066" y="9606"/>
              <a:ext cx="5350" cy="0"/>
            </a:xfrm>
            <a:prstGeom prst="line">
              <a:avLst/>
            </a:prstGeom>
            <a:noFill/>
            <a:ln w="63500">
              <a:solidFill>
                <a:srgbClr val="000000"/>
              </a:solidFill>
              <a:round/>
              <a:headEnd/>
              <a:tailEnd/>
            </a:ln>
          </p:spPr>
          <p:txBody>
            <a:bodyPr/>
            <a:lstStyle/>
            <a:p>
              <a:endParaRPr lang="zh-CN" altLang="en-US"/>
            </a:p>
          </p:txBody>
        </p:sp>
        <p:sp>
          <p:nvSpPr>
            <p:cNvPr id="71" name="Line 9"/>
            <p:cNvSpPr>
              <a:spLocks noChangeShapeType="1"/>
            </p:cNvSpPr>
            <p:nvPr/>
          </p:nvSpPr>
          <p:spPr bwMode="auto">
            <a:xfrm>
              <a:off x="3060" y="10020"/>
              <a:ext cx="5350" cy="0"/>
            </a:xfrm>
            <a:prstGeom prst="line">
              <a:avLst/>
            </a:prstGeom>
            <a:noFill/>
            <a:ln w="31750">
              <a:solidFill>
                <a:srgbClr val="000000"/>
              </a:solidFill>
              <a:round/>
              <a:headEnd/>
              <a:tailEnd/>
            </a:ln>
          </p:spPr>
          <p:txBody>
            <a:bodyPr/>
            <a:lstStyle/>
            <a:p>
              <a:endParaRPr lang="zh-CN" altLang="en-US"/>
            </a:p>
          </p:txBody>
        </p:sp>
        <p:sp>
          <p:nvSpPr>
            <p:cNvPr id="72" name="Line 10"/>
            <p:cNvSpPr>
              <a:spLocks noChangeShapeType="1"/>
            </p:cNvSpPr>
            <p:nvPr/>
          </p:nvSpPr>
          <p:spPr bwMode="auto">
            <a:xfrm>
              <a:off x="3060" y="11112"/>
              <a:ext cx="5350" cy="0"/>
            </a:xfrm>
            <a:prstGeom prst="line">
              <a:avLst/>
            </a:prstGeom>
            <a:noFill/>
            <a:ln w="31750">
              <a:solidFill>
                <a:srgbClr val="000000"/>
              </a:solidFill>
              <a:round/>
              <a:headEnd/>
              <a:tailEnd/>
            </a:ln>
          </p:spPr>
          <p:txBody>
            <a:bodyPr/>
            <a:lstStyle/>
            <a:p>
              <a:endParaRPr lang="zh-CN" altLang="en-US"/>
            </a:p>
          </p:txBody>
        </p:sp>
        <p:sp>
          <p:nvSpPr>
            <p:cNvPr id="73" name="Line 11"/>
            <p:cNvSpPr>
              <a:spLocks noChangeShapeType="1"/>
            </p:cNvSpPr>
            <p:nvPr/>
          </p:nvSpPr>
          <p:spPr bwMode="auto">
            <a:xfrm flipH="1" flipV="1">
              <a:off x="8522" y="10071"/>
              <a:ext cx="318" cy="405"/>
            </a:xfrm>
            <a:prstGeom prst="line">
              <a:avLst/>
            </a:prstGeom>
            <a:noFill/>
            <a:ln w="19050">
              <a:solidFill>
                <a:srgbClr val="000000"/>
              </a:solidFill>
              <a:round/>
              <a:headEnd/>
              <a:tailEnd type="triangle" w="med" len="med"/>
            </a:ln>
          </p:spPr>
          <p:txBody>
            <a:bodyPr/>
            <a:lstStyle/>
            <a:p>
              <a:endParaRPr lang="zh-CN" altLang="en-US"/>
            </a:p>
          </p:txBody>
        </p:sp>
        <p:sp>
          <p:nvSpPr>
            <p:cNvPr id="74" name="Line 12"/>
            <p:cNvSpPr>
              <a:spLocks noChangeShapeType="1"/>
            </p:cNvSpPr>
            <p:nvPr/>
          </p:nvSpPr>
          <p:spPr bwMode="auto">
            <a:xfrm flipH="1">
              <a:off x="8520" y="10821"/>
              <a:ext cx="274" cy="240"/>
            </a:xfrm>
            <a:prstGeom prst="line">
              <a:avLst/>
            </a:prstGeom>
            <a:noFill/>
            <a:ln w="19050">
              <a:solidFill>
                <a:srgbClr val="000000"/>
              </a:solidFill>
              <a:round/>
              <a:headEnd/>
              <a:tailEnd type="triangle" w="med" len="med"/>
            </a:ln>
          </p:spPr>
          <p:txBody>
            <a:bodyPr/>
            <a:lstStyle/>
            <a:p>
              <a:endParaRPr lang="zh-CN" altLang="en-US"/>
            </a:p>
          </p:txBody>
        </p:sp>
        <p:sp>
          <p:nvSpPr>
            <p:cNvPr id="75" name="AutoShape 13"/>
            <p:cNvSpPr>
              <a:spLocks noChangeArrowheads="1"/>
            </p:cNvSpPr>
            <p:nvPr/>
          </p:nvSpPr>
          <p:spPr bwMode="auto">
            <a:xfrm>
              <a:off x="8459" y="10448"/>
              <a:ext cx="1767" cy="316"/>
            </a:xfrm>
            <a:prstGeom prst="wedgeRectCallout">
              <a:avLst>
                <a:gd name="adj1" fmla="val -8685"/>
                <a:gd name="adj2" fmla="val -56014"/>
              </a:avLst>
            </a:prstGeom>
            <a:solidFill>
              <a:srgbClr val="FFFFFF"/>
            </a:solidFill>
            <a:ln w="9525" algn="ctr">
              <a:solidFill>
                <a:srgbClr val="FFFFFF"/>
              </a:solidFill>
              <a:miter lim="800000"/>
              <a:headEnd/>
              <a:tailEnd/>
            </a:ln>
          </p:spPr>
          <p:txBody>
            <a:bodyPr lIns="0" tIns="0" rIns="0" bIns="0"/>
            <a:lstStyle/>
            <a:p>
              <a:pPr algn="just"/>
              <a:r>
                <a:rPr lang="en-US" altLang="zh-CN" sz="1400" dirty="0">
                  <a:latin typeface="Times New Roman" pitchFamily="18" charset="0"/>
                </a:rPr>
                <a:t>2.8mm</a:t>
              </a:r>
              <a:r>
                <a:rPr lang="zh-CN" altLang="en-US" sz="1400" dirty="0">
                  <a:latin typeface="Times New Roman" pitchFamily="18" charset="0"/>
                </a:rPr>
                <a:t>间距</a:t>
              </a:r>
              <a:endParaRPr lang="zh-CN" altLang="en-US" dirty="0"/>
            </a:p>
          </p:txBody>
        </p:sp>
        <p:sp>
          <p:nvSpPr>
            <p:cNvPr id="76" name="AutoShape 14"/>
            <p:cNvSpPr>
              <a:spLocks noChangeArrowheads="1"/>
            </p:cNvSpPr>
            <p:nvPr/>
          </p:nvSpPr>
          <p:spPr bwMode="auto">
            <a:xfrm>
              <a:off x="4728" y="10329"/>
              <a:ext cx="1920" cy="324"/>
            </a:xfrm>
            <a:prstGeom prst="wedgeRectCallout">
              <a:avLst>
                <a:gd name="adj1" fmla="val -50676"/>
                <a:gd name="adj2" fmla="val -1852"/>
              </a:avLst>
            </a:prstGeom>
            <a:solidFill>
              <a:srgbClr val="FFFFFF"/>
            </a:solidFill>
            <a:ln w="9525">
              <a:solidFill>
                <a:srgbClr val="FFFFFF"/>
              </a:solidFill>
              <a:miter lim="800000"/>
              <a:headEnd/>
              <a:tailEnd/>
            </a:ln>
          </p:spPr>
          <p:txBody>
            <a:bodyPr lIns="0" tIns="0" rIns="0" bIns="0"/>
            <a:lstStyle/>
            <a:p>
              <a:pPr algn="just"/>
              <a:r>
                <a:rPr lang="en-US" altLang="zh-CN" sz="1200" dirty="0">
                  <a:latin typeface="宋体" pitchFamily="2" charset="-122"/>
                </a:rPr>
                <a:t>Φ</a:t>
              </a:r>
              <a:r>
                <a:rPr lang="en-US" altLang="zh-CN" sz="1200" dirty="0">
                  <a:latin typeface="Times New Roman" pitchFamily="18" charset="0"/>
                </a:rPr>
                <a:t>50</a:t>
              </a:r>
              <a:r>
                <a:rPr lang="en-US" altLang="zh-CN" sz="1200" dirty="0">
                  <a:latin typeface="宋体" pitchFamily="2" charset="-122"/>
                </a:rPr>
                <a:t>μ</a:t>
              </a:r>
              <a:r>
                <a:rPr lang="en-US" altLang="zh-CN" sz="1200" dirty="0">
                  <a:latin typeface="Times New Roman" pitchFamily="18" charset="0"/>
                </a:rPr>
                <a:t>m</a:t>
              </a:r>
              <a:r>
                <a:rPr lang="zh-CN" altLang="en-US" sz="1200" dirty="0">
                  <a:latin typeface="Times New Roman" pitchFamily="18" charset="0"/>
                </a:rPr>
                <a:t>镀金钨丝</a:t>
              </a:r>
              <a:endParaRPr lang="zh-CN" altLang="en-US" sz="1600" dirty="0"/>
            </a:p>
          </p:txBody>
        </p:sp>
        <p:sp>
          <p:nvSpPr>
            <p:cNvPr id="77" name="Line 15"/>
            <p:cNvSpPr>
              <a:spLocks noChangeShapeType="1"/>
            </p:cNvSpPr>
            <p:nvPr/>
          </p:nvSpPr>
          <p:spPr bwMode="auto">
            <a:xfrm flipH="1">
              <a:off x="3044" y="10584"/>
              <a:ext cx="5220" cy="0"/>
            </a:xfrm>
            <a:prstGeom prst="line">
              <a:avLst/>
            </a:prstGeom>
            <a:noFill/>
            <a:ln w="9525">
              <a:solidFill>
                <a:srgbClr val="000000"/>
              </a:solidFill>
              <a:round/>
              <a:headEnd/>
              <a:tailEnd/>
            </a:ln>
          </p:spPr>
          <p:txBody>
            <a:bodyPr/>
            <a:lstStyle/>
            <a:p>
              <a:endParaRPr lang="zh-CN" altLang="en-US"/>
            </a:p>
          </p:txBody>
        </p:sp>
        <p:grpSp>
          <p:nvGrpSpPr>
            <p:cNvPr id="78" name="Group 16"/>
            <p:cNvGrpSpPr>
              <a:grpSpLocks/>
            </p:cNvGrpSpPr>
            <p:nvPr/>
          </p:nvGrpSpPr>
          <p:grpSpPr bwMode="auto">
            <a:xfrm>
              <a:off x="3108" y="11040"/>
              <a:ext cx="5296" cy="63"/>
              <a:chOff x="3272" y="11040"/>
              <a:chExt cx="5296" cy="63"/>
            </a:xfrm>
          </p:grpSpPr>
          <p:grpSp>
            <p:nvGrpSpPr>
              <p:cNvPr id="103" name="Group 17"/>
              <p:cNvGrpSpPr>
                <a:grpSpLocks/>
              </p:cNvGrpSpPr>
              <p:nvPr/>
            </p:nvGrpSpPr>
            <p:grpSpPr bwMode="auto">
              <a:xfrm>
                <a:off x="3272" y="11040"/>
                <a:ext cx="1678" cy="63"/>
                <a:chOff x="3272" y="11040"/>
                <a:chExt cx="1678" cy="63"/>
              </a:xfrm>
            </p:grpSpPr>
            <p:grpSp>
              <p:nvGrpSpPr>
                <p:cNvPr id="118" name="Group 18"/>
                <p:cNvGrpSpPr>
                  <a:grpSpLocks/>
                </p:cNvGrpSpPr>
                <p:nvPr/>
              </p:nvGrpSpPr>
              <p:grpSpPr bwMode="auto">
                <a:xfrm>
                  <a:off x="3272" y="11040"/>
                  <a:ext cx="764" cy="63"/>
                  <a:chOff x="3272" y="11040"/>
                  <a:chExt cx="764" cy="63"/>
                </a:xfrm>
              </p:grpSpPr>
              <p:sp>
                <p:nvSpPr>
                  <p:cNvPr id="122" name="Rectangle 19"/>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23" name="Rectangle 20"/>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119" name="Group 21"/>
                <p:cNvGrpSpPr>
                  <a:grpSpLocks/>
                </p:cNvGrpSpPr>
                <p:nvPr/>
              </p:nvGrpSpPr>
              <p:grpSpPr bwMode="auto">
                <a:xfrm>
                  <a:off x="4186" y="11040"/>
                  <a:ext cx="764" cy="63"/>
                  <a:chOff x="3272" y="11040"/>
                  <a:chExt cx="764" cy="63"/>
                </a:xfrm>
              </p:grpSpPr>
              <p:sp>
                <p:nvSpPr>
                  <p:cNvPr id="120" name="Rectangle 22"/>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21" name="Rectangle 23"/>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nvGrpSpPr>
              <p:cNvPr id="104" name="Group 24"/>
              <p:cNvGrpSpPr>
                <a:grpSpLocks/>
              </p:cNvGrpSpPr>
              <p:nvPr/>
            </p:nvGrpSpPr>
            <p:grpSpPr bwMode="auto">
              <a:xfrm>
                <a:off x="5074" y="11040"/>
                <a:ext cx="1678" cy="63"/>
                <a:chOff x="3272" y="11040"/>
                <a:chExt cx="1678" cy="63"/>
              </a:xfrm>
            </p:grpSpPr>
            <p:grpSp>
              <p:nvGrpSpPr>
                <p:cNvPr id="112" name="Group 25"/>
                <p:cNvGrpSpPr>
                  <a:grpSpLocks/>
                </p:cNvGrpSpPr>
                <p:nvPr/>
              </p:nvGrpSpPr>
              <p:grpSpPr bwMode="auto">
                <a:xfrm>
                  <a:off x="3272" y="11040"/>
                  <a:ext cx="764" cy="63"/>
                  <a:chOff x="3272" y="11040"/>
                  <a:chExt cx="764" cy="63"/>
                </a:xfrm>
              </p:grpSpPr>
              <p:sp>
                <p:nvSpPr>
                  <p:cNvPr id="116" name="Rectangle 26"/>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17" name="Rectangle 27"/>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113" name="Group 28"/>
                <p:cNvGrpSpPr>
                  <a:grpSpLocks/>
                </p:cNvGrpSpPr>
                <p:nvPr/>
              </p:nvGrpSpPr>
              <p:grpSpPr bwMode="auto">
                <a:xfrm>
                  <a:off x="4186" y="11040"/>
                  <a:ext cx="764" cy="63"/>
                  <a:chOff x="3272" y="11040"/>
                  <a:chExt cx="764" cy="63"/>
                </a:xfrm>
              </p:grpSpPr>
              <p:sp>
                <p:nvSpPr>
                  <p:cNvPr id="114" name="Rectangle 29"/>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15" name="Rectangle 30"/>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nvGrpSpPr>
              <p:cNvPr id="105" name="Group 31"/>
              <p:cNvGrpSpPr>
                <a:grpSpLocks/>
              </p:cNvGrpSpPr>
              <p:nvPr/>
            </p:nvGrpSpPr>
            <p:grpSpPr bwMode="auto">
              <a:xfrm>
                <a:off x="6890" y="11040"/>
                <a:ext cx="1678" cy="63"/>
                <a:chOff x="3272" y="11040"/>
                <a:chExt cx="1678" cy="63"/>
              </a:xfrm>
            </p:grpSpPr>
            <p:grpSp>
              <p:nvGrpSpPr>
                <p:cNvPr id="106" name="Group 32"/>
                <p:cNvGrpSpPr>
                  <a:grpSpLocks/>
                </p:cNvGrpSpPr>
                <p:nvPr/>
              </p:nvGrpSpPr>
              <p:grpSpPr bwMode="auto">
                <a:xfrm>
                  <a:off x="3272" y="11040"/>
                  <a:ext cx="764" cy="63"/>
                  <a:chOff x="3272" y="11040"/>
                  <a:chExt cx="764" cy="63"/>
                </a:xfrm>
              </p:grpSpPr>
              <p:sp>
                <p:nvSpPr>
                  <p:cNvPr id="110" name="Rectangle 33"/>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11" name="Rectangle 34"/>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107" name="Group 35"/>
                <p:cNvGrpSpPr>
                  <a:grpSpLocks/>
                </p:cNvGrpSpPr>
                <p:nvPr/>
              </p:nvGrpSpPr>
              <p:grpSpPr bwMode="auto">
                <a:xfrm>
                  <a:off x="4186" y="11040"/>
                  <a:ext cx="764" cy="63"/>
                  <a:chOff x="3272" y="11040"/>
                  <a:chExt cx="764" cy="63"/>
                </a:xfrm>
              </p:grpSpPr>
              <p:sp>
                <p:nvSpPr>
                  <p:cNvPr id="108" name="Rectangle 36"/>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09" name="Rectangle 37"/>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grpSp>
          <p:nvGrpSpPr>
            <p:cNvPr id="79" name="Group 38"/>
            <p:cNvGrpSpPr>
              <a:grpSpLocks/>
            </p:cNvGrpSpPr>
            <p:nvPr/>
          </p:nvGrpSpPr>
          <p:grpSpPr bwMode="auto">
            <a:xfrm>
              <a:off x="3078" y="10035"/>
              <a:ext cx="5296" cy="63"/>
              <a:chOff x="3272" y="11040"/>
              <a:chExt cx="5296" cy="63"/>
            </a:xfrm>
          </p:grpSpPr>
          <p:grpSp>
            <p:nvGrpSpPr>
              <p:cNvPr id="82" name="Group 39"/>
              <p:cNvGrpSpPr>
                <a:grpSpLocks/>
              </p:cNvGrpSpPr>
              <p:nvPr/>
            </p:nvGrpSpPr>
            <p:grpSpPr bwMode="auto">
              <a:xfrm>
                <a:off x="3272" y="11040"/>
                <a:ext cx="1678" cy="63"/>
                <a:chOff x="3272" y="11040"/>
                <a:chExt cx="1678" cy="63"/>
              </a:xfrm>
            </p:grpSpPr>
            <p:grpSp>
              <p:nvGrpSpPr>
                <p:cNvPr id="97" name="Group 40"/>
                <p:cNvGrpSpPr>
                  <a:grpSpLocks/>
                </p:cNvGrpSpPr>
                <p:nvPr/>
              </p:nvGrpSpPr>
              <p:grpSpPr bwMode="auto">
                <a:xfrm>
                  <a:off x="3272" y="11040"/>
                  <a:ext cx="764" cy="63"/>
                  <a:chOff x="3272" y="11040"/>
                  <a:chExt cx="764" cy="63"/>
                </a:xfrm>
              </p:grpSpPr>
              <p:sp>
                <p:nvSpPr>
                  <p:cNvPr id="101" name="Rectangle 41"/>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02" name="Rectangle 42"/>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98" name="Group 43"/>
                <p:cNvGrpSpPr>
                  <a:grpSpLocks/>
                </p:cNvGrpSpPr>
                <p:nvPr/>
              </p:nvGrpSpPr>
              <p:grpSpPr bwMode="auto">
                <a:xfrm>
                  <a:off x="4186" y="11040"/>
                  <a:ext cx="764" cy="63"/>
                  <a:chOff x="3272" y="11040"/>
                  <a:chExt cx="764" cy="63"/>
                </a:xfrm>
              </p:grpSpPr>
              <p:sp>
                <p:nvSpPr>
                  <p:cNvPr id="99" name="Rectangle 44"/>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100" name="Rectangle 45"/>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nvGrpSpPr>
              <p:cNvPr id="83" name="Group 46"/>
              <p:cNvGrpSpPr>
                <a:grpSpLocks/>
              </p:cNvGrpSpPr>
              <p:nvPr/>
            </p:nvGrpSpPr>
            <p:grpSpPr bwMode="auto">
              <a:xfrm>
                <a:off x="5074" y="11040"/>
                <a:ext cx="1678" cy="63"/>
                <a:chOff x="3272" y="11040"/>
                <a:chExt cx="1678" cy="63"/>
              </a:xfrm>
            </p:grpSpPr>
            <p:grpSp>
              <p:nvGrpSpPr>
                <p:cNvPr id="91" name="Group 47"/>
                <p:cNvGrpSpPr>
                  <a:grpSpLocks/>
                </p:cNvGrpSpPr>
                <p:nvPr/>
              </p:nvGrpSpPr>
              <p:grpSpPr bwMode="auto">
                <a:xfrm>
                  <a:off x="3272" y="11040"/>
                  <a:ext cx="764" cy="63"/>
                  <a:chOff x="3272" y="11040"/>
                  <a:chExt cx="764" cy="63"/>
                </a:xfrm>
              </p:grpSpPr>
              <p:sp>
                <p:nvSpPr>
                  <p:cNvPr id="95" name="Rectangle 48"/>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96" name="Rectangle 49"/>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92" name="Group 50"/>
                <p:cNvGrpSpPr>
                  <a:grpSpLocks/>
                </p:cNvGrpSpPr>
                <p:nvPr/>
              </p:nvGrpSpPr>
              <p:grpSpPr bwMode="auto">
                <a:xfrm>
                  <a:off x="4186" y="11040"/>
                  <a:ext cx="764" cy="63"/>
                  <a:chOff x="3272" y="11040"/>
                  <a:chExt cx="764" cy="63"/>
                </a:xfrm>
              </p:grpSpPr>
              <p:sp>
                <p:nvSpPr>
                  <p:cNvPr id="93" name="Rectangle 51"/>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94" name="Rectangle 52"/>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nvGrpSpPr>
              <p:cNvPr id="84" name="Group 53"/>
              <p:cNvGrpSpPr>
                <a:grpSpLocks/>
              </p:cNvGrpSpPr>
              <p:nvPr/>
            </p:nvGrpSpPr>
            <p:grpSpPr bwMode="auto">
              <a:xfrm>
                <a:off x="6890" y="11040"/>
                <a:ext cx="1678" cy="63"/>
                <a:chOff x="3272" y="11040"/>
                <a:chExt cx="1678" cy="63"/>
              </a:xfrm>
            </p:grpSpPr>
            <p:grpSp>
              <p:nvGrpSpPr>
                <p:cNvPr id="85" name="Group 54"/>
                <p:cNvGrpSpPr>
                  <a:grpSpLocks/>
                </p:cNvGrpSpPr>
                <p:nvPr/>
              </p:nvGrpSpPr>
              <p:grpSpPr bwMode="auto">
                <a:xfrm>
                  <a:off x="3272" y="11040"/>
                  <a:ext cx="764" cy="63"/>
                  <a:chOff x="3272" y="11040"/>
                  <a:chExt cx="764" cy="63"/>
                </a:xfrm>
              </p:grpSpPr>
              <p:sp>
                <p:nvSpPr>
                  <p:cNvPr id="89" name="Rectangle 55"/>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90" name="Rectangle 56"/>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nvGrpSpPr>
                <p:cNvPr id="86" name="Group 57"/>
                <p:cNvGrpSpPr>
                  <a:grpSpLocks/>
                </p:cNvGrpSpPr>
                <p:nvPr/>
              </p:nvGrpSpPr>
              <p:grpSpPr bwMode="auto">
                <a:xfrm>
                  <a:off x="4186" y="11040"/>
                  <a:ext cx="764" cy="63"/>
                  <a:chOff x="3272" y="11040"/>
                  <a:chExt cx="764" cy="63"/>
                </a:xfrm>
              </p:grpSpPr>
              <p:sp>
                <p:nvSpPr>
                  <p:cNvPr id="87" name="Rectangle 58"/>
                  <p:cNvSpPr>
                    <a:spLocks noChangeArrowheads="1"/>
                  </p:cNvSpPr>
                  <p:nvPr/>
                </p:nvSpPr>
                <p:spPr bwMode="auto">
                  <a:xfrm>
                    <a:off x="327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sp>
                <p:nvSpPr>
                  <p:cNvPr id="88" name="Rectangle 59"/>
                  <p:cNvSpPr>
                    <a:spLocks noChangeArrowheads="1"/>
                  </p:cNvSpPr>
                  <p:nvPr/>
                </p:nvSpPr>
                <p:spPr bwMode="auto">
                  <a:xfrm>
                    <a:off x="3722" y="11040"/>
                    <a:ext cx="314" cy="63"/>
                  </a:xfrm>
                  <a:prstGeom prst="rect">
                    <a:avLst/>
                  </a:prstGeom>
                  <a:solidFill>
                    <a:srgbClr val="800000"/>
                  </a:solidFill>
                  <a:ln w="9525">
                    <a:solidFill>
                      <a:srgbClr val="000000"/>
                    </a:solidFill>
                    <a:miter lim="800000"/>
                    <a:headEnd/>
                    <a:tailEnd/>
                  </a:ln>
                </p:spPr>
                <p:txBody>
                  <a:bodyPr/>
                  <a:lstStyle/>
                  <a:p>
                    <a:endParaRPr lang="zh-CN" altLang="en-US"/>
                  </a:p>
                </p:txBody>
              </p:sp>
            </p:grpSp>
          </p:grpSp>
        </p:grpSp>
        <p:sp>
          <p:nvSpPr>
            <p:cNvPr id="80" name="Text Box 60"/>
            <p:cNvSpPr txBox="1">
              <a:spLocks noChangeArrowheads="1"/>
            </p:cNvSpPr>
            <p:nvPr/>
          </p:nvSpPr>
          <p:spPr bwMode="auto">
            <a:xfrm>
              <a:off x="2634" y="10014"/>
              <a:ext cx="1979" cy="436"/>
            </a:xfrm>
            <a:prstGeom prst="rect">
              <a:avLst/>
            </a:prstGeom>
            <a:solidFill>
              <a:srgbClr val="FFFFFF">
                <a:alpha val="0"/>
              </a:srgbClr>
            </a:solidFill>
            <a:ln w="9525">
              <a:noFill/>
              <a:miter lim="800000"/>
              <a:headEnd/>
              <a:tailEnd/>
            </a:ln>
          </p:spPr>
          <p:txBody>
            <a:bodyPr/>
            <a:lstStyle/>
            <a:p>
              <a:pPr algn="just"/>
              <a:r>
                <a:rPr lang="zh-CN" altLang="en-US" sz="1000" dirty="0">
                  <a:latin typeface="Times New Roman" pitchFamily="18" charset="0"/>
                </a:rPr>
                <a:t>感应信号拾取电极</a:t>
              </a:r>
              <a:endParaRPr lang="zh-CN" altLang="en-US" sz="1100" dirty="0"/>
            </a:p>
          </p:txBody>
        </p:sp>
        <p:sp>
          <p:nvSpPr>
            <p:cNvPr id="81" name="Line 61"/>
            <p:cNvSpPr>
              <a:spLocks noChangeShapeType="1"/>
            </p:cNvSpPr>
            <p:nvPr/>
          </p:nvSpPr>
          <p:spPr bwMode="auto">
            <a:xfrm flipV="1">
              <a:off x="4456" y="10125"/>
              <a:ext cx="496" cy="150"/>
            </a:xfrm>
            <a:prstGeom prst="line">
              <a:avLst/>
            </a:prstGeom>
            <a:noFill/>
            <a:ln w="9525">
              <a:solidFill>
                <a:srgbClr val="000000"/>
              </a:solidFill>
              <a:round/>
              <a:headEnd/>
              <a:tailEnd type="triangle" w="med" len="med"/>
            </a:ln>
          </p:spPr>
          <p:txBody>
            <a:bodyPr/>
            <a:lstStyle/>
            <a:p>
              <a:endParaRPr lang="zh-CN" altLang="en-US"/>
            </a:p>
          </p:txBody>
        </p:sp>
      </p:grpSp>
      <p:pic>
        <p:nvPicPr>
          <p:cNvPr id="124" name="Picture 62" descr="board"/>
          <p:cNvPicPr>
            <a:picLocks noChangeAspect="1" noChangeArrowheads="1"/>
          </p:cNvPicPr>
          <p:nvPr/>
        </p:nvPicPr>
        <p:blipFill>
          <a:blip r:embed="rId2" cstate="print"/>
          <a:srcRect/>
          <a:stretch>
            <a:fillRect/>
          </a:stretch>
        </p:blipFill>
        <p:spPr bwMode="auto">
          <a:xfrm>
            <a:off x="1187624" y="1916832"/>
            <a:ext cx="2673350" cy="24812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6" name="Rectangle 65"/>
          <p:cNvSpPr>
            <a:spLocks noChangeArrowheads="1"/>
          </p:cNvSpPr>
          <p:nvPr/>
        </p:nvSpPr>
        <p:spPr bwMode="auto">
          <a:xfrm>
            <a:off x="4572001" y="3489027"/>
            <a:ext cx="3672408" cy="504825"/>
          </a:xfrm>
          <a:prstGeom prst="rect">
            <a:avLst/>
          </a:prstGeom>
          <a:solidFill>
            <a:schemeClr val="accent1">
              <a:alpha val="30196"/>
            </a:schemeClr>
          </a:solidFill>
          <a:ln w="9525">
            <a:solidFill>
              <a:schemeClr val="tx1"/>
            </a:solidFill>
            <a:prstDash val="dash"/>
            <a:miter lim="800000"/>
            <a:headEnd/>
            <a:tailEnd/>
          </a:ln>
        </p:spPr>
        <p:txBody>
          <a:bodyPr wrap="none" anchor="ctr"/>
          <a:lstStyle/>
          <a:p>
            <a:endParaRPr lang="zh-CN" altLang="en-US"/>
          </a:p>
        </p:txBody>
      </p:sp>
      <p:sp>
        <p:nvSpPr>
          <p:cNvPr id="62" name="Rectangle 2"/>
          <p:cNvSpPr>
            <a:spLocks noChangeArrowheads="1"/>
          </p:cNvSpPr>
          <p:nvPr/>
        </p:nvSpPr>
        <p:spPr bwMode="auto">
          <a:xfrm>
            <a:off x="323528" y="764704"/>
            <a:ext cx="8229600" cy="668337"/>
          </a:xfrm>
          <a:prstGeom prst="rect">
            <a:avLst/>
          </a:prstGeom>
          <a:noFill/>
          <a:ln w="9525">
            <a:noFill/>
            <a:miter lim="800000"/>
            <a:headEnd/>
            <a:tailEnd/>
          </a:ln>
          <a:effectLst/>
        </p:spPr>
        <p:txBody>
          <a:bodyPr anchor="ctr"/>
          <a:lstStyle/>
          <a:p>
            <a:r>
              <a:rPr lang="en-US" altLang="zh-CN" sz="4000" dirty="0" smtClean="0">
                <a:solidFill>
                  <a:schemeClr val="tx2"/>
                </a:solidFill>
              </a:rPr>
              <a:t>s</a:t>
            </a:r>
            <a:r>
              <a:rPr lang="fr-FR" altLang="zh-CN" sz="4000" dirty="0" smtClean="0">
                <a:solidFill>
                  <a:schemeClr val="tx2"/>
                </a:solidFill>
              </a:rPr>
              <a:t>TGC </a:t>
            </a:r>
            <a:r>
              <a:rPr lang="en-US" altLang="zh-CN" sz="4000" dirty="0" smtClean="0">
                <a:solidFill>
                  <a:schemeClr val="tx2"/>
                </a:solidFill>
              </a:rPr>
              <a:t>v1</a:t>
            </a:r>
            <a:r>
              <a:rPr lang="fr-FR" altLang="zh-CN" sz="4000" dirty="0" smtClean="0">
                <a:solidFill>
                  <a:schemeClr val="tx2"/>
                </a:solidFill>
              </a:rPr>
              <a:t> </a:t>
            </a:r>
            <a:endParaRPr lang="fr-FR" altLang="zh-CN" sz="4000"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1128</TotalTime>
  <Words>472</Words>
  <Application>Microsoft Office PowerPoint</Application>
  <PresentationFormat>全屏显示(4:3)</PresentationFormat>
  <Paragraphs>131</Paragraphs>
  <Slides>32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34" baseType="lpstr">
      <vt:lpstr>流畅</vt:lpstr>
      <vt:lpstr>Acrobat Document</vt:lpstr>
      <vt:lpstr>山东大学 气体探测器研究</vt:lpstr>
      <vt:lpstr>Outline</vt:lpstr>
      <vt:lpstr>幻灯片 3</vt:lpstr>
      <vt:lpstr>幻灯片 4</vt:lpstr>
      <vt:lpstr>Anode and cathode plane</vt:lpstr>
      <vt:lpstr>Detector into shape</vt:lpstr>
      <vt:lpstr>幻灯片 7</vt:lpstr>
      <vt:lpstr>幻灯片 8</vt:lpstr>
      <vt:lpstr>幻灯片 9</vt:lpstr>
      <vt:lpstr>signals</vt:lpstr>
      <vt:lpstr>sTGC v2</vt:lpstr>
      <vt:lpstr>幻灯片 12</vt:lpstr>
      <vt:lpstr>Beam test at Fermi</vt:lpstr>
      <vt:lpstr>幻灯片 14</vt:lpstr>
      <vt:lpstr>幻灯片 15</vt:lpstr>
      <vt:lpstr>幻灯片 16</vt:lpstr>
      <vt:lpstr>幻灯片 17</vt:lpstr>
      <vt:lpstr>TPC for STAR experiment</vt:lpstr>
      <vt:lpstr>Signal </vt:lpstr>
      <vt:lpstr>FE electronics</vt:lpstr>
      <vt:lpstr>Integrated signal of each channel</vt:lpstr>
      <vt:lpstr>Leak current and noise</vt:lpstr>
      <vt:lpstr>幻灯片 23</vt:lpstr>
      <vt:lpstr>Cosmic test bed</vt:lpstr>
      <vt:lpstr>Full size</vt:lpstr>
      <vt:lpstr>幻灯片 26</vt:lpstr>
      <vt:lpstr>幻灯片 27</vt:lpstr>
      <vt:lpstr>幻灯片 28</vt:lpstr>
      <vt:lpstr>Efficiency and time reso scan</vt:lpstr>
      <vt:lpstr>Q scan</vt:lpstr>
      <vt:lpstr>Plan </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山大粒子探测器发展</dc:title>
  <dc:creator>zhucg</dc:creator>
  <cp:lastModifiedBy>ThinkPad</cp:lastModifiedBy>
  <cp:revision>89</cp:revision>
  <dcterms:created xsi:type="dcterms:W3CDTF">2013-11-22T14:56:07Z</dcterms:created>
  <dcterms:modified xsi:type="dcterms:W3CDTF">2014-07-18T14:12:13Z</dcterms:modified>
</cp:coreProperties>
</file>