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59" r:id="rId3"/>
    <p:sldId id="265" r:id="rId4"/>
    <p:sldId id="266" r:id="rId5"/>
    <p:sldId id="260" r:id="rId6"/>
    <p:sldId id="261" r:id="rId7"/>
    <p:sldId id="262" r:id="rId8"/>
    <p:sldId id="267" r:id="rId9"/>
    <p:sldId id="257" r:id="rId10"/>
    <p:sldId id="258" r:id="rId11"/>
    <p:sldId id="268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8B11A-A7C4-49E5-9C5A-9F6A525C663A}" type="datetimeFigureOut">
              <a:rPr lang="zh-CN" altLang="en-US" smtClean="0"/>
              <a:t>2015/7/24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11EC5-9911-457A-B0EA-A72DCD8DF4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11EC5-9911-457A-B0EA-A72DCD8DF46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39784"/>
          </a:xfrm>
        </p:spPr>
        <p:txBody>
          <a:bodyPr/>
          <a:lstStyle/>
          <a:p>
            <a:r>
              <a:rPr lang="zh-CN" altLang="en-US" b="1" dirty="0" smtClean="0"/>
              <a:t>讨   论</a:t>
            </a:r>
            <a:endParaRPr lang="zh-CN" altLang="en-US" b="1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3"/>
            <a:ext cx="914400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285984" y="12858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，</a:t>
            </a:r>
            <a:r>
              <a:rPr lang="zh-CN" altLang="en-US" b="1" dirty="0" smtClean="0"/>
              <a:t>一年来五个方面 取得 显著成绩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2</a:t>
            </a:r>
            <a:r>
              <a:rPr lang="zh-CN" altLang="en-US" b="1" dirty="0" smtClean="0"/>
              <a:t>，为未来发展 提出三 个建议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3</a:t>
            </a:r>
            <a:r>
              <a:rPr lang="zh-CN" altLang="en-US" b="1" dirty="0" smtClean="0"/>
              <a:t>， 表示感谢 </a:t>
            </a:r>
            <a:endParaRPr lang="en-US" altLang="zh-CN" b="1" dirty="0" smtClean="0"/>
          </a:p>
        </p:txBody>
      </p:sp>
      <p:sp>
        <p:nvSpPr>
          <p:cNvPr id="6" name="矩形 5"/>
          <p:cNvSpPr/>
          <p:nvPr/>
        </p:nvSpPr>
        <p:spPr>
          <a:xfrm>
            <a:off x="5715008" y="2214554"/>
            <a:ext cx="3223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李  金     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 </a:t>
            </a:r>
            <a:r>
              <a:rPr lang="en-US" altLang="zh-CN" dirty="0" smtClean="0"/>
              <a:t>MPGD</a:t>
            </a:r>
            <a:r>
              <a:rPr lang="zh-CN" altLang="en-US" dirty="0" smtClean="0"/>
              <a:t>  兰州大学 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929618" cy="5028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感谢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28794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 smtClean="0"/>
              <a:t>        兰州大学承办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 会议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     国科大承办</a:t>
            </a:r>
            <a:r>
              <a:rPr lang="en-US" altLang="zh-CN" dirty="0" smtClean="0"/>
              <a:t>2016</a:t>
            </a:r>
            <a:r>
              <a:rPr lang="zh-CN" altLang="en-US" dirty="0" smtClean="0"/>
              <a:t> 会议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     广西大学承办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 会议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43042" y="1000108"/>
            <a:ext cx="8358246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000" b="1" dirty="0" smtClean="0"/>
              <a:t>1</a:t>
            </a:r>
            <a:r>
              <a:rPr lang="zh-CN" altLang="en-US" sz="1800" b="1" dirty="0" smtClean="0"/>
              <a:t>，</a:t>
            </a:r>
            <a:r>
              <a:rPr lang="en-US" altLang="zh-CN" sz="1800" b="1" dirty="0" smtClean="0"/>
              <a:t>MPGD</a:t>
            </a:r>
            <a:r>
              <a:rPr lang="zh-CN" altLang="en-US" sz="1800" b="1" dirty="0" smtClean="0"/>
              <a:t>探测器技术</a:t>
            </a:r>
            <a:r>
              <a:rPr lang="en-US" altLang="zh-CN" sz="1800" b="1" dirty="0" smtClean="0"/>
              <a:t>,</a:t>
            </a:r>
            <a:r>
              <a:rPr lang="zh-CN" altLang="en-US" sz="1800" b="1" dirty="0" smtClean="0"/>
              <a:t>创新与发展</a:t>
            </a:r>
            <a:endParaRPr lang="en-US" altLang="zh-CN" sz="1800" b="1" dirty="0" smtClean="0"/>
          </a:p>
          <a:p>
            <a:pPr>
              <a:buNone/>
            </a:pPr>
            <a:r>
              <a:rPr lang="zh-CN" altLang="en-US" sz="1800" b="1" dirty="0" smtClean="0"/>
              <a:t> </a:t>
            </a:r>
            <a:r>
              <a:rPr lang="zh-CN" altLang="en-US" sz="1800" b="1" dirty="0" smtClean="0"/>
              <a:t>     </a:t>
            </a:r>
            <a:r>
              <a:rPr lang="en-US" altLang="zh-CN" sz="1800" b="1" dirty="0" smtClean="0"/>
              <a:t>GEM and THGEM</a:t>
            </a:r>
            <a:r>
              <a:rPr lang="zh-CN" altLang="en-US" sz="1800" b="1" dirty="0" smtClean="0"/>
              <a:t>；</a:t>
            </a:r>
            <a:r>
              <a:rPr lang="en-US" altLang="zh-CN" sz="1800" b="1" dirty="0" err="1" smtClean="0"/>
              <a:t>CsI+</a:t>
            </a:r>
            <a:r>
              <a:rPr lang="en-US" altLang="zh-CN" sz="1800" b="1" dirty="0" err="1" smtClean="0"/>
              <a:t>TH</a:t>
            </a:r>
            <a:r>
              <a:rPr lang="en-US" altLang="zh-CN" sz="1800" b="1" dirty="0" err="1" smtClean="0"/>
              <a:t>GEM</a:t>
            </a:r>
            <a:r>
              <a:rPr lang="zh-CN" altLang="en-US" sz="1800" b="1" dirty="0" smtClean="0"/>
              <a:t> </a:t>
            </a:r>
            <a:endParaRPr lang="en-US" altLang="zh-CN" sz="1800" b="1" dirty="0" smtClean="0"/>
          </a:p>
          <a:p>
            <a:pPr>
              <a:buNone/>
            </a:pPr>
            <a:r>
              <a:rPr lang="zh-CN" altLang="en-US" sz="1800" b="1" dirty="0" smtClean="0"/>
              <a:t> </a:t>
            </a:r>
            <a:r>
              <a:rPr lang="zh-CN" altLang="en-US" sz="1800" b="1" dirty="0" smtClean="0"/>
              <a:t>     </a:t>
            </a:r>
            <a:r>
              <a:rPr lang="en-US" altLang="zh-CN" sz="1800" b="1" dirty="0" err="1" smtClean="0"/>
              <a:t>Miromegas</a:t>
            </a:r>
            <a:r>
              <a:rPr lang="en-US" altLang="zh-CN" sz="1800" b="1" dirty="0" smtClean="0"/>
              <a:t> </a:t>
            </a:r>
            <a:r>
              <a:rPr lang="zh-CN" altLang="en-US" sz="1800" b="1" dirty="0" smtClean="0"/>
              <a:t>；</a:t>
            </a:r>
            <a:endParaRPr lang="en-US" altLang="zh-CN" sz="1800" b="1" dirty="0" smtClean="0"/>
          </a:p>
          <a:p>
            <a:pPr>
              <a:buNone/>
            </a:pPr>
            <a:r>
              <a:rPr lang="zh-CN" altLang="en-US" sz="1800" b="1" dirty="0" smtClean="0"/>
              <a:t> </a:t>
            </a:r>
            <a:r>
              <a:rPr lang="zh-CN" altLang="en-US" sz="1800" b="1" dirty="0" smtClean="0"/>
              <a:t>     </a:t>
            </a:r>
            <a:r>
              <a:rPr lang="en-US" altLang="zh-CN" sz="1800" b="1" dirty="0" smtClean="0"/>
              <a:t>MRPC</a:t>
            </a:r>
            <a:r>
              <a:rPr lang="zh-CN" altLang="en-US" sz="1800" b="1" dirty="0" smtClean="0"/>
              <a:t>；</a:t>
            </a:r>
            <a:endParaRPr lang="en-US" altLang="zh-CN" sz="1800" b="1" dirty="0" smtClean="0"/>
          </a:p>
          <a:p>
            <a:pPr>
              <a:buNone/>
            </a:pPr>
            <a:r>
              <a:rPr lang="zh-CN" altLang="en-US" sz="1800" b="1" dirty="0" smtClean="0"/>
              <a:t> </a:t>
            </a:r>
            <a:r>
              <a:rPr lang="zh-CN" altLang="en-US" sz="1800" b="1" dirty="0" smtClean="0"/>
              <a:t>     </a:t>
            </a:r>
            <a:r>
              <a:rPr lang="en-US" altLang="zh-CN" sz="1800" b="1" dirty="0" smtClean="0"/>
              <a:t>MWPC</a:t>
            </a:r>
            <a:r>
              <a:rPr lang="zh-CN" altLang="en-US" sz="1800" b="1" dirty="0" smtClean="0"/>
              <a:t>；</a:t>
            </a:r>
            <a:endParaRPr lang="en-US" altLang="zh-CN" sz="1800" b="1" dirty="0" smtClean="0"/>
          </a:p>
          <a:p>
            <a:pPr>
              <a:buNone/>
            </a:pPr>
            <a:r>
              <a:rPr lang="zh-CN" altLang="en-US" sz="1800" b="1" dirty="0" smtClean="0"/>
              <a:t> </a:t>
            </a:r>
            <a:r>
              <a:rPr lang="zh-CN" altLang="en-US" sz="1800" b="1" dirty="0" smtClean="0"/>
              <a:t>     </a:t>
            </a:r>
            <a:r>
              <a:rPr lang="en-US" altLang="zh-CN" sz="1800" b="1" dirty="0" smtClean="0"/>
              <a:t>TPC+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GEM</a:t>
            </a:r>
          </a:p>
          <a:p>
            <a:pPr>
              <a:buNone/>
            </a:pPr>
            <a:r>
              <a:rPr lang="zh-CN" altLang="en-US" sz="1800" b="1" dirty="0" smtClean="0"/>
              <a:t>      研制和工艺；性能研究；</a:t>
            </a:r>
            <a:endParaRPr lang="en-US" altLang="zh-CN" sz="1800" b="1" dirty="0" smtClean="0"/>
          </a:p>
          <a:p>
            <a:pPr>
              <a:buNone/>
            </a:pPr>
            <a:endParaRPr lang="en-US" altLang="zh-CN" sz="1800" b="1" dirty="0" smtClean="0"/>
          </a:p>
          <a:p>
            <a:pPr>
              <a:buNone/>
            </a:pPr>
            <a:r>
              <a:rPr lang="en-US" altLang="zh-CN" sz="1800" b="1" dirty="0" smtClean="0"/>
              <a:t>2</a:t>
            </a:r>
            <a:r>
              <a:rPr lang="zh-CN" altLang="en-US" sz="1800" b="1" dirty="0" smtClean="0"/>
              <a:t>，应用开拓与发展</a:t>
            </a:r>
            <a:endParaRPr lang="en-US" altLang="zh-CN" sz="1800" b="1" dirty="0" smtClean="0"/>
          </a:p>
          <a:p>
            <a:pPr>
              <a:buNone/>
            </a:pPr>
            <a:r>
              <a:rPr lang="zh-CN" altLang="en-US" sz="1800" b="1" dirty="0" smtClean="0"/>
              <a:t>      位置， 时间，径迹， 成像，粒子辨别，</a:t>
            </a:r>
            <a:r>
              <a:rPr lang="en-US" altLang="zh-CN" sz="1800" b="1" dirty="0" smtClean="0"/>
              <a:t>X-ray</a:t>
            </a:r>
            <a:r>
              <a:rPr lang="zh-CN" altLang="en-US" sz="1800" b="1" dirty="0" smtClean="0"/>
              <a:t>偏振</a:t>
            </a:r>
            <a:endParaRPr lang="en-US" altLang="zh-CN" sz="1800" b="1" dirty="0" smtClean="0"/>
          </a:p>
          <a:p>
            <a:pPr>
              <a:buNone/>
            </a:pPr>
            <a:r>
              <a:rPr lang="en-US" altLang="zh-CN" sz="1800" b="1" dirty="0" smtClean="0"/>
              <a:t> </a:t>
            </a:r>
            <a:r>
              <a:rPr lang="en-US" altLang="zh-CN" sz="1800" b="1" dirty="0" smtClean="0"/>
              <a:t>     </a:t>
            </a:r>
            <a:r>
              <a:rPr lang="zh-CN" altLang="en-US" sz="1800" b="1" dirty="0" smtClean="0"/>
              <a:t>中子探测：成像和能谱测量 涂硼  </a:t>
            </a:r>
            <a:r>
              <a:rPr lang="en-US" altLang="zh-CN" sz="1800" b="1" dirty="0" smtClean="0"/>
              <a:t>GEM</a:t>
            </a:r>
            <a:r>
              <a:rPr lang="zh-CN" altLang="en-US" sz="1800" b="1" dirty="0" smtClean="0"/>
              <a:t>；</a:t>
            </a:r>
            <a:r>
              <a:rPr lang="en-US" altLang="zh-CN" sz="1800" b="1" dirty="0" smtClean="0"/>
              <a:t> THGEM </a:t>
            </a:r>
            <a:r>
              <a:rPr lang="zh-CN" altLang="en-US" sz="1800" b="1" dirty="0" smtClean="0"/>
              <a:t>； </a:t>
            </a:r>
            <a:r>
              <a:rPr lang="en-US" altLang="zh-CN" sz="1800" b="1" dirty="0" err="1" smtClean="0"/>
              <a:t>nTPC+GEM</a:t>
            </a:r>
            <a:r>
              <a:rPr lang="zh-CN" altLang="en-US" sz="1800" b="1" dirty="0" smtClean="0"/>
              <a:t>；</a:t>
            </a:r>
            <a:endParaRPr lang="en-US" altLang="zh-CN" sz="1800" b="1" dirty="0" smtClean="0"/>
          </a:p>
          <a:p>
            <a:pPr>
              <a:buNone/>
            </a:pPr>
            <a:r>
              <a:rPr lang="zh-CN" altLang="en-US" sz="1800" b="1" dirty="0" smtClean="0"/>
              <a:t> </a:t>
            </a:r>
            <a:r>
              <a:rPr lang="zh-CN" altLang="en-US" sz="1800" b="1" dirty="0" smtClean="0"/>
              <a:t>      气体</a:t>
            </a:r>
            <a:r>
              <a:rPr lang="en-US" altLang="zh-CN" sz="1800" b="1" dirty="0" smtClean="0"/>
              <a:t>PMT</a:t>
            </a:r>
            <a:r>
              <a:rPr lang="zh-CN" altLang="en-US" sz="1800" b="1" dirty="0" smtClean="0"/>
              <a:t>：</a:t>
            </a:r>
            <a:r>
              <a:rPr lang="en-US" altLang="zh-CN" sz="1800" b="1" dirty="0" smtClean="0"/>
              <a:t>GEMPMT</a:t>
            </a:r>
          </a:p>
          <a:p>
            <a:pPr>
              <a:buNone/>
            </a:pPr>
            <a:r>
              <a:rPr lang="zh-CN" altLang="en-US" sz="1800" b="1" dirty="0" smtClean="0"/>
              <a:t> </a:t>
            </a:r>
            <a:r>
              <a:rPr lang="zh-CN" altLang="en-US" sz="1800" b="1" dirty="0" smtClean="0"/>
              <a:t>      裂变截面测量</a:t>
            </a:r>
            <a:endParaRPr lang="en-US" altLang="zh-CN" sz="1800" b="1" dirty="0" smtClean="0"/>
          </a:p>
          <a:p>
            <a:pPr>
              <a:buNone/>
            </a:pPr>
            <a:r>
              <a:rPr lang="zh-CN" altLang="en-US" sz="1800" b="1" dirty="0" smtClean="0"/>
              <a:t>      加速器物理（</a:t>
            </a:r>
            <a:r>
              <a:rPr lang="en-US" altLang="zh-CN" sz="1800" b="1" dirty="0" smtClean="0"/>
              <a:t>BESIII</a:t>
            </a:r>
            <a:r>
              <a:rPr lang="zh-CN" altLang="en-US" sz="1800" b="1" dirty="0" smtClean="0"/>
              <a:t>，</a:t>
            </a:r>
            <a:r>
              <a:rPr lang="en-US" altLang="zh-CN" sz="1800" b="1" dirty="0" smtClean="0"/>
              <a:t>ATLAS….)</a:t>
            </a:r>
          </a:p>
          <a:p>
            <a:pPr>
              <a:buNone/>
            </a:pPr>
            <a:r>
              <a:rPr lang="zh-CN" altLang="en-US" sz="1800" b="1" dirty="0" smtClean="0"/>
              <a:t> </a:t>
            </a:r>
            <a:r>
              <a:rPr lang="zh-CN" altLang="en-US" sz="1800" b="1" dirty="0" smtClean="0"/>
              <a:t>     </a:t>
            </a:r>
            <a:r>
              <a:rPr lang="en-US" altLang="zh-CN" sz="1800" b="1" dirty="0" smtClean="0"/>
              <a:t>DM</a:t>
            </a:r>
            <a:r>
              <a:rPr lang="zh-CN" altLang="en-US" sz="1800" b="1" dirty="0" smtClean="0"/>
              <a:t>，</a:t>
            </a:r>
            <a:r>
              <a:rPr lang="en-US" altLang="zh-CN" sz="1800" b="1" dirty="0" smtClean="0"/>
              <a:t>DBD…..</a:t>
            </a:r>
            <a:r>
              <a:rPr lang="zh-CN" altLang="en-US" sz="1800" b="1" dirty="0" smtClean="0"/>
              <a:t>等应用</a:t>
            </a:r>
            <a:endParaRPr lang="en-US" altLang="zh-CN" sz="1800" b="1" dirty="0" smtClean="0"/>
          </a:p>
        </p:txBody>
      </p:sp>
      <p:sp>
        <p:nvSpPr>
          <p:cNvPr id="7" name="矩形 6"/>
          <p:cNvSpPr/>
          <p:nvPr/>
        </p:nvSpPr>
        <p:spPr>
          <a:xfrm>
            <a:off x="2071670" y="285728"/>
            <a:ext cx="4413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一年来五个方面 取得 显著成绩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4480" y="78579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000" dirty="0" smtClean="0"/>
              <a:t>3</a:t>
            </a:r>
            <a:r>
              <a:rPr lang="en-US" altLang="zh-CN" sz="2000" b="1" dirty="0" smtClean="0"/>
              <a:t>,    </a:t>
            </a:r>
            <a:r>
              <a:rPr lang="zh-CN" altLang="en-US" sz="2000" b="1" dirty="0" smtClean="0"/>
              <a:t>相关电子学</a:t>
            </a:r>
            <a:endParaRPr lang="en-US" altLang="zh-CN" sz="2000" b="1" dirty="0" smtClean="0"/>
          </a:p>
          <a:p>
            <a:pPr>
              <a:buNone/>
            </a:pPr>
            <a:r>
              <a:rPr lang="zh-CN" altLang="en-US" sz="2000" b="1" dirty="0" smtClean="0"/>
              <a:t>      </a:t>
            </a:r>
            <a:r>
              <a:rPr lang="en-US" altLang="zh-CN" sz="2000" b="1" dirty="0" smtClean="0"/>
              <a:t>ASIC</a:t>
            </a:r>
            <a:r>
              <a:rPr lang="zh-CN" altLang="en-US" sz="2000" b="1" dirty="0" smtClean="0"/>
              <a:t>： </a:t>
            </a:r>
            <a:r>
              <a:rPr lang="en-US" altLang="zh-CN" sz="2000" b="1" dirty="0" smtClean="0"/>
              <a:t>DCTBA</a:t>
            </a:r>
            <a:r>
              <a:rPr lang="zh-CN" altLang="en-US" sz="2000" b="1" dirty="0" smtClean="0"/>
              <a:t>   </a:t>
            </a:r>
            <a:r>
              <a:rPr lang="en-US" altLang="zh-CN" sz="2000" b="1" dirty="0" smtClean="0"/>
              <a:t>CASCA</a:t>
            </a:r>
            <a:r>
              <a:rPr lang="zh-CN" altLang="en-US" sz="2000" b="1" dirty="0" smtClean="0"/>
              <a:t> </a:t>
            </a:r>
            <a:endParaRPr lang="en-US" altLang="zh-CN" sz="2000" b="1" dirty="0" smtClean="0"/>
          </a:p>
          <a:p>
            <a:pPr>
              <a:buNone/>
            </a:pPr>
            <a:r>
              <a:rPr lang="zh-CN" altLang="en-US" sz="2000" b="1" dirty="0" smtClean="0"/>
              <a:t> </a:t>
            </a:r>
            <a:r>
              <a:rPr lang="zh-CN" altLang="en-US" sz="2000" b="1" dirty="0" smtClean="0"/>
              <a:t>     </a:t>
            </a:r>
            <a:r>
              <a:rPr lang="zh-CN" altLang="en-US" sz="2000" b="1" dirty="0" smtClean="0"/>
              <a:t>基于</a:t>
            </a:r>
            <a:r>
              <a:rPr lang="en-US" altLang="zh-CN" sz="2000" b="1" dirty="0" smtClean="0"/>
              <a:t>APV25</a:t>
            </a:r>
            <a:r>
              <a:rPr lang="zh-CN" altLang="en-US" sz="2000" b="1" dirty="0" smtClean="0"/>
              <a:t>的</a:t>
            </a:r>
            <a:r>
              <a:rPr lang="en-US" altLang="zh-CN" sz="2000" b="1" dirty="0" smtClean="0"/>
              <a:t>GEM</a:t>
            </a:r>
            <a:r>
              <a:rPr lang="zh-CN" altLang="en-US" sz="2000" b="1" dirty="0" smtClean="0"/>
              <a:t>读出</a:t>
            </a:r>
            <a:r>
              <a:rPr lang="zh-CN" altLang="en-US" sz="2000" b="1" dirty="0" smtClean="0"/>
              <a:t>；</a:t>
            </a:r>
            <a:endParaRPr lang="en-US" altLang="zh-CN" sz="2000" b="1" dirty="0" smtClean="0"/>
          </a:p>
          <a:p>
            <a:pPr>
              <a:buNone/>
            </a:pPr>
            <a:r>
              <a:rPr lang="zh-CN" altLang="en-US" sz="2000" b="1" dirty="0" smtClean="0"/>
              <a:t> </a:t>
            </a:r>
            <a:r>
              <a:rPr lang="zh-CN" altLang="en-US" sz="2000" b="1" dirty="0" smtClean="0"/>
              <a:t>     基于</a:t>
            </a:r>
            <a:r>
              <a:rPr lang="en-US" altLang="zh-CN" sz="2000" b="1" dirty="0" smtClean="0"/>
              <a:t>SRS</a:t>
            </a:r>
            <a:r>
              <a:rPr lang="zh-CN" altLang="en-US" sz="2000" b="1" dirty="0" smtClean="0"/>
              <a:t>的读出</a:t>
            </a:r>
            <a:r>
              <a:rPr lang="zh-CN" altLang="en-US" sz="2000" b="1" dirty="0" smtClean="0"/>
              <a:t>；</a:t>
            </a:r>
            <a:endParaRPr lang="en-US" altLang="zh-CN" sz="2000" b="1" dirty="0" smtClean="0"/>
          </a:p>
          <a:p>
            <a:pPr>
              <a:buNone/>
            </a:pPr>
            <a:r>
              <a:rPr lang="zh-CN" altLang="en-US" sz="2000" b="1" dirty="0" smtClean="0"/>
              <a:t> </a:t>
            </a:r>
            <a:r>
              <a:rPr lang="zh-CN" altLang="en-US" sz="2000" b="1" dirty="0" smtClean="0"/>
              <a:t>     基于</a:t>
            </a:r>
            <a:r>
              <a:rPr lang="en-US" altLang="zh-CN" sz="2000" b="1" dirty="0" smtClean="0"/>
              <a:t>AGET</a:t>
            </a:r>
            <a:r>
              <a:rPr lang="zh-CN" altLang="en-US" sz="2000" b="1" dirty="0" smtClean="0"/>
              <a:t>的读出</a:t>
            </a:r>
            <a:r>
              <a:rPr lang="zh-CN" altLang="en-US" sz="2000" b="1" dirty="0" smtClean="0"/>
              <a:t>；</a:t>
            </a:r>
            <a:endParaRPr lang="en-US" altLang="zh-CN" sz="2000" b="1" dirty="0" smtClean="0"/>
          </a:p>
          <a:p>
            <a:pPr>
              <a:buNone/>
            </a:pPr>
            <a:r>
              <a:rPr lang="zh-CN" altLang="en-US" sz="2000" b="1" dirty="0" smtClean="0"/>
              <a:t>      基于</a:t>
            </a:r>
            <a:r>
              <a:rPr lang="en-US" altLang="zh-CN" sz="2000" b="1" dirty="0" smtClean="0"/>
              <a:t>CASCA</a:t>
            </a:r>
            <a:r>
              <a:rPr lang="zh-CN" altLang="en-US" sz="2000" b="1" dirty="0" smtClean="0"/>
              <a:t>的读出；</a:t>
            </a:r>
            <a:endParaRPr lang="en-US" altLang="zh-CN" sz="2000" b="1" dirty="0" smtClean="0"/>
          </a:p>
          <a:p>
            <a:pPr>
              <a:buNone/>
            </a:pPr>
            <a:r>
              <a:rPr lang="zh-CN" altLang="en-US" sz="2000" b="1" dirty="0" smtClean="0"/>
              <a:t> </a:t>
            </a:r>
            <a:r>
              <a:rPr lang="zh-CN" altLang="en-US" sz="2000" b="1" dirty="0" smtClean="0"/>
              <a:t>     编码读出；感应编码；</a:t>
            </a:r>
            <a:endParaRPr lang="en-US" altLang="zh-CN" sz="2000" b="1" dirty="0" smtClean="0"/>
          </a:p>
          <a:p>
            <a:pPr>
              <a:buNone/>
            </a:pPr>
            <a:r>
              <a:rPr lang="en-US" altLang="zh-CN" sz="2000" b="1" dirty="0" smtClean="0"/>
              <a:t>4,   </a:t>
            </a:r>
            <a:r>
              <a:rPr lang="zh-CN" altLang="en-US" sz="2000" b="1" dirty="0" smtClean="0"/>
              <a:t>模拟计算和</a:t>
            </a:r>
            <a:r>
              <a:rPr lang="zh-CN" altLang="en-US" sz="2000" b="1" dirty="0" smtClean="0"/>
              <a:t>算法</a:t>
            </a:r>
            <a:endParaRPr lang="en-US" altLang="zh-CN" sz="2000" b="1" dirty="0" smtClean="0"/>
          </a:p>
          <a:p>
            <a:pPr>
              <a:buNone/>
            </a:pPr>
            <a:r>
              <a:rPr lang="zh-CN" altLang="en-US" sz="2000" b="1" dirty="0" smtClean="0"/>
              <a:t> </a:t>
            </a:r>
            <a:r>
              <a:rPr lang="zh-CN" altLang="en-US" sz="2000" b="1" dirty="0" smtClean="0"/>
              <a:t>        探测器模拟设计；时间</a:t>
            </a:r>
            <a:r>
              <a:rPr lang="zh-CN" altLang="en-US" sz="2000" b="1" dirty="0" smtClean="0"/>
              <a:t>鉴别</a:t>
            </a:r>
            <a:r>
              <a:rPr lang="zh-CN" altLang="en-US" sz="2000" b="1" dirty="0" smtClean="0"/>
              <a:t>粒子</a:t>
            </a:r>
            <a:endParaRPr lang="en-US" altLang="zh-CN" sz="2000" b="1" dirty="0" smtClean="0"/>
          </a:p>
          <a:p>
            <a:pPr>
              <a:buNone/>
            </a:pPr>
            <a:r>
              <a:rPr lang="en-US" altLang="zh-CN" sz="2000" b="1" dirty="0" smtClean="0"/>
              <a:t>5,  </a:t>
            </a:r>
            <a:r>
              <a:rPr lang="zh-CN" altLang="en-US" sz="2000" b="1" dirty="0" smtClean="0"/>
              <a:t>批量试制与生产  </a:t>
            </a:r>
            <a:r>
              <a:rPr lang="en-US" altLang="zh-CN" sz="2000" b="1" dirty="0" smtClean="0"/>
              <a:t>LZUGEM</a:t>
            </a:r>
          </a:p>
          <a:p>
            <a:pPr>
              <a:buNone/>
            </a:pPr>
            <a:r>
              <a:rPr lang="zh-CN" altLang="en-US" sz="2000" b="1" dirty="0" smtClean="0"/>
              <a:t>              </a:t>
            </a:r>
            <a:r>
              <a:rPr lang="en-US" altLang="zh-CN" sz="2000" b="1" dirty="0" smtClean="0"/>
              <a:t>GEM</a:t>
            </a:r>
            <a:r>
              <a:rPr lang="zh-CN" altLang="en-US" sz="2000" b="1" dirty="0" smtClean="0"/>
              <a:t>   </a:t>
            </a:r>
            <a:r>
              <a:rPr lang="en-US" altLang="zh-CN" sz="2000" b="1" dirty="0" smtClean="0"/>
              <a:t>&amp; </a:t>
            </a:r>
            <a:r>
              <a:rPr lang="zh-CN" altLang="en-US" sz="2000" b="1" dirty="0" smtClean="0"/>
              <a:t> </a:t>
            </a:r>
            <a:r>
              <a:rPr lang="en-US" altLang="zh-CN" sz="2000" b="1" dirty="0" err="1" smtClean="0"/>
              <a:t>Micromags</a:t>
            </a:r>
            <a:endParaRPr lang="en-US" altLang="zh-CN" sz="2000" b="1" dirty="0" smtClean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71538" y="5072074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希望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GEM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 和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M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icromags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膜能为国内研究服务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希望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ASIC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和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DAQ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 也能满足国内研究服务，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逐渐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由被动变主动</a:t>
            </a:r>
            <a:endParaRPr lang="en-US" altLang="zh-CN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为未来发展 提出三 个建议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2976" y="135729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zh-CN" altLang="en-US" b="1" dirty="0" smtClean="0"/>
              <a:t>建议</a:t>
            </a:r>
            <a:r>
              <a:rPr lang="zh-CN" altLang="en-US" b="1" dirty="0" smtClean="0"/>
              <a:t>一，加强基于新技术的创新</a:t>
            </a:r>
            <a:endParaRPr lang="en-US" altLang="zh-CN" b="1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     </a:t>
            </a:r>
            <a:r>
              <a:rPr lang="en-US" altLang="zh-CN" dirty="0" smtClean="0"/>
              <a:t>1,  </a:t>
            </a:r>
            <a:r>
              <a:rPr lang="zh-CN" altLang="en-US" dirty="0" smtClean="0"/>
              <a:t>基于应用 </a:t>
            </a:r>
            <a:r>
              <a:rPr lang="zh-CN" altLang="en-US" dirty="0" smtClean="0"/>
              <a:t>需求的</a:t>
            </a:r>
            <a:r>
              <a:rPr lang="en-US" altLang="zh-CN" dirty="0" smtClean="0"/>
              <a:t> </a:t>
            </a:r>
            <a:r>
              <a:rPr lang="zh-CN" altLang="en-US" dirty="0" smtClean="0"/>
              <a:t>创新</a:t>
            </a:r>
            <a:r>
              <a:rPr lang="en-US" altLang="zh-CN" dirty="0" smtClean="0"/>
              <a:t>: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</a:t>
            </a:r>
            <a:r>
              <a:rPr lang="zh-CN" altLang="en-US" dirty="0" smtClean="0"/>
              <a:t>           加速器；</a:t>
            </a:r>
            <a:r>
              <a:rPr lang="en-US" altLang="zh-CN" dirty="0" smtClean="0"/>
              <a:t>BESIII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CEPC</a:t>
            </a:r>
            <a:r>
              <a:rPr lang="zh-CN" altLang="en-US" dirty="0" smtClean="0"/>
              <a:t>，</a:t>
            </a:r>
            <a:r>
              <a:rPr lang="en-US" altLang="zh-CN" dirty="0" smtClean="0"/>
              <a:t>…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         </a:t>
            </a:r>
            <a:r>
              <a:rPr lang="en-US" altLang="zh-CN" dirty="0" smtClean="0"/>
              <a:t>DM</a:t>
            </a:r>
            <a:r>
              <a:rPr lang="zh-CN" altLang="en-US" dirty="0" smtClean="0"/>
              <a:t>研究；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    </a:t>
            </a:r>
            <a:r>
              <a:rPr lang="en-US" altLang="zh-CN" dirty="0" smtClean="0"/>
              <a:t>DBD;  </a:t>
            </a:r>
          </a:p>
          <a:p>
            <a:pPr>
              <a:buNone/>
            </a:pPr>
            <a:r>
              <a:rPr lang="en-US" altLang="zh-CN" dirty="0" smtClean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      </a:t>
            </a:r>
            <a:r>
              <a:rPr lang="en-US" altLang="zh-CN" dirty="0" smtClean="0"/>
              <a:t> … 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     </a:t>
            </a:r>
            <a:r>
              <a:rPr lang="en-US" altLang="zh-CN" dirty="0" smtClean="0"/>
              <a:t>2, </a:t>
            </a:r>
            <a:r>
              <a:rPr lang="zh-CN" altLang="en-US" b="1" dirty="0" smtClean="0"/>
              <a:t>基于两</a:t>
            </a:r>
            <a:r>
              <a:rPr lang="zh-CN" altLang="en-US" b="1" dirty="0" smtClean="0"/>
              <a:t>大</a:t>
            </a:r>
            <a:r>
              <a:rPr lang="zh-CN" altLang="en-US" b="1" dirty="0" smtClean="0"/>
              <a:t>新技术</a:t>
            </a:r>
            <a:r>
              <a:rPr lang="zh-CN" altLang="en-US" b="1" dirty="0" smtClean="0"/>
              <a:t>的创新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dirty="0" smtClean="0"/>
              <a:t> </a:t>
            </a:r>
            <a:r>
              <a:rPr lang="en-US" altLang="zh-CN" dirty="0" smtClean="0"/>
              <a:t>            </a:t>
            </a:r>
            <a:r>
              <a:rPr lang="zh-CN" altLang="en-US" dirty="0" smtClean="0"/>
              <a:t> </a:t>
            </a:r>
            <a:r>
              <a:rPr lang="en-US" altLang="zh-CN" b="1" dirty="0" smtClean="0"/>
              <a:t>3D</a:t>
            </a:r>
            <a:r>
              <a:rPr lang="zh-CN" altLang="en-US" b="1" dirty="0" smtClean="0"/>
              <a:t>打印技术 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            </a:t>
            </a:r>
            <a:r>
              <a:rPr lang="zh-CN" altLang="en-US" b="1" dirty="0" smtClean="0"/>
              <a:t> </a:t>
            </a:r>
            <a:r>
              <a:rPr lang="zh-CN" altLang="en-US" b="1" dirty="0" smtClean="0"/>
              <a:t>无线网络信</a:t>
            </a:r>
            <a:r>
              <a:rPr lang="zh-CN" altLang="en-US" b="1" dirty="0" smtClean="0"/>
              <a:t>传输技术</a:t>
            </a:r>
            <a:endParaRPr lang="en-US" altLang="zh-CN" b="1" dirty="0" smtClean="0"/>
          </a:p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2800" dirty="0" smtClean="0"/>
              <a:t> </a:t>
            </a:r>
            <a:r>
              <a:rPr lang="en-US" altLang="zh-CN" sz="3600" dirty="0" smtClean="0"/>
              <a:t>3D</a:t>
            </a:r>
            <a:r>
              <a:rPr lang="zh-CN" altLang="en-US" sz="3600" dirty="0" smtClean="0"/>
              <a:t> 打印技术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 smtClean="0"/>
              <a:t>以</a:t>
            </a:r>
            <a:r>
              <a:rPr lang="zh-CN" altLang="en-US" sz="2800" dirty="0" smtClean="0"/>
              <a:t>数字模型文件为基础，运用粉末状金属或塑料等可粘合材料，通过逐层打印的方式来构造物体的技</a:t>
            </a:r>
            <a:endParaRPr lang="zh-CN" altLang="en-US" sz="2800" dirty="0"/>
          </a:p>
        </p:txBody>
      </p:sp>
      <p:pic>
        <p:nvPicPr>
          <p:cNvPr id="1026" name="Picture 2" descr="C:\Users\Li\Desktop\dayiung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214554"/>
            <a:ext cx="2143140" cy="2143140"/>
          </a:xfrm>
          <a:prstGeom prst="rect">
            <a:avLst/>
          </a:prstGeom>
          <a:noFill/>
        </p:spPr>
      </p:pic>
      <p:pic>
        <p:nvPicPr>
          <p:cNvPr id="1027" name="Picture 3" descr="C:\Users\Li\Desktop\shouqiang 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071678"/>
            <a:ext cx="2286013" cy="2286013"/>
          </a:xfrm>
          <a:prstGeom prst="rect">
            <a:avLst/>
          </a:prstGeom>
          <a:noFill/>
        </p:spPr>
      </p:pic>
      <p:sp>
        <p:nvSpPr>
          <p:cNvPr id="1029" name="AutoShape 5" descr="data:image/jpeg;base64,/9j/4AAQSkZJRgABAQEAAQABAAD/2wBDAAUDBAQEAwUEBAQFBQUGBwwIBwcHBw8LCwkMEQ8SEhEPERETFhwXExQaFRERGCEYGh0dHx8fExciJCIeJBweHx7/2wBDAQUFBQcGBw4ICA4eFBEUHh4eHh4eHh4eHh4eHh4eHh4eHh4eHh4eHh4eHh4eHh4eHh4eHh4eHh4eHh4eHh4eHh7/wAARCABLAEsDASIAAhEBAxEB/8QAGwAAAgMBAQEAAAAAAAAAAAAABQcEBggDAQD/xAA2EAACAQMDAQcCBAUEAwAAAAABAgMEBREABiESBxMiMUFRYRRxCCMygRZCUpGhFTPB8IKx4f/EABkBAAIDAQAAAAAAAAAAAAAAAAADAQIFBP/EACcRAAEEAgIBAwQDAAAAAAAAAAEAAgMREiEEMQUTIkEUMlGhYYGx/9oADAMBAAIRAxEAPwB3767R4qOyTS1c0NHDGOqWUnpAX9zpf2bt17KaGzXEV89TVV6wsYzNRv8ATyPjwIjjJGTjLED19ByjPxEXK8Ve56a01LPT2mOLv1lZW7uRsEkkj1GAoHoW+dLlRGkMjuAyFeR7/GtThePZyYy4u3/i4OTy3QuGlrjsgvO5NxzVtLu2ioaOV0E1EtIvUrDjwcE/1cHOmDWbcljozOxgkQMwAgPefp4bJHHB4PzrPn4eLxQSbQvO2YpmtN6joX+luAnJ6Y2B8QDHgxkg8fy48sZ0NuFRWW3alisln7SLjTXCkEMlROaubuFcZMccKjC4wQ/Swz6nOSBkScd8DjHJ2FqiaOcB8Qofym7ea6npb/TW6N4cdHeyl+oSAdYXCgcZGcnPp5Z1dNl0Tm4RvM9PJTlBPArtlZuc4B+PXz+RjWZrDfrtuy23S+VtfHW/SQNFJLTRNGnQscj94A48JynOc84PkcA32cbzvyCtWrrZ7xQ0YiNIAw+qAI8XAAHHJHr6c8aT9vuPSAMzi3tbAF4o6YdaSeEnDwseYj6/GP8Ao41XtxXaG4srhIo3TPT0gsxHsW4AH2z99UWFamnEVX3jSRSDPUx5Hwf/AFo7TMs0QbI6sZ41f1L0qFtLtHOyssiMUdTkEeYOpBnoJD1zU8wkP6u6dQufgEcahdBJ4410ET48jqoKghKbtAsuzLzsyriut5s9Ak0ZMFVJWIFEg5Q5ycjOM49M6z12S7AuHaHvD+GqO409LBFE1RNWdJkHdqyrwB5sS3HODrQVp/D92bQRRCaz1MrJyWetkBc+5wR/jGmPsLaW1tnTyHbtlpbYJukTPED1P05x1Ekk4yf760IOUIIi1l2f0kSReo4E/Cz5uvs12867hfbFySCSwdzCUjleo75GBBaXjqjfIYMF6genOBnGoO6ezS0Vdmt9Pto7np71DU9dXPV0snd1GB0gIFVQmCWI/USD56e3aVaLpWS3WybcpUjnufdTq8JRCyM4MvWzEAKAD888Z6saC1G3t/JSV63gUvdTw92sslREIUnOO7/Sepeo8D0LEdXGlO5kz48HuJCkQMa/JoVa7B9s7ate0Kq07jukUcEkjd67TdyGjUeJHKnIKoznHkcefGlVuHb8tPHNb9tVdXPXLKI1oad1RZQH6urOQSeAw9eB7aZ9s2Bug26alW3Urq8gVyJYi5XOOj3IHqPudFd0bF3fQ0UtbTWWghjpog0pikjkkkAz1MCCMcceRA/udctHeu08O2N6S+2f257m25dJLDve2i4wxKQOjpjqInIzywHS3J5zgj308tg7ngv1uWqjo6ygiYjo77Hn9weR/wDNZZe1sl7qfrKdJK9yJI3yxGW46WDEnqz655403fw13iG5i5bbP5F1So76npfWVArB8ezDpHh9ePXjScXkhMc9lkALQf0zFEcj9Q8xopCtMIlDU82cc4IOjVnt8FVYqJ+npYxgt8n11MNFTIenA410tZSSSlxJVQUs7wzdL4KFwCA0YclVZh/TkYzrjWyzF/pqYiNz+qQgHux8D1b2zx6n2ILdNNc7hd2rNv8A0zulJLRVLVJIikB5VFwDkhiSTggeXnnFatWztxqrz3e00Vzr5ZC8tTJf5QW9gB3WFAGAAOOPnSsldWa57XtdTVKZIOtZ5FMqySFhI4wodueWC5/4xzr5tnWuenkYxl5JY+4ZmZmIRThQMkgAYGNc7Hbq601/1VVZqWhijAIkjuJqeps8DBRSoGM+uc6ES79oI7sZ3QCeeNmppzP0RPCSSWjPUBkOGU8Z8PtqchVFVx3a8/hmKW4XStu0EU7d/wAVKTSo7DAHU6qQP3HyT766R7bpaa4rLAZYjA3VHLBWy5VwuV4LkHJx6EalWLeLTG4cU8ojgZhJHKGVwCCRnOOMnnPvoNQ7yt9Uay1RVVMtexIpURzIAfMADkYU4xjJxgemqtfihzbSY7TKmba96qLTeKuCoqLdJOkk8PP1EkqocY5IOFGB/KT7aA9gd1rdvb3tF5SRVkFSvhZm6SHODkggng6uW5tvXntWvE8l9ppbDWw0LSWkzUjxx1RjJabvSfEzuOQRyvT5EaCdi9opbxu22QytCkEIM7CVgo8ClgD+4GgusaQ9mJpb029XpLZ3lHhAdyo9gSSNCai5yd+/iPnoNY6ySC3d2SeddGfqYn30zKwopRYKZURVVAqqMKo8lGu0cJJ49dTUi/trukfrjz0AIVJ3TO1BWSVVwuMlLb6aMPFB0osVTx4uqRhkOp5CgjjB55xRO1Pal9vMlnhpdt0gp5I3hRH6S0eSG6e7j8s9OeGxk8450a/FDfp7T2fR2ihYC4Xqrjp4RgE9KsHY4PmMhR++oNZvCKnsT0s13nqL/H0rUPGoQh+sCRl5wAF8uPPVfa4kKbLacFTjY7ztG31f+t7fFJZYC8MlVLWBYAZE6FHTGzN0nqwD4iM+mND7BBDty7bfSU26jMUUtXMPDFTTTK6tH+d4j3YUAZzz1A9Oc6vlgNLf57Ndr3d6atq0WWarWUZgjpOsGCPuyADISeW5wVPnxoZ2q2ii/h6jktNSkn0VPLIJVHefmr0EgpggjpUnHAOCPg1lpkZddBAcS6j2r1uOmjrtuG/22damWkkFxganlDq5QkuqsODlDIuR76zja6yl2z2m3G/00M9TZaKueSok7v8A26aWUIsrD4LqfkftrRPZduOxXbalNRWa6W671FLToayOggSDp6ycnuuFXknIHGc/bRumorTuqG/WmrtC09PGP9NqIpFXvHjMSsp4/l6WBXn09MamgdoU6k8dMkisHDAHqByCD5EfGpIyBjS77CK6upqW69nl8laS8bUm+m63PNRRtzBL8+Hwn7D30yjGQeORqaQiEY6yAvK+ZxzqUq+mP8ah01FSzhe8gU/bw+vxqQ1sohE5EbjA9JWH/OrbpQst9se4Yr72sQVdwSqhtVokangSNMysQc94FbH6m5HwONSLTQ1m56jvKWvpEoa8ukeYR38QBAY5HPhIIyTySBpu7voKGpsdwkqKKmmkeldTI8Sl8dJ8mIyPL01B7JLTbotuxmOmCYLKMMeApwB5/wDck+usXxXkPqy41Vd/2lslEoqulVp+z64bT2bW3OKuNVT2ygJ6PpmyY0LP0glsDlmPt5e2qRs/dyz1xjuFBUSUtPG8k8MXLvEUMTAZ9fzM5Pt++tD3WGNaWZOgFCMFW8QI9sHRCO226G9NXQ0NNHVSRkvMkSh28OOSB7aR5vyg4jfRLbBa49/itfvtdcMORy+V5t2x2SgVai3WyhppJYUUyw06IzpgEAlRkjyPOolYqWrf1HUDCwXqlNJJ7d/Dl4z9yjSL/wCI0RpndcBWIGBxnQLtLdhardODiSG8UTRt6qTKFOPuGI/fW6XezJJA2qR24I2yd22XtboIWMVO6W3cCJn82ic4D4/qQnz+F00YZ4ZoUmglSWKRQ8bocq6kZBB9iCDoV2n0sFVsHcNNURCWF7fP1I3IOEJH+QNLb8O19urdjW30erLiKOaFOtFYhEnkRFyRnAVQB8DVwbKF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" name="AutoShape 7" descr="data:image/jpeg;base64,/9j/4AAQSkZJRgABAQEAAQABAAD/2wBDAAUDBAQEAwUEBAQFBQUGBwwIBwcHBw8LCwkMEQ8SEhEPERETFhwXExQaFRERGCEYGh0dHx8fExciJCIeJBweHx7/2wBDAQUFBQcGBw4ICA4eFBEUHh4eHh4eHh4eHh4eHh4eHh4eHh4eHh4eHh4eHh4eHh4eHh4eHh4eHh4eHh4eHh4eHh7/wAARCABLAEsDASIAAhEBAxEB/8QAGwAAAgMBAQEAAAAAAAAAAAAABQcEBggDAQD/xAA2EAACAQMDAQcCBAUEAwAAAAABAgMEBREABiESBxMiMUFRYRRxCCMygRZCUpGhFTPB8IKx4f/EABkBAAIDAQAAAAAAAAAAAAAAAAADAQIFBP/EACcRAAEEAgIBAwQDAAAAAAAAAAEAAgMREiEEMQUTIkEUMlGhYYGx/9oADAMBAAIRAxEAPwB3767R4qOyTS1c0NHDGOqWUnpAX9zpf2bt17KaGzXEV89TVV6wsYzNRv8ATyPjwIjjJGTjLED19ByjPxEXK8Ve56a01LPT2mOLv1lZW7uRsEkkj1GAoHoW+dLlRGkMjuAyFeR7/GtThePZyYy4u3/i4OTy3QuGlrjsgvO5NxzVtLu2ioaOV0E1EtIvUrDjwcE/1cHOmDWbcljozOxgkQMwAgPefp4bJHHB4PzrPn4eLxQSbQvO2YpmtN6joX+luAnJ6Y2B8QDHgxkg8fy48sZ0NuFRWW3alisln7SLjTXCkEMlROaubuFcZMccKjC4wQ/Swz6nOSBkScd8DjHJ2FqiaOcB8Qofym7ea6npb/TW6N4cdHeyl+oSAdYXCgcZGcnPp5Z1dNl0Tm4RvM9PJTlBPArtlZuc4B+PXz+RjWZrDfrtuy23S+VtfHW/SQNFJLTRNGnQscj94A48JynOc84PkcA32cbzvyCtWrrZ7xQ0YiNIAw+qAI8XAAHHJHr6c8aT9vuPSAMzi3tbAF4o6YdaSeEnDwseYj6/GP8Ao41XtxXaG4srhIo3TPT0gsxHsW4AH2z99UWFamnEVX3jSRSDPUx5Hwf/AFo7TMs0QbI6sZ41f1L0qFtLtHOyssiMUdTkEeYOpBnoJD1zU8wkP6u6dQufgEcahdBJ4410ET48jqoKghKbtAsuzLzsyriut5s9Ak0ZMFVJWIFEg5Q5ycjOM49M6z12S7AuHaHvD+GqO409LBFE1RNWdJkHdqyrwB5sS3HODrQVp/D92bQRRCaz1MrJyWetkBc+5wR/jGmPsLaW1tnTyHbtlpbYJukTPED1P05x1Ekk4yf760IOUIIi1l2f0kSReo4E/Cz5uvs12867hfbFySCSwdzCUjleo75GBBaXjqjfIYMF6genOBnGoO6ezS0Vdmt9Pto7np71DU9dXPV0snd1GB0gIFVQmCWI/USD56e3aVaLpWS3WybcpUjnufdTq8JRCyM4MvWzEAKAD888Z6saC1G3t/JSV63gUvdTw92sslREIUnOO7/Sepeo8D0LEdXGlO5kz48HuJCkQMa/JoVa7B9s7ate0Kq07jukUcEkjd67TdyGjUeJHKnIKoznHkcefGlVuHb8tPHNb9tVdXPXLKI1oad1RZQH6urOQSeAw9eB7aZ9s2Bug26alW3Urq8gVyJYi5XOOj3IHqPudFd0bF3fQ0UtbTWWghjpog0pikjkkkAz1MCCMcceRA/udctHeu08O2N6S+2f257m25dJLDve2i4wxKQOjpjqInIzywHS3J5zgj308tg7ngv1uWqjo6ygiYjo77Hn9weR/wDNZZe1sl7qfrKdJK9yJI3yxGW46WDEnqz655403fw13iG5i5bbP5F1So76npfWVArB8ezDpHh9ePXjScXkhMc9lkALQf0zFEcj9Q8xopCtMIlDU82cc4IOjVnt8FVYqJ+npYxgt8n11MNFTIenA410tZSSSlxJVQUs7wzdL4KFwCA0YclVZh/TkYzrjWyzF/pqYiNz+qQgHux8D1b2zx6n2ILdNNc7hd2rNv8A0zulJLRVLVJIikB5VFwDkhiSTggeXnnFatWztxqrz3e00Vzr5ZC8tTJf5QW9gB3WFAGAAOOPnSsldWa57XtdTVKZIOtZ5FMqySFhI4wodueWC5/4xzr5tnWuenkYxl5JY+4ZmZmIRThQMkgAYGNc7Hbq601/1VVZqWhijAIkjuJqeps8DBRSoGM+uc6ES79oI7sZ3QCeeNmppzP0RPCSSWjPUBkOGU8Z8PtqchVFVx3a8/hmKW4XStu0EU7d/wAVKTSo7DAHU6qQP3HyT766R7bpaa4rLAZYjA3VHLBWy5VwuV4LkHJx6EalWLeLTG4cU8ojgZhJHKGVwCCRnOOMnnPvoNQ7yt9Uay1RVVMtexIpURzIAfMADkYU4xjJxgemqtfihzbSY7TKmba96qLTeKuCoqLdJOkk8PP1EkqocY5IOFGB/KT7aA9gd1rdvb3tF5SRVkFSvhZm6SHODkggng6uW5tvXntWvE8l9ppbDWw0LSWkzUjxx1RjJabvSfEzuOQRyvT5EaCdi9opbxu22QytCkEIM7CVgo8ClgD+4GgusaQ9mJpb029XpLZ3lHhAdyo9gSSNCai5yd+/iPnoNY6ySC3d2SeddGfqYn30zKwopRYKZURVVAqqMKo8lGu0cJJ49dTUi/trukfrjz0AIVJ3TO1BWSVVwuMlLb6aMPFB0osVTx4uqRhkOp5CgjjB55xRO1Pal9vMlnhpdt0gp5I3hRH6S0eSG6e7j8s9OeGxk8450a/FDfp7T2fR2ihYC4Xqrjp4RgE9KsHY4PmMhR++oNZvCKnsT0s13nqL/H0rUPGoQh+sCRl5wAF8uPPVfa4kKbLacFTjY7ztG31f+t7fFJZYC8MlVLWBYAZE6FHTGzN0nqwD4iM+mND7BBDty7bfSU26jMUUtXMPDFTTTK6tH+d4j3YUAZzz1A9Oc6vlgNLf57Ndr3d6atq0WWarWUZgjpOsGCPuyADISeW5wVPnxoZ2q2ii/h6jktNSkn0VPLIJVHefmr0EgpggjpUnHAOCPg1lpkZddBAcS6j2r1uOmjrtuG/22damWkkFxganlDq5QkuqsODlDIuR76zja6yl2z2m3G/00M9TZaKueSok7v8A26aWUIsrD4LqfkftrRPZduOxXbalNRWa6W671FLToayOggSDp6ycnuuFXknIHGc/bRumorTuqG/WmrtC09PGP9NqIpFXvHjMSsp4/l6WBXn09MamgdoU6k8dMkisHDAHqByCD5EfGpIyBjS77CK6upqW69nl8laS8bUm+m63PNRRtzBL8+Hwn7D30yjGQeORqaQiEY6yAvK+ZxzqUq+mP8ah01FSzhe8gU/bw+vxqQ1sohE5EbjA9JWH/OrbpQst9se4Yr72sQVdwSqhtVokangSNMysQc94FbH6m5HwONSLTQ1m56jvKWvpEoa8ukeYR38QBAY5HPhIIyTySBpu7voKGpsdwkqKKmmkeldTI8Sl8dJ8mIyPL01B7JLTbotuxmOmCYLKMMeApwB5/wDck+usXxXkPqy41Vd/2lslEoqulVp+z64bT2bW3OKuNVT2ygJ6PpmyY0LP0glsDlmPt5e2qRs/dyz1xjuFBUSUtPG8k8MXLvEUMTAZ9fzM5Pt++tD3WGNaWZOgFCMFW8QI9sHRCO226G9NXQ0NNHVSRkvMkSh28OOSB7aR5vyg4jfRLbBa49/itfvtdcMORy+V5t2x2SgVai3WyhppJYUUyw06IzpgEAlRkjyPOolYqWrf1HUDCwXqlNJJ7d/Dl4z9yjSL/wCI0RpndcBWIGBxnQLtLdhardODiSG8UTRt6qTKFOPuGI/fW6XezJJA2qR24I2yd22XtboIWMVO6W3cCJn82ic4D4/qQnz+F00YZ4ZoUmglSWKRQ8bocq6kZBB9iCDoV2n0sFVsHcNNURCWF7fP1I3IOEJH+QNLb8O19urdjW30erLiKOaFOtFYhEnkRFyRnAVQB8DVwbKF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42976" y="4929198"/>
            <a:ext cx="6556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能否创新发展基于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3D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打印技术的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MPGD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？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/>
              <a:t> </a:t>
            </a:r>
            <a:r>
              <a:rPr lang="zh-CN" altLang="en-US" sz="2800" dirty="0" smtClean="0"/>
              <a:t>    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无线数据</a:t>
            </a:r>
            <a:r>
              <a:rPr lang="zh-CN" altLang="en-US" sz="3200" dirty="0" smtClean="0"/>
              <a:t>传输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/>
              <a:t>Wireless </a:t>
            </a:r>
            <a:r>
              <a:rPr lang="en-US" altLang="zh-CN" sz="3200" dirty="0" smtClean="0"/>
              <a:t>data </a:t>
            </a:r>
            <a:r>
              <a:rPr lang="en-US" altLang="zh-CN" sz="3200" dirty="0" smtClean="0"/>
              <a:t>(and </a:t>
            </a:r>
            <a:r>
              <a:rPr lang="en-US" altLang="zh-CN" sz="3200" dirty="0" smtClean="0"/>
              <a:t>power) transmission</a:t>
            </a:r>
            <a:endParaRPr lang="zh-CN" altLang="en-US" sz="32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66865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Millimeter-waves technology</a:t>
            </a:r>
            <a:endParaRPr lang="zh-CN" altLang="en-US" sz="28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71612"/>
            <a:ext cx="332683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5071988" cy="31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5214950"/>
            <a:ext cx="7529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尽快将无线数据传输技术应用到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ASIC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或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DAQ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上的研究？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b="1" dirty="0" smtClean="0"/>
              <a:t>建议</a:t>
            </a:r>
            <a:r>
              <a:rPr lang="zh-CN" altLang="en-US" dirty="0" smtClean="0"/>
              <a:t>二 ，</a:t>
            </a:r>
            <a:r>
              <a:rPr lang="zh-CN" altLang="en-US" sz="2800" dirty="0" smtClean="0"/>
              <a:t>“微结构 </a:t>
            </a:r>
            <a:r>
              <a:rPr lang="zh-CN" altLang="en-US" sz="2800" dirty="0" smtClean="0"/>
              <a:t>气体探测器研讨会 </a:t>
            </a:r>
            <a:r>
              <a:rPr lang="zh-CN" altLang="en-US" sz="2800" dirty="0" smtClean="0"/>
              <a:t>” 升级为 </a:t>
            </a:r>
            <a:endParaRPr lang="en-US" altLang="zh-CN" sz="2800" dirty="0" smtClean="0"/>
          </a:p>
          <a:p>
            <a:pPr>
              <a:buNone/>
            </a:pPr>
            <a:r>
              <a:rPr lang="zh-CN" altLang="en-US" sz="2800" dirty="0" smtClean="0"/>
              <a:t>                 “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全国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微结构 气体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探测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技术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研讨会 </a:t>
            </a:r>
            <a:r>
              <a:rPr lang="zh-CN" altLang="en-US" sz="2800" dirty="0" smtClean="0"/>
              <a:t>” </a:t>
            </a:r>
            <a:endParaRPr lang="en-US" altLang="zh-CN" sz="2800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b="1" dirty="0" smtClean="0"/>
              <a:t>建议</a:t>
            </a:r>
            <a:r>
              <a:rPr lang="zh-CN" altLang="en-US" dirty="0" smtClean="0"/>
              <a:t>三</a:t>
            </a:r>
            <a:r>
              <a:rPr lang="zh-CN" altLang="en-US" sz="2800" dirty="0" smtClean="0"/>
              <a:t>， 考虑“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建立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中国的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RD51</a:t>
            </a:r>
            <a:r>
              <a:rPr lang="zh-CN" altLang="en-US" sz="2800" dirty="0" smtClean="0"/>
              <a:t>”</a:t>
            </a:r>
            <a:endParaRPr lang="en-US" altLang="zh-CN" sz="2800" dirty="0" smtClean="0"/>
          </a:p>
          <a:p>
            <a:pPr>
              <a:buNone/>
            </a:pPr>
            <a:r>
              <a:rPr lang="zh-CN" altLang="en-US" sz="2800" dirty="0" smtClean="0"/>
              <a:t>          或联合国内其他探测器技术筹建</a:t>
            </a:r>
            <a:r>
              <a:rPr lang="zh-CN" altLang="en-US" sz="2800" b="1" dirty="0" smtClean="0"/>
              <a:t>“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协同创新团队</a:t>
            </a:r>
            <a:r>
              <a:rPr lang="en-US" altLang="zh-CN" sz="2800" b="1" dirty="0" smtClean="0"/>
              <a:t>”</a:t>
            </a:r>
            <a:r>
              <a:rPr lang="zh-CN" altLang="en-US" sz="2800" dirty="0" smtClean="0">
                <a:solidFill>
                  <a:srgbClr val="FF0000"/>
                </a:solidFill>
              </a:rPr>
              <a:t> ？</a:t>
            </a:r>
            <a:endParaRPr lang="en-US" altLang="zh-CN" sz="2800" dirty="0" smtClean="0"/>
          </a:p>
          <a:p>
            <a:pPr>
              <a:buNone/>
            </a:pPr>
            <a:endParaRPr lang="en-US" altLang="zh-CN" sz="2800" dirty="0" smtClean="0"/>
          </a:p>
          <a:p>
            <a:pPr>
              <a:buNone/>
            </a:pPr>
            <a:endParaRPr lang="en-US" altLang="zh-C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2000" dirty="0" smtClean="0"/>
              <a:t>Activities</a:t>
            </a:r>
            <a:r>
              <a:rPr lang="en-US" altLang="en-US" sz="2000" dirty="0" smtClean="0"/>
              <a:t>: 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WG1 </a:t>
            </a:r>
            <a:r>
              <a:rPr lang="en-US" altLang="en-US" sz="2000" dirty="0" smtClean="0">
                <a:solidFill>
                  <a:srgbClr val="FF0000"/>
                </a:solidFill>
              </a:rPr>
              <a:t>-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Technological Aspects and Development of New Detector Structures</a:t>
            </a:r>
          </a:p>
          <a:p>
            <a:pPr lvl="1"/>
            <a:r>
              <a:rPr lang="en-US" altLang="en-US" sz="2000" dirty="0" smtClean="0"/>
              <a:t>WG2 - Common Characterization and Physics Issues</a:t>
            </a:r>
          </a:p>
          <a:p>
            <a:pPr lvl="1"/>
            <a:r>
              <a:rPr lang="en-US" altLang="en-US" sz="2000" dirty="0" smtClean="0"/>
              <a:t>WG3 </a:t>
            </a:r>
            <a:r>
              <a:rPr lang="en-US" altLang="en-US" sz="2000" dirty="0" smtClean="0">
                <a:solidFill>
                  <a:srgbClr val="FF0000"/>
                </a:solidFill>
              </a:rPr>
              <a:t>-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Applications</a:t>
            </a:r>
          </a:p>
          <a:p>
            <a:pPr lvl="1"/>
            <a:r>
              <a:rPr lang="en-US" altLang="en-US" sz="2000" dirty="0" smtClean="0"/>
              <a:t>WG4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- Simulations </a:t>
            </a:r>
            <a:r>
              <a:rPr lang="en-US" altLang="en-US" sz="2000" dirty="0" smtClean="0"/>
              <a:t>and Software Tools</a:t>
            </a:r>
          </a:p>
          <a:p>
            <a:pPr lvl="1"/>
            <a:r>
              <a:rPr lang="en-US" altLang="en-US" sz="2000" dirty="0" smtClean="0"/>
              <a:t>WG5 </a:t>
            </a:r>
            <a:r>
              <a:rPr lang="en-US" altLang="en-US" sz="2000" dirty="0" smtClean="0">
                <a:solidFill>
                  <a:srgbClr val="FF0000"/>
                </a:solidFill>
              </a:rPr>
              <a:t>-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MPGD Related Electronics</a:t>
            </a:r>
          </a:p>
          <a:p>
            <a:pPr lvl="1"/>
            <a:r>
              <a:rPr lang="en-US" altLang="en-US" sz="2000" dirty="0" smtClean="0"/>
              <a:t>WG6 </a:t>
            </a:r>
            <a:r>
              <a:rPr lang="en-US" altLang="en-US" sz="2000" dirty="0" smtClean="0">
                <a:solidFill>
                  <a:srgbClr val="FF0000"/>
                </a:solidFill>
              </a:rPr>
              <a:t>-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Production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altLang="en-US" sz="2000" dirty="0" smtClean="0"/>
              <a:t>WG7 - Common Test Facilities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571472" y="100010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RD51 : the </a:t>
            </a:r>
            <a:r>
              <a:rPr lang="it-IT" altLang="en-US" sz="2400" b="1" u="sng" dirty="0" smtClean="0">
                <a:solidFill>
                  <a:srgbClr val="FF0000"/>
                </a:solidFill>
                <a:latin typeface="Calibri" pitchFamily="34" charset="0"/>
              </a:rPr>
              <a:t>development of advanced gas-avalanche detector technologies and associated electronic-readout systems,</a:t>
            </a:r>
            <a:r>
              <a:rPr lang="it-IT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 for applications in basic and applied research</a:t>
            </a:r>
            <a:endParaRPr lang="zh-CN" alt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441</Words>
  <PresentationFormat>全屏显示(4:3)</PresentationFormat>
  <Paragraphs>72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讨   论</vt:lpstr>
      <vt:lpstr>幻灯片 2</vt:lpstr>
      <vt:lpstr>幻灯片 3</vt:lpstr>
      <vt:lpstr>为未来发展 提出三 个建议</vt:lpstr>
      <vt:lpstr> 3D 打印技术 以数字模型文件为基础，运用粉末状金属或塑料等可粘合材料，通过逐层打印的方式来构造物体的技</vt:lpstr>
      <vt:lpstr>无线数据传输 Wireless data (and power) transmission</vt:lpstr>
      <vt:lpstr>Millimeter-waves technology</vt:lpstr>
      <vt:lpstr>幻灯片 8</vt:lpstr>
      <vt:lpstr>幻灯片 9</vt:lpstr>
      <vt:lpstr>幻灯片 10</vt:lpstr>
      <vt:lpstr>感谢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</dc:title>
  <dc:creator>Li</dc:creator>
  <cp:lastModifiedBy>Li</cp:lastModifiedBy>
  <cp:revision>60</cp:revision>
  <dcterms:created xsi:type="dcterms:W3CDTF">2015-07-22T09:21:27Z</dcterms:created>
  <dcterms:modified xsi:type="dcterms:W3CDTF">2015-07-24T06:50:28Z</dcterms:modified>
</cp:coreProperties>
</file>