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6" r:id="rId3"/>
    <p:sldId id="311" r:id="rId4"/>
    <p:sldId id="308" r:id="rId5"/>
    <p:sldId id="313" r:id="rId6"/>
    <p:sldId id="314" r:id="rId7"/>
    <p:sldId id="316" r:id="rId8"/>
    <p:sldId id="315" r:id="rId9"/>
    <p:sldId id="317" r:id="rId10"/>
    <p:sldId id="324" r:id="rId11"/>
    <p:sldId id="319" r:id="rId12"/>
    <p:sldId id="318" r:id="rId13"/>
    <p:sldId id="321" r:id="rId14"/>
    <p:sldId id="320" r:id="rId15"/>
    <p:sldId id="322" r:id="rId16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96686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73BD3B-881B-42C1-8F48-3E83521D59D9}" type="datetimeFigureOut">
              <a:rPr lang="zh-CN" altLang="en-US" smtClean="0"/>
              <a:pPr>
                <a:defRPr/>
              </a:pPr>
              <a:t>2015/7/24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171D3B-4463-42FC-B4BE-AE92104A9F16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3F8F7C-57A0-469B-BDB5-14921A5B57F3}" type="datetimeFigureOut">
              <a:rPr lang="zh-CN" altLang="en-US" smtClean="0"/>
              <a:pPr>
                <a:defRPr/>
              </a:pPr>
              <a:t>2015/7/24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C8D662-BCBF-4986-928A-8D408FE1CAF0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0E8C5D-2647-4B68-A480-E49DAE8E1B0E}" type="datetimeFigureOut">
              <a:rPr lang="zh-CN" altLang="en-US" smtClean="0"/>
              <a:pPr>
                <a:defRPr/>
              </a:pPr>
              <a:t>2015/7/24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448E40-766A-4342-BE30-4773CED9E93F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73152" y="6400800"/>
            <a:ext cx="3200400" cy="283800"/>
          </a:xfrm>
        </p:spPr>
        <p:txBody>
          <a:bodyPr/>
          <a:lstStyle/>
          <a:p>
            <a:pPr>
              <a:defRPr/>
            </a:pPr>
            <a:fld id="{A2E494B6-50BA-4650-B745-694E919D61DE}" type="datetimeFigureOut">
              <a:rPr lang="zh-CN" altLang="en-US" smtClean="0"/>
              <a:pPr>
                <a:defRPr/>
              </a:pPr>
              <a:t>2015/7/24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330952" y="6400800"/>
            <a:ext cx="3733800" cy="283800"/>
          </a:xfrm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23F9D0-61B1-4EBC-8795-C0C2F27D6368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43248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3A8C5A-8DB2-40DE-9096-5F1410E82820}" type="datetimeFigureOut">
              <a:rPr lang="zh-CN" altLang="en-US" smtClean="0"/>
              <a:pPr>
                <a:defRPr/>
              </a:pPr>
              <a:t>2015/7/24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66BB70-F2CC-481E-86D5-0417EDD073C0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41D66F-9AFF-40E5-A66E-93709FCADFF3}" type="datetimeFigureOut">
              <a:rPr lang="zh-CN" altLang="en-US" smtClean="0"/>
              <a:pPr>
                <a:defRPr/>
              </a:pPr>
              <a:t>2015/7/24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3B5896-FE56-4131-9A4A-96AAD57A43B0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810291-CD4F-44E6-B869-A1322C106669}" type="datetimeFigureOut">
              <a:rPr lang="zh-CN" altLang="en-US" smtClean="0"/>
              <a:pPr>
                <a:defRPr/>
              </a:pPr>
              <a:t>2015/7/24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D81BD8-07B7-4AB1-A169-DF14A6670AD9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9D6267-0DF4-4DB8-BC45-951A363BDE30}" type="datetimeFigureOut">
              <a:rPr lang="zh-CN" altLang="en-US" smtClean="0"/>
              <a:pPr>
                <a:defRPr/>
              </a:pPr>
              <a:t>2015/7/24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395351-5280-431C-8815-DD4DF3DBF6B0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106D5A-52A4-40E1-AB4E-221646DBED37}" type="datetimeFigureOut">
              <a:rPr lang="zh-CN" altLang="en-US" smtClean="0"/>
              <a:pPr>
                <a:defRPr/>
              </a:pPr>
              <a:t>2015/7/24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70A940-D80B-4B84-B819-464F68227E03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786050" y="1053546"/>
            <a:ext cx="5904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5DBC1C-02C6-4A9E-A40F-29B252F6C53B}" type="datetimeFigureOut">
              <a:rPr lang="zh-CN" altLang="en-US" smtClean="0"/>
              <a:pPr>
                <a:defRPr/>
              </a:pPr>
              <a:t>2015/7/24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1D4810-E130-4630-ADFB-6E02B1EEED44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56F0B3-F451-4FF4-8E1A-0279B69AAF09}" type="datetimeFigureOut">
              <a:rPr lang="zh-CN" altLang="en-US" smtClean="0"/>
              <a:pPr>
                <a:defRPr/>
              </a:pPr>
              <a:t>2015/7/24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C9DA05-26B9-4B68-A0F9-5BA341C66AF4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9144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C9B42C15-36FB-416D-AD68-82996D2204A9}" type="datetimeFigureOut">
              <a:rPr lang="zh-CN" altLang="en-US" smtClean="0"/>
              <a:pPr>
                <a:defRPr/>
              </a:pPr>
              <a:t>2015/7/24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3501368A-3553-42EF-880F-69DE7DB3B8F3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一种宽量程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zh-CN" altLang="en-US" dirty="0">
                <a:latin typeface="Times New Roman" pitchFamily="18" charset="0"/>
                <a:cs typeface="Times New Roman" pitchFamily="18" charset="0"/>
              </a:rPr>
              <a:t> ，</a:t>
            </a:r>
            <a:r>
              <a:rPr lang="el-GR" altLang="zh-CN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altLang="zh-CN" dirty="0" smtClean="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zh-CN" altLang="en-US" dirty="0">
                <a:latin typeface="Times New Roman" pitchFamily="18" charset="0"/>
                <a:cs typeface="Times New Roman" pitchFamily="18" charset="0"/>
              </a:rPr>
              <a:t>剂量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仪设想</a:t>
            </a:r>
            <a:endParaRPr lang="zh-CN" alt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92275" y="4149725"/>
            <a:ext cx="6080125" cy="148907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CN" altLang="en-US" dirty="0" smtClean="0"/>
              <a:t>任忠</a:t>
            </a:r>
            <a:r>
              <a:rPr lang="zh-CN" altLang="en-US" dirty="0" smtClean="0"/>
              <a:t>国</a:t>
            </a:r>
            <a:endParaRPr lang="en-US" altLang="zh-CN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CN" altLang="en-US" dirty="0"/>
              <a:t>九</a:t>
            </a:r>
            <a:r>
              <a:rPr lang="zh-CN" altLang="en-US" dirty="0" smtClean="0"/>
              <a:t>院七所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4000" dirty="0" smtClean="0"/>
              <a:t>2. </a:t>
            </a:r>
            <a:r>
              <a:rPr lang="zh-CN" altLang="en-US" sz="4000" dirty="0" smtClean="0"/>
              <a:t>设想原理与方案</a:t>
            </a: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199" y="1672208"/>
            <a:ext cx="8229600" cy="468632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zh-CN" altLang="en-US" sz="2800" dirty="0" smtClean="0"/>
              <a:t>剂量率高的时候降低高压，降低仪器灵敏性，</a:t>
            </a:r>
            <a:endParaRPr lang="en-US" altLang="zh-CN" sz="2800" dirty="0" smtClean="0"/>
          </a:p>
          <a:p>
            <a:pPr>
              <a:lnSpc>
                <a:spcPct val="200000"/>
              </a:lnSpc>
            </a:pPr>
            <a:r>
              <a:rPr lang="zh-CN" altLang="en-US" sz="2800" dirty="0" smtClean="0"/>
              <a:t>低剂量率时，提高高压提高仪器灵敏性，</a:t>
            </a:r>
            <a:endParaRPr lang="en-US" altLang="zh-CN" sz="2800" dirty="0" smtClean="0"/>
          </a:p>
          <a:p>
            <a:pPr>
              <a:lnSpc>
                <a:spcPct val="200000"/>
              </a:lnSpc>
            </a:pPr>
            <a:r>
              <a:rPr lang="zh-CN" altLang="en-US" sz="2800" dirty="0" smtClean="0"/>
              <a:t>避免计数采集单元饱和，实现宽量程设计。</a:t>
            </a:r>
            <a:endParaRPr lang="en-US" altLang="zh-CN" sz="2800" dirty="0" smtClean="0"/>
          </a:p>
        </p:txBody>
      </p:sp>
    </p:spTree>
    <p:extLst>
      <p:ext uri="{BB962C8B-B14F-4D97-AF65-F5344CB8AC3E}">
        <p14:creationId xmlns:p14="http://schemas.microsoft.com/office/powerpoint/2010/main" val="223432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4000" dirty="0" smtClean="0"/>
              <a:t>2. </a:t>
            </a:r>
            <a:r>
              <a:rPr lang="zh-CN" altLang="en-US" sz="4000" dirty="0" smtClean="0"/>
              <a:t>设想原理与方案</a:t>
            </a: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199" y="1672208"/>
            <a:ext cx="8229600" cy="468632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zh-CN" altLang="en-US" sz="3600" dirty="0" smtClean="0"/>
              <a:t>宽量程优势：</a:t>
            </a:r>
            <a:endParaRPr lang="en-US" altLang="zh-CN" sz="3600" dirty="0" smtClean="0"/>
          </a:p>
          <a:p>
            <a:pPr>
              <a:lnSpc>
                <a:spcPct val="200000"/>
              </a:lnSpc>
            </a:pPr>
            <a:r>
              <a:rPr lang="zh-CN" altLang="en-US" sz="2800" dirty="0" smtClean="0"/>
              <a:t>减少探测器，实现宽量程</a:t>
            </a:r>
            <a:endParaRPr lang="en-US" altLang="zh-CN" sz="2800" dirty="0" smtClean="0"/>
          </a:p>
          <a:p>
            <a:pPr>
              <a:lnSpc>
                <a:spcPct val="200000"/>
              </a:lnSpc>
            </a:pPr>
            <a:r>
              <a:rPr lang="zh-CN" altLang="en-US" sz="2800" dirty="0" smtClean="0"/>
              <a:t>保护仪表</a:t>
            </a:r>
            <a:endParaRPr lang="en-US" altLang="zh-CN" sz="2800" dirty="0" smtClean="0"/>
          </a:p>
        </p:txBody>
      </p:sp>
    </p:spTree>
    <p:extLst>
      <p:ext uri="{BB962C8B-B14F-4D97-AF65-F5344CB8AC3E}">
        <p14:creationId xmlns:p14="http://schemas.microsoft.com/office/powerpoint/2010/main" val="47559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4000" dirty="0" smtClean="0"/>
              <a:t>2. </a:t>
            </a:r>
            <a:r>
              <a:rPr lang="zh-CN" altLang="en-US" sz="4000" dirty="0" smtClean="0"/>
              <a:t>设想原理与方案</a:t>
            </a: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199" y="1672208"/>
            <a:ext cx="8229600" cy="468632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zh-CN" altLang="en-US" sz="3600" dirty="0" smtClean="0"/>
              <a:t>剂量仪探测器选择：</a:t>
            </a:r>
            <a:endParaRPr lang="en-US" altLang="zh-CN" sz="3600" dirty="0" smtClean="0"/>
          </a:p>
          <a:p>
            <a:pPr>
              <a:lnSpc>
                <a:spcPct val="200000"/>
              </a:lnSpc>
            </a:pPr>
            <a:r>
              <a:rPr lang="zh-CN" altLang="en-US" sz="3600" dirty="0" smtClean="0"/>
              <a:t>闪烁体   （调整光电倍增管高压）</a:t>
            </a:r>
            <a:endParaRPr lang="en-US" altLang="zh-CN" sz="3600" dirty="0" smtClean="0"/>
          </a:p>
          <a:p>
            <a:pPr>
              <a:lnSpc>
                <a:spcPct val="200000"/>
              </a:lnSpc>
            </a:pPr>
            <a:r>
              <a:rPr lang="zh-CN" altLang="en-US" sz="3600" dirty="0"/>
              <a:t>正比</a:t>
            </a:r>
            <a:r>
              <a:rPr lang="zh-CN" altLang="en-US" sz="3600" dirty="0" smtClean="0"/>
              <a:t>电离室（调整探测器高压）</a:t>
            </a:r>
            <a:endParaRPr lang="en-US" altLang="zh-CN" sz="3600" dirty="0" smtClean="0"/>
          </a:p>
          <a:p>
            <a:pPr>
              <a:lnSpc>
                <a:spcPct val="200000"/>
              </a:lnSpc>
            </a:pPr>
            <a:endParaRPr lang="en-US" altLang="zh-CN" sz="3600" dirty="0" smtClean="0"/>
          </a:p>
        </p:txBody>
      </p:sp>
    </p:spTree>
    <p:extLst>
      <p:ext uri="{BB962C8B-B14F-4D97-AF65-F5344CB8AC3E}">
        <p14:creationId xmlns:p14="http://schemas.microsoft.com/office/powerpoint/2010/main" val="251988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4000" dirty="0" smtClean="0"/>
              <a:t>2. </a:t>
            </a:r>
            <a:r>
              <a:rPr lang="zh-CN" altLang="en-US" sz="4000" dirty="0" smtClean="0"/>
              <a:t>设想原理与方案</a:t>
            </a:r>
            <a:endParaRPr lang="zh-CN" altLang="en-US" sz="4000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电离室工作原理：</a:t>
            </a:r>
            <a:endParaRPr lang="en-US" altLang="zh-CN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564903"/>
            <a:ext cx="3384376" cy="3221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906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4000" dirty="0" smtClean="0"/>
              <a:t>3. </a:t>
            </a:r>
            <a:r>
              <a:rPr lang="zh-CN" altLang="en-US" sz="4000" dirty="0" smtClean="0"/>
              <a:t>下一步计划</a:t>
            </a: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199" y="1672208"/>
            <a:ext cx="8229600" cy="468632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zh-CN" altLang="en-US" sz="3600" dirty="0" smtClean="0"/>
              <a:t>目前正在进行探测器响应模拟，高压反馈电路设计。</a:t>
            </a:r>
            <a:endParaRPr lang="en-US" altLang="zh-CN" sz="3600" dirty="0" smtClean="0"/>
          </a:p>
          <a:p>
            <a:pPr marL="0" indent="0">
              <a:lnSpc>
                <a:spcPct val="200000"/>
              </a:lnSpc>
              <a:buNone/>
            </a:pPr>
            <a:endParaRPr lang="en-US" altLang="zh-CN" sz="3600" dirty="0" smtClean="0"/>
          </a:p>
        </p:txBody>
      </p:sp>
    </p:spTree>
    <p:extLst>
      <p:ext uri="{BB962C8B-B14F-4D97-AF65-F5344CB8AC3E}">
        <p14:creationId xmlns:p14="http://schemas.microsoft.com/office/powerpoint/2010/main" val="337130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4000" dirty="0" smtClean="0"/>
              <a:t>3. </a:t>
            </a:r>
            <a:r>
              <a:rPr lang="zh-CN" altLang="en-US" sz="4000" dirty="0" smtClean="0"/>
              <a:t>下一步计划</a:t>
            </a: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199" y="1672208"/>
            <a:ext cx="8229600" cy="468632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zh-CN" altLang="en-US" sz="3600" dirty="0" smtClean="0"/>
              <a:t>项目希望得到各位专家的支持。</a:t>
            </a:r>
            <a:endParaRPr lang="en-US" altLang="zh-CN" sz="3600" dirty="0" smtClean="0"/>
          </a:p>
          <a:p>
            <a:pPr marL="0" indent="0" algn="ctr">
              <a:lnSpc>
                <a:spcPct val="200000"/>
              </a:lnSpc>
              <a:buNone/>
            </a:pPr>
            <a:r>
              <a:rPr lang="zh-CN" altLang="en-US" sz="5400" dirty="0" smtClean="0"/>
              <a:t>谢谢</a:t>
            </a:r>
            <a:r>
              <a:rPr lang="en-US" altLang="zh-CN" sz="5400" dirty="0" smtClean="0"/>
              <a:t>!!</a:t>
            </a:r>
          </a:p>
          <a:p>
            <a:pPr marL="0" indent="0">
              <a:lnSpc>
                <a:spcPct val="200000"/>
              </a:lnSpc>
              <a:buNone/>
            </a:pPr>
            <a:endParaRPr lang="en-US" altLang="zh-CN" sz="3600" dirty="0" smtClean="0"/>
          </a:p>
        </p:txBody>
      </p:sp>
    </p:spTree>
    <p:extLst>
      <p:ext uri="{BB962C8B-B14F-4D97-AF65-F5344CB8AC3E}">
        <p14:creationId xmlns:p14="http://schemas.microsoft.com/office/powerpoint/2010/main" val="168430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主要内容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 smtClean="0"/>
              <a:t>1. </a:t>
            </a:r>
            <a:r>
              <a:rPr lang="zh-CN" altLang="en-US" dirty="0" smtClean="0"/>
              <a:t>项目来源与意义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en-US" altLang="zh-CN" dirty="0" smtClean="0"/>
              <a:t>2.</a:t>
            </a:r>
            <a:r>
              <a:rPr lang="zh-CN" altLang="en-US" dirty="0" smtClean="0"/>
              <a:t>设想原理与方案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en-US" altLang="zh-CN" dirty="0" smtClean="0"/>
              <a:t>3.</a:t>
            </a:r>
            <a:r>
              <a:rPr lang="zh-CN" altLang="en-US" dirty="0" smtClean="0"/>
              <a:t>下一步</a:t>
            </a:r>
            <a:r>
              <a:rPr lang="zh-CN" altLang="en-US" dirty="0" smtClean="0"/>
              <a:t>计划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4907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4000" dirty="0"/>
              <a:t>1. </a:t>
            </a:r>
            <a:r>
              <a:rPr lang="zh-CN" altLang="en-US" sz="4000" dirty="0"/>
              <a:t>项目来源与意义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3600" dirty="0" smtClean="0"/>
              <a:t>某些特殊应用场所，存在宽量程剂量率</a:t>
            </a:r>
            <a:r>
              <a:rPr lang="zh-CN" altLang="en-US" sz="3600" dirty="0"/>
              <a:t>测量</a:t>
            </a:r>
            <a:r>
              <a:rPr lang="zh-CN" altLang="en-US" sz="3600" dirty="0" smtClean="0"/>
              <a:t>需求；</a:t>
            </a:r>
            <a:endParaRPr lang="en-US" altLang="zh-CN" sz="3600" dirty="0"/>
          </a:p>
          <a:p>
            <a:pPr>
              <a:lnSpc>
                <a:spcPct val="150000"/>
              </a:lnSpc>
            </a:pPr>
            <a:r>
              <a:rPr lang="zh-CN" altLang="en-US" sz="2800" dirty="0" smtClean="0"/>
              <a:t>如：</a:t>
            </a:r>
            <a:r>
              <a:rPr lang="zh-CN" altLang="en-US" sz="2800" dirty="0"/>
              <a:t>反应堆事故场所，核临界事故监测</a:t>
            </a:r>
            <a:r>
              <a:rPr lang="zh-CN" altLang="en-US" sz="2800" dirty="0" smtClean="0"/>
              <a:t>场所，等核应急场所。</a:t>
            </a:r>
            <a:endParaRPr lang="en-US" altLang="zh-CN" sz="2800" dirty="0" smtClean="0"/>
          </a:p>
          <a:p>
            <a:pPr>
              <a:lnSpc>
                <a:spcPct val="150000"/>
              </a:lnSpc>
            </a:pPr>
            <a:r>
              <a:rPr lang="zh-CN" altLang="en-US" sz="3600" dirty="0" smtClean="0"/>
              <a:t>常规的核辐射剂量监测场所。</a:t>
            </a:r>
            <a:endParaRPr lang="en-US" altLang="zh-CN" sz="3600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0325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4000" dirty="0"/>
              <a:t>1. </a:t>
            </a:r>
            <a:r>
              <a:rPr lang="zh-CN" altLang="en-US" sz="4000" dirty="0"/>
              <a:t>项目来源与意义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altLang="zh-CN" sz="3600" dirty="0" smtClean="0"/>
              <a:t>X</a:t>
            </a:r>
            <a:r>
              <a:rPr lang="zh-CN" altLang="en-US" sz="3600" dirty="0" smtClean="0"/>
              <a:t>，</a:t>
            </a:r>
            <a:r>
              <a:rPr lang="el-GR" altLang="zh-CN" sz="3600" dirty="0">
                <a:latin typeface="Times New Roman" pitchFamily="18" charset="0"/>
                <a:cs typeface="Times New Roman" pitchFamily="18" charset="0"/>
              </a:rPr>
              <a:t> γ</a:t>
            </a:r>
            <a:r>
              <a:rPr lang="zh-CN" altLang="en-US" sz="3600" dirty="0" smtClean="0">
                <a:latin typeface="Times New Roman" pitchFamily="18" charset="0"/>
                <a:cs typeface="Times New Roman" pitchFamily="18" charset="0"/>
              </a:rPr>
              <a:t>剂量仪主要分为环境级与防护级产品</a:t>
            </a:r>
            <a:endParaRPr lang="en-US" altLang="zh-CN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环境</a:t>
            </a:r>
            <a:r>
              <a:rPr lang="zh-CN" altLang="en-US" sz="2800" dirty="0" smtClean="0">
                <a:latin typeface="Times New Roman" pitchFamily="18" charset="0"/>
                <a:cs typeface="Times New Roman" pitchFamily="18" charset="0"/>
              </a:rPr>
              <a:t>级主要为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pt-BR" altLang="zh-CN" sz="2800" dirty="0" smtClean="0">
                <a:latin typeface="Times New Roman" pitchFamily="18" charset="0"/>
                <a:cs typeface="Times New Roman" pitchFamily="18" charset="0"/>
              </a:rPr>
              <a:t>0.01μGy </a:t>
            </a:r>
            <a:r>
              <a:rPr lang="pt-BR" altLang="zh-CN" sz="28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pt-BR" altLang="zh-CN" sz="2800" dirty="0" smtClean="0">
                <a:latin typeface="Times New Roman" pitchFamily="18" charset="0"/>
                <a:cs typeface="Times New Roman" pitchFamily="18" charset="0"/>
              </a:rPr>
              <a:t>h~100μGy </a:t>
            </a:r>
            <a:r>
              <a:rPr lang="pt-BR" altLang="zh-CN" sz="28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pt-BR" altLang="zh-CN" sz="28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zh-CN" altLang="en-US" sz="2800" dirty="0" smtClean="0">
                <a:latin typeface="Times New Roman" pitchFamily="18" charset="0"/>
                <a:cs typeface="Times New Roman" pitchFamily="18" charset="0"/>
              </a:rPr>
              <a:t>；</a:t>
            </a:r>
            <a:endParaRPr lang="pt-BR" altLang="zh-CN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zh-CN" altLang="en-US" sz="2800" dirty="0" smtClean="0">
                <a:latin typeface="Times New Roman" pitchFamily="18" charset="0"/>
                <a:cs typeface="Times New Roman" pitchFamily="18" charset="0"/>
              </a:rPr>
              <a:t>防护级主要为：</a:t>
            </a:r>
            <a:r>
              <a:rPr lang="el-GR" altLang="zh-CN" sz="2800" dirty="0" smtClean="0">
                <a:latin typeface="Times New Roman" pitchFamily="18" charset="0"/>
                <a:cs typeface="Times New Roman" pitchFamily="18" charset="0"/>
              </a:rPr>
              <a:t>100μ</a:t>
            </a:r>
            <a:r>
              <a:rPr lang="en-US" altLang="zh-CN" sz="2800" dirty="0" err="1">
                <a:latin typeface="Times New Roman" pitchFamily="18" charset="0"/>
                <a:cs typeface="Times New Roman" pitchFamily="18" charset="0"/>
              </a:rPr>
              <a:t>Gy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 /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zh-CN" altLang="en-US" sz="2800" dirty="0" smtClean="0">
                <a:latin typeface="Times New Roman" pitchFamily="18" charset="0"/>
                <a:cs typeface="Times New Roman" pitchFamily="18" charset="0"/>
              </a:rPr>
              <a:t>以上。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01330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4000" dirty="0"/>
              <a:t>1. </a:t>
            </a:r>
            <a:r>
              <a:rPr lang="zh-CN" altLang="en-US" sz="4000" dirty="0"/>
              <a:t>项目来源与意义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zh-CN" altLang="en-US" sz="3600" dirty="0" smtClean="0"/>
              <a:t>现有的跨量程设计主要为：</a:t>
            </a:r>
            <a:endParaRPr lang="en-US" altLang="zh-CN" sz="3600" dirty="0" smtClean="0"/>
          </a:p>
          <a:p>
            <a:pPr>
              <a:lnSpc>
                <a:spcPct val="200000"/>
              </a:lnSpc>
            </a:pPr>
            <a:r>
              <a:rPr lang="zh-CN" altLang="en-US" sz="2800" dirty="0" smtClean="0"/>
              <a:t>基本模式</a:t>
            </a:r>
            <a:r>
              <a:rPr lang="zh-CN" altLang="en-US" sz="2800" dirty="0"/>
              <a:t>是一个</a:t>
            </a:r>
            <a:r>
              <a:rPr lang="zh-CN" altLang="en-US" sz="2800" dirty="0" smtClean="0"/>
              <a:t>主机连接</a:t>
            </a:r>
            <a:r>
              <a:rPr lang="zh-CN" altLang="en-US" sz="2800" dirty="0"/>
              <a:t>多种（个）探头，</a:t>
            </a:r>
          </a:p>
          <a:p>
            <a:pPr>
              <a:lnSpc>
                <a:spcPct val="200000"/>
              </a:lnSpc>
            </a:pPr>
            <a:r>
              <a:rPr lang="zh-CN" altLang="en-US" sz="2800" dirty="0" smtClean="0"/>
              <a:t>根据</a:t>
            </a:r>
            <a:r>
              <a:rPr lang="zh-CN" altLang="en-US" sz="2800" dirty="0"/>
              <a:t>不同</a:t>
            </a:r>
            <a:r>
              <a:rPr lang="zh-CN" altLang="en-US" sz="2800" dirty="0" smtClean="0"/>
              <a:t>量程探测器自动切换。</a:t>
            </a:r>
            <a:endParaRPr lang="en-US" altLang="zh-CN" sz="2800" dirty="0" smtClean="0"/>
          </a:p>
          <a:p>
            <a:pPr>
              <a:lnSpc>
                <a:spcPct val="200000"/>
              </a:lnSpc>
            </a:pPr>
            <a:r>
              <a:rPr lang="zh-CN" altLang="en-US" sz="2800" dirty="0" smtClean="0"/>
              <a:t>缺点：探测器多，设计复杂。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64914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4000" dirty="0"/>
              <a:t>1. </a:t>
            </a:r>
            <a:r>
              <a:rPr lang="zh-CN" altLang="en-US" sz="4000" dirty="0"/>
              <a:t>项目来源与意义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zh-CN" altLang="en-US" sz="3600" dirty="0" smtClean="0"/>
              <a:t>设计一种单探测器宽量程的</a:t>
            </a:r>
            <a:r>
              <a:rPr lang="en-US" altLang="zh-CN" sz="3600" dirty="0"/>
              <a:t>X</a:t>
            </a:r>
            <a:r>
              <a:rPr lang="zh-CN" altLang="en-US" sz="3600" dirty="0"/>
              <a:t>，</a:t>
            </a:r>
            <a:r>
              <a:rPr lang="el-GR" altLang="zh-CN" sz="3600" dirty="0">
                <a:latin typeface="Times New Roman" pitchFamily="18" charset="0"/>
                <a:cs typeface="Times New Roman" pitchFamily="18" charset="0"/>
              </a:rPr>
              <a:t> γ</a:t>
            </a:r>
            <a:r>
              <a:rPr lang="zh-CN" altLang="en-US" sz="3600" dirty="0">
                <a:latin typeface="Times New Roman" pitchFamily="18" charset="0"/>
                <a:cs typeface="Times New Roman" pitchFamily="18" charset="0"/>
              </a:rPr>
              <a:t>剂量</a:t>
            </a:r>
            <a:r>
              <a:rPr lang="zh-CN" altLang="en-US" sz="3600" dirty="0" smtClean="0">
                <a:latin typeface="Times New Roman" pitchFamily="18" charset="0"/>
                <a:cs typeface="Times New Roman" pitchFamily="18" charset="0"/>
              </a:rPr>
              <a:t>仪，</a:t>
            </a:r>
            <a:endParaRPr lang="en-US" altLang="zh-CN" sz="3600" dirty="0" smtClean="0"/>
          </a:p>
          <a:p>
            <a:pPr>
              <a:lnSpc>
                <a:spcPct val="200000"/>
              </a:lnSpc>
            </a:pPr>
            <a:r>
              <a:rPr lang="zh-CN" altLang="en-US" sz="2800" dirty="0" smtClean="0"/>
              <a:t>则可以大大简化设计，提高应用范围。</a:t>
            </a:r>
            <a:endParaRPr lang="en-US" altLang="zh-CN" sz="2800" dirty="0" smtClean="0"/>
          </a:p>
        </p:txBody>
      </p:sp>
    </p:spTree>
    <p:extLst>
      <p:ext uri="{BB962C8B-B14F-4D97-AF65-F5344CB8AC3E}">
        <p14:creationId xmlns:p14="http://schemas.microsoft.com/office/powerpoint/2010/main" val="190157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4000" dirty="0" smtClean="0"/>
              <a:t>2. </a:t>
            </a:r>
            <a:r>
              <a:rPr lang="zh-CN" altLang="en-US" sz="4000" dirty="0" smtClean="0"/>
              <a:t>设想原理与方案</a:t>
            </a: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zh-CN" altLang="en-US" sz="3600" dirty="0" smtClean="0"/>
              <a:t>一般剂量仪探测原理：</a:t>
            </a:r>
            <a:endParaRPr lang="en-US" altLang="zh-CN" sz="3600" dirty="0" smtClean="0"/>
          </a:p>
          <a:p>
            <a:pPr>
              <a:lnSpc>
                <a:spcPct val="200000"/>
              </a:lnSpc>
            </a:pPr>
            <a:endParaRPr lang="en-US" altLang="zh-CN" sz="3600" dirty="0" smtClean="0"/>
          </a:p>
        </p:txBody>
      </p:sp>
      <p:sp>
        <p:nvSpPr>
          <p:cNvPr id="4" name="矩形 3"/>
          <p:cNvSpPr/>
          <p:nvPr/>
        </p:nvSpPr>
        <p:spPr>
          <a:xfrm>
            <a:off x="1763688" y="3140968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探测器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3347864" y="3140968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前放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5004048" y="3139298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计数单元</a:t>
            </a:r>
            <a:endParaRPr lang="zh-CN" altLang="en-US" dirty="0"/>
          </a:p>
        </p:txBody>
      </p:sp>
      <p:cxnSp>
        <p:nvCxnSpPr>
          <p:cNvPr id="8" name="直接箭头连接符 7"/>
          <p:cNvCxnSpPr>
            <a:stCxn id="4" idx="3"/>
            <a:endCxn id="5" idx="1"/>
          </p:cNvCxnSpPr>
          <p:nvPr/>
        </p:nvCxnSpPr>
        <p:spPr>
          <a:xfrm>
            <a:off x="2987824" y="3501008"/>
            <a:ext cx="360040" cy="0"/>
          </a:xfrm>
          <a:prstGeom prst="straightConnector1">
            <a:avLst/>
          </a:prstGeom>
          <a:ln w="508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>
            <a:stCxn id="5" idx="3"/>
            <a:endCxn id="6" idx="1"/>
          </p:cNvCxnSpPr>
          <p:nvPr/>
        </p:nvCxnSpPr>
        <p:spPr>
          <a:xfrm flipV="1">
            <a:off x="4572000" y="3499338"/>
            <a:ext cx="432048" cy="167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691680" y="4221088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探测器主要有： 卤素管，电离室，闪烁体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6660232" y="3140968"/>
            <a:ext cx="936104" cy="7184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剂量值</a:t>
            </a:r>
            <a:endParaRPr lang="zh-CN" altLang="en-US" dirty="0"/>
          </a:p>
        </p:txBody>
      </p:sp>
      <p:cxnSp>
        <p:nvCxnSpPr>
          <p:cNvPr id="12" name="直接箭头连接符 11"/>
          <p:cNvCxnSpPr>
            <a:stCxn id="6" idx="3"/>
            <a:endCxn id="7" idx="1"/>
          </p:cNvCxnSpPr>
          <p:nvPr/>
        </p:nvCxnSpPr>
        <p:spPr>
          <a:xfrm>
            <a:off x="6228184" y="3499338"/>
            <a:ext cx="432048" cy="835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886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4000" dirty="0" smtClean="0"/>
              <a:t>2. </a:t>
            </a:r>
            <a:r>
              <a:rPr lang="zh-CN" altLang="en-US" sz="4000" dirty="0" smtClean="0"/>
              <a:t>设想原理与方案</a:t>
            </a: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zh-CN" altLang="en-US" sz="3600" dirty="0"/>
              <a:t>闪烁体</a:t>
            </a:r>
            <a:r>
              <a:rPr lang="zh-CN" altLang="en-US" sz="3600" dirty="0" smtClean="0"/>
              <a:t>探测器稳定设计原理：</a:t>
            </a:r>
            <a:endParaRPr lang="en-US" altLang="zh-CN" sz="3600" dirty="0" smtClean="0"/>
          </a:p>
          <a:p>
            <a:pPr>
              <a:lnSpc>
                <a:spcPct val="200000"/>
              </a:lnSpc>
            </a:pPr>
            <a:endParaRPr lang="en-US" altLang="zh-CN" sz="3600" dirty="0" smtClean="0"/>
          </a:p>
        </p:txBody>
      </p:sp>
      <p:sp>
        <p:nvSpPr>
          <p:cNvPr id="4" name="矩形 3"/>
          <p:cNvSpPr/>
          <p:nvPr/>
        </p:nvSpPr>
        <p:spPr>
          <a:xfrm>
            <a:off x="1907704" y="3933056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探测器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3491880" y="3933056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前放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6372200" y="3918365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计数单元</a:t>
            </a:r>
            <a:endParaRPr lang="zh-CN" altLang="en-US" dirty="0"/>
          </a:p>
        </p:txBody>
      </p:sp>
      <p:cxnSp>
        <p:nvCxnSpPr>
          <p:cNvPr id="8" name="直接箭头连接符 7"/>
          <p:cNvCxnSpPr>
            <a:stCxn id="4" idx="3"/>
            <a:endCxn id="5" idx="1"/>
          </p:cNvCxnSpPr>
          <p:nvPr/>
        </p:nvCxnSpPr>
        <p:spPr>
          <a:xfrm>
            <a:off x="3131840" y="4293096"/>
            <a:ext cx="360040" cy="0"/>
          </a:xfrm>
          <a:prstGeom prst="straightConnector1">
            <a:avLst/>
          </a:prstGeom>
          <a:ln w="508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>
            <a:stCxn id="5" idx="3"/>
            <a:endCxn id="6" idx="1"/>
          </p:cNvCxnSpPr>
          <p:nvPr/>
        </p:nvCxnSpPr>
        <p:spPr>
          <a:xfrm flipV="1">
            <a:off x="4716016" y="4278405"/>
            <a:ext cx="1656184" cy="14691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3419872" y="2852936"/>
            <a:ext cx="158417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高压电源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971600" y="4914292"/>
            <a:ext cx="144016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检测信号</a:t>
            </a:r>
            <a:endParaRPr lang="zh-CN" altLang="en-US" dirty="0"/>
          </a:p>
        </p:txBody>
      </p:sp>
      <p:cxnSp>
        <p:nvCxnSpPr>
          <p:cNvPr id="15" name="直接箭头连接符 14"/>
          <p:cNvCxnSpPr/>
          <p:nvPr/>
        </p:nvCxnSpPr>
        <p:spPr>
          <a:xfrm flipV="1">
            <a:off x="1331640" y="4509120"/>
            <a:ext cx="360040" cy="405172"/>
          </a:xfrm>
          <a:prstGeom prst="straightConnector1">
            <a:avLst/>
          </a:prstGeom>
          <a:ln w="57150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矩形 18"/>
          <p:cNvSpPr/>
          <p:nvPr/>
        </p:nvSpPr>
        <p:spPr>
          <a:xfrm>
            <a:off x="5528529" y="2852936"/>
            <a:ext cx="122413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幅度判别</a:t>
            </a:r>
            <a:endParaRPr lang="zh-CN" altLang="en-US" dirty="0"/>
          </a:p>
        </p:txBody>
      </p:sp>
      <p:cxnSp>
        <p:nvCxnSpPr>
          <p:cNvPr id="22" name="直接箭头连接符 21"/>
          <p:cNvCxnSpPr/>
          <p:nvPr/>
        </p:nvCxnSpPr>
        <p:spPr>
          <a:xfrm flipV="1">
            <a:off x="5868144" y="3429000"/>
            <a:ext cx="0" cy="849405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/>
          <p:nvPr/>
        </p:nvCxnSpPr>
        <p:spPr>
          <a:xfrm flipH="1">
            <a:off x="5004048" y="3140968"/>
            <a:ext cx="524481" cy="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>
            <a:stCxn id="12" idx="1"/>
          </p:cNvCxnSpPr>
          <p:nvPr/>
        </p:nvCxnSpPr>
        <p:spPr>
          <a:xfrm flipH="1">
            <a:off x="2519772" y="3140968"/>
            <a:ext cx="900100" cy="777397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554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4000" dirty="0" smtClean="0"/>
              <a:t>2. </a:t>
            </a:r>
            <a:r>
              <a:rPr lang="zh-CN" altLang="en-US" sz="4000" dirty="0" smtClean="0"/>
              <a:t>设想原理与方案</a:t>
            </a: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199" y="1672208"/>
            <a:ext cx="8229600" cy="468632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zh-CN" altLang="en-US" sz="3600" dirty="0" smtClean="0"/>
              <a:t>宽量程剂量仪设计原理：</a:t>
            </a:r>
            <a:endParaRPr lang="en-US" altLang="zh-CN" sz="3600" dirty="0" smtClean="0"/>
          </a:p>
          <a:p>
            <a:pPr>
              <a:lnSpc>
                <a:spcPct val="200000"/>
              </a:lnSpc>
            </a:pPr>
            <a:endParaRPr lang="en-US" altLang="zh-CN" sz="3600" dirty="0" smtClean="0"/>
          </a:p>
        </p:txBody>
      </p:sp>
      <p:sp>
        <p:nvSpPr>
          <p:cNvPr id="4" name="矩形 3"/>
          <p:cNvSpPr/>
          <p:nvPr/>
        </p:nvSpPr>
        <p:spPr>
          <a:xfrm>
            <a:off x="1331639" y="4105730"/>
            <a:ext cx="12241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探测器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3275855" y="4105730"/>
            <a:ext cx="115212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前放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5220073" y="4105730"/>
            <a:ext cx="1224135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计数单元</a:t>
            </a:r>
            <a:endParaRPr lang="zh-CN" altLang="en-US" dirty="0"/>
          </a:p>
        </p:txBody>
      </p:sp>
      <p:cxnSp>
        <p:nvCxnSpPr>
          <p:cNvPr id="8" name="直接箭头连接符 7"/>
          <p:cNvCxnSpPr/>
          <p:nvPr/>
        </p:nvCxnSpPr>
        <p:spPr>
          <a:xfrm flipV="1">
            <a:off x="2555775" y="4465770"/>
            <a:ext cx="720080" cy="21704"/>
          </a:xfrm>
          <a:prstGeom prst="straightConnector1">
            <a:avLst/>
          </a:prstGeom>
          <a:ln w="508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>
            <a:stCxn id="5" idx="3"/>
          </p:cNvCxnSpPr>
          <p:nvPr/>
        </p:nvCxnSpPr>
        <p:spPr>
          <a:xfrm flipV="1">
            <a:off x="4427983" y="4444066"/>
            <a:ext cx="792089" cy="21704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2843807" y="3025610"/>
            <a:ext cx="158417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高压电源</a:t>
            </a:r>
            <a:endParaRPr lang="zh-CN" altLang="en-US" dirty="0"/>
          </a:p>
        </p:txBody>
      </p:sp>
      <p:sp>
        <p:nvSpPr>
          <p:cNvPr id="19" name="矩形 18"/>
          <p:cNvSpPr/>
          <p:nvPr/>
        </p:nvSpPr>
        <p:spPr>
          <a:xfrm>
            <a:off x="4952463" y="3025610"/>
            <a:ext cx="1779775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计数率判别</a:t>
            </a:r>
            <a:endParaRPr lang="zh-CN" altLang="en-US" dirty="0"/>
          </a:p>
        </p:txBody>
      </p:sp>
      <p:cxnSp>
        <p:nvCxnSpPr>
          <p:cNvPr id="24" name="直接箭头连接符 23"/>
          <p:cNvCxnSpPr/>
          <p:nvPr/>
        </p:nvCxnSpPr>
        <p:spPr>
          <a:xfrm flipH="1">
            <a:off x="4427983" y="3313642"/>
            <a:ext cx="524481" cy="0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>
            <a:stCxn id="12" idx="1"/>
          </p:cNvCxnSpPr>
          <p:nvPr/>
        </p:nvCxnSpPr>
        <p:spPr>
          <a:xfrm flipH="1">
            <a:off x="1943707" y="3313642"/>
            <a:ext cx="900100" cy="777397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/>
          <p:cNvSpPr/>
          <p:nvPr/>
        </p:nvSpPr>
        <p:spPr>
          <a:xfrm>
            <a:off x="7092279" y="4105730"/>
            <a:ext cx="115212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剂量值</a:t>
            </a:r>
            <a:endParaRPr lang="zh-CN" altLang="en-US" dirty="0"/>
          </a:p>
        </p:txBody>
      </p:sp>
      <p:cxnSp>
        <p:nvCxnSpPr>
          <p:cNvPr id="29" name="直接箭头连接符 28"/>
          <p:cNvCxnSpPr>
            <a:stCxn id="6" idx="3"/>
            <a:endCxn id="23" idx="1"/>
          </p:cNvCxnSpPr>
          <p:nvPr/>
        </p:nvCxnSpPr>
        <p:spPr>
          <a:xfrm>
            <a:off x="6444208" y="4465770"/>
            <a:ext cx="648071" cy="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箭头连接符 37"/>
          <p:cNvCxnSpPr>
            <a:stCxn id="19" idx="2"/>
            <a:endCxn id="6" idx="0"/>
          </p:cNvCxnSpPr>
          <p:nvPr/>
        </p:nvCxnSpPr>
        <p:spPr>
          <a:xfrm flipH="1">
            <a:off x="5832141" y="3601674"/>
            <a:ext cx="10210" cy="504056"/>
          </a:xfrm>
          <a:prstGeom prst="straightConnector1">
            <a:avLst/>
          </a:prstGeom>
          <a:ln w="508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箭头连接符 41"/>
          <p:cNvCxnSpPr/>
          <p:nvPr/>
        </p:nvCxnSpPr>
        <p:spPr>
          <a:xfrm>
            <a:off x="6732238" y="3601674"/>
            <a:ext cx="504058" cy="489365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343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扑面">
  <a:themeElements>
    <a:clrScheme name="暗香扑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4121</TotalTime>
  <Words>385</Words>
  <Application>Microsoft Office PowerPoint</Application>
  <PresentationFormat>全屏显示(4:3)</PresentationFormat>
  <Paragraphs>65</Paragraphs>
  <Slides>15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6" baseType="lpstr">
      <vt:lpstr>暗香扑面</vt:lpstr>
      <vt:lpstr>一种宽量程 x ， γ剂量仪设想</vt:lpstr>
      <vt:lpstr>主要内容</vt:lpstr>
      <vt:lpstr>1. 项目来源与意义</vt:lpstr>
      <vt:lpstr>1. 项目来源与意义</vt:lpstr>
      <vt:lpstr>1. 项目来源与意义</vt:lpstr>
      <vt:lpstr>1. 项目来源与意义</vt:lpstr>
      <vt:lpstr>2. 设想原理与方案</vt:lpstr>
      <vt:lpstr>2. 设想原理与方案</vt:lpstr>
      <vt:lpstr>2. 设想原理与方案</vt:lpstr>
      <vt:lpstr>2. 设想原理与方案</vt:lpstr>
      <vt:lpstr>2. 设想原理与方案</vt:lpstr>
      <vt:lpstr>2. 设想原理与方案</vt:lpstr>
      <vt:lpstr>2. 设想原理与方案</vt:lpstr>
      <vt:lpstr>3. 下一步计划</vt:lpstr>
      <vt:lpstr>3. 下一步计划</vt:lpstr>
    </vt:vector>
  </TitlesOfParts>
  <Company>rzg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rzg</dc:creator>
  <cp:lastModifiedBy>deeplm</cp:lastModifiedBy>
  <cp:revision>205</cp:revision>
  <dcterms:created xsi:type="dcterms:W3CDTF">2014-08-11T02:31:43Z</dcterms:created>
  <dcterms:modified xsi:type="dcterms:W3CDTF">2015-07-24T02:48:40Z</dcterms:modified>
</cp:coreProperties>
</file>