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2" r:id="rId5"/>
    <p:sldId id="263" r:id="rId6"/>
    <p:sldId id="261" r:id="rId7"/>
    <p:sldId id="268" r:id="rId8"/>
    <p:sldId id="270" r:id="rId9"/>
    <p:sldId id="271" r:id="rId10"/>
    <p:sldId id="272" r:id="rId11"/>
    <p:sldId id="275" r:id="rId12"/>
    <p:sldId id="273" r:id="rId13"/>
    <p:sldId id="277" r:id="rId14"/>
    <p:sldId id="281" r:id="rId15"/>
    <p:sldId id="297" r:id="rId16"/>
    <p:sldId id="276" r:id="rId17"/>
    <p:sldId id="282" r:id="rId18"/>
    <p:sldId id="283" r:id="rId19"/>
    <p:sldId id="284" r:id="rId20"/>
    <p:sldId id="287" r:id="rId21"/>
    <p:sldId id="288" r:id="rId22"/>
    <p:sldId id="292" r:id="rId23"/>
    <p:sldId id="294" r:id="rId24"/>
    <p:sldId id="295" r:id="rId25"/>
    <p:sldId id="285" r:id="rId26"/>
    <p:sldId id="280" r:id="rId27"/>
    <p:sldId id="290" r:id="rId28"/>
    <p:sldId id="291" r:id="rId29"/>
    <p:sldId id="289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792" autoAdjust="0"/>
  </p:normalViewPr>
  <p:slideViewPr>
    <p:cSldViewPr snapToGrid="0" snapToObjects="1">
      <p:cViewPr varScale="1">
        <p:scale>
          <a:sx n="62" d="100"/>
          <a:sy n="62" d="100"/>
        </p:scale>
        <p:origin x="-1344" y="-90"/>
      </p:cViewPr>
      <p:guideLst>
        <p:guide orient="horz" pos="1995"/>
        <p:guide pos="28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26675" cy="73726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9438"/>
            <a:ext cx="5780087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noProof="0" smtClean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D37BECB-5D22-4B47-B157-55177C338F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6864F-FD01-4DE2-97C2-28E6AFC41319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A7F27-BBE0-4446-9E44-24CB3C476CC0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9D233-3393-4C34-8778-8806023681E8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8E321-ADE5-4A9E-8D01-EF74DDA6034B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9725" y="1162050"/>
            <a:ext cx="2197100" cy="53451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5250" y="1162050"/>
            <a:ext cx="6442075" cy="53451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35212-14E3-4A9E-BDE0-2BCFA5760CF8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F8D94-88E4-4DF1-9AC8-10E6BBF56E1F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0059E-DA50-4BEB-87AC-9ED40B007BE6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CBA79-5607-4C9C-B923-B4ED840F8F6E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4F5DC-CED6-4CE8-8BA9-EC466CBABABE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71DB9-4AAD-41D5-96D5-E20B6E3A2EA1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90500" y="1981200"/>
            <a:ext cx="42719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4863" y="1981200"/>
            <a:ext cx="42719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A4A13-ECDE-4FDB-80F9-D17A1A7B62A6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7642A-8E5D-4FF8-AD33-C0E5189C4E8C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FF5D-642C-4E1B-8979-97B11C3A1208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21EBA-4A9A-49C5-9343-1F3AD79C17B3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6A54B-B953-404E-8288-805345C281E6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B24A1-1D2A-4864-8C75-C261317B1485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5FF01-A224-444A-AC02-EE4F2785949C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DE609-8B6D-4809-9888-AC6811047670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FF8D3-620F-4966-AE90-AC3A5A3BE9F4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BAC5-589D-4C87-9078-83638FA1505D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B9F5B-B0A1-4BCA-A32C-541313CD34AA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9F486-9B22-41A5-92DC-D0319324029D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" y="1162050"/>
            <a:ext cx="622458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" y="1981200"/>
            <a:ext cx="86963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690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ea"/>
                <a:ea typeface="+mn-ea"/>
              </a:defRPr>
            </a:lvl1pPr>
          </a:lstStyle>
          <a:p>
            <a:pPr>
              <a:defRPr/>
            </a:pPr>
            <a:fld id="{D78B215E-264C-4D62-A139-018165F8983B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6907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90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ea"/>
                <a:ea typeface="+mn-ea"/>
              </a:defRPr>
            </a:lvl1pPr>
          </a:lstStyle>
          <a:p>
            <a:pPr>
              <a:defRPr/>
            </a:pPr>
            <a:fld id="{7BE2DBE0-AAD9-4DF1-9BBA-B84136EADF6D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7300" y="2249488"/>
            <a:ext cx="7256463" cy="1463675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zh-CN" altLang="en-US" sz="3600" smtClean="0"/>
              <a:t>微模式气体探测器信号的时间信息</a:t>
            </a:r>
            <a:r>
              <a:rPr lang="zh-CN" altLang="en-US" smtClean="0"/>
              <a:t/>
            </a:r>
            <a:br>
              <a:rPr lang="zh-CN" altLang="en-US" smtClean="0"/>
            </a:br>
            <a:r>
              <a:rPr lang="zh-CN" altLang="en-US" sz="2400" smtClean="0"/>
              <a:t>—— 兰州大学的</a:t>
            </a:r>
            <a:r>
              <a:rPr lang="zh-CN" altLang="en-US" sz="2400" smtClean="0">
                <a:latin typeface="微软雅黑" pitchFamily="34" charset="-122"/>
              </a:rPr>
              <a:t>MPGD</a:t>
            </a:r>
            <a:r>
              <a:rPr lang="zh-CN" altLang="en-US" sz="2400" smtClean="0"/>
              <a:t>研究</a:t>
            </a:r>
            <a:r>
              <a:rPr lang="zh-CN" altLang="en-US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3413" y="5461000"/>
            <a:ext cx="2420937" cy="4191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2400" smtClean="0">
                <a:ea typeface="华文楷体" pitchFamily="2" charset="-122"/>
              </a:rPr>
              <a:t>张毅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8B421C-D1BD-49D5-97EF-624F0BB11C28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5FE7B-5D73-410A-A282-B6E9CF76E35D}" type="slidenum">
              <a:rPr lang="zh-CN" alt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1434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688" y="1292225"/>
            <a:ext cx="8932862" cy="5294313"/>
          </a:xfrm>
          <a:noFill/>
        </p:spPr>
      </p:pic>
      <p:sp>
        <p:nvSpPr>
          <p:cNvPr id="143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新一版的探测器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3B4BA7-3E99-4130-916A-1B3629B1D055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86F37-89E8-4A9D-8CD1-D07173875EB5}" type="slidenum">
              <a:rPr lang="zh-CN" alt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2800" smtClean="0">
                <a:solidFill>
                  <a:schemeClr val="accent2"/>
                </a:solidFill>
              </a:rPr>
              <a:t>双层GEM膜</a:t>
            </a:r>
            <a:r>
              <a:rPr lang="zh-CN" altLang="en-US" sz="2800" smtClean="0"/>
              <a:t>的Garfield++ 计算结果</a:t>
            </a:r>
          </a:p>
        </p:txBody>
      </p:sp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4165600"/>
            <a:ext cx="72136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" y="1831975"/>
            <a:ext cx="2862263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2625" y="2008800"/>
            <a:ext cx="31877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 Box 6"/>
          <p:cNvSpPr txBox="1">
            <a:spLocks noChangeArrowheads="1"/>
          </p:cNvSpPr>
          <p:nvPr/>
        </p:nvSpPr>
        <p:spPr bwMode="auto">
          <a:xfrm flipH="1">
            <a:off x="6645275" y="2184400"/>
            <a:ext cx="243046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E</a:t>
            </a:r>
            <a:r>
              <a:rPr lang="en-US" altLang="zh-CN" baseline="-25000"/>
              <a:t>drift</a:t>
            </a:r>
            <a:r>
              <a:rPr lang="en-US" altLang="zh-CN"/>
              <a:t>=1kV/cm </a:t>
            </a:r>
          </a:p>
          <a:p>
            <a:r>
              <a:rPr lang="en-US" altLang="zh-CN"/>
              <a:t>E</a:t>
            </a:r>
            <a:r>
              <a:rPr lang="en-US" altLang="zh-CN" baseline="-25000"/>
              <a:t>Gem</a:t>
            </a:r>
            <a:r>
              <a:rPr lang="en-US" altLang="zh-CN"/>
              <a:t>=58.33kV/cm  </a:t>
            </a:r>
          </a:p>
          <a:p>
            <a:r>
              <a:rPr lang="en-US" altLang="zh-CN" sz="2400" b="1">
                <a:solidFill>
                  <a:srgbClr val="FF0000"/>
                </a:solidFill>
              </a:rPr>
              <a:t>gain=9032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E0D86A-7D0B-4CEB-9E61-CB8DBE59AE49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7B9C5-4F98-4FE7-9BB5-4BB173BEF998}" type="slidenum">
              <a:rPr lang="zh-CN" alt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" y="1162050"/>
            <a:ext cx="7786688" cy="698500"/>
          </a:xfrm>
        </p:spPr>
        <p:txBody>
          <a:bodyPr/>
          <a:lstStyle/>
          <a:p>
            <a:pPr eaLnBrk="1" hangingPunct="1"/>
            <a:r>
              <a:rPr lang="zh-CN" altLang="en-US" sz="2800" smtClean="0">
                <a:solidFill>
                  <a:schemeClr val="accent2"/>
                </a:solidFill>
              </a:rPr>
              <a:t>双层GEM膜</a:t>
            </a:r>
            <a:r>
              <a:rPr lang="zh-CN" altLang="en-US" sz="2800" smtClean="0"/>
              <a:t>+</a:t>
            </a:r>
            <a:r>
              <a:rPr lang="zh-CN" altLang="en-US" sz="2800" smtClean="0">
                <a:solidFill>
                  <a:srgbClr val="CC0000"/>
                </a:solidFill>
              </a:rPr>
              <a:t>MicroMesh</a:t>
            </a:r>
            <a:r>
              <a:rPr lang="zh-CN" altLang="en-US" sz="2800" smtClean="0"/>
              <a:t>的Garfield++ 计算结果</a:t>
            </a:r>
          </a:p>
        </p:txBody>
      </p:sp>
      <p:pic>
        <p:nvPicPr>
          <p:cNvPr id="16390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1833562"/>
            <a:ext cx="2862000" cy="24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25" y="2009775"/>
            <a:ext cx="3189288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" y="4165600"/>
            <a:ext cx="7214400" cy="22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6"/>
          <p:cNvSpPr txBox="1">
            <a:spLocks noChangeArrowheads="1"/>
          </p:cNvSpPr>
          <p:nvPr/>
        </p:nvSpPr>
        <p:spPr bwMode="auto">
          <a:xfrm>
            <a:off x="6532563" y="2009775"/>
            <a:ext cx="294798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6084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CN"/>
              <a:t>E</a:t>
            </a:r>
            <a:r>
              <a:rPr lang="en-US" altLang="zh-CN" baseline="-25000"/>
              <a:t>drift</a:t>
            </a:r>
            <a:r>
              <a:rPr lang="en-US" altLang="zh-CN"/>
              <a:t>=1kV/cm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CN"/>
              <a:t>E</a:t>
            </a:r>
            <a:r>
              <a:rPr lang="en-US" altLang="zh-CN" baseline="-25000"/>
              <a:t>Gem</a:t>
            </a:r>
            <a:r>
              <a:rPr lang="en-US" altLang="zh-CN"/>
              <a:t>=58.33kV/cm                                   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CN"/>
              <a:t>E</a:t>
            </a:r>
            <a:r>
              <a:rPr lang="en-US" altLang="zh-CN" baseline="-25000"/>
              <a:t>amp</a:t>
            </a:r>
            <a:r>
              <a:rPr lang="en-US" altLang="zh-CN"/>
              <a:t>=40kV/cm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CN" sz="2400" b="1">
                <a:solidFill>
                  <a:srgbClr val="FF0000"/>
                </a:solidFill>
              </a:rPr>
              <a:t>gain=68930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D7B6B4-F48A-4934-BE74-3F67853D52C8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5DF38-B1D9-4339-BDAF-578D0AC19F18}" type="slidenum">
              <a:rPr lang="zh-CN" alt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9563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35D3C7C-23A3-4125-9926-E15B0E1ADCE8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07BFE-CE25-4ADA-9804-521A6CF1D0C1}" type="slidenum">
              <a:rPr lang="zh-CN" alt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9563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3"/>
          <p:cNvSpPr txBox="1">
            <a:spLocks noChangeArrowheads="1"/>
          </p:cNvSpPr>
          <p:nvPr/>
        </p:nvSpPr>
        <p:spPr bwMode="auto">
          <a:xfrm>
            <a:off x="261938" y="2535238"/>
            <a:ext cx="8542337" cy="1417637"/>
          </a:xfrm>
          <a:prstGeom prst="rect">
            <a:avLst/>
          </a:prstGeom>
          <a:solidFill>
            <a:schemeClr val="bg1"/>
          </a:solidFill>
          <a:ln w="57150">
            <a:solidFill>
              <a:srgbClr val="FFCC00"/>
            </a:solidFill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3200">
                <a:latin typeface="FZLanTingHei-R-GBK" charset="-122"/>
                <a:ea typeface="FZLanTingHei-R-GBK" charset="-122"/>
              </a:rPr>
              <a:t>传统的“数据获取</a:t>
            </a:r>
            <a:r>
              <a:rPr lang="zh-CN" altLang="zh-CN" sz="3200">
                <a:latin typeface="FZLanTingHei-R-GBK" charset="-122"/>
                <a:ea typeface="FZLanTingHei-R-GBK" charset="-122"/>
              </a:rPr>
              <a:t>+</a:t>
            </a:r>
            <a:r>
              <a:rPr lang="zh-CN" sz="3200">
                <a:latin typeface="FZLanTingHei-R-GBK" charset="-122"/>
                <a:ea typeface="FZLanTingHei-R-GBK" charset="-122"/>
              </a:rPr>
              <a:t>离线分析”面临困难：</a:t>
            </a:r>
          </a:p>
          <a:p>
            <a:pPr>
              <a:lnSpc>
                <a:spcPct val="130000"/>
              </a:lnSpc>
            </a:pPr>
            <a:r>
              <a:rPr lang="zh-CN" altLang="zh-CN" sz="3200">
                <a:latin typeface="FZLanTingHei-R-GBK" charset="-122"/>
                <a:ea typeface="FZLanTingHei-R-GBK" charset="-122"/>
              </a:rPr>
              <a:t>8(</a:t>
            </a:r>
            <a:r>
              <a:rPr lang="zh-CN" sz="3200">
                <a:latin typeface="FZLanTingHei-R-GBK" charset="-122"/>
                <a:ea typeface="FZLanTingHei-R-GBK" charset="-122"/>
              </a:rPr>
              <a:t>位</a:t>
            </a:r>
            <a:r>
              <a:rPr lang="zh-CN" altLang="zh-CN" sz="3200">
                <a:latin typeface="FZLanTingHei-R-GBK" charset="-122"/>
                <a:ea typeface="FZLanTingHei-R-GBK" charset="-122"/>
              </a:rPr>
              <a:t>)×50MHz×1700(</a:t>
            </a:r>
            <a:r>
              <a:rPr lang="zh-CN" sz="3200">
                <a:latin typeface="FZLanTingHei-R-GBK" charset="-122"/>
                <a:ea typeface="FZLanTingHei-R-GBK" charset="-122"/>
              </a:rPr>
              <a:t>路</a:t>
            </a:r>
            <a:r>
              <a:rPr lang="zh-CN" altLang="zh-CN" sz="3200">
                <a:latin typeface="FZLanTingHei-R-GBK" charset="-122"/>
                <a:ea typeface="FZLanTingHei-R-GBK" charset="-122"/>
              </a:rPr>
              <a:t>)   =  </a:t>
            </a:r>
            <a:r>
              <a:rPr lang="zh-CN" altLang="zh-CN" sz="3200">
                <a:solidFill>
                  <a:srgbClr val="CC0000"/>
                </a:solidFill>
                <a:latin typeface="FZLanTingHei-R-GBK" charset="-122"/>
                <a:ea typeface="FZLanTingHei-R-GBK" charset="-122"/>
              </a:rPr>
              <a:t>79.162 </a:t>
            </a:r>
            <a:r>
              <a:rPr lang="zh-CN" altLang="zh-CN" sz="3200">
                <a:latin typeface="FZLanTingHei-R-GBK" charset="-122"/>
                <a:ea typeface="FZLanTingHei-R-GBK" charset="-122"/>
              </a:rPr>
              <a:t>MB/s </a:t>
            </a:r>
            <a:r>
              <a:rPr lang="zh-CN" altLang="zh-CN" sz="2800">
                <a:latin typeface="FZLanTingHei-R-GBK" charset="-122"/>
                <a:ea typeface="FZLanTingHei-R-GBK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D3B381-DAA5-48B6-B2DD-22E1FB61ADB8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263B5-F01C-4C9E-8D00-947CDF721E19}" type="slidenum">
              <a:rPr lang="zh-CN" alt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9221" name="Picture 2" descr="/home/ibex/geant4/vMegas/all3.gifall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1989138"/>
            <a:ext cx="4183063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 descr="/home/ibex/geant4/vMegas/track+_all_2d.giftrack+_all_2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0" y="1989138"/>
            <a:ext cx="41846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4436B0C-8677-441C-AC88-DB8E2B9934F6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9E196-9332-4E2B-B7AE-A80216550D17}" type="slidenum">
              <a:rPr lang="zh-CN" alt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" y="1162050"/>
            <a:ext cx="8078788" cy="698500"/>
          </a:xfrm>
        </p:spPr>
        <p:txBody>
          <a:bodyPr/>
          <a:lstStyle/>
          <a:p>
            <a:pPr eaLnBrk="1" hangingPunct="1"/>
            <a:r>
              <a:rPr lang="zh-CN" altLang="en-US" smtClean="0"/>
              <a:t>针对计算机模拟数据的在线径迹重建步骤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798316"/>
            <a:ext cx="8696325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dirty="0" smtClean="0"/>
              <a:t>按照芯片工作周期分割信号 </a:t>
            </a:r>
            <a:r>
              <a:rPr lang="en-US" altLang="zh-CN" dirty="0" smtClean="0"/>
              <a:t>—— </a:t>
            </a:r>
            <a:r>
              <a:rPr lang="zh-CN" altLang="en-US" dirty="0" smtClean="0"/>
              <a:t>时间切片</a:t>
            </a:r>
            <a:endParaRPr lang="en-US" altLang="zh-CN" dirty="0" smtClean="0"/>
          </a:p>
          <a:p>
            <a:pPr lvl="1" eaLnBrk="1" hangingPunct="1">
              <a:lnSpc>
                <a:spcPct val="150000"/>
              </a:lnSpc>
            </a:pPr>
            <a:r>
              <a:rPr lang="zh-CN" altLang="en-US" dirty="0" smtClean="0"/>
              <a:t>读出平面信号分块  </a:t>
            </a:r>
            <a:r>
              <a:rPr lang="en-US" altLang="zh-CN" dirty="0" smtClean="0"/>
              <a:t>——  </a:t>
            </a:r>
            <a:r>
              <a:rPr lang="zh-CN" altLang="en-US" dirty="0" smtClean="0"/>
              <a:t>幅度甄别</a:t>
            </a:r>
            <a:endParaRPr lang="en-US" altLang="zh-CN" dirty="0" smtClean="0"/>
          </a:p>
          <a:p>
            <a:pPr lvl="1" eaLnBrk="1" hangingPunct="1">
              <a:lnSpc>
                <a:spcPct val="150000"/>
              </a:lnSpc>
            </a:pPr>
            <a:r>
              <a:rPr lang="zh-CN" altLang="en-US" dirty="0" smtClean="0"/>
              <a:t>相邻分块组合 </a:t>
            </a:r>
            <a:r>
              <a:rPr lang="en-US" altLang="zh-CN" dirty="0" smtClean="0"/>
              <a:t>——  </a:t>
            </a:r>
            <a:r>
              <a:rPr lang="zh-CN" altLang="en-US" dirty="0" smtClean="0"/>
              <a:t>单一时间切片内的信号识别</a:t>
            </a:r>
            <a:endParaRPr lang="en-US" altLang="zh-CN" dirty="0" smtClean="0"/>
          </a:p>
          <a:p>
            <a:pPr eaLnBrk="1" hangingPunct="1">
              <a:lnSpc>
                <a:spcPct val="150000"/>
              </a:lnSpc>
            </a:pPr>
            <a:r>
              <a:rPr lang="zh-CN" altLang="en-US" dirty="0" smtClean="0"/>
              <a:t>多时间切片的处理</a:t>
            </a:r>
            <a:endParaRPr lang="en-US" altLang="zh-CN" dirty="0" smtClean="0"/>
          </a:p>
          <a:p>
            <a:pPr lvl="1" eaLnBrk="1" hangingPunct="1">
              <a:lnSpc>
                <a:spcPct val="150000"/>
              </a:lnSpc>
            </a:pPr>
            <a:r>
              <a:rPr lang="zh-CN" altLang="en-US" dirty="0" smtClean="0"/>
              <a:t>相邻切片间信号组合 </a:t>
            </a:r>
            <a:r>
              <a:rPr lang="en-US" altLang="zh-CN" dirty="0" smtClean="0"/>
              <a:t>——  </a:t>
            </a:r>
            <a:r>
              <a:rPr lang="zh-CN" altLang="en-US" dirty="0" smtClean="0"/>
              <a:t>信号延续判断</a:t>
            </a:r>
            <a:endParaRPr lang="en-US" altLang="zh-CN" dirty="0" smtClean="0"/>
          </a:p>
          <a:p>
            <a:pPr lvl="1" eaLnBrk="1" hangingPunct="1">
              <a:lnSpc>
                <a:spcPct val="150000"/>
              </a:lnSpc>
            </a:pPr>
            <a:r>
              <a:rPr lang="zh-CN" altLang="en-US" dirty="0" smtClean="0"/>
              <a:t>多个时间切片的综合 </a:t>
            </a:r>
            <a:r>
              <a:rPr lang="en-US" altLang="zh-CN" dirty="0" smtClean="0"/>
              <a:t>——  </a:t>
            </a:r>
            <a:r>
              <a:rPr lang="zh-CN" altLang="en-US" dirty="0" smtClean="0"/>
              <a:t>判断径迹的产生与结束</a:t>
            </a:r>
            <a:endParaRPr lang="zh-CN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单一时间切片中的径迹投影识别</a:t>
            </a:r>
          </a:p>
        </p:txBody>
      </p:sp>
      <p:sp>
        <p:nvSpPr>
          <p:cNvPr id="4" name="日期占位符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E14346-2F0A-4D76-A908-E725C54C3363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0C66C-579A-44E1-879B-F6446DC990C3}" type="slidenum">
              <a:rPr lang="zh-CN" alt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20486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64" y="2166419"/>
            <a:ext cx="4161607" cy="364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图片 6" descr="2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8681" y="2167200"/>
            <a:ext cx="4161600" cy="36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88756BC-3CA7-489F-8C38-1ABB5E9C7226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7E113-42C5-460F-9C4F-7A8216991962}" type="slidenum">
              <a:rPr lang="zh-CN" alt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95249" y="1162050"/>
            <a:ext cx="8373501" cy="698500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将几个时间切片组合在一起，记录完整径迹</a:t>
            </a:r>
            <a:endParaRPr lang="zh-CN" altLang="zh-CN" dirty="0" smtClean="0"/>
          </a:p>
        </p:txBody>
      </p:sp>
      <p:pic>
        <p:nvPicPr>
          <p:cNvPr id="21510" name="内容占位符 6" descr="name-3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3200" y="2156400"/>
            <a:ext cx="4073351" cy="3567600"/>
          </a:xfrm>
        </p:spPr>
      </p:pic>
      <p:pic>
        <p:nvPicPr>
          <p:cNvPr id="7" name="图片 6" descr="select-2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00" y="2156400"/>
            <a:ext cx="4075200" cy="3569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88756BC-3CA7-489F-8C38-1ABB5E9C7226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7E113-42C5-460F-9C4F-7A8216991962}" type="slidenum">
              <a:rPr lang="zh-CN" alt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完整的径迹识别</a:t>
            </a:r>
            <a:endParaRPr lang="zh-CN" altLang="zh-CN" dirty="0" smtClean="0"/>
          </a:p>
        </p:txBody>
      </p:sp>
      <p:pic>
        <p:nvPicPr>
          <p:cNvPr id="21510" name="内容占位符 6" descr="name-3D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44410" y="2157232"/>
            <a:ext cx="4073851" cy="3567123"/>
          </a:xfrm>
        </p:spPr>
      </p:pic>
      <p:pic>
        <p:nvPicPr>
          <p:cNvPr id="7" name="图片 6" descr="select-2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12" y="2156400"/>
            <a:ext cx="4075200" cy="3569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62FE18A-A159-49B6-9FBD-E5649022D7C2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54F9B-4EF9-48A7-97CE-3C473EA28AEA}" type="slidenum">
              <a:rPr lang="zh-CN" alt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" y="1225550"/>
            <a:ext cx="6224588" cy="698500"/>
          </a:xfrm>
        </p:spPr>
        <p:txBody>
          <a:bodyPr/>
          <a:lstStyle/>
          <a:p>
            <a:pPr eaLnBrk="1" hangingPunct="1"/>
            <a:r>
              <a:rPr lang="zh-CN" altLang="en-US" smtClean="0"/>
              <a:t>主要内容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2044700"/>
            <a:ext cx="8696325" cy="4525963"/>
          </a:xfrm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zh-CN" altLang="en-US" smtClean="0">
                <a:latin typeface="微软雅黑 Light" charset="-122"/>
              </a:rPr>
              <a:t>MPGD</a:t>
            </a:r>
            <a:r>
              <a:rPr lang="zh-CN" altLang="en-US" smtClean="0"/>
              <a:t>信号的时间特征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mtClean="0"/>
              <a:t>兰州大学的</a:t>
            </a:r>
            <a:r>
              <a:rPr lang="zh-CN" altLang="en-US" smtClean="0">
                <a:latin typeface="微软雅黑 Light" charset="-122"/>
              </a:rPr>
              <a:t>MPGD</a:t>
            </a:r>
            <a:r>
              <a:rPr lang="zh-CN" altLang="en-US" smtClean="0"/>
              <a:t>研究工作</a:t>
            </a:r>
          </a:p>
          <a:p>
            <a:pPr eaLnBrk="1" hangingPunct="1">
              <a:lnSpc>
                <a:spcPct val="180000"/>
              </a:lnSpc>
            </a:pPr>
            <a:r>
              <a:rPr lang="zh-CN" altLang="en-US" smtClean="0"/>
              <a:t>未来工作展望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3774" y="2070920"/>
            <a:ext cx="5936179" cy="43120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QuartusII</a:t>
            </a:r>
            <a:r>
              <a:rPr lang="en-US" altLang="zh-CN" dirty="0" smtClean="0"/>
              <a:t> </a:t>
            </a:r>
            <a:r>
              <a:rPr lang="zh-CN" altLang="en-US" dirty="0" smtClean="0"/>
              <a:t>的波形仿真结果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36018" y="6621112"/>
            <a:ext cx="2175964" cy="372176"/>
          </a:xfrm>
        </p:spPr>
        <p:txBody>
          <a:bodyPr/>
          <a:lstStyle/>
          <a:p>
            <a:pPr>
              <a:defRPr/>
            </a:pPr>
            <a:fld id="{ECB0059E-DA50-4BEB-87AC-9ED40B007BE6}" type="datetime1">
              <a:rPr lang="zh-CN" altLang="en-US" smtClean="0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95454" y="6621112"/>
            <a:ext cx="2953092" cy="372176"/>
          </a:xfrm>
        </p:spPr>
        <p:txBody>
          <a:bodyPr/>
          <a:lstStyle/>
          <a:p>
            <a:pPr>
              <a:defRPr/>
            </a:pPr>
            <a:r>
              <a:rPr lang="zh-CN" altLang="en-US" smtClean="0"/>
              <a:t>MPGD@LZU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CBA79-5607-4C9C-B923-B4ED840F8F6E}" type="slidenum">
              <a:rPr lang="zh-CN" alt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119020" y="2339700"/>
            <a:ext cx="1370546" cy="1155665"/>
            <a:chOff x="-92000" y="2438176"/>
            <a:chExt cx="1370546" cy="1155665"/>
          </a:xfrm>
        </p:grpSpPr>
        <p:sp>
          <p:nvSpPr>
            <p:cNvPr id="7" name="文本框 45"/>
            <p:cNvSpPr txBox="1"/>
            <p:nvPr/>
          </p:nvSpPr>
          <p:spPr>
            <a:xfrm>
              <a:off x="-92000" y="2438176"/>
              <a:ext cx="1370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002060"/>
                  </a:solidFill>
                </a:rPr>
                <a:t>信号标志</a:t>
              </a:r>
              <a:r>
                <a:rPr lang="zh-CN" altLang="en-US" dirty="0">
                  <a:solidFill>
                    <a:srgbClr val="002060"/>
                  </a:solidFill>
                </a:rPr>
                <a:t>位</a:t>
              </a:r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237264" y="2718557"/>
              <a:ext cx="970944" cy="87528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589057" y="4170540"/>
            <a:ext cx="1098070" cy="905687"/>
            <a:chOff x="-62244" y="4128336"/>
            <a:chExt cx="1098070" cy="905687"/>
          </a:xfrm>
        </p:grpSpPr>
        <p:sp>
          <p:nvSpPr>
            <p:cNvPr id="9" name="文本框 53"/>
            <p:cNvSpPr txBox="1"/>
            <p:nvPr/>
          </p:nvSpPr>
          <p:spPr>
            <a:xfrm>
              <a:off x="-62244" y="4128336"/>
              <a:ext cx="1098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电荷量</a:t>
              </a:r>
            </a:p>
          </p:txBody>
        </p:sp>
        <p:cxnSp>
          <p:nvCxnSpPr>
            <p:cNvPr id="11" name="直接箭头连接符 10"/>
            <p:cNvCxnSpPr/>
            <p:nvPr/>
          </p:nvCxnSpPr>
          <p:spPr>
            <a:xfrm rot="16200000" flipH="1">
              <a:off x="302277" y="4543825"/>
              <a:ext cx="597848" cy="38254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6794695" y="6160184"/>
            <a:ext cx="2389710" cy="379506"/>
            <a:chOff x="6386723" y="5859742"/>
            <a:chExt cx="2389710" cy="379506"/>
          </a:xfrm>
        </p:grpSpPr>
        <p:cxnSp>
          <p:nvCxnSpPr>
            <p:cNvPr id="12" name="直接箭头连接符 11"/>
            <p:cNvCxnSpPr>
              <a:stCxn id="14" idx="1"/>
            </p:cNvCxnSpPr>
            <p:nvPr/>
          </p:nvCxnSpPr>
          <p:spPr>
            <a:xfrm rot="10800000">
              <a:off x="6386723" y="5859742"/>
              <a:ext cx="993230" cy="19484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4" name="文本框 123"/>
            <p:cNvSpPr txBox="1"/>
            <p:nvPr/>
          </p:nvSpPr>
          <p:spPr>
            <a:xfrm>
              <a:off x="7379953" y="5869916"/>
              <a:ext cx="1396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3">
                      <a:lumMod val="85000"/>
                    </a:schemeClr>
                  </a:solidFill>
                </a:rPr>
                <a:t>Cluster</a:t>
              </a:r>
              <a:r>
                <a:rPr lang="zh-CN" altLang="en-US" dirty="0" smtClean="0">
                  <a:solidFill>
                    <a:schemeClr val="accent3">
                      <a:lumMod val="85000"/>
                    </a:schemeClr>
                  </a:solidFill>
                </a:rPr>
                <a:t>统计</a:t>
              </a:r>
              <a:endParaRPr lang="zh-CN" altLang="en-US" dirty="0">
                <a:solidFill>
                  <a:schemeClr val="accent3">
                    <a:lumMod val="85000"/>
                  </a:schemeClr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14815" y="5367737"/>
            <a:ext cx="1457918" cy="1201338"/>
            <a:chOff x="-14144" y="5266046"/>
            <a:chExt cx="1457918" cy="1201338"/>
          </a:xfrm>
        </p:grpSpPr>
        <p:cxnSp>
          <p:nvCxnSpPr>
            <p:cNvPr id="8" name="直接箭头连接符 7"/>
            <p:cNvCxnSpPr/>
            <p:nvPr/>
          </p:nvCxnSpPr>
          <p:spPr>
            <a:xfrm rot="5400000">
              <a:off x="118503" y="5766273"/>
              <a:ext cx="582849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19"/>
            <p:cNvSpPr txBox="1"/>
            <p:nvPr/>
          </p:nvSpPr>
          <p:spPr>
            <a:xfrm>
              <a:off x="-14144" y="6098052"/>
              <a:ext cx="14579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X,Y</a:t>
              </a:r>
              <a:r>
                <a:rPr lang="zh-CN" altLang="en-US" dirty="0">
                  <a:solidFill>
                    <a:srgbClr val="FF0000"/>
                  </a:solidFill>
                </a:rPr>
                <a:t>坐标位</a:t>
              </a:r>
            </a:p>
          </p:txBody>
        </p:sp>
        <p:sp>
          <p:nvSpPr>
            <p:cNvPr id="15" name="左大括号 14"/>
            <p:cNvSpPr/>
            <p:nvPr/>
          </p:nvSpPr>
          <p:spPr>
            <a:xfrm>
              <a:off x="409133" y="5266046"/>
              <a:ext cx="293674" cy="419192"/>
            </a:xfrm>
            <a:prstGeom prst="leftBrac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APV25</a:t>
            </a:r>
            <a:r>
              <a:rPr lang="zh-CN" altLang="en-US" dirty="0" smtClean="0"/>
              <a:t>电子学读出方面的工作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0059E-DA50-4BEB-87AC-9ED40B007BE6}" type="datetime1">
              <a:rPr lang="zh-CN" altLang="en-US" smtClean="0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MPGD@LZU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CBA79-5607-4C9C-B923-B4ED840F8F6E}" type="slidenum">
              <a:rPr lang="zh-CN" alt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8684" y="1860550"/>
            <a:ext cx="3013569" cy="22601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8682" y="4308897"/>
            <a:ext cx="3013571" cy="2260178"/>
          </a:xfrm>
          <a:prstGeom prst="rect">
            <a:avLst/>
          </a:prstGeom>
        </p:spPr>
      </p:pic>
      <p:grpSp>
        <p:nvGrpSpPr>
          <p:cNvPr id="9" name="画布 3"/>
          <p:cNvGrpSpPr/>
          <p:nvPr/>
        </p:nvGrpSpPr>
        <p:grpSpPr>
          <a:xfrm>
            <a:off x="-473483" y="1886072"/>
            <a:ext cx="6133624" cy="5198485"/>
            <a:chOff x="0" y="0"/>
            <a:chExt cx="5274310" cy="41402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5274310" cy="4140200"/>
            </a:xfrm>
            <a:prstGeom prst="rect">
              <a:avLst/>
            </a:prstGeom>
          </p:spPr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2300" y="0"/>
              <a:ext cx="4102100" cy="3076575"/>
            </a:xfrm>
            <a:prstGeom prst="rect">
              <a:avLst/>
            </a:prstGeom>
          </p:spPr>
        </p:pic>
        <p:sp>
          <p:nvSpPr>
            <p:cNvPr id="12" name="椭圆 11"/>
            <p:cNvSpPr/>
            <p:nvPr/>
          </p:nvSpPr>
          <p:spPr>
            <a:xfrm>
              <a:off x="908050" y="336550"/>
              <a:ext cx="1276350" cy="21971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H="1">
              <a:off x="755650" y="2393950"/>
              <a:ext cx="419100" cy="6826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7"/>
            <p:cNvSpPr txBox="1"/>
            <p:nvPr/>
          </p:nvSpPr>
          <p:spPr>
            <a:xfrm>
              <a:off x="571500" y="3076575"/>
              <a:ext cx="514350" cy="3556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sz="1050" kern="100">
                  <a:effectLst/>
                  <a:ea typeface="宋体" panose="02010600030101010101" pitchFamily="2" charset="-122"/>
                  <a:cs typeface="Times New Roman" panose="02020603050405020304" pitchFamily="18" charset="0"/>
                </a:rPr>
                <a:t>旧版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2942250" y="459400"/>
              <a:ext cx="1276350" cy="21971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cxnSp>
          <p:nvCxnSpPr>
            <p:cNvPr id="16" name="直接箭头连接符 15"/>
            <p:cNvCxnSpPr/>
            <p:nvPr/>
          </p:nvCxnSpPr>
          <p:spPr>
            <a:xfrm>
              <a:off x="3920150" y="2533650"/>
              <a:ext cx="639150" cy="6032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7"/>
            <p:cNvSpPr txBox="1"/>
            <p:nvPr/>
          </p:nvSpPr>
          <p:spPr>
            <a:xfrm>
              <a:off x="4358300" y="3145450"/>
              <a:ext cx="514350" cy="3556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zh-CN" sz="105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新版</a:t>
              </a:r>
              <a:endParaRPr lang="zh-CN" sz="120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APV25</a:t>
            </a:r>
            <a:r>
              <a:rPr lang="zh-CN" altLang="en-US" dirty="0" smtClean="0"/>
              <a:t>电子学读出方面的工作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0059E-DA50-4BEB-87AC-9ED40B007BE6}" type="datetime1">
              <a:rPr lang="zh-CN" altLang="en-US" smtClean="0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MPGD@LZU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CBA79-5607-4C9C-B923-B4ED840F8F6E}" type="slidenum">
              <a:rPr lang="zh-CN" alt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3" y="1826538"/>
            <a:ext cx="6553993" cy="20890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61088"/>
            <a:ext cx="6553992" cy="2202678"/>
          </a:xfrm>
          <a:prstGeom prst="rect">
            <a:avLst/>
          </a:prstGeom>
        </p:spPr>
      </p:pic>
      <p:sp>
        <p:nvSpPr>
          <p:cNvPr id="9" name="左箭头 8"/>
          <p:cNvSpPr/>
          <p:nvPr/>
        </p:nvSpPr>
        <p:spPr>
          <a:xfrm>
            <a:off x="6520501" y="2658285"/>
            <a:ext cx="611187" cy="2340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左箭头 9"/>
          <p:cNvSpPr/>
          <p:nvPr/>
        </p:nvSpPr>
        <p:spPr>
          <a:xfrm>
            <a:off x="6520501" y="5291433"/>
            <a:ext cx="611187" cy="2340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7"/>
          <p:cNvSpPr txBox="1"/>
          <p:nvPr/>
        </p:nvSpPr>
        <p:spPr>
          <a:xfrm>
            <a:off x="7266468" y="2478866"/>
            <a:ext cx="1710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 smtClean="0"/>
              <a:t>旧版</a:t>
            </a:r>
            <a:r>
              <a:rPr lang="en-US" altLang="zh-CN" dirty="0" smtClean="0"/>
              <a:t>APV25,</a:t>
            </a:r>
            <a:r>
              <a:rPr lang="zh-CN" altLang="en-US" dirty="0" smtClean="0"/>
              <a:t>噪声的</a:t>
            </a:r>
            <a:r>
              <a:rPr lang="en-US" altLang="zh-CN" dirty="0" smtClean="0"/>
              <a:t>RMS</a:t>
            </a:r>
            <a:r>
              <a:rPr lang="zh-CN" altLang="en-US" dirty="0" smtClean="0"/>
              <a:t>的</a:t>
            </a:r>
            <a:r>
              <a:rPr lang="en-US" altLang="zh-CN" dirty="0" smtClean="0"/>
              <a:t>Mean</a:t>
            </a:r>
            <a:r>
              <a:rPr lang="zh-CN" altLang="en-US" dirty="0" smtClean="0"/>
              <a:t>在</a:t>
            </a:r>
            <a:r>
              <a:rPr lang="en-US" altLang="zh-CN" dirty="0" smtClean="0"/>
              <a:t>16.89</a:t>
            </a:r>
            <a:endParaRPr lang="zh-CN" altLang="en-US" dirty="0"/>
          </a:p>
        </p:txBody>
      </p:sp>
      <p:sp>
        <p:nvSpPr>
          <p:cNvPr id="12" name="文本框 8"/>
          <p:cNvSpPr txBox="1"/>
          <p:nvPr/>
        </p:nvSpPr>
        <p:spPr>
          <a:xfrm>
            <a:off x="7329334" y="5112014"/>
            <a:ext cx="159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 smtClean="0"/>
              <a:t>新版</a:t>
            </a:r>
            <a:r>
              <a:rPr lang="en-US" altLang="zh-CN" dirty="0" smtClean="0"/>
              <a:t>APV25,</a:t>
            </a:r>
            <a:r>
              <a:rPr lang="zh-CN" altLang="en-US" dirty="0" smtClean="0"/>
              <a:t>噪声的</a:t>
            </a:r>
            <a:r>
              <a:rPr lang="en-US" altLang="zh-CN" dirty="0" smtClean="0"/>
              <a:t>RMS</a:t>
            </a:r>
            <a:r>
              <a:rPr lang="zh-CN" altLang="en-US" dirty="0" smtClean="0"/>
              <a:t>的</a:t>
            </a:r>
            <a:r>
              <a:rPr lang="en-US" altLang="zh-CN" dirty="0" smtClean="0"/>
              <a:t>Mean</a:t>
            </a:r>
            <a:r>
              <a:rPr lang="zh-CN" altLang="en-US" dirty="0" smtClean="0"/>
              <a:t>只有</a:t>
            </a:r>
            <a:r>
              <a:rPr lang="en-US" altLang="zh-CN" dirty="0" smtClean="0"/>
              <a:t>6.99</a:t>
            </a:r>
            <a:endParaRPr lang="zh-CN" altLang="en-US" dirty="0"/>
          </a:p>
        </p:txBody>
      </p:sp>
      <p:sp>
        <p:nvSpPr>
          <p:cNvPr id="13" name="文本框 9"/>
          <p:cNvSpPr txBox="1"/>
          <p:nvPr/>
        </p:nvSpPr>
        <p:spPr>
          <a:xfrm>
            <a:off x="6948804" y="3849404"/>
            <a:ext cx="223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新版</a:t>
            </a:r>
            <a:r>
              <a:rPr lang="en-US" altLang="zh-CN" dirty="0" smtClean="0">
                <a:solidFill>
                  <a:srgbClr val="FF0000"/>
                </a:solidFill>
              </a:rPr>
              <a:t>APV</a:t>
            </a:r>
            <a:r>
              <a:rPr lang="zh-CN" altLang="en-US" dirty="0" smtClean="0">
                <a:solidFill>
                  <a:srgbClr val="FF0000"/>
                </a:solidFill>
              </a:rPr>
              <a:t>的电子学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Noise</a:t>
            </a:r>
            <a:r>
              <a:rPr lang="zh-CN" altLang="en-US" dirty="0" smtClean="0">
                <a:solidFill>
                  <a:srgbClr val="FF0000"/>
                </a:solidFill>
              </a:rPr>
              <a:t>降低了约</a:t>
            </a:r>
            <a:r>
              <a:rPr lang="en-US" altLang="zh-CN" dirty="0" smtClean="0">
                <a:solidFill>
                  <a:srgbClr val="FF0000"/>
                </a:solidFill>
              </a:rPr>
              <a:t>60%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0059E-DA50-4BEB-87AC-9ED40B007BE6}" type="datetime1">
              <a:rPr lang="zh-CN" altLang="en-US" smtClean="0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MPGD@LZU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CBA79-5607-4C9C-B923-B4ED840F8F6E}" type="slidenum">
              <a:rPr lang="zh-CN" alt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52960"/>
            <a:ext cx="5723732" cy="19744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70246"/>
            <a:ext cx="5723732" cy="19744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87740"/>
            <a:ext cx="5723732" cy="1974498"/>
          </a:xfrm>
          <a:prstGeom prst="rect">
            <a:avLst/>
          </a:prstGeom>
        </p:spPr>
      </p:pic>
      <p:sp>
        <p:nvSpPr>
          <p:cNvPr id="10" name="文本框 8"/>
          <p:cNvSpPr txBox="1"/>
          <p:nvPr/>
        </p:nvSpPr>
        <p:spPr>
          <a:xfrm>
            <a:off x="2705100" y="1596096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5</a:t>
            </a:r>
            <a:r>
              <a:rPr lang="zh-CN" altLang="en-US" b="1" dirty="0" smtClean="0"/>
              <a:t>米</a:t>
            </a:r>
            <a:endParaRPr lang="zh-CN" altLang="en-US" b="1" dirty="0"/>
          </a:p>
        </p:txBody>
      </p:sp>
      <p:sp>
        <p:nvSpPr>
          <p:cNvPr id="11" name="文本框 9"/>
          <p:cNvSpPr txBox="1"/>
          <p:nvPr/>
        </p:nvSpPr>
        <p:spPr>
          <a:xfrm>
            <a:off x="2705100" y="3811756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10</a:t>
            </a:r>
            <a:r>
              <a:rPr lang="zh-CN" altLang="en-US" b="1" dirty="0" smtClean="0"/>
              <a:t>米</a:t>
            </a:r>
            <a:endParaRPr lang="zh-CN" altLang="en-US" b="1" dirty="0"/>
          </a:p>
        </p:txBody>
      </p:sp>
      <p:sp>
        <p:nvSpPr>
          <p:cNvPr id="12" name="文本框 10"/>
          <p:cNvSpPr txBox="1"/>
          <p:nvPr/>
        </p:nvSpPr>
        <p:spPr>
          <a:xfrm>
            <a:off x="2674479" y="5561166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15</a:t>
            </a:r>
            <a:r>
              <a:rPr lang="zh-CN" altLang="en-US" b="1" dirty="0" smtClean="0"/>
              <a:t>米</a:t>
            </a:r>
            <a:endParaRPr lang="zh-CN" altLang="en-US" b="1" dirty="0"/>
          </a:p>
        </p:txBody>
      </p:sp>
      <p:sp>
        <p:nvSpPr>
          <p:cNvPr id="13" name="文本框 11"/>
          <p:cNvSpPr txBox="1"/>
          <p:nvPr/>
        </p:nvSpPr>
        <p:spPr>
          <a:xfrm>
            <a:off x="5812574" y="2743784"/>
            <a:ext cx="32489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随着</a:t>
            </a:r>
            <a:r>
              <a:rPr lang="en-US" altLang="zh-CN" dirty="0" smtClean="0"/>
              <a:t>Readout Cable </a:t>
            </a:r>
            <a:r>
              <a:rPr lang="zh-CN" altLang="en-US" dirty="0" smtClean="0"/>
              <a:t>长度的增加每个</a:t>
            </a:r>
            <a:r>
              <a:rPr lang="en-US" altLang="zh-CN" dirty="0" smtClean="0"/>
              <a:t>Apv25</a:t>
            </a:r>
            <a:r>
              <a:rPr lang="zh-CN" altLang="en-US" dirty="0" smtClean="0"/>
              <a:t>芯片的前几道的噪音显著的提高了，是其他的道的</a:t>
            </a:r>
            <a:r>
              <a:rPr lang="en-US" altLang="zh-CN" dirty="0" smtClean="0"/>
              <a:t>5-10</a:t>
            </a:r>
            <a:r>
              <a:rPr lang="zh-CN" altLang="en-US" dirty="0" smtClean="0"/>
              <a:t>倍。</a:t>
            </a:r>
            <a:endParaRPr lang="en-US" altLang="zh-CN" dirty="0"/>
          </a:p>
          <a:p>
            <a:r>
              <a:rPr lang="en-US" altLang="zh-CN" dirty="0" smtClean="0"/>
              <a:t>   </a:t>
            </a:r>
            <a:r>
              <a:rPr lang="zh-CN" altLang="en-US" dirty="0" smtClean="0"/>
              <a:t>考虑到中子成像时，</a:t>
            </a:r>
            <a:r>
              <a:rPr lang="en-US" altLang="zh-CN" dirty="0" smtClean="0"/>
              <a:t>MPD </a:t>
            </a:r>
            <a:r>
              <a:rPr lang="zh-CN" altLang="en-US" dirty="0" smtClean="0"/>
              <a:t>需要远离中子源</a:t>
            </a:r>
            <a:r>
              <a:rPr lang="en-US" altLang="zh-CN" dirty="0" smtClean="0"/>
              <a:t>Readout </a:t>
            </a:r>
            <a:r>
              <a:rPr lang="en-US" altLang="zh-CN" dirty="0"/>
              <a:t>Cable </a:t>
            </a:r>
            <a:r>
              <a:rPr lang="zh-CN" altLang="en-US" dirty="0" smtClean="0"/>
              <a:t>的长度对进一步增加，这种现象会干扰的成像精度。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95249" y="1162050"/>
            <a:ext cx="7332493" cy="698500"/>
          </a:xfrm>
        </p:spPr>
        <p:txBody>
          <a:bodyPr/>
          <a:lstStyle/>
          <a:p>
            <a:r>
              <a:rPr lang="en-US" altLang="zh-CN" dirty="0" smtClean="0"/>
              <a:t>MPD</a:t>
            </a:r>
            <a:r>
              <a:rPr lang="zh-CN" altLang="en-US" dirty="0" smtClean="0"/>
              <a:t>固件的接口配置文件    </a:t>
            </a:r>
            <a:r>
              <a:rPr lang="en-US" altLang="zh-CN" dirty="0" smtClean="0"/>
              <a:t>from INFN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5FF01-A224-444A-AC02-EE4F2785949C}" type="datetime1">
              <a:rPr lang="zh-CN" altLang="en-US" smtClean="0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MPGD@LZU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DE609-8B6D-4809-9888-AC6811047670}" type="slidenum">
              <a:rPr lang="zh-CN" alt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472" y="2399536"/>
            <a:ext cx="4741502" cy="37627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891" y="1780544"/>
            <a:ext cx="3565361" cy="475381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292243" y="2659537"/>
            <a:ext cx="3486150" cy="809625"/>
            <a:chOff x="4517331" y="2659537"/>
            <a:chExt cx="3486150" cy="809625"/>
          </a:xfrm>
        </p:grpSpPr>
        <p:sp>
          <p:nvSpPr>
            <p:cNvPr id="7" name="椭圆 6"/>
            <p:cNvSpPr/>
            <p:nvPr/>
          </p:nvSpPr>
          <p:spPr>
            <a:xfrm>
              <a:off x="7330081" y="2659537"/>
              <a:ext cx="673400" cy="8096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箭头连接符 7"/>
            <p:cNvCxnSpPr/>
            <p:nvPr/>
          </p:nvCxnSpPr>
          <p:spPr>
            <a:xfrm flipH="1">
              <a:off x="4517331" y="3092485"/>
              <a:ext cx="28127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未来工作展望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探测器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搭建 </a:t>
            </a:r>
            <a:r>
              <a:rPr lang="en-US" altLang="zh-CN" dirty="0" smtClean="0"/>
              <a:t>hybrid MPGD</a:t>
            </a:r>
          </a:p>
          <a:p>
            <a:pPr lvl="1"/>
            <a:r>
              <a:rPr lang="zh-CN" altLang="en-US" dirty="0" smtClean="0"/>
              <a:t>增益、上升时间、打火</a:t>
            </a:r>
            <a:endParaRPr lang="en-US" altLang="zh-CN" dirty="0" smtClean="0"/>
          </a:p>
          <a:p>
            <a:r>
              <a:rPr lang="zh-CN" altLang="en-US" dirty="0" smtClean="0"/>
              <a:t>数据获取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仿真</a:t>
            </a:r>
            <a:r>
              <a:rPr lang="en-US" altLang="zh-CN" dirty="0" smtClean="0"/>
              <a:t>+</a:t>
            </a:r>
            <a:r>
              <a:rPr lang="zh-CN" altLang="en-US" dirty="0" smtClean="0"/>
              <a:t>开发板测试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外围电路设计</a:t>
            </a:r>
            <a:endParaRPr lang="en-US" altLang="zh-CN" dirty="0" smtClean="0"/>
          </a:p>
          <a:p>
            <a:r>
              <a:rPr lang="zh-CN" altLang="en-US" dirty="0" smtClean="0"/>
              <a:t>信号读出方式</a:t>
            </a:r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0059E-DA50-4BEB-87AC-9ED40B007BE6}" type="datetime1">
              <a:rPr lang="zh-CN" altLang="en-US" smtClean="0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MPGD@LZU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CBA79-5607-4C9C-B923-B4ED840F8F6E}" type="slidenum">
              <a:rPr lang="zh-CN" alt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ACB2C9B-75C8-44BC-A435-5B0AED3FAE56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BA712-AE30-43A2-919D-F5B7CCEF84E7}" type="slidenum">
              <a:rPr lang="zh-CN" alt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9038"/>
            <a:ext cx="9144000" cy="571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250768" y="2574388"/>
            <a:ext cx="8775241" cy="1470025"/>
          </a:xfrm>
        </p:spPr>
        <p:txBody>
          <a:bodyPr/>
          <a:lstStyle/>
          <a:p>
            <a:pPr algn="ctr"/>
            <a:r>
              <a:rPr lang="zh-CN" altLang="en-US" sz="4800" dirty="0" smtClean="0"/>
              <a:t>感谢大家一如既往的支持</a:t>
            </a:r>
            <a:endParaRPr lang="zh-CN" altLang="en-US" sz="48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5FF01-A224-444A-AC02-EE4F2785949C}" type="datetime1">
              <a:rPr lang="zh-CN" altLang="en-US" smtClean="0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MPGD@LZU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DE609-8B6D-4809-9888-AC6811047670}" type="slidenum">
              <a:rPr lang="zh-CN" alt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590800" y="3228927"/>
            <a:ext cx="4049322" cy="1177974"/>
          </a:xfrm>
        </p:spPr>
        <p:txBody>
          <a:bodyPr/>
          <a:lstStyle/>
          <a:p>
            <a:pPr algn="ctr"/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0059E-DA50-4BEB-87AC-9ED40B007BE6}" type="datetime1">
              <a:rPr lang="zh-CN" altLang="en-US" smtClean="0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MPGD@LZU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CBA79-5607-4C9C-B923-B4ED840F8F6E}" type="slidenum">
              <a:rPr lang="zh-CN" alt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其他的应用场景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5FF01-A224-444A-AC02-EE4F2785949C}" type="datetime1">
              <a:rPr lang="zh-CN" altLang="en-US" smtClean="0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MPGD@LZU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DE609-8B6D-4809-9888-AC6811047670}" type="slidenum">
              <a:rPr lang="zh-CN" alt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12629" y="1860549"/>
            <a:ext cx="6095282" cy="47085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003133-6FC3-44E9-93E8-3AA632263BFF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20184-10D9-4377-881A-F48DE15F1754}" type="slidenum">
              <a:rPr lang="zh-CN" alt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" y="1162050"/>
            <a:ext cx="7700963" cy="698500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微软雅黑" pitchFamily="34" charset="-122"/>
              </a:rPr>
              <a:t>MPGD</a:t>
            </a:r>
            <a:r>
              <a:rPr lang="zh-CN" altLang="en-US" smtClean="0"/>
              <a:t>进行位置测量时信号的时间特征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0500" y="1981200"/>
            <a:ext cx="4267200" cy="4525963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信号上升时间快</a:t>
            </a:r>
          </a:p>
          <a:p>
            <a:pPr eaLnBrk="1" hangingPunct="1"/>
            <a:endParaRPr lang="zh-CN" altLang="en-US" dirty="0" smtClean="0"/>
          </a:p>
        </p:txBody>
      </p:sp>
      <p:pic>
        <p:nvPicPr>
          <p:cNvPr id="4103" name="Picture 4" descr="drif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19625" y="2070100"/>
            <a:ext cx="4267200" cy="4346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6A2E95-A72E-4EE8-A714-B3A1A68C0A3B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FF1C5-3166-4B99-93E3-4416FD4E9199}" type="slidenum">
              <a:rPr lang="zh-CN" alt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" y="1162050"/>
            <a:ext cx="7700963" cy="698500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微软雅黑" pitchFamily="34" charset="-122"/>
              </a:rPr>
              <a:t>MPGD</a:t>
            </a:r>
            <a:r>
              <a:rPr lang="zh-CN" altLang="en-US" smtClean="0"/>
              <a:t>进行位置测量时信号的时间特征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0500" y="1981200"/>
            <a:ext cx="4267200" cy="4525963"/>
          </a:xfrm>
        </p:spPr>
        <p:txBody>
          <a:bodyPr/>
          <a:lstStyle/>
          <a:p>
            <a:pPr eaLnBrk="1" hangingPunct="1"/>
            <a:r>
              <a:rPr lang="zh-CN" altLang="en-US" smtClean="0"/>
              <a:t>信号上升时间快</a:t>
            </a:r>
          </a:p>
          <a:p>
            <a:pPr eaLnBrk="1" hangingPunct="1"/>
            <a:r>
              <a:rPr lang="zh-CN" altLang="en-US" smtClean="0">
                <a:solidFill>
                  <a:schemeClr val="accent2"/>
                </a:solidFill>
              </a:rPr>
              <a:t>持续时间</a:t>
            </a:r>
            <a:r>
              <a:rPr lang="zh-CN" altLang="en-US" smtClean="0"/>
              <a:t>与入射粒子</a:t>
            </a:r>
            <a:r>
              <a:rPr lang="zh-CN" altLang="en-US" smtClean="0">
                <a:solidFill>
                  <a:schemeClr val="accent2"/>
                </a:solidFill>
              </a:rPr>
              <a:t>沉积能量的方式</a:t>
            </a:r>
            <a:r>
              <a:rPr lang="zh-CN" altLang="en-US" smtClean="0">
                <a:solidFill>
                  <a:srgbClr val="CC0000"/>
                </a:solidFill>
              </a:rPr>
              <a:t>相关</a:t>
            </a:r>
          </a:p>
          <a:p>
            <a:pPr lvl="1"/>
            <a:r>
              <a:rPr lang="zh-CN" altLang="en-US" smtClean="0"/>
              <a:t>通过时间信息鉴别粒子是否带电</a:t>
            </a:r>
          </a:p>
          <a:p>
            <a:pPr eaLnBrk="1" hangingPunct="1">
              <a:buFontTx/>
              <a:buNone/>
            </a:pPr>
            <a:endParaRPr lang="zh-CN" altLang="en-US" smtClean="0"/>
          </a:p>
        </p:txBody>
      </p:sp>
      <p:pic>
        <p:nvPicPr>
          <p:cNvPr id="5127" name="Picture 4" descr="drif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19625" y="2070100"/>
            <a:ext cx="4267200" cy="4346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F0D9862-257A-486A-999F-9DAEB938950A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62B5C-1E10-4E6F-AC44-25A40183D686}" type="slidenum">
              <a:rPr lang="zh-CN" alt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" y="1162050"/>
            <a:ext cx="7700963" cy="698500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微软雅黑" pitchFamily="34" charset="-122"/>
              </a:rPr>
              <a:t>MPGD</a:t>
            </a:r>
            <a:r>
              <a:rPr lang="zh-CN" altLang="en-US" smtClean="0"/>
              <a:t>进行位置测量时信号的时间特征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0500" y="1981200"/>
            <a:ext cx="4267200" cy="4525963"/>
          </a:xfrm>
        </p:spPr>
        <p:txBody>
          <a:bodyPr/>
          <a:lstStyle/>
          <a:p>
            <a:pPr eaLnBrk="1" hangingPunct="1"/>
            <a:r>
              <a:rPr lang="zh-CN" altLang="en-US" smtClean="0"/>
              <a:t>信号上升时间快</a:t>
            </a:r>
          </a:p>
          <a:p>
            <a:pPr eaLnBrk="1" hangingPunct="1"/>
            <a:r>
              <a:rPr lang="zh-CN" altLang="en-US" smtClean="0">
                <a:solidFill>
                  <a:schemeClr val="accent2"/>
                </a:solidFill>
              </a:rPr>
              <a:t>持续时间</a:t>
            </a:r>
            <a:r>
              <a:rPr lang="zh-CN" altLang="en-US" smtClean="0"/>
              <a:t>与入射粒子</a:t>
            </a:r>
            <a:r>
              <a:rPr lang="zh-CN" altLang="en-US" smtClean="0">
                <a:solidFill>
                  <a:schemeClr val="accent2"/>
                </a:solidFill>
              </a:rPr>
              <a:t>沉积能量的方式</a:t>
            </a:r>
            <a:r>
              <a:rPr lang="zh-CN" altLang="en-US" smtClean="0">
                <a:solidFill>
                  <a:srgbClr val="CC0000"/>
                </a:solidFill>
              </a:rPr>
              <a:t>相关</a:t>
            </a:r>
          </a:p>
          <a:p>
            <a:pPr lvl="1"/>
            <a:r>
              <a:rPr lang="zh-CN" altLang="en-US" smtClean="0"/>
              <a:t>通过时间信息鉴别粒子是否带电</a:t>
            </a:r>
          </a:p>
          <a:p>
            <a:pPr eaLnBrk="1" hangingPunct="1">
              <a:buFontTx/>
              <a:buNone/>
            </a:pPr>
            <a:endParaRPr lang="zh-CN" altLang="en-US" smtClean="0"/>
          </a:p>
        </p:txBody>
      </p:sp>
      <p:pic>
        <p:nvPicPr>
          <p:cNvPr id="6151" name="Picture 4" descr="schemetic"/>
          <p:cNvPicPr>
            <a:picLocks noGrp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18800" y="2070000"/>
            <a:ext cx="4266000" cy="4345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03B61B-31B6-4051-8090-CE6ECB2C7EDB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C4F66-53F1-47C2-A9EB-DD50E431DF8F}" type="slidenum">
              <a:rPr lang="zh-CN" alt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" y="1162050"/>
            <a:ext cx="7700963" cy="698500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微软雅黑" pitchFamily="34" charset="-122"/>
              </a:rPr>
              <a:t>MPGD</a:t>
            </a:r>
            <a:r>
              <a:rPr lang="zh-CN" altLang="en-US" smtClean="0"/>
              <a:t>进行位置测量时信号的时间特征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0500" y="1981200"/>
            <a:ext cx="4267200" cy="4525963"/>
          </a:xfrm>
        </p:spPr>
        <p:txBody>
          <a:bodyPr/>
          <a:lstStyle/>
          <a:p>
            <a:pPr eaLnBrk="1" hangingPunct="1"/>
            <a:r>
              <a:rPr lang="zh-CN" altLang="en-US" smtClean="0"/>
              <a:t>信号上升时间快</a:t>
            </a:r>
          </a:p>
          <a:p>
            <a:pPr eaLnBrk="1" hangingPunct="1"/>
            <a:r>
              <a:rPr lang="zh-CN" altLang="en-US" smtClean="0">
                <a:solidFill>
                  <a:schemeClr val="accent2"/>
                </a:solidFill>
              </a:rPr>
              <a:t>持续时间</a:t>
            </a:r>
            <a:r>
              <a:rPr lang="zh-CN" altLang="en-US" smtClean="0"/>
              <a:t>与入射粒子</a:t>
            </a:r>
            <a:r>
              <a:rPr lang="zh-CN" altLang="en-US" smtClean="0">
                <a:solidFill>
                  <a:schemeClr val="accent2"/>
                </a:solidFill>
              </a:rPr>
              <a:t>沉积能量的方式</a:t>
            </a:r>
            <a:r>
              <a:rPr lang="zh-CN" altLang="en-US" smtClean="0">
                <a:solidFill>
                  <a:srgbClr val="CC0000"/>
                </a:solidFill>
              </a:rPr>
              <a:t>相关</a:t>
            </a:r>
          </a:p>
          <a:p>
            <a:pPr lvl="1"/>
            <a:r>
              <a:rPr lang="zh-CN" altLang="en-US" smtClean="0"/>
              <a:t>通过时间信息鉴别粒子是否带电</a:t>
            </a:r>
          </a:p>
          <a:p>
            <a:pPr eaLnBrk="1" hangingPunct="1"/>
            <a:r>
              <a:rPr lang="zh-CN" altLang="en-US" smtClean="0">
                <a:solidFill>
                  <a:schemeClr val="accent2"/>
                </a:solidFill>
              </a:rPr>
              <a:t>最大持续时间</a:t>
            </a:r>
            <a:r>
              <a:rPr lang="zh-CN" altLang="en-US" smtClean="0"/>
              <a:t>与入射粒子</a:t>
            </a:r>
            <a:r>
              <a:rPr lang="zh-CN" altLang="en-US" smtClean="0">
                <a:solidFill>
                  <a:schemeClr val="accent2"/>
                </a:solidFill>
              </a:rPr>
              <a:t>能量</a:t>
            </a:r>
            <a:r>
              <a:rPr lang="zh-CN" altLang="en-US" smtClean="0">
                <a:solidFill>
                  <a:srgbClr val="CC0000"/>
                </a:solidFill>
              </a:rPr>
              <a:t>无关</a:t>
            </a:r>
          </a:p>
          <a:p>
            <a:pPr lvl="1"/>
            <a:r>
              <a:rPr lang="zh-CN" altLang="en-US" smtClean="0"/>
              <a:t>通过时间信息修正径迹的起始点</a:t>
            </a:r>
          </a:p>
        </p:txBody>
      </p:sp>
      <p:pic>
        <p:nvPicPr>
          <p:cNvPr id="7175" name="Picture 4" descr="schemetic"/>
          <p:cNvPicPr>
            <a:picLocks noGrp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18800" y="2070000"/>
            <a:ext cx="4266000" cy="4345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9AD45A6-45DF-4802-9D67-44F7C59A588D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EA347-E40F-4024-A92F-1A2D3F3845F9}" type="slidenum">
              <a:rPr lang="zh-CN" alt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" y="1162050"/>
            <a:ext cx="8620125" cy="698500"/>
          </a:xfrm>
        </p:spPr>
        <p:txBody>
          <a:bodyPr/>
          <a:lstStyle/>
          <a:p>
            <a:pPr eaLnBrk="1" hangingPunct="1"/>
            <a:r>
              <a:rPr lang="zh-CN" altLang="en-US" smtClean="0"/>
              <a:t>为了验证思路可行，我们做了这样一个实验</a:t>
            </a:r>
          </a:p>
        </p:txBody>
      </p:sp>
      <p:pic>
        <p:nvPicPr>
          <p:cNvPr id="10246" name="图片 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7440" y="4060825"/>
            <a:ext cx="384270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25" y="1844134"/>
            <a:ext cx="3763963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" y="1901825"/>
            <a:ext cx="499903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 Box 6"/>
          <p:cNvSpPr txBox="1">
            <a:spLocks noChangeArrowheads="1"/>
          </p:cNvSpPr>
          <p:nvPr/>
        </p:nvSpPr>
        <p:spPr bwMode="auto">
          <a:xfrm>
            <a:off x="5767388" y="5133975"/>
            <a:ext cx="2947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i="1">
                <a:latin typeface="微软雅黑 Light" charset="-122"/>
                <a:ea typeface="微软雅黑 Light" charset="-122"/>
              </a:rPr>
              <a:t>@ IMP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2600707-8E40-44AC-9950-9A73683977B9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4A09A-829A-465B-982E-0773FA0E06BD}" type="slidenum">
              <a:rPr lang="zh-CN" alt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最终获得了预期的结果</a:t>
            </a:r>
          </a:p>
        </p:txBody>
      </p:sp>
      <p:pic>
        <p:nvPicPr>
          <p:cNvPr id="12294" name="图片 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38557" y="1990674"/>
            <a:ext cx="7094087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文本框 3"/>
          <p:cNvSpPr>
            <a:spLocks noChangeArrowheads="1"/>
          </p:cNvSpPr>
          <p:nvPr/>
        </p:nvSpPr>
        <p:spPr bwMode="auto">
          <a:xfrm>
            <a:off x="2051254" y="3599925"/>
            <a:ext cx="876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Calibri" pitchFamily="34" charset="0"/>
                <a:sym typeface="宋体" pitchFamily="2" charset="-122"/>
              </a:rPr>
              <a:t>归一化</a:t>
            </a:r>
          </a:p>
        </p:txBody>
      </p:sp>
      <p:sp>
        <p:nvSpPr>
          <p:cNvPr id="12296" name="矩形 4"/>
          <p:cNvSpPr>
            <a:spLocks noChangeArrowheads="1"/>
          </p:cNvSpPr>
          <p:nvPr/>
        </p:nvSpPr>
        <p:spPr bwMode="auto">
          <a:xfrm>
            <a:off x="4601994" y="4941837"/>
            <a:ext cx="18319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Calibri" pitchFamily="34" charset="0"/>
                <a:sym typeface="Calibri" pitchFamily="34" charset="0"/>
              </a:rPr>
              <a:t>Mean=135.7</a:t>
            </a:r>
            <a:endParaRPr lang="zh-CN" altLang="en-US" dirty="0">
              <a:solidFill>
                <a:schemeClr val="accent2"/>
              </a:solidFill>
              <a:latin typeface="Calibri" pitchFamily="34" charset="0"/>
              <a:sym typeface="Calibri" pitchFamily="34" charset="0"/>
            </a:endParaRPr>
          </a:p>
          <a:p>
            <a:r>
              <a:rPr lang="zh-CN" altLang="en-US" dirty="0">
                <a:solidFill>
                  <a:schemeClr val="accent2"/>
                </a:solidFill>
                <a:latin typeface="Calibri" pitchFamily="34" charset="0"/>
                <a:sym typeface="宋体" pitchFamily="2" charset="-122"/>
              </a:rPr>
              <a:t>σ</a:t>
            </a:r>
            <a:r>
              <a:rPr lang="en-US" altLang="zh-CN" dirty="0">
                <a:solidFill>
                  <a:schemeClr val="accent2"/>
                </a:solidFill>
                <a:latin typeface="Calibri" pitchFamily="34" charset="0"/>
                <a:sym typeface="Calibri" pitchFamily="34" charset="0"/>
              </a:rPr>
              <a:t>= 22.8</a:t>
            </a:r>
            <a:endParaRPr lang="zh-CN" altLang="en-US" dirty="0">
              <a:solidFill>
                <a:schemeClr val="accent2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12297" name="文本框 5"/>
          <p:cNvSpPr>
            <a:spLocks noChangeArrowheads="1"/>
          </p:cNvSpPr>
          <p:nvPr/>
        </p:nvSpPr>
        <p:spPr bwMode="auto">
          <a:xfrm>
            <a:off x="3481219" y="2525662"/>
            <a:ext cx="29511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CC0000"/>
                </a:solidFill>
                <a:latin typeface="Calibri" pitchFamily="34" charset="0"/>
                <a:sym typeface="Calibri" pitchFamily="34" charset="0"/>
              </a:rPr>
              <a:t>Mean=89.4</a:t>
            </a:r>
            <a:endParaRPr lang="zh-CN" altLang="en-US">
              <a:solidFill>
                <a:srgbClr val="CC0000"/>
              </a:solidFill>
              <a:latin typeface="Calibri" pitchFamily="34" charset="0"/>
              <a:sym typeface="Calibri" pitchFamily="34" charset="0"/>
            </a:endParaRPr>
          </a:p>
          <a:p>
            <a:r>
              <a:rPr lang="zh-CN" altLang="en-US">
                <a:solidFill>
                  <a:srgbClr val="CC0000"/>
                </a:solidFill>
                <a:latin typeface="Calibri" pitchFamily="34" charset="0"/>
                <a:sym typeface="宋体" pitchFamily="2" charset="-122"/>
              </a:rPr>
              <a:t>σ</a:t>
            </a:r>
            <a:r>
              <a:rPr lang="en-US" altLang="zh-CN">
                <a:solidFill>
                  <a:srgbClr val="CC0000"/>
                </a:solidFill>
                <a:latin typeface="Calibri" pitchFamily="34" charset="0"/>
                <a:sym typeface="Calibri" pitchFamily="34" charset="0"/>
              </a:rPr>
              <a:t>= 1.744</a:t>
            </a:r>
            <a:endParaRPr lang="zh-CN" altLang="en-US">
              <a:solidFill>
                <a:srgbClr val="CC0000"/>
              </a:solidFill>
              <a:latin typeface="Calibri" pitchFamily="34" charset="0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92DA8F9-9AA9-4C34-A3BB-F2574605D94C}" type="datetime1">
              <a:rPr lang="zh-CN" altLang="en-US"/>
              <a:pPr>
                <a:defRPr/>
              </a:pPr>
              <a:t>2015/7/23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MPGD@LZU</a:t>
            </a:r>
            <a:endParaRPr 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19A57-07B2-4E18-8A74-FCE26FB46479}" type="slidenum">
              <a:rPr lang="zh-CN" alt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" y="1162050"/>
            <a:ext cx="8234363" cy="698500"/>
          </a:xfrm>
        </p:spPr>
        <p:txBody>
          <a:bodyPr/>
          <a:lstStyle/>
          <a:p>
            <a:pPr eaLnBrk="1" hangingPunct="1"/>
            <a:r>
              <a:rPr lang="zh-CN" altLang="en-US" smtClean="0"/>
              <a:t>最终获得了预期的结果，但也发现了问题</a:t>
            </a:r>
          </a:p>
        </p:txBody>
      </p:sp>
      <p:sp>
        <p:nvSpPr>
          <p:cNvPr id="13319" name="文本框 3"/>
          <p:cNvSpPr>
            <a:spLocks noChangeArrowheads="1"/>
          </p:cNvSpPr>
          <p:nvPr/>
        </p:nvSpPr>
        <p:spPr bwMode="auto">
          <a:xfrm>
            <a:off x="1657350" y="4176713"/>
            <a:ext cx="876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Calibri" pitchFamily="34" charset="0"/>
                <a:sym typeface="宋体" pitchFamily="2" charset="-122"/>
              </a:rPr>
              <a:t>归一化</a:t>
            </a:r>
          </a:p>
        </p:txBody>
      </p:sp>
      <p:pic>
        <p:nvPicPr>
          <p:cNvPr id="13320" name="图片 2"/>
          <p:cNvPicPr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39600" y="1990800"/>
            <a:ext cx="7095600" cy="43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文本框 5"/>
          <p:cNvSpPr>
            <a:spLocks noChangeArrowheads="1"/>
          </p:cNvSpPr>
          <p:nvPr/>
        </p:nvSpPr>
        <p:spPr bwMode="auto">
          <a:xfrm>
            <a:off x="3495287" y="2624138"/>
            <a:ext cx="13299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CC0000"/>
                </a:solidFill>
                <a:latin typeface="Calibri" pitchFamily="34" charset="0"/>
                <a:sym typeface="Calibri" pitchFamily="34" charset="0"/>
              </a:rPr>
              <a:t>Mean=89.4</a:t>
            </a:r>
            <a:endParaRPr lang="zh-CN" altLang="en-US" dirty="0">
              <a:solidFill>
                <a:srgbClr val="CC0000"/>
              </a:solidFill>
              <a:latin typeface="Calibri" pitchFamily="34" charset="0"/>
              <a:sym typeface="Calibri" pitchFamily="34" charset="0"/>
            </a:endParaRPr>
          </a:p>
          <a:p>
            <a:r>
              <a:rPr lang="zh-CN" altLang="en-US" dirty="0">
                <a:solidFill>
                  <a:srgbClr val="CC0000"/>
                </a:solidFill>
                <a:latin typeface="Calibri" pitchFamily="34" charset="0"/>
                <a:sym typeface="宋体" pitchFamily="2" charset="-122"/>
              </a:rPr>
              <a:t>σ</a:t>
            </a:r>
            <a:r>
              <a:rPr lang="en-US" altLang="zh-CN" dirty="0">
                <a:solidFill>
                  <a:srgbClr val="CC0000"/>
                </a:solidFill>
                <a:latin typeface="Calibri" pitchFamily="34" charset="0"/>
                <a:sym typeface="Calibri" pitchFamily="34" charset="0"/>
              </a:rPr>
              <a:t>= 1.744</a:t>
            </a:r>
            <a:endParaRPr lang="zh-CN" altLang="en-US" dirty="0">
              <a:solidFill>
                <a:srgbClr val="CC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13322" name="矩形 4"/>
          <p:cNvSpPr>
            <a:spLocks noChangeArrowheads="1"/>
          </p:cNvSpPr>
          <p:nvPr/>
        </p:nvSpPr>
        <p:spPr bwMode="auto">
          <a:xfrm>
            <a:off x="4313355" y="3767745"/>
            <a:ext cx="1495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Calibri" pitchFamily="34" charset="0"/>
                <a:sym typeface="Calibri" pitchFamily="34" charset="0"/>
              </a:rPr>
              <a:t>Mean=135.7</a:t>
            </a:r>
            <a:endParaRPr lang="zh-CN" altLang="en-US" dirty="0">
              <a:solidFill>
                <a:schemeClr val="accent2"/>
              </a:solidFill>
              <a:latin typeface="Calibri" pitchFamily="34" charset="0"/>
              <a:sym typeface="Calibri" pitchFamily="34" charset="0"/>
            </a:endParaRPr>
          </a:p>
          <a:p>
            <a:r>
              <a:rPr lang="zh-CN" altLang="en-US" dirty="0">
                <a:solidFill>
                  <a:schemeClr val="accent2"/>
                </a:solidFill>
                <a:latin typeface="Calibri" pitchFamily="34" charset="0"/>
                <a:sym typeface="宋体" pitchFamily="2" charset="-122"/>
              </a:rPr>
              <a:t>σ</a:t>
            </a:r>
            <a:r>
              <a:rPr lang="en-US" altLang="zh-CN" dirty="0">
                <a:solidFill>
                  <a:schemeClr val="accent2"/>
                </a:solidFill>
                <a:latin typeface="Calibri" pitchFamily="34" charset="0"/>
                <a:sym typeface="Calibri" pitchFamily="34" charset="0"/>
              </a:rPr>
              <a:t>= 22.8</a:t>
            </a:r>
            <a:endParaRPr lang="zh-CN" altLang="en-US" dirty="0">
              <a:solidFill>
                <a:schemeClr val="accent2"/>
              </a:solidFill>
              <a:latin typeface="Calibri" pitchFamily="34" charset="0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Pages>0</Pages>
  <Words>633</Words>
  <Characters>0</Characters>
  <Application>WPS Office</Application>
  <DocSecurity>0</DocSecurity>
  <PresentationFormat>全屏显示(4:3)</PresentationFormat>
  <Lines>0</Lines>
  <Paragraphs>171</Paragraphs>
  <Slides>29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默认设计模板</vt:lpstr>
      <vt:lpstr>微模式气体探测器信号的时间信息 —— 兰州大学的MPGD研究 </vt:lpstr>
      <vt:lpstr>主要内容</vt:lpstr>
      <vt:lpstr>MPGD进行位置测量时信号的时间特征</vt:lpstr>
      <vt:lpstr>MPGD进行位置测量时信号的时间特征</vt:lpstr>
      <vt:lpstr>MPGD进行位置测量时信号的时间特征</vt:lpstr>
      <vt:lpstr>MPGD进行位置测量时信号的时间特征</vt:lpstr>
      <vt:lpstr>为了验证思路可行，我们做了这样一个实验</vt:lpstr>
      <vt:lpstr>最终获得了预期的结果</vt:lpstr>
      <vt:lpstr>最终获得了预期的结果，但也发现了问题</vt:lpstr>
      <vt:lpstr>新一版的探测器</vt:lpstr>
      <vt:lpstr>双层GEM膜的Garfield++ 计算结果</vt:lpstr>
      <vt:lpstr>双层GEM膜+MicroMesh的Garfield++ 计算结果</vt:lpstr>
      <vt:lpstr>幻灯片 13</vt:lpstr>
      <vt:lpstr>幻灯片 14</vt:lpstr>
      <vt:lpstr>幻灯片 15</vt:lpstr>
      <vt:lpstr>针对计算机模拟数据的在线径迹重建步骤</vt:lpstr>
      <vt:lpstr>单一时间切片中的径迹投影识别</vt:lpstr>
      <vt:lpstr>将几个时间切片组合在一起，记录完整径迹</vt:lpstr>
      <vt:lpstr>完整的径迹识别</vt:lpstr>
      <vt:lpstr>QuartusII 的波形仿真结果</vt:lpstr>
      <vt:lpstr>APV25电子学读出方面的工作</vt:lpstr>
      <vt:lpstr>APV25电子学读出方面的工作</vt:lpstr>
      <vt:lpstr>幻灯片 23</vt:lpstr>
      <vt:lpstr>MPD固件的接口配置文件    from INFN</vt:lpstr>
      <vt:lpstr>未来工作展望</vt:lpstr>
      <vt:lpstr>幻灯片 26</vt:lpstr>
      <vt:lpstr>感谢大家一如既往的支持</vt:lpstr>
      <vt:lpstr>backup</vt:lpstr>
      <vt:lpstr>其他的应用场景</vt:lpstr>
    </vt:vector>
  </TitlesOfParts>
  <Company>兰州大学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2015MPGD会议</dc:title>
  <dc:creator>张毅</dc:creator>
  <cp:lastModifiedBy>张毅</cp:lastModifiedBy>
  <cp:revision>64</cp:revision>
  <dcterms:created xsi:type="dcterms:W3CDTF">2013-01-24T09:44:32Z</dcterms:created>
  <dcterms:modified xsi:type="dcterms:W3CDTF">2015-07-22T17:30:38Z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1033-9.1.0.4961</vt:lpwstr>
  </property>
</Properties>
</file>