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57"/>
  </p:notesMasterIdLst>
  <p:sldIdLst>
    <p:sldId id="289" r:id="rId2"/>
    <p:sldId id="257" r:id="rId3"/>
    <p:sldId id="276" r:id="rId4"/>
    <p:sldId id="335" r:id="rId5"/>
    <p:sldId id="358" r:id="rId6"/>
    <p:sldId id="354" r:id="rId7"/>
    <p:sldId id="355" r:id="rId8"/>
    <p:sldId id="356" r:id="rId9"/>
    <p:sldId id="357" r:id="rId10"/>
    <p:sldId id="287" r:id="rId11"/>
    <p:sldId id="288" r:id="rId12"/>
    <p:sldId id="265" r:id="rId13"/>
    <p:sldId id="260" r:id="rId14"/>
    <p:sldId id="292" r:id="rId15"/>
    <p:sldId id="293" r:id="rId16"/>
    <p:sldId id="334" r:id="rId17"/>
    <p:sldId id="306" r:id="rId18"/>
    <p:sldId id="333" r:id="rId19"/>
    <p:sldId id="339" r:id="rId20"/>
    <p:sldId id="266" r:id="rId21"/>
    <p:sldId id="344" r:id="rId22"/>
    <p:sldId id="294" r:id="rId23"/>
    <p:sldId id="307" r:id="rId24"/>
    <p:sldId id="258" r:id="rId25"/>
    <p:sldId id="295" r:id="rId26"/>
    <p:sldId id="296" r:id="rId27"/>
    <p:sldId id="297" r:id="rId28"/>
    <p:sldId id="303" r:id="rId29"/>
    <p:sldId id="305" r:id="rId30"/>
    <p:sldId id="274" r:id="rId31"/>
    <p:sldId id="275" r:id="rId32"/>
    <p:sldId id="269" r:id="rId33"/>
    <p:sldId id="270" r:id="rId34"/>
    <p:sldId id="273" r:id="rId35"/>
    <p:sldId id="322" r:id="rId36"/>
    <p:sldId id="341" r:id="rId37"/>
    <p:sldId id="323" r:id="rId38"/>
    <p:sldId id="324" r:id="rId39"/>
    <p:sldId id="347" r:id="rId40"/>
    <p:sldId id="349" r:id="rId41"/>
    <p:sldId id="352" r:id="rId42"/>
    <p:sldId id="364" r:id="rId43"/>
    <p:sldId id="365" r:id="rId44"/>
    <p:sldId id="366" r:id="rId45"/>
    <p:sldId id="367" r:id="rId46"/>
    <p:sldId id="337" r:id="rId47"/>
    <p:sldId id="277" r:id="rId48"/>
    <p:sldId id="338" r:id="rId49"/>
    <p:sldId id="345" r:id="rId50"/>
    <p:sldId id="346" r:id="rId51"/>
    <p:sldId id="326" r:id="rId52"/>
    <p:sldId id="299" r:id="rId53"/>
    <p:sldId id="353" r:id="rId54"/>
    <p:sldId id="351" r:id="rId55"/>
    <p:sldId id="363" r:id="rId5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59D"/>
    <a:srgbClr val="0404CC"/>
    <a:srgbClr val="2227FE"/>
    <a:srgbClr val="66FF99"/>
    <a:srgbClr val="FFFFFF"/>
    <a:srgbClr val="800000"/>
    <a:srgbClr val="0106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03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D2AE1A-DC57-430A-886F-4363F8ABC64D}" type="datetimeFigureOut">
              <a:rPr lang="zh-CN" altLang="en-US" smtClean="0"/>
              <a:pPr/>
              <a:t>2015/7/22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7271D6-1226-4471-85C9-56CEBFF2A62C}" type="slidenum">
              <a:rPr lang="zh-CN" altLang="en-US" smtClean="0"/>
              <a:pPr/>
              <a:t>‹#›</a:t>
            </a:fld>
            <a:endParaRPr lang="zh-CN" altLang="en-US"/>
          </a:p>
        </p:txBody>
      </p:sp>
    </p:spTree>
    <p:extLst>
      <p:ext uri="{BB962C8B-B14F-4D97-AF65-F5344CB8AC3E}">
        <p14:creationId xmlns:p14="http://schemas.microsoft.com/office/powerpoint/2010/main" val="2160646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丝网电极与读出电极之间的气隙宽度为</a:t>
            </a:r>
            <a:r>
              <a:rPr lang="en-US" altLang="zh-CN" dirty="0" smtClean="0"/>
              <a:t>50</a:t>
            </a:r>
            <a:r>
              <a:rPr lang="zh-CN" altLang="en-US" dirty="0" smtClean="0"/>
              <a:t>到</a:t>
            </a:r>
            <a:r>
              <a:rPr lang="en-US" altLang="zh-CN" dirty="0" smtClean="0"/>
              <a:t>100</a:t>
            </a:r>
            <a:r>
              <a:rPr lang="zh-CN" altLang="en-US" dirty="0" smtClean="0"/>
              <a:t>微米，气隙中的电场强度可达到</a:t>
            </a:r>
            <a:r>
              <a:rPr lang="en-US" altLang="zh-CN" dirty="0" smtClean="0"/>
              <a:t>30kV/cm</a:t>
            </a:r>
            <a:r>
              <a:rPr lang="zh-CN" altLang="en-US" dirty="0" smtClean="0"/>
              <a:t>以上</a:t>
            </a:r>
          </a:p>
          <a:p>
            <a:r>
              <a:rPr lang="zh-CN" altLang="en-US" dirty="0" smtClean="0"/>
              <a:t>在金属丝网的网孔附近，电场线受网孔几何形状的影响，呈现漏斗型，在其它地方都是大致均匀的，从漂移区穿过网孔的电场线几乎全部中止在读出电极上。</a:t>
            </a:r>
          </a:p>
          <a:p>
            <a:endParaRPr lang="zh-CN" altLang="en-US" dirty="0"/>
          </a:p>
        </p:txBody>
      </p:sp>
      <p:sp>
        <p:nvSpPr>
          <p:cNvPr id="4" name="灯片编号占位符 3"/>
          <p:cNvSpPr>
            <a:spLocks noGrp="1"/>
          </p:cNvSpPr>
          <p:nvPr>
            <p:ph type="sldNum" sz="quarter" idx="10"/>
          </p:nvPr>
        </p:nvSpPr>
        <p:spPr/>
        <p:txBody>
          <a:bodyPr/>
          <a:lstStyle/>
          <a:p>
            <a:fld id="{007271D6-1226-4471-85C9-56CEBFF2A62C}" type="slidenum">
              <a:rPr lang="zh-CN" altLang="en-US" smtClean="0"/>
              <a:pPr/>
              <a:t>3</a:t>
            </a:fld>
            <a:endParaRPr lang="zh-CN" altLang="en-US"/>
          </a:p>
        </p:txBody>
      </p:sp>
    </p:spTree>
    <p:extLst>
      <p:ext uri="{BB962C8B-B14F-4D97-AF65-F5344CB8AC3E}">
        <p14:creationId xmlns:p14="http://schemas.microsoft.com/office/powerpoint/2010/main" val="2070470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Kapton</a:t>
            </a:r>
            <a:r>
              <a:rPr lang="en-US" altLang="zh-CN" dirty="0" smtClean="0"/>
              <a:t> 50-100um/DLC</a:t>
            </a:r>
            <a:r>
              <a:rPr lang="en-US" altLang="zh-CN" baseline="0" dirty="0" smtClean="0"/>
              <a:t> 100M</a:t>
            </a:r>
            <a:r>
              <a:rPr lang="en-US" altLang="zh-CN" baseline="0" dirty="0" smtClean="0">
                <a:sym typeface="Symbol"/>
              </a:rPr>
              <a:t>/</a:t>
            </a:r>
            <a:endParaRPr lang="zh-CN" altLang="en-US" dirty="0"/>
          </a:p>
        </p:txBody>
      </p:sp>
      <p:sp>
        <p:nvSpPr>
          <p:cNvPr id="4" name="灯片编号占位符 3"/>
          <p:cNvSpPr>
            <a:spLocks noGrp="1"/>
          </p:cNvSpPr>
          <p:nvPr>
            <p:ph type="sldNum" sz="quarter" idx="10"/>
          </p:nvPr>
        </p:nvSpPr>
        <p:spPr/>
        <p:txBody>
          <a:bodyPr/>
          <a:lstStyle/>
          <a:p>
            <a:fld id="{007271D6-1226-4471-85C9-56CEBFF2A62C}" type="slidenum">
              <a:rPr lang="zh-CN" altLang="en-US" smtClean="0"/>
              <a:pPr/>
              <a:t>54</a:t>
            </a:fld>
            <a:endParaRPr lang="zh-CN" altLang="en-US"/>
          </a:p>
        </p:txBody>
      </p:sp>
    </p:spTree>
    <p:extLst>
      <p:ext uri="{BB962C8B-B14F-4D97-AF65-F5344CB8AC3E}">
        <p14:creationId xmlns:p14="http://schemas.microsoft.com/office/powerpoint/2010/main" val="356262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4931B7-134A-48C5-9B32-43150F533A4A}" type="slidenum">
              <a:rPr lang="en-US"/>
              <a:pPr/>
              <a:t>6</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07271D6-1226-4471-85C9-56CEBFF2A62C}" type="slidenum">
              <a:rPr lang="zh-CN" altLang="en-US" smtClean="0"/>
              <a:pPr/>
              <a:t>8</a:t>
            </a:fld>
            <a:endParaRPr lang="zh-CN" altLang="en-US"/>
          </a:p>
        </p:txBody>
      </p:sp>
    </p:spTree>
    <p:extLst>
      <p:ext uri="{BB962C8B-B14F-4D97-AF65-F5344CB8AC3E}">
        <p14:creationId xmlns:p14="http://schemas.microsoft.com/office/powerpoint/2010/main" val="2025403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Rot="1" noChangeAspect="1" noTextEdit="1"/>
          </p:cNvSpPr>
          <p:nvPr>
            <p:ph type="sldImg"/>
          </p:nvPr>
        </p:nvSpPr>
        <p:spPr bwMode="auto">
          <a:noFill/>
          <a:ln>
            <a:solidFill>
              <a:srgbClr val="000000"/>
            </a:solidFill>
            <a:miter lim="800000"/>
            <a:headEnd/>
            <a:tailEnd/>
          </a:ln>
        </p:spPr>
      </p:sp>
      <p:sp>
        <p:nvSpPr>
          <p:cNvPr id="28057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Rot="1" noChangeAspect="1" noTextEdit="1"/>
          </p:cNvSpPr>
          <p:nvPr>
            <p:ph type="sldImg"/>
          </p:nvPr>
        </p:nvSpPr>
        <p:spPr bwMode="auto">
          <a:noFill/>
          <a:ln>
            <a:solidFill>
              <a:srgbClr val="000000"/>
            </a:solidFill>
            <a:miter lim="800000"/>
            <a:headEnd/>
            <a:tailEnd/>
          </a:ln>
        </p:spPr>
      </p:sp>
      <p:sp>
        <p:nvSpPr>
          <p:cNvPr id="28672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brief</a:t>
            </a:r>
            <a:r>
              <a:rPr lang="en-US" altLang="zh-CN" baseline="0" dirty="0" smtClean="0"/>
              <a:t> introduction to neutrino-less double beta decay, this measurement aims to answer the questions like, </a:t>
            </a:r>
            <a:r>
              <a:rPr lang="en-US" altLang="zh-CN" baseline="0" dirty="0" err="1" smtClean="0"/>
              <a:t>Majorana</a:t>
            </a:r>
            <a:r>
              <a:rPr lang="en-US" altLang="zh-CN" baseline="0" dirty="0" smtClean="0"/>
              <a:t> or Dirac </a:t>
            </a:r>
            <a:r>
              <a:rPr lang="en-US" altLang="zh-CN" baseline="0" dirty="0" err="1" smtClean="0"/>
              <a:t>neatrino</a:t>
            </a:r>
            <a:r>
              <a:rPr lang="en-US" altLang="zh-CN" baseline="0" dirty="0" smtClean="0"/>
              <a:t> </a:t>
            </a:r>
            <a:r>
              <a:rPr lang="zh-CN" altLang="en-US" baseline="0" dirty="0" smtClean="0"/>
              <a:t>？</a:t>
            </a:r>
            <a:r>
              <a:rPr lang="en-US" altLang="zh-CN" baseline="0" dirty="0" smtClean="0"/>
              <a:t>Lepton number violating, and absolute </a:t>
            </a:r>
            <a:r>
              <a:rPr lang="en-US" altLang="zh-CN" baseline="0" dirty="0" err="1" smtClean="0"/>
              <a:t>neatrino</a:t>
            </a:r>
            <a:r>
              <a:rPr lang="en-US" altLang="zh-CN" baseline="0" dirty="0" smtClean="0"/>
              <a:t> mass.</a:t>
            </a:r>
          </a:p>
          <a:p>
            <a:endParaRPr lang="en-US" altLang="zh-CN" baseline="0" dirty="0" smtClean="0"/>
          </a:p>
          <a:p>
            <a:r>
              <a:rPr lang="en-US" altLang="zh-CN" baseline="0" dirty="0" smtClean="0"/>
              <a:t>And the very rare interested events requires for searching:</a:t>
            </a:r>
          </a:p>
          <a:p>
            <a:pPr marL="285750" indent="-285750">
              <a:buFont typeface="Arial" panose="020B0604020202020204" pitchFamily="34" charset="0"/>
              <a:buChar char="•"/>
            </a:pPr>
            <a:r>
              <a:rPr lang="en-US" altLang="zh-CN" dirty="0" smtClean="0"/>
              <a:t>Good energy resolution</a:t>
            </a:r>
          </a:p>
          <a:p>
            <a:pPr marL="285750" indent="-285750">
              <a:buFont typeface="Arial" panose="020B0604020202020204" pitchFamily="34" charset="0"/>
              <a:buChar char="•"/>
            </a:pPr>
            <a:r>
              <a:rPr lang="en-US" altLang="zh-CN" dirty="0" smtClean="0"/>
              <a:t>Low background </a:t>
            </a:r>
          </a:p>
          <a:p>
            <a:pPr marL="285750" indent="-285750">
              <a:buFont typeface="Arial" panose="020B0604020202020204" pitchFamily="34" charset="0"/>
              <a:buChar char="•"/>
            </a:pPr>
            <a:r>
              <a:rPr lang="en-US" altLang="zh-CN" dirty="0" smtClean="0"/>
              <a:t>Large isotope mass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867BA9A2-BB76-494B-8872-53A2C3B5AF46}" type="slidenum">
              <a:rPr lang="zh-CN" altLang="en-US" smtClean="0"/>
              <a:pPr/>
              <a:t>35</a:t>
            </a:fld>
            <a:endParaRPr lang="zh-CN" altLang="en-US"/>
          </a:p>
        </p:txBody>
      </p:sp>
    </p:spTree>
    <p:extLst>
      <p:ext uri="{BB962C8B-B14F-4D97-AF65-F5344CB8AC3E}">
        <p14:creationId xmlns:p14="http://schemas.microsoft.com/office/powerpoint/2010/main" val="3576879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7BA9A2-BB76-494B-8872-53A2C3B5AF46}" type="slidenum">
              <a:rPr lang="zh-CN" altLang="en-US" smtClean="0"/>
              <a:pPr/>
              <a:t>41</a:t>
            </a:fld>
            <a:endParaRPr lang="zh-CN" altLang="en-US"/>
          </a:p>
        </p:txBody>
      </p:sp>
    </p:spTree>
    <p:extLst>
      <p:ext uri="{BB962C8B-B14F-4D97-AF65-F5344CB8AC3E}">
        <p14:creationId xmlns:p14="http://schemas.microsoft.com/office/powerpoint/2010/main" val="378946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682" name="Rectangle 3"/>
          <p:cNvSpPr>
            <a:spLocks noGrp="1" noChangeArrowheads="1"/>
          </p:cNvSpPr>
          <p:nvPr>
            <p:ph type="body" idx="1"/>
          </p:nvPr>
        </p:nvSpPr>
        <p:spPr bwMode="auto">
          <a:noFill/>
        </p:spPr>
        <p:txBody>
          <a:bodyPr wrap="square" lIns="89940" tIns="44970" rIns="89940" bIns="44970" numCol="1" anchor="t" anchorCtr="0" compatLnSpc="1">
            <a:prstTxWarp prst="textNoShape">
              <a:avLst/>
            </a:prstTxWarp>
          </a:bodyPr>
          <a:lstStyle/>
          <a:p>
            <a:endParaRPr lang="en-US" smtClean="0">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0109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79295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43263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586813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83493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47652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t>2015-07-23 </a:t>
            </a:r>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7514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17597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86852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1512028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900264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2015-07-23 </a:t>
            </a:r>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25126832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3.wmf"/><Relationship Id="rId5" Type="http://schemas.openxmlformats.org/officeDocument/2006/relationships/oleObject" Target="../embeddings/oleObject2.bin"/><Relationship Id="rId4" Type="http://schemas.openxmlformats.org/officeDocument/2006/relationships/image" Target="../media/image62.wmf"/></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4.wmf"/><Relationship Id="rId5" Type="http://schemas.openxmlformats.org/officeDocument/2006/relationships/oleObject" Target="../embeddings/oleObject3.bin"/><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7.wmf"/></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0.wmf"/><Relationship Id="rId5" Type="http://schemas.openxmlformats.org/officeDocument/2006/relationships/oleObject" Target="../embeddings/oleObject5.bin"/><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emf"/></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nvPr>
        </p:nvSpPr>
        <p:spPr/>
        <p:txBody>
          <a:bodyPr/>
          <a:lstStyle/>
          <a:p>
            <a:r>
              <a:rPr lang="en-US" altLang="zh-CN" b="1" dirty="0" err="1" smtClean="0"/>
              <a:t>MicroMegas</a:t>
            </a:r>
            <a:r>
              <a:rPr lang="zh-CN" altLang="en-US" b="1" dirty="0" smtClean="0"/>
              <a:t>研究进展</a:t>
            </a:r>
            <a:endParaRPr lang="zh-CN" altLang="en-US" b="1" dirty="0"/>
          </a:p>
        </p:txBody>
      </p:sp>
      <p:sp>
        <p:nvSpPr>
          <p:cNvPr id="7" name="副标题 6"/>
          <p:cNvSpPr>
            <a:spLocks noGrp="1"/>
          </p:cNvSpPr>
          <p:nvPr>
            <p:ph type="subTitle" idx="1"/>
          </p:nvPr>
        </p:nvSpPr>
        <p:spPr/>
        <p:txBody>
          <a:bodyPr>
            <a:normAutofit/>
          </a:bodyPr>
          <a:lstStyle/>
          <a:p>
            <a:r>
              <a:rPr lang="zh-CN" altLang="en-US" sz="2400" b="1" dirty="0" smtClean="0"/>
              <a:t>核探测与核电子学国家重点实验室</a:t>
            </a:r>
            <a:endParaRPr lang="en-US" altLang="zh-CN" sz="2400" b="1" dirty="0" smtClean="0"/>
          </a:p>
          <a:p>
            <a:r>
              <a:rPr lang="zh-CN" altLang="en-US" sz="2400" b="1" dirty="0"/>
              <a:t>中国科学技术</a:t>
            </a:r>
            <a:r>
              <a:rPr lang="zh-CN" altLang="en-US" sz="2400" b="1" dirty="0" smtClean="0"/>
              <a:t>大学</a:t>
            </a:r>
            <a:endParaRPr lang="en-US" altLang="zh-CN" sz="2400" b="1" dirty="0" smtClean="0"/>
          </a:p>
          <a:p>
            <a:r>
              <a:rPr lang="zh-CN" altLang="en-US" sz="2400" b="1" dirty="0"/>
              <a:t>汪晓莲</a:t>
            </a: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98815" cy="792415"/>
          </a:xfrm>
          <a:prstGeom prst="rect">
            <a:avLst/>
          </a:prstGeom>
        </p:spPr>
      </p:pic>
    </p:spTree>
    <p:extLst>
      <p:ext uri="{BB962C8B-B14F-4D97-AF65-F5344CB8AC3E}">
        <p14:creationId xmlns:p14="http://schemas.microsoft.com/office/powerpoint/2010/main" val="27820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094" y="1176306"/>
            <a:ext cx="3077954"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78" name="Rectangle 2"/>
          <p:cNvSpPr>
            <a:spLocks noChangeArrowheads="1"/>
          </p:cNvSpPr>
          <p:nvPr/>
        </p:nvSpPr>
        <p:spPr bwMode="auto">
          <a:xfrm>
            <a:off x="683568" y="387595"/>
            <a:ext cx="6337300" cy="609600"/>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p>
            <a:pPr marL="457200" indent="-457200">
              <a:buSzPct val="80000"/>
              <a:buFont typeface="Wingdings" pitchFamily="2" charset="2"/>
              <a:buChar char="l"/>
            </a:pPr>
            <a:r>
              <a:rPr lang="zh-CN" altLang="zh-CN" sz="3200" b="1" dirty="0" smtClean="0">
                <a:solidFill>
                  <a:srgbClr val="7030A0"/>
                </a:solidFill>
                <a:effectLst>
                  <a:outerShdw blurRad="38100" dist="38100" dir="2700000" algn="tl">
                    <a:srgbClr val="000000">
                      <a:alpha val="43137"/>
                    </a:srgbClr>
                  </a:outerShdw>
                </a:effectLst>
                <a:ea typeface="华文楷体" pitchFamily="2" charset="-122"/>
              </a:rPr>
              <a:t>Micro</a:t>
            </a:r>
            <a:r>
              <a:rPr lang="en-US" altLang="zh-CN" sz="3200" b="1" dirty="0" smtClean="0">
                <a:solidFill>
                  <a:srgbClr val="7030A0"/>
                </a:solidFill>
                <a:effectLst>
                  <a:outerShdw blurRad="38100" dist="38100" dir="2700000" algn="tl">
                    <a:srgbClr val="000000">
                      <a:alpha val="43137"/>
                    </a:srgbClr>
                  </a:outerShdw>
                </a:effectLst>
                <a:ea typeface="华文楷体" pitchFamily="2" charset="-122"/>
              </a:rPr>
              <a:t>M</a:t>
            </a:r>
            <a:r>
              <a:rPr lang="zh-CN" altLang="zh-CN" sz="3200" b="1" dirty="0" smtClean="0">
                <a:solidFill>
                  <a:srgbClr val="7030A0"/>
                </a:solidFill>
                <a:effectLst>
                  <a:outerShdw blurRad="38100" dist="38100" dir="2700000" algn="tl">
                    <a:srgbClr val="000000">
                      <a:alpha val="43137"/>
                    </a:srgbClr>
                  </a:outerShdw>
                </a:effectLst>
                <a:ea typeface="华文楷体" pitchFamily="2" charset="-122"/>
              </a:rPr>
              <a:t>egas</a:t>
            </a:r>
            <a:r>
              <a:rPr lang="zh-CN" sz="3200" b="1" dirty="0" smtClean="0">
                <a:solidFill>
                  <a:srgbClr val="7030A0"/>
                </a:solidFill>
                <a:effectLst>
                  <a:outerShdw blurRad="38100" dist="38100" dir="2700000" algn="tl">
                    <a:srgbClr val="000000">
                      <a:alpha val="43137"/>
                    </a:srgbClr>
                  </a:outerShdw>
                </a:effectLst>
                <a:ea typeface="华文楷体" pitchFamily="2" charset="-122"/>
              </a:rPr>
              <a:t>探测器</a:t>
            </a:r>
            <a:r>
              <a:rPr lang="zh-CN" altLang="en-US" sz="3200" b="1" dirty="0" smtClean="0">
                <a:solidFill>
                  <a:srgbClr val="7030A0"/>
                </a:solidFill>
                <a:effectLst>
                  <a:outerShdw blurRad="38100" dist="38100" dir="2700000" algn="tl">
                    <a:srgbClr val="000000">
                      <a:alpha val="43137"/>
                    </a:srgbClr>
                  </a:outerShdw>
                </a:effectLst>
                <a:ea typeface="华文楷体" pitchFamily="2" charset="-122"/>
              </a:rPr>
              <a:t>制作</a:t>
            </a:r>
            <a:r>
              <a:rPr lang="en-US" altLang="zh-CN" sz="3200" b="1" dirty="0" smtClean="0">
                <a:solidFill>
                  <a:srgbClr val="7030A0"/>
                </a:solidFill>
                <a:effectLst>
                  <a:outerShdw blurRad="38100" dist="38100" dir="2700000" algn="tl">
                    <a:srgbClr val="000000">
                      <a:alpha val="43137"/>
                    </a:srgbClr>
                  </a:outerShdw>
                </a:effectLst>
                <a:ea typeface="华文楷体" pitchFamily="2" charset="-122"/>
              </a:rPr>
              <a:t>(USTC)</a:t>
            </a:r>
            <a:endParaRPr lang="en-US" sz="3200" b="1" dirty="0">
              <a:solidFill>
                <a:srgbClr val="7030A0"/>
              </a:solidFill>
              <a:effectLst>
                <a:outerShdw blurRad="38100" dist="38100" dir="2700000" algn="tl">
                  <a:srgbClr val="000000">
                    <a:alpha val="43137"/>
                  </a:srgbClr>
                </a:outerShdw>
              </a:effectLst>
              <a:ea typeface="华文楷体" pitchFamily="2" charset="-122"/>
            </a:endParaRPr>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22982"/>
            <a:ext cx="3600970" cy="240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56808" y="1484783"/>
            <a:ext cx="136928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sz="1600" b="1" dirty="0" smtClean="0">
                <a:solidFill>
                  <a:srgbClr val="FC3020"/>
                </a:solidFill>
                <a:cs typeface="Times New Roman" pitchFamily="18" charset="0"/>
              </a:rPr>
              <a:t>丝网</a:t>
            </a:r>
            <a:r>
              <a:rPr lang="zh-CN" altLang="en-US" sz="1600" b="1" dirty="0" smtClean="0">
                <a:solidFill>
                  <a:srgbClr val="FC3020"/>
                </a:solidFill>
                <a:cs typeface="Times New Roman" pitchFamily="18" charset="0"/>
              </a:rPr>
              <a:t>：</a:t>
            </a:r>
            <a:r>
              <a:rPr lang="en-US" altLang="zh-CN" sz="1600" dirty="0" smtClean="0">
                <a:solidFill>
                  <a:srgbClr val="000000"/>
                </a:solidFill>
                <a:cs typeface="Times New Roman" pitchFamily="18" charset="0"/>
              </a:rPr>
              <a:t>350 </a:t>
            </a:r>
            <a:r>
              <a:rPr lang="zh-CN" altLang="en-US" sz="1600" dirty="0" smtClean="0">
                <a:solidFill>
                  <a:srgbClr val="000000"/>
                </a:solidFill>
                <a:cs typeface="Times New Roman" pitchFamily="18" charset="0"/>
              </a:rPr>
              <a:t>目</a:t>
            </a:r>
            <a:endParaRPr lang="en-US" altLang="zh-CN" sz="1600" dirty="0" smtClean="0">
              <a:solidFill>
                <a:srgbClr val="000000"/>
              </a:solidFill>
              <a:cs typeface="Times New Roman" pitchFamily="18" charset="0"/>
            </a:endParaRPr>
          </a:p>
          <a:p>
            <a:r>
              <a:rPr lang="zh-CN" altLang="en-US" sz="1600" dirty="0" smtClean="0">
                <a:solidFill>
                  <a:srgbClr val="000000"/>
                </a:solidFill>
                <a:cs typeface="Times New Roman" pitchFamily="18" charset="0"/>
              </a:rPr>
              <a:t>不锈钢</a:t>
            </a:r>
            <a:endParaRPr lang="en-US" altLang="zh-CN" sz="1600" dirty="0" smtClean="0">
              <a:solidFill>
                <a:srgbClr val="000000"/>
              </a:solidFill>
              <a:cs typeface="Times New Roman" pitchFamily="18" charset="0"/>
            </a:endParaRPr>
          </a:p>
          <a:p>
            <a:r>
              <a:rPr lang="zh-CN" altLang="en-US" sz="1600" dirty="0" smtClean="0">
                <a:solidFill>
                  <a:srgbClr val="000000"/>
                </a:solidFill>
                <a:cs typeface="Times New Roman" pitchFamily="18" charset="0"/>
              </a:rPr>
              <a:t>丝</a:t>
            </a:r>
            <a:r>
              <a:rPr lang="zh-CN" altLang="en-US" sz="1600" dirty="0">
                <a:solidFill>
                  <a:srgbClr val="000000"/>
                </a:solidFill>
                <a:cs typeface="Times New Roman" pitchFamily="18" charset="0"/>
              </a:rPr>
              <a:t>间距</a:t>
            </a:r>
            <a:r>
              <a:rPr lang="en-US" altLang="zh-CN" sz="1600" dirty="0">
                <a:solidFill>
                  <a:srgbClr val="000000"/>
                </a:solidFill>
                <a:cs typeface="Times New Roman" pitchFamily="18" charset="0"/>
              </a:rPr>
              <a:t>/</a:t>
            </a:r>
            <a:r>
              <a:rPr lang="zh-CN" altLang="en-US" sz="1600" dirty="0">
                <a:solidFill>
                  <a:srgbClr val="000000"/>
                </a:solidFill>
                <a:cs typeface="Times New Roman" pitchFamily="18" charset="0"/>
              </a:rPr>
              <a:t>丝径 </a:t>
            </a:r>
            <a:endParaRPr lang="en-US" altLang="zh-CN" sz="1600" dirty="0" smtClean="0">
              <a:solidFill>
                <a:srgbClr val="000000"/>
              </a:solidFill>
              <a:cs typeface="Times New Roman" pitchFamily="18" charset="0"/>
            </a:endParaRPr>
          </a:p>
          <a:p>
            <a:r>
              <a:rPr lang="en-US" altLang="zh-CN" sz="1600" dirty="0" smtClean="0">
                <a:solidFill>
                  <a:srgbClr val="000000"/>
                </a:solidFill>
                <a:cs typeface="Times New Roman" pitchFamily="18" charset="0"/>
              </a:rPr>
              <a:t>75/22 </a:t>
            </a:r>
            <a:r>
              <a:rPr lang="el-GR" altLang="zh-CN" sz="1600" dirty="0">
                <a:solidFill>
                  <a:srgbClr val="000000"/>
                </a:solidFill>
                <a:cs typeface="Times New Roman" pitchFamily="18" charset="0"/>
              </a:rPr>
              <a:t>μ</a:t>
            </a:r>
            <a:r>
              <a:rPr lang="en-US" altLang="zh-CN" sz="1600" dirty="0">
                <a:solidFill>
                  <a:srgbClr val="000000"/>
                </a:solidFill>
                <a:cs typeface="Times New Roman" pitchFamily="18" charset="0"/>
              </a:rPr>
              <a:t>m</a:t>
            </a:r>
            <a:endParaRPr lang="zh-CN" altLang="en-US" sz="1600" dirty="0">
              <a:solidFill>
                <a:srgbClr val="000000"/>
              </a:solidFill>
              <a:cs typeface="Times New Roman" pitchFamily="18" charset="0"/>
            </a:endParaRPr>
          </a:p>
          <a:p>
            <a:endParaRPr lang="zh-CN" b="1" dirty="0">
              <a:solidFill>
                <a:srgbClr val="FC3020"/>
              </a:solidFill>
              <a:ea typeface="华文楷体" pitchFamily="2" charset="-122"/>
            </a:endParaRPr>
          </a:p>
        </p:txBody>
      </p:sp>
      <p:sp>
        <p:nvSpPr>
          <p:cNvPr id="75787" name="Line 11"/>
          <p:cNvSpPr>
            <a:spLocks noChangeShapeType="1"/>
          </p:cNvSpPr>
          <p:nvPr/>
        </p:nvSpPr>
        <p:spPr bwMode="auto">
          <a:xfrm flipV="1">
            <a:off x="4356100" y="2349500"/>
            <a:ext cx="984250" cy="304800"/>
          </a:xfrm>
          <a:prstGeom prst="line">
            <a:avLst/>
          </a:prstGeom>
          <a:noFill/>
          <a:ln w="38100">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5788" name="日期占位符 1"/>
          <p:cNvSpPr>
            <a:spLocks noGrp="1"/>
          </p:cNvSpPr>
          <p:nvPr>
            <p:ph type="dt" sz="half" idx="10"/>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mtClean="0"/>
              <a:t>2015-07-23 </a:t>
            </a:r>
            <a:endParaRPr lang="en-US" altLang="zh-CN" dirty="0" smtClean="0"/>
          </a:p>
        </p:txBody>
      </p:sp>
      <p:sp>
        <p:nvSpPr>
          <p:cNvPr id="75790" name="灯片编号占位符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0468511E-F471-4FD1-ABD4-5E1159B9345A}" type="slidenum">
              <a:rPr lang="en-US" altLang="zh-CN" smtClean="0"/>
              <a:pPr eaLnBrk="1" hangingPunct="1"/>
              <a:t>10</a:t>
            </a:fld>
            <a:endParaRPr lang="en-US" altLang="zh-CN" smtClean="0"/>
          </a:p>
        </p:txBody>
      </p:sp>
      <p:pic>
        <p:nvPicPr>
          <p:cNvPr id="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36" y="3644899"/>
            <a:ext cx="5108660" cy="24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Micromeg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3627378"/>
            <a:ext cx="3531678" cy="2434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页脚占位符 1"/>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3" name="TextBox 2"/>
          <p:cNvSpPr txBox="1"/>
          <p:nvPr/>
        </p:nvSpPr>
        <p:spPr>
          <a:xfrm>
            <a:off x="4644008" y="6109495"/>
            <a:ext cx="3813801" cy="276999"/>
          </a:xfrm>
          <a:prstGeom prst="rect">
            <a:avLst/>
          </a:prstGeom>
          <a:noFill/>
        </p:spPr>
        <p:txBody>
          <a:bodyPr wrap="none" rtlCol="0">
            <a:spAutoFit/>
          </a:bodyPr>
          <a:lstStyle/>
          <a:p>
            <a:r>
              <a:rPr lang="en-US" altLang="zh-CN" sz="1200" i="1" dirty="0" smtClean="0">
                <a:solidFill>
                  <a:srgbClr val="C00000"/>
                </a:solidFill>
              </a:rPr>
              <a:t>TANG </a:t>
            </a:r>
            <a:r>
              <a:rPr lang="en-US" altLang="zh-CN" sz="1200" i="1" dirty="0" err="1" smtClean="0">
                <a:solidFill>
                  <a:srgbClr val="C00000"/>
                </a:solidFill>
              </a:rPr>
              <a:t>Haohui</a:t>
            </a:r>
            <a:r>
              <a:rPr lang="zh-CN" altLang="en-US" sz="1200" i="1" dirty="0" smtClean="0">
                <a:solidFill>
                  <a:srgbClr val="C00000"/>
                </a:solidFill>
              </a:rPr>
              <a:t>、</a:t>
            </a:r>
            <a:r>
              <a:rPr lang="en-US" altLang="zh-CN" sz="1200" i="1" dirty="0" smtClean="0">
                <a:solidFill>
                  <a:srgbClr val="C00000"/>
                </a:solidFill>
              </a:rPr>
              <a:t>GUO </a:t>
            </a:r>
            <a:r>
              <a:rPr lang="en-US" altLang="zh-CN" sz="1200" i="1" dirty="0" err="1" smtClean="0">
                <a:solidFill>
                  <a:srgbClr val="C00000"/>
                </a:solidFill>
              </a:rPr>
              <a:t>Junjun</a:t>
            </a:r>
            <a:r>
              <a:rPr lang="en-US" altLang="zh-CN" sz="1200" i="1" dirty="0" smtClean="0">
                <a:solidFill>
                  <a:srgbClr val="C00000"/>
                </a:solidFill>
              </a:rPr>
              <a:t> </a:t>
            </a:r>
            <a:r>
              <a:rPr lang="en-US" altLang="zh-CN" sz="1200" dirty="0" smtClean="0">
                <a:solidFill>
                  <a:srgbClr val="C00000"/>
                </a:solidFill>
              </a:rPr>
              <a:t>et.al, </a:t>
            </a:r>
            <a:r>
              <a:rPr lang="en-US" altLang="zh-CN" sz="1200" b="1" dirty="0" smtClean="0">
                <a:solidFill>
                  <a:srgbClr val="C00000"/>
                </a:solidFill>
              </a:rPr>
              <a:t>CPC ,2009,33(9)777-780</a:t>
            </a:r>
            <a:endParaRPr lang="zh-CN" altLang="en-US" sz="1200" b="1" dirty="0">
              <a:solidFill>
                <a:srgbClr val="C00000"/>
              </a:solidFill>
            </a:endParaRPr>
          </a:p>
        </p:txBody>
      </p:sp>
    </p:spTree>
    <p:extLst>
      <p:ext uri="{BB962C8B-B14F-4D97-AF65-F5344CB8AC3E}">
        <p14:creationId xmlns:p14="http://schemas.microsoft.com/office/powerpoint/2010/main" val="243101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6" name="日期占位符 1"/>
          <p:cNvSpPr>
            <a:spLocks noGrp="1"/>
          </p:cNvSpPr>
          <p:nvPr>
            <p:ph type="dt" sz="half" idx="10"/>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mtClean="0"/>
              <a:t>2015-07-23 </a:t>
            </a:r>
            <a:endParaRPr lang="zh-CN" altLang="zh-CN" dirty="0" smtClean="0"/>
          </a:p>
        </p:txBody>
      </p:sp>
      <p:sp>
        <p:nvSpPr>
          <p:cNvPr id="76808" name="灯片编号占位符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E7873854-122D-4714-B746-58311E2EC2BF}" type="slidenum">
              <a:rPr lang="en-US" altLang="zh-CN" smtClean="0"/>
              <a:pPr eaLnBrk="1" hangingPunct="1"/>
              <a:t>11</a:t>
            </a:fld>
            <a:endParaRPr lang="en-US" altLang="zh-CN" smtClean="0"/>
          </a:p>
        </p:txBody>
      </p:sp>
      <p:sp>
        <p:nvSpPr>
          <p:cNvPr id="76803" name="Rectangle 2"/>
          <p:cNvSpPr>
            <a:spLocks noGrp="1" noChangeArrowheads="1"/>
          </p:cNvSpPr>
          <p:nvPr>
            <p:ph type="title" idx="4294967295"/>
          </p:nvPr>
        </p:nvSpPr>
        <p:spPr>
          <a:xfrm>
            <a:off x="491977" y="231833"/>
            <a:ext cx="4033672" cy="631825"/>
          </a:xfrm>
          <a:solidFill>
            <a:srgbClr val="CCFFCC"/>
          </a:solidFill>
        </p:spPr>
        <p:txBody>
          <a:bodyPr vert="horz" lIns="91440" tIns="45720" rIns="91440" bIns="45720" rtlCol="0" anchor="ctr">
            <a:noAutofit/>
          </a:bodyPr>
          <a:lstStyle/>
          <a:p>
            <a:r>
              <a:rPr lang="en-US" altLang="zh-CN" sz="2800" b="1" dirty="0" err="1">
                <a:solidFill>
                  <a:schemeClr val="accent2"/>
                </a:solidFill>
                <a:latin typeface="Comic Sans MS" pitchFamily="66" charset="0"/>
              </a:rPr>
              <a:t>MicroMegas</a:t>
            </a:r>
            <a:r>
              <a:rPr lang="en-US" altLang="zh-CN" sz="2800" b="1" dirty="0">
                <a:solidFill>
                  <a:schemeClr val="accent2"/>
                </a:solidFill>
                <a:latin typeface="Comic Sans MS" pitchFamily="66" charset="0"/>
              </a:rPr>
              <a:t> </a:t>
            </a:r>
            <a:r>
              <a:rPr lang="zh-CN" altLang="en-US" sz="2800" b="1" dirty="0">
                <a:solidFill>
                  <a:schemeClr val="accent2"/>
                </a:solidFill>
                <a:latin typeface="Comic Sans MS" pitchFamily="66" charset="0"/>
              </a:rPr>
              <a:t>制作流程</a:t>
            </a:r>
            <a:endParaRPr lang="en-US" altLang="zh-CN" sz="2800" b="1" dirty="0">
              <a:solidFill>
                <a:schemeClr val="accent2"/>
              </a:solidFill>
              <a:latin typeface="Comic Sans MS" pitchFamily="66" charset="0"/>
            </a:endParaRPr>
          </a:p>
        </p:txBody>
      </p:sp>
      <p:grpSp>
        <p:nvGrpSpPr>
          <p:cNvPr id="76804" name="Group 5"/>
          <p:cNvGrpSpPr>
            <a:grpSpLocks/>
          </p:cNvGrpSpPr>
          <p:nvPr/>
        </p:nvGrpSpPr>
        <p:grpSpPr bwMode="auto">
          <a:xfrm>
            <a:off x="252413" y="3429000"/>
            <a:ext cx="8713787" cy="2349500"/>
            <a:chOff x="0" y="0"/>
            <a:chExt cx="13721" cy="3699"/>
          </a:xfrm>
        </p:grpSpPr>
        <p:sp>
          <p:nvSpPr>
            <p:cNvPr id="76811" name="Text Box 29"/>
            <p:cNvSpPr txBox="1">
              <a:spLocks noChangeArrowheads="1"/>
            </p:cNvSpPr>
            <p:nvPr/>
          </p:nvSpPr>
          <p:spPr bwMode="auto">
            <a:xfrm>
              <a:off x="68" y="300"/>
              <a:ext cx="3000"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Mesh stretching</a:t>
              </a:r>
            </a:p>
          </p:txBody>
        </p:sp>
        <p:sp>
          <p:nvSpPr>
            <p:cNvPr id="76812" name="Oval 30"/>
            <p:cNvSpPr>
              <a:spLocks noChangeArrowheads="1"/>
            </p:cNvSpPr>
            <p:nvPr/>
          </p:nvSpPr>
          <p:spPr bwMode="auto">
            <a:xfrm>
              <a:off x="68" y="180"/>
              <a:ext cx="2760" cy="840"/>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zh-CN"/>
            </a:p>
          </p:txBody>
        </p:sp>
        <p:sp>
          <p:nvSpPr>
            <p:cNvPr id="76813" name="Text Box 32"/>
            <p:cNvSpPr txBox="1">
              <a:spLocks noChangeArrowheads="1"/>
            </p:cNvSpPr>
            <p:nvPr/>
          </p:nvSpPr>
          <p:spPr bwMode="auto">
            <a:xfrm>
              <a:off x="3742" y="452"/>
              <a:ext cx="3590"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Thermo-attaching</a:t>
              </a:r>
            </a:p>
          </p:txBody>
        </p:sp>
        <p:sp>
          <p:nvSpPr>
            <p:cNvPr id="76814" name="Oval 33"/>
            <p:cNvSpPr>
              <a:spLocks noChangeArrowheads="1"/>
            </p:cNvSpPr>
            <p:nvPr/>
          </p:nvSpPr>
          <p:spPr bwMode="auto">
            <a:xfrm>
              <a:off x="3669" y="0"/>
              <a:ext cx="3362" cy="1246"/>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zh-CN"/>
            </a:p>
          </p:txBody>
        </p:sp>
        <p:sp>
          <p:nvSpPr>
            <p:cNvPr id="76815" name="Text Box 34"/>
            <p:cNvSpPr txBox="1">
              <a:spLocks noChangeArrowheads="1"/>
            </p:cNvSpPr>
            <p:nvPr/>
          </p:nvSpPr>
          <p:spPr bwMode="auto">
            <a:xfrm>
              <a:off x="8732" y="339"/>
              <a:ext cx="3000" cy="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spcBef>
                  <a:spcPct val="50000"/>
                </a:spcBef>
              </a:pPr>
              <a:r>
                <a:rPr lang="en-US" altLang="zh-CN"/>
                <a:t>Assembling</a:t>
              </a:r>
            </a:p>
          </p:txBody>
        </p:sp>
        <p:sp>
          <p:nvSpPr>
            <p:cNvPr id="76816" name="Oval 35"/>
            <p:cNvSpPr>
              <a:spLocks noChangeArrowheads="1"/>
            </p:cNvSpPr>
            <p:nvPr/>
          </p:nvSpPr>
          <p:spPr bwMode="auto">
            <a:xfrm>
              <a:off x="8732" y="225"/>
              <a:ext cx="3000" cy="840"/>
            </a:xfrm>
            <a:prstGeom prst="ellipse">
              <a:avLst/>
            </a:prstGeom>
            <a:noFill/>
            <a:ln w="127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zh-CN"/>
            </a:p>
          </p:txBody>
        </p:sp>
        <p:sp>
          <p:nvSpPr>
            <p:cNvPr id="76817" name="Text Box 36"/>
            <p:cNvSpPr txBox="1">
              <a:spLocks noChangeArrowheads="1"/>
            </p:cNvSpPr>
            <p:nvPr/>
          </p:nvSpPr>
          <p:spPr bwMode="auto">
            <a:xfrm>
              <a:off x="3969" y="112"/>
              <a:ext cx="323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ct val="50000"/>
                </a:spcBef>
              </a:pPr>
              <a:r>
                <a:rPr lang="en-US" altLang="zh-CN"/>
                <a:t>Use hot platen</a:t>
              </a:r>
            </a:p>
          </p:txBody>
        </p:sp>
        <p:sp>
          <p:nvSpPr>
            <p:cNvPr id="76818" name="AutoShape 38"/>
            <p:cNvSpPr>
              <a:spLocks noChangeArrowheads="1"/>
            </p:cNvSpPr>
            <p:nvPr/>
          </p:nvSpPr>
          <p:spPr bwMode="auto">
            <a:xfrm>
              <a:off x="2948" y="420"/>
              <a:ext cx="600" cy="360"/>
            </a:xfrm>
            <a:prstGeom prst="rightArrow">
              <a:avLst>
                <a:gd name="adj1" fmla="val 50000"/>
                <a:gd name="adj2" fmla="val 41667"/>
              </a:avLst>
            </a:prstGeom>
            <a:solidFill>
              <a:srgbClr val="FF0000"/>
            </a:solidFill>
            <a:ln w="9525">
              <a:solidFill>
                <a:srgbClr val="FF0000"/>
              </a:solidFill>
              <a:miter lim="800000"/>
              <a:headEnd/>
              <a:tailEnd/>
            </a:ln>
          </p:spPr>
          <p:txBody>
            <a:bodyPr wrap="none" anchor="ctr"/>
            <a:lstStyle/>
            <a:p>
              <a:endParaRPr lang="zh-CN" altLang="zh-CN"/>
            </a:p>
          </p:txBody>
        </p:sp>
        <p:sp>
          <p:nvSpPr>
            <p:cNvPr id="76819" name="AutoShape 39"/>
            <p:cNvSpPr>
              <a:spLocks noChangeArrowheads="1"/>
            </p:cNvSpPr>
            <p:nvPr/>
          </p:nvSpPr>
          <p:spPr bwMode="auto">
            <a:xfrm>
              <a:off x="7484" y="452"/>
              <a:ext cx="600" cy="360"/>
            </a:xfrm>
            <a:prstGeom prst="rightArrow">
              <a:avLst>
                <a:gd name="adj1" fmla="val 50000"/>
                <a:gd name="adj2" fmla="val 41667"/>
              </a:avLst>
            </a:prstGeom>
            <a:solidFill>
              <a:srgbClr val="FF0000"/>
            </a:solidFill>
            <a:ln w="9525">
              <a:solidFill>
                <a:srgbClr val="FF0000"/>
              </a:solidFill>
              <a:miter lim="800000"/>
              <a:headEnd/>
              <a:tailEnd/>
            </a:ln>
          </p:spPr>
          <p:txBody>
            <a:bodyPr wrap="none" anchor="ctr"/>
            <a:lstStyle/>
            <a:p>
              <a:endParaRPr lang="zh-CN" altLang="zh-CN"/>
            </a:p>
          </p:txBody>
        </p:sp>
        <p:pic>
          <p:nvPicPr>
            <p:cNvPr id="76820" name="Picture 6" descr="DSC00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
              <a:ext cx="3120" cy="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Picture 7" descr="DSC00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 y="1359"/>
              <a:ext cx="3120" cy="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Picture 11" descr="IMG_15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1" y="1359"/>
              <a:ext cx="3062" cy="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Picture 8" descr="IMG_10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7" y="1360"/>
              <a:ext cx="3174" cy="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05" name="Group 19"/>
          <p:cNvGrpSpPr>
            <a:grpSpLocks/>
          </p:cNvGrpSpPr>
          <p:nvPr/>
        </p:nvGrpSpPr>
        <p:grpSpPr bwMode="auto">
          <a:xfrm>
            <a:off x="458281" y="849195"/>
            <a:ext cx="8290183" cy="1859587"/>
            <a:chOff x="-15" y="0"/>
            <a:chExt cx="12396" cy="2468"/>
          </a:xfrm>
        </p:grpSpPr>
        <p:sp>
          <p:nvSpPr>
            <p:cNvPr id="76809" name="TextBox 1"/>
            <p:cNvSpPr txBox="1">
              <a:spLocks noChangeArrowheads="1"/>
            </p:cNvSpPr>
            <p:nvPr/>
          </p:nvSpPr>
          <p:spPr bwMode="auto">
            <a:xfrm>
              <a:off x="-15" y="385"/>
              <a:ext cx="9900" cy="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zh-CN" altLang="en-US" sz="2400" b="1" dirty="0" smtClean="0">
                  <a:latin typeface="+mn-lt"/>
                  <a:ea typeface="华文楷体" pitchFamily="2" charset="-122"/>
                </a:rPr>
                <a:t>采用热熔胶膜（</a:t>
              </a:r>
              <a:r>
                <a:rPr lang="en-US" altLang="zh-CN" sz="2400" b="1" dirty="0" smtClean="0">
                  <a:latin typeface="+mn-lt"/>
                  <a:ea typeface="华文楷体" pitchFamily="2" charset="-122"/>
                </a:rPr>
                <a:t> </a:t>
              </a:r>
              <a:r>
                <a:rPr lang="en-US" altLang="zh-CN" sz="2400" b="1" dirty="0">
                  <a:solidFill>
                    <a:srgbClr val="FF0000"/>
                  </a:solidFill>
                  <a:latin typeface="+mn-lt"/>
                  <a:ea typeface="华文楷体" pitchFamily="2" charset="-122"/>
                </a:rPr>
                <a:t>thermo-bond film </a:t>
              </a:r>
              <a:r>
                <a:rPr lang="zh-CN" altLang="en-US" sz="2400" b="1" dirty="0" smtClean="0">
                  <a:solidFill>
                    <a:srgbClr val="FF0000"/>
                  </a:solidFill>
                  <a:latin typeface="+mn-lt"/>
                  <a:ea typeface="华文楷体" pitchFamily="2" charset="-122"/>
                </a:rPr>
                <a:t>）</a:t>
              </a:r>
              <a:endParaRPr lang="en-US" altLang="zh-CN" sz="2400" b="1" dirty="0">
                <a:latin typeface="+mn-lt"/>
                <a:ea typeface="华文楷体" pitchFamily="2" charset="-122"/>
              </a:endParaRPr>
            </a:p>
            <a:p>
              <a:pPr lvl="1" eaLnBrk="1" hangingPunct="1">
                <a:buFont typeface="Arial" pitchFamily="34" charset="0"/>
                <a:buChar char="•"/>
              </a:pPr>
              <a:r>
                <a:rPr lang="en-US" altLang="zh-CN" sz="2400" b="1" dirty="0">
                  <a:latin typeface="+mn-lt"/>
                  <a:ea typeface="华文楷体" pitchFamily="2" charset="-122"/>
                </a:rPr>
                <a:t> </a:t>
              </a:r>
              <a:r>
                <a:rPr lang="zh-CN" altLang="en-US" sz="2400" b="1" dirty="0" smtClean="0">
                  <a:latin typeface="+mn-lt"/>
                  <a:ea typeface="华文楷体" pitchFamily="2" charset="-122"/>
                </a:rPr>
                <a:t>无需光刻腐蚀</a:t>
              </a:r>
              <a:r>
                <a:rPr lang="zh-CN" altLang="en-US" sz="2400" b="1" dirty="0">
                  <a:latin typeface="+mn-lt"/>
                  <a:ea typeface="华文楷体" pitchFamily="2" charset="-122"/>
                </a:rPr>
                <a:t>印制板工艺容易处理</a:t>
              </a:r>
              <a:r>
                <a:rPr lang="en-US" altLang="zh-CN" sz="2400" b="1" dirty="0">
                  <a:latin typeface="+mn-lt"/>
                  <a:ea typeface="华文楷体" pitchFamily="2" charset="-122"/>
                </a:rPr>
                <a:t> </a:t>
              </a:r>
              <a:endParaRPr lang="en-US" altLang="zh-CN" sz="2400" b="1" dirty="0" smtClean="0">
                <a:latin typeface="+mn-lt"/>
                <a:ea typeface="华文楷体" pitchFamily="2" charset="-122"/>
              </a:endParaRPr>
            </a:p>
            <a:p>
              <a:pPr lvl="1" eaLnBrk="1" hangingPunct="1">
                <a:buFont typeface="Arial" pitchFamily="34" charset="0"/>
                <a:buChar char="•"/>
              </a:pPr>
              <a:r>
                <a:rPr lang="zh-CN" altLang="en-US" sz="2400" b="1" dirty="0" smtClean="0">
                  <a:latin typeface="+mn-lt"/>
                  <a:ea typeface="华文楷体" pitchFamily="2" charset="-122"/>
                </a:rPr>
                <a:t> 很容易在实验室尝试研制各种模型</a:t>
              </a:r>
              <a:endParaRPr lang="en-US" altLang="zh-CN" sz="2400" b="1" dirty="0" smtClean="0">
                <a:latin typeface="+mn-lt"/>
                <a:ea typeface="华文楷体" pitchFamily="2" charset="-122"/>
              </a:endParaRPr>
            </a:p>
            <a:p>
              <a:pPr lvl="1" eaLnBrk="1" hangingPunct="1">
                <a:buFont typeface="Arial" pitchFamily="34" charset="0"/>
                <a:buChar char="•"/>
              </a:pPr>
              <a:r>
                <a:rPr lang="en-US" altLang="zh-CN" sz="2400" b="1" dirty="0" smtClean="0">
                  <a:latin typeface="+mn-lt"/>
                  <a:ea typeface="华文楷体" pitchFamily="2" charset="-122"/>
                </a:rPr>
                <a:t> </a:t>
              </a:r>
              <a:r>
                <a:rPr lang="zh-CN" altLang="en-US" sz="2400" b="1" dirty="0" smtClean="0">
                  <a:latin typeface="+mn-lt"/>
                  <a:ea typeface="华文楷体" pitchFamily="2" charset="-122"/>
                </a:rPr>
                <a:t>可以研制大面积</a:t>
              </a:r>
              <a:endParaRPr lang="zh-CN" altLang="zh-CN" sz="2400" b="1" dirty="0">
                <a:latin typeface="+mn-lt"/>
                <a:ea typeface="华文楷体" pitchFamily="2" charset="-122"/>
              </a:endParaRPr>
            </a:p>
          </p:txBody>
        </p:sp>
        <p:pic>
          <p:nvPicPr>
            <p:cNvPr id="768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9" y="0"/>
              <a:ext cx="3082"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矩形 1"/>
          <p:cNvSpPr/>
          <p:nvPr/>
        </p:nvSpPr>
        <p:spPr>
          <a:xfrm>
            <a:off x="5943567" y="2741003"/>
            <a:ext cx="3022633" cy="646331"/>
          </a:xfrm>
          <a:prstGeom prst="rect">
            <a:avLst/>
          </a:prstGeom>
        </p:spPr>
        <p:txBody>
          <a:bodyPr wrap="square">
            <a:spAutoFit/>
          </a:bodyPr>
          <a:lstStyle/>
          <a:p>
            <a:r>
              <a:rPr lang="zh-CN" altLang="en-US" dirty="0">
                <a:ea typeface="华文楷体" pitchFamily="2" charset="-122"/>
              </a:rPr>
              <a:t>双面附有热熔胶的</a:t>
            </a:r>
            <a:r>
              <a:rPr lang="zh-CN" altLang="en-US" dirty="0" smtClean="0">
                <a:ea typeface="华文楷体" pitchFamily="2" charset="-122"/>
              </a:rPr>
              <a:t>聚酯薄膜</a:t>
            </a:r>
            <a:endParaRPr lang="en-US" altLang="zh-CN" dirty="0" smtClean="0">
              <a:ea typeface="华文楷体" pitchFamily="2" charset="-122"/>
            </a:endParaRPr>
          </a:p>
          <a:p>
            <a:r>
              <a:rPr lang="zh-CN" altLang="en-US" dirty="0" smtClean="0">
                <a:ea typeface="华文楷体" pitchFamily="2" charset="-122"/>
              </a:rPr>
              <a:t>厚度</a:t>
            </a:r>
            <a:r>
              <a:rPr lang="zh-CN" altLang="en-US" dirty="0">
                <a:ea typeface="华文楷体" pitchFamily="2" charset="-122"/>
              </a:rPr>
              <a:t>（</a:t>
            </a:r>
            <a:r>
              <a:rPr lang="en-US" altLang="zh-CN" dirty="0">
                <a:ea typeface="华文楷体" pitchFamily="2" charset="-122"/>
              </a:rPr>
              <a:t>50/100/150 </a:t>
            </a:r>
            <a:r>
              <a:rPr lang="zh-CN" altLang="en-US" dirty="0">
                <a:ea typeface="华文楷体" pitchFamily="2" charset="-122"/>
              </a:rPr>
              <a:t>）</a:t>
            </a:r>
            <a:r>
              <a:rPr lang="el-GR" altLang="zh-CN" dirty="0">
                <a:solidFill>
                  <a:srgbClr val="000000"/>
                </a:solidFill>
                <a:ea typeface="华文楷体" pitchFamily="2" charset="-122"/>
                <a:cs typeface="Times New Roman" panose="02020603050405020304" pitchFamily="18" charset="0"/>
              </a:rPr>
              <a:t>μ</a:t>
            </a:r>
            <a:r>
              <a:rPr lang="en-US" altLang="zh-CN" dirty="0" smtClean="0">
                <a:solidFill>
                  <a:srgbClr val="000000"/>
                </a:solidFill>
                <a:ea typeface="华文楷体" pitchFamily="2" charset="-122"/>
                <a:cs typeface="Times New Roman" panose="02020603050405020304" pitchFamily="18" charset="0"/>
              </a:rPr>
              <a:t>m</a:t>
            </a:r>
            <a:endParaRPr lang="zh-CN" altLang="en-US" dirty="0">
              <a:ea typeface="华文楷体" pitchFamily="2" charset="-122"/>
              <a:cs typeface="Times New Roman" panose="02020603050405020304" pitchFamily="18" charset="0"/>
            </a:endParaRPr>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24" name="TextBox 23"/>
          <p:cNvSpPr txBox="1"/>
          <p:nvPr/>
        </p:nvSpPr>
        <p:spPr>
          <a:xfrm>
            <a:off x="4644008" y="6109495"/>
            <a:ext cx="3802708" cy="276999"/>
          </a:xfrm>
          <a:prstGeom prst="rect">
            <a:avLst/>
          </a:prstGeom>
          <a:noFill/>
        </p:spPr>
        <p:txBody>
          <a:bodyPr wrap="none" rtlCol="0">
            <a:spAutoFit/>
          </a:bodyPr>
          <a:lstStyle/>
          <a:p>
            <a:r>
              <a:rPr lang="en-US" altLang="zh-CN" sz="1200" i="1" dirty="0" smtClean="0">
                <a:solidFill>
                  <a:srgbClr val="C00000"/>
                </a:solidFill>
              </a:rPr>
              <a:t>Guan Liang, TANG </a:t>
            </a:r>
            <a:r>
              <a:rPr lang="en-US" altLang="zh-CN" sz="1200" i="1" dirty="0" err="1" smtClean="0">
                <a:solidFill>
                  <a:srgbClr val="C00000"/>
                </a:solidFill>
              </a:rPr>
              <a:t>Haohui</a:t>
            </a:r>
            <a:r>
              <a:rPr lang="en-US" altLang="zh-CN" sz="1200" dirty="0" smtClean="0">
                <a:solidFill>
                  <a:srgbClr val="C00000"/>
                </a:solidFill>
              </a:rPr>
              <a:t>, et.al, </a:t>
            </a:r>
            <a:r>
              <a:rPr lang="en-US" altLang="zh-CN" sz="1200" b="1" dirty="0" smtClean="0">
                <a:solidFill>
                  <a:srgbClr val="C00000"/>
                </a:solidFill>
              </a:rPr>
              <a:t>CPC ,2011,35(2)163-168</a:t>
            </a:r>
            <a:endParaRPr lang="zh-CN" altLang="en-US" sz="1200" b="1" dirty="0">
              <a:solidFill>
                <a:srgbClr val="C00000"/>
              </a:solidFill>
            </a:endParaRPr>
          </a:p>
        </p:txBody>
      </p:sp>
    </p:spTree>
    <p:extLst>
      <p:ext uri="{BB962C8B-B14F-4D97-AF65-F5344CB8AC3E}">
        <p14:creationId xmlns:p14="http://schemas.microsoft.com/office/powerpoint/2010/main" val="1243933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71429" y="3044327"/>
            <a:ext cx="1440160" cy="369332"/>
          </a:xfrm>
          <a:prstGeom prst="rect">
            <a:avLst/>
          </a:prstGeom>
          <a:noFill/>
        </p:spPr>
        <p:txBody>
          <a:bodyPr wrap="square" rtlCol="0">
            <a:spAutoFit/>
          </a:bodyPr>
          <a:lstStyle/>
          <a:p>
            <a:r>
              <a:rPr lang="zh-CN" altLang="en-US" dirty="0" smtClean="0">
                <a:latin typeface="华文楷体" panose="02010600040101010101" pitchFamily="2" charset="-122"/>
                <a:ea typeface="华文楷体" panose="02010600040101010101" pitchFamily="2" charset="-122"/>
              </a:rPr>
              <a:t>高压测试</a:t>
            </a:r>
            <a:endParaRPr lang="zh-CN" altLang="en-US" dirty="0">
              <a:latin typeface="华文楷体" panose="02010600040101010101" pitchFamily="2" charset="-122"/>
              <a:ea typeface="华文楷体" panose="02010600040101010101" pitchFamily="2"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tretch>
            <a:fillRect/>
          </a:stretch>
        </p:blipFill>
        <p:spPr>
          <a:xfrm>
            <a:off x="4427984" y="366558"/>
            <a:ext cx="4248472" cy="2702402"/>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pPr/>
              <a:t>12</a:t>
            </a:fld>
            <a:endParaRPr lang="zh-CN" altLang="en-US"/>
          </a:p>
        </p:txBody>
      </p:sp>
      <p:pic>
        <p:nvPicPr>
          <p:cNvPr id="13" name="图片 12"/>
          <p:cNvPicPr/>
          <p:nvPr/>
        </p:nvPicPr>
        <p:blipFill>
          <a:blip r:embed="rId3" cstate="print">
            <a:extLst>
              <a:ext uri="{28A0092B-C50C-407E-A947-70E740481C1C}">
                <a14:useLocalDpi xmlns:a14="http://schemas.microsoft.com/office/drawing/2010/main" val="0"/>
              </a:ext>
            </a:extLst>
          </a:blip>
          <a:stretch>
            <a:fillRect/>
          </a:stretch>
        </p:blipFill>
        <p:spPr>
          <a:xfrm rot="5400000">
            <a:off x="1037174" y="3363426"/>
            <a:ext cx="2389132" cy="3096344"/>
          </a:xfrm>
          <a:prstGeom prst="rect">
            <a:avLst/>
          </a:prstGeom>
        </p:spPr>
      </p:pic>
      <p:sp>
        <p:nvSpPr>
          <p:cNvPr id="7" name="TextBox 6"/>
          <p:cNvSpPr txBox="1"/>
          <p:nvPr/>
        </p:nvSpPr>
        <p:spPr>
          <a:xfrm>
            <a:off x="1655676" y="6133945"/>
            <a:ext cx="1440160" cy="369332"/>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热压接后</a:t>
            </a:r>
          </a:p>
        </p:txBody>
      </p:sp>
      <p:sp>
        <p:nvSpPr>
          <p:cNvPr id="10" name="TextBox 9"/>
          <p:cNvSpPr txBox="1"/>
          <p:nvPr/>
        </p:nvSpPr>
        <p:spPr>
          <a:xfrm>
            <a:off x="548078" y="260648"/>
            <a:ext cx="2018114" cy="523220"/>
          </a:xfrm>
          <a:prstGeom prst="rect">
            <a:avLst/>
          </a:prstGeom>
          <a:solidFill>
            <a:srgbClr val="CCFFCC"/>
          </a:solidFill>
        </p:spPr>
        <p:txBody>
          <a:bodyPr vert="horz" lIns="91440" tIns="45720" rIns="91440" bIns="45720" rtlCol="0" anchor="ctr">
            <a:noAutofit/>
          </a:bodyPr>
          <a:lstStyle>
            <a:defPPr>
              <a:defRPr lang="zh-CN"/>
            </a:defPPr>
            <a:lvl1pPr algn="ctr">
              <a:spcBef>
                <a:spcPct val="0"/>
              </a:spcBef>
              <a:buNone/>
              <a:defRPr sz="2800" b="1">
                <a:solidFill>
                  <a:schemeClr val="accent2"/>
                </a:solidFill>
                <a:latin typeface="Comic Sans MS" pitchFamily="66" charset="0"/>
                <a:ea typeface="+mj-ea"/>
                <a:cs typeface="+mj-cs"/>
              </a:defRPr>
            </a:lvl1pPr>
          </a:lstStyle>
          <a:p>
            <a:r>
              <a:rPr lang="zh-CN" altLang="en-US" dirty="0" smtClean="0"/>
              <a:t>组装测试</a:t>
            </a:r>
            <a:endParaRPr lang="zh-CN" altLang="en-US" dirty="0"/>
          </a:p>
        </p:txBody>
      </p:sp>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3280" y="3498206"/>
            <a:ext cx="4273794" cy="263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06117" y="6133946"/>
            <a:ext cx="1332148" cy="369332"/>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性能测试</a:t>
            </a: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76" y="816358"/>
            <a:ext cx="2508560" cy="232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F:\MicroMegas\Data\TPC-Readout\Photo\fabrication\CIMG158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9660" y="1784844"/>
            <a:ext cx="2038262" cy="152869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250217" y="3142997"/>
            <a:ext cx="1125539" cy="369332"/>
          </a:xfrm>
          <a:prstGeom prst="rect">
            <a:avLst/>
          </a:prstGeom>
          <a:noFill/>
        </p:spPr>
        <p:txBody>
          <a:bodyPr wrap="square" rtlCol="0">
            <a:spAutoFit/>
          </a:bodyPr>
          <a:lstStyle/>
          <a:p>
            <a:r>
              <a:rPr lang="zh-CN" altLang="en-US" dirty="0" smtClean="0">
                <a:latin typeface="华文楷体" panose="02010600040101010101" pitchFamily="2" charset="-122"/>
                <a:ea typeface="华文楷体" panose="02010600040101010101" pitchFamily="2" charset="-122"/>
              </a:rPr>
              <a:t>丝网拉伸</a:t>
            </a:r>
            <a:endParaRPr lang="zh-CN" altLang="en-US" dirty="0">
              <a:latin typeface="华文楷体" panose="02010600040101010101" pitchFamily="2" charset="-122"/>
              <a:ea typeface="华文楷体" panose="02010600040101010101" pitchFamily="2" charset="-122"/>
            </a:endParaRPr>
          </a:p>
        </p:txBody>
      </p:sp>
      <p:sp>
        <p:nvSpPr>
          <p:cNvPr id="18" name="TextBox 17"/>
          <p:cNvSpPr txBox="1"/>
          <p:nvPr/>
        </p:nvSpPr>
        <p:spPr>
          <a:xfrm>
            <a:off x="3275856" y="3313540"/>
            <a:ext cx="1800200" cy="369332"/>
          </a:xfrm>
          <a:prstGeom prst="rect">
            <a:avLst/>
          </a:prstGeom>
          <a:noFill/>
        </p:spPr>
        <p:txBody>
          <a:bodyPr wrap="square" rtlCol="0">
            <a:spAutoFit/>
          </a:bodyPr>
          <a:lstStyle/>
          <a:p>
            <a:r>
              <a:rPr lang="zh-CN" altLang="en-US" dirty="0">
                <a:latin typeface="华文楷体" panose="02010600040101010101" pitchFamily="2" charset="-122"/>
                <a:ea typeface="华文楷体" panose="02010600040101010101" pitchFamily="2" charset="-122"/>
              </a:rPr>
              <a:t>张力测试</a:t>
            </a:r>
          </a:p>
        </p:txBody>
      </p:sp>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9" name="页脚占位符 8"/>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31096609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643682" y="357289"/>
            <a:ext cx="2641371" cy="523220"/>
          </a:xfrm>
          <a:prstGeom prst="rect">
            <a:avLst/>
          </a:prstGeom>
          <a:solidFill>
            <a:srgbClr val="CCFFCC"/>
          </a:solidFill>
        </p:spPr>
        <p:txBody>
          <a:bodyPr vert="horz" lIns="91440" tIns="45720" rIns="91440" bIns="45720" rtlCol="0" anchor="ctr">
            <a:noAutofit/>
          </a:bodyPr>
          <a:lstStyle>
            <a:lvl1pPr algn="ctr">
              <a:spcBef>
                <a:spcPct val="0"/>
              </a:spcBef>
              <a:buNone/>
              <a:defRPr sz="2800" b="1">
                <a:solidFill>
                  <a:schemeClr val="accent2"/>
                </a:solidFill>
                <a:latin typeface="Comic Sans MS" pitchFamily="66" charset="0"/>
                <a:ea typeface="+mj-ea"/>
                <a:cs typeface="+mj-cs"/>
              </a:defRPr>
            </a:lvl1pPr>
          </a:lstStyle>
          <a:p>
            <a:r>
              <a:rPr lang="zh-CN" altLang="en-US" dirty="0" smtClean="0"/>
              <a:t>结构</a:t>
            </a:r>
            <a:r>
              <a:rPr lang="zh-CN" altLang="en-US" dirty="0"/>
              <a:t>及热压接</a:t>
            </a:r>
            <a:r>
              <a:rPr lang="en-US" altLang="zh-CN" dirty="0"/>
              <a:t> </a:t>
            </a:r>
            <a:endParaRPr lang="zh-CN" altLang="en-US" dirty="0"/>
          </a:p>
        </p:txBody>
      </p:sp>
      <p:sp>
        <p:nvSpPr>
          <p:cNvPr id="73" name="TextBox 72"/>
          <p:cNvSpPr txBox="1"/>
          <p:nvPr/>
        </p:nvSpPr>
        <p:spPr>
          <a:xfrm>
            <a:off x="808973" y="5085184"/>
            <a:ext cx="4536506" cy="646331"/>
          </a:xfrm>
          <a:prstGeom prst="rect">
            <a:avLst/>
          </a:prstGeom>
          <a:noFill/>
        </p:spPr>
        <p:txBody>
          <a:bodyPr wrap="square" rtlCol="0">
            <a:spAutoFit/>
          </a:bodyPr>
          <a:lstStyle/>
          <a:p>
            <a:r>
              <a:rPr lang="zh-CN" altLang="en-US" dirty="0" smtClean="0">
                <a:latin typeface="Times New Roman" panose="02020603050405020304" pitchFamily="18" charset="0"/>
                <a:cs typeface="Times New Roman" panose="02020603050405020304" pitchFamily="18" charset="0"/>
              </a:rPr>
              <a:t>这种方法可以在读出</a:t>
            </a:r>
            <a:r>
              <a:rPr lang="en-US" altLang="zh-CN" dirty="0" smtClean="0">
                <a:latin typeface="Times New Roman" panose="02020603050405020304" pitchFamily="18" charset="0"/>
                <a:cs typeface="Times New Roman" panose="02020603050405020304" pitchFamily="18" charset="0"/>
              </a:rPr>
              <a:t>PCB</a:t>
            </a:r>
            <a:r>
              <a:rPr lang="zh-CN" altLang="en-US" dirty="0" smtClean="0">
                <a:latin typeface="Times New Roman" panose="02020603050405020304" pitchFamily="18" charset="0"/>
                <a:cs typeface="Times New Roman" panose="02020603050405020304" pitchFamily="18" charset="0"/>
              </a:rPr>
              <a:t>的两面都形成雪崩气隙，即两个共用读出板的独立的室。</a:t>
            </a:r>
            <a:endParaRPr lang="zh-CN" altLang="en-US" dirty="0">
              <a:latin typeface="Times New Roman" panose="02020603050405020304" pitchFamily="18" charset="0"/>
              <a:cs typeface="Times New Roman" panose="02020603050405020304" pitchFamily="18" charset="0"/>
            </a:endParaRPr>
          </a:p>
        </p:txBody>
      </p:sp>
      <p:grpSp>
        <p:nvGrpSpPr>
          <p:cNvPr id="17" name="组合 16"/>
          <p:cNvGrpSpPr/>
          <p:nvPr/>
        </p:nvGrpSpPr>
        <p:grpSpPr>
          <a:xfrm>
            <a:off x="421882" y="1569100"/>
            <a:ext cx="5374254" cy="2868012"/>
            <a:chOff x="35496" y="2143308"/>
            <a:chExt cx="4768548" cy="1763700"/>
          </a:xfrm>
        </p:grpSpPr>
        <p:cxnSp>
          <p:nvCxnSpPr>
            <p:cNvPr id="62" name="直接连接符 61"/>
            <p:cNvCxnSpPr/>
            <p:nvPr/>
          </p:nvCxnSpPr>
          <p:spPr>
            <a:xfrm>
              <a:off x="61931" y="3527077"/>
              <a:ext cx="2952328"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3" name="矩形 62"/>
            <p:cNvSpPr/>
            <p:nvPr/>
          </p:nvSpPr>
          <p:spPr>
            <a:xfrm>
              <a:off x="614818" y="2555501"/>
              <a:ext cx="1872208" cy="239710"/>
            </a:xfrm>
            <a:prstGeom prst="rect">
              <a:avLst/>
            </a:prstGeom>
            <a:solidFill>
              <a:schemeClr val="accent6">
                <a:lumMod val="50000"/>
              </a:schemeClr>
            </a:solidFill>
            <a:ln>
              <a:solidFill>
                <a:schemeClr val="accent6">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dirty="0">
                <a:latin typeface="Times New Roman" panose="02020603050405020304" pitchFamily="18" charset="0"/>
                <a:cs typeface="Times New Roman" panose="02020603050405020304" pitchFamily="18" charset="0"/>
              </a:endParaRPr>
            </a:p>
          </p:txBody>
        </p:sp>
        <p:cxnSp>
          <p:nvCxnSpPr>
            <p:cNvPr id="68" name="直接连接符 67"/>
            <p:cNvCxnSpPr/>
            <p:nvPr/>
          </p:nvCxnSpPr>
          <p:spPr>
            <a:xfrm rot="10800000">
              <a:off x="35496" y="2900577"/>
              <a:ext cx="2952328"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2" name="下箭头 71"/>
            <p:cNvSpPr/>
            <p:nvPr/>
          </p:nvSpPr>
          <p:spPr>
            <a:xfrm>
              <a:off x="1447540" y="2143308"/>
              <a:ext cx="205426" cy="325160"/>
            </a:xfrm>
            <a:prstGeom prst="downArrow">
              <a:avLst/>
            </a:prstGeom>
            <a:solidFill>
              <a:schemeClr val="bg1">
                <a:lumMod val="65000"/>
              </a:schemeClr>
            </a:solidFill>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grpSp>
          <p:nvGrpSpPr>
            <p:cNvPr id="74" name="组合 73"/>
            <p:cNvGrpSpPr/>
            <p:nvPr/>
          </p:nvGrpSpPr>
          <p:grpSpPr>
            <a:xfrm>
              <a:off x="323527" y="2968952"/>
              <a:ext cx="2402699" cy="468941"/>
              <a:chOff x="4571999" y="3956219"/>
              <a:chExt cx="2402699" cy="513196"/>
            </a:xfrm>
          </p:grpSpPr>
          <p:sp>
            <p:nvSpPr>
              <p:cNvPr id="86" name="矩形 85"/>
              <p:cNvSpPr/>
              <p:nvPr/>
            </p:nvSpPr>
            <p:spPr>
              <a:xfrm>
                <a:off x="4571999" y="4100234"/>
                <a:ext cx="2402699" cy="238647"/>
              </a:xfrm>
              <a:prstGeom prst="rect">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200" b="1" dirty="0">
                  <a:latin typeface="Times New Roman" panose="02020603050405020304" pitchFamily="18" charset="0"/>
                  <a:cs typeface="Times New Roman" panose="02020603050405020304" pitchFamily="18" charset="0"/>
                </a:endParaRPr>
              </a:p>
            </p:txBody>
          </p:sp>
          <p:sp>
            <p:nvSpPr>
              <p:cNvPr id="87" name="矩形 86"/>
              <p:cNvSpPr/>
              <p:nvPr/>
            </p:nvSpPr>
            <p:spPr>
              <a:xfrm>
                <a:off x="4981262" y="404761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88" name="矩形 87"/>
              <p:cNvSpPr/>
              <p:nvPr/>
            </p:nvSpPr>
            <p:spPr>
              <a:xfrm>
                <a:off x="5190657" y="404761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89" name="矩形 88"/>
              <p:cNvSpPr/>
              <p:nvPr/>
            </p:nvSpPr>
            <p:spPr>
              <a:xfrm>
                <a:off x="5413310" y="4047609"/>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0" name="矩形 89"/>
              <p:cNvSpPr/>
              <p:nvPr/>
            </p:nvSpPr>
            <p:spPr>
              <a:xfrm>
                <a:off x="5638251" y="404788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1" name="矩形 90"/>
              <p:cNvSpPr/>
              <p:nvPr/>
            </p:nvSpPr>
            <p:spPr>
              <a:xfrm>
                <a:off x="5860134" y="404761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2" name="矩形 91"/>
              <p:cNvSpPr/>
              <p:nvPr/>
            </p:nvSpPr>
            <p:spPr>
              <a:xfrm>
                <a:off x="6065035" y="404760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3" name="矩形 92"/>
              <p:cNvSpPr/>
              <p:nvPr/>
            </p:nvSpPr>
            <p:spPr>
              <a:xfrm>
                <a:off x="6277406" y="404788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4" name="矩形 93"/>
              <p:cNvSpPr/>
              <p:nvPr/>
            </p:nvSpPr>
            <p:spPr>
              <a:xfrm>
                <a:off x="6493430" y="4044222"/>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5" name="矩形 94"/>
              <p:cNvSpPr/>
              <p:nvPr/>
            </p:nvSpPr>
            <p:spPr>
              <a:xfrm>
                <a:off x="4981262" y="434227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6" name="矩形 95"/>
              <p:cNvSpPr/>
              <p:nvPr/>
            </p:nvSpPr>
            <p:spPr>
              <a:xfrm>
                <a:off x="5190657" y="434227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7" name="矩形 96"/>
              <p:cNvSpPr/>
              <p:nvPr/>
            </p:nvSpPr>
            <p:spPr>
              <a:xfrm>
                <a:off x="5413310" y="4342269"/>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8" name="矩形 97"/>
              <p:cNvSpPr/>
              <p:nvPr/>
            </p:nvSpPr>
            <p:spPr>
              <a:xfrm>
                <a:off x="5638251" y="434254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99" name="矩形 98"/>
              <p:cNvSpPr/>
              <p:nvPr/>
            </p:nvSpPr>
            <p:spPr>
              <a:xfrm>
                <a:off x="5860134" y="4342270"/>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0" name="矩形 99"/>
              <p:cNvSpPr/>
              <p:nvPr/>
            </p:nvSpPr>
            <p:spPr>
              <a:xfrm>
                <a:off x="6065035" y="434226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1" name="矩形 100"/>
              <p:cNvSpPr/>
              <p:nvPr/>
            </p:nvSpPr>
            <p:spPr>
              <a:xfrm>
                <a:off x="6277406" y="4342548"/>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2" name="矩形 101"/>
              <p:cNvSpPr/>
              <p:nvPr/>
            </p:nvSpPr>
            <p:spPr>
              <a:xfrm>
                <a:off x="6493430" y="4338882"/>
                <a:ext cx="144016" cy="457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3" name="矩形 102"/>
              <p:cNvSpPr/>
              <p:nvPr/>
            </p:nvSpPr>
            <p:spPr>
              <a:xfrm>
                <a:off x="4948572" y="3956219"/>
                <a:ext cx="209395" cy="72008"/>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4" name="矩形 103"/>
              <p:cNvSpPr/>
              <p:nvPr/>
            </p:nvSpPr>
            <p:spPr>
              <a:xfrm>
                <a:off x="6460741" y="3968552"/>
                <a:ext cx="209394" cy="62188"/>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5" name="矩形 104"/>
              <p:cNvSpPr/>
              <p:nvPr/>
            </p:nvSpPr>
            <p:spPr>
              <a:xfrm>
                <a:off x="4948571" y="4365407"/>
                <a:ext cx="209396" cy="62188"/>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6" name="矩形 105"/>
              <p:cNvSpPr/>
              <p:nvPr/>
            </p:nvSpPr>
            <p:spPr>
              <a:xfrm>
                <a:off x="5514733" y="3956219"/>
                <a:ext cx="65379" cy="74520"/>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7" name="矩形 106"/>
              <p:cNvSpPr/>
              <p:nvPr/>
            </p:nvSpPr>
            <p:spPr>
              <a:xfrm>
                <a:off x="6012160" y="3956219"/>
                <a:ext cx="65379" cy="74520"/>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8" name="矩形 107"/>
              <p:cNvSpPr/>
              <p:nvPr/>
            </p:nvSpPr>
            <p:spPr>
              <a:xfrm>
                <a:off x="5514733" y="4394895"/>
                <a:ext cx="65379" cy="74520"/>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09" name="矩形 108"/>
              <p:cNvSpPr/>
              <p:nvPr/>
            </p:nvSpPr>
            <p:spPr>
              <a:xfrm>
                <a:off x="6012160" y="4394895"/>
                <a:ext cx="65379" cy="74520"/>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sp>
            <p:nvSpPr>
              <p:cNvPr id="110" name="矩形 109"/>
              <p:cNvSpPr/>
              <p:nvPr/>
            </p:nvSpPr>
            <p:spPr>
              <a:xfrm>
                <a:off x="6460739" y="4394896"/>
                <a:ext cx="209395" cy="62188"/>
              </a:xfrm>
              <a:prstGeom prst="rect">
                <a:avLst/>
              </a:prstGeom>
              <a:solidFill>
                <a:schemeClr val="bg2">
                  <a:lumMod val="50000"/>
                </a:schemeClr>
              </a:solidFill>
              <a:ln>
                <a:solidFill>
                  <a:schemeClr val="bg2">
                    <a:lumMod val="1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a:latin typeface="Times New Roman" panose="02020603050405020304" pitchFamily="18" charset="0"/>
                  <a:cs typeface="Times New Roman" panose="02020603050405020304" pitchFamily="18" charset="0"/>
                </a:endParaRPr>
              </a:p>
            </p:txBody>
          </p:sp>
        </p:grpSp>
        <p:sp>
          <p:nvSpPr>
            <p:cNvPr id="75" name="矩形 74"/>
            <p:cNvSpPr/>
            <p:nvPr/>
          </p:nvSpPr>
          <p:spPr>
            <a:xfrm>
              <a:off x="614149" y="3616577"/>
              <a:ext cx="1872208" cy="239710"/>
            </a:xfrm>
            <a:prstGeom prst="rect">
              <a:avLst/>
            </a:prstGeom>
            <a:solidFill>
              <a:schemeClr val="accent6">
                <a:lumMod val="50000"/>
              </a:schemeClr>
            </a:solidFill>
            <a:ln>
              <a:solidFill>
                <a:schemeClr val="accent6">
                  <a:lumMod val="5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200" dirty="0">
                <a:latin typeface="Times New Roman" panose="02020603050405020304" pitchFamily="18" charset="0"/>
                <a:cs typeface="Times New Roman" panose="02020603050405020304" pitchFamily="18" charset="0"/>
              </a:endParaRPr>
            </a:p>
          </p:txBody>
        </p:sp>
        <p:sp>
          <p:nvSpPr>
            <p:cNvPr id="76" name="矩形 75"/>
            <p:cNvSpPr/>
            <p:nvPr/>
          </p:nvSpPr>
          <p:spPr>
            <a:xfrm>
              <a:off x="3403630" y="2213602"/>
              <a:ext cx="1350981" cy="341899"/>
            </a:xfrm>
            <a:prstGeom prst="rect">
              <a:avLst/>
            </a:prstGeom>
          </p:spPr>
          <p:txBody>
            <a:bodyPr wrap="none">
              <a:spAutoFit/>
            </a:bodyPr>
            <a:lstStyle/>
            <a:p>
              <a:pPr>
                <a:spcBef>
                  <a:spcPct val="0"/>
                </a:spcBef>
              </a:pPr>
              <a:r>
                <a:rPr lang="en-US" altLang="zh-CN" sz="1200" dirty="0">
                  <a:latin typeface="Times New Roman" panose="02020603050405020304" pitchFamily="18" charset="0"/>
                  <a:cs typeface="Times New Roman" panose="02020603050405020304" pitchFamily="18" charset="0"/>
                </a:rPr>
                <a:t>Compressed </a:t>
              </a:r>
              <a:r>
                <a:rPr lang="en-US" altLang="zh-CN" sz="1200" dirty="0" smtClean="0">
                  <a:latin typeface="Times New Roman" panose="02020603050405020304" pitchFamily="18" charset="0"/>
                  <a:cs typeface="Times New Roman" panose="02020603050405020304" pitchFamily="18" charset="0"/>
                </a:rPr>
                <a:t>air</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sp>
          <p:nvSpPr>
            <p:cNvPr id="77" name="矩形 76"/>
            <p:cNvSpPr/>
            <p:nvPr/>
          </p:nvSpPr>
          <p:spPr>
            <a:xfrm>
              <a:off x="3471926" y="2775681"/>
              <a:ext cx="1332118" cy="341899"/>
            </a:xfrm>
            <a:prstGeom prst="rect">
              <a:avLst/>
            </a:prstGeom>
          </p:spPr>
          <p:txBody>
            <a:bodyPr wrap="none">
              <a:spAutoFit/>
            </a:bodyPr>
            <a:lstStyle/>
            <a:p>
              <a:pPr>
                <a:spcBef>
                  <a:spcPct val="0"/>
                </a:spcBef>
              </a:pPr>
              <a:r>
                <a:rPr lang="en-US" altLang="zh-CN" sz="1200" dirty="0" smtClean="0">
                  <a:latin typeface="Times New Roman" panose="02020603050405020304" pitchFamily="18" charset="0"/>
                  <a:cs typeface="Times New Roman" panose="02020603050405020304" pitchFamily="18" charset="0"/>
                </a:rPr>
                <a:t>Stretched mesh</a:t>
              </a:r>
              <a:endParaRPr lang="zh-CN" altLang="en-US" sz="1200" dirty="0">
                <a:latin typeface="Times New Roman" panose="02020603050405020304" pitchFamily="18" charset="0"/>
                <a:cs typeface="Times New Roman" panose="02020603050405020304" pitchFamily="18" charset="0"/>
              </a:endParaRPr>
            </a:p>
          </p:txBody>
        </p:sp>
        <p:sp>
          <p:nvSpPr>
            <p:cNvPr id="78" name="矩形 77"/>
            <p:cNvSpPr/>
            <p:nvPr/>
          </p:nvSpPr>
          <p:spPr>
            <a:xfrm>
              <a:off x="3453063" y="3565109"/>
              <a:ext cx="928447" cy="341899"/>
            </a:xfrm>
            <a:prstGeom prst="rect">
              <a:avLst/>
            </a:prstGeom>
          </p:spPr>
          <p:txBody>
            <a:bodyPr wrap="none">
              <a:spAutoFit/>
            </a:bodyPr>
            <a:lstStyle/>
            <a:p>
              <a:pPr>
                <a:spcBef>
                  <a:spcPct val="0"/>
                </a:spcBef>
              </a:pPr>
              <a:r>
                <a:rPr lang="en-US" altLang="zh-CN" sz="1200" dirty="0">
                  <a:latin typeface="Times New Roman" panose="02020603050405020304" pitchFamily="18" charset="0"/>
                  <a:cs typeface="Times New Roman" panose="02020603050405020304" pitchFamily="18" charset="0"/>
                </a:rPr>
                <a:t>Hot </a:t>
              </a:r>
              <a:r>
                <a:rPr lang="en-US" altLang="zh-CN" sz="1200" dirty="0" smtClean="0">
                  <a:latin typeface="Times New Roman" panose="02020603050405020304" pitchFamily="18" charset="0"/>
                  <a:cs typeface="Times New Roman" panose="02020603050405020304" pitchFamily="18" charset="0"/>
                </a:rPr>
                <a:t>plane</a:t>
              </a:r>
              <a:endParaRPr lang="zh-CN" altLang="en-US" sz="1200" dirty="0">
                <a:latin typeface="Times New Roman" panose="02020603050405020304" pitchFamily="18" charset="0"/>
                <a:cs typeface="Times New Roman" panose="02020603050405020304" pitchFamily="18" charset="0"/>
              </a:endParaRPr>
            </a:p>
          </p:txBody>
        </p:sp>
        <p:sp>
          <p:nvSpPr>
            <p:cNvPr id="79" name="矩形 78"/>
            <p:cNvSpPr/>
            <p:nvPr/>
          </p:nvSpPr>
          <p:spPr>
            <a:xfrm>
              <a:off x="3453063" y="3291417"/>
              <a:ext cx="781313" cy="341899"/>
            </a:xfrm>
            <a:prstGeom prst="rect">
              <a:avLst/>
            </a:prstGeom>
          </p:spPr>
          <p:txBody>
            <a:bodyPr wrap="none">
              <a:spAutoFit/>
            </a:bodyPr>
            <a:lstStyle/>
            <a:p>
              <a:pPr>
                <a:spcBef>
                  <a:spcPct val="0"/>
                </a:spcBef>
              </a:pPr>
              <a:r>
                <a:rPr lang="en-US" altLang="zh-CN" sz="1200" dirty="0" smtClean="0">
                  <a:latin typeface="Times New Roman" panose="02020603050405020304" pitchFamily="18" charset="0"/>
                  <a:cs typeface="Times New Roman" panose="02020603050405020304" pitchFamily="18" charset="0"/>
                </a:rPr>
                <a:t>Spacers</a:t>
              </a:r>
              <a:endParaRPr lang="zh-CN" altLang="en-US" sz="1200" dirty="0">
                <a:latin typeface="Times New Roman" panose="02020603050405020304" pitchFamily="18" charset="0"/>
                <a:cs typeface="Times New Roman" panose="02020603050405020304" pitchFamily="18" charset="0"/>
              </a:endParaRPr>
            </a:p>
          </p:txBody>
        </p:sp>
        <p:cxnSp>
          <p:nvCxnSpPr>
            <p:cNvPr id="80" name="直接箭头连接符 79"/>
            <p:cNvCxnSpPr/>
            <p:nvPr/>
          </p:nvCxnSpPr>
          <p:spPr>
            <a:xfrm flipH="1">
              <a:off x="1755678" y="2322308"/>
              <a:ext cx="1592185" cy="0"/>
            </a:xfrm>
            <a:prstGeom prst="straightConnector1">
              <a:avLst/>
            </a:prstGeom>
            <a:ln>
              <a:headEnd type="none" w="lg" len="lg"/>
              <a:tailEnd type="triangle" w="sm" len="lg"/>
            </a:ln>
          </p:spPr>
          <p:style>
            <a:lnRef idx="1">
              <a:schemeClr val="dk1"/>
            </a:lnRef>
            <a:fillRef idx="0">
              <a:schemeClr val="dk1"/>
            </a:fillRef>
            <a:effectRef idx="0">
              <a:schemeClr val="dk1"/>
            </a:effectRef>
            <a:fontRef idx="minor">
              <a:schemeClr val="tx1"/>
            </a:fontRef>
          </p:style>
        </p:cxnSp>
        <p:cxnSp>
          <p:nvCxnSpPr>
            <p:cNvPr id="81" name="直接箭头连接符 80"/>
            <p:cNvCxnSpPr/>
            <p:nvPr/>
          </p:nvCxnSpPr>
          <p:spPr>
            <a:xfrm flipH="1">
              <a:off x="3037044" y="2880140"/>
              <a:ext cx="333603" cy="0"/>
            </a:xfrm>
            <a:prstGeom prst="straightConnector1">
              <a:avLst/>
            </a:prstGeom>
            <a:ln>
              <a:headEnd type="none" w="lg" len="lg"/>
              <a:tailEnd type="triangle" w="sm" len="lg"/>
            </a:ln>
          </p:spPr>
          <p:style>
            <a:lnRef idx="1">
              <a:schemeClr val="dk1"/>
            </a:lnRef>
            <a:fillRef idx="0">
              <a:schemeClr val="dk1"/>
            </a:fillRef>
            <a:effectRef idx="0">
              <a:schemeClr val="dk1"/>
            </a:effectRef>
            <a:fontRef idx="minor">
              <a:schemeClr val="tx1"/>
            </a:fontRef>
          </p:style>
        </p:cxnSp>
        <p:cxnSp>
          <p:nvCxnSpPr>
            <p:cNvPr id="82" name="直接箭头连接符 81"/>
            <p:cNvCxnSpPr/>
            <p:nvPr/>
          </p:nvCxnSpPr>
          <p:spPr>
            <a:xfrm flipH="1" flipV="1">
              <a:off x="2451141" y="3424815"/>
              <a:ext cx="886879" cy="11221"/>
            </a:xfrm>
            <a:prstGeom prst="straightConnector1">
              <a:avLst/>
            </a:prstGeom>
            <a:ln>
              <a:headEnd type="none" w="lg" len="lg"/>
              <a:tailEnd type="triangle" w="sm" len="lg"/>
            </a:ln>
          </p:spPr>
          <p:style>
            <a:lnRef idx="1">
              <a:schemeClr val="dk1"/>
            </a:lnRef>
            <a:fillRef idx="0">
              <a:schemeClr val="dk1"/>
            </a:fillRef>
            <a:effectRef idx="0">
              <a:schemeClr val="dk1"/>
            </a:effectRef>
            <a:fontRef idx="minor">
              <a:schemeClr val="tx1"/>
            </a:fontRef>
          </p:style>
        </p:cxnSp>
        <p:cxnSp>
          <p:nvCxnSpPr>
            <p:cNvPr id="83" name="直接箭头连接符 82"/>
            <p:cNvCxnSpPr/>
            <p:nvPr/>
          </p:nvCxnSpPr>
          <p:spPr>
            <a:xfrm flipH="1">
              <a:off x="2486357" y="3736432"/>
              <a:ext cx="861505" cy="0"/>
            </a:xfrm>
            <a:prstGeom prst="straightConnector1">
              <a:avLst/>
            </a:prstGeom>
            <a:ln>
              <a:headEnd type="none" w="lg" len="lg"/>
              <a:tailEnd type="triangle" w="sm" len="lg"/>
            </a:ln>
          </p:spPr>
          <p:style>
            <a:lnRef idx="1">
              <a:schemeClr val="dk1"/>
            </a:lnRef>
            <a:fillRef idx="0">
              <a:schemeClr val="dk1"/>
            </a:fillRef>
            <a:effectRef idx="0">
              <a:schemeClr val="dk1"/>
            </a:effectRef>
            <a:fontRef idx="minor">
              <a:schemeClr val="tx1"/>
            </a:fontRef>
          </p:style>
        </p:cxnSp>
        <p:cxnSp>
          <p:nvCxnSpPr>
            <p:cNvPr id="84" name="直接箭头连接符 83"/>
            <p:cNvCxnSpPr/>
            <p:nvPr/>
          </p:nvCxnSpPr>
          <p:spPr>
            <a:xfrm flipH="1">
              <a:off x="2726227" y="3211323"/>
              <a:ext cx="621635" cy="0"/>
            </a:xfrm>
            <a:prstGeom prst="straightConnector1">
              <a:avLst/>
            </a:prstGeom>
            <a:ln>
              <a:headEnd type="none" w="lg" len="lg"/>
              <a:tailEnd type="triangle" w="sm" len="lg"/>
            </a:ln>
          </p:spPr>
          <p:style>
            <a:lnRef idx="1">
              <a:schemeClr val="dk1"/>
            </a:lnRef>
            <a:fillRef idx="0">
              <a:schemeClr val="dk1"/>
            </a:fillRef>
            <a:effectRef idx="0">
              <a:schemeClr val="dk1"/>
            </a:effectRef>
            <a:fontRef idx="minor">
              <a:schemeClr val="tx1"/>
            </a:fontRef>
          </p:style>
        </p:cxnSp>
        <p:sp>
          <p:nvSpPr>
            <p:cNvPr id="85" name="矩形 84"/>
            <p:cNvSpPr/>
            <p:nvPr/>
          </p:nvSpPr>
          <p:spPr>
            <a:xfrm>
              <a:off x="3453063" y="3031250"/>
              <a:ext cx="1209506" cy="341899"/>
            </a:xfrm>
            <a:prstGeom prst="rect">
              <a:avLst/>
            </a:prstGeom>
          </p:spPr>
          <p:txBody>
            <a:bodyPr wrap="none">
              <a:spAutoFit/>
            </a:bodyPr>
            <a:lstStyle/>
            <a:p>
              <a:pPr>
                <a:spcBef>
                  <a:spcPct val="0"/>
                </a:spcBef>
              </a:pPr>
              <a:r>
                <a:rPr lang="en-US" altLang="zh-CN" sz="1200" dirty="0" smtClean="0">
                  <a:latin typeface="Times New Roman" panose="02020603050405020304" pitchFamily="18" charset="0"/>
                  <a:cs typeface="Times New Roman" panose="02020603050405020304" pitchFamily="18" charset="0"/>
                </a:rPr>
                <a:t>Readout PCB</a:t>
              </a:r>
              <a:endParaRPr lang="zh-CN" altLang="en-US" sz="1200" dirty="0">
                <a:latin typeface="Times New Roman" panose="02020603050405020304" pitchFamily="18" charset="0"/>
                <a:cs typeface="Times New Roman" panose="02020603050405020304" pitchFamily="18" charset="0"/>
              </a:endParaRPr>
            </a:p>
          </p:txBody>
        </p:sp>
      </p:grpSp>
      <p:sp>
        <p:nvSpPr>
          <p:cNvPr id="49" name="灯片编号占位符 48"/>
          <p:cNvSpPr>
            <a:spLocks noGrp="1"/>
          </p:cNvSpPr>
          <p:nvPr>
            <p:ph type="sldNum" sz="quarter" idx="12"/>
          </p:nvPr>
        </p:nvSpPr>
        <p:spPr/>
        <p:txBody>
          <a:bodyPr/>
          <a:lstStyle/>
          <a:p>
            <a:fld id="{0C913308-F349-4B6D-A68A-DD1791B4A57B}" type="slidenum">
              <a:rPr lang="zh-CN" altLang="en-US" smtClean="0"/>
              <a:pPr/>
              <a:t>13</a:t>
            </a:fld>
            <a:endParaRPr lang="zh-CN" altLang="en-US" dirty="0"/>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1569100"/>
            <a:ext cx="2890748" cy="3854330"/>
          </a:xfrm>
          <a:prstGeom prst="rect">
            <a:avLst/>
          </a:prstGeom>
        </p:spPr>
      </p:pic>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4178211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64"/>
          <p:cNvSpPr txBox="1"/>
          <p:nvPr/>
        </p:nvSpPr>
        <p:spPr>
          <a:xfrm>
            <a:off x="446225" y="386553"/>
            <a:ext cx="5133885" cy="523220"/>
          </a:xfrm>
          <a:prstGeom prst="rect">
            <a:avLst/>
          </a:prstGeom>
          <a:noFill/>
        </p:spPr>
        <p:txBody>
          <a:bodyPr wrap="square" rtlCol="0">
            <a:spAutoFit/>
          </a:bodyPr>
          <a:lstStyle/>
          <a:p>
            <a:r>
              <a:rPr lang="zh-CN" altLang="en-US" sz="2800" b="1" dirty="0" smtClean="0">
                <a:solidFill>
                  <a:srgbClr val="01059D"/>
                </a:solidFill>
                <a:latin typeface="Times New Roman" panose="02020603050405020304" pitchFamily="18" charset="0"/>
                <a:cs typeface="Times New Roman" panose="02020603050405020304" pitchFamily="18" charset="0"/>
              </a:rPr>
              <a:t>阻性阳极研究</a:t>
            </a:r>
            <a:r>
              <a:rPr lang="en-US" altLang="zh-CN" sz="2800" b="1" dirty="0" smtClean="0">
                <a:solidFill>
                  <a:srgbClr val="01059D"/>
                </a:solidFill>
                <a:latin typeface="Times New Roman" panose="02020603050405020304" pitchFamily="18" charset="0"/>
                <a:cs typeface="Times New Roman" panose="02020603050405020304" pitchFamily="18" charset="0"/>
              </a:rPr>
              <a:t>(USTC)</a:t>
            </a:r>
            <a:endParaRPr lang="zh-CN" altLang="en-US" sz="2800" b="1" dirty="0">
              <a:solidFill>
                <a:srgbClr val="01059D"/>
              </a:solidFill>
              <a:latin typeface="Times New Roman" panose="02020603050405020304" pitchFamily="18" charset="0"/>
              <a:cs typeface="Times New Roman" panose="02020603050405020304" pitchFamily="18" charset="0"/>
            </a:endParaRPr>
          </a:p>
        </p:txBody>
      </p:sp>
      <p:sp>
        <p:nvSpPr>
          <p:cNvPr id="118" name="TextBox 117"/>
          <p:cNvSpPr txBox="1"/>
          <p:nvPr/>
        </p:nvSpPr>
        <p:spPr>
          <a:xfrm>
            <a:off x="3851491" y="4373866"/>
            <a:ext cx="4968981" cy="1631216"/>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smtClean="0">
                <a:latin typeface="Times New Roman" panose="02020603050405020304" pitchFamily="18" charset="0"/>
                <a:cs typeface="Times New Roman" panose="02020603050405020304" pitchFamily="18" charset="0"/>
              </a:rPr>
              <a:t>采用</a:t>
            </a:r>
            <a:r>
              <a:rPr lang="en-US" altLang="zh-CN" sz="2000" dirty="0" err="1" smtClean="0">
                <a:latin typeface="Times New Roman" panose="02020603050405020304" pitchFamily="18" charset="0"/>
                <a:cs typeface="Times New Roman" panose="02020603050405020304" pitchFamily="18" charset="0"/>
              </a:rPr>
              <a:t>Ge</a:t>
            </a:r>
            <a:r>
              <a:rPr lang="zh-CN" altLang="en-US" sz="2000" dirty="0" smtClean="0">
                <a:latin typeface="Times New Roman" panose="02020603050405020304" pitchFamily="18" charset="0"/>
                <a:cs typeface="Times New Roman" panose="02020603050405020304" pitchFamily="18" charset="0"/>
              </a:rPr>
              <a:t>，室温下体电阻率：</a:t>
            </a:r>
            <a:r>
              <a:rPr lang="en-US" altLang="zh-CN" sz="2000" dirty="0" smtClean="0">
                <a:latin typeface="Times New Roman" panose="02020603050405020304" pitchFamily="18" charset="0"/>
                <a:cs typeface="Times New Roman" panose="02020603050405020304" pitchFamily="18" charset="0"/>
              </a:rPr>
              <a:t>59</a:t>
            </a:r>
            <a:r>
              <a:rPr lang="en-US" altLang="zh-CN" sz="2000" dirty="0" smtClean="0">
                <a:latin typeface="Times New Roman" panose="02020603050405020304" pitchFamily="18" charset="0"/>
                <a:cs typeface="Times New Roman" panose="02020603050405020304" pitchFamily="18" charset="0"/>
                <a:sym typeface="Symbol"/>
              </a:rPr>
              <a:t></a:t>
            </a:r>
            <a:r>
              <a:rPr lang="en-US" altLang="zh-CN" sz="2000" dirty="0" smtClean="0">
                <a:latin typeface="Times New Roman" panose="02020603050405020304" pitchFamily="18" charset="0"/>
                <a:cs typeface="Times New Roman" panose="02020603050405020304" pitchFamily="18" charset="0"/>
              </a:rPr>
              <a:t>.cm</a:t>
            </a:r>
            <a:endParaRPr lang="zh-CN" altLang="en-US"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2000" dirty="0">
                <a:solidFill>
                  <a:srgbClr val="000000"/>
                </a:solidFill>
                <a:cs typeface="Calibri"/>
              </a:rPr>
              <a:t>镀锗的读出</a:t>
            </a:r>
            <a:r>
              <a:rPr lang="en-US" altLang="zh-CN" sz="2000" dirty="0">
                <a:solidFill>
                  <a:srgbClr val="000000"/>
                </a:solidFill>
                <a:cs typeface="Calibri"/>
              </a:rPr>
              <a:t>PCB </a:t>
            </a:r>
            <a:r>
              <a:rPr lang="zh-CN" altLang="en-US" sz="2000" dirty="0" smtClean="0">
                <a:latin typeface="Times New Roman" panose="02020603050405020304" pitchFamily="18" charset="0"/>
                <a:cs typeface="Times New Roman" panose="02020603050405020304" pitchFamily="18" charset="0"/>
              </a:rPr>
              <a:t>，镀层</a:t>
            </a:r>
            <a:r>
              <a:rPr lang="zh-CN" altLang="en-US" sz="2000" dirty="0">
                <a:latin typeface="Times New Roman" panose="02020603050405020304" pitchFamily="18" charset="0"/>
                <a:cs typeface="Times New Roman" panose="02020603050405020304" pitchFamily="18" charset="0"/>
              </a:rPr>
              <a:t>厚度</a:t>
            </a:r>
            <a:r>
              <a:rPr lang="zh-CN" altLang="en-US" sz="2000" dirty="0" smtClean="0">
                <a:latin typeface="Times New Roman" panose="02020603050405020304" pitchFamily="18" charset="0"/>
                <a:cs typeface="Times New Roman" panose="02020603050405020304" pitchFamily="18" charset="0"/>
              </a:rPr>
              <a:t>：</a:t>
            </a:r>
            <a:r>
              <a:rPr lang="en-US" altLang="zh-CN" sz="2000"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0.1-0.5</a:t>
            </a:r>
            <a:r>
              <a:rPr lang="el-GR" altLang="zh-CN" sz="2000"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μ</a:t>
            </a:r>
            <a:r>
              <a:rPr lang="en-US" altLang="zh-CN" sz="2000" dirty="0" smtClean="0">
                <a:solidFill>
                  <a:srgbClr val="3333FF"/>
                </a:solidFill>
                <a:latin typeface="Times New Roman" panose="02020603050405020304" pitchFamily="18" charset="0"/>
                <a:ea typeface="宋体" panose="02010600030101010101" pitchFamily="2" charset="-122"/>
                <a:cs typeface="Times New Roman" panose="02020603050405020304" pitchFamily="18" charset="0"/>
              </a:rPr>
              <a:t>m</a:t>
            </a:r>
            <a:r>
              <a:rPr lang="en-US" altLang="zh-CN" sz="2000" dirty="0" smtClean="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面电阻率</a:t>
            </a:r>
            <a:r>
              <a:rPr lang="zh-CN" altLang="en-US" sz="2000" dirty="0" smtClean="0">
                <a:latin typeface="Times New Roman" panose="02020603050405020304" pitchFamily="18" charset="0"/>
                <a:cs typeface="Times New Roman" panose="02020603050405020304" pitchFamily="18" charset="0"/>
              </a:rPr>
              <a:t>：</a:t>
            </a:r>
            <a:r>
              <a:rPr lang="en-US" altLang="zh-CN" sz="2000"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~2M</a:t>
            </a:r>
            <a:r>
              <a:rPr lang="el-GR" altLang="zh-CN" sz="2000"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Ω</a:t>
            </a:r>
            <a:r>
              <a:rPr lang="en-US" altLang="zh-CN" sz="2000" dirty="0">
                <a:solidFill>
                  <a:srgbClr val="3333FF"/>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dirty="0" smtClean="0">
                <a:solidFill>
                  <a:srgbClr val="3333FF"/>
                </a:solidFill>
                <a:latin typeface="Times New Roman" panose="02020603050405020304" pitchFamily="18" charset="0"/>
                <a:ea typeface="宋体" panose="02010600030101010101" pitchFamily="2" charset="-122"/>
                <a:cs typeface="Times New Roman" panose="02020603050405020304" pitchFamily="18" charset="0"/>
              </a:rPr>
              <a:t>口</a:t>
            </a:r>
            <a:endParaRPr lang="en-US" altLang="zh-CN" sz="2000" dirty="0" smtClean="0">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lang="zh-CN" altLang="en-US" sz="2000" dirty="0">
                <a:latin typeface="Times New Roman" panose="02020603050405020304" pitchFamily="18" charset="0"/>
                <a:cs typeface="Times New Roman" panose="02020603050405020304" pitchFamily="18" charset="0"/>
              </a:rPr>
              <a:t>热熔胶膜的边框和支撑片摆放在读出</a:t>
            </a:r>
            <a:r>
              <a:rPr lang="en-US" altLang="zh-CN" sz="2000" dirty="0">
                <a:latin typeface="Times New Roman" panose="02020603050405020304" pitchFamily="18" charset="0"/>
                <a:cs typeface="Times New Roman" panose="02020603050405020304" pitchFamily="18" charset="0"/>
              </a:rPr>
              <a:t>PCB</a:t>
            </a:r>
            <a:r>
              <a:rPr lang="zh-CN" altLang="en-US" sz="2000" dirty="0">
                <a:latin typeface="Times New Roman" panose="02020603050405020304" pitchFamily="18" charset="0"/>
                <a:cs typeface="Times New Roman" panose="02020603050405020304" pitchFamily="18" charset="0"/>
              </a:rPr>
              <a:t>上</a:t>
            </a:r>
            <a:endParaRPr lang="zh-CN" altLang="en-US" sz="2000"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1" name="组合 10"/>
          <p:cNvGrpSpPr/>
          <p:nvPr/>
        </p:nvGrpSpPr>
        <p:grpSpPr>
          <a:xfrm>
            <a:off x="985340" y="3258776"/>
            <a:ext cx="2374764" cy="382092"/>
            <a:chOff x="698690" y="4194947"/>
            <a:chExt cx="2374764" cy="382092"/>
          </a:xfrm>
        </p:grpSpPr>
        <p:sp>
          <p:nvSpPr>
            <p:cNvPr id="132" name="矩形 131"/>
            <p:cNvSpPr/>
            <p:nvPr/>
          </p:nvSpPr>
          <p:spPr>
            <a:xfrm>
              <a:off x="714348" y="4433023"/>
              <a:ext cx="2359106" cy="144016"/>
            </a:xfrm>
            <a:prstGeom prst="rect">
              <a:avLst/>
            </a:prstGeom>
            <a:solidFill>
              <a:srgbClr val="0A7505"/>
            </a:solidFill>
            <a:ln>
              <a:solidFill>
                <a:srgbClr val="0A7505"/>
              </a:solidFill>
            </a:ln>
            <a:effectLst>
              <a:outerShdw dist="25400" sx="1000" sy="1000" algn="b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200" b="1">
                <a:latin typeface="Times New Roman" panose="02020603050405020304" pitchFamily="18" charset="0"/>
                <a:cs typeface="Times New Roman" panose="02020603050405020304" pitchFamily="18" charset="0"/>
              </a:endParaRPr>
            </a:p>
          </p:txBody>
        </p:sp>
        <p:grpSp>
          <p:nvGrpSpPr>
            <p:cNvPr id="10" name="组合 9"/>
            <p:cNvGrpSpPr/>
            <p:nvPr/>
          </p:nvGrpSpPr>
          <p:grpSpPr>
            <a:xfrm>
              <a:off x="698690" y="4194947"/>
              <a:ext cx="2359106" cy="202071"/>
              <a:chOff x="714348" y="4230952"/>
              <a:chExt cx="2359106" cy="202071"/>
            </a:xfrm>
          </p:grpSpPr>
          <p:sp>
            <p:nvSpPr>
              <p:cNvPr id="125" name="矩形 124"/>
              <p:cNvSpPr/>
              <p:nvPr/>
            </p:nvSpPr>
            <p:spPr>
              <a:xfrm>
                <a:off x="714348" y="4289007"/>
                <a:ext cx="2359106" cy="45719"/>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6" name="矩形 125"/>
              <p:cNvSpPr/>
              <p:nvPr/>
            </p:nvSpPr>
            <p:spPr>
              <a:xfrm>
                <a:off x="845409"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7" name="矩形 126"/>
              <p:cNvSpPr/>
              <p:nvPr/>
            </p:nvSpPr>
            <p:spPr>
              <a:xfrm>
                <a:off x="1211192"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8" name="矩形 127"/>
              <p:cNvSpPr/>
              <p:nvPr/>
            </p:nvSpPr>
            <p:spPr>
              <a:xfrm>
                <a:off x="1577233"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9" name="矩形 128"/>
              <p:cNvSpPr/>
              <p:nvPr/>
            </p:nvSpPr>
            <p:spPr>
              <a:xfrm>
                <a:off x="1959432"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0" name="矩形 129"/>
              <p:cNvSpPr/>
              <p:nvPr/>
            </p:nvSpPr>
            <p:spPr>
              <a:xfrm>
                <a:off x="2325215"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1" name="矩形 130"/>
              <p:cNvSpPr/>
              <p:nvPr/>
            </p:nvSpPr>
            <p:spPr>
              <a:xfrm>
                <a:off x="2691255" y="4361015"/>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3" name="矩形 132"/>
              <p:cNvSpPr/>
              <p:nvPr/>
            </p:nvSpPr>
            <p:spPr>
              <a:xfrm>
                <a:off x="714348" y="4230952"/>
                <a:ext cx="2359106" cy="45719"/>
              </a:xfrm>
              <a:prstGeom prst="rect">
                <a:avLst/>
              </a:prstGeom>
              <a:effectLst>
                <a:outerShdw blurRad="38100" dist="25400" dir="2700000" sx="1000" sy="1000" algn="br" rotWithShape="0">
                  <a:srgbClr val="000000">
                    <a:alpha val="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grpSp>
        <p:nvGrpSpPr>
          <p:cNvPr id="9" name="组合 8"/>
          <p:cNvGrpSpPr/>
          <p:nvPr/>
        </p:nvGrpSpPr>
        <p:grpSpPr>
          <a:xfrm>
            <a:off x="976470" y="2521537"/>
            <a:ext cx="2367976" cy="358741"/>
            <a:chOff x="681141" y="2771617"/>
            <a:chExt cx="2367976" cy="358741"/>
          </a:xfrm>
        </p:grpSpPr>
        <p:sp>
          <p:nvSpPr>
            <p:cNvPr id="111" name="矩形 110"/>
            <p:cNvSpPr/>
            <p:nvPr/>
          </p:nvSpPr>
          <p:spPr>
            <a:xfrm>
              <a:off x="690011" y="2771617"/>
              <a:ext cx="2359106" cy="144016"/>
            </a:xfrm>
            <a:prstGeom prst="rect">
              <a:avLst/>
            </a:prstGeom>
            <a:effectLst>
              <a:outerShdw blurRad="38100" dist="25400" dir="2700000" sx="1000" sy="1000" algn="br" rotWithShape="0">
                <a:srgbClr val="000000">
                  <a:alpha val="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4" name="矩形 113"/>
            <p:cNvSpPr/>
            <p:nvPr/>
          </p:nvSpPr>
          <p:spPr>
            <a:xfrm>
              <a:off x="812202"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5" name="矩形 114"/>
            <p:cNvSpPr/>
            <p:nvPr/>
          </p:nvSpPr>
          <p:spPr>
            <a:xfrm>
              <a:off x="1177985"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6" name="矩形 115"/>
            <p:cNvSpPr/>
            <p:nvPr/>
          </p:nvSpPr>
          <p:spPr>
            <a:xfrm>
              <a:off x="1544026"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7" name="矩形 116"/>
            <p:cNvSpPr/>
            <p:nvPr/>
          </p:nvSpPr>
          <p:spPr>
            <a:xfrm>
              <a:off x="1926225"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19" name="矩形 118"/>
            <p:cNvSpPr/>
            <p:nvPr/>
          </p:nvSpPr>
          <p:spPr>
            <a:xfrm>
              <a:off x="2292008"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0" name="矩形 119"/>
            <p:cNvSpPr/>
            <p:nvPr/>
          </p:nvSpPr>
          <p:spPr>
            <a:xfrm>
              <a:off x="2658048" y="2914334"/>
              <a:ext cx="262123"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21" name="矩形 120"/>
            <p:cNvSpPr/>
            <p:nvPr/>
          </p:nvSpPr>
          <p:spPr>
            <a:xfrm>
              <a:off x="681141" y="2986342"/>
              <a:ext cx="2359106" cy="144016"/>
            </a:xfrm>
            <a:prstGeom prst="rect">
              <a:avLst/>
            </a:prstGeom>
            <a:solidFill>
              <a:srgbClr val="0A7505"/>
            </a:solidFill>
            <a:ln>
              <a:solidFill>
                <a:srgbClr val="0A7505"/>
              </a:solidFill>
            </a:ln>
            <a:effectLst>
              <a:outerShdw dist="25400" sx="1000" sy="1000" algn="br"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sz="1200" b="1">
                <a:latin typeface="Times New Roman" panose="02020603050405020304" pitchFamily="18" charset="0"/>
                <a:cs typeface="Times New Roman" panose="02020603050405020304" pitchFamily="18" charset="0"/>
              </a:endParaRPr>
            </a:p>
          </p:txBody>
        </p:sp>
      </p:grpSp>
      <p:sp>
        <p:nvSpPr>
          <p:cNvPr id="5" name="TextBox 4"/>
          <p:cNvSpPr txBox="1"/>
          <p:nvPr/>
        </p:nvSpPr>
        <p:spPr>
          <a:xfrm>
            <a:off x="714348" y="1022039"/>
            <a:ext cx="7746084" cy="1323439"/>
          </a:xfrm>
          <a:prstGeom prst="rect">
            <a:avLst/>
          </a:prstGeom>
          <a:noFill/>
        </p:spPr>
        <p:txBody>
          <a:bodyPr wrap="square" rtlCol="0">
            <a:spAutoFit/>
          </a:bodyPr>
          <a:lstStyle/>
          <a:p>
            <a:pPr marL="285750" indent="-285750">
              <a:buFont typeface="Wingdings" panose="05000000000000000000" pitchFamily="2" charset="2"/>
              <a:buChar char="ü"/>
            </a:pPr>
            <a:r>
              <a:rPr lang="zh-CN" altLang="en-US" sz="2000" b="1" dirty="0" smtClean="0">
                <a:latin typeface="Times New Roman" panose="02020603050405020304" pitchFamily="18" charset="0"/>
                <a:cs typeface="Times New Roman" panose="02020603050405020304" pitchFamily="18" charset="0"/>
              </a:rPr>
              <a:t>抑制打火</a:t>
            </a:r>
            <a:endParaRPr lang="en-US" altLang="zh-CN" sz="20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zh-CN" altLang="en-US" sz="2000" b="1" dirty="0" smtClean="0">
                <a:latin typeface="Times New Roman" panose="02020603050405020304" pitchFamily="18" charset="0"/>
                <a:cs typeface="Times New Roman" panose="02020603050405020304" pitchFamily="18" charset="0"/>
              </a:rPr>
              <a:t>提高气体放大倍数</a:t>
            </a:r>
            <a:endParaRPr lang="en-US" altLang="zh-CN" sz="2000"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zh-CN" altLang="en-US" sz="2000" b="1" dirty="0" smtClean="0">
                <a:latin typeface="Times New Roman" panose="02020603050405020304" pitchFamily="18" charset="0"/>
                <a:cs typeface="Times New Roman" panose="02020603050405020304" pitchFamily="18" charset="0"/>
              </a:rPr>
              <a:t>当采用较宽的读出条时可使信号横向扩散到几根条上，以得到好的位置分辨</a:t>
            </a:r>
            <a:endParaRPr lang="zh-CN" altLang="en-US" sz="2000" b="1" dirty="0">
              <a:latin typeface="Times New Roman" panose="02020603050405020304" pitchFamily="18" charset="0"/>
              <a:cs typeface="Times New Roman" panose="02020603050405020304" pitchFamily="18" charset="0"/>
            </a:endParaRPr>
          </a:p>
        </p:txBody>
      </p:sp>
      <p:sp>
        <p:nvSpPr>
          <p:cNvPr id="6" name="矩形 5"/>
          <p:cNvSpPr/>
          <p:nvPr/>
        </p:nvSpPr>
        <p:spPr>
          <a:xfrm>
            <a:off x="3707904" y="2385072"/>
            <a:ext cx="4789294" cy="1323439"/>
          </a:xfrm>
          <a:prstGeom prst="rect">
            <a:avLst/>
          </a:prstGeom>
        </p:spPr>
        <p:txBody>
          <a:bodyPr wrap="square">
            <a:spAutoFit/>
          </a:bodyPr>
          <a:lstStyle/>
          <a:p>
            <a:pPr marL="285750" indent="-285750">
              <a:buFont typeface="Arial" panose="020B0604020202020204" pitchFamily="34" charset="0"/>
              <a:buChar char="•"/>
            </a:pPr>
            <a:r>
              <a:rPr lang="zh-CN" altLang="en-US" sz="2000" b="1" dirty="0" smtClean="0">
                <a:solidFill>
                  <a:srgbClr val="C00000"/>
                </a:solidFill>
                <a:latin typeface="Times New Roman" panose="02020603050405020304" pitchFamily="18" charset="0"/>
                <a:cs typeface="Times New Roman" panose="02020603050405020304" pitchFamily="18" charset="0"/>
              </a:rPr>
              <a:t>尝试了不同电阻率的材料（</a:t>
            </a:r>
            <a:r>
              <a:rPr lang="en-US" altLang="zh-CN" sz="2000" b="1" dirty="0" smtClean="0">
                <a:solidFill>
                  <a:srgbClr val="C00000"/>
                </a:solidFill>
                <a:latin typeface="Times New Roman" panose="02020603050405020304" pitchFamily="18" charset="0"/>
                <a:cs typeface="Times New Roman" panose="02020603050405020304" pitchFamily="18" charset="0"/>
              </a:rPr>
              <a:t>10</a:t>
            </a:r>
            <a:r>
              <a:rPr lang="en-US" altLang="zh-CN" sz="2000" b="1" baseline="30000" dirty="0" smtClean="0">
                <a:solidFill>
                  <a:srgbClr val="C00000"/>
                </a:solidFill>
                <a:latin typeface="Times New Roman" panose="02020603050405020304" pitchFamily="18" charset="0"/>
                <a:cs typeface="Times New Roman" panose="02020603050405020304" pitchFamily="18" charset="0"/>
              </a:rPr>
              <a:t>10</a:t>
            </a:r>
            <a:r>
              <a:rPr lang="en-US" altLang="zh-CN" sz="2000" b="1" dirty="0" smtClean="0">
                <a:solidFill>
                  <a:srgbClr val="C00000"/>
                </a:solidFill>
                <a:latin typeface="Times New Roman" panose="02020603050405020304" pitchFamily="18" charset="0"/>
                <a:cs typeface="Times New Roman" panose="02020603050405020304" pitchFamily="18" charset="0"/>
              </a:rPr>
              <a:t> </a:t>
            </a:r>
            <a:r>
              <a:rPr lang="en-US" altLang="zh-CN" sz="2000" b="1" dirty="0" err="1">
                <a:solidFill>
                  <a:srgbClr val="C00000"/>
                </a:solidFill>
                <a:latin typeface="Times New Roman" panose="02020603050405020304" pitchFamily="18" charset="0"/>
                <a:cs typeface="Times New Roman" panose="02020603050405020304" pitchFamily="18" charset="0"/>
              </a:rPr>
              <a:t>Ω·cm</a:t>
            </a:r>
            <a:r>
              <a:rPr lang="en-US" altLang="zh-CN" sz="2000" b="1" dirty="0">
                <a:solidFill>
                  <a:srgbClr val="C00000"/>
                </a:solidFill>
                <a:latin typeface="Times New Roman" panose="02020603050405020304" pitchFamily="18" charset="0"/>
                <a:cs typeface="Times New Roman" panose="02020603050405020304" pitchFamily="18" charset="0"/>
              </a:rPr>
              <a:t>  </a:t>
            </a:r>
            <a:r>
              <a:rPr lang="en-US" altLang="zh-CN" sz="2000" b="1" dirty="0" smtClean="0">
                <a:solidFill>
                  <a:srgbClr val="C00000"/>
                </a:solidFill>
                <a:latin typeface="Times New Roman" panose="02020603050405020304" pitchFamily="18" charset="0"/>
                <a:cs typeface="Times New Roman" panose="02020603050405020304" pitchFamily="18" charset="0"/>
              </a:rPr>
              <a:t>~10</a:t>
            </a:r>
            <a:r>
              <a:rPr lang="en-US" altLang="zh-CN" sz="2000" b="1" baseline="30000" dirty="0" smtClean="0">
                <a:solidFill>
                  <a:srgbClr val="C00000"/>
                </a:solidFill>
                <a:latin typeface="Times New Roman" panose="02020603050405020304" pitchFamily="18" charset="0"/>
                <a:cs typeface="Times New Roman" panose="02020603050405020304" pitchFamily="18" charset="0"/>
              </a:rPr>
              <a:t>13</a:t>
            </a:r>
            <a:r>
              <a:rPr lang="en-US" altLang="zh-CN" sz="2000" b="1" dirty="0" smtClean="0">
                <a:solidFill>
                  <a:srgbClr val="C00000"/>
                </a:solidFill>
                <a:latin typeface="Times New Roman" panose="02020603050405020304" pitchFamily="18" charset="0"/>
                <a:cs typeface="Times New Roman" panose="02020603050405020304" pitchFamily="18" charset="0"/>
              </a:rPr>
              <a:t> </a:t>
            </a:r>
            <a:r>
              <a:rPr lang="en-US" altLang="zh-CN" sz="2000" b="1" dirty="0" err="1" smtClean="0">
                <a:solidFill>
                  <a:srgbClr val="C00000"/>
                </a:solidFill>
                <a:latin typeface="Times New Roman" panose="02020603050405020304" pitchFamily="18" charset="0"/>
                <a:cs typeface="Times New Roman" panose="02020603050405020304" pitchFamily="18" charset="0"/>
              </a:rPr>
              <a:t>Ω·cm</a:t>
            </a:r>
            <a:r>
              <a:rPr lang="zh-CN" altLang="en-US" sz="2000" b="1" dirty="0" smtClean="0">
                <a:solidFill>
                  <a:srgbClr val="C00000"/>
                </a:solidFill>
                <a:latin typeface="Times New Roman" panose="02020603050405020304" pitchFamily="18" charset="0"/>
                <a:cs typeface="Times New Roman" panose="02020603050405020304" pitchFamily="18" charset="0"/>
              </a:rPr>
              <a:t>）</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2000" b="1" dirty="0" smtClean="0">
                <a:solidFill>
                  <a:srgbClr val="C00000"/>
                </a:solidFill>
                <a:latin typeface="Times New Roman" panose="02020603050405020304" pitchFamily="18" charset="0"/>
                <a:cs typeface="Times New Roman" panose="02020603050405020304" pitchFamily="18" charset="0"/>
              </a:rPr>
              <a:t>高体电阻材料直接放在读出</a:t>
            </a:r>
            <a:r>
              <a:rPr lang="en-US" altLang="zh-CN" sz="2000" b="1" dirty="0" smtClean="0">
                <a:solidFill>
                  <a:srgbClr val="C00000"/>
                </a:solidFill>
                <a:latin typeface="Times New Roman" panose="02020603050405020304" pitchFamily="18" charset="0"/>
                <a:cs typeface="Times New Roman" panose="02020603050405020304" pitchFamily="18" charset="0"/>
              </a:rPr>
              <a:t>PCB</a:t>
            </a:r>
            <a:r>
              <a:rPr lang="zh-CN" altLang="en-US" sz="2000" b="1" dirty="0" smtClean="0">
                <a:solidFill>
                  <a:srgbClr val="C00000"/>
                </a:solidFill>
                <a:latin typeface="Times New Roman" panose="02020603050405020304" pitchFamily="18" charset="0"/>
                <a:cs typeface="Times New Roman" panose="02020603050405020304" pitchFamily="18" charset="0"/>
              </a:rPr>
              <a:t>上</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2000" b="1" dirty="0" smtClean="0">
                <a:solidFill>
                  <a:srgbClr val="C00000"/>
                </a:solidFill>
                <a:latin typeface="Times New Roman" panose="02020603050405020304" pitchFamily="18" charset="0"/>
                <a:cs typeface="Times New Roman" panose="02020603050405020304" pitchFamily="18" charset="0"/>
              </a:rPr>
              <a:t>高面电阻材料需加绝缘膜</a:t>
            </a:r>
            <a:endParaRPr lang="en-US" altLang="zh-CN" sz="2000" b="1" dirty="0" smtClean="0">
              <a:solidFill>
                <a:srgbClr val="C00000"/>
              </a:solidFill>
              <a:latin typeface="Times New Roman" panose="02020603050405020304" pitchFamily="18" charset="0"/>
              <a:cs typeface="Times New Roman" panose="02020603050405020304" pitchFamily="18"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14</a:t>
            </a:fld>
            <a:endParaRPr lang="zh-CN" altLang="en-US"/>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grpSp>
        <p:nvGrpSpPr>
          <p:cNvPr id="30" name="组合 29"/>
          <p:cNvGrpSpPr/>
          <p:nvPr/>
        </p:nvGrpSpPr>
        <p:grpSpPr>
          <a:xfrm>
            <a:off x="952352" y="4271433"/>
            <a:ext cx="2537509" cy="346087"/>
            <a:chOff x="467543" y="4749549"/>
            <a:chExt cx="2592288" cy="346087"/>
          </a:xfrm>
        </p:grpSpPr>
        <p:sp>
          <p:nvSpPr>
            <p:cNvPr id="31" name="矩形 30"/>
            <p:cNvSpPr/>
            <p:nvPr/>
          </p:nvSpPr>
          <p:spPr>
            <a:xfrm>
              <a:off x="467543" y="4807604"/>
              <a:ext cx="2592288" cy="72008"/>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2" name="矩形 31"/>
            <p:cNvSpPr/>
            <p:nvPr/>
          </p:nvSpPr>
          <p:spPr>
            <a:xfrm>
              <a:off x="611559"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3" name="矩形 32"/>
            <p:cNvSpPr/>
            <p:nvPr/>
          </p:nvSpPr>
          <p:spPr>
            <a:xfrm>
              <a:off x="1013497"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4" name="矩形 33"/>
            <p:cNvSpPr/>
            <p:nvPr/>
          </p:nvSpPr>
          <p:spPr>
            <a:xfrm>
              <a:off x="1415718"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5" name="矩形 34"/>
            <p:cNvSpPr/>
            <p:nvPr/>
          </p:nvSpPr>
          <p:spPr>
            <a:xfrm>
              <a:off x="1835695"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6" name="矩形 35"/>
            <p:cNvSpPr/>
            <p:nvPr/>
          </p:nvSpPr>
          <p:spPr>
            <a:xfrm>
              <a:off x="2237633"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7" name="矩形 36"/>
            <p:cNvSpPr/>
            <p:nvPr/>
          </p:nvSpPr>
          <p:spPr>
            <a:xfrm>
              <a:off x="2639854" y="4879612"/>
              <a:ext cx="288032"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矩形 37"/>
            <p:cNvSpPr/>
            <p:nvPr/>
          </p:nvSpPr>
          <p:spPr>
            <a:xfrm>
              <a:off x="467543" y="4951620"/>
              <a:ext cx="2592288" cy="144016"/>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9" name="矩形 38"/>
            <p:cNvSpPr/>
            <p:nvPr/>
          </p:nvSpPr>
          <p:spPr>
            <a:xfrm>
              <a:off x="467543" y="4749549"/>
              <a:ext cx="2592288" cy="58055"/>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pic>
        <p:nvPicPr>
          <p:cNvPr id="41" name="图片 40"/>
          <p:cNvPicPr/>
          <p:nvPr/>
        </p:nvPicPr>
        <p:blipFill>
          <a:blip r:embed="rId2" cstate="print">
            <a:extLst>
              <a:ext uri="{28A0092B-C50C-407E-A947-70E740481C1C}">
                <a14:useLocalDpi xmlns:a14="http://schemas.microsoft.com/office/drawing/2010/main" val="0"/>
              </a:ext>
            </a:extLst>
          </a:blip>
          <a:stretch>
            <a:fillRect/>
          </a:stretch>
        </p:blipFill>
        <p:spPr>
          <a:xfrm>
            <a:off x="1288810" y="4690682"/>
            <a:ext cx="1883227" cy="1554431"/>
          </a:xfrm>
          <a:prstGeom prst="rect">
            <a:avLst/>
          </a:prstGeom>
        </p:spPr>
      </p:pic>
    </p:spTree>
    <p:extLst>
      <p:ext uri="{BB962C8B-B14F-4D97-AF65-F5344CB8AC3E}">
        <p14:creationId xmlns:p14="http://schemas.microsoft.com/office/powerpoint/2010/main" val="1442163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1600" y="2969245"/>
            <a:ext cx="3571875" cy="400110"/>
          </a:xfrm>
          <a:prstGeom prst="rect">
            <a:avLst/>
          </a:prstGeom>
          <a:noFill/>
        </p:spPr>
        <p:txBody>
          <a:bodyPr>
            <a:spAutoFit/>
          </a:bodyPr>
          <a:lstStyle/>
          <a:p>
            <a:pPr algn="ctr" fontAlgn="auto">
              <a:spcBef>
                <a:spcPts val="0"/>
              </a:spcBef>
              <a:spcAft>
                <a:spcPts val="0"/>
              </a:spcAft>
              <a:defRPr/>
            </a:pPr>
            <a:r>
              <a:rPr lang="en-US" altLang="zh-CN" sz="2000" b="1" dirty="0">
                <a:solidFill>
                  <a:schemeClr val="bg2">
                    <a:lumMod val="75000"/>
                  </a:schemeClr>
                </a:solidFill>
                <a:effectLst>
                  <a:outerShdw blurRad="38100" dist="38100" dir="2700000" algn="tl">
                    <a:srgbClr val="000000">
                      <a:alpha val="43137"/>
                    </a:srgbClr>
                  </a:outerShdw>
                </a:effectLst>
                <a:latin typeface="+mn-lt"/>
                <a:ea typeface="+mn-ea"/>
                <a:cs typeface="+mn-cs"/>
              </a:rPr>
              <a:t>NSS 2010- Knoxville, Tennessee</a:t>
            </a:r>
            <a:endParaRPr lang="zh-CN" altLang="en-US" sz="2000" b="1" dirty="0">
              <a:solidFill>
                <a:schemeClr val="bg2">
                  <a:lumMod val="75000"/>
                </a:schemeClr>
              </a:solidFill>
              <a:effectLst>
                <a:outerShdw blurRad="38100" dist="38100" dir="2700000" algn="tl">
                  <a:srgbClr val="000000">
                    <a:alpha val="43137"/>
                  </a:srgbClr>
                </a:outerShdw>
              </a:effectLst>
              <a:latin typeface="+mn-lt"/>
              <a:ea typeface="+mn-ea"/>
              <a:cs typeface="+mn-cs"/>
            </a:endParaRPr>
          </a:p>
        </p:txBody>
      </p:sp>
      <p:sp>
        <p:nvSpPr>
          <p:cNvPr id="279554" name="TextBox 2"/>
          <p:cNvSpPr txBox="1">
            <a:spLocks noChangeArrowheads="1"/>
          </p:cNvSpPr>
          <p:nvPr/>
        </p:nvSpPr>
        <p:spPr bwMode="auto">
          <a:xfrm>
            <a:off x="8428038" y="3029570"/>
            <a:ext cx="428625" cy="400110"/>
          </a:xfrm>
          <a:prstGeom prst="rect">
            <a:avLst/>
          </a:prstGeom>
          <a:noFill/>
          <a:ln w="9525">
            <a:noFill/>
            <a:miter lim="800000"/>
            <a:headEnd/>
            <a:tailEnd/>
          </a:ln>
        </p:spPr>
        <p:txBody>
          <a:bodyPr>
            <a:spAutoFit/>
          </a:bodyPr>
          <a:lstStyle/>
          <a:p>
            <a:r>
              <a:rPr lang="en-US" altLang="zh-CN" sz="2000">
                <a:latin typeface="Arial Black" pitchFamily="34" charset="0"/>
              </a:rPr>
              <a:t>4</a:t>
            </a:r>
            <a:endParaRPr lang="zh-CN" altLang="en-US" sz="2000">
              <a:latin typeface="Arial Black" pitchFamily="34" charset="0"/>
            </a:endParaRPr>
          </a:p>
        </p:txBody>
      </p:sp>
      <p:graphicFrame>
        <p:nvGraphicFramePr>
          <p:cNvPr id="43" name="表格 42"/>
          <p:cNvGraphicFramePr>
            <a:graphicFrameLocks noGrp="1"/>
          </p:cNvGraphicFramePr>
          <p:nvPr>
            <p:extLst>
              <p:ext uri="{D42A27DB-BD31-4B8C-83A1-F6EECF244321}">
                <p14:modId xmlns:p14="http://schemas.microsoft.com/office/powerpoint/2010/main" val="3088501363"/>
              </p:ext>
            </p:extLst>
          </p:nvPr>
        </p:nvGraphicFramePr>
        <p:xfrm>
          <a:off x="323528" y="1223414"/>
          <a:ext cx="8321675" cy="2617471"/>
        </p:xfrm>
        <a:graphic>
          <a:graphicData uri="http://schemas.openxmlformats.org/drawingml/2006/table">
            <a:tbl>
              <a:tblPr/>
              <a:tblGrid>
                <a:gridCol w="2024062"/>
                <a:gridCol w="2024063"/>
                <a:gridCol w="2192337"/>
                <a:gridCol w="2081213"/>
              </a:tblGrid>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Calibri" pitchFamily="34" charset="0"/>
                          <a:ea typeface="宋体" pitchFamily="2" charset="-122"/>
                        </a:rPr>
                        <a:t>Resistive Glass</a:t>
                      </a:r>
                      <a:endParaRPr kumimoji="0" lang="zh-CN" altLang="en-US" sz="1800" b="1" i="0" u="none" strike="noStrike" cap="none" normalizeH="0" baseline="0" dirty="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FFFFFF"/>
                          </a:solidFill>
                          <a:effectLst/>
                          <a:latin typeface="Calibri" pitchFamily="34" charset="0"/>
                          <a:ea typeface="宋体" pitchFamily="2" charset="-122"/>
                        </a:rPr>
                        <a:t>Carbon powder loaded Polycarbonate Plastic</a:t>
                      </a:r>
                      <a:endParaRPr kumimoji="0" lang="zh-CN" altLang="en-US" sz="1600" b="1" i="0" u="none" strike="noStrike" cap="none" normalizeH="0" baseline="0" dirty="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FFFFFF"/>
                          </a:solidFill>
                          <a:effectLst/>
                          <a:latin typeface="Calibri" pitchFamily="34" charset="0"/>
                          <a:ea typeface="宋体" pitchFamily="2" charset="-122"/>
                        </a:rPr>
                        <a:t>Common Glass</a:t>
                      </a:r>
                      <a:endParaRPr kumimoji="0" lang="zh-CN" altLang="en-US" sz="1800" b="1" i="0" u="none" strike="noStrike" cap="none" normalizeH="0" baseline="0" dirty="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62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Volume Resistivity</a:t>
                      </a: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10</a:t>
                      </a:r>
                      <a:r>
                        <a:rPr kumimoji="0" lang="en-US" altLang="zh-CN" sz="1800" b="0" i="0" u="none" strike="noStrike" cap="none" normalizeH="0" baseline="30000" dirty="0" smtClean="0">
                          <a:ln>
                            <a:noFill/>
                          </a:ln>
                          <a:solidFill>
                            <a:srgbClr val="000000"/>
                          </a:solidFill>
                          <a:effectLst/>
                          <a:latin typeface="Calibri" pitchFamily="34" charset="0"/>
                          <a:ea typeface="宋体" pitchFamily="2" charset="-122"/>
                        </a:rPr>
                        <a:t>10</a:t>
                      </a: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 </a:t>
                      </a:r>
                      <a:r>
                        <a:rPr kumimoji="0" lang="en-US" altLang="zh-CN" sz="1800" b="0" i="0" u="none" strike="noStrike" cap="none" normalizeH="0" baseline="0" dirty="0" err="1" smtClean="0">
                          <a:ln>
                            <a:noFill/>
                          </a:ln>
                          <a:solidFill>
                            <a:srgbClr val="000000"/>
                          </a:solidFill>
                          <a:effectLst/>
                          <a:latin typeface="Calibri" pitchFamily="34" charset="0"/>
                          <a:ea typeface="宋体" pitchFamily="2" charset="-122"/>
                        </a:rPr>
                        <a:t>Ω·cm</a:t>
                      </a: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10</a:t>
                      </a:r>
                      <a:r>
                        <a:rPr kumimoji="0" lang="en-US" altLang="zh-CN" sz="1800" b="0" i="0" u="none" strike="noStrike" cap="none" normalizeH="0" baseline="30000" dirty="0" smtClean="0">
                          <a:ln>
                            <a:noFill/>
                          </a:ln>
                          <a:solidFill>
                            <a:srgbClr val="000000"/>
                          </a:solidFill>
                          <a:effectLst/>
                          <a:latin typeface="Calibri" pitchFamily="34" charset="0"/>
                          <a:ea typeface="宋体" pitchFamily="2" charset="-122"/>
                        </a:rPr>
                        <a:t>11</a:t>
                      </a: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 </a:t>
                      </a:r>
                      <a:r>
                        <a:rPr kumimoji="0" lang="en-US" altLang="zh-CN" sz="1800" b="0" i="0" u="none" strike="noStrike" cap="none" normalizeH="0" baseline="0" dirty="0" err="1" smtClean="0">
                          <a:ln>
                            <a:noFill/>
                          </a:ln>
                          <a:solidFill>
                            <a:srgbClr val="000000"/>
                          </a:solidFill>
                          <a:effectLst/>
                          <a:latin typeface="Calibri" pitchFamily="34" charset="0"/>
                          <a:ea typeface="宋体" pitchFamily="2" charset="-122"/>
                        </a:rPr>
                        <a:t>Ω·cm</a:t>
                      </a: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10</a:t>
                      </a:r>
                      <a:r>
                        <a:rPr kumimoji="0" lang="en-US" altLang="zh-CN" sz="1800" b="0" i="0" u="none" strike="noStrike" cap="none" normalizeH="0" baseline="30000" dirty="0" smtClean="0">
                          <a:ln>
                            <a:noFill/>
                          </a:ln>
                          <a:solidFill>
                            <a:srgbClr val="000000"/>
                          </a:solidFill>
                          <a:effectLst/>
                          <a:latin typeface="Calibri" pitchFamily="34" charset="0"/>
                          <a:ea typeface="宋体" pitchFamily="2" charset="-122"/>
                        </a:rPr>
                        <a:t>13</a:t>
                      </a: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 </a:t>
                      </a:r>
                      <a:r>
                        <a:rPr kumimoji="0" lang="en-US" altLang="zh-CN" sz="1800" b="0" i="0" u="none" strike="noStrike" cap="none" normalizeH="0" baseline="0" dirty="0" err="1" smtClean="0">
                          <a:ln>
                            <a:noFill/>
                          </a:ln>
                          <a:solidFill>
                            <a:srgbClr val="000000"/>
                          </a:solidFill>
                          <a:effectLst/>
                          <a:latin typeface="Calibri" pitchFamily="34" charset="0"/>
                          <a:ea typeface="宋体" pitchFamily="2" charset="-122"/>
                        </a:rPr>
                        <a:t>Ω·cm</a:t>
                      </a: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641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Thickness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Available size </a:t>
                      </a: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rPr>
                        <a:t>0.7 mm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rPr>
                        <a:t>50 cm x 50 cm</a:t>
                      </a:r>
                      <a:endParaRPr kumimoji="0" lang="zh-CN" altLang="en-US" sz="18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rPr>
                        <a:t>1.5 mm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rgbClr val="000000"/>
                          </a:solidFill>
                          <a:effectLst/>
                          <a:latin typeface="Calibri" pitchFamily="34" charset="0"/>
                          <a:ea typeface="宋体" pitchFamily="2" charset="-122"/>
                        </a:rPr>
                        <a:t>Large</a:t>
                      </a:r>
                      <a:endParaRPr kumimoji="0" lang="zh-CN" altLang="en-US" sz="18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0.4 mm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Calibri" pitchFamily="34" charset="0"/>
                          <a:ea typeface="宋体" pitchFamily="2" charset="-122"/>
                        </a:rPr>
                        <a:t>Large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r>
              <a:tr h="1020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bl>
          </a:graphicData>
        </a:graphic>
      </p:graphicFrame>
      <p:pic>
        <p:nvPicPr>
          <p:cNvPr id="279583" name="图片 43" descr="IMG_2795.JPG"/>
          <p:cNvPicPr>
            <a:picLocks noChangeAspect="1"/>
          </p:cNvPicPr>
          <p:nvPr/>
        </p:nvPicPr>
        <p:blipFill>
          <a:blip r:embed="rId3" cstate="print"/>
          <a:srcRect t="17647" r="38235" b="23528"/>
          <a:stretch>
            <a:fillRect/>
          </a:stretch>
        </p:blipFill>
        <p:spPr bwMode="auto">
          <a:xfrm>
            <a:off x="2839847" y="2889430"/>
            <a:ext cx="1218659" cy="870471"/>
          </a:xfrm>
          <a:prstGeom prst="rect">
            <a:avLst/>
          </a:prstGeom>
          <a:noFill/>
          <a:ln w="9525">
            <a:noFill/>
            <a:miter lim="800000"/>
            <a:headEnd/>
            <a:tailEnd/>
          </a:ln>
        </p:spPr>
      </p:pic>
      <p:pic>
        <p:nvPicPr>
          <p:cNvPr id="279584" name="Picture 1" descr="C:\Documents and Settings\guojunjun\桌面\2010.9.16\2010.9.16\DSC01817.JPG"/>
          <p:cNvPicPr>
            <a:picLocks noChangeAspect="1" noChangeArrowheads="1"/>
          </p:cNvPicPr>
          <p:nvPr/>
        </p:nvPicPr>
        <p:blipFill>
          <a:blip r:embed="rId4" cstate="print"/>
          <a:srcRect/>
          <a:stretch>
            <a:fillRect/>
          </a:stretch>
        </p:blipFill>
        <p:spPr bwMode="auto">
          <a:xfrm>
            <a:off x="4961154" y="2908187"/>
            <a:ext cx="1161271" cy="870471"/>
          </a:xfrm>
          <a:prstGeom prst="rect">
            <a:avLst/>
          </a:prstGeom>
          <a:noFill/>
          <a:ln w="9525">
            <a:noFill/>
            <a:miter lim="800000"/>
            <a:headEnd/>
            <a:tailEnd/>
          </a:ln>
        </p:spPr>
      </p:pic>
      <p:pic>
        <p:nvPicPr>
          <p:cNvPr id="279585" name="Picture 3" descr="C:\Documents and Settings\guojunjun\桌面\DSC02102.JPG"/>
          <p:cNvPicPr>
            <a:picLocks noChangeAspect="1" noChangeArrowheads="1"/>
          </p:cNvPicPr>
          <p:nvPr/>
        </p:nvPicPr>
        <p:blipFill>
          <a:blip r:embed="rId5" cstate="print"/>
          <a:srcRect l="19531" t="39828" r="24171"/>
          <a:stretch>
            <a:fillRect/>
          </a:stretch>
        </p:blipFill>
        <p:spPr bwMode="auto">
          <a:xfrm>
            <a:off x="7092280" y="2906932"/>
            <a:ext cx="1120775" cy="870470"/>
          </a:xfrm>
          <a:prstGeom prst="rect">
            <a:avLst/>
          </a:prstGeom>
          <a:noFill/>
          <a:ln w="9525">
            <a:noFill/>
            <a:miter lim="800000"/>
            <a:headEnd/>
            <a:tailEnd/>
          </a:ln>
        </p:spPr>
      </p:pic>
      <p:sp>
        <p:nvSpPr>
          <p:cNvPr id="279586" name="TextBox 16"/>
          <p:cNvSpPr txBox="1">
            <a:spLocks noChangeArrowheads="1"/>
          </p:cNvSpPr>
          <p:nvPr/>
        </p:nvSpPr>
        <p:spPr bwMode="auto">
          <a:xfrm>
            <a:off x="749368" y="3933056"/>
            <a:ext cx="7848600" cy="2169825"/>
          </a:xfrm>
          <a:prstGeom prst="rect">
            <a:avLst/>
          </a:prstGeom>
          <a:noFill/>
          <a:ln w="9525">
            <a:noFill/>
            <a:miter lim="800000"/>
            <a:headEnd/>
            <a:tailEnd/>
          </a:ln>
        </p:spPr>
        <p:txBody>
          <a:bodyPr>
            <a:spAutoFit/>
          </a:bodyPr>
          <a:lstStyle/>
          <a:p>
            <a:pPr>
              <a:spcBef>
                <a:spcPts val="600"/>
              </a:spcBef>
            </a:pPr>
            <a:r>
              <a:rPr lang="zh-CN" altLang="en-US" sz="2000" dirty="0">
                <a:latin typeface="Calibri" pitchFamily="34" charset="0"/>
              </a:rPr>
              <a:t>阻</a:t>
            </a:r>
            <a:r>
              <a:rPr lang="zh-CN" altLang="en-US" sz="2000" dirty="0" smtClean="0">
                <a:latin typeface="Calibri" pitchFamily="34" charset="0"/>
              </a:rPr>
              <a:t>性玻璃</a:t>
            </a:r>
            <a:r>
              <a:rPr lang="en-US" altLang="zh-CN" sz="2000" dirty="0" smtClean="0">
                <a:latin typeface="Calibri" pitchFamily="34" charset="0"/>
              </a:rPr>
              <a:t>: </a:t>
            </a:r>
            <a:r>
              <a:rPr lang="zh-CN" altLang="en-US" sz="2000" dirty="0" smtClean="0">
                <a:latin typeface="Calibri" pitchFamily="34" charset="0"/>
              </a:rPr>
              <a:t>北京玻璃研究所</a:t>
            </a:r>
            <a:r>
              <a:rPr lang="zh-CN" altLang="en-US" sz="2000" dirty="0" smtClean="0">
                <a:latin typeface="Calibri" pitchFamily="34" charset="0"/>
              </a:rPr>
              <a:t>，北京亚康特种玻璃公司</a:t>
            </a:r>
            <a:endParaRPr lang="en-US" altLang="zh-CN" sz="2000" dirty="0" smtClean="0">
              <a:latin typeface="Calibri" pitchFamily="34" charset="0"/>
            </a:endParaRPr>
          </a:p>
          <a:p>
            <a:r>
              <a:rPr lang="en-US" altLang="zh-CN" sz="2000" dirty="0" smtClean="0">
                <a:latin typeface="Calibri" pitchFamily="34" charset="0"/>
              </a:rPr>
              <a:t>   </a:t>
            </a:r>
            <a:r>
              <a:rPr lang="zh-CN" altLang="en-US" sz="2000" b="1" dirty="0" smtClean="0">
                <a:solidFill>
                  <a:srgbClr val="C00000"/>
                </a:solidFill>
                <a:latin typeface="Calibri" pitchFamily="34" charset="0"/>
              </a:rPr>
              <a:t>问题</a:t>
            </a:r>
            <a:r>
              <a:rPr lang="en-US" altLang="zh-CN" sz="2000" b="1" dirty="0" smtClean="0">
                <a:solidFill>
                  <a:srgbClr val="C00000"/>
                </a:solidFill>
                <a:latin typeface="Calibri" pitchFamily="34" charset="0"/>
              </a:rPr>
              <a:t>: </a:t>
            </a:r>
            <a:r>
              <a:rPr lang="zh-CN" altLang="en-US" sz="2000" b="1" dirty="0" smtClean="0">
                <a:solidFill>
                  <a:srgbClr val="C00000"/>
                </a:solidFill>
                <a:latin typeface="Calibri" pitchFamily="34" charset="0"/>
              </a:rPr>
              <a:t>很脆，不宜加工大面积，价格昂贵</a:t>
            </a:r>
            <a:endParaRPr lang="en-US" altLang="zh-CN" sz="2000" b="1" dirty="0" smtClean="0">
              <a:solidFill>
                <a:srgbClr val="C00000"/>
              </a:solidFill>
              <a:latin typeface="Calibri" pitchFamily="34" charset="0"/>
            </a:endParaRPr>
          </a:p>
          <a:p>
            <a:pPr>
              <a:spcBef>
                <a:spcPts val="600"/>
              </a:spcBef>
            </a:pPr>
            <a:r>
              <a:rPr lang="zh-CN" altLang="en-US" sz="2000" dirty="0" smtClean="0">
                <a:latin typeface="Calibri" pitchFamily="34" charset="0"/>
              </a:rPr>
              <a:t>掺碳粉聚碳酸酯塑料板</a:t>
            </a:r>
            <a:r>
              <a:rPr lang="en-US" altLang="zh-CN" sz="2000" dirty="0" smtClean="0">
                <a:latin typeface="Calibri" pitchFamily="34" charset="0"/>
              </a:rPr>
              <a:t>: </a:t>
            </a:r>
            <a:r>
              <a:rPr lang="zh-CN" altLang="en-US" sz="2000" dirty="0" smtClean="0">
                <a:latin typeface="Calibri" pitchFamily="34" charset="0"/>
              </a:rPr>
              <a:t>西湖塑料厂</a:t>
            </a:r>
            <a:endParaRPr lang="en-US" altLang="zh-CN" sz="2000" dirty="0" smtClean="0">
              <a:latin typeface="Calibri" pitchFamily="34" charset="0"/>
            </a:endParaRPr>
          </a:p>
          <a:p>
            <a:r>
              <a:rPr lang="en-US" altLang="zh-CN" sz="2000" dirty="0" smtClean="0">
                <a:latin typeface="Calibri" pitchFamily="34" charset="0"/>
              </a:rPr>
              <a:t>   </a:t>
            </a:r>
            <a:r>
              <a:rPr lang="zh-CN" altLang="en-US" sz="2000" b="1" dirty="0" smtClean="0">
                <a:solidFill>
                  <a:srgbClr val="C00000"/>
                </a:solidFill>
                <a:latin typeface="Calibri" pitchFamily="34" charset="0"/>
              </a:rPr>
              <a:t>问题</a:t>
            </a:r>
            <a:r>
              <a:rPr lang="en-US" altLang="zh-CN" sz="2000" b="1" dirty="0" smtClean="0">
                <a:solidFill>
                  <a:srgbClr val="C00000"/>
                </a:solidFill>
                <a:latin typeface="Calibri" pitchFamily="34" charset="0"/>
              </a:rPr>
              <a:t>: </a:t>
            </a:r>
            <a:r>
              <a:rPr lang="zh-CN" altLang="en-US" sz="2000" b="1" dirty="0" smtClean="0">
                <a:solidFill>
                  <a:srgbClr val="C00000"/>
                </a:solidFill>
                <a:latin typeface="Calibri" pitchFamily="34" charset="0"/>
              </a:rPr>
              <a:t>电阻率不均匀</a:t>
            </a:r>
            <a:endParaRPr lang="en-US" altLang="zh-CN" sz="2000" b="1" dirty="0" smtClean="0">
              <a:solidFill>
                <a:srgbClr val="C00000"/>
              </a:solidFill>
              <a:latin typeface="Calibri" pitchFamily="34" charset="0"/>
            </a:endParaRPr>
          </a:p>
          <a:p>
            <a:pPr>
              <a:spcBef>
                <a:spcPts val="600"/>
              </a:spcBef>
            </a:pPr>
            <a:r>
              <a:rPr lang="zh-CN" altLang="en-US" sz="2000" dirty="0" smtClean="0">
                <a:latin typeface="Calibri" pitchFamily="34" charset="0"/>
              </a:rPr>
              <a:t>普通玻璃</a:t>
            </a:r>
            <a:r>
              <a:rPr lang="en-US" altLang="zh-CN" sz="2000" dirty="0" smtClean="0">
                <a:latin typeface="Calibri" pitchFamily="34" charset="0"/>
              </a:rPr>
              <a:t>:</a:t>
            </a:r>
          </a:p>
          <a:p>
            <a:r>
              <a:rPr lang="en-US" altLang="zh-CN" sz="2000" dirty="0">
                <a:solidFill>
                  <a:srgbClr val="990033"/>
                </a:solidFill>
                <a:latin typeface="Calibri" pitchFamily="34" charset="0"/>
              </a:rPr>
              <a:t> </a:t>
            </a:r>
            <a:r>
              <a:rPr lang="en-US" altLang="zh-CN" sz="2000" dirty="0" smtClean="0">
                <a:solidFill>
                  <a:srgbClr val="990033"/>
                </a:solidFill>
                <a:latin typeface="Calibri" pitchFamily="34" charset="0"/>
              </a:rPr>
              <a:t>  </a:t>
            </a:r>
            <a:r>
              <a:rPr lang="zh-CN" altLang="en-US" sz="2000" b="1" dirty="0" smtClean="0">
                <a:solidFill>
                  <a:srgbClr val="C00000"/>
                </a:solidFill>
                <a:latin typeface="Calibri" pitchFamily="34" charset="0"/>
              </a:rPr>
              <a:t>问题</a:t>
            </a:r>
            <a:r>
              <a:rPr lang="en-US" altLang="zh-CN" sz="2000" b="1" dirty="0" smtClean="0">
                <a:solidFill>
                  <a:srgbClr val="C00000"/>
                </a:solidFill>
                <a:latin typeface="Calibri" pitchFamily="34" charset="0"/>
              </a:rPr>
              <a:t>: </a:t>
            </a:r>
            <a:r>
              <a:rPr lang="zh-CN" altLang="en-US" sz="2000" b="1" dirty="0" smtClean="0">
                <a:solidFill>
                  <a:srgbClr val="C00000"/>
                </a:solidFill>
                <a:latin typeface="Calibri" pitchFamily="34" charset="0"/>
              </a:rPr>
              <a:t>电阻率高</a:t>
            </a:r>
            <a:r>
              <a:rPr lang="zh-CN" altLang="en-US" sz="2000" b="1" dirty="0" smtClean="0">
                <a:solidFill>
                  <a:srgbClr val="C00000"/>
                </a:solidFill>
                <a:latin typeface="Calibri" pitchFamily="34" charset="0"/>
              </a:rPr>
              <a:t>，计数能力受限制</a:t>
            </a:r>
            <a:endParaRPr lang="en-US" altLang="zh-CN" sz="2000" b="1" dirty="0">
              <a:solidFill>
                <a:srgbClr val="C00000"/>
              </a:solidFill>
              <a:latin typeface="Calibri" pitchFamily="34" charset="0"/>
            </a:endParaRPr>
          </a:p>
        </p:txBody>
      </p:sp>
      <p:sp>
        <p:nvSpPr>
          <p:cNvPr id="3" name="矩形 2"/>
          <p:cNvSpPr/>
          <p:nvPr/>
        </p:nvSpPr>
        <p:spPr>
          <a:xfrm>
            <a:off x="395536" y="548680"/>
            <a:ext cx="1627369" cy="523220"/>
          </a:xfrm>
          <a:prstGeom prst="rect">
            <a:avLst/>
          </a:prstGeom>
        </p:spPr>
        <p:txBody>
          <a:bodyPr wrap="none">
            <a:spAutoFit/>
          </a:bodyPr>
          <a:lstStyle/>
          <a:p>
            <a:r>
              <a:rPr lang="zh-CN" altLang="en-US" sz="2800" b="1" dirty="0" smtClean="0">
                <a:solidFill>
                  <a:srgbClr val="0404CC"/>
                </a:solidFill>
                <a:effectLst>
                  <a:outerShdw blurRad="38100" dist="38100" dir="2700000" algn="tl">
                    <a:srgbClr val="000000">
                      <a:alpha val="43137"/>
                    </a:srgbClr>
                  </a:outerShdw>
                </a:effectLst>
              </a:rPr>
              <a:t>高阻材料</a:t>
            </a:r>
            <a:endParaRPr lang="zh-CN" altLang="en-US" sz="2800" b="1" dirty="0">
              <a:solidFill>
                <a:srgbClr val="0404CC"/>
              </a:solidFill>
              <a:effectLst>
                <a:outerShdw blurRad="38100" dist="38100" dir="2700000" algn="tl">
                  <a:srgbClr val="000000">
                    <a:alpha val="43137"/>
                  </a:srgbClr>
                </a:outerShdw>
              </a:effectLst>
            </a:endParaRPr>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15</a:t>
            </a:fld>
            <a:endParaRPr lang="zh-CN" altLang="en-US"/>
          </a:p>
        </p:txBody>
      </p:sp>
    </p:spTree>
    <p:extLst>
      <p:ext uri="{BB962C8B-B14F-4D97-AF65-F5344CB8AC3E}">
        <p14:creationId xmlns:p14="http://schemas.microsoft.com/office/powerpoint/2010/main" val="3321255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274638"/>
            <a:ext cx="3910050" cy="1143000"/>
          </a:xfrm>
        </p:spPr>
        <p:txBody>
          <a:bodyPr>
            <a:normAutofit/>
          </a:bodyPr>
          <a:lstStyle/>
          <a:p>
            <a:r>
              <a:rPr lang="en-US" altLang="zh-CN" sz="3600" b="1" dirty="0" err="1">
                <a:solidFill>
                  <a:srgbClr val="01059D"/>
                </a:solidFill>
              </a:rPr>
              <a:t>Saclay</a:t>
            </a:r>
            <a:r>
              <a:rPr lang="zh-CN" altLang="en-US" sz="3600" b="1" dirty="0" smtClean="0">
                <a:solidFill>
                  <a:srgbClr val="01059D"/>
                </a:solidFill>
              </a:rPr>
              <a:t>材料研究</a:t>
            </a:r>
            <a:endParaRPr lang="zh-CN" altLang="en-US" sz="3600" b="1" dirty="0">
              <a:solidFill>
                <a:srgbClr val="01059D"/>
              </a:solidFill>
            </a:endParaRPr>
          </a:p>
        </p:txBody>
      </p:sp>
      <p:sp>
        <p:nvSpPr>
          <p:cNvPr id="3" name="内容占位符 2"/>
          <p:cNvSpPr>
            <a:spLocks noGrp="1"/>
          </p:cNvSpPr>
          <p:nvPr>
            <p:ph idx="1"/>
          </p:nvPr>
        </p:nvSpPr>
        <p:spPr>
          <a:xfrm>
            <a:off x="595799" y="1548224"/>
            <a:ext cx="8229600" cy="4525963"/>
          </a:xfrm>
        </p:spPr>
        <p:txBody>
          <a:bodyPr/>
          <a:lstStyle/>
          <a:p>
            <a:r>
              <a:rPr lang="zh-CN" altLang="en-US" sz="2400" b="1" dirty="0" smtClean="0">
                <a:solidFill>
                  <a:srgbClr val="800000"/>
                </a:solidFill>
              </a:rPr>
              <a:t>薄的丝网</a:t>
            </a:r>
            <a:endParaRPr lang="en-US" altLang="zh-CN" sz="2400" b="1" dirty="0" smtClean="0">
              <a:solidFill>
                <a:srgbClr val="800000"/>
              </a:solidFill>
            </a:endParaRPr>
          </a:p>
          <a:p>
            <a:pPr lvl="1">
              <a:buFont typeface="Wingdings" panose="05000000000000000000" pitchFamily="2" charset="2"/>
              <a:buChar char="ü"/>
            </a:pPr>
            <a:r>
              <a:rPr lang="en-US" altLang="zh-CN" sz="2000" b="1" dirty="0" smtClean="0">
                <a:solidFill>
                  <a:srgbClr val="0404CC"/>
                </a:solidFill>
              </a:rPr>
              <a:t>25</a:t>
            </a:r>
            <a:r>
              <a:rPr lang="el-GR" altLang="zh-CN" sz="2000" b="1" dirty="0">
                <a:solidFill>
                  <a:srgbClr val="0404CC"/>
                </a:solidFill>
              </a:rPr>
              <a:t>μ</a:t>
            </a:r>
            <a:r>
              <a:rPr lang="en-US" altLang="zh-CN" sz="2000" b="1" dirty="0" smtClean="0">
                <a:solidFill>
                  <a:srgbClr val="0404CC"/>
                </a:solidFill>
              </a:rPr>
              <a:t>m </a:t>
            </a:r>
            <a:r>
              <a:rPr lang="zh-CN" altLang="en-US" sz="2000" b="1" dirty="0" smtClean="0">
                <a:solidFill>
                  <a:srgbClr val="0404CC"/>
                </a:solidFill>
              </a:rPr>
              <a:t>编织丝网</a:t>
            </a:r>
            <a:endParaRPr lang="en-US" altLang="zh-CN" sz="2000" b="1" dirty="0" smtClean="0">
              <a:solidFill>
                <a:srgbClr val="0404CC"/>
              </a:solidFill>
            </a:endParaRPr>
          </a:p>
          <a:p>
            <a:pPr lvl="1">
              <a:buFont typeface="Wingdings" panose="05000000000000000000" pitchFamily="2" charset="2"/>
              <a:buChar char="ü"/>
            </a:pPr>
            <a:r>
              <a:rPr lang="en-US" altLang="zh-CN" sz="2000" b="1" dirty="0" smtClean="0">
                <a:solidFill>
                  <a:srgbClr val="0404CC"/>
                </a:solidFill>
              </a:rPr>
              <a:t>Fe, Cu, Ni</a:t>
            </a:r>
          </a:p>
          <a:p>
            <a:pPr marL="0" indent="0">
              <a:buNone/>
            </a:pPr>
            <a:endParaRPr lang="en-US" altLang="zh-CN" dirty="0" smtClean="0"/>
          </a:p>
          <a:p>
            <a:endParaRPr lang="en-US" altLang="zh-CN" sz="2800" dirty="0" smtClean="0"/>
          </a:p>
          <a:p>
            <a:r>
              <a:rPr lang="zh-CN" altLang="en-US" sz="2400" b="1" dirty="0" smtClean="0">
                <a:solidFill>
                  <a:srgbClr val="800000"/>
                </a:solidFill>
              </a:rPr>
              <a:t>为抑制打火阳极读出条上镀阻性材料</a:t>
            </a:r>
            <a:endParaRPr lang="en-US" altLang="zh-CN" sz="2400" b="1" dirty="0" smtClean="0">
              <a:solidFill>
                <a:srgbClr val="8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846" y="2320604"/>
            <a:ext cx="1457753" cy="71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5" y="4293096"/>
            <a:ext cx="8941277"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48" y="1578411"/>
            <a:ext cx="1534294" cy="1261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1642" y="1940619"/>
            <a:ext cx="200025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064" y="2806619"/>
            <a:ext cx="27717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16</a:t>
            </a:fld>
            <a:endParaRPr lang="zh-CN" altLang="en-US"/>
          </a:p>
        </p:txBody>
      </p:sp>
      <p:sp>
        <p:nvSpPr>
          <p:cNvPr id="7" name="页脚占位符 6"/>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29475870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pPr/>
              <a:t>17</a:t>
            </a:fld>
            <a:endParaRPr lang="zh-CN" altLang="en-US"/>
          </a:p>
        </p:txBody>
      </p:sp>
      <p:sp>
        <p:nvSpPr>
          <p:cNvPr id="6" name="TextBox 5"/>
          <p:cNvSpPr txBox="1"/>
          <p:nvPr/>
        </p:nvSpPr>
        <p:spPr>
          <a:xfrm>
            <a:off x="683568" y="627170"/>
            <a:ext cx="3672408" cy="584775"/>
          </a:xfrm>
          <a:prstGeom prst="rect">
            <a:avLst/>
          </a:prstGeom>
          <a:noFill/>
        </p:spPr>
        <p:txBody>
          <a:bodyPr wrap="square" rtlCol="0">
            <a:spAutoFit/>
          </a:bodyPr>
          <a:lstStyle/>
          <a:p>
            <a:pPr marL="342900" indent="-342900">
              <a:buSzPct val="80000"/>
              <a:buFont typeface="Wingdings" pitchFamily="2" charset="2"/>
              <a:buChar char="l"/>
            </a:pPr>
            <a:r>
              <a:rPr lang="zh-CN" altLang="en-US" sz="3200" b="1" dirty="0" smtClean="0">
                <a:solidFill>
                  <a:srgbClr val="7030A0"/>
                </a:solidFill>
                <a:effectLst>
                  <a:outerShdw blurRad="38100" dist="38100" dir="2700000" algn="tl">
                    <a:srgbClr val="000000">
                      <a:alpha val="43137"/>
                    </a:srgbClr>
                  </a:outerShdw>
                </a:effectLst>
                <a:latin typeface="Calibri"/>
                <a:cs typeface="Calibri"/>
              </a:rPr>
              <a:t>读出电子学</a:t>
            </a:r>
            <a:endParaRPr lang="zh-CN" altLang="en-US" sz="32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286" y="1484784"/>
            <a:ext cx="2705658"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891" y="587671"/>
            <a:ext cx="3024336" cy="3986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259632" y="4653136"/>
            <a:ext cx="3995936" cy="1477328"/>
          </a:xfrm>
          <a:prstGeom prst="rect">
            <a:avLst/>
          </a:prstGeom>
          <a:noFill/>
        </p:spPr>
        <p:txBody>
          <a:bodyPr wrap="square" rtlCol="0">
            <a:spAutoFit/>
          </a:bodyPr>
          <a:lstStyle/>
          <a:p>
            <a:r>
              <a:rPr lang="en-US" altLang="zh-CN" dirty="0" smtClean="0">
                <a:latin typeface="Calibri"/>
                <a:cs typeface="Calibri"/>
              </a:rPr>
              <a:t>» FEE</a:t>
            </a:r>
            <a:r>
              <a:rPr lang="zh-CN" altLang="en-US" dirty="0" smtClean="0">
                <a:latin typeface="Calibri"/>
                <a:cs typeface="Calibri"/>
              </a:rPr>
              <a:t>（中科院近物所）</a:t>
            </a:r>
            <a:endParaRPr lang="en-US" altLang="zh-CN" dirty="0" smtClean="0">
              <a:latin typeface="Calibri"/>
              <a:cs typeface="Calibri"/>
            </a:endParaRPr>
          </a:p>
          <a:p>
            <a:pPr marL="742950" lvl="1" indent="-285750">
              <a:buFont typeface="Wingdings" pitchFamily="2" charset="2"/>
              <a:buChar char="Ø"/>
            </a:pPr>
            <a:r>
              <a:rPr lang="en-US" altLang="zh-CN" i="1" dirty="0" smtClean="0">
                <a:solidFill>
                  <a:srgbClr val="C00000"/>
                </a:solidFill>
                <a:latin typeface="Calibri"/>
                <a:cs typeface="Calibri"/>
              </a:rPr>
              <a:t> SFE16 </a:t>
            </a:r>
            <a:r>
              <a:rPr lang="zh-CN" altLang="en-US" i="1" dirty="0" smtClean="0">
                <a:solidFill>
                  <a:srgbClr val="C00000"/>
                </a:solidFill>
                <a:latin typeface="Calibri"/>
                <a:cs typeface="Calibri"/>
              </a:rPr>
              <a:t>芯片</a:t>
            </a:r>
            <a:r>
              <a:rPr lang="en-US" altLang="zh-CN" i="1" dirty="0" smtClean="0">
                <a:solidFill>
                  <a:srgbClr val="C00000"/>
                </a:solidFill>
                <a:latin typeface="Calibri"/>
                <a:cs typeface="Calibri"/>
              </a:rPr>
              <a:t> (</a:t>
            </a:r>
            <a:r>
              <a:rPr lang="zh-CN" altLang="en-US" i="1" dirty="0" smtClean="0">
                <a:solidFill>
                  <a:srgbClr val="C00000"/>
                </a:solidFill>
                <a:latin typeface="Calibri"/>
                <a:cs typeface="Calibri"/>
              </a:rPr>
              <a:t>基于</a:t>
            </a:r>
            <a:r>
              <a:rPr lang="en-US" altLang="zh-CN" i="1" dirty="0" smtClean="0">
                <a:solidFill>
                  <a:srgbClr val="C00000"/>
                </a:solidFill>
                <a:latin typeface="Calibri"/>
                <a:cs typeface="Calibri"/>
              </a:rPr>
              <a:t>TOT) </a:t>
            </a:r>
          </a:p>
          <a:p>
            <a:pPr marL="742950" lvl="1" indent="-285750">
              <a:buFont typeface="Wingdings" pitchFamily="2" charset="2"/>
              <a:buChar char="Ø"/>
            </a:pPr>
            <a:r>
              <a:rPr lang="en-US" altLang="zh-CN" i="1" dirty="0" smtClean="0">
                <a:solidFill>
                  <a:srgbClr val="C00000"/>
                </a:solidFill>
                <a:cs typeface="Calibri"/>
              </a:rPr>
              <a:t> 16 </a:t>
            </a:r>
            <a:r>
              <a:rPr lang="zh-CN" altLang="en-US" i="1" dirty="0" smtClean="0">
                <a:solidFill>
                  <a:srgbClr val="C00000"/>
                </a:solidFill>
                <a:cs typeface="Calibri"/>
              </a:rPr>
              <a:t>通道</a:t>
            </a:r>
            <a:endParaRPr lang="en-US" altLang="zh-CN" i="1" dirty="0" smtClean="0">
              <a:solidFill>
                <a:srgbClr val="C00000"/>
              </a:solidFill>
              <a:cs typeface="Calibri"/>
            </a:endParaRPr>
          </a:p>
          <a:p>
            <a:pPr marL="742950" lvl="1" indent="-285750">
              <a:buFont typeface="Wingdings" pitchFamily="2" charset="2"/>
              <a:buChar char="Ø"/>
            </a:pPr>
            <a:r>
              <a:rPr lang="en-US" altLang="zh-CN" i="1" dirty="0" smtClean="0">
                <a:solidFill>
                  <a:srgbClr val="C00000"/>
                </a:solidFill>
                <a:cs typeface="Calibri"/>
              </a:rPr>
              <a:t> </a:t>
            </a:r>
            <a:r>
              <a:rPr lang="zh-CN" altLang="en-US" i="1" dirty="0" smtClean="0">
                <a:solidFill>
                  <a:srgbClr val="C00000"/>
                </a:solidFill>
                <a:cs typeface="Calibri"/>
              </a:rPr>
              <a:t>放大</a:t>
            </a:r>
            <a:r>
              <a:rPr lang="en-US" altLang="zh-CN" i="1" dirty="0" smtClean="0">
                <a:solidFill>
                  <a:srgbClr val="C00000"/>
                </a:solidFill>
                <a:cs typeface="Calibri"/>
              </a:rPr>
              <a:t>-</a:t>
            </a:r>
            <a:r>
              <a:rPr lang="zh-CN" altLang="en-US" i="1" dirty="0" smtClean="0">
                <a:solidFill>
                  <a:srgbClr val="C00000"/>
                </a:solidFill>
                <a:cs typeface="Calibri"/>
              </a:rPr>
              <a:t>成行</a:t>
            </a:r>
            <a:r>
              <a:rPr lang="en-US" altLang="zh-CN" i="1" dirty="0" smtClean="0">
                <a:solidFill>
                  <a:srgbClr val="C00000"/>
                </a:solidFill>
                <a:cs typeface="Calibri"/>
              </a:rPr>
              <a:t>-</a:t>
            </a:r>
            <a:r>
              <a:rPr lang="zh-CN" altLang="en-US" i="1" dirty="0" smtClean="0">
                <a:solidFill>
                  <a:srgbClr val="C00000"/>
                </a:solidFill>
                <a:cs typeface="Calibri"/>
              </a:rPr>
              <a:t>甄别</a:t>
            </a:r>
            <a:endParaRPr lang="en-US" altLang="zh-CN" i="1" dirty="0" smtClean="0">
              <a:solidFill>
                <a:srgbClr val="C00000"/>
              </a:solidFill>
            </a:endParaRPr>
          </a:p>
          <a:p>
            <a:pPr marL="742950" lvl="1" indent="-285750">
              <a:buFont typeface="Wingdings" pitchFamily="2" charset="2"/>
              <a:buChar char="Ø"/>
            </a:pPr>
            <a:r>
              <a:rPr lang="en-US" altLang="zh-CN" i="1" dirty="0" smtClean="0">
                <a:solidFill>
                  <a:srgbClr val="C00000"/>
                </a:solidFill>
                <a:cs typeface="Calibri"/>
              </a:rPr>
              <a:t> </a:t>
            </a:r>
            <a:r>
              <a:rPr lang="zh-CN" altLang="en-US" i="1" dirty="0" smtClean="0">
                <a:solidFill>
                  <a:srgbClr val="C00000"/>
                </a:solidFill>
                <a:cs typeface="Calibri"/>
              </a:rPr>
              <a:t>成形时间可调</a:t>
            </a:r>
            <a:endParaRPr lang="zh-CN" altLang="en-US" i="1" dirty="0">
              <a:solidFill>
                <a:srgbClr val="C00000"/>
              </a:solidFill>
            </a:endParaRPr>
          </a:p>
        </p:txBody>
      </p:sp>
      <p:sp>
        <p:nvSpPr>
          <p:cNvPr id="15" name="TextBox 14"/>
          <p:cNvSpPr txBox="1"/>
          <p:nvPr/>
        </p:nvSpPr>
        <p:spPr>
          <a:xfrm>
            <a:off x="4716016" y="4653136"/>
            <a:ext cx="3280087" cy="1477328"/>
          </a:xfrm>
          <a:prstGeom prst="rect">
            <a:avLst/>
          </a:prstGeom>
          <a:noFill/>
        </p:spPr>
        <p:txBody>
          <a:bodyPr wrap="square" rtlCol="0">
            <a:spAutoFit/>
          </a:bodyPr>
          <a:lstStyle/>
          <a:p>
            <a:r>
              <a:rPr lang="en-US" altLang="zh-CN" dirty="0" smtClean="0">
                <a:latin typeface="Calibri"/>
                <a:cs typeface="Calibri"/>
              </a:rPr>
              <a:t>» TDC card</a:t>
            </a:r>
            <a:r>
              <a:rPr lang="zh-CN" altLang="en-US" dirty="0" smtClean="0">
                <a:latin typeface="Calibri"/>
                <a:cs typeface="Calibri"/>
              </a:rPr>
              <a:t>（中国科大）</a:t>
            </a:r>
            <a:endParaRPr lang="en-US" altLang="zh-CN" dirty="0" smtClean="0">
              <a:latin typeface="Calibri"/>
              <a:cs typeface="Calibri"/>
            </a:endParaRPr>
          </a:p>
          <a:p>
            <a:pPr marL="742950" lvl="1" indent="-285750">
              <a:buFont typeface="Wingdings" pitchFamily="2" charset="2"/>
              <a:buChar char="Ø"/>
            </a:pPr>
            <a:r>
              <a:rPr lang="en-US" altLang="zh-CN" i="1" dirty="0" smtClean="0">
                <a:solidFill>
                  <a:srgbClr val="C00000"/>
                </a:solidFill>
                <a:latin typeface="Calibri"/>
                <a:cs typeface="Calibri"/>
              </a:rPr>
              <a:t> </a:t>
            </a:r>
            <a:r>
              <a:rPr lang="zh-CN" altLang="en-US" i="1" dirty="0" smtClean="0">
                <a:solidFill>
                  <a:srgbClr val="C00000"/>
                </a:solidFill>
                <a:latin typeface="Calibri"/>
                <a:cs typeface="Calibri"/>
              </a:rPr>
              <a:t>基于</a:t>
            </a:r>
            <a:r>
              <a:rPr lang="en-US" altLang="zh-CN" i="1" dirty="0" smtClean="0">
                <a:solidFill>
                  <a:srgbClr val="C00000"/>
                </a:solidFill>
                <a:latin typeface="Calibri"/>
                <a:cs typeface="Calibri"/>
              </a:rPr>
              <a:t>HPTDC </a:t>
            </a:r>
            <a:r>
              <a:rPr lang="zh-CN" altLang="en-US" i="1" dirty="0" smtClean="0">
                <a:solidFill>
                  <a:srgbClr val="C00000"/>
                </a:solidFill>
                <a:latin typeface="Calibri"/>
                <a:cs typeface="Calibri"/>
              </a:rPr>
              <a:t>芯片</a:t>
            </a:r>
            <a:r>
              <a:rPr lang="en-US" altLang="zh-CN" i="1" dirty="0" smtClean="0">
                <a:solidFill>
                  <a:srgbClr val="C00000"/>
                </a:solidFill>
                <a:cs typeface="Calibri"/>
              </a:rPr>
              <a:t> </a:t>
            </a:r>
          </a:p>
          <a:p>
            <a:pPr marL="742950" lvl="1" indent="-285750">
              <a:buFont typeface="Wingdings" pitchFamily="2" charset="2"/>
              <a:buChar char="Ø"/>
            </a:pPr>
            <a:r>
              <a:rPr lang="en-US" altLang="zh-CN" i="1" dirty="0">
                <a:solidFill>
                  <a:srgbClr val="C00000"/>
                </a:solidFill>
                <a:cs typeface="Calibri"/>
              </a:rPr>
              <a:t>  </a:t>
            </a:r>
            <a:r>
              <a:rPr lang="en-US" altLang="zh-CN" i="1" dirty="0" smtClean="0">
                <a:solidFill>
                  <a:srgbClr val="C00000"/>
                </a:solidFill>
                <a:cs typeface="Calibri"/>
              </a:rPr>
              <a:t>128 </a:t>
            </a:r>
            <a:r>
              <a:rPr lang="zh-CN" altLang="en-US" i="1" dirty="0" smtClean="0">
                <a:solidFill>
                  <a:srgbClr val="C00000"/>
                </a:solidFill>
                <a:cs typeface="Calibri"/>
              </a:rPr>
              <a:t>通道</a:t>
            </a:r>
            <a:endParaRPr lang="en-US" altLang="zh-CN" i="1" dirty="0" smtClean="0">
              <a:solidFill>
                <a:srgbClr val="C00000"/>
              </a:solidFill>
              <a:cs typeface="Calibri"/>
            </a:endParaRPr>
          </a:p>
          <a:p>
            <a:pPr marL="742950" lvl="1" indent="-285750">
              <a:buFont typeface="Wingdings" pitchFamily="2" charset="2"/>
              <a:buChar char="Ø"/>
            </a:pPr>
            <a:r>
              <a:rPr lang="en-US" altLang="zh-CN" i="1" dirty="0" smtClean="0">
                <a:solidFill>
                  <a:srgbClr val="C00000"/>
                </a:solidFill>
                <a:cs typeface="Calibri"/>
              </a:rPr>
              <a:t>  6U </a:t>
            </a:r>
            <a:r>
              <a:rPr lang="en-US" altLang="zh-CN" i="1" dirty="0" smtClean="0">
                <a:solidFill>
                  <a:srgbClr val="C00000"/>
                </a:solidFill>
              </a:rPr>
              <a:t>PXI </a:t>
            </a:r>
            <a:r>
              <a:rPr lang="zh-CN" altLang="en-US" i="1" dirty="0" smtClean="0">
                <a:solidFill>
                  <a:srgbClr val="C00000"/>
                </a:solidFill>
              </a:rPr>
              <a:t>插件</a:t>
            </a:r>
            <a:endParaRPr lang="en-US" altLang="zh-CN" i="1" dirty="0" smtClean="0">
              <a:solidFill>
                <a:srgbClr val="C00000"/>
              </a:solidFill>
            </a:endParaRPr>
          </a:p>
          <a:p>
            <a:pPr marL="742950" lvl="1" indent="-285750">
              <a:buFont typeface="Wingdings" pitchFamily="2" charset="2"/>
              <a:buChar char="Ø"/>
            </a:pPr>
            <a:r>
              <a:rPr lang="en-US" altLang="zh-CN" i="1" dirty="0" smtClean="0">
                <a:solidFill>
                  <a:srgbClr val="C00000"/>
                </a:solidFill>
                <a:cs typeface="Calibri"/>
              </a:rPr>
              <a:t>  </a:t>
            </a:r>
            <a:r>
              <a:rPr lang="en-US" altLang="zh-CN" i="1" dirty="0" smtClean="0">
                <a:solidFill>
                  <a:srgbClr val="C00000"/>
                </a:solidFill>
              </a:rPr>
              <a:t>100ps </a:t>
            </a:r>
            <a:r>
              <a:rPr lang="zh-CN" altLang="en-US" i="1" dirty="0" smtClean="0">
                <a:solidFill>
                  <a:srgbClr val="C00000"/>
                </a:solidFill>
              </a:rPr>
              <a:t>精度</a:t>
            </a:r>
            <a:endParaRPr lang="zh-CN" altLang="en-US" i="1" dirty="0">
              <a:solidFill>
                <a:srgbClr val="C00000"/>
              </a:solidFill>
            </a:endParaRPr>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3785339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00032" y="293890"/>
            <a:ext cx="5239244" cy="747043"/>
          </a:xfrm>
        </p:spPr>
        <p:txBody>
          <a:bodyPr>
            <a:normAutofit/>
          </a:bodyPr>
          <a:lstStyle/>
          <a:p>
            <a:pPr algn="l"/>
            <a:r>
              <a:rPr lang="en-US" altLang="zh-CN" sz="3200" b="1" dirty="0" err="1" smtClean="0">
                <a:solidFill>
                  <a:srgbClr val="01059D"/>
                </a:solidFill>
              </a:rPr>
              <a:t>MicroMegas</a:t>
            </a:r>
            <a:r>
              <a:rPr lang="en-US" altLang="zh-CN" sz="3200" b="1" dirty="0" smtClean="0">
                <a:solidFill>
                  <a:srgbClr val="01059D"/>
                </a:solidFill>
              </a:rPr>
              <a:t> </a:t>
            </a:r>
            <a:r>
              <a:rPr lang="zh-CN" altLang="en-US" sz="3200" b="1" dirty="0" smtClean="0">
                <a:solidFill>
                  <a:srgbClr val="01059D"/>
                </a:solidFill>
              </a:rPr>
              <a:t>读出</a:t>
            </a:r>
            <a:r>
              <a:rPr lang="en-US" altLang="zh-CN" sz="3200" b="1" dirty="0" smtClean="0">
                <a:solidFill>
                  <a:srgbClr val="01059D"/>
                </a:solidFill>
              </a:rPr>
              <a:t>(</a:t>
            </a:r>
            <a:r>
              <a:rPr lang="en-US" altLang="zh-CN" sz="3200" b="1" dirty="0" err="1" smtClean="0">
                <a:solidFill>
                  <a:srgbClr val="01059D"/>
                </a:solidFill>
              </a:rPr>
              <a:t>Saclay</a:t>
            </a:r>
            <a:r>
              <a:rPr lang="en-US" altLang="zh-CN" sz="3200" b="1" dirty="0" smtClean="0">
                <a:solidFill>
                  <a:srgbClr val="01059D"/>
                </a:solidFill>
              </a:rPr>
              <a:t> )</a:t>
            </a:r>
            <a:endParaRPr lang="zh-CN" altLang="en-US" sz="3200" b="1" dirty="0">
              <a:solidFill>
                <a:srgbClr val="01059D"/>
              </a:solidFill>
            </a:endParaRPr>
          </a:p>
        </p:txBody>
      </p:sp>
      <p:grpSp>
        <p:nvGrpSpPr>
          <p:cNvPr id="4" name="组合 3"/>
          <p:cNvGrpSpPr/>
          <p:nvPr/>
        </p:nvGrpSpPr>
        <p:grpSpPr>
          <a:xfrm>
            <a:off x="2483768" y="1380728"/>
            <a:ext cx="6604194" cy="4681209"/>
            <a:chOff x="1064150" y="1484784"/>
            <a:chExt cx="6604194" cy="4681209"/>
          </a:xfrm>
        </p:grpSpPr>
        <p:sp>
          <p:nvSpPr>
            <p:cNvPr id="2070" name="矩形 2069"/>
            <p:cNvSpPr/>
            <p:nvPr/>
          </p:nvSpPr>
          <p:spPr>
            <a:xfrm>
              <a:off x="2736948" y="5256892"/>
              <a:ext cx="2118002" cy="909101"/>
            </a:xfrm>
            <a:prstGeom prst="rect">
              <a:avLst/>
            </a:prstGeom>
            <a:solidFill>
              <a:schemeClr val="accent6">
                <a:lumMod val="60000"/>
                <a:lumOff val="40000"/>
              </a:schemeClr>
            </a:solidFill>
            <a:ln>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2071" name="梯形 2070"/>
            <p:cNvSpPr/>
            <p:nvPr/>
          </p:nvSpPr>
          <p:spPr>
            <a:xfrm rot="10800000">
              <a:off x="2489400" y="4307370"/>
              <a:ext cx="2613100" cy="949521"/>
            </a:xfrm>
            <a:prstGeom prst="trapezoid">
              <a:avLst/>
            </a:prstGeom>
            <a:solidFill>
              <a:schemeClr val="accent6">
                <a:lumMod val="60000"/>
                <a:lumOff val="40000"/>
              </a:schemeClr>
            </a:solidFill>
            <a:ln>
              <a:solidFill>
                <a:schemeClr val="accent6">
                  <a:lumMod val="60000"/>
                  <a:lumOff val="40000"/>
                </a:schemeClr>
              </a:solid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196" y="1484784"/>
              <a:ext cx="2954730" cy="281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直接连接符 11"/>
            <p:cNvCxnSpPr/>
            <p:nvPr/>
          </p:nvCxnSpPr>
          <p:spPr>
            <a:xfrm>
              <a:off x="2438204" y="1916832"/>
              <a:ext cx="216024" cy="432048"/>
            </a:xfrm>
            <a:prstGeom prst="line">
              <a:avLst/>
            </a:prstGeom>
          </p:spPr>
          <p:style>
            <a:lnRef idx="3">
              <a:schemeClr val="dk1"/>
            </a:lnRef>
            <a:fillRef idx="0">
              <a:schemeClr val="dk1"/>
            </a:fillRef>
            <a:effectRef idx="2">
              <a:schemeClr val="dk1"/>
            </a:effectRef>
            <a:fontRef idx="minor">
              <a:schemeClr val="tx1"/>
            </a:fontRef>
          </p:style>
        </p:cxnSp>
        <p:cxnSp>
          <p:nvCxnSpPr>
            <p:cNvPr id="15" name="直接连接符 14"/>
            <p:cNvCxnSpPr/>
            <p:nvPr/>
          </p:nvCxnSpPr>
          <p:spPr>
            <a:xfrm flipH="1">
              <a:off x="2637144" y="2348880"/>
              <a:ext cx="10777" cy="2376264"/>
            </a:xfrm>
            <a:prstGeom prst="line">
              <a:avLst/>
            </a:prstGeom>
          </p:spPr>
          <p:style>
            <a:lnRef idx="3">
              <a:schemeClr val="dk1"/>
            </a:lnRef>
            <a:fillRef idx="0">
              <a:schemeClr val="dk1"/>
            </a:fillRef>
            <a:effectRef idx="2">
              <a:schemeClr val="dk1"/>
            </a:effectRef>
            <a:fontRef idx="minor">
              <a:schemeClr val="tx1"/>
            </a:fontRef>
          </p:style>
        </p:cxnSp>
        <p:cxnSp>
          <p:nvCxnSpPr>
            <p:cNvPr id="17" name="直接连接符 16"/>
            <p:cNvCxnSpPr/>
            <p:nvPr/>
          </p:nvCxnSpPr>
          <p:spPr>
            <a:xfrm>
              <a:off x="2637144" y="4725144"/>
              <a:ext cx="377124" cy="1080120"/>
            </a:xfrm>
            <a:prstGeom prst="line">
              <a:avLst/>
            </a:prstGeom>
          </p:spPr>
          <p:style>
            <a:lnRef idx="3">
              <a:schemeClr val="dk1"/>
            </a:lnRef>
            <a:fillRef idx="0">
              <a:schemeClr val="dk1"/>
            </a:fillRef>
            <a:effectRef idx="2">
              <a:schemeClr val="dk1"/>
            </a:effectRef>
            <a:fontRef idx="minor">
              <a:schemeClr val="tx1"/>
            </a:fontRef>
          </p:style>
        </p:cxnSp>
        <p:cxnSp>
          <p:nvCxnSpPr>
            <p:cNvPr id="19" name="直接连接符 18"/>
            <p:cNvCxnSpPr/>
            <p:nvPr/>
          </p:nvCxnSpPr>
          <p:spPr>
            <a:xfrm flipH="1">
              <a:off x="2750543" y="4131078"/>
              <a:ext cx="1" cy="66607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直接连接符 22"/>
            <p:cNvCxnSpPr/>
            <p:nvPr/>
          </p:nvCxnSpPr>
          <p:spPr>
            <a:xfrm>
              <a:off x="2745156" y="4725144"/>
              <a:ext cx="399355" cy="10801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直接连接符 26"/>
            <p:cNvCxnSpPr/>
            <p:nvPr/>
          </p:nvCxnSpPr>
          <p:spPr>
            <a:xfrm>
              <a:off x="3086276" y="2564904"/>
              <a:ext cx="216024" cy="432048"/>
            </a:xfrm>
            <a:prstGeom prst="line">
              <a:avLst/>
            </a:prstGeom>
          </p:spPr>
          <p:style>
            <a:lnRef idx="3">
              <a:schemeClr val="dk1"/>
            </a:lnRef>
            <a:fillRef idx="0">
              <a:schemeClr val="dk1"/>
            </a:fillRef>
            <a:effectRef idx="2">
              <a:schemeClr val="dk1"/>
            </a:effectRef>
            <a:fontRef idx="minor">
              <a:schemeClr val="tx1"/>
            </a:fontRef>
          </p:style>
        </p:cxnSp>
        <p:cxnSp>
          <p:nvCxnSpPr>
            <p:cNvPr id="28" name="直接连接符 27"/>
            <p:cNvCxnSpPr/>
            <p:nvPr/>
          </p:nvCxnSpPr>
          <p:spPr>
            <a:xfrm flipH="1">
              <a:off x="3285216" y="2996952"/>
              <a:ext cx="10778" cy="2808312"/>
            </a:xfrm>
            <a:prstGeom prst="line">
              <a:avLst/>
            </a:prstGeom>
          </p:spPr>
          <p:style>
            <a:lnRef idx="3">
              <a:schemeClr val="dk1"/>
            </a:lnRef>
            <a:fillRef idx="0">
              <a:schemeClr val="dk1"/>
            </a:fillRef>
            <a:effectRef idx="2">
              <a:schemeClr val="dk1"/>
            </a:effectRef>
            <a:fontRef idx="minor">
              <a:schemeClr val="tx1"/>
            </a:fontRef>
          </p:style>
        </p:cxnSp>
        <p:cxnSp>
          <p:nvCxnSpPr>
            <p:cNvPr id="29" name="直接连接符 28"/>
            <p:cNvCxnSpPr/>
            <p:nvPr/>
          </p:nvCxnSpPr>
          <p:spPr>
            <a:xfrm flipH="1">
              <a:off x="3446316" y="4131078"/>
              <a:ext cx="2" cy="167418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直接连接符 33"/>
            <p:cNvCxnSpPr/>
            <p:nvPr/>
          </p:nvCxnSpPr>
          <p:spPr>
            <a:xfrm flipH="1">
              <a:off x="4166397" y="4054878"/>
              <a:ext cx="2" cy="175038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7" name="直接连接符 36"/>
            <p:cNvCxnSpPr/>
            <p:nvPr/>
          </p:nvCxnSpPr>
          <p:spPr>
            <a:xfrm>
              <a:off x="3806354" y="3284984"/>
              <a:ext cx="216024" cy="432048"/>
            </a:xfrm>
            <a:prstGeom prst="line">
              <a:avLst/>
            </a:prstGeom>
          </p:spPr>
          <p:style>
            <a:lnRef idx="3">
              <a:schemeClr val="dk1"/>
            </a:lnRef>
            <a:fillRef idx="0">
              <a:schemeClr val="dk1"/>
            </a:fillRef>
            <a:effectRef idx="2">
              <a:schemeClr val="dk1"/>
            </a:effectRef>
            <a:fontRef idx="minor">
              <a:schemeClr val="tx1"/>
            </a:fontRef>
          </p:style>
        </p:cxnSp>
        <p:cxnSp>
          <p:nvCxnSpPr>
            <p:cNvPr id="38" name="直接连接符 37"/>
            <p:cNvCxnSpPr/>
            <p:nvPr/>
          </p:nvCxnSpPr>
          <p:spPr>
            <a:xfrm flipH="1">
              <a:off x="4005294" y="3717032"/>
              <a:ext cx="10778" cy="2088232"/>
            </a:xfrm>
            <a:prstGeom prst="line">
              <a:avLst/>
            </a:prstGeom>
          </p:spPr>
          <p:style>
            <a:lnRef idx="3">
              <a:schemeClr val="dk1"/>
            </a:lnRef>
            <a:fillRef idx="0">
              <a:schemeClr val="dk1"/>
            </a:fillRef>
            <a:effectRef idx="2">
              <a:schemeClr val="dk1"/>
            </a:effectRef>
            <a:fontRef idx="minor">
              <a:schemeClr val="tx1"/>
            </a:fontRef>
          </p:style>
        </p:cxnSp>
        <p:cxnSp>
          <p:nvCxnSpPr>
            <p:cNvPr id="44" name="直接连接符 43"/>
            <p:cNvCxnSpPr/>
            <p:nvPr/>
          </p:nvCxnSpPr>
          <p:spPr>
            <a:xfrm>
              <a:off x="4899764" y="4131078"/>
              <a:ext cx="0" cy="693077"/>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5" name="直接连接符 44"/>
            <p:cNvCxnSpPr/>
            <p:nvPr/>
          </p:nvCxnSpPr>
          <p:spPr>
            <a:xfrm>
              <a:off x="4526431" y="4005064"/>
              <a:ext cx="216024" cy="432048"/>
            </a:xfrm>
            <a:prstGeom prst="line">
              <a:avLst/>
            </a:prstGeom>
          </p:spPr>
          <p:style>
            <a:lnRef idx="3">
              <a:schemeClr val="dk1"/>
            </a:lnRef>
            <a:fillRef idx="0">
              <a:schemeClr val="dk1"/>
            </a:fillRef>
            <a:effectRef idx="2">
              <a:schemeClr val="dk1"/>
            </a:effectRef>
            <a:fontRef idx="minor">
              <a:schemeClr val="tx1"/>
            </a:fontRef>
          </p:style>
        </p:cxnSp>
        <p:cxnSp>
          <p:nvCxnSpPr>
            <p:cNvPr id="46" name="直接连接符 45"/>
            <p:cNvCxnSpPr/>
            <p:nvPr/>
          </p:nvCxnSpPr>
          <p:spPr>
            <a:xfrm>
              <a:off x="4736149" y="4437112"/>
              <a:ext cx="0" cy="387043"/>
            </a:xfrm>
            <a:prstGeom prst="line">
              <a:avLst/>
            </a:prstGeom>
          </p:spPr>
          <p:style>
            <a:lnRef idx="3">
              <a:schemeClr val="dk1"/>
            </a:lnRef>
            <a:fillRef idx="0">
              <a:schemeClr val="dk1"/>
            </a:fillRef>
            <a:effectRef idx="2">
              <a:schemeClr val="dk1"/>
            </a:effectRef>
            <a:fontRef idx="minor">
              <a:schemeClr val="tx1"/>
            </a:fontRef>
          </p:style>
        </p:cxnSp>
        <p:cxnSp>
          <p:nvCxnSpPr>
            <p:cNvPr id="52" name="直接连接符 51"/>
            <p:cNvCxnSpPr/>
            <p:nvPr/>
          </p:nvCxnSpPr>
          <p:spPr>
            <a:xfrm flipH="1">
              <a:off x="4634443" y="4824155"/>
              <a:ext cx="265322" cy="98110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6" name="直接连接符 55"/>
            <p:cNvCxnSpPr/>
            <p:nvPr/>
          </p:nvCxnSpPr>
          <p:spPr>
            <a:xfrm flipH="1">
              <a:off x="4454429" y="4824155"/>
              <a:ext cx="281720" cy="981109"/>
            </a:xfrm>
            <a:prstGeom prst="line">
              <a:avLst/>
            </a:prstGeom>
          </p:spPr>
          <p:style>
            <a:lnRef idx="3">
              <a:schemeClr val="dk1"/>
            </a:lnRef>
            <a:fillRef idx="0">
              <a:schemeClr val="dk1"/>
            </a:fillRef>
            <a:effectRef idx="2">
              <a:schemeClr val="dk1"/>
            </a:effectRef>
            <a:fontRef idx="minor">
              <a:schemeClr val="tx1"/>
            </a:fontRef>
          </p:style>
        </p:cxnSp>
        <p:cxnSp>
          <p:nvCxnSpPr>
            <p:cNvPr id="2073" name="直接连接符 2072"/>
            <p:cNvCxnSpPr/>
            <p:nvPr/>
          </p:nvCxnSpPr>
          <p:spPr>
            <a:xfrm>
              <a:off x="5259653" y="2191938"/>
              <a:ext cx="792088" cy="588990"/>
            </a:xfrm>
            <a:prstGeom prst="line">
              <a:avLst/>
            </a:prstGeom>
          </p:spPr>
          <p:style>
            <a:lnRef idx="1">
              <a:schemeClr val="dk1"/>
            </a:lnRef>
            <a:fillRef idx="0">
              <a:schemeClr val="dk1"/>
            </a:fillRef>
            <a:effectRef idx="0">
              <a:schemeClr val="dk1"/>
            </a:effectRef>
            <a:fontRef idx="minor">
              <a:schemeClr val="tx1"/>
            </a:fontRef>
          </p:style>
        </p:cxnSp>
        <p:cxnSp>
          <p:nvCxnSpPr>
            <p:cNvPr id="2075" name="直接连接符 2074"/>
            <p:cNvCxnSpPr/>
            <p:nvPr/>
          </p:nvCxnSpPr>
          <p:spPr>
            <a:xfrm>
              <a:off x="5259653" y="2302158"/>
              <a:ext cx="792088" cy="576064"/>
            </a:xfrm>
            <a:prstGeom prst="line">
              <a:avLst/>
            </a:prstGeom>
          </p:spPr>
          <p:style>
            <a:lnRef idx="1">
              <a:schemeClr val="dk1"/>
            </a:lnRef>
            <a:fillRef idx="0">
              <a:schemeClr val="dk1"/>
            </a:fillRef>
            <a:effectRef idx="0">
              <a:schemeClr val="dk1"/>
            </a:effectRef>
            <a:fontRef idx="minor">
              <a:schemeClr val="tx1"/>
            </a:fontRef>
          </p:style>
        </p:cxnSp>
        <p:cxnSp>
          <p:nvCxnSpPr>
            <p:cNvPr id="2078" name="直接箭头连接符 2077"/>
            <p:cNvCxnSpPr/>
            <p:nvPr/>
          </p:nvCxnSpPr>
          <p:spPr>
            <a:xfrm>
              <a:off x="5894588" y="2302158"/>
              <a:ext cx="0" cy="2880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2" name="直接箭头连接符 71"/>
            <p:cNvCxnSpPr/>
            <p:nvPr/>
          </p:nvCxnSpPr>
          <p:spPr>
            <a:xfrm flipV="1">
              <a:off x="5894588" y="2797764"/>
              <a:ext cx="0" cy="27119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6182620" y="2613097"/>
              <a:ext cx="1152128" cy="369332"/>
            </a:xfrm>
            <a:prstGeom prst="rect">
              <a:avLst/>
            </a:prstGeom>
            <a:noFill/>
          </p:spPr>
          <p:txBody>
            <a:bodyPr wrap="square" rtlCol="0">
              <a:spAutoFit/>
            </a:bodyPr>
            <a:lstStyle/>
            <a:p>
              <a:r>
                <a:rPr lang="en-US" altLang="zh-CN" dirty="0" smtClean="0"/>
                <a:t>0.05mm</a:t>
              </a:r>
              <a:endParaRPr lang="zh-CN" altLang="en-US" dirty="0"/>
            </a:p>
          </p:txBody>
        </p:sp>
        <p:cxnSp>
          <p:nvCxnSpPr>
            <p:cNvPr id="75" name="直接连接符 74"/>
            <p:cNvCxnSpPr/>
            <p:nvPr/>
          </p:nvCxnSpPr>
          <p:spPr>
            <a:xfrm>
              <a:off x="5214089" y="3284984"/>
              <a:ext cx="2454255" cy="0"/>
            </a:xfrm>
            <a:prstGeom prst="line">
              <a:avLst/>
            </a:prstGeom>
          </p:spPr>
          <p:style>
            <a:lnRef idx="1">
              <a:schemeClr val="dk1"/>
            </a:lnRef>
            <a:fillRef idx="0">
              <a:schemeClr val="dk1"/>
            </a:fillRef>
            <a:effectRef idx="0">
              <a:schemeClr val="dk1"/>
            </a:effectRef>
            <a:fontRef idx="minor">
              <a:schemeClr val="tx1"/>
            </a:fontRef>
          </p:style>
        </p:cxnSp>
        <p:cxnSp>
          <p:nvCxnSpPr>
            <p:cNvPr id="82" name="直接连接符 81"/>
            <p:cNvCxnSpPr/>
            <p:nvPr/>
          </p:nvCxnSpPr>
          <p:spPr>
            <a:xfrm>
              <a:off x="5259653" y="4005064"/>
              <a:ext cx="2408691" cy="0"/>
            </a:xfrm>
            <a:prstGeom prst="line">
              <a:avLst/>
            </a:prstGeom>
          </p:spPr>
          <p:style>
            <a:lnRef idx="1">
              <a:schemeClr val="dk1"/>
            </a:lnRef>
            <a:fillRef idx="0">
              <a:schemeClr val="dk1"/>
            </a:fillRef>
            <a:effectRef idx="0">
              <a:schemeClr val="dk1"/>
            </a:effectRef>
            <a:fontRef idx="minor">
              <a:schemeClr val="tx1"/>
            </a:fontRef>
          </p:style>
        </p:cxnSp>
        <p:cxnSp>
          <p:nvCxnSpPr>
            <p:cNvPr id="47" name="直接箭头连接符 46"/>
            <p:cNvCxnSpPr/>
            <p:nvPr/>
          </p:nvCxnSpPr>
          <p:spPr>
            <a:xfrm>
              <a:off x="7118724" y="3284984"/>
              <a:ext cx="0" cy="72008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87" name="TextBox 86"/>
            <p:cNvSpPr txBox="1"/>
            <p:nvPr/>
          </p:nvSpPr>
          <p:spPr>
            <a:xfrm>
              <a:off x="6326636" y="3460358"/>
              <a:ext cx="705830" cy="369332"/>
            </a:xfrm>
            <a:prstGeom prst="rect">
              <a:avLst/>
            </a:prstGeom>
            <a:noFill/>
          </p:spPr>
          <p:txBody>
            <a:bodyPr wrap="square" rtlCol="0">
              <a:spAutoFit/>
            </a:bodyPr>
            <a:lstStyle/>
            <a:p>
              <a:r>
                <a:rPr lang="en-US" altLang="zh-CN" dirty="0" smtClean="0"/>
                <a:t>3mm</a:t>
              </a:r>
              <a:endParaRPr lang="zh-CN" altLang="en-US" dirty="0"/>
            </a:p>
          </p:txBody>
        </p:sp>
        <p:sp>
          <p:nvSpPr>
            <p:cNvPr id="50" name="TextBox 49"/>
            <p:cNvSpPr txBox="1"/>
            <p:nvPr/>
          </p:nvSpPr>
          <p:spPr>
            <a:xfrm>
              <a:off x="1064150" y="2007272"/>
              <a:ext cx="987570" cy="369332"/>
            </a:xfrm>
            <a:prstGeom prst="rect">
              <a:avLst/>
            </a:prstGeom>
            <a:noFill/>
          </p:spPr>
          <p:txBody>
            <a:bodyPr wrap="square" rtlCol="0">
              <a:spAutoFit/>
            </a:bodyPr>
            <a:lstStyle/>
            <a:p>
              <a:r>
                <a:rPr lang="en-US" altLang="zh-CN" dirty="0" err="1" smtClean="0"/>
                <a:t>Mmegas</a:t>
              </a:r>
              <a:endParaRPr lang="zh-CN" altLang="en-US" dirty="0"/>
            </a:p>
          </p:txBody>
        </p:sp>
      </p:grpSp>
      <p:sp>
        <p:nvSpPr>
          <p:cNvPr id="89" name="TextBox 88"/>
          <p:cNvSpPr txBox="1"/>
          <p:nvPr/>
        </p:nvSpPr>
        <p:spPr>
          <a:xfrm>
            <a:off x="1946456" y="5046973"/>
            <a:ext cx="1953576" cy="646331"/>
          </a:xfrm>
          <a:prstGeom prst="rect">
            <a:avLst/>
          </a:prstGeom>
          <a:noFill/>
        </p:spPr>
        <p:txBody>
          <a:bodyPr wrap="square" rtlCol="0">
            <a:spAutoFit/>
          </a:bodyPr>
          <a:lstStyle/>
          <a:p>
            <a:r>
              <a:rPr lang="zh-CN" altLang="en-US" dirty="0" smtClean="0"/>
              <a:t>柔性</a:t>
            </a:r>
            <a:r>
              <a:rPr lang="en-US" altLang="zh-CN" dirty="0" smtClean="0"/>
              <a:t>PCB</a:t>
            </a:r>
            <a:r>
              <a:rPr lang="zh-CN" altLang="en-US" dirty="0" smtClean="0"/>
              <a:t>引出信号</a:t>
            </a:r>
            <a:endParaRPr lang="en-US" altLang="zh-CN" dirty="0" smtClean="0"/>
          </a:p>
          <a:p>
            <a:r>
              <a:rPr lang="zh-CN" altLang="en-US" dirty="0" smtClean="0"/>
              <a:t>低本底</a:t>
            </a:r>
            <a:endParaRPr lang="zh-CN" altLang="en-US" dirty="0"/>
          </a:p>
        </p:txBody>
      </p:sp>
      <p:sp>
        <p:nvSpPr>
          <p:cNvPr id="51" name="TextBox 50"/>
          <p:cNvSpPr txBox="1"/>
          <p:nvPr/>
        </p:nvSpPr>
        <p:spPr>
          <a:xfrm>
            <a:off x="6296486" y="5231639"/>
            <a:ext cx="2956034" cy="646331"/>
          </a:xfrm>
          <a:prstGeom prst="rect">
            <a:avLst/>
          </a:prstGeom>
          <a:noFill/>
        </p:spPr>
        <p:txBody>
          <a:bodyPr wrap="square" rtlCol="0">
            <a:spAutoFit/>
          </a:bodyPr>
          <a:lstStyle/>
          <a:p>
            <a:r>
              <a:rPr lang="en-US" altLang="zh-CN" dirty="0" smtClean="0"/>
              <a:t>~132 channels for one 200mm</a:t>
            </a:r>
            <a:r>
              <a:rPr lang="az-Cyrl-AZ" altLang="zh-CN" dirty="0" smtClean="0">
                <a:cs typeface="Arial"/>
              </a:rPr>
              <a:t>Х</a:t>
            </a:r>
            <a:r>
              <a:rPr lang="en-US" altLang="zh-CN" dirty="0" smtClean="0">
                <a:cs typeface="Arial"/>
              </a:rPr>
              <a:t>200mm chamber</a:t>
            </a:r>
            <a:endParaRPr lang="zh-CN" altLang="en-US" dirty="0"/>
          </a:p>
        </p:txBody>
      </p:sp>
      <p:sp>
        <p:nvSpPr>
          <p:cNvPr id="3" name="日期占位符 2"/>
          <p:cNvSpPr>
            <a:spLocks noGrp="1"/>
          </p:cNvSpPr>
          <p:nvPr>
            <p:ph type="dt" sz="half" idx="10"/>
          </p:nvPr>
        </p:nvSpPr>
        <p:spPr/>
        <p:txBody>
          <a:bodyPr/>
          <a:lstStyle/>
          <a:p>
            <a:r>
              <a:rPr lang="en-US" altLang="zh-CN" smtClean="0"/>
              <a:t>2015-07-23 </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18</a:t>
            </a:fld>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pic>
        <p:nvPicPr>
          <p:cNvPr id="39" name="Picture 2" descr="Sac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8408" y="576749"/>
            <a:ext cx="3705553" cy="2779553"/>
          </a:xfrm>
          <a:prstGeom prst="rect">
            <a:avLst/>
          </a:prstGeom>
        </p:spPr>
      </p:pic>
      <p:sp>
        <p:nvSpPr>
          <p:cNvPr id="7" name="TextBox 6"/>
          <p:cNvSpPr txBox="1"/>
          <p:nvPr/>
        </p:nvSpPr>
        <p:spPr>
          <a:xfrm>
            <a:off x="1475656" y="3747700"/>
            <a:ext cx="2277098" cy="369332"/>
          </a:xfrm>
          <a:prstGeom prst="rect">
            <a:avLst/>
          </a:prstGeom>
          <a:noFill/>
        </p:spPr>
        <p:txBody>
          <a:bodyPr wrap="none" rtlCol="0">
            <a:spAutoFit/>
          </a:bodyPr>
          <a:lstStyle/>
          <a:p>
            <a:r>
              <a:rPr lang="en-US" altLang="zh-CN" dirty="0" err="1" smtClean="0"/>
              <a:t>Mmegas</a:t>
            </a:r>
            <a:r>
              <a:rPr lang="zh-CN" altLang="en-US" dirty="0" smtClean="0"/>
              <a:t>二维读出</a:t>
            </a:r>
            <a:r>
              <a:rPr lang="en-US" altLang="zh-CN" dirty="0" smtClean="0"/>
              <a:t>PCB</a:t>
            </a:r>
          </a:p>
        </p:txBody>
      </p:sp>
    </p:spTree>
    <p:extLst>
      <p:ext uri="{BB962C8B-B14F-4D97-AF65-F5344CB8AC3E}">
        <p14:creationId xmlns:p14="http://schemas.microsoft.com/office/powerpoint/2010/main" val="4171411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332656"/>
            <a:ext cx="4032448" cy="1008112"/>
          </a:xfrm>
        </p:spPr>
        <p:txBody>
          <a:bodyPr>
            <a:normAutofit/>
          </a:bodyPr>
          <a:lstStyle/>
          <a:p>
            <a:r>
              <a:rPr lang="en-US" altLang="zh-CN" sz="3600" b="1" dirty="0">
                <a:solidFill>
                  <a:srgbClr val="01059D"/>
                </a:solidFill>
              </a:rPr>
              <a:t>ASIC</a:t>
            </a:r>
            <a:r>
              <a:rPr lang="zh-CN" altLang="en-US" sz="3600" b="1" dirty="0">
                <a:solidFill>
                  <a:srgbClr val="01059D"/>
                </a:solidFill>
              </a:rPr>
              <a:t>电子学芯片</a:t>
            </a:r>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19</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48" y="1484785"/>
            <a:ext cx="5287964" cy="309634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81" y="4581128"/>
            <a:ext cx="3531476" cy="1371600"/>
          </a:xfrm>
          <a:prstGeom prst="rect">
            <a:avLst/>
          </a:prstGeom>
        </p:spPr>
      </p:pic>
      <p:sp>
        <p:nvSpPr>
          <p:cNvPr id="10" name="TextBox 9"/>
          <p:cNvSpPr txBox="1"/>
          <p:nvPr/>
        </p:nvSpPr>
        <p:spPr>
          <a:xfrm>
            <a:off x="4572000" y="882298"/>
            <a:ext cx="4280989" cy="523220"/>
          </a:xfrm>
          <a:prstGeom prst="rect">
            <a:avLst/>
          </a:prstGeom>
          <a:noFill/>
        </p:spPr>
        <p:txBody>
          <a:bodyPr wrap="square" rtlCol="0">
            <a:spAutoFit/>
          </a:bodyPr>
          <a:lstStyle/>
          <a:p>
            <a:r>
              <a:rPr lang="en-US" altLang="zh-CN" sz="2800" b="1" dirty="0" smtClean="0">
                <a:solidFill>
                  <a:srgbClr val="C00000"/>
                </a:solidFill>
              </a:rPr>
              <a:t>AGET</a:t>
            </a:r>
            <a:r>
              <a:rPr lang="zh-CN" altLang="en-US" sz="2800" b="1" dirty="0" smtClean="0">
                <a:solidFill>
                  <a:srgbClr val="C00000"/>
                </a:solidFill>
              </a:rPr>
              <a:t>芯片</a:t>
            </a:r>
            <a:r>
              <a:rPr lang="en-US" altLang="zh-CN" sz="2800" b="1" dirty="0" smtClean="0">
                <a:solidFill>
                  <a:srgbClr val="C00000"/>
                </a:solidFill>
              </a:rPr>
              <a:t>(</a:t>
            </a:r>
            <a:r>
              <a:rPr lang="en-US" altLang="zh-CN" sz="2800" b="1" dirty="0" err="1" smtClean="0">
                <a:solidFill>
                  <a:srgbClr val="C00000"/>
                </a:solidFill>
              </a:rPr>
              <a:t>Saclay</a:t>
            </a:r>
            <a:r>
              <a:rPr lang="en-US" altLang="zh-CN" sz="2800" b="1" dirty="0">
                <a:solidFill>
                  <a:srgbClr val="C00000"/>
                </a:solidFill>
              </a:rPr>
              <a:t>)</a:t>
            </a:r>
            <a:r>
              <a:rPr lang="zh-CN" altLang="en-US" sz="2800" b="1" dirty="0" smtClean="0">
                <a:solidFill>
                  <a:srgbClr val="C00000"/>
                </a:solidFill>
              </a:rPr>
              <a:t>研制</a:t>
            </a:r>
            <a:endParaRPr lang="zh-CN" altLang="en-US" sz="2800" b="1" dirty="0">
              <a:solidFill>
                <a:srgbClr val="C00000"/>
              </a:solidFill>
            </a:endParaRPr>
          </a:p>
        </p:txBody>
      </p:sp>
      <p:sp>
        <p:nvSpPr>
          <p:cNvPr id="11" name="TextBox 10"/>
          <p:cNvSpPr txBox="1"/>
          <p:nvPr/>
        </p:nvSpPr>
        <p:spPr>
          <a:xfrm>
            <a:off x="7984322" y="1916846"/>
            <a:ext cx="1011815" cy="338554"/>
          </a:xfrm>
          <a:prstGeom prst="rect">
            <a:avLst/>
          </a:prstGeom>
          <a:noFill/>
          <a:ln>
            <a:noFill/>
          </a:ln>
        </p:spPr>
        <p:txBody>
          <a:bodyPr wrap="none" rtlCol="0">
            <a:spAutoFit/>
          </a:bodyPr>
          <a:lstStyle/>
          <a:p>
            <a:r>
              <a:rPr lang="zh-CN" altLang="en-US" sz="1600" b="1" dirty="0"/>
              <a:t>成熟</a:t>
            </a:r>
            <a:r>
              <a:rPr lang="zh-CN" altLang="en-US" sz="1600" b="1" dirty="0" smtClean="0"/>
              <a:t>工艺</a:t>
            </a:r>
            <a:endParaRPr lang="zh-CN" altLang="en-US" sz="1600" b="1" dirty="0"/>
          </a:p>
        </p:txBody>
      </p:sp>
      <p:sp>
        <p:nvSpPr>
          <p:cNvPr id="12" name="TextBox 11"/>
          <p:cNvSpPr txBox="1"/>
          <p:nvPr/>
        </p:nvSpPr>
        <p:spPr>
          <a:xfrm>
            <a:off x="8014737" y="2474894"/>
            <a:ext cx="1011815" cy="338554"/>
          </a:xfrm>
          <a:prstGeom prst="rect">
            <a:avLst/>
          </a:prstGeom>
          <a:noFill/>
          <a:ln>
            <a:noFill/>
          </a:ln>
        </p:spPr>
        <p:txBody>
          <a:bodyPr wrap="none" rtlCol="0">
            <a:spAutoFit/>
          </a:bodyPr>
          <a:lstStyle/>
          <a:p>
            <a:r>
              <a:rPr lang="zh-CN" altLang="en-US" sz="1600" b="1" dirty="0"/>
              <a:t>多道集成</a:t>
            </a:r>
          </a:p>
        </p:txBody>
      </p:sp>
      <p:sp>
        <p:nvSpPr>
          <p:cNvPr id="13" name="TextBox 12"/>
          <p:cNvSpPr txBox="1"/>
          <p:nvPr/>
        </p:nvSpPr>
        <p:spPr>
          <a:xfrm>
            <a:off x="8093568" y="4242574"/>
            <a:ext cx="1011815" cy="338554"/>
          </a:xfrm>
          <a:prstGeom prst="rect">
            <a:avLst/>
          </a:prstGeom>
          <a:noFill/>
          <a:ln>
            <a:noFill/>
          </a:ln>
        </p:spPr>
        <p:txBody>
          <a:bodyPr wrap="none" rtlCol="0">
            <a:spAutoFit/>
          </a:bodyPr>
          <a:lstStyle/>
          <a:p>
            <a:r>
              <a:rPr lang="zh-CN" altLang="en-US" sz="1600" b="1" dirty="0"/>
              <a:t>高分辨率</a:t>
            </a:r>
          </a:p>
        </p:txBody>
      </p:sp>
      <p:sp>
        <p:nvSpPr>
          <p:cNvPr id="14" name="TextBox 13"/>
          <p:cNvSpPr txBox="1"/>
          <p:nvPr/>
        </p:nvSpPr>
        <p:spPr>
          <a:xfrm>
            <a:off x="5364089" y="1942092"/>
            <a:ext cx="53543" cy="1342891"/>
          </a:xfrm>
          <a:prstGeom prst="rect">
            <a:avLst/>
          </a:prstGeom>
          <a:solidFill>
            <a:schemeClr val="bg1"/>
          </a:solidFill>
        </p:spPr>
        <p:txBody>
          <a:bodyPr wrap="square" rtlCol="0">
            <a:spAutoFit/>
          </a:bodyPr>
          <a:lstStyle/>
          <a:p>
            <a:endParaRPr lang="zh-CN" altLang="en-US" dirty="0"/>
          </a:p>
        </p:txBody>
      </p:sp>
      <p:sp>
        <p:nvSpPr>
          <p:cNvPr id="15" name="TextBox 14"/>
          <p:cNvSpPr txBox="1"/>
          <p:nvPr/>
        </p:nvSpPr>
        <p:spPr>
          <a:xfrm>
            <a:off x="5390860" y="1553321"/>
            <a:ext cx="189251" cy="1479635"/>
          </a:xfrm>
          <a:prstGeom prst="rect">
            <a:avLst/>
          </a:prstGeom>
          <a:solidFill>
            <a:schemeClr val="bg1"/>
          </a:solidFill>
        </p:spPr>
        <p:txBody>
          <a:bodyPr wrap="square" rtlCol="0">
            <a:spAutoFit/>
          </a:bodyPr>
          <a:lstStyle/>
          <a:p>
            <a:endParaRPr lang="zh-CN" altLang="en-US" dirty="0"/>
          </a:p>
        </p:txBody>
      </p:sp>
      <p:sp>
        <p:nvSpPr>
          <p:cNvPr id="16" name="右大括号 15"/>
          <p:cNvSpPr/>
          <p:nvPr/>
        </p:nvSpPr>
        <p:spPr>
          <a:xfrm>
            <a:off x="7654699" y="3252755"/>
            <a:ext cx="360038" cy="2376264"/>
          </a:xfrm>
          <a:prstGeom prst="rightBrace">
            <a:avLst/>
          </a:prstGeom>
          <a:noFill/>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右箭头 18"/>
          <p:cNvSpPr/>
          <p:nvPr/>
        </p:nvSpPr>
        <p:spPr>
          <a:xfrm>
            <a:off x="7730843" y="2077269"/>
            <a:ext cx="283894" cy="8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p:cNvSpPr/>
          <p:nvPr/>
        </p:nvSpPr>
        <p:spPr>
          <a:xfrm>
            <a:off x="7730843" y="2624551"/>
            <a:ext cx="283894" cy="84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1"/>
          </p:nvPr>
        </p:nvSpPr>
        <p:spPr>
          <a:xfrm>
            <a:off x="5436096" y="1772816"/>
            <a:ext cx="2664296" cy="4525963"/>
          </a:xfrm>
          <a:noFill/>
        </p:spPr>
        <p:txBody>
          <a:bodyPr>
            <a:normAutofit/>
          </a:bodyPr>
          <a:lstStyle/>
          <a:p>
            <a:pPr marL="0" indent="0">
              <a:lnSpc>
                <a:spcPct val="150000"/>
              </a:lnSpc>
              <a:spcBef>
                <a:spcPts val="600"/>
              </a:spcBef>
              <a:buNone/>
            </a:pPr>
            <a:r>
              <a:rPr lang="en-US" altLang="zh-CN" sz="2400" b="1" dirty="0" smtClean="0"/>
              <a:t>•</a:t>
            </a:r>
            <a:r>
              <a:rPr lang="en-US" altLang="zh-CN" sz="2000" b="1" dirty="0"/>
              <a:t>350 nm CMOS</a:t>
            </a:r>
            <a:r>
              <a:rPr lang="zh-CN" altLang="en-US" sz="2000" b="1" dirty="0"/>
              <a:t>芯片</a:t>
            </a:r>
          </a:p>
          <a:p>
            <a:pPr marL="0" indent="0">
              <a:lnSpc>
                <a:spcPct val="150000"/>
              </a:lnSpc>
              <a:spcBef>
                <a:spcPts val="600"/>
              </a:spcBef>
              <a:buNone/>
            </a:pPr>
            <a:r>
              <a:rPr lang="en-US" altLang="zh-CN" sz="2000" b="1" dirty="0"/>
              <a:t>•64</a:t>
            </a:r>
            <a:r>
              <a:rPr lang="zh-CN" altLang="en-US" sz="2000" b="1" dirty="0"/>
              <a:t>道分时复用</a:t>
            </a:r>
          </a:p>
          <a:p>
            <a:pPr marL="0" indent="0">
              <a:lnSpc>
                <a:spcPct val="150000"/>
              </a:lnSpc>
              <a:spcBef>
                <a:spcPts val="600"/>
              </a:spcBef>
              <a:buNone/>
            </a:pPr>
            <a:r>
              <a:rPr lang="en-US" altLang="zh-CN" sz="2000" b="1" dirty="0"/>
              <a:t>•</a:t>
            </a:r>
            <a:r>
              <a:rPr lang="zh-CN" altLang="en-US" sz="2000" b="1" dirty="0"/>
              <a:t>采样深度</a:t>
            </a:r>
            <a:r>
              <a:rPr lang="zh-CN" altLang="en-US" sz="2000" b="1" dirty="0" smtClean="0"/>
              <a:t>：</a:t>
            </a:r>
            <a:endParaRPr lang="en-US" altLang="zh-CN" sz="2000" b="1" dirty="0" smtClean="0"/>
          </a:p>
          <a:p>
            <a:pPr marL="0" indent="0">
              <a:lnSpc>
                <a:spcPct val="110000"/>
              </a:lnSpc>
              <a:spcBef>
                <a:spcPts val="0"/>
              </a:spcBef>
              <a:buNone/>
            </a:pPr>
            <a:r>
              <a:rPr lang="en-US" altLang="zh-CN" sz="2000" dirty="0"/>
              <a:t> </a:t>
            </a:r>
            <a:r>
              <a:rPr lang="en-US" altLang="zh-CN" sz="2000" dirty="0" smtClean="0"/>
              <a:t>  512</a:t>
            </a:r>
            <a:r>
              <a:rPr lang="zh-CN" altLang="en-US" sz="2000" dirty="0"/>
              <a:t>开关电容阵列</a:t>
            </a:r>
          </a:p>
          <a:p>
            <a:pPr marL="0" indent="0">
              <a:lnSpc>
                <a:spcPct val="150000"/>
              </a:lnSpc>
              <a:spcBef>
                <a:spcPts val="600"/>
              </a:spcBef>
              <a:buNone/>
            </a:pPr>
            <a:r>
              <a:rPr lang="en-US" altLang="zh-CN" sz="2000" b="1" dirty="0"/>
              <a:t>•12 bit </a:t>
            </a:r>
            <a:r>
              <a:rPr lang="zh-CN" altLang="en-US" sz="2000" b="1" dirty="0"/>
              <a:t>数模转换</a:t>
            </a:r>
          </a:p>
          <a:p>
            <a:pPr marL="0" indent="0">
              <a:lnSpc>
                <a:spcPct val="150000"/>
              </a:lnSpc>
              <a:spcBef>
                <a:spcPts val="600"/>
              </a:spcBef>
              <a:buNone/>
            </a:pPr>
            <a:r>
              <a:rPr lang="en-US" altLang="zh-CN" sz="2000" b="1" dirty="0"/>
              <a:t>•</a:t>
            </a:r>
            <a:r>
              <a:rPr lang="zh-CN" altLang="en-US" sz="2000" b="1" dirty="0"/>
              <a:t>电荷探测范围</a:t>
            </a:r>
            <a:r>
              <a:rPr lang="zh-CN" altLang="en-US" sz="2000" b="1" dirty="0" smtClean="0"/>
              <a:t>：</a:t>
            </a:r>
            <a:endParaRPr lang="en-US" altLang="zh-CN" sz="2000" b="1" dirty="0" smtClean="0"/>
          </a:p>
          <a:p>
            <a:pPr marL="0" indent="0">
              <a:lnSpc>
                <a:spcPct val="110000"/>
              </a:lnSpc>
              <a:spcBef>
                <a:spcPts val="0"/>
              </a:spcBef>
              <a:buNone/>
            </a:pPr>
            <a:r>
              <a:rPr lang="en-US" altLang="zh-CN" sz="2000" b="1" dirty="0" smtClean="0"/>
              <a:t>   </a:t>
            </a:r>
            <a:r>
              <a:rPr lang="en-US" altLang="zh-CN" sz="2000" dirty="0" smtClean="0"/>
              <a:t>10 </a:t>
            </a:r>
            <a:r>
              <a:rPr lang="en-US" altLang="zh-CN" sz="2000" dirty="0" err="1"/>
              <a:t>pC</a:t>
            </a:r>
            <a:endParaRPr lang="en-US" altLang="zh-CN" sz="2000" dirty="0"/>
          </a:p>
          <a:p>
            <a:pPr marL="0" indent="0">
              <a:lnSpc>
                <a:spcPct val="150000"/>
              </a:lnSpc>
              <a:spcBef>
                <a:spcPts val="600"/>
              </a:spcBef>
              <a:buNone/>
            </a:pPr>
            <a:r>
              <a:rPr lang="en-US" altLang="zh-CN" sz="2000" b="1" dirty="0"/>
              <a:t>•</a:t>
            </a:r>
            <a:r>
              <a:rPr lang="zh-CN" altLang="en-US" sz="2000" b="1" dirty="0"/>
              <a:t>采样速率</a:t>
            </a:r>
            <a:r>
              <a:rPr lang="zh-CN" altLang="en-US" sz="2000" b="1" dirty="0" smtClean="0"/>
              <a:t>：</a:t>
            </a:r>
            <a:endParaRPr lang="en-US" altLang="zh-CN" sz="2000" b="1" dirty="0" smtClean="0"/>
          </a:p>
          <a:p>
            <a:pPr marL="0" indent="0">
              <a:spcBef>
                <a:spcPts val="0"/>
              </a:spcBef>
              <a:buNone/>
            </a:pPr>
            <a:r>
              <a:rPr lang="en-US" altLang="zh-CN" sz="2000" b="1" dirty="0"/>
              <a:t> </a:t>
            </a:r>
            <a:r>
              <a:rPr lang="en-US" altLang="zh-CN" sz="2000" b="1" dirty="0" smtClean="0"/>
              <a:t>  </a:t>
            </a:r>
            <a:r>
              <a:rPr lang="en-US" altLang="zh-CN" sz="2000" dirty="0" smtClean="0"/>
              <a:t>1MHz</a:t>
            </a:r>
            <a:r>
              <a:rPr lang="zh-CN" altLang="en-US" sz="2000" dirty="0"/>
              <a:t>到</a:t>
            </a:r>
            <a:r>
              <a:rPr lang="en-US" altLang="zh-CN" sz="2000" dirty="0" smtClean="0"/>
              <a:t>100MHz</a:t>
            </a:r>
            <a:endParaRPr lang="en-US" altLang="zh-CN" sz="2000" dirty="0"/>
          </a:p>
        </p:txBody>
      </p:sp>
    </p:spTree>
    <p:extLst>
      <p:ext uri="{BB962C8B-B14F-4D97-AF65-F5344CB8AC3E}">
        <p14:creationId xmlns:p14="http://schemas.microsoft.com/office/powerpoint/2010/main" val="3831461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00034" y="428604"/>
            <a:ext cx="8229600" cy="1143000"/>
          </a:xfrm>
        </p:spPr>
        <p:txBody>
          <a:bodyPr>
            <a:normAutofit/>
          </a:bodyPr>
          <a:lstStyle/>
          <a:p>
            <a:r>
              <a:rPr lang="zh-CN" altLang="en-US" sz="4000" dirty="0" smtClean="0"/>
              <a:t>提纲</a:t>
            </a:r>
            <a:endParaRPr lang="zh-CN" altLang="en-US" sz="4000" dirty="0"/>
          </a:p>
        </p:txBody>
      </p:sp>
      <p:sp>
        <p:nvSpPr>
          <p:cNvPr id="3" name="内容占位符 2"/>
          <p:cNvSpPr>
            <a:spLocks noGrp="1"/>
          </p:cNvSpPr>
          <p:nvPr>
            <p:ph idx="1"/>
          </p:nvPr>
        </p:nvSpPr>
        <p:spPr>
          <a:xfrm>
            <a:off x="571472" y="1357298"/>
            <a:ext cx="8229600" cy="4786346"/>
          </a:xfrm>
        </p:spPr>
        <p:txBody>
          <a:bodyPr>
            <a:noAutofit/>
          </a:bodyPr>
          <a:lstStyle/>
          <a:p>
            <a:pPr>
              <a:lnSpc>
                <a:spcPct val="120000"/>
              </a:lnSpc>
              <a:buFont typeface="Wingdings" pitchFamily="2" charset="2"/>
              <a:buChar char="l"/>
            </a:pPr>
            <a:r>
              <a:rPr lang="en-US" altLang="zh-CN" sz="2000" b="1" dirty="0" err="1" smtClean="0">
                <a:solidFill>
                  <a:srgbClr val="7030A0"/>
                </a:solidFill>
              </a:rPr>
              <a:t>MicroMegas</a:t>
            </a:r>
            <a:r>
              <a:rPr lang="zh-CN" altLang="en-US" sz="2000" b="1" dirty="0" smtClean="0">
                <a:solidFill>
                  <a:srgbClr val="7030A0"/>
                </a:solidFill>
              </a:rPr>
              <a:t>基本结构与工作原理</a:t>
            </a:r>
            <a:endParaRPr lang="en-US" altLang="zh-CN" sz="2000" b="1" dirty="0" smtClean="0">
              <a:solidFill>
                <a:srgbClr val="7030A0"/>
              </a:solidFill>
            </a:endParaRPr>
          </a:p>
          <a:p>
            <a:pPr>
              <a:lnSpc>
                <a:spcPct val="120000"/>
              </a:lnSpc>
              <a:buFont typeface="Wingdings" pitchFamily="2" charset="2"/>
              <a:buChar char="l"/>
            </a:pPr>
            <a:r>
              <a:rPr lang="en-US" altLang="zh-CN" sz="2000" b="1" dirty="0" err="1" smtClean="0">
                <a:solidFill>
                  <a:srgbClr val="7030A0"/>
                </a:solidFill>
              </a:rPr>
              <a:t>MicroMegas</a:t>
            </a:r>
            <a:r>
              <a:rPr lang="zh-CN" altLang="en-US" sz="2000" b="1" dirty="0" smtClean="0">
                <a:solidFill>
                  <a:srgbClr val="7030A0"/>
                </a:solidFill>
              </a:rPr>
              <a:t>制作方法与工艺</a:t>
            </a:r>
            <a:r>
              <a:rPr lang="en-US" altLang="zh-CN" sz="2000" b="1" dirty="0" smtClean="0">
                <a:solidFill>
                  <a:srgbClr val="7030A0"/>
                </a:solidFill>
              </a:rPr>
              <a:t> </a:t>
            </a:r>
          </a:p>
          <a:p>
            <a:pPr marL="342900" lvl="1" indent="-342900">
              <a:lnSpc>
                <a:spcPct val="120000"/>
              </a:lnSpc>
              <a:buFont typeface="Wingdings" pitchFamily="2" charset="2"/>
              <a:buChar char="l"/>
            </a:pPr>
            <a:r>
              <a:rPr lang="zh-CN" altLang="en-US" sz="2000" b="1" dirty="0">
                <a:solidFill>
                  <a:srgbClr val="7030A0"/>
                </a:solidFill>
              </a:rPr>
              <a:t>读出电子学</a:t>
            </a:r>
            <a:endParaRPr lang="en-US" altLang="zh-CN" sz="2000" b="1" dirty="0">
              <a:solidFill>
                <a:srgbClr val="7030A0"/>
              </a:solidFill>
            </a:endParaRPr>
          </a:p>
          <a:p>
            <a:pPr marL="342900" lvl="1" indent="-342900">
              <a:lnSpc>
                <a:spcPct val="120000"/>
              </a:lnSpc>
              <a:buFont typeface="Wingdings" pitchFamily="2" charset="2"/>
              <a:buChar char="l"/>
            </a:pPr>
            <a:r>
              <a:rPr lang="zh-CN" altLang="en-US" sz="2000" b="1" dirty="0" smtClean="0">
                <a:solidFill>
                  <a:srgbClr val="7030A0"/>
                </a:solidFill>
              </a:rPr>
              <a:t>性能研究</a:t>
            </a:r>
            <a:endParaRPr lang="en-US" altLang="zh-CN" sz="2000" b="1" dirty="0" smtClean="0">
              <a:solidFill>
                <a:srgbClr val="7030A0"/>
              </a:solidFill>
            </a:endParaRPr>
          </a:p>
          <a:p>
            <a:pPr marL="857250" lvl="2" indent="-457200">
              <a:lnSpc>
                <a:spcPct val="120000"/>
              </a:lnSpc>
              <a:buFont typeface="Wingdings" pitchFamily="2" charset="2"/>
              <a:buChar char="Ø"/>
            </a:pPr>
            <a:r>
              <a:rPr lang="zh-CN" altLang="en-US" sz="2000" b="1" dirty="0" smtClean="0">
                <a:solidFill>
                  <a:srgbClr val="7030A0"/>
                </a:solidFill>
              </a:rPr>
              <a:t>小室（</a:t>
            </a:r>
            <a:r>
              <a:rPr lang="en-US" altLang="zh-CN" sz="2000" b="1" dirty="0" smtClean="0">
                <a:solidFill>
                  <a:srgbClr val="7030A0"/>
                </a:solidFill>
              </a:rPr>
              <a:t>50×50mm</a:t>
            </a:r>
            <a:r>
              <a:rPr lang="en-US" altLang="zh-CN" sz="2000" b="1" baseline="30000" dirty="0" smtClean="0">
                <a:solidFill>
                  <a:srgbClr val="7030A0"/>
                </a:solidFill>
              </a:rPr>
              <a:t>2</a:t>
            </a:r>
            <a:r>
              <a:rPr lang="zh-CN" altLang="en-US" sz="2000" b="1" dirty="0" smtClean="0">
                <a:solidFill>
                  <a:srgbClr val="7030A0"/>
                </a:solidFill>
              </a:rPr>
              <a:t>）</a:t>
            </a:r>
            <a:endParaRPr lang="en-US" altLang="zh-CN" sz="2000" b="1" baseline="30000" dirty="0" smtClean="0">
              <a:solidFill>
                <a:srgbClr val="7030A0"/>
              </a:solidFill>
            </a:endParaRPr>
          </a:p>
          <a:p>
            <a:pPr marL="742950" lvl="2" indent="-342900">
              <a:lnSpc>
                <a:spcPct val="120000"/>
              </a:lnSpc>
              <a:buFont typeface="Wingdings" pitchFamily="2" charset="2"/>
              <a:buChar char="Ø"/>
            </a:pPr>
            <a:r>
              <a:rPr lang="en-US" altLang="zh-CN" sz="2000" b="1" dirty="0" smtClean="0">
                <a:solidFill>
                  <a:srgbClr val="7030A0"/>
                </a:solidFill>
              </a:rPr>
              <a:t>200×200mm² </a:t>
            </a:r>
            <a:r>
              <a:rPr lang="zh-CN" altLang="en-US" sz="2000" b="1" dirty="0" smtClean="0">
                <a:solidFill>
                  <a:srgbClr val="7030A0"/>
                </a:solidFill>
              </a:rPr>
              <a:t>标准室和</a:t>
            </a:r>
            <a:r>
              <a:rPr lang="zh-CN" altLang="en-US" sz="2000" b="1" dirty="0">
                <a:solidFill>
                  <a:srgbClr val="7030A0"/>
                </a:solidFill>
              </a:rPr>
              <a:t>阻性</a:t>
            </a:r>
            <a:r>
              <a:rPr lang="zh-CN" altLang="en-US" sz="2000" b="1" dirty="0" smtClean="0">
                <a:solidFill>
                  <a:srgbClr val="7030A0"/>
                </a:solidFill>
              </a:rPr>
              <a:t>室</a:t>
            </a:r>
            <a:endParaRPr lang="en-US" altLang="zh-CN" sz="2000" b="1" dirty="0">
              <a:solidFill>
                <a:srgbClr val="7030A0"/>
              </a:solidFill>
            </a:endParaRPr>
          </a:p>
          <a:p>
            <a:pPr>
              <a:lnSpc>
                <a:spcPct val="120000"/>
              </a:lnSpc>
              <a:buFont typeface="Wingdings" pitchFamily="2" charset="2"/>
              <a:buChar char="l"/>
            </a:pPr>
            <a:r>
              <a:rPr lang="zh-CN" altLang="en-US" sz="2000" b="1" dirty="0" smtClean="0">
                <a:solidFill>
                  <a:srgbClr val="7030A0"/>
                </a:solidFill>
              </a:rPr>
              <a:t>应用研究</a:t>
            </a:r>
            <a:endParaRPr lang="en-US" altLang="zh-CN" sz="2000" b="1" dirty="0" smtClean="0">
              <a:solidFill>
                <a:srgbClr val="7030A0"/>
              </a:solidFill>
            </a:endParaRPr>
          </a:p>
          <a:p>
            <a:pPr lvl="1">
              <a:lnSpc>
                <a:spcPct val="120000"/>
              </a:lnSpc>
              <a:buSzPct val="80000"/>
              <a:buFont typeface="Wingdings" pitchFamily="2" charset="2"/>
              <a:buChar char="Ø"/>
            </a:pPr>
            <a:r>
              <a:rPr lang="en-US" altLang="zh-CN" sz="2000" b="1" dirty="0" smtClean="0">
                <a:solidFill>
                  <a:srgbClr val="7030A0"/>
                </a:solidFill>
              </a:rPr>
              <a:t>X</a:t>
            </a:r>
            <a:r>
              <a:rPr lang="zh-CN" altLang="en-US" sz="2000" b="1" dirty="0" smtClean="0">
                <a:solidFill>
                  <a:srgbClr val="7030A0"/>
                </a:solidFill>
              </a:rPr>
              <a:t>射线成像</a:t>
            </a:r>
            <a:r>
              <a:rPr lang="en-US" altLang="zh-CN" sz="2000" b="1" dirty="0" smtClean="0">
                <a:solidFill>
                  <a:srgbClr val="7030A0"/>
                </a:solidFill>
              </a:rPr>
              <a:t> </a:t>
            </a:r>
          </a:p>
          <a:p>
            <a:pPr lvl="1">
              <a:lnSpc>
                <a:spcPct val="120000"/>
              </a:lnSpc>
              <a:buSzPct val="80000"/>
              <a:buFont typeface="Wingdings" pitchFamily="2" charset="2"/>
              <a:buChar char="Ø"/>
            </a:pPr>
            <a:r>
              <a:rPr lang="zh-CN" altLang="en-US" sz="2000" b="1" dirty="0" smtClean="0">
                <a:solidFill>
                  <a:srgbClr val="7030A0"/>
                </a:solidFill>
              </a:rPr>
              <a:t>用于低本底实验</a:t>
            </a:r>
            <a:r>
              <a:rPr lang="en-US" altLang="zh-CN" sz="2000" b="1" dirty="0" smtClean="0">
                <a:solidFill>
                  <a:srgbClr val="7030A0"/>
                </a:solidFill>
              </a:rPr>
              <a:t>TPC</a:t>
            </a:r>
            <a:r>
              <a:rPr lang="zh-CN" altLang="en-US" sz="2000" b="1" dirty="0" smtClean="0">
                <a:solidFill>
                  <a:srgbClr val="7030A0"/>
                </a:solidFill>
              </a:rPr>
              <a:t>读出系统的研究</a:t>
            </a:r>
            <a:endParaRPr lang="en-US" altLang="zh-CN" sz="2000" b="1" dirty="0" smtClean="0">
              <a:solidFill>
                <a:srgbClr val="7030A0"/>
              </a:solidFill>
            </a:endParaRPr>
          </a:p>
          <a:p>
            <a:pPr lvl="1">
              <a:lnSpc>
                <a:spcPct val="120000"/>
              </a:lnSpc>
              <a:buSzPct val="80000"/>
              <a:buFont typeface="Wingdings" pitchFamily="2" charset="2"/>
              <a:buChar char="Ø"/>
            </a:pPr>
            <a:r>
              <a:rPr lang="en-US" altLang="zh-CN" sz="2000" b="1" dirty="0" err="1" smtClean="0">
                <a:solidFill>
                  <a:srgbClr val="7030A0"/>
                </a:solidFill>
              </a:rPr>
              <a:t>Saclay</a:t>
            </a:r>
            <a:r>
              <a:rPr lang="zh-CN" altLang="en-US" sz="2000" b="1" dirty="0" smtClean="0">
                <a:solidFill>
                  <a:srgbClr val="7030A0"/>
                </a:solidFill>
              </a:rPr>
              <a:t>应用研究</a:t>
            </a:r>
            <a:endParaRPr lang="en-US" altLang="zh-CN" sz="2000" b="1" dirty="0" smtClean="0">
              <a:solidFill>
                <a:srgbClr val="7030A0"/>
              </a:solidFill>
            </a:endParaRPr>
          </a:p>
          <a:p>
            <a:pPr>
              <a:lnSpc>
                <a:spcPct val="120000"/>
              </a:lnSpc>
              <a:buFont typeface="Wingdings" pitchFamily="2" charset="2"/>
              <a:buChar char="l"/>
            </a:pPr>
            <a:r>
              <a:rPr lang="zh-CN" altLang="en-US" sz="2000" b="1" dirty="0" smtClean="0">
                <a:solidFill>
                  <a:srgbClr val="7030A0"/>
                </a:solidFill>
              </a:rPr>
              <a:t>小结与展望</a:t>
            </a:r>
            <a:endParaRPr lang="en-US" altLang="zh-CN" sz="2000" b="1" dirty="0" smtClean="0">
              <a:solidFill>
                <a:srgbClr val="7030A0"/>
              </a:solidFill>
            </a:endParaRPr>
          </a:p>
        </p:txBody>
      </p:sp>
      <p:sp>
        <p:nvSpPr>
          <p:cNvPr id="7" name="日期占位符 4"/>
          <p:cNvSpPr>
            <a:spLocks noGrp="1"/>
          </p:cNvSpPr>
          <p:nvPr>
            <p:ph type="dt" sz="half" idx="10"/>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mtClean="0"/>
              <a:t>2015-07-23 </a:t>
            </a:r>
            <a:endParaRPr lang="zh-CN" altLang="zh-CN" dirty="0" smtClean="0"/>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2</a:t>
            </a:fld>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98815" cy="792415"/>
          </a:xfrm>
          <a:prstGeom prst="rect">
            <a:avLst/>
          </a:prstGeom>
        </p:spPr>
      </p:pic>
    </p:spTree>
    <p:extLst>
      <p:ext uri="{BB962C8B-B14F-4D97-AF65-F5344CB8AC3E}">
        <p14:creationId xmlns:p14="http://schemas.microsoft.com/office/powerpoint/2010/main" val="751827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p:cNvSpPr>
            <a:spLocks noGrp="1"/>
          </p:cNvSpPr>
          <p:nvPr>
            <p:ph type="sldNum" sz="quarter" idx="12"/>
          </p:nvPr>
        </p:nvSpPr>
        <p:spPr/>
        <p:txBody>
          <a:bodyPr/>
          <a:lstStyle/>
          <a:p>
            <a:fld id="{0C913308-F349-4B6D-A68A-DD1791B4A57B}" type="slidenum">
              <a:rPr lang="zh-CN" altLang="en-US" smtClean="0"/>
              <a:pPr/>
              <a:t>20</a:t>
            </a:fld>
            <a:endParaRPr lang="zh-CN"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48" y="1001189"/>
            <a:ext cx="7934202" cy="5195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076" y="4221868"/>
            <a:ext cx="648072" cy="646331"/>
          </a:xfrm>
          <a:prstGeom prst="rect">
            <a:avLst/>
          </a:prstGeom>
          <a:noFill/>
        </p:spPr>
        <p:txBody>
          <a:bodyPr wrap="square" rtlCol="0">
            <a:spAutoFit/>
          </a:bodyPr>
          <a:lstStyle/>
          <a:p>
            <a:r>
              <a:rPr lang="zh-CN" altLang="en-US" b="1" dirty="0" smtClean="0"/>
              <a:t>配气系统</a:t>
            </a:r>
            <a:endParaRPr lang="zh-CN" altLang="en-US" b="1" dirty="0"/>
          </a:p>
        </p:txBody>
      </p:sp>
      <p:sp>
        <p:nvSpPr>
          <p:cNvPr id="8" name="TextBox 7"/>
          <p:cNvSpPr txBox="1"/>
          <p:nvPr/>
        </p:nvSpPr>
        <p:spPr>
          <a:xfrm>
            <a:off x="3923928" y="6197038"/>
            <a:ext cx="1296144" cy="369332"/>
          </a:xfrm>
          <a:prstGeom prst="rect">
            <a:avLst/>
          </a:prstGeom>
          <a:noFill/>
        </p:spPr>
        <p:txBody>
          <a:bodyPr wrap="square" rtlCol="0">
            <a:spAutoFit/>
          </a:bodyPr>
          <a:lstStyle/>
          <a:p>
            <a:r>
              <a:rPr lang="en-US" altLang="zh-CN" b="1" dirty="0" smtClean="0"/>
              <a:t>DAQ</a:t>
            </a:r>
            <a:r>
              <a:rPr lang="zh-CN" altLang="en-US" b="1" dirty="0" smtClean="0"/>
              <a:t>系统</a:t>
            </a:r>
            <a:endParaRPr lang="zh-CN" altLang="en-US" b="1" dirty="0"/>
          </a:p>
        </p:txBody>
      </p:sp>
      <p:sp>
        <p:nvSpPr>
          <p:cNvPr id="9" name="TextBox 8"/>
          <p:cNvSpPr txBox="1"/>
          <p:nvPr/>
        </p:nvSpPr>
        <p:spPr>
          <a:xfrm>
            <a:off x="5652121" y="6197038"/>
            <a:ext cx="2592288" cy="369332"/>
          </a:xfrm>
          <a:prstGeom prst="rect">
            <a:avLst/>
          </a:prstGeom>
          <a:noFill/>
        </p:spPr>
        <p:txBody>
          <a:bodyPr wrap="square" rtlCol="0">
            <a:spAutoFit/>
          </a:bodyPr>
          <a:lstStyle/>
          <a:p>
            <a:r>
              <a:rPr lang="en-US" altLang="zh-CN" b="1" dirty="0" smtClean="0"/>
              <a:t>NIM</a:t>
            </a:r>
            <a:r>
              <a:rPr lang="zh-CN" altLang="en-US" b="1" dirty="0" smtClean="0"/>
              <a:t>及高压，逻辑插件</a:t>
            </a:r>
            <a:endParaRPr lang="zh-CN" altLang="en-US" b="1" dirty="0"/>
          </a:p>
        </p:txBody>
      </p:sp>
      <p:sp>
        <p:nvSpPr>
          <p:cNvPr id="7" name="TextBox 6"/>
          <p:cNvSpPr txBox="1"/>
          <p:nvPr/>
        </p:nvSpPr>
        <p:spPr>
          <a:xfrm>
            <a:off x="3491880" y="631857"/>
            <a:ext cx="3096344" cy="369332"/>
          </a:xfrm>
          <a:prstGeom prst="rect">
            <a:avLst/>
          </a:prstGeom>
          <a:noFill/>
        </p:spPr>
        <p:txBody>
          <a:bodyPr wrap="square" rtlCol="0">
            <a:spAutoFit/>
          </a:bodyPr>
          <a:lstStyle/>
          <a:p>
            <a:r>
              <a:rPr lang="zh-CN" altLang="en-US" b="1" dirty="0" smtClean="0"/>
              <a:t>移动扫描平台及</a:t>
            </a:r>
            <a:r>
              <a:rPr lang="en-US" altLang="zh-CN" b="1" dirty="0" smtClean="0"/>
              <a:t>X</a:t>
            </a:r>
            <a:r>
              <a:rPr lang="zh-CN" altLang="en-US" b="1" dirty="0" smtClean="0"/>
              <a:t>射线光管</a:t>
            </a:r>
            <a:endParaRPr lang="zh-CN" altLang="en-US" b="1" dirty="0"/>
          </a:p>
        </p:txBody>
      </p:sp>
      <p:sp>
        <p:nvSpPr>
          <p:cNvPr id="11" name="TextBox 10"/>
          <p:cNvSpPr txBox="1"/>
          <p:nvPr/>
        </p:nvSpPr>
        <p:spPr>
          <a:xfrm>
            <a:off x="1187624" y="839265"/>
            <a:ext cx="1942457" cy="400109"/>
          </a:xfrm>
          <a:prstGeom prst="rect">
            <a:avLst/>
          </a:prstGeom>
          <a:solidFill>
            <a:srgbClr val="CCFFCC"/>
          </a:solidFill>
        </p:spPr>
        <p:txBody>
          <a:bodyPr vert="horz" lIns="91440" tIns="45720" rIns="91440" bIns="45720" rtlCol="0" anchor="ctr">
            <a:noAutofit/>
          </a:bodyPr>
          <a:lstStyle>
            <a:defPPr>
              <a:defRPr lang="zh-CN"/>
            </a:defPPr>
            <a:lvl1pPr algn="ctr">
              <a:spcBef>
                <a:spcPct val="0"/>
              </a:spcBef>
              <a:buNone/>
              <a:defRPr sz="2800" b="1">
                <a:solidFill>
                  <a:schemeClr val="accent2"/>
                </a:solidFill>
                <a:latin typeface="Comic Sans MS" pitchFamily="66" charset="0"/>
                <a:ea typeface="+mj-ea"/>
                <a:cs typeface="+mj-cs"/>
              </a:defRPr>
            </a:lvl1pPr>
          </a:lstStyle>
          <a:p>
            <a:r>
              <a:rPr lang="zh-CN" altLang="en-US" sz="2400" dirty="0" smtClean="0"/>
              <a:t>测试</a:t>
            </a:r>
            <a:r>
              <a:rPr lang="zh-CN" altLang="en-US" sz="2400" dirty="0"/>
              <a:t>系统</a:t>
            </a:r>
          </a:p>
        </p:txBody>
      </p:sp>
      <p:sp>
        <p:nvSpPr>
          <p:cNvPr id="12" name="TextBox 11"/>
          <p:cNvSpPr txBox="1"/>
          <p:nvPr/>
        </p:nvSpPr>
        <p:spPr>
          <a:xfrm>
            <a:off x="6875452" y="631857"/>
            <a:ext cx="1548172" cy="369332"/>
          </a:xfrm>
          <a:prstGeom prst="rect">
            <a:avLst/>
          </a:prstGeom>
          <a:noFill/>
        </p:spPr>
        <p:txBody>
          <a:bodyPr wrap="square" rtlCol="0">
            <a:spAutoFit/>
          </a:bodyPr>
          <a:lstStyle/>
          <a:p>
            <a:r>
              <a:rPr lang="zh-CN" altLang="en-US" b="1" dirty="0" smtClean="0"/>
              <a:t>控制及高压</a:t>
            </a:r>
            <a:endParaRPr lang="zh-CN" altLang="en-US" b="1" dirty="0"/>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4" name="TextBox 3"/>
          <p:cNvSpPr txBox="1"/>
          <p:nvPr/>
        </p:nvSpPr>
        <p:spPr>
          <a:xfrm>
            <a:off x="351112" y="231748"/>
            <a:ext cx="2294218" cy="584775"/>
          </a:xfrm>
          <a:prstGeom prst="rect">
            <a:avLst/>
          </a:prstGeom>
          <a:noFill/>
        </p:spPr>
        <p:txBody>
          <a:bodyPr wrap="none" rtlCol="0">
            <a:spAutoFit/>
          </a:bodyPr>
          <a:lstStyle/>
          <a:p>
            <a:pPr marL="457200" indent="-457200">
              <a:buSzPct val="80000"/>
              <a:buFont typeface="Wingdings" pitchFamily="2" charset="2"/>
              <a:buChar char="l"/>
            </a:pPr>
            <a:r>
              <a:rPr lang="zh-CN" altLang="en-US" sz="3200" b="1" dirty="0" smtClean="0">
                <a:solidFill>
                  <a:srgbClr val="7030A0"/>
                </a:solidFill>
                <a:effectLst>
                  <a:outerShdw blurRad="38100" dist="38100" dir="2700000" algn="tl">
                    <a:srgbClr val="000000">
                      <a:alpha val="43137"/>
                    </a:srgbClr>
                  </a:outerShdw>
                </a:effectLst>
              </a:rPr>
              <a:t>性能研究</a:t>
            </a:r>
            <a:endParaRPr lang="zh-CN" altLang="en-US" sz="32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4336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期占位符 4"/>
          <p:cNvSpPr>
            <a:spLocks noGrp="1"/>
          </p:cNvSpPr>
          <p:nvPr>
            <p:ph type="dt" sz="half" idx="10"/>
          </p:nvPr>
        </p:nvSpPr>
        <p:spPr/>
        <p:txBody>
          <a:bodyPr/>
          <a:lstStyle/>
          <a:p>
            <a:r>
              <a:rPr lang="en-US" altLang="zh-CN" smtClean="0"/>
              <a:t>2015-07-23 </a:t>
            </a:r>
            <a:endParaRPr lang="zh-CN" altLang="zh-CN"/>
          </a:p>
        </p:txBody>
      </p:sp>
      <p:sp>
        <p:nvSpPr>
          <p:cNvPr id="11" name="灯片编号占位符 6"/>
          <p:cNvSpPr>
            <a:spLocks noGrp="1"/>
          </p:cNvSpPr>
          <p:nvPr>
            <p:ph type="sldNum" sz="quarter" idx="12"/>
          </p:nvPr>
        </p:nvSpPr>
        <p:spPr/>
        <p:txBody>
          <a:bodyPr/>
          <a:lstStyle/>
          <a:p>
            <a:fld id="{EA0BC3A9-0942-4F09-A283-9C8631E890FD}" type="slidenum">
              <a:rPr lang="en-US" altLang="zh-CN"/>
              <a:pPr/>
              <a:t>21</a:t>
            </a:fld>
            <a:endParaRPr lang="en-US"/>
          </a:p>
        </p:txBody>
      </p:sp>
      <p:sp>
        <p:nvSpPr>
          <p:cNvPr id="3074" name="Rectangle 2"/>
          <p:cNvSpPr>
            <a:spLocks noGrp="1" noChangeArrowheads="1"/>
          </p:cNvSpPr>
          <p:nvPr>
            <p:ph type="title"/>
          </p:nvPr>
        </p:nvSpPr>
        <p:spPr>
          <a:xfrm>
            <a:off x="611559" y="14904"/>
            <a:ext cx="7200801" cy="1143000"/>
          </a:xfr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marL="571500" indent="-571500" algn="l">
              <a:buSzPct val="80000"/>
              <a:buFont typeface="Wingdings" pitchFamily="2" charset="2"/>
              <a:buChar char="l"/>
            </a:pPr>
            <a:r>
              <a:rPr lang="zh-CN" altLang="en-US" sz="3600" dirty="0">
                <a:solidFill>
                  <a:srgbClr val="7030A0"/>
                </a:solidFill>
                <a:effectLst>
                  <a:outerShdw blurRad="38100" dist="38100" dir="2700000" algn="tl">
                    <a:srgbClr val="000000">
                      <a:alpha val="43137"/>
                    </a:srgbClr>
                  </a:outerShdw>
                </a:effectLst>
              </a:rPr>
              <a:t>性能</a:t>
            </a:r>
            <a:r>
              <a:rPr lang="zh-CN" altLang="en-US" sz="3600" dirty="0" smtClean="0">
                <a:solidFill>
                  <a:srgbClr val="7030A0"/>
                </a:solidFill>
                <a:effectLst>
                  <a:outerShdw blurRad="38100" dist="38100" dir="2700000" algn="tl">
                    <a:srgbClr val="000000">
                      <a:alpha val="43137"/>
                    </a:srgbClr>
                  </a:outerShdw>
                </a:effectLst>
              </a:rPr>
              <a:t>研究    </a:t>
            </a:r>
            <a:r>
              <a:rPr lang="zh-CN" altLang="en-US" sz="3200" b="1" dirty="0" smtClean="0">
                <a:solidFill>
                  <a:srgbClr val="01059D"/>
                </a:solidFill>
                <a:ea typeface="宋体" pitchFamily="2" charset="-122"/>
              </a:rPr>
              <a:t>小室（</a:t>
            </a:r>
            <a:r>
              <a:rPr lang="en-US" sz="3200" b="1" dirty="0" smtClean="0">
                <a:solidFill>
                  <a:srgbClr val="01059D"/>
                </a:solidFill>
                <a:ea typeface="宋体" pitchFamily="2" charset="-122"/>
              </a:rPr>
              <a:t>USTC</a:t>
            </a:r>
            <a:r>
              <a:rPr lang="zh-CN" altLang="en-US" sz="3200" b="1" dirty="0" smtClean="0">
                <a:solidFill>
                  <a:srgbClr val="01059D"/>
                </a:solidFill>
                <a:ea typeface="宋体" pitchFamily="2" charset="-122"/>
              </a:rPr>
              <a:t>）</a:t>
            </a:r>
            <a:endParaRPr lang="zh-CN" sz="3200" b="1" dirty="0">
              <a:solidFill>
                <a:srgbClr val="01059D"/>
              </a:solidFill>
              <a:ea typeface="宋体" pitchFamily="2" charset="-122"/>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93775"/>
            <a:ext cx="3565525" cy="284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39552" y="836712"/>
            <a:ext cx="1717675" cy="396875"/>
          </a:xfrm>
          <a:prstGeom prst="rect">
            <a:avLst/>
          </a:prstGeom>
          <a:solidFill>
            <a:schemeClr val="bg1"/>
          </a:solidFill>
          <a:ln>
            <a:noFill/>
          </a:ln>
          <a:effectLst/>
        </p:spPr>
        <p:txBody>
          <a:bodyPr wrap="none">
            <a:spAutoFit/>
          </a:bodyPr>
          <a:lstStyle/>
          <a:p>
            <a:r>
              <a:rPr lang="zh-CN" sz="2000" b="1" dirty="0">
                <a:solidFill>
                  <a:schemeClr val="accent2"/>
                </a:solidFill>
                <a:ea typeface="楷体_GB2312" pitchFamily="1" charset="-122"/>
              </a:rPr>
              <a:t>三维电场模拟</a:t>
            </a:r>
          </a:p>
        </p:txBody>
      </p:sp>
      <p:sp>
        <p:nvSpPr>
          <p:cNvPr id="3077" name="Text Box 5"/>
          <p:cNvSpPr txBox="1">
            <a:spLocks noChangeArrowheads="1"/>
          </p:cNvSpPr>
          <p:nvPr/>
        </p:nvSpPr>
        <p:spPr bwMode="auto">
          <a:xfrm>
            <a:off x="3563938" y="1557338"/>
            <a:ext cx="29527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b="1">
                <a:ea typeface="楷体_GB2312" pitchFamily="1" charset="-122"/>
              </a:rPr>
              <a:t>有效面积：</a:t>
            </a:r>
            <a:r>
              <a:rPr lang="en-US" b="1">
                <a:ea typeface="楷体_GB2312" pitchFamily="1" charset="-122"/>
              </a:rPr>
              <a:t>45</a:t>
            </a:r>
            <a:r>
              <a:rPr lang="zh-CN" b="1">
                <a:ea typeface="楷体_GB2312" pitchFamily="1" charset="-122"/>
              </a:rPr>
              <a:t>mm</a:t>
            </a:r>
            <a:r>
              <a:rPr lang="zh-CN" b="1">
                <a:ea typeface="楷体_GB2312" pitchFamily="1" charset="-122"/>
                <a:sym typeface="Times New Roman" pitchFamily="18" charset="0"/>
              </a:rPr>
              <a:t>×</a:t>
            </a:r>
            <a:r>
              <a:rPr lang="en-US" b="1">
                <a:ea typeface="楷体_GB2312" pitchFamily="1" charset="-122"/>
                <a:sym typeface="Times New Roman" pitchFamily="18" charset="0"/>
              </a:rPr>
              <a:t>45</a:t>
            </a:r>
            <a:r>
              <a:rPr lang="zh-CN" b="1">
                <a:ea typeface="楷体_GB2312" pitchFamily="1" charset="-122"/>
                <a:sym typeface="Times New Roman" pitchFamily="18" charset="0"/>
              </a:rPr>
              <a:t>mm</a:t>
            </a:r>
          </a:p>
          <a:p>
            <a:r>
              <a:rPr lang="zh-CN" b="1">
                <a:ea typeface="楷体_GB2312" pitchFamily="1" charset="-122"/>
                <a:sym typeface="Times New Roman" pitchFamily="18" charset="0"/>
              </a:rPr>
              <a:t>漂移气隙：</a:t>
            </a:r>
            <a:r>
              <a:rPr lang="zh-CN" b="1">
                <a:sym typeface="Times New Roman" pitchFamily="18" charset="0"/>
              </a:rPr>
              <a:t>4.5mm</a:t>
            </a:r>
            <a:endParaRPr lang="zh-CN" b="1">
              <a:ea typeface="楷体_GB2312" pitchFamily="1" charset="-122"/>
              <a:sym typeface="Times New Roman" pitchFamily="18" charset="0"/>
            </a:endParaRPr>
          </a:p>
          <a:p>
            <a:r>
              <a:rPr lang="zh-CN" b="1">
                <a:ea typeface="楷体_GB2312" pitchFamily="1" charset="-122"/>
                <a:sym typeface="Times New Roman" pitchFamily="18" charset="0"/>
              </a:rPr>
              <a:t>雪崩气隙：</a:t>
            </a:r>
            <a:r>
              <a:rPr lang="zh-CN" b="1">
                <a:sym typeface="Times New Roman" pitchFamily="18" charset="0"/>
              </a:rPr>
              <a:t>0.11mm</a:t>
            </a:r>
          </a:p>
        </p:txBody>
      </p:sp>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3860800"/>
            <a:ext cx="3779838" cy="284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l="2872" t="6541" r="4929" b="3810"/>
          <a:stretch>
            <a:fillRect/>
          </a:stretch>
        </p:blipFill>
        <p:spPr bwMode="auto">
          <a:xfrm>
            <a:off x="4370394" y="3351076"/>
            <a:ext cx="4103688"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descr="IMG_1086"/>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a:xfrm>
            <a:off x="6342288" y="908720"/>
            <a:ext cx="2592388" cy="1944688"/>
          </a:xfrm>
          <a:ln/>
        </p:spPr>
      </p:pic>
      <p:sp>
        <p:nvSpPr>
          <p:cNvPr id="3081" name="Rectangle 9"/>
          <p:cNvSpPr>
            <a:spLocks noChangeArrowheads="1"/>
          </p:cNvSpPr>
          <p:nvPr/>
        </p:nvSpPr>
        <p:spPr bwMode="auto">
          <a:xfrm>
            <a:off x="4067175" y="3003550"/>
            <a:ext cx="4546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sz="2000" b="1" dirty="0">
                <a:solidFill>
                  <a:schemeClr val="accent2"/>
                </a:solidFill>
                <a:ea typeface="楷体_GB2312" pitchFamily="1" charset="-122"/>
              </a:rPr>
              <a:t>最佳能量分辨率 </a:t>
            </a:r>
            <a:r>
              <a:rPr lang="en-US" sz="2000" b="1" dirty="0">
                <a:solidFill>
                  <a:schemeClr val="accent2"/>
                </a:solidFill>
                <a:ea typeface="楷体_GB2312" pitchFamily="1" charset="-122"/>
              </a:rPr>
              <a:t>~13.7% (</a:t>
            </a:r>
            <a:r>
              <a:rPr lang="en-US" sz="2000" b="1" baseline="30000" dirty="0">
                <a:solidFill>
                  <a:schemeClr val="accent2"/>
                </a:solidFill>
                <a:ea typeface="楷体_GB2312" pitchFamily="1" charset="-122"/>
              </a:rPr>
              <a:t>55</a:t>
            </a:r>
            <a:r>
              <a:rPr lang="en-US" sz="2000" b="1" dirty="0">
                <a:solidFill>
                  <a:schemeClr val="accent2"/>
                </a:solidFill>
                <a:ea typeface="楷体_GB2312" pitchFamily="1" charset="-122"/>
              </a:rPr>
              <a:t>Fe 5.9KeV)</a:t>
            </a:r>
          </a:p>
        </p:txBody>
      </p:sp>
      <p:sp>
        <p:nvSpPr>
          <p:cNvPr id="2" name="页脚占位符 1"/>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3" name="TextBox 12"/>
          <p:cNvSpPr txBox="1"/>
          <p:nvPr/>
        </p:nvSpPr>
        <p:spPr>
          <a:xfrm>
            <a:off x="4811067" y="6039490"/>
            <a:ext cx="3830921" cy="276999"/>
          </a:xfrm>
          <a:prstGeom prst="rect">
            <a:avLst/>
          </a:prstGeom>
          <a:noFill/>
        </p:spPr>
        <p:txBody>
          <a:bodyPr wrap="none" rtlCol="0">
            <a:spAutoFit/>
          </a:bodyPr>
          <a:lstStyle/>
          <a:p>
            <a:r>
              <a:rPr lang="en-US" altLang="zh-CN" sz="1200" i="1" dirty="0" smtClean="0">
                <a:solidFill>
                  <a:srgbClr val="0404CC"/>
                </a:solidFill>
              </a:rPr>
              <a:t>GUO </a:t>
            </a:r>
            <a:r>
              <a:rPr lang="en-US" altLang="zh-CN" sz="1200" i="1" dirty="0" err="1" smtClean="0">
                <a:solidFill>
                  <a:srgbClr val="0404CC"/>
                </a:solidFill>
              </a:rPr>
              <a:t>Junjun</a:t>
            </a:r>
            <a:r>
              <a:rPr lang="en-US" altLang="zh-CN" sz="1200" i="1" dirty="0" smtClean="0">
                <a:solidFill>
                  <a:srgbClr val="0404CC"/>
                </a:solidFill>
              </a:rPr>
              <a:t>, TANG </a:t>
            </a:r>
            <a:r>
              <a:rPr lang="en-US" altLang="zh-CN" sz="1200" i="1" dirty="0" err="1" smtClean="0">
                <a:solidFill>
                  <a:srgbClr val="0404CC"/>
                </a:solidFill>
              </a:rPr>
              <a:t>Haohui</a:t>
            </a:r>
            <a:r>
              <a:rPr lang="en-US" altLang="zh-CN" sz="1200" b="1" dirty="0" smtClean="0">
                <a:solidFill>
                  <a:srgbClr val="0404CC"/>
                </a:solidFill>
              </a:rPr>
              <a:t>, et.al, CPC ,2010,34(4)482-486</a:t>
            </a:r>
            <a:endParaRPr lang="zh-CN" altLang="en-US" sz="1200" b="1" dirty="0">
              <a:solidFill>
                <a:srgbClr val="0404CC"/>
              </a:solidFill>
            </a:endParaRPr>
          </a:p>
        </p:txBody>
      </p:sp>
      <p:sp>
        <p:nvSpPr>
          <p:cNvPr id="14" name="TextBox 13"/>
          <p:cNvSpPr txBox="1"/>
          <p:nvPr/>
        </p:nvSpPr>
        <p:spPr>
          <a:xfrm>
            <a:off x="4811067" y="6177989"/>
            <a:ext cx="3790205" cy="276999"/>
          </a:xfrm>
          <a:prstGeom prst="rect">
            <a:avLst/>
          </a:prstGeom>
          <a:noFill/>
        </p:spPr>
        <p:txBody>
          <a:bodyPr wrap="none" rtlCol="0">
            <a:spAutoFit/>
          </a:bodyPr>
          <a:lstStyle/>
          <a:p>
            <a:r>
              <a:rPr lang="en-US" altLang="zh-CN" sz="1200" i="1" dirty="0" smtClean="0">
                <a:solidFill>
                  <a:srgbClr val="C00000"/>
                </a:solidFill>
              </a:rPr>
              <a:t>GUAN Liang, TANG </a:t>
            </a:r>
            <a:r>
              <a:rPr lang="en-US" altLang="zh-CN" sz="1200" i="1" dirty="0" err="1" smtClean="0">
                <a:solidFill>
                  <a:srgbClr val="C00000"/>
                </a:solidFill>
              </a:rPr>
              <a:t>Haohui</a:t>
            </a:r>
            <a:r>
              <a:rPr lang="en-US" altLang="zh-CN" sz="1200" i="1" dirty="0" smtClean="0">
                <a:solidFill>
                  <a:srgbClr val="C00000"/>
                </a:solidFill>
              </a:rPr>
              <a:t>, et.al, </a:t>
            </a:r>
            <a:r>
              <a:rPr lang="en-US" altLang="zh-CN" sz="1200" b="1" i="1" dirty="0" smtClean="0">
                <a:solidFill>
                  <a:srgbClr val="C00000"/>
                </a:solidFill>
              </a:rPr>
              <a:t>CPC </a:t>
            </a:r>
            <a:r>
              <a:rPr lang="en-US" altLang="zh-CN" sz="1200" b="1" dirty="0" smtClean="0">
                <a:solidFill>
                  <a:srgbClr val="C00000"/>
                </a:solidFill>
              </a:rPr>
              <a:t>,2011,35(2)163-168</a:t>
            </a:r>
            <a:endParaRPr lang="zh-CN" altLang="en-US" sz="1200" b="1" dirty="0">
              <a:solidFill>
                <a:srgbClr val="C00000"/>
              </a:solidFill>
            </a:endParaRPr>
          </a:p>
        </p:txBody>
      </p:sp>
    </p:spTree>
    <p:extLst>
      <p:ext uri="{BB962C8B-B14F-4D97-AF65-F5344CB8AC3E}">
        <p14:creationId xmlns:p14="http://schemas.microsoft.com/office/powerpoint/2010/main" val="3869111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2"/>
          <p:cNvPicPr>
            <a:picLocks noChangeAspect="1" noChangeArrowheads="1"/>
          </p:cNvPicPr>
          <p:nvPr/>
        </p:nvPicPr>
        <p:blipFill>
          <a:blip r:embed="rId3" cstate="print"/>
          <a:srcRect l="2991" t="4637" r="8333" b="3125"/>
          <a:stretch>
            <a:fillRect/>
          </a:stretch>
        </p:blipFill>
        <p:spPr bwMode="auto">
          <a:xfrm>
            <a:off x="336791" y="4098526"/>
            <a:ext cx="2794781" cy="2054224"/>
          </a:xfrm>
          <a:prstGeom prst="rect">
            <a:avLst/>
          </a:prstGeom>
          <a:noFill/>
          <a:ln w="9525">
            <a:noFill/>
            <a:miter lim="800000"/>
            <a:headEnd/>
            <a:tailEnd/>
          </a:ln>
        </p:spPr>
      </p:pic>
      <p:sp>
        <p:nvSpPr>
          <p:cNvPr id="285701" name="TextBox 7"/>
          <p:cNvSpPr txBox="1">
            <a:spLocks noChangeArrowheads="1"/>
          </p:cNvSpPr>
          <p:nvPr/>
        </p:nvSpPr>
        <p:spPr bwMode="auto">
          <a:xfrm>
            <a:off x="547495" y="3719916"/>
            <a:ext cx="1727424" cy="366712"/>
          </a:xfrm>
          <a:prstGeom prst="rect">
            <a:avLst/>
          </a:prstGeom>
          <a:noFill/>
          <a:ln w="9525">
            <a:noFill/>
            <a:miter lim="800000"/>
            <a:headEnd/>
            <a:tailEnd/>
          </a:ln>
        </p:spPr>
        <p:txBody>
          <a:bodyPr wrap="square">
            <a:spAutoFit/>
          </a:bodyPr>
          <a:lstStyle/>
          <a:p>
            <a:pPr algn="ctr"/>
            <a:r>
              <a:rPr lang="zh-CN" altLang="en-US" b="1" dirty="0" smtClean="0">
                <a:solidFill>
                  <a:srgbClr val="0404CC"/>
                </a:solidFill>
                <a:latin typeface="Calibri" pitchFamily="34" charset="0"/>
              </a:rPr>
              <a:t>阻性玻璃</a:t>
            </a:r>
            <a:endParaRPr lang="zh-CN" altLang="en-US" b="1" dirty="0">
              <a:solidFill>
                <a:srgbClr val="0404CC"/>
              </a:solidFill>
              <a:latin typeface="Calibri" pitchFamily="34" charset="0"/>
            </a:endParaRPr>
          </a:p>
        </p:txBody>
      </p:sp>
      <p:pic>
        <p:nvPicPr>
          <p:cNvPr id="285702" name="Picture 4"/>
          <p:cNvPicPr>
            <a:picLocks noChangeAspect="1" noChangeArrowheads="1"/>
          </p:cNvPicPr>
          <p:nvPr/>
        </p:nvPicPr>
        <p:blipFill>
          <a:blip r:embed="rId4" cstate="print"/>
          <a:srcRect l="2991" t="4637" r="8333" b="3125"/>
          <a:stretch>
            <a:fillRect/>
          </a:stretch>
        </p:blipFill>
        <p:spPr bwMode="auto">
          <a:xfrm>
            <a:off x="3276600" y="4098526"/>
            <a:ext cx="2795588" cy="2054225"/>
          </a:xfrm>
          <a:prstGeom prst="rect">
            <a:avLst/>
          </a:prstGeom>
          <a:noFill/>
          <a:ln w="9525">
            <a:noFill/>
            <a:miter lim="800000"/>
            <a:headEnd/>
            <a:tailEnd/>
          </a:ln>
        </p:spPr>
      </p:pic>
      <p:sp>
        <p:nvSpPr>
          <p:cNvPr id="285703" name="TextBox 9"/>
          <p:cNvSpPr txBox="1">
            <a:spLocks noChangeArrowheads="1"/>
          </p:cNvSpPr>
          <p:nvPr/>
        </p:nvSpPr>
        <p:spPr bwMode="auto">
          <a:xfrm>
            <a:off x="3297655" y="3734157"/>
            <a:ext cx="2436291" cy="369888"/>
          </a:xfrm>
          <a:prstGeom prst="rect">
            <a:avLst/>
          </a:prstGeom>
          <a:noFill/>
          <a:ln w="9525">
            <a:noFill/>
            <a:miter lim="800000"/>
            <a:headEnd/>
            <a:tailEnd/>
          </a:ln>
        </p:spPr>
        <p:txBody>
          <a:bodyPr wrap="square">
            <a:spAutoFit/>
          </a:bodyPr>
          <a:lstStyle/>
          <a:p>
            <a:pPr algn="ctr"/>
            <a:r>
              <a:rPr lang="zh-CN" altLang="en-US" b="1" dirty="0" smtClean="0">
                <a:solidFill>
                  <a:srgbClr val="0404CC"/>
                </a:solidFill>
                <a:latin typeface="Calibri" pitchFamily="34" charset="0"/>
              </a:rPr>
              <a:t>掺碳粉聚碳酸酯</a:t>
            </a:r>
            <a:endParaRPr lang="zh-CN" altLang="en-US" b="1" dirty="0">
              <a:solidFill>
                <a:srgbClr val="0404CC"/>
              </a:solidFill>
              <a:latin typeface="Calibri" pitchFamily="34" charset="0"/>
            </a:endParaRPr>
          </a:p>
        </p:txBody>
      </p:sp>
      <p:pic>
        <p:nvPicPr>
          <p:cNvPr id="285704" name="Picture 6"/>
          <p:cNvPicPr>
            <a:picLocks noChangeAspect="1" noChangeArrowheads="1"/>
          </p:cNvPicPr>
          <p:nvPr/>
        </p:nvPicPr>
        <p:blipFill>
          <a:blip r:embed="rId5" cstate="print"/>
          <a:srcRect l="2991" t="6149" r="9401" b="3125"/>
          <a:stretch>
            <a:fillRect/>
          </a:stretch>
        </p:blipFill>
        <p:spPr bwMode="auto">
          <a:xfrm>
            <a:off x="6252369" y="4090987"/>
            <a:ext cx="2671762" cy="2061763"/>
          </a:xfrm>
          <a:prstGeom prst="rect">
            <a:avLst/>
          </a:prstGeom>
          <a:noFill/>
          <a:ln w="9525">
            <a:noFill/>
            <a:miter lim="800000"/>
            <a:headEnd/>
            <a:tailEnd/>
          </a:ln>
        </p:spPr>
      </p:pic>
      <p:sp>
        <p:nvSpPr>
          <p:cNvPr id="285705" name="TextBox 11"/>
          <p:cNvSpPr txBox="1">
            <a:spLocks noChangeArrowheads="1"/>
          </p:cNvSpPr>
          <p:nvPr/>
        </p:nvSpPr>
        <p:spPr bwMode="auto">
          <a:xfrm>
            <a:off x="6933837" y="3717032"/>
            <a:ext cx="1640112" cy="366713"/>
          </a:xfrm>
          <a:prstGeom prst="rect">
            <a:avLst/>
          </a:prstGeom>
          <a:noFill/>
          <a:ln w="9525">
            <a:noFill/>
            <a:miter lim="800000"/>
            <a:headEnd/>
            <a:tailEnd/>
          </a:ln>
        </p:spPr>
        <p:txBody>
          <a:bodyPr wrap="square">
            <a:spAutoFit/>
          </a:bodyPr>
          <a:lstStyle/>
          <a:p>
            <a:pPr algn="ctr"/>
            <a:r>
              <a:rPr lang="zh-CN" altLang="en-US" b="1" dirty="0" smtClean="0">
                <a:solidFill>
                  <a:srgbClr val="0404CC"/>
                </a:solidFill>
                <a:latin typeface="Calibri" pitchFamily="34" charset="0"/>
              </a:rPr>
              <a:t>普通玻璃</a:t>
            </a:r>
            <a:endParaRPr lang="zh-CN" altLang="en-US" b="1" dirty="0">
              <a:solidFill>
                <a:srgbClr val="0404CC"/>
              </a:solidFill>
              <a:latin typeface="Calibri" pitchFamily="34" charset="0"/>
            </a:endParaRPr>
          </a:p>
        </p:txBody>
      </p:sp>
      <p:sp>
        <p:nvSpPr>
          <p:cNvPr id="285706" name="TextBox 12"/>
          <p:cNvSpPr txBox="1">
            <a:spLocks noChangeArrowheads="1"/>
          </p:cNvSpPr>
          <p:nvPr/>
        </p:nvSpPr>
        <p:spPr bwMode="auto">
          <a:xfrm>
            <a:off x="819185" y="6157411"/>
            <a:ext cx="2000250" cy="366713"/>
          </a:xfrm>
          <a:prstGeom prst="rect">
            <a:avLst/>
          </a:prstGeom>
          <a:noFill/>
          <a:ln w="9525">
            <a:noFill/>
            <a:miter lim="800000"/>
            <a:headEnd/>
            <a:tailEnd/>
          </a:ln>
        </p:spPr>
        <p:txBody>
          <a:bodyPr>
            <a:spAutoFit/>
          </a:bodyPr>
          <a:lstStyle/>
          <a:p>
            <a:pPr algn="ctr"/>
            <a:r>
              <a:rPr lang="en-US" altLang="zh-CN">
                <a:latin typeface="Calibri" pitchFamily="34" charset="0"/>
              </a:rPr>
              <a:t>FWHM 14.7%</a:t>
            </a:r>
            <a:endParaRPr lang="zh-CN" altLang="en-US">
              <a:latin typeface="Calibri" pitchFamily="34" charset="0"/>
            </a:endParaRPr>
          </a:p>
        </p:txBody>
      </p:sp>
      <p:sp>
        <p:nvSpPr>
          <p:cNvPr id="285707" name="TextBox 13"/>
          <p:cNvSpPr txBox="1">
            <a:spLocks noChangeArrowheads="1"/>
          </p:cNvSpPr>
          <p:nvPr/>
        </p:nvSpPr>
        <p:spPr bwMode="auto">
          <a:xfrm>
            <a:off x="6573699" y="6157412"/>
            <a:ext cx="2000250" cy="366712"/>
          </a:xfrm>
          <a:prstGeom prst="rect">
            <a:avLst/>
          </a:prstGeom>
          <a:noFill/>
          <a:ln w="9525">
            <a:noFill/>
            <a:miter lim="800000"/>
            <a:headEnd/>
            <a:tailEnd/>
          </a:ln>
        </p:spPr>
        <p:txBody>
          <a:bodyPr>
            <a:spAutoFit/>
          </a:bodyPr>
          <a:lstStyle/>
          <a:p>
            <a:pPr algn="ctr"/>
            <a:r>
              <a:rPr lang="en-US" altLang="zh-CN" dirty="0">
                <a:latin typeface="Calibri" pitchFamily="34" charset="0"/>
              </a:rPr>
              <a:t>FWHM 15.7%</a:t>
            </a:r>
            <a:endParaRPr lang="zh-CN" altLang="en-US" dirty="0">
              <a:latin typeface="Calibri" pitchFamily="34" charset="0"/>
            </a:endParaRPr>
          </a:p>
        </p:txBody>
      </p:sp>
      <p:sp>
        <p:nvSpPr>
          <p:cNvPr id="285708" name="TextBox 14"/>
          <p:cNvSpPr txBox="1">
            <a:spLocks noChangeArrowheads="1"/>
          </p:cNvSpPr>
          <p:nvPr/>
        </p:nvSpPr>
        <p:spPr bwMode="auto">
          <a:xfrm>
            <a:off x="3674269" y="6152751"/>
            <a:ext cx="2000250" cy="366713"/>
          </a:xfrm>
          <a:prstGeom prst="rect">
            <a:avLst/>
          </a:prstGeom>
          <a:noFill/>
          <a:ln w="9525">
            <a:noFill/>
            <a:miter lim="800000"/>
            <a:headEnd/>
            <a:tailEnd/>
          </a:ln>
        </p:spPr>
        <p:txBody>
          <a:bodyPr>
            <a:spAutoFit/>
          </a:bodyPr>
          <a:lstStyle/>
          <a:p>
            <a:pPr algn="ctr"/>
            <a:r>
              <a:rPr lang="en-US" altLang="zh-CN" dirty="0">
                <a:latin typeface="Calibri" pitchFamily="34" charset="0"/>
              </a:rPr>
              <a:t>FWHM 25.6%</a:t>
            </a:r>
            <a:endParaRPr lang="zh-CN" altLang="en-US" dirty="0">
              <a:latin typeface="Calibri" pitchFamily="34" charset="0"/>
            </a:endParaRPr>
          </a:p>
        </p:txBody>
      </p:sp>
      <p:pic>
        <p:nvPicPr>
          <p:cNvPr id="285709" name="Picture 16"/>
          <p:cNvPicPr>
            <a:picLocks noChangeAspect="1" noChangeArrowheads="1"/>
          </p:cNvPicPr>
          <p:nvPr/>
        </p:nvPicPr>
        <p:blipFill>
          <a:blip r:embed="rId6" cstate="print"/>
          <a:srcRect/>
          <a:stretch>
            <a:fillRect/>
          </a:stretch>
        </p:blipFill>
        <p:spPr bwMode="auto">
          <a:xfrm>
            <a:off x="2699792" y="201572"/>
            <a:ext cx="5471839" cy="3428405"/>
          </a:xfrm>
          <a:prstGeom prst="rect">
            <a:avLst/>
          </a:prstGeom>
          <a:noFill/>
          <a:ln w="9525">
            <a:noFill/>
            <a:miter lim="800000"/>
            <a:headEnd/>
            <a:tailEnd/>
          </a:ln>
        </p:spPr>
      </p:pic>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22</a:t>
            </a:fld>
            <a:endParaRPr lang="zh-CN" altLang="en-US"/>
          </a:p>
        </p:txBody>
      </p:sp>
      <p:sp>
        <p:nvSpPr>
          <p:cNvPr id="16" name="TextBox 15"/>
          <p:cNvSpPr txBox="1"/>
          <p:nvPr/>
        </p:nvSpPr>
        <p:spPr>
          <a:xfrm>
            <a:off x="362020" y="404664"/>
            <a:ext cx="2914580" cy="523220"/>
          </a:xfrm>
          <a:prstGeom prst="rect">
            <a:avLst/>
          </a:prstGeom>
          <a:noFill/>
        </p:spPr>
        <p:txBody>
          <a:bodyPr vert="horz" lIns="91440" tIns="45720" rIns="91440" bIns="45720" rtlCol="0" anchor="ctr">
            <a:noAutofit/>
          </a:bodyPr>
          <a:lstStyle>
            <a:defPPr>
              <a:defRPr lang="zh-CN"/>
            </a:defPPr>
            <a:lvl1pPr algn="ctr">
              <a:spcBef>
                <a:spcPct val="0"/>
              </a:spcBef>
              <a:buNone/>
              <a:defRPr sz="2800" b="1">
                <a:solidFill>
                  <a:schemeClr val="accent2"/>
                </a:solidFill>
                <a:latin typeface="Comic Sans MS" pitchFamily="66" charset="0"/>
                <a:ea typeface="+mj-ea"/>
                <a:cs typeface="+mj-cs"/>
              </a:defRPr>
            </a:lvl1pPr>
          </a:lstStyle>
          <a:p>
            <a:pPr marL="457200" indent="-457200" algn="l">
              <a:buSzPct val="80000"/>
              <a:buFont typeface="Wingdings" pitchFamily="2" charset="2"/>
              <a:buChar char="l"/>
            </a:pPr>
            <a:r>
              <a:rPr lang="zh-CN" altLang="en-US" sz="3200" dirty="0" smtClean="0">
                <a:solidFill>
                  <a:srgbClr val="7030A0"/>
                </a:solidFill>
                <a:effectLst>
                  <a:outerShdw blurRad="38100" dist="38100" dir="2700000" algn="tl">
                    <a:srgbClr val="000000">
                      <a:alpha val="43137"/>
                    </a:srgbClr>
                  </a:outerShdw>
                </a:effectLst>
              </a:rPr>
              <a:t>性能研究</a:t>
            </a:r>
            <a:endParaRPr lang="zh-CN" altLang="en-US" sz="3200" dirty="0">
              <a:solidFill>
                <a:srgbClr val="7030A0"/>
              </a:solidFill>
              <a:effectLst>
                <a:outerShdw blurRad="38100" dist="38100" dir="2700000" algn="tl">
                  <a:srgbClr val="000000">
                    <a:alpha val="43137"/>
                  </a:srgbClr>
                </a:outerShdw>
              </a:effectLst>
            </a:endParaRPr>
          </a:p>
        </p:txBody>
      </p:sp>
      <p:sp>
        <p:nvSpPr>
          <p:cNvPr id="5" name="TextBox 4"/>
          <p:cNvSpPr txBox="1"/>
          <p:nvPr/>
        </p:nvSpPr>
        <p:spPr>
          <a:xfrm>
            <a:off x="536932" y="1423331"/>
            <a:ext cx="1863011" cy="1077218"/>
          </a:xfrm>
          <a:prstGeom prst="rect">
            <a:avLst/>
          </a:prstGeom>
          <a:noFill/>
        </p:spPr>
        <p:txBody>
          <a:bodyPr wrap="none" rtlCol="0">
            <a:spAutoFit/>
          </a:bodyPr>
          <a:lstStyle/>
          <a:p>
            <a:r>
              <a:rPr lang="en-US" altLang="zh-CN" sz="2000" b="1" i="1" dirty="0">
                <a:latin typeface="Calibri" pitchFamily="34" charset="0"/>
              </a:rPr>
              <a:t>Fe55</a:t>
            </a:r>
            <a:r>
              <a:rPr lang="zh-CN" altLang="en-US" sz="2000" dirty="0" smtClean="0"/>
              <a:t>能谱测量</a:t>
            </a:r>
            <a:endParaRPr lang="en-US" altLang="zh-CN" sz="2000" dirty="0" smtClean="0"/>
          </a:p>
          <a:p>
            <a:r>
              <a:rPr lang="en-US" altLang="zh-CN" sz="2000" b="1" i="1" dirty="0" err="1">
                <a:latin typeface="Calibri" pitchFamily="34" charset="0"/>
              </a:rPr>
              <a:t>Ar</a:t>
            </a:r>
            <a:r>
              <a:rPr lang="en-US" altLang="zh-CN" sz="2000" b="1" i="1" dirty="0">
                <a:latin typeface="Calibri" pitchFamily="34" charset="0"/>
              </a:rPr>
              <a:t>/iC4H10  95:5</a:t>
            </a:r>
            <a:endParaRPr lang="zh-CN" altLang="en-US" sz="2000" b="1" i="1" dirty="0">
              <a:latin typeface="Calibri" pitchFamily="34" charset="0"/>
            </a:endParaRPr>
          </a:p>
          <a:p>
            <a:pPr algn="ctr"/>
            <a:r>
              <a:rPr lang="en-US" altLang="zh-CN" sz="1200" b="1" i="1" dirty="0" smtClean="0">
                <a:solidFill>
                  <a:srgbClr val="C00000"/>
                </a:solidFill>
              </a:rPr>
              <a:t>By GUAN Liang, </a:t>
            </a:r>
          </a:p>
          <a:p>
            <a:r>
              <a:rPr lang="en-US" altLang="zh-CN" sz="1200" b="1" i="1" dirty="0" smtClean="0">
                <a:solidFill>
                  <a:srgbClr val="C00000"/>
                </a:solidFill>
              </a:rPr>
              <a:t>              ZHAN </a:t>
            </a:r>
            <a:r>
              <a:rPr lang="en-US" altLang="zh-CN" sz="1200" b="1" i="1" dirty="0" err="1" smtClean="0">
                <a:solidFill>
                  <a:srgbClr val="C00000"/>
                </a:solidFill>
              </a:rPr>
              <a:t>Zhiyong</a:t>
            </a:r>
            <a:endParaRPr lang="zh-CN" altLang="en-US" sz="1200" b="1" i="1" dirty="0">
              <a:solidFill>
                <a:srgbClr val="C00000"/>
              </a:solidFill>
            </a:endParaRPr>
          </a:p>
        </p:txBody>
      </p:sp>
    </p:spTree>
    <p:extLst>
      <p:ext uri="{BB962C8B-B14F-4D97-AF65-F5344CB8AC3E}">
        <p14:creationId xmlns:p14="http://schemas.microsoft.com/office/powerpoint/2010/main" val="660024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423" y="3695039"/>
            <a:ext cx="2218967" cy="264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1240" y="3695039"/>
            <a:ext cx="3518967" cy="2641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组合 4"/>
          <p:cNvGrpSpPr/>
          <p:nvPr/>
        </p:nvGrpSpPr>
        <p:grpSpPr>
          <a:xfrm>
            <a:off x="619065" y="828842"/>
            <a:ext cx="5047743" cy="2736304"/>
            <a:chOff x="671934" y="980728"/>
            <a:chExt cx="5047743" cy="2736304"/>
          </a:xfrm>
        </p:grpSpPr>
        <p:grpSp>
          <p:nvGrpSpPr>
            <p:cNvPr id="271" name="组合 270"/>
            <p:cNvGrpSpPr/>
            <p:nvPr/>
          </p:nvGrpSpPr>
          <p:grpSpPr>
            <a:xfrm>
              <a:off x="899592" y="980728"/>
              <a:ext cx="4820085" cy="2736304"/>
              <a:chOff x="1602671" y="1254575"/>
              <a:chExt cx="6065673" cy="4665904"/>
            </a:xfrm>
          </p:grpSpPr>
          <p:sp>
            <p:nvSpPr>
              <p:cNvPr id="6" name="TextBox 5"/>
              <p:cNvSpPr txBox="1"/>
              <p:nvPr/>
            </p:nvSpPr>
            <p:spPr>
              <a:xfrm>
                <a:off x="2920294" y="1585887"/>
                <a:ext cx="1160684" cy="446093"/>
              </a:xfrm>
              <a:prstGeom prst="rect">
                <a:avLst/>
              </a:prstGeom>
              <a:noFill/>
            </p:spPr>
            <p:txBody>
              <a:bodyPr wrap="square" rtlCol="0">
                <a:spAutoFit/>
              </a:bodyPr>
              <a:lstStyle/>
              <a:p>
                <a:r>
                  <a:rPr lang="en-US" altLang="zh-CN" sz="1100" b="1" dirty="0"/>
                  <a:t>Cosmic</a:t>
                </a:r>
                <a:r>
                  <a:rPr lang="en-US" altLang="zh-CN" sz="1100" dirty="0" smtClean="0"/>
                  <a:t> ray</a:t>
                </a:r>
                <a:endParaRPr lang="zh-CN" altLang="en-US" sz="1100" dirty="0"/>
              </a:p>
            </p:txBody>
          </p:sp>
          <p:sp>
            <p:nvSpPr>
              <p:cNvPr id="10" name="矩形 9"/>
              <p:cNvSpPr/>
              <p:nvPr/>
            </p:nvSpPr>
            <p:spPr>
              <a:xfrm>
                <a:off x="2215691" y="2665865"/>
                <a:ext cx="910981" cy="388401"/>
              </a:xfrm>
              <a:prstGeom prst="rect">
                <a:avLst/>
              </a:prstGeom>
              <a:solidFill>
                <a:schemeClr val="bg1">
                  <a:lumMod val="65000"/>
                </a:schemeClr>
              </a:solidFill>
              <a:ln>
                <a:solidFill>
                  <a:schemeClr val="accent6">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cxnSp>
            <p:nvCxnSpPr>
              <p:cNvPr id="19" name="直接箭头连接符 18"/>
              <p:cNvCxnSpPr/>
              <p:nvPr/>
            </p:nvCxnSpPr>
            <p:spPr>
              <a:xfrm flipH="1">
                <a:off x="2195736" y="1254575"/>
                <a:ext cx="732434" cy="4665904"/>
              </a:xfrm>
              <a:prstGeom prst="straightConnector1">
                <a:avLst/>
              </a:prstGeom>
              <a:ln w="15875">
                <a:solidFill>
                  <a:srgbClr val="C00000"/>
                </a:solidFill>
                <a:tailEnd type="arrow"/>
              </a:ln>
            </p:spPr>
            <p:style>
              <a:lnRef idx="1">
                <a:schemeClr val="accent2"/>
              </a:lnRef>
              <a:fillRef idx="0">
                <a:schemeClr val="accent2"/>
              </a:fillRef>
              <a:effectRef idx="0">
                <a:schemeClr val="accent2"/>
              </a:effectRef>
              <a:fontRef idx="minor">
                <a:schemeClr val="tx1"/>
              </a:fontRef>
            </p:style>
          </p:cxnSp>
          <p:cxnSp>
            <p:nvCxnSpPr>
              <p:cNvPr id="34" name="直接箭头连接符 33"/>
              <p:cNvCxnSpPr>
                <a:endCxn id="38" idx="1"/>
              </p:cNvCxnSpPr>
              <p:nvPr/>
            </p:nvCxnSpPr>
            <p:spPr>
              <a:xfrm flipV="1">
                <a:off x="3794013" y="2262788"/>
                <a:ext cx="573935" cy="450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直接箭头连接符 34"/>
              <p:cNvCxnSpPr>
                <a:endCxn id="39" idx="1"/>
              </p:cNvCxnSpPr>
              <p:nvPr/>
            </p:nvCxnSpPr>
            <p:spPr>
              <a:xfrm flipV="1">
                <a:off x="3794014" y="3460041"/>
                <a:ext cx="573935" cy="1227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6" name="直接箭头连接符 35"/>
              <p:cNvCxnSpPr/>
              <p:nvPr/>
            </p:nvCxnSpPr>
            <p:spPr>
              <a:xfrm>
                <a:off x="3794014" y="4075688"/>
                <a:ext cx="573935" cy="924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直接箭头连接符 36"/>
              <p:cNvCxnSpPr>
                <a:endCxn id="41" idx="1"/>
              </p:cNvCxnSpPr>
              <p:nvPr/>
            </p:nvCxnSpPr>
            <p:spPr>
              <a:xfrm flipV="1">
                <a:off x="3794014" y="4998817"/>
                <a:ext cx="573935" cy="100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8" name="矩形 37"/>
              <p:cNvSpPr/>
              <p:nvPr/>
            </p:nvSpPr>
            <p:spPr>
              <a:xfrm>
                <a:off x="4367947" y="2089827"/>
                <a:ext cx="932645" cy="345917"/>
              </a:xfrm>
              <a:prstGeom prst="rect">
                <a:avLst/>
              </a:prstGeom>
              <a:solidFill>
                <a:schemeClr val="bg1"/>
              </a:soli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tx1"/>
                    </a:solidFill>
                  </a:rPr>
                  <a:t>SFE16</a:t>
                </a:r>
                <a:endParaRPr lang="zh-CN" altLang="en-US" sz="1100" b="1" dirty="0">
                  <a:solidFill>
                    <a:schemeClr val="tx1"/>
                  </a:solidFill>
                </a:endParaRPr>
              </a:p>
            </p:txBody>
          </p:sp>
          <p:sp>
            <p:nvSpPr>
              <p:cNvPr id="39" name="矩形 38"/>
              <p:cNvSpPr/>
              <p:nvPr/>
            </p:nvSpPr>
            <p:spPr>
              <a:xfrm>
                <a:off x="4367949" y="3287082"/>
                <a:ext cx="932645" cy="345918"/>
              </a:xfrm>
              <a:prstGeom prst="rect">
                <a:avLst/>
              </a:prstGeom>
              <a:solidFill>
                <a:schemeClr val="bg1"/>
              </a:soli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tx1"/>
                    </a:solidFill>
                  </a:rPr>
                  <a:t>SFE16</a:t>
                </a:r>
                <a:endParaRPr lang="zh-CN" altLang="en-US" sz="1100" b="1" dirty="0">
                  <a:solidFill>
                    <a:schemeClr val="tx1"/>
                  </a:solidFill>
                </a:endParaRPr>
              </a:p>
            </p:txBody>
          </p:sp>
          <p:sp>
            <p:nvSpPr>
              <p:cNvPr id="40" name="矩形 39"/>
              <p:cNvSpPr/>
              <p:nvPr/>
            </p:nvSpPr>
            <p:spPr>
              <a:xfrm>
                <a:off x="4367949" y="3882379"/>
                <a:ext cx="932645" cy="345918"/>
              </a:xfrm>
              <a:prstGeom prst="rect">
                <a:avLst/>
              </a:prstGeom>
              <a:solidFill>
                <a:schemeClr val="bg1"/>
              </a:soli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tx1"/>
                    </a:solidFill>
                  </a:rPr>
                  <a:t>SFE16</a:t>
                </a:r>
                <a:endParaRPr lang="zh-CN" altLang="en-US" sz="1100" b="1" dirty="0">
                  <a:solidFill>
                    <a:schemeClr val="tx1"/>
                  </a:solidFill>
                </a:endParaRPr>
              </a:p>
            </p:txBody>
          </p:sp>
          <p:sp>
            <p:nvSpPr>
              <p:cNvPr id="41" name="矩形 40"/>
              <p:cNvSpPr/>
              <p:nvPr/>
            </p:nvSpPr>
            <p:spPr>
              <a:xfrm>
                <a:off x="4367949" y="4825858"/>
                <a:ext cx="932645" cy="345918"/>
              </a:xfrm>
              <a:prstGeom prst="rect">
                <a:avLst/>
              </a:prstGeom>
              <a:solidFill>
                <a:schemeClr val="bg1"/>
              </a:soli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b="1" dirty="0">
                    <a:solidFill>
                      <a:schemeClr val="tx1"/>
                    </a:solidFill>
                  </a:rPr>
                  <a:t>SFE16</a:t>
                </a:r>
                <a:endParaRPr lang="zh-CN" altLang="en-US" sz="1100" b="1" dirty="0">
                  <a:solidFill>
                    <a:schemeClr val="tx1"/>
                  </a:solidFill>
                </a:endParaRPr>
              </a:p>
            </p:txBody>
          </p:sp>
          <p:cxnSp>
            <p:nvCxnSpPr>
              <p:cNvPr id="42" name="直接连接符 41"/>
              <p:cNvCxnSpPr/>
              <p:nvPr/>
            </p:nvCxnSpPr>
            <p:spPr>
              <a:xfrm>
                <a:off x="5300594" y="2260998"/>
                <a:ext cx="430452" cy="0"/>
              </a:xfrm>
              <a:prstGeom prst="line">
                <a:avLst/>
              </a:prstGeom>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5300594" y="3472318"/>
                <a:ext cx="430452" cy="0"/>
              </a:xfrm>
              <a:prstGeom prst="line">
                <a:avLst/>
              </a:prstGeom>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a:off x="5300594" y="4048355"/>
                <a:ext cx="430452" cy="0"/>
              </a:xfrm>
              <a:prstGeom prst="line">
                <a:avLst/>
              </a:prstGeom>
            </p:spPr>
            <p:style>
              <a:lnRef idx="1">
                <a:schemeClr val="dk1"/>
              </a:lnRef>
              <a:fillRef idx="0">
                <a:schemeClr val="dk1"/>
              </a:fillRef>
              <a:effectRef idx="0">
                <a:schemeClr val="dk1"/>
              </a:effectRef>
              <a:fontRef idx="minor">
                <a:schemeClr val="tx1"/>
              </a:fontRef>
            </p:style>
          </p:cxnSp>
          <p:cxnSp>
            <p:nvCxnSpPr>
              <p:cNvPr id="45" name="直接连接符 44"/>
              <p:cNvCxnSpPr/>
              <p:nvPr/>
            </p:nvCxnSpPr>
            <p:spPr>
              <a:xfrm>
                <a:off x="5300594" y="4970015"/>
                <a:ext cx="430452" cy="0"/>
              </a:xfrm>
              <a:prstGeom prst="line">
                <a:avLst/>
              </a:prstGeom>
            </p:spPr>
            <p:style>
              <a:lnRef idx="1">
                <a:schemeClr val="dk1"/>
              </a:lnRef>
              <a:fillRef idx="0">
                <a:schemeClr val="dk1"/>
              </a:fillRef>
              <a:effectRef idx="0">
                <a:schemeClr val="dk1"/>
              </a:effectRef>
              <a:fontRef idx="minor">
                <a:schemeClr val="tx1"/>
              </a:fontRef>
            </p:style>
          </p:cxnSp>
          <p:cxnSp>
            <p:nvCxnSpPr>
              <p:cNvPr id="46" name="直接连接符 45"/>
              <p:cNvCxnSpPr/>
              <p:nvPr/>
            </p:nvCxnSpPr>
            <p:spPr>
              <a:xfrm>
                <a:off x="5731046" y="2267296"/>
                <a:ext cx="0" cy="2721360"/>
              </a:xfrm>
              <a:prstGeom prst="line">
                <a:avLst/>
              </a:prstGeom>
            </p:spPr>
            <p:style>
              <a:lnRef idx="1">
                <a:schemeClr val="dk1"/>
              </a:lnRef>
              <a:fillRef idx="0">
                <a:schemeClr val="dk1"/>
              </a:fillRef>
              <a:effectRef idx="0">
                <a:schemeClr val="dk1"/>
              </a:effectRef>
              <a:fontRef idx="minor">
                <a:schemeClr val="tx1"/>
              </a:fontRef>
            </p:style>
          </p:cxnSp>
          <p:sp>
            <p:nvSpPr>
              <p:cNvPr id="47" name="矩形 46"/>
              <p:cNvSpPr/>
              <p:nvPr/>
            </p:nvSpPr>
            <p:spPr>
              <a:xfrm>
                <a:off x="6878916" y="2339857"/>
                <a:ext cx="613798" cy="1666003"/>
              </a:xfrm>
              <a:prstGeom prst="rect">
                <a:avLst/>
              </a:prstGeom>
              <a:solidFill>
                <a:schemeClr val="bg1"/>
              </a:soli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HP</a:t>
                </a:r>
              </a:p>
              <a:p>
                <a:pPr algn="ctr"/>
                <a:r>
                  <a:rPr lang="en-US" altLang="zh-CN" sz="1100" b="1" dirty="0">
                    <a:solidFill>
                      <a:schemeClr val="tx1"/>
                    </a:solidFill>
                  </a:rPr>
                  <a:t>TDC</a:t>
                </a:r>
                <a:endParaRPr lang="zh-CN" altLang="en-US" sz="1100" b="1" dirty="0">
                  <a:solidFill>
                    <a:schemeClr val="tx1"/>
                  </a:solidFill>
                </a:endParaRPr>
              </a:p>
            </p:txBody>
          </p:sp>
          <p:cxnSp>
            <p:nvCxnSpPr>
              <p:cNvPr id="48" name="直接箭头连接符 47"/>
              <p:cNvCxnSpPr>
                <a:endCxn id="49" idx="1"/>
              </p:cNvCxnSpPr>
              <p:nvPr/>
            </p:nvCxnSpPr>
            <p:spPr>
              <a:xfrm>
                <a:off x="2879601" y="2860064"/>
                <a:ext cx="1079087" cy="580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9" name="矩形 48"/>
              <p:cNvSpPr/>
              <p:nvPr/>
            </p:nvSpPr>
            <p:spPr>
              <a:xfrm>
                <a:off x="3958688" y="2730902"/>
                <a:ext cx="1341903" cy="269931"/>
              </a:xfrm>
              <a:prstGeom prst="rect">
                <a:avLst/>
              </a:prstGeom>
              <a:solidFill>
                <a:schemeClr val="bg1"/>
              </a:solidFill>
              <a:ln w="222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discriminator</a:t>
                </a:r>
                <a:endParaRPr lang="zh-CN" altLang="en-US" sz="1100" b="1" dirty="0">
                  <a:solidFill>
                    <a:schemeClr val="tx1"/>
                  </a:solidFill>
                </a:endParaRPr>
              </a:p>
            </p:txBody>
          </p:sp>
          <p:cxnSp>
            <p:nvCxnSpPr>
              <p:cNvPr id="51" name="肘形连接符 50"/>
              <p:cNvCxnSpPr/>
              <p:nvPr/>
            </p:nvCxnSpPr>
            <p:spPr>
              <a:xfrm flipV="1">
                <a:off x="5300594" y="2608264"/>
                <a:ext cx="1578322" cy="269464"/>
              </a:xfrm>
              <a:prstGeom prst="bentConnector3">
                <a:avLst/>
              </a:prstGeom>
              <a:ln>
                <a:tailEnd type="arrow"/>
              </a:ln>
            </p:spPr>
            <p:style>
              <a:lnRef idx="1">
                <a:schemeClr val="dk1"/>
              </a:lnRef>
              <a:fillRef idx="0">
                <a:schemeClr val="dk1"/>
              </a:fillRef>
              <a:effectRef idx="0">
                <a:schemeClr val="dk1"/>
              </a:effectRef>
              <a:fontRef idx="minor">
                <a:schemeClr val="tx1"/>
              </a:fontRef>
            </p:style>
          </p:cxnSp>
          <p:sp>
            <p:nvSpPr>
              <p:cNvPr id="52" name="TextBox 51"/>
              <p:cNvSpPr txBox="1"/>
              <p:nvPr/>
            </p:nvSpPr>
            <p:spPr>
              <a:xfrm>
                <a:off x="5748032" y="2877728"/>
                <a:ext cx="1147871" cy="446093"/>
              </a:xfrm>
              <a:prstGeom prst="rect">
                <a:avLst/>
              </a:prstGeom>
              <a:noFill/>
            </p:spPr>
            <p:txBody>
              <a:bodyPr wrap="square" rtlCol="0">
                <a:spAutoFit/>
              </a:bodyPr>
              <a:lstStyle/>
              <a:p>
                <a:pPr algn="ctr"/>
                <a:r>
                  <a:rPr lang="en-US" altLang="zh-CN" sz="1100" b="1" dirty="0"/>
                  <a:t>trigger</a:t>
                </a:r>
                <a:endParaRPr lang="zh-CN" altLang="en-US" sz="1100" b="1" dirty="0"/>
              </a:p>
            </p:txBody>
          </p:sp>
          <p:cxnSp>
            <p:nvCxnSpPr>
              <p:cNvPr id="53" name="直接箭头连接符 52"/>
              <p:cNvCxnSpPr/>
              <p:nvPr/>
            </p:nvCxnSpPr>
            <p:spPr>
              <a:xfrm>
                <a:off x="5748032" y="3760337"/>
                <a:ext cx="113088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5693276" y="3817942"/>
                <a:ext cx="1687833" cy="734742"/>
              </a:xfrm>
              <a:prstGeom prst="rect">
                <a:avLst/>
              </a:prstGeom>
              <a:ln>
                <a:noFill/>
                <a:tailEnd type="arrow"/>
              </a:ln>
            </p:spPr>
            <p:style>
              <a:lnRef idx="1">
                <a:schemeClr val="dk1"/>
              </a:lnRef>
              <a:fillRef idx="0">
                <a:schemeClr val="dk1"/>
              </a:fillRef>
              <a:effectRef idx="0">
                <a:schemeClr val="dk1"/>
              </a:effectRef>
              <a:fontRef idx="minor">
                <a:schemeClr val="tx1"/>
              </a:fontRef>
            </p:style>
            <p:txBody>
              <a:bodyPr wrap="square" rtlCol="0">
                <a:spAutoFit/>
              </a:bodyPr>
              <a:lstStyle/>
              <a:p>
                <a:r>
                  <a:rPr lang="en-US" altLang="zh-CN" sz="1100" b="1" dirty="0"/>
                  <a:t>Time</a:t>
                </a:r>
              </a:p>
              <a:p>
                <a:r>
                  <a:rPr lang="en-US" altLang="zh-CN" sz="1100" dirty="0"/>
                  <a:t> </a:t>
                </a:r>
                <a:r>
                  <a:rPr lang="en-US" altLang="zh-CN" sz="1100" b="1" dirty="0"/>
                  <a:t>measurement</a:t>
                </a:r>
                <a:endParaRPr lang="zh-CN" altLang="en-US" sz="1100" b="1" dirty="0"/>
              </a:p>
            </p:txBody>
          </p:sp>
          <p:sp>
            <p:nvSpPr>
              <p:cNvPr id="8" name="右箭头 7"/>
              <p:cNvSpPr/>
              <p:nvPr/>
            </p:nvSpPr>
            <p:spPr>
              <a:xfrm rot="5400000">
                <a:off x="7038053" y="4218290"/>
                <a:ext cx="339461" cy="201041"/>
              </a:xfrm>
              <a:prstGeom prst="rightArrow">
                <a:avLst/>
              </a:prstGeom>
              <a:solidFill>
                <a:schemeClr val="accent2">
                  <a:lumMod val="60000"/>
                  <a:lumOff val="40000"/>
                </a:schemeClr>
              </a:solidFill>
              <a:ln>
                <a:solidFill>
                  <a:schemeClr val="accent2">
                    <a:lumMod val="60000"/>
                    <a:lumOff val="4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nvGrpSpPr>
              <p:cNvPr id="193" name="组合 192"/>
              <p:cNvGrpSpPr/>
              <p:nvPr/>
            </p:nvGrpSpPr>
            <p:grpSpPr>
              <a:xfrm>
                <a:off x="1613136" y="4921136"/>
                <a:ext cx="1871198" cy="262234"/>
                <a:chOff x="3717772" y="550191"/>
                <a:chExt cx="1871198" cy="262690"/>
              </a:xfrm>
            </p:grpSpPr>
            <p:sp>
              <p:nvSpPr>
                <p:cNvPr id="146" name="矩形 145"/>
                <p:cNvSpPr/>
                <p:nvPr/>
              </p:nvSpPr>
              <p:spPr>
                <a:xfrm>
                  <a:off x="3717772" y="689339"/>
                  <a:ext cx="1862340" cy="123542"/>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00B050"/>
                      </a:solidFill>
                    </a:ln>
                  </a:endParaRPr>
                </a:p>
              </p:txBody>
            </p:sp>
            <p:sp>
              <p:nvSpPr>
                <p:cNvPr id="147" name="矩形 146"/>
                <p:cNvSpPr/>
                <p:nvPr/>
              </p:nvSpPr>
              <p:spPr>
                <a:xfrm>
                  <a:off x="3950565"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8" name="矩形 147"/>
                <p:cNvSpPr/>
                <p:nvPr/>
              </p:nvSpPr>
              <p:spPr>
                <a:xfrm>
                  <a:off x="4066961"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49" name="矩形 148"/>
                <p:cNvSpPr/>
                <p:nvPr/>
              </p:nvSpPr>
              <p:spPr>
                <a:xfrm>
                  <a:off x="4184938"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0" name="矩形 149"/>
                <p:cNvSpPr/>
                <p:nvPr/>
              </p:nvSpPr>
              <p:spPr>
                <a:xfrm>
                  <a:off x="430133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1" name="矩形 150"/>
                <p:cNvSpPr/>
                <p:nvPr/>
              </p:nvSpPr>
              <p:spPr>
                <a:xfrm>
                  <a:off x="4421390" y="664631"/>
                  <a:ext cx="73050"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2" name="矩形 151"/>
                <p:cNvSpPr/>
                <p:nvPr/>
              </p:nvSpPr>
              <p:spPr>
                <a:xfrm>
                  <a:off x="4533239"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3" name="矩形 152"/>
                <p:cNvSpPr/>
                <p:nvPr/>
              </p:nvSpPr>
              <p:spPr>
                <a:xfrm>
                  <a:off x="4651216"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4" name="矩形 153"/>
                <p:cNvSpPr/>
                <p:nvPr/>
              </p:nvSpPr>
              <p:spPr>
                <a:xfrm>
                  <a:off x="4767612"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5" name="矩形 154"/>
                <p:cNvSpPr/>
                <p:nvPr/>
              </p:nvSpPr>
              <p:spPr>
                <a:xfrm>
                  <a:off x="488015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6" name="矩形 155"/>
                <p:cNvSpPr/>
                <p:nvPr/>
              </p:nvSpPr>
              <p:spPr>
                <a:xfrm>
                  <a:off x="4996550"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7" name="矩形 156"/>
                <p:cNvSpPr/>
                <p:nvPr/>
              </p:nvSpPr>
              <p:spPr>
                <a:xfrm>
                  <a:off x="5114527"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8" name="矩形 157"/>
                <p:cNvSpPr/>
                <p:nvPr/>
              </p:nvSpPr>
              <p:spPr>
                <a:xfrm>
                  <a:off x="5230923"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9" name="矩形 158"/>
                <p:cNvSpPr/>
                <p:nvPr/>
              </p:nvSpPr>
              <p:spPr>
                <a:xfrm>
                  <a:off x="3756571"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0" name="矩形 159"/>
                <p:cNvSpPr/>
                <p:nvPr/>
              </p:nvSpPr>
              <p:spPr>
                <a:xfrm>
                  <a:off x="5424917"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2" name="矩形 161"/>
                <p:cNvSpPr/>
                <p:nvPr/>
              </p:nvSpPr>
              <p:spPr>
                <a:xfrm>
                  <a:off x="5396131"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cxnSp>
              <p:nvCxnSpPr>
                <p:cNvPr id="163" name="直接连接符 162"/>
                <p:cNvCxnSpPr/>
                <p:nvPr/>
              </p:nvCxnSpPr>
              <p:spPr>
                <a:xfrm>
                  <a:off x="3756571" y="558306"/>
                  <a:ext cx="1784742" cy="0"/>
                </a:xfrm>
                <a:prstGeom prst="line">
                  <a:avLst/>
                </a:prstGeom>
                <a:ln w="22225">
                  <a:prstDash val="dash"/>
                </a:ln>
              </p:spPr>
              <p:style>
                <a:lnRef idx="1">
                  <a:schemeClr val="dk1"/>
                </a:lnRef>
                <a:fillRef idx="0">
                  <a:schemeClr val="dk1"/>
                </a:fillRef>
                <a:effectRef idx="0">
                  <a:schemeClr val="dk1"/>
                </a:effectRef>
                <a:fontRef idx="minor">
                  <a:schemeClr val="tx1"/>
                </a:fontRef>
              </p:style>
            </p:cxnSp>
            <p:sp>
              <p:nvSpPr>
                <p:cNvPr id="164" name="Freeform 18"/>
                <p:cNvSpPr>
                  <a:spLocks/>
                </p:cNvSpPr>
                <p:nvPr/>
              </p:nvSpPr>
              <p:spPr bwMode="auto">
                <a:xfrm rot="10800000">
                  <a:off x="4474197" y="550191"/>
                  <a:ext cx="86565" cy="105420"/>
                </a:xfrm>
                <a:custGeom>
                  <a:avLst/>
                  <a:gdLst>
                    <a:gd name="T0" fmla="*/ 336 w 651"/>
                    <a:gd name="T1" fmla="*/ 1964 h 1969"/>
                    <a:gd name="T2" fmla="*/ 225 w 651"/>
                    <a:gd name="T3" fmla="*/ 1543 h 1969"/>
                    <a:gd name="T4" fmla="*/ 114 w 651"/>
                    <a:gd name="T5" fmla="*/ 1017 h 1969"/>
                    <a:gd name="T6" fmla="*/ 3 w 651"/>
                    <a:gd name="T7" fmla="*/ 275 h 1969"/>
                    <a:gd name="T8" fmla="*/ 131 w 651"/>
                    <a:gd name="T9" fmla="*/ 48 h 1969"/>
                    <a:gd name="T10" fmla="*/ 535 w 651"/>
                    <a:gd name="T11" fmla="*/ 42 h 1969"/>
                    <a:gd name="T12" fmla="*/ 646 w 651"/>
                    <a:gd name="T13" fmla="*/ 297 h 1969"/>
                    <a:gd name="T14" fmla="*/ 563 w 651"/>
                    <a:gd name="T15" fmla="*/ 989 h 1969"/>
                    <a:gd name="T16" fmla="*/ 468 w 651"/>
                    <a:gd name="T17" fmla="*/ 1554 h 1969"/>
                    <a:gd name="T18" fmla="*/ 402 w 651"/>
                    <a:gd name="T19" fmla="*/ 1969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cap="flat" cmpd="sng">
                  <a:solidFill>
                    <a:srgbClr val="FFFF00"/>
                  </a:solidFill>
                  <a:prstDash val="solid"/>
                  <a:miter lim="800000"/>
                  <a:headEnd type="none" w="med" len="med"/>
                  <a:tailEnd type="none" w="med" len="med"/>
                </a:ln>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sz="1400" kern="0">
                    <a:solidFill>
                      <a:sysClr val="windowText" lastClr="000000"/>
                    </a:solidFill>
                    <a:ea typeface="+mn-ea"/>
                  </a:endParaRPr>
                </a:p>
              </p:txBody>
            </p:sp>
            <p:sp>
              <p:nvSpPr>
                <p:cNvPr id="165" name="矩形 164"/>
                <p:cNvSpPr/>
                <p:nvPr/>
              </p:nvSpPr>
              <p:spPr>
                <a:xfrm>
                  <a:off x="3719154"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166" name="矩形 165"/>
                <p:cNvSpPr/>
                <p:nvPr/>
              </p:nvSpPr>
              <p:spPr>
                <a:xfrm>
                  <a:off x="4262535"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192" name="矩形 191"/>
                <p:cNvSpPr/>
                <p:nvPr/>
              </p:nvSpPr>
              <p:spPr>
                <a:xfrm>
                  <a:off x="4936771"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grpSp>
          <p:grpSp>
            <p:nvGrpSpPr>
              <p:cNvPr id="194" name="组合 193"/>
              <p:cNvGrpSpPr/>
              <p:nvPr/>
            </p:nvGrpSpPr>
            <p:grpSpPr>
              <a:xfrm rot="10800000">
                <a:off x="1625231" y="2077623"/>
                <a:ext cx="1862340" cy="262234"/>
                <a:chOff x="3717772" y="550191"/>
                <a:chExt cx="1862340" cy="262690"/>
              </a:xfrm>
            </p:grpSpPr>
            <p:sp>
              <p:nvSpPr>
                <p:cNvPr id="195" name="矩形 194"/>
                <p:cNvSpPr/>
                <p:nvPr/>
              </p:nvSpPr>
              <p:spPr>
                <a:xfrm>
                  <a:off x="3717772" y="689339"/>
                  <a:ext cx="1862340" cy="123542"/>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00B050"/>
                      </a:solidFill>
                    </a:ln>
                  </a:endParaRPr>
                </a:p>
              </p:txBody>
            </p:sp>
            <p:sp>
              <p:nvSpPr>
                <p:cNvPr id="196" name="矩形 195"/>
                <p:cNvSpPr/>
                <p:nvPr/>
              </p:nvSpPr>
              <p:spPr>
                <a:xfrm>
                  <a:off x="3950565"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7" name="矩形 196"/>
                <p:cNvSpPr/>
                <p:nvPr/>
              </p:nvSpPr>
              <p:spPr>
                <a:xfrm>
                  <a:off x="4066961"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8" name="矩形 197"/>
                <p:cNvSpPr/>
                <p:nvPr/>
              </p:nvSpPr>
              <p:spPr>
                <a:xfrm>
                  <a:off x="4184938"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9" name="矩形 198"/>
                <p:cNvSpPr/>
                <p:nvPr/>
              </p:nvSpPr>
              <p:spPr>
                <a:xfrm>
                  <a:off x="430133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0" name="矩形 199"/>
                <p:cNvSpPr/>
                <p:nvPr/>
              </p:nvSpPr>
              <p:spPr>
                <a:xfrm>
                  <a:off x="4421390" y="664631"/>
                  <a:ext cx="73050"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1" name="矩形 200"/>
                <p:cNvSpPr/>
                <p:nvPr/>
              </p:nvSpPr>
              <p:spPr>
                <a:xfrm>
                  <a:off x="4533239"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2" name="矩形 201"/>
                <p:cNvSpPr/>
                <p:nvPr/>
              </p:nvSpPr>
              <p:spPr>
                <a:xfrm>
                  <a:off x="4651216"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3" name="矩形 202"/>
                <p:cNvSpPr/>
                <p:nvPr/>
              </p:nvSpPr>
              <p:spPr>
                <a:xfrm>
                  <a:off x="4767612"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4" name="矩形 203"/>
                <p:cNvSpPr/>
                <p:nvPr/>
              </p:nvSpPr>
              <p:spPr>
                <a:xfrm>
                  <a:off x="488015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5" name="矩形 204"/>
                <p:cNvSpPr/>
                <p:nvPr/>
              </p:nvSpPr>
              <p:spPr>
                <a:xfrm>
                  <a:off x="4996550"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6" name="矩形 205"/>
                <p:cNvSpPr/>
                <p:nvPr/>
              </p:nvSpPr>
              <p:spPr>
                <a:xfrm>
                  <a:off x="5114527"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7" name="矩形 206"/>
                <p:cNvSpPr/>
                <p:nvPr/>
              </p:nvSpPr>
              <p:spPr>
                <a:xfrm>
                  <a:off x="5230923"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8" name="矩形 207"/>
                <p:cNvSpPr/>
                <p:nvPr/>
              </p:nvSpPr>
              <p:spPr>
                <a:xfrm>
                  <a:off x="3756571"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9" name="矩形 208"/>
                <p:cNvSpPr/>
                <p:nvPr/>
              </p:nvSpPr>
              <p:spPr>
                <a:xfrm>
                  <a:off x="5424917"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0" name="矩形 209"/>
                <p:cNvSpPr/>
                <p:nvPr/>
              </p:nvSpPr>
              <p:spPr>
                <a:xfrm>
                  <a:off x="5347320"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cxnSp>
              <p:nvCxnSpPr>
                <p:cNvPr id="211" name="直接连接符 210"/>
                <p:cNvCxnSpPr/>
                <p:nvPr/>
              </p:nvCxnSpPr>
              <p:spPr>
                <a:xfrm>
                  <a:off x="3756571" y="558306"/>
                  <a:ext cx="1784742" cy="0"/>
                </a:xfrm>
                <a:prstGeom prst="line">
                  <a:avLst/>
                </a:prstGeom>
                <a:ln w="22225">
                  <a:prstDash val="dash"/>
                </a:ln>
              </p:spPr>
              <p:style>
                <a:lnRef idx="1">
                  <a:schemeClr val="dk1"/>
                </a:lnRef>
                <a:fillRef idx="0">
                  <a:schemeClr val="dk1"/>
                </a:fillRef>
                <a:effectRef idx="0">
                  <a:schemeClr val="dk1"/>
                </a:effectRef>
                <a:fontRef idx="minor">
                  <a:schemeClr val="tx1"/>
                </a:fontRef>
              </p:style>
            </p:cxnSp>
            <p:sp>
              <p:nvSpPr>
                <p:cNvPr id="212" name="Freeform 18"/>
                <p:cNvSpPr>
                  <a:spLocks/>
                </p:cNvSpPr>
                <p:nvPr/>
              </p:nvSpPr>
              <p:spPr bwMode="auto">
                <a:xfrm rot="10800000">
                  <a:off x="4433543" y="550191"/>
                  <a:ext cx="86565" cy="105420"/>
                </a:xfrm>
                <a:custGeom>
                  <a:avLst/>
                  <a:gdLst>
                    <a:gd name="T0" fmla="*/ 336 w 651"/>
                    <a:gd name="T1" fmla="*/ 1964 h 1969"/>
                    <a:gd name="T2" fmla="*/ 225 w 651"/>
                    <a:gd name="T3" fmla="*/ 1543 h 1969"/>
                    <a:gd name="T4" fmla="*/ 114 w 651"/>
                    <a:gd name="T5" fmla="*/ 1017 h 1969"/>
                    <a:gd name="T6" fmla="*/ 3 w 651"/>
                    <a:gd name="T7" fmla="*/ 275 h 1969"/>
                    <a:gd name="T8" fmla="*/ 131 w 651"/>
                    <a:gd name="T9" fmla="*/ 48 h 1969"/>
                    <a:gd name="T10" fmla="*/ 535 w 651"/>
                    <a:gd name="T11" fmla="*/ 42 h 1969"/>
                    <a:gd name="T12" fmla="*/ 646 w 651"/>
                    <a:gd name="T13" fmla="*/ 297 h 1969"/>
                    <a:gd name="T14" fmla="*/ 563 w 651"/>
                    <a:gd name="T15" fmla="*/ 989 h 1969"/>
                    <a:gd name="T16" fmla="*/ 468 w 651"/>
                    <a:gd name="T17" fmla="*/ 1554 h 1969"/>
                    <a:gd name="T18" fmla="*/ 402 w 651"/>
                    <a:gd name="T19" fmla="*/ 1969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cap="flat" cmpd="sng">
                  <a:solidFill>
                    <a:srgbClr val="FFFF00"/>
                  </a:solidFill>
                  <a:prstDash val="solid"/>
                  <a:miter lim="800000"/>
                  <a:headEnd type="none" w="med" len="med"/>
                  <a:tailEnd type="none" w="med" len="med"/>
                </a:ln>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sz="1400" kern="0">
                    <a:solidFill>
                      <a:sysClr val="windowText" lastClr="000000"/>
                    </a:solidFill>
                    <a:ea typeface="+mn-ea"/>
                  </a:endParaRPr>
                </a:p>
              </p:txBody>
            </p:sp>
            <p:sp>
              <p:nvSpPr>
                <p:cNvPr id="213" name="矩形 212"/>
                <p:cNvSpPr/>
                <p:nvPr/>
              </p:nvSpPr>
              <p:spPr>
                <a:xfrm>
                  <a:off x="3719154"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14" name="矩形 213"/>
                <p:cNvSpPr/>
                <p:nvPr/>
              </p:nvSpPr>
              <p:spPr>
                <a:xfrm>
                  <a:off x="4262535"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15" name="矩形 214"/>
                <p:cNvSpPr/>
                <p:nvPr/>
              </p:nvSpPr>
              <p:spPr>
                <a:xfrm>
                  <a:off x="4907912"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grpSp>
          <p:grpSp>
            <p:nvGrpSpPr>
              <p:cNvPr id="216" name="组合 215"/>
              <p:cNvGrpSpPr/>
              <p:nvPr/>
            </p:nvGrpSpPr>
            <p:grpSpPr>
              <a:xfrm rot="10800000">
                <a:off x="1623848" y="3341199"/>
                <a:ext cx="1862341" cy="262236"/>
                <a:chOff x="3717772" y="550191"/>
                <a:chExt cx="1862341" cy="262692"/>
              </a:xfrm>
            </p:grpSpPr>
            <p:sp>
              <p:nvSpPr>
                <p:cNvPr id="217" name="矩形 216"/>
                <p:cNvSpPr/>
                <p:nvPr/>
              </p:nvSpPr>
              <p:spPr>
                <a:xfrm>
                  <a:off x="3717772" y="689341"/>
                  <a:ext cx="1862341" cy="123542"/>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00B050"/>
                      </a:solidFill>
                    </a:ln>
                  </a:endParaRPr>
                </a:p>
              </p:txBody>
            </p:sp>
            <p:sp>
              <p:nvSpPr>
                <p:cNvPr id="218" name="矩形 217"/>
                <p:cNvSpPr/>
                <p:nvPr/>
              </p:nvSpPr>
              <p:spPr>
                <a:xfrm>
                  <a:off x="3950565"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9" name="矩形 218"/>
                <p:cNvSpPr/>
                <p:nvPr/>
              </p:nvSpPr>
              <p:spPr>
                <a:xfrm>
                  <a:off x="4066961"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0" name="矩形 219"/>
                <p:cNvSpPr/>
                <p:nvPr/>
              </p:nvSpPr>
              <p:spPr>
                <a:xfrm>
                  <a:off x="4184938"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1" name="矩形 220"/>
                <p:cNvSpPr/>
                <p:nvPr/>
              </p:nvSpPr>
              <p:spPr>
                <a:xfrm>
                  <a:off x="430133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2" name="矩形 221"/>
                <p:cNvSpPr/>
                <p:nvPr/>
              </p:nvSpPr>
              <p:spPr>
                <a:xfrm>
                  <a:off x="4421390" y="664631"/>
                  <a:ext cx="73050"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3" name="矩形 222"/>
                <p:cNvSpPr/>
                <p:nvPr/>
              </p:nvSpPr>
              <p:spPr>
                <a:xfrm>
                  <a:off x="4533239"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4" name="矩形 223"/>
                <p:cNvSpPr/>
                <p:nvPr/>
              </p:nvSpPr>
              <p:spPr>
                <a:xfrm>
                  <a:off x="4651216"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5" name="矩形 224"/>
                <p:cNvSpPr/>
                <p:nvPr/>
              </p:nvSpPr>
              <p:spPr>
                <a:xfrm>
                  <a:off x="4767612"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6" name="矩形 225"/>
                <p:cNvSpPr/>
                <p:nvPr/>
              </p:nvSpPr>
              <p:spPr>
                <a:xfrm>
                  <a:off x="488015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7" name="矩形 226"/>
                <p:cNvSpPr/>
                <p:nvPr/>
              </p:nvSpPr>
              <p:spPr>
                <a:xfrm>
                  <a:off x="4996550"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8" name="矩形 227"/>
                <p:cNvSpPr/>
                <p:nvPr/>
              </p:nvSpPr>
              <p:spPr>
                <a:xfrm>
                  <a:off x="5114527"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9" name="矩形 228"/>
                <p:cNvSpPr/>
                <p:nvPr/>
              </p:nvSpPr>
              <p:spPr>
                <a:xfrm>
                  <a:off x="5230923"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0" name="矩形 229"/>
                <p:cNvSpPr/>
                <p:nvPr/>
              </p:nvSpPr>
              <p:spPr>
                <a:xfrm>
                  <a:off x="3756571"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1" name="矩形 230"/>
                <p:cNvSpPr/>
                <p:nvPr/>
              </p:nvSpPr>
              <p:spPr>
                <a:xfrm>
                  <a:off x="5424917"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2" name="矩形 231"/>
                <p:cNvSpPr/>
                <p:nvPr/>
              </p:nvSpPr>
              <p:spPr>
                <a:xfrm>
                  <a:off x="5347320"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cxnSp>
              <p:nvCxnSpPr>
                <p:cNvPr id="233" name="直接连接符 232"/>
                <p:cNvCxnSpPr/>
                <p:nvPr/>
              </p:nvCxnSpPr>
              <p:spPr>
                <a:xfrm>
                  <a:off x="3756571" y="558306"/>
                  <a:ext cx="1784742" cy="0"/>
                </a:xfrm>
                <a:prstGeom prst="line">
                  <a:avLst/>
                </a:prstGeom>
                <a:ln w="22225">
                  <a:prstDash val="dash"/>
                </a:ln>
              </p:spPr>
              <p:style>
                <a:lnRef idx="1">
                  <a:schemeClr val="dk1"/>
                </a:lnRef>
                <a:fillRef idx="0">
                  <a:schemeClr val="dk1"/>
                </a:fillRef>
                <a:effectRef idx="0">
                  <a:schemeClr val="dk1"/>
                </a:effectRef>
                <a:fontRef idx="minor">
                  <a:schemeClr val="tx1"/>
                </a:fontRef>
              </p:style>
            </p:cxnSp>
            <p:sp>
              <p:nvSpPr>
                <p:cNvPr id="234" name="Freeform 18"/>
                <p:cNvSpPr>
                  <a:spLocks/>
                </p:cNvSpPr>
                <p:nvPr/>
              </p:nvSpPr>
              <p:spPr bwMode="auto">
                <a:xfrm rot="10800000">
                  <a:off x="4633628" y="550191"/>
                  <a:ext cx="86565" cy="105420"/>
                </a:xfrm>
                <a:custGeom>
                  <a:avLst/>
                  <a:gdLst>
                    <a:gd name="T0" fmla="*/ 336 w 651"/>
                    <a:gd name="T1" fmla="*/ 1964 h 1969"/>
                    <a:gd name="T2" fmla="*/ 225 w 651"/>
                    <a:gd name="T3" fmla="*/ 1543 h 1969"/>
                    <a:gd name="T4" fmla="*/ 114 w 651"/>
                    <a:gd name="T5" fmla="*/ 1017 h 1969"/>
                    <a:gd name="T6" fmla="*/ 3 w 651"/>
                    <a:gd name="T7" fmla="*/ 275 h 1969"/>
                    <a:gd name="T8" fmla="*/ 131 w 651"/>
                    <a:gd name="T9" fmla="*/ 48 h 1969"/>
                    <a:gd name="T10" fmla="*/ 535 w 651"/>
                    <a:gd name="T11" fmla="*/ 42 h 1969"/>
                    <a:gd name="T12" fmla="*/ 646 w 651"/>
                    <a:gd name="T13" fmla="*/ 297 h 1969"/>
                    <a:gd name="T14" fmla="*/ 563 w 651"/>
                    <a:gd name="T15" fmla="*/ 989 h 1969"/>
                    <a:gd name="T16" fmla="*/ 468 w 651"/>
                    <a:gd name="T17" fmla="*/ 1554 h 1969"/>
                    <a:gd name="T18" fmla="*/ 402 w 651"/>
                    <a:gd name="T19" fmla="*/ 1969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cap="flat" cmpd="sng">
                  <a:solidFill>
                    <a:srgbClr val="FFFF00"/>
                  </a:solidFill>
                  <a:prstDash val="solid"/>
                  <a:miter lim="800000"/>
                  <a:headEnd type="none" w="med" len="med"/>
                  <a:tailEnd type="none" w="med" len="med"/>
                </a:ln>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sz="1400" kern="0">
                    <a:solidFill>
                      <a:sysClr val="windowText" lastClr="000000"/>
                    </a:solidFill>
                    <a:ea typeface="+mn-ea"/>
                  </a:endParaRPr>
                </a:p>
              </p:txBody>
            </p:sp>
            <p:sp>
              <p:nvSpPr>
                <p:cNvPr id="235" name="矩形 234"/>
                <p:cNvSpPr/>
                <p:nvPr/>
              </p:nvSpPr>
              <p:spPr>
                <a:xfrm>
                  <a:off x="3719154"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36" name="矩形 235"/>
                <p:cNvSpPr/>
                <p:nvPr/>
              </p:nvSpPr>
              <p:spPr>
                <a:xfrm>
                  <a:off x="4262535"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37" name="矩形 236"/>
                <p:cNvSpPr/>
                <p:nvPr/>
              </p:nvSpPr>
              <p:spPr>
                <a:xfrm>
                  <a:off x="4928009"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grpSp>
          <p:grpSp>
            <p:nvGrpSpPr>
              <p:cNvPr id="241" name="组合 240"/>
              <p:cNvGrpSpPr/>
              <p:nvPr/>
            </p:nvGrpSpPr>
            <p:grpSpPr>
              <a:xfrm>
                <a:off x="1602671" y="3949191"/>
                <a:ext cx="1862340" cy="262234"/>
                <a:chOff x="3717772" y="550191"/>
                <a:chExt cx="1862340" cy="262690"/>
              </a:xfrm>
            </p:grpSpPr>
            <p:sp>
              <p:nvSpPr>
                <p:cNvPr id="242" name="矩形 241"/>
                <p:cNvSpPr/>
                <p:nvPr/>
              </p:nvSpPr>
              <p:spPr>
                <a:xfrm>
                  <a:off x="3717772" y="689339"/>
                  <a:ext cx="1862340" cy="123542"/>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rgbClr val="00B050"/>
                      </a:solidFill>
                    </a:ln>
                  </a:endParaRPr>
                </a:p>
              </p:txBody>
            </p:sp>
            <p:sp>
              <p:nvSpPr>
                <p:cNvPr id="243" name="矩形 242"/>
                <p:cNvSpPr/>
                <p:nvPr/>
              </p:nvSpPr>
              <p:spPr>
                <a:xfrm>
                  <a:off x="3950565"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4" name="矩形 243"/>
                <p:cNvSpPr/>
                <p:nvPr/>
              </p:nvSpPr>
              <p:spPr>
                <a:xfrm>
                  <a:off x="4066961"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5" name="矩形 244"/>
                <p:cNvSpPr/>
                <p:nvPr/>
              </p:nvSpPr>
              <p:spPr>
                <a:xfrm>
                  <a:off x="4184938"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6" name="矩形 245"/>
                <p:cNvSpPr/>
                <p:nvPr/>
              </p:nvSpPr>
              <p:spPr>
                <a:xfrm>
                  <a:off x="430133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7" name="矩形 246"/>
                <p:cNvSpPr/>
                <p:nvPr/>
              </p:nvSpPr>
              <p:spPr>
                <a:xfrm>
                  <a:off x="4421390" y="664631"/>
                  <a:ext cx="73050"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8" name="矩形 247"/>
                <p:cNvSpPr/>
                <p:nvPr/>
              </p:nvSpPr>
              <p:spPr>
                <a:xfrm>
                  <a:off x="4533239"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49" name="矩形 248"/>
                <p:cNvSpPr/>
                <p:nvPr/>
              </p:nvSpPr>
              <p:spPr>
                <a:xfrm>
                  <a:off x="4651216"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0" name="矩形 249"/>
                <p:cNvSpPr/>
                <p:nvPr/>
              </p:nvSpPr>
              <p:spPr>
                <a:xfrm>
                  <a:off x="4767612"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1" name="矩形 250"/>
                <p:cNvSpPr/>
                <p:nvPr/>
              </p:nvSpPr>
              <p:spPr>
                <a:xfrm>
                  <a:off x="4880154"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2" name="矩形 251"/>
                <p:cNvSpPr/>
                <p:nvPr/>
              </p:nvSpPr>
              <p:spPr>
                <a:xfrm>
                  <a:off x="4996550"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3" name="矩形 252"/>
                <p:cNvSpPr/>
                <p:nvPr/>
              </p:nvSpPr>
              <p:spPr>
                <a:xfrm>
                  <a:off x="5114527"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4" name="矩形 253"/>
                <p:cNvSpPr/>
                <p:nvPr/>
              </p:nvSpPr>
              <p:spPr>
                <a:xfrm>
                  <a:off x="5230923" y="664631"/>
                  <a:ext cx="77597"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5" name="矩形 254"/>
                <p:cNvSpPr/>
                <p:nvPr/>
              </p:nvSpPr>
              <p:spPr>
                <a:xfrm>
                  <a:off x="3756571"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6" name="矩形 255"/>
                <p:cNvSpPr/>
                <p:nvPr/>
              </p:nvSpPr>
              <p:spPr>
                <a:xfrm>
                  <a:off x="5424917" y="664631"/>
                  <a:ext cx="116396" cy="1568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57" name="矩形 256"/>
                <p:cNvSpPr/>
                <p:nvPr/>
              </p:nvSpPr>
              <p:spPr>
                <a:xfrm>
                  <a:off x="5386695"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cxnSp>
              <p:nvCxnSpPr>
                <p:cNvPr id="258" name="直接连接符 257"/>
                <p:cNvCxnSpPr/>
                <p:nvPr/>
              </p:nvCxnSpPr>
              <p:spPr>
                <a:xfrm>
                  <a:off x="3756571" y="558306"/>
                  <a:ext cx="1784742" cy="0"/>
                </a:xfrm>
                <a:prstGeom prst="line">
                  <a:avLst/>
                </a:prstGeom>
                <a:ln w="22225">
                  <a:prstDash val="dash"/>
                </a:ln>
              </p:spPr>
              <p:style>
                <a:lnRef idx="1">
                  <a:schemeClr val="dk1"/>
                </a:lnRef>
                <a:fillRef idx="0">
                  <a:schemeClr val="dk1"/>
                </a:fillRef>
                <a:effectRef idx="0">
                  <a:schemeClr val="dk1"/>
                </a:effectRef>
                <a:fontRef idx="minor">
                  <a:schemeClr val="tx1"/>
                </a:fontRef>
              </p:style>
            </p:cxnSp>
            <p:sp>
              <p:nvSpPr>
                <p:cNvPr id="259" name="Freeform 18"/>
                <p:cNvSpPr>
                  <a:spLocks/>
                </p:cNvSpPr>
                <p:nvPr/>
              </p:nvSpPr>
              <p:spPr bwMode="auto">
                <a:xfrm rot="10800000">
                  <a:off x="4584312" y="550191"/>
                  <a:ext cx="86565" cy="105420"/>
                </a:xfrm>
                <a:custGeom>
                  <a:avLst/>
                  <a:gdLst>
                    <a:gd name="T0" fmla="*/ 336 w 651"/>
                    <a:gd name="T1" fmla="*/ 1964 h 1969"/>
                    <a:gd name="T2" fmla="*/ 225 w 651"/>
                    <a:gd name="T3" fmla="*/ 1543 h 1969"/>
                    <a:gd name="T4" fmla="*/ 114 w 651"/>
                    <a:gd name="T5" fmla="*/ 1017 h 1969"/>
                    <a:gd name="T6" fmla="*/ 3 w 651"/>
                    <a:gd name="T7" fmla="*/ 275 h 1969"/>
                    <a:gd name="T8" fmla="*/ 131 w 651"/>
                    <a:gd name="T9" fmla="*/ 48 h 1969"/>
                    <a:gd name="T10" fmla="*/ 535 w 651"/>
                    <a:gd name="T11" fmla="*/ 42 h 1969"/>
                    <a:gd name="T12" fmla="*/ 646 w 651"/>
                    <a:gd name="T13" fmla="*/ 297 h 1969"/>
                    <a:gd name="T14" fmla="*/ 563 w 651"/>
                    <a:gd name="T15" fmla="*/ 989 h 1969"/>
                    <a:gd name="T16" fmla="*/ 468 w 651"/>
                    <a:gd name="T17" fmla="*/ 1554 h 1969"/>
                    <a:gd name="T18" fmla="*/ 402 w 651"/>
                    <a:gd name="T19" fmla="*/ 1969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cap="flat" cmpd="sng">
                  <a:solidFill>
                    <a:srgbClr val="FFFF00"/>
                  </a:solidFill>
                  <a:prstDash val="solid"/>
                  <a:miter lim="800000"/>
                  <a:headEnd type="none" w="med" len="med"/>
                  <a:tailEnd type="none" w="med" len="med"/>
                </a:ln>
              </p:spPr>
              <p:txBody>
                <a:bodyPr wrap="none"/>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zh-CN" altLang="en-US" sz="1400" kern="0">
                    <a:solidFill>
                      <a:sysClr val="windowText" lastClr="000000"/>
                    </a:solidFill>
                    <a:ea typeface="+mn-ea"/>
                  </a:endParaRPr>
                </a:p>
              </p:txBody>
            </p:sp>
            <p:sp>
              <p:nvSpPr>
                <p:cNvPr id="260" name="矩形 259"/>
                <p:cNvSpPr/>
                <p:nvPr/>
              </p:nvSpPr>
              <p:spPr>
                <a:xfrm>
                  <a:off x="3794677" y="558306"/>
                  <a:ext cx="192839"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61" name="矩形 260"/>
                <p:cNvSpPr/>
                <p:nvPr/>
              </p:nvSpPr>
              <p:spPr>
                <a:xfrm>
                  <a:off x="4262535"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sp>
              <p:nvSpPr>
                <p:cNvPr id="262" name="矩形 261"/>
                <p:cNvSpPr/>
                <p:nvPr/>
              </p:nvSpPr>
              <p:spPr>
                <a:xfrm>
                  <a:off x="4945731" y="558306"/>
                  <a:ext cx="119558" cy="9730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sz="1400"/>
                </a:p>
              </p:txBody>
            </p:sp>
          </p:grpSp>
          <p:sp>
            <p:nvSpPr>
              <p:cNvPr id="267" name="圆角矩形 266"/>
              <p:cNvSpPr/>
              <p:nvPr/>
            </p:nvSpPr>
            <p:spPr>
              <a:xfrm>
                <a:off x="6660232" y="4567757"/>
                <a:ext cx="1008112" cy="492285"/>
              </a:xfrm>
              <a:prstGeom prst="roundRect">
                <a:avLst/>
              </a:prstGeom>
              <a:no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sz="1600" dirty="0" smtClean="0"/>
                  <a:t>PC</a:t>
                </a:r>
                <a:endParaRPr lang="zh-CN" altLang="en-US" sz="1600" dirty="0"/>
              </a:p>
            </p:txBody>
          </p:sp>
        </p:grpSp>
        <p:sp>
          <p:nvSpPr>
            <p:cNvPr id="2" name="TextBox 1"/>
            <p:cNvSpPr txBox="1"/>
            <p:nvPr/>
          </p:nvSpPr>
          <p:spPr>
            <a:xfrm>
              <a:off x="705106" y="3386269"/>
              <a:ext cx="627382" cy="261610"/>
            </a:xfrm>
            <a:prstGeom prst="rect">
              <a:avLst/>
            </a:prstGeom>
            <a:noFill/>
          </p:spPr>
          <p:txBody>
            <a:bodyPr wrap="square" rtlCol="0">
              <a:spAutoFit/>
            </a:bodyPr>
            <a:lstStyle/>
            <a:p>
              <a:r>
                <a:rPr lang="en-US" altLang="zh-CN" sz="1100" b="1" dirty="0" smtClean="0"/>
                <a:t>Mm01</a:t>
              </a:r>
              <a:endParaRPr lang="zh-CN" altLang="en-US" sz="1100" b="1" dirty="0"/>
            </a:p>
          </p:txBody>
        </p:sp>
        <p:sp>
          <p:nvSpPr>
            <p:cNvPr id="120" name="TextBox 119"/>
            <p:cNvSpPr txBox="1"/>
            <p:nvPr/>
          </p:nvSpPr>
          <p:spPr>
            <a:xfrm>
              <a:off x="705105" y="2755047"/>
              <a:ext cx="627382" cy="261610"/>
            </a:xfrm>
            <a:prstGeom prst="rect">
              <a:avLst/>
            </a:prstGeom>
            <a:noFill/>
          </p:spPr>
          <p:txBody>
            <a:bodyPr wrap="square" rtlCol="0">
              <a:spAutoFit/>
            </a:bodyPr>
            <a:lstStyle/>
            <a:p>
              <a:r>
                <a:rPr lang="en-US" altLang="zh-CN" sz="1100" b="1" dirty="0"/>
                <a:t>Mm02</a:t>
              </a:r>
              <a:endParaRPr lang="zh-CN" altLang="en-US" sz="1100" b="1" dirty="0"/>
            </a:p>
          </p:txBody>
        </p:sp>
        <p:sp>
          <p:nvSpPr>
            <p:cNvPr id="121" name="TextBox 120"/>
            <p:cNvSpPr txBox="1"/>
            <p:nvPr/>
          </p:nvSpPr>
          <p:spPr>
            <a:xfrm>
              <a:off x="671934" y="1905345"/>
              <a:ext cx="627382" cy="261610"/>
            </a:xfrm>
            <a:prstGeom prst="rect">
              <a:avLst/>
            </a:prstGeom>
            <a:noFill/>
          </p:spPr>
          <p:txBody>
            <a:bodyPr wrap="square" rtlCol="0">
              <a:spAutoFit/>
            </a:bodyPr>
            <a:lstStyle/>
            <a:p>
              <a:r>
                <a:rPr lang="en-US" altLang="zh-CN" sz="1100" b="1" dirty="0"/>
                <a:t>Mm03</a:t>
              </a:r>
              <a:endParaRPr lang="zh-CN" altLang="en-US" sz="1100" b="1" dirty="0"/>
            </a:p>
          </p:txBody>
        </p:sp>
        <p:sp>
          <p:nvSpPr>
            <p:cNvPr id="122" name="TextBox 121"/>
            <p:cNvSpPr txBox="1"/>
            <p:nvPr/>
          </p:nvSpPr>
          <p:spPr>
            <a:xfrm>
              <a:off x="671934" y="1188828"/>
              <a:ext cx="627382" cy="261610"/>
            </a:xfrm>
            <a:prstGeom prst="rect">
              <a:avLst/>
            </a:prstGeom>
            <a:noFill/>
          </p:spPr>
          <p:txBody>
            <a:bodyPr wrap="square" rtlCol="0">
              <a:spAutoFit/>
            </a:bodyPr>
            <a:lstStyle/>
            <a:p>
              <a:r>
                <a:rPr lang="en-US" altLang="zh-CN" sz="1100" b="1" dirty="0"/>
                <a:t>Mm04</a:t>
              </a:r>
              <a:endParaRPr lang="zh-CN" altLang="en-US" sz="1100" b="1" dirty="0"/>
            </a:p>
          </p:txBody>
        </p:sp>
        <p:sp>
          <p:nvSpPr>
            <p:cNvPr id="3" name="TextBox 2"/>
            <p:cNvSpPr txBox="1"/>
            <p:nvPr/>
          </p:nvSpPr>
          <p:spPr>
            <a:xfrm>
              <a:off x="2026193" y="1668105"/>
              <a:ext cx="834112" cy="261610"/>
            </a:xfrm>
            <a:prstGeom prst="rect">
              <a:avLst/>
            </a:prstGeom>
            <a:noFill/>
          </p:spPr>
          <p:txBody>
            <a:bodyPr wrap="square" rtlCol="0">
              <a:spAutoFit/>
            </a:bodyPr>
            <a:lstStyle/>
            <a:p>
              <a:r>
                <a:rPr lang="en-US" altLang="zh-CN" sz="1100" b="1" dirty="0"/>
                <a:t>scintillator</a:t>
              </a:r>
              <a:endParaRPr lang="zh-CN" altLang="en-US" sz="1100" b="1" dirty="0"/>
            </a:p>
          </p:txBody>
        </p:sp>
      </p:grpSp>
      <p:sp>
        <p:nvSpPr>
          <p:cNvPr id="125" name="TextBox 124"/>
          <p:cNvSpPr txBox="1"/>
          <p:nvPr/>
        </p:nvSpPr>
        <p:spPr>
          <a:xfrm>
            <a:off x="748349" y="344299"/>
            <a:ext cx="3672408" cy="523220"/>
          </a:xfrm>
          <a:prstGeom prst="rect">
            <a:avLst/>
          </a:prstGeom>
          <a:noFill/>
        </p:spPr>
        <p:txBody>
          <a:bodyPr wrap="square" rtlCol="0">
            <a:spAutoFit/>
          </a:bodyPr>
          <a:lstStyle/>
          <a:p>
            <a:r>
              <a:rPr lang="en-US" altLang="zh-CN" sz="2400" dirty="0" smtClean="0">
                <a:solidFill>
                  <a:srgbClr val="01059D"/>
                </a:solidFill>
                <a:latin typeface="Calibri"/>
                <a:cs typeface="Calibri"/>
              </a:rPr>
              <a:t>• </a:t>
            </a:r>
            <a:r>
              <a:rPr lang="zh-CN" altLang="en-US" sz="2800" b="1" dirty="0" smtClean="0">
                <a:solidFill>
                  <a:srgbClr val="01059D"/>
                </a:solidFill>
                <a:latin typeface="Calibri"/>
                <a:cs typeface="Calibri"/>
              </a:rPr>
              <a:t>径迹测量</a:t>
            </a:r>
            <a:endParaRPr lang="zh-CN" altLang="en-US" sz="2800" b="1" dirty="0">
              <a:solidFill>
                <a:srgbClr val="01059D"/>
              </a:solidFill>
              <a:latin typeface="Times New Roman" panose="02020603050405020304" pitchFamily="18" charset="0"/>
              <a:cs typeface="Times New Roman" panose="02020603050405020304" pitchFamily="18" charset="0"/>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23</a:t>
            </a:fld>
            <a:endParaRPr lang="zh-CN" altLang="en-US"/>
          </a:p>
        </p:txBody>
      </p:sp>
      <p:sp>
        <p:nvSpPr>
          <p:cNvPr id="11" name="TextBox 10"/>
          <p:cNvSpPr txBox="1"/>
          <p:nvPr/>
        </p:nvSpPr>
        <p:spPr>
          <a:xfrm>
            <a:off x="6813361" y="3451633"/>
            <a:ext cx="1197204" cy="369332"/>
          </a:xfrm>
          <a:prstGeom prst="rect">
            <a:avLst/>
          </a:prstGeom>
          <a:noFill/>
        </p:spPr>
        <p:txBody>
          <a:bodyPr wrap="square" rtlCol="0">
            <a:spAutoFit/>
          </a:bodyPr>
          <a:lstStyle/>
          <a:p>
            <a:r>
              <a:rPr lang="zh-CN" altLang="en-US" dirty="0" smtClean="0"/>
              <a:t>实验设置</a:t>
            </a:r>
            <a:endParaRPr lang="zh-CN" altLang="en-US" dirty="0"/>
          </a:p>
        </p:txBody>
      </p:sp>
      <p:sp>
        <p:nvSpPr>
          <p:cNvPr id="12" name="矩形 11"/>
          <p:cNvSpPr/>
          <p:nvPr/>
        </p:nvSpPr>
        <p:spPr>
          <a:xfrm>
            <a:off x="6893435" y="4797152"/>
            <a:ext cx="1558797" cy="1015663"/>
          </a:xfrm>
          <a:prstGeom prst="rect">
            <a:avLst/>
          </a:prstGeom>
        </p:spPr>
        <p:txBody>
          <a:bodyPr wrap="square">
            <a:spAutoFit/>
          </a:bodyPr>
          <a:lstStyle/>
          <a:p>
            <a:r>
              <a:rPr lang="zh-CN" altLang="en-US" dirty="0" smtClean="0"/>
              <a:t>测量值与拟合径迹的偏差</a:t>
            </a:r>
            <a:endParaRPr lang="en-US" altLang="zh-CN" dirty="0" smtClean="0"/>
          </a:p>
          <a:p>
            <a:r>
              <a:rPr lang="en-US" altLang="zh-CN" sz="1200" b="1" i="1" dirty="0">
                <a:solidFill>
                  <a:srgbClr val="2227FE"/>
                </a:solidFill>
              </a:rPr>
              <a:t>By </a:t>
            </a:r>
            <a:r>
              <a:rPr lang="en-US" altLang="zh-CN" sz="1200" b="1" i="1" dirty="0" smtClean="0">
                <a:solidFill>
                  <a:srgbClr val="2227FE"/>
                </a:solidFill>
              </a:rPr>
              <a:t>ZHAN </a:t>
            </a:r>
            <a:r>
              <a:rPr lang="en-US" altLang="zh-CN" sz="1200" b="1" i="1" dirty="0" err="1" smtClean="0">
                <a:solidFill>
                  <a:srgbClr val="2227FE"/>
                </a:solidFill>
              </a:rPr>
              <a:t>Zhiyong</a:t>
            </a:r>
            <a:r>
              <a:rPr lang="en-US" altLang="zh-CN" sz="1200" b="1" i="1" dirty="0" smtClean="0">
                <a:solidFill>
                  <a:srgbClr val="2227FE"/>
                </a:solidFill>
              </a:rPr>
              <a:t>,</a:t>
            </a:r>
          </a:p>
          <a:p>
            <a:r>
              <a:rPr lang="en-US" altLang="zh-CN" sz="1200" b="1" i="1" dirty="0">
                <a:solidFill>
                  <a:srgbClr val="2227FE"/>
                </a:solidFill>
              </a:rPr>
              <a:t> </a:t>
            </a:r>
            <a:r>
              <a:rPr lang="en-US" altLang="zh-CN" sz="1200" b="1" i="1" dirty="0" smtClean="0">
                <a:solidFill>
                  <a:srgbClr val="2227FE"/>
                </a:solidFill>
              </a:rPr>
              <a:t>    HUANG Tao</a:t>
            </a:r>
            <a:endParaRPr lang="zh-CN" altLang="en-US" sz="1200" b="1" i="1" dirty="0">
              <a:solidFill>
                <a:srgbClr val="2227FE"/>
              </a:solidFill>
            </a:endParaRPr>
          </a:p>
        </p:txBody>
      </p:sp>
      <p:sp>
        <p:nvSpPr>
          <p:cNvPr id="4" name="TextBox 3"/>
          <p:cNvSpPr txBox="1"/>
          <p:nvPr/>
        </p:nvSpPr>
        <p:spPr>
          <a:xfrm>
            <a:off x="1430783" y="6267682"/>
            <a:ext cx="1438705" cy="371307"/>
          </a:xfrm>
          <a:prstGeom prst="rect">
            <a:avLst/>
          </a:prstGeom>
          <a:noFill/>
        </p:spPr>
        <p:txBody>
          <a:bodyPr wrap="square" rtlCol="0">
            <a:spAutoFit/>
          </a:bodyPr>
          <a:lstStyle/>
          <a:p>
            <a:r>
              <a:rPr lang="zh-CN" altLang="en-US" dirty="0" smtClean="0"/>
              <a:t>宇宙线径迹</a:t>
            </a:r>
            <a:endParaRPr lang="zh-CN" altLang="en-US" dirty="0"/>
          </a:p>
        </p:txBody>
      </p:sp>
      <p:pic>
        <p:nvPicPr>
          <p:cNvPr id="130" name="图片 24" descr="组装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7" y="706872"/>
            <a:ext cx="3375671" cy="271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日期占位符 12"/>
          <p:cNvSpPr>
            <a:spLocks noGrp="1"/>
          </p:cNvSpPr>
          <p:nvPr>
            <p:ph type="dt" sz="half" idx="10"/>
          </p:nvPr>
        </p:nvSpPr>
        <p:spPr/>
        <p:txBody>
          <a:bodyPr/>
          <a:lstStyle/>
          <a:p>
            <a:r>
              <a:rPr lang="en-US" altLang="zh-CN" smtClean="0"/>
              <a:t>2015-07-23 </a:t>
            </a:r>
            <a:endParaRPr lang="zh-CN" altLang="en-US"/>
          </a:p>
        </p:txBody>
      </p:sp>
      <p:sp>
        <p:nvSpPr>
          <p:cNvPr id="14" name="页脚占位符 13"/>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pic>
        <p:nvPicPr>
          <p:cNvPr id="132" name="Picture 2"/>
          <p:cNvPicPr>
            <a:picLocks noChangeAspect="1" noChangeArrowheads="1"/>
          </p:cNvPicPr>
          <p:nvPr/>
        </p:nvPicPr>
        <p:blipFill>
          <a:blip r:embed="rId5" cstate="print"/>
          <a:srcRect/>
          <a:stretch>
            <a:fillRect/>
          </a:stretch>
        </p:blipFill>
        <p:spPr bwMode="auto">
          <a:xfrm>
            <a:off x="4767938" y="80843"/>
            <a:ext cx="1702221" cy="1298313"/>
          </a:xfrm>
          <a:prstGeom prst="rect">
            <a:avLst/>
          </a:prstGeom>
          <a:noFill/>
          <a:ln w="9525">
            <a:noFill/>
            <a:miter lim="800000"/>
            <a:headEnd/>
            <a:tailEnd/>
          </a:ln>
        </p:spPr>
      </p:pic>
    </p:spTree>
    <p:extLst>
      <p:ext uri="{BB962C8B-B14F-4D97-AF65-F5344CB8AC3E}">
        <p14:creationId xmlns:p14="http://schemas.microsoft.com/office/powerpoint/2010/main" val="18360707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5" y="2708588"/>
            <a:ext cx="3280845" cy="303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36085" y="5747508"/>
            <a:ext cx="2549029" cy="1015663"/>
          </a:xfrm>
          <a:prstGeom prst="rect">
            <a:avLst/>
          </a:prstGeom>
          <a:noFill/>
        </p:spPr>
        <p:txBody>
          <a:bodyPr wrap="square" rtlCol="0">
            <a:spAutoFit/>
          </a:bodyPr>
          <a:lstStyle/>
          <a:p>
            <a:r>
              <a:rPr lang="en-US" altLang="zh-CN" sz="1600" b="1" dirty="0" smtClean="0">
                <a:solidFill>
                  <a:srgbClr val="0404CC"/>
                </a:solidFill>
              </a:rPr>
              <a:t>50×50mm²</a:t>
            </a:r>
            <a:r>
              <a:rPr lang="zh-CN" altLang="en-US" sz="1600" b="1" dirty="0" smtClean="0">
                <a:solidFill>
                  <a:srgbClr val="0404CC"/>
                </a:solidFill>
              </a:rPr>
              <a:t>探测器</a:t>
            </a:r>
            <a:r>
              <a:rPr lang="en-US" altLang="zh-CN" sz="1600" b="1" dirty="0" smtClean="0">
                <a:solidFill>
                  <a:srgbClr val="0404CC"/>
                </a:solidFill>
              </a:rPr>
              <a:t>“</a:t>
            </a:r>
            <a:r>
              <a:rPr lang="zh-CN" altLang="en-US" sz="1600" b="1" dirty="0" smtClean="0">
                <a:solidFill>
                  <a:srgbClr val="0404CC"/>
                </a:solidFill>
              </a:rPr>
              <a:t>国</a:t>
            </a:r>
            <a:r>
              <a:rPr lang="en-US" altLang="zh-CN" sz="1600" b="1" dirty="0" smtClean="0">
                <a:solidFill>
                  <a:srgbClr val="0404CC"/>
                </a:solidFill>
              </a:rPr>
              <a:t>” </a:t>
            </a:r>
            <a:r>
              <a:rPr lang="zh-CN" altLang="en-US" sz="1600" b="1" dirty="0" smtClean="0">
                <a:solidFill>
                  <a:srgbClr val="0404CC"/>
                </a:solidFill>
              </a:rPr>
              <a:t>字成像结果</a:t>
            </a:r>
            <a:r>
              <a:rPr lang="en-US" altLang="zh-CN" sz="1600" b="1" dirty="0" smtClean="0">
                <a:solidFill>
                  <a:srgbClr val="0404CC"/>
                </a:solidFill>
              </a:rPr>
              <a:t>.</a:t>
            </a:r>
            <a:r>
              <a:rPr lang="en-US" altLang="zh-CN" sz="1600" b="1" i="1" dirty="0"/>
              <a:t> </a:t>
            </a:r>
            <a:endParaRPr lang="en-US" altLang="zh-CN" sz="1600" b="1" i="1" dirty="0" smtClean="0"/>
          </a:p>
          <a:p>
            <a:r>
              <a:rPr lang="en-US" altLang="zh-CN" sz="1200" b="1" i="1" dirty="0" smtClean="0">
                <a:solidFill>
                  <a:srgbClr val="C00000"/>
                </a:solidFill>
              </a:rPr>
              <a:t>By ZHAN </a:t>
            </a:r>
            <a:r>
              <a:rPr lang="en-US" altLang="zh-CN" sz="1200" b="1" i="1" dirty="0" err="1" smtClean="0">
                <a:solidFill>
                  <a:srgbClr val="C00000"/>
                </a:solidFill>
              </a:rPr>
              <a:t>Zhiyong</a:t>
            </a:r>
            <a:r>
              <a:rPr lang="en-US" altLang="zh-CN" sz="1200" b="1" i="1" dirty="0" smtClean="0">
                <a:solidFill>
                  <a:srgbClr val="C00000"/>
                </a:solidFill>
              </a:rPr>
              <a:t>, WANG </a:t>
            </a:r>
            <a:r>
              <a:rPr lang="en-US" altLang="zh-CN" sz="1200" b="1" i="1" dirty="0" err="1" smtClean="0">
                <a:solidFill>
                  <a:srgbClr val="C00000"/>
                </a:solidFill>
              </a:rPr>
              <a:t>Limin</a:t>
            </a:r>
            <a:endParaRPr lang="zh-CN" altLang="en-US" sz="1200" b="1" i="1" dirty="0">
              <a:solidFill>
                <a:srgbClr val="C00000"/>
              </a:solidFill>
            </a:endParaRPr>
          </a:p>
          <a:p>
            <a:endParaRPr lang="zh-CN" altLang="en-US" sz="1600" b="1" dirty="0">
              <a:solidFill>
                <a:srgbClr val="0404CC"/>
              </a:solidFill>
            </a:endParaRPr>
          </a:p>
        </p:txBody>
      </p:sp>
      <p:pic>
        <p:nvPicPr>
          <p:cNvPr id="6" name="图片 5"/>
          <p:cNvPicPr/>
          <p:nvPr/>
        </p:nvPicPr>
        <p:blipFill>
          <a:blip r:embed="rId3">
            <a:extLst>
              <a:ext uri="{28A0092B-C50C-407E-A947-70E740481C1C}">
                <a14:useLocalDpi xmlns:a14="http://schemas.microsoft.com/office/drawing/2010/main" val="0"/>
              </a:ext>
            </a:extLst>
          </a:blip>
          <a:stretch>
            <a:fillRect/>
          </a:stretch>
        </p:blipFill>
        <p:spPr>
          <a:xfrm>
            <a:off x="179512" y="793461"/>
            <a:ext cx="5616624" cy="3271108"/>
          </a:xfrm>
          <a:prstGeom prst="rect">
            <a:avLst/>
          </a:prstGeom>
          <a:noFill/>
          <a:ln w="57150">
            <a:noFill/>
            <a:miter lim="800000"/>
            <a:headEnd/>
            <a:tailEnd/>
          </a:ln>
          <a:effectLst>
            <a:prstShdw prst="shdw17" dist="17961" dir="2700000">
              <a:srgbClr val="004D00"/>
            </a:prstShdw>
          </a:effec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4700" y="4274705"/>
            <a:ext cx="2368854" cy="191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5536" y="4769638"/>
            <a:ext cx="2479164" cy="830997"/>
          </a:xfrm>
          <a:prstGeom prst="rect">
            <a:avLst/>
          </a:prstGeom>
          <a:noFill/>
        </p:spPr>
        <p:txBody>
          <a:bodyPr wrap="square" rtlCol="0">
            <a:spAutoFit/>
          </a:bodyPr>
          <a:lstStyle/>
          <a:p>
            <a:r>
              <a:rPr lang="zh-CN" altLang="en-US" sz="1600" b="1" dirty="0" smtClean="0">
                <a:solidFill>
                  <a:srgbClr val="0404CC"/>
                </a:solidFill>
              </a:rPr>
              <a:t>两维读出</a:t>
            </a:r>
            <a:r>
              <a:rPr lang="en-US" altLang="zh-CN" sz="1600" b="1" dirty="0" smtClean="0">
                <a:solidFill>
                  <a:srgbClr val="0404CC"/>
                </a:solidFill>
              </a:rPr>
              <a:t>PCB</a:t>
            </a:r>
            <a:r>
              <a:rPr lang="zh-CN" altLang="en-US" sz="1600" b="1" dirty="0" smtClean="0">
                <a:solidFill>
                  <a:srgbClr val="0404CC"/>
                </a:solidFill>
              </a:rPr>
              <a:t>的显微视图</a:t>
            </a:r>
            <a:endParaRPr lang="en-US" altLang="zh-CN" sz="1600" b="1" dirty="0" smtClean="0">
              <a:solidFill>
                <a:srgbClr val="0404CC"/>
              </a:solidFill>
            </a:endParaRPr>
          </a:p>
          <a:p>
            <a:r>
              <a:rPr lang="en-US" altLang="zh-CN" sz="1600" b="1" dirty="0" smtClean="0">
                <a:solidFill>
                  <a:srgbClr val="0404CC"/>
                </a:solidFill>
              </a:rPr>
              <a:t>X</a:t>
            </a:r>
            <a:r>
              <a:rPr lang="zh-CN" altLang="en-US" sz="1600" b="1" dirty="0" smtClean="0">
                <a:solidFill>
                  <a:srgbClr val="0404CC"/>
                </a:solidFill>
              </a:rPr>
              <a:t>、</a:t>
            </a:r>
            <a:r>
              <a:rPr lang="en-US" altLang="zh-CN" sz="1600" b="1" dirty="0" smtClean="0">
                <a:solidFill>
                  <a:srgbClr val="0404CC"/>
                </a:solidFill>
              </a:rPr>
              <a:t>Y </a:t>
            </a:r>
            <a:r>
              <a:rPr lang="zh-CN" altLang="en-US" sz="1600" b="1" dirty="0" smtClean="0">
                <a:solidFill>
                  <a:srgbClr val="0404CC"/>
                </a:solidFill>
              </a:rPr>
              <a:t>两维读出，</a:t>
            </a:r>
            <a:r>
              <a:rPr lang="en-US" altLang="zh-CN" sz="1600" b="1" dirty="0" smtClean="0">
                <a:solidFill>
                  <a:srgbClr val="0404CC"/>
                </a:solidFill>
              </a:rPr>
              <a:t>0.5mm </a:t>
            </a:r>
            <a:r>
              <a:rPr lang="zh-CN" altLang="en-US" sz="1600" b="1" dirty="0" smtClean="0">
                <a:solidFill>
                  <a:srgbClr val="0404CC"/>
                </a:solidFill>
              </a:rPr>
              <a:t>间距</a:t>
            </a:r>
            <a:endParaRPr lang="en-US" altLang="zh-CN" sz="1600" b="1" dirty="0" smtClean="0">
              <a:solidFill>
                <a:srgbClr val="0404CC"/>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24</a:t>
            </a:fld>
            <a:endParaRPr lang="zh-CN" altLang="en-US"/>
          </a:p>
        </p:txBody>
      </p:sp>
      <p:sp>
        <p:nvSpPr>
          <p:cNvPr id="13" name="TextBox 12"/>
          <p:cNvSpPr txBox="1"/>
          <p:nvPr/>
        </p:nvSpPr>
        <p:spPr>
          <a:xfrm>
            <a:off x="271538" y="221189"/>
            <a:ext cx="2968314" cy="584775"/>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defPPr>
              <a:defRPr lang="zh-CN"/>
            </a:defPPr>
            <a:lvl1pPr algn="ctr">
              <a:defRPr sz="3200" b="1">
                <a:solidFill>
                  <a:srgbClr val="7030A0"/>
                </a:solidFill>
                <a:effectLst>
                  <a:outerShdw blurRad="38100" dist="38100" dir="2700000" algn="tl">
                    <a:srgbClr val="000000">
                      <a:alpha val="43137"/>
                    </a:srgbClr>
                  </a:outerShdw>
                </a:effectLst>
                <a:ea typeface="华文楷体" pitchFamily="2" charset="-122"/>
              </a:defRPr>
            </a:lvl1pPr>
          </a:lstStyle>
          <a:p>
            <a:pPr marL="457200" indent="-457200">
              <a:buSzPct val="80000"/>
              <a:buFont typeface="Wingdings" pitchFamily="2" charset="2"/>
              <a:buChar char="l"/>
            </a:pPr>
            <a:r>
              <a:rPr lang="zh-CN" altLang="en-US" sz="3600" dirty="0" smtClean="0"/>
              <a:t>应用研究</a:t>
            </a:r>
            <a:endParaRPr lang="zh-CN" altLang="en-US" sz="3600" dirty="0"/>
          </a:p>
        </p:txBody>
      </p:sp>
      <p:sp>
        <p:nvSpPr>
          <p:cNvPr id="7" name="TextBox 6"/>
          <p:cNvSpPr txBox="1"/>
          <p:nvPr/>
        </p:nvSpPr>
        <p:spPr>
          <a:xfrm>
            <a:off x="4067944" y="806526"/>
            <a:ext cx="1728192" cy="369332"/>
          </a:xfrm>
          <a:prstGeom prst="rect">
            <a:avLst/>
          </a:prstGeom>
          <a:noFill/>
        </p:spPr>
        <p:txBody>
          <a:bodyPr wrap="square" rtlCol="0">
            <a:spAutoFit/>
          </a:bodyPr>
          <a:lstStyle/>
          <a:p>
            <a:r>
              <a:rPr lang="en-US" altLang="zh-CN" b="1" dirty="0" smtClean="0">
                <a:solidFill>
                  <a:srgbClr val="0404CC"/>
                </a:solidFill>
              </a:rPr>
              <a:t>X</a:t>
            </a:r>
            <a:r>
              <a:rPr lang="zh-CN" altLang="en-US" b="1" dirty="0" smtClean="0">
                <a:solidFill>
                  <a:srgbClr val="0404CC"/>
                </a:solidFill>
              </a:rPr>
              <a:t>射线成像实验</a:t>
            </a:r>
            <a:endParaRPr lang="zh-CN" altLang="en-US" b="1" dirty="0">
              <a:solidFill>
                <a:srgbClr val="0404CC"/>
              </a:solidFill>
            </a:endParaRPr>
          </a:p>
        </p:txBody>
      </p:sp>
      <p:sp>
        <p:nvSpPr>
          <p:cNvPr id="8" name="日期占位符 7"/>
          <p:cNvSpPr>
            <a:spLocks noGrp="1"/>
          </p:cNvSpPr>
          <p:nvPr>
            <p:ph type="dt" sz="half" idx="10"/>
          </p:nvPr>
        </p:nvSpPr>
        <p:spPr/>
        <p:txBody>
          <a:bodyPr/>
          <a:lstStyle/>
          <a:p>
            <a:r>
              <a:rPr lang="en-US" altLang="zh-CN" smtClean="0"/>
              <a:t>2015-07-23 </a:t>
            </a:r>
            <a:endParaRPr lang="zh-CN" altLang="en-US"/>
          </a:p>
        </p:txBody>
      </p:sp>
      <p:sp>
        <p:nvSpPr>
          <p:cNvPr id="9" name="页脚占位符 8"/>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pic>
        <p:nvPicPr>
          <p:cNvPr id="12" name="Picture 2"/>
          <p:cNvPicPr>
            <a:picLocks noChangeAspect="1" noChangeArrowheads="1"/>
          </p:cNvPicPr>
          <p:nvPr/>
        </p:nvPicPr>
        <p:blipFill>
          <a:blip r:embed="rId5"/>
          <a:srcRect/>
          <a:stretch>
            <a:fillRect/>
          </a:stretch>
        </p:blipFill>
        <p:spPr bwMode="auto">
          <a:xfrm>
            <a:off x="6307602" y="412547"/>
            <a:ext cx="2257498" cy="1649710"/>
          </a:xfrm>
          <a:prstGeom prst="rect">
            <a:avLst/>
          </a:prstGeom>
          <a:noFill/>
          <a:ln w="9525">
            <a:noFill/>
            <a:miter lim="800000"/>
            <a:headEnd/>
            <a:tailEnd/>
          </a:ln>
          <a:effectLst/>
        </p:spPr>
      </p:pic>
      <p:sp>
        <p:nvSpPr>
          <p:cNvPr id="14" name="TextBox 13"/>
          <p:cNvSpPr txBox="1"/>
          <p:nvPr/>
        </p:nvSpPr>
        <p:spPr>
          <a:xfrm>
            <a:off x="6344744" y="2062257"/>
            <a:ext cx="2331712" cy="584775"/>
          </a:xfrm>
          <a:prstGeom prst="rect">
            <a:avLst/>
          </a:prstGeom>
          <a:noFill/>
        </p:spPr>
        <p:txBody>
          <a:bodyPr wrap="square" rtlCol="0">
            <a:spAutoFit/>
          </a:bodyPr>
          <a:lstStyle/>
          <a:p>
            <a:r>
              <a:rPr lang="zh-CN" altLang="en-US" sz="1600" b="1" dirty="0" smtClean="0">
                <a:solidFill>
                  <a:srgbClr val="0404CC"/>
                </a:solidFill>
              </a:rPr>
              <a:t>不同条间距对空间分辨的影响研究</a:t>
            </a:r>
            <a:endParaRPr lang="zh-CN" altLang="en-US" sz="1600" b="1" dirty="0">
              <a:solidFill>
                <a:srgbClr val="0404CC"/>
              </a:solidFill>
            </a:endParaRPr>
          </a:p>
        </p:txBody>
      </p:sp>
    </p:spTree>
    <p:extLst>
      <p:ext uri="{BB962C8B-B14F-4D97-AF65-F5344CB8AC3E}">
        <p14:creationId xmlns:p14="http://schemas.microsoft.com/office/powerpoint/2010/main" val="20839930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7874" y="5627603"/>
            <a:ext cx="7992888" cy="646331"/>
          </a:xfrm>
          <a:prstGeom prst="rect">
            <a:avLst/>
          </a:prstGeom>
          <a:noFill/>
        </p:spPr>
        <p:txBody>
          <a:bodyPr wrap="square" rtlCol="0">
            <a:spAutoFit/>
          </a:bodyPr>
          <a:lstStyle/>
          <a:p>
            <a:r>
              <a:rPr lang="zh-CN" altLang="en-US" dirty="0" smtClean="0">
                <a:latin typeface="Times New Roman" panose="02020603050405020304" pitchFamily="18" charset="0"/>
                <a:cs typeface="Times New Roman" panose="02020603050405020304" pitchFamily="18" charset="0"/>
              </a:rPr>
              <a:t>工作气体</a:t>
            </a:r>
            <a:r>
              <a:rPr lang="en-US" altLang="zh-CN" dirty="0" smtClean="0">
                <a:latin typeface="Times New Roman" panose="02020603050405020304" pitchFamily="18" charset="0"/>
                <a:cs typeface="Times New Roman" panose="02020603050405020304" pitchFamily="18" charset="0"/>
              </a:rPr>
              <a:t>: Ar+CO</a:t>
            </a:r>
            <a:r>
              <a:rPr lang="en-US" altLang="zh-CN" baseline="-25000" dirty="0" smtClean="0">
                <a:latin typeface="Times New Roman" panose="02020603050405020304" pitchFamily="18" charset="0"/>
                <a:cs typeface="Times New Roman" panose="02020603050405020304" pitchFamily="18" charset="0"/>
              </a:rPr>
              <a:t>2</a:t>
            </a:r>
            <a:r>
              <a:rPr lang="en-US" altLang="zh-CN" dirty="0" smtClean="0">
                <a:latin typeface="Times New Roman" panose="02020603050405020304" pitchFamily="18" charset="0"/>
                <a:cs typeface="Times New Roman" panose="02020603050405020304" pitchFamily="18" charset="0"/>
              </a:rPr>
              <a:t>(93:7)</a:t>
            </a:r>
          </a:p>
          <a:p>
            <a:r>
              <a:rPr lang="en-US" altLang="zh-CN" dirty="0" smtClean="0">
                <a:solidFill>
                  <a:srgbClr val="C00000"/>
                </a:solidFill>
                <a:latin typeface="Times New Roman" panose="02020603050405020304" pitchFamily="18" charset="0"/>
                <a:cs typeface="Times New Roman" panose="02020603050405020304" pitchFamily="18" charset="0"/>
              </a:rPr>
              <a:t>K</a:t>
            </a:r>
            <a:r>
              <a:rPr lang="el-GR" altLang="zh-CN" baseline="-25000" dirty="0" smtClean="0">
                <a:solidFill>
                  <a:srgbClr val="C00000"/>
                </a:solidFill>
                <a:latin typeface="Times New Roman" panose="02020603050405020304" pitchFamily="18" charset="0"/>
                <a:cs typeface="Times New Roman" panose="02020603050405020304" pitchFamily="18" charset="0"/>
              </a:rPr>
              <a:t>α</a:t>
            </a:r>
            <a:r>
              <a:rPr lang="en-US" altLang="zh-CN" dirty="0" smtClean="0">
                <a:solidFill>
                  <a:srgbClr val="C00000"/>
                </a:solidFill>
                <a:latin typeface="Times New Roman" panose="02020603050405020304" pitchFamily="18" charset="0"/>
                <a:cs typeface="Times New Roman" panose="02020603050405020304" pitchFamily="18" charset="0"/>
              </a:rPr>
              <a:t>: 5.9keV; K</a:t>
            </a:r>
            <a:r>
              <a:rPr lang="el-GR" altLang="zh-CN" baseline="-25000" dirty="0" smtClean="0">
                <a:solidFill>
                  <a:srgbClr val="C00000"/>
                </a:solidFill>
                <a:latin typeface="华文楷体"/>
                <a:ea typeface="华文楷体"/>
                <a:cs typeface="Times New Roman" panose="02020603050405020304" pitchFamily="18" charset="0"/>
              </a:rPr>
              <a:t>β</a:t>
            </a:r>
            <a:r>
              <a:rPr lang="en-US" altLang="zh-CN" dirty="0" smtClean="0">
                <a:solidFill>
                  <a:srgbClr val="C00000"/>
                </a:solidFill>
                <a:latin typeface="Times New Roman" panose="02020603050405020304" pitchFamily="18" charset="0"/>
                <a:cs typeface="Times New Roman" panose="02020603050405020304" pitchFamily="18" charset="0"/>
              </a:rPr>
              <a:t>: 6.5keV;</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79" y="2276872"/>
            <a:ext cx="4158925" cy="2835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灯片编号占位符 7"/>
          <p:cNvSpPr>
            <a:spLocks noGrp="1"/>
          </p:cNvSpPr>
          <p:nvPr>
            <p:ph type="sldNum" sz="quarter" idx="12"/>
          </p:nvPr>
        </p:nvSpPr>
        <p:spPr/>
        <p:txBody>
          <a:bodyPr/>
          <a:lstStyle/>
          <a:p>
            <a:fld id="{0C913308-F349-4B6D-A68A-DD1791B4A57B}" type="slidenum">
              <a:rPr lang="zh-CN" altLang="en-US" smtClean="0"/>
              <a:pPr/>
              <a:t>25</a:t>
            </a:fld>
            <a:endParaRPr lang="zh-CN" altLang="en-US"/>
          </a:p>
        </p:txBody>
      </p:sp>
      <p:sp>
        <p:nvSpPr>
          <p:cNvPr id="10" name="TextBox 9"/>
          <p:cNvSpPr txBox="1"/>
          <p:nvPr/>
        </p:nvSpPr>
        <p:spPr>
          <a:xfrm>
            <a:off x="2171272" y="5085184"/>
            <a:ext cx="1018227" cy="400110"/>
          </a:xfrm>
          <a:prstGeom prst="rect">
            <a:avLst/>
          </a:prstGeom>
        </p:spPr>
        <p:txBody>
          <a:bodyPr wrap="none">
            <a:spAutoFit/>
          </a:bodyPr>
          <a:lstStyle>
            <a:defPPr>
              <a:defRPr lang="zh-CN"/>
            </a:defPPr>
            <a:lvl1pPr>
              <a:defRPr sz="2000">
                <a:solidFill>
                  <a:srgbClr val="00B0F0"/>
                </a:solidFill>
                <a:latin typeface="Times New Roman" panose="02020603050405020304" pitchFamily="18" charset="0"/>
                <a:ea typeface="宋体" panose="02010600030101010101" pitchFamily="2" charset="-122"/>
                <a:cs typeface="Times New Roman" panose="02020603050405020304" pitchFamily="18" charset="0"/>
              </a:defRPr>
            </a:lvl1pPr>
          </a:lstStyle>
          <a:p>
            <a:r>
              <a:rPr lang="zh-CN" altLang="en-US" b="1" dirty="0" smtClean="0">
                <a:solidFill>
                  <a:srgbClr val="0404CC"/>
                </a:solidFill>
              </a:rPr>
              <a:t>标准室 </a:t>
            </a:r>
            <a:endParaRPr lang="zh-CN" altLang="en-US" b="1" dirty="0">
              <a:solidFill>
                <a:srgbClr val="0404CC"/>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18" y="2137130"/>
            <a:ext cx="4371837" cy="2999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5772518" y="5074267"/>
            <a:ext cx="1991251" cy="400110"/>
          </a:xfrm>
          <a:prstGeom prst="rect">
            <a:avLst/>
          </a:prstGeom>
        </p:spPr>
        <p:txBody>
          <a:bodyPr wrap="none">
            <a:spAutoFit/>
          </a:bodyPr>
          <a:lstStyle/>
          <a:p>
            <a:r>
              <a:rPr lang="zh-CN" altLang="en-US" sz="2000" b="1" dirty="0">
                <a:solidFill>
                  <a:srgbClr val="0404CC"/>
                </a:solidFill>
              </a:rPr>
              <a:t>阳极镀锗阻性室</a:t>
            </a:r>
            <a:endParaRPr lang="en-US" altLang="zh-CN" sz="2000" b="1" dirty="0">
              <a:solidFill>
                <a:srgbClr val="0404CC"/>
              </a:solidFill>
            </a:endParaRPr>
          </a:p>
        </p:txBody>
      </p:sp>
      <p:sp>
        <p:nvSpPr>
          <p:cNvPr id="7" name="TextBox 6"/>
          <p:cNvSpPr txBox="1"/>
          <p:nvPr/>
        </p:nvSpPr>
        <p:spPr>
          <a:xfrm>
            <a:off x="5148064" y="2483913"/>
            <a:ext cx="2016224" cy="338554"/>
          </a:xfrm>
          <a:prstGeom prst="rect">
            <a:avLst/>
          </a:prstGeom>
          <a:noFill/>
        </p:spPr>
        <p:txBody>
          <a:bodyPr wrap="square" rtlCol="0">
            <a:spAutoFit/>
          </a:bodyPr>
          <a:lstStyle/>
          <a:p>
            <a:r>
              <a:rPr lang="en-US" altLang="zh-CN" sz="1600" dirty="0" smtClean="0"/>
              <a:t>16.7% FWHM</a:t>
            </a:r>
            <a:endParaRPr lang="zh-CN" altLang="en-US" sz="1600" dirty="0"/>
          </a:p>
        </p:txBody>
      </p:sp>
      <p:sp>
        <p:nvSpPr>
          <p:cNvPr id="9" name="日期占位符 8"/>
          <p:cNvSpPr>
            <a:spLocks noGrp="1"/>
          </p:cNvSpPr>
          <p:nvPr>
            <p:ph type="dt" sz="half" idx="10"/>
          </p:nvPr>
        </p:nvSpPr>
        <p:spPr/>
        <p:txBody>
          <a:bodyPr/>
          <a:lstStyle/>
          <a:p>
            <a:r>
              <a:rPr lang="en-US" altLang="zh-CN" smtClean="0"/>
              <a:t>2015-07-23 </a:t>
            </a:r>
            <a:endParaRPr lang="zh-CN" altLang="en-US"/>
          </a:p>
        </p:txBody>
      </p:sp>
      <p:sp>
        <p:nvSpPr>
          <p:cNvPr id="12" name="页脚占位符 11"/>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3" name="TextBox 12"/>
          <p:cNvSpPr txBox="1"/>
          <p:nvPr/>
        </p:nvSpPr>
        <p:spPr>
          <a:xfrm>
            <a:off x="395536" y="344299"/>
            <a:ext cx="6336704" cy="584775"/>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defPPr>
              <a:defRPr lang="zh-CN"/>
            </a:defPPr>
            <a:lvl1pPr algn="ctr">
              <a:defRPr sz="3200" b="1">
                <a:solidFill>
                  <a:srgbClr val="7030A0"/>
                </a:solidFill>
                <a:effectLst>
                  <a:outerShdw blurRad="38100" dist="38100" dir="2700000" algn="tl">
                    <a:srgbClr val="000000">
                      <a:alpha val="43137"/>
                    </a:srgbClr>
                  </a:outerShdw>
                </a:effectLst>
                <a:ea typeface="华文楷体" pitchFamily="2" charset="-122"/>
              </a:defRPr>
            </a:lvl1pPr>
          </a:lstStyle>
          <a:p>
            <a:r>
              <a:rPr lang="en-US" altLang="zh-CN" dirty="0" smtClean="0"/>
              <a:t> </a:t>
            </a:r>
            <a:r>
              <a:rPr lang="en-US" altLang="zh-CN" dirty="0">
                <a:solidFill>
                  <a:srgbClr val="01059D"/>
                </a:solidFill>
              </a:rPr>
              <a:t>200×200mm² </a:t>
            </a:r>
            <a:r>
              <a:rPr lang="en-US" altLang="zh-CN" dirty="0" err="1" smtClean="0">
                <a:solidFill>
                  <a:srgbClr val="01059D"/>
                </a:solidFill>
              </a:rPr>
              <a:t>MicroMegas</a:t>
            </a:r>
            <a:endParaRPr lang="en-US" altLang="zh-CN" dirty="0">
              <a:solidFill>
                <a:srgbClr val="01059D"/>
              </a:solidFill>
            </a:endParaRPr>
          </a:p>
        </p:txBody>
      </p:sp>
      <p:sp>
        <p:nvSpPr>
          <p:cNvPr id="14" name="TextBox 13"/>
          <p:cNvSpPr txBox="1"/>
          <p:nvPr/>
        </p:nvSpPr>
        <p:spPr>
          <a:xfrm>
            <a:off x="698457" y="1052736"/>
            <a:ext cx="8156244" cy="1200329"/>
          </a:xfrm>
          <a:prstGeom prst="rect">
            <a:avLst/>
          </a:prstGeom>
          <a:noFill/>
        </p:spPr>
        <p:txBody>
          <a:bodyPr wrap="square" rtlCol="0">
            <a:spAutoFit/>
          </a:bodyPr>
          <a:lstStyle/>
          <a:p>
            <a:pPr marL="342900" indent="-342900">
              <a:buFont typeface="Arial" pitchFamily="34" charset="0"/>
              <a:buChar char="•"/>
            </a:pPr>
            <a:r>
              <a:rPr lang="zh-CN" altLang="en-US" sz="2400" dirty="0" smtClean="0">
                <a:ea typeface="华文楷体" pitchFamily="2" charset="-122"/>
                <a:cs typeface="Times New Roman" panose="02020603050405020304" pitchFamily="18" charset="0"/>
              </a:rPr>
              <a:t>采用热熔胶膜制作三</a:t>
            </a:r>
            <a:r>
              <a:rPr lang="zh-CN" altLang="en-US" sz="2400" dirty="0">
                <a:ea typeface="华文楷体" pitchFamily="2" charset="-122"/>
                <a:cs typeface="Times New Roman" panose="02020603050405020304" pitchFamily="18" charset="0"/>
              </a:rPr>
              <a:t>个</a:t>
            </a:r>
            <a:r>
              <a:rPr lang="en-US" altLang="zh-CN" sz="2400" dirty="0">
                <a:ea typeface="华文楷体" pitchFamily="2" charset="-122"/>
              </a:rPr>
              <a:t> 200×200mm²</a:t>
            </a:r>
            <a:r>
              <a:rPr lang="zh-CN" altLang="en-US" sz="2400" dirty="0" smtClean="0">
                <a:ea typeface="华文楷体" pitchFamily="2" charset="-122"/>
              </a:rPr>
              <a:t>室</a:t>
            </a:r>
            <a:endParaRPr lang="en-US" altLang="zh-CN" sz="2400" dirty="0" smtClean="0">
              <a:ea typeface="华文楷体" pitchFamily="2" charset="-122"/>
            </a:endParaRPr>
          </a:p>
          <a:p>
            <a:pPr marL="342900" indent="-342900">
              <a:buFont typeface="Arial" pitchFamily="34" charset="0"/>
              <a:buChar char="•"/>
            </a:pPr>
            <a:r>
              <a:rPr lang="zh-CN" altLang="en-US" sz="2400" dirty="0" smtClean="0">
                <a:ea typeface="华文楷体" pitchFamily="2" charset="-122"/>
              </a:rPr>
              <a:t>两</a:t>
            </a:r>
            <a:r>
              <a:rPr lang="zh-CN" altLang="en-US" sz="2400" dirty="0">
                <a:ea typeface="华文楷体" pitchFamily="2" charset="-122"/>
              </a:rPr>
              <a:t>个</a:t>
            </a:r>
            <a:r>
              <a:rPr lang="zh-CN" altLang="en-US" sz="2400" dirty="0" smtClean="0">
                <a:ea typeface="华文楷体" pitchFamily="2" charset="-122"/>
              </a:rPr>
              <a:t>标准室，一个</a:t>
            </a:r>
            <a:r>
              <a:rPr lang="zh-CN" altLang="en-US" sz="2400" dirty="0">
                <a:ea typeface="华文楷体" pitchFamily="2" charset="-122"/>
              </a:rPr>
              <a:t>阳极</a:t>
            </a:r>
            <a:r>
              <a:rPr lang="zh-CN" altLang="en-US" sz="2400" dirty="0" smtClean="0">
                <a:ea typeface="华文楷体" pitchFamily="2" charset="-122"/>
              </a:rPr>
              <a:t>镀锗阻性室</a:t>
            </a:r>
            <a:endParaRPr lang="en-US" altLang="zh-CN" sz="2400" dirty="0" smtClean="0">
              <a:ea typeface="华文楷体" pitchFamily="2" charset="-122"/>
            </a:endParaRPr>
          </a:p>
          <a:p>
            <a:pPr marL="342900" indent="-342900">
              <a:buFont typeface="Arial" pitchFamily="34" charset="0"/>
              <a:buChar char="•"/>
            </a:pPr>
            <a:r>
              <a:rPr lang="en-US" altLang="zh-CN" sz="2400" dirty="0">
                <a:ea typeface="华文楷体" pitchFamily="2" charset="-122"/>
                <a:cs typeface="Calibri"/>
              </a:rPr>
              <a:t>⁵⁵</a:t>
            </a:r>
            <a:r>
              <a:rPr lang="en-US" altLang="zh-CN" sz="2400" dirty="0">
                <a:ea typeface="华文楷体" pitchFamily="2" charset="-122"/>
              </a:rPr>
              <a:t>Fe</a:t>
            </a:r>
            <a:r>
              <a:rPr lang="zh-CN" altLang="en-US" sz="2400" dirty="0">
                <a:ea typeface="华文楷体" pitchFamily="2" charset="-122"/>
              </a:rPr>
              <a:t>源</a:t>
            </a:r>
            <a:r>
              <a:rPr lang="en-US" altLang="zh-CN" sz="2400" dirty="0">
                <a:ea typeface="华文楷体" pitchFamily="2" charset="-122"/>
              </a:rPr>
              <a:t>5.9keV x</a:t>
            </a:r>
            <a:r>
              <a:rPr lang="zh-CN" altLang="en-US" sz="2400" dirty="0" smtClean="0">
                <a:ea typeface="华文楷体" pitchFamily="2" charset="-122"/>
              </a:rPr>
              <a:t>射线测试能谱</a:t>
            </a:r>
            <a:endParaRPr lang="zh-CN" altLang="en-US" sz="2400" dirty="0">
              <a:ea typeface="华文楷体" pitchFamily="2" charset="-122"/>
            </a:endParaRPr>
          </a:p>
        </p:txBody>
      </p:sp>
      <p:sp>
        <p:nvSpPr>
          <p:cNvPr id="2" name="TextBox 1"/>
          <p:cNvSpPr txBox="1"/>
          <p:nvPr/>
        </p:nvSpPr>
        <p:spPr>
          <a:xfrm>
            <a:off x="5402173" y="5737542"/>
            <a:ext cx="3524230" cy="276999"/>
          </a:xfrm>
          <a:prstGeom prst="rect">
            <a:avLst/>
          </a:prstGeom>
          <a:noFill/>
        </p:spPr>
        <p:txBody>
          <a:bodyPr wrap="square" rtlCol="0">
            <a:spAutoFit/>
          </a:bodyPr>
          <a:lstStyle/>
          <a:p>
            <a:r>
              <a:rPr lang="en-US" altLang="zh-CN" sz="1200" b="1" i="1" dirty="0">
                <a:solidFill>
                  <a:srgbClr val="C00000"/>
                </a:solidFill>
              </a:rPr>
              <a:t>By ZHAN </a:t>
            </a:r>
            <a:r>
              <a:rPr lang="en-US" altLang="zh-CN" sz="1200" b="1" i="1" dirty="0" err="1" smtClean="0">
                <a:solidFill>
                  <a:srgbClr val="C00000"/>
                </a:solidFill>
              </a:rPr>
              <a:t>Zhiyong</a:t>
            </a:r>
            <a:r>
              <a:rPr lang="en-US" altLang="zh-CN" sz="1200" b="1" i="1" dirty="0" smtClean="0">
                <a:solidFill>
                  <a:srgbClr val="C00000"/>
                </a:solidFill>
              </a:rPr>
              <a:t>, YANG Zedong, Wang </a:t>
            </a:r>
            <a:r>
              <a:rPr lang="en-US" altLang="zh-CN" sz="1200" b="1" i="1" dirty="0" err="1" smtClean="0">
                <a:solidFill>
                  <a:srgbClr val="C00000"/>
                </a:solidFill>
              </a:rPr>
              <a:t>Fei</a:t>
            </a:r>
            <a:endParaRPr lang="zh-CN" altLang="en-US" sz="1200" b="1" i="1" dirty="0">
              <a:solidFill>
                <a:srgbClr val="C00000"/>
              </a:solidFill>
            </a:endParaRPr>
          </a:p>
        </p:txBody>
      </p:sp>
    </p:spTree>
    <p:extLst>
      <p:ext uri="{BB962C8B-B14F-4D97-AF65-F5344CB8AC3E}">
        <p14:creationId xmlns:p14="http://schemas.microsoft.com/office/powerpoint/2010/main" val="42654037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extLst>
              <p:ext uri="{D42A27DB-BD31-4B8C-83A1-F6EECF244321}">
                <p14:modId xmlns:p14="http://schemas.microsoft.com/office/powerpoint/2010/main" val="2273010802"/>
              </p:ext>
            </p:extLst>
          </p:nvPr>
        </p:nvGraphicFramePr>
        <p:xfrm>
          <a:off x="360987" y="1485171"/>
          <a:ext cx="4283021" cy="3796771"/>
        </p:xfrm>
        <a:graphic>
          <a:graphicData uri="http://schemas.openxmlformats.org/presentationml/2006/ole">
            <mc:AlternateContent xmlns:mc="http://schemas.openxmlformats.org/markup-compatibility/2006">
              <mc:Choice xmlns:v="urn:schemas-microsoft-com:vml" Requires="v">
                <p:oleObj spid="_x0000_s6200" name="Graph" r:id="rId3" imgW="4133088" imgH="2901696" progId="">
                  <p:embed/>
                </p:oleObj>
              </mc:Choice>
              <mc:Fallback>
                <p:oleObj name="Graph" r:id="rId3" imgW="4133088" imgH="2901696" progId="">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87" y="1485171"/>
                        <a:ext cx="4283021" cy="3796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3508592261"/>
              </p:ext>
            </p:extLst>
          </p:nvPr>
        </p:nvGraphicFramePr>
        <p:xfrm>
          <a:off x="4283967" y="1340768"/>
          <a:ext cx="4495243" cy="3957299"/>
        </p:xfrm>
        <a:graphic>
          <a:graphicData uri="http://schemas.openxmlformats.org/presentationml/2006/ole">
            <mc:AlternateContent xmlns:mc="http://schemas.openxmlformats.org/markup-compatibility/2006">
              <mc:Choice xmlns:v="urn:schemas-microsoft-com:vml" Requires="v">
                <p:oleObj spid="_x0000_s6201" name="Graph" r:id="rId5" imgW="4133088" imgH="2901696" progId="">
                  <p:embed/>
                </p:oleObj>
              </mc:Choice>
              <mc:Fallback>
                <p:oleObj name="Graph" r:id="rId5" imgW="4133088" imgH="2901696" progId="">
                  <p:embed/>
                  <p:pic>
                    <p:nvPicPr>
                      <p:cNvPr id="0" name="Picture 5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967" y="1340768"/>
                        <a:ext cx="4495243" cy="39572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364088" y="5258710"/>
            <a:ext cx="2664296" cy="400110"/>
          </a:xfrm>
          <a:prstGeom prst="rect">
            <a:avLst/>
          </a:prstGeom>
          <a:noFill/>
        </p:spPr>
        <p:txBody>
          <a:bodyPr wrap="square" rtlCol="0">
            <a:spAutoFit/>
          </a:bodyPr>
          <a:lstStyle/>
          <a:p>
            <a:r>
              <a:rPr lang="zh-CN" altLang="en-US" sz="2000" b="1" dirty="0" smtClean="0">
                <a:solidFill>
                  <a:srgbClr val="0404CC"/>
                </a:solidFill>
                <a:latin typeface="Times New Roman" panose="02020603050405020304" pitchFamily="18" charset="0"/>
                <a:cs typeface="Times New Roman" panose="02020603050405020304" pitchFamily="18" charset="0"/>
              </a:rPr>
              <a:t>能量分辨率：</a:t>
            </a:r>
            <a:r>
              <a:rPr lang="en-US" altLang="zh-CN" sz="2000" b="1" dirty="0" smtClean="0">
                <a:solidFill>
                  <a:srgbClr val="0404CC"/>
                </a:solidFill>
                <a:latin typeface="Times New Roman" panose="02020603050405020304" pitchFamily="18" charset="0"/>
                <a:cs typeface="Times New Roman" panose="02020603050405020304" pitchFamily="18" charset="0"/>
              </a:rPr>
              <a:t>16%</a:t>
            </a:r>
            <a:endParaRPr lang="zh-CN" altLang="en-US" sz="2000" b="1" dirty="0">
              <a:solidFill>
                <a:srgbClr val="0404CC"/>
              </a:solidFill>
              <a:latin typeface="Times New Roman" panose="02020603050405020304" pitchFamily="18" charset="0"/>
              <a:cs typeface="Times New Roman" panose="02020603050405020304" pitchFamily="18" charset="0"/>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26</a:t>
            </a:fld>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0" name="TextBox 9"/>
          <p:cNvSpPr txBox="1"/>
          <p:nvPr/>
        </p:nvSpPr>
        <p:spPr>
          <a:xfrm>
            <a:off x="971600" y="5269517"/>
            <a:ext cx="3744416" cy="400110"/>
          </a:xfrm>
          <a:prstGeom prst="rect">
            <a:avLst/>
          </a:prstGeom>
          <a:noFill/>
        </p:spPr>
        <p:txBody>
          <a:bodyPr wrap="square" rtlCol="0">
            <a:spAutoFit/>
          </a:bodyPr>
          <a:lstStyle/>
          <a:p>
            <a:r>
              <a:rPr lang="zh-CN" altLang="en-US" sz="2000" b="1" dirty="0">
                <a:solidFill>
                  <a:srgbClr val="0404CC"/>
                </a:solidFill>
              </a:rPr>
              <a:t>镀</a:t>
            </a:r>
            <a:r>
              <a:rPr lang="en-US" altLang="zh-CN" sz="2000" b="1" dirty="0" err="1" smtClean="0">
                <a:solidFill>
                  <a:srgbClr val="0404CC"/>
                </a:solidFill>
              </a:rPr>
              <a:t>Ge</a:t>
            </a:r>
            <a:r>
              <a:rPr lang="zh-CN" altLang="en-US" sz="2000" b="1" dirty="0" smtClean="0">
                <a:solidFill>
                  <a:srgbClr val="0404CC"/>
                </a:solidFill>
              </a:rPr>
              <a:t>阻性室</a:t>
            </a:r>
            <a:r>
              <a:rPr lang="zh-CN" altLang="en-US" sz="2000" b="1" dirty="0">
                <a:solidFill>
                  <a:srgbClr val="0404CC"/>
                </a:solidFill>
                <a:cs typeface="Calibri"/>
              </a:rPr>
              <a:t>放大</a:t>
            </a:r>
            <a:r>
              <a:rPr lang="zh-CN" altLang="en-US" sz="2000" b="1" dirty="0" smtClean="0">
                <a:solidFill>
                  <a:srgbClr val="0404CC"/>
                </a:solidFill>
                <a:cs typeface="Calibri"/>
              </a:rPr>
              <a:t>倍数：</a:t>
            </a:r>
            <a:r>
              <a:rPr lang="en-US" altLang="zh-CN" sz="2000" b="1" dirty="0" smtClean="0">
                <a:solidFill>
                  <a:srgbClr val="0404CC"/>
                </a:solidFill>
              </a:rPr>
              <a:t>5</a:t>
            </a:r>
            <a:r>
              <a:rPr lang="en-US" altLang="zh-CN" sz="2000" b="1" dirty="0" smtClean="0">
                <a:solidFill>
                  <a:srgbClr val="0404CC"/>
                </a:solidFill>
                <a:cs typeface="Calibri"/>
              </a:rPr>
              <a:t>×</a:t>
            </a:r>
            <a:r>
              <a:rPr lang="en-US" altLang="zh-CN" sz="2000" b="1" dirty="0" smtClean="0">
                <a:solidFill>
                  <a:srgbClr val="0404CC"/>
                </a:solidFill>
              </a:rPr>
              <a:t>10</a:t>
            </a:r>
            <a:r>
              <a:rPr lang="en-US" altLang="zh-CN" sz="2000" b="1" dirty="0" smtClean="0">
                <a:solidFill>
                  <a:srgbClr val="0404CC"/>
                </a:solidFill>
                <a:latin typeface="Calibri"/>
                <a:cs typeface="Calibri"/>
              </a:rPr>
              <a:t>⁴</a:t>
            </a:r>
            <a:endParaRPr lang="zh-CN" altLang="en-US" sz="2000" b="1" dirty="0">
              <a:solidFill>
                <a:srgbClr val="0404CC"/>
              </a:solidFill>
            </a:endParaRPr>
          </a:p>
        </p:txBody>
      </p:sp>
      <p:sp>
        <p:nvSpPr>
          <p:cNvPr id="13" name="TextBox 12"/>
          <p:cNvSpPr txBox="1"/>
          <p:nvPr/>
        </p:nvSpPr>
        <p:spPr>
          <a:xfrm>
            <a:off x="736235" y="588668"/>
            <a:ext cx="7148131" cy="523220"/>
          </a:xfrm>
          <a:prstGeom prst="rect">
            <a:avLst/>
          </a:prstGeom>
          <a:noFill/>
        </p:spPr>
        <p:txBody>
          <a:bodyPr wrap="square" rtlCol="0">
            <a:spAutoFit/>
          </a:bodyPr>
          <a:lstStyle/>
          <a:p>
            <a:pPr marL="342900" indent="-342900">
              <a:buFont typeface="Arial" panose="020B0604020202020204" pitchFamily="34" charset="0"/>
              <a:buChar char="•"/>
            </a:pPr>
            <a:r>
              <a:rPr lang="zh-CN" altLang="en-US" sz="2800" b="1" dirty="0" smtClean="0">
                <a:solidFill>
                  <a:srgbClr val="01059D"/>
                </a:solidFill>
              </a:rPr>
              <a:t>气体放大倍数与能量分辨率 </a:t>
            </a:r>
            <a:endParaRPr lang="zh-CN" altLang="en-US" sz="2800" b="1" dirty="0">
              <a:solidFill>
                <a:srgbClr val="01059D"/>
              </a:solidFill>
            </a:endParaRPr>
          </a:p>
        </p:txBody>
      </p:sp>
      <p:sp>
        <p:nvSpPr>
          <p:cNvPr id="14" name="TextBox 13"/>
          <p:cNvSpPr txBox="1"/>
          <p:nvPr/>
        </p:nvSpPr>
        <p:spPr>
          <a:xfrm>
            <a:off x="5402173" y="5737542"/>
            <a:ext cx="3524230" cy="276999"/>
          </a:xfrm>
          <a:prstGeom prst="rect">
            <a:avLst/>
          </a:prstGeom>
          <a:noFill/>
        </p:spPr>
        <p:txBody>
          <a:bodyPr wrap="square" rtlCol="0">
            <a:spAutoFit/>
          </a:bodyPr>
          <a:lstStyle/>
          <a:p>
            <a:r>
              <a:rPr lang="en-US" altLang="zh-CN" sz="1200" b="1" i="1" dirty="0">
                <a:solidFill>
                  <a:srgbClr val="C00000"/>
                </a:solidFill>
              </a:rPr>
              <a:t>By ZHAN </a:t>
            </a:r>
            <a:r>
              <a:rPr lang="en-US" altLang="zh-CN" sz="1200" b="1" i="1" dirty="0" err="1" smtClean="0">
                <a:solidFill>
                  <a:srgbClr val="C00000"/>
                </a:solidFill>
              </a:rPr>
              <a:t>Zhiyong</a:t>
            </a:r>
            <a:r>
              <a:rPr lang="en-US" altLang="zh-CN" sz="1200" b="1" i="1" dirty="0" smtClean="0">
                <a:solidFill>
                  <a:srgbClr val="C00000"/>
                </a:solidFill>
              </a:rPr>
              <a:t>, YANG Zedong, Wang </a:t>
            </a:r>
            <a:r>
              <a:rPr lang="en-US" altLang="zh-CN" sz="1200" b="1" i="1" dirty="0" err="1" smtClean="0">
                <a:solidFill>
                  <a:srgbClr val="C00000"/>
                </a:solidFill>
              </a:rPr>
              <a:t>Fei</a:t>
            </a:r>
            <a:endParaRPr lang="zh-CN" altLang="en-US" sz="1200" b="1" i="1" dirty="0">
              <a:solidFill>
                <a:srgbClr val="C00000"/>
              </a:solidFill>
            </a:endParaRPr>
          </a:p>
        </p:txBody>
      </p:sp>
    </p:spTree>
    <p:extLst>
      <p:ext uri="{BB962C8B-B14F-4D97-AF65-F5344CB8AC3E}">
        <p14:creationId xmlns:p14="http://schemas.microsoft.com/office/powerpoint/2010/main" val="38993891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436096" y="4299866"/>
            <a:ext cx="3240360" cy="369332"/>
          </a:xfrm>
          <a:prstGeom prst="rect">
            <a:avLst/>
          </a:prstGeom>
          <a:noFill/>
        </p:spPr>
        <p:txBody>
          <a:bodyPr wrap="square" rtlCol="0">
            <a:spAutoFit/>
          </a:bodyPr>
          <a:lstStyle/>
          <a:p>
            <a:r>
              <a:rPr lang="zh-CN" altLang="en-US" dirty="0" smtClean="0"/>
              <a:t>有效面积：</a:t>
            </a:r>
            <a:r>
              <a:rPr lang="en-US" altLang="zh-CN" dirty="0" smtClean="0"/>
              <a:t>20cm×20cm </a:t>
            </a:r>
            <a:endParaRPr lang="zh-CN" altLang="en-US" dirty="0"/>
          </a:p>
        </p:txBody>
      </p:sp>
      <p:sp>
        <p:nvSpPr>
          <p:cNvPr id="21" name="TextBox 20"/>
          <p:cNvSpPr txBox="1"/>
          <p:nvPr/>
        </p:nvSpPr>
        <p:spPr>
          <a:xfrm>
            <a:off x="5489148" y="1464483"/>
            <a:ext cx="2706480" cy="369332"/>
          </a:xfrm>
          <a:prstGeom prst="rect">
            <a:avLst/>
          </a:prstGeom>
          <a:noFill/>
        </p:spPr>
        <p:txBody>
          <a:bodyPr wrap="square" rtlCol="0">
            <a:spAutoFit/>
          </a:bodyPr>
          <a:lstStyle/>
          <a:p>
            <a:r>
              <a:rPr lang="en-US" altLang="zh-CN" dirty="0" smtClean="0">
                <a:latin typeface="Calibri"/>
                <a:cs typeface="Calibri"/>
              </a:rPr>
              <a:t>⁵⁵</a:t>
            </a:r>
            <a:r>
              <a:rPr lang="en-US" altLang="zh-CN" dirty="0" smtClean="0"/>
              <a:t>Fe </a:t>
            </a:r>
            <a:r>
              <a:rPr lang="zh-CN" altLang="en-US" dirty="0" smtClean="0"/>
              <a:t>源</a:t>
            </a:r>
            <a:r>
              <a:rPr lang="en-US" altLang="zh-CN" dirty="0" smtClean="0"/>
              <a:t>X</a:t>
            </a:r>
            <a:r>
              <a:rPr lang="zh-CN" altLang="en-US" dirty="0" smtClean="0"/>
              <a:t>、</a:t>
            </a:r>
            <a:r>
              <a:rPr lang="en-US" altLang="zh-CN" dirty="0" smtClean="0"/>
              <a:t>Y</a:t>
            </a:r>
            <a:r>
              <a:rPr lang="zh-CN" altLang="en-US" dirty="0" smtClean="0"/>
              <a:t>方向扫描</a:t>
            </a:r>
            <a:endParaRPr lang="zh-CN" alt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024" y="1844824"/>
            <a:ext cx="2448272" cy="245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图片 59" descr="University-of-Washington-logo1.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384713" y="3356992"/>
            <a:ext cx="2209712" cy="2243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83567" y="5139035"/>
            <a:ext cx="7560841" cy="1170705"/>
          </a:xfrm>
          <a:prstGeom prst="rect">
            <a:avLst/>
          </a:prstGeom>
          <a:noFill/>
        </p:spPr>
        <p:txBody>
          <a:bodyPr wrap="square" rtlCol="0">
            <a:spAutoFit/>
          </a:bodyPr>
          <a:lstStyle/>
          <a:p>
            <a:pPr>
              <a:lnSpc>
                <a:spcPct val="120000"/>
              </a:lnSpc>
            </a:pPr>
            <a:r>
              <a:rPr lang="zh-CN" altLang="en-US" sz="2000" b="1" dirty="0" smtClean="0"/>
              <a:t>         气体放大倍数均匀性主要由雪崩气隙是否均匀决定。采用热熔胶膜工艺，主要由热压机上下热压头平面的平行度、平整度和光洁度决定，与热压的时间和压力有关。</a:t>
            </a:r>
            <a:endParaRPr lang="zh-CN" altLang="en-US" sz="2000" b="1" dirty="0"/>
          </a:p>
        </p:txBody>
      </p:sp>
      <p:graphicFrame>
        <p:nvGraphicFramePr>
          <p:cNvPr id="5" name="对象 4"/>
          <p:cNvGraphicFramePr>
            <a:graphicFrameLocks noChangeAspect="1"/>
          </p:cNvGraphicFramePr>
          <p:nvPr>
            <p:extLst>
              <p:ext uri="{D42A27DB-BD31-4B8C-83A1-F6EECF244321}">
                <p14:modId xmlns:p14="http://schemas.microsoft.com/office/powerpoint/2010/main" val="2702616657"/>
              </p:ext>
            </p:extLst>
          </p:nvPr>
        </p:nvGraphicFramePr>
        <p:xfrm>
          <a:off x="14922" y="1268760"/>
          <a:ext cx="5349166" cy="3744416"/>
        </p:xfrm>
        <a:graphic>
          <a:graphicData uri="http://schemas.openxmlformats.org/presentationml/2006/ole">
            <mc:AlternateContent xmlns:mc="http://schemas.openxmlformats.org/markup-compatibility/2006">
              <mc:Choice xmlns:v="urn:schemas-microsoft-com:vml" Requires="v">
                <p:oleObj spid="_x0000_s7196" name="Graph" r:id="rId5" imgW="4133088" imgH="2901696" progId="">
                  <p:embed/>
                </p:oleObj>
              </mc:Choice>
              <mc:Fallback>
                <p:oleObj name="Graph" r:id="rId5" imgW="4133088" imgH="2901696" progId="">
                  <p:embed/>
                  <p:pic>
                    <p:nvPicPr>
                      <p:cNvPr id="0" name="Picture 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 y="1268760"/>
                        <a:ext cx="5349166" cy="37444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灯片编号占位符 7"/>
          <p:cNvSpPr>
            <a:spLocks noGrp="1"/>
          </p:cNvSpPr>
          <p:nvPr>
            <p:ph type="sldNum" sz="quarter" idx="12"/>
          </p:nvPr>
        </p:nvSpPr>
        <p:spPr/>
        <p:txBody>
          <a:bodyPr/>
          <a:lstStyle/>
          <a:p>
            <a:fld id="{0C913308-F349-4B6D-A68A-DD1791B4A57B}" type="slidenum">
              <a:rPr lang="zh-CN" altLang="en-US" smtClean="0"/>
              <a:pPr/>
              <a:t>27</a:t>
            </a:fld>
            <a:endParaRPr lang="zh-CN" altLang="en-US"/>
          </a:p>
        </p:txBody>
      </p:sp>
      <p:sp>
        <p:nvSpPr>
          <p:cNvPr id="13" name="TextBox 12"/>
          <p:cNvSpPr txBox="1"/>
          <p:nvPr/>
        </p:nvSpPr>
        <p:spPr>
          <a:xfrm>
            <a:off x="711265" y="576945"/>
            <a:ext cx="7148131" cy="523220"/>
          </a:xfrm>
          <a:prstGeom prst="rect">
            <a:avLst/>
          </a:prstGeom>
          <a:noFill/>
        </p:spPr>
        <p:txBody>
          <a:bodyPr wrap="square" rtlCol="0">
            <a:spAutoFit/>
          </a:bodyPr>
          <a:lstStyle/>
          <a:p>
            <a:pPr marL="342900" indent="-342900">
              <a:buFont typeface="Arial" panose="020B0604020202020204" pitchFamily="34" charset="0"/>
              <a:buChar char="•"/>
            </a:pPr>
            <a:r>
              <a:rPr lang="zh-CN" altLang="en-US" sz="2800" b="1" dirty="0" smtClean="0">
                <a:solidFill>
                  <a:srgbClr val="01059D"/>
                </a:solidFill>
              </a:rPr>
              <a:t>放大倍数均匀性 </a:t>
            </a:r>
            <a:endParaRPr lang="zh-CN" altLang="en-US" sz="2800" b="1" dirty="0">
              <a:solidFill>
                <a:srgbClr val="01059D"/>
              </a:solidFill>
            </a:endParaRPr>
          </a:p>
        </p:txBody>
      </p:sp>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2" name="TextBox 11"/>
          <p:cNvSpPr txBox="1"/>
          <p:nvPr/>
        </p:nvSpPr>
        <p:spPr>
          <a:xfrm>
            <a:off x="5489148" y="4677163"/>
            <a:ext cx="3524230" cy="276999"/>
          </a:xfrm>
          <a:prstGeom prst="rect">
            <a:avLst/>
          </a:prstGeom>
          <a:noFill/>
        </p:spPr>
        <p:txBody>
          <a:bodyPr wrap="square" rtlCol="0">
            <a:spAutoFit/>
          </a:bodyPr>
          <a:lstStyle/>
          <a:p>
            <a:r>
              <a:rPr lang="en-US" altLang="zh-CN" sz="1200" b="1" i="1" dirty="0">
                <a:solidFill>
                  <a:srgbClr val="C00000"/>
                </a:solidFill>
              </a:rPr>
              <a:t>By ZHAN </a:t>
            </a:r>
            <a:r>
              <a:rPr lang="en-US" altLang="zh-CN" sz="1200" b="1" i="1" dirty="0" err="1" smtClean="0">
                <a:solidFill>
                  <a:srgbClr val="C00000"/>
                </a:solidFill>
              </a:rPr>
              <a:t>Zhiyong</a:t>
            </a:r>
            <a:r>
              <a:rPr lang="en-US" altLang="zh-CN" sz="1200" b="1" i="1" dirty="0" smtClean="0">
                <a:solidFill>
                  <a:srgbClr val="C00000"/>
                </a:solidFill>
              </a:rPr>
              <a:t>, YANG Zedong, Wang </a:t>
            </a:r>
            <a:r>
              <a:rPr lang="en-US" altLang="zh-CN" sz="1200" b="1" i="1" dirty="0" err="1" smtClean="0">
                <a:solidFill>
                  <a:srgbClr val="C00000"/>
                </a:solidFill>
              </a:rPr>
              <a:t>Fei</a:t>
            </a:r>
            <a:endParaRPr lang="zh-CN" altLang="en-US" sz="1200" b="1" i="1" dirty="0">
              <a:solidFill>
                <a:srgbClr val="C00000"/>
              </a:solidFill>
            </a:endParaRPr>
          </a:p>
        </p:txBody>
      </p:sp>
    </p:spTree>
    <p:extLst>
      <p:ext uri="{BB962C8B-B14F-4D97-AF65-F5344CB8AC3E}">
        <p14:creationId xmlns:p14="http://schemas.microsoft.com/office/powerpoint/2010/main" val="809195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20"/>
          <p:cNvSpPr txBox="1">
            <a:spLocks noChangeArrowheads="1"/>
          </p:cNvSpPr>
          <p:nvPr/>
        </p:nvSpPr>
        <p:spPr bwMode="auto">
          <a:xfrm>
            <a:off x="538151" y="1253299"/>
            <a:ext cx="2011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en-US" altLang="zh-CN" sz="1800" dirty="0">
                <a:solidFill>
                  <a:srgbClr val="C00000"/>
                </a:solidFill>
                <a:latin typeface="Times New Roman" pitchFamily="18" charset="0"/>
                <a:cs typeface="Times New Roman" pitchFamily="18" charset="0"/>
              </a:rPr>
              <a:t>Cu X-rays </a:t>
            </a:r>
            <a:r>
              <a:rPr lang="en-US" altLang="zh-CN" sz="1800" dirty="0" smtClean="0">
                <a:solidFill>
                  <a:srgbClr val="C00000"/>
                </a:solidFill>
                <a:latin typeface="Times New Roman" pitchFamily="18" charset="0"/>
                <a:cs typeface="Times New Roman" pitchFamily="18" charset="0"/>
              </a:rPr>
              <a:t>(8KeV</a:t>
            </a:r>
            <a:r>
              <a:rPr lang="en-US" altLang="zh-CN" sz="1800" dirty="0">
                <a:solidFill>
                  <a:srgbClr val="C00000"/>
                </a:solidFill>
                <a:latin typeface="Times New Roman" pitchFamily="18" charset="0"/>
                <a:cs typeface="Times New Roman" pitchFamily="18" charset="0"/>
              </a:rPr>
              <a:t>)</a:t>
            </a:r>
            <a:endParaRPr lang="zh-CN" altLang="en-US" sz="1800" dirty="0">
              <a:solidFill>
                <a:srgbClr val="C00000"/>
              </a:solidFill>
              <a:latin typeface="Times New Roman" pitchFamily="18" charset="0"/>
              <a:cs typeface="Times New Roman" pitchFamily="18" charset="0"/>
            </a:endParaRPr>
          </a:p>
        </p:txBody>
      </p:sp>
      <p:grpSp>
        <p:nvGrpSpPr>
          <p:cNvPr id="100356" name="组合 6"/>
          <p:cNvGrpSpPr>
            <a:grpSpLocks/>
          </p:cNvGrpSpPr>
          <p:nvPr/>
        </p:nvGrpSpPr>
        <p:grpSpPr bwMode="auto">
          <a:xfrm>
            <a:off x="2545940" y="1291943"/>
            <a:ext cx="1981368" cy="2731244"/>
            <a:chOff x="-264271" y="107372"/>
            <a:chExt cx="5141385" cy="4566107"/>
          </a:xfrm>
        </p:grpSpPr>
        <p:sp>
          <p:nvSpPr>
            <p:cNvPr id="14" name="立方体 13"/>
            <p:cNvSpPr/>
            <p:nvPr/>
          </p:nvSpPr>
          <p:spPr>
            <a:xfrm>
              <a:off x="683348" y="3183848"/>
              <a:ext cx="1441064" cy="1018983"/>
            </a:xfrm>
            <a:prstGeom prst="cube">
              <a:avLst>
                <a:gd name="adj" fmla="val 57432"/>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latin typeface="Times New Roman" pitchFamily="18" charset="0"/>
                <a:cs typeface="Times New Roman" pitchFamily="18" charset="0"/>
              </a:endParaRPr>
            </a:p>
          </p:txBody>
        </p:sp>
        <p:sp>
          <p:nvSpPr>
            <p:cNvPr id="20" name="立方体 19"/>
            <p:cNvSpPr/>
            <p:nvPr/>
          </p:nvSpPr>
          <p:spPr>
            <a:xfrm>
              <a:off x="1474751" y="3183848"/>
              <a:ext cx="1441064" cy="1018983"/>
            </a:xfrm>
            <a:prstGeom prst="cube">
              <a:avLst>
                <a:gd name="adj" fmla="val 57432"/>
              </a:avLst>
            </a:prstGeom>
            <a:solidFill>
              <a:srgbClr val="FFC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latin typeface="Times New Roman" pitchFamily="18" charset="0"/>
                <a:cs typeface="Times New Roman" pitchFamily="18" charset="0"/>
              </a:endParaRPr>
            </a:p>
          </p:txBody>
        </p:sp>
        <p:sp>
          <p:nvSpPr>
            <p:cNvPr id="13" name="立方体 12"/>
            <p:cNvSpPr/>
            <p:nvPr/>
          </p:nvSpPr>
          <p:spPr>
            <a:xfrm>
              <a:off x="1039675" y="2676137"/>
              <a:ext cx="1842672" cy="658706"/>
            </a:xfrm>
            <a:prstGeom prst="cube">
              <a:avLst/>
            </a:prstGeom>
            <a:solidFill>
              <a:srgbClr val="FFC000"/>
            </a:solidFill>
            <a:ln>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latin typeface="Times New Roman" pitchFamily="18" charset="0"/>
                <a:cs typeface="Times New Roman" pitchFamily="18" charset="0"/>
              </a:endParaRPr>
            </a:p>
          </p:txBody>
        </p:sp>
        <p:sp>
          <p:nvSpPr>
            <p:cNvPr id="6" name="立方体 5"/>
            <p:cNvSpPr/>
            <p:nvPr/>
          </p:nvSpPr>
          <p:spPr>
            <a:xfrm>
              <a:off x="683346" y="2957584"/>
              <a:ext cx="1800199" cy="721061"/>
            </a:xfrm>
            <a:prstGeom prst="cube">
              <a:avLst/>
            </a:prstGeom>
            <a:solidFill>
              <a:srgbClr val="FFC000"/>
            </a:solidFill>
            <a:ln>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endParaRPr lang="zh-CN" altLang="en-US" sz="1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17" name="流程图: 手动操作 16"/>
            <p:cNvSpPr/>
            <p:nvPr/>
          </p:nvSpPr>
          <p:spPr>
            <a:xfrm rot="10800000">
              <a:off x="1246486" y="460262"/>
              <a:ext cx="877924" cy="2497320"/>
            </a:xfrm>
            <a:prstGeom prst="flowChartManualOperation">
              <a:avLst/>
            </a:prstGeom>
            <a:solidFill>
              <a:schemeClr val="accent4">
                <a:lumMod val="75000"/>
              </a:schemeClr>
            </a:solidFill>
            <a:ln>
              <a:solidFill>
                <a:schemeClr val="bg1">
                  <a:lumMod val="65000"/>
                </a:schemeClr>
              </a:solid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solidFill>
                  <a:prstClr val="white"/>
                </a:solidFill>
                <a:latin typeface="Times New Roman" pitchFamily="18" charset="0"/>
                <a:cs typeface="Times New Roman" pitchFamily="18" charset="0"/>
              </a:endParaRPr>
            </a:p>
          </p:txBody>
        </p:sp>
        <p:sp>
          <p:nvSpPr>
            <p:cNvPr id="19" name="TextBox 18"/>
            <p:cNvSpPr txBox="1"/>
            <p:nvPr/>
          </p:nvSpPr>
          <p:spPr>
            <a:xfrm>
              <a:off x="827060" y="107372"/>
              <a:ext cx="1861015" cy="514543"/>
            </a:xfrm>
            <a:prstGeom prst="rect">
              <a:avLst/>
            </a:prstGeom>
            <a:solidFill>
              <a:schemeClr val="tx1"/>
            </a:solidFill>
            <a:ln>
              <a:solidFill>
                <a:schemeClr val="tx1">
                  <a:lumMod val="75000"/>
                  <a:lumOff val="25000"/>
                </a:schemeClr>
              </a:solidFill>
            </a:ln>
          </p:spPr>
          <p:txBody>
            <a:bodyPr wrap="square">
              <a:spAutoFit/>
            </a:bodyPr>
            <a:lstStyle/>
            <a:p>
              <a:pPr fontAlgn="auto">
                <a:spcBef>
                  <a:spcPts val="0"/>
                </a:spcBef>
                <a:spcAft>
                  <a:spcPts val="0"/>
                </a:spcAft>
                <a:defRPr/>
              </a:pPr>
              <a:r>
                <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rPr>
                <a:t>source</a:t>
              </a:r>
              <a:endParaRPr lang="zh-CN" alt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mn-ea"/>
                <a:cs typeface="Times New Roman" pitchFamily="18" charset="0"/>
              </a:endParaRPr>
            </a:p>
          </p:txBody>
        </p:sp>
        <p:cxnSp>
          <p:nvCxnSpPr>
            <p:cNvPr id="26" name="直接箭头连接符 25"/>
            <p:cNvCxnSpPr/>
            <p:nvPr/>
          </p:nvCxnSpPr>
          <p:spPr>
            <a:xfrm flipV="1">
              <a:off x="539635" y="2717686"/>
              <a:ext cx="287425" cy="28780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直接箭头连接符 26"/>
            <p:cNvCxnSpPr/>
            <p:nvPr/>
          </p:nvCxnSpPr>
          <p:spPr>
            <a:xfrm flipH="1">
              <a:off x="899901" y="2292061"/>
              <a:ext cx="279551" cy="3546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0369" name="TextBox 28"/>
            <p:cNvSpPr txBox="1">
              <a:spLocks noChangeArrowheads="1"/>
            </p:cNvSpPr>
            <p:nvPr/>
          </p:nvSpPr>
          <p:spPr bwMode="auto">
            <a:xfrm rot="18632011">
              <a:off x="-816309" y="2198188"/>
              <a:ext cx="1902715" cy="79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en-US" altLang="zh-CN" sz="1400" dirty="0" smtClean="0">
                  <a:solidFill>
                    <a:srgbClr val="000000"/>
                  </a:solidFill>
                  <a:latin typeface="Times New Roman" pitchFamily="18" charset="0"/>
                  <a:cs typeface="Times New Roman" pitchFamily="18" charset="0"/>
                </a:rPr>
                <a:t>150-5000</a:t>
              </a:r>
              <a:r>
                <a:rPr lang="el-GR" altLang="zh-CN" sz="1400" dirty="0" smtClean="0">
                  <a:solidFill>
                    <a:srgbClr val="000000"/>
                  </a:solidFill>
                  <a:latin typeface="Times New Roman" pitchFamily="18" charset="0"/>
                  <a:cs typeface="Times New Roman" pitchFamily="18" charset="0"/>
                </a:rPr>
                <a:t>μ</a:t>
              </a:r>
              <a:r>
                <a:rPr lang="en-US" altLang="zh-CN" sz="1400" dirty="0">
                  <a:solidFill>
                    <a:srgbClr val="000000"/>
                  </a:solidFill>
                  <a:latin typeface="Times New Roman" pitchFamily="18" charset="0"/>
                  <a:cs typeface="Times New Roman" pitchFamily="18" charset="0"/>
                </a:rPr>
                <a:t>m</a:t>
              </a:r>
              <a:endParaRPr lang="zh-CN" altLang="en-US" sz="1400" dirty="0">
                <a:solidFill>
                  <a:srgbClr val="000000"/>
                </a:solidFill>
                <a:latin typeface="Times New Roman" pitchFamily="18" charset="0"/>
                <a:cs typeface="Times New Roman" pitchFamily="18" charset="0"/>
              </a:endParaRPr>
            </a:p>
          </p:txBody>
        </p:sp>
        <p:cxnSp>
          <p:nvCxnSpPr>
            <p:cNvPr id="30" name="直接箭头连接符 29"/>
            <p:cNvCxnSpPr/>
            <p:nvPr/>
          </p:nvCxnSpPr>
          <p:spPr>
            <a:xfrm flipV="1">
              <a:off x="980616" y="4517474"/>
              <a:ext cx="42326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直接箭头连接符 31"/>
            <p:cNvCxnSpPr/>
            <p:nvPr/>
          </p:nvCxnSpPr>
          <p:spPr>
            <a:xfrm flipH="1" flipV="1">
              <a:off x="1474752" y="4517474"/>
              <a:ext cx="37798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0372" name="TextBox 33"/>
            <p:cNvSpPr txBox="1">
              <a:spLocks noChangeArrowheads="1"/>
            </p:cNvSpPr>
            <p:nvPr/>
          </p:nvSpPr>
          <p:spPr bwMode="auto">
            <a:xfrm>
              <a:off x="1969854" y="4158936"/>
              <a:ext cx="2907260" cy="514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en-US" altLang="zh-CN" sz="1400" dirty="0" smtClean="0">
                  <a:solidFill>
                    <a:srgbClr val="000000"/>
                  </a:solidFill>
                  <a:latin typeface="Times New Roman" pitchFamily="18" charset="0"/>
                  <a:cs typeface="Times New Roman" pitchFamily="18" charset="0"/>
                </a:rPr>
                <a:t>100-5000</a:t>
              </a:r>
              <a:r>
                <a:rPr lang="el-GR" altLang="zh-CN" sz="1400" dirty="0" smtClean="0">
                  <a:solidFill>
                    <a:srgbClr val="000000"/>
                  </a:solidFill>
                  <a:latin typeface="Times New Roman" pitchFamily="18" charset="0"/>
                  <a:cs typeface="Times New Roman" pitchFamily="18" charset="0"/>
                </a:rPr>
                <a:t>μ</a:t>
              </a:r>
              <a:r>
                <a:rPr lang="en-US" altLang="zh-CN" sz="1400" dirty="0">
                  <a:solidFill>
                    <a:srgbClr val="000000"/>
                  </a:solidFill>
                  <a:latin typeface="Times New Roman" pitchFamily="18" charset="0"/>
                  <a:cs typeface="Times New Roman" pitchFamily="18" charset="0"/>
                </a:rPr>
                <a:t>m</a:t>
              </a:r>
              <a:endParaRPr lang="zh-CN" altLang="en-US" sz="1400" dirty="0">
                <a:solidFill>
                  <a:srgbClr val="000000"/>
                </a:solidFill>
                <a:latin typeface="Times New Roman" pitchFamily="18" charset="0"/>
                <a:cs typeface="Times New Roman" pitchFamily="18" charset="0"/>
              </a:endParaRPr>
            </a:p>
          </p:txBody>
        </p:sp>
      </p:grpSp>
      <p:sp>
        <p:nvSpPr>
          <p:cNvPr id="22" name="TextBox 21"/>
          <p:cNvSpPr txBox="1"/>
          <p:nvPr/>
        </p:nvSpPr>
        <p:spPr>
          <a:xfrm>
            <a:off x="842067" y="557640"/>
            <a:ext cx="3313754"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2800" b="1" dirty="0" smtClean="0">
                <a:solidFill>
                  <a:srgbClr val="01059D"/>
                </a:solidFill>
              </a:rPr>
              <a:t>计数能力</a:t>
            </a:r>
            <a:endParaRPr lang="zh-CN" altLang="en-US" sz="2800" b="1" dirty="0">
              <a:solidFill>
                <a:srgbClr val="01059D"/>
              </a:solidFill>
            </a:endParaRPr>
          </a:p>
        </p:txBody>
      </p:sp>
      <p:sp>
        <p:nvSpPr>
          <p:cNvPr id="2" name="TextBox 1"/>
          <p:cNvSpPr txBox="1"/>
          <p:nvPr/>
        </p:nvSpPr>
        <p:spPr>
          <a:xfrm>
            <a:off x="611560" y="3132155"/>
            <a:ext cx="1509894" cy="369332"/>
          </a:xfrm>
          <a:prstGeom prst="rect">
            <a:avLst/>
          </a:prstGeom>
          <a:noFill/>
        </p:spPr>
        <p:txBody>
          <a:bodyPr wrap="square" rtlCol="0">
            <a:spAutoFit/>
          </a:bodyPr>
          <a:lstStyle/>
          <a:p>
            <a:r>
              <a:rPr lang="en-US" altLang="zh-CN" dirty="0" smtClean="0">
                <a:solidFill>
                  <a:srgbClr val="C00000"/>
                </a:solidFill>
              </a:rPr>
              <a:t>collimator</a:t>
            </a:r>
            <a:endParaRPr lang="zh-CN" altLang="en-US" dirty="0">
              <a:solidFill>
                <a:srgbClr val="C00000"/>
              </a:solidFill>
            </a:endParaRPr>
          </a:p>
        </p:txBody>
      </p:sp>
      <p:sp>
        <p:nvSpPr>
          <p:cNvPr id="3" name="矩形 2"/>
          <p:cNvSpPr/>
          <p:nvPr/>
        </p:nvSpPr>
        <p:spPr>
          <a:xfrm>
            <a:off x="2169160" y="4088121"/>
            <a:ext cx="2376264" cy="144016"/>
          </a:xfrm>
          <a:prstGeom prst="rect">
            <a:avLst/>
          </a:prstGeom>
          <a:pattFill prst="pct5">
            <a:fgClr>
              <a:schemeClr val="bg2">
                <a:lumMod val="50000"/>
              </a:schemeClr>
            </a:fgClr>
            <a:bgClr>
              <a:schemeClr val="bg1"/>
            </a:bgClr>
          </a:pattFill>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5" name="TextBox 24"/>
          <p:cNvSpPr txBox="1"/>
          <p:nvPr/>
        </p:nvSpPr>
        <p:spPr>
          <a:xfrm>
            <a:off x="611560" y="3918336"/>
            <a:ext cx="1509894" cy="369332"/>
          </a:xfrm>
          <a:prstGeom prst="rect">
            <a:avLst/>
          </a:prstGeom>
          <a:noFill/>
        </p:spPr>
        <p:txBody>
          <a:bodyPr wrap="square" rtlCol="0">
            <a:spAutoFit/>
          </a:bodyPr>
          <a:lstStyle/>
          <a:p>
            <a:r>
              <a:rPr lang="en-US" altLang="zh-CN" dirty="0" err="1" smtClean="0">
                <a:solidFill>
                  <a:srgbClr val="C00000"/>
                </a:solidFill>
              </a:rPr>
              <a:t>MicroMegas</a:t>
            </a:r>
            <a:endParaRPr lang="zh-CN" altLang="en-US" dirty="0">
              <a:solidFill>
                <a:srgbClr val="C00000"/>
              </a:solidFill>
            </a:endParaRPr>
          </a:p>
        </p:txBody>
      </p:sp>
      <p:grpSp>
        <p:nvGrpSpPr>
          <p:cNvPr id="7" name="组合 6"/>
          <p:cNvGrpSpPr/>
          <p:nvPr/>
        </p:nvGrpSpPr>
        <p:grpSpPr>
          <a:xfrm>
            <a:off x="2624100" y="4287668"/>
            <a:ext cx="1603036" cy="2189168"/>
            <a:chOff x="5508104" y="2420888"/>
            <a:chExt cx="2304256" cy="3098560"/>
          </a:xfrm>
        </p:grpSpPr>
        <p:sp>
          <p:nvSpPr>
            <p:cNvPr id="42" name="矩形 41"/>
            <p:cNvSpPr/>
            <p:nvPr/>
          </p:nvSpPr>
          <p:spPr>
            <a:xfrm>
              <a:off x="5508104" y="2420888"/>
              <a:ext cx="2304256" cy="218218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9" name="矩形 8"/>
            <p:cNvSpPr/>
            <p:nvPr/>
          </p:nvSpPr>
          <p:spPr>
            <a:xfrm>
              <a:off x="5652120" y="4306661"/>
              <a:ext cx="45719" cy="86226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4" name="矩形 3"/>
            <p:cNvSpPr/>
            <p:nvPr/>
          </p:nvSpPr>
          <p:spPr>
            <a:xfrm>
              <a:off x="5580112" y="2514839"/>
              <a:ext cx="2160240" cy="199641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p>
          </p:txBody>
        </p:sp>
        <p:sp>
          <p:nvSpPr>
            <p:cNvPr id="5" name="矩形 4"/>
            <p:cNvSpPr/>
            <p:nvPr/>
          </p:nvSpPr>
          <p:spPr>
            <a:xfrm>
              <a:off x="5789826" y="2730863"/>
              <a:ext cx="1734502" cy="157579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sp>
          <p:nvSpPr>
            <p:cNvPr id="10" name="矩形 9"/>
            <p:cNvSpPr/>
            <p:nvPr/>
          </p:nvSpPr>
          <p:spPr>
            <a:xfrm>
              <a:off x="5523104" y="5168929"/>
              <a:ext cx="324036"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580112" y="5321329"/>
              <a:ext cx="209714"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5652120" y="5473729"/>
              <a:ext cx="45719"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665081" y="4873122"/>
            <a:ext cx="1757820" cy="369332"/>
          </a:xfrm>
          <a:prstGeom prst="rect">
            <a:avLst/>
          </a:prstGeom>
          <a:noFill/>
        </p:spPr>
        <p:txBody>
          <a:bodyPr wrap="square" rtlCol="0">
            <a:spAutoFit/>
          </a:bodyPr>
          <a:lstStyle/>
          <a:p>
            <a:r>
              <a:rPr lang="zh-CN" altLang="en-US" dirty="0" smtClean="0"/>
              <a:t>镀锗平面接地</a:t>
            </a:r>
            <a:endParaRPr lang="zh-CN" altLang="en-US" dirty="0"/>
          </a:p>
        </p:txBody>
      </p:sp>
      <p:sp>
        <p:nvSpPr>
          <p:cNvPr id="8" name="灯片编号占位符 7"/>
          <p:cNvSpPr>
            <a:spLocks noGrp="1"/>
          </p:cNvSpPr>
          <p:nvPr>
            <p:ph type="sldNum" sz="quarter" idx="12"/>
          </p:nvPr>
        </p:nvSpPr>
        <p:spPr/>
        <p:txBody>
          <a:bodyPr/>
          <a:lstStyle/>
          <a:p>
            <a:fld id="{0C913308-F349-4B6D-A68A-DD1791B4A57B}" type="slidenum">
              <a:rPr lang="zh-CN" altLang="en-US" smtClean="0"/>
              <a:pPr/>
              <a:t>28</a:t>
            </a:fld>
            <a:endParaRPr lang="zh-CN" altLang="en-US"/>
          </a:p>
        </p:txBody>
      </p:sp>
      <p:sp>
        <p:nvSpPr>
          <p:cNvPr id="11" name="日期占位符 10"/>
          <p:cNvSpPr>
            <a:spLocks noGrp="1"/>
          </p:cNvSpPr>
          <p:nvPr>
            <p:ph type="dt" sz="half" idx="10"/>
          </p:nvPr>
        </p:nvSpPr>
        <p:spPr/>
        <p:txBody>
          <a:bodyPr/>
          <a:lstStyle/>
          <a:p>
            <a:r>
              <a:rPr lang="en-US" altLang="zh-CN" smtClean="0"/>
              <a:t>2015-07-23 </a:t>
            </a:r>
            <a:endParaRPr lang="zh-CN" altLang="en-US"/>
          </a:p>
        </p:txBody>
      </p:sp>
      <p:sp>
        <p:nvSpPr>
          <p:cNvPr id="15" name="页脚占位符 1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graphicFrame>
        <p:nvGraphicFramePr>
          <p:cNvPr id="16" name="对象 15"/>
          <p:cNvGraphicFramePr>
            <a:graphicFrameLocks noChangeAspect="1"/>
          </p:cNvGraphicFramePr>
          <p:nvPr>
            <p:extLst>
              <p:ext uri="{D42A27DB-BD31-4B8C-83A1-F6EECF244321}">
                <p14:modId xmlns:p14="http://schemas.microsoft.com/office/powerpoint/2010/main" val="693761092"/>
              </p:ext>
            </p:extLst>
          </p:nvPr>
        </p:nvGraphicFramePr>
        <p:xfrm>
          <a:off x="4341540" y="964598"/>
          <a:ext cx="4788029" cy="3908524"/>
        </p:xfrm>
        <a:graphic>
          <a:graphicData uri="http://schemas.openxmlformats.org/presentationml/2006/ole">
            <mc:AlternateContent xmlns:mc="http://schemas.openxmlformats.org/markup-compatibility/2006">
              <mc:Choice xmlns:v="urn:schemas-microsoft-com:vml" Requires="v">
                <p:oleObj spid="_x0000_s10258" name="Graph" r:id="rId3" imgW="4133088" imgH="2901696" progId="">
                  <p:embed/>
                </p:oleObj>
              </mc:Choice>
              <mc:Fallback>
                <p:oleObj name="Graph" r:id="rId3" imgW="4133088" imgH="2901696" progId="">
                  <p:embed/>
                  <p:pic>
                    <p:nvPicPr>
                      <p:cNvPr id="0"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540" y="964598"/>
                        <a:ext cx="4788029" cy="39085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32"/>
          <p:cNvSpPr txBox="1"/>
          <p:nvPr/>
        </p:nvSpPr>
        <p:spPr>
          <a:xfrm>
            <a:off x="5148064" y="4973657"/>
            <a:ext cx="3744416" cy="723275"/>
          </a:xfrm>
          <a:prstGeom prst="rect">
            <a:avLst/>
          </a:prstGeom>
          <a:noFill/>
        </p:spPr>
        <p:txBody>
          <a:bodyPr wrap="square" rtlCol="0">
            <a:spAutoFit/>
          </a:bodyPr>
          <a:lstStyle/>
          <a:p>
            <a:pPr marL="285750" indent="-285750">
              <a:spcBef>
                <a:spcPts val="600"/>
              </a:spcBef>
              <a:buFont typeface="Arial" pitchFamily="34" charset="0"/>
              <a:buChar char="•"/>
            </a:pPr>
            <a:r>
              <a:rPr lang="zh-CN" altLang="en-US" b="1" dirty="0" smtClean="0">
                <a:solidFill>
                  <a:srgbClr val="0404CC"/>
                </a:solidFill>
              </a:rPr>
              <a:t>气体放大倍数随计数率变化</a:t>
            </a:r>
            <a:endParaRPr lang="en-US" altLang="zh-CN" b="1" dirty="0" smtClean="0">
              <a:solidFill>
                <a:srgbClr val="0404CC"/>
              </a:solidFill>
            </a:endParaRPr>
          </a:p>
          <a:p>
            <a:pPr marL="285750" indent="-285750">
              <a:spcBef>
                <a:spcPts val="600"/>
              </a:spcBef>
              <a:buFont typeface="Arial" pitchFamily="34" charset="0"/>
              <a:buChar char="•"/>
            </a:pPr>
            <a:r>
              <a:rPr lang="zh-CN" altLang="en-US" b="1" dirty="0" smtClean="0">
                <a:solidFill>
                  <a:srgbClr val="0404CC"/>
                </a:solidFill>
              </a:rPr>
              <a:t>面电阻率不同，计数能力不同</a:t>
            </a:r>
            <a:endParaRPr lang="zh-CN" altLang="en-US" b="1" dirty="0">
              <a:solidFill>
                <a:srgbClr val="0404CC"/>
              </a:solidFill>
            </a:endParaRPr>
          </a:p>
        </p:txBody>
      </p:sp>
      <p:sp>
        <p:nvSpPr>
          <p:cNvPr id="35" name="TextBox 34"/>
          <p:cNvSpPr txBox="1"/>
          <p:nvPr/>
        </p:nvSpPr>
        <p:spPr>
          <a:xfrm>
            <a:off x="5402173" y="5737542"/>
            <a:ext cx="3524230" cy="276999"/>
          </a:xfrm>
          <a:prstGeom prst="rect">
            <a:avLst/>
          </a:prstGeom>
          <a:noFill/>
        </p:spPr>
        <p:txBody>
          <a:bodyPr wrap="square" rtlCol="0">
            <a:spAutoFit/>
          </a:bodyPr>
          <a:lstStyle/>
          <a:p>
            <a:r>
              <a:rPr lang="en-US" altLang="zh-CN" sz="1200" b="1" i="1" dirty="0">
                <a:solidFill>
                  <a:srgbClr val="C00000"/>
                </a:solidFill>
              </a:rPr>
              <a:t>By ZHAN </a:t>
            </a:r>
            <a:r>
              <a:rPr lang="en-US" altLang="zh-CN" sz="1200" b="1" i="1" dirty="0" err="1" smtClean="0">
                <a:solidFill>
                  <a:srgbClr val="C00000"/>
                </a:solidFill>
              </a:rPr>
              <a:t>Zhiyong</a:t>
            </a:r>
            <a:r>
              <a:rPr lang="en-US" altLang="zh-CN" sz="1200" b="1" i="1" dirty="0" smtClean="0">
                <a:solidFill>
                  <a:srgbClr val="C00000"/>
                </a:solidFill>
              </a:rPr>
              <a:t>, YANG Zedong, Wang </a:t>
            </a:r>
            <a:r>
              <a:rPr lang="en-US" altLang="zh-CN" sz="1200" b="1" i="1" dirty="0" err="1" smtClean="0">
                <a:solidFill>
                  <a:srgbClr val="C00000"/>
                </a:solidFill>
              </a:rPr>
              <a:t>Fei</a:t>
            </a:r>
            <a:endParaRPr lang="zh-CN" altLang="en-US" sz="1200" b="1" i="1" dirty="0">
              <a:solidFill>
                <a:srgbClr val="C00000"/>
              </a:solidFill>
            </a:endParaRPr>
          </a:p>
        </p:txBody>
      </p:sp>
    </p:spTree>
    <p:extLst>
      <p:ext uri="{BB962C8B-B14F-4D97-AF65-F5344CB8AC3E}">
        <p14:creationId xmlns:p14="http://schemas.microsoft.com/office/powerpoint/2010/main" val="3534368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7744" y="5497194"/>
            <a:ext cx="4256747" cy="723275"/>
          </a:xfrm>
          <a:prstGeom prst="rect">
            <a:avLst/>
          </a:prstGeom>
          <a:noFill/>
        </p:spPr>
        <p:txBody>
          <a:bodyPr wrap="square" rtlCol="0">
            <a:spAutoFit/>
          </a:bodyPr>
          <a:lstStyle/>
          <a:p>
            <a:pPr marL="285750" indent="-285750">
              <a:buFont typeface="Arial" pitchFamily="34" charset="0"/>
              <a:buChar char="•"/>
            </a:pPr>
            <a:r>
              <a:rPr lang="en-US" altLang="zh-CN" b="1" dirty="0" smtClean="0">
                <a:solidFill>
                  <a:srgbClr val="C00000"/>
                </a:solidFill>
              </a:rPr>
              <a:t>5.9keV X</a:t>
            </a:r>
            <a:r>
              <a:rPr lang="zh-CN" altLang="en-US" b="1" dirty="0" smtClean="0">
                <a:solidFill>
                  <a:srgbClr val="C00000"/>
                </a:solidFill>
              </a:rPr>
              <a:t>射线，强度</a:t>
            </a:r>
            <a:r>
              <a:rPr lang="en-US" altLang="zh-CN" b="1" dirty="0" smtClean="0">
                <a:solidFill>
                  <a:srgbClr val="C00000"/>
                </a:solidFill>
              </a:rPr>
              <a:t>150Hz</a:t>
            </a:r>
          </a:p>
          <a:p>
            <a:pPr marL="285750" indent="-285750">
              <a:spcBef>
                <a:spcPts val="600"/>
              </a:spcBef>
              <a:buFont typeface="Arial" pitchFamily="34" charset="0"/>
              <a:buChar char="•"/>
            </a:pPr>
            <a:r>
              <a:rPr lang="zh-CN" altLang="en-US" b="1" dirty="0" smtClean="0">
                <a:solidFill>
                  <a:srgbClr val="C00000"/>
                </a:solidFill>
              </a:rPr>
              <a:t>气体放大倍数： </a:t>
            </a:r>
            <a:r>
              <a:rPr lang="en-US" altLang="zh-CN" b="1" dirty="0" smtClean="0">
                <a:solidFill>
                  <a:srgbClr val="C00000"/>
                </a:solidFill>
              </a:rPr>
              <a:t>~9300</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81858"/>
            <a:ext cx="6048672" cy="441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灯片编号占位符 7"/>
          <p:cNvSpPr>
            <a:spLocks noGrp="1"/>
          </p:cNvSpPr>
          <p:nvPr>
            <p:ph type="sldNum" sz="quarter" idx="12"/>
          </p:nvPr>
        </p:nvSpPr>
        <p:spPr/>
        <p:txBody>
          <a:bodyPr/>
          <a:lstStyle/>
          <a:p>
            <a:fld id="{0C913308-F349-4B6D-A68A-DD1791B4A57B}" type="slidenum">
              <a:rPr lang="zh-CN" altLang="en-US" smtClean="0"/>
              <a:pPr/>
              <a:t>29</a:t>
            </a:fld>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dirty="0"/>
          </a:p>
        </p:txBody>
      </p:sp>
      <p:sp>
        <p:nvSpPr>
          <p:cNvPr id="6" name="页脚占位符 5"/>
          <p:cNvSpPr>
            <a:spLocks noGrp="1"/>
          </p:cNvSpPr>
          <p:nvPr>
            <p:ph type="ftr" sz="quarter" idx="11"/>
          </p:nvPr>
        </p:nvSpPr>
        <p:spPr/>
        <p:txBody>
          <a:bodyPr/>
          <a:lstStyle/>
          <a:p>
            <a:r>
              <a:rPr lang="en-US" altLang="zh-CN" dirty="0" smtClean="0"/>
              <a:t>5th CMPGD Workshop </a:t>
            </a:r>
            <a:r>
              <a:rPr lang="zh-CN" altLang="en-US" dirty="0" smtClean="0"/>
              <a:t>兰州</a:t>
            </a:r>
            <a:endParaRPr lang="zh-CN" altLang="en-US" dirty="0"/>
          </a:p>
        </p:txBody>
      </p:sp>
      <p:sp>
        <p:nvSpPr>
          <p:cNvPr id="9" name="TextBox 8"/>
          <p:cNvSpPr txBox="1"/>
          <p:nvPr/>
        </p:nvSpPr>
        <p:spPr>
          <a:xfrm>
            <a:off x="842067" y="557640"/>
            <a:ext cx="3313754" cy="523220"/>
          </a:xfrm>
          <a:prstGeom prst="rect">
            <a:avLst/>
          </a:prstGeom>
          <a:noFill/>
        </p:spPr>
        <p:txBody>
          <a:bodyPr wrap="square" rtlCol="0">
            <a:spAutoFit/>
          </a:bodyPr>
          <a:lstStyle/>
          <a:p>
            <a:pPr marL="285750" indent="-285750">
              <a:buFont typeface="Arial" panose="020B0604020202020204" pitchFamily="34" charset="0"/>
              <a:buChar char="•"/>
            </a:pPr>
            <a:r>
              <a:rPr lang="zh-CN" altLang="en-US" sz="2800" b="1" dirty="0" smtClean="0">
                <a:solidFill>
                  <a:srgbClr val="01059D"/>
                </a:solidFill>
              </a:rPr>
              <a:t>长期稳定性</a:t>
            </a:r>
            <a:endParaRPr lang="zh-CN" altLang="en-US" sz="2800" b="1" dirty="0">
              <a:solidFill>
                <a:srgbClr val="01059D"/>
              </a:solidFill>
            </a:endParaRPr>
          </a:p>
        </p:txBody>
      </p:sp>
      <p:sp>
        <p:nvSpPr>
          <p:cNvPr id="11" name="TextBox 10"/>
          <p:cNvSpPr txBox="1"/>
          <p:nvPr/>
        </p:nvSpPr>
        <p:spPr>
          <a:xfrm>
            <a:off x="5906229" y="6081969"/>
            <a:ext cx="3524230" cy="276999"/>
          </a:xfrm>
          <a:prstGeom prst="rect">
            <a:avLst/>
          </a:prstGeom>
          <a:noFill/>
        </p:spPr>
        <p:txBody>
          <a:bodyPr wrap="square" rtlCol="0">
            <a:spAutoFit/>
          </a:bodyPr>
          <a:lstStyle/>
          <a:p>
            <a:r>
              <a:rPr lang="en-US" altLang="zh-CN" sz="1200" b="1" i="1" dirty="0">
                <a:solidFill>
                  <a:srgbClr val="2227FE"/>
                </a:solidFill>
              </a:rPr>
              <a:t>By ZHAN </a:t>
            </a:r>
            <a:r>
              <a:rPr lang="en-US" altLang="zh-CN" sz="1200" b="1" i="1" dirty="0" err="1" smtClean="0">
                <a:solidFill>
                  <a:srgbClr val="2227FE"/>
                </a:solidFill>
              </a:rPr>
              <a:t>Zhiyong</a:t>
            </a:r>
            <a:r>
              <a:rPr lang="en-US" altLang="zh-CN" sz="1200" b="1" i="1" dirty="0" smtClean="0">
                <a:solidFill>
                  <a:srgbClr val="2227FE"/>
                </a:solidFill>
              </a:rPr>
              <a:t>, YANG Zedong, Wang </a:t>
            </a:r>
            <a:r>
              <a:rPr lang="en-US" altLang="zh-CN" sz="1200" b="1" i="1" dirty="0" err="1" smtClean="0">
                <a:solidFill>
                  <a:srgbClr val="2227FE"/>
                </a:solidFill>
              </a:rPr>
              <a:t>Fei</a:t>
            </a:r>
            <a:endParaRPr lang="zh-CN" altLang="en-US" sz="1200" b="1" i="1" dirty="0">
              <a:solidFill>
                <a:srgbClr val="2227FE"/>
              </a:solidFill>
            </a:endParaRPr>
          </a:p>
        </p:txBody>
      </p:sp>
    </p:spTree>
    <p:extLst>
      <p:ext uri="{BB962C8B-B14F-4D97-AF65-F5344CB8AC3E}">
        <p14:creationId xmlns:p14="http://schemas.microsoft.com/office/powerpoint/2010/main" val="507908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日期占位符 4"/>
          <p:cNvSpPr>
            <a:spLocks noGrp="1"/>
          </p:cNvSpPr>
          <p:nvPr>
            <p:ph type="dt" sz="half" idx="10"/>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mtClean="0"/>
              <a:t>2015-07-23 </a:t>
            </a:r>
            <a:endParaRPr lang="zh-CN" altLang="zh-CN" dirty="0" smtClean="0"/>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3</a:t>
            </a:fld>
            <a:endParaRPr lang="zh-CN" altLang="en-US"/>
          </a:p>
        </p:txBody>
      </p:sp>
      <p:sp>
        <p:nvSpPr>
          <p:cNvPr id="2" name="矩形 1"/>
          <p:cNvSpPr/>
          <p:nvPr/>
        </p:nvSpPr>
        <p:spPr>
          <a:xfrm>
            <a:off x="251520" y="5510553"/>
            <a:ext cx="4407296" cy="830997"/>
          </a:xfrm>
          <a:prstGeom prst="rect">
            <a:avLst/>
          </a:prstGeom>
        </p:spPr>
        <p:txBody>
          <a:bodyPr wrap="square">
            <a:spAutoFit/>
          </a:bodyPr>
          <a:lstStyle/>
          <a:p>
            <a:pPr lvl="0"/>
            <a:r>
              <a:rPr lang="en-GB" altLang="zh-CN" sz="1200" i="1" dirty="0">
                <a:solidFill>
                  <a:srgbClr val="0404CC"/>
                </a:solidFill>
              </a:rPr>
              <a:t>Y. </a:t>
            </a:r>
            <a:r>
              <a:rPr lang="en-GB" altLang="zh-CN" sz="1200" i="1" dirty="0" err="1">
                <a:solidFill>
                  <a:srgbClr val="0404CC"/>
                </a:solidFill>
              </a:rPr>
              <a:t>Giomatnris</a:t>
            </a:r>
            <a:r>
              <a:rPr lang="en-GB" altLang="zh-CN" sz="1200" dirty="0">
                <a:solidFill>
                  <a:srgbClr val="0404CC"/>
                </a:solidFill>
              </a:rPr>
              <a:t>, et al</a:t>
            </a:r>
            <a:r>
              <a:rPr lang="en-GB" altLang="zh-CN" sz="1200" dirty="0" smtClean="0">
                <a:solidFill>
                  <a:srgbClr val="0404CC"/>
                </a:solidFill>
              </a:rPr>
              <a:t>., </a:t>
            </a:r>
            <a:r>
              <a:rPr lang="en-US" altLang="zh-CN" sz="1200" b="1" dirty="0" smtClean="0">
                <a:solidFill>
                  <a:srgbClr val="0404CC"/>
                </a:solidFill>
              </a:rPr>
              <a:t>Nuclear </a:t>
            </a:r>
            <a:r>
              <a:rPr lang="en-US" altLang="zh-CN" sz="1200" b="1" dirty="0">
                <a:solidFill>
                  <a:srgbClr val="0404CC"/>
                </a:solidFill>
              </a:rPr>
              <a:t>Instruments and Methods in Physics Research A </a:t>
            </a:r>
            <a:r>
              <a:rPr lang="en-US" altLang="zh-CN" sz="1200" b="1" dirty="0" smtClean="0">
                <a:solidFill>
                  <a:srgbClr val="0404CC"/>
                </a:solidFill>
              </a:rPr>
              <a:t>376(1996) </a:t>
            </a:r>
            <a:r>
              <a:rPr lang="en-US" altLang="zh-CN" sz="1200" b="1" dirty="0">
                <a:solidFill>
                  <a:srgbClr val="0404CC"/>
                </a:solidFill>
              </a:rPr>
              <a:t>29-35</a:t>
            </a:r>
            <a:r>
              <a:rPr lang="en-US" altLang="zh-CN" sz="1200" b="1" dirty="0" smtClean="0">
                <a:solidFill>
                  <a:srgbClr val="0404CC"/>
                </a:solidFill>
              </a:rPr>
              <a:t>.</a:t>
            </a:r>
          </a:p>
          <a:p>
            <a:pPr lvl="0"/>
            <a:r>
              <a:rPr lang="en-GB" altLang="zh-CN" sz="1200" i="1" dirty="0">
                <a:solidFill>
                  <a:srgbClr val="0404CC"/>
                </a:solidFill>
              </a:rPr>
              <a:t>Y. </a:t>
            </a:r>
            <a:r>
              <a:rPr lang="en-GB" altLang="zh-CN" sz="1200" i="1" dirty="0" err="1" smtClean="0">
                <a:solidFill>
                  <a:srgbClr val="0404CC"/>
                </a:solidFill>
              </a:rPr>
              <a:t>Giomatnris</a:t>
            </a:r>
            <a:r>
              <a:rPr lang="en-US" altLang="zh-CN" sz="1200" dirty="0" smtClean="0">
                <a:solidFill>
                  <a:srgbClr val="0404CC"/>
                </a:solidFill>
              </a:rPr>
              <a:t>, </a:t>
            </a:r>
            <a:r>
              <a:rPr lang="en-US" altLang="zh-CN" sz="1200" b="1" dirty="0" smtClean="0">
                <a:solidFill>
                  <a:srgbClr val="0404CC"/>
                </a:solidFill>
              </a:rPr>
              <a:t>Nuclear </a:t>
            </a:r>
            <a:r>
              <a:rPr lang="en-US" altLang="zh-CN" sz="1200" b="1" dirty="0">
                <a:solidFill>
                  <a:srgbClr val="0404CC"/>
                </a:solidFill>
              </a:rPr>
              <a:t>Instruments and Methods in Physics Research A 419 </a:t>
            </a:r>
            <a:r>
              <a:rPr lang="en-US" altLang="zh-CN" sz="1200" b="1" dirty="0" smtClean="0">
                <a:solidFill>
                  <a:srgbClr val="0404CC"/>
                </a:solidFill>
              </a:rPr>
              <a:t>(</a:t>
            </a:r>
            <a:r>
              <a:rPr lang="en-US" altLang="zh-CN" sz="1200" b="1" dirty="0" smtClean="0">
                <a:solidFill>
                  <a:srgbClr val="0404CC"/>
                </a:solidFill>
              </a:rPr>
              <a:t>1998)239-250</a:t>
            </a:r>
            <a:endParaRPr lang="zh-CN" altLang="zh-CN" sz="1200" b="1" dirty="0">
              <a:solidFill>
                <a:srgbClr val="0404CC"/>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55876"/>
            <a:ext cx="4551312" cy="331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783867"/>
            <a:ext cx="4001854" cy="3111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076056" y="3110719"/>
            <a:ext cx="806388" cy="338554"/>
          </a:xfrm>
          <a:prstGeom prst="rect">
            <a:avLst/>
          </a:prstGeom>
          <a:solidFill>
            <a:schemeClr val="bg1"/>
          </a:solidFill>
          <a:ln>
            <a:solidFill>
              <a:schemeClr val="bg1"/>
            </a:solidFill>
          </a:ln>
        </p:spPr>
        <p:txBody>
          <a:bodyPr wrap="square" rtlCol="0">
            <a:spAutoFit/>
          </a:bodyPr>
          <a:lstStyle/>
          <a:p>
            <a:r>
              <a:rPr lang="en-US" altLang="zh-CN" sz="800" dirty="0" smtClean="0"/>
              <a:t>Stainless steel </a:t>
            </a:r>
          </a:p>
          <a:p>
            <a:r>
              <a:rPr lang="en-US" altLang="zh-CN" sz="800" dirty="0" smtClean="0"/>
              <a:t>mesh</a:t>
            </a:r>
            <a:endParaRPr lang="zh-CN" altLang="en-US" sz="800" dirty="0"/>
          </a:p>
        </p:txBody>
      </p:sp>
      <p:sp>
        <p:nvSpPr>
          <p:cNvPr id="10" name="TextBox 9"/>
          <p:cNvSpPr txBox="1"/>
          <p:nvPr/>
        </p:nvSpPr>
        <p:spPr>
          <a:xfrm>
            <a:off x="467543" y="332656"/>
            <a:ext cx="6213395" cy="523220"/>
          </a:xfrm>
          <a:prstGeom prst="rect">
            <a:avLst/>
          </a:prstGeom>
          <a:noFill/>
        </p:spPr>
        <p:txBody>
          <a:bodyPr wrap="square" rtlCol="0">
            <a:spAutoFit/>
          </a:bodyPr>
          <a:lstStyle/>
          <a:p>
            <a:pPr marL="457200" indent="-457200">
              <a:buSzPct val="80000"/>
              <a:buFont typeface="Wingdings" pitchFamily="2" charset="2"/>
              <a:buChar char="l"/>
            </a:pPr>
            <a:r>
              <a:rPr lang="en-US" altLang="zh-CN" sz="2800" b="1" dirty="0" err="1" smtClean="0">
                <a:solidFill>
                  <a:srgbClr val="7030A0"/>
                </a:solidFill>
                <a:effectLst>
                  <a:outerShdw blurRad="38100" dist="38100" dir="2700000" algn="tl">
                    <a:srgbClr val="000000">
                      <a:alpha val="43137"/>
                    </a:srgbClr>
                  </a:outerShdw>
                </a:effectLst>
              </a:rPr>
              <a:t>MicroMegas</a:t>
            </a:r>
            <a:r>
              <a:rPr lang="zh-CN" altLang="en-US" sz="2800" b="1" dirty="0">
                <a:solidFill>
                  <a:srgbClr val="7030A0"/>
                </a:solidFill>
                <a:effectLst>
                  <a:outerShdw blurRad="38100" dist="38100" dir="2700000" algn="tl">
                    <a:srgbClr val="000000">
                      <a:alpha val="43137"/>
                    </a:srgbClr>
                  </a:outerShdw>
                </a:effectLst>
              </a:rPr>
              <a:t>基本结构与工作原理</a:t>
            </a:r>
          </a:p>
        </p:txBody>
      </p:sp>
      <p:grpSp>
        <p:nvGrpSpPr>
          <p:cNvPr id="12" name="组合 11"/>
          <p:cNvGrpSpPr/>
          <p:nvPr/>
        </p:nvGrpSpPr>
        <p:grpSpPr>
          <a:xfrm>
            <a:off x="2987823" y="3929300"/>
            <a:ext cx="5663535" cy="2521653"/>
            <a:chOff x="971600" y="2276872"/>
            <a:chExt cx="6192688" cy="2890985"/>
          </a:xfrm>
        </p:grpSpPr>
        <p:sp>
          <p:nvSpPr>
            <p:cNvPr id="13" name="Freeform 18"/>
            <p:cNvSpPr>
              <a:spLocks/>
            </p:cNvSpPr>
            <p:nvPr/>
          </p:nvSpPr>
          <p:spPr bwMode="auto">
            <a:xfrm rot="10800000">
              <a:off x="2987824" y="2741418"/>
              <a:ext cx="1691741" cy="576064"/>
            </a:xfrm>
            <a:custGeom>
              <a:avLst/>
              <a:gdLst>
                <a:gd name="T0" fmla="*/ 336 w 651"/>
                <a:gd name="T1" fmla="*/ 1964 h 1969"/>
                <a:gd name="T2" fmla="*/ 225 w 651"/>
                <a:gd name="T3" fmla="*/ 1543 h 1969"/>
                <a:gd name="T4" fmla="*/ 114 w 651"/>
                <a:gd name="T5" fmla="*/ 1017 h 1969"/>
                <a:gd name="T6" fmla="*/ 3 w 651"/>
                <a:gd name="T7" fmla="*/ 275 h 1969"/>
                <a:gd name="T8" fmla="*/ 131 w 651"/>
                <a:gd name="T9" fmla="*/ 48 h 1969"/>
                <a:gd name="T10" fmla="*/ 535 w 651"/>
                <a:gd name="T11" fmla="*/ 42 h 1969"/>
                <a:gd name="T12" fmla="*/ 646 w 651"/>
                <a:gd name="T13" fmla="*/ 297 h 1969"/>
                <a:gd name="T14" fmla="*/ 563 w 651"/>
                <a:gd name="T15" fmla="*/ 989 h 1969"/>
                <a:gd name="T16" fmla="*/ 468 w 651"/>
                <a:gd name="T17" fmla="*/ 1554 h 1969"/>
                <a:gd name="T18" fmla="*/ 402 w 651"/>
                <a:gd name="T19" fmla="*/ 1969 h 1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1"/>
                <a:gd name="T31" fmla="*/ 0 h 1969"/>
                <a:gd name="T32" fmla="*/ 651 w 651"/>
                <a:gd name="T33" fmla="*/ 1969 h 1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1" h="1969">
                  <a:moveTo>
                    <a:pt x="336" y="1964"/>
                  </a:moveTo>
                  <a:cubicBezTo>
                    <a:pt x="300" y="1833"/>
                    <a:pt x="262" y="1701"/>
                    <a:pt x="225" y="1543"/>
                  </a:cubicBezTo>
                  <a:cubicBezTo>
                    <a:pt x="188" y="1385"/>
                    <a:pt x="151" y="1228"/>
                    <a:pt x="114" y="1017"/>
                  </a:cubicBezTo>
                  <a:cubicBezTo>
                    <a:pt x="77" y="806"/>
                    <a:pt x="0" y="436"/>
                    <a:pt x="3" y="275"/>
                  </a:cubicBezTo>
                  <a:cubicBezTo>
                    <a:pt x="6" y="114"/>
                    <a:pt x="43" y="87"/>
                    <a:pt x="131" y="48"/>
                  </a:cubicBezTo>
                  <a:cubicBezTo>
                    <a:pt x="219" y="9"/>
                    <a:pt x="449" y="0"/>
                    <a:pt x="535" y="42"/>
                  </a:cubicBezTo>
                  <a:cubicBezTo>
                    <a:pt x="621" y="84"/>
                    <a:pt x="641" y="139"/>
                    <a:pt x="646" y="297"/>
                  </a:cubicBezTo>
                  <a:cubicBezTo>
                    <a:pt x="651" y="455"/>
                    <a:pt x="593" y="780"/>
                    <a:pt x="563" y="989"/>
                  </a:cubicBezTo>
                  <a:cubicBezTo>
                    <a:pt x="533" y="1198"/>
                    <a:pt x="495" y="1391"/>
                    <a:pt x="468" y="1554"/>
                  </a:cubicBezTo>
                  <a:cubicBezTo>
                    <a:pt x="441" y="1717"/>
                    <a:pt x="413" y="1900"/>
                    <a:pt x="402" y="1969"/>
                  </a:cubicBezTo>
                </a:path>
              </a:pathLst>
            </a:custGeom>
            <a:gradFill rotWithShape="1">
              <a:gsLst>
                <a:gs pos="0">
                  <a:srgbClr val="FF0000"/>
                </a:gs>
                <a:gs pos="100000">
                  <a:srgbClr val="FFFF00"/>
                </a:gs>
              </a:gsLst>
              <a:lin ang="5400000" scaled="1"/>
            </a:gradFill>
            <a:ln w="9525" cap="flat" cmpd="sng">
              <a:solidFill>
                <a:srgbClr val="FFFF00"/>
              </a:solidFill>
              <a:prstDash val="solid"/>
              <a:miter lim="800000"/>
              <a:headEnd type="none" w="med" len="med"/>
              <a:tailEnd type="none" w="med" len="med"/>
            </a:ln>
          </p:spPr>
          <p:txBody>
            <a:bodyPr wrap="none"/>
            <a:lstStyle/>
            <a:p>
              <a:pPr fontAlgn="auto">
                <a:spcBef>
                  <a:spcPts val="0"/>
                </a:spcBef>
                <a:spcAft>
                  <a:spcPts val="0"/>
                </a:spcAft>
                <a:defRPr/>
              </a:pPr>
              <a:endParaRPr lang="zh-CN" altLang="en-US" kern="0">
                <a:solidFill>
                  <a:sysClr val="windowText" lastClr="000000"/>
                </a:solidFill>
                <a:latin typeface="Arial" pitchFamily="34" charset="0"/>
                <a:ea typeface="+mn-ea"/>
              </a:endParaRPr>
            </a:p>
          </p:txBody>
        </p:sp>
        <p:cxnSp>
          <p:nvCxnSpPr>
            <p:cNvPr id="14" name="直接连接符 13"/>
            <p:cNvCxnSpPr/>
            <p:nvPr/>
          </p:nvCxnSpPr>
          <p:spPr>
            <a:xfrm>
              <a:off x="2267744" y="2677562"/>
              <a:ext cx="2736304" cy="0"/>
            </a:xfrm>
            <a:prstGeom prst="line">
              <a:avLst/>
            </a:prstGeom>
            <a:ln w="19050">
              <a:prstDash val="sysDash"/>
            </a:ln>
          </p:spPr>
          <p:style>
            <a:lnRef idx="2">
              <a:schemeClr val="dk1"/>
            </a:lnRef>
            <a:fillRef idx="0">
              <a:schemeClr val="dk1"/>
            </a:fillRef>
            <a:effectRef idx="1">
              <a:schemeClr val="dk1"/>
            </a:effectRef>
            <a:fontRef idx="minor">
              <a:schemeClr val="tx1"/>
            </a:fontRef>
          </p:style>
        </p:cxnSp>
        <p:cxnSp>
          <p:nvCxnSpPr>
            <p:cNvPr id="15" name="直接连接符 14"/>
            <p:cNvCxnSpPr/>
            <p:nvPr/>
          </p:nvCxnSpPr>
          <p:spPr>
            <a:xfrm>
              <a:off x="2267744" y="3456965"/>
              <a:ext cx="2736304" cy="0"/>
            </a:xfrm>
            <a:prstGeom prst="line">
              <a:avLst/>
            </a:prstGeom>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2987824" y="2830037"/>
              <a:ext cx="1626155" cy="505908"/>
            </a:xfrm>
            <a:prstGeom prst="rect">
              <a:avLst/>
            </a:prstGeom>
            <a:noFill/>
          </p:spPr>
          <p:txBody>
            <a:bodyPr wrap="square" rtlCol="0">
              <a:spAutoFit/>
            </a:bodyPr>
            <a:lstStyle/>
            <a:p>
              <a:pPr>
                <a:lnSpc>
                  <a:spcPts val="1000"/>
                </a:lnSpc>
              </a:pPr>
              <a:r>
                <a:rPr lang="en-US" altLang="zh-CN" dirty="0" smtClean="0">
                  <a:solidFill>
                    <a:srgbClr val="00B0F0"/>
                  </a:solidFill>
                </a:rPr>
                <a:t>             +  </a:t>
              </a:r>
            </a:p>
            <a:p>
              <a:pPr>
                <a:lnSpc>
                  <a:spcPts val="1000"/>
                </a:lnSpc>
              </a:pPr>
              <a:r>
                <a:rPr lang="en-US" altLang="zh-CN" dirty="0" smtClean="0">
                  <a:solidFill>
                    <a:srgbClr val="00B0F0"/>
                  </a:solidFill>
                </a:rPr>
                <a:t>         +  +  +  </a:t>
              </a:r>
            </a:p>
            <a:p>
              <a:pPr>
                <a:lnSpc>
                  <a:spcPts val="1000"/>
                </a:lnSpc>
              </a:pPr>
              <a:r>
                <a:rPr lang="en-US" altLang="zh-CN" dirty="0">
                  <a:solidFill>
                    <a:srgbClr val="00B0F0"/>
                  </a:solidFill>
                </a:rPr>
                <a:t> </a:t>
              </a:r>
              <a:r>
                <a:rPr lang="en-US" altLang="zh-CN" dirty="0" smtClean="0">
                  <a:solidFill>
                    <a:srgbClr val="00B0F0"/>
                  </a:solidFill>
                </a:rPr>
                <a:t>  +  +  +  +  + +</a:t>
              </a:r>
            </a:p>
          </p:txBody>
        </p:sp>
        <p:sp>
          <p:nvSpPr>
            <p:cNvPr id="17" name="矩形 16"/>
            <p:cNvSpPr/>
            <p:nvPr/>
          </p:nvSpPr>
          <p:spPr>
            <a:xfrm>
              <a:off x="3130476" y="2827589"/>
              <a:ext cx="1560041" cy="505908"/>
            </a:xfrm>
            <a:prstGeom prst="rect">
              <a:avLst/>
            </a:prstGeom>
          </p:spPr>
          <p:txBody>
            <a:bodyPr wrap="none">
              <a:spAutoFit/>
            </a:bodyPr>
            <a:lstStyle/>
            <a:p>
              <a:pPr>
                <a:lnSpc>
                  <a:spcPts val="1000"/>
                </a:lnSpc>
              </a:pPr>
              <a:r>
                <a:rPr lang="en-US" altLang="zh-CN" dirty="0" smtClean="0">
                  <a:solidFill>
                    <a:srgbClr val="00B0F0"/>
                  </a:solidFill>
                </a:rPr>
                <a:t>            </a:t>
              </a:r>
              <a:r>
                <a:rPr lang="en-US" altLang="zh-CN" dirty="0" smtClean="0">
                  <a:solidFill>
                    <a:srgbClr val="C00000"/>
                  </a:solidFill>
                </a:rPr>
                <a:t>-   </a:t>
              </a:r>
            </a:p>
            <a:p>
              <a:pPr>
                <a:lnSpc>
                  <a:spcPts val="1000"/>
                </a:lnSpc>
              </a:pPr>
              <a:r>
                <a:rPr lang="en-US" altLang="zh-CN" dirty="0" smtClean="0">
                  <a:solidFill>
                    <a:srgbClr val="C00000"/>
                  </a:solidFill>
                </a:rPr>
                <a:t>        -   </a:t>
              </a:r>
              <a:r>
                <a:rPr lang="en-US" altLang="zh-CN" dirty="0">
                  <a:solidFill>
                    <a:srgbClr val="C00000"/>
                  </a:solidFill>
                </a:rPr>
                <a:t>-   -  </a:t>
              </a:r>
              <a:endParaRPr lang="en-US" altLang="zh-CN" dirty="0" smtClean="0">
                <a:solidFill>
                  <a:srgbClr val="C00000"/>
                </a:solidFill>
              </a:endParaRPr>
            </a:p>
            <a:p>
              <a:pPr>
                <a:lnSpc>
                  <a:spcPts val="1000"/>
                </a:lnSpc>
              </a:pPr>
              <a:r>
                <a:rPr lang="en-US" altLang="zh-CN" dirty="0" smtClean="0">
                  <a:solidFill>
                    <a:srgbClr val="C00000"/>
                  </a:solidFill>
                </a:rPr>
                <a:t>  -   -   -   -  -   </a:t>
              </a:r>
              <a:r>
                <a:rPr lang="en-US" altLang="zh-CN" dirty="0">
                  <a:solidFill>
                    <a:srgbClr val="C00000"/>
                  </a:solidFill>
                </a:rPr>
                <a:t>-  </a:t>
              </a:r>
              <a:endParaRPr lang="zh-CN" altLang="en-US" dirty="0">
                <a:solidFill>
                  <a:srgbClr val="C00000"/>
                </a:solidFill>
              </a:endParaRPr>
            </a:p>
          </p:txBody>
        </p:sp>
        <p:cxnSp>
          <p:nvCxnSpPr>
            <p:cNvPr id="18" name="直接连接符 17"/>
            <p:cNvCxnSpPr/>
            <p:nvPr/>
          </p:nvCxnSpPr>
          <p:spPr>
            <a:xfrm>
              <a:off x="3800901" y="3479778"/>
              <a:ext cx="0" cy="1214008"/>
            </a:xfrm>
            <a:prstGeom prst="line">
              <a:avLst/>
            </a:prstGeom>
          </p:spPr>
          <p:style>
            <a:lnRef idx="1">
              <a:schemeClr val="dk1"/>
            </a:lnRef>
            <a:fillRef idx="0">
              <a:schemeClr val="dk1"/>
            </a:fillRef>
            <a:effectRef idx="0">
              <a:schemeClr val="dk1"/>
            </a:effectRef>
            <a:fontRef idx="minor">
              <a:schemeClr val="tx1"/>
            </a:fontRef>
          </p:style>
        </p:cxnSp>
        <p:sp>
          <p:nvSpPr>
            <p:cNvPr id="19" name="矩形 18"/>
            <p:cNvSpPr/>
            <p:nvPr/>
          </p:nvSpPr>
          <p:spPr>
            <a:xfrm>
              <a:off x="3766413" y="4086782"/>
              <a:ext cx="85507" cy="462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a:off x="3635896" y="4693786"/>
              <a:ext cx="324000" cy="0"/>
            </a:xfrm>
            <a:prstGeom prst="line">
              <a:avLst/>
            </a:prstGeom>
          </p:spPr>
          <p:style>
            <a:lnRef idx="2">
              <a:schemeClr val="dk1"/>
            </a:lnRef>
            <a:fillRef idx="0">
              <a:schemeClr val="dk1"/>
            </a:fillRef>
            <a:effectRef idx="1">
              <a:schemeClr val="dk1"/>
            </a:effectRef>
            <a:fontRef idx="minor">
              <a:schemeClr val="tx1"/>
            </a:fontRef>
          </p:style>
        </p:cxnSp>
        <p:cxnSp>
          <p:nvCxnSpPr>
            <p:cNvPr id="21" name="直接连接符 20"/>
            <p:cNvCxnSpPr/>
            <p:nvPr/>
          </p:nvCxnSpPr>
          <p:spPr>
            <a:xfrm>
              <a:off x="3707904" y="4765794"/>
              <a:ext cx="189881" cy="0"/>
            </a:xfrm>
            <a:prstGeom prst="line">
              <a:avLst/>
            </a:prstGeom>
          </p:spPr>
          <p:style>
            <a:lnRef idx="2">
              <a:schemeClr val="dk1"/>
            </a:lnRef>
            <a:fillRef idx="0">
              <a:schemeClr val="dk1"/>
            </a:fillRef>
            <a:effectRef idx="1">
              <a:schemeClr val="dk1"/>
            </a:effectRef>
            <a:fontRef idx="minor">
              <a:schemeClr val="tx1"/>
            </a:fontRef>
          </p:style>
        </p:cxnSp>
        <p:cxnSp>
          <p:nvCxnSpPr>
            <p:cNvPr id="22" name="直接连接符 21"/>
            <p:cNvCxnSpPr/>
            <p:nvPr/>
          </p:nvCxnSpPr>
          <p:spPr>
            <a:xfrm>
              <a:off x="3743920" y="4837802"/>
              <a:ext cx="108000" cy="0"/>
            </a:xfrm>
            <a:prstGeom prst="line">
              <a:avLst/>
            </a:prstGeom>
          </p:spPr>
          <p:style>
            <a:lnRef idx="2">
              <a:schemeClr val="dk1"/>
            </a:lnRef>
            <a:fillRef idx="0">
              <a:schemeClr val="dk1"/>
            </a:fillRef>
            <a:effectRef idx="1">
              <a:schemeClr val="dk1"/>
            </a:effectRef>
            <a:fontRef idx="minor">
              <a:schemeClr val="tx1"/>
            </a:fontRef>
          </p:style>
        </p:cxnSp>
        <p:cxnSp>
          <p:nvCxnSpPr>
            <p:cNvPr id="23" name="直接箭头连接符 22"/>
            <p:cNvCxnSpPr/>
            <p:nvPr/>
          </p:nvCxnSpPr>
          <p:spPr>
            <a:xfrm>
              <a:off x="3797896" y="3860630"/>
              <a:ext cx="828092"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220072" y="2276872"/>
              <a:ext cx="1509631" cy="423426"/>
            </a:xfrm>
            <a:prstGeom prst="rect">
              <a:avLst/>
            </a:prstGeom>
            <a:noFill/>
          </p:spPr>
          <p:txBody>
            <a:bodyPr wrap="square" rtlCol="0">
              <a:spAutoFit/>
            </a:bodyPr>
            <a:lstStyle/>
            <a:p>
              <a:r>
                <a:rPr lang="en-US" altLang="zh-CN" dirty="0" smtClean="0"/>
                <a:t>Mesh (-HV) </a:t>
              </a:r>
              <a:endParaRPr lang="zh-CN" altLang="en-US" dirty="0"/>
            </a:p>
          </p:txBody>
        </p:sp>
        <p:sp>
          <p:nvSpPr>
            <p:cNvPr id="25" name="TextBox 24"/>
            <p:cNvSpPr txBox="1"/>
            <p:nvPr/>
          </p:nvSpPr>
          <p:spPr>
            <a:xfrm>
              <a:off x="5220072" y="3216995"/>
              <a:ext cx="1224136" cy="369332"/>
            </a:xfrm>
            <a:prstGeom prst="rect">
              <a:avLst/>
            </a:prstGeom>
            <a:noFill/>
          </p:spPr>
          <p:txBody>
            <a:bodyPr wrap="square" rtlCol="0">
              <a:spAutoFit/>
            </a:bodyPr>
            <a:lstStyle/>
            <a:p>
              <a:r>
                <a:rPr lang="en-US" altLang="zh-CN" dirty="0" smtClean="0"/>
                <a:t>Anode </a:t>
              </a:r>
              <a:endParaRPr lang="zh-CN" altLang="en-US" dirty="0"/>
            </a:p>
          </p:txBody>
        </p:sp>
        <p:sp>
          <p:nvSpPr>
            <p:cNvPr id="26" name="TextBox 25"/>
            <p:cNvSpPr txBox="1"/>
            <p:nvPr/>
          </p:nvSpPr>
          <p:spPr>
            <a:xfrm>
              <a:off x="3235331" y="3193342"/>
              <a:ext cx="1296144" cy="369332"/>
            </a:xfrm>
            <a:prstGeom prst="rect">
              <a:avLst/>
            </a:prstGeom>
            <a:noFill/>
          </p:spPr>
          <p:txBody>
            <a:bodyPr wrap="square" rtlCol="0">
              <a:spAutoFit/>
            </a:bodyPr>
            <a:lstStyle/>
            <a:p>
              <a:r>
                <a:rPr lang="en-US" altLang="zh-CN" dirty="0" smtClean="0"/>
                <a:t>+  +  +  +  +</a:t>
              </a:r>
              <a:endParaRPr lang="zh-CN" altLang="en-US" dirty="0"/>
            </a:p>
          </p:txBody>
        </p:sp>
        <p:sp>
          <p:nvSpPr>
            <p:cNvPr id="27" name="TextBox 26"/>
            <p:cNvSpPr txBox="1"/>
            <p:nvPr/>
          </p:nvSpPr>
          <p:spPr>
            <a:xfrm>
              <a:off x="3262425" y="3341681"/>
              <a:ext cx="1296144" cy="369332"/>
            </a:xfrm>
            <a:prstGeom prst="rect">
              <a:avLst/>
            </a:prstGeom>
            <a:noFill/>
          </p:spPr>
          <p:txBody>
            <a:bodyPr wrap="square" rtlCol="0">
              <a:spAutoFit/>
            </a:bodyPr>
            <a:lstStyle/>
            <a:p>
              <a:r>
                <a:rPr lang="en-US" altLang="zh-CN" dirty="0" smtClean="0"/>
                <a:t>-   -   -   -   -</a:t>
              </a:r>
              <a:endParaRPr lang="zh-CN" altLang="en-US" dirty="0"/>
            </a:p>
          </p:txBody>
        </p:sp>
        <p:sp>
          <p:nvSpPr>
            <p:cNvPr id="28" name="任意多边形 27"/>
            <p:cNvSpPr/>
            <p:nvPr/>
          </p:nvSpPr>
          <p:spPr>
            <a:xfrm>
              <a:off x="5031566" y="3848056"/>
              <a:ext cx="1412642" cy="913222"/>
            </a:xfrm>
            <a:custGeom>
              <a:avLst/>
              <a:gdLst>
                <a:gd name="connsiteX0" fmla="*/ 0 w 2684834"/>
                <a:gd name="connsiteY0" fmla="*/ 7954 h 1233875"/>
                <a:gd name="connsiteX1" fmla="*/ 282102 w 2684834"/>
                <a:gd name="connsiteY1" fmla="*/ 66320 h 1233875"/>
                <a:gd name="connsiteX2" fmla="*/ 359923 w 2684834"/>
                <a:gd name="connsiteY2" fmla="*/ 494337 h 1233875"/>
                <a:gd name="connsiteX3" fmla="*/ 398834 w 2684834"/>
                <a:gd name="connsiteY3" fmla="*/ 1233639 h 1233875"/>
                <a:gd name="connsiteX4" fmla="*/ 428017 w 2684834"/>
                <a:gd name="connsiteY4" fmla="*/ 572158 h 1233875"/>
                <a:gd name="connsiteX5" fmla="*/ 437744 w 2684834"/>
                <a:gd name="connsiteY5" fmla="*/ 328967 h 1233875"/>
                <a:gd name="connsiteX6" fmla="*/ 505838 w 2684834"/>
                <a:gd name="connsiteY6" fmla="*/ 299784 h 1233875"/>
                <a:gd name="connsiteX7" fmla="*/ 778212 w 2684834"/>
                <a:gd name="connsiteY7" fmla="*/ 290056 h 1233875"/>
                <a:gd name="connsiteX8" fmla="*/ 1274323 w 2684834"/>
                <a:gd name="connsiteY8" fmla="*/ 280329 h 1233875"/>
                <a:gd name="connsiteX9" fmla="*/ 1887166 w 2684834"/>
                <a:gd name="connsiteY9" fmla="*/ 66320 h 1233875"/>
                <a:gd name="connsiteX10" fmla="*/ 2684834 w 2684834"/>
                <a:gd name="connsiteY10" fmla="*/ 37137 h 1233875"/>
                <a:gd name="connsiteX11" fmla="*/ 2684834 w 2684834"/>
                <a:gd name="connsiteY11" fmla="*/ 37137 h 1233875"/>
                <a:gd name="connsiteX12" fmla="*/ 2684834 w 2684834"/>
                <a:gd name="connsiteY12" fmla="*/ 37137 h 1233875"/>
                <a:gd name="connsiteX13" fmla="*/ 2684834 w 2684834"/>
                <a:gd name="connsiteY13" fmla="*/ 37137 h 1233875"/>
                <a:gd name="connsiteX14" fmla="*/ 2684834 w 2684834"/>
                <a:gd name="connsiteY14" fmla="*/ 37137 h 123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4834" h="1233875">
                  <a:moveTo>
                    <a:pt x="0" y="7954"/>
                  </a:moveTo>
                  <a:cubicBezTo>
                    <a:pt x="111057" y="-3395"/>
                    <a:pt x="222115" y="-14744"/>
                    <a:pt x="282102" y="66320"/>
                  </a:cubicBezTo>
                  <a:cubicBezTo>
                    <a:pt x="342089" y="147384"/>
                    <a:pt x="340468" y="299784"/>
                    <a:pt x="359923" y="494337"/>
                  </a:cubicBezTo>
                  <a:cubicBezTo>
                    <a:pt x="379378" y="688890"/>
                    <a:pt x="387485" y="1220669"/>
                    <a:pt x="398834" y="1233639"/>
                  </a:cubicBezTo>
                  <a:cubicBezTo>
                    <a:pt x="410183" y="1246609"/>
                    <a:pt x="421532" y="722937"/>
                    <a:pt x="428017" y="572158"/>
                  </a:cubicBezTo>
                  <a:cubicBezTo>
                    <a:pt x="434502" y="421379"/>
                    <a:pt x="424774" y="374363"/>
                    <a:pt x="437744" y="328967"/>
                  </a:cubicBezTo>
                  <a:cubicBezTo>
                    <a:pt x="450714" y="283571"/>
                    <a:pt x="449093" y="306269"/>
                    <a:pt x="505838" y="299784"/>
                  </a:cubicBezTo>
                  <a:cubicBezTo>
                    <a:pt x="562583" y="293299"/>
                    <a:pt x="778212" y="290056"/>
                    <a:pt x="778212" y="290056"/>
                  </a:cubicBezTo>
                  <a:cubicBezTo>
                    <a:pt x="906293" y="286814"/>
                    <a:pt x="1089497" y="317618"/>
                    <a:pt x="1274323" y="280329"/>
                  </a:cubicBezTo>
                  <a:cubicBezTo>
                    <a:pt x="1459149" y="243040"/>
                    <a:pt x="1652081" y="106852"/>
                    <a:pt x="1887166" y="66320"/>
                  </a:cubicBezTo>
                  <a:cubicBezTo>
                    <a:pt x="2122251" y="25788"/>
                    <a:pt x="2684834" y="37137"/>
                    <a:pt x="2684834" y="37137"/>
                  </a:cubicBezTo>
                  <a:lnTo>
                    <a:pt x="2684834" y="37137"/>
                  </a:lnTo>
                  <a:lnTo>
                    <a:pt x="2684834" y="37137"/>
                  </a:lnTo>
                  <a:lnTo>
                    <a:pt x="2684834" y="37137"/>
                  </a:lnTo>
                  <a:lnTo>
                    <a:pt x="2684834" y="37137"/>
                  </a:ln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5652120" y="4304667"/>
              <a:ext cx="1512168" cy="369332"/>
            </a:xfrm>
            <a:prstGeom prst="rect">
              <a:avLst/>
            </a:prstGeom>
            <a:noFill/>
          </p:spPr>
          <p:txBody>
            <a:bodyPr wrap="square" rtlCol="0">
              <a:spAutoFit/>
            </a:bodyPr>
            <a:lstStyle/>
            <a:p>
              <a:r>
                <a:rPr lang="en-US" altLang="zh-CN" dirty="0" smtClean="0"/>
                <a:t>Raw signal</a:t>
              </a:r>
              <a:endParaRPr lang="zh-CN" altLang="en-US" dirty="0"/>
            </a:p>
          </p:txBody>
        </p:sp>
        <p:sp>
          <p:nvSpPr>
            <p:cNvPr id="30" name="TextBox 29"/>
            <p:cNvSpPr txBox="1"/>
            <p:nvPr/>
          </p:nvSpPr>
          <p:spPr>
            <a:xfrm>
              <a:off x="971600" y="2759825"/>
              <a:ext cx="1872208" cy="646331"/>
            </a:xfrm>
            <a:prstGeom prst="rect">
              <a:avLst/>
            </a:prstGeom>
            <a:noFill/>
          </p:spPr>
          <p:txBody>
            <a:bodyPr wrap="square" rtlCol="0">
              <a:spAutoFit/>
            </a:bodyPr>
            <a:lstStyle/>
            <a:p>
              <a:r>
                <a:rPr lang="en-US" altLang="zh-CN" dirty="0" smtClean="0"/>
                <a:t>Avalanche gap: ~100um</a:t>
              </a:r>
              <a:endParaRPr lang="zh-CN" altLang="en-US" dirty="0"/>
            </a:p>
          </p:txBody>
        </p:sp>
        <p:sp>
          <p:nvSpPr>
            <p:cNvPr id="31" name="TextBox 30"/>
            <p:cNvSpPr txBox="1"/>
            <p:nvPr/>
          </p:nvSpPr>
          <p:spPr>
            <a:xfrm>
              <a:off x="4932040" y="4798525"/>
              <a:ext cx="1052981" cy="369332"/>
            </a:xfrm>
            <a:prstGeom prst="rect">
              <a:avLst/>
            </a:prstGeom>
            <a:noFill/>
          </p:spPr>
          <p:txBody>
            <a:bodyPr wrap="none" rtlCol="0">
              <a:spAutoFit/>
            </a:bodyPr>
            <a:lstStyle/>
            <a:p>
              <a:r>
                <a:rPr lang="en-US" altLang="zh-CN" dirty="0" smtClean="0">
                  <a:solidFill>
                    <a:srgbClr val="C00000"/>
                  </a:solidFill>
                </a:rPr>
                <a:t>electrons</a:t>
              </a:r>
              <a:endParaRPr lang="zh-CN" altLang="en-US" dirty="0">
                <a:solidFill>
                  <a:srgbClr val="C00000"/>
                </a:solidFill>
              </a:endParaRPr>
            </a:p>
          </p:txBody>
        </p:sp>
        <p:sp>
          <p:nvSpPr>
            <p:cNvPr id="32" name="TextBox 31"/>
            <p:cNvSpPr txBox="1"/>
            <p:nvPr/>
          </p:nvSpPr>
          <p:spPr>
            <a:xfrm>
              <a:off x="6158713" y="3824673"/>
              <a:ext cx="570990" cy="369332"/>
            </a:xfrm>
            <a:prstGeom prst="rect">
              <a:avLst/>
            </a:prstGeom>
            <a:noFill/>
          </p:spPr>
          <p:txBody>
            <a:bodyPr wrap="none" rtlCol="0">
              <a:spAutoFit/>
            </a:bodyPr>
            <a:lstStyle/>
            <a:p>
              <a:r>
                <a:rPr lang="en-US" altLang="zh-CN" dirty="0" smtClean="0">
                  <a:solidFill>
                    <a:srgbClr val="C00000"/>
                  </a:solidFill>
                </a:rPr>
                <a:t>ions</a:t>
              </a:r>
              <a:endParaRPr lang="zh-CN" altLang="en-US" dirty="0">
                <a:solidFill>
                  <a:srgbClr val="C00000"/>
                </a:solidFill>
              </a:endParaRPr>
            </a:p>
          </p:txBody>
        </p:sp>
      </p:grpSp>
      <p:sp>
        <p:nvSpPr>
          <p:cNvPr id="33" name="Text Box 8"/>
          <p:cNvSpPr txBox="1">
            <a:spLocks noChangeArrowheads="1"/>
          </p:cNvSpPr>
          <p:nvPr/>
        </p:nvSpPr>
        <p:spPr bwMode="auto">
          <a:xfrm>
            <a:off x="107504" y="4190237"/>
            <a:ext cx="2546151" cy="97872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nSpc>
                <a:spcPct val="80000"/>
              </a:lnSpc>
              <a:spcBef>
                <a:spcPct val="50000"/>
              </a:spcBef>
            </a:pPr>
            <a:r>
              <a:rPr lang="zh-CN" altLang="en-US" b="1" dirty="0" smtClean="0">
                <a:solidFill>
                  <a:srgbClr val="ED2F42"/>
                </a:solidFill>
                <a:latin typeface="Times New Roman" pitchFamily="18" charset="0"/>
                <a:ea typeface="MS PGothic" pitchFamily="34" charset="-128"/>
              </a:rPr>
              <a:t>小雪崩放大气隙</a:t>
            </a:r>
            <a:endParaRPr lang="en-US" altLang="zh-CN" b="1" dirty="0" smtClean="0">
              <a:solidFill>
                <a:srgbClr val="ED2F42"/>
              </a:solidFill>
              <a:latin typeface="Times New Roman" pitchFamily="18" charset="0"/>
              <a:ea typeface="MS PGothic" pitchFamily="34" charset="-128"/>
            </a:endParaRPr>
          </a:p>
          <a:p>
            <a:pPr>
              <a:lnSpc>
                <a:spcPct val="70000"/>
              </a:lnSpc>
              <a:spcBef>
                <a:spcPct val="50000"/>
              </a:spcBef>
            </a:pPr>
            <a:r>
              <a:rPr lang="zh-CN" altLang="en-US" b="1" dirty="0" smtClean="0">
                <a:solidFill>
                  <a:srgbClr val="ED2F42"/>
                </a:solidFill>
                <a:latin typeface="Times New Roman" pitchFamily="18" charset="0"/>
                <a:ea typeface="MS PGothic" pitchFamily="34" charset="-128"/>
              </a:rPr>
              <a:t>快信号</a:t>
            </a:r>
            <a:endParaRPr lang="en-US" altLang="zh-CN" b="1" dirty="0" smtClean="0">
              <a:solidFill>
                <a:srgbClr val="ED2F42"/>
              </a:solidFill>
              <a:latin typeface="Times New Roman" pitchFamily="18" charset="0"/>
              <a:ea typeface="MS PGothic" pitchFamily="34" charset="-128"/>
            </a:endParaRPr>
          </a:p>
          <a:p>
            <a:pPr>
              <a:lnSpc>
                <a:spcPct val="70000"/>
              </a:lnSpc>
              <a:spcBef>
                <a:spcPct val="50000"/>
              </a:spcBef>
            </a:pPr>
            <a:r>
              <a:rPr lang="zh-CN" altLang="en-US" b="1" dirty="0" smtClean="0">
                <a:solidFill>
                  <a:srgbClr val="ED2F42"/>
                </a:solidFill>
                <a:latin typeface="Times New Roman" pitchFamily="18" charset="0"/>
                <a:ea typeface="MS PGothic" pitchFamily="34" charset="-128"/>
              </a:rPr>
              <a:t>高时间分辨与位置分辨</a:t>
            </a:r>
            <a:endParaRPr lang="en-US" altLang="zh-CN" dirty="0">
              <a:latin typeface="Times New Roman" pitchFamily="18" charset="0"/>
              <a:ea typeface="MS PGothic" pitchFamily="34" charset="-128"/>
            </a:endParaRPr>
          </a:p>
        </p:txBody>
      </p:sp>
    </p:spTree>
    <p:extLst>
      <p:ext uri="{BB962C8B-B14F-4D97-AF65-F5344CB8AC3E}">
        <p14:creationId xmlns:p14="http://schemas.microsoft.com/office/powerpoint/2010/main" val="40019064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MicroMegas\Data\TPC-Readout\Photo\installation in TPC\CIMG16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124744"/>
            <a:ext cx="6832608" cy="5124456"/>
          </a:xfrm>
          <a:prstGeom prst="rect">
            <a:avLst/>
          </a:prstGeom>
          <a:noFill/>
          <a:extLst>
            <a:ext uri="{909E8E84-426E-40DD-AFC4-6F175D3DCCD1}">
              <a14:hiddenFill xmlns:a14="http://schemas.microsoft.com/office/drawing/2010/main">
                <a:solidFill>
                  <a:srgbClr val="FFFFFF"/>
                </a:solidFill>
              </a14:hiddenFill>
            </a:ext>
          </a:extLst>
        </p:spPr>
      </p:pic>
      <p:sp>
        <p:nvSpPr>
          <p:cNvPr id="2" name="圆角矩形标注 1"/>
          <p:cNvSpPr/>
          <p:nvPr/>
        </p:nvSpPr>
        <p:spPr>
          <a:xfrm>
            <a:off x="2198688" y="1628800"/>
            <a:ext cx="1440160" cy="66767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Gas control panel</a:t>
            </a:r>
            <a:endParaRPr lang="zh-CN" altLang="en-US" dirty="0"/>
          </a:p>
        </p:txBody>
      </p:sp>
      <p:sp>
        <p:nvSpPr>
          <p:cNvPr id="8" name="圆角矩形标注 7"/>
          <p:cNvSpPr/>
          <p:nvPr/>
        </p:nvSpPr>
        <p:spPr>
          <a:xfrm>
            <a:off x="3830608" y="5107508"/>
            <a:ext cx="1114592" cy="432048"/>
          </a:xfrm>
          <a:prstGeom prst="wedgeRoundRectCallout">
            <a:avLst>
              <a:gd name="adj1" fmla="val 55595"/>
              <a:gd name="adj2" fmla="val -76832"/>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TPC</a:t>
            </a:r>
            <a:endParaRPr lang="zh-CN" altLang="en-US" dirty="0"/>
          </a:p>
        </p:txBody>
      </p:sp>
      <p:sp>
        <p:nvSpPr>
          <p:cNvPr id="9" name="圆角矩形标注 8"/>
          <p:cNvSpPr/>
          <p:nvPr/>
        </p:nvSpPr>
        <p:spPr>
          <a:xfrm>
            <a:off x="4618831" y="5822832"/>
            <a:ext cx="1728192" cy="432048"/>
          </a:xfrm>
          <a:prstGeom prst="wedgeRoundRectCallout">
            <a:avLst>
              <a:gd name="adj1" fmla="val 41624"/>
              <a:gd name="adj2" fmla="val -10260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Vacuum pump</a:t>
            </a:r>
            <a:endParaRPr lang="zh-CN" altLang="en-US" dirty="0"/>
          </a:p>
        </p:txBody>
      </p:sp>
      <p:sp>
        <p:nvSpPr>
          <p:cNvPr id="10" name="圆角矩形标注 9"/>
          <p:cNvSpPr/>
          <p:nvPr/>
        </p:nvSpPr>
        <p:spPr>
          <a:xfrm>
            <a:off x="7668344" y="3717032"/>
            <a:ext cx="1152128" cy="432048"/>
          </a:xfrm>
          <a:prstGeom prst="wedgeRoundRectCallout">
            <a:avLst>
              <a:gd name="adj1" fmla="val -50235"/>
              <a:gd name="adj2" fmla="val 9659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NIM crate</a:t>
            </a:r>
            <a:endParaRPr lang="zh-CN" altLang="en-US" dirty="0"/>
          </a:p>
        </p:txBody>
      </p:sp>
      <p:sp>
        <p:nvSpPr>
          <p:cNvPr id="13" name="标题 1"/>
          <p:cNvSpPr txBox="1">
            <a:spLocks/>
          </p:cNvSpPr>
          <p:nvPr/>
        </p:nvSpPr>
        <p:spPr>
          <a:xfrm>
            <a:off x="93662" y="332656"/>
            <a:ext cx="9050338" cy="692150"/>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defPPr>
              <a:defRPr lang="zh-CN"/>
            </a:defPPr>
            <a:lvl1pPr algn="ctr">
              <a:defRPr sz="3200" b="1">
                <a:solidFill>
                  <a:srgbClr val="7030A0"/>
                </a:solidFill>
                <a:effectLst>
                  <a:outerShdw blurRad="38100" dist="38100" dir="2700000" algn="tl">
                    <a:srgbClr val="000000">
                      <a:alpha val="43137"/>
                    </a:srgbClr>
                  </a:outerShdw>
                </a:effectLst>
                <a:ea typeface="华文楷体" pitchFamily="2" charset="-122"/>
              </a:defRPr>
            </a:lvl1pPr>
          </a:lstStyle>
          <a:p>
            <a:r>
              <a:rPr lang="en-US" altLang="zh-CN" sz="2800" dirty="0" err="1" smtClean="0">
                <a:solidFill>
                  <a:srgbClr val="01059D"/>
                </a:solidFill>
              </a:rPr>
              <a:t>MicroMegas</a:t>
            </a:r>
            <a:r>
              <a:rPr lang="zh-CN" altLang="en-US" sz="2800" dirty="0">
                <a:solidFill>
                  <a:srgbClr val="01059D"/>
                </a:solidFill>
              </a:rPr>
              <a:t>在纯氙气</a:t>
            </a:r>
            <a:r>
              <a:rPr lang="zh-CN" altLang="en-US" sz="2800" dirty="0" smtClean="0">
                <a:solidFill>
                  <a:srgbClr val="01059D"/>
                </a:solidFill>
              </a:rPr>
              <a:t>中性能</a:t>
            </a:r>
            <a:r>
              <a:rPr lang="zh-CN" altLang="en-US" sz="2800" dirty="0">
                <a:solidFill>
                  <a:srgbClr val="01059D"/>
                </a:solidFill>
              </a:rPr>
              <a:t>研究（与上海交大合作）</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30</a:t>
            </a:fld>
            <a:endParaRPr lang="zh-CN" altLang="en-US"/>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22800913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DCIM\100CASIO\CIMG1656.JPG"/>
          <p:cNvPicPr>
            <a:picLocks noChangeAspect="1" noChangeArrowheads="1"/>
          </p:cNvPicPr>
          <p:nvPr/>
        </p:nvPicPr>
        <p:blipFill>
          <a:blip r:embed="rId2" cstate="print"/>
          <a:srcRect/>
          <a:stretch>
            <a:fillRect/>
          </a:stretch>
        </p:blipFill>
        <p:spPr bwMode="auto">
          <a:xfrm>
            <a:off x="5247555" y="2668851"/>
            <a:ext cx="3476741" cy="2607556"/>
          </a:xfrm>
          <a:prstGeom prst="rect">
            <a:avLst/>
          </a:prstGeom>
          <a:noFill/>
        </p:spPr>
      </p:pic>
      <p:pic>
        <p:nvPicPr>
          <p:cNvPr id="1027" name="Picture 3" descr="K:\DCIM\100CASIO\CIMG1664.JPG"/>
          <p:cNvPicPr>
            <a:picLocks noChangeAspect="1" noChangeArrowheads="1"/>
          </p:cNvPicPr>
          <p:nvPr/>
        </p:nvPicPr>
        <p:blipFill>
          <a:blip r:embed="rId3" cstate="print"/>
          <a:srcRect/>
          <a:stretch>
            <a:fillRect/>
          </a:stretch>
        </p:blipFill>
        <p:spPr bwMode="auto">
          <a:xfrm>
            <a:off x="357158" y="1315518"/>
            <a:ext cx="4588752" cy="3441564"/>
          </a:xfrm>
          <a:prstGeom prst="rect">
            <a:avLst/>
          </a:prstGeom>
          <a:noFill/>
        </p:spPr>
      </p:pic>
      <p:pic>
        <p:nvPicPr>
          <p:cNvPr id="2" name="Picture 2" descr="F:\MicroMegas\Data\TPC-Readout\Photo\installation in TPC\IMG_13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5022032"/>
            <a:ext cx="2019053" cy="11365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F:\MicroMegas\Data\TPC-Readout\Photo\installation in TPC\IMG_136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5022033"/>
            <a:ext cx="1978052" cy="11135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63552" y="5048745"/>
            <a:ext cx="2040495" cy="369332"/>
          </a:xfrm>
          <a:prstGeom prst="rect">
            <a:avLst/>
          </a:prstGeom>
          <a:noFill/>
        </p:spPr>
        <p:txBody>
          <a:bodyPr wrap="square" rtlCol="0">
            <a:spAutoFit/>
          </a:bodyPr>
          <a:lstStyle/>
          <a:p>
            <a:r>
              <a:rPr lang="en-US" altLang="zh-CN" dirty="0" smtClean="0">
                <a:solidFill>
                  <a:srgbClr val="002060"/>
                </a:solidFill>
              </a:rPr>
              <a:t>Am241 on backside</a:t>
            </a:r>
            <a:endParaRPr lang="zh-CN" altLang="en-US" dirty="0">
              <a:solidFill>
                <a:srgbClr val="002060"/>
              </a:solidFill>
            </a:endParaRPr>
          </a:p>
        </p:txBody>
      </p:sp>
      <p:sp>
        <p:nvSpPr>
          <p:cNvPr id="15" name="TextBox 14"/>
          <p:cNvSpPr txBox="1"/>
          <p:nvPr/>
        </p:nvSpPr>
        <p:spPr>
          <a:xfrm>
            <a:off x="827584" y="5765194"/>
            <a:ext cx="1584176" cy="369332"/>
          </a:xfrm>
          <a:prstGeom prst="rect">
            <a:avLst/>
          </a:prstGeom>
          <a:noFill/>
        </p:spPr>
        <p:txBody>
          <a:bodyPr wrap="square" rtlCol="0">
            <a:spAutoFit/>
          </a:bodyPr>
          <a:lstStyle/>
          <a:p>
            <a:r>
              <a:rPr lang="en-US" altLang="zh-CN" dirty="0" smtClean="0">
                <a:solidFill>
                  <a:srgbClr val="002060"/>
                </a:solidFill>
              </a:rPr>
              <a:t>Drift electrode</a:t>
            </a:r>
            <a:endParaRPr lang="zh-CN" altLang="en-US" dirty="0">
              <a:solidFill>
                <a:srgbClr val="002060"/>
              </a:solidFill>
            </a:endParaRPr>
          </a:p>
        </p:txBody>
      </p:sp>
      <p:sp>
        <p:nvSpPr>
          <p:cNvPr id="14" name="TextBox 13"/>
          <p:cNvSpPr txBox="1"/>
          <p:nvPr/>
        </p:nvSpPr>
        <p:spPr>
          <a:xfrm>
            <a:off x="3851920" y="3451646"/>
            <a:ext cx="1419299" cy="369332"/>
          </a:xfrm>
          <a:prstGeom prst="rect">
            <a:avLst/>
          </a:prstGeom>
          <a:noFill/>
        </p:spPr>
        <p:txBody>
          <a:bodyPr wrap="square" rtlCol="0">
            <a:spAutoFit/>
          </a:bodyPr>
          <a:lstStyle/>
          <a:p>
            <a:r>
              <a:rPr lang="en-US" altLang="zh-CN" dirty="0" smtClean="0">
                <a:solidFill>
                  <a:srgbClr val="002060"/>
                </a:solidFill>
              </a:rPr>
              <a:t>Teflon spacer</a:t>
            </a:r>
            <a:endParaRPr lang="zh-CN" altLang="en-US" dirty="0">
              <a:solidFill>
                <a:srgbClr val="002060"/>
              </a:solidFill>
            </a:endParaRPr>
          </a:p>
        </p:txBody>
      </p:sp>
      <p:sp>
        <p:nvSpPr>
          <p:cNvPr id="16" name="TextBox 15"/>
          <p:cNvSpPr txBox="1"/>
          <p:nvPr/>
        </p:nvSpPr>
        <p:spPr>
          <a:xfrm>
            <a:off x="5508104" y="2164794"/>
            <a:ext cx="3117205" cy="369332"/>
          </a:xfrm>
          <a:prstGeom prst="rect">
            <a:avLst/>
          </a:prstGeom>
          <a:noFill/>
        </p:spPr>
        <p:txBody>
          <a:bodyPr wrap="square" rtlCol="0">
            <a:spAutoFit/>
          </a:bodyPr>
          <a:lstStyle/>
          <a:p>
            <a:pPr algn="ctr"/>
            <a:r>
              <a:rPr lang="en-US" altLang="zh-CN" i="1" dirty="0" err="1" smtClean="0"/>
              <a:t>Micromegas</a:t>
            </a:r>
            <a:r>
              <a:rPr lang="en-US" altLang="zh-CN" i="1" dirty="0" smtClean="0"/>
              <a:t> view from bottom </a:t>
            </a:r>
            <a:endParaRPr lang="zh-CN" altLang="en-US" i="1" dirty="0"/>
          </a:p>
        </p:txBody>
      </p:sp>
      <p:cxnSp>
        <p:nvCxnSpPr>
          <p:cNvPr id="19" name="直接箭头连接符 18"/>
          <p:cNvCxnSpPr/>
          <p:nvPr/>
        </p:nvCxnSpPr>
        <p:spPr>
          <a:xfrm>
            <a:off x="7380312" y="3972629"/>
            <a:ext cx="792088" cy="0"/>
          </a:xfrm>
          <a:prstGeom prst="straightConnector1">
            <a:avLst/>
          </a:prstGeom>
          <a:ln w="22225" cmpd="sng">
            <a:solidFill>
              <a:schemeClr val="bg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7871" y="1052736"/>
            <a:ext cx="2098480" cy="148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矩形 19"/>
          <p:cNvSpPr/>
          <p:nvPr/>
        </p:nvSpPr>
        <p:spPr>
          <a:xfrm>
            <a:off x="1312554" y="3036300"/>
            <a:ext cx="1338980" cy="107271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a:off x="2586060" y="3531393"/>
            <a:ext cx="1304434" cy="209838"/>
          </a:xfrm>
          <a:prstGeom prst="rightArrow">
            <a:avLst>
              <a:gd name="adj1" fmla="val 50000"/>
              <a:gd name="adj2" fmla="val 99634"/>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rot="17622737">
            <a:off x="875347" y="4372550"/>
            <a:ext cx="1310479" cy="330875"/>
          </a:xfrm>
          <a:prstGeom prst="rightArrow">
            <a:avLst>
              <a:gd name="adj1" fmla="val 50000"/>
              <a:gd name="adj2" fmla="val 99634"/>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7380312" y="3572655"/>
            <a:ext cx="792088" cy="369332"/>
          </a:xfrm>
          <a:prstGeom prst="rect">
            <a:avLst/>
          </a:prstGeom>
          <a:noFill/>
        </p:spPr>
        <p:txBody>
          <a:bodyPr wrap="square" rtlCol="0">
            <a:spAutoFit/>
          </a:bodyPr>
          <a:lstStyle/>
          <a:p>
            <a:r>
              <a:rPr lang="en-US" altLang="zh-CN" dirty="0" smtClean="0">
                <a:solidFill>
                  <a:schemeClr val="bg1"/>
                </a:solidFill>
              </a:rPr>
              <a:t>30mm</a:t>
            </a:r>
            <a:endParaRPr lang="zh-CN" altLang="en-US" dirty="0">
              <a:solidFill>
                <a:schemeClr val="bg1"/>
              </a:solidFill>
            </a:endParaRPr>
          </a:p>
        </p:txBody>
      </p:sp>
      <p:sp>
        <p:nvSpPr>
          <p:cNvPr id="24" name="标题 1"/>
          <p:cNvSpPr txBox="1">
            <a:spLocks/>
          </p:cNvSpPr>
          <p:nvPr/>
        </p:nvSpPr>
        <p:spPr>
          <a:xfrm>
            <a:off x="93662" y="332656"/>
            <a:ext cx="8222754" cy="692150"/>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defPPr>
              <a:defRPr lang="zh-CN"/>
            </a:defPPr>
            <a:lvl1pPr algn="ctr">
              <a:defRPr sz="2800" b="1">
                <a:solidFill>
                  <a:srgbClr val="7030A0"/>
                </a:solidFill>
                <a:effectLst>
                  <a:outerShdw blurRad="38100" dist="38100" dir="2700000" algn="tl">
                    <a:srgbClr val="000000">
                      <a:alpha val="43137"/>
                    </a:srgbClr>
                  </a:outerShdw>
                </a:effectLst>
                <a:ea typeface="华文楷体" pitchFamily="2" charset="-122"/>
              </a:defRPr>
            </a:lvl1pPr>
          </a:lstStyle>
          <a:p>
            <a:r>
              <a:rPr lang="en-US" altLang="zh-CN" dirty="0" err="1" smtClean="0">
                <a:solidFill>
                  <a:srgbClr val="01059D"/>
                </a:solidFill>
              </a:rPr>
              <a:t>MicroMegas</a:t>
            </a:r>
            <a:r>
              <a:rPr lang="zh-CN" altLang="en-US" dirty="0">
                <a:solidFill>
                  <a:srgbClr val="01059D"/>
                </a:solidFill>
              </a:rPr>
              <a:t>在纯氙气中的性能研究（</a:t>
            </a:r>
            <a:r>
              <a:rPr lang="en-US" altLang="zh-CN" dirty="0">
                <a:solidFill>
                  <a:srgbClr val="01059D"/>
                </a:solidFill>
              </a:rPr>
              <a:t>Installation</a:t>
            </a:r>
            <a:r>
              <a:rPr lang="zh-CN" altLang="en-US" dirty="0">
                <a:solidFill>
                  <a:srgbClr val="01059D"/>
                </a:solidFill>
              </a:rPr>
              <a:t>）</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31</a:t>
            </a:fld>
            <a:endParaRPr lang="zh-CN" altLang="en-US"/>
          </a:p>
        </p:txBody>
      </p:sp>
      <p:sp>
        <p:nvSpPr>
          <p:cNvPr id="6" name="日期占位符 5"/>
          <p:cNvSpPr>
            <a:spLocks noGrp="1"/>
          </p:cNvSpPr>
          <p:nvPr>
            <p:ph type="dt" sz="half" idx="10"/>
          </p:nvPr>
        </p:nvSpPr>
        <p:spPr/>
        <p:txBody>
          <a:bodyPr/>
          <a:lstStyle/>
          <a:p>
            <a:r>
              <a:rPr lang="en-US" altLang="zh-CN" smtClean="0"/>
              <a:t>2015-07-23 </a:t>
            </a:r>
            <a:endParaRPr lang="zh-CN" altLang="en-US"/>
          </a:p>
        </p:txBody>
      </p:sp>
      <p:sp>
        <p:nvSpPr>
          <p:cNvPr id="7" name="页脚占位符 6"/>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5758424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标题 1"/>
          <p:cNvSpPr>
            <a:spLocks noGrp="1"/>
          </p:cNvSpPr>
          <p:nvPr>
            <p:ph type="title"/>
          </p:nvPr>
        </p:nvSpPr>
        <p:spPr>
          <a:xfrm>
            <a:off x="93662" y="332656"/>
            <a:ext cx="9050338" cy="692150"/>
          </a:xfrm>
          <a:noFill/>
          <a:ln w="57150">
            <a:noFill/>
            <a:miter lim="800000"/>
            <a:headEnd/>
            <a:tailEnd/>
          </a:ln>
          <a:effectLst>
            <a:prstShdw prst="shdw17" dist="17961" dir="2700000">
              <a:srgbClr val="004D00"/>
            </a:prstShdw>
          </a:effectLst>
        </p:spPr>
        <p:txBody>
          <a:bodyPr lIns="90488" tIns="44450" rIns="90488" bIns="44450" anchor="ctr"/>
          <a:lstStyle/>
          <a:p>
            <a:r>
              <a:rPr lang="en-US" altLang="zh-CN" sz="2800" b="1" dirty="0" err="1" smtClean="0">
                <a:solidFill>
                  <a:srgbClr val="01059D"/>
                </a:solidFill>
                <a:effectLst>
                  <a:outerShdw blurRad="38100" dist="38100" dir="2700000" algn="tl">
                    <a:srgbClr val="000000">
                      <a:alpha val="43137"/>
                    </a:srgbClr>
                  </a:outerShdw>
                </a:effectLst>
                <a:latin typeface="+mn-lt"/>
                <a:ea typeface="华文楷体" pitchFamily="2" charset="-122"/>
                <a:cs typeface="+mn-cs"/>
              </a:rPr>
              <a:t>MicroMegas</a:t>
            </a:r>
            <a:r>
              <a:rPr lang="zh-CN" altLang="en-US" sz="2800" b="1" dirty="0">
                <a:solidFill>
                  <a:srgbClr val="01059D"/>
                </a:solidFill>
                <a:effectLst>
                  <a:outerShdw blurRad="38100" dist="38100" dir="2700000" algn="tl">
                    <a:srgbClr val="000000">
                      <a:alpha val="43137"/>
                    </a:srgbClr>
                  </a:outerShdw>
                </a:effectLst>
                <a:latin typeface="+mn-lt"/>
                <a:ea typeface="华文楷体" pitchFamily="2" charset="-122"/>
                <a:cs typeface="+mn-cs"/>
              </a:rPr>
              <a:t>在纯氙气中的性能研究（</a:t>
            </a:r>
            <a:r>
              <a:rPr lang="en-US" altLang="zh-CN" sz="2800" b="1" baseline="30000" dirty="0">
                <a:solidFill>
                  <a:srgbClr val="01059D"/>
                </a:solidFill>
                <a:effectLst>
                  <a:outerShdw blurRad="38100" dist="38100" dir="2700000" algn="tl">
                    <a:srgbClr val="000000">
                      <a:alpha val="43137"/>
                    </a:srgbClr>
                  </a:outerShdw>
                </a:effectLst>
                <a:latin typeface="+mn-lt"/>
                <a:ea typeface="华文楷体" pitchFamily="2" charset="-122"/>
                <a:cs typeface="+mn-cs"/>
              </a:rPr>
              <a:t>241</a:t>
            </a:r>
            <a:r>
              <a:rPr lang="en-US" altLang="zh-CN" sz="2800" b="1" dirty="0">
                <a:solidFill>
                  <a:srgbClr val="01059D"/>
                </a:solidFill>
                <a:effectLst>
                  <a:outerShdw blurRad="38100" dist="38100" dir="2700000" algn="tl">
                    <a:srgbClr val="000000">
                      <a:alpha val="43137"/>
                    </a:srgbClr>
                  </a:outerShdw>
                </a:effectLst>
                <a:latin typeface="+mn-lt"/>
                <a:ea typeface="华文楷体" pitchFamily="2" charset="-122"/>
                <a:cs typeface="+mn-cs"/>
              </a:rPr>
              <a:t>Am </a:t>
            </a:r>
            <a:r>
              <a:rPr lang="en-US" altLang="zh-CN" sz="2800" b="1" dirty="0">
                <a:solidFill>
                  <a:srgbClr val="01059D"/>
                </a:solidFill>
                <a:effectLst>
                  <a:outerShdw blurRad="38100" dist="38100" dir="2700000" algn="tl">
                    <a:srgbClr val="000000">
                      <a:alpha val="43137"/>
                    </a:srgbClr>
                  </a:outerShdw>
                </a:effectLst>
                <a:latin typeface="+mn-lt"/>
                <a:ea typeface="华文楷体" pitchFamily="2" charset="-122"/>
                <a:cs typeface="+mn-cs"/>
                <a:sym typeface="Symbol"/>
              </a:rPr>
              <a:t></a:t>
            </a:r>
            <a:r>
              <a:rPr lang="en-US" altLang="zh-CN" sz="2800" b="1" dirty="0">
                <a:solidFill>
                  <a:srgbClr val="01059D"/>
                </a:solidFill>
                <a:effectLst>
                  <a:outerShdw blurRad="38100" dist="38100" dir="2700000" algn="tl">
                    <a:srgbClr val="000000">
                      <a:alpha val="43137"/>
                    </a:srgbClr>
                  </a:outerShdw>
                </a:effectLst>
                <a:latin typeface="+mn-lt"/>
                <a:ea typeface="华文楷体" pitchFamily="2" charset="-122"/>
                <a:cs typeface="+mn-cs"/>
              </a:rPr>
              <a:t> </a:t>
            </a:r>
            <a:r>
              <a:rPr lang="zh-CN" altLang="en-US" sz="2800" b="1" dirty="0" smtClean="0">
                <a:solidFill>
                  <a:srgbClr val="01059D"/>
                </a:solidFill>
                <a:effectLst>
                  <a:outerShdw blurRad="38100" dist="38100" dir="2700000" algn="tl">
                    <a:srgbClr val="000000">
                      <a:alpha val="43137"/>
                    </a:srgbClr>
                  </a:outerShdw>
                </a:effectLst>
                <a:latin typeface="+mn-lt"/>
                <a:ea typeface="华文楷体" pitchFamily="2" charset="-122"/>
                <a:cs typeface="+mn-cs"/>
              </a:rPr>
              <a:t>测试</a:t>
            </a:r>
            <a:r>
              <a:rPr lang="zh-CN" altLang="en-US" sz="2800" b="1" dirty="0">
                <a:solidFill>
                  <a:srgbClr val="01059D"/>
                </a:solidFill>
                <a:effectLst>
                  <a:outerShdw blurRad="38100" dist="38100" dir="2700000" algn="tl">
                    <a:srgbClr val="000000">
                      <a:alpha val="43137"/>
                    </a:srgbClr>
                  </a:outerShdw>
                </a:effectLst>
                <a:latin typeface="+mn-lt"/>
                <a:ea typeface="华文楷体" pitchFamily="2" charset="-122"/>
                <a:cs typeface="+mn-cs"/>
              </a:rPr>
              <a:t>结果）</a:t>
            </a:r>
          </a:p>
        </p:txBody>
      </p:sp>
      <p:sp>
        <p:nvSpPr>
          <p:cNvPr id="95248" name="灯片编号占位符 12"/>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806BBE-8A5C-4D0B-95D2-2FB014C0E08A}" type="slidenum">
              <a:rPr lang="zh-CN" altLang="en-US" smtClean="0">
                <a:solidFill>
                  <a:srgbClr val="898989"/>
                </a:solidFill>
              </a:rPr>
              <a:pPr fontAlgn="base">
                <a:spcBef>
                  <a:spcPct val="0"/>
                </a:spcBef>
                <a:spcAft>
                  <a:spcPct val="0"/>
                </a:spcAft>
                <a:defRPr/>
              </a:pPr>
              <a:t>32</a:t>
            </a:fld>
            <a:endParaRPr lang="en-US" altLang="zh-CN" smtClean="0">
              <a:solidFill>
                <a:srgbClr val="898989"/>
              </a:solidFill>
            </a:endParaRP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36" y="1218209"/>
            <a:ext cx="3829864" cy="2959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矩形 6"/>
          <p:cNvSpPr>
            <a:spLocks noChangeArrowheads="1"/>
          </p:cNvSpPr>
          <p:nvPr/>
        </p:nvSpPr>
        <p:spPr bwMode="auto">
          <a:xfrm>
            <a:off x="742136" y="4190596"/>
            <a:ext cx="370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pPr>
              <a:spcBef>
                <a:spcPts val="600"/>
              </a:spcBef>
              <a:buClr>
                <a:srgbClr val="0070C0"/>
              </a:buClr>
            </a:pPr>
            <a:r>
              <a:rPr lang="zh-CN" altLang="en-US" sz="1800" dirty="0">
                <a:solidFill>
                  <a:srgbClr val="002060"/>
                </a:solidFill>
                <a:latin typeface="Times New Roman" pitchFamily="18" charset="0"/>
                <a:ea typeface="+mn-ea"/>
                <a:cs typeface="Times New Roman" pitchFamily="18" charset="0"/>
              </a:rPr>
              <a:t>对</a:t>
            </a:r>
            <a:r>
              <a:rPr lang="en-US" altLang="zh-CN" sz="1800" dirty="0">
                <a:solidFill>
                  <a:srgbClr val="002060"/>
                </a:solidFill>
                <a:latin typeface="Times New Roman" pitchFamily="18" charset="0"/>
                <a:ea typeface="+mn-ea"/>
                <a:cs typeface="Times New Roman" pitchFamily="18" charset="0"/>
              </a:rPr>
              <a:t>Alpha</a:t>
            </a:r>
            <a:r>
              <a:rPr lang="zh-CN" altLang="en-US" sz="1800" dirty="0">
                <a:solidFill>
                  <a:srgbClr val="002060"/>
                </a:solidFill>
                <a:latin typeface="Times New Roman" pitchFamily="18" charset="0"/>
                <a:ea typeface="+mn-ea"/>
                <a:cs typeface="Times New Roman" pitchFamily="18" charset="0"/>
              </a:rPr>
              <a:t>的气体增益高于</a:t>
            </a:r>
            <a:r>
              <a:rPr lang="en-US" altLang="zh-CN" sz="1800" dirty="0">
                <a:solidFill>
                  <a:srgbClr val="002060"/>
                </a:solidFill>
                <a:latin typeface="Times New Roman" pitchFamily="18" charset="0"/>
                <a:ea typeface="+mn-ea"/>
                <a:cs typeface="Times New Roman" pitchFamily="18" charset="0"/>
              </a:rPr>
              <a:t>200</a:t>
            </a:r>
            <a:r>
              <a:rPr lang="zh-CN" altLang="en-US" sz="1800" dirty="0">
                <a:solidFill>
                  <a:srgbClr val="002060"/>
                </a:solidFill>
                <a:latin typeface="Times New Roman" pitchFamily="18" charset="0"/>
                <a:ea typeface="+mn-ea"/>
                <a:cs typeface="Times New Roman" pitchFamily="18" charset="0"/>
              </a:rPr>
              <a:t>，最好能量分辨</a:t>
            </a:r>
            <a:r>
              <a:rPr lang="en-US" altLang="zh-CN" sz="1800" dirty="0">
                <a:solidFill>
                  <a:srgbClr val="002060"/>
                </a:solidFill>
                <a:latin typeface="Times New Roman" pitchFamily="18" charset="0"/>
                <a:ea typeface="+mn-ea"/>
                <a:cs typeface="Times New Roman" pitchFamily="18" charset="0"/>
              </a:rPr>
              <a:t> (FWHM) </a:t>
            </a:r>
            <a:r>
              <a:rPr lang="zh-CN" altLang="en-US" sz="1800" dirty="0">
                <a:solidFill>
                  <a:srgbClr val="002060"/>
                </a:solidFill>
                <a:latin typeface="Times New Roman" pitchFamily="18" charset="0"/>
                <a:ea typeface="+mn-ea"/>
                <a:cs typeface="Times New Roman" pitchFamily="18" charset="0"/>
              </a:rPr>
              <a:t>好于</a:t>
            </a:r>
            <a:r>
              <a:rPr lang="en-US" altLang="zh-CN" sz="1800" dirty="0">
                <a:solidFill>
                  <a:srgbClr val="002060"/>
                </a:solidFill>
                <a:latin typeface="Times New Roman" pitchFamily="18" charset="0"/>
                <a:ea typeface="+mn-ea"/>
                <a:cs typeface="Times New Roman" pitchFamily="18" charset="0"/>
              </a:rPr>
              <a:t> 8%.  </a:t>
            </a:r>
          </a:p>
        </p:txBody>
      </p:sp>
      <p:sp>
        <p:nvSpPr>
          <p:cNvPr id="94214" name="矩形 5"/>
          <p:cNvSpPr>
            <a:spLocks noChangeArrowheads="1"/>
          </p:cNvSpPr>
          <p:nvPr/>
        </p:nvSpPr>
        <p:spPr bwMode="auto">
          <a:xfrm>
            <a:off x="2372665" y="1993235"/>
            <a:ext cx="97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zh-CN" altLang="en-US" sz="1800" dirty="0">
                <a:solidFill>
                  <a:srgbClr val="000000"/>
                </a:solidFill>
                <a:latin typeface="Calibri" pitchFamily="34" charset="0"/>
              </a:rPr>
              <a:t> </a:t>
            </a:r>
            <a:r>
              <a:rPr lang="en-US" altLang="zh-CN" sz="1800" b="1" i="1" dirty="0">
                <a:solidFill>
                  <a:srgbClr val="0070C0"/>
                </a:solidFill>
                <a:latin typeface="Calibri" pitchFamily="34" charset="0"/>
              </a:rPr>
              <a:t>p=1atm</a:t>
            </a:r>
            <a:endParaRPr lang="zh-CN" altLang="en-US" sz="1800" dirty="0">
              <a:latin typeface="Calibri" pitchFamily="34" charset="0"/>
            </a:endParaRPr>
          </a:p>
        </p:txBody>
      </p:sp>
      <p:sp>
        <p:nvSpPr>
          <p:cNvPr id="94215" name="矩形 6"/>
          <p:cNvSpPr>
            <a:spLocks noChangeArrowheads="1"/>
          </p:cNvSpPr>
          <p:nvPr/>
        </p:nvSpPr>
        <p:spPr bwMode="auto">
          <a:xfrm>
            <a:off x="242026" y="6056907"/>
            <a:ext cx="835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pPr marL="0" indent="0">
              <a:spcBef>
                <a:spcPts val="600"/>
              </a:spcBef>
              <a:buClr>
                <a:srgbClr val="0070C0"/>
              </a:buClr>
            </a:pPr>
            <a:r>
              <a:rPr lang="zh-CN" altLang="en-US" sz="1800" b="1" dirty="0" smtClean="0">
                <a:solidFill>
                  <a:srgbClr val="0404CC"/>
                </a:solidFill>
                <a:latin typeface="Times New Roman" pitchFamily="18" charset="0"/>
                <a:ea typeface="+mn-ea"/>
                <a:cs typeface="Times New Roman" pitchFamily="18" charset="0"/>
              </a:rPr>
              <a:t>    对于</a:t>
            </a:r>
            <a:r>
              <a:rPr lang="zh-CN" altLang="en-US" sz="1800" b="1" dirty="0">
                <a:solidFill>
                  <a:srgbClr val="0404CC"/>
                </a:solidFill>
                <a:latin typeface="Times New Roman" pitchFamily="18" charset="0"/>
                <a:ea typeface="+mn-ea"/>
                <a:cs typeface="Times New Roman" pitchFamily="18" charset="0"/>
              </a:rPr>
              <a:t>暗物质</a:t>
            </a:r>
            <a:r>
              <a:rPr lang="zh-CN" altLang="en-US" sz="1800" b="1" dirty="0" smtClean="0">
                <a:solidFill>
                  <a:srgbClr val="0404CC"/>
                </a:solidFill>
                <a:latin typeface="Times New Roman" pitchFamily="18" charset="0"/>
                <a:ea typeface="+mn-ea"/>
                <a:cs typeface="Times New Roman" pitchFamily="18" charset="0"/>
              </a:rPr>
              <a:t>探测实验，</a:t>
            </a:r>
            <a:r>
              <a:rPr lang="en-US" altLang="zh-CN" sz="1800" b="1" dirty="0" err="1">
                <a:solidFill>
                  <a:srgbClr val="0404CC"/>
                </a:solidFill>
                <a:latin typeface="Times New Roman" pitchFamily="18" charset="0"/>
                <a:ea typeface="+mn-ea"/>
                <a:cs typeface="Times New Roman" pitchFamily="18" charset="0"/>
              </a:rPr>
              <a:t>Micromegas</a:t>
            </a:r>
            <a:r>
              <a:rPr lang="en-US" altLang="zh-CN" sz="1800" b="1" dirty="0">
                <a:solidFill>
                  <a:srgbClr val="0404CC"/>
                </a:solidFill>
                <a:latin typeface="Times New Roman" pitchFamily="18" charset="0"/>
                <a:ea typeface="+mn-ea"/>
                <a:cs typeface="Times New Roman" pitchFamily="18" charset="0"/>
              </a:rPr>
              <a:t> </a:t>
            </a:r>
            <a:r>
              <a:rPr lang="zh-CN" altLang="en-US" sz="1800" b="1" dirty="0">
                <a:solidFill>
                  <a:srgbClr val="0404CC"/>
                </a:solidFill>
                <a:latin typeface="Times New Roman" pitchFamily="18" charset="0"/>
                <a:ea typeface="+mn-ea"/>
                <a:cs typeface="Times New Roman" pitchFamily="18" charset="0"/>
              </a:rPr>
              <a:t>适合作为电荷读出设备工作在高气压环境下。</a:t>
            </a:r>
            <a:endParaRPr lang="en-US" altLang="zh-CN" sz="1800" b="1" dirty="0">
              <a:solidFill>
                <a:srgbClr val="0404CC"/>
              </a:solidFill>
              <a:latin typeface="Times New Roman" pitchFamily="18" charset="0"/>
              <a:ea typeface="+mn-ea"/>
              <a:cs typeface="Times New Roman" pitchFamily="18" charset="0"/>
            </a:endParaRPr>
          </a:p>
        </p:txBody>
      </p:sp>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850071"/>
            <a:ext cx="3528392" cy="240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252263"/>
            <a:ext cx="3456384" cy="25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5727568"/>
            <a:ext cx="2628696" cy="338554"/>
          </a:xfrm>
          <a:prstGeom prst="rect">
            <a:avLst/>
          </a:prstGeom>
          <a:noFill/>
        </p:spPr>
        <p:txBody>
          <a:bodyPr wrap="square" rtlCol="0">
            <a:spAutoFit/>
          </a:bodyPr>
          <a:lstStyle/>
          <a:p>
            <a:pPr>
              <a:spcBef>
                <a:spcPts val="600"/>
              </a:spcBef>
              <a:buClr>
                <a:srgbClr val="0070C0"/>
              </a:buClr>
            </a:pPr>
            <a:r>
              <a:rPr lang="zh-CN" altLang="en-US" sz="1600" b="1" dirty="0">
                <a:solidFill>
                  <a:srgbClr val="002060"/>
                </a:solidFill>
                <a:latin typeface="华文楷体" pitchFamily="2" charset="-122"/>
                <a:ea typeface="华文楷体" pitchFamily="2" charset="-122"/>
                <a:cs typeface="Arial" pitchFamily="34" charset="0"/>
              </a:rPr>
              <a:t>不同气压下增益及能量分辨</a:t>
            </a:r>
          </a:p>
        </p:txBody>
      </p:sp>
      <p:sp>
        <p:nvSpPr>
          <p:cNvPr id="3" name="矩形 2"/>
          <p:cNvSpPr/>
          <p:nvPr/>
        </p:nvSpPr>
        <p:spPr>
          <a:xfrm>
            <a:off x="742136" y="5063421"/>
            <a:ext cx="4045888" cy="461665"/>
          </a:xfrm>
          <a:prstGeom prst="rect">
            <a:avLst/>
          </a:prstGeom>
        </p:spPr>
        <p:txBody>
          <a:bodyPr wrap="square">
            <a:spAutoFit/>
          </a:bodyPr>
          <a:lstStyle/>
          <a:p>
            <a:pPr lvl="0"/>
            <a:r>
              <a:rPr lang="en-GB" altLang="zh-CN" sz="1200" b="1" i="1" dirty="0" err="1" smtClean="0">
                <a:solidFill>
                  <a:srgbClr val="C00000"/>
                </a:solidFill>
              </a:rPr>
              <a:t>Yuehuan</a:t>
            </a:r>
            <a:r>
              <a:rPr lang="en-GB" altLang="zh-CN" sz="1200" b="1" i="1" dirty="0" smtClean="0">
                <a:solidFill>
                  <a:srgbClr val="C00000"/>
                </a:solidFill>
              </a:rPr>
              <a:t> Wei, Liang Guan, </a:t>
            </a:r>
            <a:r>
              <a:rPr lang="en-GB" altLang="zh-CN" sz="1200" b="1" i="1" dirty="0" err="1" smtClean="0">
                <a:solidFill>
                  <a:srgbClr val="C00000"/>
                </a:solidFill>
              </a:rPr>
              <a:t>Zhiyong</a:t>
            </a:r>
            <a:r>
              <a:rPr lang="en-GB" altLang="zh-CN" sz="1200" b="1" i="1" dirty="0" smtClean="0">
                <a:solidFill>
                  <a:srgbClr val="C00000"/>
                </a:solidFill>
              </a:rPr>
              <a:t> Zhang </a:t>
            </a:r>
            <a:r>
              <a:rPr lang="en-GB" altLang="zh-CN" sz="1200" b="1" i="1" dirty="0">
                <a:solidFill>
                  <a:srgbClr val="C00000"/>
                </a:solidFill>
              </a:rPr>
              <a:t>et al., </a:t>
            </a:r>
            <a:r>
              <a:rPr lang="en-US" altLang="zh-CN" sz="1200" b="1" i="1" dirty="0" smtClean="0">
                <a:solidFill>
                  <a:srgbClr val="C00000"/>
                </a:solidFill>
              </a:rPr>
              <a:t>2013 </a:t>
            </a:r>
            <a:r>
              <a:rPr lang="en-US" altLang="zh-CN" sz="1200" b="1" i="1" dirty="0">
                <a:solidFill>
                  <a:srgbClr val="C00000"/>
                </a:solidFill>
              </a:rPr>
              <a:t>IEEE TRANSACTIONS ON NUCLEAR SCIENCE, VOL. 60, NO. 4.</a:t>
            </a:r>
            <a:endParaRPr lang="zh-CN" altLang="zh-CN" sz="1200" b="1" i="1" dirty="0">
              <a:solidFill>
                <a:srgbClr val="C00000"/>
              </a:solidFill>
            </a:endParaRPr>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1662284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82879"/>
            <a:ext cx="5112568" cy="490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Box 1"/>
          <p:cNvSpPr txBox="1">
            <a:spLocks noChangeArrowheads="1"/>
          </p:cNvSpPr>
          <p:nvPr/>
        </p:nvSpPr>
        <p:spPr bwMode="auto">
          <a:xfrm>
            <a:off x="898778" y="5774416"/>
            <a:ext cx="5257398"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pPr>
              <a:spcBef>
                <a:spcPts val="600"/>
              </a:spcBef>
              <a:buClr>
                <a:srgbClr val="0070C0"/>
              </a:buClr>
            </a:pPr>
            <a:r>
              <a:rPr lang="zh-CN" altLang="en-US" sz="1800" dirty="0" smtClean="0">
                <a:solidFill>
                  <a:srgbClr val="002060"/>
                </a:solidFill>
                <a:latin typeface="Times New Roman" pitchFamily="18" charset="0"/>
                <a:ea typeface="+mn-ea"/>
                <a:cs typeface="Times New Roman" pitchFamily="18" charset="0"/>
              </a:rPr>
              <a:t>探测器设置示意图及实物图</a:t>
            </a:r>
            <a:endParaRPr lang="en-US" altLang="zh-CN" sz="1800" dirty="0" smtClean="0">
              <a:solidFill>
                <a:srgbClr val="002060"/>
              </a:solidFill>
              <a:latin typeface="Times New Roman" pitchFamily="18" charset="0"/>
              <a:ea typeface="+mn-ea"/>
              <a:cs typeface="Times New Roman" pitchFamily="18" charset="0"/>
            </a:endParaRPr>
          </a:p>
          <a:p>
            <a:pPr>
              <a:spcBef>
                <a:spcPts val="600"/>
              </a:spcBef>
              <a:buClr>
                <a:srgbClr val="0070C0"/>
              </a:buClr>
            </a:pPr>
            <a:r>
              <a:rPr lang="en-US" altLang="zh-CN" sz="1800" dirty="0">
                <a:solidFill>
                  <a:srgbClr val="002060"/>
                </a:solidFill>
                <a:latin typeface="Times New Roman" pitchFamily="18" charset="0"/>
                <a:ea typeface="+mn-ea"/>
                <a:cs typeface="Times New Roman" pitchFamily="18" charset="0"/>
              </a:rPr>
              <a:t>Gas mixture</a:t>
            </a:r>
            <a:r>
              <a:rPr lang="zh-CN" altLang="en-US" sz="1800" dirty="0">
                <a:solidFill>
                  <a:srgbClr val="002060"/>
                </a:solidFill>
                <a:latin typeface="Times New Roman" pitchFamily="18" charset="0"/>
                <a:ea typeface="+mn-ea"/>
                <a:cs typeface="Times New Roman" pitchFamily="18" charset="0"/>
              </a:rPr>
              <a:t>：</a:t>
            </a:r>
            <a:r>
              <a:rPr lang="en-US" altLang="zh-CN" sz="1800" dirty="0">
                <a:solidFill>
                  <a:srgbClr val="002060"/>
                </a:solidFill>
                <a:latin typeface="Times New Roman" pitchFamily="18" charset="0"/>
                <a:ea typeface="+mn-ea"/>
                <a:cs typeface="Times New Roman" pitchFamily="18" charset="0"/>
              </a:rPr>
              <a:t>Ne+CF4(95:5)</a:t>
            </a:r>
          </a:p>
        </p:txBody>
      </p:sp>
      <p:pic>
        <p:nvPicPr>
          <p:cNvPr id="95240" name="Picture 4" descr="F:\MicroMegas\Data\TPC-Readout\Photo\installation in TPC\IMG_1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960122"/>
            <a:ext cx="3168352" cy="504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8" name="灯片编号占位符 28"/>
          <p:cNvSpPr>
            <a:spLocks noGrp="1"/>
          </p:cNvSpPr>
          <p:nvPr>
            <p:ph type="sldNum" sz="quarter" idx="12"/>
          </p:nvPr>
        </p:nvSpPr>
        <p:spPr bwMode="auto">
          <a:ln>
            <a:miter lim="800000"/>
            <a:headEnd/>
            <a:tailEnd/>
          </a:ln>
        </p:spPr>
        <p:txBody>
          <a:bodyPr/>
          <a:lstStyle/>
          <a:p>
            <a:pPr fontAlgn="base">
              <a:spcBef>
                <a:spcPct val="0"/>
              </a:spcBef>
              <a:spcAft>
                <a:spcPct val="0"/>
              </a:spcAft>
              <a:defRPr/>
            </a:pPr>
            <a:fld id="{148BA2AB-746D-431C-A519-691D66FB3891}" type="slidenum">
              <a:rPr lang="zh-CN" altLang="en-US" smtClean="0"/>
              <a:pPr fontAlgn="base">
                <a:spcBef>
                  <a:spcPct val="0"/>
                </a:spcBef>
                <a:spcAft>
                  <a:spcPct val="0"/>
                </a:spcAft>
                <a:defRPr/>
              </a:pPr>
              <a:t>33</a:t>
            </a:fld>
            <a:endParaRPr lang="en-US" altLang="zh-CN" smtClean="0"/>
          </a:p>
        </p:txBody>
      </p:sp>
      <p:sp>
        <p:nvSpPr>
          <p:cNvPr id="16" name="标题 1"/>
          <p:cNvSpPr txBox="1">
            <a:spLocks/>
          </p:cNvSpPr>
          <p:nvPr/>
        </p:nvSpPr>
        <p:spPr>
          <a:xfrm>
            <a:off x="395536" y="332656"/>
            <a:ext cx="5544616" cy="692150"/>
          </a:xfrm>
          <a:prstGeom prst="rect">
            <a:avLst/>
          </a:prstGeom>
          <a:noFill/>
          <a:ln w="57150">
            <a:noFill/>
            <a:miter lim="800000"/>
            <a:headEnd/>
            <a:tailEnd/>
          </a:ln>
          <a:effectLst>
            <a:prstShdw prst="shdw17" dist="17961" dir="2700000">
              <a:srgbClr val="004D00"/>
            </a:prstShdw>
          </a:effectLst>
        </p:spPr>
        <p:txBody>
          <a:bodyPr vert="horz" lIns="90488" tIns="44450" rIns="90488" bIns="44450" rtlCol="0" anchor="ctr">
            <a:normAutofit/>
          </a:bodyPr>
          <a:lstStyle>
            <a:lvl1pPr algn="ctr">
              <a:spcBef>
                <a:spcPct val="0"/>
              </a:spcBef>
              <a:buNone/>
              <a:defRPr sz="2800" b="1">
                <a:solidFill>
                  <a:srgbClr val="7030A0"/>
                </a:solidFill>
                <a:effectLst>
                  <a:outerShdw blurRad="38100" dist="38100" dir="2700000" algn="tl">
                    <a:srgbClr val="000000">
                      <a:alpha val="43137"/>
                    </a:srgbClr>
                  </a:outerShdw>
                </a:effectLst>
                <a:ea typeface="华文楷体" pitchFamily="2" charset="-122"/>
              </a:defRPr>
            </a:lvl1pPr>
          </a:lstStyle>
          <a:p>
            <a:r>
              <a:rPr lang="en-US" altLang="zh-CN" dirty="0" err="1" smtClean="0">
                <a:solidFill>
                  <a:srgbClr val="01059D"/>
                </a:solidFill>
              </a:rPr>
              <a:t>MicroMegas</a:t>
            </a:r>
            <a:r>
              <a:rPr lang="zh-CN" altLang="en-US" dirty="0">
                <a:solidFill>
                  <a:srgbClr val="01059D"/>
                </a:solidFill>
              </a:rPr>
              <a:t>和</a:t>
            </a:r>
            <a:r>
              <a:rPr lang="en-US" altLang="zh-CN" dirty="0">
                <a:solidFill>
                  <a:srgbClr val="01059D"/>
                </a:solidFill>
              </a:rPr>
              <a:t>THGEM</a:t>
            </a:r>
            <a:r>
              <a:rPr lang="zh-CN" altLang="en-US" dirty="0">
                <a:solidFill>
                  <a:srgbClr val="01059D"/>
                </a:solidFill>
              </a:rPr>
              <a:t>混合</a:t>
            </a:r>
            <a:r>
              <a:rPr lang="zh-CN" altLang="en-US" dirty="0" smtClean="0">
                <a:solidFill>
                  <a:srgbClr val="01059D"/>
                </a:solidFill>
              </a:rPr>
              <a:t>结构</a:t>
            </a:r>
            <a:endParaRPr lang="zh-CN" altLang="en-US" dirty="0">
              <a:solidFill>
                <a:srgbClr val="01059D"/>
              </a:solidFill>
            </a:endParaRPr>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3173015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8" name="矩形 15"/>
          <p:cNvSpPr>
            <a:spLocks noChangeArrowheads="1"/>
          </p:cNvSpPr>
          <p:nvPr/>
        </p:nvSpPr>
        <p:spPr bwMode="auto">
          <a:xfrm>
            <a:off x="4860032" y="5340195"/>
            <a:ext cx="35290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zh-CN" altLang="en-US" sz="1400" dirty="0" smtClean="0">
                <a:latin typeface="宋体" pitchFamily="2" charset="-122"/>
              </a:rPr>
              <a:t>不同丝网电压下的放大倍数和能量分辨率</a:t>
            </a:r>
            <a:endParaRPr lang="zh-CN" altLang="en-US" sz="1400" dirty="0">
              <a:latin typeface="宋体" pitchFamily="2" charset="-122"/>
            </a:endParaRPr>
          </a:p>
        </p:txBody>
      </p:sp>
      <p:sp>
        <p:nvSpPr>
          <p:cNvPr id="95248" name="灯片编号占位符 12"/>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5ACCD0B-4E7D-4759-929B-DBA1384A8F12}" type="slidenum">
              <a:rPr lang="zh-CN" altLang="en-US" smtClean="0">
                <a:solidFill>
                  <a:srgbClr val="898989"/>
                </a:solidFill>
              </a:rPr>
              <a:pPr fontAlgn="base">
                <a:spcBef>
                  <a:spcPct val="0"/>
                </a:spcBef>
                <a:spcAft>
                  <a:spcPct val="0"/>
                </a:spcAft>
                <a:defRPr/>
              </a:pPr>
              <a:t>34</a:t>
            </a:fld>
            <a:endParaRPr lang="en-US" altLang="zh-CN" smtClean="0">
              <a:solidFill>
                <a:srgbClr val="898989"/>
              </a:solidFill>
            </a:endParaRPr>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396" y="930242"/>
            <a:ext cx="2929372" cy="2311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4395" y="3356992"/>
            <a:ext cx="2929373" cy="229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
          <p:cNvSpPr txBox="1">
            <a:spLocks noChangeArrowheads="1"/>
          </p:cNvSpPr>
          <p:nvPr/>
        </p:nvSpPr>
        <p:spPr bwMode="auto">
          <a:xfrm>
            <a:off x="2699792" y="2078863"/>
            <a:ext cx="145359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base" hangingPunct="1">
              <a:spcBef>
                <a:spcPct val="0"/>
              </a:spcBef>
              <a:spcAft>
                <a:spcPct val="0"/>
              </a:spcAft>
            </a:pPr>
            <a:r>
              <a:rPr lang="en-US" altLang="zh-CN" sz="1400" dirty="0" smtClean="0">
                <a:solidFill>
                  <a:srgbClr val="FF0000"/>
                </a:solidFill>
              </a:rPr>
              <a:t>20.6%(FWHM)</a:t>
            </a:r>
            <a:endParaRPr lang="zh-CN" altLang="en-US" sz="1400" dirty="0" smtClean="0">
              <a:solidFill>
                <a:srgbClr val="FF0000"/>
              </a:solidFill>
            </a:endParaRPr>
          </a:p>
        </p:txBody>
      </p:sp>
      <p:sp>
        <p:nvSpPr>
          <p:cNvPr id="22" name="标题 1"/>
          <p:cNvSpPr txBox="1">
            <a:spLocks/>
          </p:cNvSpPr>
          <p:nvPr/>
        </p:nvSpPr>
        <p:spPr>
          <a:xfrm>
            <a:off x="323528" y="246912"/>
            <a:ext cx="8582794" cy="692150"/>
          </a:xfrm>
          <a:prstGeom prst="rect">
            <a:avLst/>
          </a:prstGeom>
          <a:noFill/>
          <a:ln w="57150">
            <a:noFill/>
            <a:miter lim="800000"/>
            <a:headEnd/>
            <a:tailEnd/>
          </a:ln>
          <a:effectLst>
            <a:prstShdw prst="shdw17" dist="17961" dir="2700000">
              <a:srgbClr val="004D00"/>
            </a:prstShdw>
          </a:effectLst>
        </p:spPr>
        <p:txBody>
          <a:bodyPr vert="horz" lIns="90488" tIns="44450" rIns="90488" bIns="44450" rtlCol="0" anchor="ctr">
            <a:normAutofit/>
          </a:bodyPr>
          <a:lstStyle>
            <a:defPPr>
              <a:defRPr lang="zh-CN"/>
            </a:defPPr>
            <a:lvl1pPr algn="ctr">
              <a:spcBef>
                <a:spcPct val="0"/>
              </a:spcBef>
              <a:buNone/>
              <a:defRPr sz="2800" b="1">
                <a:solidFill>
                  <a:srgbClr val="7030A0"/>
                </a:solidFill>
                <a:effectLst>
                  <a:outerShdw blurRad="38100" dist="38100" dir="2700000" algn="tl">
                    <a:srgbClr val="000000">
                      <a:alpha val="43137"/>
                    </a:srgbClr>
                  </a:outerShdw>
                </a:effectLst>
                <a:ea typeface="华文楷体" pitchFamily="2" charset="-122"/>
              </a:defRPr>
            </a:lvl1pPr>
          </a:lstStyle>
          <a:p>
            <a:r>
              <a:rPr lang="en-US" altLang="zh-CN" sz="3000" dirty="0">
                <a:solidFill>
                  <a:srgbClr val="01059D"/>
                </a:solidFill>
              </a:rPr>
              <a:t>THGEM</a:t>
            </a:r>
            <a:r>
              <a:rPr lang="zh-CN" altLang="en-US" sz="3000" dirty="0">
                <a:solidFill>
                  <a:srgbClr val="01059D"/>
                </a:solidFill>
              </a:rPr>
              <a:t>和</a:t>
            </a:r>
            <a:r>
              <a:rPr lang="en-US" altLang="zh-CN" sz="3000" dirty="0" err="1">
                <a:solidFill>
                  <a:srgbClr val="01059D"/>
                </a:solidFill>
              </a:rPr>
              <a:t>Micromegas</a:t>
            </a:r>
            <a:r>
              <a:rPr lang="zh-CN" altLang="en-US" sz="3000" dirty="0">
                <a:solidFill>
                  <a:srgbClr val="01059D"/>
                </a:solidFill>
              </a:rPr>
              <a:t>混合结构</a:t>
            </a:r>
            <a:r>
              <a:rPr lang="zh-CN" altLang="en-US" sz="3000" dirty="0" smtClean="0">
                <a:solidFill>
                  <a:srgbClr val="01059D"/>
                </a:solidFill>
              </a:rPr>
              <a:t>（</a:t>
            </a:r>
            <a:r>
              <a:rPr lang="en-US" altLang="zh-CN" sz="3000" baseline="30000" dirty="0">
                <a:solidFill>
                  <a:srgbClr val="01059D"/>
                </a:solidFill>
              </a:rPr>
              <a:t>55 </a:t>
            </a:r>
            <a:r>
              <a:rPr lang="en-US" altLang="zh-CN" sz="3000" dirty="0">
                <a:solidFill>
                  <a:srgbClr val="01059D"/>
                </a:solidFill>
              </a:rPr>
              <a:t>Fe5.9KeV X-rays</a:t>
            </a:r>
            <a:r>
              <a:rPr lang="zh-CN" altLang="en-US" sz="3000" dirty="0" smtClean="0">
                <a:solidFill>
                  <a:srgbClr val="01059D"/>
                </a:solidFill>
              </a:rPr>
              <a:t>）</a:t>
            </a:r>
            <a:endParaRPr lang="zh-CN" altLang="en-US" sz="3000" dirty="0">
              <a:solidFill>
                <a:srgbClr val="01059D"/>
              </a:solidFill>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577076803"/>
              </p:ext>
            </p:extLst>
          </p:nvPr>
        </p:nvGraphicFramePr>
        <p:xfrm>
          <a:off x="3875647" y="908720"/>
          <a:ext cx="4944825" cy="4405512"/>
        </p:xfrm>
        <a:graphic>
          <a:graphicData uri="http://schemas.openxmlformats.org/presentationml/2006/ole">
            <mc:AlternateContent xmlns:mc="http://schemas.openxmlformats.org/markup-compatibility/2006">
              <mc:Choice xmlns:v="urn:schemas-microsoft-com:vml" Requires="v">
                <p:oleObj spid="_x0000_s4154" name="Graph" r:id="rId5" imgW="4023360" imgH="3108960" progId="">
                  <p:embed/>
                </p:oleObj>
              </mc:Choice>
              <mc:Fallback>
                <p:oleObj name="Graph" r:id="rId5" imgW="4023360" imgH="3108960" progId="">
                  <p:embed/>
                  <p:pic>
                    <p:nvPicPr>
                      <p:cNvPr id="0" name="Picture 5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5647" y="908720"/>
                        <a:ext cx="4944825" cy="4405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1"/>
          <p:cNvSpPr txBox="1">
            <a:spLocks noChangeArrowheads="1"/>
          </p:cNvSpPr>
          <p:nvPr/>
        </p:nvSpPr>
        <p:spPr bwMode="auto">
          <a:xfrm>
            <a:off x="539553" y="5733256"/>
            <a:ext cx="792088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pPr>
              <a:spcBef>
                <a:spcPts val="600"/>
              </a:spcBef>
              <a:buClr>
                <a:srgbClr val="0070C0"/>
              </a:buClr>
            </a:pPr>
            <a:r>
              <a:rPr lang="zh-CN" altLang="en-US" sz="1600" dirty="0">
                <a:solidFill>
                  <a:srgbClr val="002060"/>
                </a:solidFill>
                <a:latin typeface="华文楷体" pitchFamily="2" charset="-122"/>
                <a:ea typeface="华文楷体" pitchFamily="2" charset="-122"/>
                <a:cs typeface="Arial" pitchFamily="34" charset="0"/>
              </a:rPr>
              <a:t>最高增益可达</a:t>
            </a:r>
            <a:r>
              <a:rPr lang="en-US" altLang="zh-CN" sz="1600" dirty="0">
                <a:solidFill>
                  <a:srgbClr val="002060"/>
                </a:solidFill>
                <a:latin typeface="华文楷体" pitchFamily="2" charset="-122"/>
                <a:ea typeface="华文楷体" pitchFamily="2" charset="-122"/>
                <a:cs typeface="Arial" pitchFamily="34" charset="0"/>
              </a:rPr>
              <a:t>1.5*10^5 </a:t>
            </a:r>
            <a:r>
              <a:rPr lang="zh-CN" altLang="en-US" sz="1600" dirty="0" smtClean="0">
                <a:solidFill>
                  <a:srgbClr val="002060"/>
                </a:solidFill>
                <a:latin typeface="华文楷体" pitchFamily="2" charset="-122"/>
                <a:ea typeface="华文楷体" pitchFamily="2" charset="-122"/>
                <a:cs typeface="Arial" pitchFamily="34" charset="0"/>
              </a:rPr>
              <a:t>，</a:t>
            </a:r>
            <a:r>
              <a:rPr lang="zh-CN" altLang="en-US" sz="1600" dirty="0">
                <a:solidFill>
                  <a:srgbClr val="002060"/>
                </a:solidFill>
                <a:latin typeface="华文楷体" pitchFamily="2" charset="-122"/>
                <a:ea typeface="华文楷体" pitchFamily="2" charset="-122"/>
                <a:cs typeface="Arial" pitchFamily="34" charset="0"/>
              </a:rPr>
              <a:t>对应于</a:t>
            </a:r>
            <a:r>
              <a:rPr lang="en-US" altLang="zh-CN" sz="1600" dirty="0" err="1">
                <a:solidFill>
                  <a:srgbClr val="002060"/>
                </a:solidFill>
                <a:latin typeface="华文楷体" pitchFamily="2" charset="-122"/>
                <a:ea typeface="华文楷体" pitchFamily="2" charset="-122"/>
                <a:cs typeface="Arial" pitchFamily="34" charset="0"/>
              </a:rPr>
              <a:t>micromegas</a:t>
            </a:r>
            <a:r>
              <a:rPr lang="zh-CN" altLang="en-US" sz="1600" dirty="0">
                <a:solidFill>
                  <a:srgbClr val="002060"/>
                </a:solidFill>
                <a:latin typeface="华文楷体" pitchFamily="2" charset="-122"/>
                <a:ea typeface="华文楷体" pitchFamily="2" charset="-122"/>
                <a:cs typeface="Arial" pitchFamily="34" charset="0"/>
              </a:rPr>
              <a:t>雪崩气隙内</a:t>
            </a:r>
            <a:r>
              <a:rPr lang="en-US" altLang="zh-CN" sz="1600" dirty="0">
                <a:solidFill>
                  <a:srgbClr val="002060"/>
                </a:solidFill>
                <a:latin typeface="华文楷体" pitchFamily="2" charset="-122"/>
                <a:ea typeface="华文楷体" pitchFamily="2" charset="-122"/>
                <a:cs typeface="Arial" pitchFamily="34" charset="0"/>
              </a:rPr>
              <a:t> ~2.5*10^7 </a:t>
            </a:r>
            <a:r>
              <a:rPr lang="zh-CN" altLang="en-US" sz="1600" dirty="0">
                <a:solidFill>
                  <a:srgbClr val="002060"/>
                </a:solidFill>
                <a:latin typeface="华文楷体" pitchFamily="2" charset="-122"/>
                <a:ea typeface="华文楷体" pitchFamily="2" charset="-122"/>
                <a:cs typeface="Arial" pitchFamily="34" charset="0"/>
              </a:rPr>
              <a:t>的电荷量！</a:t>
            </a:r>
            <a:endParaRPr lang="en-US" altLang="zh-CN" sz="1600" dirty="0">
              <a:solidFill>
                <a:srgbClr val="002060"/>
              </a:solidFill>
              <a:latin typeface="华文楷体" pitchFamily="2" charset="-122"/>
              <a:ea typeface="华文楷体" pitchFamily="2" charset="-122"/>
              <a:cs typeface="Arial" pitchFamily="34" charset="0"/>
            </a:endParaRPr>
          </a:p>
          <a:p>
            <a:pPr>
              <a:spcBef>
                <a:spcPts val="600"/>
              </a:spcBef>
              <a:buClr>
                <a:srgbClr val="0070C0"/>
              </a:buClr>
            </a:pPr>
            <a:r>
              <a:rPr lang="zh-CN" altLang="en-US" sz="1600" dirty="0">
                <a:solidFill>
                  <a:srgbClr val="002060"/>
                </a:solidFill>
                <a:latin typeface="华文楷体" pitchFamily="2" charset="-122"/>
                <a:ea typeface="华文楷体" pitchFamily="2" charset="-122"/>
                <a:cs typeface="Arial" pitchFamily="34" charset="0"/>
              </a:rPr>
              <a:t>在</a:t>
            </a:r>
            <a:r>
              <a:rPr lang="en-US" altLang="zh-CN" sz="1600" dirty="0">
                <a:solidFill>
                  <a:srgbClr val="002060"/>
                </a:solidFill>
                <a:latin typeface="华文楷体" pitchFamily="2" charset="-122"/>
                <a:ea typeface="华文楷体" pitchFamily="2" charset="-122"/>
                <a:cs typeface="Arial" pitchFamily="34" charset="0"/>
              </a:rPr>
              <a:t> Micromesh</a:t>
            </a:r>
            <a:r>
              <a:rPr lang="zh-CN" altLang="en-US" sz="1600" dirty="0">
                <a:solidFill>
                  <a:srgbClr val="002060"/>
                </a:solidFill>
                <a:latin typeface="华文楷体" pitchFamily="2" charset="-122"/>
                <a:ea typeface="华文楷体" pitchFamily="2" charset="-122"/>
                <a:cs typeface="Arial" pitchFamily="34" charset="0"/>
              </a:rPr>
              <a:t>工作电压较低，</a:t>
            </a:r>
            <a:r>
              <a:rPr lang="en-US" altLang="zh-CN" sz="1600" dirty="0">
                <a:solidFill>
                  <a:srgbClr val="002060"/>
                </a:solidFill>
                <a:latin typeface="华文楷体" pitchFamily="2" charset="-122"/>
                <a:ea typeface="华文楷体" pitchFamily="2" charset="-122"/>
                <a:cs typeface="Arial" pitchFamily="34" charset="0"/>
              </a:rPr>
              <a:t>THGEM</a:t>
            </a:r>
            <a:r>
              <a:rPr lang="zh-CN" altLang="en-US" sz="1600" dirty="0">
                <a:solidFill>
                  <a:srgbClr val="002060"/>
                </a:solidFill>
                <a:latin typeface="华文楷体" pitchFamily="2" charset="-122"/>
                <a:ea typeface="华文楷体" pitchFamily="2" charset="-122"/>
                <a:cs typeface="Arial" pitchFamily="34" charset="0"/>
              </a:rPr>
              <a:t>电压较高时获得最好能量分辨，为</a:t>
            </a:r>
            <a:r>
              <a:rPr lang="en-US" altLang="zh-CN" sz="1600" dirty="0">
                <a:solidFill>
                  <a:srgbClr val="002060"/>
                </a:solidFill>
                <a:latin typeface="华文楷体" pitchFamily="2" charset="-122"/>
                <a:ea typeface="华文楷体" pitchFamily="2" charset="-122"/>
                <a:cs typeface="Arial" pitchFamily="34" charset="0"/>
              </a:rPr>
              <a:t> ~21%(FWHM) </a:t>
            </a:r>
          </a:p>
        </p:txBody>
      </p:sp>
      <p:sp>
        <p:nvSpPr>
          <p:cNvPr id="25" name="矩形 15"/>
          <p:cNvSpPr>
            <a:spLocks noChangeArrowheads="1"/>
          </p:cNvSpPr>
          <p:nvPr/>
        </p:nvSpPr>
        <p:spPr bwMode="auto">
          <a:xfrm>
            <a:off x="166534" y="1932117"/>
            <a:ext cx="947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pitchFamily="34" charset="0"/>
                <a:ea typeface="宋体" pitchFamily="2" charset="-122"/>
              </a:defRPr>
            </a:lvl1pPr>
            <a:lvl2pPr marL="742950" indent="-285750">
              <a:defRPr sz="3600">
                <a:solidFill>
                  <a:schemeClr val="tx1"/>
                </a:solidFill>
                <a:latin typeface="Arial" pitchFamily="34" charset="0"/>
                <a:ea typeface="宋体" pitchFamily="2" charset="-122"/>
              </a:defRPr>
            </a:lvl2pPr>
            <a:lvl3pPr marL="1143000" indent="-228600">
              <a:defRPr sz="3600">
                <a:solidFill>
                  <a:schemeClr val="tx1"/>
                </a:solidFill>
                <a:latin typeface="Arial" pitchFamily="34" charset="0"/>
                <a:ea typeface="宋体" pitchFamily="2" charset="-122"/>
              </a:defRPr>
            </a:lvl3pPr>
            <a:lvl4pPr marL="1600200" indent="-228600">
              <a:defRPr sz="3600">
                <a:solidFill>
                  <a:schemeClr val="tx1"/>
                </a:solidFill>
                <a:latin typeface="Arial" pitchFamily="34" charset="0"/>
                <a:ea typeface="宋体" pitchFamily="2" charset="-122"/>
              </a:defRPr>
            </a:lvl4pPr>
            <a:lvl5pPr marL="2057400" indent="-228600">
              <a:defRPr sz="3600">
                <a:solidFill>
                  <a:schemeClr val="tx1"/>
                </a:solidFill>
                <a:latin typeface="Arial" pitchFamily="34" charset="0"/>
                <a:ea typeface="宋体" pitchFamily="2" charset="-122"/>
              </a:defRPr>
            </a:lvl5pPr>
            <a:lvl6pPr marL="2514600" indent="-228600" fontAlgn="base">
              <a:spcBef>
                <a:spcPct val="0"/>
              </a:spcBef>
              <a:spcAft>
                <a:spcPct val="0"/>
              </a:spcAft>
              <a:defRPr sz="3600">
                <a:solidFill>
                  <a:schemeClr val="tx1"/>
                </a:solidFill>
                <a:latin typeface="Arial" pitchFamily="34" charset="0"/>
                <a:ea typeface="宋体" pitchFamily="2" charset="-122"/>
              </a:defRPr>
            </a:lvl6pPr>
            <a:lvl7pPr marL="2971800" indent="-228600" fontAlgn="base">
              <a:spcBef>
                <a:spcPct val="0"/>
              </a:spcBef>
              <a:spcAft>
                <a:spcPct val="0"/>
              </a:spcAft>
              <a:defRPr sz="3600">
                <a:solidFill>
                  <a:schemeClr val="tx1"/>
                </a:solidFill>
                <a:latin typeface="Arial" pitchFamily="34" charset="0"/>
                <a:ea typeface="宋体" pitchFamily="2" charset="-122"/>
              </a:defRPr>
            </a:lvl7pPr>
            <a:lvl8pPr marL="3429000" indent="-228600" fontAlgn="base">
              <a:spcBef>
                <a:spcPct val="0"/>
              </a:spcBef>
              <a:spcAft>
                <a:spcPct val="0"/>
              </a:spcAft>
              <a:defRPr sz="3600">
                <a:solidFill>
                  <a:schemeClr val="tx1"/>
                </a:solidFill>
                <a:latin typeface="Arial" pitchFamily="34" charset="0"/>
                <a:ea typeface="宋体" pitchFamily="2" charset="-122"/>
              </a:defRPr>
            </a:lvl8pPr>
            <a:lvl9pPr marL="3886200" indent="-228600" fontAlgn="base">
              <a:spcBef>
                <a:spcPct val="0"/>
              </a:spcBef>
              <a:spcAft>
                <a:spcPct val="0"/>
              </a:spcAft>
              <a:defRPr sz="3600">
                <a:solidFill>
                  <a:schemeClr val="tx1"/>
                </a:solidFill>
                <a:latin typeface="Arial" pitchFamily="34" charset="0"/>
                <a:ea typeface="宋体" pitchFamily="2" charset="-122"/>
              </a:defRPr>
            </a:lvl9pPr>
          </a:lstStyle>
          <a:p>
            <a:r>
              <a:rPr lang="en-US" altLang="zh-CN" sz="1400" dirty="0" smtClean="0">
                <a:latin typeface="宋体" pitchFamily="2" charset="-122"/>
              </a:rPr>
              <a:t>Fe55</a:t>
            </a:r>
            <a:r>
              <a:rPr lang="zh-CN" altLang="en-US" sz="1400" dirty="0" smtClean="0">
                <a:latin typeface="宋体" pitchFamily="2" charset="-122"/>
              </a:rPr>
              <a:t>能谱</a:t>
            </a:r>
            <a:endParaRPr lang="zh-CN" altLang="en-US" sz="1400" dirty="0">
              <a:latin typeface="宋体" pitchFamily="2" charset="-122"/>
            </a:endParaRPr>
          </a:p>
        </p:txBody>
      </p:sp>
      <p:sp>
        <p:nvSpPr>
          <p:cNvPr id="4" name="TextBox 3"/>
          <p:cNvSpPr txBox="1"/>
          <p:nvPr/>
        </p:nvSpPr>
        <p:spPr>
          <a:xfrm>
            <a:off x="67759" y="3945179"/>
            <a:ext cx="1145412" cy="738664"/>
          </a:xfrm>
          <a:prstGeom prst="rect">
            <a:avLst/>
          </a:prstGeom>
          <a:noFill/>
        </p:spPr>
        <p:txBody>
          <a:bodyPr wrap="square" rtlCol="0">
            <a:spAutoFit/>
          </a:bodyPr>
          <a:lstStyle/>
          <a:p>
            <a:r>
              <a:rPr lang="zh-CN" altLang="en-US" sz="1400" dirty="0" smtClean="0">
                <a:solidFill>
                  <a:srgbClr val="C00000"/>
                </a:solidFill>
              </a:rPr>
              <a:t>信号不做任何放大可以达到</a:t>
            </a:r>
            <a:r>
              <a:rPr lang="en-US" altLang="zh-CN" sz="1400" dirty="0" smtClean="0">
                <a:solidFill>
                  <a:srgbClr val="C00000"/>
                </a:solidFill>
              </a:rPr>
              <a:t>10mV</a:t>
            </a:r>
            <a:r>
              <a:rPr lang="zh-CN" altLang="en-US" sz="1400" dirty="0" smtClean="0">
                <a:solidFill>
                  <a:srgbClr val="C00000"/>
                </a:solidFill>
              </a:rPr>
              <a:t>！</a:t>
            </a:r>
            <a:endParaRPr lang="zh-CN" altLang="en-US" sz="1400" dirty="0">
              <a:solidFill>
                <a:srgbClr val="C00000"/>
              </a:solidFill>
            </a:endParaRPr>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15163474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p>
            <a:r>
              <a:rPr lang="en-US" altLang="zh-CN" dirty="0" smtClean="0"/>
              <a:t>5th CMPGD Workshop </a:t>
            </a:r>
            <a:r>
              <a:rPr lang="zh-CN" altLang="en-US" dirty="0" smtClean="0"/>
              <a:t>兰州</a:t>
            </a:r>
            <a:endParaRPr lang="zh-CN" altLang="en-US" dirty="0"/>
          </a:p>
        </p:txBody>
      </p:sp>
      <p:sp>
        <p:nvSpPr>
          <p:cNvPr id="7" name="TextBox 6"/>
          <p:cNvSpPr txBox="1"/>
          <p:nvPr/>
        </p:nvSpPr>
        <p:spPr>
          <a:xfrm>
            <a:off x="395536" y="344299"/>
            <a:ext cx="6912768" cy="584775"/>
          </a:xfrm>
          <a:prstGeom prst="rect">
            <a:avLst/>
          </a:prstGeom>
          <a:noFill/>
        </p:spPr>
        <p:txBody>
          <a:bodyPr wrap="square" rtlCol="0">
            <a:spAutoFit/>
          </a:bodyPr>
          <a:lstStyle/>
          <a:p>
            <a:r>
              <a:rPr lang="zh-CN" altLang="en-US" sz="3200" b="1" dirty="0">
                <a:solidFill>
                  <a:srgbClr val="01059D"/>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Calibri"/>
              </a:rPr>
              <a:t>无</a:t>
            </a:r>
            <a:r>
              <a:rPr lang="zh-CN" altLang="en-US" sz="3200" b="1" dirty="0" smtClean="0">
                <a:solidFill>
                  <a:srgbClr val="01059D"/>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Calibri"/>
              </a:rPr>
              <a:t>中微子双贝塔衰变实验中的应用</a:t>
            </a:r>
            <a:endParaRPr lang="en-US" altLang="zh-CN" sz="3200" b="1" dirty="0">
              <a:solidFill>
                <a:srgbClr val="01059D"/>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Calibri"/>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477346"/>
            <a:ext cx="3719582" cy="262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148064" y="4760275"/>
            <a:ext cx="2880320" cy="1477328"/>
          </a:xfrm>
          <a:prstGeom prst="rect">
            <a:avLst/>
          </a:prstGeom>
          <a:noFill/>
        </p:spPr>
        <p:txBody>
          <a:bodyPr wrap="square" rtlCol="0">
            <a:spAutoFit/>
          </a:bodyPr>
          <a:lstStyle/>
          <a:p>
            <a:r>
              <a:rPr lang="zh-CN" altLang="en-US" b="1" dirty="0" smtClean="0"/>
              <a:t>实验要求</a:t>
            </a:r>
            <a:endParaRPr lang="en-US" altLang="zh-CN" b="1" dirty="0" smtClean="0"/>
          </a:p>
          <a:p>
            <a:pPr marL="285750" indent="-285750">
              <a:buFont typeface="Arial" panose="020B0604020202020204" pitchFamily="34" charset="0"/>
              <a:buChar char="•"/>
            </a:pPr>
            <a:r>
              <a:rPr lang="zh-CN" altLang="en-US" b="1" dirty="0" smtClean="0">
                <a:solidFill>
                  <a:srgbClr val="800000"/>
                </a:solidFill>
                <a:latin typeface="华文楷体" pitchFamily="2" charset="-122"/>
                <a:ea typeface="华文楷体" pitchFamily="2" charset="-122"/>
              </a:rPr>
              <a:t>高的能量分辨率</a:t>
            </a:r>
            <a:endParaRPr lang="en-US" altLang="zh-CN" b="1" dirty="0" smtClean="0">
              <a:solidFill>
                <a:srgbClr val="800000"/>
              </a:solidFill>
              <a:latin typeface="华文楷体" pitchFamily="2" charset="-122"/>
              <a:ea typeface="华文楷体" pitchFamily="2" charset="-122"/>
            </a:endParaRPr>
          </a:p>
          <a:p>
            <a:pPr marL="285750" indent="-285750">
              <a:buFont typeface="Arial" panose="020B0604020202020204" pitchFamily="34" charset="0"/>
              <a:buChar char="•"/>
            </a:pPr>
            <a:r>
              <a:rPr lang="zh-CN" altLang="en-US" b="1" dirty="0" smtClean="0">
                <a:solidFill>
                  <a:srgbClr val="800000"/>
                </a:solidFill>
                <a:latin typeface="华文楷体" pitchFamily="2" charset="-122"/>
                <a:ea typeface="华文楷体" pitchFamily="2" charset="-122"/>
              </a:rPr>
              <a:t>尽可能低的本底</a:t>
            </a:r>
            <a:endParaRPr lang="en-US" altLang="zh-CN" b="1" dirty="0" smtClean="0">
              <a:solidFill>
                <a:srgbClr val="800000"/>
              </a:solidFill>
              <a:latin typeface="华文楷体" pitchFamily="2" charset="-122"/>
              <a:ea typeface="华文楷体" pitchFamily="2" charset="-122"/>
            </a:endParaRPr>
          </a:p>
          <a:p>
            <a:pPr marL="285750" indent="-285750">
              <a:buFont typeface="Arial" panose="020B0604020202020204" pitchFamily="34" charset="0"/>
              <a:buChar char="•"/>
            </a:pPr>
            <a:r>
              <a:rPr lang="zh-CN" altLang="en-US" b="1" dirty="0" smtClean="0">
                <a:solidFill>
                  <a:srgbClr val="800000"/>
                </a:solidFill>
                <a:latin typeface="华文楷体" pitchFamily="2" charset="-122"/>
                <a:ea typeface="华文楷体" pitchFamily="2" charset="-122"/>
              </a:rPr>
              <a:t>足够大的吸收质量</a:t>
            </a:r>
            <a:endParaRPr lang="en-US" altLang="zh-CN" b="1" dirty="0" smtClean="0">
              <a:solidFill>
                <a:srgbClr val="800000"/>
              </a:solidFill>
              <a:latin typeface="华文楷体" pitchFamily="2" charset="-122"/>
              <a:ea typeface="华文楷体" pitchFamily="2" charset="-122"/>
            </a:endParaRPr>
          </a:p>
          <a:p>
            <a:pPr marL="285750" indent="-285750">
              <a:buFont typeface="Arial" panose="020B0604020202020204" pitchFamily="34" charset="0"/>
              <a:buChar char="•"/>
            </a:pPr>
            <a:r>
              <a:rPr lang="zh-CN" altLang="en-US" b="1" dirty="0" smtClean="0">
                <a:solidFill>
                  <a:srgbClr val="800000"/>
                </a:solidFill>
                <a:latin typeface="华文楷体" pitchFamily="2" charset="-122"/>
                <a:ea typeface="华文楷体" pitchFamily="2" charset="-122"/>
              </a:rPr>
              <a:t>好的信</a:t>
            </a:r>
            <a:r>
              <a:rPr lang="zh-CN" altLang="en-US" b="1" dirty="0">
                <a:solidFill>
                  <a:srgbClr val="800000"/>
                </a:solidFill>
                <a:latin typeface="华文楷体" pitchFamily="2" charset="-122"/>
                <a:ea typeface="华文楷体" pitchFamily="2" charset="-122"/>
              </a:rPr>
              <a:t>噪</a:t>
            </a:r>
            <a:r>
              <a:rPr lang="zh-CN" altLang="en-US" b="1" dirty="0" smtClean="0">
                <a:solidFill>
                  <a:srgbClr val="800000"/>
                </a:solidFill>
                <a:latin typeface="华文楷体" pitchFamily="2" charset="-122"/>
                <a:ea typeface="华文楷体" pitchFamily="2" charset="-122"/>
              </a:rPr>
              <a:t>分辨本领</a:t>
            </a:r>
            <a:endParaRPr lang="zh-CN" altLang="en-US" b="1" dirty="0">
              <a:solidFill>
                <a:srgbClr val="800000"/>
              </a:solidFill>
              <a:latin typeface="华文楷体" pitchFamily="2" charset="-122"/>
              <a:ea typeface="华文楷体" pitchFamily="2" charset="-122"/>
            </a:endParaRPr>
          </a:p>
        </p:txBody>
      </p:sp>
      <p:sp>
        <p:nvSpPr>
          <p:cNvPr id="10" name="矩形 9"/>
          <p:cNvSpPr/>
          <p:nvPr/>
        </p:nvSpPr>
        <p:spPr>
          <a:xfrm>
            <a:off x="395536" y="1024061"/>
            <a:ext cx="4536504" cy="2031325"/>
          </a:xfrm>
          <a:prstGeom prst="rect">
            <a:avLst/>
          </a:prstGeom>
        </p:spPr>
        <p:txBody>
          <a:bodyPr wrap="square">
            <a:spAutoFit/>
          </a:bodyPr>
          <a:lstStyle/>
          <a:p>
            <a:r>
              <a:rPr lang="en-US" altLang="zh-CN" b="1" dirty="0" smtClean="0"/>
              <a:t>0</a:t>
            </a:r>
            <a:r>
              <a:rPr lang="el-GR" altLang="zh-CN" b="1" dirty="0" smtClean="0"/>
              <a:t>νββ</a:t>
            </a:r>
            <a:r>
              <a:rPr lang="zh-CN" altLang="en-US" b="1" dirty="0" smtClean="0"/>
              <a:t>实验的重要性</a:t>
            </a:r>
            <a:r>
              <a:rPr lang="el-GR" altLang="zh-CN" b="1" dirty="0" smtClean="0"/>
              <a:t> </a:t>
            </a:r>
            <a:endParaRPr lang="en-US" altLang="zh-CN" b="1" dirty="0" smtClean="0"/>
          </a:p>
          <a:p>
            <a:pPr marL="285750" indent="-285750">
              <a:buFont typeface="Wingdings" pitchFamily="2" charset="2"/>
              <a:buChar char="n"/>
            </a:pPr>
            <a:r>
              <a:rPr lang="zh-CN" altLang="en-US" b="1" dirty="0" smtClean="0">
                <a:solidFill>
                  <a:srgbClr val="01059D"/>
                </a:solidFill>
                <a:ea typeface="华文楷体" pitchFamily="2" charset="-122"/>
              </a:rPr>
              <a:t>中微子是</a:t>
            </a:r>
            <a:r>
              <a:rPr lang="el-GR" altLang="zh-CN" b="1" dirty="0" smtClean="0">
                <a:solidFill>
                  <a:srgbClr val="01059D"/>
                </a:solidFill>
                <a:ea typeface="华文楷体" pitchFamily="2" charset="-122"/>
              </a:rPr>
              <a:t> </a:t>
            </a:r>
            <a:r>
              <a:rPr lang="en-US" altLang="zh-CN" b="1" dirty="0" err="1">
                <a:solidFill>
                  <a:srgbClr val="01059D"/>
                </a:solidFill>
                <a:ea typeface="华文楷体" pitchFamily="2" charset="-122"/>
              </a:rPr>
              <a:t>Majorana</a:t>
            </a:r>
            <a:r>
              <a:rPr lang="en-US" altLang="zh-CN" b="1" dirty="0">
                <a:solidFill>
                  <a:srgbClr val="01059D"/>
                </a:solidFill>
                <a:ea typeface="华文楷体" pitchFamily="2" charset="-122"/>
              </a:rPr>
              <a:t> </a:t>
            </a:r>
            <a:r>
              <a:rPr lang="zh-CN" altLang="en-US" b="1" dirty="0" smtClean="0">
                <a:solidFill>
                  <a:srgbClr val="01059D"/>
                </a:solidFill>
                <a:ea typeface="华文楷体" pitchFamily="2" charset="-122"/>
              </a:rPr>
              <a:t>费米子</a:t>
            </a:r>
            <a:endParaRPr lang="en-US" altLang="zh-CN" b="1" dirty="0" smtClean="0">
              <a:solidFill>
                <a:srgbClr val="01059D"/>
              </a:solidFill>
              <a:ea typeface="华文楷体" pitchFamily="2" charset="-122"/>
            </a:endParaRPr>
          </a:p>
          <a:p>
            <a:pPr marL="742950" lvl="1" indent="-285750">
              <a:buFont typeface="Wingdings" pitchFamily="2" charset="2"/>
              <a:buChar char="Ø"/>
            </a:pPr>
            <a:r>
              <a:rPr lang="zh-CN" altLang="en-US" b="1" dirty="0" smtClean="0">
                <a:solidFill>
                  <a:srgbClr val="01059D"/>
                </a:solidFill>
                <a:ea typeface="华文楷体" pitchFamily="2" charset="-122"/>
              </a:rPr>
              <a:t>中微子是不是它本身的反粒子？</a:t>
            </a:r>
            <a:endParaRPr lang="en-US" altLang="zh-CN" b="1" dirty="0" smtClean="0">
              <a:solidFill>
                <a:srgbClr val="01059D"/>
              </a:solidFill>
              <a:ea typeface="华文楷体" pitchFamily="2" charset="-122"/>
            </a:endParaRPr>
          </a:p>
          <a:p>
            <a:pPr marL="742950" lvl="1" indent="-285750">
              <a:buFont typeface="Wingdings" pitchFamily="2" charset="2"/>
              <a:buChar char="Ø"/>
            </a:pPr>
            <a:r>
              <a:rPr lang="zh-CN" altLang="en-US" b="1" dirty="0" smtClean="0">
                <a:solidFill>
                  <a:srgbClr val="01059D"/>
                </a:solidFill>
                <a:ea typeface="华文楷体" pitchFamily="2" charset="-122"/>
              </a:rPr>
              <a:t>宇宙时间和空间是否具有超对称？</a:t>
            </a:r>
            <a:endParaRPr lang="en-US" altLang="zh-CN" b="1" dirty="0" smtClean="0">
              <a:solidFill>
                <a:srgbClr val="01059D"/>
              </a:solidFill>
              <a:ea typeface="华文楷体" pitchFamily="2" charset="-122"/>
            </a:endParaRPr>
          </a:p>
          <a:p>
            <a:pPr marL="285750" indent="-285750">
              <a:buFont typeface="Wingdings" pitchFamily="2" charset="2"/>
              <a:buChar char="n"/>
            </a:pPr>
            <a:r>
              <a:rPr lang="zh-CN" altLang="en-US" b="1" dirty="0" smtClean="0">
                <a:solidFill>
                  <a:srgbClr val="01059D"/>
                </a:solidFill>
                <a:ea typeface="华文楷体" pitchFamily="2" charset="-122"/>
              </a:rPr>
              <a:t>轻子数不守恒</a:t>
            </a:r>
            <a:endParaRPr lang="en-US" altLang="zh-CN" b="1" dirty="0" smtClean="0">
              <a:solidFill>
                <a:srgbClr val="01059D"/>
              </a:solidFill>
              <a:ea typeface="华文楷体" pitchFamily="2" charset="-122"/>
            </a:endParaRPr>
          </a:p>
          <a:p>
            <a:pPr marL="742950" lvl="1" indent="-285750">
              <a:buFont typeface="Wingdings" pitchFamily="2" charset="2"/>
              <a:buChar char="Ø"/>
            </a:pPr>
            <a:r>
              <a:rPr lang="zh-CN" altLang="en-US" b="1" dirty="0" smtClean="0">
                <a:solidFill>
                  <a:srgbClr val="01059D"/>
                </a:solidFill>
                <a:ea typeface="华文楷体" pitchFamily="2" charset="-122"/>
              </a:rPr>
              <a:t>宇宙</a:t>
            </a:r>
            <a:r>
              <a:rPr lang="zh-CN" altLang="en-US" b="1" dirty="0" smtClean="0">
                <a:solidFill>
                  <a:srgbClr val="01059D"/>
                </a:solidFill>
                <a:ea typeface="华文楷体" pitchFamily="2" charset="-122"/>
              </a:rPr>
              <a:t>中反物质到哪儿去了？</a:t>
            </a:r>
            <a:endParaRPr lang="en-US" altLang="zh-CN" b="1" dirty="0" smtClean="0">
              <a:solidFill>
                <a:srgbClr val="01059D"/>
              </a:solidFill>
              <a:ea typeface="华文楷体" pitchFamily="2" charset="-122"/>
            </a:endParaRPr>
          </a:p>
          <a:p>
            <a:pPr marL="285750" indent="-285750">
              <a:buFont typeface="Wingdings" pitchFamily="2" charset="2"/>
              <a:buChar char="n"/>
            </a:pPr>
            <a:r>
              <a:rPr lang="zh-CN" altLang="en-US" b="1" dirty="0" smtClean="0">
                <a:solidFill>
                  <a:srgbClr val="01059D"/>
                </a:solidFill>
                <a:ea typeface="华文楷体" pitchFamily="2" charset="-122"/>
                <a:cs typeface="Times New Roman" panose="02020603050405020304" pitchFamily="18" charset="0"/>
              </a:rPr>
              <a:t>中微子绝对质量</a:t>
            </a:r>
            <a:endParaRPr lang="zh-CN" altLang="en-US" b="1" dirty="0">
              <a:solidFill>
                <a:srgbClr val="01059D"/>
              </a:solidFill>
              <a:ea typeface="华文楷体" pitchFamily="2" charset="-122"/>
              <a:cs typeface="Times New Roman" panose="02020603050405020304" pitchFamily="18" charset="0"/>
            </a:endParaRPr>
          </a:p>
        </p:txBody>
      </p:sp>
      <p:pic>
        <p:nvPicPr>
          <p:cNvPr id="12"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154410"/>
            <a:ext cx="3898594" cy="1770629"/>
          </a:xfrm>
          <a:prstGeom prst="rect">
            <a:avLst/>
          </a:prstGeom>
          <a:noFill/>
          <a:ln>
            <a:noFill/>
          </a:ln>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842" y="3062772"/>
            <a:ext cx="236220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055386"/>
            <a:ext cx="371475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35</a:t>
            </a:fld>
            <a:endParaRPr lang="zh-CN" altLang="en-US"/>
          </a:p>
        </p:txBody>
      </p:sp>
    </p:spTree>
    <p:extLst>
      <p:ext uri="{BB962C8B-B14F-4D97-AF65-F5344CB8AC3E}">
        <p14:creationId xmlns:p14="http://schemas.microsoft.com/office/powerpoint/2010/main" val="1758637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6995120" cy="778098"/>
          </a:xfrm>
        </p:spPr>
        <p:txBody>
          <a:bodyPr>
            <a:normAutofit/>
          </a:bodyPr>
          <a:lstStyle/>
          <a:p>
            <a:r>
              <a:rPr lang="zh-CN" altLang="en-US" sz="3200" b="1" dirty="0" smtClean="0">
                <a:solidFill>
                  <a:srgbClr val="01059D"/>
                </a:solidFill>
                <a:effectLst>
                  <a:outerShdw blurRad="38100" dist="38100" dir="2700000" algn="tl">
                    <a:srgbClr val="000000">
                      <a:alpha val="43137"/>
                    </a:srgbClr>
                  </a:outerShdw>
                </a:effectLst>
              </a:rPr>
              <a:t>上海交大</a:t>
            </a:r>
            <a:r>
              <a:rPr lang="en-US" altLang="zh-CN" sz="3200" b="1" dirty="0" err="1" smtClean="0">
                <a:solidFill>
                  <a:srgbClr val="01059D"/>
                </a:solidFill>
                <a:effectLst>
                  <a:outerShdw blurRad="38100" dist="38100" dir="2700000" algn="tl">
                    <a:srgbClr val="000000">
                      <a:alpha val="43137"/>
                    </a:srgbClr>
                  </a:outerShdw>
                </a:effectLst>
              </a:rPr>
              <a:t>PandaXIII</a:t>
            </a:r>
            <a:r>
              <a:rPr lang="zh-CN" altLang="en-US" sz="3200" b="1" dirty="0" smtClean="0">
                <a:solidFill>
                  <a:srgbClr val="01059D"/>
                </a:solidFill>
                <a:effectLst>
                  <a:outerShdw blurRad="38100" dist="38100" dir="2700000" algn="tl">
                    <a:srgbClr val="000000">
                      <a:alpha val="43137"/>
                    </a:srgbClr>
                  </a:outerShdw>
                </a:effectLst>
              </a:rPr>
              <a:t>探测器结构 示意图</a:t>
            </a:r>
            <a:endParaRPr lang="zh-CN" altLang="en-US" sz="3200" b="1" dirty="0">
              <a:solidFill>
                <a:srgbClr val="01059D"/>
              </a:solidFill>
              <a:effectLst>
                <a:outerShdw blurRad="38100" dist="38100" dir="2700000" algn="tl">
                  <a:srgbClr val="000000">
                    <a:alpha val="43137"/>
                  </a:srgbClr>
                </a:outerShdw>
              </a:effectLst>
            </a:endParaRPr>
          </a:p>
        </p:txBody>
      </p:sp>
      <p:pic>
        <p:nvPicPr>
          <p:cNvPr id="7" name="内容占位符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700808"/>
            <a:ext cx="8326717" cy="4664968"/>
          </a:xfrm>
        </p:spPr>
      </p:pic>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36</a:t>
            </a:fld>
            <a:endParaRPr lang="zh-CN" altLang="en-US"/>
          </a:p>
        </p:txBody>
      </p:sp>
      <p:sp>
        <p:nvSpPr>
          <p:cNvPr id="8" name="TextBox 7"/>
          <p:cNvSpPr txBox="1"/>
          <p:nvPr/>
        </p:nvSpPr>
        <p:spPr>
          <a:xfrm>
            <a:off x="899592" y="983626"/>
            <a:ext cx="7619959" cy="707886"/>
          </a:xfrm>
          <a:prstGeom prst="rect">
            <a:avLst/>
          </a:prstGeom>
          <a:noFill/>
        </p:spPr>
        <p:txBody>
          <a:bodyPr wrap="square" rtlCol="0">
            <a:spAutoFit/>
          </a:bodyPr>
          <a:lstStyle/>
          <a:p>
            <a:r>
              <a:rPr lang="zh-CN" altLang="en-US" sz="2000" dirty="0" smtClean="0">
                <a:solidFill>
                  <a:srgbClr val="C00000"/>
                </a:solidFill>
              </a:rPr>
              <a:t>设计目标：直径</a:t>
            </a:r>
            <a:r>
              <a:rPr lang="en-US" altLang="zh-CN" sz="2000" dirty="0" smtClean="0">
                <a:solidFill>
                  <a:srgbClr val="C00000"/>
                </a:solidFill>
              </a:rPr>
              <a:t>1.5m</a:t>
            </a:r>
            <a:r>
              <a:rPr lang="zh-CN" altLang="en-US" sz="2000" dirty="0" smtClean="0">
                <a:solidFill>
                  <a:srgbClr val="C00000"/>
                </a:solidFill>
              </a:rPr>
              <a:t>，</a:t>
            </a:r>
            <a:r>
              <a:rPr lang="en-US" altLang="zh-CN" sz="2000" dirty="0" smtClean="0">
                <a:solidFill>
                  <a:srgbClr val="C00000"/>
                </a:solidFill>
              </a:rPr>
              <a:t>2m</a:t>
            </a:r>
            <a:r>
              <a:rPr lang="zh-CN" altLang="en-US" sz="2000" dirty="0" smtClean="0">
                <a:solidFill>
                  <a:srgbClr val="C00000"/>
                </a:solidFill>
              </a:rPr>
              <a:t>长圆筒，体积</a:t>
            </a:r>
            <a:r>
              <a:rPr lang="en-US" altLang="zh-CN" sz="2000" dirty="0" smtClean="0">
                <a:solidFill>
                  <a:srgbClr val="C00000"/>
                </a:solidFill>
              </a:rPr>
              <a:t>4m</a:t>
            </a:r>
            <a:r>
              <a:rPr lang="en-US" altLang="zh-CN" sz="2000" baseline="30000" dirty="0" smtClean="0">
                <a:solidFill>
                  <a:srgbClr val="C00000"/>
                </a:solidFill>
              </a:rPr>
              <a:t>3</a:t>
            </a:r>
            <a:r>
              <a:rPr lang="en-US" altLang="zh-CN" sz="2000" dirty="0" smtClean="0">
                <a:solidFill>
                  <a:srgbClr val="C00000"/>
                </a:solidFill>
              </a:rPr>
              <a:t> </a:t>
            </a:r>
            <a:r>
              <a:rPr lang="zh-CN" altLang="en-US" sz="2000" dirty="0" smtClean="0">
                <a:solidFill>
                  <a:srgbClr val="C00000"/>
                </a:solidFill>
              </a:rPr>
              <a:t>，</a:t>
            </a:r>
            <a:r>
              <a:rPr lang="en-US" altLang="zh-CN" sz="2000" dirty="0" smtClean="0">
                <a:solidFill>
                  <a:srgbClr val="C00000"/>
                </a:solidFill>
              </a:rPr>
              <a:t>200kg </a:t>
            </a:r>
            <a:r>
              <a:rPr lang="en-US" altLang="zh-CN" sz="2000" baseline="30000" dirty="0" smtClean="0">
                <a:solidFill>
                  <a:srgbClr val="C00000"/>
                </a:solidFill>
              </a:rPr>
              <a:t>136</a:t>
            </a:r>
            <a:r>
              <a:rPr lang="en-US" altLang="zh-CN" sz="2000" dirty="0" smtClean="0">
                <a:solidFill>
                  <a:srgbClr val="C00000"/>
                </a:solidFill>
              </a:rPr>
              <a:t>Xe</a:t>
            </a:r>
          </a:p>
          <a:p>
            <a:r>
              <a:rPr lang="en-US" altLang="zh-CN" sz="2000" dirty="0">
                <a:solidFill>
                  <a:srgbClr val="C00000"/>
                </a:solidFill>
              </a:rPr>
              <a:t> </a:t>
            </a:r>
            <a:r>
              <a:rPr lang="en-US" altLang="zh-CN" sz="2000" dirty="0" smtClean="0">
                <a:solidFill>
                  <a:srgbClr val="C00000"/>
                </a:solidFill>
              </a:rPr>
              <a:t>                      HP</a:t>
            </a:r>
            <a:r>
              <a:rPr lang="zh-CN" altLang="en-US" sz="2000" dirty="0" smtClean="0">
                <a:solidFill>
                  <a:srgbClr val="C00000"/>
                </a:solidFill>
              </a:rPr>
              <a:t>：</a:t>
            </a:r>
            <a:r>
              <a:rPr lang="en-US" altLang="zh-CN" sz="2000" dirty="0" smtClean="0">
                <a:solidFill>
                  <a:srgbClr val="C00000"/>
                </a:solidFill>
              </a:rPr>
              <a:t>10</a:t>
            </a:r>
            <a:r>
              <a:rPr lang="en-US" altLang="zh-CN" sz="2000" dirty="0">
                <a:solidFill>
                  <a:srgbClr val="C00000"/>
                </a:solidFill>
              </a:rPr>
              <a:t>bar</a:t>
            </a:r>
            <a:endParaRPr lang="zh-CN" altLang="en-US" sz="2000" dirty="0">
              <a:solidFill>
                <a:srgbClr val="C00000"/>
              </a:solidFill>
            </a:endParaRPr>
          </a:p>
        </p:txBody>
      </p:sp>
    </p:spTree>
    <p:extLst>
      <p:ext uri="{BB962C8B-B14F-4D97-AF65-F5344CB8AC3E}">
        <p14:creationId xmlns:p14="http://schemas.microsoft.com/office/powerpoint/2010/main" val="813094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37</a:t>
            </a:fld>
            <a:endParaRPr lang="zh-CN" altLang="en-US"/>
          </a:p>
        </p:txBody>
      </p:sp>
      <p:sp>
        <p:nvSpPr>
          <p:cNvPr id="7" name="矩形 6"/>
          <p:cNvSpPr/>
          <p:nvPr/>
        </p:nvSpPr>
        <p:spPr>
          <a:xfrm>
            <a:off x="610394" y="462841"/>
            <a:ext cx="7681911" cy="523220"/>
          </a:xfrm>
          <a:prstGeom prst="rect">
            <a:avLst/>
          </a:prstGeom>
        </p:spPr>
        <p:txBody>
          <a:bodyPr wrap="none">
            <a:spAutoFit/>
          </a:bodyPr>
          <a:lstStyle/>
          <a:p>
            <a:r>
              <a:rPr lang="zh-CN" altLang="en-US" sz="2800" b="1" dirty="0" smtClean="0">
                <a:solidFill>
                  <a:srgbClr val="01059D"/>
                </a:solidFill>
              </a:rPr>
              <a:t>西班牙</a:t>
            </a:r>
            <a:r>
              <a:rPr lang="en-US" altLang="zh-CN" sz="2800" b="1" dirty="0" smtClean="0">
                <a:solidFill>
                  <a:srgbClr val="01059D"/>
                </a:solidFill>
              </a:rPr>
              <a:t>NEXT</a:t>
            </a:r>
            <a:r>
              <a:rPr lang="zh-CN" altLang="en-US" sz="2800" b="1" dirty="0" smtClean="0">
                <a:solidFill>
                  <a:srgbClr val="01059D"/>
                </a:solidFill>
              </a:rPr>
              <a:t>合作组（</a:t>
            </a:r>
            <a:r>
              <a:rPr lang="en-US" altLang="zh-CN" sz="2800" b="1" dirty="0" smtClean="0">
                <a:solidFill>
                  <a:srgbClr val="01059D"/>
                </a:solidFill>
              </a:rPr>
              <a:t>2009</a:t>
            </a:r>
            <a:r>
              <a:rPr lang="zh-CN" altLang="en-US" sz="2800" b="1" dirty="0" smtClean="0">
                <a:solidFill>
                  <a:srgbClr val="01059D"/>
                </a:solidFill>
              </a:rPr>
              <a:t>）</a:t>
            </a:r>
            <a:r>
              <a:rPr lang="en-US" altLang="zh-CN" sz="2800" b="1" dirty="0" smtClean="0">
                <a:solidFill>
                  <a:srgbClr val="01059D"/>
                </a:solidFill>
              </a:rPr>
              <a:t>100kg  2m</a:t>
            </a:r>
            <a:r>
              <a:rPr lang="en-US" altLang="zh-CN" sz="2800" b="1" baseline="30000" dirty="0" smtClean="0">
                <a:solidFill>
                  <a:srgbClr val="01059D"/>
                </a:solidFill>
              </a:rPr>
              <a:t>3</a:t>
            </a:r>
            <a:r>
              <a:rPr lang="zh-CN" altLang="en-US" sz="2800" b="1" dirty="0" smtClean="0">
                <a:solidFill>
                  <a:srgbClr val="01059D"/>
                </a:solidFill>
              </a:rPr>
              <a:t>设计方案</a:t>
            </a:r>
            <a:endParaRPr lang="en-US" altLang="zh-CN" sz="2800" b="1" baseline="30000" dirty="0">
              <a:solidFill>
                <a:srgbClr val="01059D"/>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526" y="986061"/>
            <a:ext cx="6560021" cy="466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2699792" y="5589240"/>
            <a:ext cx="3752950" cy="723275"/>
          </a:xfrm>
          <a:prstGeom prst="rect">
            <a:avLst/>
          </a:prstGeom>
        </p:spPr>
        <p:txBody>
          <a:bodyPr wrap="none">
            <a:spAutoFit/>
          </a:bodyPr>
          <a:lstStyle/>
          <a:p>
            <a:pPr marL="285750" indent="-285750">
              <a:spcBef>
                <a:spcPts val="600"/>
              </a:spcBef>
              <a:buFont typeface="Wingdings" pitchFamily="2" charset="2"/>
              <a:buChar char="Ø"/>
            </a:pPr>
            <a:r>
              <a:rPr lang="en-US" altLang="zh-CN" b="1" dirty="0" smtClean="0">
                <a:solidFill>
                  <a:srgbClr val="FF0000"/>
                </a:solidFill>
              </a:rPr>
              <a:t>PMT</a:t>
            </a:r>
            <a:r>
              <a:rPr lang="zh-CN" altLang="en-US" b="1" dirty="0" smtClean="0">
                <a:solidFill>
                  <a:srgbClr val="FF0000"/>
                </a:solidFill>
              </a:rPr>
              <a:t>测能量，放射性本底高</a:t>
            </a:r>
            <a:endParaRPr lang="en-US" altLang="zh-CN" b="1" dirty="0" smtClean="0">
              <a:solidFill>
                <a:srgbClr val="FF0000"/>
              </a:solidFill>
            </a:endParaRPr>
          </a:p>
          <a:p>
            <a:pPr marL="285750" indent="-285750">
              <a:spcBef>
                <a:spcPts val="600"/>
              </a:spcBef>
              <a:buFont typeface="Wingdings" pitchFamily="2" charset="2"/>
              <a:buChar char="Ø"/>
            </a:pPr>
            <a:r>
              <a:rPr lang="en-US" altLang="zh-CN" b="1" dirty="0" err="1" smtClean="0">
                <a:solidFill>
                  <a:srgbClr val="FF0000"/>
                </a:solidFill>
              </a:rPr>
              <a:t>SiPM</a:t>
            </a:r>
            <a:r>
              <a:rPr lang="zh-CN" altLang="en-US" b="1" dirty="0" smtClean="0">
                <a:solidFill>
                  <a:srgbClr val="FF0000"/>
                </a:solidFill>
              </a:rPr>
              <a:t>测径迹，贵，径迹重建困难</a:t>
            </a:r>
            <a:endParaRPr lang="zh-CN" altLang="en-US" dirty="0">
              <a:solidFill>
                <a:srgbClr val="FF0000"/>
              </a:solidFill>
            </a:endParaRPr>
          </a:p>
        </p:txBody>
      </p:sp>
    </p:spTree>
    <p:extLst>
      <p:ext uri="{BB962C8B-B14F-4D97-AF65-F5344CB8AC3E}">
        <p14:creationId xmlns:p14="http://schemas.microsoft.com/office/powerpoint/2010/main" val="763053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38</a:t>
            </a:fld>
            <a:endParaRPr lang="zh-CN" altLang="en-US"/>
          </a:p>
        </p:txBody>
      </p:sp>
      <p:sp>
        <p:nvSpPr>
          <p:cNvPr id="7" name="矩形 6"/>
          <p:cNvSpPr/>
          <p:nvPr/>
        </p:nvSpPr>
        <p:spPr>
          <a:xfrm>
            <a:off x="566549" y="332656"/>
            <a:ext cx="4096571" cy="646331"/>
          </a:xfrm>
          <a:prstGeom prst="rect">
            <a:avLst/>
          </a:prstGeom>
        </p:spPr>
        <p:txBody>
          <a:bodyPr wrap="none">
            <a:spAutoFit/>
          </a:bodyPr>
          <a:lstStyle/>
          <a:p>
            <a:r>
              <a:rPr lang="en-US" altLang="zh-CN" sz="3600" b="1" dirty="0" err="1" smtClean="0">
                <a:solidFill>
                  <a:srgbClr val="01059D"/>
                </a:solidFill>
              </a:rPr>
              <a:t>PandaX</a:t>
            </a:r>
            <a:r>
              <a:rPr lang="en-US" altLang="zh-CN" sz="3600" b="1" dirty="0" smtClean="0">
                <a:solidFill>
                  <a:srgbClr val="01059D"/>
                </a:solidFill>
              </a:rPr>
              <a:t>-III TPC </a:t>
            </a:r>
            <a:r>
              <a:rPr lang="zh-CN" altLang="en-US" sz="3600" b="1" dirty="0" smtClean="0">
                <a:solidFill>
                  <a:srgbClr val="01059D"/>
                </a:solidFill>
              </a:rPr>
              <a:t>设计</a:t>
            </a:r>
            <a:r>
              <a:rPr lang="en-US" altLang="zh-CN" sz="3600" b="1" dirty="0" smtClean="0">
                <a:solidFill>
                  <a:srgbClr val="01059D"/>
                </a:solidFill>
              </a:rPr>
              <a:t> </a:t>
            </a:r>
            <a:endParaRPr lang="en-US" altLang="zh-CN" sz="3600" b="1" dirty="0">
              <a:solidFill>
                <a:srgbClr val="01059D"/>
              </a:solidFill>
            </a:endParaRPr>
          </a:p>
        </p:txBody>
      </p:sp>
      <p:sp>
        <p:nvSpPr>
          <p:cNvPr id="19" name="TextBox 18"/>
          <p:cNvSpPr txBox="1"/>
          <p:nvPr/>
        </p:nvSpPr>
        <p:spPr>
          <a:xfrm>
            <a:off x="1273243" y="4725144"/>
            <a:ext cx="6305522" cy="1554272"/>
          </a:xfrm>
          <a:prstGeom prst="rect">
            <a:avLst/>
          </a:prstGeom>
          <a:noFill/>
        </p:spPr>
        <p:txBody>
          <a:bodyPr wrap="square" rtlCol="0">
            <a:spAutoFit/>
          </a:bodyPr>
          <a:lstStyle/>
          <a:p>
            <a:pPr marL="285750" indent="-285750">
              <a:spcBef>
                <a:spcPts val="600"/>
              </a:spcBef>
              <a:buFont typeface="Wingdings" pitchFamily="2" charset="2"/>
              <a:buChar char="p"/>
            </a:pPr>
            <a:r>
              <a:rPr lang="zh-CN" altLang="en-US" sz="2000" b="1" dirty="0" smtClean="0">
                <a:solidFill>
                  <a:srgbClr val="C00000"/>
                </a:solidFill>
                <a:ea typeface="华文楷体" pitchFamily="2" charset="-122"/>
              </a:rPr>
              <a:t>电子信号经</a:t>
            </a:r>
            <a:r>
              <a:rPr lang="en-US" altLang="zh-CN" sz="2000" b="1" dirty="0" err="1" smtClean="0">
                <a:solidFill>
                  <a:srgbClr val="C00000"/>
                </a:solidFill>
                <a:ea typeface="华文楷体" pitchFamily="2" charset="-122"/>
              </a:rPr>
              <a:t>MicroMegas</a:t>
            </a:r>
            <a:r>
              <a:rPr lang="zh-CN" altLang="en-US" sz="2000" b="1" dirty="0" smtClean="0">
                <a:solidFill>
                  <a:srgbClr val="C00000"/>
                </a:solidFill>
                <a:ea typeface="华文楷体" pitchFamily="2" charset="-122"/>
              </a:rPr>
              <a:t>放大</a:t>
            </a:r>
            <a:r>
              <a:rPr lang="en-US" altLang="zh-CN" sz="2000" b="1" dirty="0" smtClean="0">
                <a:solidFill>
                  <a:srgbClr val="C00000"/>
                </a:solidFill>
                <a:ea typeface="华文楷体" pitchFamily="2" charset="-122"/>
              </a:rPr>
              <a:t> </a:t>
            </a:r>
            <a:r>
              <a:rPr lang="zh-CN" altLang="en-US" sz="2000" b="1" dirty="0" smtClean="0">
                <a:solidFill>
                  <a:srgbClr val="C00000"/>
                </a:solidFill>
                <a:ea typeface="华文楷体" pitchFamily="2" charset="-122"/>
              </a:rPr>
              <a:t>读出</a:t>
            </a:r>
            <a:endParaRPr lang="en-US" altLang="zh-CN" sz="2000" b="1" dirty="0" smtClean="0">
              <a:solidFill>
                <a:srgbClr val="C00000"/>
              </a:solidFill>
              <a:ea typeface="华文楷体" pitchFamily="2" charset="-122"/>
            </a:endParaRPr>
          </a:p>
          <a:p>
            <a:pPr marL="285750" indent="-285750">
              <a:spcBef>
                <a:spcPts val="600"/>
              </a:spcBef>
              <a:buFont typeface="Arial" panose="020B0604020202020204" pitchFamily="34" charset="0"/>
              <a:buChar char="•"/>
            </a:pPr>
            <a:r>
              <a:rPr lang="zh-CN" altLang="en-US" sz="2000" dirty="0" smtClean="0">
                <a:ea typeface="华文楷体" pitchFamily="2" charset="-122"/>
              </a:rPr>
              <a:t>整个</a:t>
            </a:r>
            <a:r>
              <a:rPr lang="en-US" altLang="zh-CN" sz="2000" dirty="0" smtClean="0">
                <a:ea typeface="华文楷体" pitchFamily="2" charset="-122"/>
              </a:rPr>
              <a:t>TPC</a:t>
            </a:r>
            <a:r>
              <a:rPr lang="zh-CN" altLang="en-US" sz="2000" dirty="0" smtClean="0">
                <a:ea typeface="华文楷体" pitchFamily="2" charset="-122"/>
              </a:rPr>
              <a:t>被分成独立的</a:t>
            </a:r>
            <a:r>
              <a:rPr lang="en-US" altLang="zh-CN" sz="2000" dirty="0" smtClean="0">
                <a:ea typeface="华文楷体" pitchFamily="2" charset="-122"/>
              </a:rPr>
              <a:t>2</a:t>
            </a:r>
            <a:r>
              <a:rPr lang="zh-CN" altLang="en-US" sz="2000" dirty="0" smtClean="0">
                <a:ea typeface="华文楷体" pitchFamily="2" charset="-122"/>
              </a:rPr>
              <a:t>部分</a:t>
            </a:r>
            <a:endParaRPr lang="en-US" altLang="zh-CN" sz="2000" dirty="0" smtClean="0">
              <a:ea typeface="华文楷体" pitchFamily="2" charset="-122"/>
            </a:endParaRPr>
          </a:p>
          <a:p>
            <a:pPr marL="285750" indent="-285750">
              <a:spcBef>
                <a:spcPts val="600"/>
              </a:spcBef>
              <a:buFont typeface="Arial" panose="020B0604020202020204" pitchFamily="34" charset="0"/>
              <a:buChar char="•"/>
            </a:pPr>
            <a:r>
              <a:rPr lang="zh-CN" altLang="en-US" sz="2000" dirty="0" smtClean="0">
                <a:ea typeface="华文楷体" pitchFamily="2" charset="-122"/>
              </a:rPr>
              <a:t>通过横向扩散计算给出</a:t>
            </a:r>
            <a:r>
              <a:rPr lang="en-US" altLang="zh-CN" sz="2000" dirty="0" smtClean="0">
                <a:ea typeface="华文楷体" pitchFamily="2" charset="-122"/>
              </a:rPr>
              <a:t>T0</a:t>
            </a:r>
          </a:p>
          <a:p>
            <a:pPr marL="285750" indent="-285750">
              <a:spcBef>
                <a:spcPts val="600"/>
              </a:spcBef>
              <a:buFont typeface="Wingdings" pitchFamily="2" charset="2"/>
              <a:buChar char="p"/>
            </a:pPr>
            <a:r>
              <a:rPr lang="zh-CN" altLang="en-US" sz="2000" b="1" dirty="0" smtClean="0">
                <a:solidFill>
                  <a:srgbClr val="C00000"/>
                </a:solidFill>
                <a:ea typeface="华文楷体" pitchFamily="2" charset="-122"/>
              </a:rPr>
              <a:t>研制噪声小的像素探测器</a:t>
            </a:r>
            <a:r>
              <a:rPr lang="en-US" altLang="zh-CN" sz="2000" b="1" dirty="0" err="1" smtClean="0">
                <a:solidFill>
                  <a:srgbClr val="C00000"/>
                </a:solidFill>
                <a:ea typeface="华文楷体" pitchFamily="2" charset="-122"/>
              </a:rPr>
              <a:t>TopMetal</a:t>
            </a:r>
            <a:endParaRPr lang="en-US" altLang="zh-CN" sz="2000" b="1" dirty="0">
              <a:solidFill>
                <a:srgbClr val="C00000"/>
              </a:solidFill>
              <a:ea typeface="华文楷体" pitchFamily="2" charset="-122"/>
            </a:endParaRPr>
          </a:p>
        </p:txBody>
      </p:sp>
      <p:grpSp>
        <p:nvGrpSpPr>
          <p:cNvPr id="3" name="组合 2"/>
          <p:cNvGrpSpPr/>
          <p:nvPr/>
        </p:nvGrpSpPr>
        <p:grpSpPr>
          <a:xfrm>
            <a:off x="1509053" y="1256250"/>
            <a:ext cx="5532310" cy="3556633"/>
            <a:chOff x="899592" y="1613626"/>
            <a:chExt cx="3673574" cy="2679470"/>
          </a:xfrm>
        </p:grpSpPr>
        <p:sp>
          <p:nvSpPr>
            <p:cNvPr id="8" name="矩形 7"/>
            <p:cNvSpPr/>
            <p:nvPr/>
          </p:nvSpPr>
          <p:spPr>
            <a:xfrm>
              <a:off x="899592" y="1613626"/>
              <a:ext cx="3673574" cy="2088232"/>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cxnSp>
          <p:nvCxnSpPr>
            <p:cNvPr id="10" name="直接连接符 9"/>
            <p:cNvCxnSpPr/>
            <p:nvPr/>
          </p:nvCxnSpPr>
          <p:spPr>
            <a:xfrm>
              <a:off x="4283968" y="1801233"/>
              <a:ext cx="0" cy="172819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 name="矩形 10"/>
            <p:cNvSpPr/>
            <p:nvPr/>
          </p:nvSpPr>
          <p:spPr>
            <a:xfrm>
              <a:off x="4355976" y="1657217"/>
              <a:ext cx="45719" cy="2001050"/>
            </a:xfrm>
            <a:prstGeom prst="rect">
              <a:avLst/>
            </a:prstGeom>
            <a:solidFill>
              <a:srgbClr val="0A7505"/>
            </a:solidFill>
            <a:ln>
              <a:solidFill>
                <a:srgbClr val="0A7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7505"/>
                </a:solidFill>
              </a:endParaRPr>
            </a:p>
          </p:txBody>
        </p:sp>
        <p:cxnSp>
          <p:nvCxnSpPr>
            <p:cNvPr id="12" name="直接连接符 11"/>
            <p:cNvCxnSpPr/>
            <p:nvPr/>
          </p:nvCxnSpPr>
          <p:spPr>
            <a:xfrm>
              <a:off x="1169335" y="1793646"/>
              <a:ext cx="0" cy="1728192"/>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3" name="矩形 12"/>
            <p:cNvSpPr/>
            <p:nvPr/>
          </p:nvSpPr>
          <p:spPr>
            <a:xfrm>
              <a:off x="1043608" y="1657217"/>
              <a:ext cx="45719" cy="2001050"/>
            </a:xfrm>
            <a:prstGeom prst="rect">
              <a:avLst/>
            </a:prstGeom>
            <a:solidFill>
              <a:srgbClr val="0A7505"/>
            </a:solidFill>
            <a:ln>
              <a:solidFill>
                <a:srgbClr val="0A7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7505"/>
                </a:solidFill>
              </a:endParaRPr>
            </a:p>
          </p:txBody>
        </p:sp>
        <p:cxnSp>
          <p:nvCxnSpPr>
            <p:cNvPr id="14" name="直接连接符 13"/>
            <p:cNvCxnSpPr>
              <a:endCxn id="8" idx="2"/>
            </p:cNvCxnSpPr>
            <p:nvPr/>
          </p:nvCxnSpPr>
          <p:spPr>
            <a:xfrm>
              <a:off x="2719556" y="1657217"/>
              <a:ext cx="0" cy="2044641"/>
            </a:xfrm>
            <a:prstGeom prst="line">
              <a:avLst/>
            </a:prstGeom>
            <a:ln w="15875">
              <a:prstDash val="dash"/>
            </a:ln>
          </p:spPr>
          <p:style>
            <a:lnRef idx="1">
              <a:schemeClr val="dk1"/>
            </a:lnRef>
            <a:fillRef idx="0">
              <a:schemeClr val="dk1"/>
            </a:fillRef>
            <a:effectRef idx="0">
              <a:schemeClr val="dk1"/>
            </a:effectRef>
            <a:fontRef idx="minor">
              <a:schemeClr val="tx1"/>
            </a:fontRef>
          </p:style>
        </p:cxnSp>
        <p:sp>
          <p:nvSpPr>
            <p:cNvPr id="31" name="TextBox 30"/>
            <p:cNvSpPr txBox="1"/>
            <p:nvPr/>
          </p:nvSpPr>
          <p:spPr>
            <a:xfrm rot="5400000">
              <a:off x="3217766" y="2566879"/>
              <a:ext cx="1728192" cy="369332"/>
            </a:xfrm>
            <a:prstGeom prst="rect">
              <a:avLst/>
            </a:prstGeom>
            <a:noFill/>
          </p:spPr>
          <p:txBody>
            <a:bodyPr wrap="square" rtlCol="0">
              <a:spAutoFit/>
            </a:bodyPr>
            <a:lstStyle/>
            <a:p>
              <a:r>
                <a:rPr lang="en-US" altLang="zh-CN" dirty="0" err="1" smtClean="0"/>
                <a:t>MMegas</a:t>
              </a:r>
              <a:endParaRPr lang="zh-CN" altLang="en-US" dirty="0"/>
            </a:p>
          </p:txBody>
        </p:sp>
        <p:sp>
          <p:nvSpPr>
            <p:cNvPr id="32" name="TextBox 31"/>
            <p:cNvSpPr txBox="1"/>
            <p:nvPr/>
          </p:nvSpPr>
          <p:spPr>
            <a:xfrm rot="5400000">
              <a:off x="1588314" y="2596262"/>
              <a:ext cx="1728192" cy="369332"/>
            </a:xfrm>
            <a:prstGeom prst="rect">
              <a:avLst/>
            </a:prstGeom>
            <a:noFill/>
          </p:spPr>
          <p:txBody>
            <a:bodyPr wrap="square" rtlCol="0">
              <a:spAutoFit/>
            </a:bodyPr>
            <a:lstStyle/>
            <a:p>
              <a:r>
                <a:rPr lang="en-US" altLang="zh-CN" dirty="0" smtClean="0"/>
                <a:t>cathode</a:t>
              </a:r>
              <a:endParaRPr lang="zh-CN" altLang="en-US" dirty="0"/>
            </a:p>
          </p:txBody>
        </p:sp>
        <p:cxnSp>
          <p:nvCxnSpPr>
            <p:cNvPr id="34" name="直接箭头连接符 33"/>
            <p:cNvCxnSpPr/>
            <p:nvPr/>
          </p:nvCxnSpPr>
          <p:spPr>
            <a:xfrm>
              <a:off x="1169334" y="3861048"/>
              <a:ext cx="3097193" cy="0"/>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2413974" y="3923764"/>
              <a:ext cx="706466" cy="369332"/>
            </a:xfrm>
            <a:prstGeom prst="rect">
              <a:avLst/>
            </a:prstGeom>
            <a:noFill/>
          </p:spPr>
          <p:txBody>
            <a:bodyPr wrap="square" rtlCol="0">
              <a:spAutoFit/>
            </a:bodyPr>
            <a:lstStyle/>
            <a:p>
              <a:r>
                <a:rPr lang="en-US" altLang="zh-CN" dirty="0" smtClean="0"/>
                <a:t>~2m</a:t>
              </a:r>
              <a:endParaRPr lang="zh-CN" altLang="en-US" dirty="0"/>
            </a:p>
          </p:txBody>
        </p:sp>
      </p:grpSp>
    </p:spTree>
    <p:extLst>
      <p:ext uri="{BB962C8B-B14F-4D97-AF65-F5344CB8AC3E}">
        <p14:creationId xmlns:p14="http://schemas.microsoft.com/office/powerpoint/2010/main" val="1697593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507288" cy="1066130"/>
          </a:xfrm>
        </p:spPr>
        <p:txBody>
          <a:bodyPr>
            <a:normAutofit fontScale="90000"/>
          </a:bodyPr>
          <a:lstStyle/>
          <a:p>
            <a:pPr algn="l"/>
            <a:r>
              <a:rPr kumimoji="1" lang="zh-CN" altLang="en-US" sz="4000" b="1" dirty="0" smtClean="0">
                <a:solidFill>
                  <a:srgbClr val="01059D"/>
                </a:solidFill>
                <a:effectLst>
                  <a:outerShdw blurRad="38100" dist="38100" dir="2700000" algn="tl">
                    <a:srgbClr val="000000">
                      <a:alpha val="43137"/>
                    </a:srgbClr>
                  </a:outerShdw>
                </a:effectLst>
              </a:rPr>
              <a:t>暗物质方向性探测</a:t>
            </a:r>
            <a:r>
              <a:rPr kumimoji="1" lang="zh-CN" altLang="en-US" sz="4000" b="1" dirty="0" smtClean="0">
                <a:solidFill>
                  <a:srgbClr val="01059D"/>
                </a:solidFill>
                <a:effectLst>
                  <a:outerShdw blurRad="38100" dist="38100" dir="2700000" algn="tl">
                    <a:srgbClr val="000000">
                      <a:alpha val="43137"/>
                    </a:srgbClr>
                  </a:outerShdw>
                </a:effectLst>
              </a:rPr>
              <a:t>实验中的应用</a:t>
            </a:r>
            <a:r>
              <a:rPr kumimoji="1" lang="en-US" altLang="zh-CN" sz="3600" b="1" dirty="0" smtClean="0">
                <a:solidFill>
                  <a:srgbClr val="0404CC"/>
                </a:solidFill>
                <a:effectLst>
                  <a:outerShdw blurRad="38100" dist="38100" dir="2700000" algn="tl">
                    <a:srgbClr val="000000">
                      <a:alpha val="43137"/>
                    </a:srgbClr>
                  </a:outerShdw>
                </a:effectLst>
              </a:rPr>
              <a:t/>
            </a:r>
            <a:br>
              <a:rPr kumimoji="1" lang="en-US" altLang="zh-CN" sz="3600" b="1" dirty="0" smtClean="0">
                <a:solidFill>
                  <a:srgbClr val="0404CC"/>
                </a:solidFill>
                <a:effectLst>
                  <a:outerShdw blurRad="38100" dist="38100" dir="2700000" algn="tl">
                    <a:srgbClr val="000000">
                      <a:alpha val="43137"/>
                    </a:srgbClr>
                  </a:outerShdw>
                </a:effectLst>
              </a:rPr>
            </a:br>
            <a:r>
              <a:rPr kumimoji="1" lang="en-US" altLang="zh-CN" sz="2800" b="1" dirty="0" smtClean="0">
                <a:solidFill>
                  <a:srgbClr val="C00000"/>
                </a:solidFill>
                <a:effectLst>
                  <a:outerShdw blurRad="38100" dist="38100" dir="2700000" algn="tl">
                    <a:srgbClr val="000000">
                      <a:alpha val="43137"/>
                    </a:srgbClr>
                  </a:outerShdw>
                </a:effectLst>
              </a:rPr>
              <a:t>MIMAC</a:t>
            </a:r>
            <a:r>
              <a:rPr kumimoji="1" lang="zh-CN" altLang="en-US" sz="2800" b="1" dirty="0" smtClean="0">
                <a:solidFill>
                  <a:srgbClr val="C00000"/>
                </a:solidFill>
                <a:effectLst>
                  <a:outerShdw blurRad="38100" dist="38100" dir="2700000" algn="tl">
                    <a:srgbClr val="000000">
                      <a:alpha val="43137"/>
                    </a:srgbClr>
                  </a:outerShdw>
                </a:effectLst>
              </a:rPr>
              <a:t>中国合作组</a:t>
            </a:r>
            <a:endParaRPr kumimoji="1" lang="zh-CN" altLang="en-US" sz="3600" b="1" dirty="0">
              <a:solidFill>
                <a:srgbClr val="C00000"/>
              </a:solidFill>
              <a:effectLst>
                <a:outerShdw blurRad="38100" dist="38100" dir="2700000" algn="tl">
                  <a:srgbClr val="000000">
                    <a:alpha val="43137"/>
                  </a:srgbClr>
                </a:outerShdw>
              </a:effectLst>
            </a:endParaRPr>
          </a:p>
        </p:txBody>
      </p:sp>
      <p:sp>
        <p:nvSpPr>
          <p:cNvPr id="3" name="内容占位符 2"/>
          <p:cNvSpPr>
            <a:spLocks noGrp="1"/>
          </p:cNvSpPr>
          <p:nvPr>
            <p:ph sz="quarter" idx="1"/>
          </p:nvPr>
        </p:nvSpPr>
        <p:spPr>
          <a:xfrm>
            <a:off x="472595" y="1434856"/>
            <a:ext cx="8229600" cy="4525963"/>
          </a:xfrm>
        </p:spPr>
        <p:txBody>
          <a:bodyPr>
            <a:normAutofit/>
          </a:bodyPr>
          <a:lstStyle/>
          <a:p>
            <a:r>
              <a:rPr kumimoji="1" lang="zh-CN" altLang="en-US" sz="2400" dirty="0" smtClean="0">
                <a:latin typeface="华文楷体" pitchFamily="2" charset="-122"/>
                <a:ea typeface="华文楷体" pitchFamily="2" charset="-122"/>
              </a:rPr>
              <a:t>采用国际上发展较成熟，技术上具有优势的</a:t>
            </a:r>
            <a:r>
              <a:rPr kumimoji="1" lang="en-US" altLang="zh-CN" sz="2400" dirty="0" smtClean="0">
                <a:latin typeface="华文楷体" pitchFamily="2" charset="-122"/>
                <a:ea typeface="华文楷体" pitchFamily="2" charset="-122"/>
              </a:rPr>
              <a:t>MIMAC</a:t>
            </a:r>
            <a:r>
              <a:rPr kumimoji="1" lang="zh-CN" altLang="en-US" sz="2400" dirty="0" smtClean="0">
                <a:latin typeface="华文楷体" pitchFamily="2" charset="-122"/>
                <a:ea typeface="华文楷体" pitchFamily="2" charset="-122"/>
              </a:rPr>
              <a:t>技术</a:t>
            </a:r>
            <a:endParaRPr kumimoji="1" lang="en-US" altLang="zh-CN" sz="2400" dirty="0" smtClean="0">
              <a:latin typeface="华文楷体" pitchFamily="2" charset="-122"/>
              <a:ea typeface="华文楷体" pitchFamily="2" charset="-122"/>
            </a:endParaRPr>
          </a:p>
          <a:p>
            <a:r>
              <a:rPr kumimoji="1" lang="zh-CN" altLang="en-US" sz="2400" dirty="0" smtClean="0">
                <a:latin typeface="华文楷体" pitchFamily="2" charset="-122"/>
                <a:ea typeface="华文楷体" pitchFamily="2" charset="-122"/>
              </a:rPr>
              <a:t>结合我国在相关探测器技术的基础和在地下暗物质探测实验中的经验</a:t>
            </a:r>
            <a:endParaRPr kumimoji="1" lang="en-US" altLang="zh-CN" sz="2400" dirty="0" smtClean="0">
              <a:latin typeface="华文楷体" pitchFamily="2" charset="-122"/>
              <a:ea typeface="华文楷体" pitchFamily="2" charset="-122"/>
            </a:endParaRPr>
          </a:p>
          <a:p>
            <a:r>
              <a:rPr kumimoji="1" lang="zh-CN" altLang="en-US" sz="2400" dirty="0" smtClean="0">
                <a:latin typeface="华文楷体" pitchFamily="2" charset="-122"/>
                <a:ea typeface="华文楷体" pitchFamily="2" charset="-122"/>
              </a:rPr>
              <a:t>在锦屏山实验室开展下一代较大规模的方向性探测实验</a:t>
            </a:r>
            <a:endParaRPr kumimoji="1" lang="zh-CN" altLang="en-US" sz="2400" dirty="0">
              <a:latin typeface="华文楷体" pitchFamily="2" charset="-122"/>
              <a:ea typeface="华文楷体" pitchFamily="2" charset="-122"/>
            </a:endParaRPr>
          </a:p>
        </p:txBody>
      </p:sp>
      <p:pic>
        <p:nvPicPr>
          <p:cNvPr id="4" name="图片 3"/>
          <p:cNvPicPr>
            <a:picLocks noChangeAspect="1"/>
          </p:cNvPicPr>
          <p:nvPr/>
        </p:nvPicPr>
        <p:blipFill rotWithShape="1">
          <a:blip r:embed="rId2"/>
          <a:srcRect t="15525"/>
          <a:stretch/>
        </p:blipFill>
        <p:spPr>
          <a:xfrm>
            <a:off x="539552" y="3365477"/>
            <a:ext cx="2548021" cy="2028337"/>
          </a:xfrm>
          <a:prstGeom prst="rect">
            <a:avLst/>
          </a:prstGeom>
        </p:spPr>
      </p:pic>
      <p:sp>
        <p:nvSpPr>
          <p:cNvPr id="5" name="文本框 4"/>
          <p:cNvSpPr txBox="1"/>
          <p:nvPr/>
        </p:nvSpPr>
        <p:spPr>
          <a:xfrm>
            <a:off x="673466" y="5633101"/>
            <a:ext cx="2280192" cy="646331"/>
          </a:xfrm>
          <a:prstGeom prst="rect">
            <a:avLst/>
          </a:prstGeom>
          <a:noFill/>
        </p:spPr>
        <p:txBody>
          <a:bodyPr wrap="none" rtlCol="0">
            <a:spAutoFit/>
          </a:bodyPr>
          <a:lstStyle/>
          <a:p>
            <a:pPr algn="ctr"/>
            <a:r>
              <a:rPr kumimoji="1" lang="en-US" altLang="zh-CN" dirty="0" smtClean="0"/>
              <a:t>MIMAC-5L @ </a:t>
            </a:r>
            <a:r>
              <a:rPr kumimoji="1" lang="en-US" altLang="zh-CN" dirty="0" err="1" smtClean="0"/>
              <a:t>Modane</a:t>
            </a:r>
            <a:endParaRPr kumimoji="1" lang="en-US" altLang="zh-CN" dirty="0" smtClean="0"/>
          </a:p>
          <a:p>
            <a:pPr algn="ctr"/>
            <a:r>
              <a:rPr kumimoji="1" lang="en-US" altLang="zh-CN" dirty="0" smtClean="0"/>
              <a:t>(2012-2015)</a:t>
            </a:r>
            <a:endParaRPr kumimoji="1" lang="zh-CN" altLang="en-US" dirty="0"/>
          </a:p>
        </p:txBody>
      </p:sp>
      <p:pic>
        <p:nvPicPr>
          <p:cNvPr id="6" name="图片 5"/>
          <p:cNvPicPr>
            <a:picLocks noChangeAspect="1"/>
          </p:cNvPicPr>
          <p:nvPr/>
        </p:nvPicPr>
        <p:blipFill>
          <a:blip r:embed="rId3"/>
          <a:stretch>
            <a:fillRect/>
          </a:stretch>
        </p:blipFill>
        <p:spPr>
          <a:xfrm>
            <a:off x="3432595" y="3245632"/>
            <a:ext cx="2448766" cy="2254657"/>
          </a:xfrm>
          <a:prstGeom prst="rect">
            <a:avLst/>
          </a:prstGeom>
        </p:spPr>
      </p:pic>
      <p:sp>
        <p:nvSpPr>
          <p:cNvPr id="7" name="文本框 6"/>
          <p:cNvSpPr txBox="1"/>
          <p:nvPr/>
        </p:nvSpPr>
        <p:spPr>
          <a:xfrm>
            <a:off x="3498686" y="5633101"/>
            <a:ext cx="2430248" cy="646331"/>
          </a:xfrm>
          <a:prstGeom prst="rect">
            <a:avLst/>
          </a:prstGeom>
          <a:noFill/>
        </p:spPr>
        <p:txBody>
          <a:bodyPr wrap="none" rtlCol="0">
            <a:spAutoFit/>
          </a:bodyPr>
          <a:lstStyle/>
          <a:p>
            <a:pPr algn="ctr"/>
            <a:r>
              <a:rPr kumimoji="1" lang="en-US" altLang="zh-CN" dirty="0" smtClean="0"/>
              <a:t>MIMAC-1m</a:t>
            </a:r>
            <a:r>
              <a:rPr kumimoji="1" lang="en-US" altLang="zh-CN" baseline="30000" dirty="0" smtClean="0"/>
              <a:t>3</a:t>
            </a:r>
            <a:r>
              <a:rPr kumimoji="1" lang="en-US" altLang="zh-CN" dirty="0" smtClean="0"/>
              <a:t> @ </a:t>
            </a:r>
            <a:r>
              <a:rPr kumimoji="1" lang="en-US" altLang="zh-CN" dirty="0" err="1" smtClean="0"/>
              <a:t>Modane</a:t>
            </a:r>
            <a:endParaRPr kumimoji="1" lang="en-US" altLang="zh-CN" dirty="0" smtClean="0"/>
          </a:p>
          <a:p>
            <a:pPr algn="ctr"/>
            <a:r>
              <a:rPr kumimoji="1" lang="en-US" altLang="zh-CN" dirty="0" smtClean="0"/>
              <a:t>(2016-2018)</a:t>
            </a:r>
            <a:endParaRPr kumimoji="1" lang="zh-CN" altLang="en-US" dirty="0"/>
          </a:p>
        </p:txBody>
      </p:sp>
      <p:grpSp>
        <p:nvGrpSpPr>
          <p:cNvPr id="14" name="组合 13"/>
          <p:cNvGrpSpPr/>
          <p:nvPr/>
        </p:nvGrpSpPr>
        <p:grpSpPr>
          <a:xfrm>
            <a:off x="6276151" y="3245632"/>
            <a:ext cx="2362229" cy="2268028"/>
            <a:chOff x="6403819" y="3567201"/>
            <a:chExt cx="2362229" cy="2268028"/>
          </a:xfrm>
        </p:grpSpPr>
        <p:pic>
          <p:nvPicPr>
            <p:cNvPr id="8" name="图片 7"/>
            <p:cNvPicPr>
              <a:picLocks noChangeAspect="1"/>
            </p:cNvPicPr>
            <p:nvPr/>
          </p:nvPicPr>
          <p:blipFill>
            <a:blip r:embed="rId4"/>
            <a:stretch>
              <a:fillRect/>
            </a:stretch>
          </p:blipFill>
          <p:spPr>
            <a:xfrm>
              <a:off x="6403819" y="3567201"/>
              <a:ext cx="1231644" cy="1134014"/>
            </a:xfrm>
            <a:prstGeom prst="rect">
              <a:avLst/>
            </a:prstGeom>
          </p:spPr>
        </p:pic>
        <p:pic>
          <p:nvPicPr>
            <p:cNvPr id="9" name="图片 8"/>
            <p:cNvPicPr>
              <a:picLocks noChangeAspect="1"/>
            </p:cNvPicPr>
            <p:nvPr/>
          </p:nvPicPr>
          <p:blipFill>
            <a:blip r:embed="rId4"/>
            <a:stretch>
              <a:fillRect/>
            </a:stretch>
          </p:blipFill>
          <p:spPr>
            <a:xfrm>
              <a:off x="7534404" y="3567201"/>
              <a:ext cx="1231644" cy="1134014"/>
            </a:xfrm>
            <a:prstGeom prst="rect">
              <a:avLst/>
            </a:prstGeom>
          </p:spPr>
        </p:pic>
        <p:pic>
          <p:nvPicPr>
            <p:cNvPr id="10" name="图片 9"/>
            <p:cNvPicPr>
              <a:picLocks noChangeAspect="1"/>
            </p:cNvPicPr>
            <p:nvPr/>
          </p:nvPicPr>
          <p:blipFill>
            <a:blip r:embed="rId4"/>
            <a:stretch>
              <a:fillRect/>
            </a:stretch>
          </p:blipFill>
          <p:spPr>
            <a:xfrm>
              <a:off x="6403819" y="4701215"/>
              <a:ext cx="1231644" cy="1134014"/>
            </a:xfrm>
            <a:prstGeom prst="rect">
              <a:avLst/>
            </a:prstGeom>
          </p:spPr>
        </p:pic>
        <p:pic>
          <p:nvPicPr>
            <p:cNvPr id="11" name="图片 10"/>
            <p:cNvPicPr>
              <a:picLocks noChangeAspect="1"/>
            </p:cNvPicPr>
            <p:nvPr/>
          </p:nvPicPr>
          <p:blipFill>
            <a:blip r:embed="rId4"/>
            <a:stretch>
              <a:fillRect/>
            </a:stretch>
          </p:blipFill>
          <p:spPr>
            <a:xfrm>
              <a:off x="7534404" y="4701215"/>
              <a:ext cx="1231644" cy="1134014"/>
            </a:xfrm>
            <a:prstGeom prst="rect">
              <a:avLst/>
            </a:prstGeom>
          </p:spPr>
        </p:pic>
        <p:pic>
          <p:nvPicPr>
            <p:cNvPr id="12" name="图片 11"/>
            <p:cNvPicPr>
              <a:picLocks noChangeAspect="1"/>
            </p:cNvPicPr>
            <p:nvPr/>
          </p:nvPicPr>
          <p:blipFill>
            <a:blip r:embed="rId4"/>
            <a:stretch>
              <a:fillRect/>
            </a:stretch>
          </p:blipFill>
          <p:spPr>
            <a:xfrm>
              <a:off x="7019641" y="4134208"/>
              <a:ext cx="1231644" cy="1134014"/>
            </a:xfrm>
            <a:prstGeom prst="rect">
              <a:avLst/>
            </a:prstGeom>
          </p:spPr>
        </p:pic>
      </p:grpSp>
      <p:sp>
        <p:nvSpPr>
          <p:cNvPr id="13" name="文本框 12"/>
          <p:cNvSpPr txBox="1"/>
          <p:nvPr/>
        </p:nvSpPr>
        <p:spPr>
          <a:xfrm>
            <a:off x="6540292" y="5633101"/>
            <a:ext cx="2098088" cy="646331"/>
          </a:xfrm>
          <a:prstGeom prst="rect">
            <a:avLst/>
          </a:prstGeom>
          <a:noFill/>
        </p:spPr>
        <p:txBody>
          <a:bodyPr wrap="none" rtlCol="0">
            <a:spAutoFit/>
          </a:bodyPr>
          <a:lstStyle/>
          <a:p>
            <a:pPr algn="ctr"/>
            <a:r>
              <a:rPr kumimoji="1" lang="en-US" altLang="zh-CN" dirty="0" smtClean="0"/>
              <a:t>MIMAC-5m</a:t>
            </a:r>
            <a:r>
              <a:rPr kumimoji="1" lang="en-US" altLang="zh-CN" baseline="30000" dirty="0" smtClean="0"/>
              <a:t>3</a:t>
            </a:r>
            <a:r>
              <a:rPr kumimoji="1" lang="en-US" altLang="zh-CN" dirty="0" smtClean="0"/>
              <a:t> @ CJPL</a:t>
            </a:r>
          </a:p>
          <a:p>
            <a:pPr algn="ctr"/>
            <a:r>
              <a:rPr kumimoji="1" lang="en-US" altLang="zh-CN" dirty="0" smtClean="0"/>
              <a:t>(2017-2020)</a:t>
            </a:r>
            <a:endParaRPr kumimoji="1" lang="zh-CN" altLang="en-US" dirty="0"/>
          </a:p>
        </p:txBody>
      </p:sp>
      <p:sp>
        <p:nvSpPr>
          <p:cNvPr id="15" name="日期占位符 14"/>
          <p:cNvSpPr>
            <a:spLocks noGrp="1"/>
          </p:cNvSpPr>
          <p:nvPr>
            <p:ph type="dt" sz="half" idx="10"/>
          </p:nvPr>
        </p:nvSpPr>
        <p:spPr/>
        <p:txBody>
          <a:bodyPr/>
          <a:lstStyle/>
          <a:p>
            <a:r>
              <a:rPr lang="en-US" altLang="zh-CN" smtClean="0"/>
              <a:t>2015-07-23 </a:t>
            </a:r>
            <a:endParaRPr lang="zh-CN" altLang="en-US"/>
          </a:p>
        </p:txBody>
      </p:sp>
      <p:sp>
        <p:nvSpPr>
          <p:cNvPr id="16" name="页脚占位符 1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7" name="灯片编号占位符 16"/>
          <p:cNvSpPr>
            <a:spLocks noGrp="1"/>
          </p:cNvSpPr>
          <p:nvPr>
            <p:ph type="sldNum" sz="quarter" idx="12"/>
          </p:nvPr>
        </p:nvSpPr>
        <p:spPr/>
        <p:txBody>
          <a:bodyPr/>
          <a:lstStyle/>
          <a:p>
            <a:fld id="{0C913308-F349-4B6D-A68A-DD1791B4A57B}" type="slidenum">
              <a:rPr lang="zh-CN" altLang="en-US" smtClean="0"/>
              <a:pPr/>
              <a:t>39</a:t>
            </a:fld>
            <a:endParaRPr lang="zh-CN" altLang="en-US"/>
          </a:p>
        </p:txBody>
      </p:sp>
    </p:spTree>
    <p:extLst>
      <p:ext uri="{BB962C8B-B14F-4D97-AF65-F5344CB8AC3E}">
        <p14:creationId xmlns:p14="http://schemas.microsoft.com/office/powerpoint/2010/main" val="2817546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5"/>
          <p:cNvSpPr>
            <a:spLocks noGrp="1"/>
          </p:cNvSpPr>
          <p:nvPr>
            <p:ph type="dt" sz="half" idx="10"/>
          </p:nvPr>
        </p:nvSpPr>
        <p:spPr/>
        <p:txBody>
          <a:bodyPr/>
          <a:lstStyle/>
          <a:p>
            <a:r>
              <a:rPr lang="en-US" altLang="zh-CN" smtClean="0"/>
              <a:t>2015-07-23 </a:t>
            </a:r>
            <a:endParaRPr lang="zh-CN" altLang="en-US" dirty="0"/>
          </a:p>
        </p:txBody>
      </p:sp>
      <p:sp>
        <p:nvSpPr>
          <p:cNvPr id="2" name="页脚占位符 1"/>
          <p:cNvSpPr>
            <a:spLocks noGrp="1"/>
          </p:cNvSpPr>
          <p:nvPr>
            <p:ph type="ftr" sz="quarter" idx="11"/>
          </p:nvPr>
        </p:nvSpPr>
        <p:spPr/>
        <p:txBody>
          <a:bodyPr/>
          <a:lstStyle/>
          <a:p>
            <a:r>
              <a:rPr lang="en-US" altLang="zh-CN" smtClean="0">
                <a:solidFill>
                  <a:schemeClr val="bg1">
                    <a:lumMod val="65000"/>
                  </a:schemeClr>
                </a:solidFill>
              </a:rPr>
              <a:t>5th CMPGD Workshop </a:t>
            </a:r>
            <a:r>
              <a:rPr lang="zh-CN" altLang="en-US" smtClean="0">
                <a:solidFill>
                  <a:schemeClr val="bg1">
                    <a:lumMod val="65000"/>
                  </a:schemeClr>
                </a:solidFill>
              </a:rPr>
              <a:t>兰州</a:t>
            </a:r>
            <a:endParaRPr lang="zh-CN" altLang="en-US" dirty="0">
              <a:solidFill>
                <a:schemeClr val="bg1">
                  <a:lumMod val="65000"/>
                </a:schemeClr>
              </a:solidFill>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4</a:t>
            </a:fld>
            <a:endParaRPr lang="zh-CN" altLang="en-US" dirty="0"/>
          </a:p>
        </p:txBody>
      </p:sp>
      <p:sp>
        <p:nvSpPr>
          <p:cNvPr id="4" name="TextBox 3"/>
          <p:cNvSpPr txBox="1"/>
          <p:nvPr/>
        </p:nvSpPr>
        <p:spPr>
          <a:xfrm>
            <a:off x="428891" y="5517232"/>
            <a:ext cx="8254451" cy="830997"/>
          </a:xfrm>
          <a:prstGeom prst="rect">
            <a:avLst/>
          </a:prstGeom>
          <a:noFill/>
        </p:spPr>
        <p:txBody>
          <a:bodyPr wrap="square" rtlCol="0">
            <a:spAutoFit/>
          </a:bodyPr>
          <a:lstStyle/>
          <a:p>
            <a:pPr marL="285750" indent="-285750">
              <a:buFont typeface="Arial" pitchFamily="34" charset="0"/>
              <a:buChar char="•"/>
            </a:pPr>
            <a:r>
              <a:rPr lang="zh-CN" altLang="zh-CN" sz="1600" dirty="0" smtClean="0">
                <a:latin typeface="华文楷体" pitchFamily="2" charset="-122"/>
                <a:ea typeface="华文楷体" pitchFamily="2" charset="-122"/>
              </a:rPr>
              <a:t>由于</a:t>
            </a:r>
            <a:r>
              <a:rPr lang="zh-CN" altLang="zh-CN" sz="1600" dirty="0">
                <a:latin typeface="华文楷体" pitchFamily="2" charset="-122"/>
                <a:ea typeface="华文楷体" pitchFamily="2" charset="-122"/>
              </a:rPr>
              <a:t>阴极网上的网孔之间的距离很小</a:t>
            </a:r>
            <a:r>
              <a:rPr lang="zh-CN" altLang="zh-CN" sz="1600" dirty="0" smtClean="0">
                <a:latin typeface="华文楷体" pitchFamily="2" charset="-122"/>
                <a:ea typeface="华文楷体" pitchFamily="2" charset="-122"/>
              </a:rPr>
              <a:t>，不同电子</a:t>
            </a:r>
            <a:r>
              <a:rPr lang="zh-CN" altLang="zh-CN" sz="1600" dirty="0">
                <a:latin typeface="华文楷体" pitchFamily="2" charset="-122"/>
                <a:ea typeface="华文楷体" pitchFamily="2" charset="-122"/>
              </a:rPr>
              <a:t>轨道</a:t>
            </a:r>
            <a:r>
              <a:rPr lang="zh-CN" altLang="zh-CN" sz="1600" dirty="0" smtClean="0">
                <a:latin typeface="华文楷体" pitchFamily="2" charset="-122"/>
                <a:ea typeface="华文楷体" pitchFamily="2" charset="-122"/>
              </a:rPr>
              <a:t>的横向</a:t>
            </a:r>
            <a:r>
              <a:rPr lang="zh-CN" altLang="zh-CN" sz="1600" dirty="0">
                <a:latin typeface="华文楷体" pitchFamily="2" charset="-122"/>
                <a:ea typeface="华文楷体" pitchFamily="2" charset="-122"/>
              </a:rPr>
              <a:t>扩散被限制在一个很小的</a:t>
            </a:r>
            <a:r>
              <a:rPr lang="zh-CN" altLang="zh-CN" sz="1600" dirty="0" smtClean="0">
                <a:latin typeface="华文楷体" pitchFamily="2" charset="-122"/>
                <a:ea typeface="华文楷体" pitchFamily="2" charset="-122"/>
              </a:rPr>
              <a:t>区域内</a:t>
            </a:r>
            <a:r>
              <a:rPr lang="en-US" altLang="zh-CN" sz="1600" dirty="0">
                <a:latin typeface="华文楷体" pitchFamily="2" charset="-122"/>
                <a:ea typeface="华文楷体" pitchFamily="2" charset="-122"/>
              </a:rPr>
              <a:t>,</a:t>
            </a:r>
            <a:r>
              <a:rPr lang="zh-CN" altLang="zh-CN" sz="1600" dirty="0" smtClean="0">
                <a:latin typeface="华文楷体" pitchFamily="2" charset="-122"/>
                <a:ea typeface="华文楷体" pitchFamily="2" charset="-122"/>
              </a:rPr>
              <a:t>不仅</a:t>
            </a:r>
            <a:r>
              <a:rPr lang="zh-CN" altLang="zh-CN" sz="1600" dirty="0">
                <a:latin typeface="华文楷体" pitchFamily="2" charset="-122"/>
                <a:ea typeface="华文楷体" pitchFamily="2" charset="-122"/>
              </a:rPr>
              <a:t>具有好的</a:t>
            </a:r>
            <a:r>
              <a:rPr lang="zh-CN" altLang="zh-CN" sz="1600" dirty="0" smtClean="0">
                <a:latin typeface="华文楷体" pitchFamily="2" charset="-122"/>
                <a:ea typeface="华文楷体" pitchFamily="2" charset="-122"/>
              </a:rPr>
              <a:t>时间分辨而且</a:t>
            </a:r>
            <a:r>
              <a:rPr lang="zh-CN" altLang="zh-CN" sz="1600" dirty="0">
                <a:latin typeface="华文楷体" pitchFamily="2" charset="-122"/>
                <a:ea typeface="华文楷体" pitchFamily="2" charset="-122"/>
              </a:rPr>
              <a:t>具有很好的位置</a:t>
            </a:r>
            <a:r>
              <a:rPr lang="zh-CN" altLang="zh-CN" sz="1600" dirty="0" smtClean="0">
                <a:latin typeface="华文楷体" pitchFamily="2" charset="-122"/>
                <a:ea typeface="华文楷体" pitchFamily="2" charset="-122"/>
              </a:rPr>
              <a:t>分辨</a:t>
            </a:r>
            <a:r>
              <a:rPr lang="en-US" altLang="zh-CN" sz="1600" dirty="0" smtClean="0">
                <a:latin typeface="华文楷体" pitchFamily="2" charset="-122"/>
                <a:ea typeface="华文楷体" pitchFamily="2" charset="-122"/>
              </a:rPr>
              <a:t>(&lt;</a:t>
            </a:r>
            <a:r>
              <a:rPr lang="en-US" altLang="zh-CN" sz="1600" dirty="0">
                <a:latin typeface="华文楷体" pitchFamily="2" charset="-122"/>
                <a:ea typeface="华文楷体" pitchFamily="2" charset="-122"/>
              </a:rPr>
              <a:t>80</a:t>
            </a:r>
            <a:r>
              <a:rPr lang="zh-CN" altLang="zh-CN" sz="1600" dirty="0">
                <a:latin typeface="华文楷体" pitchFamily="2" charset="-122"/>
                <a:ea typeface="华文楷体" pitchFamily="2" charset="-122"/>
              </a:rPr>
              <a:t>μ</a:t>
            </a:r>
            <a:r>
              <a:rPr lang="en-US" altLang="zh-CN" sz="1600" dirty="0" smtClean="0">
                <a:latin typeface="华文楷体" pitchFamily="2" charset="-122"/>
                <a:ea typeface="华文楷体" pitchFamily="2" charset="-122"/>
              </a:rPr>
              <a:t>m</a:t>
            </a:r>
            <a:r>
              <a:rPr lang="en-US" altLang="zh-CN" sz="1600" dirty="0">
                <a:latin typeface="华文楷体" pitchFamily="2" charset="-122"/>
                <a:ea typeface="华文楷体" pitchFamily="2" charset="-122"/>
              </a:rPr>
              <a:t>)</a:t>
            </a:r>
            <a:r>
              <a:rPr lang="zh-CN" altLang="en-US" sz="1600" dirty="0" smtClean="0">
                <a:latin typeface="华文楷体" pitchFamily="2" charset="-122"/>
                <a:ea typeface="华文楷体" pitchFamily="2" charset="-122"/>
              </a:rPr>
              <a:t>。</a:t>
            </a:r>
            <a:endParaRPr lang="en-US" altLang="zh-CN" sz="1600" dirty="0">
              <a:latin typeface="华文楷体" pitchFamily="2" charset="-122"/>
              <a:ea typeface="华文楷体" pitchFamily="2" charset="-122"/>
            </a:endParaRPr>
          </a:p>
          <a:p>
            <a:pPr marL="285750" indent="-285750">
              <a:buFont typeface="Arial" pitchFamily="34" charset="0"/>
              <a:buChar char="•"/>
            </a:pPr>
            <a:r>
              <a:rPr lang="zh-CN" altLang="zh-CN" sz="1600" dirty="0" smtClean="0">
                <a:latin typeface="华文楷体" pitchFamily="2" charset="-122"/>
                <a:ea typeface="华文楷体" pitchFamily="2" charset="-122"/>
              </a:rPr>
              <a:t>很高</a:t>
            </a:r>
            <a:r>
              <a:rPr lang="zh-CN" altLang="en-US" sz="1600" dirty="0" smtClean="0">
                <a:latin typeface="华文楷体" pitchFamily="2" charset="-122"/>
                <a:ea typeface="华文楷体" pitchFamily="2" charset="-122"/>
              </a:rPr>
              <a:t>的</a:t>
            </a:r>
            <a:r>
              <a:rPr lang="zh-CN" altLang="zh-CN" sz="1600" dirty="0" smtClean="0">
                <a:latin typeface="华文楷体" pitchFamily="2" charset="-122"/>
                <a:ea typeface="华文楷体" pitchFamily="2" charset="-122"/>
              </a:rPr>
              <a:t>有效</a:t>
            </a:r>
            <a:r>
              <a:rPr lang="zh-CN" altLang="zh-CN" sz="1600" dirty="0">
                <a:latin typeface="华文楷体" pitchFamily="2" charset="-122"/>
                <a:ea typeface="华文楷体" pitchFamily="2" charset="-122"/>
              </a:rPr>
              <a:t>增益</a:t>
            </a:r>
            <a:r>
              <a:rPr lang="zh-CN" altLang="zh-CN" sz="1600" dirty="0" smtClean="0">
                <a:latin typeface="华文楷体" pitchFamily="2" charset="-122"/>
                <a:ea typeface="华文楷体" pitchFamily="2" charset="-122"/>
              </a:rPr>
              <a:t>使</a:t>
            </a:r>
            <a:r>
              <a:rPr lang="en-US" altLang="zh-CN" sz="1600" dirty="0" err="1" smtClean="0">
                <a:latin typeface="华文楷体" pitchFamily="2" charset="-122"/>
                <a:ea typeface="华文楷体" pitchFamily="2" charset="-122"/>
              </a:rPr>
              <a:t>MicroMEGAS</a:t>
            </a:r>
            <a:r>
              <a:rPr lang="zh-CN" altLang="zh-CN" sz="1600" dirty="0">
                <a:latin typeface="华文楷体" pitchFamily="2" charset="-122"/>
                <a:ea typeface="华文楷体" pitchFamily="2" charset="-122"/>
              </a:rPr>
              <a:t>具有单</a:t>
            </a:r>
            <a:r>
              <a:rPr lang="zh-CN" altLang="zh-CN" sz="1600" dirty="0" smtClean="0">
                <a:latin typeface="华文楷体" pitchFamily="2" charset="-122"/>
                <a:ea typeface="华文楷体" pitchFamily="2" charset="-122"/>
              </a:rPr>
              <a:t>电子探测</a:t>
            </a:r>
            <a:r>
              <a:rPr lang="zh-CN" altLang="zh-CN" sz="1600" dirty="0">
                <a:latin typeface="华文楷体" pitchFamily="2" charset="-122"/>
                <a:ea typeface="华文楷体" pitchFamily="2" charset="-122"/>
              </a:rPr>
              <a:t>能力</a:t>
            </a:r>
            <a:r>
              <a:rPr lang="zh-CN" altLang="zh-CN" sz="1600" dirty="0" smtClean="0">
                <a:latin typeface="华文楷体" pitchFamily="2" charset="-122"/>
                <a:ea typeface="华文楷体" pitchFamily="2" charset="-122"/>
              </a:rPr>
              <a:t>。</a:t>
            </a:r>
            <a:endParaRPr lang="zh-CN" altLang="zh-CN" sz="1600" dirty="0">
              <a:latin typeface="华文楷体" pitchFamily="2" charset="-122"/>
              <a:ea typeface="华文楷体" pitchFamily="2" charset="-122"/>
            </a:endParaRPr>
          </a:p>
        </p:txBody>
      </p:sp>
      <p:sp>
        <p:nvSpPr>
          <p:cNvPr id="5" name="TextBox 4"/>
          <p:cNvSpPr txBox="1"/>
          <p:nvPr/>
        </p:nvSpPr>
        <p:spPr>
          <a:xfrm>
            <a:off x="549812" y="234897"/>
            <a:ext cx="3374115" cy="523220"/>
          </a:xfrm>
          <a:prstGeom prst="rect">
            <a:avLst/>
          </a:prstGeom>
          <a:noFill/>
        </p:spPr>
        <p:txBody>
          <a:bodyPr vert="horz" lIns="91440" tIns="45720" rIns="91440" bIns="45720" rtlCol="0" anchor="ctr">
            <a:noAutofit/>
          </a:bodyPr>
          <a:lstStyle>
            <a:defPPr>
              <a:defRPr lang="zh-CN"/>
            </a:defPPr>
            <a:lvl1pPr algn="ctr">
              <a:spcBef>
                <a:spcPct val="0"/>
              </a:spcBef>
              <a:buNone/>
              <a:defRPr sz="2800" b="1">
                <a:solidFill>
                  <a:schemeClr val="accent2"/>
                </a:solidFill>
                <a:latin typeface="Comic Sans MS" pitchFamily="66" charset="0"/>
                <a:ea typeface="+mj-ea"/>
                <a:cs typeface="+mj-cs"/>
              </a:defRPr>
            </a:lvl1pPr>
          </a:lstStyle>
          <a:p>
            <a:r>
              <a:rPr lang="en-US" altLang="zh-CN" dirty="0" err="1" smtClean="0">
                <a:solidFill>
                  <a:srgbClr val="01059D"/>
                </a:solidFill>
              </a:rPr>
              <a:t>MicroMegas</a:t>
            </a:r>
            <a:r>
              <a:rPr lang="zh-CN" altLang="en-US" dirty="0">
                <a:solidFill>
                  <a:srgbClr val="01059D"/>
                </a:solidFill>
              </a:rPr>
              <a:t>性能</a:t>
            </a: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79" y="758117"/>
            <a:ext cx="3625725" cy="2742891"/>
          </a:xfrm>
          <a:prstGeom prst="rect">
            <a:avLst/>
          </a:prstGeom>
        </p:spPr>
      </p:pic>
      <p:sp>
        <p:nvSpPr>
          <p:cNvPr id="10" name="Text Box 3"/>
          <p:cNvSpPr txBox="1">
            <a:spLocks noChangeArrowheads="1"/>
          </p:cNvSpPr>
          <p:nvPr/>
        </p:nvSpPr>
        <p:spPr bwMode="auto">
          <a:xfrm>
            <a:off x="549813" y="3526520"/>
            <a:ext cx="4148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200" i="1" dirty="0">
                <a:solidFill>
                  <a:schemeClr val="accent2"/>
                </a:solidFill>
              </a:rPr>
              <a:t>A. </a:t>
            </a:r>
            <a:r>
              <a:rPr lang="en-US" sz="1200" i="1" dirty="0" err="1">
                <a:solidFill>
                  <a:schemeClr val="accent2"/>
                </a:solidFill>
              </a:rPr>
              <a:t>Delbart</a:t>
            </a:r>
            <a:r>
              <a:rPr lang="en-US" sz="1200" i="1" dirty="0">
                <a:solidFill>
                  <a:schemeClr val="accent2"/>
                </a:solidFill>
              </a:rPr>
              <a:t>, R. de Oliveira, J. </a:t>
            </a:r>
            <a:r>
              <a:rPr lang="en-US" sz="1200" i="1" dirty="0" err="1">
                <a:solidFill>
                  <a:schemeClr val="accent2"/>
                </a:solidFill>
              </a:rPr>
              <a:t>Derre</a:t>
            </a:r>
            <a:r>
              <a:rPr lang="en-US" sz="1200" i="1" dirty="0">
                <a:solidFill>
                  <a:schemeClr val="accent2"/>
                </a:solidFill>
              </a:rPr>
              <a:t>, Y. </a:t>
            </a:r>
            <a:r>
              <a:rPr lang="en-US" sz="1200" i="1" dirty="0" err="1" smtClean="0">
                <a:solidFill>
                  <a:schemeClr val="accent2"/>
                </a:solidFill>
              </a:rPr>
              <a:t>Giomataris</a:t>
            </a:r>
            <a:r>
              <a:rPr lang="en-US" sz="1200" i="1" dirty="0" smtClean="0">
                <a:solidFill>
                  <a:schemeClr val="accent2"/>
                </a:solidFill>
              </a:rPr>
              <a:t> et.al </a:t>
            </a:r>
            <a:r>
              <a:rPr lang="en-US" sz="1200" b="1" dirty="0" smtClean="0">
                <a:solidFill>
                  <a:schemeClr val="accent2"/>
                </a:solidFill>
              </a:rPr>
              <a:t>Nucl.Instrum.Meth.A461:84-87,2001</a:t>
            </a:r>
            <a:endParaRPr lang="en-US" sz="1200" b="1" dirty="0">
              <a:solidFill>
                <a:schemeClr val="accent2"/>
              </a:solidFill>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34897"/>
            <a:ext cx="3096344" cy="2175565"/>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688" y="2410462"/>
            <a:ext cx="3970977" cy="3106770"/>
          </a:xfrm>
          <a:prstGeom prst="rect">
            <a:avLst/>
          </a:prstGeom>
        </p:spPr>
      </p:pic>
      <p:sp>
        <p:nvSpPr>
          <p:cNvPr id="13" name="Rectangle 1033"/>
          <p:cNvSpPr>
            <a:spLocks noChangeArrowheads="1"/>
          </p:cNvSpPr>
          <p:nvPr/>
        </p:nvSpPr>
        <p:spPr bwMode="auto">
          <a:xfrm>
            <a:off x="549813" y="3963847"/>
            <a:ext cx="446087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i="1" dirty="0">
                <a:solidFill>
                  <a:srgbClr val="0404CC"/>
                </a:solidFill>
              </a:rPr>
              <a:t>J. </a:t>
            </a:r>
            <a:r>
              <a:rPr lang="en-US" sz="1200" i="1" dirty="0" err="1">
                <a:solidFill>
                  <a:srgbClr val="0404CC"/>
                </a:solidFill>
              </a:rPr>
              <a:t>Derre</a:t>
            </a:r>
            <a:r>
              <a:rPr lang="en-US" sz="1200" i="1" dirty="0">
                <a:solidFill>
                  <a:srgbClr val="0404CC"/>
                </a:solidFill>
              </a:rPr>
              <a:t>, Y. </a:t>
            </a:r>
            <a:r>
              <a:rPr lang="en-US" sz="1200" i="1" dirty="0" err="1">
                <a:solidFill>
                  <a:srgbClr val="0404CC"/>
                </a:solidFill>
              </a:rPr>
              <a:t>Giomataris</a:t>
            </a:r>
            <a:r>
              <a:rPr lang="en-US" sz="1200" i="1" dirty="0">
                <a:solidFill>
                  <a:srgbClr val="0404CC"/>
                </a:solidFill>
              </a:rPr>
              <a:t>, </a:t>
            </a:r>
            <a:r>
              <a:rPr lang="en-US" sz="1200" i="1" dirty="0" smtClean="0">
                <a:solidFill>
                  <a:srgbClr val="0404CC"/>
                </a:solidFill>
              </a:rPr>
              <a:t>et.al </a:t>
            </a:r>
          </a:p>
          <a:p>
            <a:r>
              <a:rPr lang="en-US" sz="1200" i="0" dirty="0" smtClean="0"/>
              <a:t> </a:t>
            </a:r>
            <a:r>
              <a:rPr lang="en-US" sz="1200" b="1" i="0" dirty="0">
                <a:solidFill>
                  <a:srgbClr val="0404CC"/>
                </a:solidFill>
              </a:rPr>
              <a:t>Nucl.Instrum.Meth.A459:523-531,2001</a:t>
            </a:r>
          </a:p>
        </p:txBody>
      </p:sp>
      <p:sp>
        <p:nvSpPr>
          <p:cNvPr id="11" name="TextBox 10"/>
          <p:cNvSpPr txBox="1"/>
          <p:nvPr/>
        </p:nvSpPr>
        <p:spPr>
          <a:xfrm>
            <a:off x="428596" y="4797152"/>
            <a:ext cx="4882964" cy="830997"/>
          </a:xfrm>
          <a:prstGeom prst="rect">
            <a:avLst/>
          </a:prstGeom>
          <a:noFill/>
        </p:spPr>
        <p:txBody>
          <a:bodyPr wrap="square" rtlCol="0">
            <a:spAutoFit/>
          </a:bodyPr>
          <a:lstStyle/>
          <a:p>
            <a:pPr marL="285750" indent="-285750">
              <a:buFont typeface="Arial" pitchFamily="34" charset="0"/>
              <a:buChar char="•"/>
            </a:pPr>
            <a:r>
              <a:rPr lang="zh-CN" altLang="zh-CN" sz="1600" dirty="0">
                <a:latin typeface="华文楷体" pitchFamily="2" charset="-122"/>
                <a:ea typeface="华文楷体" pitchFamily="2" charset="-122"/>
              </a:rPr>
              <a:t>小的气隙和高场强使雪崩产生的正离子快速被阴极丝网收集，可以有效防止了空间电荷在漂移区的积累</a:t>
            </a:r>
            <a:r>
              <a:rPr lang="en-US" altLang="zh-CN" sz="1600" dirty="0">
                <a:latin typeface="华文楷体" pitchFamily="2" charset="-122"/>
                <a:ea typeface="华文楷体" pitchFamily="2" charset="-122"/>
              </a:rPr>
              <a:t>, </a:t>
            </a:r>
            <a:r>
              <a:rPr lang="zh-CN" altLang="zh-CN" sz="1600" dirty="0">
                <a:latin typeface="华文楷体" pitchFamily="2" charset="-122"/>
                <a:ea typeface="华文楷体" pitchFamily="2" charset="-122"/>
              </a:rPr>
              <a:t>提高计数率能力</a:t>
            </a:r>
            <a:r>
              <a:rPr lang="zh-CN" altLang="zh-CN" sz="1600" dirty="0" smtClean="0">
                <a:latin typeface="华文楷体" pitchFamily="2" charset="-122"/>
                <a:ea typeface="华文楷体" pitchFamily="2" charset="-122"/>
              </a:rPr>
              <a:t>。</a:t>
            </a:r>
            <a:endParaRPr lang="zh-CN" altLang="zh-CN" sz="1600" dirty="0">
              <a:latin typeface="华文楷体" pitchFamily="2" charset="-122"/>
              <a:ea typeface="华文楷体" pitchFamily="2" charset="-122"/>
            </a:endParaRPr>
          </a:p>
        </p:txBody>
      </p:sp>
      <p:sp>
        <p:nvSpPr>
          <p:cNvPr id="12" name="椭圆 11"/>
          <p:cNvSpPr/>
          <p:nvPr/>
        </p:nvSpPr>
        <p:spPr>
          <a:xfrm>
            <a:off x="8123908" y="3587963"/>
            <a:ext cx="192507" cy="70513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979103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74638"/>
            <a:ext cx="5184576" cy="850106"/>
          </a:xfrm>
        </p:spPr>
        <p:txBody>
          <a:bodyPr>
            <a:normAutofit/>
          </a:bodyPr>
          <a:lstStyle/>
          <a:p>
            <a:pPr algn="l"/>
            <a:r>
              <a:rPr kumimoji="1" lang="en-US" altLang="zh-CN" sz="3200" b="1" dirty="0" smtClean="0">
                <a:solidFill>
                  <a:srgbClr val="0404CC"/>
                </a:solidFill>
                <a:effectLst>
                  <a:outerShdw blurRad="38100" dist="38100" dir="2700000" algn="tl">
                    <a:srgbClr val="000000">
                      <a:alpha val="43137"/>
                    </a:srgbClr>
                  </a:outerShdw>
                </a:effectLst>
              </a:rPr>
              <a:t>MIMAC</a:t>
            </a:r>
            <a:r>
              <a:rPr kumimoji="1" lang="zh-CN" altLang="en-US" sz="3200" b="1" dirty="0" smtClean="0">
                <a:solidFill>
                  <a:srgbClr val="0404CC"/>
                </a:solidFill>
                <a:effectLst>
                  <a:outerShdw blurRad="38100" dist="38100" dir="2700000" algn="tl">
                    <a:srgbClr val="000000">
                      <a:alpha val="43137"/>
                    </a:srgbClr>
                  </a:outerShdw>
                </a:effectLst>
              </a:rPr>
              <a:t>关键技术及优势</a:t>
            </a:r>
            <a:endParaRPr kumimoji="1" lang="zh-CN" altLang="en-US" sz="3200" b="1" dirty="0">
              <a:solidFill>
                <a:srgbClr val="0404CC"/>
              </a:solidFill>
              <a:effectLst>
                <a:outerShdw blurRad="38100" dist="38100" dir="2700000" algn="tl">
                  <a:srgbClr val="000000">
                    <a:alpha val="43137"/>
                  </a:srgbClr>
                </a:outerShdw>
              </a:effectLst>
            </a:endParaRPr>
          </a:p>
        </p:txBody>
      </p:sp>
      <p:sp>
        <p:nvSpPr>
          <p:cNvPr id="3" name="内容占位符 2"/>
          <p:cNvSpPr>
            <a:spLocks noGrp="1"/>
          </p:cNvSpPr>
          <p:nvPr>
            <p:ph sz="quarter" idx="1"/>
          </p:nvPr>
        </p:nvSpPr>
        <p:spPr>
          <a:xfrm>
            <a:off x="381722" y="1052736"/>
            <a:ext cx="8654773" cy="2664296"/>
          </a:xfrm>
        </p:spPr>
        <p:txBody>
          <a:bodyPr>
            <a:normAutofit/>
          </a:bodyPr>
          <a:lstStyle/>
          <a:p>
            <a:r>
              <a:rPr kumimoji="1" lang="zh-CN" altLang="en-US" sz="2000" dirty="0" smtClean="0">
                <a:ea typeface="华文楷体" pitchFamily="2" charset="-122"/>
              </a:rPr>
              <a:t>采用高分辨的微结构气体放大器</a:t>
            </a:r>
            <a:r>
              <a:rPr kumimoji="1" lang="en-US" altLang="zh-CN" sz="2000" b="1" dirty="0" err="1" smtClean="0">
                <a:solidFill>
                  <a:srgbClr val="C00000"/>
                </a:solidFill>
                <a:ea typeface="华文楷体" pitchFamily="2" charset="-122"/>
              </a:rPr>
              <a:t>MicroMegas</a:t>
            </a:r>
            <a:r>
              <a:rPr kumimoji="1" lang="zh-CN" altLang="en-US" sz="2000" dirty="0" smtClean="0">
                <a:ea typeface="华文楷体" pitchFamily="2" charset="-122"/>
              </a:rPr>
              <a:t>技术</a:t>
            </a:r>
            <a:endParaRPr kumimoji="1" lang="en-US" altLang="zh-CN" sz="2000" dirty="0" smtClean="0">
              <a:ea typeface="华文楷体" pitchFamily="2" charset="-122"/>
            </a:endParaRPr>
          </a:p>
          <a:p>
            <a:r>
              <a:rPr kumimoji="1" lang="zh-CN" altLang="en-US" sz="2000" dirty="0" smtClean="0">
                <a:ea typeface="华文楷体" pitchFamily="2" charset="-122"/>
              </a:rPr>
              <a:t>为此专门研发的</a:t>
            </a:r>
            <a:r>
              <a:rPr kumimoji="1" lang="zh-CN" altLang="en-US" sz="2000" b="1" dirty="0" smtClean="0">
                <a:solidFill>
                  <a:srgbClr val="C00000"/>
                </a:solidFill>
                <a:ea typeface="华文楷体" pitchFamily="2" charset="-122"/>
              </a:rPr>
              <a:t>自触发快速读出电子学</a:t>
            </a:r>
            <a:r>
              <a:rPr kumimoji="1" lang="en-US" altLang="zh-CN" sz="2000" b="1" dirty="0" smtClean="0">
                <a:solidFill>
                  <a:srgbClr val="C00000"/>
                </a:solidFill>
                <a:ea typeface="华文楷体" pitchFamily="2" charset="-122"/>
              </a:rPr>
              <a:t>(ASIC)</a:t>
            </a:r>
          </a:p>
          <a:p>
            <a:r>
              <a:rPr kumimoji="1" lang="zh-CN" altLang="en-US" sz="2000" dirty="0" smtClean="0">
                <a:ea typeface="华文楷体" pitchFamily="2" charset="-122"/>
              </a:rPr>
              <a:t>是目前暗物质方向性探测实验中</a:t>
            </a:r>
            <a:r>
              <a:rPr kumimoji="1" lang="zh-CN" altLang="en-US" sz="2000" b="1" dirty="0" smtClean="0">
                <a:solidFill>
                  <a:srgbClr val="C00000"/>
                </a:solidFill>
                <a:ea typeface="华文楷体" pitchFamily="2" charset="-122"/>
              </a:rPr>
              <a:t>能探测三维径迹能量最低</a:t>
            </a:r>
            <a:r>
              <a:rPr kumimoji="1" lang="zh-CN" altLang="en-US" sz="2000" dirty="0" smtClean="0">
                <a:ea typeface="华文楷体" pitchFamily="2" charset="-122"/>
              </a:rPr>
              <a:t>的实验</a:t>
            </a:r>
            <a:endParaRPr kumimoji="1" lang="en-US" altLang="zh-CN" sz="2000" dirty="0" smtClean="0">
              <a:ea typeface="华文楷体" pitchFamily="2" charset="-122"/>
            </a:endParaRPr>
          </a:p>
          <a:p>
            <a:r>
              <a:rPr kumimoji="1" lang="en-US" altLang="zh-CN" sz="2000" dirty="0">
                <a:ea typeface="华文楷体" pitchFamily="2" charset="-122"/>
              </a:rPr>
              <a:t>MIMAC-5L</a:t>
            </a:r>
            <a:r>
              <a:rPr kumimoji="1" lang="zh-CN" altLang="en-US" sz="2000" dirty="0">
                <a:ea typeface="华文楷体" pitchFamily="2" charset="-122"/>
              </a:rPr>
              <a:t>使用的是</a:t>
            </a:r>
            <a:r>
              <a:rPr kumimoji="1" lang="en-US" altLang="zh-CN" sz="2000" dirty="0">
                <a:ea typeface="华文楷体" pitchFamily="2" charset="-122"/>
              </a:rPr>
              <a:t>2</a:t>
            </a:r>
            <a:r>
              <a:rPr kumimoji="1" lang="zh-CN" altLang="en-US" sz="2000" dirty="0">
                <a:ea typeface="华文楷体" pitchFamily="2" charset="-122"/>
              </a:rPr>
              <a:t>块</a:t>
            </a:r>
            <a:r>
              <a:rPr kumimoji="1" lang="en-US" altLang="zh-CN" sz="2000" dirty="0">
                <a:ea typeface="华文楷体" pitchFamily="2" charset="-122"/>
              </a:rPr>
              <a:t>10cmx10cm</a:t>
            </a:r>
            <a:r>
              <a:rPr kumimoji="1" lang="zh-CN" altLang="en-US" sz="2000" dirty="0">
                <a:ea typeface="华文楷体" pitchFamily="2" charset="-122"/>
              </a:rPr>
              <a:t>的第一代</a:t>
            </a:r>
            <a:r>
              <a:rPr kumimoji="1" lang="en-US" altLang="zh-CN" sz="2000" dirty="0" err="1" smtClean="0">
                <a:ea typeface="华文楷体" pitchFamily="2" charset="-122"/>
              </a:rPr>
              <a:t>MicroMegas</a:t>
            </a:r>
            <a:r>
              <a:rPr kumimoji="1" lang="zh-CN" altLang="en-US" sz="2000" dirty="0" smtClean="0">
                <a:ea typeface="华文楷体" pitchFamily="2" charset="-122"/>
              </a:rPr>
              <a:t>气体放大</a:t>
            </a:r>
            <a:r>
              <a:rPr kumimoji="1" lang="zh-CN" altLang="en-US" sz="2000" dirty="0">
                <a:ea typeface="华文楷体" pitchFamily="2" charset="-122"/>
              </a:rPr>
              <a:t>器</a:t>
            </a:r>
            <a:r>
              <a:rPr lang="en-US" altLang="zh-CN" sz="2000" dirty="0">
                <a:ea typeface="华文楷体" pitchFamily="2" charset="-122"/>
              </a:rPr>
              <a:t>(</a:t>
            </a:r>
            <a:r>
              <a:rPr lang="en-US" altLang="zh-CN" sz="2000" dirty="0" smtClean="0">
                <a:ea typeface="华文楷体" pitchFamily="2" charset="-122"/>
              </a:rPr>
              <a:t>256</a:t>
            </a:r>
            <a:r>
              <a:rPr lang="en-US" altLang="zh-CN" sz="2000" dirty="0">
                <a:ea typeface="华文楷体" pitchFamily="2" charset="-122"/>
                <a:cs typeface="Symbol" charset="2"/>
              </a:rPr>
              <a:t>m</a:t>
            </a:r>
            <a:r>
              <a:rPr lang="en-US" altLang="zh-CN" sz="2000" dirty="0">
                <a:ea typeface="华文楷体" pitchFamily="2" charset="-122"/>
              </a:rPr>
              <a:t>m</a:t>
            </a:r>
            <a:r>
              <a:rPr lang="en-US" altLang="zh-CN" sz="2000" dirty="0" smtClean="0">
                <a:ea typeface="华文楷体" pitchFamily="2" charset="-122"/>
              </a:rPr>
              <a:t> </a:t>
            </a:r>
            <a:r>
              <a:rPr lang="zh-CN" altLang="en-US" sz="2000" dirty="0" smtClean="0">
                <a:ea typeface="华文楷体" pitchFamily="2" charset="-122"/>
              </a:rPr>
              <a:t>气隙</a:t>
            </a:r>
            <a:r>
              <a:rPr lang="en-US" altLang="zh-CN" sz="2000" dirty="0">
                <a:ea typeface="华文楷体" pitchFamily="2" charset="-122"/>
              </a:rPr>
              <a:t>)</a:t>
            </a:r>
            <a:endParaRPr kumimoji="1" lang="en-US" altLang="zh-CN" sz="2000" dirty="0">
              <a:ea typeface="华文楷体" pitchFamily="2" charset="-122"/>
            </a:endParaRPr>
          </a:p>
          <a:p>
            <a:r>
              <a:rPr kumimoji="1" lang="en-US" altLang="zh-CN" sz="2000" dirty="0">
                <a:ea typeface="华文楷体" pitchFamily="2" charset="-122"/>
              </a:rPr>
              <a:t>MIMAC-1m</a:t>
            </a:r>
            <a:r>
              <a:rPr kumimoji="1" lang="zh-CN" altLang="zh-CN" sz="2000" baseline="30000" dirty="0">
                <a:ea typeface="华文楷体" pitchFamily="2" charset="-122"/>
              </a:rPr>
              <a:t>3</a:t>
            </a:r>
            <a:r>
              <a:rPr kumimoji="1" lang="zh-CN" altLang="en-US" sz="2000" dirty="0">
                <a:ea typeface="华文楷体" pitchFamily="2" charset="-122"/>
              </a:rPr>
              <a:t>将采用</a:t>
            </a:r>
            <a:r>
              <a:rPr kumimoji="1" lang="en-US" altLang="zh-CN" sz="2000" dirty="0">
                <a:ea typeface="华文楷体" pitchFamily="2" charset="-122"/>
              </a:rPr>
              <a:t>32</a:t>
            </a:r>
            <a:r>
              <a:rPr kumimoji="1" lang="zh-CN" altLang="en-US" sz="2000" dirty="0">
                <a:ea typeface="华文楷体" pitchFamily="2" charset="-122"/>
              </a:rPr>
              <a:t>块</a:t>
            </a:r>
            <a:r>
              <a:rPr kumimoji="1" lang="en-US" altLang="zh-CN" sz="2000" dirty="0">
                <a:ea typeface="华文楷体" pitchFamily="2" charset="-122"/>
              </a:rPr>
              <a:t>35cmx35cm</a:t>
            </a:r>
            <a:r>
              <a:rPr kumimoji="1" lang="zh-CN" altLang="en-US" sz="2000" dirty="0">
                <a:ea typeface="华文楷体" pitchFamily="2" charset="-122"/>
              </a:rPr>
              <a:t>的第二</a:t>
            </a:r>
            <a:r>
              <a:rPr kumimoji="1" lang="zh-CN" altLang="en-US" sz="2000" dirty="0" smtClean="0">
                <a:ea typeface="华文楷体" pitchFamily="2" charset="-122"/>
              </a:rPr>
              <a:t>代</a:t>
            </a:r>
            <a:r>
              <a:rPr kumimoji="1" lang="en-US" altLang="zh-CN" sz="2000" dirty="0" err="1">
                <a:ea typeface="华文楷体" pitchFamily="2" charset="-122"/>
              </a:rPr>
              <a:t>MicroMega</a:t>
            </a:r>
            <a:r>
              <a:rPr kumimoji="1" lang="zh-CN" altLang="en-US" sz="2000" dirty="0" smtClean="0">
                <a:ea typeface="华文楷体" pitchFamily="2" charset="-122"/>
              </a:rPr>
              <a:t>气体放大</a:t>
            </a:r>
            <a:r>
              <a:rPr kumimoji="1" lang="zh-CN" altLang="en-US" sz="2000" dirty="0">
                <a:ea typeface="华文楷体" pitchFamily="2" charset="-122"/>
              </a:rPr>
              <a:t>器</a:t>
            </a:r>
            <a:r>
              <a:rPr lang="en-US" altLang="zh-CN" sz="2000" dirty="0">
                <a:ea typeface="华文楷体" pitchFamily="2" charset="-122"/>
              </a:rPr>
              <a:t>(</a:t>
            </a:r>
            <a:r>
              <a:rPr lang="en-US" altLang="zh-CN" sz="2000" dirty="0" smtClean="0">
                <a:ea typeface="华文楷体" pitchFamily="2" charset="-122"/>
              </a:rPr>
              <a:t>500</a:t>
            </a:r>
            <a:r>
              <a:rPr lang="en-US" altLang="zh-CN" sz="2000" dirty="0">
                <a:ea typeface="华文楷体" pitchFamily="2" charset="-122"/>
                <a:cs typeface="Symbol" charset="2"/>
              </a:rPr>
              <a:t>m</a:t>
            </a:r>
            <a:r>
              <a:rPr lang="en-US" altLang="zh-CN" sz="2000" dirty="0">
                <a:ea typeface="华文楷体" pitchFamily="2" charset="-122"/>
              </a:rPr>
              <a:t>m</a:t>
            </a:r>
            <a:r>
              <a:rPr lang="en-US" altLang="zh-CN" sz="2000" dirty="0" smtClean="0">
                <a:ea typeface="华文楷体" pitchFamily="2" charset="-122"/>
              </a:rPr>
              <a:t> </a:t>
            </a:r>
            <a:r>
              <a:rPr lang="zh-CN" altLang="en-US" sz="2000" dirty="0" smtClean="0">
                <a:ea typeface="华文楷体" pitchFamily="2" charset="-122"/>
              </a:rPr>
              <a:t>气隙</a:t>
            </a:r>
            <a:r>
              <a:rPr lang="en-US" altLang="zh-CN" sz="2000" dirty="0">
                <a:ea typeface="华文楷体" pitchFamily="2" charset="-122"/>
              </a:rPr>
              <a:t>)</a:t>
            </a:r>
            <a:endParaRPr kumimoji="1" lang="en-US" altLang="zh-CN" sz="2000" dirty="0">
              <a:ea typeface="华文楷体" pitchFamily="2" charset="-122"/>
            </a:endParaRPr>
          </a:p>
          <a:p>
            <a:endParaRPr kumimoji="1" lang="zh-CN" altLang="en-US" sz="2000" dirty="0"/>
          </a:p>
        </p:txBody>
      </p:sp>
      <p:pic>
        <p:nvPicPr>
          <p:cNvPr id="4" name="图片 3"/>
          <p:cNvPicPr>
            <a:picLocks noChangeAspect="1"/>
          </p:cNvPicPr>
          <p:nvPr/>
        </p:nvPicPr>
        <p:blipFill>
          <a:blip r:embed="rId2"/>
          <a:stretch>
            <a:fillRect/>
          </a:stretch>
        </p:blipFill>
        <p:spPr>
          <a:xfrm>
            <a:off x="389917" y="3573016"/>
            <a:ext cx="2726565" cy="2564269"/>
          </a:xfrm>
          <a:prstGeom prst="rect">
            <a:avLst/>
          </a:prstGeom>
        </p:spPr>
      </p:pic>
      <p:pic>
        <p:nvPicPr>
          <p:cNvPr id="5" name="图片 4"/>
          <p:cNvPicPr>
            <a:picLocks noChangeAspect="1"/>
          </p:cNvPicPr>
          <p:nvPr/>
        </p:nvPicPr>
        <p:blipFill>
          <a:blip r:embed="rId3"/>
          <a:stretch>
            <a:fillRect/>
          </a:stretch>
        </p:blipFill>
        <p:spPr>
          <a:xfrm>
            <a:off x="3397637" y="3586200"/>
            <a:ext cx="2457399" cy="2445862"/>
          </a:xfrm>
          <a:prstGeom prst="rect">
            <a:avLst/>
          </a:prstGeom>
        </p:spPr>
      </p:pic>
      <p:pic>
        <p:nvPicPr>
          <p:cNvPr id="6" name="Image 2"/>
          <p:cNvPicPr/>
          <p:nvPr/>
        </p:nvPicPr>
        <p:blipFill>
          <a:blip r:embed="rId4" cstate="print"/>
          <a:srcRect/>
          <a:stretch>
            <a:fillRect/>
          </a:stretch>
        </p:blipFill>
        <p:spPr bwMode="auto">
          <a:xfrm>
            <a:off x="6156176" y="3573016"/>
            <a:ext cx="2592289" cy="2425073"/>
          </a:xfrm>
          <a:prstGeom prst="rect">
            <a:avLst/>
          </a:prstGeom>
          <a:noFill/>
          <a:ln w="9525">
            <a:noFill/>
            <a:miter lim="800000"/>
            <a:headEnd/>
            <a:tailEnd/>
          </a:ln>
        </p:spPr>
      </p:pic>
      <p:sp>
        <p:nvSpPr>
          <p:cNvPr id="7" name="日期占位符 6"/>
          <p:cNvSpPr>
            <a:spLocks noGrp="1"/>
          </p:cNvSpPr>
          <p:nvPr>
            <p:ph type="dt" sz="half" idx="10"/>
          </p:nvPr>
        </p:nvSpPr>
        <p:spPr/>
        <p:txBody>
          <a:bodyPr/>
          <a:lstStyle/>
          <a:p>
            <a:r>
              <a:rPr lang="en-US" altLang="zh-CN" smtClean="0"/>
              <a:t>2015-07-23 </a:t>
            </a:r>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40</a:t>
            </a:fld>
            <a:endParaRPr lang="zh-CN" altLang="en-US"/>
          </a:p>
        </p:txBody>
      </p:sp>
    </p:spTree>
    <p:extLst>
      <p:ext uri="{BB962C8B-B14F-4D97-AF65-F5344CB8AC3E}">
        <p14:creationId xmlns:p14="http://schemas.microsoft.com/office/powerpoint/2010/main" val="13779042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6" name="灯片编号占位符 5"/>
          <p:cNvSpPr>
            <a:spLocks noGrp="1"/>
          </p:cNvSpPr>
          <p:nvPr>
            <p:ph type="sldNum" sz="quarter" idx="12"/>
          </p:nvPr>
        </p:nvSpPr>
        <p:spPr/>
        <p:txBody>
          <a:bodyPr>
            <a:normAutofit/>
          </a:bodyPr>
          <a:lstStyle/>
          <a:p>
            <a:fld id="{0C913308-F349-4B6D-A68A-DD1791B4A57B}" type="slidenum">
              <a:rPr lang="zh-CN" altLang="en-US" smtClean="0"/>
              <a:pPr/>
              <a:t>41</a:t>
            </a:fld>
            <a:endParaRPr lang="zh-CN" altLang="en-US" dirty="0"/>
          </a:p>
        </p:txBody>
      </p:sp>
      <p:sp>
        <p:nvSpPr>
          <p:cNvPr id="28" name="TextBox 27"/>
          <p:cNvSpPr txBox="1"/>
          <p:nvPr/>
        </p:nvSpPr>
        <p:spPr>
          <a:xfrm>
            <a:off x="5369281" y="1802319"/>
            <a:ext cx="3691134" cy="3631763"/>
          </a:xfrm>
          <a:prstGeom prst="rect">
            <a:avLst/>
          </a:prstGeom>
          <a:noFill/>
        </p:spPr>
        <p:txBody>
          <a:bodyPr wrap="square" rtlCol="0">
            <a:spAutoFit/>
          </a:bodyPr>
          <a:lstStyle/>
          <a:p>
            <a:pPr>
              <a:lnSpc>
                <a:spcPct val="125000"/>
              </a:lnSpc>
            </a:pPr>
            <a:r>
              <a:rPr lang="zh-CN" altLang="en-US" sz="2000" b="1" dirty="0" smtClean="0">
                <a:solidFill>
                  <a:srgbClr val="0000CC"/>
                </a:solidFill>
                <a:latin typeface="+mn-ea"/>
              </a:rPr>
              <a:t>优势：</a:t>
            </a:r>
            <a:endParaRPr lang="en-US" altLang="zh-CN" sz="2000" b="1" dirty="0" smtClean="0">
              <a:solidFill>
                <a:srgbClr val="0000CC"/>
              </a:solidFill>
              <a:latin typeface="+mn-ea"/>
            </a:endParaRPr>
          </a:p>
          <a:p>
            <a:pPr marL="285750" indent="-285750">
              <a:lnSpc>
                <a:spcPct val="125000"/>
              </a:lnSpc>
              <a:buFont typeface="Wingdings" panose="05000000000000000000" pitchFamily="2" charset="2"/>
              <a:buChar char="ü"/>
            </a:pPr>
            <a:r>
              <a:rPr lang="zh-CN" altLang="en-US" sz="2000" b="1" dirty="0" smtClean="0">
                <a:latin typeface="华文楷体" pitchFamily="2" charset="-122"/>
                <a:ea typeface="华文楷体" pitchFamily="2" charset="-122"/>
              </a:rPr>
              <a:t>更少的材质引入 （低本底）</a:t>
            </a:r>
            <a:endParaRPr lang="en-US" altLang="zh-CN" sz="2000" b="1" dirty="0" smtClean="0">
              <a:latin typeface="华文楷体" pitchFamily="2" charset="-122"/>
              <a:ea typeface="华文楷体" pitchFamily="2" charset="-122"/>
            </a:endParaRPr>
          </a:p>
          <a:p>
            <a:pPr marL="285750" indent="-285750">
              <a:lnSpc>
                <a:spcPct val="125000"/>
              </a:lnSpc>
              <a:buFont typeface="Wingdings" panose="05000000000000000000" pitchFamily="2" charset="2"/>
              <a:buChar char="ü"/>
            </a:pPr>
            <a:r>
              <a:rPr lang="zh-CN" altLang="en-US" sz="2000" b="1" dirty="0" smtClean="0">
                <a:latin typeface="华文楷体" pitchFamily="2" charset="-122"/>
                <a:ea typeface="华文楷体" pitchFamily="2" charset="-122"/>
              </a:rPr>
              <a:t>一</a:t>
            </a:r>
            <a:r>
              <a:rPr lang="zh-CN" altLang="en-US" sz="2000" b="1" dirty="0">
                <a:latin typeface="华文楷体" pitchFamily="2" charset="-122"/>
                <a:ea typeface="华文楷体" pitchFamily="2" charset="-122"/>
              </a:rPr>
              <a:t>半</a:t>
            </a:r>
            <a:r>
              <a:rPr lang="zh-CN" altLang="en-US" sz="2000" b="1" dirty="0" smtClean="0">
                <a:latin typeface="华文楷体" pitchFamily="2" charset="-122"/>
                <a:ea typeface="华文楷体" pitchFamily="2" charset="-122"/>
              </a:rPr>
              <a:t>的电子学通道 </a:t>
            </a:r>
            <a:endParaRPr lang="en-US" altLang="zh-CN" sz="2000" b="1" dirty="0" smtClean="0">
              <a:latin typeface="华文楷体" pitchFamily="2" charset="-122"/>
              <a:ea typeface="华文楷体" pitchFamily="2" charset="-122"/>
            </a:endParaRPr>
          </a:p>
          <a:p>
            <a:pPr marL="285750" indent="-285750">
              <a:lnSpc>
                <a:spcPct val="125000"/>
              </a:lnSpc>
              <a:buFont typeface="Wingdings" panose="05000000000000000000" pitchFamily="2" charset="2"/>
              <a:buChar char="ü"/>
            </a:pPr>
            <a:r>
              <a:rPr lang="zh-CN" altLang="en-US" sz="2000" b="1" dirty="0" smtClean="0">
                <a:latin typeface="华文楷体" pitchFamily="2" charset="-122"/>
                <a:ea typeface="华文楷体" pitchFamily="2" charset="-122"/>
              </a:rPr>
              <a:t>易于拼接成更大体积</a:t>
            </a:r>
            <a:endParaRPr lang="en-US" altLang="zh-CN" sz="2000" b="1" dirty="0" smtClean="0">
              <a:latin typeface="华文楷体" pitchFamily="2" charset="-122"/>
              <a:ea typeface="华文楷体" pitchFamily="2" charset="-122"/>
            </a:endParaRPr>
          </a:p>
          <a:p>
            <a:pPr marL="285750" indent="-285750">
              <a:lnSpc>
                <a:spcPct val="125000"/>
              </a:lnSpc>
              <a:buFont typeface="Wingdings" panose="05000000000000000000" pitchFamily="2" charset="2"/>
              <a:buChar char="ü"/>
            </a:pPr>
            <a:endParaRPr lang="en-US" altLang="zh-CN" sz="2000" b="1" dirty="0">
              <a:latin typeface="+mn-ea"/>
            </a:endParaRPr>
          </a:p>
          <a:p>
            <a:pPr>
              <a:lnSpc>
                <a:spcPct val="125000"/>
              </a:lnSpc>
            </a:pPr>
            <a:r>
              <a:rPr lang="zh-CN" altLang="en-US" sz="2000" b="1" dirty="0" smtClean="0">
                <a:solidFill>
                  <a:srgbClr val="2227FE"/>
                </a:solidFill>
                <a:ea typeface="华文楷体" pitchFamily="2" charset="-122"/>
              </a:rPr>
              <a:t>可应用于</a:t>
            </a:r>
            <a:r>
              <a:rPr lang="en-US" altLang="zh-CN" sz="2000" b="1" dirty="0">
                <a:solidFill>
                  <a:srgbClr val="2227FE"/>
                </a:solidFill>
                <a:ea typeface="华文楷体" pitchFamily="2" charset="-122"/>
              </a:rPr>
              <a:t>1</a:t>
            </a:r>
            <a:r>
              <a:rPr lang="en-US" altLang="zh-CN" sz="2000" b="1" dirty="0" smtClean="0">
                <a:solidFill>
                  <a:srgbClr val="2227FE"/>
                </a:solidFill>
                <a:ea typeface="华文楷体" pitchFamily="2" charset="-122"/>
              </a:rPr>
              <a:t> m</a:t>
            </a:r>
            <a:r>
              <a:rPr lang="en-US" altLang="zh-CN" sz="2000" b="1" baseline="30000" dirty="0" smtClean="0">
                <a:solidFill>
                  <a:srgbClr val="2227FE"/>
                </a:solidFill>
                <a:ea typeface="华文楷体" pitchFamily="2" charset="-122"/>
              </a:rPr>
              <a:t>3 </a:t>
            </a:r>
            <a:r>
              <a:rPr lang="zh-CN" altLang="en-US" sz="2000" b="1" dirty="0">
                <a:solidFill>
                  <a:srgbClr val="2227FE"/>
                </a:solidFill>
                <a:ea typeface="华文楷体" pitchFamily="2" charset="-122"/>
              </a:rPr>
              <a:t>和</a:t>
            </a:r>
            <a:r>
              <a:rPr lang="en-US" altLang="zh-CN" sz="2000" b="1" dirty="0" smtClean="0">
                <a:solidFill>
                  <a:srgbClr val="2227FE"/>
                </a:solidFill>
                <a:ea typeface="华文楷体" pitchFamily="2" charset="-122"/>
              </a:rPr>
              <a:t>5m</a:t>
            </a:r>
            <a:r>
              <a:rPr lang="en-US" altLang="zh-CN" sz="2000" b="1" baseline="30000" dirty="0" smtClean="0">
                <a:solidFill>
                  <a:srgbClr val="2227FE"/>
                </a:solidFill>
                <a:ea typeface="华文楷体" pitchFamily="2" charset="-122"/>
              </a:rPr>
              <a:t>3 </a:t>
            </a:r>
            <a:endParaRPr lang="en-US" altLang="zh-CN" sz="2000" b="1" baseline="30000" dirty="0">
              <a:solidFill>
                <a:srgbClr val="2227FE"/>
              </a:solidFill>
              <a:ea typeface="华文楷体" pitchFamily="2" charset="-122"/>
            </a:endParaRPr>
          </a:p>
          <a:p>
            <a:pPr>
              <a:lnSpc>
                <a:spcPct val="125000"/>
              </a:lnSpc>
            </a:pPr>
            <a:endParaRPr lang="en-US" altLang="zh-CN" sz="2000" b="1" dirty="0" smtClean="0">
              <a:solidFill>
                <a:srgbClr val="C00000"/>
              </a:solidFill>
              <a:latin typeface="+mn-ea"/>
            </a:endParaRPr>
          </a:p>
          <a:p>
            <a:pPr>
              <a:lnSpc>
                <a:spcPct val="125000"/>
              </a:lnSpc>
            </a:pPr>
            <a:endParaRPr lang="en-US" altLang="zh-CN" sz="2000" b="1" dirty="0">
              <a:latin typeface="+mn-ea"/>
            </a:endParaRPr>
          </a:p>
          <a:p>
            <a:pPr>
              <a:lnSpc>
                <a:spcPct val="150000"/>
              </a:lnSpc>
            </a:pPr>
            <a:endParaRPr lang="zh-CN" altLang="en-US" sz="2000" b="1" dirty="0">
              <a:latin typeface="+mn-ea"/>
            </a:endParaRPr>
          </a:p>
        </p:txBody>
      </p:sp>
      <p:grpSp>
        <p:nvGrpSpPr>
          <p:cNvPr id="5" name="组合 4"/>
          <p:cNvGrpSpPr/>
          <p:nvPr/>
        </p:nvGrpSpPr>
        <p:grpSpPr>
          <a:xfrm>
            <a:off x="327917" y="1628800"/>
            <a:ext cx="5036171" cy="3187754"/>
            <a:chOff x="683567" y="1484784"/>
            <a:chExt cx="6372216" cy="3260226"/>
          </a:xfrm>
        </p:grpSpPr>
        <p:cxnSp>
          <p:nvCxnSpPr>
            <p:cNvPr id="18" name="直接箭头连接符 17"/>
            <p:cNvCxnSpPr/>
            <p:nvPr/>
          </p:nvCxnSpPr>
          <p:spPr>
            <a:xfrm>
              <a:off x="6516215" y="1889416"/>
              <a:ext cx="0" cy="2013070"/>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grpSp>
          <p:nvGrpSpPr>
            <p:cNvPr id="29" name="组合 28"/>
            <p:cNvGrpSpPr/>
            <p:nvPr/>
          </p:nvGrpSpPr>
          <p:grpSpPr>
            <a:xfrm>
              <a:off x="683567" y="1484784"/>
              <a:ext cx="5614330" cy="2778924"/>
              <a:chOff x="683568" y="1628800"/>
              <a:chExt cx="5614330" cy="2778924"/>
            </a:xfrm>
          </p:grpSpPr>
          <p:sp>
            <p:nvSpPr>
              <p:cNvPr id="8" name="矩形 7"/>
              <p:cNvSpPr/>
              <p:nvPr/>
            </p:nvSpPr>
            <p:spPr>
              <a:xfrm>
                <a:off x="683568" y="1628800"/>
                <a:ext cx="5614330" cy="2764626"/>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600"/>
              </a:p>
            </p:txBody>
          </p:sp>
          <p:cxnSp>
            <p:nvCxnSpPr>
              <p:cNvPr id="9" name="直接连接符 8"/>
              <p:cNvCxnSpPr/>
              <p:nvPr/>
            </p:nvCxnSpPr>
            <p:spPr>
              <a:xfrm>
                <a:off x="3320036" y="1877174"/>
                <a:ext cx="0" cy="2287966"/>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0" name="矩形 9"/>
              <p:cNvSpPr/>
              <p:nvPr/>
            </p:nvSpPr>
            <p:spPr>
              <a:xfrm>
                <a:off x="3412545" y="1686510"/>
                <a:ext cx="69872" cy="2649205"/>
              </a:xfrm>
              <a:prstGeom prst="rect">
                <a:avLst/>
              </a:prstGeom>
              <a:solidFill>
                <a:srgbClr val="0A7505"/>
              </a:solidFill>
              <a:ln>
                <a:solidFill>
                  <a:srgbClr val="0A7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0A7505"/>
                  </a:solidFill>
                </a:endParaRPr>
              </a:p>
            </p:txBody>
          </p:sp>
          <p:cxnSp>
            <p:nvCxnSpPr>
              <p:cNvPr id="11" name="直接连接符 10"/>
              <p:cNvCxnSpPr/>
              <p:nvPr/>
            </p:nvCxnSpPr>
            <p:spPr>
              <a:xfrm>
                <a:off x="3554425" y="1867130"/>
                <a:ext cx="0" cy="2287966"/>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 name="直接连接符 12"/>
              <p:cNvCxnSpPr/>
              <p:nvPr/>
            </p:nvCxnSpPr>
            <p:spPr>
              <a:xfrm>
                <a:off x="6218721" y="1686510"/>
                <a:ext cx="0" cy="2706916"/>
              </a:xfrm>
              <a:prstGeom prst="line">
                <a:avLst/>
              </a:prstGeom>
              <a:ln w="15875">
                <a:prstDash val="dash"/>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rot="5400000">
                <a:off x="3155851" y="2268831"/>
                <a:ext cx="1447597" cy="440699"/>
              </a:xfrm>
              <a:prstGeom prst="rect">
                <a:avLst/>
              </a:prstGeom>
              <a:noFill/>
            </p:spPr>
            <p:txBody>
              <a:bodyPr wrap="square" rtlCol="0">
                <a:spAutoFit/>
              </a:bodyPr>
              <a:lstStyle/>
              <a:p>
                <a:r>
                  <a:rPr lang="en-US" altLang="zh-CN" sz="1600" dirty="0" err="1" smtClean="0"/>
                  <a:t>Micromegas</a:t>
                </a:r>
                <a:endParaRPr lang="en-US" altLang="zh-CN" sz="1600" dirty="0" smtClean="0"/>
              </a:p>
            </p:txBody>
          </p:sp>
          <p:sp>
            <p:nvSpPr>
              <p:cNvPr id="15" name="TextBox 14"/>
              <p:cNvSpPr txBox="1"/>
              <p:nvPr/>
            </p:nvSpPr>
            <p:spPr>
              <a:xfrm rot="5400000">
                <a:off x="-48168" y="2833917"/>
                <a:ext cx="2287966" cy="440699"/>
              </a:xfrm>
              <a:prstGeom prst="rect">
                <a:avLst/>
              </a:prstGeom>
              <a:noFill/>
            </p:spPr>
            <p:txBody>
              <a:bodyPr wrap="square" rtlCol="0">
                <a:spAutoFit/>
              </a:bodyPr>
              <a:lstStyle/>
              <a:p>
                <a:r>
                  <a:rPr lang="en-US" altLang="zh-CN" sz="1600" dirty="0" smtClean="0"/>
                  <a:t>Cathode</a:t>
                </a:r>
              </a:p>
            </p:txBody>
          </p:sp>
          <p:cxnSp>
            <p:nvCxnSpPr>
              <p:cNvPr id="16" name="直接箭头连接符 15"/>
              <p:cNvCxnSpPr/>
              <p:nvPr/>
            </p:nvCxnSpPr>
            <p:spPr>
              <a:xfrm>
                <a:off x="827662" y="4117081"/>
                <a:ext cx="2366723" cy="0"/>
              </a:xfrm>
              <a:prstGeom prst="straightConnector1">
                <a:avLst/>
              </a:prstGeom>
              <a:ln>
                <a:headEnd type="stealth"/>
                <a:tailEnd type="stealth"/>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615262" y="3663673"/>
                <a:ext cx="1374398" cy="408469"/>
              </a:xfrm>
              <a:prstGeom prst="rect">
                <a:avLst/>
              </a:prstGeom>
              <a:noFill/>
            </p:spPr>
            <p:txBody>
              <a:bodyPr wrap="square" rtlCol="0">
                <a:spAutoFit/>
              </a:bodyPr>
              <a:lstStyle/>
              <a:p>
                <a:r>
                  <a:rPr lang="en-US" altLang="zh-CN" sz="1600" dirty="0" smtClean="0"/>
                  <a:t>25cm</a:t>
                </a:r>
                <a:endParaRPr lang="zh-CN" altLang="en-US" sz="1600" dirty="0"/>
              </a:p>
            </p:txBody>
          </p:sp>
          <p:cxnSp>
            <p:nvCxnSpPr>
              <p:cNvPr id="19" name="直接连接符 18"/>
              <p:cNvCxnSpPr/>
              <p:nvPr/>
            </p:nvCxnSpPr>
            <p:spPr>
              <a:xfrm>
                <a:off x="750741" y="1700808"/>
                <a:ext cx="0" cy="2706916"/>
              </a:xfrm>
              <a:prstGeom prst="line">
                <a:avLst/>
              </a:prstGeom>
              <a:ln w="15875">
                <a:prstDash val="dash"/>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rot="5400000">
                <a:off x="4683883" y="2833918"/>
                <a:ext cx="2287966" cy="440699"/>
              </a:xfrm>
              <a:prstGeom prst="rect">
                <a:avLst/>
              </a:prstGeom>
              <a:noFill/>
            </p:spPr>
            <p:txBody>
              <a:bodyPr wrap="square" rtlCol="0">
                <a:spAutoFit/>
              </a:bodyPr>
              <a:lstStyle/>
              <a:p>
                <a:r>
                  <a:rPr lang="en-US" altLang="zh-CN" sz="1600" dirty="0" smtClean="0"/>
                  <a:t>Cathode</a:t>
                </a:r>
              </a:p>
            </p:txBody>
          </p:sp>
        </p:grpSp>
        <p:sp>
          <p:nvSpPr>
            <p:cNvPr id="22" name="矩形 21"/>
            <p:cNvSpPr/>
            <p:nvPr/>
          </p:nvSpPr>
          <p:spPr>
            <a:xfrm>
              <a:off x="3254006" y="4191699"/>
              <a:ext cx="360040" cy="317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6" name="TextBox 25"/>
            <p:cNvSpPr txBox="1"/>
            <p:nvPr/>
          </p:nvSpPr>
          <p:spPr>
            <a:xfrm rot="5400000">
              <a:off x="6439673" y="2689902"/>
              <a:ext cx="791521" cy="440699"/>
            </a:xfrm>
            <a:prstGeom prst="rect">
              <a:avLst/>
            </a:prstGeom>
            <a:noFill/>
          </p:spPr>
          <p:txBody>
            <a:bodyPr wrap="square" rtlCol="0">
              <a:spAutoFit/>
            </a:bodyPr>
            <a:lstStyle/>
            <a:p>
              <a:r>
                <a:rPr lang="en-US" altLang="zh-CN" sz="1600" dirty="0" smtClean="0"/>
                <a:t>35cm</a:t>
              </a:r>
              <a:endParaRPr lang="zh-CN" altLang="en-US" sz="1600" dirty="0"/>
            </a:p>
          </p:txBody>
        </p:sp>
        <p:sp>
          <p:nvSpPr>
            <p:cNvPr id="27" name="TextBox 26"/>
            <p:cNvSpPr txBox="1"/>
            <p:nvPr/>
          </p:nvSpPr>
          <p:spPr>
            <a:xfrm>
              <a:off x="3674943" y="4336541"/>
              <a:ext cx="2523738" cy="408469"/>
            </a:xfrm>
            <a:prstGeom prst="rect">
              <a:avLst/>
            </a:prstGeom>
            <a:noFill/>
          </p:spPr>
          <p:txBody>
            <a:bodyPr wrap="square" rtlCol="0">
              <a:spAutoFit/>
            </a:bodyPr>
            <a:lstStyle/>
            <a:p>
              <a:r>
                <a:rPr lang="en-US" altLang="zh-CN" sz="1600" dirty="0" smtClean="0"/>
                <a:t>Signals to electronics</a:t>
              </a:r>
              <a:endParaRPr lang="zh-CN" altLang="en-US" sz="1600" dirty="0"/>
            </a:p>
          </p:txBody>
        </p:sp>
        <p:sp>
          <p:nvSpPr>
            <p:cNvPr id="56" name="矩形 55"/>
            <p:cNvSpPr/>
            <p:nvPr/>
          </p:nvSpPr>
          <p:spPr>
            <a:xfrm>
              <a:off x="3297638" y="4179611"/>
              <a:ext cx="256786" cy="170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58" name="直接连接符 57"/>
            <p:cNvCxnSpPr/>
            <p:nvPr/>
          </p:nvCxnSpPr>
          <p:spPr>
            <a:xfrm>
              <a:off x="3362018" y="4182546"/>
              <a:ext cx="0" cy="523327"/>
            </a:xfrm>
            <a:prstGeom prst="line">
              <a:avLst/>
            </a:prstGeom>
          </p:spPr>
          <p:style>
            <a:lnRef idx="1">
              <a:schemeClr val="dk1"/>
            </a:lnRef>
            <a:fillRef idx="0">
              <a:schemeClr val="dk1"/>
            </a:fillRef>
            <a:effectRef idx="0">
              <a:schemeClr val="dk1"/>
            </a:effectRef>
            <a:fontRef idx="minor">
              <a:schemeClr val="tx1"/>
            </a:fontRef>
          </p:style>
        </p:cxnSp>
        <p:cxnSp>
          <p:nvCxnSpPr>
            <p:cNvPr id="59" name="直接连接符 58"/>
            <p:cNvCxnSpPr/>
            <p:nvPr/>
          </p:nvCxnSpPr>
          <p:spPr>
            <a:xfrm>
              <a:off x="3434026" y="4193494"/>
              <a:ext cx="0" cy="523327"/>
            </a:xfrm>
            <a:prstGeom prst="line">
              <a:avLst/>
            </a:prstGeom>
          </p:spPr>
          <p:style>
            <a:lnRef idx="1">
              <a:schemeClr val="dk1"/>
            </a:lnRef>
            <a:fillRef idx="0">
              <a:schemeClr val="dk1"/>
            </a:fillRef>
            <a:effectRef idx="0">
              <a:schemeClr val="dk1"/>
            </a:effectRef>
            <a:fontRef idx="minor">
              <a:schemeClr val="tx1"/>
            </a:fontRef>
          </p:style>
        </p:cxnSp>
        <p:cxnSp>
          <p:nvCxnSpPr>
            <p:cNvPr id="60" name="直接连接符 59"/>
            <p:cNvCxnSpPr/>
            <p:nvPr/>
          </p:nvCxnSpPr>
          <p:spPr>
            <a:xfrm>
              <a:off x="3514418" y="4193493"/>
              <a:ext cx="0" cy="523327"/>
            </a:xfrm>
            <a:prstGeom prst="line">
              <a:avLst/>
            </a:prstGeom>
          </p:spPr>
          <p:style>
            <a:lnRef idx="1">
              <a:schemeClr val="dk1"/>
            </a:lnRef>
            <a:fillRef idx="0">
              <a:schemeClr val="dk1"/>
            </a:fillRef>
            <a:effectRef idx="0">
              <a:schemeClr val="dk1"/>
            </a:effectRef>
            <a:fontRef idx="minor">
              <a:schemeClr val="tx1"/>
            </a:fontRef>
          </p:style>
        </p:cxnSp>
      </p:gr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55" name="Title 1"/>
          <p:cNvSpPr>
            <a:spLocks noGrp="1"/>
          </p:cNvSpPr>
          <p:nvPr>
            <p:ph type="title"/>
          </p:nvPr>
        </p:nvSpPr>
        <p:spPr/>
        <p:txBody>
          <a:bodyPr>
            <a:normAutofit/>
          </a:bodyPr>
          <a:lstStyle/>
          <a:p>
            <a:pPr algn="l"/>
            <a:r>
              <a:rPr lang="en-US" sz="3600" b="1" dirty="0" smtClean="0">
                <a:solidFill>
                  <a:srgbClr val="0404CC"/>
                </a:solidFill>
              </a:rPr>
              <a:t>USTC  </a:t>
            </a:r>
            <a:r>
              <a:rPr lang="en-US" altLang="zh-CN" sz="3600" b="1" dirty="0" smtClean="0">
                <a:solidFill>
                  <a:srgbClr val="0404CC"/>
                </a:solidFill>
              </a:rPr>
              <a:t>TPC</a:t>
            </a:r>
            <a:r>
              <a:rPr lang="zh-CN" altLang="en-US" sz="3600" b="1" dirty="0" smtClean="0">
                <a:solidFill>
                  <a:srgbClr val="0404CC"/>
                </a:solidFill>
              </a:rPr>
              <a:t>初步方案</a:t>
            </a:r>
            <a:endParaRPr lang="en-US" sz="3600" b="1" dirty="0">
              <a:solidFill>
                <a:srgbClr val="0404CC"/>
              </a:solidFill>
            </a:endParaRPr>
          </a:p>
        </p:txBody>
      </p:sp>
      <p:sp>
        <p:nvSpPr>
          <p:cNvPr id="31" name="TextBox 30"/>
          <p:cNvSpPr txBox="1"/>
          <p:nvPr/>
        </p:nvSpPr>
        <p:spPr>
          <a:xfrm>
            <a:off x="4887703" y="756030"/>
            <a:ext cx="3356705" cy="523220"/>
          </a:xfrm>
          <a:prstGeom prst="rect">
            <a:avLst/>
          </a:prstGeom>
          <a:noFill/>
        </p:spPr>
        <p:txBody>
          <a:bodyPr wrap="square" rtlCol="0">
            <a:spAutoFit/>
          </a:bodyPr>
          <a:lstStyle>
            <a:defPPr>
              <a:defRPr lang="en-US"/>
            </a:defPPr>
            <a:lvl1pPr>
              <a:defRPr sz="3200" b="1">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defRPr>
            </a:lvl1pPr>
          </a:lstStyle>
          <a:p>
            <a:r>
              <a:rPr lang="en-US" altLang="zh-CN" sz="2800" dirty="0" smtClean="0"/>
              <a:t>2016-2018</a:t>
            </a:r>
            <a:r>
              <a:rPr lang="zh-CN" altLang="en-US" sz="2800" dirty="0" smtClean="0"/>
              <a:t>计划</a:t>
            </a:r>
            <a:endParaRPr lang="zh-CN" altLang="en-US" sz="2800" dirty="0"/>
          </a:p>
        </p:txBody>
      </p:sp>
      <p:sp>
        <p:nvSpPr>
          <p:cNvPr id="7" name="TextBox 6"/>
          <p:cNvSpPr txBox="1"/>
          <p:nvPr/>
        </p:nvSpPr>
        <p:spPr>
          <a:xfrm>
            <a:off x="327917" y="5048337"/>
            <a:ext cx="4493538" cy="707886"/>
          </a:xfrm>
          <a:prstGeom prst="rect">
            <a:avLst/>
          </a:prstGeom>
          <a:noFill/>
        </p:spPr>
        <p:txBody>
          <a:bodyPr wrap="none" rtlCol="0">
            <a:spAutoFit/>
          </a:bodyPr>
          <a:lstStyle/>
          <a:p>
            <a:r>
              <a:rPr lang="zh-CN" altLang="en-US" sz="2000" b="1" dirty="0" smtClean="0">
                <a:solidFill>
                  <a:srgbClr val="C00000"/>
                </a:solidFill>
                <a:latin typeface="华文楷体" panose="02010600040101010101" pitchFamily="2" charset="-122"/>
                <a:ea typeface="华文楷体" panose="02010600040101010101" pitchFamily="2" charset="-122"/>
              </a:rPr>
              <a:t>采用</a:t>
            </a:r>
            <a:r>
              <a:rPr lang="zh-CN" altLang="en-US" sz="2000" b="1" dirty="0">
                <a:solidFill>
                  <a:srgbClr val="C00000"/>
                </a:solidFill>
                <a:latin typeface="华文楷体" panose="02010600040101010101" pitchFamily="2" charset="-122"/>
                <a:ea typeface="华文楷体" panose="02010600040101010101" pitchFamily="2" charset="-122"/>
              </a:rPr>
              <a:t>一</a:t>
            </a:r>
            <a:r>
              <a:rPr lang="zh-CN" altLang="en-US" sz="2000" b="1" dirty="0" smtClean="0">
                <a:solidFill>
                  <a:srgbClr val="C00000"/>
                </a:solidFill>
                <a:latin typeface="华文楷体" panose="02010600040101010101" pitchFamily="2" charset="-122"/>
                <a:ea typeface="华文楷体" panose="02010600040101010101" pitchFamily="2" charset="-122"/>
              </a:rPr>
              <a:t>个背靠背的</a:t>
            </a:r>
            <a:r>
              <a:rPr lang="en-US" altLang="zh-CN" sz="2000" b="1" dirty="0" err="1" smtClean="0">
                <a:solidFill>
                  <a:srgbClr val="C00000"/>
                </a:solidFill>
                <a:latin typeface="华文楷体" panose="02010600040101010101" pitchFamily="2" charset="-122"/>
                <a:ea typeface="华文楷体" panose="02010600040101010101" pitchFamily="2" charset="-122"/>
              </a:rPr>
              <a:t>MicroMegas</a:t>
            </a:r>
            <a:r>
              <a:rPr lang="zh-CN" altLang="en-US" sz="2000" b="1" dirty="0" smtClean="0">
                <a:solidFill>
                  <a:srgbClr val="C00000"/>
                </a:solidFill>
                <a:latin typeface="华文楷体" panose="02010600040101010101" pitchFamily="2" charset="-122"/>
                <a:ea typeface="华文楷体" panose="02010600040101010101" pitchFamily="2" charset="-122"/>
              </a:rPr>
              <a:t>置于中间</a:t>
            </a:r>
            <a:endParaRPr lang="en-US" altLang="zh-CN" sz="2000" b="1" dirty="0" smtClean="0">
              <a:solidFill>
                <a:srgbClr val="C00000"/>
              </a:solidFill>
              <a:latin typeface="华文楷体" panose="02010600040101010101" pitchFamily="2" charset="-122"/>
              <a:ea typeface="华文楷体" panose="02010600040101010101" pitchFamily="2" charset="-122"/>
            </a:endParaRPr>
          </a:p>
          <a:p>
            <a:r>
              <a:rPr lang="zh-CN" altLang="en-US" sz="2000" b="1" dirty="0" smtClean="0">
                <a:solidFill>
                  <a:srgbClr val="C00000"/>
                </a:solidFill>
                <a:latin typeface="华文楷体" panose="02010600040101010101" pitchFamily="2" charset="-122"/>
                <a:ea typeface="华文楷体" panose="02010600040101010101" pitchFamily="2" charset="-122"/>
              </a:rPr>
              <a:t>代替两端</a:t>
            </a:r>
            <a:r>
              <a:rPr lang="zh-CN" altLang="en-US" sz="2000" b="1" dirty="0">
                <a:solidFill>
                  <a:srgbClr val="C00000"/>
                </a:solidFill>
                <a:latin typeface="华文楷体" panose="02010600040101010101" pitchFamily="2" charset="-122"/>
                <a:ea typeface="华文楷体" panose="02010600040101010101" pitchFamily="2" charset="-122"/>
              </a:rPr>
              <a:t>的两个</a:t>
            </a:r>
            <a:r>
              <a:rPr lang="en-US" altLang="zh-CN" sz="2000" b="1" dirty="0" err="1" smtClean="0">
                <a:solidFill>
                  <a:srgbClr val="C00000"/>
                </a:solidFill>
                <a:latin typeface="华文楷体" panose="02010600040101010101" pitchFamily="2" charset="-122"/>
                <a:ea typeface="华文楷体" panose="02010600040101010101" pitchFamily="2" charset="-122"/>
              </a:rPr>
              <a:t>MicroMegas</a:t>
            </a:r>
            <a:endParaRPr lang="zh-CN" altLang="en-US" sz="2000" dirty="0">
              <a:solidFill>
                <a:srgbClr val="C00000"/>
              </a:solidFill>
            </a:endParaRPr>
          </a:p>
        </p:txBody>
      </p:sp>
    </p:spTree>
    <p:extLst>
      <p:ext uri="{BB962C8B-B14F-4D97-AF65-F5344CB8AC3E}">
        <p14:creationId xmlns:p14="http://schemas.microsoft.com/office/powerpoint/2010/main" val="1284723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55576" y="260648"/>
            <a:ext cx="5338936" cy="1143000"/>
          </a:xfrm>
        </p:spPr>
        <p:txBody>
          <a:bodyPr>
            <a:normAutofit/>
          </a:bodyPr>
          <a:lstStyle/>
          <a:p>
            <a:pPr algn="l"/>
            <a:r>
              <a:rPr lang="en-US" altLang="zh-CN" sz="3600" b="1" dirty="0" err="1" smtClean="0">
                <a:solidFill>
                  <a:srgbClr val="01059D"/>
                </a:solidFill>
                <a:effectLst>
                  <a:outerShdw blurRad="38100" dist="38100" dir="2700000" algn="tl">
                    <a:srgbClr val="000000">
                      <a:alpha val="43137"/>
                    </a:srgbClr>
                  </a:outerShdw>
                </a:effectLst>
              </a:rPr>
              <a:t>Saclay</a:t>
            </a:r>
            <a:r>
              <a:rPr lang="zh-CN" altLang="en-US" sz="3600" b="1" dirty="0" smtClean="0">
                <a:solidFill>
                  <a:srgbClr val="01059D"/>
                </a:solidFill>
                <a:effectLst>
                  <a:outerShdw blurRad="38100" dist="38100" dir="2700000" algn="tl">
                    <a:srgbClr val="000000">
                      <a:alpha val="43137"/>
                    </a:srgbClr>
                  </a:outerShdw>
                </a:effectLst>
              </a:rPr>
              <a:t>应用研究</a:t>
            </a:r>
            <a:endParaRPr lang="zh-CN" altLang="en-US" sz="3600" b="1" dirty="0">
              <a:solidFill>
                <a:srgbClr val="01059D"/>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1" y="2492896"/>
            <a:ext cx="3242229" cy="2398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9013" y="1643608"/>
            <a:ext cx="8352928" cy="461665"/>
          </a:xfrm>
          <a:prstGeom prst="rect">
            <a:avLst/>
          </a:prstGeom>
          <a:noFill/>
        </p:spPr>
        <p:txBody>
          <a:bodyPr wrap="square" rtlCol="0">
            <a:spAutoFit/>
          </a:bodyPr>
          <a:lstStyle/>
          <a:p>
            <a:pPr marL="285750" indent="-285750">
              <a:buFont typeface="Wingdings" panose="05000000000000000000" pitchFamily="2" charset="2"/>
              <a:buChar char="l"/>
            </a:pPr>
            <a:r>
              <a:rPr lang="zh-CN" altLang="en-US" sz="2400" b="1" dirty="0" smtClean="0"/>
              <a:t>用于电子离子对撞机</a:t>
            </a:r>
            <a:r>
              <a:rPr lang="en-US" altLang="zh-CN" sz="2400" b="1" dirty="0" smtClean="0"/>
              <a:t>EIC</a:t>
            </a:r>
            <a:r>
              <a:rPr lang="zh-CN" altLang="en-US" sz="2400" b="1" dirty="0" smtClean="0"/>
              <a:t>的圆柱型桶部</a:t>
            </a:r>
            <a:r>
              <a:rPr lang="en-US" altLang="zh-CN" sz="2400" b="1" dirty="0" smtClean="0"/>
              <a:t> </a:t>
            </a:r>
            <a:r>
              <a:rPr lang="en-US" altLang="zh-CN" sz="2400" b="1" dirty="0" err="1" smtClean="0"/>
              <a:t>MicroMegas</a:t>
            </a:r>
            <a:r>
              <a:rPr lang="en-US" altLang="zh-CN" sz="2400" b="1" dirty="0" smtClean="0"/>
              <a:t>  </a:t>
            </a:r>
            <a:endParaRPr lang="zh-CN" altLang="en-US" sz="2400" b="1"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5" y="2495927"/>
            <a:ext cx="2245758" cy="239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19672" y="4954164"/>
            <a:ext cx="3528392" cy="400110"/>
          </a:xfrm>
          <a:prstGeom prst="rect">
            <a:avLst/>
          </a:prstGeom>
          <a:noFill/>
        </p:spPr>
        <p:txBody>
          <a:bodyPr wrap="square" rtlCol="0">
            <a:spAutoFit/>
          </a:bodyPr>
          <a:lstStyle/>
          <a:p>
            <a:r>
              <a:rPr lang="en-US" altLang="zh-CN" sz="2000" dirty="0" smtClean="0"/>
              <a:t>Bulk </a:t>
            </a:r>
            <a:r>
              <a:rPr lang="en-US" altLang="zh-CN" sz="2000" dirty="0" err="1" smtClean="0"/>
              <a:t>MicroMegas</a:t>
            </a:r>
            <a:r>
              <a:rPr lang="en-US" altLang="zh-CN" sz="2000" dirty="0" smtClean="0"/>
              <a:t> (200</a:t>
            </a:r>
            <a:r>
              <a:rPr lang="en-US" altLang="zh-CN" sz="2000" dirty="0" smtClean="0">
                <a:sym typeface="Symbol"/>
              </a:rPr>
              <a:t></a:t>
            </a:r>
            <a:r>
              <a:rPr lang="en-US" altLang="zh-CN" sz="2000" dirty="0" smtClean="0"/>
              <a:t>m PCB) </a:t>
            </a:r>
            <a:endParaRPr lang="zh-CN" altLang="en-US" sz="2000" dirty="0"/>
          </a:p>
        </p:txBody>
      </p:sp>
      <p:pic>
        <p:nvPicPr>
          <p:cNvPr id="13" name="Picture 2"/>
          <p:cNvPicPr>
            <a:picLocks noChangeAspect="1" noChangeArrowheads="1"/>
          </p:cNvPicPr>
          <p:nvPr/>
        </p:nvPicPr>
        <p:blipFill>
          <a:blip r:embed="rId4" cstate="print"/>
          <a:srcRect/>
          <a:stretch>
            <a:fillRect/>
          </a:stretch>
        </p:blipFill>
        <p:spPr bwMode="auto">
          <a:xfrm>
            <a:off x="6245624" y="2480016"/>
            <a:ext cx="1638744" cy="2414289"/>
          </a:xfrm>
          <a:prstGeom prst="rect">
            <a:avLst/>
          </a:prstGeom>
          <a:noFill/>
          <a:ln w="9525">
            <a:noFill/>
            <a:miter lim="800000"/>
            <a:headEnd/>
            <a:tailEnd/>
          </a:ln>
          <a:effectLst/>
        </p:spPr>
      </p:pic>
      <p:sp>
        <p:nvSpPr>
          <p:cNvPr id="14" name="TextBox 13"/>
          <p:cNvSpPr txBox="1"/>
          <p:nvPr/>
        </p:nvSpPr>
        <p:spPr>
          <a:xfrm>
            <a:off x="6660232" y="4937671"/>
            <a:ext cx="995622" cy="400110"/>
          </a:xfrm>
          <a:prstGeom prst="rect">
            <a:avLst/>
          </a:prstGeom>
          <a:noFill/>
        </p:spPr>
        <p:txBody>
          <a:bodyPr wrap="square" rtlCol="0">
            <a:spAutoFit/>
          </a:bodyPr>
          <a:lstStyle/>
          <a:p>
            <a:r>
              <a:rPr lang="en-US" altLang="zh-CN" sz="2000" dirty="0" smtClean="0"/>
              <a:t>GEMs</a:t>
            </a:r>
            <a:endParaRPr lang="zh-CN" altLang="en-US" sz="2000" dirty="0"/>
          </a:p>
        </p:txBody>
      </p:sp>
      <p:sp>
        <p:nvSpPr>
          <p:cNvPr id="10" name="灯片编号占位符 9"/>
          <p:cNvSpPr>
            <a:spLocks noGrp="1"/>
          </p:cNvSpPr>
          <p:nvPr>
            <p:ph type="sldNum" sz="quarter" idx="12"/>
          </p:nvPr>
        </p:nvSpPr>
        <p:spPr/>
        <p:txBody>
          <a:bodyPr/>
          <a:lstStyle/>
          <a:p>
            <a:fld id="{0C913308-F349-4B6D-A68A-DD1791B4A57B}" type="slidenum">
              <a:rPr lang="zh-CN" altLang="en-US" smtClean="0"/>
              <a:pPr/>
              <a:t>42</a:t>
            </a:fld>
            <a:endParaRPr lang="zh-CN" altLang="en-US"/>
          </a:p>
        </p:txBody>
      </p:sp>
      <p:sp>
        <p:nvSpPr>
          <p:cNvPr id="6" name="日期占位符 5"/>
          <p:cNvSpPr>
            <a:spLocks noGrp="1"/>
          </p:cNvSpPr>
          <p:nvPr>
            <p:ph type="dt" sz="half" idx="10"/>
          </p:nvPr>
        </p:nvSpPr>
        <p:spPr/>
        <p:txBody>
          <a:bodyPr/>
          <a:lstStyle/>
          <a:p>
            <a:r>
              <a:rPr lang="en-US" altLang="zh-CN" smtClean="0"/>
              <a:t>2015-07-23 </a:t>
            </a:r>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25088292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34145" y="1366728"/>
            <a:ext cx="7776864" cy="461665"/>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b="1" dirty="0" err="1" smtClean="0"/>
              <a:t>Muon</a:t>
            </a:r>
            <a:r>
              <a:rPr lang="en-US" altLang="zh-CN" sz="2400" b="1" dirty="0" smtClean="0"/>
              <a:t> </a:t>
            </a:r>
            <a:r>
              <a:rPr lang="zh-CN" altLang="en-US" sz="2400" b="1" dirty="0" smtClean="0"/>
              <a:t>成像探测器</a:t>
            </a:r>
            <a:endParaRPr lang="zh-CN" altLang="en-US" sz="2400" b="1" dirty="0"/>
          </a:p>
        </p:txBody>
      </p:sp>
      <p:grpSp>
        <p:nvGrpSpPr>
          <p:cNvPr id="8" name="组合 17"/>
          <p:cNvGrpSpPr/>
          <p:nvPr/>
        </p:nvGrpSpPr>
        <p:grpSpPr>
          <a:xfrm>
            <a:off x="733538" y="1879673"/>
            <a:ext cx="5385552" cy="4007322"/>
            <a:chOff x="1619672" y="908720"/>
            <a:chExt cx="6067638" cy="4536504"/>
          </a:xfrm>
        </p:grpSpPr>
        <p:pic>
          <p:nvPicPr>
            <p:cNvPr id="4" name="Picture 3"/>
            <p:cNvPicPr>
              <a:picLocks noChangeAspect="1" noChangeArrowheads="1"/>
            </p:cNvPicPr>
            <p:nvPr/>
          </p:nvPicPr>
          <p:blipFill>
            <a:blip r:embed="rId2" cstate="print"/>
            <a:srcRect/>
            <a:stretch>
              <a:fillRect/>
            </a:stretch>
          </p:blipFill>
          <p:spPr bwMode="auto">
            <a:xfrm>
              <a:off x="1979712" y="1421390"/>
              <a:ext cx="2473343" cy="4023834"/>
            </a:xfrm>
            <a:prstGeom prst="rect">
              <a:avLst/>
            </a:prstGeom>
            <a:noFill/>
            <a:ln w="9525">
              <a:noFill/>
              <a:miter lim="800000"/>
              <a:headEnd/>
              <a:tailEnd/>
            </a:ln>
            <a:effec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99865">
              <a:off x="4589134" y="3456795"/>
              <a:ext cx="3098176" cy="166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770924" y="1691919"/>
              <a:ext cx="2757143" cy="940733"/>
            </a:xfrm>
            <a:prstGeom prst="rect">
              <a:avLst/>
            </a:prstGeom>
            <a:noFill/>
          </p:spPr>
          <p:txBody>
            <a:bodyPr wrap="square" rtlCol="0">
              <a:spAutoFit/>
            </a:bodyPr>
            <a:lstStyle/>
            <a:p>
              <a:r>
                <a:rPr lang="en-US" altLang="zh-CN" sz="2400" b="1" dirty="0" smtClean="0">
                  <a:solidFill>
                    <a:srgbClr val="0404CC"/>
                  </a:solidFill>
                </a:rPr>
                <a:t>Imaging with cosmic-rays</a:t>
              </a:r>
              <a:endParaRPr lang="zh-CN" altLang="en-US" sz="2400" b="1" dirty="0">
                <a:solidFill>
                  <a:srgbClr val="0404CC"/>
                </a:solidFill>
              </a:endParaRPr>
            </a:p>
          </p:txBody>
        </p:sp>
        <p:cxnSp>
          <p:nvCxnSpPr>
            <p:cNvPr id="9" name="直接箭头连接符 8"/>
            <p:cNvCxnSpPr/>
            <p:nvPr/>
          </p:nvCxnSpPr>
          <p:spPr>
            <a:xfrm>
              <a:off x="1619672" y="908720"/>
              <a:ext cx="1152128" cy="138043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0" name="直接箭头连接符 9"/>
            <p:cNvCxnSpPr/>
            <p:nvPr/>
          </p:nvCxnSpPr>
          <p:spPr>
            <a:xfrm>
              <a:off x="2783776" y="2291886"/>
              <a:ext cx="3588424" cy="2145226"/>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grpSp>
      <p:sp>
        <p:nvSpPr>
          <p:cNvPr id="17" name="灯片编号占位符 16"/>
          <p:cNvSpPr>
            <a:spLocks noGrp="1"/>
          </p:cNvSpPr>
          <p:nvPr>
            <p:ph type="sldNum" sz="quarter" idx="12"/>
          </p:nvPr>
        </p:nvSpPr>
        <p:spPr/>
        <p:txBody>
          <a:bodyPr/>
          <a:lstStyle/>
          <a:p>
            <a:fld id="{0C913308-F349-4B6D-A68A-DD1791B4A57B}" type="slidenum">
              <a:rPr lang="zh-CN" altLang="en-US" smtClean="0"/>
              <a:pPr/>
              <a:t>43</a:t>
            </a:fld>
            <a:endParaRPr lang="zh-CN" altLang="en-US"/>
          </a:p>
        </p:txBody>
      </p:sp>
      <p:grpSp>
        <p:nvGrpSpPr>
          <p:cNvPr id="11" name="组合 7"/>
          <p:cNvGrpSpPr/>
          <p:nvPr/>
        </p:nvGrpSpPr>
        <p:grpSpPr>
          <a:xfrm>
            <a:off x="6372200" y="1124744"/>
            <a:ext cx="2210894" cy="4295354"/>
            <a:chOff x="5825902" y="1124744"/>
            <a:chExt cx="2210894" cy="4295354"/>
          </a:xfrm>
        </p:grpSpPr>
        <p:sp>
          <p:nvSpPr>
            <p:cNvPr id="19" name="矩形 18"/>
            <p:cNvSpPr/>
            <p:nvPr/>
          </p:nvSpPr>
          <p:spPr>
            <a:xfrm>
              <a:off x="5825902" y="1597561"/>
              <a:ext cx="216024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5831832" y="1879673"/>
              <a:ext cx="216024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868144" y="4482831"/>
              <a:ext cx="216024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876556" y="4716765"/>
              <a:ext cx="216024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444208" y="2832531"/>
              <a:ext cx="93610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p:cNvCxnSpPr/>
            <p:nvPr/>
          </p:nvCxnSpPr>
          <p:spPr>
            <a:xfrm>
              <a:off x="6638469" y="1124744"/>
              <a:ext cx="318207" cy="199406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27" name="直接箭头连接符 26"/>
            <p:cNvCxnSpPr/>
            <p:nvPr/>
          </p:nvCxnSpPr>
          <p:spPr>
            <a:xfrm flipH="1">
              <a:off x="6769973" y="3118811"/>
              <a:ext cx="152400" cy="2301287"/>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gr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25" name="标题 1"/>
          <p:cNvSpPr>
            <a:spLocks noGrp="1"/>
          </p:cNvSpPr>
          <p:nvPr>
            <p:ph type="title"/>
          </p:nvPr>
        </p:nvSpPr>
        <p:spPr>
          <a:xfrm>
            <a:off x="914280" y="223728"/>
            <a:ext cx="4565376" cy="1143000"/>
          </a:xfrm>
        </p:spPr>
        <p:txBody>
          <a:bodyPr>
            <a:normAutofit/>
          </a:bodyPr>
          <a:lstStyle/>
          <a:p>
            <a:pPr algn="l"/>
            <a:r>
              <a:rPr lang="en-US" altLang="zh-CN" sz="3600" b="1" dirty="0" err="1" smtClean="0">
                <a:solidFill>
                  <a:srgbClr val="01059D"/>
                </a:solidFill>
                <a:effectLst>
                  <a:outerShdw blurRad="38100" dist="38100" dir="2700000" algn="tl">
                    <a:srgbClr val="000000">
                      <a:alpha val="43137"/>
                    </a:srgbClr>
                  </a:outerShdw>
                </a:effectLst>
              </a:rPr>
              <a:t>Saclay</a:t>
            </a:r>
            <a:r>
              <a:rPr lang="zh-CN" altLang="en-US" sz="3600" b="1" dirty="0" smtClean="0">
                <a:solidFill>
                  <a:srgbClr val="01059D"/>
                </a:solidFill>
                <a:effectLst>
                  <a:outerShdw blurRad="38100" dist="38100" dir="2700000" algn="tl">
                    <a:srgbClr val="000000">
                      <a:alpha val="43137"/>
                    </a:srgbClr>
                  </a:outerShdw>
                </a:effectLst>
              </a:rPr>
              <a:t>应用研究</a:t>
            </a:r>
            <a:endParaRPr lang="zh-CN" altLang="en-US" sz="3600" b="1" dirty="0">
              <a:solidFill>
                <a:srgbClr val="01059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61953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43608" y="1052736"/>
            <a:ext cx="7776864" cy="1231106"/>
          </a:xfrm>
          <a:prstGeom prst="rect">
            <a:avLst/>
          </a:prstGeom>
          <a:noFill/>
        </p:spPr>
        <p:txBody>
          <a:bodyPr wrap="square" rtlCol="0">
            <a:spAutoFit/>
          </a:bodyPr>
          <a:lstStyle/>
          <a:p>
            <a:pPr marL="285750" indent="-285750">
              <a:buFont typeface="Wingdings" panose="05000000000000000000" pitchFamily="2" charset="2"/>
              <a:buChar char="l"/>
            </a:pPr>
            <a:r>
              <a:rPr lang="en-US" altLang="zh-CN" sz="2400" b="1" dirty="0"/>
              <a:t>ATLAS </a:t>
            </a:r>
            <a:r>
              <a:rPr lang="zh-CN" altLang="en-US" sz="2400" b="1" dirty="0" smtClean="0"/>
              <a:t>端盖小角度</a:t>
            </a:r>
            <a:r>
              <a:rPr lang="en-US" altLang="zh-CN" sz="2400" b="1" dirty="0" err="1" smtClean="0"/>
              <a:t>Muon</a:t>
            </a:r>
            <a:r>
              <a:rPr lang="zh-CN" altLang="en-US" sz="2400" b="1" dirty="0" smtClean="0"/>
              <a:t>探测器</a:t>
            </a:r>
            <a:endParaRPr lang="en-US" altLang="zh-CN" sz="2400" b="1" dirty="0" smtClean="0"/>
          </a:p>
          <a:p>
            <a:pPr marL="800100" lvl="1" indent="-342900">
              <a:spcBef>
                <a:spcPts val="600"/>
              </a:spcBef>
              <a:buFont typeface="Wingdings" pitchFamily="2" charset="2"/>
              <a:buChar char="Ø"/>
            </a:pPr>
            <a:r>
              <a:rPr lang="zh-CN" altLang="en-US" sz="2000" b="1" dirty="0" smtClean="0">
                <a:ea typeface="华文楷体" pitchFamily="2" charset="-122"/>
              </a:rPr>
              <a:t>大面积</a:t>
            </a:r>
            <a:r>
              <a:rPr lang="en-US" altLang="zh-CN" sz="2000" b="1" dirty="0" smtClean="0">
                <a:ea typeface="华文楷体" pitchFamily="2" charset="-122"/>
              </a:rPr>
              <a:t>Micromegas</a:t>
            </a:r>
            <a:r>
              <a:rPr lang="en-US" altLang="zh-CN" sz="2000" b="1" dirty="0" smtClean="0">
                <a:solidFill>
                  <a:srgbClr val="0404CC"/>
                </a:solidFill>
                <a:ea typeface="华文楷体" pitchFamily="2" charset="-122"/>
              </a:rPr>
              <a:t>500mm×1000mm</a:t>
            </a:r>
          </a:p>
          <a:p>
            <a:pPr marL="800100" lvl="1" indent="-342900">
              <a:spcBef>
                <a:spcPts val="600"/>
              </a:spcBef>
              <a:buFont typeface="Wingdings" pitchFamily="2" charset="2"/>
              <a:buChar char="Ø"/>
            </a:pPr>
            <a:r>
              <a:rPr lang="zh-CN" altLang="en-US" sz="2000" dirty="0" smtClean="0">
                <a:ea typeface="华文楷体" pitchFamily="2" charset="-122"/>
              </a:rPr>
              <a:t>标准</a:t>
            </a:r>
            <a:r>
              <a:rPr lang="en-US" altLang="zh-CN" sz="2000" dirty="0" smtClean="0">
                <a:ea typeface="华文楷体" pitchFamily="2" charset="-122"/>
              </a:rPr>
              <a:t> </a:t>
            </a:r>
            <a:r>
              <a:rPr lang="en-US" altLang="zh-CN" sz="2000" dirty="0">
                <a:ea typeface="华文楷体" pitchFamily="2" charset="-122"/>
              </a:rPr>
              <a:t>bulk</a:t>
            </a:r>
            <a:r>
              <a:rPr lang="zh-CN" altLang="en-US" sz="2000" dirty="0" smtClean="0">
                <a:ea typeface="华文楷体" pitchFamily="2" charset="-122"/>
              </a:rPr>
              <a:t>工艺</a:t>
            </a:r>
            <a:endParaRPr lang="zh-CN" altLang="en-US" sz="2000" b="1" dirty="0">
              <a:ea typeface="华文楷体" pitchFamily="2" charset="-122"/>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44</a:t>
            </a:fld>
            <a:endParaRPr lang="zh-CN" alt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373706"/>
            <a:ext cx="5256584" cy="397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日期占位符 7"/>
          <p:cNvSpPr>
            <a:spLocks noGrp="1"/>
          </p:cNvSpPr>
          <p:nvPr>
            <p:ph type="dt" sz="half" idx="10"/>
          </p:nvPr>
        </p:nvSpPr>
        <p:spPr/>
        <p:txBody>
          <a:bodyPr/>
          <a:lstStyle/>
          <a:p>
            <a:r>
              <a:rPr lang="en-US" altLang="zh-CN" smtClean="0"/>
              <a:t>2015-07-23 </a:t>
            </a:r>
            <a:endParaRPr lang="zh-CN" altLang="en-US"/>
          </a:p>
        </p:txBody>
      </p:sp>
      <p:sp>
        <p:nvSpPr>
          <p:cNvPr id="9" name="页脚占位符 8"/>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0" name="标题 1"/>
          <p:cNvSpPr txBox="1">
            <a:spLocks/>
          </p:cNvSpPr>
          <p:nvPr/>
        </p:nvSpPr>
        <p:spPr>
          <a:xfrm>
            <a:off x="1043608" y="116632"/>
            <a:ext cx="4122985"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3600" b="1" dirty="0" err="1" smtClean="0">
                <a:solidFill>
                  <a:srgbClr val="01059D"/>
                </a:solidFill>
                <a:effectLst>
                  <a:outerShdw blurRad="38100" dist="38100" dir="2700000" algn="tl">
                    <a:srgbClr val="000000">
                      <a:alpha val="43137"/>
                    </a:srgbClr>
                  </a:outerShdw>
                </a:effectLst>
              </a:rPr>
              <a:t>Saclay</a:t>
            </a:r>
            <a:r>
              <a:rPr lang="zh-CN" altLang="en-US" sz="3600" b="1" dirty="0" smtClean="0">
                <a:solidFill>
                  <a:srgbClr val="01059D"/>
                </a:solidFill>
                <a:effectLst>
                  <a:outerShdw blurRad="38100" dist="38100" dir="2700000" algn="tl">
                    <a:srgbClr val="000000">
                      <a:alpha val="43137"/>
                    </a:srgbClr>
                  </a:outerShdw>
                </a:effectLst>
              </a:rPr>
              <a:t>应用研究</a:t>
            </a:r>
            <a:endParaRPr lang="zh-CN" altLang="en-US" sz="3600" b="1" dirty="0">
              <a:solidFill>
                <a:srgbClr val="01059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6359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57201" y="1772816"/>
            <a:ext cx="4666183" cy="954107"/>
          </a:xfrm>
          <a:prstGeom prst="rect">
            <a:avLst/>
          </a:prstGeom>
        </p:spPr>
        <p:txBody>
          <a:bodyPr wrap="square">
            <a:spAutoFit/>
          </a:bodyPr>
          <a:lstStyle/>
          <a:p>
            <a:pPr marL="285750" indent="-285750">
              <a:buFont typeface="Wingdings" panose="05000000000000000000" pitchFamily="2" charset="2"/>
              <a:buChar char="l"/>
            </a:pPr>
            <a:r>
              <a:rPr lang="en-US" altLang="zh-CN" sz="2800" b="1" dirty="0" smtClean="0"/>
              <a:t>FORFIRE</a:t>
            </a:r>
            <a:r>
              <a:rPr lang="zh-CN" altLang="en-US" sz="2800" b="1" dirty="0" smtClean="0"/>
              <a:t>：</a:t>
            </a:r>
            <a:r>
              <a:rPr lang="en-US" altLang="zh-CN" sz="2800" b="1" dirty="0" err="1" smtClean="0"/>
              <a:t>MicroMegas</a:t>
            </a:r>
            <a:r>
              <a:rPr lang="zh-CN" altLang="en-US" sz="2800" b="1" dirty="0" smtClean="0"/>
              <a:t>用于森林火灾的预防与报警</a:t>
            </a:r>
            <a:endParaRPr lang="en-US" altLang="zh-CN"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196" y="1152835"/>
            <a:ext cx="3363251" cy="203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fld id="{0C913308-F349-4B6D-A68A-DD1791B4A57B}" type="slidenum">
              <a:rPr lang="zh-CN" altLang="en-US" smtClean="0"/>
              <a:pPr/>
              <a:t>45</a:t>
            </a:fld>
            <a:endParaRPr lang="zh-CN" altLang="en-US"/>
          </a:p>
        </p:txBody>
      </p:sp>
      <p:sp>
        <p:nvSpPr>
          <p:cNvPr id="9" name="TextBox 8"/>
          <p:cNvSpPr txBox="1"/>
          <p:nvPr/>
        </p:nvSpPr>
        <p:spPr>
          <a:xfrm>
            <a:off x="755576" y="2818728"/>
            <a:ext cx="4485621" cy="2477601"/>
          </a:xfrm>
          <a:prstGeom prst="rect">
            <a:avLst/>
          </a:prstGeom>
          <a:noFill/>
        </p:spPr>
        <p:txBody>
          <a:bodyPr wrap="square" rtlCol="0">
            <a:spAutoFit/>
          </a:bodyPr>
          <a:lstStyle/>
          <a:p>
            <a:pPr marL="342900" indent="-342900">
              <a:spcBef>
                <a:spcPts val="600"/>
              </a:spcBef>
              <a:buFont typeface="Wingdings" panose="05000000000000000000" pitchFamily="2" charset="2"/>
              <a:buChar char="ü"/>
            </a:pPr>
            <a:r>
              <a:rPr lang="zh-CN" altLang="en-US" sz="2000" b="1" dirty="0" smtClean="0">
                <a:solidFill>
                  <a:srgbClr val="0404CC"/>
                </a:solidFill>
                <a:ea typeface="华文楷体" pitchFamily="2" charset="-122"/>
              </a:rPr>
              <a:t>选用日盲仅对紫外光灵敏度的照相机</a:t>
            </a:r>
            <a:r>
              <a:rPr lang="en-US" altLang="zh-CN" sz="2000" b="1" dirty="0" smtClean="0">
                <a:solidFill>
                  <a:srgbClr val="0404CC"/>
                </a:solidFill>
                <a:ea typeface="华文楷体" pitchFamily="2" charset="-122"/>
              </a:rPr>
              <a:t> (200nm-10nm) </a:t>
            </a:r>
          </a:p>
          <a:p>
            <a:pPr marL="342900" indent="-342900">
              <a:spcBef>
                <a:spcPts val="600"/>
              </a:spcBef>
              <a:buFont typeface="Wingdings" panose="05000000000000000000" pitchFamily="2" charset="2"/>
              <a:buChar char="ü"/>
            </a:pPr>
            <a:r>
              <a:rPr lang="zh-CN" altLang="en-US" sz="2000" b="1" dirty="0">
                <a:solidFill>
                  <a:srgbClr val="0404CC"/>
                </a:solidFill>
                <a:ea typeface="华文楷体" pitchFamily="2" charset="-122"/>
              </a:rPr>
              <a:t>对</a:t>
            </a:r>
            <a:r>
              <a:rPr lang="zh-CN" altLang="en-US" sz="2000" b="1" dirty="0" smtClean="0">
                <a:solidFill>
                  <a:srgbClr val="0404CC"/>
                </a:solidFill>
                <a:ea typeface="华文楷体" pitchFamily="2" charset="-122"/>
              </a:rPr>
              <a:t>气体电离电子灵敏</a:t>
            </a:r>
            <a:endParaRPr lang="en-US" altLang="zh-CN" sz="2000" b="1" dirty="0" smtClean="0">
              <a:solidFill>
                <a:srgbClr val="0404CC"/>
              </a:solidFill>
              <a:ea typeface="华文楷体" pitchFamily="2" charset="-122"/>
            </a:endParaRPr>
          </a:p>
          <a:p>
            <a:pPr marL="342900" indent="-342900">
              <a:spcBef>
                <a:spcPts val="600"/>
              </a:spcBef>
              <a:buFont typeface="Wingdings" panose="05000000000000000000" pitchFamily="2" charset="2"/>
              <a:buChar char="ü"/>
            </a:pPr>
            <a:r>
              <a:rPr lang="zh-CN" altLang="en-US" sz="2000" b="1" dirty="0" smtClean="0">
                <a:solidFill>
                  <a:srgbClr val="0404CC"/>
                </a:solidFill>
                <a:ea typeface="华文楷体" pitchFamily="2" charset="-122"/>
              </a:rPr>
              <a:t>带滤光片的固体探测器</a:t>
            </a:r>
            <a:endParaRPr lang="en-US" altLang="zh-CN" sz="2000" b="1" dirty="0" smtClean="0">
              <a:solidFill>
                <a:srgbClr val="0404CC"/>
              </a:solidFill>
              <a:ea typeface="华文楷体" pitchFamily="2" charset="-122"/>
            </a:endParaRPr>
          </a:p>
          <a:p>
            <a:pPr marL="342900" indent="-342900">
              <a:spcBef>
                <a:spcPts val="600"/>
              </a:spcBef>
              <a:buFont typeface="Wingdings" panose="05000000000000000000" pitchFamily="2" charset="2"/>
              <a:buChar char="ü"/>
            </a:pPr>
            <a:r>
              <a:rPr lang="zh-CN" altLang="en-US" sz="2000" b="1" dirty="0" smtClean="0">
                <a:solidFill>
                  <a:srgbClr val="0404CC"/>
                </a:solidFill>
                <a:ea typeface="华文楷体" pitchFamily="2" charset="-122"/>
              </a:rPr>
              <a:t>本产品是为野外森林环境探测火情设计的，可以提供森林地带发生火灾的位置</a:t>
            </a:r>
            <a:endParaRPr lang="en-US" altLang="zh-CN" sz="2000" b="1" dirty="0">
              <a:solidFill>
                <a:srgbClr val="0404CC"/>
              </a:solidFill>
              <a:ea typeface="华文楷体" pitchFamily="2" charset="-122"/>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321634"/>
            <a:ext cx="3312367" cy="2717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日期占位符 4"/>
          <p:cNvSpPr>
            <a:spLocks noGrp="1"/>
          </p:cNvSpPr>
          <p:nvPr>
            <p:ph type="dt" sz="half" idx="10"/>
          </p:nvPr>
        </p:nvSpPr>
        <p:spPr/>
        <p:txBody>
          <a:bodyPr/>
          <a:lstStyle/>
          <a:p>
            <a:r>
              <a:rPr lang="en-US" altLang="zh-CN" smtClean="0"/>
              <a:t>2015-07-23 </a:t>
            </a:r>
            <a:endParaRPr lang="zh-CN" altLang="en-US"/>
          </a:p>
        </p:txBody>
      </p:sp>
      <p:sp>
        <p:nvSpPr>
          <p:cNvPr id="6" name="页脚占位符 5"/>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10" name="标题 1"/>
          <p:cNvSpPr txBox="1">
            <a:spLocks/>
          </p:cNvSpPr>
          <p:nvPr/>
        </p:nvSpPr>
        <p:spPr>
          <a:xfrm>
            <a:off x="457201" y="274638"/>
            <a:ext cx="45653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600" b="1" dirty="0" err="1" smtClean="0">
                <a:solidFill>
                  <a:srgbClr val="01059D"/>
                </a:solidFill>
                <a:effectLst>
                  <a:outerShdw blurRad="38100" dist="38100" dir="2700000" algn="tl">
                    <a:srgbClr val="000000">
                      <a:alpha val="43137"/>
                    </a:srgbClr>
                  </a:outerShdw>
                </a:effectLst>
              </a:rPr>
              <a:t>Saclay</a:t>
            </a:r>
            <a:r>
              <a:rPr lang="zh-CN" altLang="en-US" sz="3600" b="1" dirty="0" smtClean="0">
                <a:solidFill>
                  <a:srgbClr val="01059D"/>
                </a:solidFill>
                <a:effectLst>
                  <a:outerShdw blurRad="38100" dist="38100" dir="2700000" algn="tl">
                    <a:srgbClr val="000000">
                      <a:alpha val="43137"/>
                    </a:srgbClr>
                  </a:outerShdw>
                </a:effectLst>
              </a:rPr>
              <a:t>应用研究</a:t>
            </a:r>
            <a:endParaRPr lang="zh-CN" altLang="en-US" sz="3600" b="1" dirty="0">
              <a:solidFill>
                <a:srgbClr val="01059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82464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980728"/>
            <a:ext cx="8462174" cy="5284514"/>
          </a:xfrm>
        </p:spPr>
        <p:txBody>
          <a:bodyPr>
            <a:normAutofit lnSpcReduction="10000"/>
          </a:bodyPr>
          <a:lstStyle/>
          <a:p>
            <a:pPr>
              <a:spcBef>
                <a:spcPts val="1200"/>
              </a:spcBef>
            </a:pPr>
            <a:r>
              <a:rPr lang="zh-CN" altLang="en-US" sz="2400" b="1" dirty="0" smtClean="0">
                <a:solidFill>
                  <a:srgbClr val="0404CC"/>
                </a:solidFill>
                <a:ea typeface="华文楷体" pitchFamily="2" charset="-122"/>
                <a:cs typeface="Times New Roman" pitchFamily="18" charset="0"/>
              </a:rPr>
              <a:t>感谢基金委和核探测与核电子学国家重点实验室的支持</a:t>
            </a:r>
            <a:endParaRPr lang="en-US" altLang="zh-CN" sz="2400" b="1" dirty="0" smtClean="0">
              <a:solidFill>
                <a:srgbClr val="0404CC"/>
              </a:solidFill>
              <a:ea typeface="华文楷体" pitchFamily="2" charset="-122"/>
              <a:cs typeface="Times New Roman" pitchFamily="18" charset="0"/>
            </a:endParaRPr>
          </a:p>
          <a:p>
            <a:pPr>
              <a:spcBef>
                <a:spcPts val="1200"/>
              </a:spcBef>
            </a:pPr>
            <a:r>
              <a:rPr lang="zh-CN" altLang="en-US" sz="2400" dirty="0" smtClean="0">
                <a:ea typeface="华文楷体" pitchFamily="2" charset="-122"/>
                <a:cs typeface="Times New Roman" pitchFamily="18" charset="0"/>
              </a:rPr>
              <a:t>发展了利用热熔胶膜热压</a:t>
            </a:r>
            <a:r>
              <a:rPr lang="zh-CN" altLang="en-US" sz="2400" dirty="0">
                <a:ea typeface="华文楷体" pitchFamily="2" charset="-122"/>
                <a:cs typeface="Times New Roman" pitchFamily="18" charset="0"/>
              </a:rPr>
              <a:t>接</a:t>
            </a:r>
            <a:r>
              <a:rPr lang="zh-CN" altLang="en-US" sz="2400" dirty="0" smtClean="0">
                <a:ea typeface="华文楷体" pitchFamily="2" charset="-122"/>
                <a:cs typeface="Times New Roman" pitchFamily="18" charset="0"/>
              </a:rPr>
              <a:t>方法和工艺，制作</a:t>
            </a:r>
            <a:r>
              <a:rPr lang="zh-CN" altLang="en-US" sz="2400" dirty="0">
                <a:ea typeface="华文楷体" pitchFamily="2" charset="-122"/>
                <a:cs typeface="Times New Roman" pitchFamily="18" charset="0"/>
              </a:rPr>
              <a:t>了</a:t>
            </a:r>
            <a:r>
              <a:rPr lang="zh-CN" altLang="en-US" sz="2400" dirty="0" smtClean="0">
                <a:ea typeface="华文楷体" pitchFamily="2" charset="-122"/>
                <a:cs typeface="Times New Roman" pitchFamily="18" charset="0"/>
              </a:rPr>
              <a:t>性能良好</a:t>
            </a:r>
            <a:r>
              <a:rPr lang="zh-CN" altLang="en-US" sz="2400" dirty="0">
                <a:ea typeface="华文楷体" pitchFamily="2" charset="-122"/>
                <a:cs typeface="Times New Roman" pitchFamily="18" charset="0"/>
              </a:rPr>
              <a:t>的</a:t>
            </a:r>
            <a:r>
              <a:rPr lang="en-US" altLang="zh-CN" sz="2400" dirty="0" err="1" smtClean="0">
                <a:ea typeface="华文楷体" pitchFamily="2" charset="-122"/>
                <a:cs typeface="Times New Roman" pitchFamily="18" charset="0"/>
              </a:rPr>
              <a:t>MicroMegas</a:t>
            </a:r>
            <a:r>
              <a:rPr lang="en-US" altLang="zh-CN" sz="2400" dirty="0" smtClean="0">
                <a:ea typeface="华文楷体" pitchFamily="2" charset="-122"/>
                <a:cs typeface="Times New Roman" pitchFamily="18" charset="0"/>
              </a:rPr>
              <a:t> </a:t>
            </a:r>
            <a:r>
              <a:rPr lang="zh-CN" altLang="en-US" sz="2400" dirty="0" smtClean="0">
                <a:ea typeface="华文楷体" pitchFamily="2" charset="-122"/>
                <a:cs typeface="Times New Roman" pitchFamily="18" charset="0"/>
              </a:rPr>
              <a:t>，并开展了探测器</a:t>
            </a:r>
            <a:r>
              <a:rPr lang="zh-CN" altLang="en-US" sz="2400" dirty="0">
                <a:ea typeface="华文楷体" pitchFamily="2" charset="-122"/>
                <a:cs typeface="Times New Roman" pitchFamily="18" charset="0"/>
              </a:rPr>
              <a:t>基本性能的模拟和实验研究。</a:t>
            </a:r>
            <a:endParaRPr lang="en-US" altLang="zh-CN" sz="2400" dirty="0">
              <a:ea typeface="华文楷体" pitchFamily="2" charset="-122"/>
              <a:cs typeface="Times New Roman" pitchFamily="18" charset="0"/>
            </a:endParaRPr>
          </a:p>
          <a:p>
            <a:pPr>
              <a:spcBef>
                <a:spcPts val="1200"/>
              </a:spcBef>
            </a:pPr>
            <a:r>
              <a:rPr lang="zh-CN" altLang="en-US" sz="2400" b="1" dirty="0">
                <a:solidFill>
                  <a:srgbClr val="0404CC"/>
                </a:solidFill>
                <a:ea typeface="华文楷体" pitchFamily="2" charset="-122"/>
                <a:cs typeface="Times New Roman" pitchFamily="18" charset="0"/>
              </a:rPr>
              <a:t>搭建一套电子学系统，完成探测器位置分辨的测量。</a:t>
            </a:r>
            <a:endParaRPr lang="en-US" altLang="zh-CN" sz="2400" b="1" dirty="0">
              <a:solidFill>
                <a:srgbClr val="0404CC"/>
              </a:solidFill>
              <a:ea typeface="华文楷体" pitchFamily="2" charset="-122"/>
              <a:cs typeface="Times New Roman" pitchFamily="18" charset="0"/>
            </a:endParaRPr>
          </a:p>
          <a:p>
            <a:pPr>
              <a:spcBef>
                <a:spcPts val="1200"/>
              </a:spcBef>
            </a:pPr>
            <a:r>
              <a:rPr lang="zh-CN" altLang="en-US" sz="2400" dirty="0">
                <a:ea typeface="华文楷体" pitchFamily="2" charset="-122"/>
                <a:cs typeface="Times New Roman" pitchFamily="18" charset="0"/>
              </a:rPr>
              <a:t>研究了</a:t>
            </a:r>
            <a:r>
              <a:rPr lang="en-US" altLang="zh-CN" sz="2400" dirty="0" err="1" smtClean="0">
                <a:ea typeface="华文楷体" pitchFamily="2" charset="-122"/>
                <a:cs typeface="Times New Roman" pitchFamily="18" charset="0"/>
              </a:rPr>
              <a:t>MicroMegas</a:t>
            </a:r>
            <a:r>
              <a:rPr lang="en-US" altLang="zh-CN" sz="2400" dirty="0" smtClean="0">
                <a:ea typeface="华文楷体" pitchFamily="2" charset="-122"/>
                <a:cs typeface="Times New Roman" pitchFamily="18" charset="0"/>
              </a:rPr>
              <a:t> </a:t>
            </a:r>
            <a:r>
              <a:rPr lang="zh-CN" altLang="en-US" sz="2400" dirty="0">
                <a:ea typeface="华文楷体" pitchFamily="2" charset="-122"/>
                <a:cs typeface="Times New Roman" pitchFamily="18" charset="0"/>
              </a:rPr>
              <a:t>在不同气压的纯氙气下对</a:t>
            </a:r>
            <a:r>
              <a:rPr lang="en-US" altLang="zh-CN" sz="2400" baseline="30000" dirty="0">
                <a:ea typeface="华文楷体" pitchFamily="2" charset="-122"/>
                <a:cs typeface="Times New Roman" pitchFamily="18" charset="0"/>
              </a:rPr>
              <a:t>241</a:t>
            </a:r>
            <a:r>
              <a:rPr lang="en-US" altLang="zh-CN" sz="2400" dirty="0">
                <a:ea typeface="华文楷体" pitchFamily="2" charset="-122"/>
                <a:cs typeface="Times New Roman" pitchFamily="18" charset="0"/>
              </a:rPr>
              <a:t>Am </a:t>
            </a:r>
            <a:r>
              <a:rPr lang="en-US" altLang="zh-CN" sz="2400" dirty="0">
                <a:ea typeface="华文楷体" pitchFamily="2" charset="-122"/>
                <a:cs typeface="Times New Roman" pitchFamily="18" charset="0"/>
                <a:sym typeface="Symbol"/>
              </a:rPr>
              <a:t></a:t>
            </a:r>
            <a:r>
              <a:rPr lang="zh-CN" altLang="en-US" sz="2400" dirty="0">
                <a:ea typeface="华文楷体" pitchFamily="2" charset="-122"/>
                <a:cs typeface="Times New Roman" pitchFamily="18" charset="0"/>
              </a:rPr>
              <a:t>的响应，</a:t>
            </a:r>
            <a:r>
              <a:rPr lang="zh-CN" altLang="en-US" sz="2400" dirty="0" smtClean="0">
                <a:ea typeface="华文楷体" pitchFamily="2" charset="-122"/>
                <a:cs typeface="Times New Roman" pitchFamily="18" charset="0"/>
              </a:rPr>
              <a:t>验证了其</a:t>
            </a:r>
            <a:r>
              <a:rPr lang="zh-CN" altLang="en-US" sz="2400" dirty="0">
                <a:ea typeface="华文楷体" pitchFamily="2" charset="-122"/>
                <a:cs typeface="Times New Roman" pitchFamily="18" charset="0"/>
              </a:rPr>
              <a:t>在高气压下工作的能力。</a:t>
            </a:r>
            <a:endParaRPr lang="en-US" altLang="zh-CN" sz="2400" dirty="0">
              <a:ea typeface="华文楷体" pitchFamily="2" charset="-122"/>
              <a:cs typeface="Times New Roman" pitchFamily="18" charset="0"/>
            </a:endParaRPr>
          </a:p>
          <a:p>
            <a:pPr>
              <a:spcBef>
                <a:spcPts val="1200"/>
              </a:spcBef>
            </a:pPr>
            <a:r>
              <a:rPr lang="zh-CN" altLang="en-US" sz="2400" b="1" dirty="0">
                <a:solidFill>
                  <a:srgbClr val="0404CC"/>
                </a:solidFill>
                <a:ea typeface="华文楷体" pitchFamily="2" charset="-122"/>
                <a:cs typeface="Times New Roman" pitchFamily="18" charset="0"/>
              </a:rPr>
              <a:t>利用</a:t>
            </a:r>
            <a:r>
              <a:rPr lang="en-US" altLang="zh-CN" sz="2400" b="1" dirty="0" err="1" smtClean="0">
                <a:solidFill>
                  <a:srgbClr val="0404CC"/>
                </a:solidFill>
                <a:ea typeface="华文楷体" pitchFamily="2" charset="-122"/>
                <a:cs typeface="Times New Roman" pitchFamily="18" charset="0"/>
              </a:rPr>
              <a:t>MicroMegas</a:t>
            </a:r>
            <a:r>
              <a:rPr lang="zh-CN" altLang="en-US" sz="2400" b="1" dirty="0">
                <a:solidFill>
                  <a:srgbClr val="0404CC"/>
                </a:solidFill>
                <a:ea typeface="华文楷体" pitchFamily="2" charset="-122"/>
                <a:cs typeface="Times New Roman" pitchFamily="18" charset="0"/>
              </a:rPr>
              <a:t>和</a:t>
            </a:r>
            <a:r>
              <a:rPr lang="en-US" altLang="zh-CN" sz="2400" b="1" dirty="0">
                <a:solidFill>
                  <a:srgbClr val="0404CC"/>
                </a:solidFill>
                <a:ea typeface="华文楷体" pitchFamily="2" charset="-122"/>
                <a:cs typeface="Times New Roman" pitchFamily="18" charset="0"/>
              </a:rPr>
              <a:t>THGEM</a:t>
            </a:r>
            <a:r>
              <a:rPr lang="zh-CN" altLang="en-US" sz="2400" b="1" dirty="0">
                <a:solidFill>
                  <a:srgbClr val="0404CC"/>
                </a:solidFill>
                <a:ea typeface="华文楷体" pitchFamily="2" charset="-122"/>
                <a:cs typeface="Times New Roman" pitchFamily="18" charset="0"/>
              </a:rPr>
              <a:t>的组合，对</a:t>
            </a:r>
            <a:r>
              <a:rPr lang="en-US" altLang="zh-CN" sz="2400" b="1" baseline="30000" dirty="0">
                <a:solidFill>
                  <a:srgbClr val="0404CC"/>
                </a:solidFill>
                <a:ea typeface="华文楷体" pitchFamily="2" charset="-122"/>
                <a:cs typeface="Times New Roman" pitchFamily="18" charset="0"/>
              </a:rPr>
              <a:t>55</a:t>
            </a:r>
            <a:r>
              <a:rPr lang="en-US" altLang="zh-CN" sz="2400" b="1" dirty="0">
                <a:solidFill>
                  <a:srgbClr val="0404CC"/>
                </a:solidFill>
                <a:ea typeface="华文楷体" pitchFamily="2" charset="-122"/>
                <a:cs typeface="Times New Roman" pitchFamily="18" charset="0"/>
              </a:rPr>
              <a:t>Fe 5.9keV X</a:t>
            </a:r>
            <a:r>
              <a:rPr lang="zh-CN" altLang="en-US" sz="2400" b="1" dirty="0">
                <a:solidFill>
                  <a:srgbClr val="0404CC"/>
                </a:solidFill>
                <a:ea typeface="华文楷体" pitchFamily="2" charset="-122"/>
                <a:cs typeface="Times New Roman" pitchFamily="18" charset="0"/>
              </a:rPr>
              <a:t>射线测试，得到</a:t>
            </a:r>
            <a:r>
              <a:rPr lang="en-US" altLang="zh-CN" sz="2400" b="1" dirty="0">
                <a:solidFill>
                  <a:srgbClr val="0404CC"/>
                </a:solidFill>
                <a:ea typeface="华文楷体" pitchFamily="2" charset="-122"/>
                <a:cs typeface="Times New Roman" pitchFamily="18" charset="0"/>
              </a:rPr>
              <a:t>1.5×10</a:t>
            </a:r>
            <a:r>
              <a:rPr lang="en-US" altLang="zh-CN" sz="2400" b="1" baseline="30000" dirty="0">
                <a:solidFill>
                  <a:srgbClr val="0404CC"/>
                </a:solidFill>
                <a:ea typeface="华文楷体" pitchFamily="2" charset="-122"/>
                <a:cs typeface="Times New Roman" pitchFamily="18" charset="0"/>
              </a:rPr>
              <a:t>5</a:t>
            </a:r>
            <a:r>
              <a:rPr lang="en-US" altLang="zh-CN" sz="2400" b="1" dirty="0">
                <a:solidFill>
                  <a:srgbClr val="0404CC"/>
                </a:solidFill>
                <a:ea typeface="华文楷体" pitchFamily="2" charset="-122"/>
                <a:cs typeface="Times New Roman" pitchFamily="18" charset="0"/>
              </a:rPr>
              <a:t> </a:t>
            </a:r>
            <a:r>
              <a:rPr lang="zh-CN" altLang="en-US" sz="2400" b="1" dirty="0">
                <a:solidFill>
                  <a:srgbClr val="0404CC"/>
                </a:solidFill>
                <a:ea typeface="华文楷体" pitchFamily="2" charset="-122"/>
                <a:cs typeface="Times New Roman" pitchFamily="18" charset="0"/>
              </a:rPr>
              <a:t>，</a:t>
            </a:r>
            <a:r>
              <a:rPr lang="zh-CN" altLang="en-US" sz="2400" b="1" dirty="0" smtClean="0">
                <a:solidFill>
                  <a:srgbClr val="0404CC"/>
                </a:solidFill>
                <a:ea typeface="华文楷体" pitchFamily="2" charset="-122"/>
                <a:cs typeface="Times New Roman" pitchFamily="18" charset="0"/>
              </a:rPr>
              <a:t>对应雪崩</a:t>
            </a:r>
            <a:r>
              <a:rPr lang="zh-CN" altLang="en-US" sz="2400" b="1" dirty="0">
                <a:solidFill>
                  <a:srgbClr val="0404CC"/>
                </a:solidFill>
                <a:ea typeface="华文楷体" pitchFamily="2" charset="-122"/>
                <a:cs typeface="Times New Roman" pitchFamily="18" charset="0"/>
              </a:rPr>
              <a:t>气隙内</a:t>
            </a:r>
            <a:r>
              <a:rPr lang="en-US" altLang="zh-CN" sz="2400" b="1" dirty="0">
                <a:solidFill>
                  <a:srgbClr val="0404CC"/>
                </a:solidFill>
                <a:ea typeface="华文楷体" pitchFamily="2" charset="-122"/>
                <a:cs typeface="Times New Roman" pitchFamily="18" charset="0"/>
              </a:rPr>
              <a:t> ~2.5×10</a:t>
            </a:r>
            <a:r>
              <a:rPr lang="en-US" altLang="zh-CN" sz="2400" b="1" baseline="30000" dirty="0">
                <a:solidFill>
                  <a:srgbClr val="0404CC"/>
                </a:solidFill>
                <a:ea typeface="华文楷体" pitchFamily="2" charset="-122"/>
                <a:cs typeface="Times New Roman" pitchFamily="18" charset="0"/>
              </a:rPr>
              <a:t>7</a:t>
            </a:r>
            <a:r>
              <a:rPr lang="en-US" altLang="zh-CN" sz="2400" b="1" dirty="0">
                <a:solidFill>
                  <a:srgbClr val="0404CC"/>
                </a:solidFill>
                <a:ea typeface="华文楷体" pitchFamily="2" charset="-122"/>
                <a:cs typeface="Times New Roman" pitchFamily="18" charset="0"/>
              </a:rPr>
              <a:t> </a:t>
            </a:r>
            <a:r>
              <a:rPr lang="zh-CN" altLang="en-US" sz="2400" b="1" dirty="0">
                <a:solidFill>
                  <a:srgbClr val="0404CC"/>
                </a:solidFill>
                <a:ea typeface="华文楷体" pitchFamily="2" charset="-122"/>
                <a:cs typeface="Times New Roman" pitchFamily="18" charset="0"/>
              </a:rPr>
              <a:t>的电荷</a:t>
            </a:r>
            <a:r>
              <a:rPr lang="zh-CN" altLang="en-US" sz="2400" b="1" dirty="0" smtClean="0">
                <a:solidFill>
                  <a:srgbClr val="0404CC"/>
                </a:solidFill>
                <a:ea typeface="华文楷体" pitchFamily="2" charset="-122"/>
                <a:cs typeface="Times New Roman" pitchFamily="18" charset="0"/>
              </a:rPr>
              <a:t>量增益</a:t>
            </a:r>
            <a:r>
              <a:rPr lang="zh-CN" altLang="en-US" sz="2400" b="1" dirty="0">
                <a:solidFill>
                  <a:srgbClr val="0404CC"/>
                </a:solidFill>
                <a:ea typeface="华文楷体" pitchFamily="2" charset="-122"/>
                <a:cs typeface="Times New Roman" pitchFamily="18" charset="0"/>
              </a:rPr>
              <a:t>，说明其具有对</a:t>
            </a:r>
            <a:r>
              <a:rPr lang="en-US" altLang="zh-CN" sz="2400" b="1" dirty="0" err="1">
                <a:solidFill>
                  <a:srgbClr val="0404CC"/>
                </a:solidFill>
                <a:ea typeface="华文楷体" pitchFamily="2" charset="-122"/>
                <a:cs typeface="Times New Roman" pitchFamily="18" charset="0"/>
              </a:rPr>
              <a:t>KeV</a:t>
            </a:r>
            <a:r>
              <a:rPr lang="zh-CN" altLang="en-US" sz="2400" b="1" dirty="0">
                <a:solidFill>
                  <a:srgbClr val="0404CC"/>
                </a:solidFill>
                <a:ea typeface="华文楷体" pitchFamily="2" charset="-122"/>
                <a:cs typeface="Times New Roman" pitchFamily="18" charset="0"/>
              </a:rPr>
              <a:t>以下</a:t>
            </a:r>
            <a:r>
              <a:rPr lang="en-US" altLang="zh-CN" sz="2400" b="1" dirty="0">
                <a:solidFill>
                  <a:srgbClr val="0404CC"/>
                </a:solidFill>
                <a:ea typeface="华文楷体" pitchFamily="2" charset="-122"/>
                <a:cs typeface="Times New Roman" pitchFamily="18" charset="0"/>
              </a:rPr>
              <a:t>X</a:t>
            </a:r>
            <a:r>
              <a:rPr lang="zh-CN" altLang="en-US" sz="2400" b="1" dirty="0" smtClean="0">
                <a:solidFill>
                  <a:srgbClr val="0404CC"/>
                </a:solidFill>
                <a:ea typeface="华文楷体" pitchFamily="2" charset="-122"/>
                <a:cs typeface="Times New Roman" pitchFamily="18" charset="0"/>
              </a:rPr>
              <a:t>射线探测</a:t>
            </a:r>
            <a:r>
              <a:rPr lang="zh-CN" altLang="en-US" sz="2400" b="1" dirty="0">
                <a:solidFill>
                  <a:srgbClr val="0404CC"/>
                </a:solidFill>
                <a:ea typeface="华文楷体" pitchFamily="2" charset="-122"/>
                <a:cs typeface="Times New Roman" pitchFamily="18" charset="0"/>
              </a:rPr>
              <a:t>的潜质。</a:t>
            </a:r>
            <a:r>
              <a:rPr lang="zh-CN" altLang="en-US" sz="2400" b="1" dirty="0">
                <a:solidFill>
                  <a:srgbClr val="7030A0"/>
                </a:solidFill>
                <a:ea typeface="华文楷体" pitchFamily="2" charset="-122"/>
                <a:cs typeface="Times New Roman" pitchFamily="18" charset="0"/>
              </a:rPr>
              <a:t> </a:t>
            </a:r>
            <a:endParaRPr lang="en-US" altLang="zh-CN" sz="2400" b="1" dirty="0" smtClean="0">
              <a:solidFill>
                <a:srgbClr val="7030A0"/>
              </a:solidFill>
              <a:ea typeface="华文楷体" pitchFamily="2" charset="-122"/>
              <a:cs typeface="Times New Roman" pitchFamily="18" charset="0"/>
            </a:endParaRPr>
          </a:p>
          <a:p>
            <a:pPr>
              <a:spcBef>
                <a:spcPts val="1200"/>
              </a:spcBef>
            </a:pPr>
            <a:r>
              <a:rPr lang="zh-CN" altLang="en-US" sz="2400" dirty="0" smtClean="0">
                <a:ea typeface="华文楷体" pitchFamily="2" charset="-122"/>
              </a:rPr>
              <a:t>为推广应用，开展大面积和阻性阳极研究</a:t>
            </a:r>
            <a:endParaRPr lang="en-US" altLang="zh-CN" sz="2400" dirty="0" smtClean="0">
              <a:ea typeface="华文楷体" pitchFamily="2" charset="-122"/>
            </a:endParaRPr>
          </a:p>
          <a:p>
            <a:pPr>
              <a:spcBef>
                <a:spcPts val="1200"/>
              </a:spcBef>
            </a:pPr>
            <a:r>
              <a:rPr lang="en-US" altLang="zh-CN" sz="2400" b="1" dirty="0" err="1" smtClean="0">
                <a:solidFill>
                  <a:srgbClr val="2227FE"/>
                </a:solidFill>
                <a:ea typeface="华文楷体" pitchFamily="2" charset="-122"/>
              </a:rPr>
              <a:t>Saclay</a:t>
            </a:r>
            <a:r>
              <a:rPr lang="zh-CN" altLang="en-US" sz="2400" b="1" dirty="0" smtClean="0">
                <a:solidFill>
                  <a:srgbClr val="2227FE"/>
                </a:solidFill>
                <a:ea typeface="华文楷体" pitchFamily="2" charset="-122"/>
              </a:rPr>
              <a:t>的制作工艺和方法以及阻性材料的研究对我们有很大的启发和参考价值。</a:t>
            </a:r>
            <a:endParaRPr lang="en-US" altLang="zh-CN" sz="2400" b="1" dirty="0" smtClean="0">
              <a:solidFill>
                <a:srgbClr val="2227FE"/>
              </a:solidFill>
              <a:ea typeface="华文楷体" pitchFamily="2" charset="-122"/>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46</a:t>
            </a:fld>
            <a:endParaRPr lang="zh-CN" altLang="en-US"/>
          </a:p>
        </p:txBody>
      </p:sp>
      <p:sp>
        <p:nvSpPr>
          <p:cNvPr id="7" name="日期占位符 6"/>
          <p:cNvSpPr>
            <a:spLocks noGrp="1"/>
          </p:cNvSpPr>
          <p:nvPr>
            <p:ph type="dt" sz="half" idx="10"/>
          </p:nvPr>
        </p:nvSpPr>
        <p:spPr/>
        <p:txBody>
          <a:bodyPr/>
          <a:lstStyle/>
          <a:p>
            <a:r>
              <a:rPr lang="en-US" altLang="zh-CN" smtClean="0"/>
              <a:t>2015-07-23 </a:t>
            </a:r>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9" name="标题 1"/>
          <p:cNvSpPr txBox="1">
            <a:spLocks/>
          </p:cNvSpPr>
          <p:nvPr/>
        </p:nvSpPr>
        <p:spPr>
          <a:xfrm>
            <a:off x="539552" y="332656"/>
            <a:ext cx="5184576" cy="6921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smtClean="0">
                <a:solidFill>
                  <a:srgbClr val="7030A0"/>
                </a:solidFill>
                <a:effectLst>
                  <a:outerShdw blurRad="38100" dist="38100" dir="2700000" algn="tl">
                    <a:srgbClr val="000000">
                      <a:alpha val="43137"/>
                    </a:srgbClr>
                  </a:outerShdw>
                </a:effectLst>
                <a:latin typeface="Tw Cen MT" pitchFamily="34" charset="0"/>
              </a:rPr>
              <a:t>小结</a:t>
            </a:r>
            <a:endParaRPr lang="zh-CN" altLang="en-US" sz="3600" b="1" dirty="0">
              <a:solidFill>
                <a:srgbClr val="7030A0"/>
              </a:solidFill>
              <a:effectLst>
                <a:outerShdw blurRad="38100" dist="38100" dir="2700000" algn="tl">
                  <a:srgbClr val="000000">
                    <a:alpha val="43137"/>
                  </a:srgbClr>
                </a:outerShdw>
              </a:effectLst>
              <a:latin typeface="Tw Cen MT" pitchFamily="34" charset="0"/>
            </a:endParaRPr>
          </a:p>
        </p:txBody>
      </p:sp>
    </p:spTree>
    <p:extLst>
      <p:ext uri="{BB962C8B-B14F-4D97-AF65-F5344CB8AC3E}">
        <p14:creationId xmlns:p14="http://schemas.microsoft.com/office/powerpoint/2010/main" val="20192664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9870" y="1268760"/>
            <a:ext cx="8479272" cy="3926031"/>
          </a:xfrm>
        </p:spPr>
        <p:txBody>
          <a:bodyPr>
            <a:normAutofit lnSpcReduction="10000"/>
          </a:bodyPr>
          <a:lstStyle/>
          <a:p>
            <a:pPr>
              <a:spcBef>
                <a:spcPts val="1200"/>
              </a:spcBef>
            </a:pPr>
            <a:r>
              <a:rPr lang="zh-CN" altLang="en-US" sz="2800" b="1" dirty="0">
                <a:ea typeface="华文楷体" pitchFamily="2" charset="-122"/>
              </a:rPr>
              <a:t>改进</a:t>
            </a:r>
            <a:r>
              <a:rPr lang="zh-CN" altLang="en-US" sz="2800" b="1" dirty="0" smtClean="0">
                <a:ea typeface="华文楷体" pitchFamily="2" charset="-122"/>
              </a:rPr>
              <a:t>工艺，提高</a:t>
            </a:r>
            <a:r>
              <a:rPr lang="zh-CN" altLang="en-US" sz="2800" b="1" dirty="0">
                <a:ea typeface="华文楷体" pitchFamily="2" charset="-122"/>
              </a:rPr>
              <a:t>均匀性及探测</a:t>
            </a:r>
            <a:r>
              <a:rPr lang="zh-CN" altLang="en-US" sz="2800" b="1" dirty="0" smtClean="0">
                <a:ea typeface="华文楷体" pitchFamily="2" charset="-122"/>
              </a:rPr>
              <a:t>效率</a:t>
            </a:r>
            <a:endParaRPr lang="en-US" altLang="zh-CN" sz="2800" b="1" dirty="0">
              <a:ea typeface="华文楷体" pitchFamily="2" charset="-122"/>
            </a:endParaRPr>
          </a:p>
          <a:p>
            <a:pPr>
              <a:spcBef>
                <a:spcPts val="1200"/>
              </a:spcBef>
            </a:pPr>
            <a:r>
              <a:rPr lang="zh-CN" altLang="en-US" sz="2800" b="1" dirty="0" smtClean="0">
                <a:solidFill>
                  <a:srgbClr val="0404CC"/>
                </a:solidFill>
                <a:ea typeface="华文楷体" pitchFamily="2" charset="-122"/>
              </a:rPr>
              <a:t>阻</a:t>
            </a:r>
            <a:r>
              <a:rPr lang="zh-CN" altLang="en-US" sz="2800" b="1" dirty="0">
                <a:solidFill>
                  <a:srgbClr val="0404CC"/>
                </a:solidFill>
                <a:ea typeface="华文楷体" pitchFamily="2" charset="-122"/>
              </a:rPr>
              <a:t>性室的进一步</a:t>
            </a:r>
            <a:r>
              <a:rPr lang="zh-CN" altLang="en-US" sz="2800" b="1" dirty="0" smtClean="0">
                <a:solidFill>
                  <a:srgbClr val="0404CC"/>
                </a:solidFill>
                <a:ea typeface="华文楷体" pitchFamily="2" charset="-122"/>
              </a:rPr>
              <a:t>研究：侧重</a:t>
            </a:r>
            <a:r>
              <a:rPr lang="zh-CN" altLang="en-US" sz="2800" b="1" dirty="0">
                <a:solidFill>
                  <a:srgbClr val="0404CC"/>
                </a:solidFill>
                <a:ea typeface="华文楷体" pitchFamily="2" charset="-122"/>
              </a:rPr>
              <a:t>于计数</a:t>
            </a:r>
            <a:r>
              <a:rPr lang="zh-CN" altLang="en-US" sz="2800" b="1" dirty="0" smtClean="0">
                <a:solidFill>
                  <a:srgbClr val="0404CC"/>
                </a:solidFill>
                <a:ea typeface="华文楷体" pitchFamily="2" charset="-122"/>
              </a:rPr>
              <a:t>能力、打火抑制</a:t>
            </a:r>
            <a:endParaRPr lang="en-US" altLang="zh-CN" sz="2800" b="1" dirty="0">
              <a:solidFill>
                <a:srgbClr val="0404CC"/>
              </a:solidFill>
              <a:ea typeface="华文楷体" pitchFamily="2" charset="-122"/>
            </a:endParaRPr>
          </a:p>
          <a:p>
            <a:pPr>
              <a:spcBef>
                <a:spcPts val="1200"/>
              </a:spcBef>
            </a:pPr>
            <a:r>
              <a:rPr lang="zh-CN" altLang="en-US" sz="2800" b="1" dirty="0" smtClean="0">
                <a:ea typeface="华文楷体" pitchFamily="2" charset="-122"/>
                <a:cs typeface="Times New Roman" pitchFamily="18" charset="0"/>
              </a:rPr>
              <a:t>新</a:t>
            </a:r>
            <a:r>
              <a:rPr lang="zh-CN" altLang="en-US" sz="2800" b="1" dirty="0">
                <a:ea typeface="华文楷体" pitchFamily="2" charset="-122"/>
                <a:cs typeface="Times New Roman" pitchFamily="18" charset="0"/>
              </a:rPr>
              <a:t>结构</a:t>
            </a:r>
            <a:r>
              <a:rPr lang="zh-CN" altLang="en-US" sz="2800" b="1" dirty="0" smtClean="0">
                <a:ea typeface="华文楷体" pitchFamily="2" charset="-122"/>
                <a:cs typeface="Times New Roman" pitchFamily="18" charset="0"/>
              </a:rPr>
              <a:t>研究：</a:t>
            </a:r>
            <a:r>
              <a:rPr lang="en-US" altLang="zh-CN" sz="2800" b="1" dirty="0" smtClean="0">
                <a:ea typeface="华文楷体" pitchFamily="2" charset="-122"/>
                <a:cs typeface="Times New Roman" pitchFamily="18" charset="0"/>
              </a:rPr>
              <a:t>PIM</a:t>
            </a:r>
            <a:r>
              <a:rPr lang="zh-CN" altLang="en-US" sz="2800" b="1" dirty="0">
                <a:ea typeface="华文楷体" pitchFamily="2" charset="-122"/>
                <a:cs typeface="Times New Roman" pitchFamily="18" charset="0"/>
              </a:rPr>
              <a:t>，背板结构等。</a:t>
            </a:r>
            <a:endParaRPr lang="en-US" altLang="zh-CN" sz="2800" b="1" dirty="0">
              <a:ea typeface="华文楷体" pitchFamily="2" charset="-122"/>
              <a:cs typeface="Times New Roman" pitchFamily="18" charset="0"/>
            </a:endParaRPr>
          </a:p>
          <a:p>
            <a:pPr>
              <a:spcBef>
                <a:spcPts val="1200"/>
              </a:spcBef>
            </a:pPr>
            <a:r>
              <a:rPr lang="zh-CN" altLang="en-US" sz="2800" b="1" dirty="0" smtClean="0">
                <a:solidFill>
                  <a:srgbClr val="0404CC"/>
                </a:solidFill>
                <a:ea typeface="华文楷体" pitchFamily="2" charset="-122"/>
              </a:rPr>
              <a:t>研制大面积室搭建</a:t>
            </a:r>
            <a:r>
              <a:rPr lang="zh-CN" altLang="en-US" sz="2800" b="1" dirty="0">
                <a:solidFill>
                  <a:srgbClr val="0404CC"/>
                </a:solidFill>
                <a:ea typeface="华文楷体" pitchFamily="2" charset="-122"/>
              </a:rPr>
              <a:t>望远镜</a:t>
            </a:r>
            <a:r>
              <a:rPr lang="zh-CN" altLang="en-US" sz="2800" b="1" dirty="0" smtClean="0">
                <a:solidFill>
                  <a:srgbClr val="0404CC"/>
                </a:solidFill>
                <a:ea typeface="华文楷体" pitchFamily="2" charset="-122"/>
              </a:rPr>
              <a:t>系统</a:t>
            </a:r>
            <a:endParaRPr lang="en-US" altLang="zh-CN" sz="2800" b="1" dirty="0" smtClean="0">
              <a:solidFill>
                <a:srgbClr val="0404CC"/>
              </a:solidFill>
              <a:ea typeface="华文楷体" pitchFamily="2" charset="-122"/>
            </a:endParaRPr>
          </a:p>
          <a:p>
            <a:pPr>
              <a:spcBef>
                <a:spcPts val="1200"/>
              </a:spcBef>
            </a:pPr>
            <a:r>
              <a:rPr lang="zh-CN" altLang="en-US" sz="2800" b="1" dirty="0">
                <a:ea typeface="华文楷体" pitchFamily="2" charset="-122"/>
              </a:rPr>
              <a:t>参加</a:t>
            </a:r>
            <a:r>
              <a:rPr lang="en-US" altLang="zh-CN" sz="2800" b="1" dirty="0" err="1" smtClean="0">
                <a:ea typeface="华文楷体" pitchFamily="2" charset="-122"/>
              </a:rPr>
              <a:t>PandaX</a:t>
            </a:r>
            <a:r>
              <a:rPr lang="en-US" altLang="zh-CN" sz="2800" b="1" dirty="0" smtClean="0">
                <a:ea typeface="华文楷体" pitchFamily="2" charset="-122"/>
              </a:rPr>
              <a:t>-III</a:t>
            </a:r>
            <a:r>
              <a:rPr lang="zh-CN" altLang="en-US" sz="2800" b="1" dirty="0" smtClean="0">
                <a:ea typeface="华文楷体" pitchFamily="2" charset="-122"/>
              </a:rPr>
              <a:t>用</a:t>
            </a:r>
            <a:r>
              <a:rPr lang="en-US" altLang="zh-CN" sz="2800" b="1" dirty="0" err="1" smtClean="0">
                <a:ea typeface="华文楷体" pitchFamily="2" charset="-122"/>
              </a:rPr>
              <a:t>MicroMegas</a:t>
            </a:r>
            <a:r>
              <a:rPr lang="zh-CN" altLang="en-US" sz="2800" b="1" dirty="0">
                <a:ea typeface="华文楷体" pitchFamily="2" charset="-122"/>
              </a:rPr>
              <a:t>读出的</a:t>
            </a:r>
            <a:r>
              <a:rPr lang="en-US" altLang="zh-CN" sz="2800" b="1" dirty="0">
                <a:ea typeface="华文楷体" pitchFamily="2" charset="-122"/>
              </a:rPr>
              <a:t>TPC </a:t>
            </a:r>
            <a:r>
              <a:rPr lang="zh-CN" altLang="en-US" sz="2800" b="1" dirty="0">
                <a:ea typeface="华文楷体" pitchFamily="2" charset="-122"/>
              </a:rPr>
              <a:t>研制</a:t>
            </a:r>
          </a:p>
          <a:p>
            <a:pPr>
              <a:spcBef>
                <a:spcPts val="1200"/>
              </a:spcBef>
            </a:pPr>
            <a:r>
              <a:rPr lang="zh-CN" altLang="en-US" sz="2800" b="1" dirty="0">
                <a:solidFill>
                  <a:srgbClr val="0404CC"/>
                </a:solidFill>
                <a:ea typeface="华文楷体" pitchFamily="2" charset="-122"/>
              </a:rPr>
              <a:t>用我们的</a:t>
            </a:r>
            <a:r>
              <a:rPr lang="en-US" altLang="zh-CN" sz="2800" b="1" dirty="0" err="1" smtClean="0">
                <a:solidFill>
                  <a:srgbClr val="0404CC"/>
                </a:solidFill>
                <a:ea typeface="华文楷体" pitchFamily="2" charset="-122"/>
              </a:rPr>
              <a:t>MicroMegas</a:t>
            </a:r>
            <a:r>
              <a:rPr lang="zh-CN" altLang="en-US" sz="2800" b="1" dirty="0">
                <a:solidFill>
                  <a:srgbClr val="0404CC"/>
                </a:solidFill>
                <a:ea typeface="华文楷体" pitchFamily="2" charset="-122"/>
              </a:rPr>
              <a:t>测试研究</a:t>
            </a:r>
            <a:r>
              <a:rPr lang="en-US" altLang="zh-CN" sz="2800" b="1" dirty="0">
                <a:solidFill>
                  <a:srgbClr val="0404CC"/>
                </a:solidFill>
                <a:ea typeface="华文楷体" pitchFamily="2" charset="-122"/>
              </a:rPr>
              <a:t>AGET </a:t>
            </a:r>
            <a:r>
              <a:rPr lang="zh-CN" altLang="en-US" sz="2800" b="1" dirty="0" smtClean="0">
                <a:solidFill>
                  <a:srgbClr val="0404CC"/>
                </a:solidFill>
                <a:ea typeface="华文楷体" pitchFamily="2" charset="-122"/>
              </a:rPr>
              <a:t>芯片</a:t>
            </a:r>
            <a:endParaRPr lang="en-US" altLang="zh-CN" sz="2800" b="1" dirty="0" smtClean="0">
              <a:solidFill>
                <a:srgbClr val="0404CC"/>
              </a:solidFill>
              <a:ea typeface="华文楷体" pitchFamily="2" charset="-122"/>
            </a:endParaRPr>
          </a:p>
          <a:p>
            <a:pPr>
              <a:spcBef>
                <a:spcPts val="1200"/>
              </a:spcBef>
            </a:pPr>
            <a:r>
              <a:rPr lang="zh-CN" altLang="en-US" sz="2800" b="1" dirty="0" smtClean="0">
                <a:ea typeface="华文楷体" pitchFamily="2" charset="-122"/>
                <a:cs typeface="Arial" pitchFamily="34" charset="0"/>
              </a:rPr>
              <a:t>积极开展和推广应用研究</a:t>
            </a:r>
            <a:endParaRPr lang="en-US" altLang="zh-CN" sz="2800" dirty="0" smtClean="0">
              <a:ea typeface="华文楷体" pitchFamily="2" charset="-122"/>
              <a:cs typeface="Arial" pitchFamily="34" charset="0"/>
            </a:endParaRPr>
          </a:p>
          <a:p>
            <a:endParaRPr lang="en-US" altLang="zh-CN" sz="2800" dirty="0" smtClean="0">
              <a:ea typeface="华文楷体" pitchFamily="2" charset="-122"/>
              <a:cs typeface="Arial" pitchFamily="34" charset="0"/>
            </a:endParaRPr>
          </a:p>
        </p:txBody>
      </p:sp>
      <p:sp>
        <p:nvSpPr>
          <p:cNvPr id="8" name="日期占位符 4"/>
          <p:cNvSpPr>
            <a:spLocks noGrp="1"/>
          </p:cNvSpPr>
          <p:nvPr>
            <p:ph type="dt" sz="half" idx="10"/>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mtClean="0"/>
              <a:t>2015-07-23 </a:t>
            </a:r>
            <a:endParaRPr lang="zh-CN" altLang="zh-CN" dirty="0" smtClean="0"/>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dirty="0"/>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47</a:t>
            </a:fld>
            <a:endParaRPr lang="zh-CN" altLang="en-US"/>
          </a:p>
        </p:txBody>
      </p:sp>
      <p:sp>
        <p:nvSpPr>
          <p:cNvPr id="7" name="TextBox 6"/>
          <p:cNvSpPr txBox="1"/>
          <p:nvPr/>
        </p:nvSpPr>
        <p:spPr>
          <a:xfrm>
            <a:off x="6444208" y="5412432"/>
            <a:ext cx="2502608" cy="1015663"/>
          </a:xfrm>
          <a:prstGeom prst="rect">
            <a:avLst/>
          </a:prstGeom>
          <a:noFill/>
        </p:spPr>
        <p:txBody>
          <a:bodyPr wrap="none" rtlCol="0">
            <a:spAutoFit/>
          </a:bodyPr>
          <a:lstStyle/>
          <a:p>
            <a:r>
              <a:rPr lang="zh-CN" altLang="en-US" sz="6000" b="1" dirty="0" smtClean="0">
                <a:solidFill>
                  <a:srgbClr val="C00000"/>
                </a:solidFill>
                <a:effectLst>
                  <a:outerShdw blurRad="38100" dist="38100" dir="2700000" algn="tl">
                    <a:srgbClr val="000000">
                      <a:alpha val="43137"/>
                    </a:srgbClr>
                  </a:outerShdw>
                </a:effectLst>
              </a:rPr>
              <a:t>谢谢！</a:t>
            </a:r>
            <a:endParaRPr lang="zh-CN" altLang="en-US" sz="6000" b="1" dirty="0">
              <a:solidFill>
                <a:srgbClr val="C00000"/>
              </a:solidFill>
              <a:effectLst>
                <a:outerShdw blurRad="38100" dist="38100" dir="2700000" algn="tl">
                  <a:srgbClr val="000000">
                    <a:alpha val="43137"/>
                  </a:srgbClr>
                </a:outerShdw>
              </a:effectLst>
            </a:endParaRPr>
          </a:p>
        </p:txBody>
      </p:sp>
      <p:sp>
        <p:nvSpPr>
          <p:cNvPr id="2" name="TextBox 1"/>
          <p:cNvSpPr txBox="1"/>
          <p:nvPr/>
        </p:nvSpPr>
        <p:spPr>
          <a:xfrm>
            <a:off x="467544" y="548680"/>
            <a:ext cx="2492990" cy="923330"/>
          </a:xfrm>
          <a:prstGeom prst="rect">
            <a:avLst/>
          </a:prstGeom>
          <a:noFill/>
        </p:spPr>
        <p:txBody>
          <a:bodyPr wrap="none" rtlCol="0">
            <a:spAutoFit/>
          </a:bodyPr>
          <a:lstStyle/>
          <a:p>
            <a:r>
              <a:rPr lang="zh-CN" altLang="en-US" sz="3600" b="1" dirty="0">
                <a:solidFill>
                  <a:srgbClr val="7030A0"/>
                </a:solidFill>
                <a:effectLst>
                  <a:outerShdw blurRad="38100" dist="38100" dir="2700000" algn="tl">
                    <a:srgbClr val="000000">
                      <a:alpha val="43137"/>
                    </a:srgbClr>
                  </a:outerShdw>
                </a:effectLst>
                <a:latin typeface="+mj-ea"/>
                <a:ea typeface="+mj-ea"/>
                <a:cs typeface="Times New Roman" pitchFamily="18" charset="0"/>
              </a:rPr>
              <a:t>计划与展望</a:t>
            </a:r>
            <a:endParaRPr lang="en-US" altLang="zh-CN" sz="3600" b="1" dirty="0">
              <a:solidFill>
                <a:srgbClr val="7030A0"/>
              </a:solidFill>
              <a:effectLst>
                <a:outerShdw blurRad="38100" dist="38100" dir="2700000" algn="tl">
                  <a:srgbClr val="000000">
                    <a:alpha val="43137"/>
                  </a:srgbClr>
                </a:outerShdw>
              </a:effectLst>
              <a:latin typeface="+mj-ea"/>
              <a:ea typeface="+mj-ea"/>
              <a:cs typeface="Times New Roman" pitchFamily="18" charset="0"/>
            </a:endParaRPr>
          </a:p>
          <a:p>
            <a:endParaRPr lang="zh-CN" altLang="en-US" dirty="0"/>
          </a:p>
        </p:txBody>
      </p:sp>
    </p:spTree>
    <p:extLst>
      <p:ext uri="{BB962C8B-B14F-4D97-AF65-F5344CB8AC3E}">
        <p14:creationId xmlns:p14="http://schemas.microsoft.com/office/powerpoint/2010/main" val="382735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2204864"/>
            <a:ext cx="8229600" cy="1143000"/>
          </a:xfrm>
        </p:spPr>
        <p:txBody>
          <a:bodyPr/>
          <a:lstStyle/>
          <a:p>
            <a:r>
              <a:rPr lang="en-US" altLang="zh-CN" dirty="0" smtClean="0"/>
              <a:t>Backup slides</a:t>
            </a:r>
            <a:endParaRPr lang="zh-CN" altLang="en-US" dirty="0"/>
          </a:p>
        </p:txBody>
      </p:sp>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48</a:t>
            </a:fld>
            <a:endParaRPr lang="zh-CN" altLang="en-US"/>
          </a:p>
        </p:txBody>
      </p:sp>
    </p:spTree>
    <p:extLst>
      <p:ext uri="{BB962C8B-B14F-4D97-AF65-F5344CB8AC3E}">
        <p14:creationId xmlns:p14="http://schemas.microsoft.com/office/powerpoint/2010/main" val="26875976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85786" y="500042"/>
            <a:ext cx="8215370" cy="461665"/>
          </a:xfrm>
          <a:prstGeom prst="rect">
            <a:avLst/>
          </a:prstGeom>
        </p:spPr>
        <p:txBody>
          <a:bodyPr wrap="square">
            <a:spAutoFit/>
          </a:bodyPr>
          <a:lstStyle/>
          <a:p>
            <a:pPr marL="0" lvl="1"/>
            <a:r>
              <a:rPr lang="en-US" altLang="zh-CN" sz="2400" dirty="0" smtClean="0">
                <a:solidFill>
                  <a:srgbClr val="FF0000"/>
                </a:solidFill>
              </a:rPr>
              <a:t>Spark Protected </a:t>
            </a:r>
            <a:r>
              <a:rPr lang="en-US" altLang="zh-CN" sz="2400" dirty="0" err="1" smtClean="0">
                <a:solidFill>
                  <a:srgbClr val="FF0000"/>
                </a:solidFill>
              </a:rPr>
              <a:t>MicroMegas</a:t>
            </a:r>
            <a:r>
              <a:rPr lang="en-US" altLang="zh-CN" sz="2400" dirty="0" smtClean="0">
                <a:solidFill>
                  <a:srgbClr val="FF0000"/>
                </a:solidFill>
              </a:rPr>
              <a:t>   ---  Resistive (CERN &amp; </a:t>
            </a:r>
            <a:r>
              <a:rPr lang="en-US" altLang="zh-CN" sz="2400" dirty="0" err="1" smtClean="0">
                <a:solidFill>
                  <a:srgbClr val="FF0000"/>
                </a:solidFill>
              </a:rPr>
              <a:t>Scalay</a:t>
            </a:r>
            <a:r>
              <a:rPr lang="en-US" altLang="zh-CN" sz="2400" dirty="0" smtClean="0">
                <a:solidFill>
                  <a:srgbClr val="FF0000"/>
                </a:solidFill>
              </a:rPr>
              <a:t>)</a:t>
            </a:r>
          </a:p>
        </p:txBody>
      </p:sp>
      <p:pic>
        <p:nvPicPr>
          <p:cNvPr id="4098" name="Picture 2"/>
          <p:cNvPicPr>
            <a:picLocks noChangeAspect="1" noChangeArrowheads="1"/>
          </p:cNvPicPr>
          <p:nvPr/>
        </p:nvPicPr>
        <p:blipFill>
          <a:blip r:embed="rId2"/>
          <a:srcRect b="49438"/>
          <a:stretch>
            <a:fillRect/>
          </a:stretch>
        </p:blipFill>
        <p:spPr bwMode="auto">
          <a:xfrm>
            <a:off x="714348" y="5500702"/>
            <a:ext cx="3000396" cy="953719"/>
          </a:xfrm>
          <a:prstGeom prst="rect">
            <a:avLst/>
          </a:prstGeom>
          <a:noFill/>
          <a:ln w="9525">
            <a:noFill/>
            <a:miter lim="800000"/>
            <a:headEnd/>
            <a:tailEnd/>
          </a:ln>
          <a:effectLst/>
        </p:spPr>
      </p:pic>
      <p:pic>
        <p:nvPicPr>
          <p:cNvPr id="186" name="Picture 2"/>
          <p:cNvPicPr>
            <a:picLocks noChangeAspect="1" noChangeArrowheads="1"/>
          </p:cNvPicPr>
          <p:nvPr/>
        </p:nvPicPr>
        <p:blipFill>
          <a:blip r:embed="rId2"/>
          <a:srcRect t="50562"/>
          <a:stretch>
            <a:fillRect/>
          </a:stretch>
        </p:blipFill>
        <p:spPr bwMode="auto">
          <a:xfrm>
            <a:off x="4000496" y="5500702"/>
            <a:ext cx="2928958" cy="91030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928663" y="2529730"/>
            <a:ext cx="6143668" cy="2471457"/>
          </a:xfrm>
          <a:prstGeom prst="rect">
            <a:avLst/>
          </a:prstGeom>
          <a:noFill/>
          <a:ln w="9525">
            <a:noFill/>
            <a:miter lim="800000"/>
            <a:headEnd/>
            <a:tailEnd/>
          </a:ln>
          <a:effectLst/>
        </p:spPr>
      </p:pic>
      <p:sp>
        <p:nvSpPr>
          <p:cNvPr id="189" name="TextBox 188"/>
          <p:cNvSpPr txBox="1"/>
          <p:nvPr/>
        </p:nvSpPr>
        <p:spPr>
          <a:xfrm>
            <a:off x="857224" y="1571612"/>
            <a:ext cx="5857916" cy="369332"/>
          </a:xfrm>
          <a:prstGeom prst="rect">
            <a:avLst/>
          </a:prstGeom>
          <a:noFill/>
        </p:spPr>
        <p:txBody>
          <a:bodyPr wrap="square" rtlCol="0">
            <a:spAutoFit/>
          </a:bodyPr>
          <a:lstStyle/>
          <a:p>
            <a:r>
              <a:rPr lang="en-US" altLang="zh-CN" dirty="0" smtClean="0">
                <a:solidFill>
                  <a:srgbClr val="0070C0"/>
                </a:solidFill>
              </a:rPr>
              <a:t>Solution 1: </a:t>
            </a:r>
            <a:r>
              <a:rPr lang="en-US" altLang="zh-CN" dirty="0" smtClean="0"/>
              <a:t>Resistive coating on anode</a:t>
            </a:r>
          </a:p>
        </p:txBody>
      </p:sp>
      <p:sp>
        <p:nvSpPr>
          <p:cNvPr id="191" name="矩形 190"/>
          <p:cNvSpPr/>
          <p:nvPr/>
        </p:nvSpPr>
        <p:spPr>
          <a:xfrm>
            <a:off x="857224" y="2000240"/>
            <a:ext cx="6072230" cy="369332"/>
          </a:xfrm>
          <a:prstGeom prst="rect">
            <a:avLst/>
          </a:prstGeom>
        </p:spPr>
        <p:txBody>
          <a:bodyPr wrap="square">
            <a:spAutoFit/>
          </a:bodyPr>
          <a:lstStyle/>
          <a:p>
            <a:r>
              <a:rPr lang="en-US" altLang="zh-CN" dirty="0" smtClean="0"/>
              <a:t>Different methods of resistive coating on anode </a:t>
            </a:r>
            <a:endParaRPr lang="zh-CN" altLang="en-US" dirty="0"/>
          </a:p>
        </p:txBody>
      </p:sp>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49</a:t>
            </a:fld>
            <a:endParaRPr lang="zh-CN" altLang="en-US"/>
          </a:p>
        </p:txBody>
      </p:sp>
    </p:spTree>
    <p:extLst>
      <p:ext uri="{BB962C8B-B14F-4D97-AF65-F5344CB8AC3E}">
        <p14:creationId xmlns:p14="http://schemas.microsoft.com/office/powerpoint/2010/main" val="2333890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a:xfrm>
            <a:off x="1285852" y="857232"/>
            <a:ext cx="7429552" cy="706090"/>
          </a:xfrm>
        </p:spPr>
        <p:txBody>
          <a:bodyPr>
            <a:normAutofit/>
          </a:bodyPr>
          <a:lstStyle/>
          <a:p>
            <a:pPr algn="l"/>
            <a:r>
              <a:rPr lang="en-US" sz="2800" b="1" dirty="0" smtClean="0">
                <a:solidFill>
                  <a:srgbClr val="2227FE"/>
                </a:solidFill>
                <a:ea typeface="宋体" pitchFamily="2" charset="-122"/>
              </a:rPr>
              <a:t>Bulk </a:t>
            </a:r>
            <a:r>
              <a:rPr lang="en-US" sz="2800" b="1" dirty="0" err="1" smtClean="0">
                <a:solidFill>
                  <a:srgbClr val="2227FE"/>
                </a:solidFill>
                <a:ea typeface="宋体" pitchFamily="2" charset="-122"/>
              </a:rPr>
              <a:t>MicroMegas</a:t>
            </a:r>
            <a:r>
              <a:rPr lang="en-US" sz="2800" b="1" dirty="0" smtClean="0">
                <a:solidFill>
                  <a:srgbClr val="2227FE"/>
                </a:solidFill>
                <a:ea typeface="宋体" pitchFamily="2" charset="-122"/>
              </a:rPr>
              <a:t>: </a:t>
            </a:r>
            <a:r>
              <a:rPr lang="zh-CN" altLang="en-US" sz="2800" b="1" dirty="0" smtClean="0">
                <a:solidFill>
                  <a:srgbClr val="2227FE"/>
                </a:solidFill>
                <a:ea typeface="宋体" pitchFamily="2" charset="-122"/>
              </a:rPr>
              <a:t>法国原子能科学院（</a:t>
            </a:r>
            <a:r>
              <a:rPr lang="en-US" altLang="zh-CN" sz="2800" b="1" dirty="0" err="1" smtClean="0">
                <a:solidFill>
                  <a:srgbClr val="2227FE"/>
                </a:solidFill>
                <a:ea typeface="宋体" pitchFamily="2" charset="-122"/>
              </a:rPr>
              <a:t>Saclay</a:t>
            </a:r>
            <a:r>
              <a:rPr lang="zh-CN" altLang="en-US" sz="2800" b="1" dirty="0" smtClean="0">
                <a:solidFill>
                  <a:srgbClr val="2227FE"/>
                </a:solidFill>
                <a:ea typeface="宋体" pitchFamily="2" charset="-122"/>
              </a:rPr>
              <a:t>）</a:t>
            </a:r>
            <a:endParaRPr lang="en-US" sz="2800" b="1" dirty="0" smtClean="0">
              <a:solidFill>
                <a:srgbClr val="2227FE"/>
              </a:solidFill>
              <a:ea typeface="宋体" pitchFamily="2" charset="-122"/>
            </a:endParaRPr>
          </a:p>
        </p:txBody>
      </p:sp>
      <p:pic>
        <p:nvPicPr>
          <p:cNvPr id="54274" name="Picture 3" descr="bulk-micromegas-prod"/>
          <p:cNvPicPr>
            <a:picLocks noChangeAspect="1" noChangeArrowheads="1"/>
          </p:cNvPicPr>
          <p:nvPr/>
        </p:nvPicPr>
        <p:blipFill>
          <a:blip r:embed="rId3" cstate="print"/>
          <a:srcRect/>
          <a:stretch>
            <a:fillRect/>
          </a:stretch>
        </p:blipFill>
        <p:spPr bwMode="auto">
          <a:xfrm>
            <a:off x="755576" y="1484784"/>
            <a:ext cx="7752227" cy="4473022"/>
          </a:xfrm>
          <a:prstGeom prst="rect">
            <a:avLst/>
          </a:prstGeom>
          <a:noFill/>
          <a:ln w="9525">
            <a:noFill/>
            <a:miter lim="800000"/>
            <a:headEnd/>
            <a:tailEnd/>
          </a:ln>
        </p:spPr>
      </p:pic>
      <p:sp>
        <p:nvSpPr>
          <p:cNvPr id="5" name="页脚占位符 1"/>
          <p:cNvSpPr>
            <a:spLocks noGrp="1"/>
          </p:cNvSpPr>
          <p:nvPr>
            <p:ph type="ftr" sz="quarter" idx="11"/>
          </p:nvPr>
        </p:nvSpPr>
        <p:spPr>
          <a:xfrm>
            <a:off x="3124200" y="6356350"/>
            <a:ext cx="2895600" cy="365125"/>
          </a:xfrm>
        </p:spPr>
        <p:txBody>
          <a:bodyPr/>
          <a:lstStyle/>
          <a:p>
            <a:r>
              <a:rPr lang="en-US" altLang="zh-CN" smtClean="0">
                <a:solidFill>
                  <a:schemeClr val="bg1">
                    <a:lumMod val="65000"/>
                  </a:schemeClr>
                </a:solidFill>
              </a:rPr>
              <a:t>5th CMPGD Workshop </a:t>
            </a:r>
            <a:r>
              <a:rPr lang="zh-CN" altLang="en-US" smtClean="0">
                <a:solidFill>
                  <a:schemeClr val="bg1">
                    <a:lumMod val="65000"/>
                  </a:schemeClr>
                </a:solidFill>
              </a:rPr>
              <a:t>兰州</a:t>
            </a:r>
            <a:endParaRPr lang="zh-CN" altLang="en-US" dirty="0">
              <a:solidFill>
                <a:schemeClr val="bg1">
                  <a:lumMod val="65000"/>
                </a:schemeClr>
              </a:solidFill>
            </a:endParaRPr>
          </a:p>
        </p:txBody>
      </p:sp>
      <p:sp>
        <p:nvSpPr>
          <p:cNvPr id="6" name="日期占位符 1"/>
          <p:cNvSpPr>
            <a:spLocks noGrp="1"/>
          </p:cNvSpPr>
          <p:nvPr>
            <p:ph type="dt" sz="half" idx="10"/>
          </p:nvPr>
        </p:nvSpPr>
        <p:spPr>
          <a:xfrm>
            <a:off x="457200" y="6356350"/>
            <a:ext cx="2133600" cy="365125"/>
          </a:xfrm>
        </p:spPr>
        <p:txBody>
          <a:bodyPr/>
          <a:lstStyle/>
          <a:p>
            <a:r>
              <a:rPr lang="en-US" altLang="zh-CN" smtClean="0"/>
              <a:t>2015-07-23 </a:t>
            </a:r>
            <a:endParaRPr lang="zh-CN" altLang="en-US" dirty="0"/>
          </a:p>
        </p:txBody>
      </p:sp>
      <p:sp>
        <p:nvSpPr>
          <p:cNvPr id="3" name="灯片编号占位符 2"/>
          <p:cNvSpPr>
            <a:spLocks noGrp="1"/>
          </p:cNvSpPr>
          <p:nvPr>
            <p:ph type="sldNum" sz="quarter" idx="12"/>
          </p:nvPr>
        </p:nvSpPr>
        <p:spPr/>
        <p:txBody>
          <a:bodyPr/>
          <a:lstStyle/>
          <a:p>
            <a:fld id="{0C913308-F349-4B6D-A68A-DD1791B4A57B}" type="slidenum">
              <a:rPr lang="zh-CN" altLang="en-US" smtClean="0"/>
              <a:pPr/>
              <a:t>5</a:t>
            </a:fld>
            <a:endParaRPr lang="zh-CN" altLang="en-US"/>
          </a:p>
        </p:txBody>
      </p:sp>
      <p:sp>
        <p:nvSpPr>
          <p:cNvPr id="7" name="Rectangle 2"/>
          <p:cNvSpPr>
            <a:spLocks noChangeArrowheads="1"/>
          </p:cNvSpPr>
          <p:nvPr/>
        </p:nvSpPr>
        <p:spPr bwMode="auto">
          <a:xfrm>
            <a:off x="500034" y="357166"/>
            <a:ext cx="8001056" cy="609600"/>
          </a:xfrm>
          <a:prstGeom prst="rect">
            <a:avLst/>
          </a:prstGeom>
          <a:noFill/>
          <a:ln w="57150">
            <a:noFill/>
            <a:miter lim="800000"/>
            <a:headEnd/>
            <a:tailEnd/>
          </a:ln>
          <a:effectLst>
            <a:prstShdw prst="shdw17" dist="17961" dir="2700000">
              <a:srgbClr val="004D00"/>
            </a:prstShdw>
          </a:effectLst>
        </p:spPr>
        <p:txBody>
          <a:bodyPr lIns="90488" tIns="44450" rIns="90488" bIns="44450" anchor="ctr"/>
          <a:lstStyle/>
          <a:p>
            <a:pPr marL="457200" indent="-457200">
              <a:buSzPct val="80000"/>
              <a:buFont typeface="Wingdings" pitchFamily="2" charset="2"/>
              <a:buChar char="l"/>
            </a:pPr>
            <a:r>
              <a:rPr lang="zh-CN" altLang="zh-CN" sz="3600" b="1" dirty="0" smtClean="0">
                <a:solidFill>
                  <a:srgbClr val="7030A0"/>
                </a:solidFill>
                <a:effectLst>
                  <a:outerShdw blurRad="38100" dist="38100" dir="2700000" algn="tl">
                    <a:srgbClr val="000000">
                      <a:alpha val="43137"/>
                    </a:srgbClr>
                  </a:outerShdw>
                </a:effectLst>
                <a:ea typeface="华文楷体" pitchFamily="2" charset="-122"/>
              </a:rPr>
              <a:t>Micro</a:t>
            </a:r>
            <a:r>
              <a:rPr lang="en-US" altLang="zh-CN" sz="3600" b="1" dirty="0" smtClean="0">
                <a:solidFill>
                  <a:srgbClr val="7030A0"/>
                </a:solidFill>
                <a:effectLst>
                  <a:outerShdw blurRad="38100" dist="38100" dir="2700000" algn="tl">
                    <a:srgbClr val="000000">
                      <a:alpha val="43137"/>
                    </a:srgbClr>
                  </a:outerShdw>
                </a:effectLst>
                <a:ea typeface="华文楷体" pitchFamily="2" charset="-122"/>
              </a:rPr>
              <a:t>M</a:t>
            </a:r>
            <a:r>
              <a:rPr lang="zh-CN" altLang="zh-CN" sz="3600" b="1" dirty="0" smtClean="0">
                <a:solidFill>
                  <a:srgbClr val="7030A0"/>
                </a:solidFill>
                <a:effectLst>
                  <a:outerShdw blurRad="38100" dist="38100" dir="2700000" algn="tl">
                    <a:srgbClr val="000000">
                      <a:alpha val="43137"/>
                    </a:srgbClr>
                  </a:outerShdw>
                </a:effectLst>
                <a:ea typeface="华文楷体" pitchFamily="2" charset="-122"/>
              </a:rPr>
              <a:t>egas</a:t>
            </a:r>
            <a:r>
              <a:rPr lang="zh-CN" sz="3600" b="1" dirty="0" smtClean="0">
                <a:solidFill>
                  <a:srgbClr val="7030A0"/>
                </a:solidFill>
                <a:effectLst>
                  <a:outerShdw blurRad="38100" dist="38100" dir="2700000" algn="tl">
                    <a:srgbClr val="000000">
                      <a:alpha val="43137"/>
                    </a:srgbClr>
                  </a:outerShdw>
                </a:effectLst>
                <a:ea typeface="华文楷体" pitchFamily="2" charset="-122"/>
              </a:rPr>
              <a:t>探测器</a:t>
            </a:r>
            <a:r>
              <a:rPr lang="zh-CN" altLang="en-US" sz="3600" b="1" dirty="0" smtClean="0">
                <a:solidFill>
                  <a:srgbClr val="7030A0"/>
                </a:solidFill>
                <a:effectLst>
                  <a:outerShdw blurRad="38100" dist="38100" dir="2700000" algn="tl">
                    <a:srgbClr val="000000">
                      <a:alpha val="43137"/>
                    </a:srgbClr>
                  </a:outerShdw>
                </a:effectLst>
                <a:ea typeface="华文楷体" pitchFamily="2" charset="-122"/>
              </a:rPr>
              <a:t>制作</a:t>
            </a:r>
            <a:r>
              <a:rPr lang="en-US" altLang="zh-CN" sz="3600" b="1" dirty="0" smtClean="0">
                <a:solidFill>
                  <a:srgbClr val="7030A0"/>
                </a:solidFill>
                <a:effectLst>
                  <a:outerShdw blurRad="38100" dist="38100" dir="2700000" algn="tl">
                    <a:srgbClr val="000000">
                      <a:alpha val="43137"/>
                    </a:srgbClr>
                  </a:outerShdw>
                </a:effectLst>
                <a:ea typeface="华文楷体" pitchFamily="2" charset="-122"/>
              </a:rPr>
              <a:t>(</a:t>
            </a:r>
            <a:r>
              <a:rPr lang="en-US" altLang="zh-CN" sz="3600" b="1" dirty="0" err="1" smtClean="0">
                <a:solidFill>
                  <a:srgbClr val="7030A0"/>
                </a:solidFill>
                <a:effectLst>
                  <a:outerShdw blurRad="38100" dist="38100" dir="2700000" algn="tl">
                    <a:srgbClr val="000000">
                      <a:alpha val="43137"/>
                    </a:srgbClr>
                  </a:outerShdw>
                </a:effectLst>
                <a:ea typeface="华文楷体" pitchFamily="2" charset="-122"/>
              </a:rPr>
              <a:t>Saclay</a:t>
            </a:r>
            <a:r>
              <a:rPr lang="en-US" altLang="zh-CN" sz="3600" b="1" dirty="0" smtClean="0">
                <a:solidFill>
                  <a:srgbClr val="7030A0"/>
                </a:solidFill>
                <a:effectLst>
                  <a:outerShdw blurRad="38100" dist="38100" dir="2700000" algn="tl">
                    <a:srgbClr val="000000">
                      <a:alpha val="43137"/>
                    </a:srgbClr>
                  </a:outerShdw>
                </a:effectLst>
                <a:ea typeface="华文楷体" pitchFamily="2" charset="-122"/>
              </a:rPr>
              <a:t>)</a:t>
            </a:r>
            <a:endParaRPr lang="en-US" sz="3600" b="1" dirty="0">
              <a:solidFill>
                <a:srgbClr val="7030A0"/>
              </a:solidFill>
              <a:effectLst>
                <a:outerShdw blurRad="38100" dist="38100" dir="2700000" algn="tl">
                  <a:srgbClr val="000000">
                    <a:alpha val="43137"/>
                  </a:srgbClr>
                </a:outerShdw>
              </a:effectLst>
              <a:ea typeface="华文楷体" pitchFamily="2" charset="-122"/>
            </a:endParaRPr>
          </a:p>
        </p:txBody>
      </p:sp>
    </p:spTree>
    <p:extLst>
      <p:ext uri="{BB962C8B-B14F-4D97-AF65-F5344CB8AC3E}">
        <p14:creationId xmlns:p14="http://schemas.microsoft.com/office/powerpoint/2010/main" val="11123114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91"/>
          <p:cNvSpPr>
            <a:spLocks noChangeArrowheads="1"/>
          </p:cNvSpPr>
          <p:nvPr/>
        </p:nvSpPr>
        <p:spPr bwMode="auto">
          <a:xfrm>
            <a:off x="1116013" y="4265613"/>
            <a:ext cx="3937000" cy="161925"/>
          </a:xfrm>
          <a:prstGeom prst="rect">
            <a:avLst/>
          </a:prstGeom>
          <a:solidFill>
            <a:srgbClr val="993300"/>
          </a:solidFill>
          <a:ln w="9525">
            <a:solidFill>
              <a:schemeClr val="bg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58" name="AutoShape 300"/>
          <p:cNvSpPr>
            <a:spLocks noChangeArrowheads="1"/>
          </p:cNvSpPr>
          <p:nvPr/>
        </p:nvSpPr>
        <p:spPr bwMode="auto">
          <a:xfrm>
            <a:off x="2462213" y="4265613"/>
            <a:ext cx="190500" cy="107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noFill/>
            <a:miter lim="800000"/>
            <a:headEnd/>
            <a:tailEnd/>
          </a:ln>
        </p:spPr>
        <p:txBody>
          <a:bodyPr wrap="none" anchor="ctr"/>
          <a:lstStyle/>
          <a:p>
            <a:endParaRPr lang="en-US"/>
          </a:p>
        </p:txBody>
      </p:sp>
      <p:sp>
        <p:nvSpPr>
          <p:cNvPr id="2050" name="Rectangle 2"/>
          <p:cNvSpPr>
            <a:spLocks noGrp="1" noChangeArrowheads="1"/>
          </p:cNvSpPr>
          <p:nvPr>
            <p:ph type="title" idx="4294967295"/>
          </p:nvPr>
        </p:nvSpPr>
        <p:spPr>
          <a:xfrm>
            <a:off x="228600" y="876300"/>
            <a:ext cx="8690094" cy="528615"/>
          </a:xfrm>
        </p:spPr>
        <p:txBody>
          <a:bodyPr lIns="0" rIns="0" bIns="0" anchor="b">
            <a:normAutofit/>
            <a:scene3d>
              <a:camera prst="orthographicFront"/>
              <a:lightRig rig="freezing" dir="t">
                <a:rot lat="0" lon="0" rev="5640000"/>
              </a:lightRig>
            </a:scene3d>
            <a:sp3d prstMaterial="flat">
              <a:contourClr>
                <a:schemeClr val="tx2"/>
              </a:contourClr>
            </a:sp3d>
          </a:bodyPr>
          <a:lstStyle/>
          <a:p>
            <a:pPr algn="l" eaLnBrk="1" fontAlgn="auto" hangingPunct="1">
              <a:spcAft>
                <a:spcPts val="0"/>
              </a:spcAft>
              <a:defRPr/>
            </a:pPr>
            <a:r>
              <a:rPr kumimoji="1" lang="en-US" altLang="ja-JP" sz="2800" dirty="0" smtClean="0">
                <a:solidFill>
                  <a:srgbClr val="00B050"/>
                </a:solidFill>
              </a:rPr>
              <a:t>Manufacturing </a:t>
            </a:r>
            <a:r>
              <a:rPr kumimoji="1" lang="en-US" altLang="ja-JP" sz="2800" dirty="0">
                <a:solidFill>
                  <a:srgbClr val="00B050"/>
                </a:solidFill>
              </a:rPr>
              <a:t>process of a polyimide-based μ-PIC</a:t>
            </a:r>
          </a:p>
        </p:txBody>
      </p:sp>
      <p:sp>
        <p:nvSpPr>
          <p:cNvPr id="326660" name="Rectangle 232"/>
          <p:cNvSpPr>
            <a:spLocks noChangeArrowheads="1"/>
          </p:cNvSpPr>
          <p:nvPr/>
        </p:nvSpPr>
        <p:spPr bwMode="auto">
          <a:xfrm>
            <a:off x="1112838" y="2808288"/>
            <a:ext cx="3937000" cy="161925"/>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61" name="Text Box 233"/>
          <p:cNvSpPr txBox="1">
            <a:spLocks noChangeArrowheads="1"/>
          </p:cNvSpPr>
          <p:nvPr/>
        </p:nvSpPr>
        <p:spPr bwMode="auto">
          <a:xfrm>
            <a:off x="357188" y="2097088"/>
            <a:ext cx="574675" cy="304800"/>
          </a:xfrm>
          <a:prstGeom prst="rect">
            <a:avLst/>
          </a:prstGeom>
          <a:noFill/>
          <a:ln w="9525">
            <a:noFill/>
            <a:miter lim="800000"/>
            <a:headEnd/>
            <a:tailEnd/>
          </a:ln>
        </p:spPr>
        <p:txBody>
          <a:bodyPr>
            <a:spAutoFit/>
          </a:bodyPr>
          <a:lstStyle/>
          <a:p>
            <a:pPr>
              <a:spcBef>
                <a:spcPct val="50000"/>
              </a:spcBef>
            </a:pPr>
            <a:r>
              <a:rPr kumimoji="1" lang="en-US" altLang="ja-JP" sz="1400">
                <a:latin typeface="Constantia" pitchFamily="18" charset="0"/>
                <a:ea typeface="HGP明朝E"/>
                <a:cs typeface="HGP明朝E"/>
              </a:rPr>
              <a:t>(1)</a:t>
            </a:r>
          </a:p>
        </p:txBody>
      </p:sp>
      <p:sp>
        <p:nvSpPr>
          <p:cNvPr id="326662" name="Text Box 234"/>
          <p:cNvSpPr txBox="1">
            <a:spLocks noChangeArrowheads="1"/>
          </p:cNvSpPr>
          <p:nvPr/>
        </p:nvSpPr>
        <p:spPr bwMode="auto">
          <a:xfrm>
            <a:off x="5219700" y="2159000"/>
            <a:ext cx="3613150" cy="304800"/>
          </a:xfrm>
          <a:prstGeom prst="rect">
            <a:avLst/>
          </a:prstGeom>
          <a:noFill/>
          <a:ln w="9525">
            <a:noFill/>
            <a:miter lim="800000"/>
            <a:headEnd/>
            <a:tailEnd/>
          </a:ln>
        </p:spPr>
        <p:txBody>
          <a:bodyPr>
            <a:spAutoFit/>
          </a:bodyPr>
          <a:lstStyle/>
          <a:p>
            <a:pPr>
              <a:spcBef>
                <a:spcPct val="50000"/>
              </a:spcBef>
            </a:pPr>
            <a:r>
              <a:rPr kumimoji="1" lang="en-US" altLang="ja-JP" sz="1400" b="1">
                <a:latin typeface="Constantia" pitchFamily="18" charset="0"/>
                <a:ea typeface="HGP明朝E"/>
                <a:cs typeface="HGP明朝E"/>
              </a:rPr>
              <a:t>Form the inner pattern and laminating</a:t>
            </a:r>
          </a:p>
        </p:txBody>
      </p:sp>
      <p:sp>
        <p:nvSpPr>
          <p:cNvPr id="326663" name="Text Box 235"/>
          <p:cNvSpPr txBox="1">
            <a:spLocks noChangeArrowheads="1"/>
          </p:cNvSpPr>
          <p:nvPr/>
        </p:nvSpPr>
        <p:spPr bwMode="auto">
          <a:xfrm>
            <a:off x="5219700" y="2808288"/>
            <a:ext cx="2663825" cy="304800"/>
          </a:xfrm>
          <a:prstGeom prst="rect">
            <a:avLst/>
          </a:prstGeom>
          <a:noFill/>
          <a:ln w="9525">
            <a:noFill/>
            <a:miter lim="800000"/>
            <a:headEnd/>
            <a:tailEnd/>
          </a:ln>
        </p:spPr>
        <p:txBody>
          <a:bodyPr>
            <a:spAutoFit/>
          </a:bodyPr>
          <a:lstStyle/>
          <a:p>
            <a:pPr>
              <a:spcBef>
                <a:spcPct val="50000"/>
              </a:spcBef>
            </a:pPr>
            <a:r>
              <a:rPr kumimoji="1" lang="en-US" altLang="ja-JP" sz="1400" b="1">
                <a:latin typeface="Constantia" pitchFamily="18" charset="0"/>
                <a:ea typeface="HGP明朝E"/>
                <a:cs typeface="HGP明朝E"/>
              </a:rPr>
              <a:t>Etching the via pattern</a:t>
            </a:r>
          </a:p>
        </p:txBody>
      </p:sp>
      <p:sp>
        <p:nvSpPr>
          <p:cNvPr id="326664" name="Text Box 236"/>
          <p:cNvSpPr txBox="1">
            <a:spLocks noChangeArrowheads="1"/>
          </p:cNvSpPr>
          <p:nvPr/>
        </p:nvSpPr>
        <p:spPr bwMode="auto">
          <a:xfrm>
            <a:off x="347663" y="2862263"/>
            <a:ext cx="574675" cy="304800"/>
          </a:xfrm>
          <a:prstGeom prst="rect">
            <a:avLst/>
          </a:prstGeom>
          <a:noFill/>
          <a:ln w="9525">
            <a:noFill/>
            <a:miter lim="800000"/>
            <a:headEnd/>
            <a:tailEnd/>
          </a:ln>
        </p:spPr>
        <p:txBody>
          <a:bodyPr>
            <a:spAutoFit/>
          </a:bodyPr>
          <a:lstStyle/>
          <a:p>
            <a:pPr>
              <a:spcBef>
                <a:spcPct val="50000"/>
              </a:spcBef>
            </a:pPr>
            <a:r>
              <a:rPr kumimoji="1" lang="en-US" altLang="ja-JP" sz="1400">
                <a:latin typeface="Constantia" pitchFamily="18" charset="0"/>
                <a:ea typeface="HGP明朝E"/>
                <a:cs typeface="HGP明朝E"/>
              </a:rPr>
              <a:t>(2)</a:t>
            </a:r>
          </a:p>
        </p:txBody>
      </p:sp>
      <p:sp>
        <p:nvSpPr>
          <p:cNvPr id="326665" name="Text Box 237"/>
          <p:cNvSpPr txBox="1">
            <a:spLocks noChangeArrowheads="1"/>
          </p:cNvSpPr>
          <p:nvPr/>
        </p:nvSpPr>
        <p:spPr bwMode="auto">
          <a:xfrm>
            <a:off x="323850" y="3527425"/>
            <a:ext cx="574675" cy="304800"/>
          </a:xfrm>
          <a:prstGeom prst="rect">
            <a:avLst/>
          </a:prstGeom>
          <a:noFill/>
          <a:ln w="9525">
            <a:noFill/>
            <a:miter lim="800000"/>
            <a:headEnd/>
            <a:tailEnd/>
          </a:ln>
        </p:spPr>
        <p:txBody>
          <a:bodyPr>
            <a:spAutoFit/>
          </a:bodyPr>
          <a:lstStyle/>
          <a:p>
            <a:pPr>
              <a:spcBef>
                <a:spcPct val="50000"/>
              </a:spcBef>
            </a:pPr>
            <a:r>
              <a:rPr kumimoji="1" lang="en-US" altLang="ja-JP" sz="1400">
                <a:latin typeface="Constantia" pitchFamily="18" charset="0"/>
                <a:ea typeface="HGP明朝E"/>
                <a:cs typeface="HGP明朝E"/>
              </a:rPr>
              <a:t>(3)</a:t>
            </a:r>
          </a:p>
        </p:txBody>
      </p:sp>
      <p:sp>
        <p:nvSpPr>
          <p:cNvPr id="326666" name="Text Box 238"/>
          <p:cNvSpPr txBox="1">
            <a:spLocks noChangeArrowheads="1"/>
          </p:cNvSpPr>
          <p:nvPr/>
        </p:nvSpPr>
        <p:spPr bwMode="auto">
          <a:xfrm>
            <a:off x="323850" y="4248150"/>
            <a:ext cx="574675" cy="304800"/>
          </a:xfrm>
          <a:prstGeom prst="rect">
            <a:avLst/>
          </a:prstGeom>
          <a:noFill/>
          <a:ln w="9525">
            <a:noFill/>
            <a:miter lim="800000"/>
            <a:headEnd/>
            <a:tailEnd/>
          </a:ln>
        </p:spPr>
        <p:txBody>
          <a:bodyPr>
            <a:spAutoFit/>
          </a:bodyPr>
          <a:lstStyle/>
          <a:p>
            <a:pPr>
              <a:spcBef>
                <a:spcPct val="50000"/>
              </a:spcBef>
            </a:pPr>
            <a:r>
              <a:rPr kumimoji="1" lang="en-US" altLang="ja-JP" sz="1400">
                <a:latin typeface="Constantia" pitchFamily="18" charset="0"/>
                <a:ea typeface="HGP明朝E"/>
                <a:cs typeface="HGP明朝E"/>
              </a:rPr>
              <a:t>(4)</a:t>
            </a:r>
          </a:p>
        </p:txBody>
      </p:sp>
      <p:sp>
        <p:nvSpPr>
          <p:cNvPr id="326667" name="Text Box 239"/>
          <p:cNvSpPr txBox="1">
            <a:spLocks noChangeArrowheads="1"/>
          </p:cNvSpPr>
          <p:nvPr/>
        </p:nvSpPr>
        <p:spPr bwMode="auto">
          <a:xfrm>
            <a:off x="347663" y="4968875"/>
            <a:ext cx="574675" cy="304800"/>
          </a:xfrm>
          <a:prstGeom prst="rect">
            <a:avLst/>
          </a:prstGeom>
          <a:noFill/>
          <a:ln w="9525">
            <a:noFill/>
            <a:miter lim="800000"/>
            <a:headEnd/>
            <a:tailEnd/>
          </a:ln>
        </p:spPr>
        <p:txBody>
          <a:bodyPr>
            <a:spAutoFit/>
          </a:bodyPr>
          <a:lstStyle/>
          <a:p>
            <a:pPr>
              <a:spcBef>
                <a:spcPct val="50000"/>
              </a:spcBef>
            </a:pPr>
            <a:r>
              <a:rPr kumimoji="1" lang="en-US" altLang="ja-JP" sz="1400">
                <a:latin typeface="Constantia" pitchFamily="18" charset="0"/>
                <a:ea typeface="HGP明朝E"/>
                <a:cs typeface="HGP明朝E"/>
              </a:rPr>
              <a:t>(5)</a:t>
            </a:r>
          </a:p>
        </p:txBody>
      </p:sp>
      <p:sp>
        <p:nvSpPr>
          <p:cNvPr id="326668" name="Text Box 240"/>
          <p:cNvSpPr txBox="1">
            <a:spLocks noChangeArrowheads="1"/>
          </p:cNvSpPr>
          <p:nvPr/>
        </p:nvSpPr>
        <p:spPr bwMode="auto">
          <a:xfrm>
            <a:off x="5219700" y="3527425"/>
            <a:ext cx="2447925" cy="304800"/>
          </a:xfrm>
          <a:prstGeom prst="rect">
            <a:avLst/>
          </a:prstGeom>
          <a:noFill/>
          <a:ln w="9525">
            <a:noFill/>
            <a:miter lim="800000"/>
            <a:headEnd/>
            <a:tailEnd/>
          </a:ln>
        </p:spPr>
        <p:txBody>
          <a:bodyPr>
            <a:spAutoFit/>
          </a:bodyPr>
          <a:lstStyle/>
          <a:p>
            <a:pPr>
              <a:spcBef>
                <a:spcPct val="50000"/>
              </a:spcBef>
            </a:pPr>
            <a:r>
              <a:rPr kumimoji="1" lang="en-US" altLang="ja-JP" sz="1400" b="1">
                <a:latin typeface="Constantia" pitchFamily="18" charset="0"/>
                <a:ea typeface="HGP明朝E"/>
                <a:cs typeface="HGP明朝E"/>
              </a:rPr>
              <a:t>Laser drilling</a:t>
            </a:r>
          </a:p>
        </p:txBody>
      </p:sp>
      <p:sp>
        <p:nvSpPr>
          <p:cNvPr id="326669" name="Text Box 241"/>
          <p:cNvSpPr txBox="1">
            <a:spLocks noChangeArrowheads="1"/>
          </p:cNvSpPr>
          <p:nvPr/>
        </p:nvSpPr>
        <p:spPr bwMode="auto">
          <a:xfrm>
            <a:off x="5219700" y="4319588"/>
            <a:ext cx="2474913" cy="304800"/>
          </a:xfrm>
          <a:prstGeom prst="rect">
            <a:avLst/>
          </a:prstGeom>
          <a:noFill/>
          <a:ln w="9525">
            <a:noFill/>
            <a:miter lim="800000"/>
            <a:headEnd/>
            <a:tailEnd/>
          </a:ln>
        </p:spPr>
        <p:txBody>
          <a:bodyPr>
            <a:spAutoFit/>
          </a:bodyPr>
          <a:lstStyle/>
          <a:p>
            <a:pPr>
              <a:spcBef>
                <a:spcPct val="50000"/>
              </a:spcBef>
            </a:pPr>
            <a:r>
              <a:rPr kumimoji="1" lang="en-US" altLang="ja-JP" sz="1400" b="1">
                <a:latin typeface="Constantia" pitchFamily="18" charset="0"/>
                <a:ea typeface="HGP明朝E"/>
                <a:cs typeface="HGP明朝E"/>
              </a:rPr>
              <a:t>Via-fill plating</a:t>
            </a:r>
          </a:p>
        </p:txBody>
      </p:sp>
      <p:sp>
        <p:nvSpPr>
          <p:cNvPr id="326670" name="Text Box 242"/>
          <p:cNvSpPr txBox="1">
            <a:spLocks noChangeArrowheads="1"/>
          </p:cNvSpPr>
          <p:nvPr/>
        </p:nvSpPr>
        <p:spPr bwMode="auto">
          <a:xfrm>
            <a:off x="5219700" y="5040313"/>
            <a:ext cx="2952750" cy="304800"/>
          </a:xfrm>
          <a:prstGeom prst="rect">
            <a:avLst/>
          </a:prstGeom>
          <a:noFill/>
          <a:ln w="9525">
            <a:noFill/>
            <a:miter lim="800000"/>
            <a:headEnd/>
            <a:tailEnd/>
          </a:ln>
        </p:spPr>
        <p:txBody>
          <a:bodyPr>
            <a:spAutoFit/>
          </a:bodyPr>
          <a:lstStyle/>
          <a:p>
            <a:pPr>
              <a:spcBef>
                <a:spcPct val="50000"/>
              </a:spcBef>
            </a:pPr>
            <a:r>
              <a:rPr kumimoji="1" lang="en-US" altLang="ja-JP" sz="1400" b="1">
                <a:latin typeface="Constantia" pitchFamily="18" charset="0"/>
                <a:ea typeface="HGP明朝E"/>
                <a:cs typeface="HGP明朝E"/>
              </a:rPr>
              <a:t>Etching the cathode pattern</a:t>
            </a:r>
          </a:p>
        </p:txBody>
      </p:sp>
      <p:sp>
        <p:nvSpPr>
          <p:cNvPr id="326671" name="Rectangle 243"/>
          <p:cNvSpPr>
            <a:spLocks noChangeArrowheads="1"/>
          </p:cNvSpPr>
          <p:nvPr/>
        </p:nvSpPr>
        <p:spPr bwMode="auto">
          <a:xfrm>
            <a:off x="1112838" y="2052638"/>
            <a:ext cx="3937000" cy="106362"/>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2" name="Rectangle 244"/>
          <p:cNvSpPr>
            <a:spLocks noChangeArrowheads="1"/>
          </p:cNvSpPr>
          <p:nvPr/>
        </p:nvSpPr>
        <p:spPr bwMode="auto">
          <a:xfrm>
            <a:off x="1112838" y="1997075"/>
            <a:ext cx="39370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3" name="Rectangle 245"/>
          <p:cNvSpPr>
            <a:spLocks noChangeArrowheads="1"/>
          </p:cNvSpPr>
          <p:nvPr/>
        </p:nvSpPr>
        <p:spPr bwMode="auto">
          <a:xfrm>
            <a:off x="1112838" y="2320925"/>
            <a:ext cx="3937000" cy="271463"/>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4" name="Rectangle 246"/>
          <p:cNvSpPr>
            <a:spLocks noChangeArrowheads="1"/>
          </p:cNvSpPr>
          <p:nvPr/>
        </p:nvSpPr>
        <p:spPr bwMode="auto">
          <a:xfrm>
            <a:off x="2074863" y="2268538"/>
            <a:ext cx="960437" cy="52387"/>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5" name="Rectangle 247"/>
          <p:cNvSpPr>
            <a:spLocks noChangeArrowheads="1"/>
          </p:cNvSpPr>
          <p:nvPr/>
        </p:nvSpPr>
        <p:spPr bwMode="auto">
          <a:xfrm>
            <a:off x="4186238" y="2268538"/>
            <a:ext cx="863600" cy="52387"/>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6" name="Rectangle 248"/>
          <p:cNvSpPr>
            <a:spLocks noChangeArrowheads="1"/>
          </p:cNvSpPr>
          <p:nvPr/>
        </p:nvSpPr>
        <p:spPr bwMode="auto">
          <a:xfrm>
            <a:off x="1112838" y="2970213"/>
            <a:ext cx="3937000" cy="269875"/>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7" name="Rectangle 249"/>
          <p:cNvSpPr>
            <a:spLocks noChangeArrowheads="1"/>
          </p:cNvSpPr>
          <p:nvPr/>
        </p:nvSpPr>
        <p:spPr bwMode="auto">
          <a:xfrm>
            <a:off x="2074863" y="2916238"/>
            <a:ext cx="960437"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8" name="Rectangle 250"/>
          <p:cNvSpPr>
            <a:spLocks noChangeArrowheads="1"/>
          </p:cNvSpPr>
          <p:nvPr/>
        </p:nvSpPr>
        <p:spPr bwMode="auto">
          <a:xfrm>
            <a:off x="4186238" y="2916238"/>
            <a:ext cx="8636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79" name="Rectangle 251"/>
          <p:cNvSpPr>
            <a:spLocks noChangeArrowheads="1"/>
          </p:cNvSpPr>
          <p:nvPr/>
        </p:nvSpPr>
        <p:spPr bwMode="auto">
          <a:xfrm>
            <a:off x="1112838" y="2754313"/>
            <a:ext cx="13462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0" name="Rectangle 252"/>
          <p:cNvSpPr>
            <a:spLocks noChangeArrowheads="1"/>
          </p:cNvSpPr>
          <p:nvPr/>
        </p:nvSpPr>
        <p:spPr bwMode="auto">
          <a:xfrm>
            <a:off x="2649538" y="2754313"/>
            <a:ext cx="1920875"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1" name="Rectangle 253"/>
          <p:cNvSpPr>
            <a:spLocks noChangeArrowheads="1"/>
          </p:cNvSpPr>
          <p:nvPr/>
        </p:nvSpPr>
        <p:spPr bwMode="auto">
          <a:xfrm>
            <a:off x="4794250" y="2754313"/>
            <a:ext cx="258763" cy="52387"/>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2" name="Rectangle 254"/>
          <p:cNvSpPr>
            <a:spLocks noChangeArrowheads="1"/>
          </p:cNvSpPr>
          <p:nvPr/>
        </p:nvSpPr>
        <p:spPr bwMode="auto">
          <a:xfrm>
            <a:off x="1112838" y="3509963"/>
            <a:ext cx="3937000" cy="161925"/>
          </a:xfrm>
          <a:prstGeom prst="rect">
            <a:avLst/>
          </a:prstGeom>
          <a:solidFill>
            <a:srgbClr val="993300"/>
          </a:solidFill>
          <a:ln w="9525">
            <a:solidFill>
              <a:schemeClr val="bg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3" name="Rectangle 255"/>
          <p:cNvSpPr>
            <a:spLocks noChangeArrowheads="1"/>
          </p:cNvSpPr>
          <p:nvPr/>
        </p:nvSpPr>
        <p:spPr bwMode="auto">
          <a:xfrm>
            <a:off x="1112838" y="3671888"/>
            <a:ext cx="3937000" cy="269875"/>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4" name="Rectangle 256"/>
          <p:cNvSpPr>
            <a:spLocks noChangeArrowheads="1"/>
          </p:cNvSpPr>
          <p:nvPr/>
        </p:nvSpPr>
        <p:spPr bwMode="auto">
          <a:xfrm>
            <a:off x="2074863" y="3617913"/>
            <a:ext cx="960437"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5" name="Rectangle 257"/>
          <p:cNvSpPr>
            <a:spLocks noChangeArrowheads="1"/>
          </p:cNvSpPr>
          <p:nvPr/>
        </p:nvSpPr>
        <p:spPr bwMode="auto">
          <a:xfrm>
            <a:off x="4186238" y="3617913"/>
            <a:ext cx="8636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6" name="Rectangle 258"/>
          <p:cNvSpPr>
            <a:spLocks noChangeArrowheads="1"/>
          </p:cNvSpPr>
          <p:nvPr/>
        </p:nvSpPr>
        <p:spPr bwMode="auto">
          <a:xfrm>
            <a:off x="1112838" y="3454400"/>
            <a:ext cx="1346200" cy="55563"/>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7" name="Rectangle 259"/>
          <p:cNvSpPr>
            <a:spLocks noChangeArrowheads="1"/>
          </p:cNvSpPr>
          <p:nvPr/>
        </p:nvSpPr>
        <p:spPr bwMode="auto">
          <a:xfrm>
            <a:off x="2649538" y="3454400"/>
            <a:ext cx="1920875" cy="55563"/>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8" name="Rectangle 260"/>
          <p:cNvSpPr>
            <a:spLocks noChangeArrowheads="1"/>
          </p:cNvSpPr>
          <p:nvPr/>
        </p:nvSpPr>
        <p:spPr bwMode="auto">
          <a:xfrm>
            <a:off x="4768850" y="3440113"/>
            <a:ext cx="284163" cy="666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89" name="Line 261"/>
          <p:cNvSpPr>
            <a:spLocks noChangeShapeType="1"/>
          </p:cNvSpPr>
          <p:nvPr/>
        </p:nvSpPr>
        <p:spPr bwMode="auto">
          <a:xfrm>
            <a:off x="2554288" y="3348038"/>
            <a:ext cx="0" cy="107950"/>
          </a:xfrm>
          <a:prstGeom prst="line">
            <a:avLst/>
          </a:prstGeom>
          <a:noFill/>
          <a:ln w="9525">
            <a:solidFill>
              <a:schemeClr val="tx1"/>
            </a:solidFill>
            <a:round/>
            <a:headEnd/>
            <a:tailEnd type="triangle" w="med" len="med"/>
          </a:ln>
        </p:spPr>
        <p:txBody>
          <a:bodyPr/>
          <a:lstStyle/>
          <a:p>
            <a:endParaRPr lang="en-US"/>
          </a:p>
        </p:txBody>
      </p:sp>
      <p:sp>
        <p:nvSpPr>
          <p:cNvPr id="326690" name="Line 262"/>
          <p:cNvSpPr>
            <a:spLocks noChangeShapeType="1"/>
          </p:cNvSpPr>
          <p:nvPr/>
        </p:nvSpPr>
        <p:spPr bwMode="auto">
          <a:xfrm>
            <a:off x="4667250" y="3348038"/>
            <a:ext cx="0" cy="107950"/>
          </a:xfrm>
          <a:prstGeom prst="line">
            <a:avLst/>
          </a:prstGeom>
          <a:noFill/>
          <a:ln w="9525">
            <a:solidFill>
              <a:schemeClr val="tx1"/>
            </a:solidFill>
            <a:round/>
            <a:headEnd/>
            <a:tailEnd type="triangle" w="med" len="med"/>
          </a:ln>
        </p:spPr>
        <p:txBody>
          <a:bodyPr/>
          <a:lstStyle/>
          <a:p>
            <a:endParaRPr lang="en-US"/>
          </a:p>
        </p:txBody>
      </p:sp>
      <p:sp>
        <p:nvSpPr>
          <p:cNvPr id="326691" name="AutoShape 263"/>
          <p:cNvSpPr>
            <a:spLocks noChangeArrowheads="1"/>
          </p:cNvSpPr>
          <p:nvPr/>
        </p:nvSpPr>
        <p:spPr bwMode="auto">
          <a:xfrm>
            <a:off x="2459038" y="3509963"/>
            <a:ext cx="190500" cy="107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noFill/>
            <a:miter lim="800000"/>
            <a:headEnd/>
            <a:tailEnd/>
          </a:ln>
        </p:spPr>
        <p:txBody>
          <a:bodyPr wrap="none" anchor="ctr"/>
          <a:lstStyle/>
          <a:p>
            <a:endParaRPr lang="en-US"/>
          </a:p>
        </p:txBody>
      </p:sp>
      <p:sp>
        <p:nvSpPr>
          <p:cNvPr id="326692" name="AutoShape 264"/>
          <p:cNvSpPr>
            <a:spLocks noChangeArrowheads="1"/>
          </p:cNvSpPr>
          <p:nvPr/>
        </p:nvSpPr>
        <p:spPr bwMode="auto">
          <a:xfrm>
            <a:off x="4570413" y="3509963"/>
            <a:ext cx="196850" cy="107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FFFFFF"/>
            </a:solidFill>
            <a:miter lim="800000"/>
            <a:headEnd/>
            <a:tailEnd/>
          </a:ln>
        </p:spPr>
        <p:txBody>
          <a:bodyPr wrap="none" anchor="ctr"/>
          <a:lstStyle/>
          <a:p>
            <a:endParaRPr lang="en-US"/>
          </a:p>
        </p:txBody>
      </p:sp>
      <p:sp>
        <p:nvSpPr>
          <p:cNvPr id="326693" name="AutoShape 273"/>
          <p:cNvSpPr>
            <a:spLocks noChangeArrowheads="1"/>
          </p:cNvSpPr>
          <p:nvPr/>
        </p:nvSpPr>
        <p:spPr bwMode="auto">
          <a:xfrm>
            <a:off x="2451100" y="4197350"/>
            <a:ext cx="201613" cy="1762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bg1"/>
            </a:solidFill>
            <a:miter lim="800000"/>
            <a:headEnd/>
            <a:tailEnd/>
          </a:ln>
        </p:spPr>
        <p:txBody>
          <a:bodyPr wrap="none" anchor="ctr"/>
          <a:lstStyle/>
          <a:p>
            <a:endParaRPr lang="en-US"/>
          </a:p>
        </p:txBody>
      </p:sp>
      <p:sp>
        <p:nvSpPr>
          <p:cNvPr id="326694" name="Rectangle 292"/>
          <p:cNvSpPr>
            <a:spLocks noChangeArrowheads="1"/>
          </p:cNvSpPr>
          <p:nvPr/>
        </p:nvSpPr>
        <p:spPr bwMode="auto">
          <a:xfrm>
            <a:off x="1116013" y="4427538"/>
            <a:ext cx="3937000" cy="269875"/>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95" name="Rectangle 293"/>
          <p:cNvSpPr>
            <a:spLocks noChangeArrowheads="1"/>
          </p:cNvSpPr>
          <p:nvPr/>
        </p:nvSpPr>
        <p:spPr bwMode="auto">
          <a:xfrm>
            <a:off x="2076450" y="4373563"/>
            <a:ext cx="960438"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96" name="Rectangle 294"/>
          <p:cNvSpPr>
            <a:spLocks noChangeArrowheads="1"/>
          </p:cNvSpPr>
          <p:nvPr/>
        </p:nvSpPr>
        <p:spPr bwMode="auto">
          <a:xfrm>
            <a:off x="4189413" y="4373563"/>
            <a:ext cx="8636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697" name="AutoShape 301"/>
          <p:cNvSpPr>
            <a:spLocks noChangeArrowheads="1"/>
          </p:cNvSpPr>
          <p:nvPr/>
        </p:nvSpPr>
        <p:spPr bwMode="auto">
          <a:xfrm>
            <a:off x="4572000" y="4265613"/>
            <a:ext cx="196850" cy="1079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FFFFFF"/>
            </a:solidFill>
            <a:miter lim="800000"/>
            <a:headEnd/>
            <a:tailEnd/>
          </a:ln>
        </p:spPr>
        <p:txBody>
          <a:bodyPr wrap="none" anchor="ctr"/>
          <a:lstStyle/>
          <a:p>
            <a:endParaRPr lang="en-US"/>
          </a:p>
        </p:txBody>
      </p:sp>
      <p:sp>
        <p:nvSpPr>
          <p:cNvPr id="326698" name="AutoShape 302"/>
          <p:cNvSpPr>
            <a:spLocks noChangeArrowheads="1"/>
          </p:cNvSpPr>
          <p:nvPr/>
        </p:nvSpPr>
        <p:spPr bwMode="auto">
          <a:xfrm>
            <a:off x="4567238" y="4194175"/>
            <a:ext cx="209550" cy="184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bg1"/>
            </a:solidFill>
            <a:miter lim="800000"/>
            <a:headEnd/>
            <a:tailEnd/>
          </a:ln>
        </p:spPr>
        <p:txBody>
          <a:bodyPr wrap="none" anchor="ctr"/>
          <a:lstStyle/>
          <a:p>
            <a:endParaRPr lang="en-US"/>
          </a:p>
        </p:txBody>
      </p:sp>
      <p:sp>
        <p:nvSpPr>
          <p:cNvPr id="326699" name="Rectangle 303"/>
          <p:cNvSpPr>
            <a:spLocks noChangeArrowheads="1"/>
          </p:cNvSpPr>
          <p:nvPr/>
        </p:nvSpPr>
        <p:spPr bwMode="auto">
          <a:xfrm>
            <a:off x="1125538" y="4178300"/>
            <a:ext cx="3937000" cy="69850"/>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00" name="Rectangle 295"/>
          <p:cNvSpPr>
            <a:spLocks noChangeArrowheads="1"/>
          </p:cNvSpPr>
          <p:nvPr/>
        </p:nvSpPr>
        <p:spPr bwMode="auto">
          <a:xfrm>
            <a:off x="1116013" y="4211638"/>
            <a:ext cx="1346200"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01" name="Rectangle 296"/>
          <p:cNvSpPr>
            <a:spLocks noChangeArrowheads="1"/>
          </p:cNvSpPr>
          <p:nvPr/>
        </p:nvSpPr>
        <p:spPr bwMode="auto">
          <a:xfrm>
            <a:off x="2652713" y="4211638"/>
            <a:ext cx="1919287" cy="539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02" name="Rectangle 297"/>
          <p:cNvSpPr>
            <a:spLocks noChangeArrowheads="1"/>
          </p:cNvSpPr>
          <p:nvPr/>
        </p:nvSpPr>
        <p:spPr bwMode="auto">
          <a:xfrm>
            <a:off x="4770438" y="4197350"/>
            <a:ext cx="284162" cy="66675"/>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grpSp>
        <p:nvGrpSpPr>
          <p:cNvPr id="326703" name="Group 312"/>
          <p:cNvGrpSpPr>
            <a:grpSpLocks/>
          </p:cNvGrpSpPr>
          <p:nvPr/>
        </p:nvGrpSpPr>
        <p:grpSpPr bwMode="auto">
          <a:xfrm>
            <a:off x="1112838" y="4875213"/>
            <a:ext cx="3937000" cy="525462"/>
            <a:chOff x="701" y="2646"/>
            <a:chExt cx="2480" cy="331"/>
          </a:xfrm>
        </p:grpSpPr>
        <p:sp>
          <p:nvSpPr>
            <p:cNvPr id="326707" name="Rectangle 311"/>
            <p:cNvSpPr>
              <a:spLocks noChangeArrowheads="1"/>
            </p:cNvSpPr>
            <p:nvPr/>
          </p:nvSpPr>
          <p:spPr bwMode="auto">
            <a:xfrm>
              <a:off x="2330" y="2649"/>
              <a:ext cx="299" cy="64"/>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08" name="Rectangle 310"/>
            <p:cNvSpPr>
              <a:spLocks noChangeArrowheads="1"/>
            </p:cNvSpPr>
            <p:nvPr/>
          </p:nvSpPr>
          <p:spPr bwMode="auto">
            <a:xfrm>
              <a:off x="1915" y="2646"/>
              <a:ext cx="302" cy="55"/>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09" name="Rectangle 309"/>
            <p:cNvSpPr>
              <a:spLocks noChangeArrowheads="1"/>
            </p:cNvSpPr>
            <p:nvPr/>
          </p:nvSpPr>
          <p:spPr bwMode="auto">
            <a:xfrm>
              <a:off x="703" y="2650"/>
              <a:ext cx="245" cy="54"/>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0" name="Rectangle 308"/>
            <p:cNvSpPr>
              <a:spLocks noChangeArrowheads="1"/>
            </p:cNvSpPr>
            <p:nvPr/>
          </p:nvSpPr>
          <p:spPr bwMode="auto">
            <a:xfrm>
              <a:off x="1065" y="2652"/>
              <a:ext cx="245" cy="54"/>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1" name="Rectangle 277"/>
            <p:cNvSpPr>
              <a:spLocks noChangeArrowheads="1"/>
            </p:cNvSpPr>
            <p:nvPr/>
          </p:nvSpPr>
          <p:spPr bwMode="auto">
            <a:xfrm>
              <a:off x="701" y="2705"/>
              <a:ext cx="2480" cy="102"/>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2" name="Rectangle 278"/>
            <p:cNvSpPr>
              <a:spLocks noChangeArrowheads="1"/>
            </p:cNvSpPr>
            <p:nvPr/>
          </p:nvSpPr>
          <p:spPr bwMode="auto">
            <a:xfrm>
              <a:off x="701" y="2807"/>
              <a:ext cx="2480" cy="170"/>
            </a:xfrm>
            <a:prstGeom prst="rect">
              <a:avLst/>
            </a:prstGeom>
            <a:solidFill>
              <a:srgbClr val="9933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3" name="Rectangle 279"/>
            <p:cNvSpPr>
              <a:spLocks noChangeArrowheads="1"/>
            </p:cNvSpPr>
            <p:nvPr/>
          </p:nvSpPr>
          <p:spPr bwMode="auto">
            <a:xfrm>
              <a:off x="1307" y="2773"/>
              <a:ext cx="605"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4" name="Rectangle 280"/>
            <p:cNvSpPr>
              <a:spLocks noChangeArrowheads="1"/>
            </p:cNvSpPr>
            <p:nvPr/>
          </p:nvSpPr>
          <p:spPr bwMode="auto">
            <a:xfrm>
              <a:off x="2637" y="2773"/>
              <a:ext cx="544"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5" name="Rectangle 281"/>
            <p:cNvSpPr>
              <a:spLocks noChangeArrowheads="1"/>
            </p:cNvSpPr>
            <p:nvPr/>
          </p:nvSpPr>
          <p:spPr bwMode="auto">
            <a:xfrm>
              <a:off x="1065" y="2671"/>
              <a:ext cx="242"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6" name="Rectangle 282"/>
            <p:cNvSpPr>
              <a:spLocks noChangeArrowheads="1"/>
            </p:cNvSpPr>
            <p:nvPr/>
          </p:nvSpPr>
          <p:spPr bwMode="auto">
            <a:xfrm>
              <a:off x="1912" y="2671"/>
              <a:ext cx="301"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17" name="AutoShape 283"/>
            <p:cNvSpPr>
              <a:spLocks noChangeArrowheads="1"/>
            </p:cNvSpPr>
            <p:nvPr/>
          </p:nvSpPr>
          <p:spPr bwMode="auto">
            <a:xfrm>
              <a:off x="1549" y="2671"/>
              <a:ext cx="120" cy="1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chemeClr val="bg1"/>
              </a:solidFill>
              <a:miter lim="800000"/>
              <a:headEnd/>
              <a:tailEnd/>
            </a:ln>
          </p:spPr>
          <p:txBody>
            <a:bodyPr wrap="none" anchor="ctr"/>
            <a:lstStyle/>
            <a:p>
              <a:endParaRPr lang="en-US"/>
            </a:p>
          </p:txBody>
        </p:sp>
        <p:sp>
          <p:nvSpPr>
            <p:cNvPr id="326718" name="AutoShape 284"/>
            <p:cNvSpPr>
              <a:spLocks noChangeArrowheads="1"/>
            </p:cNvSpPr>
            <p:nvPr/>
          </p:nvSpPr>
          <p:spPr bwMode="auto">
            <a:xfrm>
              <a:off x="2879" y="2671"/>
              <a:ext cx="121" cy="1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63 w 21600"/>
                <a:gd name="T13" fmla="*/ 4447 h 21600"/>
                <a:gd name="T14" fmla="*/ 17137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FF"/>
            </a:solidFill>
            <a:ln w="9525">
              <a:solidFill>
                <a:srgbClr val="FFFFFF"/>
              </a:solidFill>
              <a:miter lim="800000"/>
              <a:headEnd/>
              <a:tailEnd/>
            </a:ln>
          </p:spPr>
          <p:txBody>
            <a:bodyPr wrap="none" anchor="ctr"/>
            <a:lstStyle/>
            <a:p>
              <a:endParaRPr lang="en-US"/>
            </a:p>
          </p:txBody>
        </p:sp>
        <p:sp>
          <p:nvSpPr>
            <p:cNvPr id="326719" name="Rectangle 285"/>
            <p:cNvSpPr>
              <a:spLocks noChangeArrowheads="1"/>
            </p:cNvSpPr>
            <p:nvPr/>
          </p:nvSpPr>
          <p:spPr bwMode="auto">
            <a:xfrm>
              <a:off x="2327" y="2668"/>
              <a:ext cx="301"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20" name="Rectangle 286"/>
            <p:cNvSpPr>
              <a:spLocks noChangeArrowheads="1"/>
            </p:cNvSpPr>
            <p:nvPr/>
          </p:nvSpPr>
          <p:spPr bwMode="auto">
            <a:xfrm>
              <a:off x="701" y="2671"/>
              <a:ext cx="242" cy="34"/>
            </a:xfrm>
            <a:prstGeom prst="rect">
              <a:avLst/>
            </a:prstGeom>
            <a:solidFill>
              <a:srgbClr val="FFCC00"/>
            </a:solidFill>
            <a:ln w="9525">
              <a:solidFill>
                <a:schemeClr val="tx1"/>
              </a:solid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21" name="AutoShape 304"/>
            <p:cNvSpPr>
              <a:spLocks noChangeArrowheads="1"/>
            </p:cNvSpPr>
            <p:nvPr/>
          </p:nvSpPr>
          <p:spPr bwMode="auto">
            <a:xfrm>
              <a:off x="2880" y="2697"/>
              <a:ext cx="127" cy="7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22 w 21600"/>
                <a:gd name="T13" fmla="*/ 4375 h 21600"/>
                <a:gd name="T14" fmla="*/ 17178 w 21600"/>
                <a:gd name="T15" fmla="*/ 1722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bg1"/>
              </a:solidFill>
              <a:miter lim="800000"/>
              <a:headEnd/>
              <a:tailEnd/>
            </a:ln>
          </p:spPr>
          <p:txBody>
            <a:bodyPr wrap="none" anchor="ctr"/>
            <a:lstStyle/>
            <a:p>
              <a:endParaRPr lang="en-US"/>
            </a:p>
          </p:txBody>
        </p:sp>
        <p:sp>
          <p:nvSpPr>
            <p:cNvPr id="326722" name="AutoShape 305"/>
            <p:cNvSpPr>
              <a:spLocks noChangeArrowheads="1"/>
            </p:cNvSpPr>
            <p:nvPr/>
          </p:nvSpPr>
          <p:spPr bwMode="auto">
            <a:xfrm>
              <a:off x="1552" y="2694"/>
              <a:ext cx="127" cy="7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22 w 21600"/>
                <a:gd name="T13" fmla="*/ 4375 h 21600"/>
                <a:gd name="T14" fmla="*/ 17178 w 21600"/>
                <a:gd name="T15" fmla="*/ 17225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9900"/>
            </a:solidFill>
            <a:ln w="9525">
              <a:solidFill>
                <a:schemeClr val="bg1"/>
              </a:solidFill>
              <a:miter lim="800000"/>
              <a:headEnd/>
              <a:tailEnd/>
            </a:ln>
          </p:spPr>
          <p:txBody>
            <a:bodyPr wrap="none" anchor="ctr"/>
            <a:lstStyle/>
            <a:p>
              <a:endParaRPr lang="en-US"/>
            </a:p>
          </p:txBody>
        </p:sp>
        <p:sp>
          <p:nvSpPr>
            <p:cNvPr id="326723" name="Rectangle 306"/>
            <p:cNvSpPr>
              <a:spLocks noChangeArrowheads="1"/>
            </p:cNvSpPr>
            <p:nvPr/>
          </p:nvSpPr>
          <p:spPr bwMode="auto">
            <a:xfrm>
              <a:off x="1554" y="2656"/>
              <a:ext cx="123" cy="44"/>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sp>
          <p:nvSpPr>
            <p:cNvPr id="326724" name="Rectangle 307"/>
            <p:cNvSpPr>
              <a:spLocks noChangeArrowheads="1"/>
            </p:cNvSpPr>
            <p:nvPr/>
          </p:nvSpPr>
          <p:spPr bwMode="auto">
            <a:xfrm>
              <a:off x="2888" y="2658"/>
              <a:ext cx="123" cy="44"/>
            </a:xfrm>
            <a:prstGeom prst="rect">
              <a:avLst/>
            </a:prstGeom>
            <a:solidFill>
              <a:srgbClr val="FF9900"/>
            </a:solidFill>
            <a:ln w="9525">
              <a:noFill/>
              <a:miter lim="800000"/>
              <a:headEnd/>
              <a:tailEnd/>
            </a:ln>
          </p:spPr>
          <p:txBody>
            <a:bodyPr wrap="none" anchor="ctr"/>
            <a:lstStyle/>
            <a:p>
              <a:endParaRPr kumimoji="1" lang="ja-JP" altLang="en-US">
                <a:latin typeface="Constantia" pitchFamily="18" charset="0"/>
                <a:ea typeface="HGP明朝E"/>
                <a:cs typeface="HGP明朝E"/>
              </a:endParaRPr>
            </a:p>
          </p:txBody>
        </p:sp>
      </p:grpSp>
      <p:sp>
        <p:nvSpPr>
          <p:cNvPr id="69" name="タイトル 1"/>
          <p:cNvSpPr txBox="1">
            <a:spLocks/>
          </p:cNvSpPr>
          <p:nvPr/>
        </p:nvSpPr>
        <p:spPr>
          <a:xfrm>
            <a:off x="457200" y="69804"/>
            <a:ext cx="8229600" cy="615996"/>
          </a:xfrm>
          <a:prstGeom prst="rect">
            <a:avLst/>
          </a:prstGeom>
        </p:spPr>
        <p:txBody>
          <a:bodyPr lIns="0" rIns="0" bIns="0" anchor="b">
            <a:normAutofit fontScale="92500" lnSpcReduction="20000"/>
            <a:scene3d>
              <a:camera prst="orthographicFront"/>
              <a:lightRig rig="freezing" dir="t">
                <a:rot lat="0" lon="0" rev="5640000"/>
              </a:lightRig>
            </a:scene3d>
            <a:sp3d prstMaterial="flat">
              <a:contourClr>
                <a:schemeClr val="tx2"/>
              </a:contourClr>
            </a:sp3d>
          </a:bodyPr>
          <a:lstStyle/>
          <a:p>
            <a:pPr fontAlgn="auto">
              <a:spcAft>
                <a:spcPts val="0"/>
              </a:spcAft>
              <a:defRPr/>
            </a:pPr>
            <a:r>
              <a:rPr kumimoji="1" lang="en-US" altLang="ja-JP" sz="5000" dirty="0">
                <a:solidFill>
                  <a:srgbClr val="FF0000"/>
                </a:solidFill>
                <a:latin typeface="+mj-lt"/>
                <a:ea typeface="+mj-ea"/>
                <a:cs typeface="+mj-cs"/>
              </a:rPr>
              <a:t>Introduction to </a:t>
            </a:r>
            <a:r>
              <a:rPr kumimoji="1" lang="en-US" altLang="ja-JP" sz="5000" dirty="0">
                <a:solidFill>
                  <a:srgbClr val="FF0000"/>
                </a:solidFill>
                <a:latin typeface="Symbol" pitchFamily="18" charset="2"/>
                <a:ea typeface="+mj-ea"/>
                <a:cs typeface="+mj-cs"/>
              </a:rPr>
              <a:t>m</a:t>
            </a:r>
            <a:r>
              <a:rPr kumimoji="1" lang="en-US" altLang="ja-JP" sz="5000" dirty="0">
                <a:solidFill>
                  <a:srgbClr val="FF0000"/>
                </a:solidFill>
                <a:latin typeface="+mj-lt"/>
                <a:ea typeface="+mj-ea"/>
                <a:cs typeface="+mj-cs"/>
              </a:rPr>
              <a:t>-PIC (cont’d)</a:t>
            </a:r>
            <a:endParaRPr kumimoji="1" lang="ja-JP" altLang="en-US" sz="5000" dirty="0">
              <a:solidFill>
                <a:srgbClr val="FF0000"/>
              </a:solidFill>
              <a:latin typeface="+mj-lt"/>
              <a:ea typeface="+mj-ea"/>
              <a:cs typeface="+mj-cs"/>
            </a:endParaRPr>
          </a:p>
        </p:txBody>
      </p:sp>
      <p:sp>
        <p:nvSpPr>
          <p:cNvPr id="326706" name="日付プレースホルダ 69"/>
          <p:cNvSpPr txBox="1">
            <a:spLocks noGrp="1"/>
          </p:cNvSpPr>
          <p:nvPr/>
        </p:nvSpPr>
        <p:spPr bwMode="auto">
          <a:xfrm>
            <a:off x="457200" y="6356350"/>
            <a:ext cx="2133600" cy="365125"/>
          </a:xfrm>
          <a:prstGeom prst="rect">
            <a:avLst/>
          </a:prstGeom>
          <a:noFill/>
          <a:ln w="9525">
            <a:noFill/>
            <a:miter lim="800000"/>
            <a:headEnd/>
            <a:tailEnd/>
          </a:ln>
        </p:spPr>
        <p:txBody>
          <a:bodyPr lIns="0" tIns="0" rIns="0" bIns="0" anchor="b"/>
          <a:lstStyle/>
          <a:p>
            <a:r>
              <a:rPr kumimoji="1" lang="en-US" altLang="ja-JP" sz="1200">
                <a:solidFill>
                  <a:srgbClr val="000000"/>
                </a:solidFill>
                <a:ea typeface="MS PGothic" pitchFamily="34" charset="-128"/>
              </a:rPr>
              <a:t>13 June 2009</a:t>
            </a:r>
            <a:endParaRPr kumimoji="1" lang="ja-JP" altLang="en-US" sz="1200">
              <a:solidFill>
                <a:srgbClr val="000000"/>
              </a:solidFill>
              <a:ea typeface="MS PGothic" pitchFamily="34" charset="-128"/>
            </a:endParaRPr>
          </a:p>
        </p:txBody>
      </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50</a:t>
            </a:fld>
            <a:endParaRPr lang="zh-CN" altLang="en-US"/>
          </a:p>
        </p:txBody>
      </p:sp>
    </p:spTree>
    <p:extLst>
      <p:ext uri="{BB962C8B-B14F-4D97-AF65-F5344CB8AC3E}">
        <p14:creationId xmlns:p14="http://schemas.microsoft.com/office/powerpoint/2010/main" val="36367720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51</a:t>
            </a:fld>
            <a:endParaRPr lang="zh-CN" alt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53" y="1612201"/>
            <a:ext cx="3462465" cy="3166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39552" y="4778296"/>
            <a:ext cx="7920880" cy="923330"/>
          </a:xfrm>
          <a:prstGeom prst="rect">
            <a:avLst/>
          </a:prstGeom>
        </p:spPr>
        <p:txBody>
          <a:bodyPr wrap="square">
            <a:spAutoFit/>
          </a:bodyPr>
          <a:lstStyle/>
          <a:p>
            <a:r>
              <a:rPr lang="en-US" altLang="zh-CN" dirty="0" smtClean="0"/>
              <a:t>Monte-Carlo </a:t>
            </a:r>
            <a:r>
              <a:rPr lang="en-US" altLang="zh-CN" dirty="0"/>
              <a:t>simulation of </a:t>
            </a:r>
            <a:r>
              <a:rPr lang="en-US" altLang="zh-CN" dirty="0" smtClean="0"/>
              <a:t>a136Xe </a:t>
            </a:r>
            <a:r>
              <a:rPr lang="el-GR" altLang="zh-CN" dirty="0" smtClean="0">
                <a:latin typeface="华文楷体"/>
                <a:ea typeface="华文楷体"/>
              </a:rPr>
              <a:t>ββ</a:t>
            </a:r>
            <a:r>
              <a:rPr lang="en-US" altLang="zh-CN" dirty="0" smtClean="0">
                <a:latin typeface="华文楷体"/>
                <a:ea typeface="华文楷体"/>
              </a:rPr>
              <a:t>0</a:t>
            </a:r>
            <a:r>
              <a:rPr lang="el-GR" altLang="zh-CN" dirty="0" smtClean="0">
                <a:latin typeface="华文楷体"/>
                <a:ea typeface="华文楷体"/>
              </a:rPr>
              <a:t>ν</a:t>
            </a:r>
            <a:r>
              <a:rPr lang="en-US" altLang="zh-CN" dirty="0" smtClean="0"/>
              <a:t> event </a:t>
            </a:r>
            <a:r>
              <a:rPr lang="en-US" altLang="zh-CN" dirty="0"/>
              <a:t>in xenon gas at 10 bar: the ionization track, </a:t>
            </a:r>
            <a:r>
              <a:rPr lang="en-US" altLang="zh-CN" b="1" dirty="0" smtClean="0">
                <a:solidFill>
                  <a:srgbClr val="C00000"/>
                </a:solidFill>
              </a:rPr>
              <a:t>about 30 </a:t>
            </a:r>
            <a:r>
              <a:rPr lang="en-US" altLang="zh-CN" b="1" dirty="0">
                <a:solidFill>
                  <a:srgbClr val="C00000"/>
                </a:solidFill>
              </a:rPr>
              <a:t>cm long</a:t>
            </a:r>
            <a:r>
              <a:rPr lang="en-US" altLang="zh-CN" dirty="0"/>
              <a:t>, is tortuous because of multiple scattering, and has larger depositions </a:t>
            </a:r>
            <a:r>
              <a:rPr lang="en-US" altLang="zh-CN" dirty="0" smtClean="0"/>
              <a:t>or </a:t>
            </a:r>
            <a:r>
              <a:rPr lang="en-US" altLang="zh-CN" i="1" dirty="0" smtClean="0"/>
              <a:t>blobs </a:t>
            </a:r>
            <a:r>
              <a:rPr lang="en-US" altLang="zh-CN" dirty="0" smtClean="0"/>
              <a:t>in </a:t>
            </a:r>
            <a:r>
              <a:rPr lang="en-US" altLang="zh-CN" dirty="0"/>
              <a:t>both ends.</a:t>
            </a:r>
            <a:endParaRPr lang="zh-CN" altLang="en-US" dirty="0"/>
          </a:p>
        </p:txBody>
      </p:sp>
      <p:sp>
        <p:nvSpPr>
          <p:cNvPr id="10" name="TextBox 9"/>
          <p:cNvSpPr txBox="1"/>
          <p:nvPr/>
        </p:nvSpPr>
        <p:spPr>
          <a:xfrm>
            <a:off x="611560" y="404664"/>
            <a:ext cx="6408712" cy="646331"/>
          </a:xfrm>
          <a:prstGeom prst="rect">
            <a:avLst/>
          </a:prstGeom>
          <a:noFill/>
        </p:spPr>
        <p:txBody>
          <a:bodyPr wrap="square" rtlCol="0">
            <a:spAutoFit/>
          </a:bodyPr>
          <a:lstStyle/>
          <a:p>
            <a:r>
              <a:rPr lang="en-US" altLang="zh-CN" sz="3600" b="1" dirty="0" smtClean="0">
                <a:solidFill>
                  <a:srgbClr val="01059D"/>
                </a:solidFill>
              </a:rPr>
              <a:t>Tracker</a:t>
            </a:r>
            <a:r>
              <a:rPr lang="zh-CN" altLang="en-US" sz="3600" b="1" dirty="0" smtClean="0">
                <a:solidFill>
                  <a:srgbClr val="01059D"/>
                </a:solidFill>
              </a:rPr>
              <a:t>的特征及背景区分</a:t>
            </a:r>
            <a:endParaRPr lang="en-US" altLang="zh-CN" sz="3600" b="1" dirty="0" smtClean="0">
              <a:solidFill>
                <a:srgbClr val="01059D"/>
              </a:solidFill>
            </a:endParaRPr>
          </a:p>
        </p:txBody>
      </p:sp>
      <p:sp>
        <p:nvSpPr>
          <p:cNvPr id="9" name="矩形 8"/>
          <p:cNvSpPr/>
          <p:nvPr/>
        </p:nvSpPr>
        <p:spPr>
          <a:xfrm>
            <a:off x="3581678" y="1916832"/>
            <a:ext cx="4932040" cy="2308324"/>
          </a:xfrm>
          <a:prstGeom prst="rect">
            <a:avLst/>
          </a:prstGeom>
        </p:spPr>
        <p:txBody>
          <a:bodyPr wrap="square">
            <a:spAutoFit/>
          </a:bodyPr>
          <a:lstStyle/>
          <a:p>
            <a:pPr marL="285750" indent="-285750">
              <a:buFont typeface="Arial" panose="020B0604020202020204" pitchFamily="34" charset="0"/>
              <a:buChar char="•"/>
            </a:pPr>
            <a:r>
              <a:rPr lang="en-US" altLang="zh-CN" b="1" dirty="0">
                <a:solidFill>
                  <a:srgbClr val="C00000"/>
                </a:solidFill>
              </a:rPr>
              <a:t>Energy resolution</a:t>
            </a:r>
            <a:r>
              <a:rPr lang="en-US" altLang="zh-CN" dirty="0"/>
              <a:t>: Signal events have all the same energy. Selecting only the events in the</a:t>
            </a:r>
          </a:p>
          <a:p>
            <a:r>
              <a:rPr lang="en-US" altLang="zh-CN" dirty="0" smtClean="0"/>
              <a:t>     energy </a:t>
            </a:r>
            <a:r>
              <a:rPr lang="en-US" altLang="zh-CN" dirty="0"/>
              <a:t>region </a:t>
            </a:r>
            <a:r>
              <a:rPr lang="en-US" altLang="zh-CN" dirty="0" smtClean="0"/>
              <a:t>around</a:t>
            </a:r>
            <a:r>
              <a:rPr lang="el-GR" altLang="zh-CN" dirty="0">
                <a:latin typeface="华文楷体"/>
                <a:ea typeface="华文楷体"/>
              </a:rPr>
              <a:t> ββ</a:t>
            </a:r>
            <a:r>
              <a:rPr lang="en-US" altLang="zh-CN" dirty="0">
                <a:latin typeface="华文楷体"/>
                <a:ea typeface="华文楷体"/>
              </a:rPr>
              <a:t>0</a:t>
            </a:r>
            <a:r>
              <a:rPr lang="el-GR" altLang="zh-CN" dirty="0" smtClean="0">
                <a:latin typeface="华文楷体"/>
                <a:ea typeface="华文楷体"/>
              </a:rPr>
              <a:t>ν</a:t>
            </a:r>
            <a:r>
              <a:rPr lang="en-US" altLang="zh-CN" dirty="0"/>
              <a:t> </a:t>
            </a:r>
            <a:r>
              <a:rPr lang="en-US" altLang="zh-CN" dirty="0" smtClean="0"/>
              <a:t>defined </a:t>
            </a:r>
            <a:r>
              <a:rPr lang="en-US" altLang="zh-CN" dirty="0"/>
              <a:t>by the </a:t>
            </a:r>
            <a:r>
              <a:rPr lang="en-US" altLang="zh-CN" dirty="0" smtClean="0"/>
              <a:t>  </a:t>
            </a:r>
          </a:p>
          <a:p>
            <a:r>
              <a:rPr lang="en-US" altLang="zh-CN" dirty="0"/>
              <a:t> </a:t>
            </a:r>
            <a:r>
              <a:rPr lang="en-US" altLang="zh-CN" dirty="0" smtClean="0"/>
              <a:t>    </a:t>
            </a:r>
            <a:r>
              <a:rPr lang="en-US" altLang="zh-CN" dirty="0" smtClean="0"/>
              <a:t>resolution </a:t>
            </a:r>
            <a:r>
              <a:rPr lang="en-US" altLang="zh-CN" dirty="0"/>
              <a:t>eliminates most of the spurious </a:t>
            </a:r>
            <a:endParaRPr lang="en-US" altLang="zh-CN" dirty="0" smtClean="0"/>
          </a:p>
          <a:p>
            <a:r>
              <a:rPr lang="en-US" altLang="zh-CN" dirty="0"/>
              <a:t> </a:t>
            </a:r>
            <a:r>
              <a:rPr lang="en-US" altLang="zh-CN" dirty="0" smtClean="0"/>
              <a:t>    </a:t>
            </a:r>
            <a:r>
              <a:rPr lang="en-US" altLang="zh-CN" dirty="0" smtClean="0"/>
              <a:t>activity </a:t>
            </a:r>
            <a:r>
              <a:rPr lang="en-US" altLang="zh-CN" dirty="0" smtClean="0"/>
              <a:t>in </a:t>
            </a:r>
            <a:r>
              <a:rPr lang="en-US" altLang="zh-CN" dirty="0"/>
              <a:t>the detector.</a:t>
            </a:r>
          </a:p>
          <a:p>
            <a:pPr marL="285750" indent="-285750">
              <a:buFont typeface="Arial" panose="020B0604020202020204" pitchFamily="34" charset="0"/>
              <a:buChar char="•"/>
            </a:pPr>
            <a:r>
              <a:rPr lang="en-US" altLang="zh-CN" b="1" dirty="0" smtClean="0">
                <a:solidFill>
                  <a:srgbClr val="C00000"/>
                </a:solidFill>
              </a:rPr>
              <a:t>Event </a:t>
            </a:r>
            <a:r>
              <a:rPr lang="en-US" altLang="zh-CN" b="1" dirty="0">
                <a:solidFill>
                  <a:srgbClr val="C00000"/>
                </a:solidFill>
              </a:rPr>
              <a:t>topology</a:t>
            </a:r>
            <a:r>
              <a:rPr lang="en-US" altLang="zh-CN" dirty="0"/>
              <a:t>: Signal events appear uniformly distributed in the source (i.e., the </a:t>
            </a:r>
            <a:r>
              <a:rPr lang="en-US" altLang="zh-CN" dirty="0" smtClean="0"/>
              <a:t>enriched xenon</a:t>
            </a:r>
            <a:r>
              <a:rPr lang="en-US" altLang="zh-CN" dirty="0"/>
              <a:t>) and have a distinctive </a:t>
            </a:r>
            <a:r>
              <a:rPr lang="en-US" altLang="zh-CN" dirty="0" smtClean="0"/>
              <a:t>topology</a:t>
            </a:r>
            <a:endParaRPr lang="zh-CN" altLang="en-US" dirty="0"/>
          </a:p>
        </p:txBody>
      </p:sp>
      <p:sp>
        <p:nvSpPr>
          <p:cNvPr id="11" name="TextBox 10"/>
          <p:cNvSpPr txBox="1"/>
          <p:nvPr/>
        </p:nvSpPr>
        <p:spPr>
          <a:xfrm>
            <a:off x="3828118" y="1244207"/>
            <a:ext cx="4200266" cy="369332"/>
          </a:xfrm>
          <a:prstGeom prst="rect">
            <a:avLst/>
          </a:prstGeom>
          <a:noFill/>
        </p:spPr>
        <p:txBody>
          <a:bodyPr wrap="square" rtlCol="0">
            <a:spAutoFit/>
          </a:bodyPr>
          <a:lstStyle/>
          <a:p>
            <a:r>
              <a:rPr lang="zh-CN" altLang="en-US" b="1" dirty="0" smtClean="0">
                <a:solidFill>
                  <a:srgbClr val="C00000"/>
                </a:solidFill>
              </a:rPr>
              <a:t>利用能量分辨和</a:t>
            </a:r>
            <a:r>
              <a:rPr lang="en-US" altLang="zh-CN" b="1" dirty="0" smtClean="0">
                <a:solidFill>
                  <a:srgbClr val="C00000"/>
                </a:solidFill>
              </a:rPr>
              <a:t>Tracker</a:t>
            </a:r>
            <a:r>
              <a:rPr lang="zh-CN" altLang="en-US" b="1" dirty="0" smtClean="0">
                <a:solidFill>
                  <a:srgbClr val="C00000"/>
                </a:solidFill>
              </a:rPr>
              <a:t>形状做本底区分</a:t>
            </a:r>
            <a:endParaRPr lang="zh-CN" altLang="en-US" b="1" dirty="0">
              <a:solidFill>
                <a:srgbClr val="C00000"/>
              </a:solidFill>
            </a:endParaRPr>
          </a:p>
        </p:txBody>
      </p:sp>
    </p:spTree>
    <p:extLst>
      <p:ext uri="{BB962C8B-B14F-4D97-AF65-F5344CB8AC3E}">
        <p14:creationId xmlns:p14="http://schemas.microsoft.com/office/powerpoint/2010/main" val="39508098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33400"/>
            <a:ext cx="8229600" cy="735360"/>
          </a:xfrm>
        </p:spPr>
        <p:txBody>
          <a:bodyPr>
            <a:normAutofit fontScale="90000"/>
          </a:bodyPr>
          <a:lstStyle/>
          <a:p>
            <a:r>
              <a:rPr lang="en-US" altLang="zh-CN" dirty="0" smtClean="0"/>
              <a:t>TPC readout Requirements </a:t>
            </a:r>
            <a:endParaRPr lang="zh-CN" altLang="en-US" dirty="0"/>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439294" y="1144488"/>
                <a:ext cx="8704706" cy="4300736"/>
              </a:xfrm>
            </p:spPr>
            <p:txBody>
              <a:bodyPr>
                <a:normAutofit fontScale="85000" lnSpcReduction="10000"/>
              </a:bodyPr>
              <a:lstStyle/>
              <a:p>
                <a:r>
                  <a:rPr lang="en-US" altLang="zh-CN" dirty="0" smtClean="0"/>
                  <a:t>Low </a:t>
                </a:r>
                <a:r>
                  <a:rPr lang="en-US" altLang="zh-CN" dirty="0"/>
                  <a:t>drift </a:t>
                </a:r>
                <a:r>
                  <a:rPr lang="en-US" altLang="zh-CN" dirty="0" smtClean="0"/>
                  <a:t>velocity of electrons </a:t>
                </a:r>
                <a:r>
                  <a:rPr lang="en-US" altLang="zh-CN" b="1" dirty="0" smtClean="0">
                    <a:solidFill>
                      <a:srgbClr val="C00000"/>
                    </a:solidFill>
                  </a:rPr>
                  <a:t>~1mm </a:t>
                </a:r>
                <a:r>
                  <a:rPr lang="en-US" altLang="zh-CN" b="1" dirty="0">
                    <a:solidFill>
                      <a:srgbClr val="C00000"/>
                    </a:solidFill>
                  </a:rPr>
                  <a:t>/</a:t>
                </a:r>
                <a14:m>
                  <m:oMath xmlns:m="http://schemas.openxmlformats.org/officeDocument/2006/math">
                    <m:r>
                      <a:rPr lang="en-US" altLang="zh-CN" b="1" i="1">
                        <a:solidFill>
                          <a:srgbClr val="C00000"/>
                        </a:solidFill>
                        <a:latin typeface="Cambria Math"/>
                        <a:ea typeface="Cambria Math"/>
                      </a:rPr>
                      <m:t>𝝁</m:t>
                    </m:r>
                  </m:oMath>
                </a14:m>
                <a:r>
                  <a:rPr lang="en-US" altLang="zh-CN" b="1" dirty="0">
                    <a:solidFill>
                      <a:srgbClr val="C00000"/>
                    </a:solidFill>
                  </a:rPr>
                  <a:t>s </a:t>
                </a:r>
                <a:r>
                  <a:rPr lang="en-US" altLang="zh-CN" b="1" dirty="0" smtClean="0">
                    <a:solidFill>
                      <a:srgbClr val="C00000"/>
                    </a:solidFill>
                  </a:rPr>
                  <a:t>(</a:t>
                </a:r>
                <a:r>
                  <a:rPr lang="en-US" altLang="zh-CN" dirty="0" smtClean="0"/>
                  <a:t>Drift  </a:t>
                </a:r>
                <a:r>
                  <a:rPr lang="en-US" altLang="zh-CN" dirty="0"/>
                  <a:t>field: 300V/cm; Gas pressure: 10 </a:t>
                </a:r>
                <a:r>
                  <a:rPr lang="en-US" altLang="zh-CN" dirty="0" smtClean="0"/>
                  <a:t>bar) </a:t>
                </a:r>
                <a:r>
                  <a:rPr lang="en-US" altLang="zh-CN" b="1" dirty="0" smtClean="0">
                    <a:solidFill>
                      <a:srgbClr val="C00000"/>
                    </a:solidFill>
                  </a:rPr>
                  <a:t>=&gt;</a:t>
                </a:r>
                <a:r>
                  <a:rPr lang="en-US" altLang="zh-CN" b="1" dirty="0" smtClean="0">
                    <a:solidFill>
                      <a:srgbClr val="00B0F0"/>
                    </a:solidFill>
                  </a:rPr>
                  <a:t>requires long </a:t>
                </a:r>
                <a:r>
                  <a:rPr lang="en-US" altLang="zh-CN" dirty="0" smtClean="0">
                    <a:solidFill>
                      <a:srgbClr val="00B0F0"/>
                    </a:solidFill>
                  </a:rPr>
                  <a:t>charge </a:t>
                </a:r>
                <a:r>
                  <a:rPr lang="en-US" altLang="zh-CN" dirty="0">
                    <a:solidFill>
                      <a:srgbClr val="00B0F0"/>
                    </a:solidFill>
                  </a:rPr>
                  <a:t>integration time for </a:t>
                </a:r>
                <a:r>
                  <a:rPr lang="en-US" altLang="zh-CN" dirty="0" smtClean="0">
                    <a:solidFill>
                      <a:srgbClr val="00B0F0"/>
                    </a:solidFill>
                  </a:rPr>
                  <a:t>electronics</a:t>
                </a:r>
              </a:p>
              <a:p>
                <a:r>
                  <a:rPr lang="en-US" altLang="zh-CN" dirty="0" smtClean="0"/>
                  <a:t>About </a:t>
                </a:r>
                <a:r>
                  <a:rPr lang="en-US" altLang="zh-CN" dirty="0"/>
                  <a:t>30 cm </a:t>
                </a:r>
                <a:r>
                  <a:rPr lang="en-US" altLang="zh-CN" dirty="0" smtClean="0"/>
                  <a:t>long tracker </a:t>
                </a:r>
                <a:r>
                  <a:rPr lang="en-US" altLang="zh-CN" b="1" dirty="0" smtClean="0">
                    <a:solidFill>
                      <a:srgbClr val="C00000"/>
                    </a:solidFill>
                  </a:rPr>
                  <a:t>=&gt;</a:t>
                </a:r>
                <a:r>
                  <a:rPr lang="en-US" altLang="zh-CN" dirty="0" err="1" smtClean="0">
                    <a:solidFill>
                      <a:srgbClr val="00B0F0"/>
                    </a:solidFill>
                  </a:rPr>
                  <a:t>Microemgas</a:t>
                </a:r>
                <a:r>
                  <a:rPr lang="en-US" altLang="zh-CN" dirty="0">
                    <a:solidFill>
                      <a:srgbClr val="00B0F0"/>
                    </a:solidFill>
                  </a:rPr>
                  <a:t>: good energy resolution, also good gain uniformity and well </a:t>
                </a:r>
                <a:r>
                  <a:rPr lang="en-US" altLang="zh-CN" dirty="0" smtClean="0">
                    <a:solidFill>
                      <a:srgbClr val="00B0F0"/>
                    </a:solidFill>
                  </a:rPr>
                  <a:t>calibrated;</a:t>
                </a:r>
              </a:p>
              <a:p>
                <a:pPr marL="0" indent="0">
                  <a:buNone/>
                </a:pPr>
                <a:r>
                  <a:rPr lang="en-US" altLang="zh-CN" dirty="0" smtClean="0">
                    <a:solidFill>
                      <a:srgbClr val="00B0F0"/>
                    </a:solidFill>
                  </a:rPr>
                  <a:t> for </a:t>
                </a:r>
                <a:r>
                  <a:rPr lang="en-US" altLang="zh-CN" dirty="0">
                    <a:solidFill>
                      <a:srgbClr val="00B0F0"/>
                    </a:solidFill>
                  </a:rPr>
                  <a:t>electronics: good charge integration linearity</a:t>
                </a:r>
                <a:r>
                  <a:rPr lang="en-US" altLang="zh-CN" dirty="0" smtClean="0">
                    <a:solidFill>
                      <a:srgbClr val="00B0F0"/>
                    </a:solidFill>
                  </a:rPr>
                  <a:t>.</a:t>
                </a:r>
              </a:p>
              <a:p>
                <a:r>
                  <a:rPr lang="en-US" altLang="zh-CN" dirty="0" smtClean="0"/>
                  <a:t>Suppose using </a:t>
                </a:r>
                <a:r>
                  <a:rPr lang="en-US" altLang="zh-CN" dirty="0"/>
                  <a:t>20cm*20cm </a:t>
                </a:r>
                <a:r>
                  <a:rPr lang="en-US" altLang="zh-CN" dirty="0" err="1" smtClean="0"/>
                  <a:t>Micromegas</a:t>
                </a:r>
                <a:endParaRPr lang="en-US" altLang="zh-CN" dirty="0" smtClean="0"/>
              </a:p>
              <a:p>
                <a:pPr marL="0" indent="0">
                  <a:buNone/>
                </a:pPr>
                <a:r>
                  <a:rPr lang="en-US" altLang="zh-CN" dirty="0" smtClean="0"/>
                  <a:t>chambers </a:t>
                </a:r>
                <a:r>
                  <a:rPr lang="en-US" altLang="zh-CN" dirty="0"/>
                  <a:t>and </a:t>
                </a:r>
                <a:r>
                  <a:rPr lang="en-US" altLang="zh-CN" dirty="0" smtClean="0"/>
                  <a:t>0.5 cm</a:t>
                </a:r>
                <a:r>
                  <a:rPr lang="en-US" altLang="zh-CN" baseline="30000" dirty="0" smtClean="0"/>
                  <a:t>2</a:t>
                </a:r>
                <a:r>
                  <a:rPr lang="en-US" altLang="zh-CN" dirty="0" smtClean="0"/>
                  <a:t> pixels</a:t>
                </a:r>
                <a:r>
                  <a:rPr lang="en-US" altLang="zh-CN" dirty="0" smtClean="0">
                    <a:solidFill>
                      <a:srgbClr val="C00000"/>
                    </a:solidFill>
                  </a:rPr>
                  <a:t>=&gt;</a:t>
                </a:r>
              </a:p>
              <a:p>
                <a:pPr marL="0" indent="0">
                  <a:buNone/>
                </a:pPr>
                <a:r>
                  <a:rPr lang="en-US" altLang="zh-CN" dirty="0" smtClean="0">
                    <a:solidFill>
                      <a:srgbClr val="00B0F0"/>
                    </a:solidFill>
                  </a:rPr>
                  <a:t>52 </a:t>
                </a:r>
                <a:r>
                  <a:rPr lang="en-US" altLang="zh-CN" dirty="0">
                    <a:solidFill>
                      <a:srgbClr val="00B0F0"/>
                    </a:solidFill>
                  </a:rPr>
                  <a:t>chambers </a:t>
                </a:r>
                <a:r>
                  <a:rPr lang="en-US" altLang="zh-CN" dirty="0" smtClean="0">
                    <a:solidFill>
                      <a:srgbClr val="00B0F0"/>
                    </a:solidFill>
                  </a:rPr>
                  <a:t>and 35500 </a:t>
                </a:r>
                <a:r>
                  <a:rPr lang="en-US" altLang="zh-CN" dirty="0">
                    <a:solidFill>
                      <a:srgbClr val="00B0F0"/>
                    </a:solidFill>
                  </a:rPr>
                  <a:t>readout </a:t>
                </a:r>
                <a:r>
                  <a:rPr lang="en-US" altLang="zh-CN" dirty="0" smtClean="0">
                    <a:solidFill>
                      <a:srgbClr val="00B0F0"/>
                    </a:solidFill>
                  </a:rPr>
                  <a:t>channels</a:t>
                </a:r>
              </a:p>
              <a:p>
                <a:pPr marL="0" indent="0">
                  <a:buNone/>
                </a:pPr>
                <a:r>
                  <a:rPr lang="en-US" altLang="zh-CN" dirty="0" smtClean="0">
                    <a:solidFill>
                      <a:srgbClr val="00B0F0"/>
                    </a:solidFill>
                  </a:rPr>
                  <a:t>are needed.</a:t>
                </a:r>
                <a:endParaRPr lang="zh-CN" altLang="en-US" dirty="0">
                  <a:solidFill>
                    <a:srgbClr val="00B0F0"/>
                  </a:solidFill>
                </a:endParaRPr>
              </a:p>
              <a:p>
                <a:endParaRPr lang="en-US" altLang="zh-CN" b="1" dirty="0">
                  <a:solidFill>
                    <a:srgbClr val="C00000"/>
                  </a:solidFill>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439294" y="1144488"/>
                <a:ext cx="8704706" cy="4300736"/>
              </a:xfrm>
              <a:blipFill rotWithShape="1">
                <a:blip r:embed="rId2"/>
                <a:stretch>
                  <a:fillRect l="-1050" t="-993" b="-851"/>
                </a:stretch>
              </a:blipFill>
            </p:spPr>
            <p:txBody>
              <a:bodyPr/>
              <a:lstStyle/>
              <a:p>
                <a:r>
                  <a:rPr lang="zh-CN" altLang="en-US">
                    <a:noFill/>
                  </a:rPr>
                  <a:t> </a:t>
                </a:r>
              </a:p>
            </p:txBody>
          </p:sp>
        </mc:Fallback>
      </mc:AlternateContent>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52</a:t>
            </a:fld>
            <a:endParaRPr lang="zh-CN" altLang="en-US"/>
          </a:p>
        </p:txBody>
      </p:sp>
      <p:pic>
        <p:nvPicPr>
          <p:cNvPr id="11" name="图片 10"/>
          <p:cNvPicPr/>
          <p:nvPr/>
        </p:nvPicPr>
        <p:blipFill>
          <a:blip r:embed="rId3"/>
          <a:stretch>
            <a:fillRect/>
          </a:stretch>
        </p:blipFill>
        <p:spPr>
          <a:xfrm>
            <a:off x="6322771" y="3429000"/>
            <a:ext cx="2497701" cy="2310755"/>
          </a:xfrm>
          <a:prstGeom prst="rect">
            <a:avLst/>
          </a:prstGeom>
        </p:spPr>
      </p:pic>
      <p:cxnSp>
        <p:nvCxnSpPr>
          <p:cNvPr id="12" name="直接箭头连接符 11"/>
          <p:cNvCxnSpPr/>
          <p:nvPr/>
        </p:nvCxnSpPr>
        <p:spPr>
          <a:xfrm flipV="1">
            <a:off x="8555019" y="4558625"/>
            <a:ext cx="0" cy="1534672"/>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flipV="1">
            <a:off x="6610803" y="4558624"/>
            <a:ext cx="0" cy="1534673"/>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flipV="1">
            <a:off x="6610803" y="5877273"/>
            <a:ext cx="1944216"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7006847" y="5908631"/>
            <a:ext cx="1152128" cy="369332"/>
          </a:xfrm>
          <a:prstGeom prst="rect">
            <a:avLst/>
          </a:prstGeom>
          <a:noFill/>
        </p:spPr>
        <p:txBody>
          <a:bodyPr wrap="square" rtlCol="0">
            <a:spAutoFit/>
          </a:bodyPr>
          <a:lstStyle/>
          <a:p>
            <a:r>
              <a:rPr lang="en-US" altLang="zh-CN" dirty="0" smtClean="0"/>
              <a:t>150cm</a:t>
            </a:r>
            <a:endParaRPr lang="zh-CN" altLang="en-US" dirty="0"/>
          </a:p>
        </p:txBody>
      </p:sp>
    </p:spTree>
    <p:extLst>
      <p:ext uri="{BB962C8B-B14F-4D97-AF65-F5344CB8AC3E}">
        <p14:creationId xmlns:p14="http://schemas.microsoft.com/office/powerpoint/2010/main" val="42446590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89" y="269381"/>
            <a:ext cx="6184616" cy="850106"/>
          </a:xfrm>
        </p:spPr>
        <p:txBody>
          <a:bodyPr>
            <a:normAutofit/>
          </a:bodyPr>
          <a:lstStyle/>
          <a:p>
            <a:r>
              <a:rPr lang="en-US" sz="3200" b="1" dirty="0" smtClean="0">
                <a:solidFill>
                  <a:srgbClr val="FF0000"/>
                </a:solidFill>
              </a:rPr>
              <a:t>MIMAC</a:t>
            </a:r>
            <a:r>
              <a:rPr lang="zh-CN" altLang="en-US" sz="3200" b="1" dirty="0" smtClean="0">
                <a:solidFill>
                  <a:srgbClr val="FF0000"/>
                </a:solidFill>
              </a:rPr>
              <a:t>方向性探测技术原理</a:t>
            </a:r>
            <a:endParaRPr lang="en-US" sz="3200" b="1" dirty="0">
              <a:solidFill>
                <a:srgbClr val="FF0000"/>
              </a:solidFill>
            </a:endParaRPr>
          </a:p>
        </p:txBody>
      </p:sp>
      <p:sp>
        <p:nvSpPr>
          <p:cNvPr id="3" name="Content Placeholder 2"/>
          <p:cNvSpPr>
            <a:spLocks noGrp="1"/>
          </p:cNvSpPr>
          <p:nvPr>
            <p:ph sz="quarter" idx="1"/>
          </p:nvPr>
        </p:nvSpPr>
        <p:spPr>
          <a:xfrm>
            <a:off x="508926" y="4771898"/>
            <a:ext cx="8206478" cy="1962635"/>
          </a:xfrm>
        </p:spPr>
        <p:txBody>
          <a:bodyPr>
            <a:normAutofit/>
          </a:bodyPr>
          <a:lstStyle/>
          <a:p>
            <a:r>
              <a:rPr lang="zh-CN" altLang="en-US" sz="2000" dirty="0" smtClean="0"/>
              <a:t>暗物质在</a:t>
            </a:r>
            <a:r>
              <a:rPr lang="en-US" altLang="zh-CN" sz="2000" dirty="0" smtClean="0"/>
              <a:t>50 mbar</a:t>
            </a:r>
            <a:r>
              <a:rPr lang="zh-CN" altLang="en-US" sz="2000" dirty="0" smtClean="0"/>
              <a:t>的低压气体</a:t>
            </a:r>
            <a:r>
              <a:rPr lang="en-US" altLang="zh-CN" sz="2000" dirty="0" smtClean="0"/>
              <a:t>(</a:t>
            </a:r>
            <a:r>
              <a:rPr lang="en-US" altLang="zh-CN" sz="2000" dirty="0"/>
              <a:t>70%CF</a:t>
            </a:r>
            <a:r>
              <a:rPr lang="en-US" altLang="zh-CN" sz="2000" baseline="-25000" dirty="0"/>
              <a:t>4</a:t>
            </a:r>
            <a:r>
              <a:rPr lang="en-US" altLang="zh-CN" sz="2000" dirty="0"/>
              <a:t> + 28%CHF</a:t>
            </a:r>
            <a:r>
              <a:rPr lang="en-US" altLang="zh-CN" sz="2000" baseline="-25000" dirty="0"/>
              <a:t>3</a:t>
            </a:r>
            <a:r>
              <a:rPr lang="en-US" altLang="zh-CN" sz="2000" dirty="0"/>
              <a:t> + 2%C</a:t>
            </a:r>
            <a:r>
              <a:rPr lang="en-US" altLang="zh-CN" sz="2000" baseline="-25000" dirty="0"/>
              <a:t>4</a:t>
            </a:r>
            <a:r>
              <a:rPr lang="en-US" altLang="zh-CN" sz="2000" dirty="0"/>
              <a:t>H</a:t>
            </a:r>
            <a:r>
              <a:rPr lang="en-US" altLang="zh-CN" sz="2000" baseline="-25000" dirty="0"/>
              <a:t>10</a:t>
            </a:r>
            <a:r>
              <a:rPr lang="en-US" altLang="zh-CN" sz="2000" dirty="0"/>
              <a:t> </a:t>
            </a:r>
            <a:r>
              <a:rPr lang="en-US" altLang="zh-CN" sz="2000" dirty="0" smtClean="0"/>
              <a:t>)</a:t>
            </a:r>
            <a:r>
              <a:rPr lang="zh-CN" altLang="en-US" sz="2000" dirty="0" smtClean="0"/>
              <a:t>中打出的核反冲形成一个电离径迹</a:t>
            </a:r>
            <a:endParaRPr lang="en-US" sz="2000" dirty="0" smtClean="0"/>
          </a:p>
          <a:p>
            <a:r>
              <a:rPr lang="zh-CN" altLang="en-US" sz="2000" dirty="0" smtClean="0"/>
              <a:t>电离径迹漂移到阳极，在一个很窄的气隙</a:t>
            </a:r>
            <a:r>
              <a:rPr lang="en-US" altLang="zh-CN" sz="2000" dirty="0"/>
              <a:t>(256 </a:t>
            </a:r>
            <a:r>
              <a:rPr lang="en-US" altLang="zh-CN" sz="2000" dirty="0">
                <a:latin typeface="Symbol" charset="2"/>
                <a:cs typeface="Symbol" charset="2"/>
              </a:rPr>
              <a:t>m</a:t>
            </a:r>
            <a:r>
              <a:rPr lang="en-US" altLang="zh-CN" sz="2000" dirty="0"/>
              <a:t>m)</a:t>
            </a:r>
            <a:r>
              <a:rPr lang="zh-CN" altLang="en-US" sz="2000" dirty="0" smtClean="0"/>
              <a:t>中通过微结构气体探测器</a:t>
            </a:r>
            <a:r>
              <a:rPr lang="en-US" altLang="zh-CN" sz="2000" dirty="0" smtClean="0"/>
              <a:t>MICROMEGAS</a:t>
            </a:r>
            <a:r>
              <a:rPr lang="zh-CN" altLang="en-US" sz="2000" dirty="0" smtClean="0"/>
              <a:t>产生雪崩放大信号</a:t>
            </a:r>
            <a:endParaRPr lang="en-US" altLang="zh-CN" sz="2000" dirty="0" smtClean="0"/>
          </a:p>
          <a:p>
            <a:r>
              <a:rPr lang="zh-CN" altLang="en-US" sz="2000" dirty="0" smtClean="0"/>
              <a:t>利用一个对应的快速电子学（</a:t>
            </a:r>
            <a:r>
              <a:rPr lang="en-US" altLang="zh-CN" sz="2000" dirty="0" smtClean="0"/>
              <a:t>20 ns</a:t>
            </a:r>
            <a:r>
              <a:rPr lang="zh-CN" altLang="en-US" sz="2000" dirty="0" smtClean="0"/>
              <a:t>采样）进行读出并重建三维径迹</a:t>
            </a:r>
            <a:endParaRPr lang="en-US" dirty="0" smtClean="0"/>
          </a:p>
          <a:p>
            <a:endParaRPr lang="en-US" dirty="0"/>
          </a:p>
          <a:p>
            <a:endParaRPr lang="en-US" dirty="0" smtClean="0"/>
          </a:p>
          <a:p>
            <a:endParaRPr lang="en-US" dirty="0"/>
          </a:p>
          <a:p>
            <a:pPr marL="0" indent="0">
              <a:buNone/>
            </a:pPr>
            <a:endParaRPr lang="en-US" dirty="0" smtClean="0"/>
          </a:p>
          <a:p>
            <a:endParaRPr lang="en-US" dirty="0"/>
          </a:p>
        </p:txBody>
      </p:sp>
      <p:pic>
        <p:nvPicPr>
          <p:cNvPr id="5" name="Picture 4"/>
          <p:cNvPicPr>
            <a:picLocks noChangeAspect="1"/>
          </p:cNvPicPr>
          <p:nvPr/>
        </p:nvPicPr>
        <p:blipFill rotWithShape="1">
          <a:blip r:embed="rId2"/>
          <a:srcRect t="11931"/>
          <a:stretch/>
        </p:blipFill>
        <p:spPr>
          <a:xfrm>
            <a:off x="1123764" y="1731735"/>
            <a:ext cx="7065783" cy="2834920"/>
          </a:xfrm>
          <a:prstGeom prst="rect">
            <a:avLst/>
          </a:prstGeom>
        </p:spPr>
      </p:pic>
      <p:sp>
        <p:nvSpPr>
          <p:cNvPr id="4" name="文本框 3"/>
          <p:cNvSpPr txBox="1"/>
          <p:nvPr/>
        </p:nvSpPr>
        <p:spPr>
          <a:xfrm>
            <a:off x="5178090" y="1585550"/>
            <a:ext cx="3396708" cy="369332"/>
          </a:xfrm>
          <a:prstGeom prst="rect">
            <a:avLst/>
          </a:prstGeom>
          <a:noFill/>
        </p:spPr>
        <p:txBody>
          <a:bodyPr wrap="none" rtlCol="0">
            <a:spAutoFit/>
          </a:bodyPr>
          <a:lstStyle/>
          <a:p>
            <a:r>
              <a:rPr kumimoji="1" lang="en-US" altLang="zh-CN" dirty="0" smtClean="0"/>
              <a:t>arXiv:1311.0616 (CYGNUS 2013)</a:t>
            </a:r>
            <a:endParaRPr kumimoji="1" lang="zh-CN" altLang="en-US" dirty="0"/>
          </a:p>
        </p:txBody>
      </p:sp>
      <p:sp>
        <p:nvSpPr>
          <p:cNvPr id="6" name="日期占位符 5"/>
          <p:cNvSpPr>
            <a:spLocks noGrp="1"/>
          </p:cNvSpPr>
          <p:nvPr>
            <p:ph type="dt" sz="half" idx="10"/>
          </p:nvPr>
        </p:nvSpPr>
        <p:spPr/>
        <p:txBody>
          <a:bodyPr/>
          <a:lstStyle/>
          <a:p>
            <a:r>
              <a:rPr lang="en-US" altLang="zh-CN" smtClean="0"/>
              <a:t>2015-07-23 </a:t>
            </a:r>
            <a:endParaRPr lang="zh-CN" altLang="en-US"/>
          </a:p>
        </p:txBody>
      </p:sp>
      <p:sp>
        <p:nvSpPr>
          <p:cNvPr id="7" name="页脚占位符 6"/>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8" name="灯片编号占位符 7"/>
          <p:cNvSpPr>
            <a:spLocks noGrp="1"/>
          </p:cNvSpPr>
          <p:nvPr>
            <p:ph type="sldNum" sz="quarter" idx="12"/>
          </p:nvPr>
        </p:nvSpPr>
        <p:spPr/>
        <p:txBody>
          <a:bodyPr/>
          <a:lstStyle/>
          <a:p>
            <a:fld id="{0C913308-F349-4B6D-A68A-DD1791B4A57B}" type="slidenum">
              <a:rPr lang="zh-CN" altLang="en-US" smtClean="0"/>
              <a:pPr/>
              <a:t>53</a:t>
            </a:fld>
            <a:endParaRPr lang="zh-CN" altLang="en-US"/>
          </a:p>
        </p:txBody>
      </p:sp>
    </p:spTree>
    <p:extLst>
      <p:ext uri="{BB962C8B-B14F-4D97-AF65-F5344CB8AC3E}">
        <p14:creationId xmlns:p14="http://schemas.microsoft.com/office/powerpoint/2010/main" val="3395756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pic>
        <p:nvPicPr>
          <p:cNvPr id="5" name="图片 4"/>
          <p:cNvPicPr>
            <a:picLocks noChangeAspect="1"/>
          </p:cNvPicPr>
          <p:nvPr/>
        </p:nvPicPr>
        <p:blipFill>
          <a:blip r:embed="rId3"/>
          <a:stretch>
            <a:fillRect/>
          </a:stretch>
        </p:blipFill>
        <p:spPr>
          <a:xfrm>
            <a:off x="25400" y="12700"/>
            <a:ext cx="9093200" cy="6819900"/>
          </a:xfrm>
          <a:prstGeom prst="rect">
            <a:avLst/>
          </a:prstGeom>
        </p:spPr>
      </p:pic>
      <p:sp>
        <p:nvSpPr>
          <p:cNvPr id="3" name="日期占位符 2"/>
          <p:cNvSpPr>
            <a:spLocks noGrp="1"/>
          </p:cNvSpPr>
          <p:nvPr>
            <p:ph type="dt" sz="half" idx="10"/>
          </p:nvPr>
        </p:nvSpPr>
        <p:spPr/>
        <p:txBody>
          <a:bodyPr/>
          <a:lstStyle/>
          <a:p>
            <a:r>
              <a:rPr lang="en-US" altLang="zh-CN" smtClean="0"/>
              <a:t>2015-07-23 </a:t>
            </a:r>
            <a:endParaRPr lang="zh-CN" altLang="en-US"/>
          </a:p>
        </p:txBody>
      </p:sp>
      <p:sp>
        <p:nvSpPr>
          <p:cNvPr id="4" name="页脚占位符 3"/>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54</a:t>
            </a:fld>
            <a:endParaRPr lang="zh-CN" altLang="en-US"/>
          </a:p>
        </p:txBody>
      </p:sp>
    </p:spTree>
    <p:extLst>
      <p:ext uri="{BB962C8B-B14F-4D97-AF65-F5344CB8AC3E}">
        <p14:creationId xmlns:p14="http://schemas.microsoft.com/office/powerpoint/2010/main" val="424928682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55</a:t>
            </a:fld>
            <a:endParaRPr lang="zh-CN" altLang="en-US"/>
          </a:p>
        </p:txBody>
      </p:sp>
      <p:pic>
        <p:nvPicPr>
          <p:cNvPr id="59394" name="Picture 2"/>
          <p:cNvPicPr>
            <a:picLocks noChangeAspect="1" noChangeArrowheads="1"/>
          </p:cNvPicPr>
          <p:nvPr/>
        </p:nvPicPr>
        <p:blipFill>
          <a:blip r:embed="rId2"/>
          <a:srcRect/>
          <a:stretch>
            <a:fillRect/>
          </a:stretch>
        </p:blipFill>
        <p:spPr bwMode="auto">
          <a:xfrm>
            <a:off x="1074895" y="620689"/>
            <a:ext cx="6886282" cy="4680519"/>
          </a:xfrm>
          <a:prstGeom prst="rect">
            <a:avLst/>
          </a:prstGeom>
          <a:noFill/>
          <a:ln w="9525">
            <a:noFill/>
            <a:miter lim="800000"/>
            <a:headEnd/>
            <a:tailEnd/>
          </a:ln>
          <a:effectLst/>
        </p:spPr>
      </p:pic>
      <p:sp>
        <p:nvSpPr>
          <p:cNvPr id="3" name="内容占位符 2"/>
          <p:cNvSpPr>
            <a:spLocks noGrp="1"/>
          </p:cNvSpPr>
          <p:nvPr>
            <p:ph idx="1"/>
          </p:nvPr>
        </p:nvSpPr>
        <p:spPr>
          <a:xfrm>
            <a:off x="7429520" y="2708920"/>
            <a:ext cx="1714480" cy="1685924"/>
          </a:xfrm>
        </p:spPr>
        <p:txBody>
          <a:bodyPr>
            <a:normAutofit/>
          </a:bodyPr>
          <a:lstStyle/>
          <a:p>
            <a:pPr>
              <a:buNone/>
            </a:pPr>
            <a:r>
              <a:rPr lang="nn-NO" altLang="zh-CN" sz="2000" b="1" dirty="0" smtClean="0"/>
              <a:t>1 m3 x 3 yrs</a:t>
            </a:r>
          </a:p>
          <a:p>
            <a:pPr>
              <a:buNone/>
            </a:pPr>
            <a:r>
              <a:rPr lang="nn-NO" altLang="zh-CN" sz="2000" b="1" dirty="0" smtClean="0">
                <a:solidFill>
                  <a:srgbClr val="0404CC"/>
                </a:solidFill>
              </a:rPr>
              <a:t>5 m3 x 3 yrs</a:t>
            </a:r>
          </a:p>
          <a:p>
            <a:pPr marL="0" indent="0">
              <a:buNone/>
            </a:pPr>
            <a:r>
              <a:rPr lang="nn-NO" altLang="zh-CN" sz="2000" b="1" dirty="0" smtClean="0">
                <a:solidFill>
                  <a:srgbClr val="FF0000"/>
                </a:solidFill>
              </a:rPr>
              <a:t>50 m3 x 3 yrs</a:t>
            </a:r>
            <a:endParaRPr lang="zh-CN" altLang="en-US" sz="2000" b="1" dirty="0">
              <a:solidFill>
                <a:srgbClr val="FF0000"/>
              </a:solidFill>
            </a:endParaRPr>
          </a:p>
        </p:txBody>
      </p:sp>
      <p:sp>
        <p:nvSpPr>
          <p:cNvPr id="2" name="标题 1"/>
          <p:cNvSpPr>
            <a:spLocks noGrp="1"/>
          </p:cNvSpPr>
          <p:nvPr>
            <p:ph type="title"/>
          </p:nvPr>
        </p:nvSpPr>
        <p:spPr>
          <a:xfrm>
            <a:off x="142844" y="274638"/>
            <a:ext cx="8786874" cy="850106"/>
          </a:xfrm>
        </p:spPr>
        <p:txBody>
          <a:bodyPr>
            <a:normAutofit/>
          </a:bodyPr>
          <a:lstStyle/>
          <a:p>
            <a:r>
              <a:rPr lang="en-US" altLang="zh-CN" sz="3600" b="1" dirty="0" smtClean="0">
                <a:solidFill>
                  <a:srgbClr val="0404CC"/>
                </a:solidFill>
              </a:rPr>
              <a:t>MIMAC </a:t>
            </a:r>
            <a:r>
              <a:rPr lang="zh-CN" altLang="en-US" sz="3600" b="1" dirty="0" smtClean="0">
                <a:solidFill>
                  <a:srgbClr val="0404CC"/>
                </a:solidFill>
              </a:rPr>
              <a:t>自旋相关探测区域</a:t>
            </a:r>
            <a:endParaRPr lang="zh-CN" altLang="en-US" sz="3600" b="1" dirty="0">
              <a:solidFill>
                <a:srgbClr val="0404CC"/>
              </a:solidFill>
            </a:endParaRPr>
          </a:p>
        </p:txBody>
      </p:sp>
      <p:sp>
        <p:nvSpPr>
          <p:cNvPr id="8" name="TextBox 7"/>
          <p:cNvSpPr txBox="1"/>
          <p:nvPr/>
        </p:nvSpPr>
        <p:spPr>
          <a:xfrm>
            <a:off x="6876257" y="4077071"/>
            <a:ext cx="2267744" cy="615553"/>
          </a:xfrm>
          <a:prstGeom prst="rect">
            <a:avLst/>
          </a:prstGeom>
          <a:noFill/>
        </p:spPr>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CMSSM</a:t>
            </a:r>
            <a:r>
              <a:rPr lang="zh-CN" altLang="en-US" sz="1600" dirty="0" smtClean="0">
                <a:latin typeface="Arial Unicode MS" pitchFamily="34" charset="-122"/>
                <a:ea typeface="Arial Unicode MS" pitchFamily="34" charset="-122"/>
                <a:cs typeface="Arial Unicode MS" pitchFamily="34" charset="-122"/>
              </a:rPr>
              <a:t>模型理论区域</a:t>
            </a:r>
            <a:r>
              <a:rPr lang="en-US" altLang="zh-CN" sz="1600" dirty="0" smtClean="0">
                <a:latin typeface="Arial Unicode MS" pitchFamily="34" charset="-122"/>
                <a:ea typeface="Arial Unicode MS" pitchFamily="34" charset="-122"/>
                <a:cs typeface="Arial Unicode MS" pitchFamily="34" charset="-122"/>
              </a:rPr>
              <a:t> [Belanger et al. 2014</a:t>
            </a:r>
            <a:r>
              <a:rPr lang="en-US" altLang="zh-CN" dirty="0" smtClean="0">
                <a:latin typeface="Arial Unicode MS" pitchFamily="34" charset="-122"/>
                <a:ea typeface="Arial Unicode MS" pitchFamily="34" charset="-122"/>
                <a:cs typeface="Arial Unicode MS" pitchFamily="34" charset="-122"/>
              </a:rPr>
              <a:t>]</a:t>
            </a:r>
            <a:endParaRPr lang="en-US" dirty="0">
              <a:latin typeface="Arial Unicode MS" pitchFamily="34" charset="-122"/>
              <a:ea typeface="Arial Unicode MS" pitchFamily="34" charset="-122"/>
              <a:cs typeface="Arial Unicode MS" pitchFamily="34" charset="-122"/>
            </a:endParaRPr>
          </a:p>
        </p:txBody>
      </p:sp>
      <p:sp>
        <p:nvSpPr>
          <p:cNvPr id="9" name="Content Placeholder 3"/>
          <p:cNvSpPr txBox="1">
            <a:spLocks/>
          </p:cNvSpPr>
          <p:nvPr/>
        </p:nvSpPr>
        <p:spPr>
          <a:xfrm>
            <a:off x="273108" y="5119182"/>
            <a:ext cx="8766770" cy="17388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800" dirty="0" smtClean="0"/>
              <a:t>自旋相关的质子散射截面：现有来自非方向性</a:t>
            </a:r>
            <a:r>
              <a:rPr lang="en-US" altLang="zh-CN" sz="1800" dirty="0" smtClean="0"/>
              <a:t>KIMS</a:t>
            </a:r>
            <a:r>
              <a:rPr lang="zh-CN" altLang="en-US" sz="1800" dirty="0" smtClean="0"/>
              <a:t>和</a:t>
            </a:r>
            <a:r>
              <a:rPr lang="en-US" altLang="zh-CN" sz="1800" dirty="0" smtClean="0"/>
              <a:t>COUPP</a:t>
            </a:r>
            <a:r>
              <a:rPr lang="zh-CN" altLang="en-US" sz="1800" dirty="0" smtClean="0"/>
              <a:t>等实验探测</a:t>
            </a:r>
            <a:endParaRPr lang="en-US" altLang="zh-CN" sz="1800" dirty="0" smtClean="0"/>
          </a:p>
          <a:p>
            <a:r>
              <a:rPr lang="en-US" sz="1800" dirty="0" smtClean="0"/>
              <a:t>1m3  MIMAC </a:t>
            </a:r>
            <a:r>
              <a:rPr lang="zh-CN" altLang="en-US" sz="1800" dirty="0" smtClean="0"/>
              <a:t>（</a:t>
            </a:r>
            <a:r>
              <a:rPr lang="en-US" altLang="zh-CN" sz="1800" dirty="0" smtClean="0"/>
              <a:t>154g 19F</a:t>
            </a:r>
            <a:r>
              <a:rPr lang="zh-CN" altLang="en-US" sz="1800" dirty="0" smtClean="0"/>
              <a:t>，三年）可以把现有的探测灵敏限提高三个量级</a:t>
            </a:r>
            <a:endParaRPr lang="en-US" altLang="zh-CN" sz="1800" dirty="0" smtClean="0"/>
          </a:p>
          <a:p>
            <a:r>
              <a:rPr lang="en-US" sz="1800" dirty="0" smtClean="0"/>
              <a:t>5m3  MIMAC </a:t>
            </a:r>
            <a:r>
              <a:rPr lang="zh-CN" altLang="en-US" sz="1800" dirty="0" smtClean="0"/>
              <a:t>（</a:t>
            </a:r>
            <a:r>
              <a:rPr lang="en-US" altLang="zh-CN" sz="1800" dirty="0" smtClean="0"/>
              <a:t>2.3 kg 19F</a:t>
            </a:r>
            <a:r>
              <a:rPr lang="zh-CN" altLang="en-US" sz="1800" dirty="0" smtClean="0"/>
              <a:t>，</a:t>
            </a:r>
            <a:r>
              <a:rPr lang="en-US" altLang="zh-CN" sz="1800" dirty="0" smtClean="0"/>
              <a:t>3year</a:t>
            </a:r>
            <a:r>
              <a:rPr lang="zh-CN" altLang="en-US" sz="1800" dirty="0" smtClean="0"/>
              <a:t>）可以再提高接近一个量级</a:t>
            </a:r>
            <a:endParaRPr lang="en-US" altLang="zh-CN" sz="1800" dirty="0" smtClean="0"/>
          </a:p>
          <a:p>
            <a:r>
              <a:rPr lang="en-US" altLang="zh-CN" sz="1800" dirty="0" smtClean="0"/>
              <a:t>50m3 MIMAC</a:t>
            </a:r>
            <a:r>
              <a:rPr lang="zh-CN" altLang="en-US" sz="1800" dirty="0" smtClean="0"/>
              <a:t>（</a:t>
            </a:r>
            <a:r>
              <a:rPr lang="en-US" altLang="zh-CN" sz="1800" dirty="0" smtClean="0"/>
              <a:t>23.1 kg 19F</a:t>
            </a:r>
            <a:r>
              <a:rPr lang="zh-CN" altLang="en-US" sz="1800" dirty="0" smtClean="0"/>
              <a:t>，</a:t>
            </a:r>
            <a:r>
              <a:rPr lang="en-US" altLang="zh-CN" sz="1800" dirty="0" smtClean="0"/>
              <a:t>3year</a:t>
            </a:r>
            <a:r>
              <a:rPr lang="zh-CN" altLang="en-US" sz="1800" dirty="0" smtClean="0"/>
              <a:t>）可以把现有的探测灵敏限提高五个量级</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ChangeArrowheads="1"/>
          </p:cNvSpPr>
          <p:nvPr/>
        </p:nvSpPr>
        <p:spPr bwMode="auto">
          <a:xfrm>
            <a:off x="2322513" y="4846638"/>
            <a:ext cx="5176837" cy="3603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12" name="Rectangle 4"/>
          <p:cNvSpPr>
            <a:spLocks noChangeArrowheads="1"/>
          </p:cNvSpPr>
          <p:nvPr/>
        </p:nvSpPr>
        <p:spPr bwMode="auto">
          <a:xfrm>
            <a:off x="990600" y="152400"/>
            <a:ext cx="75580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4000" b="1" i="0" dirty="0">
                <a:solidFill>
                  <a:srgbClr val="01059D"/>
                </a:solidFill>
              </a:rPr>
              <a:t>Bulk fabrication process</a:t>
            </a:r>
            <a:endParaRPr lang="en-US" sz="4000" i="0" dirty="0">
              <a:solidFill>
                <a:srgbClr val="01059D"/>
              </a:solidFill>
            </a:endParaRPr>
          </a:p>
        </p:txBody>
      </p:sp>
      <p:sp>
        <p:nvSpPr>
          <p:cNvPr id="94213" name="Rectangle 5"/>
          <p:cNvSpPr>
            <a:spLocks noChangeArrowheads="1"/>
          </p:cNvSpPr>
          <p:nvPr/>
        </p:nvSpPr>
        <p:spPr bwMode="auto">
          <a:xfrm>
            <a:off x="2316163" y="5211763"/>
            <a:ext cx="5176837" cy="9445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14" name="Text Box 6"/>
          <p:cNvSpPr txBox="1">
            <a:spLocks noChangeArrowheads="1"/>
          </p:cNvSpPr>
          <p:nvPr/>
        </p:nvSpPr>
        <p:spPr bwMode="auto">
          <a:xfrm>
            <a:off x="7948613" y="5497513"/>
            <a:ext cx="568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PCB</a:t>
            </a:r>
          </a:p>
        </p:txBody>
      </p:sp>
      <p:sp>
        <p:nvSpPr>
          <p:cNvPr id="94215" name="Text Box 7"/>
          <p:cNvSpPr txBox="1">
            <a:spLocks noChangeArrowheads="1"/>
          </p:cNvSpPr>
          <p:nvPr/>
        </p:nvSpPr>
        <p:spPr bwMode="auto">
          <a:xfrm>
            <a:off x="325438" y="4848225"/>
            <a:ext cx="12398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Photoresist 1</a:t>
            </a:r>
          </a:p>
        </p:txBody>
      </p:sp>
      <p:sp>
        <p:nvSpPr>
          <p:cNvPr id="94216" name="Rectangle 8"/>
          <p:cNvSpPr>
            <a:spLocks noChangeArrowheads="1"/>
          </p:cNvSpPr>
          <p:nvPr/>
        </p:nvSpPr>
        <p:spPr bwMode="auto">
          <a:xfrm>
            <a:off x="2324100" y="4486275"/>
            <a:ext cx="5176838" cy="36036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17" name="Text Box 9"/>
          <p:cNvSpPr txBox="1">
            <a:spLocks noChangeArrowheads="1"/>
          </p:cNvSpPr>
          <p:nvPr/>
        </p:nvSpPr>
        <p:spPr bwMode="auto">
          <a:xfrm>
            <a:off x="307975" y="4491038"/>
            <a:ext cx="12398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Photoresist 2</a:t>
            </a:r>
          </a:p>
        </p:txBody>
      </p:sp>
      <p:sp>
        <p:nvSpPr>
          <p:cNvPr id="94218" name="Text Box 10"/>
          <p:cNvSpPr txBox="1">
            <a:spLocks noChangeArrowheads="1"/>
          </p:cNvSpPr>
          <p:nvPr/>
        </p:nvSpPr>
        <p:spPr bwMode="auto">
          <a:xfrm>
            <a:off x="7867650" y="4656138"/>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Mesh</a:t>
            </a:r>
          </a:p>
        </p:txBody>
      </p:sp>
      <p:grpSp>
        <p:nvGrpSpPr>
          <p:cNvPr id="5" name="Group 11"/>
          <p:cNvGrpSpPr>
            <a:grpSpLocks/>
          </p:cNvGrpSpPr>
          <p:nvPr/>
        </p:nvGrpSpPr>
        <p:grpSpPr bwMode="auto">
          <a:xfrm>
            <a:off x="1592263" y="4398963"/>
            <a:ext cx="6588125" cy="0"/>
            <a:chOff x="851" y="1709"/>
            <a:chExt cx="4150" cy="0"/>
          </a:xfrm>
        </p:grpSpPr>
        <p:sp>
          <p:nvSpPr>
            <p:cNvPr id="94220" name="Line 12"/>
            <p:cNvSpPr>
              <a:spLocks noChangeShapeType="1"/>
            </p:cNvSpPr>
            <p:nvPr/>
          </p:nvSpPr>
          <p:spPr bwMode="auto">
            <a:xfrm>
              <a:off x="851" y="1709"/>
              <a:ext cx="46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1" name="Line 13"/>
            <p:cNvSpPr>
              <a:spLocks noChangeShapeType="1"/>
            </p:cNvSpPr>
            <p:nvPr/>
          </p:nvSpPr>
          <p:spPr bwMode="auto">
            <a:xfrm>
              <a:off x="1762" y="1709"/>
              <a:ext cx="45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2" name="Line 14"/>
            <p:cNvSpPr>
              <a:spLocks noChangeShapeType="1"/>
            </p:cNvSpPr>
            <p:nvPr/>
          </p:nvSpPr>
          <p:spPr bwMode="auto">
            <a:xfrm>
              <a:off x="2260" y="1709"/>
              <a:ext cx="4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3" name="Line 15"/>
            <p:cNvSpPr>
              <a:spLocks noChangeShapeType="1"/>
            </p:cNvSpPr>
            <p:nvPr/>
          </p:nvSpPr>
          <p:spPr bwMode="auto">
            <a:xfrm>
              <a:off x="2713" y="1709"/>
              <a:ext cx="45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4" name="Line 16"/>
            <p:cNvSpPr>
              <a:spLocks noChangeShapeType="1"/>
            </p:cNvSpPr>
            <p:nvPr/>
          </p:nvSpPr>
          <p:spPr bwMode="auto">
            <a:xfrm>
              <a:off x="3211" y="1709"/>
              <a:ext cx="408"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5" name="Line 17"/>
            <p:cNvSpPr>
              <a:spLocks noChangeShapeType="1"/>
            </p:cNvSpPr>
            <p:nvPr/>
          </p:nvSpPr>
          <p:spPr bwMode="auto">
            <a:xfrm>
              <a:off x="3664" y="1709"/>
              <a:ext cx="45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26" name="Line 18"/>
            <p:cNvSpPr>
              <a:spLocks noChangeShapeType="1"/>
            </p:cNvSpPr>
            <p:nvPr/>
          </p:nvSpPr>
          <p:spPr bwMode="auto">
            <a:xfrm>
              <a:off x="4571" y="1709"/>
              <a:ext cx="430" cy="0"/>
            </a:xfrm>
            <a:prstGeom prst="line">
              <a:avLst/>
            </a:prstGeom>
            <a:noFill/>
            <a:ln w="635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6" name="Group 19"/>
          <p:cNvGrpSpPr>
            <a:grpSpLocks/>
          </p:cNvGrpSpPr>
          <p:nvPr/>
        </p:nvGrpSpPr>
        <p:grpSpPr bwMode="auto">
          <a:xfrm>
            <a:off x="1970088" y="2982913"/>
            <a:ext cx="6202362" cy="1127125"/>
            <a:chOff x="1094" y="736"/>
            <a:chExt cx="3907" cy="710"/>
          </a:xfrm>
        </p:grpSpPr>
        <p:sp>
          <p:nvSpPr>
            <p:cNvPr id="94228" name="AutoShape 20"/>
            <p:cNvSpPr>
              <a:spLocks noChangeArrowheads="1"/>
            </p:cNvSpPr>
            <p:nvPr/>
          </p:nvSpPr>
          <p:spPr bwMode="auto">
            <a:xfrm>
              <a:off x="1094"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29" name="AutoShape 21"/>
            <p:cNvSpPr>
              <a:spLocks noChangeArrowheads="1"/>
            </p:cNvSpPr>
            <p:nvPr/>
          </p:nvSpPr>
          <p:spPr bwMode="auto">
            <a:xfrm>
              <a:off x="1544"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0" name="AutoShape 22"/>
            <p:cNvSpPr>
              <a:spLocks noChangeArrowheads="1"/>
            </p:cNvSpPr>
            <p:nvPr/>
          </p:nvSpPr>
          <p:spPr bwMode="auto">
            <a:xfrm>
              <a:off x="1995"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1" name="AutoShape 23"/>
            <p:cNvSpPr>
              <a:spLocks noChangeArrowheads="1"/>
            </p:cNvSpPr>
            <p:nvPr/>
          </p:nvSpPr>
          <p:spPr bwMode="auto">
            <a:xfrm>
              <a:off x="2446"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2" name="AutoShape 24"/>
            <p:cNvSpPr>
              <a:spLocks noChangeArrowheads="1"/>
            </p:cNvSpPr>
            <p:nvPr/>
          </p:nvSpPr>
          <p:spPr bwMode="auto">
            <a:xfrm>
              <a:off x="2897"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3" name="AutoShape 25"/>
            <p:cNvSpPr>
              <a:spLocks noChangeArrowheads="1"/>
            </p:cNvSpPr>
            <p:nvPr/>
          </p:nvSpPr>
          <p:spPr bwMode="auto">
            <a:xfrm>
              <a:off x="3348"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4" name="AutoShape 26"/>
            <p:cNvSpPr>
              <a:spLocks noChangeArrowheads="1"/>
            </p:cNvSpPr>
            <p:nvPr/>
          </p:nvSpPr>
          <p:spPr bwMode="auto">
            <a:xfrm>
              <a:off x="3799"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5" name="AutoShape 27"/>
            <p:cNvSpPr>
              <a:spLocks noChangeArrowheads="1"/>
            </p:cNvSpPr>
            <p:nvPr/>
          </p:nvSpPr>
          <p:spPr bwMode="auto">
            <a:xfrm>
              <a:off x="4250"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6" name="AutoShape 28"/>
            <p:cNvSpPr>
              <a:spLocks noChangeArrowheads="1"/>
            </p:cNvSpPr>
            <p:nvPr/>
          </p:nvSpPr>
          <p:spPr bwMode="auto">
            <a:xfrm>
              <a:off x="4701" y="1068"/>
              <a:ext cx="300" cy="378"/>
            </a:xfrm>
            <a:prstGeom prst="downArrow">
              <a:avLst>
                <a:gd name="adj1" fmla="val 50000"/>
                <a:gd name="adj2" fmla="val 315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37" name="Text Box 29"/>
            <p:cNvSpPr txBox="1">
              <a:spLocks noChangeArrowheads="1"/>
            </p:cNvSpPr>
            <p:nvPr/>
          </p:nvSpPr>
          <p:spPr bwMode="auto">
            <a:xfrm>
              <a:off x="2750" y="736"/>
              <a:ext cx="3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UV</a:t>
              </a:r>
            </a:p>
          </p:txBody>
        </p:sp>
      </p:grpSp>
      <p:grpSp>
        <p:nvGrpSpPr>
          <p:cNvPr id="7" name="Group 30"/>
          <p:cNvGrpSpPr>
            <a:grpSpLocks/>
          </p:cNvGrpSpPr>
          <p:nvPr/>
        </p:nvGrpSpPr>
        <p:grpSpPr bwMode="auto">
          <a:xfrm>
            <a:off x="1011238" y="2973388"/>
            <a:ext cx="7640637" cy="1468437"/>
            <a:chOff x="637" y="1873"/>
            <a:chExt cx="4813" cy="925"/>
          </a:xfrm>
        </p:grpSpPr>
        <p:sp>
          <p:nvSpPr>
            <p:cNvPr id="94239" name="Rectangle 31"/>
            <p:cNvSpPr>
              <a:spLocks noChangeArrowheads="1"/>
            </p:cNvSpPr>
            <p:nvPr/>
          </p:nvSpPr>
          <p:spPr bwMode="auto">
            <a:xfrm>
              <a:off x="637" y="1873"/>
              <a:ext cx="4813" cy="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 name="Group 32"/>
            <p:cNvGrpSpPr>
              <a:grpSpLocks/>
            </p:cNvGrpSpPr>
            <p:nvPr/>
          </p:nvGrpSpPr>
          <p:grpSpPr bwMode="auto">
            <a:xfrm>
              <a:off x="1368" y="2155"/>
              <a:ext cx="3578" cy="498"/>
              <a:chOff x="1368" y="2010"/>
              <a:chExt cx="3578" cy="498"/>
            </a:xfrm>
          </p:grpSpPr>
          <p:grpSp>
            <p:nvGrpSpPr>
              <p:cNvPr id="9" name="Group 33"/>
              <p:cNvGrpSpPr>
                <a:grpSpLocks/>
              </p:cNvGrpSpPr>
              <p:nvPr/>
            </p:nvGrpSpPr>
            <p:grpSpPr bwMode="auto">
              <a:xfrm>
                <a:off x="1368" y="2010"/>
                <a:ext cx="276" cy="498"/>
                <a:chOff x="1368" y="2010"/>
                <a:chExt cx="276" cy="498"/>
              </a:xfrm>
            </p:grpSpPr>
            <p:sp>
              <p:nvSpPr>
                <p:cNvPr id="94242" name="Rectangle 34"/>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43" name="Line 35"/>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44" name="Line 36"/>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45" name="Line 37"/>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46" name="Line 38"/>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47" name="Line 39"/>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48" name="Line 40"/>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0" name="Group 41"/>
              <p:cNvGrpSpPr>
                <a:grpSpLocks/>
              </p:cNvGrpSpPr>
              <p:nvPr/>
            </p:nvGrpSpPr>
            <p:grpSpPr bwMode="auto">
              <a:xfrm>
                <a:off x="1734" y="2010"/>
                <a:ext cx="276" cy="498"/>
                <a:chOff x="1368" y="2010"/>
                <a:chExt cx="276" cy="498"/>
              </a:xfrm>
            </p:grpSpPr>
            <p:sp>
              <p:nvSpPr>
                <p:cNvPr id="94250" name="Rectangle 42"/>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51" name="Line 43"/>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52" name="Line 44"/>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53" name="Line 45"/>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54" name="Line 46"/>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55" name="Line 47"/>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56" name="Line 48"/>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1" name="Group 49"/>
              <p:cNvGrpSpPr>
                <a:grpSpLocks/>
              </p:cNvGrpSpPr>
              <p:nvPr/>
            </p:nvGrpSpPr>
            <p:grpSpPr bwMode="auto">
              <a:xfrm>
                <a:off x="2101" y="2010"/>
                <a:ext cx="276" cy="498"/>
                <a:chOff x="1368" y="2010"/>
                <a:chExt cx="276" cy="498"/>
              </a:xfrm>
            </p:grpSpPr>
            <p:sp>
              <p:nvSpPr>
                <p:cNvPr id="94258" name="Rectangle 50"/>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59" name="Line 51"/>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0" name="Line 52"/>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1" name="Line 53"/>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2" name="Line 54"/>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3" name="Line 55"/>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4" name="Line 56"/>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2" name="Group 57"/>
              <p:cNvGrpSpPr>
                <a:grpSpLocks/>
              </p:cNvGrpSpPr>
              <p:nvPr/>
            </p:nvGrpSpPr>
            <p:grpSpPr bwMode="auto">
              <a:xfrm>
                <a:off x="2468" y="2010"/>
                <a:ext cx="276" cy="498"/>
                <a:chOff x="1368" y="2010"/>
                <a:chExt cx="276" cy="498"/>
              </a:xfrm>
            </p:grpSpPr>
            <p:sp>
              <p:nvSpPr>
                <p:cNvPr id="94266" name="Rectangle 58"/>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67" name="Line 59"/>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8" name="Line 60"/>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69" name="Line 61"/>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0" name="Line 62"/>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1" name="Line 63"/>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2" name="Line 64"/>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3" name="Group 65"/>
              <p:cNvGrpSpPr>
                <a:grpSpLocks/>
              </p:cNvGrpSpPr>
              <p:nvPr/>
            </p:nvGrpSpPr>
            <p:grpSpPr bwMode="auto">
              <a:xfrm>
                <a:off x="2835" y="2010"/>
                <a:ext cx="276" cy="498"/>
                <a:chOff x="1368" y="2010"/>
                <a:chExt cx="276" cy="498"/>
              </a:xfrm>
            </p:grpSpPr>
            <p:sp>
              <p:nvSpPr>
                <p:cNvPr id="94274" name="Rectangle 66"/>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75" name="Line 67"/>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6" name="Line 68"/>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7" name="Line 69"/>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8" name="Line 70"/>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79" name="Line 71"/>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0" name="Line 72"/>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4" name="Group 73"/>
              <p:cNvGrpSpPr>
                <a:grpSpLocks/>
              </p:cNvGrpSpPr>
              <p:nvPr/>
            </p:nvGrpSpPr>
            <p:grpSpPr bwMode="auto">
              <a:xfrm>
                <a:off x="3202" y="2010"/>
                <a:ext cx="276" cy="498"/>
                <a:chOff x="1368" y="2010"/>
                <a:chExt cx="276" cy="498"/>
              </a:xfrm>
            </p:grpSpPr>
            <p:sp>
              <p:nvSpPr>
                <p:cNvPr id="94282" name="Rectangle 74"/>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83" name="Line 75"/>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4" name="Line 76"/>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5" name="Line 77"/>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6" name="Line 78"/>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7" name="Line 79"/>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88" name="Line 80"/>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5" name="Group 81"/>
              <p:cNvGrpSpPr>
                <a:grpSpLocks/>
              </p:cNvGrpSpPr>
              <p:nvPr/>
            </p:nvGrpSpPr>
            <p:grpSpPr bwMode="auto">
              <a:xfrm>
                <a:off x="3569" y="2010"/>
                <a:ext cx="276" cy="498"/>
                <a:chOff x="1368" y="2010"/>
                <a:chExt cx="276" cy="498"/>
              </a:xfrm>
            </p:grpSpPr>
            <p:sp>
              <p:nvSpPr>
                <p:cNvPr id="94290" name="Rectangle 82"/>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91" name="Line 83"/>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92" name="Line 84"/>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93" name="Line 85"/>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94" name="Line 86"/>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95" name="Line 87"/>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296" name="Line 88"/>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6" name="Group 89"/>
              <p:cNvGrpSpPr>
                <a:grpSpLocks/>
              </p:cNvGrpSpPr>
              <p:nvPr/>
            </p:nvGrpSpPr>
            <p:grpSpPr bwMode="auto">
              <a:xfrm>
                <a:off x="3936" y="2010"/>
                <a:ext cx="276" cy="498"/>
                <a:chOff x="1368" y="2010"/>
                <a:chExt cx="276" cy="498"/>
              </a:xfrm>
            </p:grpSpPr>
            <p:sp>
              <p:nvSpPr>
                <p:cNvPr id="94298" name="Rectangle 90"/>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299" name="Line 91"/>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0" name="Line 92"/>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1" name="Line 93"/>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2" name="Line 94"/>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3" name="Line 95"/>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4" name="Line 96"/>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7" name="Group 97"/>
              <p:cNvGrpSpPr>
                <a:grpSpLocks/>
              </p:cNvGrpSpPr>
              <p:nvPr/>
            </p:nvGrpSpPr>
            <p:grpSpPr bwMode="auto">
              <a:xfrm>
                <a:off x="4303" y="2010"/>
                <a:ext cx="276" cy="498"/>
                <a:chOff x="1368" y="2010"/>
                <a:chExt cx="276" cy="498"/>
              </a:xfrm>
            </p:grpSpPr>
            <p:sp>
              <p:nvSpPr>
                <p:cNvPr id="94306" name="Rectangle 98"/>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07" name="Line 99"/>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8" name="Line 100"/>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09" name="Line 101"/>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0" name="Line 102"/>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1" name="Line 103"/>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2" name="Line 104"/>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18" name="Group 105"/>
              <p:cNvGrpSpPr>
                <a:grpSpLocks/>
              </p:cNvGrpSpPr>
              <p:nvPr/>
            </p:nvGrpSpPr>
            <p:grpSpPr bwMode="auto">
              <a:xfrm>
                <a:off x="4670" y="2010"/>
                <a:ext cx="276" cy="498"/>
                <a:chOff x="1368" y="2010"/>
                <a:chExt cx="276" cy="498"/>
              </a:xfrm>
            </p:grpSpPr>
            <p:sp>
              <p:nvSpPr>
                <p:cNvPr id="94314" name="Rectangle 106"/>
                <p:cNvSpPr>
                  <a:spLocks noChangeArrowheads="1"/>
                </p:cNvSpPr>
                <p:nvPr/>
              </p:nvSpPr>
              <p:spPr bwMode="auto">
                <a:xfrm>
                  <a:off x="1467" y="2010"/>
                  <a:ext cx="74" cy="294"/>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15" name="Line 107"/>
                <p:cNvSpPr>
                  <a:spLocks noChangeShapeType="1"/>
                </p:cNvSpPr>
                <p:nvPr/>
              </p:nvSpPr>
              <p:spPr bwMode="auto">
                <a:xfrm flipH="1">
                  <a:off x="1368" y="2304"/>
                  <a:ext cx="96" cy="16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6" name="Line 108"/>
                <p:cNvSpPr>
                  <a:spLocks noChangeShapeType="1"/>
                </p:cNvSpPr>
                <p:nvPr/>
              </p:nvSpPr>
              <p:spPr bwMode="auto">
                <a:xfrm flipH="1">
                  <a:off x="1511"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7" name="Line 109"/>
                <p:cNvSpPr>
                  <a:spLocks noChangeShapeType="1"/>
                </p:cNvSpPr>
                <p:nvPr/>
              </p:nvSpPr>
              <p:spPr bwMode="auto">
                <a:xfrm>
                  <a:off x="1541" y="2304"/>
                  <a:ext cx="103" cy="17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8" name="Line 110"/>
                <p:cNvSpPr>
                  <a:spLocks noChangeShapeType="1"/>
                </p:cNvSpPr>
                <p:nvPr/>
              </p:nvSpPr>
              <p:spPr bwMode="auto">
                <a:xfrm flipH="1">
                  <a:off x="1486" y="2304"/>
                  <a:ext cx="0" cy="204"/>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19" name="Line 111"/>
                <p:cNvSpPr>
                  <a:spLocks noChangeShapeType="1"/>
                </p:cNvSpPr>
                <p:nvPr/>
              </p:nvSpPr>
              <p:spPr bwMode="auto">
                <a:xfrm flipH="1">
                  <a:off x="1418" y="2308"/>
                  <a:ext cx="53" cy="178"/>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20" name="Line 112"/>
                <p:cNvSpPr>
                  <a:spLocks noChangeShapeType="1"/>
                </p:cNvSpPr>
                <p:nvPr/>
              </p:nvSpPr>
              <p:spPr bwMode="auto">
                <a:xfrm>
                  <a:off x="1521" y="2302"/>
                  <a:ext cx="68" cy="193"/>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grpSp>
      <p:sp>
        <p:nvSpPr>
          <p:cNvPr id="94321" name="Rectangle 113"/>
          <p:cNvSpPr>
            <a:spLocks noChangeArrowheads="1"/>
          </p:cNvSpPr>
          <p:nvPr/>
        </p:nvSpPr>
        <p:spPr bwMode="auto">
          <a:xfrm>
            <a:off x="700088" y="2871788"/>
            <a:ext cx="7785100" cy="160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22" name="Rectangle 114"/>
          <p:cNvSpPr>
            <a:spLocks noChangeArrowheads="1"/>
          </p:cNvSpPr>
          <p:nvPr/>
        </p:nvSpPr>
        <p:spPr bwMode="auto">
          <a:xfrm>
            <a:off x="1535113" y="654050"/>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r>
              <a:rPr lang="fr-FR" sz="2000" b="1" i="0">
                <a:solidFill>
                  <a:schemeClr val="accent2"/>
                </a:solidFill>
              </a:rPr>
              <a:t>1)  PCB</a:t>
            </a:r>
            <a:endParaRPr lang="fr-FR" sz="1400" b="1" i="0">
              <a:solidFill>
                <a:schemeClr val="accent2"/>
              </a:solidFill>
            </a:endParaRPr>
          </a:p>
        </p:txBody>
      </p:sp>
      <p:sp>
        <p:nvSpPr>
          <p:cNvPr id="94323" name="Rectangle 115"/>
          <p:cNvSpPr>
            <a:spLocks noChangeArrowheads="1"/>
          </p:cNvSpPr>
          <p:nvPr/>
        </p:nvSpPr>
        <p:spPr bwMode="auto">
          <a:xfrm>
            <a:off x="1535113" y="1041400"/>
            <a:ext cx="52879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i="0">
                <a:solidFill>
                  <a:schemeClr val="accent2"/>
                </a:solidFill>
              </a:rPr>
              <a:t>2)  Photoresistive film lamination </a:t>
            </a:r>
            <a:r>
              <a:rPr lang="fr-FR" sz="1400" b="1" i="0">
                <a:solidFill>
                  <a:schemeClr val="accent2"/>
                </a:solidFill>
              </a:rPr>
              <a:t>(50 à 150 microns )</a:t>
            </a:r>
          </a:p>
        </p:txBody>
      </p:sp>
      <p:sp>
        <p:nvSpPr>
          <p:cNvPr id="94324" name="Rectangle 116"/>
          <p:cNvSpPr>
            <a:spLocks noChangeArrowheads="1"/>
          </p:cNvSpPr>
          <p:nvPr/>
        </p:nvSpPr>
        <p:spPr bwMode="auto">
          <a:xfrm>
            <a:off x="1535113" y="1417638"/>
            <a:ext cx="4225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457200" indent="-457200"/>
            <a:r>
              <a:rPr lang="fr-FR" sz="2000" b="1" i="0">
                <a:solidFill>
                  <a:schemeClr val="accent2"/>
                </a:solidFill>
              </a:rPr>
              <a:t>3)  Mesh lamination</a:t>
            </a:r>
            <a:r>
              <a:rPr lang="fr-FR" b="1" i="0">
                <a:solidFill>
                  <a:schemeClr val="accent2"/>
                </a:solidFill>
              </a:rPr>
              <a:t> </a:t>
            </a:r>
            <a:r>
              <a:rPr lang="fr-FR" sz="1400" b="1" i="0">
                <a:solidFill>
                  <a:schemeClr val="accent2"/>
                </a:solidFill>
              </a:rPr>
              <a:t>(</a:t>
            </a:r>
            <a:r>
              <a:rPr lang="en-US" sz="1600" b="1" i="0">
                <a:solidFill>
                  <a:schemeClr val="accent2"/>
                </a:solidFill>
                <a:latin typeface="Symbol" pitchFamily="18" charset="2"/>
                <a:sym typeface="Symbol" pitchFamily="18" charset="2"/>
              </a:rPr>
              <a:t></a:t>
            </a:r>
            <a:r>
              <a:rPr lang="fr-FR" sz="1400" b="1" i="0">
                <a:solidFill>
                  <a:schemeClr val="accent2"/>
                </a:solidFill>
              </a:rPr>
              <a:t> 19 microns, 500 LPI)</a:t>
            </a:r>
          </a:p>
        </p:txBody>
      </p:sp>
      <p:sp>
        <p:nvSpPr>
          <p:cNvPr id="94325" name="Rectangle 117"/>
          <p:cNvSpPr>
            <a:spLocks noChangeArrowheads="1"/>
          </p:cNvSpPr>
          <p:nvPr/>
        </p:nvSpPr>
        <p:spPr bwMode="auto">
          <a:xfrm>
            <a:off x="1535113" y="1851025"/>
            <a:ext cx="52244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i="0">
                <a:solidFill>
                  <a:schemeClr val="accent2"/>
                </a:solidFill>
              </a:rPr>
              <a:t>4) Photoresistive film lamination </a:t>
            </a:r>
            <a:r>
              <a:rPr lang="fr-FR" sz="1400" b="1" i="0">
                <a:solidFill>
                  <a:schemeClr val="accent2"/>
                </a:solidFill>
              </a:rPr>
              <a:t>(50 à 150 microns )</a:t>
            </a:r>
          </a:p>
        </p:txBody>
      </p:sp>
      <p:sp>
        <p:nvSpPr>
          <p:cNvPr id="94326" name="Rectangle 118"/>
          <p:cNvSpPr>
            <a:spLocks noChangeArrowheads="1"/>
          </p:cNvSpPr>
          <p:nvPr/>
        </p:nvSpPr>
        <p:spPr bwMode="auto">
          <a:xfrm>
            <a:off x="1535113" y="2225675"/>
            <a:ext cx="386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i="0">
                <a:solidFill>
                  <a:schemeClr val="accent2"/>
                </a:solidFill>
              </a:rPr>
              <a:t>5)  UV insulation through masque</a:t>
            </a:r>
          </a:p>
        </p:txBody>
      </p:sp>
      <p:sp>
        <p:nvSpPr>
          <p:cNvPr id="94327" name="Rectangle 119"/>
          <p:cNvSpPr>
            <a:spLocks noChangeArrowheads="1"/>
          </p:cNvSpPr>
          <p:nvPr/>
        </p:nvSpPr>
        <p:spPr bwMode="auto">
          <a:xfrm>
            <a:off x="1535113" y="2600325"/>
            <a:ext cx="344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2000" b="1" i="0">
                <a:solidFill>
                  <a:schemeClr val="accent2"/>
                </a:solidFill>
              </a:rPr>
              <a:t>6)  Development </a:t>
            </a:r>
            <a:r>
              <a:rPr lang="fr-FR" sz="1400" b="1" i="0">
                <a:solidFill>
                  <a:schemeClr val="accent2"/>
                </a:solidFill>
              </a:rPr>
              <a:t>(chemical solution)</a:t>
            </a:r>
          </a:p>
        </p:txBody>
      </p:sp>
      <p:grpSp>
        <p:nvGrpSpPr>
          <p:cNvPr id="19" name="Group 120"/>
          <p:cNvGrpSpPr>
            <a:grpSpLocks/>
          </p:cNvGrpSpPr>
          <p:nvPr/>
        </p:nvGrpSpPr>
        <p:grpSpPr bwMode="auto">
          <a:xfrm>
            <a:off x="2316163" y="4486275"/>
            <a:ext cx="5176837" cy="717550"/>
            <a:chOff x="2289" y="1366"/>
            <a:chExt cx="3261" cy="452"/>
          </a:xfrm>
        </p:grpSpPr>
        <p:sp>
          <p:nvSpPr>
            <p:cNvPr id="94329" name="Rectangle 121"/>
            <p:cNvSpPr>
              <a:spLocks noChangeArrowheads="1"/>
            </p:cNvSpPr>
            <p:nvPr/>
          </p:nvSpPr>
          <p:spPr bwMode="auto">
            <a:xfrm>
              <a:off x="3195" y="1591"/>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0" name="Rectangle 122"/>
            <p:cNvSpPr>
              <a:spLocks noChangeArrowheads="1"/>
            </p:cNvSpPr>
            <p:nvPr/>
          </p:nvSpPr>
          <p:spPr bwMode="auto">
            <a:xfrm>
              <a:off x="3195" y="1366"/>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1" name="Rectangle 123"/>
            <p:cNvSpPr>
              <a:spLocks noChangeArrowheads="1"/>
            </p:cNvSpPr>
            <p:nvPr/>
          </p:nvSpPr>
          <p:spPr bwMode="auto">
            <a:xfrm>
              <a:off x="2289" y="1591"/>
              <a:ext cx="453"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2" name="Rectangle 124"/>
            <p:cNvSpPr>
              <a:spLocks noChangeArrowheads="1"/>
            </p:cNvSpPr>
            <p:nvPr/>
          </p:nvSpPr>
          <p:spPr bwMode="auto">
            <a:xfrm>
              <a:off x="2289" y="1366"/>
              <a:ext cx="453"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3" name="Rectangle 125"/>
            <p:cNvSpPr>
              <a:spLocks noChangeArrowheads="1"/>
            </p:cNvSpPr>
            <p:nvPr/>
          </p:nvSpPr>
          <p:spPr bwMode="auto">
            <a:xfrm>
              <a:off x="5097" y="1591"/>
              <a:ext cx="453"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4" name="Rectangle 126"/>
            <p:cNvSpPr>
              <a:spLocks noChangeArrowheads="1"/>
            </p:cNvSpPr>
            <p:nvPr/>
          </p:nvSpPr>
          <p:spPr bwMode="auto">
            <a:xfrm>
              <a:off x="5097" y="1366"/>
              <a:ext cx="453"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5" name="Rectangle 127"/>
            <p:cNvSpPr>
              <a:spLocks noChangeArrowheads="1"/>
            </p:cNvSpPr>
            <p:nvPr/>
          </p:nvSpPr>
          <p:spPr bwMode="auto">
            <a:xfrm>
              <a:off x="3648" y="1591"/>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6" name="Rectangle 128"/>
            <p:cNvSpPr>
              <a:spLocks noChangeArrowheads="1"/>
            </p:cNvSpPr>
            <p:nvPr/>
          </p:nvSpPr>
          <p:spPr bwMode="auto">
            <a:xfrm>
              <a:off x="3648" y="1366"/>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7" name="Rectangle 129"/>
            <p:cNvSpPr>
              <a:spLocks noChangeArrowheads="1"/>
            </p:cNvSpPr>
            <p:nvPr/>
          </p:nvSpPr>
          <p:spPr bwMode="auto">
            <a:xfrm>
              <a:off x="4146" y="1591"/>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8" name="Rectangle 130"/>
            <p:cNvSpPr>
              <a:spLocks noChangeArrowheads="1"/>
            </p:cNvSpPr>
            <p:nvPr/>
          </p:nvSpPr>
          <p:spPr bwMode="auto">
            <a:xfrm>
              <a:off x="4146" y="1366"/>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39" name="Rectangle 131"/>
            <p:cNvSpPr>
              <a:spLocks noChangeArrowheads="1"/>
            </p:cNvSpPr>
            <p:nvPr/>
          </p:nvSpPr>
          <p:spPr bwMode="auto">
            <a:xfrm>
              <a:off x="4599" y="1591"/>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40" name="Rectangle 132"/>
            <p:cNvSpPr>
              <a:spLocks noChangeArrowheads="1"/>
            </p:cNvSpPr>
            <p:nvPr/>
          </p:nvSpPr>
          <p:spPr bwMode="auto">
            <a:xfrm>
              <a:off x="4599" y="1366"/>
              <a:ext cx="45" cy="227"/>
            </a:xfrm>
            <a:prstGeom prst="rect">
              <a:avLst/>
            </a:prstGeom>
            <a:solidFill>
              <a:srgbClr val="339966"/>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0" name="Group 133"/>
          <p:cNvGrpSpPr>
            <a:grpSpLocks/>
          </p:cNvGrpSpPr>
          <p:nvPr/>
        </p:nvGrpSpPr>
        <p:grpSpPr bwMode="auto">
          <a:xfrm>
            <a:off x="3038475" y="4478338"/>
            <a:ext cx="3738563" cy="733425"/>
            <a:chOff x="1914" y="2821"/>
            <a:chExt cx="2355" cy="462"/>
          </a:xfrm>
        </p:grpSpPr>
        <p:sp>
          <p:nvSpPr>
            <p:cNvPr id="94342" name="Rectangle 134"/>
            <p:cNvSpPr>
              <a:spLocks noChangeArrowheads="1"/>
            </p:cNvSpPr>
            <p:nvPr/>
          </p:nvSpPr>
          <p:spPr bwMode="auto">
            <a:xfrm>
              <a:off x="1914" y="2826"/>
              <a:ext cx="451" cy="457"/>
            </a:xfrm>
            <a:prstGeom prst="rect">
              <a:avLst/>
            </a:prstGeom>
            <a:solidFill>
              <a:schemeClr val="bg1"/>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43" name="Rectangle 135"/>
            <p:cNvSpPr>
              <a:spLocks noChangeArrowheads="1"/>
            </p:cNvSpPr>
            <p:nvPr/>
          </p:nvSpPr>
          <p:spPr bwMode="auto">
            <a:xfrm>
              <a:off x="2410" y="2826"/>
              <a:ext cx="410" cy="457"/>
            </a:xfrm>
            <a:prstGeom prst="rect">
              <a:avLst/>
            </a:prstGeom>
            <a:solidFill>
              <a:schemeClr val="bg1"/>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44" name="Rectangle 136"/>
            <p:cNvSpPr>
              <a:spLocks noChangeArrowheads="1"/>
            </p:cNvSpPr>
            <p:nvPr/>
          </p:nvSpPr>
          <p:spPr bwMode="auto">
            <a:xfrm>
              <a:off x="2866" y="2826"/>
              <a:ext cx="454" cy="457"/>
            </a:xfrm>
            <a:prstGeom prst="rect">
              <a:avLst/>
            </a:prstGeom>
            <a:solidFill>
              <a:schemeClr val="bg1"/>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45" name="Rectangle 137"/>
            <p:cNvSpPr>
              <a:spLocks noChangeArrowheads="1"/>
            </p:cNvSpPr>
            <p:nvPr/>
          </p:nvSpPr>
          <p:spPr bwMode="auto">
            <a:xfrm>
              <a:off x="3818" y="2826"/>
              <a:ext cx="451" cy="457"/>
            </a:xfrm>
            <a:prstGeom prst="rect">
              <a:avLst/>
            </a:prstGeom>
            <a:solidFill>
              <a:schemeClr val="bg1"/>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46" name="Rectangle 138"/>
            <p:cNvSpPr>
              <a:spLocks noChangeArrowheads="1"/>
            </p:cNvSpPr>
            <p:nvPr/>
          </p:nvSpPr>
          <p:spPr bwMode="auto">
            <a:xfrm>
              <a:off x="3363" y="2821"/>
              <a:ext cx="406" cy="457"/>
            </a:xfrm>
            <a:prstGeom prst="rect">
              <a:avLst/>
            </a:prstGeom>
            <a:solidFill>
              <a:schemeClr val="bg1"/>
            </a:solidFill>
            <a:ln>
              <a:noFill/>
            </a:ln>
            <a:effectLst/>
            <a:extLst>
              <a:ext uri="{91240B29-F687-4F45-9708-019B960494DF}">
                <a14:hiddenLine xmlns:a14="http://schemas.microsoft.com/office/drawing/2010/main" w="9525" cap="rnd">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94347" name="Line 139"/>
          <p:cNvSpPr>
            <a:spLocks noChangeShapeType="1"/>
          </p:cNvSpPr>
          <p:nvPr/>
        </p:nvSpPr>
        <p:spPr bwMode="auto">
          <a:xfrm>
            <a:off x="2355850" y="4819650"/>
            <a:ext cx="5176838" cy="0"/>
          </a:xfrm>
          <a:prstGeom prst="line">
            <a:avLst/>
          </a:prstGeom>
          <a:noFill/>
          <a:ln w="635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21" name="Group 140"/>
          <p:cNvGrpSpPr>
            <a:grpSpLocks/>
          </p:cNvGrpSpPr>
          <p:nvPr/>
        </p:nvGrpSpPr>
        <p:grpSpPr bwMode="auto">
          <a:xfrm>
            <a:off x="3109913" y="5180013"/>
            <a:ext cx="3600450" cy="71437"/>
            <a:chOff x="2106" y="2334"/>
            <a:chExt cx="2268" cy="45"/>
          </a:xfrm>
        </p:grpSpPr>
        <p:sp>
          <p:nvSpPr>
            <p:cNvPr id="94349" name="Rectangle 141"/>
            <p:cNvSpPr>
              <a:spLocks noChangeArrowheads="1"/>
            </p:cNvSpPr>
            <p:nvPr/>
          </p:nvSpPr>
          <p:spPr bwMode="auto">
            <a:xfrm>
              <a:off x="2106"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0" name="Rectangle 142"/>
            <p:cNvSpPr>
              <a:spLocks noChangeArrowheads="1"/>
            </p:cNvSpPr>
            <p:nvPr/>
          </p:nvSpPr>
          <p:spPr bwMode="auto">
            <a:xfrm>
              <a:off x="2242"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1" name="Rectangle 143"/>
            <p:cNvSpPr>
              <a:spLocks noChangeArrowheads="1"/>
            </p:cNvSpPr>
            <p:nvPr/>
          </p:nvSpPr>
          <p:spPr bwMode="auto">
            <a:xfrm>
              <a:off x="2378"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2" name="Rectangle 144"/>
            <p:cNvSpPr>
              <a:spLocks noChangeArrowheads="1"/>
            </p:cNvSpPr>
            <p:nvPr/>
          </p:nvSpPr>
          <p:spPr bwMode="auto">
            <a:xfrm>
              <a:off x="2514"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3" name="Rectangle 145"/>
            <p:cNvSpPr>
              <a:spLocks noChangeArrowheads="1"/>
            </p:cNvSpPr>
            <p:nvPr/>
          </p:nvSpPr>
          <p:spPr bwMode="auto">
            <a:xfrm>
              <a:off x="2650"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4" name="Rectangle 146"/>
            <p:cNvSpPr>
              <a:spLocks noChangeArrowheads="1"/>
            </p:cNvSpPr>
            <p:nvPr/>
          </p:nvSpPr>
          <p:spPr bwMode="auto">
            <a:xfrm>
              <a:off x="2786"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5" name="Rectangle 147"/>
            <p:cNvSpPr>
              <a:spLocks noChangeArrowheads="1"/>
            </p:cNvSpPr>
            <p:nvPr/>
          </p:nvSpPr>
          <p:spPr bwMode="auto">
            <a:xfrm>
              <a:off x="2922"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6" name="Rectangle 148"/>
            <p:cNvSpPr>
              <a:spLocks noChangeArrowheads="1"/>
            </p:cNvSpPr>
            <p:nvPr/>
          </p:nvSpPr>
          <p:spPr bwMode="auto">
            <a:xfrm>
              <a:off x="3058"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7" name="Rectangle 149"/>
            <p:cNvSpPr>
              <a:spLocks noChangeArrowheads="1"/>
            </p:cNvSpPr>
            <p:nvPr/>
          </p:nvSpPr>
          <p:spPr bwMode="auto">
            <a:xfrm>
              <a:off x="3194"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8" name="Rectangle 150"/>
            <p:cNvSpPr>
              <a:spLocks noChangeArrowheads="1"/>
            </p:cNvSpPr>
            <p:nvPr/>
          </p:nvSpPr>
          <p:spPr bwMode="auto">
            <a:xfrm>
              <a:off x="3330"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59" name="Rectangle 151"/>
            <p:cNvSpPr>
              <a:spLocks noChangeArrowheads="1"/>
            </p:cNvSpPr>
            <p:nvPr/>
          </p:nvSpPr>
          <p:spPr bwMode="auto">
            <a:xfrm>
              <a:off x="3467"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0" name="Rectangle 152"/>
            <p:cNvSpPr>
              <a:spLocks noChangeArrowheads="1"/>
            </p:cNvSpPr>
            <p:nvPr/>
          </p:nvSpPr>
          <p:spPr bwMode="auto">
            <a:xfrm>
              <a:off x="3603"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1" name="Rectangle 153"/>
            <p:cNvSpPr>
              <a:spLocks noChangeArrowheads="1"/>
            </p:cNvSpPr>
            <p:nvPr/>
          </p:nvSpPr>
          <p:spPr bwMode="auto">
            <a:xfrm>
              <a:off x="3739"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2" name="Rectangle 154"/>
            <p:cNvSpPr>
              <a:spLocks noChangeArrowheads="1"/>
            </p:cNvSpPr>
            <p:nvPr/>
          </p:nvSpPr>
          <p:spPr bwMode="auto">
            <a:xfrm>
              <a:off x="3875"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3" name="Rectangle 155"/>
            <p:cNvSpPr>
              <a:spLocks noChangeArrowheads="1"/>
            </p:cNvSpPr>
            <p:nvPr/>
          </p:nvSpPr>
          <p:spPr bwMode="auto">
            <a:xfrm>
              <a:off x="4011"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4" name="Rectangle 156"/>
            <p:cNvSpPr>
              <a:spLocks noChangeArrowheads="1"/>
            </p:cNvSpPr>
            <p:nvPr/>
          </p:nvSpPr>
          <p:spPr bwMode="auto">
            <a:xfrm>
              <a:off x="4147"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65" name="Rectangle 157"/>
            <p:cNvSpPr>
              <a:spLocks noChangeArrowheads="1"/>
            </p:cNvSpPr>
            <p:nvPr/>
          </p:nvSpPr>
          <p:spPr bwMode="auto">
            <a:xfrm>
              <a:off x="4283" y="2334"/>
              <a:ext cx="91" cy="4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94366" name="Text Box 158"/>
          <p:cNvSpPr txBox="1">
            <a:spLocks noChangeArrowheads="1"/>
          </p:cNvSpPr>
          <p:nvPr/>
        </p:nvSpPr>
        <p:spPr bwMode="auto">
          <a:xfrm>
            <a:off x="307975" y="411480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Masque</a:t>
            </a:r>
          </a:p>
        </p:txBody>
      </p:sp>
      <p:grpSp>
        <p:nvGrpSpPr>
          <p:cNvPr id="22" name="Group 159"/>
          <p:cNvGrpSpPr>
            <a:grpSpLocks/>
          </p:cNvGrpSpPr>
          <p:nvPr/>
        </p:nvGrpSpPr>
        <p:grpSpPr bwMode="auto">
          <a:xfrm>
            <a:off x="1893888" y="3252788"/>
            <a:ext cx="5795962" cy="2459037"/>
            <a:chOff x="1193" y="2049"/>
            <a:chExt cx="3651" cy="1549"/>
          </a:xfrm>
        </p:grpSpPr>
        <p:grpSp>
          <p:nvGrpSpPr>
            <p:cNvPr id="23" name="Group 160"/>
            <p:cNvGrpSpPr>
              <a:grpSpLocks/>
            </p:cNvGrpSpPr>
            <p:nvPr/>
          </p:nvGrpSpPr>
          <p:grpSpPr bwMode="auto">
            <a:xfrm>
              <a:off x="2268" y="2497"/>
              <a:ext cx="596" cy="234"/>
              <a:chOff x="2301" y="2537"/>
              <a:chExt cx="596" cy="234"/>
            </a:xfrm>
          </p:grpSpPr>
          <p:sp>
            <p:nvSpPr>
              <p:cNvPr id="94369" name="Line 161"/>
              <p:cNvSpPr>
                <a:spLocks noChangeShapeType="1"/>
              </p:cNvSpPr>
              <p:nvPr/>
            </p:nvSpPr>
            <p:spPr bwMode="auto">
              <a:xfrm>
                <a:off x="2412" y="2771"/>
                <a:ext cx="454"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70" name="Text Box 162"/>
              <p:cNvSpPr txBox="1">
                <a:spLocks noChangeArrowheads="1"/>
              </p:cNvSpPr>
              <p:nvPr/>
            </p:nvSpPr>
            <p:spPr bwMode="auto">
              <a:xfrm>
                <a:off x="2301" y="2537"/>
                <a:ext cx="596" cy="2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2 à 4 mm</a:t>
                </a:r>
              </a:p>
            </p:txBody>
          </p:sp>
        </p:grpSp>
        <p:grpSp>
          <p:nvGrpSpPr>
            <p:cNvPr id="24" name="Group 163"/>
            <p:cNvGrpSpPr>
              <a:grpSpLocks/>
            </p:cNvGrpSpPr>
            <p:nvPr/>
          </p:nvGrpSpPr>
          <p:grpSpPr bwMode="auto">
            <a:xfrm>
              <a:off x="3946" y="2504"/>
              <a:ext cx="762" cy="1094"/>
              <a:chOff x="3602" y="2512"/>
              <a:chExt cx="762" cy="1094"/>
            </a:xfrm>
          </p:grpSpPr>
          <p:grpSp>
            <p:nvGrpSpPr>
              <p:cNvPr id="25" name="Group 164"/>
              <p:cNvGrpSpPr>
                <a:grpSpLocks/>
              </p:cNvGrpSpPr>
              <p:nvPr/>
            </p:nvGrpSpPr>
            <p:grpSpPr bwMode="auto">
              <a:xfrm>
                <a:off x="3622" y="2514"/>
                <a:ext cx="1" cy="1092"/>
                <a:chOff x="3622" y="2514"/>
                <a:chExt cx="1" cy="1092"/>
              </a:xfrm>
            </p:grpSpPr>
            <p:sp>
              <p:nvSpPr>
                <p:cNvPr id="94373" name="Line 165"/>
                <p:cNvSpPr>
                  <a:spLocks noChangeShapeType="1"/>
                </p:cNvSpPr>
                <p:nvPr/>
              </p:nvSpPr>
              <p:spPr bwMode="auto">
                <a:xfrm>
                  <a:off x="3622" y="2514"/>
                  <a:ext cx="0" cy="502"/>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74" name="Line 166"/>
                <p:cNvSpPr>
                  <a:spLocks noChangeShapeType="1"/>
                </p:cNvSpPr>
                <p:nvPr/>
              </p:nvSpPr>
              <p:spPr bwMode="auto">
                <a:xfrm flipV="1">
                  <a:off x="3622" y="3308"/>
                  <a:ext cx="0" cy="298"/>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75" name="Line 167"/>
                <p:cNvSpPr>
                  <a:spLocks noChangeShapeType="1"/>
                </p:cNvSpPr>
                <p:nvPr/>
              </p:nvSpPr>
              <p:spPr bwMode="auto">
                <a:xfrm flipV="1">
                  <a:off x="3623" y="2529"/>
                  <a:ext cx="0" cy="1044"/>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94376" name="Text Box 168"/>
              <p:cNvSpPr txBox="1">
                <a:spLocks noChangeArrowheads="1"/>
              </p:cNvSpPr>
              <p:nvPr/>
            </p:nvSpPr>
            <p:spPr bwMode="auto">
              <a:xfrm>
                <a:off x="3602" y="2512"/>
                <a:ext cx="762" cy="2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50 à 100 </a:t>
                </a:r>
                <a:r>
                  <a:rPr lang="en-US" sz="1600" i="0">
                    <a:latin typeface="Symbol" pitchFamily="18" charset="2"/>
                    <a:sym typeface="Symbol" pitchFamily="18" charset="2"/>
                  </a:rPr>
                  <a:t></a:t>
                </a:r>
                <a:r>
                  <a:rPr lang="en-US" sz="1600" i="0"/>
                  <a:t>m</a:t>
                </a:r>
              </a:p>
            </p:txBody>
          </p:sp>
        </p:grpSp>
        <p:grpSp>
          <p:nvGrpSpPr>
            <p:cNvPr id="26" name="Group 169"/>
            <p:cNvGrpSpPr>
              <a:grpSpLocks/>
            </p:cNvGrpSpPr>
            <p:nvPr/>
          </p:nvGrpSpPr>
          <p:grpSpPr bwMode="auto">
            <a:xfrm>
              <a:off x="3345" y="2049"/>
              <a:ext cx="1499" cy="772"/>
              <a:chOff x="3345" y="2049"/>
              <a:chExt cx="1499" cy="772"/>
            </a:xfrm>
          </p:grpSpPr>
          <p:sp>
            <p:nvSpPr>
              <p:cNvPr id="94378" name="Text Box 170"/>
              <p:cNvSpPr txBox="1">
                <a:spLocks noChangeArrowheads="1"/>
              </p:cNvSpPr>
              <p:nvPr/>
            </p:nvSpPr>
            <p:spPr bwMode="auto">
              <a:xfrm>
                <a:off x="3574" y="2049"/>
                <a:ext cx="1270" cy="2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Pillar: </a:t>
                </a:r>
                <a:r>
                  <a:rPr lang="en-US" sz="1600" i="0">
                    <a:latin typeface="Symbol" pitchFamily="18" charset="2"/>
                    <a:sym typeface="Symbol" pitchFamily="18" charset="2"/>
                  </a:rPr>
                  <a:t></a:t>
                </a:r>
                <a:r>
                  <a:rPr lang="en-US" sz="1600" i="0"/>
                  <a:t> 200 à 400 </a:t>
                </a:r>
                <a:r>
                  <a:rPr lang="en-US" sz="1600" i="0">
                    <a:latin typeface="Symbol" pitchFamily="18" charset="2"/>
                    <a:sym typeface="Symbol" pitchFamily="18" charset="2"/>
                  </a:rPr>
                  <a:t></a:t>
                </a:r>
                <a:r>
                  <a:rPr lang="en-US" sz="1600" i="0"/>
                  <a:t>m</a:t>
                </a:r>
              </a:p>
            </p:txBody>
          </p:sp>
          <p:sp>
            <p:nvSpPr>
              <p:cNvPr id="94379" name="Line 171"/>
              <p:cNvSpPr>
                <a:spLocks noChangeShapeType="1"/>
              </p:cNvSpPr>
              <p:nvPr/>
            </p:nvSpPr>
            <p:spPr bwMode="auto">
              <a:xfrm flipH="1">
                <a:off x="3345" y="2155"/>
                <a:ext cx="202" cy="66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27" name="Group 172"/>
            <p:cNvGrpSpPr>
              <a:grpSpLocks/>
            </p:cNvGrpSpPr>
            <p:nvPr/>
          </p:nvGrpSpPr>
          <p:grpSpPr bwMode="auto">
            <a:xfrm>
              <a:off x="1193" y="2481"/>
              <a:ext cx="728" cy="237"/>
              <a:chOff x="1193" y="2481"/>
              <a:chExt cx="728" cy="237"/>
            </a:xfrm>
          </p:grpSpPr>
          <p:sp>
            <p:nvSpPr>
              <p:cNvPr id="94381" name="Line 173"/>
              <p:cNvSpPr>
                <a:spLocks noChangeShapeType="1"/>
              </p:cNvSpPr>
              <p:nvPr/>
            </p:nvSpPr>
            <p:spPr bwMode="auto">
              <a:xfrm>
                <a:off x="1468" y="2718"/>
                <a:ext cx="444" cy="0"/>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94382" name="Text Box 174"/>
              <p:cNvSpPr txBox="1">
                <a:spLocks noChangeArrowheads="1"/>
              </p:cNvSpPr>
              <p:nvPr/>
            </p:nvSpPr>
            <p:spPr bwMode="auto">
              <a:xfrm>
                <a:off x="1193" y="2481"/>
                <a:ext cx="728" cy="21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0"/>
                  <a:t>Mini: 4 mm</a:t>
                </a:r>
              </a:p>
            </p:txBody>
          </p:sp>
        </p:grpSp>
      </p:grpSp>
      <p:grpSp>
        <p:nvGrpSpPr>
          <p:cNvPr id="28" name="Group 175"/>
          <p:cNvGrpSpPr>
            <a:grpSpLocks/>
          </p:cNvGrpSpPr>
          <p:nvPr/>
        </p:nvGrpSpPr>
        <p:grpSpPr bwMode="auto">
          <a:xfrm>
            <a:off x="231775" y="3589338"/>
            <a:ext cx="8610600" cy="2465387"/>
            <a:chOff x="146" y="2261"/>
            <a:chExt cx="5424" cy="1553"/>
          </a:xfrm>
        </p:grpSpPr>
        <p:sp>
          <p:nvSpPr>
            <p:cNvPr id="94384" name="Rectangle 176"/>
            <p:cNvSpPr>
              <a:spLocks noChangeArrowheads="1"/>
            </p:cNvSpPr>
            <p:nvPr/>
          </p:nvSpPr>
          <p:spPr bwMode="auto">
            <a:xfrm>
              <a:off x="146" y="2261"/>
              <a:ext cx="1047" cy="13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4385" name="Rectangle 177"/>
            <p:cNvSpPr>
              <a:spLocks noChangeArrowheads="1"/>
            </p:cNvSpPr>
            <p:nvPr/>
          </p:nvSpPr>
          <p:spPr bwMode="auto">
            <a:xfrm>
              <a:off x="4946" y="2742"/>
              <a:ext cx="624" cy="10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 name="日期占位符 1"/>
          <p:cNvSpPr>
            <a:spLocks noGrp="1"/>
          </p:cNvSpPr>
          <p:nvPr>
            <p:ph type="dt" sz="half" idx="10"/>
          </p:nvPr>
        </p:nvSpPr>
        <p:spPr/>
        <p:txBody>
          <a:bodyPr/>
          <a:lstStyle/>
          <a:p>
            <a:r>
              <a:rPr lang="en-US" altLang="zh-CN" smtClean="0"/>
              <a:t>2015-07-23 </a:t>
            </a:r>
            <a:endParaRPr lang="zh-CN" altLang="en-US"/>
          </a:p>
        </p:txBody>
      </p:sp>
      <p:sp>
        <p:nvSpPr>
          <p:cNvPr id="3" name="页脚占位符 2"/>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6</a:t>
            </a:fld>
            <a:endParaRPr lang="zh-CN" altLang="en-US"/>
          </a:p>
        </p:txBody>
      </p:sp>
    </p:spTree>
    <p:extLst>
      <p:ext uri="{BB962C8B-B14F-4D97-AF65-F5344CB8AC3E}">
        <p14:creationId xmlns:p14="http://schemas.microsoft.com/office/powerpoint/2010/main" val="337401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500" fill="hold"/>
                                        <p:tgtEl>
                                          <p:spTgt spid="94211"/>
                                        </p:tgtEl>
                                        <p:attrNameLst>
                                          <p:attrName>ppt_x</p:attrName>
                                        </p:attrNameLst>
                                      </p:cBhvr>
                                      <p:tavLst>
                                        <p:tav tm="0">
                                          <p:val>
                                            <p:strVal val="1+#ppt_w/2"/>
                                          </p:val>
                                        </p:tav>
                                        <p:tav tm="100000">
                                          <p:val>
                                            <p:strVal val="#ppt_x"/>
                                          </p:val>
                                        </p:tav>
                                      </p:tavLst>
                                    </p:anim>
                                    <p:anim calcmode="lin" valueType="num">
                                      <p:cBhvr additive="base">
                                        <p:cTn id="8" dur="500" fill="hold"/>
                                        <p:tgtEl>
                                          <p:spTgt spid="94211"/>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94323"/>
                                        </p:tgtEl>
                                        <p:attrNameLst>
                                          <p:attrName>style.visibility</p:attrName>
                                        </p:attrNameLst>
                                      </p:cBhvr>
                                      <p:to>
                                        <p:strVal val="visible"/>
                                      </p:to>
                                    </p:set>
                                    <p:anim calcmode="lin" valueType="num">
                                      <p:cBhvr>
                                        <p:cTn id="11" dur="1000" fill="hold"/>
                                        <p:tgtEl>
                                          <p:spTgt spid="94323"/>
                                        </p:tgtEl>
                                        <p:attrNameLst>
                                          <p:attrName>ppt_w</p:attrName>
                                        </p:attrNameLst>
                                      </p:cBhvr>
                                      <p:tavLst>
                                        <p:tav tm="0">
                                          <p:val>
                                            <p:strVal val="#ppt_w*0.70"/>
                                          </p:val>
                                        </p:tav>
                                        <p:tav tm="100000">
                                          <p:val>
                                            <p:strVal val="#ppt_w"/>
                                          </p:val>
                                        </p:tav>
                                      </p:tavLst>
                                    </p:anim>
                                    <p:anim calcmode="lin" valueType="num">
                                      <p:cBhvr>
                                        <p:cTn id="12" dur="1000" fill="hold"/>
                                        <p:tgtEl>
                                          <p:spTgt spid="94323"/>
                                        </p:tgtEl>
                                        <p:attrNameLst>
                                          <p:attrName>ppt_h</p:attrName>
                                        </p:attrNameLst>
                                      </p:cBhvr>
                                      <p:tavLst>
                                        <p:tav tm="0">
                                          <p:val>
                                            <p:strVal val="#ppt_h"/>
                                          </p:val>
                                        </p:tav>
                                        <p:tav tm="100000">
                                          <p:val>
                                            <p:strVal val="#ppt_h"/>
                                          </p:val>
                                        </p:tav>
                                      </p:tavLst>
                                    </p:anim>
                                    <p:animEffect transition="in" filter="fade">
                                      <p:cBhvr>
                                        <p:cTn id="13" dur="1000"/>
                                        <p:tgtEl>
                                          <p:spTgt spid="9432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4215"/>
                                        </p:tgtEl>
                                        <p:attrNameLst>
                                          <p:attrName>style.visibility</p:attrName>
                                        </p:attrNameLst>
                                      </p:cBhvr>
                                      <p:to>
                                        <p:strVal val="visible"/>
                                      </p:to>
                                    </p:set>
                                    <p:anim calcmode="lin" valueType="num">
                                      <p:cBhvr>
                                        <p:cTn id="16" dur="1000" fill="hold"/>
                                        <p:tgtEl>
                                          <p:spTgt spid="94215"/>
                                        </p:tgtEl>
                                        <p:attrNameLst>
                                          <p:attrName>ppt_w</p:attrName>
                                        </p:attrNameLst>
                                      </p:cBhvr>
                                      <p:tavLst>
                                        <p:tav tm="0">
                                          <p:val>
                                            <p:strVal val="#ppt_w*0.70"/>
                                          </p:val>
                                        </p:tav>
                                        <p:tav tm="100000">
                                          <p:val>
                                            <p:strVal val="#ppt_w"/>
                                          </p:val>
                                        </p:tav>
                                      </p:tavLst>
                                    </p:anim>
                                    <p:anim calcmode="lin" valueType="num">
                                      <p:cBhvr>
                                        <p:cTn id="17" dur="1000" fill="hold"/>
                                        <p:tgtEl>
                                          <p:spTgt spid="94215"/>
                                        </p:tgtEl>
                                        <p:attrNameLst>
                                          <p:attrName>ppt_h</p:attrName>
                                        </p:attrNameLst>
                                      </p:cBhvr>
                                      <p:tavLst>
                                        <p:tav tm="0">
                                          <p:val>
                                            <p:strVal val="#ppt_h"/>
                                          </p:val>
                                        </p:tav>
                                        <p:tav tm="100000">
                                          <p:val>
                                            <p:strVal val="#ppt_h"/>
                                          </p:val>
                                        </p:tav>
                                      </p:tavLst>
                                    </p:anim>
                                    <p:animEffect transition="in" filter="fade">
                                      <p:cBhvr>
                                        <p:cTn id="18" dur="1000"/>
                                        <p:tgtEl>
                                          <p:spTgt spid="942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4347"/>
                                        </p:tgtEl>
                                        <p:attrNameLst>
                                          <p:attrName>style.visibility</p:attrName>
                                        </p:attrNameLst>
                                      </p:cBhvr>
                                      <p:to>
                                        <p:strVal val="visible"/>
                                      </p:to>
                                    </p:set>
                                    <p:anim calcmode="lin" valueType="num">
                                      <p:cBhvr additive="base">
                                        <p:cTn id="23" dur="500" fill="hold"/>
                                        <p:tgtEl>
                                          <p:spTgt spid="94347"/>
                                        </p:tgtEl>
                                        <p:attrNameLst>
                                          <p:attrName>ppt_x</p:attrName>
                                        </p:attrNameLst>
                                      </p:cBhvr>
                                      <p:tavLst>
                                        <p:tav tm="0">
                                          <p:val>
                                            <p:strVal val="#ppt_x"/>
                                          </p:val>
                                        </p:tav>
                                        <p:tav tm="100000">
                                          <p:val>
                                            <p:strVal val="#ppt_x"/>
                                          </p:val>
                                        </p:tav>
                                      </p:tavLst>
                                    </p:anim>
                                    <p:anim calcmode="lin" valueType="num">
                                      <p:cBhvr additive="base">
                                        <p:cTn id="24" dur="500" fill="hold"/>
                                        <p:tgtEl>
                                          <p:spTgt spid="94347"/>
                                        </p:tgtEl>
                                        <p:attrNameLst>
                                          <p:attrName>ppt_y</p:attrName>
                                        </p:attrNameLst>
                                      </p:cBhvr>
                                      <p:tavLst>
                                        <p:tav tm="0">
                                          <p:val>
                                            <p:strVal val="0-#ppt_h/2"/>
                                          </p:val>
                                        </p:tav>
                                        <p:tav tm="100000">
                                          <p:val>
                                            <p:strVal val="#ppt_y"/>
                                          </p:val>
                                        </p:tav>
                                      </p:tavLst>
                                    </p:anim>
                                  </p:childTnLst>
                                </p:cTn>
                              </p:par>
                              <p:par>
                                <p:cTn id="25" presetID="55" presetClass="entr" presetSubtype="0" fill="hold" grpId="0" nodeType="withEffect">
                                  <p:stCondLst>
                                    <p:cond delay="0"/>
                                  </p:stCondLst>
                                  <p:childTnLst>
                                    <p:set>
                                      <p:cBhvr>
                                        <p:cTn id="26" dur="1" fill="hold">
                                          <p:stCondLst>
                                            <p:cond delay="0"/>
                                          </p:stCondLst>
                                        </p:cTn>
                                        <p:tgtEl>
                                          <p:spTgt spid="94324"/>
                                        </p:tgtEl>
                                        <p:attrNameLst>
                                          <p:attrName>style.visibility</p:attrName>
                                        </p:attrNameLst>
                                      </p:cBhvr>
                                      <p:to>
                                        <p:strVal val="visible"/>
                                      </p:to>
                                    </p:set>
                                    <p:anim calcmode="lin" valueType="num">
                                      <p:cBhvr>
                                        <p:cTn id="27" dur="1000" fill="hold"/>
                                        <p:tgtEl>
                                          <p:spTgt spid="94324"/>
                                        </p:tgtEl>
                                        <p:attrNameLst>
                                          <p:attrName>ppt_w</p:attrName>
                                        </p:attrNameLst>
                                      </p:cBhvr>
                                      <p:tavLst>
                                        <p:tav tm="0">
                                          <p:val>
                                            <p:strVal val="#ppt_w*0.70"/>
                                          </p:val>
                                        </p:tav>
                                        <p:tav tm="100000">
                                          <p:val>
                                            <p:strVal val="#ppt_w"/>
                                          </p:val>
                                        </p:tav>
                                      </p:tavLst>
                                    </p:anim>
                                    <p:anim calcmode="lin" valueType="num">
                                      <p:cBhvr>
                                        <p:cTn id="28" dur="1000" fill="hold"/>
                                        <p:tgtEl>
                                          <p:spTgt spid="94324"/>
                                        </p:tgtEl>
                                        <p:attrNameLst>
                                          <p:attrName>ppt_h</p:attrName>
                                        </p:attrNameLst>
                                      </p:cBhvr>
                                      <p:tavLst>
                                        <p:tav tm="0">
                                          <p:val>
                                            <p:strVal val="#ppt_h"/>
                                          </p:val>
                                        </p:tav>
                                        <p:tav tm="100000">
                                          <p:val>
                                            <p:strVal val="#ppt_h"/>
                                          </p:val>
                                        </p:tav>
                                      </p:tavLst>
                                    </p:anim>
                                    <p:animEffect transition="in" filter="fade">
                                      <p:cBhvr>
                                        <p:cTn id="29" dur="1000"/>
                                        <p:tgtEl>
                                          <p:spTgt spid="9432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94218"/>
                                        </p:tgtEl>
                                        <p:attrNameLst>
                                          <p:attrName>style.visibility</p:attrName>
                                        </p:attrNameLst>
                                      </p:cBhvr>
                                      <p:to>
                                        <p:strVal val="visible"/>
                                      </p:to>
                                    </p:set>
                                    <p:anim calcmode="lin" valueType="num">
                                      <p:cBhvr>
                                        <p:cTn id="32" dur="1000" fill="hold"/>
                                        <p:tgtEl>
                                          <p:spTgt spid="94218"/>
                                        </p:tgtEl>
                                        <p:attrNameLst>
                                          <p:attrName>ppt_w</p:attrName>
                                        </p:attrNameLst>
                                      </p:cBhvr>
                                      <p:tavLst>
                                        <p:tav tm="0">
                                          <p:val>
                                            <p:strVal val="#ppt_w*0.70"/>
                                          </p:val>
                                        </p:tav>
                                        <p:tav tm="100000">
                                          <p:val>
                                            <p:strVal val="#ppt_w"/>
                                          </p:val>
                                        </p:tav>
                                      </p:tavLst>
                                    </p:anim>
                                    <p:anim calcmode="lin" valueType="num">
                                      <p:cBhvr>
                                        <p:cTn id="33" dur="1000" fill="hold"/>
                                        <p:tgtEl>
                                          <p:spTgt spid="94218"/>
                                        </p:tgtEl>
                                        <p:attrNameLst>
                                          <p:attrName>ppt_h</p:attrName>
                                        </p:attrNameLst>
                                      </p:cBhvr>
                                      <p:tavLst>
                                        <p:tav tm="0">
                                          <p:val>
                                            <p:strVal val="#ppt_h"/>
                                          </p:val>
                                        </p:tav>
                                        <p:tav tm="100000">
                                          <p:val>
                                            <p:strVal val="#ppt_h"/>
                                          </p:val>
                                        </p:tav>
                                      </p:tavLst>
                                    </p:anim>
                                    <p:animEffect transition="in" filter="fade">
                                      <p:cBhvr>
                                        <p:cTn id="34" dur="1000"/>
                                        <p:tgtEl>
                                          <p:spTgt spid="9421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94216"/>
                                        </p:tgtEl>
                                        <p:attrNameLst>
                                          <p:attrName>style.visibility</p:attrName>
                                        </p:attrNameLst>
                                      </p:cBhvr>
                                      <p:to>
                                        <p:strVal val="visible"/>
                                      </p:to>
                                    </p:set>
                                    <p:anim calcmode="lin" valueType="num">
                                      <p:cBhvr additive="base">
                                        <p:cTn id="39" dur="500" fill="hold"/>
                                        <p:tgtEl>
                                          <p:spTgt spid="94216"/>
                                        </p:tgtEl>
                                        <p:attrNameLst>
                                          <p:attrName>ppt_x</p:attrName>
                                        </p:attrNameLst>
                                      </p:cBhvr>
                                      <p:tavLst>
                                        <p:tav tm="0">
                                          <p:val>
                                            <p:strVal val="1+#ppt_w/2"/>
                                          </p:val>
                                        </p:tav>
                                        <p:tav tm="100000">
                                          <p:val>
                                            <p:strVal val="#ppt_x"/>
                                          </p:val>
                                        </p:tav>
                                      </p:tavLst>
                                    </p:anim>
                                    <p:anim calcmode="lin" valueType="num">
                                      <p:cBhvr additive="base">
                                        <p:cTn id="40" dur="500" fill="hold"/>
                                        <p:tgtEl>
                                          <p:spTgt spid="94216"/>
                                        </p:tgtEl>
                                        <p:attrNameLst>
                                          <p:attrName>ppt_y</p:attrName>
                                        </p:attrNameLst>
                                      </p:cBhvr>
                                      <p:tavLst>
                                        <p:tav tm="0">
                                          <p:val>
                                            <p:strVal val="#ppt_y"/>
                                          </p:val>
                                        </p:tav>
                                        <p:tav tm="100000">
                                          <p:val>
                                            <p:strVal val="#ppt_y"/>
                                          </p:val>
                                        </p:tav>
                                      </p:tavLst>
                                    </p:anim>
                                  </p:childTnLst>
                                </p:cTn>
                              </p:par>
                              <p:par>
                                <p:cTn id="41" presetID="55" presetClass="entr" presetSubtype="0" fill="hold" grpId="0" nodeType="withEffect">
                                  <p:stCondLst>
                                    <p:cond delay="0"/>
                                  </p:stCondLst>
                                  <p:childTnLst>
                                    <p:set>
                                      <p:cBhvr>
                                        <p:cTn id="42" dur="1" fill="hold">
                                          <p:stCondLst>
                                            <p:cond delay="0"/>
                                          </p:stCondLst>
                                        </p:cTn>
                                        <p:tgtEl>
                                          <p:spTgt spid="94325"/>
                                        </p:tgtEl>
                                        <p:attrNameLst>
                                          <p:attrName>style.visibility</p:attrName>
                                        </p:attrNameLst>
                                      </p:cBhvr>
                                      <p:to>
                                        <p:strVal val="visible"/>
                                      </p:to>
                                    </p:set>
                                    <p:anim calcmode="lin" valueType="num">
                                      <p:cBhvr>
                                        <p:cTn id="43" dur="1000" fill="hold"/>
                                        <p:tgtEl>
                                          <p:spTgt spid="94325"/>
                                        </p:tgtEl>
                                        <p:attrNameLst>
                                          <p:attrName>ppt_w</p:attrName>
                                        </p:attrNameLst>
                                      </p:cBhvr>
                                      <p:tavLst>
                                        <p:tav tm="0">
                                          <p:val>
                                            <p:strVal val="#ppt_w*0.70"/>
                                          </p:val>
                                        </p:tav>
                                        <p:tav tm="100000">
                                          <p:val>
                                            <p:strVal val="#ppt_w"/>
                                          </p:val>
                                        </p:tav>
                                      </p:tavLst>
                                    </p:anim>
                                    <p:anim calcmode="lin" valueType="num">
                                      <p:cBhvr>
                                        <p:cTn id="44" dur="1000" fill="hold"/>
                                        <p:tgtEl>
                                          <p:spTgt spid="94325"/>
                                        </p:tgtEl>
                                        <p:attrNameLst>
                                          <p:attrName>ppt_h</p:attrName>
                                        </p:attrNameLst>
                                      </p:cBhvr>
                                      <p:tavLst>
                                        <p:tav tm="0">
                                          <p:val>
                                            <p:strVal val="#ppt_h"/>
                                          </p:val>
                                        </p:tav>
                                        <p:tav tm="100000">
                                          <p:val>
                                            <p:strVal val="#ppt_h"/>
                                          </p:val>
                                        </p:tav>
                                      </p:tavLst>
                                    </p:anim>
                                    <p:animEffect transition="in" filter="fade">
                                      <p:cBhvr>
                                        <p:cTn id="45" dur="1000"/>
                                        <p:tgtEl>
                                          <p:spTgt spid="94325"/>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94217"/>
                                        </p:tgtEl>
                                        <p:attrNameLst>
                                          <p:attrName>style.visibility</p:attrName>
                                        </p:attrNameLst>
                                      </p:cBhvr>
                                      <p:to>
                                        <p:strVal val="visible"/>
                                      </p:to>
                                    </p:set>
                                    <p:anim calcmode="lin" valueType="num">
                                      <p:cBhvr>
                                        <p:cTn id="48" dur="1000" fill="hold"/>
                                        <p:tgtEl>
                                          <p:spTgt spid="94217"/>
                                        </p:tgtEl>
                                        <p:attrNameLst>
                                          <p:attrName>ppt_w</p:attrName>
                                        </p:attrNameLst>
                                      </p:cBhvr>
                                      <p:tavLst>
                                        <p:tav tm="0">
                                          <p:val>
                                            <p:strVal val="#ppt_w*0.70"/>
                                          </p:val>
                                        </p:tav>
                                        <p:tav tm="100000">
                                          <p:val>
                                            <p:strVal val="#ppt_w"/>
                                          </p:val>
                                        </p:tav>
                                      </p:tavLst>
                                    </p:anim>
                                    <p:anim calcmode="lin" valueType="num">
                                      <p:cBhvr>
                                        <p:cTn id="49" dur="1000" fill="hold"/>
                                        <p:tgtEl>
                                          <p:spTgt spid="94217"/>
                                        </p:tgtEl>
                                        <p:attrNameLst>
                                          <p:attrName>ppt_h</p:attrName>
                                        </p:attrNameLst>
                                      </p:cBhvr>
                                      <p:tavLst>
                                        <p:tav tm="0">
                                          <p:val>
                                            <p:strVal val="#ppt_h"/>
                                          </p:val>
                                        </p:tav>
                                        <p:tav tm="100000">
                                          <p:val>
                                            <p:strVal val="#ppt_h"/>
                                          </p:val>
                                        </p:tav>
                                      </p:tavLst>
                                    </p:anim>
                                    <p:animEffect transition="in" filter="fade">
                                      <p:cBhvr>
                                        <p:cTn id="50" dur="1000"/>
                                        <p:tgtEl>
                                          <p:spTgt spid="9421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0-#ppt_h/2"/>
                                          </p:val>
                                        </p:tav>
                                        <p:tav tm="100000">
                                          <p:val>
                                            <p:strVal val="#ppt_y"/>
                                          </p:val>
                                        </p:tav>
                                      </p:tavLst>
                                    </p:anim>
                                  </p:childTnLst>
                                </p:cTn>
                              </p:par>
                              <p:par>
                                <p:cTn id="57" presetID="55" presetClass="entr" presetSubtype="0" fill="hold" grpId="0" nodeType="withEffect">
                                  <p:stCondLst>
                                    <p:cond delay="0"/>
                                  </p:stCondLst>
                                  <p:childTnLst>
                                    <p:set>
                                      <p:cBhvr>
                                        <p:cTn id="58" dur="1" fill="hold">
                                          <p:stCondLst>
                                            <p:cond delay="0"/>
                                          </p:stCondLst>
                                        </p:cTn>
                                        <p:tgtEl>
                                          <p:spTgt spid="94326"/>
                                        </p:tgtEl>
                                        <p:attrNameLst>
                                          <p:attrName>style.visibility</p:attrName>
                                        </p:attrNameLst>
                                      </p:cBhvr>
                                      <p:to>
                                        <p:strVal val="visible"/>
                                      </p:to>
                                    </p:set>
                                    <p:anim calcmode="lin" valueType="num">
                                      <p:cBhvr>
                                        <p:cTn id="59" dur="500" fill="hold"/>
                                        <p:tgtEl>
                                          <p:spTgt spid="94326"/>
                                        </p:tgtEl>
                                        <p:attrNameLst>
                                          <p:attrName>ppt_w</p:attrName>
                                        </p:attrNameLst>
                                      </p:cBhvr>
                                      <p:tavLst>
                                        <p:tav tm="0">
                                          <p:val>
                                            <p:strVal val="#ppt_w*0.70"/>
                                          </p:val>
                                        </p:tav>
                                        <p:tav tm="100000">
                                          <p:val>
                                            <p:strVal val="#ppt_w"/>
                                          </p:val>
                                        </p:tav>
                                      </p:tavLst>
                                    </p:anim>
                                    <p:anim calcmode="lin" valueType="num">
                                      <p:cBhvr>
                                        <p:cTn id="60" dur="500" fill="hold"/>
                                        <p:tgtEl>
                                          <p:spTgt spid="94326"/>
                                        </p:tgtEl>
                                        <p:attrNameLst>
                                          <p:attrName>ppt_h</p:attrName>
                                        </p:attrNameLst>
                                      </p:cBhvr>
                                      <p:tavLst>
                                        <p:tav tm="0">
                                          <p:val>
                                            <p:strVal val="#ppt_h"/>
                                          </p:val>
                                        </p:tav>
                                        <p:tav tm="100000">
                                          <p:val>
                                            <p:strVal val="#ppt_h"/>
                                          </p:val>
                                        </p:tav>
                                      </p:tavLst>
                                    </p:anim>
                                    <p:animEffect transition="in" filter="fade">
                                      <p:cBhvr>
                                        <p:cTn id="61" dur="500"/>
                                        <p:tgtEl>
                                          <p:spTgt spid="94326"/>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94366"/>
                                        </p:tgtEl>
                                        <p:attrNameLst>
                                          <p:attrName>style.visibility</p:attrName>
                                        </p:attrNameLst>
                                      </p:cBhvr>
                                      <p:to>
                                        <p:strVal val="visible"/>
                                      </p:to>
                                    </p:set>
                                    <p:anim calcmode="lin" valueType="num">
                                      <p:cBhvr>
                                        <p:cTn id="64" dur="500" fill="hold"/>
                                        <p:tgtEl>
                                          <p:spTgt spid="94366"/>
                                        </p:tgtEl>
                                        <p:attrNameLst>
                                          <p:attrName>ppt_w</p:attrName>
                                        </p:attrNameLst>
                                      </p:cBhvr>
                                      <p:tavLst>
                                        <p:tav tm="0">
                                          <p:val>
                                            <p:strVal val="#ppt_w*0.70"/>
                                          </p:val>
                                        </p:tav>
                                        <p:tav tm="100000">
                                          <p:val>
                                            <p:strVal val="#ppt_w"/>
                                          </p:val>
                                        </p:tav>
                                      </p:tavLst>
                                    </p:anim>
                                    <p:anim calcmode="lin" valueType="num">
                                      <p:cBhvr>
                                        <p:cTn id="65" dur="500" fill="hold"/>
                                        <p:tgtEl>
                                          <p:spTgt spid="94366"/>
                                        </p:tgtEl>
                                        <p:attrNameLst>
                                          <p:attrName>ppt_h</p:attrName>
                                        </p:attrNameLst>
                                      </p:cBhvr>
                                      <p:tavLst>
                                        <p:tav tm="0">
                                          <p:val>
                                            <p:strVal val="#ppt_h"/>
                                          </p:val>
                                        </p:tav>
                                        <p:tav tm="100000">
                                          <p:val>
                                            <p:strVal val="#ppt_h"/>
                                          </p:val>
                                        </p:tav>
                                      </p:tavLst>
                                    </p:anim>
                                    <p:animEffect transition="in" filter="fade">
                                      <p:cBhvr>
                                        <p:cTn id="66" dur="500"/>
                                        <p:tgtEl>
                                          <p:spTgt spid="94366"/>
                                        </p:tgtEl>
                                      </p:cBhvr>
                                    </p:animEffect>
                                  </p:childTnLst>
                                </p:cTn>
                              </p:par>
                              <p:par>
                                <p:cTn id="67" presetID="5" presetClass="entr" presetSubtype="10" fill="hold" nodeType="withEffect">
                                  <p:stCondLst>
                                    <p:cond delay="2000"/>
                                  </p:stCondLst>
                                  <p:childTnLst>
                                    <p:set>
                                      <p:cBhvr>
                                        <p:cTn id="68" dur="1" fill="hold">
                                          <p:stCondLst>
                                            <p:cond delay="0"/>
                                          </p:stCondLst>
                                        </p:cTn>
                                        <p:tgtEl>
                                          <p:spTgt spid="6"/>
                                        </p:tgtEl>
                                        <p:attrNameLst>
                                          <p:attrName>style.visibility</p:attrName>
                                        </p:attrNameLst>
                                      </p:cBhvr>
                                      <p:to>
                                        <p:strVal val="visible"/>
                                      </p:to>
                                    </p:set>
                                    <p:animEffect transition="in" filter="checkerboard(across)">
                                      <p:cBhvr>
                                        <p:cTn id="69" dur="500"/>
                                        <p:tgtEl>
                                          <p:spTgt spid="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0"/>
                                        <p:tgtEl>
                                          <p:spTgt spid="19"/>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94327"/>
                                        </p:tgtEl>
                                        <p:attrNameLst>
                                          <p:attrName>style.visibility</p:attrName>
                                        </p:attrNameLst>
                                      </p:cBhvr>
                                      <p:to>
                                        <p:strVal val="visible"/>
                                      </p:to>
                                    </p:set>
                                    <p:anim calcmode="lin" valueType="num">
                                      <p:cBhvr>
                                        <p:cTn id="79" dur="1000" fill="hold"/>
                                        <p:tgtEl>
                                          <p:spTgt spid="94327"/>
                                        </p:tgtEl>
                                        <p:attrNameLst>
                                          <p:attrName>ppt_w</p:attrName>
                                        </p:attrNameLst>
                                      </p:cBhvr>
                                      <p:tavLst>
                                        <p:tav tm="0">
                                          <p:val>
                                            <p:strVal val="#ppt_w*0.70"/>
                                          </p:val>
                                        </p:tav>
                                        <p:tav tm="100000">
                                          <p:val>
                                            <p:strVal val="#ppt_w"/>
                                          </p:val>
                                        </p:tav>
                                      </p:tavLst>
                                    </p:anim>
                                    <p:anim calcmode="lin" valueType="num">
                                      <p:cBhvr>
                                        <p:cTn id="80" dur="1000" fill="hold"/>
                                        <p:tgtEl>
                                          <p:spTgt spid="94327"/>
                                        </p:tgtEl>
                                        <p:attrNameLst>
                                          <p:attrName>ppt_h</p:attrName>
                                        </p:attrNameLst>
                                      </p:cBhvr>
                                      <p:tavLst>
                                        <p:tav tm="0">
                                          <p:val>
                                            <p:strVal val="#ppt_h"/>
                                          </p:val>
                                        </p:tav>
                                        <p:tav tm="100000">
                                          <p:val>
                                            <p:strVal val="#ppt_h"/>
                                          </p:val>
                                        </p:tav>
                                      </p:tavLst>
                                    </p:anim>
                                    <p:animEffect transition="in" filter="fade">
                                      <p:cBhvr>
                                        <p:cTn id="81" dur="1000"/>
                                        <p:tgtEl>
                                          <p:spTgt spid="94327"/>
                                        </p:tgtEl>
                                      </p:cBhvr>
                                    </p:animEffect>
                                  </p:childTnLst>
                                </p:cTn>
                              </p:par>
                              <p:par>
                                <p:cTn id="82" presetID="10" presetClass="entr" presetSubtype="0" fill="hold" nodeType="withEffect">
                                  <p:stCondLst>
                                    <p:cond delay="200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presetSubtype="0" fill="hold"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2000"/>
                                        <p:tgtEl>
                                          <p:spTgt spid="20"/>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94321"/>
                                        </p:tgtEl>
                                        <p:attrNameLst>
                                          <p:attrName>style.visibility</p:attrName>
                                        </p:attrNameLst>
                                      </p:cBhvr>
                                      <p:to>
                                        <p:strVal val="visible"/>
                                      </p:to>
                                    </p:set>
                                    <p:anim calcmode="lin" valueType="num">
                                      <p:cBhvr>
                                        <p:cTn id="92" dur="1000" fill="hold"/>
                                        <p:tgtEl>
                                          <p:spTgt spid="94321"/>
                                        </p:tgtEl>
                                        <p:attrNameLst>
                                          <p:attrName>ppt_w</p:attrName>
                                        </p:attrNameLst>
                                      </p:cBhvr>
                                      <p:tavLst>
                                        <p:tav tm="0">
                                          <p:val>
                                            <p:strVal val="#ppt_w*0.70"/>
                                          </p:val>
                                        </p:tav>
                                        <p:tav tm="100000">
                                          <p:val>
                                            <p:strVal val="#ppt_w"/>
                                          </p:val>
                                        </p:tav>
                                      </p:tavLst>
                                    </p:anim>
                                    <p:anim calcmode="lin" valueType="num">
                                      <p:cBhvr>
                                        <p:cTn id="93" dur="1000" fill="hold"/>
                                        <p:tgtEl>
                                          <p:spTgt spid="94321"/>
                                        </p:tgtEl>
                                        <p:attrNameLst>
                                          <p:attrName>ppt_h</p:attrName>
                                        </p:attrNameLst>
                                      </p:cBhvr>
                                      <p:tavLst>
                                        <p:tav tm="0">
                                          <p:val>
                                            <p:strVal val="#ppt_h"/>
                                          </p:val>
                                        </p:tav>
                                        <p:tav tm="100000">
                                          <p:val>
                                            <p:strVal val="#ppt_h"/>
                                          </p:val>
                                        </p:tav>
                                      </p:tavLst>
                                    </p:anim>
                                    <p:animEffect transition="in" filter="fade">
                                      <p:cBhvr>
                                        <p:cTn id="94" dur="1000"/>
                                        <p:tgtEl>
                                          <p:spTgt spid="94321"/>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ntr" presetSubtype="0" fill="hold"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2000"/>
                                        <p:tgtEl>
                                          <p:spTgt spid="22"/>
                                        </p:tgtEl>
                                      </p:cBhvr>
                                    </p:animEffect>
                                  </p:childTnLst>
                                </p:cTn>
                              </p:par>
                              <p:par>
                                <p:cTn id="100" presetID="55" presetClass="entr" presetSubtype="0" fill="hold"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1000" fill="hold"/>
                                        <p:tgtEl>
                                          <p:spTgt spid="28"/>
                                        </p:tgtEl>
                                        <p:attrNameLst>
                                          <p:attrName>ppt_w</p:attrName>
                                        </p:attrNameLst>
                                      </p:cBhvr>
                                      <p:tavLst>
                                        <p:tav tm="0">
                                          <p:val>
                                            <p:strVal val="#ppt_w*0.70"/>
                                          </p:val>
                                        </p:tav>
                                        <p:tav tm="100000">
                                          <p:val>
                                            <p:strVal val="#ppt_w"/>
                                          </p:val>
                                        </p:tav>
                                      </p:tavLst>
                                    </p:anim>
                                    <p:anim calcmode="lin" valueType="num">
                                      <p:cBhvr>
                                        <p:cTn id="103" dur="1000" fill="hold"/>
                                        <p:tgtEl>
                                          <p:spTgt spid="28"/>
                                        </p:tgtEl>
                                        <p:attrNameLst>
                                          <p:attrName>ppt_h</p:attrName>
                                        </p:attrNameLst>
                                      </p:cBhvr>
                                      <p:tavLst>
                                        <p:tav tm="0">
                                          <p:val>
                                            <p:strVal val="#ppt_h"/>
                                          </p:val>
                                        </p:tav>
                                        <p:tav tm="100000">
                                          <p:val>
                                            <p:strVal val="#ppt_h"/>
                                          </p:val>
                                        </p:tav>
                                      </p:tavLst>
                                    </p:anim>
                                    <p:animEffect transition="in" filter="fade">
                                      <p:cBhvr>
                                        <p:cTn id="10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5" grpId="0"/>
      <p:bldP spid="94216" grpId="0" animBg="1"/>
      <p:bldP spid="94217" grpId="0"/>
      <p:bldP spid="94218" grpId="0"/>
      <p:bldP spid="94321" grpId="0" animBg="1"/>
      <p:bldP spid="94323" grpId="0"/>
      <p:bldP spid="94324" grpId="0"/>
      <p:bldP spid="94325" grpId="0"/>
      <p:bldP spid="94326" grpId="0"/>
      <p:bldP spid="94327" grpId="0"/>
      <p:bldP spid="94347" grpId="0" animBg="1"/>
      <p:bldP spid="943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274638"/>
            <a:ext cx="8229600" cy="850106"/>
          </a:xfrm>
        </p:spPr>
        <p:txBody>
          <a:bodyPr>
            <a:normAutofit/>
          </a:bodyPr>
          <a:lstStyle/>
          <a:p>
            <a:r>
              <a:rPr lang="en-US" altLang="zh-CN" sz="3600" b="1" dirty="0" smtClean="0">
                <a:solidFill>
                  <a:srgbClr val="01059D"/>
                </a:solidFill>
              </a:rPr>
              <a:t>Bulk</a:t>
            </a:r>
            <a:r>
              <a:rPr lang="zh-CN" altLang="en-US" sz="3600" b="1" dirty="0" smtClean="0">
                <a:solidFill>
                  <a:srgbClr val="01059D"/>
                </a:solidFill>
              </a:rPr>
              <a:t>工艺和设备（</a:t>
            </a:r>
            <a:r>
              <a:rPr lang="en-US" altLang="zh-CN" sz="3600" b="1" dirty="0" err="1" smtClean="0">
                <a:solidFill>
                  <a:srgbClr val="01059D"/>
                </a:solidFill>
              </a:rPr>
              <a:t>Saclay</a:t>
            </a:r>
            <a:r>
              <a:rPr lang="zh-CN" altLang="en-US" sz="3600" b="1" dirty="0" smtClean="0">
                <a:solidFill>
                  <a:srgbClr val="01059D"/>
                </a:solidFill>
              </a:rPr>
              <a:t>）</a:t>
            </a:r>
            <a:r>
              <a:rPr lang="en-US" altLang="zh-CN" sz="3600" b="1" dirty="0" smtClean="0">
                <a:solidFill>
                  <a:srgbClr val="01059D"/>
                </a:solidFill>
              </a:rPr>
              <a:t> </a:t>
            </a:r>
            <a:endParaRPr lang="zh-CN" altLang="en-US" sz="3600" b="1" dirty="0">
              <a:solidFill>
                <a:srgbClr val="01059D"/>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70736"/>
            <a:ext cx="2607698" cy="472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9720" y="1170736"/>
            <a:ext cx="287789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5070" y="1170736"/>
            <a:ext cx="286491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67944" y="3063977"/>
            <a:ext cx="1893167" cy="369332"/>
          </a:xfrm>
          <a:prstGeom prst="rect">
            <a:avLst/>
          </a:prstGeom>
          <a:noFill/>
        </p:spPr>
        <p:txBody>
          <a:bodyPr wrap="square" rtlCol="0">
            <a:spAutoFit/>
          </a:bodyPr>
          <a:lstStyle/>
          <a:p>
            <a:r>
              <a:rPr lang="zh-CN" altLang="en-US" dirty="0" smtClean="0"/>
              <a:t>覆盖干膜</a:t>
            </a:r>
            <a:endParaRPr lang="zh-CN" altLang="en-US" dirty="0"/>
          </a:p>
        </p:txBody>
      </p:sp>
      <p:sp>
        <p:nvSpPr>
          <p:cNvPr id="9" name="TextBox 8"/>
          <p:cNvSpPr txBox="1"/>
          <p:nvPr/>
        </p:nvSpPr>
        <p:spPr>
          <a:xfrm>
            <a:off x="7084287" y="3035475"/>
            <a:ext cx="1224136" cy="369332"/>
          </a:xfrm>
          <a:prstGeom prst="rect">
            <a:avLst/>
          </a:prstGeom>
          <a:noFill/>
        </p:spPr>
        <p:txBody>
          <a:bodyPr wrap="square" rtlCol="0">
            <a:spAutoFit/>
          </a:bodyPr>
          <a:lstStyle/>
          <a:p>
            <a:r>
              <a:rPr lang="zh-CN" altLang="en-US" dirty="0" smtClean="0"/>
              <a:t>丝网拉伸</a:t>
            </a:r>
            <a:endParaRPr lang="zh-CN" altLang="en-US" dirty="0"/>
          </a:p>
        </p:txBody>
      </p:sp>
      <p:sp>
        <p:nvSpPr>
          <p:cNvPr id="10" name="TextBox 9"/>
          <p:cNvSpPr txBox="1"/>
          <p:nvPr/>
        </p:nvSpPr>
        <p:spPr>
          <a:xfrm>
            <a:off x="4288079" y="5709103"/>
            <a:ext cx="1345567" cy="369332"/>
          </a:xfrm>
          <a:prstGeom prst="rect">
            <a:avLst/>
          </a:prstGeom>
          <a:noFill/>
        </p:spPr>
        <p:txBody>
          <a:bodyPr wrap="square" rtlCol="0">
            <a:spAutoFit/>
          </a:bodyPr>
          <a:lstStyle/>
          <a:p>
            <a:r>
              <a:rPr lang="zh-CN" altLang="en-US" dirty="0"/>
              <a:t>紫</a:t>
            </a:r>
            <a:r>
              <a:rPr lang="zh-CN" altLang="en-US" dirty="0" smtClean="0"/>
              <a:t>外曝光</a:t>
            </a:r>
            <a:endParaRPr lang="zh-CN" altLang="en-US" dirty="0"/>
          </a:p>
        </p:txBody>
      </p:sp>
      <p:sp>
        <p:nvSpPr>
          <p:cNvPr id="11" name="TextBox 10"/>
          <p:cNvSpPr txBox="1"/>
          <p:nvPr/>
        </p:nvSpPr>
        <p:spPr>
          <a:xfrm>
            <a:off x="6810575" y="5709103"/>
            <a:ext cx="1656184" cy="369332"/>
          </a:xfrm>
          <a:prstGeom prst="rect">
            <a:avLst/>
          </a:prstGeom>
          <a:noFill/>
        </p:spPr>
        <p:txBody>
          <a:bodyPr wrap="square" rtlCol="0">
            <a:spAutoFit/>
          </a:bodyPr>
          <a:lstStyle/>
          <a:p>
            <a:r>
              <a:rPr lang="zh-CN" altLang="en-US" dirty="0" smtClean="0"/>
              <a:t>烘烤凝固</a:t>
            </a:r>
            <a:endParaRPr lang="zh-CN" altLang="en-US" dirty="0"/>
          </a:p>
        </p:txBody>
      </p:sp>
      <p:sp>
        <p:nvSpPr>
          <p:cNvPr id="2" name="日期占位符 1"/>
          <p:cNvSpPr>
            <a:spLocks noGrp="1"/>
          </p:cNvSpPr>
          <p:nvPr>
            <p:ph type="dt" sz="half" idx="10"/>
          </p:nvPr>
        </p:nvSpPr>
        <p:spPr/>
        <p:txBody>
          <a:bodyPr/>
          <a:lstStyle/>
          <a:p>
            <a:r>
              <a:rPr lang="en-US" altLang="zh-CN" smtClean="0"/>
              <a:t>2015-07-23 </a:t>
            </a:r>
            <a:endParaRPr lang="zh-CN" altLang="en-US" dirty="0"/>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7</a:t>
            </a:fld>
            <a:endParaRPr lang="zh-CN" altLang="en-US"/>
          </a:p>
        </p:txBody>
      </p:sp>
      <p:sp>
        <p:nvSpPr>
          <p:cNvPr id="14" name="页脚占位符 1"/>
          <p:cNvSpPr txBox="1">
            <a:spLocks/>
          </p:cNvSpPr>
          <p:nvPr/>
        </p:nvSpPr>
        <p:spPr>
          <a:xfrm>
            <a:off x="3276600" y="6326187"/>
            <a:ext cx="28956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smtClean="0">
                <a:solidFill>
                  <a:schemeClr val="bg1">
                    <a:lumMod val="65000"/>
                  </a:schemeClr>
                </a:solidFill>
              </a:rPr>
              <a:t>5</a:t>
            </a:r>
            <a:r>
              <a:rPr lang="en-US" altLang="zh-CN" baseline="30000" dirty="0" smtClean="0">
                <a:solidFill>
                  <a:schemeClr val="bg1">
                    <a:lumMod val="65000"/>
                  </a:schemeClr>
                </a:solidFill>
              </a:rPr>
              <a:t>th</a:t>
            </a:r>
            <a:r>
              <a:rPr lang="en-US" altLang="zh-CN" dirty="0" smtClean="0">
                <a:solidFill>
                  <a:schemeClr val="bg1">
                    <a:lumMod val="65000"/>
                  </a:schemeClr>
                </a:solidFill>
              </a:rPr>
              <a:t>  CMPGD Workshop </a:t>
            </a:r>
            <a:r>
              <a:rPr lang="zh-CN" altLang="en-US" dirty="0" smtClean="0">
                <a:solidFill>
                  <a:schemeClr val="bg1">
                    <a:lumMod val="65000"/>
                  </a:schemeClr>
                </a:solidFill>
              </a:rPr>
              <a:t> 兰州</a:t>
            </a:r>
            <a:endParaRPr lang="zh-CN" altLang="en-US" dirty="0">
              <a:solidFill>
                <a:schemeClr val="bg1">
                  <a:lumMod val="65000"/>
                </a:schemeClr>
              </a:solidFill>
            </a:endParaRPr>
          </a:p>
        </p:txBody>
      </p:sp>
      <p:sp>
        <p:nvSpPr>
          <p:cNvPr id="8" name="TextBox 7"/>
          <p:cNvSpPr txBox="1"/>
          <p:nvPr/>
        </p:nvSpPr>
        <p:spPr>
          <a:xfrm>
            <a:off x="1721451" y="6052646"/>
            <a:ext cx="1107996" cy="369332"/>
          </a:xfrm>
          <a:prstGeom prst="rect">
            <a:avLst/>
          </a:prstGeom>
          <a:noFill/>
        </p:spPr>
        <p:txBody>
          <a:bodyPr wrap="none" rtlCol="0">
            <a:spAutoFit/>
          </a:bodyPr>
          <a:lstStyle/>
          <a:p>
            <a:r>
              <a:rPr lang="zh-CN" altLang="en-US" dirty="0" smtClean="0"/>
              <a:t>工艺流程</a:t>
            </a:r>
            <a:endParaRPr lang="zh-CN" altLang="en-US" dirty="0"/>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311" y="3511219"/>
            <a:ext cx="4663337" cy="2114654"/>
          </a:xfrm>
          <a:prstGeom prst="rect">
            <a:avLst/>
          </a:prstGeom>
        </p:spPr>
      </p:pic>
    </p:spTree>
    <p:extLst>
      <p:ext uri="{BB962C8B-B14F-4D97-AF65-F5344CB8AC3E}">
        <p14:creationId xmlns:p14="http://schemas.microsoft.com/office/powerpoint/2010/main" val="1111225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err="1" smtClean="0">
                <a:solidFill>
                  <a:srgbClr val="01059D"/>
                </a:solidFill>
              </a:rPr>
              <a:t>MicroBulk</a:t>
            </a:r>
            <a:r>
              <a:rPr lang="zh-CN" altLang="en-US" sz="3600" b="1" dirty="0" smtClean="0">
                <a:solidFill>
                  <a:srgbClr val="01059D"/>
                </a:solidFill>
              </a:rPr>
              <a:t>工艺（</a:t>
            </a:r>
            <a:r>
              <a:rPr lang="en-US" altLang="zh-CN" sz="3600" b="1" dirty="0" err="1" smtClean="0">
                <a:solidFill>
                  <a:srgbClr val="01059D"/>
                </a:solidFill>
              </a:rPr>
              <a:t>Saclay</a:t>
            </a:r>
            <a:r>
              <a:rPr lang="zh-CN" altLang="en-US" sz="3600" b="1" dirty="0" smtClean="0">
                <a:solidFill>
                  <a:srgbClr val="01059D"/>
                </a:solidFill>
              </a:rPr>
              <a:t>，</a:t>
            </a:r>
            <a:r>
              <a:rPr lang="en-US" altLang="zh-CN" sz="3600" b="1" dirty="0" smtClean="0">
                <a:solidFill>
                  <a:srgbClr val="01059D"/>
                </a:solidFill>
              </a:rPr>
              <a:t>2011</a:t>
            </a:r>
            <a:r>
              <a:rPr lang="zh-CN" altLang="en-US" sz="3600" b="1" dirty="0" smtClean="0">
                <a:solidFill>
                  <a:srgbClr val="01059D"/>
                </a:solidFill>
              </a:rPr>
              <a:t>）</a:t>
            </a:r>
            <a:endParaRPr lang="zh-CN" altLang="en-US" sz="3600" b="1" dirty="0">
              <a:solidFill>
                <a:srgbClr val="01059D"/>
              </a:solidFill>
            </a:endParaRPr>
          </a:p>
        </p:txBody>
      </p:sp>
      <p:sp>
        <p:nvSpPr>
          <p:cNvPr id="4" name="日期占位符 3"/>
          <p:cNvSpPr>
            <a:spLocks noGrp="1"/>
          </p:cNvSpPr>
          <p:nvPr>
            <p:ph type="dt" sz="half" idx="10"/>
          </p:nvPr>
        </p:nvSpPr>
        <p:spPr/>
        <p:txBody>
          <a:bodyPr/>
          <a:lstStyle/>
          <a:p>
            <a:r>
              <a:rPr lang="en-US" altLang="zh-CN" smtClean="0"/>
              <a:t>2015-07-23 </a:t>
            </a:r>
            <a:endParaRPr lang="zh-CN" altLang="en-US"/>
          </a:p>
        </p:txBody>
      </p:sp>
      <p:sp>
        <p:nvSpPr>
          <p:cNvPr id="5" name="页脚占位符 4"/>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8</a:t>
            </a:fld>
            <a:endParaRPr lang="zh-CN" altLang="en-US"/>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993" y="1484784"/>
            <a:ext cx="8858527" cy="4392488"/>
          </a:xfrm>
          <a:prstGeom prst="rect">
            <a:avLst/>
          </a:prstGeom>
        </p:spPr>
      </p:pic>
      <p:sp>
        <p:nvSpPr>
          <p:cNvPr id="8" name="TextBox 7"/>
          <p:cNvSpPr txBox="1"/>
          <p:nvPr/>
        </p:nvSpPr>
        <p:spPr>
          <a:xfrm>
            <a:off x="3429926" y="5508556"/>
            <a:ext cx="2808312" cy="369332"/>
          </a:xfrm>
          <a:prstGeom prst="rect">
            <a:avLst/>
          </a:prstGeom>
          <a:solidFill>
            <a:schemeClr val="bg1"/>
          </a:solidFill>
        </p:spPr>
        <p:txBody>
          <a:bodyPr wrap="square" rtlCol="0">
            <a:spAutoFit/>
          </a:bodyPr>
          <a:lstStyle/>
          <a:p>
            <a:endParaRPr lang="zh-CN" altLang="en-US" dirty="0"/>
          </a:p>
        </p:txBody>
      </p:sp>
    </p:spTree>
    <p:extLst>
      <p:ext uri="{BB962C8B-B14F-4D97-AF65-F5344CB8AC3E}">
        <p14:creationId xmlns:p14="http://schemas.microsoft.com/office/powerpoint/2010/main" val="475565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b="1" dirty="0" err="1" smtClean="0">
                <a:solidFill>
                  <a:srgbClr val="01059D"/>
                </a:solidFill>
                <a:effectLst>
                  <a:outerShdw blurRad="38100" dist="38100" dir="2700000" algn="tl">
                    <a:srgbClr val="000000">
                      <a:alpha val="43137"/>
                    </a:srgbClr>
                  </a:outerShdw>
                </a:effectLst>
              </a:rPr>
              <a:t>MicroMegas</a:t>
            </a:r>
            <a:r>
              <a:rPr lang="en-US" altLang="zh-CN" sz="3200" b="1" dirty="0" smtClean="0">
                <a:solidFill>
                  <a:srgbClr val="01059D"/>
                </a:solidFill>
                <a:effectLst>
                  <a:outerShdw blurRad="38100" dist="38100" dir="2700000" algn="tl">
                    <a:srgbClr val="000000">
                      <a:alpha val="43137"/>
                    </a:srgbClr>
                  </a:outerShdw>
                </a:effectLst>
              </a:rPr>
              <a:t> </a:t>
            </a:r>
            <a:r>
              <a:rPr lang="zh-CN" altLang="en-US" sz="3200" b="1" dirty="0" smtClean="0">
                <a:solidFill>
                  <a:srgbClr val="01059D"/>
                </a:solidFill>
                <a:effectLst>
                  <a:outerShdw blurRad="38100" dist="38100" dir="2700000" algn="tl">
                    <a:srgbClr val="000000">
                      <a:alpha val="43137"/>
                    </a:srgbClr>
                  </a:outerShdw>
                </a:effectLst>
              </a:rPr>
              <a:t>三种制作工艺</a:t>
            </a:r>
            <a:r>
              <a:rPr lang="en-US" altLang="zh-CN" sz="3200" b="1" dirty="0" smtClean="0">
                <a:solidFill>
                  <a:srgbClr val="01059D"/>
                </a:solidFill>
                <a:effectLst>
                  <a:outerShdw blurRad="38100" dist="38100" dir="2700000" algn="tl">
                    <a:srgbClr val="000000">
                      <a:alpha val="43137"/>
                    </a:srgbClr>
                  </a:outerShdw>
                </a:effectLst>
              </a:rPr>
              <a:t> </a:t>
            </a:r>
            <a:r>
              <a:rPr lang="zh-CN" altLang="en-US" sz="3200" b="1" dirty="0" smtClean="0">
                <a:solidFill>
                  <a:srgbClr val="01059D"/>
                </a:solidFill>
                <a:effectLst>
                  <a:outerShdw blurRad="38100" dist="38100" dir="2700000" algn="tl">
                    <a:srgbClr val="000000">
                      <a:alpha val="43137"/>
                    </a:srgbClr>
                  </a:outerShdw>
                </a:effectLst>
              </a:rPr>
              <a:t>（</a:t>
            </a:r>
            <a:r>
              <a:rPr lang="en-US" altLang="zh-CN" sz="3200" b="1" dirty="0" err="1" smtClean="0">
                <a:solidFill>
                  <a:srgbClr val="01059D"/>
                </a:solidFill>
                <a:effectLst>
                  <a:outerShdw blurRad="38100" dist="38100" dir="2700000" algn="tl">
                    <a:srgbClr val="000000">
                      <a:alpha val="43137"/>
                    </a:srgbClr>
                  </a:outerShdw>
                </a:effectLst>
              </a:rPr>
              <a:t>Saclay</a:t>
            </a:r>
            <a:r>
              <a:rPr lang="en-US" altLang="zh-CN" sz="3200" b="1" dirty="0" smtClean="0">
                <a:solidFill>
                  <a:srgbClr val="01059D"/>
                </a:solidFill>
                <a:effectLst>
                  <a:outerShdw blurRad="38100" dist="38100" dir="2700000" algn="tl">
                    <a:srgbClr val="000000">
                      <a:alpha val="43137"/>
                    </a:srgbClr>
                  </a:outerShdw>
                </a:effectLst>
              </a:rPr>
              <a:t> </a:t>
            </a:r>
            <a:r>
              <a:rPr lang="zh-CN" altLang="en-US" sz="3200" b="1" dirty="0" smtClean="0">
                <a:solidFill>
                  <a:srgbClr val="01059D"/>
                </a:solidFill>
                <a:effectLst>
                  <a:outerShdw blurRad="38100" dist="38100" dir="2700000" algn="tl">
                    <a:srgbClr val="000000">
                      <a:alpha val="43137"/>
                    </a:srgbClr>
                  </a:outerShdw>
                </a:effectLst>
              </a:rPr>
              <a:t>）</a:t>
            </a:r>
            <a:endParaRPr lang="zh-CN" altLang="en-US" sz="3200" b="1" dirty="0">
              <a:solidFill>
                <a:srgbClr val="01059D"/>
              </a:solidFill>
              <a:effectLst>
                <a:outerShdw blurRad="38100" dist="38100" dir="2700000" algn="tl">
                  <a:srgbClr val="000000">
                    <a:alpha val="43137"/>
                  </a:srgbClr>
                </a:outerShdw>
              </a:effectLst>
            </a:endParaRPr>
          </a:p>
        </p:txBody>
      </p:sp>
      <p:graphicFrame>
        <p:nvGraphicFramePr>
          <p:cNvPr id="4" name="表格 3"/>
          <p:cNvGraphicFramePr>
            <a:graphicFrameLocks noGrp="1"/>
          </p:cNvGraphicFramePr>
          <p:nvPr>
            <p:extLst>
              <p:ext uri="{D42A27DB-BD31-4B8C-83A1-F6EECF244321}">
                <p14:modId xmlns:p14="http://schemas.microsoft.com/office/powerpoint/2010/main" val="4024695165"/>
              </p:ext>
            </p:extLst>
          </p:nvPr>
        </p:nvGraphicFramePr>
        <p:xfrm>
          <a:off x="515366" y="1340768"/>
          <a:ext cx="8136904" cy="3205480"/>
        </p:xfrm>
        <a:graphic>
          <a:graphicData uri="http://schemas.openxmlformats.org/drawingml/2006/table">
            <a:tbl>
              <a:tblPr firstRow="1" bandRow="1">
                <a:tableStyleId>{2D5ABB26-0587-4C30-8999-92F81FD0307C}</a:tableStyleId>
              </a:tblPr>
              <a:tblGrid>
                <a:gridCol w="1356151"/>
                <a:gridCol w="1883543"/>
                <a:gridCol w="1280809"/>
                <a:gridCol w="1130125"/>
                <a:gridCol w="1313389"/>
                <a:gridCol w="1172887"/>
              </a:tblGrid>
              <a:tr h="370840">
                <a:tc>
                  <a:txBody>
                    <a:bodyPr/>
                    <a:lstStyle/>
                    <a:p>
                      <a:r>
                        <a:rPr lang="en-US" altLang="zh-CN" b="1" dirty="0" smtClean="0"/>
                        <a:t>Style </a:t>
                      </a:r>
                      <a:endParaRPr lang="zh-CN" altLang="en-US" b="1" dirty="0"/>
                    </a:p>
                  </a:txBody>
                  <a:tcP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b="1" dirty="0" err="1" smtClean="0"/>
                        <a:t>Energy</a:t>
                      </a:r>
                      <a:r>
                        <a:rPr lang="en-US" altLang="zh-CN" b="1" baseline="0" dirty="0" err="1" smtClean="0"/>
                        <a:t>resolution</a:t>
                      </a:r>
                      <a:endParaRPr lang="en-US" altLang="zh-CN" b="1" baseline="0" dirty="0" smtClean="0"/>
                    </a:p>
                    <a:p>
                      <a:r>
                        <a:rPr lang="en-US" altLang="zh-CN" b="1" baseline="0" dirty="0" smtClean="0"/>
                        <a:t>5.9 </a:t>
                      </a:r>
                      <a:r>
                        <a:rPr lang="en-US" altLang="zh-CN" b="1" baseline="0" dirty="0" err="1" smtClean="0"/>
                        <a:t>KeV</a:t>
                      </a:r>
                      <a:r>
                        <a:rPr lang="en-US" altLang="zh-CN" b="1" baseline="0" dirty="0" smtClean="0"/>
                        <a:t> x-rays</a:t>
                      </a:r>
                    </a:p>
                    <a:p>
                      <a:r>
                        <a:rPr lang="en-US" altLang="zh-CN" b="1" baseline="0" dirty="0" smtClean="0"/>
                        <a:t>(FWHM)</a:t>
                      </a:r>
                      <a:endParaRPr lang="zh-CN" alt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b="1" dirty="0" smtClean="0"/>
                        <a:t>Avalanche gap</a:t>
                      </a:r>
                    </a:p>
                    <a:p>
                      <a:r>
                        <a:rPr lang="en-US" altLang="zh-CN" b="1" dirty="0" smtClean="0"/>
                        <a:t>(</a:t>
                      </a:r>
                      <a:r>
                        <a:rPr lang="el-GR" altLang="zh-CN" b="1" dirty="0" smtClean="0"/>
                        <a:t>μ</a:t>
                      </a:r>
                      <a:r>
                        <a:rPr lang="en-US" altLang="zh-CN" b="1" dirty="0" smtClean="0"/>
                        <a:t>m)</a:t>
                      </a:r>
                      <a:endParaRPr lang="zh-CN" alt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b="1" dirty="0" smtClean="0"/>
                        <a:t>Mesh thickness</a:t>
                      </a:r>
                      <a:endParaRPr lang="zh-CN" alt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b="1" dirty="0" smtClean="0"/>
                        <a:t>Tension  of mesh</a:t>
                      </a:r>
                    </a:p>
                    <a:p>
                      <a:r>
                        <a:rPr lang="en-US" altLang="zh-CN" b="1" dirty="0" smtClean="0"/>
                        <a:t>(N/cm)</a:t>
                      </a:r>
                      <a:endParaRPr lang="zh-CN" altLang="en-US"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b="1" dirty="0" smtClean="0"/>
                        <a:t>status</a:t>
                      </a:r>
                      <a:endParaRPr lang="zh-CN" altLang="en-US" b="1" dirty="0"/>
                    </a:p>
                  </a:txBody>
                  <a:tcPr>
                    <a:lnL w="12700"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r>
              <a:tr h="370840">
                <a:tc>
                  <a:txBody>
                    <a:bodyPr/>
                    <a:lstStyle/>
                    <a:p>
                      <a:r>
                        <a:rPr lang="en-US" altLang="zh-CN" dirty="0" smtClean="0"/>
                        <a:t>Bulk</a:t>
                      </a:r>
                      <a:endParaRPr lang="zh-CN" altLang="en-US" dirty="0"/>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18%</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128</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Standard (40-50)</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10</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developed</a:t>
                      </a:r>
                      <a:endParaRPr lang="zh-CN" altLang="en-U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Bulk with thin mesh</a:t>
                      </a:r>
                      <a:endParaRPr lang="zh-CN" altLang="en-US" dirty="0"/>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16%</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128</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25</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10</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developed</a:t>
                      </a:r>
                      <a:endParaRPr lang="zh-CN" altLang="en-US" dirty="0" smtClean="0"/>
                    </a:p>
                    <a:p>
                      <a:endParaRPr lang="zh-CN" altLang="en-US" dirty="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altLang="zh-CN" dirty="0" smtClean="0"/>
                        <a:t>Micro-bulk</a:t>
                      </a:r>
                      <a:endParaRPr lang="zh-CN" altLang="en-US" dirty="0"/>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14%</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50</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12.5</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dirty="0" smtClean="0"/>
                        <a:t>---</a:t>
                      </a:r>
                      <a:endParaRPr lang="zh-CN"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developed</a:t>
                      </a:r>
                      <a:endParaRPr lang="zh-CN" altLang="en-US" dirty="0" smtClean="0"/>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solidFill>
                            <a:srgbClr val="FF0000"/>
                          </a:solidFill>
                        </a:rPr>
                        <a:t>Bulk with thin mesh</a:t>
                      </a:r>
                      <a:endParaRPr lang="zh-CN" altLang="en-US" b="1" dirty="0" smtClean="0">
                        <a:solidFill>
                          <a:srgbClr val="FF0000"/>
                        </a:solidFill>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r>
                        <a:rPr lang="en-US" altLang="zh-CN" dirty="0" smtClean="0">
                          <a:solidFill>
                            <a:srgbClr val="FF0000"/>
                          </a:solidFill>
                        </a:rPr>
                        <a:t>---</a:t>
                      </a:r>
                      <a:endParaRPr lang="zh-CN" altLang="en-US"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r>
                        <a:rPr lang="en-US" altLang="zh-CN" dirty="0" smtClean="0">
                          <a:solidFill>
                            <a:srgbClr val="FF0000"/>
                          </a:solidFill>
                        </a:rPr>
                        <a:t>50 </a:t>
                      </a:r>
                      <a:endParaRPr lang="zh-CN" altLang="en-US"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r>
                        <a:rPr lang="en-US" altLang="zh-CN" dirty="0" smtClean="0">
                          <a:solidFill>
                            <a:srgbClr val="FF0000"/>
                          </a:solidFill>
                        </a:rPr>
                        <a:t>25</a:t>
                      </a:r>
                      <a:endParaRPr lang="zh-CN" altLang="en-US"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r>
                        <a:rPr lang="en-US" altLang="zh-CN" dirty="0" smtClean="0">
                          <a:solidFill>
                            <a:srgbClr val="FF0000"/>
                          </a:solidFill>
                        </a:rPr>
                        <a:t>10</a:t>
                      </a:r>
                      <a:endParaRPr lang="zh-CN" altLang="en-US" b="1"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lumMod val="75000"/>
                      </a:schemeClr>
                    </a:solidFill>
                  </a:tcPr>
                </a:tc>
                <a:tc>
                  <a:txBody>
                    <a:bodyPr/>
                    <a:lstStyle/>
                    <a:p>
                      <a:r>
                        <a:rPr lang="en-US" altLang="zh-CN" dirty="0" smtClean="0">
                          <a:solidFill>
                            <a:srgbClr val="FF0000"/>
                          </a:solidFill>
                        </a:rPr>
                        <a:t>Under R&amp;D</a:t>
                      </a:r>
                      <a:endParaRPr lang="zh-CN" altLang="en-US" b="1" dirty="0">
                        <a:solidFill>
                          <a:srgbClr val="FF0000"/>
                        </a:solidFill>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lumMod val="75000"/>
                      </a:schemeClr>
                    </a:solidFill>
                  </a:tcPr>
                </a:tc>
              </a:tr>
            </a:tbl>
          </a:graphicData>
        </a:graphic>
      </p:graphicFrame>
      <p:sp>
        <p:nvSpPr>
          <p:cNvPr id="5" name="TextBox 4"/>
          <p:cNvSpPr txBox="1"/>
          <p:nvPr/>
        </p:nvSpPr>
        <p:spPr>
          <a:xfrm>
            <a:off x="490830" y="5157192"/>
            <a:ext cx="8208912"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smtClean="0"/>
              <a:t>Micro-bulk </a:t>
            </a:r>
            <a:r>
              <a:rPr lang="zh-CN" altLang="en-US" dirty="0" smtClean="0"/>
              <a:t>工艺制作的</a:t>
            </a:r>
            <a:r>
              <a:rPr lang="en-US" altLang="zh-CN" dirty="0" err="1" smtClean="0"/>
              <a:t>MicroMegas</a:t>
            </a:r>
            <a:r>
              <a:rPr lang="zh-CN" altLang="en-US" dirty="0" smtClean="0"/>
              <a:t>非常薄，安装操作不是很方便。</a:t>
            </a:r>
            <a:r>
              <a:rPr lang="en-US" altLang="zh-CN" dirty="0" err="1" smtClean="0"/>
              <a:t>Saclay</a:t>
            </a:r>
            <a:r>
              <a:rPr lang="zh-CN" altLang="en-US" dirty="0" smtClean="0"/>
              <a:t>计划采用薄丝网</a:t>
            </a:r>
            <a:r>
              <a:rPr lang="en-US" altLang="zh-CN" dirty="0" smtClean="0"/>
              <a:t> </a:t>
            </a:r>
            <a:r>
              <a:rPr lang="en-US" altLang="zh-CN" dirty="0">
                <a:solidFill>
                  <a:srgbClr val="FF0000"/>
                </a:solidFill>
              </a:rPr>
              <a:t>bulk </a:t>
            </a:r>
            <a:r>
              <a:rPr lang="en-US" altLang="zh-CN" dirty="0" smtClean="0">
                <a:solidFill>
                  <a:srgbClr val="FF0000"/>
                </a:solidFill>
              </a:rPr>
              <a:t>with thin mesh </a:t>
            </a:r>
            <a:r>
              <a:rPr lang="zh-CN" altLang="en-US" dirty="0" smtClean="0"/>
              <a:t>工艺取代</a:t>
            </a:r>
            <a:r>
              <a:rPr lang="en-US" altLang="zh-CN" dirty="0" smtClean="0"/>
              <a:t> micro-bulk</a:t>
            </a:r>
            <a:r>
              <a:rPr lang="zh-CN" altLang="en-US" dirty="0" smtClean="0"/>
              <a:t>工艺；</a:t>
            </a:r>
            <a:endParaRPr lang="en-US" altLang="zh-CN" dirty="0" smtClean="0"/>
          </a:p>
        </p:txBody>
      </p:sp>
      <p:sp>
        <p:nvSpPr>
          <p:cNvPr id="3" name="日期占位符 2"/>
          <p:cNvSpPr>
            <a:spLocks noGrp="1"/>
          </p:cNvSpPr>
          <p:nvPr>
            <p:ph type="dt" sz="half" idx="10"/>
          </p:nvPr>
        </p:nvSpPr>
        <p:spPr/>
        <p:txBody>
          <a:bodyPr/>
          <a:lstStyle/>
          <a:p>
            <a:r>
              <a:rPr lang="en-US" altLang="zh-CN" smtClean="0"/>
              <a:t>2015-07-23 </a:t>
            </a:r>
            <a:endParaRPr lang="zh-CN" altLang="en-US" dirty="0"/>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9</a:t>
            </a:fld>
            <a:endParaRPr lang="zh-CN" altLang="en-US"/>
          </a:p>
        </p:txBody>
      </p:sp>
      <p:sp>
        <p:nvSpPr>
          <p:cNvPr id="8" name="页脚占位符 7"/>
          <p:cNvSpPr>
            <a:spLocks noGrp="1"/>
          </p:cNvSpPr>
          <p:nvPr>
            <p:ph type="ftr" sz="quarter" idx="11"/>
          </p:nvPr>
        </p:nvSpPr>
        <p:spPr/>
        <p:txBody>
          <a:bodyPr/>
          <a:lstStyle/>
          <a:p>
            <a:r>
              <a:rPr lang="en-US" altLang="zh-CN" smtClean="0"/>
              <a:t>5th CMPGD Workshop </a:t>
            </a:r>
            <a:r>
              <a:rPr lang="zh-CN" altLang="en-US" smtClean="0"/>
              <a:t>兰州</a:t>
            </a:r>
            <a:endParaRPr lang="zh-CN" altLang="en-US"/>
          </a:p>
        </p:txBody>
      </p:sp>
    </p:spTree>
    <p:extLst>
      <p:ext uri="{BB962C8B-B14F-4D97-AF65-F5344CB8AC3E}">
        <p14:creationId xmlns:p14="http://schemas.microsoft.com/office/powerpoint/2010/main" val="2654202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3521</TotalTime>
  <Words>3229</Words>
  <Application>Microsoft Office PowerPoint</Application>
  <PresentationFormat>全屏显示(4:3)</PresentationFormat>
  <Paragraphs>651</Paragraphs>
  <Slides>55</Slides>
  <Notes>10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55</vt:i4>
      </vt:variant>
    </vt:vector>
  </HeadingPairs>
  <TitlesOfParts>
    <vt:vector size="57" baseType="lpstr">
      <vt:lpstr>Office 主题​​</vt:lpstr>
      <vt:lpstr>Graph</vt:lpstr>
      <vt:lpstr>MicroMegas研究进展</vt:lpstr>
      <vt:lpstr>提纲</vt:lpstr>
      <vt:lpstr>PowerPoint 演示文稿</vt:lpstr>
      <vt:lpstr>PowerPoint 演示文稿</vt:lpstr>
      <vt:lpstr>Bulk MicroMegas: 法国原子能科学院（Saclay）</vt:lpstr>
      <vt:lpstr>PowerPoint 演示文稿</vt:lpstr>
      <vt:lpstr>Bulk工艺和设备（Saclay） </vt:lpstr>
      <vt:lpstr>MicroBulk工艺（Saclay，2011）</vt:lpstr>
      <vt:lpstr>MicroMegas 三种制作工艺 （Saclay ）</vt:lpstr>
      <vt:lpstr>PowerPoint 演示文稿</vt:lpstr>
      <vt:lpstr>MicroMegas 制作流程</vt:lpstr>
      <vt:lpstr>PowerPoint 演示文稿</vt:lpstr>
      <vt:lpstr>PowerPoint 演示文稿</vt:lpstr>
      <vt:lpstr>PowerPoint 演示文稿</vt:lpstr>
      <vt:lpstr>PowerPoint 演示文稿</vt:lpstr>
      <vt:lpstr>Saclay材料研究</vt:lpstr>
      <vt:lpstr>PowerPoint 演示文稿</vt:lpstr>
      <vt:lpstr>MicroMegas 读出(Saclay )</vt:lpstr>
      <vt:lpstr>ASIC电子学芯片</vt:lpstr>
      <vt:lpstr>PowerPoint 演示文稿</vt:lpstr>
      <vt:lpstr>性能研究    小室（USTC）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MicroMegas在纯氙气中的性能研究（241Am  测试结果）</vt:lpstr>
      <vt:lpstr>PowerPoint 演示文稿</vt:lpstr>
      <vt:lpstr>PowerPoint 演示文稿</vt:lpstr>
      <vt:lpstr>PowerPoint 演示文稿</vt:lpstr>
      <vt:lpstr>上海交大PandaXIII探测器结构 示意图</vt:lpstr>
      <vt:lpstr>PowerPoint 演示文稿</vt:lpstr>
      <vt:lpstr>PowerPoint 演示文稿</vt:lpstr>
      <vt:lpstr>暗物质方向性探测实验中的应用 MIMAC中国合作组</vt:lpstr>
      <vt:lpstr>MIMAC关键技术及优势</vt:lpstr>
      <vt:lpstr>USTC  TPC初步方案</vt:lpstr>
      <vt:lpstr>Saclay应用研究</vt:lpstr>
      <vt:lpstr>Saclay应用研究</vt:lpstr>
      <vt:lpstr>PowerPoint 演示文稿</vt:lpstr>
      <vt:lpstr>PowerPoint 演示文稿</vt:lpstr>
      <vt:lpstr>PowerPoint 演示文稿</vt:lpstr>
      <vt:lpstr>PowerPoint 演示文稿</vt:lpstr>
      <vt:lpstr>Backup slides</vt:lpstr>
      <vt:lpstr>PowerPoint 演示文稿</vt:lpstr>
      <vt:lpstr>Manufacturing process of a polyimide-based μ-PIC</vt:lpstr>
      <vt:lpstr>PowerPoint 演示文稿</vt:lpstr>
      <vt:lpstr>TPC readout Requirements </vt:lpstr>
      <vt:lpstr>MIMAC方向性探测技术原理</vt:lpstr>
      <vt:lpstr>PowerPoint 演示文稿</vt:lpstr>
      <vt:lpstr>MIMAC 自旋相关探测区域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wxl</dc:creator>
  <cp:lastModifiedBy>wxl</cp:lastModifiedBy>
  <cp:revision>209</cp:revision>
  <dcterms:modified xsi:type="dcterms:W3CDTF">2015-07-22T01:52:10Z</dcterms:modified>
</cp:coreProperties>
</file>