
<file path=[Content_Types].xml><?xml version="1.0" encoding="utf-8"?>
<Types xmlns="http://schemas.openxmlformats.org/package/2006/content-types">
  <Default Extension="png" ContentType="image/png"/>
  <Default Extension="vsd" ContentType="application/vnd.visio"/>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24" r:id="rId1"/>
  </p:sldMasterIdLst>
  <p:notesMasterIdLst>
    <p:notesMasterId r:id="rId18"/>
  </p:notesMasterIdLst>
  <p:sldIdLst>
    <p:sldId id="663" r:id="rId2"/>
    <p:sldId id="429" r:id="rId3"/>
    <p:sldId id="640" r:id="rId4"/>
    <p:sldId id="669" r:id="rId5"/>
    <p:sldId id="684" r:id="rId6"/>
    <p:sldId id="670" r:id="rId7"/>
    <p:sldId id="676" r:id="rId8"/>
    <p:sldId id="664" r:id="rId9"/>
    <p:sldId id="679" r:id="rId10"/>
    <p:sldId id="685" r:id="rId11"/>
    <p:sldId id="682" r:id="rId12"/>
    <p:sldId id="683" r:id="rId13"/>
    <p:sldId id="677" r:id="rId14"/>
    <p:sldId id="675" r:id="rId15"/>
    <p:sldId id="665" r:id="rId16"/>
    <p:sldId id="686" r:id="rId17"/>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87814" autoAdjust="0"/>
  </p:normalViewPr>
  <p:slideViewPr>
    <p:cSldViewPr>
      <p:cViewPr varScale="1">
        <p:scale>
          <a:sx n="106" d="100"/>
          <a:sy n="106" d="100"/>
        </p:scale>
        <p:origin x="133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8E3F2973-2D68-4512-939F-D223F1A3DD7E}" type="datetimeFigureOut">
              <a:rPr lang="zh-CN" altLang="en-US"/>
              <a:pPr>
                <a:defRPr/>
              </a:pPr>
              <a:t>2016/11/11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7591767-7664-4886-BA5C-DA54CE2C5DC2}" type="slidenum">
              <a:rPr lang="zh-CN" altLang="en-US"/>
              <a:pPr>
                <a:defRPr/>
              </a:pPr>
              <a:t>‹#›</a:t>
            </a:fld>
            <a:endParaRPr lang="zh-CN" altLang="en-US"/>
          </a:p>
        </p:txBody>
      </p:sp>
    </p:spTree>
    <p:extLst>
      <p:ext uri="{BB962C8B-B14F-4D97-AF65-F5344CB8AC3E}">
        <p14:creationId xmlns:p14="http://schemas.microsoft.com/office/powerpoint/2010/main" val="3209547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smtClean="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41B8DDA-0695-45DF-8FB9-FC69AF76F3FC}" type="slidenum">
              <a:rPr lang="zh-CN" altLang="en-US" smtClean="0">
                <a:latin typeface="Calibri" panose="020F0502020204030204" pitchFamily="34" charset="0"/>
              </a:rPr>
              <a:pPr/>
              <a:t>1</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2901325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z="1600" dirty="0" smtClean="0"/>
              <a:t>AD8605</a:t>
            </a:r>
            <a:r>
              <a:rPr lang="zh-CN" altLang="en-US" sz="1600" dirty="0" smtClean="0"/>
              <a:t>，这是一款轨到轨输入输出运放。具有非常低的偏置电压、很低的等效输入电压和电流噪声，在</a:t>
            </a:r>
            <a:r>
              <a:rPr lang="en-US" altLang="zh-CN" sz="1600" dirty="0" smtClean="0"/>
              <a:t>1kHz</a:t>
            </a:r>
            <a:r>
              <a:rPr lang="zh-CN" altLang="en-US" sz="1600" dirty="0" smtClean="0"/>
              <a:t>下等效输入电压噪声为</a:t>
            </a:r>
            <a:r>
              <a:rPr lang="en-US" altLang="zh-CN" sz="1600" dirty="0" smtClean="0"/>
              <a:t>8nV/√Hz</a:t>
            </a:r>
            <a:r>
              <a:rPr lang="zh-CN" altLang="en-US" sz="1600" dirty="0" smtClean="0"/>
              <a:t>，等效输入电流噪声为</a:t>
            </a:r>
            <a:r>
              <a:rPr lang="en-US" altLang="zh-CN" sz="1600" dirty="0" smtClean="0"/>
              <a:t>10fA/√Hz</a:t>
            </a:r>
            <a:r>
              <a:rPr lang="zh-CN" altLang="en-US" sz="1600" dirty="0" smtClean="0"/>
              <a:t>，</a:t>
            </a:r>
            <a:r>
              <a:rPr lang="en-US" altLang="zh-CN" sz="1600" dirty="0" smtClean="0"/>
              <a:t>3dB</a:t>
            </a:r>
            <a:r>
              <a:rPr lang="zh-CN" altLang="en-US" sz="1600" dirty="0" smtClean="0"/>
              <a:t>带宽为</a:t>
            </a:r>
            <a:r>
              <a:rPr lang="en-US" altLang="zh-CN" sz="1600" dirty="0" smtClean="0"/>
              <a:t>10MHz</a:t>
            </a:r>
          </a:p>
          <a:p>
            <a:r>
              <a:rPr lang="zh-CN" altLang="en-US" sz="1600" dirty="0" smtClean="0"/>
              <a:t>加入了相比</a:t>
            </a:r>
            <a:r>
              <a:rPr lang="en-US" altLang="zh-CN" sz="1600" dirty="0" smtClean="0"/>
              <a:t>AD8605</a:t>
            </a:r>
            <a:r>
              <a:rPr lang="zh-CN" altLang="en-US" sz="1600" dirty="0" smtClean="0"/>
              <a:t>噪声更低的结型场效应管</a:t>
            </a:r>
            <a:r>
              <a:rPr lang="en-US" altLang="zh-CN" sz="1600" dirty="0" smtClean="0"/>
              <a:t>2SK152</a:t>
            </a:r>
            <a:r>
              <a:rPr lang="zh-CN" altLang="en-US" sz="1600" dirty="0" smtClean="0"/>
              <a:t>，从而降低输入级噪声</a:t>
            </a:r>
            <a:endParaRPr lang="en-US" altLang="zh-CN" sz="1600" dirty="0" smtClean="0"/>
          </a:p>
          <a:p>
            <a:r>
              <a:rPr lang="zh-CN" altLang="en-US" sz="1600" dirty="0" smtClean="0"/>
              <a:t> 尽量 选取高跨导的场效应管以减小场效应管自身的 沟道热噪声</a:t>
            </a:r>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FF9B447-0A91-4911-A5C4-D74F800DAC3D}" type="slidenum">
              <a:rPr lang="zh-CN" altLang="en-US" smtClean="0">
                <a:latin typeface="Calibri" panose="020F0502020204030204" pitchFamily="34" charset="0"/>
              </a:rPr>
              <a:pPr/>
              <a:t>10</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2118224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zh-CN" altLang="en-US" dirty="0" smtClean="0"/>
          </a:p>
        </p:txBody>
      </p:sp>
      <p:sp>
        <p:nvSpPr>
          <p:cNvPr id="29700"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AF194EF-AF52-460C-8DD5-F850A8EBB2E3}" type="slidenum">
              <a:rPr lang="zh-CN" altLang="en-US" smtClean="0">
                <a:latin typeface="Calibri" panose="020F0502020204030204" pitchFamily="34" charset="0"/>
              </a:rPr>
              <a:pPr/>
              <a:t>11</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4135955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zh-CN" altLang="en-US" dirty="0" smtClean="0"/>
              <a:t>横坐标：对数时间</a:t>
            </a:r>
            <a:endParaRPr kumimoji="1" lang="en-US" altLang="zh-CN" dirty="0" smtClean="0"/>
          </a:p>
          <a:p>
            <a:r>
              <a:rPr kumimoji="1" lang="zh-CN" altLang="en-US" dirty="0" smtClean="0"/>
              <a:t>纵坐标：脉冲面积</a:t>
            </a:r>
            <a:endParaRPr kumimoji="1" lang="en-US" altLang="zh-CN" dirty="0" smtClean="0"/>
          </a:p>
          <a:p>
            <a:r>
              <a:rPr kumimoji="1" lang="zh-CN" altLang="en-US" dirty="0" smtClean="0"/>
              <a:t>由于输出信号波形随着输入信号宽度变化而产生变形，相同电荷量的信号可能具有不同的峰值，</a:t>
            </a:r>
            <a:endParaRPr kumimoji="1" lang="en-US" altLang="zh-CN" dirty="0" smtClean="0"/>
          </a:p>
          <a:p>
            <a:r>
              <a:rPr kumimoji="1" lang="zh-CN" altLang="en-US" dirty="0" smtClean="0"/>
              <a:t>波形采样</a:t>
            </a:r>
            <a:r>
              <a:rPr kumimoji="1" lang="en-US" altLang="zh-CN" dirty="0" smtClean="0"/>
              <a:t>+</a:t>
            </a:r>
            <a:r>
              <a:rPr kumimoji="1" lang="zh-CN" altLang="en-US" dirty="0" smtClean="0"/>
              <a:t>面积积分的触发方式。该触发方式既保证了宽信号的触发效率，同时还解决了当电平触发阈值过低时由噪声而产生的误触发问题</a:t>
            </a:r>
            <a:endParaRPr kumimoji="1" lang="en-US" altLang="zh-CN" dirty="0" smtClean="0"/>
          </a:p>
          <a:p>
            <a:r>
              <a:rPr kumimoji="1" lang="en-US" altLang="zh-CN" dirty="0" err="1" smtClean="0"/>
              <a:t>PandaX</a:t>
            </a:r>
            <a:r>
              <a:rPr kumimoji="1" lang="en-US" altLang="zh-CN" dirty="0" smtClean="0"/>
              <a:t>-III</a:t>
            </a:r>
            <a:r>
              <a:rPr kumimoji="1" lang="zh-CN" altLang="en-US" dirty="0" smtClean="0"/>
              <a:t>实验无法通过测量波形的峰值获得信号电荷量大小，但可以通过测量成形之后输出波形的面积来计算探测器信号的电荷量大小，从而获知能量信息</a:t>
            </a:r>
          </a:p>
        </p:txBody>
      </p:sp>
      <p:sp>
        <p:nvSpPr>
          <p:cNvPr id="31748"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68A28FD-1BCE-412C-832E-EF74745AD10C}" type="slidenum">
              <a:rPr lang="zh-CN" altLang="en-US" smtClean="0">
                <a:latin typeface="Calibri" panose="020F0502020204030204" pitchFamily="34" charset="0"/>
              </a:rPr>
              <a:pPr/>
              <a:t>12</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958222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smtClean="0"/>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2969885-5608-46C1-AE95-3ED1FAAF440B}" type="slidenum">
              <a:rPr lang="zh-CN" altLang="en-US" smtClean="0">
                <a:latin typeface="Calibri" panose="020F0502020204030204" pitchFamily="34" charset="0"/>
              </a:rPr>
              <a:pPr/>
              <a:t>13</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308883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A8100D6-E297-4BF4-90E9-135858751262}" type="slidenum">
              <a:rPr lang="zh-CN" altLang="en-US" smtClean="0">
                <a:latin typeface="Calibri" panose="020F0502020204030204" pitchFamily="34" charset="0"/>
              </a:rPr>
              <a:pPr/>
              <a:t>14</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858844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02A1C1E-FACC-4B31-BCC0-2B5415A016B2}" type="slidenum">
              <a:rPr lang="zh-CN" altLang="en-US" smtClean="0">
                <a:latin typeface="Calibri" panose="020F0502020204030204" pitchFamily="34" charset="0"/>
              </a:rPr>
              <a:pPr/>
              <a:t>2</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499315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smtClean="0"/>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BDC3E8B-12E4-40FD-91A5-6C507071147A}" type="slidenum">
              <a:rPr lang="zh-CN" altLang="en-US" smtClean="0">
                <a:latin typeface="Calibri" panose="020F0502020204030204" pitchFamily="34" charset="0"/>
              </a:rPr>
              <a:pPr/>
              <a:t>3</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696638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en-US" altLang="zh-CN" smtClean="0"/>
              <a:t>TPC:</a:t>
            </a:r>
            <a:r>
              <a:rPr kumimoji="1" lang="zh-CN" altLang="en-US" smtClean="0"/>
              <a:t>时间投影室</a:t>
            </a:r>
          </a:p>
        </p:txBody>
      </p:sp>
      <p:sp>
        <p:nvSpPr>
          <p:cNvPr id="13316"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0D6BAA7-E6E7-4BA4-B3E2-4DF9143B0AC9}" type="slidenum">
              <a:rPr lang="zh-CN" altLang="en-US" smtClean="0">
                <a:latin typeface="Calibri" panose="020F0502020204030204" pitchFamily="34" charset="0"/>
              </a:rPr>
              <a:pPr/>
              <a:t>4</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278781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solidFill>
                  <a:srgbClr val="000000"/>
                </a:solidFill>
              </a:rPr>
              <a:t>产生正离子的雪崩效应从微网孔开始，因此虽然正离子较重，但由于第一批正离子靠近微网孔，所以正离子信号最早出现，通常可作为系统的触发信号；</a:t>
            </a:r>
            <a:endParaRPr lang="en-US" altLang="zh-CN" dirty="0" smtClean="0">
              <a:solidFill>
                <a:srgbClr val="000000"/>
              </a:solidFill>
            </a:endParaRPr>
          </a:p>
          <a:p>
            <a:r>
              <a:rPr lang="zh-CN" altLang="en-US" dirty="0" smtClean="0">
                <a:solidFill>
                  <a:srgbClr val="000000"/>
                </a:solidFill>
              </a:rPr>
              <a:t>阳极条读出信号：信号分为两个部分，前端由收集电子而产生的尖细信号，和后端由离子感应而产生的慢信号；</a:t>
            </a:r>
            <a:endParaRPr lang="en-US" altLang="zh-CN" dirty="0" smtClean="0">
              <a:solidFill>
                <a:srgbClr val="000000"/>
              </a:solidFill>
            </a:endParaRPr>
          </a:p>
          <a:p>
            <a:r>
              <a:rPr lang="zh-CN" altLang="en-US" dirty="0" smtClean="0">
                <a:solidFill>
                  <a:srgbClr val="000000"/>
                </a:solidFill>
              </a:rPr>
              <a:t>由于</a:t>
            </a:r>
            <a:r>
              <a:rPr lang="en-US" altLang="zh-CN" dirty="0" err="1" smtClean="0">
                <a:solidFill>
                  <a:srgbClr val="000000"/>
                </a:solidFill>
              </a:rPr>
              <a:t>PandaXIII</a:t>
            </a:r>
            <a:r>
              <a:rPr lang="en-US" altLang="zh-CN" dirty="0" smtClean="0">
                <a:solidFill>
                  <a:srgbClr val="000000"/>
                </a:solidFill>
              </a:rPr>
              <a:t> TPC</a:t>
            </a:r>
            <a:r>
              <a:rPr lang="zh-CN" altLang="en-US" dirty="0" smtClean="0">
                <a:solidFill>
                  <a:srgbClr val="000000"/>
                </a:solidFill>
              </a:rPr>
              <a:t>探测的信号是低本底，事例率较低，脉冲宽度不确定的信号，它可能会湮没在噪声中，用</a:t>
            </a:r>
            <a:r>
              <a:rPr lang="en-US" altLang="zh-CN" dirty="0" smtClean="0">
                <a:solidFill>
                  <a:srgbClr val="000000"/>
                </a:solidFill>
              </a:rPr>
              <a:t>Mesh</a:t>
            </a:r>
            <a:r>
              <a:rPr lang="zh-CN" altLang="en-US" dirty="0" smtClean="0">
                <a:solidFill>
                  <a:srgbClr val="000000"/>
                </a:solidFill>
              </a:rPr>
              <a:t>信号作触发，可以降低误触发</a:t>
            </a:r>
            <a:endParaRPr lang="en-US" altLang="zh-CN" dirty="0" smtClean="0">
              <a:solidFill>
                <a:srgbClr val="000000"/>
              </a:solidFill>
            </a:endParaRPr>
          </a:p>
          <a:p>
            <a:pPr marL="0" lvl="1"/>
            <a:endParaRPr lang="en-US" altLang="zh-CN" sz="2000" dirty="0" smtClean="0">
              <a:solidFill>
                <a:srgbClr val="000000"/>
              </a:solidFill>
            </a:endParaRPr>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96A6DDB-BDD8-4E41-AB28-D3A6466E41CB}" type="slidenum">
              <a:rPr lang="zh-CN" altLang="en-US" smtClean="0">
                <a:latin typeface="Calibri" panose="020F0502020204030204" pitchFamily="34" charset="0"/>
              </a:rPr>
              <a:pPr/>
              <a:t>5</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89918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smtClean="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7425E01-F31B-4D31-9813-790DDE079B65}" type="slidenum">
              <a:rPr lang="zh-CN" altLang="en-US" smtClean="0">
                <a:latin typeface="Calibri" panose="020F0502020204030204" pitchFamily="34" charset="0"/>
              </a:rPr>
              <a:pPr/>
              <a:t>6</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3648114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z="1200" b="0" i="0" kern="1200" dirty="0" smtClean="0">
                <a:solidFill>
                  <a:schemeClr val="tx1"/>
                </a:solidFill>
                <a:effectLst/>
                <a:latin typeface="+mn-lt"/>
                <a:ea typeface="+mn-ea"/>
                <a:cs typeface="+mn-cs"/>
              </a:rPr>
              <a:t>李诚师兄的</a:t>
            </a:r>
            <a:r>
              <a:rPr lang="en-US" altLang="zh-CN" sz="1200" b="0" i="0" kern="1200" dirty="0" smtClean="0">
                <a:solidFill>
                  <a:schemeClr val="tx1"/>
                </a:solidFill>
                <a:effectLst/>
                <a:latin typeface="+mn-lt"/>
                <a:ea typeface="+mn-ea"/>
                <a:cs typeface="+mn-cs"/>
              </a:rPr>
              <a:t>MTCM PPT</a:t>
            </a:r>
            <a:r>
              <a:rPr lang="zh-CN" altLang="en-US" sz="1200" b="0" i="0" kern="1200" dirty="0" smtClean="0">
                <a:solidFill>
                  <a:schemeClr val="tx1"/>
                </a:solidFill>
                <a:effectLst/>
                <a:latin typeface="+mn-lt"/>
                <a:ea typeface="+mn-ea"/>
                <a:cs typeface="+mn-cs"/>
              </a:rPr>
              <a:t>：触发判选需要</a:t>
            </a:r>
            <a:r>
              <a:rPr lang="en-US" altLang="zh-CN" sz="1200" b="0" i="0" kern="1200" dirty="0" smtClean="0">
                <a:solidFill>
                  <a:schemeClr val="tx1"/>
                </a:solidFill>
                <a:effectLst/>
                <a:latin typeface="+mn-lt"/>
                <a:ea typeface="+mn-ea"/>
                <a:cs typeface="+mn-cs"/>
              </a:rPr>
              <a:t>Mesh</a:t>
            </a:r>
            <a:r>
              <a:rPr lang="zh-CN" altLang="en-US" sz="1200" b="0" i="0" kern="1200" dirty="0" smtClean="0">
                <a:solidFill>
                  <a:schemeClr val="tx1"/>
                </a:solidFill>
                <a:effectLst/>
                <a:latin typeface="+mn-lt"/>
                <a:ea typeface="+mn-ea"/>
                <a:cs typeface="+mn-cs"/>
              </a:rPr>
              <a:t>的电荷，所以我们通过波形采样后数字积分的方法提供即可</a:t>
            </a:r>
            <a:endParaRPr lang="zh-CN" altLang="en-US" dirty="0"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FFFEA26-12CA-4FD6-BFCA-2A9E3B9D41DF}" type="slidenum">
              <a:rPr lang="zh-CN" altLang="en-US" smtClean="0">
                <a:latin typeface="Calibri" panose="020F0502020204030204" pitchFamily="34" charset="0"/>
              </a:rPr>
              <a:pPr/>
              <a:t>7</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474687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smtClean="0"/>
              <a:t>MTCM</a:t>
            </a:r>
            <a:r>
              <a:rPr lang="zh-CN" altLang="en-US" dirty="0" smtClean="0"/>
              <a:t>需要</a:t>
            </a:r>
            <a:r>
              <a:rPr lang="en-US" altLang="zh-CN" dirty="0" smtClean="0"/>
              <a:t>41</a:t>
            </a:r>
            <a:r>
              <a:rPr lang="zh-CN" altLang="en-US" dirty="0" smtClean="0"/>
              <a:t>路</a:t>
            </a:r>
            <a:r>
              <a:rPr lang="en-US" altLang="zh-CN" dirty="0" smtClean="0"/>
              <a:t>Mesh</a:t>
            </a:r>
            <a:r>
              <a:rPr lang="zh-CN" altLang="en-US" dirty="0" smtClean="0"/>
              <a:t>信号作触发，另外</a:t>
            </a:r>
            <a:r>
              <a:rPr lang="en-US" altLang="zh-CN" dirty="0" smtClean="0"/>
              <a:t>1</a:t>
            </a:r>
            <a:r>
              <a:rPr lang="zh-CN" altLang="en-US" dirty="0" smtClean="0"/>
              <a:t>路备用</a:t>
            </a:r>
            <a:endParaRPr lang="en-US" altLang="zh-CN" dirty="0" smtClean="0"/>
          </a:p>
          <a:p>
            <a:r>
              <a:rPr lang="zh-CN" altLang="en-US" dirty="0" smtClean="0"/>
              <a:t>将</a:t>
            </a:r>
            <a:r>
              <a:rPr lang="en-US" altLang="zh-CN" dirty="0" smtClean="0"/>
              <a:t>Mesh</a:t>
            </a:r>
            <a:r>
              <a:rPr lang="zh-CN" altLang="en-US" dirty="0" smtClean="0"/>
              <a:t>信号通过模拟电路成形放大后，再经过</a:t>
            </a:r>
            <a:r>
              <a:rPr lang="en-US" altLang="zh-CN" dirty="0" smtClean="0"/>
              <a:t>ADC</a:t>
            </a:r>
            <a:r>
              <a:rPr lang="zh-CN" altLang="en-US" dirty="0" smtClean="0"/>
              <a:t>转换成数字信号，然后经过</a:t>
            </a:r>
            <a:r>
              <a:rPr lang="en-US" altLang="zh-CN" dirty="0" smtClean="0"/>
              <a:t>FPGA</a:t>
            </a:r>
            <a:r>
              <a:rPr lang="zh-CN" altLang="en-US" dirty="0" smtClean="0"/>
              <a:t>压缩打包，通过</a:t>
            </a:r>
            <a:r>
              <a:rPr lang="en-US" altLang="zh-CN" dirty="0" smtClean="0"/>
              <a:t>GTP</a:t>
            </a:r>
            <a:r>
              <a:rPr lang="zh-CN" altLang="en-US" dirty="0" smtClean="0"/>
              <a:t>传输给</a:t>
            </a:r>
            <a:r>
              <a:rPr lang="en-US" altLang="zh-CN" dirty="0" smtClean="0"/>
              <a:t>MTCM</a:t>
            </a:r>
            <a:r>
              <a:rPr lang="zh-CN" altLang="en-US" dirty="0" smtClean="0"/>
              <a:t>；</a:t>
            </a:r>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45CBEE-895B-4287-B046-CA5244F2E69F}" type="slidenum">
              <a:rPr lang="zh-CN" altLang="en-US" smtClean="0">
                <a:latin typeface="Calibri" panose="020F0502020204030204" pitchFamily="34" charset="0"/>
              </a:rPr>
              <a:pPr/>
              <a:t>8</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3276984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前端模拟电路沿用了原型板的设计；</a:t>
            </a:r>
            <a:endParaRPr lang="en-US" altLang="zh-CN" dirty="0" smtClean="0"/>
          </a:p>
          <a:p>
            <a:r>
              <a:rPr lang="zh-CN" altLang="en-US" dirty="0" smtClean="0"/>
              <a:t>由于</a:t>
            </a:r>
            <a:r>
              <a:rPr lang="en-US" altLang="zh-CN" dirty="0" err="1" smtClean="0"/>
              <a:t>PandaXIII</a:t>
            </a:r>
            <a:r>
              <a:rPr lang="en-US" altLang="zh-CN" dirty="0" smtClean="0"/>
              <a:t> TPC</a:t>
            </a:r>
            <a:r>
              <a:rPr lang="zh-CN" altLang="en-US" dirty="0" smtClean="0"/>
              <a:t>探测的信号是低本底，事例率较低，脉宽不确定的信号，它可能会湮没在噪声中，通过分立元件采集可以提高触发的准确性，增加触发选择的灵活性，避免信号误触发</a:t>
            </a:r>
            <a:endParaRPr lang="en-US" altLang="zh-CN" dirty="0" smtClean="0"/>
          </a:p>
          <a:p>
            <a:r>
              <a:rPr lang="zh-CN" altLang="en-US" dirty="0" smtClean="0"/>
              <a:t>波形采样</a:t>
            </a:r>
            <a:r>
              <a:rPr lang="en-US" altLang="zh-CN" dirty="0" smtClean="0"/>
              <a:t>+</a:t>
            </a:r>
            <a:r>
              <a:rPr lang="zh-CN" altLang="en-US" dirty="0" smtClean="0"/>
              <a:t>面积积分的触发方式。该触发方式既保证了宽信号的触发效率，同时还解决了当电平触发阈值过低时由噪声而产生的误触发问题</a:t>
            </a:r>
          </a:p>
          <a:p>
            <a:r>
              <a:rPr lang="zh-CN" altLang="en-US" dirty="0" smtClean="0"/>
              <a:t>触发逻辑编写和复杂触发功能的实现</a:t>
            </a:r>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211E6EE-FD2A-45C7-84E9-9E9BB205918E}" type="slidenum">
              <a:rPr lang="zh-CN" altLang="en-US" smtClean="0">
                <a:latin typeface="Calibri" panose="020F0502020204030204" pitchFamily="34" charset="0"/>
              </a:rPr>
              <a:pPr/>
              <a:t>9</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981442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图片 12" descr="未命名-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542925"/>
            <a:ext cx="12160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3" descr="校名.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550" y="6180138"/>
            <a:ext cx="20002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9" name="Rectangle 7"/>
          <p:cNvSpPr>
            <a:spLocks noGrp="1" noChangeArrowheads="1"/>
          </p:cNvSpPr>
          <p:nvPr>
            <p:ph type="ctrTitle"/>
          </p:nvPr>
        </p:nvSpPr>
        <p:spPr>
          <a:xfrm>
            <a:off x="863600" y="3241675"/>
            <a:ext cx="7485063" cy="1081088"/>
          </a:xfrm>
        </p:spPr>
        <p:txBody>
          <a:bodyPr anchor="b"/>
          <a:lstStyle>
            <a:lvl1pPr>
              <a:lnSpc>
                <a:spcPct val="110000"/>
              </a:lnSpc>
              <a:defRPr sz="3200"/>
            </a:lvl1pPr>
          </a:lstStyle>
          <a:p>
            <a:r>
              <a:rPr lang="zh-CN" altLang="en-US" smtClean="0"/>
              <a:t>单击此处编辑母版标题样式</a:t>
            </a:r>
            <a:endParaRPr lang="de-DE" dirty="0"/>
          </a:p>
        </p:txBody>
      </p:sp>
      <p:sp>
        <p:nvSpPr>
          <p:cNvPr id="111630" name="Rectangle 12"/>
          <p:cNvSpPr>
            <a:spLocks noGrp="1" noChangeArrowheads="1"/>
          </p:cNvSpPr>
          <p:nvPr>
            <p:ph type="subTitle" idx="1"/>
          </p:nvPr>
        </p:nvSpPr>
        <p:spPr bwMode="gray">
          <a:xfrm>
            <a:off x="863600" y="4438650"/>
            <a:ext cx="7510463" cy="800100"/>
          </a:xfrm>
        </p:spPr>
        <p:txBody>
          <a:bodyPr tIns="45720" bIns="45720"/>
          <a:lstStyle>
            <a:lvl1pPr marL="0" indent="0">
              <a:buFont typeface="Wingdings" charset="2"/>
              <a:buNone/>
              <a:defRPr sz="2400">
                <a:solidFill>
                  <a:schemeClr val="bg1"/>
                </a:solidFill>
              </a:defRPr>
            </a:lvl1pPr>
          </a:lstStyle>
          <a:p>
            <a:r>
              <a:rPr lang="zh-CN" altLang="en-US" smtClean="0"/>
              <a:t>单击此处编辑母版副标题样式</a:t>
            </a:r>
            <a:endParaRPr lang="de-DE" dirty="0"/>
          </a:p>
        </p:txBody>
      </p:sp>
      <p:sp>
        <p:nvSpPr>
          <p:cNvPr id="6"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r>
              <a:rPr lang="zh-CN" altLang="en-US"/>
              <a:t>核探测与核电子学国家重点实验室</a:t>
            </a:r>
          </a:p>
        </p:txBody>
      </p:sp>
    </p:spTree>
    <p:extLst>
      <p:ext uri="{BB962C8B-B14F-4D97-AF65-F5344CB8AC3E}">
        <p14:creationId xmlns:p14="http://schemas.microsoft.com/office/powerpoint/2010/main" val="2470693459"/>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CN" altLang="en-US"/>
              <a:t>核探测与核电子学国家重点实验室</a:t>
            </a:r>
          </a:p>
        </p:txBody>
      </p:sp>
    </p:spTree>
    <p:extLst>
      <p:ext uri="{BB962C8B-B14F-4D97-AF65-F5344CB8AC3E}">
        <p14:creationId xmlns:p14="http://schemas.microsoft.com/office/powerpoint/2010/main" val="3260252443"/>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9725" y="115888"/>
            <a:ext cx="2130425" cy="56864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95275" y="115888"/>
            <a:ext cx="6242050" cy="56864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CN" altLang="en-US"/>
              <a:t>核探测与核电子学国家重点实验室</a:t>
            </a:r>
          </a:p>
        </p:txBody>
      </p:sp>
    </p:spTree>
    <p:extLst>
      <p:ext uri="{BB962C8B-B14F-4D97-AF65-F5344CB8AC3E}">
        <p14:creationId xmlns:p14="http://schemas.microsoft.com/office/powerpoint/2010/main" val="290716699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5237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11944" y="169660"/>
            <a:ext cx="8520112" cy="667052"/>
          </a:xfrm>
        </p:spPr>
        <p:txBody>
          <a:bodyPr/>
          <a:lstStyle>
            <a:lvl1pPr>
              <a:defRPr sz="4000">
                <a:solidFill>
                  <a:srgbClr val="000099"/>
                </a:solidFill>
                <a:effectLst/>
                <a:latin typeface="Aharoni" pitchFamily="2" charset="-79"/>
                <a:cs typeface="Aharoni" pitchFamily="2" charset="-79"/>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295275" y="1340768"/>
            <a:ext cx="8524875" cy="4591720"/>
          </a:xfrm>
        </p:spPr>
        <p:txBody>
          <a:bodyPr/>
          <a:lstStyle>
            <a:lvl1pPr>
              <a:defRPr sz="2800">
                <a:latin typeface="黑体" panose="02010609060101010101" pitchFamily="49" charset="-122"/>
                <a:ea typeface="黑体" panose="02010609060101010101" pitchFamily="49" charset="-122"/>
                <a:cs typeface="Estrangelo Edessa" pitchFamily="66" charset="0"/>
              </a:defRPr>
            </a:lvl1pPr>
            <a:lvl2pPr>
              <a:defRPr sz="2400">
                <a:latin typeface="黑体" panose="02010609060101010101" pitchFamily="49" charset="-122"/>
                <a:ea typeface="黑体" panose="02010609060101010101" pitchFamily="49" charset="-122"/>
                <a:cs typeface="Estrangelo Edessa" pitchFamily="66" charset="0"/>
              </a:defRPr>
            </a:lvl2pPr>
            <a:lvl3pPr>
              <a:defRPr sz="2000">
                <a:latin typeface="黑体" panose="02010609060101010101" pitchFamily="49" charset="-122"/>
                <a:ea typeface="黑体" panose="02010609060101010101" pitchFamily="49" charset="-122"/>
                <a:cs typeface="Estrangelo Edessa" pitchFamily="66" charset="0"/>
              </a:defRPr>
            </a:lvl3pPr>
            <a:lvl4pPr>
              <a:defRPr sz="800">
                <a:latin typeface="黑体" panose="02010609060101010101" pitchFamily="49" charset="-122"/>
                <a:ea typeface="黑体" panose="02010609060101010101" pitchFamily="49" charset="-122"/>
                <a:cs typeface="Estrangelo Edessa" pitchFamily="66" charset="0"/>
              </a:defRPr>
            </a:lvl4pPr>
            <a:lvl5pPr>
              <a:defRPr sz="800">
                <a:latin typeface="黑体" panose="02010609060101010101" pitchFamily="49" charset="-122"/>
                <a:ea typeface="黑体" panose="02010609060101010101" pitchFamily="49" charset="-122"/>
                <a:cs typeface="Estrangelo Edessa" pitchFamily="66"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5"/>
          <p:cNvSpPr>
            <a:spLocks noGrp="1" noChangeArrowheads="1"/>
          </p:cNvSpPr>
          <p:nvPr>
            <p:ph type="ftr" sz="quarter" idx="10"/>
          </p:nvPr>
        </p:nvSpPr>
        <p:spPr>
          <a:xfrm>
            <a:off x="3544888" y="6365875"/>
            <a:ext cx="3805237" cy="247650"/>
          </a:xfrm>
        </p:spPr>
        <p:txBody>
          <a:bodyPr/>
          <a:lstStyle>
            <a:lvl1pPr>
              <a:defRPr smtClean="0">
                <a:solidFill>
                  <a:schemeClr val="tx1"/>
                </a:solidFill>
              </a:defRPr>
            </a:lvl1pPr>
          </a:lstStyle>
          <a:p>
            <a:pPr>
              <a:defRPr/>
            </a:pPr>
            <a:r>
              <a:rPr lang="zh-CN" altLang="en-US"/>
              <a:t>核探测与核电子学国家重点实验室</a:t>
            </a:r>
          </a:p>
        </p:txBody>
      </p:sp>
    </p:spTree>
    <p:extLst>
      <p:ext uri="{BB962C8B-B14F-4D97-AF65-F5344CB8AC3E}">
        <p14:creationId xmlns:p14="http://schemas.microsoft.com/office/powerpoint/2010/main" val="290964492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r>
              <a:rPr lang="zh-CN" altLang="en-US"/>
              <a:t>核探测与核电子学国家重点实验室</a:t>
            </a:r>
          </a:p>
        </p:txBody>
      </p:sp>
    </p:spTree>
    <p:extLst>
      <p:ext uri="{BB962C8B-B14F-4D97-AF65-F5344CB8AC3E}">
        <p14:creationId xmlns:p14="http://schemas.microsoft.com/office/powerpoint/2010/main" val="386427117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00038" y="137071"/>
            <a:ext cx="8520112" cy="55562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95275" y="1489075"/>
            <a:ext cx="4186238" cy="4313238"/>
          </a:xfrm>
        </p:spPr>
        <p:txBody>
          <a:bodyPr/>
          <a:lstStyle>
            <a:lvl1pPr>
              <a:defRPr sz="2800">
                <a:latin typeface="黑体" panose="02010609060101010101" pitchFamily="49" charset="-122"/>
                <a:ea typeface="黑体" panose="02010609060101010101" pitchFamily="49" charset="-122"/>
              </a:defRPr>
            </a:lvl1pPr>
            <a:lvl2pPr>
              <a:defRPr sz="2400">
                <a:latin typeface="黑体" panose="02010609060101010101" pitchFamily="49" charset="-122"/>
                <a:ea typeface="黑体" panose="02010609060101010101" pitchFamily="49" charset="-122"/>
              </a:defRPr>
            </a:lvl2pPr>
            <a:lvl3pPr>
              <a:defRPr sz="2000">
                <a:latin typeface="黑体" panose="02010609060101010101" pitchFamily="49" charset="-122"/>
                <a:ea typeface="黑体" panose="02010609060101010101" pitchFamily="49" charset="-122"/>
              </a:defRPr>
            </a:lvl3pPr>
            <a:lvl4pPr>
              <a:defRPr sz="1800">
                <a:latin typeface="黑体" panose="02010609060101010101" pitchFamily="49" charset="-122"/>
                <a:ea typeface="黑体" panose="02010609060101010101" pitchFamily="49" charset="-122"/>
              </a:defRPr>
            </a:lvl4pPr>
            <a:lvl5pPr>
              <a:defRPr sz="1800">
                <a:latin typeface="黑体" panose="02010609060101010101" pitchFamily="49" charset="-122"/>
                <a:ea typeface="黑体" panose="02010609060101010101" pitchFamily="49" charset="-122"/>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33913" y="1489075"/>
            <a:ext cx="4186237" cy="4313238"/>
          </a:xfrm>
        </p:spPr>
        <p:txBody>
          <a:bodyPr/>
          <a:lstStyle>
            <a:lvl1pPr>
              <a:defRPr sz="2800">
                <a:latin typeface="黑体" panose="02010609060101010101" pitchFamily="49" charset="-122"/>
                <a:ea typeface="黑体" panose="02010609060101010101" pitchFamily="49" charset="-122"/>
              </a:defRPr>
            </a:lvl1pPr>
            <a:lvl2pPr>
              <a:defRPr sz="2400">
                <a:latin typeface="黑体" panose="02010609060101010101" pitchFamily="49" charset="-122"/>
                <a:ea typeface="黑体" panose="02010609060101010101" pitchFamily="49" charset="-122"/>
              </a:defRPr>
            </a:lvl2pPr>
            <a:lvl3pPr>
              <a:defRPr sz="2000">
                <a:latin typeface="黑体" panose="02010609060101010101" pitchFamily="49" charset="-122"/>
                <a:ea typeface="黑体" panose="02010609060101010101" pitchFamily="49" charset="-122"/>
              </a:defRPr>
            </a:lvl3pPr>
            <a:lvl4pPr>
              <a:defRPr sz="1800">
                <a:latin typeface="黑体" panose="02010609060101010101" pitchFamily="49" charset="-122"/>
                <a:ea typeface="黑体" panose="02010609060101010101" pitchFamily="49" charset="-122"/>
              </a:defRPr>
            </a:lvl4pPr>
            <a:lvl5pPr>
              <a:defRPr sz="1800">
                <a:latin typeface="黑体" panose="02010609060101010101" pitchFamily="49" charset="-122"/>
                <a:ea typeface="黑体" panose="02010609060101010101" pitchFamily="49" charset="-122"/>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zh-CN" altLang="en-US"/>
              <a:t>核探测与核电子学国家重点实验室</a:t>
            </a:r>
          </a:p>
        </p:txBody>
      </p:sp>
    </p:spTree>
    <p:extLst>
      <p:ext uri="{BB962C8B-B14F-4D97-AF65-F5344CB8AC3E}">
        <p14:creationId xmlns:p14="http://schemas.microsoft.com/office/powerpoint/2010/main" val="2511094775"/>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zh-CN" altLang="en-US"/>
              <a:t>核探测与核电子学国家重点实验室</a:t>
            </a:r>
          </a:p>
        </p:txBody>
      </p:sp>
    </p:spTree>
    <p:extLst>
      <p:ext uri="{BB962C8B-B14F-4D97-AF65-F5344CB8AC3E}">
        <p14:creationId xmlns:p14="http://schemas.microsoft.com/office/powerpoint/2010/main" val="377891881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zh-CN" altLang="en-US"/>
              <a:t>核探测与核电子学国家重点实验室</a:t>
            </a:r>
          </a:p>
        </p:txBody>
      </p:sp>
    </p:spTree>
    <p:extLst>
      <p:ext uri="{BB962C8B-B14F-4D97-AF65-F5344CB8AC3E}">
        <p14:creationId xmlns:p14="http://schemas.microsoft.com/office/powerpoint/2010/main" val="126625860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zh-CN" altLang="en-US"/>
              <a:t>核探测与核电子学国家重点实验室</a:t>
            </a:r>
          </a:p>
        </p:txBody>
      </p:sp>
    </p:spTree>
    <p:extLst>
      <p:ext uri="{BB962C8B-B14F-4D97-AF65-F5344CB8AC3E}">
        <p14:creationId xmlns:p14="http://schemas.microsoft.com/office/powerpoint/2010/main" val="8824726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r>
              <a:rPr lang="zh-CN" altLang="en-US"/>
              <a:t>核探测与核电子学国家重点实验室</a:t>
            </a:r>
          </a:p>
        </p:txBody>
      </p:sp>
    </p:spTree>
    <p:extLst>
      <p:ext uri="{BB962C8B-B14F-4D97-AF65-F5344CB8AC3E}">
        <p14:creationId xmlns:p14="http://schemas.microsoft.com/office/powerpoint/2010/main" val="3743302773"/>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r>
              <a:rPr lang="zh-CN" altLang="en-US"/>
              <a:t>核探测与核电子学国家重点实验室</a:t>
            </a:r>
          </a:p>
        </p:txBody>
      </p:sp>
    </p:spTree>
    <p:extLst>
      <p:ext uri="{BB962C8B-B14F-4D97-AF65-F5344CB8AC3E}">
        <p14:creationId xmlns:p14="http://schemas.microsoft.com/office/powerpoint/2010/main" val="1368935806"/>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矩形 7"/>
          <p:cNvSpPr>
            <a:spLocks noChangeArrowheads="1"/>
          </p:cNvSpPr>
          <p:nvPr/>
        </p:nvSpPr>
        <p:spPr bwMode="auto">
          <a:xfrm>
            <a:off x="-3175" y="917575"/>
            <a:ext cx="9144000" cy="215900"/>
          </a:xfrm>
          <a:prstGeom prst="rect">
            <a:avLst/>
          </a:prstGeom>
          <a:solidFill>
            <a:srgbClr val="0266D4">
              <a:alpha val="16078"/>
            </a:srgbClr>
          </a:solidFill>
          <a:ln>
            <a:noFill/>
          </a:ln>
          <a:extLst/>
        </p:spPr>
        <p:txBody>
          <a:bodyPr wrap="none" lIns="90000" tIns="46800" rIns="90000" bIns="468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27" name="矩形 8"/>
          <p:cNvSpPr>
            <a:spLocks noChangeArrowheads="1"/>
          </p:cNvSpPr>
          <p:nvPr/>
        </p:nvSpPr>
        <p:spPr bwMode="auto">
          <a:xfrm>
            <a:off x="0" y="698500"/>
            <a:ext cx="9144000" cy="215900"/>
          </a:xfrm>
          <a:prstGeom prst="rect">
            <a:avLst/>
          </a:prstGeom>
          <a:solidFill>
            <a:srgbClr val="0266D4">
              <a:alpha val="38823"/>
            </a:srgbClr>
          </a:solidFill>
          <a:ln>
            <a:noFill/>
          </a:ln>
          <a:extLst/>
        </p:spPr>
        <p:txBody>
          <a:bodyPr wrap="none" lIns="90000" tIns="46800" rIns="90000" bIns="468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28" name="Rectangle 3"/>
          <p:cNvSpPr>
            <a:spLocks noGrp="1" noChangeArrowheads="1"/>
          </p:cNvSpPr>
          <p:nvPr>
            <p:ph type="body" idx="1"/>
          </p:nvPr>
        </p:nvSpPr>
        <p:spPr bwMode="auto">
          <a:xfrm>
            <a:off x="295275" y="1619250"/>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zh-CN" smtClean="0"/>
              <a:t>Textmasterformate durch Klicken bearbeiten</a:t>
            </a:r>
          </a:p>
          <a:p>
            <a:pPr lvl="1"/>
            <a:r>
              <a:rPr lang="de-DE" altLang="zh-CN" smtClean="0"/>
              <a:t>Zweite Ebene</a:t>
            </a:r>
          </a:p>
          <a:p>
            <a:pPr lvl="2"/>
            <a:r>
              <a:rPr lang="de-DE" altLang="zh-CN" smtClean="0"/>
              <a:t>Dritte Ebene</a:t>
            </a:r>
          </a:p>
          <a:p>
            <a:pPr lvl="3"/>
            <a:r>
              <a:rPr lang="de-DE" altLang="zh-CN" smtClean="0"/>
              <a:t>Vierte Ebene</a:t>
            </a:r>
          </a:p>
          <a:p>
            <a:pPr lvl="4"/>
            <a:r>
              <a:rPr lang="de-DE" altLang="zh-CN" smtClean="0"/>
              <a:t>Fünfte Ebene</a:t>
            </a:r>
          </a:p>
        </p:txBody>
      </p:sp>
      <p:sp>
        <p:nvSpPr>
          <p:cNvPr id="110595" name="Rectangle 5"/>
          <p:cNvSpPr>
            <a:spLocks noGrp="1" noChangeArrowheads="1"/>
          </p:cNvSpPr>
          <p:nvPr>
            <p:ph type="ftr" sz="quarter" idx="3"/>
          </p:nvPr>
        </p:nvSpPr>
        <p:spPr bwMode="gray">
          <a:xfrm>
            <a:off x="3544888" y="6365875"/>
            <a:ext cx="36830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noProof="1" smtClean="0">
                <a:solidFill>
                  <a:schemeClr val="bg1"/>
                </a:solidFill>
                <a:latin typeface="Aharoni" panose="02010803020104030203" pitchFamily="2" charset="-79"/>
                <a:cs typeface="Aharoni" panose="02010803020104030203" pitchFamily="2" charset="-79"/>
              </a:defRPr>
            </a:lvl1pPr>
          </a:lstStyle>
          <a:p>
            <a:pPr>
              <a:defRPr/>
            </a:pPr>
            <a:r>
              <a:rPr lang="zh-CN" altLang="en-US"/>
              <a:t>核探测与核电子学国家重点实验室</a:t>
            </a:r>
          </a:p>
        </p:txBody>
      </p:sp>
      <p:sp>
        <p:nvSpPr>
          <p:cNvPr id="2" name="Rectangle 7"/>
          <p:cNvSpPr>
            <a:spLocks noGrp="1" noChangeArrowheads="1"/>
          </p:cNvSpPr>
          <p:nvPr>
            <p:ph type="title"/>
          </p:nvPr>
        </p:nvSpPr>
        <p:spPr bwMode="gray">
          <a:xfrm>
            <a:off x="300038" y="392113"/>
            <a:ext cx="8520112" cy="5556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altLang="zh-CN" dirty="0" smtClean="0"/>
              <a:t>Klicken Sie, um das Titelformat zu bearbeiten</a:t>
            </a:r>
          </a:p>
        </p:txBody>
      </p:sp>
      <p:sp>
        <p:nvSpPr>
          <p:cNvPr id="1031" name="Rectangle 5"/>
          <p:cNvSpPr>
            <a:spLocks noChangeArrowheads="1"/>
          </p:cNvSpPr>
          <p:nvPr/>
        </p:nvSpPr>
        <p:spPr bwMode="gray">
          <a:xfrm>
            <a:off x="7629525" y="6391275"/>
            <a:ext cx="1343025" cy="247650"/>
          </a:xfrm>
          <a:prstGeom prst="rect">
            <a:avLst/>
          </a:prstGeom>
          <a:noFill/>
          <a:ln>
            <a:noFill/>
          </a:ln>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de-DE" altLang="zh-CN" sz="1000" smtClean="0"/>
              <a:t>Page </a:t>
            </a:r>
            <a:r>
              <a:rPr lang="de-DE" altLang="zh-CN" sz="1000" smtClean="0">
                <a:sym typeface="Wingdings" panose="05000000000000000000" pitchFamily="2" charset="2"/>
              </a:rPr>
              <a:t> </a:t>
            </a:r>
            <a:fld id="{1E821D7C-FFE6-46A9-9461-1A19D199904D}" type="slidenum">
              <a:rPr lang="de-DE" altLang="zh-CN" sz="1000" smtClean="0"/>
              <a:pPr eaLnBrk="1" hangingPunct="1">
                <a:defRPr/>
              </a:pPr>
              <a:t>‹#›</a:t>
            </a:fld>
            <a:endParaRPr lang="de-DE" altLang="zh-CN" sz="1000" smtClean="0"/>
          </a:p>
        </p:txBody>
      </p:sp>
      <p:pic>
        <p:nvPicPr>
          <p:cNvPr id="1032" name="图片 9" descr="校名.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68375" y="6189663"/>
            <a:ext cx="19986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图片 10" descr="未命名-1.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58763" y="6107113"/>
            <a:ext cx="5524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11"/>
          <p:cNvSpPr txBox="1">
            <a:spLocks noChangeArrowheads="1"/>
          </p:cNvSpPr>
          <p:nvPr/>
        </p:nvSpPr>
        <p:spPr bwMode="auto">
          <a:xfrm>
            <a:off x="793750" y="6486525"/>
            <a:ext cx="2484438" cy="215900"/>
          </a:xfrm>
          <a:prstGeom prst="rect">
            <a:avLst/>
          </a:prstGeom>
          <a:noFill/>
          <a:ln>
            <a:noFill/>
          </a:ln>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800" b="1" smtClean="0">
                <a:solidFill>
                  <a:srgbClr val="0256B2"/>
                </a:solidFill>
                <a:cs typeface="Estrangelo Edessa" panose="03080600000000000000" pitchFamily="66" charset="0"/>
              </a:rPr>
              <a:t>University of Science and Technology of China</a:t>
            </a:r>
            <a:endParaRPr lang="zh-CN" altLang="en-US" sz="800" b="1" smtClean="0">
              <a:solidFill>
                <a:srgbClr val="0256B2"/>
              </a:solidFill>
              <a:cs typeface="Estrangelo Edessa" panose="03080600000000000000" pitchFamily="66" charset="0"/>
            </a:endParaRPr>
          </a:p>
        </p:txBody>
      </p:sp>
    </p:spTree>
  </p:cSld>
  <p:clrMap bg1="lt1" tx1="dk1" bg2="lt2" tx2="dk2" accent1="accent1" accent2="accent2" accent3="accent3" accent4="accent4" accent5="accent5" accent6="accent6" hlink="hlink" folHlink="folHlink"/>
  <p:sldLayoutIdLst>
    <p:sldLayoutId id="2147485542" r:id="rId1"/>
    <p:sldLayoutId id="2147485543" r:id="rId2"/>
    <p:sldLayoutId id="2147485533" r:id="rId3"/>
    <p:sldLayoutId id="2147485534" r:id="rId4"/>
    <p:sldLayoutId id="2147485535" r:id="rId5"/>
    <p:sldLayoutId id="2147485536" r:id="rId6"/>
    <p:sldLayoutId id="2147485537" r:id="rId7"/>
    <p:sldLayoutId id="2147485538" r:id="rId8"/>
    <p:sldLayoutId id="2147485539" r:id="rId9"/>
    <p:sldLayoutId id="2147485540" r:id="rId10"/>
    <p:sldLayoutId id="2147485541" r:id="rId11"/>
    <p:sldLayoutId id="2147485544" r:id="rId12"/>
  </p:sldLayoutIdLst>
  <p:transition>
    <p:random/>
  </p:transition>
  <p:timing>
    <p:tnLst>
      <p:par>
        <p:cTn id="1" dur="indefinite" restart="never" nodeType="tmRoot"/>
      </p:par>
    </p:tnLst>
  </p:timing>
  <p:hf sldNum="0" hdr="0" dt="0"/>
  <p:txStyles>
    <p:titleStyle>
      <a:lvl1pPr algn="l" rtl="0" eaLnBrk="0" fontAlgn="base" hangingPunct="0">
        <a:lnSpc>
          <a:spcPct val="90000"/>
        </a:lnSpc>
        <a:spcBef>
          <a:spcPct val="0"/>
        </a:spcBef>
        <a:spcAft>
          <a:spcPct val="0"/>
        </a:spcAft>
        <a:defRPr lang="de-DE" altLang="zh-CN" sz="4000" b="1" dirty="0">
          <a:solidFill>
            <a:srgbClr val="000099"/>
          </a:solidFill>
          <a:effectLst>
            <a:outerShdw blurRad="38100" dist="38100" dir="2700000" algn="tl">
              <a:srgbClr val="000000">
                <a:alpha val="43137"/>
              </a:srgbClr>
            </a:outerShdw>
          </a:effectLst>
          <a:latin typeface="Arial Black" pitchFamily="34" charset="0"/>
          <a:ea typeface="Aharoni"/>
          <a:cs typeface="Aharoni" pitchFamily="2" charset="-79"/>
        </a:defRPr>
      </a:lvl1pPr>
      <a:lvl2pPr algn="l" rtl="0" eaLnBrk="0" fontAlgn="base" hangingPunct="0">
        <a:lnSpc>
          <a:spcPct val="90000"/>
        </a:lnSpc>
        <a:spcBef>
          <a:spcPct val="0"/>
        </a:spcBef>
        <a:spcAft>
          <a:spcPct val="0"/>
        </a:spcAft>
        <a:defRPr sz="4000" b="1">
          <a:solidFill>
            <a:srgbClr val="000099"/>
          </a:solidFill>
          <a:latin typeface="Arial Black" pitchFamily="34" charset="0"/>
          <a:ea typeface="Aharoni"/>
          <a:cs typeface="Aharoni" pitchFamily="2" charset="-79"/>
        </a:defRPr>
      </a:lvl2pPr>
      <a:lvl3pPr algn="l" rtl="0" eaLnBrk="0" fontAlgn="base" hangingPunct="0">
        <a:lnSpc>
          <a:spcPct val="90000"/>
        </a:lnSpc>
        <a:spcBef>
          <a:spcPct val="0"/>
        </a:spcBef>
        <a:spcAft>
          <a:spcPct val="0"/>
        </a:spcAft>
        <a:defRPr sz="4000" b="1">
          <a:solidFill>
            <a:srgbClr val="000099"/>
          </a:solidFill>
          <a:latin typeface="Arial Black" pitchFamily="34" charset="0"/>
          <a:ea typeface="Aharoni"/>
          <a:cs typeface="Aharoni" pitchFamily="2" charset="-79"/>
        </a:defRPr>
      </a:lvl3pPr>
      <a:lvl4pPr algn="l" rtl="0" eaLnBrk="0" fontAlgn="base" hangingPunct="0">
        <a:lnSpc>
          <a:spcPct val="90000"/>
        </a:lnSpc>
        <a:spcBef>
          <a:spcPct val="0"/>
        </a:spcBef>
        <a:spcAft>
          <a:spcPct val="0"/>
        </a:spcAft>
        <a:defRPr sz="4000" b="1">
          <a:solidFill>
            <a:srgbClr val="000099"/>
          </a:solidFill>
          <a:latin typeface="Arial Black" pitchFamily="34" charset="0"/>
          <a:ea typeface="Aharoni"/>
          <a:cs typeface="Aharoni" pitchFamily="2" charset="-79"/>
        </a:defRPr>
      </a:lvl4pPr>
      <a:lvl5pPr algn="l" rtl="0" eaLnBrk="0" fontAlgn="base" hangingPunct="0">
        <a:lnSpc>
          <a:spcPct val="90000"/>
        </a:lnSpc>
        <a:spcBef>
          <a:spcPct val="0"/>
        </a:spcBef>
        <a:spcAft>
          <a:spcPct val="0"/>
        </a:spcAft>
        <a:defRPr sz="4000" b="1">
          <a:solidFill>
            <a:srgbClr val="000099"/>
          </a:solidFill>
          <a:latin typeface="Arial Black" pitchFamily="34" charset="0"/>
          <a:ea typeface="Aharoni"/>
          <a:cs typeface="Aharoni" pitchFamily="2" charset="-79"/>
        </a:defRPr>
      </a:lvl5pPr>
      <a:lvl6pPr marL="457200" algn="l" rtl="0" eaLnBrk="1" fontAlgn="base" hangingPunct="1">
        <a:lnSpc>
          <a:spcPct val="90000"/>
        </a:lnSpc>
        <a:spcBef>
          <a:spcPct val="0"/>
        </a:spcBef>
        <a:spcAft>
          <a:spcPct val="0"/>
        </a:spcAft>
        <a:defRPr sz="2600" b="1">
          <a:solidFill>
            <a:schemeClr val="bg1"/>
          </a:solidFill>
          <a:latin typeface="Arial" charset="0"/>
          <a:cs typeface="Arial" charset="0"/>
        </a:defRPr>
      </a:lvl6pPr>
      <a:lvl7pPr marL="914400" algn="l" rtl="0" eaLnBrk="1" fontAlgn="base" hangingPunct="1">
        <a:lnSpc>
          <a:spcPct val="90000"/>
        </a:lnSpc>
        <a:spcBef>
          <a:spcPct val="0"/>
        </a:spcBef>
        <a:spcAft>
          <a:spcPct val="0"/>
        </a:spcAft>
        <a:defRPr sz="2600" b="1">
          <a:solidFill>
            <a:schemeClr val="bg1"/>
          </a:solidFill>
          <a:latin typeface="Arial" charset="0"/>
          <a:cs typeface="Arial" charset="0"/>
        </a:defRPr>
      </a:lvl7pPr>
      <a:lvl8pPr marL="1371600" algn="l" rtl="0" eaLnBrk="1" fontAlgn="base" hangingPunct="1">
        <a:lnSpc>
          <a:spcPct val="90000"/>
        </a:lnSpc>
        <a:spcBef>
          <a:spcPct val="0"/>
        </a:spcBef>
        <a:spcAft>
          <a:spcPct val="0"/>
        </a:spcAft>
        <a:defRPr sz="2600" b="1">
          <a:solidFill>
            <a:schemeClr val="bg1"/>
          </a:solidFill>
          <a:latin typeface="Arial" charset="0"/>
          <a:cs typeface="Arial" charset="0"/>
        </a:defRPr>
      </a:lvl8pPr>
      <a:lvl9pPr marL="1828800" algn="l" rtl="0" eaLnBrk="1" fontAlgn="base" hangingPunct="1">
        <a:lnSpc>
          <a:spcPct val="90000"/>
        </a:lnSpc>
        <a:spcBef>
          <a:spcPct val="0"/>
        </a:spcBef>
        <a:spcAft>
          <a:spcPct val="0"/>
        </a:spcAft>
        <a:defRPr sz="2600" b="1">
          <a:solidFill>
            <a:schemeClr val="bg1"/>
          </a:solidFill>
          <a:latin typeface="Arial" charset="0"/>
          <a:cs typeface="Arial" charset="0"/>
        </a:defRPr>
      </a:lvl9pPr>
    </p:titleStyle>
    <p:bodyStyle>
      <a:lvl1pPr marL="180975" indent="-180975" algn="l" rtl="0" eaLnBrk="0" fontAlgn="base" hangingPunct="0">
        <a:spcBef>
          <a:spcPct val="0"/>
        </a:spcBef>
        <a:spcAft>
          <a:spcPct val="40000"/>
        </a:spcAft>
        <a:buBlip>
          <a:blip r:embed="rId16"/>
        </a:buBlip>
        <a:defRPr sz="2000">
          <a:solidFill>
            <a:schemeClr val="tx1"/>
          </a:solidFill>
          <a:latin typeface="+mj-lt"/>
          <a:ea typeface="Estrangelo Edessa"/>
          <a:cs typeface="Estrangelo Edessa" pitchFamily="66" charset="0"/>
        </a:defRPr>
      </a:lvl1pPr>
      <a:lvl2pPr marL="444500" indent="-261938" algn="l" rtl="0" eaLnBrk="0" fontAlgn="base" hangingPunct="0">
        <a:spcBef>
          <a:spcPct val="0"/>
        </a:spcBef>
        <a:spcAft>
          <a:spcPct val="40000"/>
        </a:spcAft>
        <a:buBlip>
          <a:blip r:embed="rId17"/>
        </a:buBlip>
        <a:defRPr>
          <a:solidFill>
            <a:schemeClr val="tx1"/>
          </a:solidFill>
          <a:latin typeface="+mj-lt"/>
          <a:ea typeface="Estrangelo Edessa"/>
          <a:cs typeface="Estrangelo Edessa" pitchFamily="66" charset="0"/>
        </a:defRPr>
      </a:lvl2pPr>
      <a:lvl3pPr marL="720725" indent="-274638" algn="l" rtl="0" eaLnBrk="0" fontAlgn="base" hangingPunct="0">
        <a:spcBef>
          <a:spcPct val="0"/>
        </a:spcBef>
        <a:spcAft>
          <a:spcPct val="40000"/>
        </a:spcAft>
        <a:buChar char="•"/>
        <a:defRPr>
          <a:solidFill>
            <a:schemeClr val="tx1"/>
          </a:solidFill>
          <a:latin typeface="+mj-lt"/>
          <a:ea typeface="Estrangelo Edessa"/>
          <a:cs typeface="Estrangelo Edessa" pitchFamily="66" charset="0"/>
        </a:defRPr>
      </a:lvl3pPr>
      <a:lvl4pPr marL="987425" indent="-265113" algn="l" rtl="0" eaLnBrk="0" fontAlgn="base" hangingPunct="0">
        <a:spcBef>
          <a:spcPct val="0"/>
        </a:spcBef>
        <a:spcAft>
          <a:spcPct val="40000"/>
        </a:spcAft>
        <a:buChar char="–"/>
        <a:defRPr>
          <a:solidFill>
            <a:schemeClr val="tx1"/>
          </a:solidFill>
          <a:latin typeface="+mj-lt"/>
          <a:ea typeface="Estrangelo Edessa"/>
          <a:cs typeface="Estrangelo Edessa" pitchFamily="66" charset="0"/>
        </a:defRPr>
      </a:lvl4pPr>
      <a:lvl5pPr marL="1254125" indent="-265113" algn="l" rtl="0" eaLnBrk="0" fontAlgn="base" hangingPunct="0">
        <a:spcBef>
          <a:spcPct val="0"/>
        </a:spcBef>
        <a:spcAft>
          <a:spcPct val="40000"/>
        </a:spcAft>
        <a:buChar char="»"/>
        <a:defRPr>
          <a:solidFill>
            <a:schemeClr val="tx1"/>
          </a:solidFill>
          <a:latin typeface="+mj-lt"/>
          <a:ea typeface="Estrangelo Edessa"/>
          <a:cs typeface="Estrangelo Edessa" pitchFamily="66" charset="0"/>
        </a:defRPr>
      </a:lvl5pPr>
      <a:lvl6pPr marL="1711325" indent="-265113" algn="l" rtl="0" eaLnBrk="1" fontAlgn="base" hangingPunct="1">
        <a:spcBef>
          <a:spcPct val="0"/>
        </a:spcBef>
        <a:spcAft>
          <a:spcPct val="40000"/>
        </a:spcAft>
        <a:buChar char="»"/>
        <a:defRPr>
          <a:solidFill>
            <a:schemeClr val="tx1"/>
          </a:solidFill>
          <a:latin typeface="+mn-lt"/>
          <a:cs typeface="+mn-cs"/>
        </a:defRPr>
      </a:lvl6pPr>
      <a:lvl7pPr marL="2168525" indent="-265113" algn="l" rtl="0" eaLnBrk="1" fontAlgn="base" hangingPunct="1">
        <a:spcBef>
          <a:spcPct val="0"/>
        </a:spcBef>
        <a:spcAft>
          <a:spcPct val="40000"/>
        </a:spcAft>
        <a:buChar char="»"/>
        <a:defRPr>
          <a:solidFill>
            <a:schemeClr val="tx1"/>
          </a:solidFill>
          <a:latin typeface="+mn-lt"/>
          <a:cs typeface="+mn-cs"/>
        </a:defRPr>
      </a:lvl7pPr>
      <a:lvl8pPr marL="2625725" indent="-265113" algn="l" rtl="0" eaLnBrk="1" fontAlgn="base" hangingPunct="1">
        <a:spcBef>
          <a:spcPct val="0"/>
        </a:spcBef>
        <a:spcAft>
          <a:spcPct val="40000"/>
        </a:spcAft>
        <a:buChar char="»"/>
        <a:defRPr>
          <a:solidFill>
            <a:schemeClr val="tx1"/>
          </a:solidFill>
          <a:latin typeface="+mn-lt"/>
          <a:cs typeface="+mn-cs"/>
        </a:defRPr>
      </a:lvl8pPr>
      <a:lvl9pPr marL="3082925" indent="-265113" algn="l" rtl="0" eaLnBrk="1" fontAlgn="base" hangingPunct="1">
        <a:spcBef>
          <a:spcPct val="0"/>
        </a:spcBef>
        <a:spcAft>
          <a:spcPct val="40000"/>
        </a:spcAft>
        <a:buChar char="»"/>
        <a:defRPr>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image" Target="../media/image20.emf"/><Relationship Id="rId4" Type="http://schemas.openxmlformats.org/officeDocument/2006/relationships/oleObject" Target="../embeddings/Microsoft_Visio_2003-2010___3.vsd"/></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Visio___1.vsdx"/></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Microsoft_Visio_2003-2010___1.vsd"/></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Microsoft_Visio_2003-2010___2.vsd"/></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占位符 2"/>
          <p:cNvSpPr>
            <a:spLocks noGrp="1"/>
          </p:cNvSpPr>
          <p:nvPr>
            <p:ph type="body" idx="1"/>
          </p:nvPr>
        </p:nvSpPr>
        <p:spPr>
          <a:xfrm>
            <a:off x="722313" y="4754563"/>
            <a:ext cx="7772400" cy="1266825"/>
          </a:xfrm>
        </p:spPr>
        <p:txBody>
          <a:bodyPr/>
          <a:lstStyle/>
          <a:p>
            <a:pPr algn="ctr" eaLnBrk="1" hangingPunct="1"/>
            <a:endParaRPr lang="en-US" altLang="zh-CN" dirty="0" smtClean="0">
              <a:latin typeface="Times New Roman" panose="02020603050405020304" pitchFamily="18" charset="0"/>
              <a:ea typeface="宋体" panose="02010600030101010101" pitchFamily="2" charset="-122"/>
              <a:cs typeface="Times New Roman" panose="02020603050405020304" pitchFamily="18" charset="0"/>
            </a:endParaRPr>
          </a:p>
          <a:p>
            <a:pPr algn="ctr" eaLnBrk="1" hangingPunct="1"/>
            <a:endParaRPr lang="en-US" altLang="zh-CN" dirty="0" smtClean="0">
              <a:latin typeface="Times New Roman" panose="02020603050405020304" pitchFamily="18" charset="0"/>
              <a:ea typeface="宋体" panose="02010600030101010101" pitchFamily="2" charset="-122"/>
              <a:cs typeface="Times New Roman" panose="02020603050405020304" pitchFamily="18" charset="0"/>
            </a:endParaRPr>
          </a:p>
          <a:p>
            <a:pPr algn="ctr" eaLnBrk="1" hangingPunct="1"/>
            <a:endParaRPr lang="en-US" altLang="zh-CN" dirty="0" smtClean="0">
              <a:latin typeface="Times New Roman" panose="02020603050405020304" pitchFamily="18" charset="0"/>
              <a:ea typeface="宋体" panose="02010600030101010101" pitchFamily="2" charset="-122"/>
              <a:cs typeface="Times New Roman" panose="02020603050405020304" pitchFamily="18" charset="0"/>
            </a:endParaRPr>
          </a:p>
          <a:p>
            <a:pPr algn="ctr" eaLnBrk="1" hangingPunct="1"/>
            <a:endParaRPr lang="en-US" altLang="zh-CN" dirty="0" smtClean="0">
              <a:latin typeface="Times New Roman" panose="02020603050405020304" pitchFamily="18" charset="0"/>
              <a:ea typeface="宋体" panose="02010600030101010101" pitchFamily="2" charset="-122"/>
              <a:cs typeface="Times New Roman" panose="02020603050405020304" pitchFamily="18" charset="0"/>
            </a:endParaRPr>
          </a:p>
          <a:p>
            <a:pPr algn="ctr" eaLnBrk="1" hangingPunct="1"/>
            <a:endParaRPr lang="en-US" altLang="zh-CN" dirty="0" smtClean="0">
              <a:latin typeface="Times New Roman" panose="02020603050405020304" pitchFamily="18" charset="0"/>
              <a:ea typeface="宋体" panose="02010600030101010101" pitchFamily="2" charset="-122"/>
              <a:cs typeface="Times New Roman" panose="02020603050405020304" pitchFamily="18" charset="0"/>
            </a:endParaRPr>
          </a:p>
          <a:p>
            <a:pPr algn="ctr" eaLnBrk="1" hangingPunct="1"/>
            <a:endParaRPr lang="en-US" altLang="zh-CN" dirty="0" smtClean="0">
              <a:latin typeface="Times New Roman" panose="02020603050405020304" pitchFamily="18" charset="0"/>
              <a:ea typeface="宋体" panose="02010600030101010101" pitchFamily="2" charset="-122"/>
              <a:cs typeface="Times New Roman" panose="02020603050405020304" pitchFamily="18" charset="0"/>
            </a:endParaRPr>
          </a:p>
          <a:p>
            <a:pPr algn="ctr" eaLnBrk="1" hangingPunct="1"/>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报告人：朱丹阳</a:t>
            </a:r>
            <a:endParaRPr lang="en-US" altLang="zh-CN" dirty="0" smtClean="0">
              <a:latin typeface="Times New Roman" panose="02020603050405020304" pitchFamily="18" charset="0"/>
              <a:ea typeface="宋体" panose="02010600030101010101" pitchFamily="2" charset="-122"/>
              <a:cs typeface="Times New Roman" panose="02020603050405020304" pitchFamily="18" charset="0"/>
            </a:endParaRPr>
          </a:p>
          <a:p>
            <a:pPr algn="ctr" eaLnBrk="1" hangingPunct="1"/>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   时间：</a:t>
            </a:r>
            <a:fld id="{3978ABBA-69CA-4A73-BED8-501B9D335BD7}" type="datetime1">
              <a:rPr lang="zh-CN" altLang="en-US" smtClean="0">
                <a:latin typeface="Times New Roman" panose="02020603050405020304" pitchFamily="18" charset="0"/>
                <a:ea typeface="宋体" panose="02010600030101010101" pitchFamily="2" charset="-122"/>
                <a:cs typeface="Times New Roman" panose="02020603050405020304" pitchFamily="18" charset="0"/>
              </a:rPr>
              <a:pPr algn="ctr" eaLnBrk="1" hangingPunct="1"/>
              <a:t>2016/11/11</a:t>
            </a:fld>
            <a:endParaRPr lang="en-US" altLang="zh-CN" dirty="0" smtClean="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smtClean="0">
              <a:ea typeface="宋体" panose="02010600030101010101" pitchFamily="2" charset="-122"/>
              <a:cs typeface="Times New Roman" panose="02020603050405020304" pitchFamily="18" charset="0"/>
            </a:endParaRPr>
          </a:p>
        </p:txBody>
      </p:sp>
      <p:sp>
        <p:nvSpPr>
          <p:cNvPr id="6147" name="页脚占位符 3"/>
          <p:cNvSpPr>
            <a:spLocks noGrp="1"/>
          </p:cNvSpPr>
          <p:nvPr>
            <p:ph type="ftr" sz="quarter" idx="10"/>
          </p:nvPr>
        </p:nvSpPr>
        <p:spPr>
          <a:xfrm>
            <a:off x="3387222" y="6061670"/>
            <a:ext cx="368300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lnSpc>
                <a:spcPct val="150000"/>
              </a:lnSpc>
            </a:pPr>
            <a:r>
              <a:rPr lang="zh-CN" altLang="en-US" sz="1400" dirty="0">
                <a:solidFill>
                  <a:schemeClr val="bg1"/>
                </a:solidFill>
                <a:latin typeface="Aharoni" panose="02010803020104030203" pitchFamily="2" charset="-79"/>
              </a:rPr>
              <a:t>核</a:t>
            </a:r>
            <a:r>
              <a:rPr lang="zh-CN" altLang="en-US" sz="1400" dirty="0">
                <a:latin typeface="Aharoni" panose="02010803020104030203" pitchFamily="2" charset="-79"/>
              </a:rPr>
              <a:t>第六届微结构气体探测器研讨会</a:t>
            </a:r>
            <a:r>
              <a:rPr lang="zh-CN" altLang="en-US" sz="1400" dirty="0" smtClean="0">
                <a:solidFill>
                  <a:schemeClr val="bg1"/>
                </a:solidFill>
                <a:latin typeface="Aharoni" panose="02010803020104030203" pitchFamily="2" charset="-79"/>
              </a:rPr>
              <a:t>国家</a:t>
            </a:r>
            <a:r>
              <a:rPr lang="zh-CN" altLang="en-US" sz="1400" dirty="0">
                <a:solidFill>
                  <a:schemeClr val="bg1"/>
                </a:solidFill>
                <a:latin typeface="Aharoni" panose="02010803020104030203" pitchFamily="2" charset="-79"/>
              </a:rPr>
              <a:t>重点实验室</a:t>
            </a:r>
          </a:p>
        </p:txBody>
      </p:sp>
      <p:sp>
        <p:nvSpPr>
          <p:cNvPr id="7" name="矩形 6"/>
          <p:cNvSpPr/>
          <p:nvPr/>
        </p:nvSpPr>
        <p:spPr>
          <a:xfrm>
            <a:off x="684213" y="1916113"/>
            <a:ext cx="7881937" cy="1446550"/>
          </a:xfrm>
          <a:prstGeom prst="rect">
            <a:avLst/>
          </a:prstGeom>
          <a:noFill/>
        </p:spPr>
        <p:txBody>
          <a:bodyPr>
            <a:spAutoFit/>
          </a:bodyPr>
          <a:lstStyle/>
          <a:p>
            <a:pPr algn="ctr">
              <a:defRPr/>
            </a:pPr>
            <a:r>
              <a:rPr lang="en-US" altLang="zh-CN" sz="4400" dirty="0" err="1">
                <a:ln w="0"/>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rPr>
              <a:t>PandaX</a:t>
            </a:r>
            <a:r>
              <a:rPr lang="en-US" altLang="zh-CN" sz="4400" dirty="0">
                <a:ln w="0"/>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rPr>
              <a:t>-III</a:t>
            </a:r>
            <a:r>
              <a:rPr lang="en-US" altLang="zh-CN"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zh-CN" sz="4400" dirty="0">
                <a:ln w="0"/>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rPr>
              <a:t>TPC </a:t>
            </a:r>
            <a:r>
              <a:rPr lang="en-US" altLang="zh-CN" sz="4400" dirty="0" err="1" smtClean="0">
                <a:ln w="0"/>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rPr>
              <a:t>MicroMegas</a:t>
            </a:r>
            <a:r>
              <a:rPr lang="en-US" altLang="zh-CN" sz="4400" dirty="0" smtClean="0">
                <a:ln w="0"/>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rPr>
              <a:t> </a:t>
            </a:r>
          </a:p>
          <a:p>
            <a:pPr algn="ctr">
              <a:defRPr/>
            </a:pPr>
            <a:r>
              <a:rPr lang="en-US" altLang="zh-CN" sz="4400" dirty="0" smtClean="0">
                <a:ln w="0"/>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rPr>
              <a:t>Mesh</a:t>
            </a:r>
            <a:r>
              <a:rPr lang="zh-CN" altLang="en-US" sz="4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读出电子学设计进展</a:t>
            </a:r>
            <a:endParaRPr lang="zh-CN" altLang="en-US" sz="4400" dirty="0">
              <a:ln w="0"/>
              <a:effectLst>
                <a:outerShdw blurRad="38100" dist="19050" dir="2700000" algn="tl" rotWithShape="0">
                  <a:schemeClr val="dk1">
                    <a:alpha val="40000"/>
                  </a:schemeClr>
                </a:outerShdw>
              </a:effectLst>
            </a:endParaRPr>
          </a:p>
        </p:txBody>
      </p:sp>
      <p:sp>
        <p:nvSpPr>
          <p:cNvPr id="8" name="页脚占位符 3"/>
          <p:cNvSpPr txBox="1">
            <a:spLocks/>
          </p:cNvSpPr>
          <p:nvPr/>
        </p:nvSpPr>
        <p:spPr bwMode="gray">
          <a:xfrm>
            <a:off x="3374092" y="5661248"/>
            <a:ext cx="3214132" cy="2476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algn="ctr" rtl="0" eaLnBrk="1" fontAlgn="base" hangingPunct="1">
              <a:spcBef>
                <a:spcPct val="0"/>
              </a:spcBef>
              <a:spcAft>
                <a:spcPct val="0"/>
              </a:spcAft>
              <a:defRPr sz="1000" kern="1200" noProof="1" smtClean="0">
                <a:solidFill>
                  <a:schemeClr val="tx1"/>
                </a:solidFill>
                <a:latin typeface="Arial" panose="020B0604020202020204" pitchFamily="34" charset="0"/>
                <a:ea typeface="宋体" panose="02010600030101010101" pitchFamily="2" charset="-122"/>
                <a:cs typeface="Aharoni" panose="02010803020104030203" pitchFamily="2" charset="-79"/>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algn="l">
              <a:lnSpc>
                <a:spcPct val="150000"/>
              </a:lnSpc>
            </a:pPr>
            <a:r>
              <a:rPr lang="zh-CN" altLang="en-US" b="1" dirty="0" smtClean="0">
                <a:solidFill>
                  <a:schemeClr val="bg1"/>
                </a:solidFill>
                <a:latin typeface="Aharoni" panose="02010803020104030203" pitchFamily="2" charset="-79"/>
              </a:rPr>
              <a:t>核</a:t>
            </a:r>
            <a:r>
              <a:rPr lang="zh-CN" altLang="en-US" sz="1400" b="1" dirty="0">
                <a:latin typeface="Aharoni" panose="02010803020104030203" pitchFamily="2" charset="-79"/>
              </a:rPr>
              <a:t>核探测与核电子学国家重点实验室</a:t>
            </a:r>
          </a:p>
          <a:p>
            <a:pPr algn="l"/>
            <a:r>
              <a:rPr lang="zh-CN" altLang="en-US" b="1" dirty="0" smtClean="0">
                <a:solidFill>
                  <a:schemeClr val="bg1"/>
                </a:solidFill>
                <a:latin typeface="Aharoni" panose="02010803020104030203" pitchFamily="2" charset="-79"/>
              </a:rPr>
              <a:t>国家重点实验室</a:t>
            </a:r>
            <a:endParaRPr lang="zh-CN" altLang="en-US" b="1" dirty="0">
              <a:solidFill>
                <a:schemeClr val="bg1"/>
              </a:solidFill>
              <a:latin typeface="Aharoni" panose="02010803020104030203" pitchFamily="2" charset="-79"/>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7" y="2465489"/>
            <a:ext cx="3593255" cy="236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标题 1"/>
          <p:cNvSpPr>
            <a:spLocks noGrp="1"/>
          </p:cNvSpPr>
          <p:nvPr>
            <p:ph type="title"/>
          </p:nvPr>
        </p:nvSpPr>
        <p:spPr>
          <a:xfrm>
            <a:off x="134938" y="96838"/>
            <a:ext cx="8518525" cy="714375"/>
          </a:xfrm>
        </p:spPr>
        <p:txBody>
          <a:bodyPr/>
          <a:lstStyle/>
          <a:p>
            <a:r>
              <a:rPr lang="en-US" dirty="0" smtClean="0">
                <a:latin typeface="Calibri" panose="020F0502020204030204" pitchFamily="34" charset="0"/>
                <a:ea typeface="宋体" panose="02010600030101010101" pitchFamily="2" charset="-122"/>
              </a:rPr>
              <a:t>Mesh</a:t>
            </a:r>
            <a:r>
              <a:rPr lang="zh-CN" altLang="en-US" sz="3600" dirty="0" smtClean="0">
                <a:latin typeface="宋体" panose="02010600030101010101" pitchFamily="2" charset="-122"/>
                <a:ea typeface="宋体" panose="02010600030101010101" pitchFamily="2" charset="-122"/>
              </a:rPr>
              <a:t>原型板</a:t>
            </a:r>
          </a:p>
        </p:txBody>
      </p:sp>
      <p:sp>
        <p:nvSpPr>
          <p:cNvPr id="26628" name="矩形 1"/>
          <p:cNvSpPr>
            <a:spLocks noChangeArrowheads="1"/>
          </p:cNvSpPr>
          <p:nvPr/>
        </p:nvSpPr>
        <p:spPr bwMode="auto">
          <a:xfrm>
            <a:off x="107950" y="1309688"/>
            <a:ext cx="8351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Ø"/>
            </a:pPr>
            <a:r>
              <a:rPr lang="zh-CN" altLang="en-US" sz="2400" dirty="0">
                <a:solidFill>
                  <a:srgbClr val="000000"/>
                </a:solidFill>
                <a:latin typeface="Calibri" panose="020F0502020204030204" pitchFamily="34" charset="0"/>
              </a:rPr>
              <a:t>该读出板有</a:t>
            </a:r>
            <a:r>
              <a:rPr lang="en-US" altLang="zh-CN" sz="2400" dirty="0">
                <a:solidFill>
                  <a:srgbClr val="000000"/>
                </a:solidFill>
                <a:latin typeface="Calibri" panose="020F0502020204030204" pitchFamily="34" charset="0"/>
              </a:rPr>
              <a:t>8</a:t>
            </a:r>
            <a:r>
              <a:rPr lang="zh-CN" altLang="en-US" sz="2400" dirty="0">
                <a:solidFill>
                  <a:srgbClr val="000000"/>
                </a:solidFill>
                <a:latin typeface="Calibri" panose="020F0502020204030204" pitchFamily="34" charset="0"/>
              </a:rPr>
              <a:t>个模拟通道，每个通道都集成了</a:t>
            </a:r>
            <a:r>
              <a:rPr lang="en-US" altLang="zh-CN" sz="2400" dirty="0">
                <a:solidFill>
                  <a:srgbClr val="000000"/>
                </a:solidFill>
                <a:latin typeface="Calibri" panose="020F0502020204030204" pitchFamily="34" charset="0"/>
              </a:rPr>
              <a:t>CSA</a:t>
            </a:r>
            <a:r>
              <a:rPr lang="zh-CN" altLang="en-US" sz="2400" dirty="0">
                <a:solidFill>
                  <a:srgbClr val="000000"/>
                </a:solidFill>
                <a:latin typeface="Calibri" panose="020F0502020204030204" pitchFamily="34" charset="0"/>
              </a:rPr>
              <a:t>、极零相消电路、成形电路和输出</a:t>
            </a:r>
            <a:r>
              <a:rPr lang="en-US" altLang="zh-CN" sz="2400" dirty="0">
                <a:solidFill>
                  <a:srgbClr val="000000"/>
                </a:solidFill>
                <a:latin typeface="Calibri" panose="020F0502020204030204" pitchFamily="34" charset="0"/>
              </a:rPr>
              <a:t>buffer</a:t>
            </a:r>
            <a:r>
              <a:rPr lang="zh-CN" altLang="en-US" sz="2400" dirty="0">
                <a:solidFill>
                  <a:srgbClr val="000000"/>
                </a:solidFill>
                <a:latin typeface="Calibri" panose="020F0502020204030204" pitchFamily="34" charset="0"/>
              </a:rPr>
              <a:t>等。</a:t>
            </a:r>
          </a:p>
        </p:txBody>
      </p:sp>
      <p:pic>
        <p:nvPicPr>
          <p:cNvPr id="26630" name="内容占位符 5"/>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940326" y="2389918"/>
            <a:ext cx="5168178" cy="2319298"/>
          </a:xfrm>
          <a:noFill/>
        </p:spPr>
      </p:pic>
      <p:sp>
        <p:nvSpPr>
          <p:cNvPr id="12" name="圆角矩形标注 11"/>
          <p:cNvSpPr/>
          <p:nvPr/>
        </p:nvSpPr>
        <p:spPr>
          <a:xfrm rot="10800000">
            <a:off x="6127429" y="4581128"/>
            <a:ext cx="2243947" cy="1800200"/>
          </a:xfrm>
          <a:prstGeom prst="wedgeRoundRectCallout">
            <a:avLst>
              <a:gd name="adj1" fmla="val 36142"/>
              <a:gd name="adj2" fmla="val 99229"/>
              <a:gd name="adj3" fmla="val 16667"/>
            </a:avLst>
          </a:prstGeom>
          <a:solidFill>
            <a:schemeClr val="accent3"/>
          </a:solidFill>
          <a:ln w="38100"/>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a:p>
        </p:txBody>
      </p:sp>
      <mc:AlternateContent xmlns:mc="http://schemas.openxmlformats.org/markup-compatibility/2006" xmlns:a14="http://schemas.microsoft.com/office/drawing/2010/main">
        <mc:Choice Requires="a14">
          <p:sp>
            <p:nvSpPr>
              <p:cNvPr id="15" name="矩形 1"/>
              <p:cNvSpPr>
                <a:spLocks noChangeArrowheads="1"/>
              </p:cNvSpPr>
              <p:nvPr/>
            </p:nvSpPr>
            <p:spPr bwMode="auto">
              <a:xfrm>
                <a:off x="6271448" y="4437112"/>
                <a:ext cx="2099931" cy="20257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pPr>
                <a:r>
                  <a:rPr lang="zh-CN" altLang="en-US" sz="1600" dirty="0" smtClean="0">
                    <a:solidFill>
                      <a:srgbClr val="000000"/>
                    </a:solidFill>
                    <a:latin typeface="Calibri" panose="020F0502020204030204" pitchFamily="34" charset="0"/>
                  </a:rPr>
                  <a:t>运放：</a:t>
                </a:r>
                <a:r>
                  <a:rPr lang="en-US" altLang="zh-CN" sz="1600" dirty="0" smtClean="0">
                    <a:solidFill>
                      <a:srgbClr val="000000"/>
                    </a:solidFill>
                    <a:latin typeface="Calibri" panose="020F0502020204030204" pitchFamily="34" charset="0"/>
                  </a:rPr>
                  <a:t>AD8605</a:t>
                </a:r>
              </a:p>
              <a:p>
                <a:pPr marL="0" indent="0" eaLnBrk="1" hangingPunct="1">
                  <a:lnSpc>
                    <a:spcPct val="150000"/>
                  </a:lnSpc>
                </a:pPr>
                <a:r>
                  <a:rPr lang="zh-CN" altLang="en-US" sz="1600" dirty="0" smtClean="0">
                    <a:solidFill>
                      <a:srgbClr val="000000"/>
                    </a:solidFill>
                    <a:latin typeface="Calibri" panose="020F0502020204030204" pitchFamily="34" charset="0"/>
                  </a:rPr>
                  <a:t>电压噪声：</a:t>
                </a:r>
                <a14:m>
                  <m:oMath xmlns:m="http://schemas.openxmlformats.org/officeDocument/2006/math">
                    <m:f>
                      <m:fPr>
                        <m:type m:val="lin"/>
                        <m:ctrlPr>
                          <a:rPr lang="zh-CN" altLang="en-US" sz="1600" i="1" smtClean="0">
                            <a:solidFill>
                              <a:srgbClr val="000000"/>
                            </a:solidFill>
                            <a:latin typeface="Cambria Math" panose="02040503050406030204" pitchFamily="18" charset="0"/>
                          </a:rPr>
                        </m:ctrlPr>
                      </m:fPr>
                      <m:num>
                        <m:r>
                          <a:rPr lang="en-US" altLang="zh-CN" sz="1600" b="0" i="0" smtClean="0">
                            <a:solidFill>
                              <a:srgbClr val="000000"/>
                            </a:solidFill>
                            <a:latin typeface="Cambria Math" panose="02040503050406030204" pitchFamily="18" charset="0"/>
                          </a:rPr>
                          <m:t>8</m:t>
                        </m:r>
                        <m:r>
                          <m:rPr>
                            <m:sty m:val="p"/>
                          </m:rPr>
                          <a:rPr lang="en-US" altLang="zh-CN" sz="1600" i="0">
                            <a:solidFill>
                              <a:srgbClr val="000000"/>
                            </a:solidFill>
                            <a:latin typeface="Cambria Math" panose="02040503050406030204" pitchFamily="18" charset="0"/>
                          </a:rPr>
                          <m:t>nV</m:t>
                        </m:r>
                      </m:num>
                      <m:den>
                        <m:rad>
                          <m:radPr>
                            <m:degHide m:val="on"/>
                            <m:ctrlPr>
                              <a:rPr lang="zh-CN" altLang="en-US" sz="1600" i="1" smtClean="0">
                                <a:solidFill>
                                  <a:srgbClr val="000000"/>
                                </a:solidFill>
                                <a:latin typeface="Cambria Math" panose="02040503050406030204" pitchFamily="18" charset="0"/>
                              </a:rPr>
                            </m:ctrlPr>
                          </m:radPr>
                          <m:deg/>
                          <m:e>
                            <m:r>
                              <m:rPr>
                                <m:sty m:val="p"/>
                              </m:rPr>
                              <a:rPr lang="en-US" altLang="zh-CN" sz="1600" i="0">
                                <a:solidFill>
                                  <a:srgbClr val="000000"/>
                                </a:solidFill>
                                <a:latin typeface="Cambria Math" panose="02040503050406030204" pitchFamily="18" charset="0"/>
                              </a:rPr>
                              <m:t>Hz</m:t>
                            </m:r>
                          </m:e>
                        </m:rad>
                      </m:den>
                    </m:f>
                  </m:oMath>
                </a14:m>
                <a:endParaRPr lang="en-US" altLang="zh-CN" sz="1600" dirty="0" smtClean="0">
                  <a:solidFill>
                    <a:srgbClr val="000000"/>
                  </a:solidFill>
                  <a:latin typeface="Calibri" panose="020F0502020204030204" pitchFamily="34" charset="0"/>
                </a:endParaRPr>
              </a:p>
              <a:p>
                <a:pPr marL="0" indent="0" eaLnBrk="1" hangingPunct="1">
                  <a:lnSpc>
                    <a:spcPct val="150000"/>
                  </a:lnSpc>
                </a:pPr>
                <a:r>
                  <a:rPr lang="zh-CN" altLang="en-US" sz="1600" dirty="0" smtClean="0">
                    <a:solidFill>
                      <a:srgbClr val="000000"/>
                    </a:solidFill>
                    <a:cs typeface="Times New Roman" panose="02020603050405020304" pitchFamily="18" charset="0"/>
                  </a:rPr>
                  <a:t>电流噪声：</a:t>
                </a:r>
                <a14:m>
                  <m:oMath xmlns:m="http://schemas.openxmlformats.org/officeDocument/2006/math">
                    <m:f>
                      <m:fPr>
                        <m:type m:val="lin"/>
                        <m:ctrlPr>
                          <a:rPr lang="zh-CN" altLang="en-US" sz="1600" i="1" smtClean="0">
                            <a:solidFill>
                              <a:srgbClr val="000000"/>
                            </a:solidFill>
                            <a:latin typeface="Cambria Math" panose="02040503050406030204" pitchFamily="18" charset="0"/>
                            <a:cs typeface="Times New Roman" panose="02020603050405020304" pitchFamily="18" charset="0"/>
                          </a:rPr>
                        </m:ctrlPr>
                      </m:fPr>
                      <m:num>
                        <m:r>
                          <a:rPr lang="en-US" altLang="zh-CN" sz="1600" b="0" i="0" smtClean="0">
                            <a:solidFill>
                              <a:srgbClr val="000000"/>
                            </a:solidFill>
                            <a:latin typeface="Cambria Math" panose="02040503050406030204" pitchFamily="18" charset="0"/>
                            <a:cs typeface="Times New Roman" panose="02020603050405020304" pitchFamily="18" charset="0"/>
                          </a:rPr>
                          <m:t>10</m:t>
                        </m:r>
                        <m:r>
                          <m:rPr>
                            <m:sty m:val="p"/>
                          </m:rPr>
                          <a:rPr lang="en-US" altLang="zh-CN" sz="1600" i="0">
                            <a:solidFill>
                              <a:srgbClr val="000000"/>
                            </a:solidFill>
                            <a:latin typeface="Cambria Math" panose="02040503050406030204" pitchFamily="18" charset="0"/>
                            <a:cs typeface="Times New Roman" panose="02020603050405020304" pitchFamily="18" charset="0"/>
                          </a:rPr>
                          <m:t>fA</m:t>
                        </m:r>
                      </m:num>
                      <m:den>
                        <m:rad>
                          <m:radPr>
                            <m:degHide m:val="on"/>
                            <m:ctrlPr>
                              <a:rPr lang="zh-CN" altLang="en-US" sz="1600" i="1" smtClean="0">
                                <a:solidFill>
                                  <a:srgbClr val="000000"/>
                                </a:solidFill>
                                <a:latin typeface="Cambria Math" panose="02040503050406030204" pitchFamily="18" charset="0"/>
                                <a:cs typeface="Times New Roman" panose="02020603050405020304" pitchFamily="18" charset="0"/>
                              </a:rPr>
                            </m:ctrlPr>
                          </m:radPr>
                          <m:deg/>
                          <m:e>
                            <m:r>
                              <m:rPr>
                                <m:sty m:val="p"/>
                              </m:rPr>
                              <a:rPr lang="en-US" altLang="zh-CN" sz="1600" i="0">
                                <a:solidFill>
                                  <a:srgbClr val="000000"/>
                                </a:solidFill>
                                <a:latin typeface="Cambria Math" panose="02040503050406030204" pitchFamily="18" charset="0"/>
                                <a:cs typeface="Times New Roman" panose="02020603050405020304" pitchFamily="18" charset="0"/>
                              </a:rPr>
                              <m:t>Hz</m:t>
                            </m:r>
                          </m:e>
                        </m:rad>
                      </m:den>
                    </m:f>
                  </m:oMath>
                </a14:m>
                <a:endParaRPr lang="en-US" altLang="zh-CN" sz="1600" dirty="0">
                  <a:solidFill>
                    <a:srgbClr val="000000"/>
                  </a:solidFill>
                  <a:latin typeface="Calibri" panose="020F0502020204030204" pitchFamily="34" charset="0"/>
                </a:endParaRPr>
              </a:p>
              <a:p>
                <a:pPr marL="0" indent="0" eaLnBrk="1" hangingPunct="1">
                  <a:lnSpc>
                    <a:spcPct val="150000"/>
                  </a:lnSpc>
                </a:pPr>
                <a:r>
                  <a:rPr lang="en-US" altLang="zh-CN" sz="1600" dirty="0" smtClean="0">
                    <a:solidFill>
                      <a:srgbClr val="000000"/>
                    </a:solidFill>
                    <a:latin typeface="Calibri" panose="020F0502020204030204" pitchFamily="34" charset="0"/>
                  </a:rPr>
                  <a:t>3dB</a:t>
                </a:r>
                <a:r>
                  <a:rPr lang="zh-CN" altLang="en-US" sz="1600" dirty="0" smtClean="0">
                    <a:solidFill>
                      <a:srgbClr val="000000"/>
                    </a:solidFill>
                    <a:latin typeface="Calibri" panose="020F0502020204030204" pitchFamily="34" charset="0"/>
                  </a:rPr>
                  <a:t>带宽：</a:t>
                </a:r>
                <a:r>
                  <a:rPr lang="en-US" altLang="zh-CN" sz="1600" dirty="0" smtClean="0">
                    <a:solidFill>
                      <a:srgbClr val="000000"/>
                    </a:solidFill>
                    <a:latin typeface="Calibri" panose="020F0502020204030204" pitchFamily="34" charset="0"/>
                  </a:rPr>
                  <a:t>10MHz</a:t>
                </a:r>
              </a:p>
              <a:p>
                <a:pPr marL="0" indent="0" eaLnBrk="1" hangingPunct="1">
                  <a:lnSpc>
                    <a:spcPct val="150000"/>
                  </a:lnSpc>
                </a:pPr>
                <a:r>
                  <a:rPr lang="zh-CN" altLang="en-US" sz="1600" dirty="0" smtClean="0">
                    <a:solidFill>
                      <a:srgbClr val="000000"/>
                    </a:solidFill>
                    <a:latin typeface="Calibri" panose="020F0502020204030204" pitchFamily="34" charset="0"/>
                  </a:rPr>
                  <a:t>供电：</a:t>
                </a:r>
                <a:r>
                  <a:rPr lang="en-US" altLang="zh-CN" sz="1600" dirty="0" smtClean="0">
                    <a:solidFill>
                      <a:srgbClr val="000000"/>
                    </a:solidFill>
                    <a:latin typeface="Calibri" panose="020F0502020204030204" pitchFamily="34" charset="0"/>
                  </a:rPr>
                  <a:t>2.7V-5.5V</a:t>
                </a:r>
                <a:endParaRPr lang="zh-CN" altLang="en-US" sz="1600" dirty="0">
                  <a:solidFill>
                    <a:srgbClr val="000000"/>
                  </a:solidFill>
                  <a:latin typeface="Calibri" panose="020F0502020204030204" pitchFamily="34" charset="0"/>
                </a:endParaRPr>
              </a:p>
            </p:txBody>
          </p:sp>
        </mc:Choice>
        <mc:Fallback xmlns="">
          <p:sp>
            <p:nvSpPr>
              <p:cNvPr id="15" name="矩形 1"/>
              <p:cNvSpPr>
                <a:spLocks noRot="1" noChangeAspect="1" noMove="1" noResize="1" noEditPoints="1" noAdjustHandles="1" noChangeArrowheads="1" noChangeShapeType="1" noTextEdit="1"/>
              </p:cNvSpPr>
              <p:nvPr/>
            </p:nvSpPr>
            <p:spPr bwMode="auto">
              <a:xfrm>
                <a:off x="6271448" y="4437112"/>
                <a:ext cx="2099931" cy="2025747"/>
              </a:xfrm>
              <a:prstGeom prst="rect">
                <a:avLst/>
              </a:prstGeom>
              <a:blipFill rotWithShape="0">
                <a:blip r:embed="rId5"/>
                <a:stretch>
                  <a:fillRect l="-1744" r="-7558" b="-30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6" name="圆角矩形标注 15"/>
          <p:cNvSpPr/>
          <p:nvPr/>
        </p:nvSpPr>
        <p:spPr>
          <a:xfrm rot="10800000">
            <a:off x="3690938" y="4876406"/>
            <a:ext cx="1745158" cy="1440110"/>
          </a:xfrm>
          <a:prstGeom prst="wedgeRoundRectCallout">
            <a:avLst>
              <a:gd name="adj1" fmla="val 14802"/>
              <a:gd name="adj2" fmla="val 129640"/>
              <a:gd name="adj3" fmla="val 16667"/>
            </a:avLst>
          </a:prstGeom>
          <a:solidFill>
            <a:schemeClr val="accent3"/>
          </a:solidFill>
          <a:ln w="38100"/>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a:p>
        </p:txBody>
      </p:sp>
      <mc:AlternateContent xmlns:mc="http://schemas.openxmlformats.org/markup-compatibility/2006" xmlns:a14="http://schemas.microsoft.com/office/drawing/2010/main">
        <mc:Choice Requires="a14">
          <p:sp>
            <p:nvSpPr>
              <p:cNvPr id="17" name="矩形 1"/>
              <p:cNvSpPr>
                <a:spLocks noChangeArrowheads="1"/>
              </p:cNvSpPr>
              <p:nvPr/>
            </p:nvSpPr>
            <p:spPr bwMode="auto">
              <a:xfrm>
                <a:off x="3654362" y="4810601"/>
                <a:ext cx="1925750" cy="16044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pPr>
                <a:r>
                  <a:rPr lang="en-US" altLang="zh-CN" sz="1600" dirty="0" smtClean="0">
                    <a:solidFill>
                      <a:srgbClr val="000000"/>
                    </a:solidFill>
                    <a:latin typeface="Calibri" panose="020F0502020204030204" pitchFamily="34" charset="0"/>
                  </a:rPr>
                  <a:t>JFET</a:t>
                </a:r>
                <a:r>
                  <a:rPr lang="zh-CN" altLang="en-US" sz="1600" dirty="0" smtClean="0">
                    <a:solidFill>
                      <a:srgbClr val="000000"/>
                    </a:solidFill>
                    <a:latin typeface="Calibri" panose="020F0502020204030204" pitchFamily="34" charset="0"/>
                  </a:rPr>
                  <a:t>：</a:t>
                </a:r>
                <a:r>
                  <a:rPr lang="en-US" altLang="zh-CN" sz="1600" dirty="0" smtClean="0">
                    <a:solidFill>
                      <a:srgbClr val="000000"/>
                    </a:solidFill>
                    <a:latin typeface="Calibri" panose="020F0502020204030204" pitchFamily="34" charset="0"/>
                  </a:rPr>
                  <a:t>2sk152</a:t>
                </a:r>
              </a:p>
              <a:p>
                <a:pPr marL="0" indent="0" eaLnBrk="1" hangingPunct="1">
                  <a:lnSpc>
                    <a:spcPct val="150000"/>
                  </a:lnSpc>
                </a:pPr>
                <a:r>
                  <a:rPr lang="zh-CN" altLang="en-US" sz="1600" dirty="0" smtClean="0">
                    <a:solidFill>
                      <a:srgbClr val="000000"/>
                    </a:solidFill>
                    <a:latin typeface="Calibri" panose="020F0502020204030204" pitchFamily="34" charset="0"/>
                  </a:rPr>
                  <a:t>噪声：</a:t>
                </a:r>
                <a14:m>
                  <m:oMath xmlns:m="http://schemas.openxmlformats.org/officeDocument/2006/math">
                    <m:f>
                      <m:fPr>
                        <m:type m:val="lin"/>
                        <m:ctrlPr>
                          <a:rPr lang="zh-CN" altLang="en-US" sz="1600" i="1" smtClean="0">
                            <a:solidFill>
                              <a:srgbClr val="000000"/>
                            </a:solidFill>
                            <a:latin typeface="Cambria Math" panose="02040503050406030204" pitchFamily="18" charset="0"/>
                          </a:rPr>
                        </m:ctrlPr>
                      </m:fPr>
                      <m:num>
                        <m:r>
                          <a:rPr lang="en-US" altLang="zh-CN" sz="1600" b="0" i="0" smtClean="0">
                            <a:solidFill>
                              <a:srgbClr val="000000"/>
                            </a:solidFill>
                            <a:latin typeface="Cambria Math" panose="02040503050406030204" pitchFamily="18" charset="0"/>
                          </a:rPr>
                          <m:t>1.2</m:t>
                        </m:r>
                        <m:r>
                          <m:rPr>
                            <m:sty m:val="p"/>
                          </m:rPr>
                          <a:rPr lang="en-US" altLang="zh-CN" sz="1600" b="0" i="0">
                            <a:solidFill>
                              <a:srgbClr val="000000"/>
                            </a:solidFill>
                            <a:latin typeface="Cambria Math" panose="02040503050406030204" pitchFamily="18" charset="0"/>
                          </a:rPr>
                          <m:t>nV</m:t>
                        </m:r>
                      </m:num>
                      <m:den>
                        <m:rad>
                          <m:radPr>
                            <m:degHide m:val="on"/>
                            <m:ctrlPr>
                              <a:rPr lang="zh-CN" altLang="en-US" sz="1600" i="1" smtClean="0">
                                <a:solidFill>
                                  <a:srgbClr val="000000"/>
                                </a:solidFill>
                                <a:latin typeface="Cambria Math" panose="02040503050406030204" pitchFamily="18" charset="0"/>
                              </a:rPr>
                            </m:ctrlPr>
                          </m:radPr>
                          <m:deg/>
                          <m:e>
                            <m:r>
                              <m:rPr>
                                <m:sty m:val="p"/>
                              </m:rPr>
                              <a:rPr lang="en-US" altLang="zh-CN" sz="1600" b="0" i="0">
                                <a:solidFill>
                                  <a:srgbClr val="000000"/>
                                </a:solidFill>
                                <a:latin typeface="Cambria Math" panose="02040503050406030204" pitchFamily="18" charset="0"/>
                              </a:rPr>
                              <m:t>Hz</m:t>
                            </m:r>
                          </m:e>
                        </m:rad>
                      </m:den>
                    </m:f>
                  </m:oMath>
                </a14:m>
                <a:endParaRPr lang="en-US" altLang="zh-CN" sz="1600" dirty="0" smtClean="0">
                  <a:solidFill>
                    <a:srgbClr val="000000"/>
                  </a:solidFill>
                  <a:latin typeface="Calibri" panose="020F0502020204030204" pitchFamily="34" charset="0"/>
                </a:endParaRPr>
              </a:p>
              <a:p>
                <a:pPr marL="0" indent="0" eaLnBrk="1" hangingPunct="1">
                  <a:lnSpc>
                    <a:spcPct val="150000"/>
                  </a:lnSpc>
                </a:pPr>
                <a:r>
                  <a:rPr lang="zh-CN" altLang="en-US" sz="1600" dirty="0" smtClean="0">
                    <a:solidFill>
                      <a:srgbClr val="000000"/>
                    </a:solidFill>
                    <a:latin typeface="Calibri" panose="020F0502020204030204" pitchFamily="34" charset="0"/>
                  </a:rPr>
                  <a:t>跨导：</a:t>
                </a:r>
                <a:r>
                  <a:rPr lang="en-US" altLang="zh-CN" sz="1600" dirty="0" smtClean="0">
                    <a:solidFill>
                      <a:srgbClr val="000000"/>
                    </a:solidFill>
                    <a:latin typeface="Calibri" panose="020F0502020204030204" pitchFamily="34" charset="0"/>
                  </a:rPr>
                  <a:t>30mS</a:t>
                </a:r>
                <a:endParaRPr lang="en-US" altLang="zh-CN" sz="1600" dirty="0">
                  <a:solidFill>
                    <a:srgbClr val="000000"/>
                  </a:solidFill>
                  <a:latin typeface="Calibri" panose="020F0502020204030204" pitchFamily="34" charset="0"/>
                </a:endParaRPr>
              </a:p>
              <a:p>
                <a:pPr marL="0" indent="0" eaLnBrk="1" hangingPunct="1">
                  <a:lnSpc>
                    <a:spcPct val="150000"/>
                  </a:lnSpc>
                </a:pPr>
                <a:endParaRPr lang="en-US" altLang="zh-CN" sz="1600" dirty="0" smtClean="0">
                  <a:solidFill>
                    <a:srgbClr val="000000"/>
                  </a:solidFill>
                  <a:latin typeface="Calibri" panose="020F0502020204030204" pitchFamily="34" charset="0"/>
                </a:endParaRPr>
              </a:p>
            </p:txBody>
          </p:sp>
        </mc:Choice>
        <mc:Fallback xmlns="">
          <p:sp>
            <p:nvSpPr>
              <p:cNvPr id="17" name="矩形 1"/>
              <p:cNvSpPr>
                <a:spLocks noRot="1" noChangeAspect="1" noMove="1" noResize="1" noEditPoints="1" noAdjustHandles="1" noChangeArrowheads="1" noChangeShapeType="1" noTextEdit="1"/>
              </p:cNvSpPr>
              <p:nvPr/>
            </p:nvSpPr>
            <p:spPr bwMode="auto">
              <a:xfrm>
                <a:off x="3654362" y="4810601"/>
                <a:ext cx="1925750" cy="1604478"/>
              </a:xfrm>
              <a:prstGeom prst="rect">
                <a:avLst/>
              </a:prstGeom>
              <a:blipFill rotWithShape="0">
                <a:blip r:embed="rId6"/>
                <a:stretch>
                  <a:fillRect l="-1582" r="-9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395536" y="155575"/>
            <a:ext cx="7886700" cy="663575"/>
          </a:xfrm>
        </p:spPr>
        <p:txBody>
          <a:bodyPr/>
          <a:lstStyle/>
          <a:p>
            <a:r>
              <a:rPr lang="zh-CN" altLang="en-US" sz="3600" dirty="0">
                <a:ea typeface="宋体" panose="02010600030101010101" pitchFamily="2" charset="-122"/>
              </a:rPr>
              <a:t>原型板</a:t>
            </a:r>
            <a:r>
              <a:rPr lang="zh-CN" altLang="en-US" sz="3600" dirty="0" smtClean="0">
                <a:ea typeface="宋体" panose="02010600030101010101" pitchFamily="2" charset="-122"/>
              </a:rPr>
              <a:t>测试结果</a:t>
            </a:r>
          </a:p>
        </p:txBody>
      </p:sp>
      <p:pic>
        <p:nvPicPr>
          <p:cNvPr id="28675" name="内容占位符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39800" y="2771775"/>
            <a:ext cx="7494588" cy="3201988"/>
          </a:xfrm>
        </p:spPr>
      </p:pic>
      <p:sp>
        <p:nvSpPr>
          <p:cNvPr id="28676" name="文本框 7"/>
          <p:cNvSpPr txBox="1">
            <a:spLocks noChangeArrowheads="1"/>
          </p:cNvSpPr>
          <p:nvPr/>
        </p:nvSpPr>
        <p:spPr bwMode="auto">
          <a:xfrm>
            <a:off x="1785938" y="5618163"/>
            <a:ext cx="4587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a:t>12.5</a:t>
            </a:r>
            <a:endParaRPr lang="zh-CN" altLang="en-US" sz="1200"/>
          </a:p>
        </p:txBody>
      </p:sp>
      <p:sp>
        <p:nvSpPr>
          <p:cNvPr id="28677" name="文本框 8"/>
          <p:cNvSpPr txBox="1">
            <a:spLocks noChangeArrowheads="1"/>
          </p:cNvSpPr>
          <p:nvPr/>
        </p:nvSpPr>
        <p:spPr bwMode="auto">
          <a:xfrm>
            <a:off x="2625725" y="5634038"/>
            <a:ext cx="3429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a:t>25</a:t>
            </a:r>
            <a:endParaRPr lang="zh-CN" altLang="en-US" sz="1200"/>
          </a:p>
        </p:txBody>
      </p:sp>
      <p:sp>
        <p:nvSpPr>
          <p:cNvPr id="28678" name="文本框 9"/>
          <p:cNvSpPr txBox="1">
            <a:spLocks noChangeArrowheads="1"/>
          </p:cNvSpPr>
          <p:nvPr/>
        </p:nvSpPr>
        <p:spPr bwMode="auto">
          <a:xfrm>
            <a:off x="3519488" y="5627688"/>
            <a:ext cx="4587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a:t>37.5</a:t>
            </a:r>
            <a:endParaRPr lang="zh-CN" altLang="en-US" sz="1200"/>
          </a:p>
        </p:txBody>
      </p:sp>
      <p:sp>
        <p:nvSpPr>
          <p:cNvPr id="28679" name="文本框 10"/>
          <p:cNvSpPr txBox="1">
            <a:spLocks noChangeArrowheads="1"/>
          </p:cNvSpPr>
          <p:nvPr/>
        </p:nvSpPr>
        <p:spPr bwMode="auto">
          <a:xfrm>
            <a:off x="4395788" y="5627688"/>
            <a:ext cx="3413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a:t>50</a:t>
            </a:r>
            <a:endParaRPr lang="zh-CN" altLang="en-US" sz="1200"/>
          </a:p>
        </p:txBody>
      </p:sp>
      <p:sp>
        <p:nvSpPr>
          <p:cNvPr id="28680" name="文本框 11"/>
          <p:cNvSpPr txBox="1">
            <a:spLocks noChangeArrowheads="1"/>
          </p:cNvSpPr>
          <p:nvPr/>
        </p:nvSpPr>
        <p:spPr bwMode="auto">
          <a:xfrm>
            <a:off x="5253038" y="5627688"/>
            <a:ext cx="4587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a:t>62.5</a:t>
            </a:r>
            <a:endParaRPr lang="zh-CN" altLang="en-US" sz="1200"/>
          </a:p>
        </p:txBody>
      </p:sp>
      <p:sp>
        <p:nvSpPr>
          <p:cNvPr id="28681" name="文本框 13"/>
          <p:cNvSpPr txBox="1">
            <a:spLocks noChangeArrowheads="1"/>
          </p:cNvSpPr>
          <p:nvPr/>
        </p:nvSpPr>
        <p:spPr bwMode="auto">
          <a:xfrm>
            <a:off x="6105525" y="5638800"/>
            <a:ext cx="342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a:t>75</a:t>
            </a:r>
            <a:endParaRPr lang="zh-CN" altLang="en-US" sz="1200"/>
          </a:p>
        </p:txBody>
      </p:sp>
      <p:sp>
        <p:nvSpPr>
          <p:cNvPr id="28682" name="文本框 14"/>
          <p:cNvSpPr txBox="1">
            <a:spLocks noChangeArrowheads="1"/>
          </p:cNvSpPr>
          <p:nvPr/>
        </p:nvSpPr>
        <p:spPr bwMode="auto">
          <a:xfrm>
            <a:off x="6986588" y="5638800"/>
            <a:ext cx="458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a:t>87.5</a:t>
            </a:r>
            <a:endParaRPr lang="zh-CN" altLang="en-US" sz="1200"/>
          </a:p>
        </p:txBody>
      </p:sp>
      <p:sp>
        <p:nvSpPr>
          <p:cNvPr id="28683" name="文本框 15"/>
          <p:cNvSpPr txBox="1">
            <a:spLocks noChangeArrowheads="1"/>
          </p:cNvSpPr>
          <p:nvPr/>
        </p:nvSpPr>
        <p:spPr bwMode="auto">
          <a:xfrm>
            <a:off x="7750175" y="5638800"/>
            <a:ext cx="419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a:t>100</a:t>
            </a:r>
            <a:endParaRPr lang="zh-CN" altLang="en-US" sz="1200"/>
          </a:p>
        </p:txBody>
      </p:sp>
      <p:sp>
        <p:nvSpPr>
          <p:cNvPr id="28684" name="文本框 16"/>
          <p:cNvSpPr txBox="1">
            <a:spLocks noChangeArrowheads="1"/>
          </p:cNvSpPr>
          <p:nvPr/>
        </p:nvSpPr>
        <p:spPr bwMode="auto">
          <a:xfrm>
            <a:off x="4132263" y="5778500"/>
            <a:ext cx="86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00"/>
              <a:t>Time (</a:t>
            </a:r>
            <a:r>
              <a:rPr lang="el-GR" altLang="zh-CN" sz="1400"/>
              <a:t>μ</a:t>
            </a:r>
            <a:r>
              <a:rPr lang="en-US" altLang="zh-CN" sz="1400"/>
              <a:t>s)</a:t>
            </a:r>
            <a:endParaRPr lang="zh-CN" altLang="en-US" sz="1400"/>
          </a:p>
        </p:txBody>
      </p:sp>
      <p:sp>
        <p:nvSpPr>
          <p:cNvPr id="28685" name="文本框 17"/>
          <p:cNvSpPr txBox="1">
            <a:spLocks noChangeArrowheads="1"/>
          </p:cNvSpPr>
          <p:nvPr/>
        </p:nvSpPr>
        <p:spPr bwMode="auto">
          <a:xfrm>
            <a:off x="365919" y="1338393"/>
            <a:ext cx="81422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Ø"/>
            </a:pPr>
            <a:r>
              <a:rPr lang="zh-CN" altLang="en-US" sz="2400" dirty="0"/>
              <a:t>测试</a:t>
            </a:r>
            <a:r>
              <a:rPr lang="zh-CN" altLang="en-US" sz="2400" dirty="0" smtClean="0"/>
              <a:t>信号：信号发生器的阶跃信号</a:t>
            </a:r>
            <a:endParaRPr lang="en-US" altLang="zh-CN" sz="2400" dirty="0" smtClean="0"/>
          </a:p>
          <a:p>
            <a:pPr>
              <a:buFont typeface="Wingdings" panose="05000000000000000000" pitchFamily="2" charset="2"/>
              <a:buChar char="Ø"/>
            </a:pPr>
            <a:r>
              <a:rPr lang="zh-CN" altLang="en-US" sz="2400" dirty="0" smtClean="0"/>
              <a:t>测试电容：</a:t>
            </a:r>
            <a:r>
              <a:rPr lang="en-US" altLang="zh-CN" sz="2400" dirty="0" smtClean="0">
                <a:latin typeface="Calibri" panose="020F0502020204030204" pitchFamily="34" charset="0"/>
              </a:rPr>
              <a:t>5pF</a:t>
            </a:r>
          </a:p>
          <a:p>
            <a:pPr>
              <a:buFont typeface="Wingdings" panose="05000000000000000000" pitchFamily="2" charset="2"/>
              <a:buChar char="Ø"/>
            </a:pPr>
            <a:r>
              <a:rPr lang="zh-CN" altLang="en-US" sz="2400" dirty="0" smtClean="0"/>
              <a:t>通过调节信号发生器输出脉冲下降沿的沿宽来改变输入脉冲的宽度</a:t>
            </a:r>
          </a:p>
        </p:txBody>
      </p:sp>
      <p:sp>
        <p:nvSpPr>
          <p:cNvPr id="28686" name="文本框 18"/>
          <p:cNvSpPr txBox="1">
            <a:spLocks noChangeArrowheads="1"/>
          </p:cNvSpPr>
          <p:nvPr/>
        </p:nvSpPr>
        <p:spPr bwMode="auto">
          <a:xfrm rot="10800000">
            <a:off x="825500" y="3484563"/>
            <a:ext cx="4000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00"/>
              <a:t>amplitude (ADC units)</a:t>
            </a:r>
            <a:endParaRPr lang="zh-CN" altLang="en-US" sz="1400"/>
          </a:p>
        </p:txBody>
      </p:sp>
      <p:sp>
        <p:nvSpPr>
          <p:cNvPr id="28687" name="文本框 19"/>
          <p:cNvSpPr txBox="1">
            <a:spLocks noChangeArrowheads="1"/>
          </p:cNvSpPr>
          <p:nvPr/>
        </p:nvSpPr>
        <p:spPr bwMode="auto">
          <a:xfrm>
            <a:off x="5799138" y="4895850"/>
            <a:ext cx="63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i="1">
                <a:solidFill>
                  <a:schemeClr val="accent1"/>
                </a:solidFill>
              </a:rPr>
              <a:t>50</a:t>
            </a:r>
            <a:r>
              <a:rPr lang="el-GR" altLang="zh-CN" i="1">
                <a:solidFill>
                  <a:schemeClr val="accent1"/>
                </a:solidFill>
              </a:rPr>
              <a:t>μ</a:t>
            </a:r>
            <a:r>
              <a:rPr lang="en-US" altLang="zh-CN" i="1">
                <a:solidFill>
                  <a:schemeClr val="accent1"/>
                </a:solidFill>
              </a:rPr>
              <a:t>s</a:t>
            </a:r>
            <a:endParaRPr lang="zh-CN" altLang="en-US" i="1">
              <a:solidFill>
                <a:schemeClr val="accent1"/>
              </a:solidFill>
            </a:endParaRPr>
          </a:p>
        </p:txBody>
      </p:sp>
      <p:sp>
        <p:nvSpPr>
          <p:cNvPr id="28688" name="文本框 20"/>
          <p:cNvSpPr txBox="1">
            <a:spLocks noChangeArrowheads="1"/>
          </p:cNvSpPr>
          <p:nvPr/>
        </p:nvSpPr>
        <p:spPr bwMode="auto">
          <a:xfrm>
            <a:off x="4119563" y="4873625"/>
            <a:ext cx="63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i="1">
                <a:solidFill>
                  <a:schemeClr val="accent1"/>
                </a:solidFill>
              </a:rPr>
              <a:t>20</a:t>
            </a:r>
            <a:r>
              <a:rPr lang="el-GR" altLang="zh-CN" i="1">
                <a:solidFill>
                  <a:schemeClr val="accent1"/>
                </a:solidFill>
              </a:rPr>
              <a:t>μ</a:t>
            </a:r>
            <a:r>
              <a:rPr lang="en-US" altLang="zh-CN" i="1">
                <a:solidFill>
                  <a:schemeClr val="accent1"/>
                </a:solidFill>
              </a:rPr>
              <a:t>s</a:t>
            </a:r>
            <a:endParaRPr lang="zh-CN" altLang="en-US" i="1">
              <a:solidFill>
                <a:schemeClr val="accent1"/>
              </a:solidFill>
            </a:endParaRPr>
          </a:p>
        </p:txBody>
      </p:sp>
      <p:sp>
        <p:nvSpPr>
          <p:cNvPr id="28689" name="文本框 21"/>
          <p:cNvSpPr txBox="1">
            <a:spLocks noChangeArrowheads="1"/>
          </p:cNvSpPr>
          <p:nvPr/>
        </p:nvSpPr>
        <p:spPr bwMode="auto">
          <a:xfrm>
            <a:off x="3300413" y="4524375"/>
            <a:ext cx="63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i="1">
                <a:solidFill>
                  <a:schemeClr val="accent1"/>
                </a:solidFill>
              </a:rPr>
              <a:t>10</a:t>
            </a:r>
            <a:r>
              <a:rPr lang="el-GR" altLang="zh-CN" i="1">
                <a:solidFill>
                  <a:schemeClr val="accent1"/>
                </a:solidFill>
              </a:rPr>
              <a:t>μ</a:t>
            </a:r>
            <a:r>
              <a:rPr lang="en-US" altLang="zh-CN" i="1">
                <a:solidFill>
                  <a:schemeClr val="accent1"/>
                </a:solidFill>
              </a:rPr>
              <a:t>s</a:t>
            </a:r>
            <a:endParaRPr lang="zh-CN" altLang="en-US" i="1">
              <a:solidFill>
                <a:schemeClr val="accent1"/>
              </a:solidFill>
            </a:endParaRPr>
          </a:p>
        </p:txBody>
      </p:sp>
      <p:sp>
        <p:nvSpPr>
          <p:cNvPr id="28690" name="文本框 22"/>
          <p:cNvSpPr txBox="1">
            <a:spLocks noChangeArrowheads="1"/>
          </p:cNvSpPr>
          <p:nvPr/>
        </p:nvSpPr>
        <p:spPr bwMode="auto">
          <a:xfrm>
            <a:off x="3051175" y="4013200"/>
            <a:ext cx="51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i="1">
                <a:solidFill>
                  <a:schemeClr val="accent1"/>
                </a:solidFill>
              </a:rPr>
              <a:t>5</a:t>
            </a:r>
            <a:r>
              <a:rPr lang="el-GR" altLang="zh-CN" i="1">
                <a:solidFill>
                  <a:schemeClr val="accent1"/>
                </a:solidFill>
              </a:rPr>
              <a:t>μ</a:t>
            </a:r>
            <a:r>
              <a:rPr lang="en-US" altLang="zh-CN" i="1">
                <a:solidFill>
                  <a:schemeClr val="accent1"/>
                </a:solidFill>
              </a:rPr>
              <a:t>s</a:t>
            </a:r>
            <a:endParaRPr lang="zh-CN" altLang="en-US" i="1">
              <a:solidFill>
                <a:schemeClr val="accent1"/>
              </a:solidFill>
            </a:endParaRPr>
          </a:p>
        </p:txBody>
      </p:sp>
      <p:sp>
        <p:nvSpPr>
          <p:cNvPr id="28691" name="文本框 23"/>
          <p:cNvSpPr txBox="1">
            <a:spLocks noChangeArrowheads="1"/>
          </p:cNvSpPr>
          <p:nvPr/>
        </p:nvSpPr>
        <p:spPr bwMode="auto">
          <a:xfrm>
            <a:off x="2876550" y="3417888"/>
            <a:ext cx="692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i="1">
                <a:solidFill>
                  <a:schemeClr val="accent1"/>
                </a:solidFill>
              </a:rPr>
              <a:t>2.5</a:t>
            </a:r>
            <a:r>
              <a:rPr lang="el-GR" altLang="zh-CN" i="1">
                <a:solidFill>
                  <a:schemeClr val="accent1"/>
                </a:solidFill>
              </a:rPr>
              <a:t>μ</a:t>
            </a:r>
            <a:r>
              <a:rPr lang="en-US" altLang="zh-CN" i="1">
                <a:solidFill>
                  <a:schemeClr val="accent1"/>
                </a:solidFill>
              </a:rPr>
              <a:t>s</a:t>
            </a:r>
            <a:endParaRPr lang="zh-CN" altLang="en-US" i="1">
              <a:solidFill>
                <a:schemeClr val="accent1"/>
              </a:solidFill>
            </a:endParaRPr>
          </a:p>
        </p:txBody>
      </p:sp>
      <p:cxnSp>
        <p:nvCxnSpPr>
          <p:cNvPr id="26" name="直接箭头连接符 25"/>
          <p:cNvCxnSpPr>
            <a:endCxn id="28691" idx="1"/>
          </p:cNvCxnSpPr>
          <p:nvPr/>
        </p:nvCxnSpPr>
        <p:spPr>
          <a:xfrm flipV="1">
            <a:off x="2470150" y="3602038"/>
            <a:ext cx="406400" cy="284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endCxn id="28690" idx="1"/>
          </p:cNvCxnSpPr>
          <p:nvPr/>
        </p:nvCxnSpPr>
        <p:spPr>
          <a:xfrm flipV="1">
            <a:off x="2657475" y="4198938"/>
            <a:ext cx="393700" cy="249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endCxn id="28689" idx="1"/>
          </p:cNvCxnSpPr>
          <p:nvPr/>
        </p:nvCxnSpPr>
        <p:spPr>
          <a:xfrm flipV="1">
            <a:off x="3073400" y="4710113"/>
            <a:ext cx="227013" cy="184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endCxn id="28688" idx="1"/>
          </p:cNvCxnSpPr>
          <p:nvPr/>
        </p:nvCxnSpPr>
        <p:spPr>
          <a:xfrm flipV="1">
            <a:off x="3800475" y="5059363"/>
            <a:ext cx="319088" cy="173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endCxn id="28687" idx="1"/>
          </p:cNvCxnSpPr>
          <p:nvPr/>
        </p:nvCxnSpPr>
        <p:spPr>
          <a:xfrm flipV="1">
            <a:off x="5346700" y="5080000"/>
            <a:ext cx="452438" cy="347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V="1">
            <a:off x="2370138" y="3135313"/>
            <a:ext cx="404812" cy="282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698" name="文本框 48"/>
          <p:cNvSpPr txBox="1">
            <a:spLocks noChangeArrowheads="1"/>
          </p:cNvSpPr>
          <p:nvPr/>
        </p:nvSpPr>
        <p:spPr bwMode="auto">
          <a:xfrm>
            <a:off x="2797175" y="2965450"/>
            <a:ext cx="744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i="1">
                <a:solidFill>
                  <a:schemeClr val="accent1"/>
                </a:solidFill>
              </a:rPr>
              <a:t>250ns</a:t>
            </a:r>
            <a:endParaRPr lang="zh-CN" altLang="en-US" i="1">
              <a:solidFill>
                <a:schemeClr val="accent1"/>
              </a:solidFill>
            </a:endParaRPr>
          </a:p>
        </p:txBody>
      </p:sp>
      <p:sp>
        <p:nvSpPr>
          <p:cNvPr id="28699" name="文本框 49"/>
          <p:cNvSpPr txBox="1">
            <a:spLocks noChangeArrowheads="1"/>
          </p:cNvSpPr>
          <p:nvPr/>
        </p:nvSpPr>
        <p:spPr bwMode="auto">
          <a:xfrm>
            <a:off x="2968625" y="6024563"/>
            <a:ext cx="30059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i="1" dirty="0"/>
              <a:t>测试结果与仿真结果</a:t>
            </a:r>
            <a:r>
              <a:rPr lang="zh-CN" altLang="en-US" sz="2000" i="1" dirty="0" smtClean="0"/>
              <a:t>一致</a:t>
            </a:r>
            <a:endParaRPr lang="zh-CN" altLang="en-US" sz="2000" i="1" dirty="0"/>
          </a:p>
        </p:txBody>
      </p:sp>
      <p:pic>
        <p:nvPicPr>
          <p:cNvPr id="28700"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4563" y="2733382"/>
            <a:ext cx="3689350" cy="185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1" name="文本框 4"/>
          <p:cNvSpPr txBox="1">
            <a:spLocks noChangeArrowheads="1"/>
          </p:cNvSpPr>
          <p:nvPr/>
        </p:nvSpPr>
        <p:spPr bwMode="auto">
          <a:xfrm>
            <a:off x="6135688" y="3375025"/>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zh-CN" altLang="en-US" i="1">
                <a:solidFill>
                  <a:srgbClr val="FF0000"/>
                </a:solidFill>
              </a:rPr>
              <a:t>仿真结果</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911" y="1052736"/>
            <a:ext cx="4619027"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标题 1"/>
          <p:cNvSpPr>
            <a:spLocks noGrp="1"/>
          </p:cNvSpPr>
          <p:nvPr>
            <p:ph type="title"/>
          </p:nvPr>
        </p:nvSpPr>
        <p:spPr>
          <a:xfrm>
            <a:off x="357708" y="183697"/>
            <a:ext cx="7886700" cy="619125"/>
          </a:xfrm>
        </p:spPr>
        <p:txBody>
          <a:bodyPr/>
          <a:lstStyle/>
          <a:p>
            <a:r>
              <a:rPr lang="zh-CN" altLang="en-US" sz="3600" dirty="0" smtClean="0">
                <a:ea typeface="宋体" panose="02010600030101010101" pitchFamily="2" charset="-122"/>
              </a:rPr>
              <a:t>原型板数据分析</a:t>
            </a:r>
          </a:p>
        </p:txBody>
      </p:sp>
      <p:sp>
        <p:nvSpPr>
          <p:cNvPr id="11" name="文本框 17"/>
          <p:cNvSpPr txBox="1">
            <a:spLocks noChangeArrowheads="1"/>
          </p:cNvSpPr>
          <p:nvPr/>
        </p:nvSpPr>
        <p:spPr bwMode="auto">
          <a:xfrm>
            <a:off x="683568" y="1552564"/>
            <a:ext cx="310014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lnSpc>
                <a:spcPct val="150000"/>
              </a:lnSpc>
              <a:buFont typeface="Wingdings" panose="05000000000000000000" pitchFamily="2" charset="2"/>
              <a:buChar char="Ø"/>
              <a:defRPr/>
            </a:pPr>
            <a:r>
              <a:rPr lang="zh-CN" altLang="en-US" sz="2400" dirty="0" smtClean="0"/>
              <a:t>工作条件：</a:t>
            </a:r>
            <a:endParaRPr lang="en-US" altLang="zh-CN" sz="2400" dirty="0" smtClean="0"/>
          </a:p>
          <a:p>
            <a:pPr marL="342900" indent="342900">
              <a:lnSpc>
                <a:spcPct val="150000"/>
              </a:lnSpc>
              <a:buFont typeface="Wingdings" panose="05000000000000000000" pitchFamily="2" charset="2"/>
              <a:buChar char="u"/>
              <a:defRPr/>
            </a:pPr>
            <a:r>
              <a:rPr lang="zh-CN" altLang="en-US" sz="2400" dirty="0" smtClean="0"/>
              <a:t>输入电荷</a:t>
            </a:r>
            <a:r>
              <a:rPr lang="en-US" altLang="zh-CN" sz="2400" dirty="0" smtClean="0"/>
              <a:t>(</a:t>
            </a:r>
            <a:r>
              <a:rPr lang="en-US" altLang="zh-CN" sz="2400" dirty="0" smtClean="0">
                <a:latin typeface="Calibri" panose="020F0502020204030204" pitchFamily="34" charset="0"/>
              </a:rPr>
              <a:t>5pC</a:t>
            </a:r>
            <a:r>
              <a:rPr lang="en-US" altLang="zh-CN" sz="2400" dirty="0" smtClean="0"/>
              <a:t>)</a:t>
            </a:r>
          </a:p>
          <a:p>
            <a:pPr marL="342900" indent="342900">
              <a:lnSpc>
                <a:spcPct val="150000"/>
              </a:lnSpc>
              <a:buFont typeface="Wingdings" panose="05000000000000000000" pitchFamily="2" charset="2"/>
              <a:buChar char="u"/>
              <a:defRPr/>
            </a:pPr>
            <a:r>
              <a:rPr lang="zh-CN" altLang="en-US" sz="2400" dirty="0" smtClean="0"/>
              <a:t>不同脉冲幅度</a:t>
            </a:r>
            <a:endParaRPr lang="en-US" altLang="zh-CN" sz="2400" dirty="0" smtClean="0"/>
          </a:p>
        </p:txBody>
      </p:sp>
      <p:sp>
        <p:nvSpPr>
          <p:cNvPr id="6" name="文本框 17"/>
          <p:cNvSpPr txBox="1">
            <a:spLocks noChangeArrowheads="1"/>
          </p:cNvSpPr>
          <p:nvPr/>
        </p:nvSpPr>
        <p:spPr bwMode="auto">
          <a:xfrm>
            <a:off x="201954" y="4117429"/>
            <a:ext cx="7754422"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00100" lvl="1" indent="-342900" eaLnBrk="1" fontAlgn="auto" hangingPunct="1">
              <a:lnSpc>
                <a:spcPct val="150000"/>
              </a:lnSpc>
              <a:spcBef>
                <a:spcPts val="0"/>
              </a:spcBef>
              <a:spcAft>
                <a:spcPts val="0"/>
              </a:spcAft>
              <a:buFont typeface="Symbol" panose="05050102010706020507" pitchFamily="18" charset="2"/>
              <a:buChar char="Þ"/>
              <a:defRPr/>
            </a:pPr>
            <a:r>
              <a:rPr lang="zh-CN" altLang="en-US" sz="2200" dirty="0" smtClean="0">
                <a:solidFill>
                  <a:srgbClr val="000000"/>
                </a:solidFill>
              </a:rPr>
              <a:t>不同宽度的脉冲，其波形面积相同，即输入电荷量相同；</a:t>
            </a:r>
            <a:endParaRPr lang="en-US" altLang="zh-CN" sz="2200" dirty="0" smtClean="0">
              <a:solidFill>
                <a:srgbClr val="000000"/>
              </a:solidFill>
            </a:endParaRPr>
          </a:p>
          <a:p>
            <a:pPr>
              <a:lnSpc>
                <a:spcPct val="150000"/>
              </a:lnSpc>
              <a:defRPr/>
            </a:pPr>
            <a:r>
              <a:rPr lang="zh-CN" altLang="en-US" sz="2200" dirty="0" smtClean="0">
                <a:solidFill>
                  <a:srgbClr val="000000"/>
                </a:solidFill>
              </a:rPr>
              <a:t>          通过求面积法</a:t>
            </a:r>
            <a:r>
              <a:rPr lang="zh-CN" altLang="en-US" sz="2200" dirty="0">
                <a:solidFill>
                  <a:srgbClr val="000000"/>
                </a:solidFill>
              </a:rPr>
              <a:t>重建</a:t>
            </a:r>
            <a:r>
              <a:rPr lang="zh-CN" altLang="en-US" sz="2200" dirty="0" smtClean="0">
                <a:solidFill>
                  <a:srgbClr val="000000"/>
                </a:solidFill>
              </a:rPr>
              <a:t>能量信息，比较</a:t>
            </a:r>
            <a:r>
              <a:rPr lang="zh-CN" altLang="en-US" sz="2200" dirty="0">
                <a:solidFill>
                  <a:srgbClr val="000000"/>
                </a:solidFill>
              </a:rPr>
              <a:t>面积</a:t>
            </a:r>
            <a:r>
              <a:rPr lang="zh-CN" altLang="en-US" sz="2200" dirty="0" smtClean="0">
                <a:solidFill>
                  <a:srgbClr val="000000"/>
                </a:solidFill>
              </a:rPr>
              <a:t>设定触发阈值；</a:t>
            </a:r>
            <a:endParaRPr lang="en-US" altLang="zh-CN" sz="2200" dirty="0" smtClean="0">
              <a:solidFill>
                <a:srgbClr val="000000"/>
              </a:solidFill>
            </a:endParaRPr>
          </a:p>
          <a:p>
            <a:pPr>
              <a:lnSpc>
                <a:spcPct val="150000"/>
              </a:lnSpc>
              <a:defRPr/>
            </a:pPr>
            <a:r>
              <a:rPr lang="zh-CN" altLang="en-US" sz="2200" dirty="0" smtClean="0">
                <a:solidFill>
                  <a:srgbClr val="000000"/>
                </a:solidFill>
              </a:rPr>
              <a:t>          一定程度上避免误触发</a:t>
            </a:r>
            <a:endParaRPr lang="en-US" altLang="zh-CN" sz="2200" dirty="0" smtClean="0">
              <a:solidFill>
                <a:srgbClr val="000000"/>
              </a:solidFill>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内容占位符 5"/>
          <p:cNvGraphicFramePr>
            <a:graphicFrameLocks noGrp="1" noChangeAspect="1"/>
          </p:cNvGraphicFramePr>
          <p:nvPr>
            <p:ph idx="1"/>
            <p:extLst>
              <p:ext uri="{D42A27DB-BD31-4B8C-83A1-F6EECF244321}">
                <p14:modId xmlns:p14="http://schemas.microsoft.com/office/powerpoint/2010/main" val="2747555296"/>
              </p:ext>
            </p:extLst>
          </p:nvPr>
        </p:nvGraphicFramePr>
        <p:xfrm>
          <a:off x="2051050" y="1160463"/>
          <a:ext cx="7196138" cy="4089400"/>
        </p:xfrm>
        <a:graphic>
          <a:graphicData uri="http://schemas.openxmlformats.org/presentationml/2006/ole">
            <mc:AlternateContent xmlns:mc="http://schemas.openxmlformats.org/markup-compatibility/2006">
              <mc:Choice xmlns:v="urn:schemas-microsoft-com:vml" Requires="v">
                <p:oleObj spid="_x0000_s32935" name="Visio" r:id="rId4" imgW="6686569" imgH="3800475" progId="Visio.Drawing.11">
                  <p:embed/>
                </p:oleObj>
              </mc:Choice>
              <mc:Fallback>
                <p:oleObj name="Visio" r:id="rId4" imgW="6686569" imgH="3800475" progId="Visio.Drawing.11">
                  <p:embed/>
                  <p:pic>
                    <p:nvPicPr>
                      <p:cNvPr id="0" name="内容占位符 5"/>
                      <p:cNvPicPr>
                        <a:picLocks noGrp="1" noChangeAspect="1" noChangeArrowheads="1"/>
                      </p:cNvPicPr>
                      <p:nvPr/>
                    </p:nvPicPr>
                    <p:blipFill>
                      <a:blip r:embed="rId5"/>
                      <a:srcRect/>
                      <a:stretch>
                        <a:fillRect/>
                      </a:stretch>
                    </p:blipFill>
                    <p:spPr bwMode="auto">
                      <a:xfrm>
                        <a:off x="2051050" y="1160463"/>
                        <a:ext cx="7196138"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圆角矩形标注 9"/>
          <p:cNvSpPr/>
          <p:nvPr/>
        </p:nvSpPr>
        <p:spPr>
          <a:xfrm rot="10800000">
            <a:off x="3544886" y="4694531"/>
            <a:ext cx="2235199" cy="1582443"/>
          </a:xfrm>
          <a:prstGeom prst="wedgeRoundRectCallout">
            <a:avLst>
              <a:gd name="adj1" fmla="val -49447"/>
              <a:gd name="adj2" fmla="val 123868"/>
              <a:gd name="adj3" fmla="val 16667"/>
            </a:avLst>
          </a:prstGeom>
          <a:ln w="38100"/>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a:p>
        </p:txBody>
      </p:sp>
      <p:sp>
        <p:nvSpPr>
          <p:cNvPr id="32772" name="标题 1"/>
          <p:cNvSpPr>
            <a:spLocks noGrp="1"/>
          </p:cNvSpPr>
          <p:nvPr>
            <p:ph type="title"/>
          </p:nvPr>
        </p:nvSpPr>
        <p:spPr>
          <a:xfrm>
            <a:off x="323528" y="116632"/>
            <a:ext cx="7886700" cy="850900"/>
          </a:xfrm>
        </p:spPr>
        <p:txBody>
          <a:bodyPr/>
          <a:lstStyle/>
          <a:p>
            <a:r>
              <a:rPr lang="en-US" dirty="0" smtClean="0">
                <a:latin typeface="Calibri" panose="020F0502020204030204" pitchFamily="34" charset="0"/>
                <a:ea typeface="宋体" panose="02010600030101010101" pitchFamily="2" charset="-122"/>
              </a:rPr>
              <a:t>M</a:t>
            </a:r>
            <a:r>
              <a:rPr lang="en-US" altLang="zh-CN" dirty="0" smtClean="0">
                <a:latin typeface="Calibri" panose="020F0502020204030204" pitchFamily="34" charset="0"/>
                <a:ea typeface="宋体" panose="02010600030101010101" pitchFamily="2" charset="-122"/>
              </a:rPr>
              <a:t>esh</a:t>
            </a:r>
            <a:r>
              <a:rPr lang="zh-CN" altLang="en-US" sz="3600" dirty="0" smtClean="0">
                <a:latin typeface="Calibri" panose="020F0502020204030204" pitchFamily="34" charset="0"/>
                <a:ea typeface="宋体" panose="02010600030101010101" pitchFamily="2" charset="-122"/>
              </a:rPr>
              <a:t>读出板</a:t>
            </a:r>
            <a:r>
              <a:rPr lang="zh-CN" altLang="en-US" sz="3600" dirty="0" smtClean="0">
                <a:latin typeface="宋体" panose="02010600030101010101" pitchFamily="2" charset="-122"/>
                <a:ea typeface="宋体" panose="02010600030101010101" pitchFamily="2" charset="-122"/>
              </a:rPr>
              <a:t>设计</a:t>
            </a:r>
          </a:p>
        </p:txBody>
      </p:sp>
      <p:sp>
        <p:nvSpPr>
          <p:cNvPr id="5" name="圆角矩形 4"/>
          <p:cNvSpPr/>
          <p:nvPr/>
        </p:nvSpPr>
        <p:spPr>
          <a:xfrm>
            <a:off x="4284663" y="1401763"/>
            <a:ext cx="431353" cy="1091133"/>
          </a:xfrm>
          <a:prstGeom prst="round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椭圆 10"/>
          <p:cNvSpPr/>
          <p:nvPr/>
        </p:nvSpPr>
        <p:spPr>
          <a:xfrm>
            <a:off x="5364088" y="1988968"/>
            <a:ext cx="1800200" cy="1656056"/>
          </a:xfrm>
          <a:prstGeom prst="ellipse">
            <a:avLst/>
          </a:prstGeom>
          <a:noFill/>
          <a:ln w="38100"/>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a:p>
        </p:txBody>
      </p:sp>
      <p:sp>
        <p:nvSpPr>
          <p:cNvPr id="8" name="文本框 7"/>
          <p:cNvSpPr txBox="1"/>
          <p:nvPr/>
        </p:nvSpPr>
        <p:spPr>
          <a:xfrm>
            <a:off x="106363" y="3046413"/>
            <a:ext cx="3025775" cy="3046412"/>
          </a:xfrm>
          <a:prstGeom prst="rect">
            <a:avLst/>
          </a:prstGeom>
          <a:solidFill>
            <a:schemeClr val="bg1"/>
          </a:solidFill>
        </p:spPr>
        <p:txBody>
          <a:bodyPr>
            <a:spAutoFit/>
          </a:bodyPr>
          <a:lstStyle/>
          <a:p>
            <a:pPr>
              <a:lnSpc>
                <a:spcPct val="150000"/>
              </a:lnSpc>
              <a:defRPr/>
            </a:pPr>
            <a:r>
              <a:rPr lang="en-US" altLang="zh-CN" sz="2000" dirty="0">
                <a:latin typeface="Calibri" panose="020F0502020204030204" pitchFamily="34" charset="0"/>
              </a:rPr>
              <a:t>AD9229</a:t>
            </a:r>
            <a:r>
              <a:rPr lang="zh-CN" altLang="en-US" sz="2000" dirty="0">
                <a:latin typeface="Calibri" panose="020F0502020204030204" pitchFamily="34" charset="0"/>
              </a:rPr>
              <a:t>：</a:t>
            </a:r>
            <a:endParaRPr lang="en-US" altLang="zh-CN" sz="2000" dirty="0">
              <a:latin typeface="Calibri" panose="020F0502020204030204" pitchFamily="34" charset="0"/>
            </a:endParaRPr>
          </a:p>
          <a:p>
            <a:pPr marL="285750" indent="-285750">
              <a:lnSpc>
                <a:spcPct val="150000"/>
              </a:lnSpc>
              <a:buFont typeface="Wingdings" panose="05000000000000000000" pitchFamily="2" charset="2"/>
              <a:buChar char="Ø"/>
              <a:defRPr/>
            </a:pPr>
            <a:r>
              <a:rPr lang="zh-CN" altLang="en-US" dirty="0">
                <a:latin typeface="Calibri" panose="020F0502020204030204" pitchFamily="34" charset="0"/>
              </a:rPr>
              <a:t>通道数：</a:t>
            </a:r>
            <a:r>
              <a:rPr lang="en-US" altLang="zh-CN" dirty="0">
                <a:latin typeface="Calibri" panose="020F0502020204030204" pitchFamily="34" charset="0"/>
              </a:rPr>
              <a:t>4</a:t>
            </a:r>
          </a:p>
          <a:p>
            <a:pPr marL="285750" indent="-285750">
              <a:lnSpc>
                <a:spcPct val="150000"/>
              </a:lnSpc>
              <a:buFont typeface="Wingdings" panose="05000000000000000000" pitchFamily="2" charset="2"/>
              <a:buChar char="Ø"/>
              <a:defRPr/>
            </a:pPr>
            <a:r>
              <a:rPr lang="zh-CN" altLang="en-US" dirty="0">
                <a:latin typeface="Calibri" panose="020F0502020204030204" pitchFamily="34" charset="0"/>
              </a:rPr>
              <a:t>有效位：</a:t>
            </a:r>
            <a:r>
              <a:rPr lang="en-US" altLang="zh-CN" dirty="0">
                <a:latin typeface="Calibri" panose="020F0502020204030204" pitchFamily="34" charset="0"/>
              </a:rPr>
              <a:t>11.3 bits</a:t>
            </a:r>
          </a:p>
          <a:p>
            <a:pPr marL="285750" indent="-285750">
              <a:lnSpc>
                <a:spcPct val="150000"/>
              </a:lnSpc>
              <a:buFont typeface="Wingdings" panose="05000000000000000000" pitchFamily="2" charset="2"/>
              <a:buChar char="Ø"/>
              <a:defRPr/>
            </a:pPr>
            <a:r>
              <a:rPr lang="zh-CN" altLang="en-US" dirty="0">
                <a:latin typeface="Calibri" panose="020F0502020204030204" pitchFamily="34" charset="0"/>
              </a:rPr>
              <a:t>积分非线性：</a:t>
            </a:r>
            <a:r>
              <a:rPr lang="en-US" altLang="zh-CN" kern="100" dirty="0">
                <a:latin typeface="Calibri" panose="020F0502020204030204" pitchFamily="34" charset="0"/>
                <a:cs typeface="Times New Roman" panose="02020603050405020304" pitchFamily="18" charset="0"/>
              </a:rPr>
              <a:t>±0.4 LSB</a:t>
            </a:r>
            <a:endParaRPr lang="zh-CN" altLang="zh-CN" kern="100" dirty="0">
              <a:latin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Ø"/>
              <a:defRPr/>
            </a:pPr>
            <a:r>
              <a:rPr lang="zh-CN" altLang="en-US" dirty="0">
                <a:latin typeface="Calibri" panose="020F0502020204030204" pitchFamily="34" charset="0"/>
              </a:rPr>
              <a:t>时钟速率：</a:t>
            </a:r>
            <a:r>
              <a:rPr lang="en-US" altLang="zh-CN" dirty="0">
                <a:latin typeface="Calibri" panose="020F0502020204030204" pitchFamily="34" charset="0"/>
              </a:rPr>
              <a:t>10-65 MSPS</a:t>
            </a:r>
            <a:endParaRPr lang="en-US" altLang="zh-CN" i="1" u="sng" dirty="0">
              <a:latin typeface="Calibri" panose="020F0502020204030204" pitchFamily="34" charset="0"/>
            </a:endParaRPr>
          </a:p>
          <a:p>
            <a:pPr marL="285750" indent="-285750">
              <a:lnSpc>
                <a:spcPct val="150000"/>
              </a:lnSpc>
              <a:buFont typeface="Wingdings" panose="05000000000000000000" pitchFamily="2" charset="2"/>
              <a:buChar char="Ø"/>
              <a:defRPr/>
            </a:pPr>
            <a:r>
              <a:rPr lang="zh-CN" altLang="en-US" dirty="0">
                <a:latin typeface="Calibri" panose="020F0502020204030204" pitchFamily="34" charset="0"/>
              </a:rPr>
              <a:t>供电：</a:t>
            </a:r>
            <a:r>
              <a:rPr lang="en-US" altLang="zh-CN" dirty="0">
                <a:latin typeface="Calibri" panose="020F0502020204030204" pitchFamily="34" charset="0"/>
              </a:rPr>
              <a:t>2.7V-3.6V</a:t>
            </a:r>
          </a:p>
          <a:p>
            <a:pPr marL="285750" indent="-285750">
              <a:lnSpc>
                <a:spcPct val="150000"/>
              </a:lnSpc>
              <a:buFont typeface="Wingdings" panose="05000000000000000000" pitchFamily="2" charset="2"/>
              <a:buChar char="Ø"/>
              <a:defRPr/>
            </a:pPr>
            <a:r>
              <a:rPr lang="zh-CN" altLang="en-US" dirty="0">
                <a:latin typeface="Calibri" panose="020F0502020204030204" pitchFamily="34" charset="0"/>
              </a:rPr>
              <a:t>功耗：</a:t>
            </a:r>
            <a:r>
              <a:rPr lang="en-US" altLang="zh-CN" dirty="0">
                <a:latin typeface="Calibri" panose="020F0502020204030204" pitchFamily="34" charset="0"/>
              </a:rPr>
              <a:t>985mW(50MSPS</a:t>
            </a:r>
            <a:r>
              <a:rPr lang="en-US" altLang="zh-CN" dirty="0"/>
              <a:t>)</a:t>
            </a:r>
            <a:endParaRPr lang="zh-CN" altLang="en-US" dirty="0"/>
          </a:p>
        </p:txBody>
      </p:sp>
      <p:sp>
        <p:nvSpPr>
          <p:cNvPr id="32776" name="内容占位符 2"/>
          <p:cNvSpPr txBox="1">
            <a:spLocks/>
          </p:cNvSpPr>
          <p:nvPr/>
        </p:nvSpPr>
        <p:spPr bwMode="auto">
          <a:xfrm>
            <a:off x="3563938" y="4619625"/>
            <a:ext cx="2232198" cy="162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40000"/>
              </a:spcAft>
              <a:buBlip>
                <a:blip r:embed="rId6"/>
              </a:buBlip>
              <a:defRPr sz="2000">
                <a:solidFill>
                  <a:schemeClr val="tx1"/>
                </a:solidFill>
                <a:latin typeface="Arial" panose="020B0604020202020204" pitchFamily="34" charset="0"/>
                <a:cs typeface="Estrangelo Edessa" panose="03080600000000000000" pitchFamily="66" charset="0"/>
              </a:defRPr>
            </a:lvl1pPr>
            <a:lvl2pPr marL="685800" indent="-228600">
              <a:spcAft>
                <a:spcPct val="40000"/>
              </a:spcAft>
              <a:buBlip>
                <a:blip r:embed="rId7"/>
              </a:buBlip>
              <a:defRPr>
                <a:solidFill>
                  <a:schemeClr val="tx1"/>
                </a:solidFill>
                <a:latin typeface="Arial" panose="020B0604020202020204" pitchFamily="34" charset="0"/>
                <a:cs typeface="Estrangelo Edessa" panose="03080600000000000000" pitchFamily="66" charset="0"/>
              </a:defRPr>
            </a:lvl2pPr>
            <a:lvl3pPr marL="1143000" indent="-228600">
              <a:spcAft>
                <a:spcPct val="40000"/>
              </a:spcAft>
              <a:buChar char="•"/>
              <a:defRPr>
                <a:solidFill>
                  <a:schemeClr val="tx1"/>
                </a:solidFill>
                <a:latin typeface="Arial" panose="020B0604020202020204" pitchFamily="34" charset="0"/>
                <a:cs typeface="Estrangelo Edessa" panose="03080600000000000000" pitchFamily="66" charset="0"/>
              </a:defRPr>
            </a:lvl3pPr>
            <a:lvl4pPr marL="1600200" indent="-228600">
              <a:spcAft>
                <a:spcPct val="40000"/>
              </a:spcAft>
              <a:buChar char="–"/>
              <a:defRPr>
                <a:solidFill>
                  <a:schemeClr val="tx1"/>
                </a:solidFill>
                <a:latin typeface="Arial" panose="020B0604020202020204" pitchFamily="34" charset="0"/>
                <a:cs typeface="Estrangelo Edessa" panose="03080600000000000000" pitchFamily="66" charset="0"/>
              </a:defRPr>
            </a:lvl4pPr>
            <a:lvl5pPr marL="2057400" indent="-228600">
              <a:spcAft>
                <a:spcPct val="40000"/>
              </a:spcAft>
              <a:buChar char="»"/>
              <a:defRPr>
                <a:solidFill>
                  <a:schemeClr val="tx1"/>
                </a:solidFill>
                <a:latin typeface="Arial" panose="020B0604020202020204" pitchFamily="34" charset="0"/>
                <a:cs typeface="Estrangelo Edessa" panose="03080600000000000000" pitchFamily="66" charset="0"/>
              </a:defRPr>
            </a:lvl5pPr>
            <a:lvl6pPr marL="2514600" indent="-228600" eaLnBrk="0" fontAlgn="base" hangingPunct="0">
              <a:spcBef>
                <a:spcPct val="0"/>
              </a:spcBef>
              <a:spcAft>
                <a:spcPct val="40000"/>
              </a:spcAft>
              <a:buChar char="»"/>
              <a:defRPr>
                <a:solidFill>
                  <a:schemeClr val="tx1"/>
                </a:solidFill>
                <a:latin typeface="Arial" panose="020B0604020202020204" pitchFamily="34" charset="0"/>
                <a:cs typeface="Estrangelo Edessa" panose="03080600000000000000" pitchFamily="66" charset="0"/>
              </a:defRPr>
            </a:lvl6pPr>
            <a:lvl7pPr marL="2971800" indent="-228600" eaLnBrk="0" fontAlgn="base" hangingPunct="0">
              <a:spcBef>
                <a:spcPct val="0"/>
              </a:spcBef>
              <a:spcAft>
                <a:spcPct val="40000"/>
              </a:spcAft>
              <a:buChar char="»"/>
              <a:defRPr>
                <a:solidFill>
                  <a:schemeClr val="tx1"/>
                </a:solidFill>
                <a:latin typeface="Arial" panose="020B0604020202020204" pitchFamily="34" charset="0"/>
                <a:cs typeface="Estrangelo Edessa" panose="03080600000000000000" pitchFamily="66" charset="0"/>
              </a:defRPr>
            </a:lvl7pPr>
            <a:lvl8pPr marL="3429000" indent="-228600" eaLnBrk="0" fontAlgn="base" hangingPunct="0">
              <a:spcBef>
                <a:spcPct val="0"/>
              </a:spcBef>
              <a:spcAft>
                <a:spcPct val="40000"/>
              </a:spcAft>
              <a:buChar char="»"/>
              <a:defRPr>
                <a:solidFill>
                  <a:schemeClr val="tx1"/>
                </a:solidFill>
                <a:latin typeface="Arial" panose="020B0604020202020204" pitchFamily="34" charset="0"/>
                <a:cs typeface="Estrangelo Edessa" panose="03080600000000000000" pitchFamily="66" charset="0"/>
              </a:defRPr>
            </a:lvl8pPr>
            <a:lvl9pPr marL="3886200" indent="-228600" eaLnBrk="0" fontAlgn="base" hangingPunct="0">
              <a:spcBef>
                <a:spcPct val="0"/>
              </a:spcBef>
              <a:spcAft>
                <a:spcPct val="40000"/>
              </a:spcAft>
              <a:buChar char="»"/>
              <a:defRPr>
                <a:solidFill>
                  <a:schemeClr val="tx1"/>
                </a:solidFill>
                <a:latin typeface="Arial" panose="020B0604020202020204" pitchFamily="34" charset="0"/>
                <a:cs typeface="Estrangelo Edessa" panose="03080600000000000000" pitchFamily="66" charset="0"/>
              </a:defRPr>
            </a:lvl9pPr>
          </a:lstStyle>
          <a:p>
            <a:pPr eaLnBrk="1" hangingPunct="1">
              <a:lnSpc>
                <a:spcPct val="200000"/>
              </a:lnSpc>
              <a:spcBef>
                <a:spcPts val="1000"/>
              </a:spcBef>
              <a:spcAft>
                <a:spcPct val="0"/>
              </a:spcAft>
              <a:buFontTx/>
              <a:buNone/>
            </a:pPr>
            <a:r>
              <a:rPr lang="en-US" altLang="zh-CN" sz="1600" dirty="0">
                <a:latin typeface="Calibri" panose="020F0502020204030204" pitchFamily="34" charset="0"/>
                <a:cs typeface="Arial" panose="020B0604020202020204" pitchFamily="34" charset="0"/>
              </a:rPr>
              <a:t>Artix-7 XC7A100T</a:t>
            </a:r>
          </a:p>
          <a:p>
            <a:pPr eaLnBrk="1" hangingPunct="1">
              <a:spcBef>
                <a:spcPts val="1000"/>
              </a:spcBef>
              <a:spcAft>
                <a:spcPct val="0"/>
              </a:spcAft>
              <a:buFont typeface="Wingdings" panose="05000000000000000000" pitchFamily="2" charset="2"/>
              <a:buChar char="Ø"/>
            </a:pPr>
            <a:r>
              <a:rPr lang="zh-CN" altLang="en-US" sz="1600" dirty="0">
                <a:latin typeface="Calibri" panose="020F0502020204030204" pitchFamily="34" charset="0"/>
                <a:cs typeface="Arial" panose="020B0604020202020204" pitchFamily="34" charset="0"/>
              </a:rPr>
              <a:t>逻辑单元：</a:t>
            </a:r>
            <a:r>
              <a:rPr lang="en-US" altLang="zh-CN" sz="1600" dirty="0">
                <a:latin typeface="Calibri" panose="020F0502020204030204" pitchFamily="34" charset="0"/>
                <a:cs typeface="Arial" panose="020B0604020202020204" pitchFamily="34" charset="0"/>
              </a:rPr>
              <a:t>101k</a:t>
            </a:r>
          </a:p>
          <a:p>
            <a:pPr eaLnBrk="1" hangingPunct="1">
              <a:spcBef>
                <a:spcPts val="1000"/>
              </a:spcBef>
              <a:spcAft>
                <a:spcPct val="0"/>
              </a:spcAft>
              <a:buFont typeface="Wingdings" panose="05000000000000000000" pitchFamily="2" charset="2"/>
              <a:buChar char="Ø"/>
            </a:pPr>
            <a:r>
              <a:rPr lang="en-US" altLang="zh-CN" sz="1600" dirty="0">
                <a:latin typeface="Calibri" panose="020F0502020204030204" pitchFamily="34" charset="0"/>
                <a:cs typeface="Arial" panose="020B0604020202020204" pitchFamily="34" charset="0"/>
              </a:rPr>
              <a:t>SRAM</a:t>
            </a:r>
            <a:r>
              <a:rPr lang="zh-CN" altLang="en-US" sz="1600" dirty="0">
                <a:latin typeface="Calibri" panose="020F0502020204030204" pitchFamily="34" charset="0"/>
                <a:cs typeface="Arial" panose="020B0604020202020204" pitchFamily="34" charset="0"/>
              </a:rPr>
              <a:t>：</a:t>
            </a:r>
            <a:r>
              <a:rPr lang="en-US" altLang="zh-CN" sz="1600" dirty="0">
                <a:latin typeface="Calibri" panose="020F0502020204030204" pitchFamily="34" charset="0"/>
                <a:cs typeface="Arial" panose="020B0604020202020204" pitchFamily="34" charset="0"/>
              </a:rPr>
              <a:t>4.8Mb</a:t>
            </a:r>
          </a:p>
          <a:p>
            <a:pPr eaLnBrk="1" hangingPunct="1">
              <a:spcBef>
                <a:spcPts val="1000"/>
              </a:spcBef>
              <a:spcAft>
                <a:spcPct val="0"/>
              </a:spcAft>
              <a:buFont typeface="Wingdings" panose="05000000000000000000" pitchFamily="2" charset="2"/>
              <a:buChar char="Ø"/>
            </a:pPr>
            <a:r>
              <a:rPr lang="en-US" altLang="zh-CN" sz="1600" dirty="0">
                <a:latin typeface="Calibri" panose="020F0502020204030204" pitchFamily="34" charset="0"/>
                <a:cs typeface="Arial" panose="020B0604020202020204" pitchFamily="34" charset="0"/>
              </a:rPr>
              <a:t>GTP</a:t>
            </a:r>
            <a:r>
              <a:rPr lang="zh-CN" altLang="en-US" sz="1600" dirty="0">
                <a:latin typeface="Calibri" panose="020F0502020204030204" pitchFamily="34" charset="0"/>
                <a:cs typeface="Arial" panose="020B0604020202020204" pitchFamily="34" charset="0"/>
              </a:rPr>
              <a:t>：</a:t>
            </a:r>
            <a:r>
              <a:rPr lang="en-US" altLang="zh-CN" sz="1600" dirty="0">
                <a:latin typeface="Calibri" panose="020F0502020204030204" pitchFamily="34" charset="0"/>
                <a:cs typeface="Arial" panose="020B0604020202020204" pitchFamily="34" charset="0"/>
              </a:rPr>
              <a:t>4</a:t>
            </a:r>
            <a:r>
              <a:rPr lang="zh-CN" altLang="en-US" sz="1600" dirty="0">
                <a:latin typeface="Calibri" panose="020F0502020204030204" pitchFamily="34" charset="0"/>
                <a:cs typeface="Arial" panose="020B0604020202020204" pitchFamily="34" charset="0"/>
              </a:rPr>
              <a:t>个</a:t>
            </a:r>
          </a:p>
        </p:txBody>
      </p:sp>
      <p:sp>
        <p:nvSpPr>
          <p:cNvPr id="7" name="圆角矩形标注 6"/>
          <p:cNvSpPr/>
          <p:nvPr/>
        </p:nvSpPr>
        <p:spPr>
          <a:xfrm rot="10800000">
            <a:off x="106363" y="2986088"/>
            <a:ext cx="3025775" cy="3168650"/>
          </a:xfrm>
          <a:prstGeom prst="wedgeRoundRectCallout">
            <a:avLst>
              <a:gd name="adj1" fmla="val -87798"/>
              <a:gd name="adj2" fmla="val 65753"/>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CN" dirty="0">
              <a:latin typeface="Calibri" panose="020F0502020204030204" pitchFamily="34" charset="0"/>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a:xfrm>
            <a:off x="395288" y="188913"/>
            <a:ext cx="8518525" cy="666750"/>
          </a:xfrm>
        </p:spPr>
        <p:txBody>
          <a:bodyPr/>
          <a:lstStyle/>
          <a:p>
            <a:r>
              <a:rPr lang="zh-CN" altLang="en-US" sz="3600" dirty="0" smtClean="0">
                <a:ea typeface="宋体" panose="02010600030101010101" pitchFamily="2" charset="-122"/>
              </a:rPr>
              <a:t>主要内容</a:t>
            </a:r>
          </a:p>
        </p:txBody>
      </p:sp>
      <p:sp>
        <p:nvSpPr>
          <p:cNvPr id="8195" name="内容占位符 2"/>
          <p:cNvSpPr>
            <a:spLocks noGrp="1"/>
          </p:cNvSpPr>
          <p:nvPr>
            <p:ph idx="1"/>
          </p:nvPr>
        </p:nvSpPr>
        <p:spPr>
          <a:xfrm>
            <a:off x="295275" y="1341438"/>
            <a:ext cx="8524875" cy="4591050"/>
          </a:xfrm>
        </p:spPr>
        <p:txBody>
          <a:bodyPr/>
          <a:lstStyle/>
          <a:p>
            <a:pPr>
              <a:lnSpc>
                <a:spcPct val="200000"/>
              </a:lnSpc>
              <a:defRPr/>
            </a:pPr>
            <a:r>
              <a:rPr lang="zh-CN" altLang="en-US" dirty="0" smtClean="0">
                <a:solidFill>
                  <a:schemeClr val="bg1">
                    <a:lumMod val="75000"/>
                  </a:schemeClr>
                </a:solidFill>
              </a:rPr>
              <a:t>引言</a:t>
            </a:r>
            <a:endParaRPr lang="en-US" altLang="zh-CN" dirty="0" smtClean="0">
              <a:solidFill>
                <a:schemeClr val="bg1">
                  <a:lumMod val="75000"/>
                </a:schemeClr>
              </a:solidFill>
            </a:endParaRPr>
          </a:p>
          <a:p>
            <a:pPr>
              <a:lnSpc>
                <a:spcPct val="200000"/>
              </a:lnSpc>
              <a:defRPr/>
            </a:pPr>
            <a:r>
              <a:rPr lang="en-US" altLang="zh-CN" dirty="0" smtClean="0">
                <a:solidFill>
                  <a:schemeClr val="bg1">
                    <a:lumMod val="75000"/>
                  </a:schemeClr>
                </a:solidFill>
                <a:latin typeface="Calibri" panose="020F0502020204030204" pitchFamily="34" charset="0"/>
              </a:rPr>
              <a:t>Mesh</a:t>
            </a:r>
            <a:r>
              <a:rPr lang="zh-CN" altLang="en-US" dirty="0" smtClean="0">
                <a:solidFill>
                  <a:schemeClr val="bg1">
                    <a:lumMod val="75000"/>
                  </a:schemeClr>
                </a:solidFill>
              </a:rPr>
              <a:t>读出板设计</a:t>
            </a:r>
          </a:p>
          <a:p>
            <a:pPr>
              <a:lnSpc>
                <a:spcPct val="200000"/>
              </a:lnSpc>
              <a:defRPr/>
            </a:pPr>
            <a:r>
              <a:rPr lang="zh-CN" altLang="en-US" dirty="0" smtClean="0"/>
              <a:t>进展</a:t>
            </a:r>
            <a:endParaRPr lang="en-US" altLang="zh-CN"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494810"/>
            <a:ext cx="5263393" cy="3659107"/>
          </a:xfrm>
          <a:prstGeom prst="rect">
            <a:avLst/>
          </a:prstGeom>
        </p:spPr>
      </p:pic>
      <p:sp>
        <p:nvSpPr>
          <p:cNvPr id="36866" name="标题 1"/>
          <p:cNvSpPr>
            <a:spLocks noGrp="1"/>
          </p:cNvSpPr>
          <p:nvPr>
            <p:ph type="title"/>
          </p:nvPr>
        </p:nvSpPr>
        <p:spPr>
          <a:xfrm>
            <a:off x="312738" y="169863"/>
            <a:ext cx="8518525" cy="666750"/>
          </a:xfrm>
        </p:spPr>
        <p:txBody>
          <a:bodyPr/>
          <a:lstStyle/>
          <a:p>
            <a:r>
              <a:rPr lang="en-US" dirty="0" smtClean="0">
                <a:latin typeface="Calibri" panose="020F0502020204030204" pitchFamily="34" charset="0"/>
                <a:ea typeface="宋体" panose="02010600030101010101" pitchFamily="2" charset="-122"/>
              </a:rPr>
              <a:t>M</a:t>
            </a:r>
            <a:r>
              <a:rPr lang="en-US" altLang="zh-CN" dirty="0" smtClean="0">
                <a:latin typeface="Calibri" panose="020F0502020204030204" pitchFamily="34" charset="0"/>
                <a:ea typeface="宋体" panose="02010600030101010101" pitchFamily="2" charset="-122"/>
              </a:rPr>
              <a:t>esh</a:t>
            </a:r>
            <a:r>
              <a:rPr lang="zh-CN" altLang="en-US" sz="3600" dirty="0" smtClean="0">
                <a:latin typeface="Calibri" panose="020F0502020204030204" pitchFamily="34" charset="0"/>
                <a:ea typeface="宋体" panose="02010600030101010101" pitchFamily="2" charset="-122"/>
              </a:rPr>
              <a:t>读出板</a:t>
            </a:r>
            <a:r>
              <a:rPr lang="zh-CN" altLang="en-US" sz="3600" dirty="0" smtClean="0">
                <a:latin typeface="宋体" panose="02010600030101010101" pitchFamily="2" charset="-122"/>
                <a:ea typeface="宋体" panose="02010600030101010101" pitchFamily="2" charset="-122"/>
              </a:rPr>
              <a:t>设计进展</a:t>
            </a:r>
            <a:endParaRPr lang="zh-CN" altLang="en-US" sz="3600" dirty="0" smtClean="0">
              <a:ea typeface="宋体" panose="02010600030101010101" pitchFamily="2" charset="-122"/>
            </a:endParaRPr>
          </a:p>
        </p:txBody>
      </p:sp>
      <p:sp>
        <p:nvSpPr>
          <p:cNvPr id="7" name="标题 1"/>
          <p:cNvSpPr txBox="1">
            <a:spLocks/>
          </p:cNvSpPr>
          <p:nvPr/>
        </p:nvSpPr>
        <p:spPr bwMode="auto">
          <a:xfrm flipH="1">
            <a:off x="312738" y="1016333"/>
            <a:ext cx="3814486" cy="1476563"/>
          </a:xfrm>
          <a:prstGeom prst="rect">
            <a:avLst/>
          </a:prstGeom>
          <a:noFill/>
          <a:ln w="9525">
            <a:noFill/>
            <a:miter lim="800000"/>
            <a:headEnd/>
            <a:tailEnd/>
          </a:ln>
        </p:spPr>
        <p:txBody>
          <a:bodyPr/>
          <a:lstStyle>
            <a:lvl1pPr algn="l" rtl="0" eaLnBrk="0" fontAlgn="base" hangingPunct="0">
              <a:lnSpc>
                <a:spcPct val="90000"/>
              </a:lnSpc>
              <a:spcBef>
                <a:spcPct val="0"/>
              </a:spcBef>
              <a:spcAft>
                <a:spcPct val="0"/>
              </a:spcAft>
              <a:defRPr lang="de-DE" altLang="zh-CN" sz="4000" b="1">
                <a:solidFill>
                  <a:srgbClr val="000099"/>
                </a:solidFill>
                <a:effectLst/>
                <a:latin typeface="Aharoni" pitchFamily="2" charset="-79"/>
                <a:ea typeface="Aharoni"/>
                <a:cs typeface="Aharoni" pitchFamily="2" charset="-79"/>
              </a:defRPr>
            </a:lvl1pPr>
            <a:lvl2pPr algn="l" rtl="0" eaLnBrk="0" fontAlgn="base" hangingPunct="0">
              <a:lnSpc>
                <a:spcPct val="90000"/>
              </a:lnSpc>
              <a:spcBef>
                <a:spcPct val="0"/>
              </a:spcBef>
              <a:spcAft>
                <a:spcPct val="0"/>
              </a:spcAft>
              <a:defRPr sz="4000" b="1">
                <a:solidFill>
                  <a:srgbClr val="000099"/>
                </a:solidFill>
                <a:latin typeface="Arial Black" pitchFamily="34" charset="0"/>
                <a:ea typeface="Aharoni"/>
                <a:cs typeface="Aharoni" pitchFamily="2" charset="-79"/>
              </a:defRPr>
            </a:lvl2pPr>
            <a:lvl3pPr algn="l" rtl="0" eaLnBrk="0" fontAlgn="base" hangingPunct="0">
              <a:lnSpc>
                <a:spcPct val="90000"/>
              </a:lnSpc>
              <a:spcBef>
                <a:spcPct val="0"/>
              </a:spcBef>
              <a:spcAft>
                <a:spcPct val="0"/>
              </a:spcAft>
              <a:defRPr sz="4000" b="1">
                <a:solidFill>
                  <a:srgbClr val="000099"/>
                </a:solidFill>
                <a:latin typeface="Arial Black" pitchFamily="34" charset="0"/>
                <a:ea typeface="Aharoni"/>
                <a:cs typeface="Aharoni" pitchFamily="2" charset="-79"/>
              </a:defRPr>
            </a:lvl3pPr>
            <a:lvl4pPr algn="l" rtl="0" eaLnBrk="0" fontAlgn="base" hangingPunct="0">
              <a:lnSpc>
                <a:spcPct val="90000"/>
              </a:lnSpc>
              <a:spcBef>
                <a:spcPct val="0"/>
              </a:spcBef>
              <a:spcAft>
                <a:spcPct val="0"/>
              </a:spcAft>
              <a:defRPr sz="4000" b="1">
                <a:solidFill>
                  <a:srgbClr val="000099"/>
                </a:solidFill>
                <a:latin typeface="Arial Black" pitchFamily="34" charset="0"/>
                <a:ea typeface="Aharoni"/>
                <a:cs typeface="Aharoni" pitchFamily="2" charset="-79"/>
              </a:defRPr>
            </a:lvl4pPr>
            <a:lvl5pPr algn="l" rtl="0" eaLnBrk="0" fontAlgn="base" hangingPunct="0">
              <a:lnSpc>
                <a:spcPct val="90000"/>
              </a:lnSpc>
              <a:spcBef>
                <a:spcPct val="0"/>
              </a:spcBef>
              <a:spcAft>
                <a:spcPct val="0"/>
              </a:spcAft>
              <a:defRPr sz="4000" b="1">
                <a:solidFill>
                  <a:srgbClr val="000099"/>
                </a:solidFill>
                <a:latin typeface="Arial Black" pitchFamily="34" charset="0"/>
                <a:ea typeface="Aharoni"/>
                <a:cs typeface="Aharoni" pitchFamily="2" charset="-79"/>
              </a:defRPr>
            </a:lvl5pPr>
            <a:lvl6pPr marL="457200" algn="l" rtl="0" eaLnBrk="1" fontAlgn="base" hangingPunct="1">
              <a:lnSpc>
                <a:spcPct val="90000"/>
              </a:lnSpc>
              <a:spcBef>
                <a:spcPct val="0"/>
              </a:spcBef>
              <a:spcAft>
                <a:spcPct val="0"/>
              </a:spcAft>
              <a:defRPr sz="2600" b="1">
                <a:solidFill>
                  <a:schemeClr val="bg1"/>
                </a:solidFill>
                <a:latin typeface="Arial" charset="0"/>
                <a:cs typeface="Arial" charset="0"/>
              </a:defRPr>
            </a:lvl6pPr>
            <a:lvl7pPr marL="914400" algn="l" rtl="0" eaLnBrk="1" fontAlgn="base" hangingPunct="1">
              <a:lnSpc>
                <a:spcPct val="90000"/>
              </a:lnSpc>
              <a:spcBef>
                <a:spcPct val="0"/>
              </a:spcBef>
              <a:spcAft>
                <a:spcPct val="0"/>
              </a:spcAft>
              <a:defRPr sz="2600" b="1">
                <a:solidFill>
                  <a:schemeClr val="bg1"/>
                </a:solidFill>
                <a:latin typeface="Arial" charset="0"/>
                <a:cs typeface="Arial" charset="0"/>
              </a:defRPr>
            </a:lvl7pPr>
            <a:lvl8pPr marL="1371600" algn="l" rtl="0" eaLnBrk="1" fontAlgn="base" hangingPunct="1">
              <a:lnSpc>
                <a:spcPct val="90000"/>
              </a:lnSpc>
              <a:spcBef>
                <a:spcPct val="0"/>
              </a:spcBef>
              <a:spcAft>
                <a:spcPct val="0"/>
              </a:spcAft>
              <a:defRPr sz="2600" b="1">
                <a:solidFill>
                  <a:schemeClr val="bg1"/>
                </a:solidFill>
                <a:latin typeface="Arial" charset="0"/>
                <a:cs typeface="Arial" charset="0"/>
              </a:defRPr>
            </a:lvl8pPr>
            <a:lvl9pPr marL="1828800" algn="l" rtl="0" eaLnBrk="1" fontAlgn="base" hangingPunct="1">
              <a:lnSpc>
                <a:spcPct val="90000"/>
              </a:lnSpc>
              <a:spcBef>
                <a:spcPct val="0"/>
              </a:spcBef>
              <a:spcAft>
                <a:spcPct val="0"/>
              </a:spcAft>
              <a:defRPr sz="2600" b="1">
                <a:solidFill>
                  <a:schemeClr val="bg1"/>
                </a:solidFill>
                <a:latin typeface="Arial" charset="0"/>
                <a:cs typeface="Arial" charset="0"/>
              </a:defRPr>
            </a:lvl9pPr>
          </a:lstStyle>
          <a:p>
            <a:pPr marL="285750" indent="-285750" eaLnBrk="1" hangingPunct="1">
              <a:lnSpc>
                <a:spcPct val="150000"/>
              </a:lnSpc>
              <a:buFont typeface="Wingdings" panose="05000000000000000000" pitchFamily="2" charset="2"/>
              <a:buChar char="l"/>
              <a:defRPr/>
            </a:pPr>
            <a:r>
              <a:rPr lang="en-US" altLang="zh-CN" sz="2000" b="0" kern="0" dirty="0" smtClean="0">
                <a:solidFill>
                  <a:schemeClr val="tx1"/>
                </a:solidFill>
                <a:latin typeface="Calibri" panose="020F0502020204030204" pitchFamily="34" charset="0"/>
                <a:ea typeface="宋体" panose="02010600030101010101" pitchFamily="2" charset="-122"/>
              </a:rPr>
              <a:t>Mesh</a:t>
            </a:r>
            <a:r>
              <a:rPr lang="zh-CN" altLang="en-US" sz="2000" b="0" kern="0" dirty="0" smtClean="0">
                <a:solidFill>
                  <a:schemeClr val="tx1"/>
                </a:solidFill>
                <a:latin typeface="宋体" panose="02010600030101010101" pitchFamily="2" charset="-122"/>
                <a:ea typeface="宋体" panose="02010600030101010101" pitchFamily="2" charset="-122"/>
              </a:rPr>
              <a:t>读出板</a:t>
            </a:r>
            <a:r>
              <a:rPr lang="en-US" altLang="zh-CN" sz="2000" b="0" kern="0" dirty="0" smtClean="0">
                <a:solidFill>
                  <a:schemeClr val="tx1"/>
                </a:solidFill>
                <a:latin typeface="宋体" panose="02010600030101010101" pitchFamily="2" charset="-122"/>
                <a:ea typeface="宋体" panose="02010600030101010101" pitchFamily="2" charset="-122"/>
              </a:rPr>
              <a:t>PCB</a:t>
            </a:r>
            <a:r>
              <a:rPr lang="zh-CN" altLang="en-US" sz="2000" b="0" kern="0" dirty="0" smtClean="0">
                <a:solidFill>
                  <a:schemeClr val="tx1"/>
                </a:solidFill>
                <a:latin typeface="宋体" panose="02010600030101010101" pitchFamily="2" charset="-122"/>
                <a:ea typeface="宋体" panose="02010600030101010101" pitchFamily="2" charset="-122"/>
              </a:rPr>
              <a:t>已完成</a:t>
            </a:r>
            <a:endParaRPr lang="en-US" altLang="zh-CN" sz="2000" b="0" kern="0" dirty="0" smtClean="0">
              <a:solidFill>
                <a:schemeClr val="tx1"/>
              </a:solidFill>
              <a:latin typeface="宋体" panose="02010600030101010101" pitchFamily="2" charset="-122"/>
              <a:ea typeface="宋体" panose="02010600030101010101" pitchFamily="2" charset="-122"/>
            </a:endParaRPr>
          </a:p>
          <a:p>
            <a:pPr marL="285750" indent="-285750" eaLnBrk="1" hangingPunct="1">
              <a:lnSpc>
                <a:spcPct val="150000"/>
              </a:lnSpc>
              <a:buFont typeface="Wingdings" panose="05000000000000000000" pitchFamily="2" charset="2"/>
              <a:buChar char="l"/>
              <a:defRPr/>
            </a:pPr>
            <a:r>
              <a:rPr lang="zh-CN" altLang="en-US" sz="2000" b="0" kern="0" dirty="0" smtClean="0">
                <a:solidFill>
                  <a:schemeClr val="tx1"/>
                </a:solidFill>
                <a:latin typeface="宋体" panose="02010600030101010101" pitchFamily="2" charset="-122"/>
                <a:ea typeface="宋体" panose="02010600030101010101" pitchFamily="2" charset="-122"/>
              </a:rPr>
              <a:t>接下来将进行读出板测试</a:t>
            </a:r>
            <a:endParaRPr lang="en-US" altLang="zh-CN" sz="2000" b="0" kern="0" dirty="0" smtClean="0">
              <a:solidFill>
                <a:schemeClr val="tx1"/>
              </a:solidFill>
              <a:latin typeface="宋体" panose="02010600030101010101" pitchFamily="2" charset="-122"/>
              <a:ea typeface="宋体" panose="02010600030101010101" pitchFamily="2" charset="-122"/>
            </a:endParaRPr>
          </a:p>
          <a:p>
            <a:pPr marL="285750" indent="-285750" eaLnBrk="1" hangingPunct="1">
              <a:lnSpc>
                <a:spcPct val="150000"/>
              </a:lnSpc>
              <a:buFont typeface="Wingdings" panose="05000000000000000000" pitchFamily="2" charset="2"/>
              <a:buChar char="l"/>
              <a:defRPr/>
            </a:pPr>
            <a:r>
              <a:rPr lang="zh-CN" altLang="en-US" sz="2000" b="0" kern="0" dirty="0" smtClean="0">
                <a:solidFill>
                  <a:schemeClr val="tx1"/>
                </a:solidFill>
                <a:latin typeface="宋体" panose="02010600030101010101" pitchFamily="2" charset="-122"/>
                <a:ea typeface="宋体" panose="02010600030101010101" pitchFamily="2" charset="-122"/>
              </a:rPr>
              <a:t>年底和上海交大的小系统联调</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页脚占位符 3"/>
          <p:cNvSpPr>
            <a:spLocks noGrp="1"/>
          </p:cNvSpPr>
          <p:nvPr>
            <p:ph type="ftr" sz="quarter" idx="10"/>
          </p:nvPr>
        </p:nvSpPr>
        <p:spPr/>
        <p:txBody>
          <a:bodyPr/>
          <a:lstStyle/>
          <a:p>
            <a:pPr>
              <a:defRPr/>
            </a:pPr>
            <a:r>
              <a:rPr lang="zh-CN" altLang="en-US" smtClean="0"/>
              <a:t>核探测与核电子学国家重点实验室</a:t>
            </a:r>
            <a:endParaRPr lang="zh-CN" altLang="en-US"/>
          </a:p>
        </p:txBody>
      </p:sp>
      <p:sp>
        <p:nvSpPr>
          <p:cNvPr id="5" name="标题 1"/>
          <p:cNvSpPr txBox="1">
            <a:spLocks noGrp="1"/>
          </p:cNvSpPr>
          <p:nvPr>
            <p:ph idx="1"/>
          </p:nvPr>
        </p:nvSpPr>
        <p:spPr bwMode="auto">
          <a:prstGeom prst="rect">
            <a:avLst/>
          </a:prstGeom>
          <a:noFill/>
          <a:ln w="9525">
            <a:noFill/>
            <a:miter lim="800000"/>
            <a:headEnd/>
            <a:tailEnd/>
          </a:ln>
        </p:spPr>
        <p:txBody>
          <a:bodyPr/>
          <a:lstStyle>
            <a:lvl1pPr algn="l" rtl="0" eaLnBrk="0" fontAlgn="base" hangingPunct="0">
              <a:lnSpc>
                <a:spcPct val="90000"/>
              </a:lnSpc>
              <a:spcBef>
                <a:spcPct val="0"/>
              </a:spcBef>
              <a:spcAft>
                <a:spcPct val="0"/>
              </a:spcAft>
              <a:defRPr lang="de-DE" altLang="zh-CN" sz="4000" b="1">
                <a:solidFill>
                  <a:srgbClr val="000099"/>
                </a:solidFill>
                <a:effectLst/>
                <a:latin typeface="Aharoni" pitchFamily="2" charset="-79"/>
                <a:ea typeface="Aharoni"/>
                <a:cs typeface="Aharoni" pitchFamily="2" charset="-79"/>
              </a:defRPr>
            </a:lvl1pPr>
            <a:lvl2pPr algn="l" rtl="0" eaLnBrk="0" fontAlgn="base" hangingPunct="0">
              <a:lnSpc>
                <a:spcPct val="90000"/>
              </a:lnSpc>
              <a:spcBef>
                <a:spcPct val="0"/>
              </a:spcBef>
              <a:spcAft>
                <a:spcPct val="0"/>
              </a:spcAft>
              <a:defRPr sz="4000" b="1">
                <a:solidFill>
                  <a:srgbClr val="000099"/>
                </a:solidFill>
                <a:latin typeface="Arial Black" pitchFamily="34" charset="0"/>
                <a:ea typeface="Aharoni"/>
                <a:cs typeface="Aharoni" pitchFamily="2" charset="-79"/>
              </a:defRPr>
            </a:lvl2pPr>
            <a:lvl3pPr algn="l" rtl="0" eaLnBrk="0" fontAlgn="base" hangingPunct="0">
              <a:lnSpc>
                <a:spcPct val="90000"/>
              </a:lnSpc>
              <a:spcBef>
                <a:spcPct val="0"/>
              </a:spcBef>
              <a:spcAft>
                <a:spcPct val="0"/>
              </a:spcAft>
              <a:defRPr sz="4000" b="1">
                <a:solidFill>
                  <a:srgbClr val="000099"/>
                </a:solidFill>
                <a:latin typeface="Arial Black" pitchFamily="34" charset="0"/>
                <a:ea typeface="Aharoni"/>
                <a:cs typeface="Aharoni" pitchFamily="2" charset="-79"/>
              </a:defRPr>
            </a:lvl3pPr>
            <a:lvl4pPr algn="l" rtl="0" eaLnBrk="0" fontAlgn="base" hangingPunct="0">
              <a:lnSpc>
                <a:spcPct val="90000"/>
              </a:lnSpc>
              <a:spcBef>
                <a:spcPct val="0"/>
              </a:spcBef>
              <a:spcAft>
                <a:spcPct val="0"/>
              </a:spcAft>
              <a:defRPr sz="4000" b="1">
                <a:solidFill>
                  <a:srgbClr val="000099"/>
                </a:solidFill>
                <a:latin typeface="Arial Black" pitchFamily="34" charset="0"/>
                <a:ea typeface="Aharoni"/>
                <a:cs typeface="Aharoni" pitchFamily="2" charset="-79"/>
              </a:defRPr>
            </a:lvl4pPr>
            <a:lvl5pPr algn="l" rtl="0" eaLnBrk="0" fontAlgn="base" hangingPunct="0">
              <a:lnSpc>
                <a:spcPct val="90000"/>
              </a:lnSpc>
              <a:spcBef>
                <a:spcPct val="0"/>
              </a:spcBef>
              <a:spcAft>
                <a:spcPct val="0"/>
              </a:spcAft>
              <a:defRPr sz="4000" b="1">
                <a:solidFill>
                  <a:srgbClr val="000099"/>
                </a:solidFill>
                <a:latin typeface="Arial Black" pitchFamily="34" charset="0"/>
                <a:ea typeface="Aharoni"/>
                <a:cs typeface="Aharoni" pitchFamily="2" charset="-79"/>
              </a:defRPr>
            </a:lvl5pPr>
            <a:lvl6pPr marL="457200" algn="l" rtl="0" eaLnBrk="1" fontAlgn="base" hangingPunct="1">
              <a:lnSpc>
                <a:spcPct val="90000"/>
              </a:lnSpc>
              <a:spcBef>
                <a:spcPct val="0"/>
              </a:spcBef>
              <a:spcAft>
                <a:spcPct val="0"/>
              </a:spcAft>
              <a:defRPr sz="2600" b="1">
                <a:solidFill>
                  <a:schemeClr val="bg1"/>
                </a:solidFill>
                <a:latin typeface="Arial" charset="0"/>
                <a:cs typeface="Arial" charset="0"/>
              </a:defRPr>
            </a:lvl6pPr>
            <a:lvl7pPr marL="914400" algn="l" rtl="0" eaLnBrk="1" fontAlgn="base" hangingPunct="1">
              <a:lnSpc>
                <a:spcPct val="90000"/>
              </a:lnSpc>
              <a:spcBef>
                <a:spcPct val="0"/>
              </a:spcBef>
              <a:spcAft>
                <a:spcPct val="0"/>
              </a:spcAft>
              <a:defRPr sz="2600" b="1">
                <a:solidFill>
                  <a:schemeClr val="bg1"/>
                </a:solidFill>
                <a:latin typeface="Arial" charset="0"/>
                <a:cs typeface="Arial" charset="0"/>
              </a:defRPr>
            </a:lvl7pPr>
            <a:lvl8pPr marL="1371600" algn="l" rtl="0" eaLnBrk="1" fontAlgn="base" hangingPunct="1">
              <a:lnSpc>
                <a:spcPct val="90000"/>
              </a:lnSpc>
              <a:spcBef>
                <a:spcPct val="0"/>
              </a:spcBef>
              <a:spcAft>
                <a:spcPct val="0"/>
              </a:spcAft>
              <a:defRPr sz="2600" b="1">
                <a:solidFill>
                  <a:schemeClr val="bg1"/>
                </a:solidFill>
                <a:latin typeface="Arial" charset="0"/>
                <a:cs typeface="Arial" charset="0"/>
              </a:defRPr>
            </a:lvl8pPr>
            <a:lvl9pPr marL="1828800" algn="l" rtl="0" eaLnBrk="1" fontAlgn="base" hangingPunct="1">
              <a:lnSpc>
                <a:spcPct val="90000"/>
              </a:lnSpc>
              <a:spcBef>
                <a:spcPct val="0"/>
              </a:spcBef>
              <a:spcAft>
                <a:spcPct val="0"/>
              </a:spcAft>
              <a:defRPr sz="2600" b="1">
                <a:solidFill>
                  <a:schemeClr val="bg1"/>
                </a:solidFill>
                <a:latin typeface="Arial" charset="0"/>
                <a:cs typeface="Arial" charset="0"/>
              </a:defRPr>
            </a:lvl9pPr>
          </a:lstStyle>
          <a:p>
            <a:pPr marL="0" indent="0" algn="ctr" eaLnBrk="1" hangingPunct="1">
              <a:buNone/>
              <a:defRPr/>
            </a:pPr>
            <a:endParaRPr lang="en-US" altLang="zh-CN" kern="0" dirty="0" smtClean="0">
              <a:effectLst>
                <a:outerShdw blurRad="38100" dist="38100" dir="2700000" algn="tl">
                  <a:srgbClr val="C0C0C0"/>
                </a:outerShdw>
              </a:effectLst>
              <a:ea typeface="宋体" pitchFamily="2" charset="-122"/>
            </a:endParaRPr>
          </a:p>
          <a:p>
            <a:pPr marL="0" indent="0" algn="ctr" eaLnBrk="1" hangingPunct="1">
              <a:buNone/>
              <a:defRPr/>
            </a:pPr>
            <a:endParaRPr lang="en-US" altLang="zh-CN" dirty="0">
              <a:effectLst>
                <a:outerShdw blurRad="38100" dist="38100" dir="2700000" algn="tl">
                  <a:srgbClr val="C0C0C0"/>
                </a:outerShdw>
              </a:effectLst>
              <a:ea typeface="宋体" pitchFamily="2" charset="-122"/>
            </a:endParaRPr>
          </a:p>
          <a:p>
            <a:pPr marL="0" indent="0" algn="ctr" eaLnBrk="1" hangingPunct="1">
              <a:buNone/>
              <a:defRPr/>
            </a:pPr>
            <a:endParaRPr lang="en-US" altLang="zh-CN" kern="0" dirty="0" smtClean="0">
              <a:effectLst>
                <a:outerShdw blurRad="38100" dist="38100" dir="2700000" algn="tl">
                  <a:srgbClr val="C0C0C0"/>
                </a:outerShdw>
              </a:effectLst>
              <a:ea typeface="宋体" pitchFamily="2" charset="-122"/>
            </a:endParaRPr>
          </a:p>
          <a:p>
            <a:pPr marL="0" indent="0" algn="ctr" eaLnBrk="1" hangingPunct="1">
              <a:buNone/>
              <a:defRPr/>
            </a:pPr>
            <a:r>
              <a:rPr lang="zh-CN" altLang="en-US" sz="6600" kern="0" dirty="0" smtClean="0">
                <a:effectLst>
                  <a:outerShdw blurRad="38100" dist="38100" dir="2700000" algn="tl">
                    <a:srgbClr val="C0C0C0"/>
                  </a:outerShdw>
                </a:effectLst>
                <a:ea typeface="宋体" pitchFamily="2" charset="-122"/>
              </a:rPr>
              <a:t>谢谢！</a:t>
            </a:r>
          </a:p>
        </p:txBody>
      </p:sp>
    </p:spTree>
    <p:extLst>
      <p:ext uri="{BB962C8B-B14F-4D97-AF65-F5344CB8AC3E}">
        <p14:creationId xmlns:p14="http://schemas.microsoft.com/office/powerpoint/2010/main" val="651711372"/>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395288" y="188913"/>
            <a:ext cx="8518525" cy="666750"/>
          </a:xfrm>
        </p:spPr>
        <p:txBody>
          <a:bodyPr/>
          <a:lstStyle/>
          <a:p>
            <a:r>
              <a:rPr lang="zh-CN" altLang="en-US" sz="3600" dirty="0" smtClean="0">
                <a:ea typeface="宋体" panose="02010600030101010101" pitchFamily="2" charset="-122"/>
              </a:rPr>
              <a:t>主要内容</a:t>
            </a:r>
          </a:p>
        </p:txBody>
      </p:sp>
      <p:sp>
        <p:nvSpPr>
          <p:cNvPr id="8195" name="内容占位符 2"/>
          <p:cNvSpPr>
            <a:spLocks noGrp="1"/>
          </p:cNvSpPr>
          <p:nvPr>
            <p:ph idx="1"/>
          </p:nvPr>
        </p:nvSpPr>
        <p:spPr>
          <a:xfrm>
            <a:off x="295275" y="1341438"/>
            <a:ext cx="8524875" cy="4591050"/>
          </a:xfrm>
        </p:spPr>
        <p:txBody>
          <a:bodyPr/>
          <a:lstStyle/>
          <a:p>
            <a:pPr>
              <a:lnSpc>
                <a:spcPct val="200000"/>
              </a:lnSpc>
            </a:pPr>
            <a:r>
              <a:rPr lang="zh-CN" altLang="en-US" dirty="0" smtClean="0"/>
              <a:t>引言</a:t>
            </a:r>
            <a:endParaRPr lang="en-US" altLang="zh-CN" dirty="0" smtClean="0"/>
          </a:p>
          <a:p>
            <a:pPr>
              <a:lnSpc>
                <a:spcPct val="200000"/>
              </a:lnSpc>
            </a:pPr>
            <a:r>
              <a:rPr lang="en-US" altLang="zh-CN" dirty="0" smtClean="0">
                <a:latin typeface="Calibri" panose="020F0502020204030204" pitchFamily="34" charset="0"/>
              </a:rPr>
              <a:t>Mesh</a:t>
            </a:r>
            <a:r>
              <a:rPr lang="zh-CN" altLang="en-US" dirty="0" smtClean="0"/>
              <a:t>读出板设计</a:t>
            </a:r>
            <a:endParaRPr lang="en-US" altLang="zh-CN" dirty="0" smtClean="0"/>
          </a:p>
          <a:p>
            <a:pPr>
              <a:lnSpc>
                <a:spcPct val="200000"/>
              </a:lnSpc>
            </a:pPr>
            <a:r>
              <a:rPr lang="zh-CN" altLang="en-US" dirty="0" smtClean="0"/>
              <a:t>进展</a:t>
            </a:r>
            <a:endParaRPr lang="en-US" altLang="zh-CN"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395288" y="188913"/>
            <a:ext cx="8518525" cy="666750"/>
          </a:xfrm>
        </p:spPr>
        <p:txBody>
          <a:bodyPr/>
          <a:lstStyle/>
          <a:p>
            <a:r>
              <a:rPr lang="zh-CN" altLang="en-US" sz="3600" dirty="0" smtClean="0">
                <a:ea typeface="宋体" panose="02010600030101010101" pitchFamily="2" charset="-122"/>
              </a:rPr>
              <a:t>主要内容</a:t>
            </a:r>
          </a:p>
        </p:txBody>
      </p:sp>
      <p:sp>
        <p:nvSpPr>
          <p:cNvPr id="8195" name="内容占位符 2"/>
          <p:cNvSpPr>
            <a:spLocks noGrp="1"/>
          </p:cNvSpPr>
          <p:nvPr>
            <p:ph idx="1"/>
          </p:nvPr>
        </p:nvSpPr>
        <p:spPr>
          <a:xfrm>
            <a:off x="295275" y="1341438"/>
            <a:ext cx="8524875" cy="4591050"/>
          </a:xfrm>
        </p:spPr>
        <p:txBody>
          <a:bodyPr/>
          <a:lstStyle/>
          <a:p>
            <a:pPr>
              <a:lnSpc>
                <a:spcPct val="200000"/>
              </a:lnSpc>
              <a:defRPr/>
            </a:pPr>
            <a:r>
              <a:rPr lang="zh-CN" altLang="en-US" dirty="0" smtClean="0"/>
              <a:t>引言</a:t>
            </a:r>
            <a:endParaRPr lang="en-US" altLang="zh-CN" dirty="0" smtClean="0"/>
          </a:p>
          <a:p>
            <a:pPr>
              <a:lnSpc>
                <a:spcPct val="200000"/>
              </a:lnSpc>
              <a:defRPr/>
            </a:pPr>
            <a:r>
              <a:rPr lang="en-US" altLang="zh-CN" dirty="0" smtClean="0">
                <a:solidFill>
                  <a:schemeClr val="bg1">
                    <a:lumMod val="75000"/>
                  </a:schemeClr>
                </a:solidFill>
                <a:latin typeface="Calibri" panose="020F0502020204030204" pitchFamily="34" charset="0"/>
              </a:rPr>
              <a:t>Mesh</a:t>
            </a:r>
            <a:r>
              <a:rPr lang="zh-CN" altLang="en-US" dirty="0" smtClean="0">
                <a:solidFill>
                  <a:schemeClr val="bg1">
                    <a:lumMod val="75000"/>
                  </a:schemeClr>
                </a:solidFill>
              </a:rPr>
              <a:t>读出板设计</a:t>
            </a:r>
          </a:p>
          <a:p>
            <a:pPr>
              <a:lnSpc>
                <a:spcPct val="200000"/>
              </a:lnSpc>
              <a:defRPr/>
            </a:pPr>
            <a:r>
              <a:rPr lang="zh-CN" altLang="en-US" dirty="0" smtClean="0">
                <a:solidFill>
                  <a:schemeClr val="bg1">
                    <a:lumMod val="75000"/>
                  </a:schemeClr>
                </a:solidFill>
              </a:rPr>
              <a:t>进展</a:t>
            </a:r>
            <a:endParaRPr lang="en-US" altLang="zh-CN" dirty="0" smtClean="0">
              <a:solidFill>
                <a:schemeClr val="bg1">
                  <a:lumMod val="75000"/>
                </a:schemeClr>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3463" y="3842774"/>
            <a:ext cx="2468975" cy="250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内容占位符 19"/>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5018088" y="1249610"/>
            <a:ext cx="3598249" cy="2544764"/>
          </a:xfrm>
        </p:spPr>
      </p:pic>
      <p:sp>
        <p:nvSpPr>
          <p:cNvPr id="12291" name="标题 1"/>
          <p:cNvSpPr>
            <a:spLocks noGrp="1"/>
          </p:cNvSpPr>
          <p:nvPr>
            <p:ph type="title"/>
          </p:nvPr>
        </p:nvSpPr>
        <p:spPr>
          <a:xfrm>
            <a:off x="312738" y="169863"/>
            <a:ext cx="8518525" cy="666750"/>
          </a:xfrm>
        </p:spPr>
        <p:txBody>
          <a:bodyPr/>
          <a:lstStyle/>
          <a:p>
            <a:r>
              <a:rPr lang="en-US" dirty="0" err="1" smtClean="0">
                <a:latin typeface="Calibri" panose="020F0502020204030204" pitchFamily="34" charset="0"/>
                <a:ea typeface="宋体" panose="02010600030101010101" pitchFamily="2" charset="-122"/>
              </a:rPr>
              <a:t>PandaX</a:t>
            </a:r>
            <a:r>
              <a:rPr lang="en-US" dirty="0" smtClean="0">
                <a:latin typeface="Calibri" panose="020F0502020204030204" pitchFamily="34" charset="0"/>
                <a:ea typeface="宋体" panose="02010600030101010101" pitchFamily="2" charset="-122"/>
              </a:rPr>
              <a:t>-III TPC</a:t>
            </a:r>
            <a:endParaRPr lang="zh-CN" altLang="en-US" dirty="0" smtClean="0">
              <a:latin typeface="Calibri" panose="020F0502020204030204" pitchFamily="34" charset="0"/>
              <a:ea typeface="宋体" panose="02010600030101010101" pitchFamily="2" charset="-122"/>
            </a:endParaRPr>
          </a:p>
        </p:txBody>
      </p:sp>
      <p:sp>
        <p:nvSpPr>
          <p:cNvPr id="12292" name="文本框 5"/>
          <p:cNvSpPr txBox="1">
            <a:spLocks noChangeArrowheads="1"/>
          </p:cNvSpPr>
          <p:nvPr/>
        </p:nvSpPr>
        <p:spPr bwMode="auto">
          <a:xfrm>
            <a:off x="312738" y="1005150"/>
            <a:ext cx="77597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34290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SzPct val="100000"/>
              <a:buFont typeface="Wingdings" panose="05000000000000000000" pitchFamily="2" charset="2"/>
              <a:buChar char="Ø"/>
            </a:pPr>
            <a:r>
              <a:rPr lang="zh-CN" altLang="en-US" sz="2400" dirty="0"/>
              <a:t>探测器：</a:t>
            </a:r>
            <a:r>
              <a:rPr lang="en-US" altLang="zh-CN" sz="2400" dirty="0" err="1" smtClean="0">
                <a:latin typeface="Calibri" panose="020F0502020204030204" pitchFamily="34" charset="0"/>
              </a:rPr>
              <a:t>MicroMegas</a:t>
            </a:r>
            <a:r>
              <a:rPr lang="en-US" altLang="zh-CN" sz="2400" dirty="0" smtClean="0">
                <a:latin typeface="Calibri" panose="020F0502020204030204" pitchFamily="34" charset="0"/>
              </a:rPr>
              <a:t>-TPC</a:t>
            </a:r>
            <a:endParaRPr lang="en-US" altLang="zh-CN" sz="2400" dirty="0">
              <a:latin typeface="Calibri" panose="020F0502020204030204" pitchFamily="34" charset="0"/>
            </a:endParaRPr>
          </a:p>
          <a:p>
            <a:pPr>
              <a:lnSpc>
                <a:spcPct val="150000"/>
              </a:lnSpc>
              <a:buSzPct val="100000"/>
              <a:buFont typeface="Wingdings" panose="05000000000000000000" pitchFamily="2" charset="2"/>
              <a:buChar char="Ø"/>
            </a:pPr>
            <a:r>
              <a:rPr lang="zh-CN" altLang="en-US" sz="2400" dirty="0">
                <a:latin typeface="Calibri" panose="020F0502020204030204" pitchFamily="34" charset="0"/>
              </a:rPr>
              <a:t>工作气体：</a:t>
            </a:r>
            <a:r>
              <a:rPr lang="en-US" altLang="zh-CN" sz="2400" dirty="0">
                <a:latin typeface="Calibri" panose="020F0502020204030204" pitchFamily="34" charset="0"/>
              </a:rPr>
              <a:t>200kg </a:t>
            </a:r>
            <a:r>
              <a:rPr lang="en-US" altLang="zh-CN" sz="2400" baseline="30000" dirty="0">
                <a:latin typeface="Calibri" panose="020F0502020204030204" pitchFamily="34" charset="0"/>
              </a:rPr>
              <a:t>136</a:t>
            </a:r>
            <a:r>
              <a:rPr lang="en-US" altLang="zh-CN" sz="2400" dirty="0">
                <a:latin typeface="Calibri" panose="020F0502020204030204" pitchFamily="34" charset="0"/>
              </a:rPr>
              <a:t>Xenon@10bar</a:t>
            </a:r>
          </a:p>
          <a:p>
            <a:pPr>
              <a:lnSpc>
                <a:spcPct val="150000"/>
              </a:lnSpc>
              <a:buSzPct val="100000"/>
              <a:buFont typeface="Wingdings" panose="05000000000000000000" pitchFamily="2" charset="2"/>
              <a:buChar char="Ø"/>
            </a:pPr>
            <a:r>
              <a:rPr lang="en-US" altLang="zh-CN" sz="2400" dirty="0" err="1">
                <a:latin typeface="Calibri" panose="020F0502020204030204" pitchFamily="34" charset="0"/>
              </a:rPr>
              <a:t>PandaX</a:t>
            </a:r>
            <a:r>
              <a:rPr lang="en-US" altLang="zh-CN" sz="2400" dirty="0">
                <a:latin typeface="Calibri" panose="020F0502020204030204" pitchFamily="34" charset="0"/>
              </a:rPr>
              <a:t>-III TPC</a:t>
            </a:r>
            <a:r>
              <a:rPr lang="zh-CN" altLang="en-US" sz="2400" dirty="0">
                <a:latin typeface="Calibri" panose="020F0502020204030204" pitchFamily="34" charset="0"/>
              </a:rPr>
              <a:t>信号特点；</a:t>
            </a:r>
            <a:endParaRPr lang="en-US" altLang="zh-CN" sz="2400" dirty="0">
              <a:latin typeface="Calibri" panose="020F0502020204030204" pitchFamily="34" charset="0"/>
            </a:endParaRPr>
          </a:p>
          <a:p>
            <a:pPr lvl="1">
              <a:lnSpc>
                <a:spcPct val="150000"/>
              </a:lnSpc>
              <a:buSzPct val="100000"/>
              <a:buFont typeface="Wingdings" panose="05000000000000000000" pitchFamily="2" charset="2"/>
              <a:buChar char="u"/>
            </a:pPr>
            <a:r>
              <a:rPr lang="zh-CN" altLang="en-US" sz="2400" dirty="0">
                <a:latin typeface="Calibri" panose="020F0502020204030204" pitchFamily="34" charset="0"/>
              </a:rPr>
              <a:t>输入电荷范围： </a:t>
            </a:r>
            <a:r>
              <a:rPr lang="en-US" altLang="zh-CN" sz="2400" dirty="0">
                <a:latin typeface="Calibri" panose="020F0502020204030204" pitchFamily="34" charset="0"/>
              </a:rPr>
              <a:t>64fC - 6.4pC</a:t>
            </a:r>
          </a:p>
          <a:p>
            <a:pPr lvl="1">
              <a:lnSpc>
                <a:spcPct val="150000"/>
              </a:lnSpc>
              <a:buSzPct val="100000"/>
              <a:buFont typeface="Wingdings" panose="05000000000000000000" pitchFamily="2" charset="2"/>
              <a:buChar char="u"/>
            </a:pPr>
            <a:r>
              <a:rPr lang="zh-CN" altLang="en-US" sz="2400" dirty="0">
                <a:latin typeface="Calibri" panose="020F0502020204030204" pitchFamily="34" charset="0"/>
              </a:rPr>
              <a:t>脉冲宽度（典型值）：</a:t>
            </a:r>
            <a:r>
              <a:rPr lang="en-US" altLang="zh-CN" sz="2400" dirty="0">
                <a:latin typeface="Calibri" panose="020F0502020204030204" pitchFamily="34" charset="0"/>
              </a:rPr>
              <a:t> </a:t>
            </a:r>
            <a:r>
              <a:rPr lang="en-US" altLang="zh-CN" sz="2400" dirty="0" smtClean="0">
                <a:latin typeface="Calibri" panose="020F0502020204030204" pitchFamily="34" charset="0"/>
              </a:rPr>
              <a:t>~ 50μs</a:t>
            </a:r>
            <a:endParaRPr lang="en-US" altLang="zh-CN" sz="2400" dirty="0">
              <a:latin typeface="Calibri" panose="020F0502020204030204" pitchFamily="34" charset="0"/>
            </a:endParaRPr>
          </a:p>
          <a:p>
            <a:pPr marL="285750" lvl="0" indent="-285750" eaLnBrk="1" fontAlgn="auto" hangingPunct="1">
              <a:lnSpc>
                <a:spcPct val="150000"/>
              </a:lnSpc>
              <a:spcBef>
                <a:spcPts val="0"/>
              </a:spcBef>
              <a:spcAft>
                <a:spcPts val="0"/>
              </a:spcAft>
              <a:buFont typeface="Wingdings" panose="05000000000000000000" pitchFamily="2" charset="2"/>
              <a:buChar char="Ø"/>
              <a:defRPr/>
            </a:pPr>
            <a:r>
              <a:rPr lang="en-US" altLang="zh-CN" sz="2400" dirty="0" err="1">
                <a:solidFill>
                  <a:prstClr val="black"/>
                </a:solidFill>
                <a:latin typeface="Calibri"/>
              </a:rPr>
              <a:t>MicroMegas</a:t>
            </a:r>
            <a:r>
              <a:rPr lang="zh-CN" altLang="en-US" sz="2400" dirty="0">
                <a:solidFill>
                  <a:prstClr val="black"/>
                </a:solidFill>
                <a:latin typeface="Calibri"/>
              </a:rPr>
              <a:t>大小：</a:t>
            </a:r>
            <a:r>
              <a:rPr lang="en-US" altLang="zh-CN" sz="2400" dirty="0">
                <a:solidFill>
                  <a:prstClr val="black"/>
                </a:solidFill>
                <a:latin typeface="Calibri"/>
              </a:rPr>
              <a:t>20cm×20cm</a:t>
            </a:r>
          </a:p>
          <a:p>
            <a:pPr marL="800100" lvl="1" eaLnBrk="1" fontAlgn="auto" hangingPunct="1">
              <a:lnSpc>
                <a:spcPct val="150000"/>
              </a:lnSpc>
              <a:spcBef>
                <a:spcPts val="0"/>
              </a:spcBef>
              <a:spcAft>
                <a:spcPts val="0"/>
              </a:spcAft>
              <a:buFont typeface="Wingdings" panose="05000000000000000000" pitchFamily="2" charset="2"/>
              <a:buChar char="u"/>
              <a:defRPr/>
            </a:pPr>
            <a:r>
              <a:rPr lang="en-US" altLang="zh-CN" sz="2400" dirty="0">
                <a:solidFill>
                  <a:prstClr val="black"/>
                </a:solidFill>
                <a:latin typeface="Calibri" panose="020F0502020204030204" pitchFamily="34" charset="0"/>
              </a:rPr>
              <a:t>TPC</a:t>
            </a:r>
            <a:r>
              <a:rPr lang="zh-CN" altLang="en-US" sz="2400" dirty="0">
                <a:solidFill>
                  <a:prstClr val="black"/>
                </a:solidFill>
                <a:latin typeface="Calibri" panose="020F0502020204030204" pitchFamily="34" charset="0"/>
              </a:rPr>
              <a:t>每个端盖需</a:t>
            </a:r>
            <a:r>
              <a:rPr lang="en-US" altLang="zh-CN" sz="2400" dirty="0">
                <a:solidFill>
                  <a:prstClr val="black"/>
                </a:solidFill>
                <a:latin typeface="Calibri" panose="020F0502020204030204" pitchFamily="34" charset="0"/>
              </a:rPr>
              <a:t>41</a:t>
            </a:r>
            <a:r>
              <a:rPr lang="zh-CN" altLang="en-US" sz="2400" dirty="0">
                <a:solidFill>
                  <a:prstClr val="black"/>
                </a:solidFill>
                <a:latin typeface="Calibri" panose="020F0502020204030204" pitchFamily="34" charset="0"/>
              </a:rPr>
              <a:t>个</a:t>
            </a:r>
            <a:r>
              <a:rPr lang="en-US" altLang="zh-CN" sz="2400" dirty="0" err="1">
                <a:solidFill>
                  <a:prstClr val="black"/>
                </a:solidFill>
                <a:latin typeface="Calibri" panose="020F0502020204030204" pitchFamily="34" charset="0"/>
              </a:rPr>
              <a:t>MicroMegas</a:t>
            </a:r>
            <a:endParaRPr lang="en-US" altLang="zh-CN" sz="2400" dirty="0">
              <a:solidFill>
                <a:prstClr val="black"/>
              </a:solidFill>
              <a:latin typeface="Calibri" panose="020F0502020204030204" pitchFamily="34" charset="0"/>
            </a:endParaRPr>
          </a:p>
          <a:p>
            <a:pPr marL="800100" lvl="1" eaLnBrk="1" fontAlgn="auto" hangingPunct="1">
              <a:lnSpc>
                <a:spcPct val="150000"/>
              </a:lnSpc>
              <a:spcBef>
                <a:spcPts val="0"/>
              </a:spcBef>
              <a:spcAft>
                <a:spcPts val="0"/>
              </a:spcAft>
              <a:buFont typeface="Wingdings" panose="05000000000000000000" pitchFamily="2" charset="2"/>
              <a:buChar char="u"/>
              <a:defRPr/>
            </a:pPr>
            <a:r>
              <a:rPr lang="en-US" altLang="zh-CN" sz="2400" dirty="0">
                <a:solidFill>
                  <a:prstClr val="black"/>
                </a:solidFill>
                <a:latin typeface="Calibri" panose="020F0502020204030204" pitchFamily="34" charset="0"/>
              </a:rPr>
              <a:t>TPC</a:t>
            </a:r>
            <a:r>
              <a:rPr lang="zh-CN" altLang="en-US" sz="2400" dirty="0">
                <a:solidFill>
                  <a:prstClr val="black"/>
                </a:solidFill>
                <a:latin typeface="Calibri" panose="020F0502020204030204" pitchFamily="34" charset="0"/>
              </a:rPr>
              <a:t>共需</a:t>
            </a:r>
            <a:r>
              <a:rPr lang="en-US" altLang="zh-CN" sz="2400" dirty="0">
                <a:solidFill>
                  <a:prstClr val="black"/>
                </a:solidFill>
                <a:latin typeface="Calibri" panose="020F0502020204030204" pitchFamily="34" charset="0"/>
              </a:rPr>
              <a:t>82</a:t>
            </a:r>
            <a:r>
              <a:rPr lang="zh-CN" altLang="en-US" sz="2400" dirty="0">
                <a:solidFill>
                  <a:prstClr val="black"/>
                </a:solidFill>
                <a:latin typeface="Calibri" panose="020F0502020204030204" pitchFamily="34" charset="0"/>
              </a:rPr>
              <a:t>个</a:t>
            </a:r>
            <a:r>
              <a:rPr lang="en-US" altLang="zh-CN" sz="2400" dirty="0" err="1">
                <a:solidFill>
                  <a:prstClr val="black"/>
                </a:solidFill>
                <a:latin typeface="Calibri" panose="020F0502020204030204" pitchFamily="34" charset="0"/>
              </a:rPr>
              <a:t>MicroMegas</a:t>
            </a:r>
            <a:endParaRPr lang="en-US" altLang="zh-CN" sz="2400" dirty="0">
              <a:solidFill>
                <a:prstClr val="black"/>
              </a:solidFill>
              <a:latin typeface="Calibri" panose="020F0502020204030204" pitchFamily="34" charset="0"/>
            </a:endParaRPr>
          </a:p>
          <a:p>
            <a:pPr>
              <a:buSzPct val="100000"/>
              <a:buFont typeface="Wingdings" panose="05000000000000000000" pitchFamily="2" charset="2"/>
              <a:buChar char="Ø"/>
            </a:pPr>
            <a:endParaRPr lang="en-US" altLang="zh-CN" sz="2400" dirty="0">
              <a:latin typeface="Calibri" panose="020F0502020204030204" pitchFamily="34" charset="0"/>
            </a:endParaRPr>
          </a:p>
          <a:p>
            <a:pPr>
              <a:buSzPct val="100000"/>
              <a:buFont typeface="Wingdings" panose="05000000000000000000" pitchFamily="2" charset="2"/>
              <a:buChar char="Ø"/>
            </a:pPr>
            <a:endParaRPr lang="zh-CN" altLang="en-US" sz="2400" dirty="0">
              <a:latin typeface="Calibri" panose="020F0502020204030204" pitchFamily="34" charset="0"/>
            </a:endParaRPr>
          </a:p>
        </p:txBody>
      </p:sp>
      <p:cxnSp>
        <p:nvCxnSpPr>
          <p:cNvPr id="5" name="直接箭头连接符 4"/>
          <p:cNvCxnSpPr/>
          <p:nvPr/>
        </p:nvCxnSpPr>
        <p:spPr>
          <a:xfrm flipV="1">
            <a:off x="5892800" y="3484240"/>
            <a:ext cx="2376488" cy="304800"/>
          </a:xfrm>
          <a:prstGeom prst="straightConnector1">
            <a:avLst/>
          </a:prstGeom>
          <a:ln w="38100">
            <a:headEnd type="triangle"/>
            <a:tailEnd type="triangle"/>
          </a:ln>
        </p:spPr>
        <p:style>
          <a:lnRef idx="3">
            <a:schemeClr val="dk1"/>
          </a:lnRef>
          <a:fillRef idx="0">
            <a:schemeClr val="dk1"/>
          </a:fillRef>
          <a:effectRef idx="2">
            <a:schemeClr val="dk1"/>
          </a:effectRef>
          <a:fontRef idx="minor">
            <a:schemeClr val="tx1"/>
          </a:fontRef>
        </p:style>
      </p:cxnSp>
      <p:cxnSp>
        <p:nvCxnSpPr>
          <p:cNvPr id="10" name="直接箭头连接符 9"/>
          <p:cNvCxnSpPr/>
          <p:nvPr/>
        </p:nvCxnSpPr>
        <p:spPr>
          <a:xfrm flipH="1" flipV="1">
            <a:off x="5796136" y="1700808"/>
            <a:ext cx="25400" cy="2010792"/>
          </a:xfrm>
          <a:prstGeom prst="straightConnector1">
            <a:avLst/>
          </a:prstGeom>
          <a:ln w="38100">
            <a:headEnd type="triangle"/>
            <a:tailEnd type="triangle"/>
          </a:ln>
        </p:spPr>
        <p:style>
          <a:lnRef idx="3">
            <a:schemeClr val="dk1"/>
          </a:lnRef>
          <a:fillRef idx="0">
            <a:schemeClr val="dk1"/>
          </a:fillRef>
          <a:effectRef idx="2">
            <a:schemeClr val="dk1"/>
          </a:effectRef>
          <a:fontRef idx="minor">
            <a:schemeClr val="tx1"/>
          </a:fontRef>
        </p:style>
      </p:cxnSp>
      <p:sp>
        <p:nvSpPr>
          <p:cNvPr id="9" name="文本框 15"/>
          <p:cNvSpPr txBox="1">
            <a:spLocks noChangeArrowheads="1"/>
          </p:cNvSpPr>
          <p:nvPr/>
        </p:nvSpPr>
        <p:spPr bwMode="auto">
          <a:xfrm>
            <a:off x="5903119" y="2462982"/>
            <a:ext cx="973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t>1.5m</a:t>
            </a:r>
            <a:endParaRPr lang="zh-CN" altLang="en-US" sz="2400" b="1" dirty="0"/>
          </a:p>
        </p:txBody>
      </p:sp>
      <p:sp>
        <p:nvSpPr>
          <p:cNvPr id="11" name="文本框 17"/>
          <p:cNvSpPr txBox="1">
            <a:spLocks noChangeArrowheads="1"/>
          </p:cNvSpPr>
          <p:nvPr/>
        </p:nvSpPr>
        <p:spPr bwMode="auto">
          <a:xfrm rot="-471630">
            <a:off x="6725444" y="3213373"/>
            <a:ext cx="71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t>2m</a:t>
            </a:r>
            <a:endParaRPr lang="zh-CN" altLang="en-US" sz="2400" b="1"/>
          </a:p>
        </p:txBody>
      </p:sp>
      <p:cxnSp>
        <p:nvCxnSpPr>
          <p:cNvPr id="13" name="直接箭头连接符 14"/>
          <p:cNvCxnSpPr>
            <a:cxnSpLocks noChangeShapeType="1"/>
          </p:cNvCxnSpPr>
          <p:nvPr/>
        </p:nvCxnSpPr>
        <p:spPr bwMode="auto">
          <a:xfrm flipH="1">
            <a:off x="5724128" y="5085184"/>
            <a:ext cx="864096" cy="1"/>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 name="直接箭头连接符 10"/>
          <p:cNvCxnSpPr>
            <a:cxnSpLocks noChangeShapeType="1"/>
          </p:cNvCxnSpPr>
          <p:nvPr/>
        </p:nvCxnSpPr>
        <p:spPr bwMode="auto">
          <a:xfrm>
            <a:off x="7081044" y="5085184"/>
            <a:ext cx="865461" cy="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 name="文本框 15"/>
          <p:cNvSpPr txBox="1">
            <a:spLocks noChangeArrowheads="1"/>
          </p:cNvSpPr>
          <p:nvPr/>
        </p:nvSpPr>
        <p:spPr bwMode="auto">
          <a:xfrm>
            <a:off x="6479183" y="4869160"/>
            <a:ext cx="757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dirty="0">
                <a:latin typeface="Calibri" panose="020F0502020204030204" pitchFamily="34" charset="0"/>
                <a:cs typeface="Calibri" panose="020F0502020204030204" pitchFamily="34" charset="0"/>
              </a:rPr>
              <a:t>1.5m</a:t>
            </a:r>
            <a:endParaRPr lang="zh-CN" altLang="en-US" sz="2000" b="1" dirty="0">
              <a:latin typeface="Calibri" panose="020F0502020204030204" pitchFamily="34" charset="0"/>
              <a:cs typeface="Calibri" panose="020F0502020204030204" pitchFamily="34" charset="0"/>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5146" y="3573016"/>
            <a:ext cx="3870847"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标题 1"/>
          <p:cNvSpPr>
            <a:spLocks noGrp="1"/>
          </p:cNvSpPr>
          <p:nvPr>
            <p:ph type="title"/>
          </p:nvPr>
        </p:nvSpPr>
        <p:spPr>
          <a:xfrm>
            <a:off x="312738" y="169863"/>
            <a:ext cx="8518525" cy="666750"/>
          </a:xfrm>
        </p:spPr>
        <p:txBody>
          <a:bodyPr/>
          <a:lstStyle/>
          <a:p>
            <a:r>
              <a:rPr lang="en-US" dirty="0" err="1" smtClean="0">
                <a:latin typeface="Calibri" panose="020F0502020204030204" pitchFamily="34" charset="0"/>
                <a:ea typeface="宋体" panose="02010600030101010101" pitchFamily="2" charset="-122"/>
              </a:rPr>
              <a:t>M</a:t>
            </a:r>
            <a:r>
              <a:rPr lang="en-US" altLang="zh-CN" dirty="0" err="1" smtClean="0">
                <a:latin typeface="Calibri" panose="020F0502020204030204" pitchFamily="34" charset="0"/>
                <a:ea typeface="宋体" panose="02010600030101010101" pitchFamily="2" charset="-122"/>
              </a:rPr>
              <a:t>icroMegas</a:t>
            </a:r>
            <a:r>
              <a:rPr lang="en-US" altLang="zh-CN" dirty="0" smtClean="0">
                <a:latin typeface="Calibri" panose="020F0502020204030204" pitchFamily="34" charset="0"/>
                <a:ea typeface="宋体" panose="02010600030101010101" pitchFamily="2" charset="-122"/>
              </a:rPr>
              <a:t>:</a:t>
            </a:r>
            <a:endParaRPr lang="zh-CN" altLang="en-US" sz="3600" dirty="0" smtClean="0">
              <a:ea typeface="宋体" panose="02010600030101010101" pitchFamily="2" charset="-122"/>
            </a:endParaRPr>
          </a:p>
        </p:txBody>
      </p:sp>
      <p:sp>
        <p:nvSpPr>
          <p:cNvPr id="3" name="内容占位符 2"/>
          <p:cNvSpPr>
            <a:spLocks noGrp="1"/>
          </p:cNvSpPr>
          <p:nvPr>
            <p:ph idx="1"/>
          </p:nvPr>
        </p:nvSpPr>
        <p:spPr>
          <a:xfrm>
            <a:off x="344496" y="1214214"/>
            <a:ext cx="5572869" cy="4591050"/>
          </a:xfrm>
        </p:spPr>
        <p:txBody>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400" dirty="0" err="1">
                <a:solidFill>
                  <a:prstClr val="black"/>
                </a:solidFill>
                <a:latin typeface="Calibri" panose="020F0502020204030204" pitchFamily="34" charset="0"/>
                <a:ea typeface="宋体" panose="02010600030101010101" pitchFamily="2" charset="-122"/>
                <a:cs typeface="Calibri" panose="020F0502020204030204" pitchFamily="34" charset="0"/>
              </a:rPr>
              <a:t>MicroMegas</a:t>
            </a:r>
            <a:r>
              <a:rPr lang="zh-CN" altLang="en-US" sz="2400" dirty="0" smtClean="0">
                <a:solidFill>
                  <a:prstClr val="black"/>
                </a:solidFill>
                <a:latin typeface="宋体" panose="02010600030101010101" pitchFamily="2" charset="-122"/>
                <a:ea typeface="宋体" panose="02010600030101010101" pitchFamily="2" charset="-122"/>
              </a:rPr>
              <a:t>读出</a:t>
            </a:r>
            <a:endParaRPr lang="en-US" altLang="zh-CN" sz="2400" dirty="0">
              <a:solidFill>
                <a:prstClr val="black"/>
              </a:solidFill>
              <a:latin typeface="宋体" panose="02010600030101010101" pitchFamily="2" charset="-122"/>
              <a:ea typeface="宋体" panose="02010600030101010101" pitchFamily="2" charset="-122"/>
            </a:endParaRPr>
          </a:p>
          <a:p>
            <a:pPr marL="800100" lvl="1" indent="-342900" eaLnBrk="1" fontAlgn="auto" hangingPunct="1">
              <a:lnSpc>
                <a:spcPct val="150000"/>
              </a:lnSpc>
              <a:spcBef>
                <a:spcPts val="0"/>
              </a:spcBef>
              <a:spcAft>
                <a:spcPts val="0"/>
              </a:spcAft>
              <a:buFont typeface="Wingdings" panose="05000000000000000000" pitchFamily="2" charset="2"/>
              <a:buChar char="u"/>
              <a:defRPr/>
            </a:pPr>
            <a:r>
              <a:rPr lang="en-US" altLang="zh-CN" sz="2200" dirty="0">
                <a:solidFill>
                  <a:prstClr val="black"/>
                </a:solidFill>
                <a:latin typeface="Calibri" panose="020F0502020204030204" pitchFamily="34" charset="0"/>
                <a:ea typeface="宋体" panose="02010600030101010101" pitchFamily="2" charset="-122"/>
                <a:cs typeface="Calibri" panose="020F0502020204030204" pitchFamily="34" charset="0"/>
              </a:rPr>
              <a:t>128</a:t>
            </a:r>
            <a:r>
              <a:rPr lang="zh-CN" altLang="en-US" sz="2200" dirty="0">
                <a:solidFill>
                  <a:prstClr val="black"/>
                </a:solidFill>
                <a:latin typeface="Calibri" panose="020F0502020204030204" pitchFamily="34" charset="0"/>
                <a:ea typeface="宋体" panose="02010600030101010101" pitchFamily="2" charset="-122"/>
                <a:cs typeface="Calibri" panose="020F0502020204030204" pitchFamily="34" charset="0"/>
              </a:rPr>
              <a:t>路阳极</a:t>
            </a:r>
            <a:r>
              <a:rPr lang="zh-CN" altLang="en-US" sz="2200" dirty="0" smtClean="0">
                <a:solidFill>
                  <a:prstClr val="black"/>
                </a:solidFill>
                <a:latin typeface="Calibri" panose="020F0502020204030204" pitchFamily="34" charset="0"/>
                <a:ea typeface="宋体" panose="02010600030101010101" pitchFamily="2" charset="-122"/>
                <a:cs typeface="Calibri" panose="020F0502020204030204" pitchFamily="34" charset="0"/>
              </a:rPr>
              <a:t>条</a:t>
            </a:r>
            <a:endParaRPr lang="en-US" altLang="zh-CN" sz="22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marL="800100" lvl="1" indent="-342900" eaLnBrk="1" fontAlgn="auto" hangingPunct="1">
              <a:lnSpc>
                <a:spcPct val="150000"/>
              </a:lnSpc>
              <a:spcBef>
                <a:spcPts val="0"/>
              </a:spcBef>
              <a:spcAft>
                <a:spcPts val="0"/>
              </a:spcAft>
              <a:buFont typeface="Wingdings" panose="05000000000000000000" pitchFamily="2" charset="2"/>
              <a:buChar char="u"/>
              <a:defRPr/>
            </a:pPr>
            <a:r>
              <a:rPr lang="en-US" altLang="zh-CN" sz="2200" dirty="0">
                <a:solidFill>
                  <a:prstClr val="black"/>
                </a:solidFill>
                <a:latin typeface="Calibri" panose="020F0502020204030204" pitchFamily="34" charset="0"/>
                <a:ea typeface="宋体" panose="02010600030101010101" pitchFamily="2" charset="-122"/>
                <a:cs typeface="Calibri" panose="020F0502020204030204" pitchFamily="34" charset="0"/>
              </a:rPr>
              <a:t>1</a:t>
            </a:r>
            <a:r>
              <a:rPr lang="zh-CN" altLang="en-US" sz="2200" dirty="0">
                <a:solidFill>
                  <a:prstClr val="black"/>
                </a:solidFill>
                <a:latin typeface="Calibri" panose="020F0502020204030204" pitchFamily="34" charset="0"/>
                <a:ea typeface="宋体" panose="02010600030101010101" pitchFamily="2" charset="-122"/>
                <a:cs typeface="Calibri" panose="020F0502020204030204" pitchFamily="34" charset="0"/>
              </a:rPr>
              <a:t>路</a:t>
            </a:r>
            <a:r>
              <a:rPr lang="en-US" altLang="zh-CN" sz="2200" dirty="0" smtClean="0">
                <a:solidFill>
                  <a:prstClr val="black"/>
                </a:solidFill>
                <a:latin typeface="Calibri" panose="020F0502020204030204" pitchFamily="34" charset="0"/>
                <a:ea typeface="宋体" panose="02010600030101010101" pitchFamily="2" charset="-122"/>
                <a:cs typeface="Calibri" panose="020F0502020204030204" pitchFamily="34" charset="0"/>
              </a:rPr>
              <a:t>Mesh</a:t>
            </a:r>
          </a:p>
          <a:p>
            <a:pPr marL="457200" lvl="1" indent="0" eaLnBrk="1" fontAlgn="auto" hangingPunct="1">
              <a:spcBef>
                <a:spcPts val="0"/>
              </a:spcBef>
              <a:spcAft>
                <a:spcPts val="0"/>
              </a:spcAft>
              <a:buNone/>
              <a:defRPr/>
            </a:pPr>
            <a:endParaRPr lang="en-US" altLang="zh-CN" sz="2200" kern="12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400" kern="1200" dirty="0" smtClean="0">
                <a:solidFill>
                  <a:prstClr val="black"/>
                </a:solidFill>
                <a:latin typeface="Calibri"/>
                <a:ea typeface="宋体" panose="02010600030101010101" pitchFamily="2" charset="-122"/>
              </a:rPr>
              <a:t>Mesh</a:t>
            </a:r>
            <a:r>
              <a:rPr lang="zh-CN" altLang="en-US" sz="2400" kern="1200" dirty="0" smtClean="0">
                <a:solidFill>
                  <a:prstClr val="black"/>
                </a:solidFill>
                <a:latin typeface="Calibri"/>
                <a:ea typeface="宋体" panose="02010600030101010101" pitchFamily="2" charset="-122"/>
              </a:rPr>
              <a:t>的特点：</a:t>
            </a:r>
            <a:endParaRPr lang="en-US" altLang="zh-CN" sz="2400" kern="1200" dirty="0">
              <a:solidFill>
                <a:prstClr val="black"/>
              </a:solidFill>
              <a:latin typeface="Calibri"/>
              <a:ea typeface="宋体" panose="02010600030101010101" pitchFamily="2" charset="-122"/>
            </a:endParaRPr>
          </a:p>
          <a:p>
            <a:pPr marL="800100" lvl="1" indent="-342900" eaLnBrk="1" fontAlgn="auto" hangingPunct="1">
              <a:lnSpc>
                <a:spcPct val="150000"/>
              </a:lnSpc>
              <a:spcBef>
                <a:spcPts val="0"/>
              </a:spcBef>
              <a:spcAft>
                <a:spcPts val="0"/>
              </a:spcAft>
              <a:buFont typeface="Wingdings" panose="05000000000000000000" pitchFamily="2" charset="2"/>
              <a:buChar char="u"/>
              <a:defRPr/>
            </a:pPr>
            <a:r>
              <a:rPr lang="zh-CN" altLang="en-US" sz="2200" b="1" kern="1200" dirty="0" smtClean="0">
                <a:solidFill>
                  <a:prstClr val="black"/>
                </a:solidFill>
                <a:latin typeface="Calibri"/>
                <a:ea typeface="宋体" panose="02010600030101010101" pitchFamily="2" charset="-122"/>
              </a:rPr>
              <a:t>出现时间早</a:t>
            </a:r>
            <a:r>
              <a:rPr lang="zh-CN" altLang="en-US" sz="2200" b="1" kern="1200" dirty="0">
                <a:solidFill>
                  <a:prstClr val="black"/>
                </a:solidFill>
                <a:latin typeface="Calibri"/>
                <a:ea typeface="宋体" panose="02010600030101010101" pitchFamily="2" charset="-122"/>
              </a:rPr>
              <a:t>，</a:t>
            </a:r>
            <a:r>
              <a:rPr lang="zh-CN" altLang="en-US" sz="2200" b="1" kern="1200" dirty="0" smtClean="0">
                <a:solidFill>
                  <a:prstClr val="black"/>
                </a:solidFill>
                <a:latin typeface="Calibri"/>
                <a:ea typeface="宋体" panose="02010600030101010101" pitchFamily="2" charset="-122"/>
              </a:rPr>
              <a:t>可作为</a:t>
            </a:r>
            <a:r>
              <a:rPr lang="zh-CN" altLang="en-US" sz="2200" b="1" kern="1200" dirty="0">
                <a:solidFill>
                  <a:prstClr val="black"/>
                </a:solidFill>
                <a:latin typeface="Calibri"/>
                <a:ea typeface="宋体" panose="02010600030101010101" pitchFamily="2" charset="-122"/>
              </a:rPr>
              <a:t>触发信号</a:t>
            </a:r>
            <a:endParaRPr lang="en-US" altLang="zh-CN" sz="2200" b="1" kern="1200" dirty="0" smtClean="0">
              <a:solidFill>
                <a:prstClr val="black"/>
              </a:solidFill>
              <a:latin typeface="Calibri"/>
              <a:ea typeface="宋体" panose="02010600030101010101" pitchFamily="2" charset="-122"/>
            </a:endParaRPr>
          </a:p>
          <a:p>
            <a:pPr marL="800100" lvl="1" indent="-342900" eaLnBrk="1" fontAlgn="auto" hangingPunct="1">
              <a:lnSpc>
                <a:spcPct val="150000"/>
              </a:lnSpc>
              <a:spcBef>
                <a:spcPts val="0"/>
              </a:spcBef>
              <a:spcAft>
                <a:spcPts val="0"/>
              </a:spcAft>
              <a:buFont typeface="Wingdings" panose="05000000000000000000" pitchFamily="2" charset="2"/>
              <a:buChar char="u"/>
              <a:defRPr/>
            </a:pPr>
            <a:r>
              <a:rPr lang="zh-CN" altLang="en-US" sz="2200" b="1" kern="1200" dirty="0" smtClean="0">
                <a:solidFill>
                  <a:prstClr val="black"/>
                </a:solidFill>
                <a:latin typeface="Calibri"/>
                <a:ea typeface="宋体" panose="02010600030101010101" pitchFamily="2" charset="-122"/>
              </a:rPr>
              <a:t>幅度比较</a:t>
            </a:r>
            <a:r>
              <a:rPr lang="zh-CN" altLang="en-US" sz="2200" b="1" kern="1200" dirty="0">
                <a:solidFill>
                  <a:prstClr val="black"/>
                </a:solidFill>
                <a:latin typeface="Calibri"/>
                <a:ea typeface="宋体" panose="02010600030101010101" pitchFamily="2" charset="-122"/>
              </a:rPr>
              <a:t>大</a:t>
            </a:r>
            <a:r>
              <a:rPr lang="zh-CN" altLang="en-US" sz="2200" b="1" kern="1200" dirty="0" smtClean="0">
                <a:solidFill>
                  <a:prstClr val="black"/>
                </a:solidFill>
                <a:latin typeface="Calibri"/>
                <a:ea typeface="宋体" panose="02010600030101010101" pitchFamily="2" charset="-122"/>
              </a:rPr>
              <a:t>，降低误触发</a:t>
            </a:r>
            <a:endParaRPr lang="en-US" altLang="zh-CN" sz="2200" b="1" kern="1200" dirty="0" smtClean="0">
              <a:solidFill>
                <a:prstClr val="black"/>
              </a:solidFill>
              <a:latin typeface="Calibri"/>
              <a:ea typeface="宋体" panose="02010600030101010101" pitchFamily="2" charset="-122"/>
            </a:endParaRPr>
          </a:p>
          <a:p>
            <a:pPr marL="800100" lvl="1" indent="-342900" eaLnBrk="1" fontAlgn="auto" hangingPunct="1">
              <a:lnSpc>
                <a:spcPct val="150000"/>
              </a:lnSpc>
              <a:spcBef>
                <a:spcPts val="0"/>
              </a:spcBef>
              <a:spcAft>
                <a:spcPts val="0"/>
              </a:spcAft>
              <a:buFont typeface="Wingdings" panose="05000000000000000000" pitchFamily="2" charset="2"/>
              <a:buChar char="u"/>
              <a:defRPr/>
            </a:pPr>
            <a:r>
              <a:rPr lang="zh-CN" altLang="en-US" sz="2200" b="1" kern="1200" dirty="0" smtClean="0">
                <a:solidFill>
                  <a:prstClr val="black"/>
                </a:solidFill>
                <a:latin typeface="Calibri"/>
                <a:ea typeface="宋体" panose="02010600030101010101" pitchFamily="2" charset="-122"/>
              </a:rPr>
              <a:t>可以对能量分辨起到辅助作用</a:t>
            </a:r>
            <a:endParaRPr lang="en-US" altLang="zh-CN" sz="2200" b="1" kern="1200" dirty="0" smtClean="0">
              <a:solidFill>
                <a:prstClr val="black"/>
              </a:solidFill>
              <a:latin typeface="Calibri"/>
              <a:ea typeface="宋体" panose="02010600030101010101" pitchFamily="2" charset="-122"/>
            </a:endParaRPr>
          </a:p>
          <a:p>
            <a:pPr marL="800100" lvl="1" indent="-342900" eaLnBrk="1" fontAlgn="auto" hangingPunct="1">
              <a:spcBef>
                <a:spcPts val="0"/>
              </a:spcBef>
              <a:spcAft>
                <a:spcPts val="0"/>
              </a:spcAft>
              <a:buFont typeface="Wingdings" panose="05000000000000000000" pitchFamily="2" charset="2"/>
              <a:buChar char="u"/>
              <a:defRPr/>
            </a:pPr>
            <a:endParaRPr lang="en-US" altLang="zh-CN" sz="2200" b="1" kern="1200" dirty="0">
              <a:solidFill>
                <a:prstClr val="black"/>
              </a:solidFill>
              <a:latin typeface="Calibri"/>
              <a:ea typeface="宋体" panose="02010600030101010101" pitchFamily="2" charset="-122"/>
            </a:endParaRPr>
          </a:p>
          <a:p>
            <a:pPr marL="285750" lvl="0" indent="-285750" eaLnBrk="1" fontAlgn="auto" hangingPunct="1">
              <a:lnSpc>
                <a:spcPct val="150000"/>
              </a:lnSpc>
              <a:spcBef>
                <a:spcPts val="0"/>
              </a:spcBef>
              <a:spcAft>
                <a:spcPts val="0"/>
              </a:spcAft>
              <a:buFont typeface="Wingdings" panose="05000000000000000000" pitchFamily="2" charset="2"/>
              <a:buChar char="Ø"/>
              <a:defRPr/>
            </a:pPr>
            <a:r>
              <a:rPr lang="en-US" altLang="zh-CN" sz="2400" kern="1200" dirty="0" smtClean="0">
                <a:solidFill>
                  <a:prstClr val="black"/>
                </a:solidFill>
                <a:latin typeface="Calibri"/>
                <a:ea typeface="宋体" panose="02010600030101010101" pitchFamily="2" charset="-122"/>
              </a:rPr>
              <a:t>Mesh</a:t>
            </a:r>
            <a:r>
              <a:rPr lang="zh-CN" altLang="en-US" sz="2400" kern="1200" dirty="0" smtClean="0">
                <a:solidFill>
                  <a:prstClr val="black"/>
                </a:solidFill>
                <a:latin typeface="Calibri"/>
                <a:ea typeface="宋体" panose="02010600030101010101" pitchFamily="2" charset="-122"/>
              </a:rPr>
              <a:t>通道</a:t>
            </a:r>
            <a:r>
              <a:rPr lang="zh-CN" altLang="en-US" sz="2400" kern="1200" dirty="0">
                <a:solidFill>
                  <a:prstClr val="black"/>
                </a:solidFill>
                <a:latin typeface="Calibri"/>
                <a:ea typeface="宋体" panose="02010600030101010101" pitchFamily="2" charset="-122"/>
              </a:rPr>
              <a:t>数：</a:t>
            </a:r>
            <a:r>
              <a:rPr lang="en-US" altLang="zh-CN" sz="2400" kern="1200" dirty="0">
                <a:solidFill>
                  <a:prstClr val="black"/>
                </a:solidFill>
                <a:latin typeface="Calibri"/>
                <a:ea typeface="宋体" panose="02010600030101010101" pitchFamily="2" charset="-122"/>
              </a:rPr>
              <a:t>41</a:t>
            </a:r>
            <a:r>
              <a:rPr lang="zh-CN" altLang="en-US" sz="2400" kern="1200" dirty="0">
                <a:solidFill>
                  <a:prstClr val="black"/>
                </a:solidFill>
                <a:latin typeface="Calibri"/>
                <a:ea typeface="宋体" panose="02010600030101010101" pitchFamily="2" charset="-122"/>
              </a:rPr>
              <a:t>路</a:t>
            </a:r>
            <a:r>
              <a:rPr lang="en-US" altLang="zh-CN" sz="2400" kern="1200" dirty="0">
                <a:solidFill>
                  <a:prstClr val="black"/>
                </a:solidFill>
                <a:latin typeface="Calibri"/>
                <a:ea typeface="宋体" panose="02010600030101010101" pitchFamily="2" charset="-122"/>
              </a:rPr>
              <a:t>×</a:t>
            </a:r>
            <a:r>
              <a:rPr lang="en-US" altLang="zh-CN" sz="2400" kern="1200" dirty="0">
                <a:solidFill>
                  <a:prstClr val="black"/>
                </a:solidFill>
                <a:latin typeface="Calibri"/>
                <a:ea typeface="宋体" panose="02010600030101010101" pitchFamily="2" charset="-122"/>
                <a:cs typeface="Arial"/>
              </a:rPr>
              <a:t>2</a:t>
            </a:r>
            <a:endParaRPr lang="en-US" altLang="zh-CN" sz="2400" kern="1200" dirty="0">
              <a:solidFill>
                <a:prstClr val="black"/>
              </a:solidFill>
              <a:latin typeface="Calibri"/>
              <a:ea typeface="宋体" panose="02010600030101010101" pitchFamily="2" charset="-122"/>
            </a:endParaRPr>
          </a:p>
          <a:p>
            <a:pPr marL="0" lvl="0" indent="0" eaLnBrk="1" fontAlgn="auto" hangingPunct="1">
              <a:lnSpc>
                <a:spcPct val="150000"/>
              </a:lnSpc>
              <a:spcBef>
                <a:spcPts val="0"/>
              </a:spcBef>
              <a:spcAft>
                <a:spcPts val="0"/>
              </a:spcAft>
              <a:buNone/>
              <a:defRPr/>
            </a:pPr>
            <a:endParaRPr lang="en-US" altLang="zh-CN" sz="2400" kern="1200" dirty="0">
              <a:solidFill>
                <a:prstClr val="black"/>
              </a:solidFill>
              <a:latin typeface="Calibri"/>
              <a:ea typeface="宋体" panose="02010600030101010101" pitchFamily="2" charset="-122"/>
            </a:endParaRPr>
          </a:p>
          <a:p>
            <a:pPr marL="457200" lvl="1" indent="0" eaLnBrk="1" fontAlgn="auto" hangingPunct="1">
              <a:spcBef>
                <a:spcPts val="0"/>
              </a:spcBef>
              <a:spcAft>
                <a:spcPts val="0"/>
              </a:spcAft>
              <a:buFontTx/>
              <a:buNone/>
              <a:defRPr/>
            </a:pPr>
            <a:endParaRPr lang="zh-CN" alt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0465" y="1124744"/>
            <a:ext cx="4104456" cy="2338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7542584" y="4343084"/>
            <a:ext cx="1421904" cy="523220"/>
          </a:xfrm>
          <a:prstGeom prst="rect">
            <a:avLst/>
          </a:prstGeom>
        </p:spPr>
        <p:txBody>
          <a:bodyPr wrap="square">
            <a:spAutoFit/>
          </a:bodyPr>
          <a:lstStyle/>
          <a:p>
            <a:pPr marL="285750" indent="-285750" eaLnBrk="1" fontAlgn="auto" hangingPunct="1">
              <a:spcBef>
                <a:spcPts val="0"/>
              </a:spcBef>
              <a:spcAft>
                <a:spcPts val="0"/>
              </a:spcAft>
              <a:buFont typeface="Wingdings" panose="05000000000000000000" pitchFamily="2" charset="2"/>
              <a:buChar char="u"/>
              <a:defRPr/>
            </a:pPr>
            <a:r>
              <a:rPr lang="zh-CN" altLang="en-US" sz="1400" b="1" dirty="0">
                <a:solidFill>
                  <a:srgbClr val="0000FF"/>
                </a:solidFill>
                <a:latin typeface="Calibri"/>
                <a:cs typeface="Estrangelo Edessa" pitchFamily="66" charset="0"/>
              </a:rPr>
              <a:t>正</a:t>
            </a:r>
            <a:r>
              <a:rPr lang="zh-CN" altLang="en-US" sz="1400" b="1" dirty="0" smtClean="0">
                <a:solidFill>
                  <a:srgbClr val="0000FF"/>
                </a:solidFill>
                <a:latin typeface="Calibri"/>
                <a:cs typeface="Estrangelo Edessa" pitchFamily="66" charset="0"/>
              </a:rPr>
              <a:t>信号</a:t>
            </a:r>
            <a:endParaRPr lang="en-US" altLang="zh-CN" sz="1400" b="1" dirty="0" smtClean="0">
              <a:solidFill>
                <a:srgbClr val="0000FF"/>
              </a:solidFill>
              <a:latin typeface="Calibri"/>
              <a:cs typeface="Estrangelo Edessa" pitchFamily="66" charset="0"/>
            </a:endParaRPr>
          </a:p>
          <a:p>
            <a:pPr marL="285750" indent="-285750" eaLnBrk="1" fontAlgn="auto" hangingPunct="1">
              <a:spcBef>
                <a:spcPts val="0"/>
              </a:spcBef>
              <a:spcAft>
                <a:spcPts val="0"/>
              </a:spcAft>
              <a:buFont typeface="Wingdings" panose="05000000000000000000" pitchFamily="2" charset="2"/>
              <a:buChar char="u"/>
              <a:defRPr/>
            </a:pPr>
            <a:r>
              <a:rPr lang="zh-CN" altLang="en-US" sz="1400" b="1" dirty="0" smtClean="0">
                <a:solidFill>
                  <a:srgbClr val="0000FF"/>
                </a:solidFill>
                <a:latin typeface="Calibri"/>
                <a:cs typeface="Estrangelo Edessa" pitchFamily="66" charset="0"/>
              </a:rPr>
              <a:t>百</a:t>
            </a:r>
            <a:r>
              <a:rPr lang="en-US" altLang="zh-CN" sz="1400" b="1" dirty="0" smtClean="0">
                <a:solidFill>
                  <a:srgbClr val="0000FF"/>
                </a:solidFill>
                <a:latin typeface="Calibri"/>
                <a:cs typeface="Estrangelo Edessa" pitchFamily="66" charset="0"/>
              </a:rPr>
              <a:t>ns</a:t>
            </a:r>
            <a:r>
              <a:rPr lang="zh-CN" altLang="en-US" sz="1400" b="1" dirty="0" smtClean="0">
                <a:solidFill>
                  <a:srgbClr val="0000FF"/>
                </a:solidFill>
                <a:latin typeface="Calibri"/>
                <a:cs typeface="Estrangelo Edessa" pitchFamily="66" charset="0"/>
              </a:rPr>
              <a:t>量级</a:t>
            </a:r>
            <a:endParaRPr lang="en-US" altLang="zh-CN" sz="1400" b="1" dirty="0">
              <a:solidFill>
                <a:srgbClr val="0000FF"/>
              </a:solidFill>
              <a:latin typeface="Calibri"/>
              <a:cs typeface="Estrangelo Edessa" pitchFamily="66" charset="0"/>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395288" y="188913"/>
            <a:ext cx="8518525" cy="666750"/>
          </a:xfrm>
        </p:spPr>
        <p:txBody>
          <a:bodyPr/>
          <a:lstStyle/>
          <a:p>
            <a:r>
              <a:rPr lang="zh-CN" altLang="en-US" sz="3600" dirty="0" smtClean="0">
                <a:ea typeface="宋体" panose="02010600030101010101" pitchFamily="2" charset="-122"/>
              </a:rPr>
              <a:t>主要内容</a:t>
            </a:r>
          </a:p>
        </p:txBody>
      </p:sp>
      <p:sp>
        <p:nvSpPr>
          <p:cNvPr id="8195" name="内容占位符 2"/>
          <p:cNvSpPr>
            <a:spLocks noGrp="1"/>
          </p:cNvSpPr>
          <p:nvPr>
            <p:ph idx="1"/>
          </p:nvPr>
        </p:nvSpPr>
        <p:spPr>
          <a:xfrm>
            <a:off x="295275" y="1341438"/>
            <a:ext cx="8524875" cy="4591050"/>
          </a:xfrm>
        </p:spPr>
        <p:txBody>
          <a:bodyPr/>
          <a:lstStyle/>
          <a:p>
            <a:pPr>
              <a:lnSpc>
                <a:spcPct val="200000"/>
              </a:lnSpc>
              <a:defRPr/>
            </a:pPr>
            <a:r>
              <a:rPr lang="zh-CN" altLang="en-US" dirty="0" smtClean="0">
                <a:solidFill>
                  <a:schemeClr val="bg1">
                    <a:lumMod val="75000"/>
                  </a:schemeClr>
                </a:solidFill>
              </a:rPr>
              <a:t>引言</a:t>
            </a:r>
            <a:endParaRPr lang="en-US" altLang="zh-CN" dirty="0" smtClean="0">
              <a:solidFill>
                <a:schemeClr val="bg1">
                  <a:lumMod val="75000"/>
                </a:schemeClr>
              </a:solidFill>
            </a:endParaRPr>
          </a:p>
          <a:p>
            <a:pPr>
              <a:lnSpc>
                <a:spcPct val="200000"/>
              </a:lnSpc>
              <a:defRPr/>
            </a:pPr>
            <a:r>
              <a:rPr lang="en-US" altLang="zh-CN" dirty="0" smtClean="0">
                <a:latin typeface="Calibri" panose="020F0502020204030204" pitchFamily="34" charset="0"/>
              </a:rPr>
              <a:t>Mesh</a:t>
            </a:r>
            <a:r>
              <a:rPr lang="zh-CN" altLang="en-US" dirty="0" smtClean="0"/>
              <a:t>读出板设计</a:t>
            </a:r>
            <a:endParaRPr lang="en-US" altLang="zh-CN" dirty="0" smtClean="0"/>
          </a:p>
          <a:p>
            <a:pPr>
              <a:lnSpc>
                <a:spcPct val="200000"/>
              </a:lnSpc>
              <a:defRPr/>
            </a:pPr>
            <a:r>
              <a:rPr lang="zh-CN" altLang="en-US" dirty="0" smtClean="0">
                <a:solidFill>
                  <a:schemeClr val="bg1">
                    <a:lumMod val="75000"/>
                  </a:schemeClr>
                </a:solidFill>
              </a:rPr>
              <a:t>进展</a:t>
            </a:r>
            <a:endParaRPr lang="en-US" altLang="zh-CN" dirty="0" smtClean="0">
              <a:solidFill>
                <a:schemeClr val="bg1">
                  <a:lumMod val="75000"/>
                </a:schemeClr>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711461475"/>
              </p:ext>
            </p:extLst>
          </p:nvPr>
        </p:nvGraphicFramePr>
        <p:xfrm>
          <a:off x="4499992" y="2204864"/>
          <a:ext cx="4536504" cy="3890604"/>
        </p:xfrm>
        <a:graphic>
          <a:graphicData uri="http://schemas.openxmlformats.org/presentationml/2006/ole">
            <mc:AlternateContent xmlns:mc="http://schemas.openxmlformats.org/markup-compatibility/2006">
              <mc:Choice xmlns:v="urn:schemas-microsoft-com:vml" Requires="v">
                <p:oleObj spid="_x0000_s20612" name="Visio" r:id="rId4" imgW="8162909" imgH="7000875" progId="Visio.Drawing.15">
                  <p:embed/>
                </p:oleObj>
              </mc:Choice>
              <mc:Fallback>
                <p:oleObj name="Visio" r:id="rId4" imgW="8162909" imgH="7000875" progId="Visio.Drawing.15">
                  <p:embed/>
                  <p:pic>
                    <p:nvPicPr>
                      <p:cNvPr id="0" name=""/>
                      <p:cNvPicPr/>
                      <p:nvPr/>
                    </p:nvPicPr>
                    <p:blipFill>
                      <a:blip r:embed="rId5"/>
                      <a:stretch>
                        <a:fillRect/>
                      </a:stretch>
                    </p:blipFill>
                    <p:spPr>
                      <a:xfrm>
                        <a:off x="4499992" y="2204864"/>
                        <a:ext cx="4536504" cy="3890604"/>
                      </a:xfrm>
                      <a:prstGeom prst="rect">
                        <a:avLst/>
                      </a:prstGeom>
                    </p:spPr>
                  </p:pic>
                </p:oleObj>
              </mc:Fallback>
            </mc:AlternateContent>
          </a:graphicData>
        </a:graphic>
      </p:graphicFrame>
      <p:sp>
        <p:nvSpPr>
          <p:cNvPr id="20482" name="标题 1"/>
          <p:cNvSpPr>
            <a:spLocks noGrp="1"/>
          </p:cNvSpPr>
          <p:nvPr>
            <p:ph type="title"/>
          </p:nvPr>
        </p:nvSpPr>
        <p:spPr>
          <a:xfrm>
            <a:off x="312738" y="169863"/>
            <a:ext cx="8518525" cy="666750"/>
          </a:xfrm>
        </p:spPr>
        <p:txBody>
          <a:bodyPr/>
          <a:lstStyle/>
          <a:p>
            <a:r>
              <a:rPr lang="en-US" dirty="0" err="1" smtClean="0">
                <a:latin typeface="Calibri" panose="020F0502020204030204" pitchFamily="34" charset="0"/>
                <a:ea typeface="宋体" panose="02010600030101010101" pitchFamily="2" charset="-122"/>
              </a:rPr>
              <a:t>PandaX</a:t>
            </a:r>
            <a:r>
              <a:rPr lang="en-US" dirty="0" smtClean="0">
                <a:latin typeface="Calibri" panose="020F0502020204030204" pitchFamily="34" charset="0"/>
                <a:ea typeface="宋体" panose="02010600030101010101" pitchFamily="2" charset="-122"/>
              </a:rPr>
              <a:t>-III</a:t>
            </a:r>
            <a:r>
              <a:rPr lang="zh-CN" altLang="en-US" sz="3600" dirty="0" smtClean="0">
                <a:ea typeface="宋体" panose="02010600030101010101" pitchFamily="2" charset="-122"/>
              </a:rPr>
              <a:t>读出电子学结构框图</a:t>
            </a:r>
          </a:p>
        </p:txBody>
      </p:sp>
      <p:sp>
        <p:nvSpPr>
          <p:cNvPr id="2" name="内容占位符 1"/>
          <p:cNvSpPr>
            <a:spLocks noGrp="1"/>
          </p:cNvSpPr>
          <p:nvPr>
            <p:ph idx="1"/>
          </p:nvPr>
        </p:nvSpPr>
        <p:spPr>
          <a:xfrm>
            <a:off x="295275" y="1341438"/>
            <a:ext cx="4996805" cy="3959770"/>
          </a:xfrm>
        </p:spPr>
        <p:txBody>
          <a:bodyPr/>
          <a:lstStyle/>
          <a:p>
            <a:pPr>
              <a:lnSpc>
                <a:spcPct val="150000"/>
              </a:lnSpc>
              <a:buFont typeface="Wingdings" panose="05000000000000000000" pitchFamily="2" charset="2"/>
              <a:buChar char="Ø"/>
              <a:defRPr/>
            </a:pPr>
            <a:r>
              <a:rPr lang="en-US" altLang="zh-CN" sz="2400" kern="1200" dirty="0" smtClean="0">
                <a:solidFill>
                  <a:prstClr val="black"/>
                </a:solidFill>
                <a:latin typeface="Calibri" panose="020F0502020204030204" pitchFamily="34" charset="0"/>
                <a:ea typeface="宋体" panose="02010600030101010101" pitchFamily="2" charset="-122"/>
              </a:rPr>
              <a:t>Mesh</a:t>
            </a:r>
            <a:r>
              <a:rPr lang="zh-CN" altLang="en-US" sz="2400" kern="1200" dirty="0" smtClean="0">
                <a:solidFill>
                  <a:prstClr val="black"/>
                </a:solidFill>
                <a:latin typeface="Calibri" panose="020F0502020204030204" pitchFamily="34" charset="0"/>
                <a:ea typeface="宋体" panose="02010600030101010101" pitchFamily="2" charset="-122"/>
              </a:rPr>
              <a:t>读出板（</a:t>
            </a:r>
            <a:r>
              <a:rPr lang="en-US" altLang="zh-CN" sz="2400" kern="1200" dirty="0" smtClean="0">
                <a:solidFill>
                  <a:prstClr val="black"/>
                </a:solidFill>
                <a:latin typeface="Calibri" panose="020F0502020204030204" pitchFamily="34" charset="0"/>
                <a:ea typeface="宋体" panose="02010600030101010101" pitchFamily="2" charset="-122"/>
              </a:rPr>
              <a:t>Mesh Readout Card</a:t>
            </a:r>
            <a:r>
              <a:rPr lang="zh-CN" altLang="en-US" sz="2400" kern="1200" dirty="0" smtClean="0">
                <a:solidFill>
                  <a:prstClr val="black"/>
                </a:solidFill>
                <a:latin typeface="Calibri" panose="020F0502020204030204" pitchFamily="34" charset="0"/>
                <a:ea typeface="宋体" panose="02010600030101010101" pitchFamily="2" charset="-122"/>
              </a:rPr>
              <a:t>）</a:t>
            </a:r>
            <a:endParaRPr lang="en-US" altLang="zh-CN" sz="2400" kern="1200" dirty="0" smtClean="0">
              <a:solidFill>
                <a:prstClr val="black"/>
              </a:solidFill>
              <a:latin typeface="Calibri" panose="020F0502020204030204" pitchFamily="34" charset="0"/>
              <a:ea typeface="宋体" panose="02010600030101010101" pitchFamily="2" charset="-122"/>
            </a:endParaRPr>
          </a:p>
          <a:p>
            <a:pPr marL="800100" lvl="1" indent="-342900" eaLnBrk="1" fontAlgn="auto" hangingPunct="1">
              <a:lnSpc>
                <a:spcPct val="150000"/>
              </a:lnSpc>
              <a:spcBef>
                <a:spcPts val="0"/>
              </a:spcBef>
              <a:spcAft>
                <a:spcPts val="0"/>
              </a:spcAft>
              <a:buFont typeface="Wingdings" panose="05000000000000000000" pitchFamily="2" charset="2"/>
              <a:buChar char="u"/>
              <a:defRPr/>
            </a:pPr>
            <a:r>
              <a:rPr lang="zh-CN" altLang="en-US" sz="2000" kern="1200" dirty="0" smtClean="0">
                <a:solidFill>
                  <a:prstClr val="black"/>
                </a:solidFill>
                <a:latin typeface="Calibri" panose="020F0502020204030204" pitchFamily="34" charset="0"/>
                <a:ea typeface="宋体" panose="02010600030101010101" pitchFamily="2" charset="-122"/>
              </a:rPr>
              <a:t>对</a:t>
            </a:r>
            <a:r>
              <a:rPr lang="zh-CN" altLang="en-US" sz="2000" kern="1200" dirty="0">
                <a:solidFill>
                  <a:prstClr val="black"/>
                </a:solidFill>
                <a:latin typeface="Calibri" panose="020F0502020204030204" pitchFamily="34" charset="0"/>
                <a:ea typeface="宋体" panose="02010600030101010101" pitchFamily="2" charset="-122"/>
              </a:rPr>
              <a:t>一个</a:t>
            </a:r>
            <a:r>
              <a:rPr lang="zh-CN" altLang="en-US" sz="2000" kern="1200" dirty="0" smtClean="0">
                <a:solidFill>
                  <a:prstClr val="black"/>
                </a:solidFill>
                <a:latin typeface="Calibri" panose="020F0502020204030204" pitchFamily="34" charset="0"/>
                <a:ea typeface="宋体" panose="02010600030101010101" pitchFamily="2" charset="-122"/>
              </a:rPr>
              <a:t>端盖的</a:t>
            </a:r>
            <a:r>
              <a:rPr lang="en-US" altLang="zh-CN" sz="2000" kern="1200" dirty="0" smtClean="0">
                <a:solidFill>
                  <a:prstClr val="black"/>
                </a:solidFill>
                <a:latin typeface="Calibri" panose="020F0502020204030204" pitchFamily="34" charset="0"/>
                <a:ea typeface="宋体" panose="02010600030101010101" pitchFamily="2" charset="-122"/>
              </a:rPr>
              <a:t>41</a:t>
            </a:r>
            <a:r>
              <a:rPr lang="zh-CN" altLang="en-US" sz="2000" kern="1200" dirty="0" smtClean="0">
                <a:solidFill>
                  <a:prstClr val="black"/>
                </a:solidFill>
                <a:latin typeface="Calibri" panose="020F0502020204030204" pitchFamily="34" charset="0"/>
                <a:ea typeface="宋体" panose="02010600030101010101" pitchFamily="2" charset="-122"/>
              </a:rPr>
              <a:t>个</a:t>
            </a:r>
            <a:r>
              <a:rPr lang="en-US" altLang="zh-CN" sz="2000" kern="1200" dirty="0" err="1" smtClean="0">
                <a:solidFill>
                  <a:prstClr val="black"/>
                </a:solidFill>
                <a:latin typeface="Calibri" panose="020F0502020204030204" pitchFamily="34" charset="0"/>
                <a:ea typeface="宋体" panose="02010600030101010101" pitchFamily="2" charset="-122"/>
              </a:rPr>
              <a:t>Micromegas</a:t>
            </a:r>
            <a:r>
              <a:rPr lang="zh-CN" altLang="en-US" sz="2000" kern="1200" dirty="0" smtClean="0">
                <a:solidFill>
                  <a:prstClr val="black"/>
                </a:solidFill>
                <a:latin typeface="Calibri" panose="020F0502020204030204" pitchFamily="34" charset="0"/>
                <a:ea typeface="宋体" panose="02010600030101010101" pitchFamily="2" charset="-122"/>
              </a:rPr>
              <a:t>的</a:t>
            </a:r>
            <a:endParaRPr lang="en-US" altLang="zh-CN" sz="2000" kern="1200" dirty="0" smtClean="0">
              <a:solidFill>
                <a:prstClr val="black"/>
              </a:solidFill>
              <a:latin typeface="Calibri" panose="020F0502020204030204" pitchFamily="34" charset="0"/>
              <a:ea typeface="宋体" panose="02010600030101010101" pitchFamily="2" charset="-122"/>
            </a:endParaRPr>
          </a:p>
          <a:p>
            <a:pPr marL="457200" lvl="1" indent="0" eaLnBrk="1" fontAlgn="auto" hangingPunct="1">
              <a:lnSpc>
                <a:spcPct val="150000"/>
              </a:lnSpc>
              <a:spcBef>
                <a:spcPts val="0"/>
              </a:spcBef>
              <a:spcAft>
                <a:spcPts val="0"/>
              </a:spcAft>
              <a:buNone/>
              <a:defRPr/>
            </a:pPr>
            <a:r>
              <a:rPr lang="en-US" altLang="zh-CN" sz="2000" kern="1200" dirty="0">
                <a:solidFill>
                  <a:prstClr val="black"/>
                </a:solidFill>
                <a:latin typeface="Calibri" panose="020F0502020204030204" pitchFamily="34" charset="0"/>
                <a:ea typeface="宋体" panose="02010600030101010101" pitchFamily="2" charset="-122"/>
              </a:rPr>
              <a:t> </a:t>
            </a:r>
            <a:r>
              <a:rPr lang="en-US" altLang="zh-CN" sz="2000" kern="1200" dirty="0" smtClean="0">
                <a:solidFill>
                  <a:prstClr val="black"/>
                </a:solidFill>
                <a:latin typeface="Calibri" panose="020F0502020204030204" pitchFamily="34" charset="0"/>
                <a:ea typeface="宋体" panose="02010600030101010101" pitchFamily="2" charset="-122"/>
              </a:rPr>
              <a:t>     Mesh</a:t>
            </a:r>
            <a:r>
              <a:rPr lang="zh-CN" altLang="en-US" sz="2000" kern="1200" dirty="0" smtClean="0">
                <a:solidFill>
                  <a:prstClr val="black"/>
                </a:solidFill>
                <a:latin typeface="Calibri" panose="020F0502020204030204" pitchFamily="34" charset="0"/>
                <a:ea typeface="宋体" panose="02010600030101010101" pitchFamily="2" charset="-122"/>
              </a:rPr>
              <a:t>进行放大成形</a:t>
            </a:r>
            <a:r>
              <a:rPr lang="zh-CN" altLang="en-US" sz="2000" kern="1200" dirty="0">
                <a:solidFill>
                  <a:prstClr val="black"/>
                </a:solidFill>
                <a:latin typeface="Calibri" panose="020F0502020204030204" pitchFamily="34" charset="0"/>
                <a:ea typeface="宋体" panose="02010600030101010101" pitchFamily="2" charset="-122"/>
              </a:rPr>
              <a:t>、</a:t>
            </a:r>
            <a:r>
              <a:rPr lang="zh-CN" altLang="en-US" sz="2000" kern="1200" dirty="0" smtClean="0">
                <a:solidFill>
                  <a:prstClr val="black"/>
                </a:solidFill>
                <a:latin typeface="Calibri" panose="020F0502020204030204" pitchFamily="34" charset="0"/>
                <a:ea typeface="宋体" panose="02010600030101010101" pitchFamily="2" charset="-122"/>
              </a:rPr>
              <a:t>波形采样和</a:t>
            </a:r>
            <a:endParaRPr lang="en-US" altLang="zh-CN" sz="2000" kern="1200" dirty="0" smtClean="0">
              <a:solidFill>
                <a:prstClr val="black"/>
              </a:solidFill>
              <a:latin typeface="Calibri" panose="020F0502020204030204" pitchFamily="34" charset="0"/>
              <a:ea typeface="宋体" panose="02010600030101010101" pitchFamily="2" charset="-122"/>
            </a:endParaRPr>
          </a:p>
          <a:p>
            <a:pPr marL="457200" lvl="1" indent="0" eaLnBrk="1" fontAlgn="auto" hangingPunct="1">
              <a:lnSpc>
                <a:spcPct val="150000"/>
              </a:lnSpc>
              <a:spcBef>
                <a:spcPts val="0"/>
              </a:spcBef>
              <a:spcAft>
                <a:spcPts val="0"/>
              </a:spcAft>
              <a:buNone/>
              <a:defRPr/>
            </a:pPr>
            <a:r>
              <a:rPr lang="en-US" altLang="zh-CN" sz="2000" kern="1200" dirty="0">
                <a:solidFill>
                  <a:prstClr val="black"/>
                </a:solidFill>
                <a:latin typeface="Calibri" panose="020F0502020204030204" pitchFamily="34" charset="0"/>
                <a:ea typeface="宋体" panose="02010600030101010101" pitchFamily="2" charset="-122"/>
              </a:rPr>
              <a:t> </a:t>
            </a:r>
            <a:r>
              <a:rPr lang="en-US" altLang="zh-CN" sz="2000" kern="1200" dirty="0" smtClean="0">
                <a:solidFill>
                  <a:prstClr val="black"/>
                </a:solidFill>
                <a:latin typeface="Calibri" panose="020F0502020204030204" pitchFamily="34" charset="0"/>
                <a:ea typeface="宋体" panose="02010600030101010101" pitchFamily="2" charset="-122"/>
              </a:rPr>
              <a:t>     </a:t>
            </a:r>
            <a:r>
              <a:rPr lang="zh-CN" altLang="en-US" sz="2000" kern="1200" dirty="0" smtClean="0">
                <a:solidFill>
                  <a:prstClr val="black"/>
                </a:solidFill>
                <a:latin typeface="Calibri" panose="020F0502020204030204" pitchFamily="34" charset="0"/>
                <a:ea typeface="宋体" panose="02010600030101010101" pitchFamily="2" charset="-122"/>
              </a:rPr>
              <a:t>模数变换等，并将数据打包发送至</a:t>
            </a:r>
            <a:endParaRPr lang="en-US" altLang="zh-CN" sz="2000" kern="1200" dirty="0" smtClean="0">
              <a:solidFill>
                <a:prstClr val="black"/>
              </a:solidFill>
              <a:latin typeface="Calibri" panose="020F0502020204030204" pitchFamily="34" charset="0"/>
              <a:ea typeface="宋体" panose="02010600030101010101" pitchFamily="2" charset="-122"/>
            </a:endParaRPr>
          </a:p>
          <a:p>
            <a:pPr marL="457200" lvl="1" indent="0" eaLnBrk="1" fontAlgn="auto" hangingPunct="1">
              <a:lnSpc>
                <a:spcPct val="150000"/>
              </a:lnSpc>
              <a:spcBef>
                <a:spcPts val="0"/>
              </a:spcBef>
              <a:spcAft>
                <a:spcPts val="0"/>
              </a:spcAft>
              <a:buNone/>
              <a:defRPr/>
            </a:pPr>
            <a:r>
              <a:rPr lang="en-US" altLang="zh-CN" sz="2000" kern="1200" dirty="0">
                <a:solidFill>
                  <a:prstClr val="black"/>
                </a:solidFill>
                <a:latin typeface="Calibri" panose="020F0502020204030204" pitchFamily="34" charset="0"/>
                <a:ea typeface="宋体" panose="02010600030101010101" pitchFamily="2" charset="-122"/>
              </a:rPr>
              <a:t> </a:t>
            </a:r>
            <a:r>
              <a:rPr lang="en-US" altLang="zh-CN" sz="2000" kern="1200" dirty="0" smtClean="0">
                <a:solidFill>
                  <a:prstClr val="black"/>
                </a:solidFill>
                <a:latin typeface="Calibri" panose="020F0502020204030204" pitchFamily="34" charset="0"/>
                <a:ea typeface="宋体" panose="02010600030101010101" pitchFamily="2" charset="-122"/>
              </a:rPr>
              <a:t>     </a:t>
            </a:r>
            <a:r>
              <a:rPr lang="zh-CN" altLang="en-US" sz="2000" kern="1200" dirty="0" smtClean="0">
                <a:solidFill>
                  <a:prstClr val="black"/>
                </a:solidFill>
                <a:latin typeface="Calibri" panose="020F0502020204030204" pitchFamily="34" charset="0"/>
                <a:ea typeface="宋体" panose="02010600030101010101" pitchFamily="2" charset="-122"/>
              </a:rPr>
              <a:t>时钟触发板，作为系统的触发信号</a:t>
            </a:r>
            <a:endParaRPr lang="en-US" altLang="zh-CN" sz="2000" kern="1200" dirty="0" smtClean="0">
              <a:solidFill>
                <a:prstClr val="black"/>
              </a:solidFill>
              <a:latin typeface="Calibri" panose="020F0502020204030204" pitchFamily="34" charset="0"/>
              <a:ea typeface="宋体" panose="02010600030101010101" pitchFamily="2" charset="-122"/>
            </a:endParaRPr>
          </a:p>
          <a:p>
            <a:pPr marL="800100" lvl="1" indent="-342900" eaLnBrk="1" fontAlgn="auto" hangingPunct="1">
              <a:lnSpc>
                <a:spcPct val="150000"/>
              </a:lnSpc>
              <a:spcBef>
                <a:spcPts val="0"/>
              </a:spcBef>
              <a:spcAft>
                <a:spcPts val="0"/>
              </a:spcAft>
              <a:buFont typeface="Wingdings" panose="05000000000000000000" pitchFamily="2" charset="2"/>
              <a:buChar char="u"/>
              <a:defRPr/>
            </a:pPr>
            <a:r>
              <a:rPr lang="zh-CN" altLang="en-US" sz="2000" kern="1200" dirty="0" smtClean="0">
                <a:solidFill>
                  <a:prstClr val="black"/>
                </a:solidFill>
                <a:latin typeface="Calibri" panose="020F0502020204030204" pitchFamily="34" charset="0"/>
                <a:ea typeface="宋体" panose="02010600030101010101" pitchFamily="2" charset="-122"/>
              </a:rPr>
              <a:t>与探测器连接：</a:t>
            </a:r>
            <a:r>
              <a:rPr lang="en-US" altLang="zh-CN" sz="2000" kern="1200" dirty="0" smtClean="0">
                <a:solidFill>
                  <a:prstClr val="black"/>
                </a:solidFill>
                <a:latin typeface="Calibri" panose="020F0502020204030204" pitchFamily="34" charset="0"/>
                <a:ea typeface="宋体" panose="02010600030101010101" pitchFamily="2" charset="-122"/>
              </a:rPr>
              <a:t>Adaptor Board</a:t>
            </a:r>
          </a:p>
          <a:p>
            <a:pPr marL="800100" lvl="1" indent="-342900" eaLnBrk="1" fontAlgn="auto" hangingPunct="1">
              <a:lnSpc>
                <a:spcPct val="150000"/>
              </a:lnSpc>
              <a:spcBef>
                <a:spcPts val="0"/>
              </a:spcBef>
              <a:spcAft>
                <a:spcPts val="0"/>
              </a:spcAft>
              <a:buFont typeface="Wingdings" panose="05000000000000000000" pitchFamily="2" charset="2"/>
              <a:buChar char="u"/>
              <a:defRPr/>
            </a:pPr>
            <a:r>
              <a:rPr lang="zh-CN" altLang="en-US" sz="2000" kern="1200" dirty="0" smtClean="0">
                <a:solidFill>
                  <a:prstClr val="black"/>
                </a:solidFill>
                <a:latin typeface="Calibri" panose="020F0502020204030204" pitchFamily="34" charset="0"/>
                <a:ea typeface="宋体" panose="02010600030101010101" pitchFamily="2" charset="-122"/>
              </a:rPr>
              <a:t>与时钟触发板连接：光纤</a:t>
            </a:r>
            <a:endParaRPr lang="en-US" altLang="zh-CN" sz="2000" kern="1200" dirty="0">
              <a:solidFill>
                <a:prstClr val="black"/>
              </a:solidFill>
              <a:latin typeface="Calibri" panose="020F0502020204030204" pitchFamily="34" charset="0"/>
              <a:ea typeface="宋体" panose="02010600030101010101" pitchFamily="2" charset="-122"/>
            </a:endParaRPr>
          </a:p>
        </p:txBody>
      </p:sp>
      <p:sp>
        <p:nvSpPr>
          <p:cNvPr id="11" name="圆角矩形 10"/>
          <p:cNvSpPr/>
          <p:nvPr/>
        </p:nvSpPr>
        <p:spPr>
          <a:xfrm>
            <a:off x="4896035" y="5571615"/>
            <a:ext cx="1044117" cy="449674"/>
          </a:xfrm>
          <a:prstGeom prst="round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圆角矩形 11"/>
          <p:cNvSpPr/>
          <p:nvPr/>
        </p:nvSpPr>
        <p:spPr>
          <a:xfrm>
            <a:off x="7350125" y="5571614"/>
            <a:ext cx="1044117" cy="449674"/>
          </a:xfrm>
          <a:prstGeom prst="round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312738" y="169863"/>
            <a:ext cx="8518525" cy="666750"/>
          </a:xfrm>
        </p:spPr>
        <p:txBody>
          <a:bodyPr/>
          <a:lstStyle/>
          <a:p>
            <a:r>
              <a:rPr lang="en-US" dirty="0" smtClean="0">
                <a:latin typeface="Calibri" panose="020F0502020204030204" pitchFamily="34" charset="0"/>
                <a:ea typeface="宋体" panose="02010600030101010101" pitchFamily="2" charset="-122"/>
              </a:rPr>
              <a:t>M</a:t>
            </a:r>
            <a:r>
              <a:rPr lang="en-US" altLang="zh-CN" dirty="0" smtClean="0">
                <a:latin typeface="Calibri" panose="020F0502020204030204" pitchFamily="34" charset="0"/>
                <a:ea typeface="宋体" panose="02010600030101010101" pitchFamily="2" charset="-122"/>
              </a:rPr>
              <a:t>esh</a:t>
            </a:r>
            <a:r>
              <a:rPr lang="zh-CN" altLang="en-US" sz="3600" dirty="0" smtClean="0">
                <a:latin typeface="Calibri" panose="020F0502020204030204" pitchFamily="34" charset="0"/>
                <a:ea typeface="宋体" panose="02010600030101010101" pitchFamily="2" charset="-122"/>
              </a:rPr>
              <a:t>读出板</a:t>
            </a:r>
            <a:r>
              <a:rPr lang="zh-CN" altLang="en-US" sz="3600" dirty="0" smtClean="0">
                <a:ea typeface="宋体" panose="02010600030101010101" pitchFamily="2" charset="-122"/>
              </a:rPr>
              <a:t>电路框图</a:t>
            </a:r>
            <a:r>
              <a:rPr lang="zh-CN" altLang="en-US" dirty="0" smtClean="0">
                <a:ea typeface="宋体" panose="02010600030101010101" pitchFamily="2" charset="-122"/>
              </a:rPr>
              <a:t/>
            </a:r>
            <a:br>
              <a:rPr lang="zh-CN" altLang="en-US" dirty="0" smtClean="0">
                <a:ea typeface="宋体" panose="02010600030101010101" pitchFamily="2" charset="-122"/>
              </a:rPr>
            </a:br>
            <a:endParaRPr lang="zh-CN" altLang="en-US" dirty="0" smtClean="0">
              <a:ea typeface="宋体" panose="02010600030101010101" pitchFamily="2" charset="-122"/>
            </a:endParaRPr>
          </a:p>
        </p:txBody>
      </p:sp>
      <p:graphicFrame>
        <p:nvGraphicFramePr>
          <p:cNvPr id="22532" name="对象 4"/>
          <p:cNvGraphicFramePr>
            <a:graphicFrameLocks noGrp="1" noChangeAspect="1"/>
          </p:cNvGraphicFramePr>
          <p:nvPr>
            <p:ph idx="1"/>
            <p:extLst>
              <p:ext uri="{D42A27DB-BD31-4B8C-83A1-F6EECF244321}">
                <p14:modId xmlns:p14="http://schemas.microsoft.com/office/powerpoint/2010/main" val="3734782813"/>
              </p:ext>
            </p:extLst>
          </p:nvPr>
        </p:nvGraphicFramePr>
        <p:xfrm>
          <a:off x="768846" y="1196752"/>
          <a:ext cx="9275762" cy="5829300"/>
        </p:xfrm>
        <a:graphic>
          <a:graphicData uri="http://schemas.openxmlformats.org/presentationml/2006/ole">
            <mc:AlternateContent xmlns:mc="http://schemas.openxmlformats.org/markup-compatibility/2006">
              <mc:Choice xmlns:v="urn:schemas-microsoft-com:vml" Requires="v">
                <p:oleObj spid="_x0000_s22689" name="Visio" r:id="rId4" imgW="7587315" imgH="4767867" progId="Visio.Drawing.11">
                  <p:embed/>
                </p:oleObj>
              </mc:Choice>
              <mc:Fallback>
                <p:oleObj name="Visio" r:id="rId4" imgW="7587315" imgH="4767867" progId="Visio.Drawing.11">
                  <p:embed/>
                  <p:pic>
                    <p:nvPicPr>
                      <p:cNvPr id="0" name="对象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846" y="1196752"/>
                        <a:ext cx="9275762"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对象 4"/>
          <p:cNvGraphicFramePr>
            <a:graphicFrameLocks noChangeAspect="1"/>
          </p:cNvGraphicFramePr>
          <p:nvPr>
            <p:extLst>
              <p:ext uri="{D42A27DB-BD31-4B8C-83A1-F6EECF244321}">
                <p14:modId xmlns:p14="http://schemas.microsoft.com/office/powerpoint/2010/main" val="2620189310"/>
              </p:ext>
            </p:extLst>
          </p:nvPr>
        </p:nvGraphicFramePr>
        <p:xfrm>
          <a:off x="4419133" y="3579813"/>
          <a:ext cx="5451477" cy="3425950"/>
        </p:xfrm>
        <a:graphic>
          <a:graphicData uri="http://schemas.openxmlformats.org/presentationml/2006/ole">
            <mc:AlternateContent xmlns:mc="http://schemas.openxmlformats.org/markup-compatibility/2006">
              <mc:Choice xmlns:v="urn:schemas-microsoft-com:vml" Requires="v">
                <p:oleObj spid="_x0000_s24742" name="Visio" r:id="rId4" imgW="7587315" imgH="4767867" progId="Visio.Drawing.11">
                  <p:embed/>
                </p:oleObj>
              </mc:Choice>
              <mc:Fallback>
                <p:oleObj name="Visio" r:id="rId4" imgW="7587315" imgH="4767867"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133" y="3579813"/>
                        <a:ext cx="5451477" cy="3425950"/>
                      </a:xfrm>
                      <a:prstGeom prst="rect">
                        <a:avLst/>
                      </a:prstGeom>
                      <a:noFill/>
                      <a:ln>
                        <a:noFill/>
                      </a:ln>
                    </p:spPr>
                  </p:pic>
                </p:oleObj>
              </mc:Fallback>
            </mc:AlternateContent>
          </a:graphicData>
        </a:graphic>
      </p:graphicFrame>
      <p:sp>
        <p:nvSpPr>
          <p:cNvPr id="24579" name="标题 1"/>
          <p:cNvSpPr>
            <a:spLocks noGrp="1"/>
          </p:cNvSpPr>
          <p:nvPr>
            <p:ph type="title"/>
          </p:nvPr>
        </p:nvSpPr>
        <p:spPr>
          <a:xfrm>
            <a:off x="312738" y="169863"/>
            <a:ext cx="8518525" cy="666750"/>
          </a:xfrm>
        </p:spPr>
        <p:txBody>
          <a:bodyPr/>
          <a:lstStyle/>
          <a:p>
            <a:r>
              <a:rPr lang="en-US" dirty="0" smtClean="0">
                <a:latin typeface="Calibri" panose="020F0502020204030204" pitchFamily="34" charset="0"/>
                <a:ea typeface="宋体" panose="02010600030101010101" pitchFamily="2" charset="-122"/>
              </a:rPr>
              <a:t>M</a:t>
            </a:r>
            <a:r>
              <a:rPr lang="en-US" altLang="zh-CN" dirty="0" smtClean="0">
                <a:latin typeface="Calibri" panose="020F0502020204030204" pitchFamily="34" charset="0"/>
                <a:ea typeface="宋体" panose="02010600030101010101" pitchFamily="2" charset="-122"/>
              </a:rPr>
              <a:t>esh</a:t>
            </a:r>
            <a:r>
              <a:rPr lang="zh-CN" altLang="en-US" sz="3600" dirty="0" smtClean="0">
                <a:latin typeface="Calibri" panose="020F0502020204030204" pitchFamily="34" charset="0"/>
                <a:ea typeface="宋体" panose="02010600030101010101" pitchFamily="2" charset="-122"/>
              </a:rPr>
              <a:t>前端模拟</a:t>
            </a:r>
            <a:r>
              <a:rPr lang="zh-CN" altLang="en-US" sz="3600" dirty="0" smtClean="0">
                <a:latin typeface="宋体" panose="02010600030101010101" pitchFamily="2" charset="-122"/>
                <a:ea typeface="宋体" panose="02010600030101010101" pitchFamily="2" charset="-122"/>
              </a:rPr>
              <a:t>电路</a:t>
            </a:r>
            <a:endParaRPr lang="zh-CN" altLang="en-US" sz="3600" dirty="0" smtClean="0">
              <a:ea typeface="宋体" panose="02010600030101010101" pitchFamily="2" charset="-122"/>
            </a:endParaRPr>
          </a:p>
        </p:txBody>
      </p:sp>
      <p:sp>
        <p:nvSpPr>
          <p:cNvPr id="7" name="圆角矩形 6"/>
          <p:cNvSpPr/>
          <p:nvPr/>
        </p:nvSpPr>
        <p:spPr>
          <a:xfrm>
            <a:off x="5076055" y="3645025"/>
            <a:ext cx="792089" cy="809500"/>
          </a:xfrm>
          <a:prstGeom prst="round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4582" name="内容占位符 5"/>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a:xfrm>
            <a:off x="776717" y="4575198"/>
            <a:ext cx="3678239" cy="1662114"/>
          </a:xfrm>
        </p:spPr>
      </p:pic>
      <p:sp>
        <p:nvSpPr>
          <p:cNvPr id="24583" name="矩形 12"/>
          <p:cNvSpPr>
            <a:spLocks noChangeArrowheads="1"/>
          </p:cNvSpPr>
          <p:nvPr/>
        </p:nvSpPr>
        <p:spPr bwMode="auto">
          <a:xfrm>
            <a:off x="146050" y="1214438"/>
            <a:ext cx="87788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Ø"/>
            </a:pPr>
            <a:r>
              <a:rPr lang="en-US" altLang="zh-CN" sz="2400" dirty="0" smtClean="0">
                <a:solidFill>
                  <a:srgbClr val="000000"/>
                </a:solidFill>
                <a:latin typeface="Calibri" panose="020F0502020204030204" pitchFamily="34" charset="0"/>
              </a:rPr>
              <a:t>Mesh</a:t>
            </a:r>
            <a:r>
              <a:rPr lang="zh-CN" altLang="en-US" sz="2400" dirty="0" smtClean="0">
                <a:solidFill>
                  <a:srgbClr val="000000"/>
                </a:solidFill>
                <a:latin typeface="Calibri" panose="020F0502020204030204" pitchFamily="34" charset="0"/>
              </a:rPr>
              <a:t>前端</a:t>
            </a:r>
            <a:r>
              <a:rPr lang="zh-CN" altLang="en-US" sz="2400" dirty="0">
                <a:solidFill>
                  <a:srgbClr val="000000"/>
                </a:solidFill>
                <a:latin typeface="Calibri" panose="020F0502020204030204" pitchFamily="34" charset="0"/>
              </a:rPr>
              <a:t>模拟电路</a:t>
            </a:r>
            <a:endParaRPr lang="en-US" altLang="zh-CN" sz="2400" dirty="0">
              <a:solidFill>
                <a:srgbClr val="000000"/>
              </a:solidFill>
              <a:latin typeface="Calibri" panose="020F0502020204030204" pitchFamily="34" charset="0"/>
            </a:endParaRPr>
          </a:p>
          <a:p>
            <a:pPr lvl="1" eaLnBrk="1" hangingPunct="1">
              <a:lnSpc>
                <a:spcPct val="150000"/>
              </a:lnSpc>
              <a:buFont typeface="Wingdings" panose="05000000000000000000" pitchFamily="2" charset="2"/>
              <a:buChar char="u"/>
            </a:pPr>
            <a:r>
              <a:rPr lang="zh-CN" altLang="en-US" sz="2400" dirty="0">
                <a:solidFill>
                  <a:srgbClr val="000000"/>
                </a:solidFill>
                <a:latin typeface="Calibri" panose="020F0502020204030204" pitchFamily="34" charset="0"/>
              </a:rPr>
              <a:t>分立元件</a:t>
            </a:r>
            <a:r>
              <a:rPr lang="zh-CN" altLang="en-US" sz="2400" dirty="0" smtClean="0">
                <a:solidFill>
                  <a:srgbClr val="000000"/>
                </a:solidFill>
                <a:latin typeface="Calibri" panose="020F0502020204030204" pitchFamily="34" charset="0"/>
              </a:rPr>
              <a:t>搭建</a:t>
            </a:r>
            <a:endParaRPr lang="en-US" altLang="zh-CN" sz="2400" dirty="0">
              <a:solidFill>
                <a:srgbClr val="000000"/>
              </a:solidFill>
              <a:latin typeface="Calibri" panose="020F0502020204030204" pitchFamily="34" charset="0"/>
            </a:endParaRPr>
          </a:p>
          <a:p>
            <a:pPr lvl="1" eaLnBrk="1" hangingPunct="1">
              <a:lnSpc>
                <a:spcPct val="150000"/>
              </a:lnSpc>
              <a:buFont typeface="Wingdings" panose="05000000000000000000" pitchFamily="2" charset="2"/>
              <a:buChar char="u"/>
            </a:pPr>
            <a:r>
              <a:rPr lang="en-US" altLang="zh-CN" sz="2400" dirty="0" smtClean="0">
                <a:solidFill>
                  <a:srgbClr val="000000"/>
                </a:solidFill>
                <a:latin typeface="Calibri" panose="020F0502020204030204" pitchFamily="34" charset="0"/>
              </a:rPr>
              <a:t>Mesh</a:t>
            </a:r>
            <a:r>
              <a:rPr lang="zh-CN" altLang="en-US" sz="2400" dirty="0" smtClean="0">
                <a:solidFill>
                  <a:srgbClr val="000000"/>
                </a:solidFill>
                <a:latin typeface="Calibri" panose="020F0502020204030204" pitchFamily="34" charset="0"/>
              </a:rPr>
              <a:t>作为触发，提高触发的准确性</a:t>
            </a:r>
            <a:endParaRPr lang="en-US" altLang="zh-CN" sz="2400" dirty="0" smtClean="0">
              <a:solidFill>
                <a:srgbClr val="000000"/>
              </a:solidFill>
              <a:latin typeface="Calibri" panose="020F0502020204030204" pitchFamily="34" charset="0"/>
            </a:endParaRPr>
          </a:p>
          <a:p>
            <a:pPr lvl="1" eaLnBrk="1" hangingPunct="1">
              <a:lnSpc>
                <a:spcPct val="150000"/>
              </a:lnSpc>
              <a:buFont typeface="Wingdings" panose="05000000000000000000" pitchFamily="2" charset="2"/>
              <a:buChar char="u"/>
            </a:pPr>
            <a:r>
              <a:rPr lang="en-US" altLang="zh-CN" sz="2400" dirty="0" smtClean="0">
                <a:solidFill>
                  <a:srgbClr val="000000"/>
                </a:solidFill>
                <a:latin typeface="Calibri" panose="020F0502020204030204" pitchFamily="34" charset="0"/>
              </a:rPr>
              <a:t>Mesh</a:t>
            </a:r>
            <a:r>
              <a:rPr lang="zh-CN" altLang="en-US" sz="2400" dirty="0" smtClean="0">
                <a:solidFill>
                  <a:srgbClr val="000000"/>
                </a:solidFill>
                <a:latin typeface="Calibri" panose="020F0502020204030204" pitchFamily="34" charset="0"/>
              </a:rPr>
              <a:t>数字化，</a:t>
            </a:r>
            <a:r>
              <a:rPr lang="zh-CN" altLang="en-US" sz="2400" dirty="0">
                <a:solidFill>
                  <a:srgbClr val="000000"/>
                </a:solidFill>
                <a:latin typeface="Calibri" panose="020F0502020204030204" pitchFamily="34" charset="0"/>
              </a:rPr>
              <a:t>提高</a:t>
            </a:r>
            <a:r>
              <a:rPr lang="zh-CN" altLang="en-US" sz="2400" dirty="0" smtClean="0">
                <a:solidFill>
                  <a:srgbClr val="000000"/>
                </a:solidFill>
                <a:latin typeface="Calibri" panose="020F0502020204030204" pitchFamily="34" charset="0"/>
              </a:rPr>
              <a:t>触发逻辑的灵活性</a:t>
            </a:r>
            <a:endParaRPr lang="en-US" altLang="zh-CN" sz="2400" dirty="0" smtClean="0">
              <a:solidFill>
                <a:srgbClr val="000000"/>
              </a:solidFill>
              <a:latin typeface="Calibri" panose="020F0502020204030204" pitchFamily="34" charset="0"/>
            </a:endParaRPr>
          </a:p>
          <a:p>
            <a:pPr marL="457200" lvl="1" indent="0" eaLnBrk="1" hangingPunct="1">
              <a:lnSpc>
                <a:spcPct val="150000"/>
              </a:lnSpc>
            </a:pPr>
            <a:endParaRPr lang="en-US" altLang="zh-CN" sz="2400" dirty="0">
              <a:solidFill>
                <a:srgbClr val="000000"/>
              </a:solidFill>
              <a:latin typeface="Calibri" panose="020F0502020204030204" pitchFamily="34" charset="0"/>
            </a:endParaRPr>
          </a:p>
        </p:txBody>
      </p:sp>
      <p:sp>
        <p:nvSpPr>
          <p:cNvPr id="15" name="圆角矩形标注 14"/>
          <p:cNvSpPr/>
          <p:nvPr/>
        </p:nvSpPr>
        <p:spPr>
          <a:xfrm rot="10800000">
            <a:off x="752654" y="4526534"/>
            <a:ext cx="3633060" cy="1710777"/>
          </a:xfrm>
          <a:prstGeom prst="wedgeRoundRectCallout">
            <a:avLst>
              <a:gd name="adj1" fmla="val -69211"/>
              <a:gd name="adj2" fmla="val 54778"/>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CN" dirty="0"/>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主题1">
  <a:themeElements>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txDef>
      <a:spPr bwMode="auto">
        <a:blipFill rotWithShape="0">
          <a:blip xmlns:r="http://schemas.openxmlformats.org/officeDocument/2006/relationships" r:embed="rId1"/>
          <a:stretch>
            <a:fillRect l="-983" t="-1148" b="-1291"/>
          </a:stretch>
        </a:blipFill>
        <a:ln>
          <a:noFill/>
        </a:ln>
        <a:extLst>
          <a:ext uri="{91240B29-F687-4F45-9708-019B960494DF}">
            <a14:hiddenLine xmlns:a14="http://schemas.microsoft.com/office/drawing/2010/main" w="9525">
              <a:solidFill>
                <a:srgbClr val="000000"/>
              </a:solidFill>
              <a:miter lim="800000"/>
              <a:headEnd/>
              <a:tailEnd/>
            </a14:hiddenLine>
          </a:ext>
        </a:extLst>
      </a:spPr>
      <a:bodyPr/>
      <a:lstStyle>
        <a:defPPr>
          <a:defRPr>
            <a:noFill/>
          </a:defRPr>
        </a:defPPr>
      </a:lstStyle>
    </a:tx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主题2</Template>
  <TotalTime>136720</TotalTime>
  <Words>1001</Words>
  <Application>Microsoft Office PowerPoint</Application>
  <PresentationFormat>全屏显示(4:3)</PresentationFormat>
  <Paragraphs>161</Paragraphs>
  <Slides>16</Slides>
  <Notes>14</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16</vt:i4>
      </vt:variant>
    </vt:vector>
  </HeadingPairs>
  <TitlesOfParts>
    <vt:vector size="29" baseType="lpstr">
      <vt:lpstr>Aharoni</vt:lpstr>
      <vt:lpstr>Estrangelo Edessa</vt:lpstr>
      <vt:lpstr>黑体</vt:lpstr>
      <vt:lpstr>宋体</vt:lpstr>
      <vt:lpstr>Arial</vt:lpstr>
      <vt:lpstr>Arial Black</vt:lpstr>
      <vt:lpstr>Calibri</vt:lpstr>
      <vt:lpstr>Cambria Math</vt:lpstr>
      <vt:lpstr>Symbol</vt:lpstr>
      <vt:lpstr>Times New Roman</vt:lpstr>
      <vt:lpstr>Wingdings</vt:lpstr>
      <vt:lpstr>主题1</vt:lpstr>
      <vt:lpstr>Visio</vt:lpstr>
      <vt:lpstr>PowerPoint 演示文稿</vt:lpstr>
      <vt:lpstr>主要内容</vt:lpstr>
      <vt:lpstr>主要内容</vt:lpstr>
      <vt:lpstr>PandaX-III TPC</vt:lpstr>
      <vt:lpstr>MicroMegas:</vt:lpstr>
      <vt:lpstr>主要内容</vt:lpstr>
      <vt:lpstr>PandaX-III读出电子学结构框图</vt:lpstr>
      <vt:lpstr>Mesh读出板电路框图 </vt:lpstr>
      <vt:lpstr>Mesh前端模拟电路</vt:lpstr>
      <vt:lpstr>Mesh原型板</vt:lpstr>
      <vt:lpstr>原型板测试结果</vt:lpstr>
      <vt:lpstr>原型板数据分析</vt:lpstr>
      <vt:lpstr>Mesh读出板设计</vt:lpstr>
      <vt:lpstr>主要内容</vt:lpstr>
      <vt:lpstr>Mesh读出板设计进展</vt:lpstr>
      <vt:lpstr>PowerPoint 演示文稿</vt:lpstr>
    </vt:vector>
  </TitlesOfParts>
  <Company>felab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HIRFL-CSR外靶实验的数据传输与触发判选研究</dc:title>
  <dc:creator>康龙飞</dc:creator>
  <cp:lastModifiedBy>sherry</cp:lastModifiedBy>
  <cp:revision>4956</cp:revision>
  <dcterms:created xsi:type="dcterms:W3CDTF">2010-09-25T08:46:39Z</dcterms:created>
  <dcterms:modified xsi:type="dcterms:W3CDTF">2016-11-11T05:45:32Z</dcterms:modified>
</cp:coreProperties>
</file>