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5" r:id="rId1"/>
  </p:sldMasterIdLst>
  <p:notesMasterIdLst>
    <p:notesMasterId r:id="rId25"/>
  </p:notesMasterIdLst>
  <p:sldIdLst>
    <p:sldId id="256" r:id="rId2"/>
    <p:sldId id="283" r:id="rId3"/>
    <p:sldId id="290" r:id="rId4"/>
    <p:sldId id="293" r:id="rId5"/>
    <p:sldId id="294" r:id="rId6"/>
    <p:sldId id="331" r:id="rId7"/>
    <p:sldId id="295" r:id="rId8"/>
    <p:sldId id="311" r:id="rId9"/>
    <p:sldId id="337" r:id="rId10"/>
    <p:sldId id="328" r:id="rId11"/>
    <p:sldId id="327" r:id="rId12"/>
    <p:sldId id="334" r:id="rId13"/>
    <p:sldId id="288" r:id="rId14"/>
    <p:sldId id="338" r:id="rId15"/>
    <p:sldId id="339" r:id="rId16"/>
    <p:sldId id="340" r:id="rId17"/>
    <p:sldId id="320" r:id="rId18"/>
    <p:sldId id="332" r:id="rId19"/>
    <p:sldId id="335" r:id="rId20"/>
    <p:sldId id="300" r:id="rId21"/>
    <p:sldId id="271" r:id="rId22"/>
    <p:sldId id="330" r:id="rId23"/>
    <p:sldId id="316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59" autoAdjust="0"/>
  </p:normalViewPr>
  <p:slideViewPr>
    <p:cSldViewPr>
      <p:cViewPr varScale="1">
        <p:scale>
          <a:sx n="84" d="100"/>
          <a:sy n="84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1783-8B8F-4079-812B-3288EA488D50}" type="datetimeFigureOut">
              <a:rPr lang="zh-CN" altLang="en-US" smtClean="0"/>
              <a:pPr/>
              <a:t>2016/11/11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A9A2-BB76-494B-8872-53A2C3B5AF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A9A2-BB76-494B-8872-53A2C3B5AF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26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A9A2-BB76-494B-8872-53A2C3B5AF4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84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A9A2-BB76-494B-8872-53A2C3B5AF4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2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A9A2-BB76-494B-8872-53A2C3B5AF4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18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A9A2-BB76-494B-8872-53A2C3B5AF4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0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A9A2-BB76-494B-8872-53A2C3B5AF4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23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52739-0DCA-4109-AD38-E64B290F284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6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76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38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40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16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13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2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58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9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28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19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37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752566"/>
            <a:ext cx="7632848" cy="1109985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中科大热压接工艺</a:t>
            </a:r>
            <a:r>
              <a:rPr lang="en-US" altLang="zh-CN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Micromegas</a:t>
            </a:r>
            <a:r>
              <a:rPr lang="zh-CN" alt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研究现状和进展</a:t>
            </a:r>
            <a:endParaRPr lang="zh-CN" alt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380384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70C0"/>
                </a:solidFill>
              </a:rPr>
              <a:t>张志永</a:t>
            </a:r>
            <a:endParaRPr lang="en-US" altLang="zh-CN" sz="3200" b="1" dirty="0" smtClean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2643" y="4653135"/>
            <a:ext cx="7435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</a:rPr>
              <a:t>核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探测与核电子学国家重点实验室，</a:t>
            </a:r>
            <a:endParaRPr lang="en-US" altLang="zh-CN" sz="2400" b="1" dirty="0" smtClean="0">
              <a:solidFill>
                <a:srgbClr val="0070C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0070C0"/>
                </a:solidFill>
              </a:rPr>
              <a:t>中国科学技术大学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, 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合肥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8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10</a:t>
            </a:fld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5580112" y="1844824"/>
            <a:ext cx="322030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Details see </a:t>
            </a:r>
            <a:r>
              <a:rPr lang="en-US" altLang="zh-CN" sz="2400" dirty="0" err="1">
                <a:solidFill>
                  <a:srgbClr val="FF0000"/>
                </a:solidFill>
              </a:rPr>
              <a:t>Jianxin’s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talk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14098"/>
            <a:ext cx="1725100" cy="1582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3605"/>
            <a:ext cx="2529042" cy="181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6103" y="286931"/>
            <a:ext cx="7543800" cy="1450757"/>
          </a:xfrm>
        </p:spPr>
        <p:txBody>
          <a:bodyPr>
            <a:noAutofit/>
          </a:bodyPr>
          <a:lstStyle/>
          <a:p>
            <a:pPr lvl="1"/>
            <a:r>
              <a:rPr lang="zh-CN" altLang="en-US" sz="4800" dirty="0">
                <a:solidFill>
                  <a:srgbClr val="C00000"/>
                </a:solidFill>
              </a:rPr>
              <a:t>四角读出方法</a:t>
            </a:r>
            <a:r>
              <a:rPr lang="en-US" altLang="zh-CN" sz="4800" dirty="0">
                <a:solidFill>
                  <a:srgbClr val="C00000"/>
                </a:solidFill>
              </a:rPr>
              <a:t/>
            </a:r>
            <a:br>
              <a:rPr lang="en-US" altLang="zh-CN" sz="4800" dirty="0">
                <a:solidFill>
                  <a:srgbClr val="C00000"/>
                </a:solidFill>
              </a:rPr>
            </a:br>
            <a:r>
              <a:rPr lang="zh-CN" altLang="en-US" sz="4800" dirty="0" smtClean="0">
                <a:solidFill>
                  <a:schemeClr val="tx1"/>
                </a:solidFill>
              </a:rPr>
              <a:t>基本</a:t>
            </a:r>
            <a:r>
              <a:rPr lang="zh-CN" altLang="en-US" sz="4800" dirty="0">
                <a:solidFill>
                  <a:schemeClr val="tx1"/>
                </a:solidFill>
              </a:rPr>
              <a:t>原理</a:t>
            </a:r>
            <a:endParaRPr lang="en-US" altLang="zh-CN" sz="480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5336" y="3460565"/>
            <a:ext cx="80706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四角读出方法最早是用在半导体探测器，通过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pad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四角的电荷分配比率来确定粒子击中的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2D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位置。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初步的模拟计算显示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利用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1cm×1cm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pad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阵列，可以实现</a:t>
            </a:r>
            <a:r>
              <a:rPr lang="zh-CN" altLang="en-US" sz="20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好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于</a:t>
            </a:r>
            <a:r>
              <a:rPr lang="en-US" altLang="zh-CN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200 </a:t>
            </a:r>
            <a:r>
              <a:rPr lang="en-US" altLang="zh-CN" sz="20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um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x-y 2D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位置分辨</a:t>
            </a:r>
            <a:r>
              <a:rPr lang="en-US" altLang="zh-CN" sz="2000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!</a:t>
            </a:r>
            <a:endParaRPr lang="en-US" altLang="zh-CN" sz="2000" dirty="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这将降低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25 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倍的读出路数，同时提高一倍左右的位置分辨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!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5625 </a:t>
            </a:r>
            <a:r>
              <a:rPr lang="en-US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to 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225 channels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~500um to ~200um</a:t>
            </a:r>
            <a:endParaRPr lang="en-US" altLang="zh-CN" sz="20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作为代价</a:t>
            </a:r>
            <a:r>
              <a:rPr lang="en-US" altLang="zh-CN" sz="2000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必须采用模拟读出，而且要求很好的电荷线性</a:t>
            </a:r>
            <a:r>
              <a:rPr lang="en-US" altLang="zh-CN" sz="2000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(~</a:t>
            </a:r>
            <a:r>
              <a:rPr lang="en-US" altLang="zh-CN" sz="2000" dirty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%)</a:t>
            </a:r>
            <a:r>
              <a:rPr lang="zh-CN" altLang="en-US" sz="2000" dirty="0" smtClean="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150" y="5796719"/>
            <a:ext cx="8070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1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Banu</a:t>
            </a:r>
            <a:r>
              <a:rPr lang="en-US" altLang="zh-CN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Nuclear </a:t>
            </a:r>
            <a:r>
              <a:rPr lang="en-US" altLang="zh-CN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and Methods in Physics Research A 593 (2008) </a:t>
            </a:r>
            <a:r>
              <a:rPr lang="en-US" altLang="zh-CN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399–406.</a:t>
            </a:r>
            <a:endParaRPr lang="en-US" altLang="zh-CN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6406" y="2975742"/>
            <a:ext cx="336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A  readout PCB by screen printing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7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5" y="4005064"/>
            <a:ext cx="5080029" cy="20625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958334"/>
            <a:ext cx="5080028" cy="20625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89739" y="2589539"/>
            <a:ext cx="95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257um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23403" y="4553432"/>
            <a:ext cx="958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235um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11</a:t>
            </a:fld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683567" y="2011794"/>
            <a:ext cx="30963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利用铜靶的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x-ray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光机对其位置分辨进行测试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利用两块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1cm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厚的铜块形成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50 um 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缝隙对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x-ray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进行准直；</a:t>
            </a:r>
            <a:endParaRPr lang="en-US" altLang="zh-CN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然后利用示波器采集波形进行离线分析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我们分别对仅仅经过电荷灵敏前放和经过前放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成形的信号进行采集和分析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57924" y="2020266"/>
            <a:ext cx="19542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Without shaping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0086" y="4113263"/>
            <a:ext cx="21058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6us shaping time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zh-CN" altLang="en-US" sz="4800" dirty="0">
                <a:solidFill>
                  <a:srgbClr val="C00000"/>
                </a:solidFill>
              </a:rPr>
              <a:t>四角读出方法</a:t>
            </a:r>
            <a:r>
              <a:rPr lang="en-US" altLang="zh-CN" sz="4800" dirty="0">
                <a:solidFill>
                  <a:srgbClr val="C00000"/>
                </a:solidFill>
              </a:rPr>
              <a:t/>
            </a:r>
            <a:br>
              <a:rPr lang="en-US" altLang="zh-CN" sz="4800" dirty="0">
                <a:solidFill>
                  <a:srgbClr val="C00000"/>
                </a:solidFill>
              </a:rPr>
            </a:b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初步结果</a:t>
            </a:r>
            <a:endParaRPr lang="en-US" altLang="zh-CN" sz="4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08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双雪崩探测器</a:t>
            </a:r>
            <a:r>
              <a:rPr lang="en-US" altLang="zh-CN" dirty="0" smtClean="0">
                <a:solidFill>
                  <a:srgbClr val="C00000"/>
                </a:solidFill>
              </a:rPr>
              <a:t/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背靠背结构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6" y="1844824"/>
            <a:ext cx="396044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3152"/>
            <a:ext cx="4392488" cy="20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07304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常规单层结构遇到的问题：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4642611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由于几个毫米的漂移间隙，对不同入射角度的粒子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定位会出现偏差，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对大角度的尤为明显。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3573016"/>
            <a:ext cx="3859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上下读出条连通，利用双次雪崩抵消这种偏差，希望得到更好的位置精度；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利用更小的漂移间隙，可以得到更好的效率和时间特性；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双面也可作为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x-y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读出，降低探测器的厚度及物质的量；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730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2160240" cy="1780458"/>
          </a:xfrm>
          <a:prstGeom prst="rect">
            <a:avLst/>
          </a:prstGeom>
        </p:spPr>
      </p:pic>
      <p:pic>
        <p:nvPicPr>
          <p:cNvPr id="15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56" y="4144517"/>
            <a:ext cx="2563827" cy="180476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13</a:t>
            </a:fld>
            <a:endParaRPr lang="zh-CN" altLang="en-US" sz="1400"/>
          </a:p>
        </p:txBody>
      </p:sp>
      <p:pic>
        <p:nvPicPr>
          <p:cNvPr id="9" name="内容占位符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33" y="2060848"/>
            <a:ext cx="2313925" cy="17026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2879371" cy="187853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71600" y="3491716"/>
            <a:ext cx="287937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A 10cm*10cm prototype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0971" y="1988840"/>
            <a:ext cx="2182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Mesh Signals of a cosmic </a:t>
            </a:r>
            <a:r>
              <a:rPr lang="en-US" altLang="zh-CN" sz="2000" dirty="0" err="1" smtClean="0"/>
              <a:t>muon</a:t>
            </a:r>
            <a:r>
              <a:rPr lang="en-US" altLang="zh-CN" sz="2000" dirty="0" smtClean="0"/>
              <a:t> from </a:t>
            </a:r>
            <a:r>
              <a:rPr lang="en-US" altLang="zh-CN" sz="2000" dirty="0" smtClean="0">
                <a:solidFill>
                  <a:srgbClr val="FF0000"/>
                </a:solidFill>
              </a:rPr>
              <a:t>both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chemeClr val="accent5">
                    <a:lumMod val="75000"/>
                  </a:schemeClr>
                </a:solidFill>
              </a:rPr>
              <a:t>sides</a:t>
            </a:r>
            <a:r>
              <a:rPr lang="en-US" altLang="zh-CN" sz="2000" dirty="0" smtClean="0"/>
              <a:t>, and trigger signal from a </a:t>
            </a:r>
            <a:r>
              <a:rPr lang="en-US" altLang="zh-CN" sz="2000" dirty="0" smtClean="0">
                <a:solidFill>
                  <a:srgbClr val="3333FF"/>
                </a:solidFill>
              </a:rPr>
              <a:t>plastic scintillator</a:t>
            </a:r>
            <a:r>
              <a:rPr lang="en-US" altLang="zh-CN" sz="2000" dirty="0" smtClean="0"/>
              <a:t>!  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337" y="4308461"/>
            <a:ext cx="2297095" cy="16514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6610" y="481099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Energy resolution </a:t>
            </a:r>
            <a:r>
              <a:rPr lang="en-US" altLang="zh-CN" sz="2000" dirty="0" smtClean="0">
                <a:solidFill>
                  <a:srgbClr val="C00000"/>
                </a:solidFill>
              </a:rPr>
              <a:t>15.4% (FWHM)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42225" y="419372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Gain up to 30000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7" name="文本框 3"/>
          <p:cNvSpPr txBox="1"/>
          <p:nvPr/>
        </p:nvSpPr>
        <p:spPr>
          <a:xfrm>
            <a:off x="963512" y="5457330"/>
            <a:ext cx="216832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rgbClr val="C00000"/>
                </a:solidFill>
              </a:rPr>
              <a:t>spacer zone: ~3%</a:t>
            </a: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双雪崩探测器</a:t>
            </a:r>
            <a:r>
              <a:rPr lang="en-US" altLang="zh-CN" dirty="0">
                <a:solidFill>
                  <a:srgbClr val="C00000"/>
                </a:solidFill>
              </a:rPr>
              <a:t/>
            </a:r>
            <a:br>
              <a:rPr lang="en-US" altLang="zh-CN" dirty="0">
                <a:solidFill>
                  <a:srgbClr val="C00000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初步测试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Piggyback </a:t>
            </a:r>
            <a:r>
              <a:rPr lang="zh-CN" altLang="en-US" dirty="0" smtClean="0">
                <a:solidFill>
                  <a:srgbClr val="C00000"/>
                </a:solidFill>
              </a:rPr>
              <a:t>结构</a:t>
            </a:r>
            <a:r>
              <a:rPr lang="en-US" altLang="zh-CN" dirty="0" smtClean="0">
                <a:solidFill>
                  <a:srgbClr val="C00000"/>
                </a:solidFill>
              </a:rPr>
              <a:t>  </a:t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基本设计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755576" y="3864647"/>
            <a:ext cx="7508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数百微米宽的双雪崩结构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工作模式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     A: </a:t>
            </a:r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高增益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上级雪崩作为预放大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(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场强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30-50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kV/cm) +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下级雪崩的二级放大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(30-50kV/cm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) ;</a:t>
            </a:r>
          </a:p>
          <a:p>
            <a:pPr algn="just"/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     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提取</a:t>
            </a:r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快电子信号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GEM-like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avalanche (gap 1, 30-50 kV/cm) + electron transmission (gap 2, 3-5 kV/cm) ; 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939070" y="2136966"/>
            <a:ext cx="4690292" cy="1368890"/>
            <a:chOff x="851165" y="2143309"/>
            <a:chExt cx="6616622" cy="2588678"/>
          </a:xfrm>
        </p:grpSpPr>
        <p:sp>
          <p:nvSpPr>
            <p:cNvPr id="15" name="矩形 14"/>
            <p:cNvSpPr/>
            <p:nvPr/>
          </p:nvSpPr>
          <p:spPr>
            <a:xfrm flipV="1">
              <a:off x="883647" y="2143309"/>
              <a:ext cx="6584140" cy="457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 rot="10800000">
              <a:off x="1708515" y="3992375"/>
              <a:ext cx="432556" cy="259613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883647" y="3426627"/>
              <a:ext cx="6577327" cy="1305360"/>
              <a:chOff x="283518" y="2584174"/>
              <a:chExt cx="3815185" cy="1126714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3881617" y="2584174"/>
                <a:ext cx="133787" cy="7584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346494" y="2584174"/>
                <a:ext cx="133787" cy="7584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778711" y="3286497"/>
                <a:ext cx="318721" cy="1099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359896" y="2589901"/>
                <a:ext cx="133787" cy="7584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2742476" y="2589901"/>
                <a:ext cx="133787" cy="7584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371056" y="2693769"/>
                <a:ext cx="3636047" cy="352308"/>
                <a:chOff x="371108" y="2730321"/>
                <a:chExt cx="3643082" cy="315756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373722" y="3046077"/>
                  <a:ext cx="3640468" cy="0"/>
                </a:xfrm>
                <a:prstGeom prst="line">
                  <a:avLst/>
                </a:prstGeom>
                <a:ln w="22225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直接连接符 4"/>
                <p:cNvCxnSpPr/>
                <p:nvPr/>
              </p:nvCxnSpPr>
              <p:spPr>
                <a:xfrm>
                  <a:off x="371108" y="2730321"/>
                  <a:ext cx="3640469" cy="0"/>
                </a:xfrm>
                <a:prstGeom prst="line">
                  <a:avLst/>
                </a:prstGeom>
                <a:ln w="22225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矩形 6"/>
              <p:cNvSpPr/>
              <p:nvPr/>
            </p:nvSpPr>
            <p:spPr>
              <a:xfrm>
                <a:off x="283518" y="3380280"/>
                <a:ext cx="3815185" cy="3306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35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83518" y="3293447"/>
                <a:ext cx="313498" cy="925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71073" y="3293446"/>
                <a:ext cx="318721" cy="1099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280383" y="3293446"/>
                <a:ext cx="318721" cy="1099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767338" y="3294019"/>
                <a:ext cx="318721" cy="1099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233499" y="3293446"/>
                <a:ext cx="318721" cy="1099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729796" y="3293443"/>
                <a:ext cx="318721" cy="1099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256972" y="3294019"/>
                <a:ext cx="318721" cy="10990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Freeform 18"/>
            <p:cNvSpPr>
              <a:spLocks/>
            </p:cNvSpPr>
            <p:nvPr/>
          </p:nvSpPr>
          <p:spPr bwMode="auto">
            <a:xfrm rot="10800000">
              <a:off x="6130603" y="3568969"/>
              <a:ext cx="321779" cy="376640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 rot="10800000">
              <a:off x="6130603" y="3977138"/>
              <a:ext cx="354555" cy="287820"/>
              <a:chOff x="8809038" y="3922008"/>
              <a:chExt cx="660786" cy="928289"/>
            </a:xfrm>
          </p:grpSpPr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 rot="10800000" flipH="1">
                <a:off x="8809038" y="3922008"/>
                <a:ext cx="122170" cy="92828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Freeform 18"/>
              <p:cNvSpPr>
                <a:spLocks/>
              </p:cNvSpPr>
              <p:nvPr/>
            </p:nvSpPr>
            <p:spPr bwMode="auto">
              <a:xfrm rot="10800000" flipH="1">
                <a:off x="9072943" y="3922009"/>
                <a:ext cx="122170" cy="92828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Freeform 18"/>
              <p:cNvSpPr>
                <a:spLocks/>
              </p:cNvSpPr>
              <p:nvPr/>
            </p:nvSpPr>
            <p:spPr bwMode="auto">
              <a:xfrm rot="10800000" flipH="1">
                <a:off x="9347654" y="3922008"/>
                <a:ext cx="122170" cy="928288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sz="1350" kern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3" name="Freeform 18"/>
            <p:cNvSpPr>
              <a:spLocks/>
            </p:cNvSpPr>
            <p:nvPr/>
          </p:nvSpPr>
          <p:spPr bwMode="auto">
            <a:xfrm rot="10800000">
              <a:off x="1830110" y="3583273"/>
              <a:ext cx="147400" cy="324167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1"/>
                <a:gd name="T31" fmla="*/ 0 h 1969"/>
                <a:gd name="T32" fmla="*/ 651 w 651"/>
                <a:gd name="T33" fmla="*/ 1969 h 1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>
                <a:defRPr/>
              </a:pPr>
              <a:endParaRPr lang="zh-CN" altLang="en-US" sz="135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851165" y="2243355"/>
              <a:ext cx="1865038" cy="6402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Drift cathode </a:t>
              </a:r>
              <a:endParaRPr lang="zh-CN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2201293" y="2528200"/>
            <a:ext cx="99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Mode A</a:t>
            </a:r>
            <a:endParaRPr lang="zh-CN" altLang="en-US" sz="1600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14</a:t>
            </a:fld>
            <a:endParaRPr lang="zh-CN" altLang="en-US" sz="1400"/>
          </a:p>
        </p:txBody>
      </p:sp>
      <p:sp>
        <p:nvSpPr>
          <p:cNvPr id="83" name="文本框 82"/>
          <p:cNvSpPr txBox="1"/>
          <p:nvPr/>
        </p:nvSpPr>
        <p:spPr>
          <a:xfrm>
            <a:off x="5727947" y="3864450"/>
            <a:ext cx="176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“piggyback”</a:t>
            </a:r>
            <a:endParaRPr lang="zh-CN" altLang="en-US" dirty="0">
              <a:solidFill>
                <a:srgbClr val="0070C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4" y="2276219"/>
            <a:ext cx="903858" cy="1244395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699771" y="2190766"/>
            <a:ext cx="903858" cy="1279374"/>
          </a:xfrm>
          <a:prstGeom prst="rect">
            <a:avLst/>
          </a:prstGeom>
        </p:spPr>
      </p:pic>
      <p:sp>
        <p:nvSpPr>
          <p:cNvPr id="118" name="文本框 117"/>
          <p:cNvSpPr txBox="1"/>
          <p:nvPr/>
        </p:nvSpPr>
        <p:spPr>
          <a:xfrm>
            <a:off x="5265879" y="2516687"/>
            <a:ext cx="96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Mode </a:t>
            </a:r>
            <a:r>
              <a:rPr lang="en-US" altLang="zh-CN" sz="1600" b="1" dirty="0" smtClean="0"/>
              <a:t>B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9956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56348" y="1772816"/>
            <a:ext cx="7533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完成了一个</a:t>
            </a:r>
            <a:r>
              <a:rPr lang="en-US" altLang="zh-CN" sz="2000" dirty="0" smtClean="0"/>
              <a:t> 3mm*3mm </a:t>
            </a:r>
            <a:r>
              <a:rPr lang="en-US" altLang="zh-CN" sz="2000" dirty="0"/>
              <a:t>“piggyback” </a:t>
            </a:r>
            <a:r>
              <a:rPr lang="zh-CN" altLang="en-US" sz="2000" dirty="0" smtClean="0"/>
              <a:t>的研制；</a:t>
            </a:r>
            <a:endParaRPr lang="en-US" altLang="zh-CN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测试气体</a:t>
            </a:r>
            <a:r>
              <a:rPr lang="en-US" altLang="zh-CN" sz="2000" dirty="0" smtClean="0"/>
              <a:t>,</a:t>
            </a:r>
            <a:r>
              <a:rPr lang="en-US" altLang="zh-CN" sz="2000" dirty="0" err="1" smtClean="0"/>
              <a:t>Ar</a:t>
            </a:r>
            <a:r>
              <a:rPr lang="en-US" altLang="zh-CN" sz="2000" dirty="0" smtClean="0"/>
              <a:t>/CO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(93:7</a:t>
            </a:r>
            <a:r>
              <a:rPr lang="en-US" altLang="zh-CN" sz="2000" dirty="0"/>
              <a:t>) </a:t>
            </a:r>
            <a:r>
              <a:rPr lang="zh-CN" altLang="en-US" sz="2000" dirty="0"/>
              <a:t>放射源</a:t>
            </a:r>
            <a:r>
              <a:rPr lang="en-US" altLang="zh-CN" sz="2000" dirty="0" smtClean="0"/>
              <a:t> </a:t>
            </a:r>
            <a:r>
              <a:rPr lang="en-US" altLang="zh-CN" sz="2000" baseline="30000" dirty="0">
                <a:solidFill>
                  <a:srgbClr val="00B0F0"/>
                </a:solidFill>
              </a:rPr>
              <a:t>55</a:t>
            </a:r>
            <a:r>
              <a:rPr lang="en-US" altLang="zh-CN" sz="2000" dirty="0">
                <a:solidFill>
                  <a:srgbClr val="00B0F0"/>
                </a:solidFill>
              </a:rPr>
              <a:t>Fe </a:t>
            </a:r>
            <a:r>
              <a:rPr lang="en-US" altLang="zh-CN" sz="2000" dirty="0" smtClean="0">
                <a:solidFill>
                  <a:srgbClr val="00B0F0"/>
                </a:solidFill>
              </a:rPr>
              <a:t>source</a:t>
            </a:r>
            <a:r>
              <a:rPr lang="en-US" altLang="zh-CN" sz="2000" dirty="0" smtClean="0"/>
              <a:t>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35199" y="2612819"/>
            <a:ext cx="7467169" cy="2273787"/>
            <a:chOff x="1560694" y="4067806"/>
            <a:chExt cx="5946960" cy="21463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0694" y="4211777"/>
              <a:ext cx="2830068" cy="20023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090" y="4211777"/>
              <a:ext cx="2778564" cy="200239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381868" y="4424647"/>
              <a:ext cx="1069848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 lower mesh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81868" y="4988818"/>
              <a:ext cx="1069848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</a:rPr>
                <a:t>upper mesh </a:t>
              </a:r>
              <a:endParaRPr lang="zh-CN" alt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119996" y="5160250"/>
              <a:ext cx="875538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</a:rPr>
                <a:t>Anode 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44938" y="4198306"/>
              <a:ext cx="1042416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10 mV/</a:t>
              </a:r>
              <a:r>
                <a:rPr lang="en-US" altLang="zh-CN" b="1" dirty="0" err="1"/>
                <a:t>Div</a:t>
              </a:r>
              <a:endParaRPr lang="zh-CN" altLang="en-US" b="1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87567" y="4522991"/>
              <a:ext cx="1288161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 Lower mesh 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87567" y="4067806"/>
              <a:ext cx="1069848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50000"/>
                    </a:schemeClr>
                  </a:solidFill>
                </a:rPr>
                <a:t>Upper mesh </a:t>
              </a:r>
              <a:endParaRPr lang="zh-CN" alt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54233" y="5284665"/>
              <a:ext cx="875538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4">
                      <a:lumMod val="75000"/>
                    </a:schemeClr>
                  </a:solidFill>
                </a:rPr>
                <a:t>Anode 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491222" y="5439219"/>
              <a:ext cx="1042416" cy="34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50 mV/</a:t>
              </a:r>
              <a:r>
                <a:rPr lang="en-US" altLang="zh-CN" b="1" dirty="0" err="1"/>
                <a:t>Div</a:t>
              </a:r>
              <a:endParaRPr lang="zh-CN" altLang="en-US" b="1" dirty="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35199" y="4582854"/>
            <a:ext cx="3579487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</a:rPr>
              <a:t>L_mesh</a:t>
            </a:r>
            <a:r>
              <a:rPr lang="en-US" altLang="zh-CN" b="1" dirty="0" smtClean="0">
                <a:solidFill>
                  <a:schemeClr val="bg1"/>
                </a:solidFill>
              </a:rPr>
              <a:t>=-590V, </a:t>
            </a:r>
            <a:r>
              <a:rPr lang="en-US" altLang="zh-CN" b="1" dirty="0" err="1" smtClean="0">
                <a:solidFill>
                  <a:schemeClr val="bg1"/>
                </a:solidFill>
              </a:rPr>
              <a:t>U_mesh</a:t>
            </a:r>
            <a:r>
              <a:rPr lang="en-US" altLang="zh-CN" b="1" dirty="0" smtClean="0">
                <a:solidFill>
                  <a:schemeClr val="bg1"/>
                </a:solidFill>
              </a:rPr>
              <a:t>=-960V, Drift=-1110V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15</a:t>
            </a:fld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4770910" y="4582854"/>
            <a:ext cx="3514344" cy="64633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 sz="1800" b="1" dirty="0" err="1"/>
              <a:t>L_mesh</a:t>
            </a:r>
            <a:r>
              <a:rPr lang="en-US" altLang="zh-CN" sz="1800" b="1" dirty="0" smtClean="0"/>
              <a:t>=-50V</a:t>
            </a:r>
            <a:r>
              <a:rPr lang="en-US" altLang="zh-CN" sz="1800" b="1" dirty="0"/>
              <a:t>, </a:t>
            </a:r>
            <a:r>
              <a:rPr lang="en-US" altLang="zh-CN" sz="1800" b="1" dirty="0" err="1"/>
              <a:t>U_mesh</a:t>
            </a:r>
            <a:r>
              <a:rPr lang="en-US" altLang="zh-CN" sz="1800" b="1" dirty="0" smtClean="0"/>
              <a:t>=-650V</a:t>
            </a:r>
            <a:r>
              <a:rPr lang="en-US" altLang="zh-CN" sz="1800" b="1" dirty="0"/>
              <a:t>, Drift</a:t>
            </a:r>
            <a:r>
              <a:rPr lang="en-US" altLang="zh-CN" sz="1800" b="1" dirty="0" smtClean="0"/>
              <a:t>=-780V</a:t>
            </a:r>
            <a:endParaRPr lang="zh-CN" altLang="en-US" sz="1800" b="1" dirty="0"/>
          </a:p>
        </p:txBody>
      </p:sp>
      <p:sp>
        <p:nvSpPr>
          <p:cNvPr id="22" name="矩形 21"/>
          <p:cNvSpPr/>
          <p:nvPr/>
        </p:nvSpPr>
        <p:spPr>
          <a:xfrm>
            <a:off x="820139" y="5367983"/>
            <a:ext cx="6443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000" dirty="0" smtClean="0"/>
              <a:t>经过电荷灵敏前放的信号</a:t>
            </a:r>
            <a:r>
              <a:rPr lang="en-US" altLang="zh-CN" sz="2000" dirty="0" smtClean="0"/>
              <a:t>(5mV/50fC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lvl="1"/>
            <a:r>
              <a:rPr lang="zh-CN" altLang="en-US" sz="2000" b="1" dirty="0">
                <a:solidFill>
                  <a:srgbClr val="C00000"/>
                </a:solidFill>
              </a:rPr>
              <a:t>左图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: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高增益模式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,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右图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: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快时间模式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Piggyback </a:t>
            </a:r>
            <a:r>
              <a:rPr lang="zh-CN" altLang="en-US" dirty="0" smtClean="0">
                <a:solidFill>
                  <a:srgbClr val="C00000"/>
                </a:solidFill>
              </a:rPr>
              <a:t>结构</a:t>
            </a:r>
            <a:r>
              <a:rPr lang="en-US" altLang="zh-CN" dirty="0" smtClean="0">
                <a:solidFill>
                  <a:srgbClr val="C00000"/>
                </a:solidFill>
              </a:rPr>
              <a:t>  </a:t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测试设置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2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20102" y="4077072"/>
            <a:ext cx="3185496" cy="1948971"/>
            <a:chOff x="588933" y="3755632"/>
            <a:chExt cx="3201524" cy="23642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806" y="3755632"/>
              <a:ext cx="3198651" cy="236422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88933" y="4973191"/>
              <a:ext cx="3198652" cy="858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C00000"/>
                  </a:solidFill>
                </a:rPr>
                <a:t>Fast signal </a:t>
              </a:r>
              <a:r>
                <a:rPr lang="en-US" altLang="zh-CN" sz="2000" dirty="0" smtClean="0">
                  <a:solidFill>
                    <a:srgbClr val="C00000"/>
                  </a:solidFill>
                </a:rPr>
                <a:t>after </a:t>
              </a:r>
              <a:r>
                <a:rPr lang="en-US" altLang="zh-CN" sz="2000" dirty="0">
                  <a:solidFill>
                    <a:srgbClr val="C00000"/>
                  </a:solidFill>
                </a:rPr>
                <a:t>a 10 times gain current fast amplifier  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84490" y="4203071"/>
              <a:ext cx="1453384" cy="48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100 ns/</a:t>
              </a:r>
              <a:r>
                <a:rPr lang="en-US" altLang="zh-CN" sz="2000" dirty="0" err="1"/>
                <a:t>Div</a:t>
              </a:r>
              <a:endParaRPr lang="zh-CN" altLang="en-US" sz="2000" dirty="0"/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2146554" y="4780152"/>
              <a:ext cx="37033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891634"/>
            <a:ext cx="3277086" cy="211770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02951" y="1903203"/>
            <a:ext cx="2548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增益达到</a:t>
            </a:r>
            <a:r>
              <a:rPr lang="en-US" altLang="zh-CN" sz="2000" dirty="0" smtClean="0">
                <a:solidFill>
                  <a:srgbClr val="C00000"/>
                </a:solidFill>
              </a:rPr>
              <a:t>50000 </a:t>
            </a:r>
            <a:r>
              <a:rPr lang="zh-CN" altLang="en-US" sz="2000" dirty="0" smtClean="0"/>
              <a:t>（无阻性阳极）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341581" y="4501569"/>
            <a:ext cx="4190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进一步的优化工作</a:t>
            </a:r>
            <a:r>
              <a:rPr lang="en-US" altLang="zh-CN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利用更薄的丝网，优化电场结构</a:t>
            </a:r>
            <a:r>
              <a:rPr lang="en-US" altLang="zh-CN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利用阻性阳极进一步提高增益</a:t>
            </a:r>
            <a:r>
              <a:rPr lang="en-US" altLang="zh-CN" sz="2000" dirty="0" smtClean="0"/>
              <a:t>.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16</a:t>
            </a:fld>
            <a:endParaRPr lang="zh-CN" altLang="en-US" sz="1400"/>
          </a:p>
        </p:txBody>
      </p:sp>
      <p:grpSp>
        <p:nvGrpSpPr>
          <p:cNvPr id="18" name="组合 17"/>
          <p:cNvGrpSpPr/>
          <p:nvPr/>
        </p:nvGrpSpPr>
        <p:grpSpPr>
          <a:xfrm>
            <a:off x="4445808" y="3114077"/>
            <a:ext cx="3057536" cy="833349"/>
            <a:chOff x="5292080" y="4023239"/>
            <a:chExt cx="2857094" cy="1566001"/>
          </a:xfrm>
        </p:grpSpPr>
        <p:grpSp>
          <p:nvGrpSpPr>
            <p:cNvPr id="19" name="组合 18"/>
            <p:cNvGrpSpPr/>
            <p:nvPr/>
          </p:nvGrpSpPr>
          <p:grpSpPr>
            <a:xfrm>
              <a:off x="5292080" y="4778917"/>
              <a:ext cx="2844577" cy="810323"/>
              <a:chOff x="5399831" y="4778917"/>
              <a:chExt cx="2628553" cy="450283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 flipV="1">
                <a:off x="5399832" y="4916975"/>
                <a:ext cx="2628552" cy="29098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矩形 24"/>
              <p:cNvSpPr/>
              <p:nvPr/>
            </p:nvSpPr>
            <p:spPr>
              <a:xfrm>
                <a:off x="5399831" y="5092966"/>
                <a:ext cx="2628553" cy="13623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847565" y="5062925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076643" y="5062925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320225" y="5062925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566311" y="5063084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809051" y="5062925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33213" y="5062924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265546" y="5063084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501877" y="5060991"/>
                <a:ext cx="157554" cy="2609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5875636" y="4941168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444208" y="4944217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020272" y="4948081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7575574" y="4948081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879957" y="4816327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444208" y="4815062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020272" y="4814516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575574" y="4828258"/>
                <a:ext cx="92770" cy="11291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H="1" flipV="1">
                <a:off x="5399832" y="4797152"/>
                <a:ext cx="2628552" cy="29098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 rot="10800000">
                <a:off x="6749799" y="4927972"/>
                <a:ext cx="186734" cy="13586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+mn-ea"/>
                </a:endParaRPr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 rot="10800000">
                <a:off x="6788235" y="4778917"/>
                <a:ext cx="88021" cy="175785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1"/>
                  <a:gd name="T31" fmla="*/ 0 h 1969"/>
                  <a:gd name="T32" fmla="*/ 651 w 651"/>
                  <a:gd name="T33" fmla="*/ 1969 h 19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pitchFamily="34" charset="0"/>
                  <a:ea typeface="+mn-ea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H="1" flipV="1">
              <a:off x="5304598" y="4221089"/>
              <a:ext cx="2844576" cy="52365"/>
            </a:xfrm>
            <a:prstGeom prst="line">
              <a:avLst/>
            </a:prstGeom>
            <a:ln w="15875"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任意多边形 20"/>
            <p:cNvSpPr/>
            <p:nvPr/>
          </p:nvSpPr>
          <p:spPr>
            <a:xfrm>
              <a:off x="6299957" y="4023239"/>
              <a:ext cx="345056" cy="750498"/>
            </a:xfrm>
            <a:custGeom>
              <a:avLst/>
              <a:gdLst>
                <a:gd name="connsiteX0" fmla="*/ 0 w 345056"/>
                <a:gd name="connsiteY0" fmla="*/ 0 h 750498"/>
                <a:gd name="connsiteX1" fmla="*/ 224286 w 345056"/>
                <a:gd name="connsiteY1" fmla="*/ 155275 h 750498"/>
                <a:gd name="connsiteX2" fmla="*/ 138022 w 345056"/>
                <a:gd name="connsiteY2" fmla="*/ 439947 h 750498"/>
                <a:gd name="connsiteX3" fmla="*/ 345056 w 345056"/>
                <a:gd name="connsiteY3" fmla="*/ 750498 h 750498"/>
                <a:gd name="connsiteX4" fmla="*/ 345056 w 345056"/>
                <a:gd name="connsiteY4" fmla="*/ 750498 h 750498"/>
                <a:gd name="connsiteX5" fmla="*/ 345056 w 345056"/>
                <a:gd name="connsiteY5" fmla="*/ 750498 h 750498"/>
                <a:gd name="connsiteX6" fmla="*/ 345056 w 345056"/>
                <a:gd name="connsiteY6" fmla="*/ 750498 h 75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056" h="750498">
                  <a:moveTo>
                    <a:pt x="0" y="0"/>
                  </a:moveTo>
                  <a:cubicBezTo>
                    <a:pt x="100641" y="40975"/>
                    <a:pt x="201282" y="81951"/>
                    <a:pt x="224286" y="155275"/>
                  </a:cubicBezTo>
                  <a:cubicBezTo>
                    <a:pt x="247290" y="228599"/>
                    <a:pt x="117894" y="340743"/>
                    <a:pt x="138022" y="439947"/>
                  </a:cubicBezTo>
                  <a:cubicBezTo>
                    <a:pt x="158150" y="539151"/>
                    <a:pt x="345056" y="750498"/>
                    <a:pt x="345056" y="750498"/>
                  </a:cubicBezTo>
                  <a:lnTo>
                    <a:pt x="345056" y="750498"/>
                  </a:lnTo>
                  <a:lnTo>
                    <a:pt x="345056" y="750498"/>
                  </a:lnTo>
                  <a:lnTo>
                    <a:pt x="345056" y="750498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 flipV="1">
              <a:off x="5302641" y="4797424"/>
              <a:ext cx="2844576" cy="52364"/>
            </a:xfrm>
            <a:prstGeom prst="line">
              <a:avLst/>
            </a:prstGeom>
            <a:ln w="15875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五角星 22"/>
            <p:cNvSpPr/>
            <p:nvPr/>
          </p:nvSpPr>
          <p:spPr>
            <a:xfrm>
              <a:off x="6758529" y="4725144"/>
              <a:ext cx="45719" cy="45719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325867" y="1913748"/>
            <a:ext cx="3624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可以应用为光测量探测器</a:t>
            </a:r>
            <a:r>
              <a:rPr lang="en-US" altLang="zh-CN" sz="2000" dirty="0" smtClean="0"/>
              <a:t>: </a:t>
            </a:r>
          </a:p>
          <a:p>
            <a:r>
              <a:rPr lang="en-US" altLang="zh-C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zh-CN" alt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低的离子反馈</a:t>
            </a:r>
            <a:endParaRPr lang="en-US" altLang="zh-CN" sz="2000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altLang="zh-CN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zh-CN" alt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高增益</a:t>
            </a:r>
            <a:r>
              <a:rPr lang="en-US" altLang="zh-CN" sz="2000" dirty="0" smtClean="0">
                <a:solidFill>
                  <a:srgbClr val="C00000"/>
                </a:solidFill>
              </a:rPr>
              <a:t>  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49" name="标题 1"/>
          <p:cNvSpPr txBox="1">
            <a:spLocks/>
          </p:cNvSpPr>
          <p:nvPr/>
        </p:nvSpPr>
        <p:spPr>
          <a:xfrm>
            <a:off x="822961" y="300489"/>
            <a:ext cx="7467169" cy="14382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Piggyback </a:t>
            </a:r>
            <a:r>
              <a:rPr lang="zh-CN" altLang="en-US" dirty="0">
                <a:solidFill>
                  <a:srgbClr val="C00000"/>
                </a:solidFill>
              </a:rPr>
              <a:t>结构</a:t>
            </a:r>
            <a:r>
              <a:rPr lang="en-US" altLang="zh-CN" dirty="0">
                <a:solidFill>
                  <a:srgbClr val="C00000"/>
                </a:solidFill>
              </a:rPr>
              <a:t>  </a:t>
            </a:r>
            <a:br>
              <a:rPr lang="en-US" altLang="zh-CN" dirty="0">
                <a:solidFill>
                  <a:srgbClr val="C00000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初步结果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1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17</a:t>
            </a:fld>
            <a:endParaRPr lang="zh-CN" altLang="en-US" sz="14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14" y="3055321"/>
            <a:ext cx="3845444" cy="22458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80112" y="1721908"/>
            <a:ext cx="297190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Details</a:t>
            </a:r>
            <a:r>
              <a:rPr lang="en-US" altLang="zh-CN" dirty="0" smtClean="0">
                <a:solidFill>
                  <a:srgbClr val="FF0000"/>
                </a:solidFill>
              </a:rPr>
              <a:t> see </a:t>
            </a:r>
            <a:r>
              <a:rPr lang="en-US" altLang="zh-CN" dirty="0" err="1" smtClean="0">
                <a:solidFill>
                  <a:srgbClr val="FF0000"/>
                </a:solidFill>
              </a:rPr>
              <a:t>Siyuan’s</a:t>
            </a:r>
            <a:r>
              <a:rPr lang="en-US" altLang="zh-CN" dirty="0" smtClean="0">
                <a:solidFill>
                  <a:srgbClr val="FF0000"/>
                </a:solidFill>
              </a:rPr>
              <a:t> talk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16779" y="271151"/>
            <a:ext cx="7543800" cy="1450757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读出</a:t>
            </a:r>
            <a:r>
              <a:rPr lang="en-US" altLang="zh-CN" dirty="0" smtClean="0">
                <a:solidFill>
                  <a:srgbClr val="C00000"/>
                </a:solidFill>
              </a:rPr>
              <a:t> ASIC 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APV25, </a:t>
            </a:r>
            <a:r>
              <a:rPr lang="en-US" altLang="zh-CN" dirty="0">
                <a:solidFill>
                  <a:schemeClr val="tx1"/>
                </a:solidFill>
              </a:rPr>
              <a:t>VA160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7714" y="2486187"/>
            <a:ext cx="3533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VA160</a:t>
            </a:r>
            <a:r>
              <a:rPr lang="zh-CN" altLang="en-US" sz="2000" dirty="0" smtClean="0"/>
              <a:t>测得的典型的</a:t>
            </a:r>
            <a:r>
              <a:rPr lang="en-US" altLang="zh-CN" sz="2000" dirty="0" smtClean="0"/>
              <a:t>Fe55</a:t>
            </a:r>
            <a:r>
              <a:rPr lang="zh-CN" altLang="en-US" sz="2000" dirty="0" smtClean="0"/>
              <a:t>能谱</a:t>
            </a:r>
            <a:endParaRPr lang="zh-CN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116855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APV25</a:t>
            </a:r>
          </a:p>
          <a:p>
            <a:r>
              <a:rPr lang="en-US" altLang="zh-CN" sz="2000" dirty="0" smtClean="0"/>
              <a:t>It has been well used for GEM detector…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文本框 9"/>
          <p:cNvSpPr txBox="1"/>
          <p:nvPr/>
        </p:nvSpPr>
        <p:spPr>
          <a:xfrm>
            <a:off x="611560" y="3501008"/>
            <a:ext cx="39838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VA160: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通道数：</a:t>
            </a:r>
            <a:r>
              <a:rPr lang="en-US" altLang="zh-CN" sz="2000" dirty="0" smtClean="0"/>
              <a:t>32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/>
              <a:t>动态范围</a:t>
            </a:r>
            <a:r>
              <a:rPr lang="en-US" altLang="zh-CN" sz="2000" dirty="0" smtClean="0"/>
              <a:t>: -3 ~10pC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/>
              <a:t>达峰时间</a:t>
            </a:r>
            <a:r>
              <a:rPr lang="en-US" altLang="zh-CN" sz="2000" dirty="0" smtClean="0"/>
              <a:t>: 1.8us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/>
              <a:t>噪声</a:t>
            </a:r>
            <a:r>
              <a:rPr lang="en-US" altLang="zh-CN" sz="2000" dirty="0" smtClean="0"/>
              <a:t>:  &lt; 3fC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计数能力</a:t>
            </a:r>
            <a:r>
              <a:rPr lang="en-US" altLang="zh-CN" sz="2000" dirty="0" smtClean="0"/>
              <a:t>: &gt;3kHz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自触发和外触发</a:t>
            </a:r>
            <a:endParaRPr lang="en-US" altLang="zh-CN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907052" y="5364852"/>
            <a:ext cx="3409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好的电荷响应线性和较低的噪声水平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18</a:t>
            </a:fld>
            <a:endParaRPr lang="zh-CN" altLang="en-US" sz="1400"/>
          </a:p>
        </p:txBody>
      </p:sp>
      <p:sp>
        <p:nvSpPr>
          <p:cNvPr id="8" name="文本框 7"/>
          <p:cNvSpPr txBox="1"/>
          <p:nvPr/>
        </p:nvSpPr>
        <p:spPr>
          <a:xfrm>
            <a:off x="5580112" y="1721908"/>
            <a:ext cx="297190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Details</a:t>
            </a:r>
            <a:r>
              <a:rPr lang="en-US" altLang="zh-CN" dirty="0" smtClean="0">
                <a:solidFill>
                  <a:srgbClr val="FF0000"/>
                </a:solidFill>
              </a:rPr>
              <a:t> see </a:t>
            </a:r>
            <a:r>
              <a:rPr lang="en-US" altLang="zh-CN" dirty="0" err="1" smtClean="0">
                <a:solidFill>
                  <a:srgbClr val="FF0000"/>
                </a:solidFill>
              </a:rPr>
              <a:t>Jianing’s</a:t>
            </a:r>
            <a:r>
              <a:rPr lang="en-US" altLang="zh-CN" dirty="0" smtClean="0">
                <a:solidFill>
                  <a:srgbClr val="FF0000"/>
                </a:solidFill>
              </a:rPr>
              <a:t> report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16779" y="271151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读出</a:t>
            </a:r>
            <a:r>
              <a:rPr lang="en-US" altLang="zh-CN" dirty="0">
                <a:solidFill>
                  <a:srgbClr val="C00000"/>
                </a:solidFill>
              </a:rPr>
              <a:t> ASIC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sz="5300" dirty="0"/>
              <a:t>AGET</a:t>
            </a:r>
            <a:r>
              <a:rPr lang="zh-CN" altLang="en-US" sz="3600" dirty="0"/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A</a:t>
            </a:r>
            <a:r>
              <a:rPr lang="en-US" altLang="zh-CN" sz="3600" dirty="0"/>
              <a:t>SIC for </a:t>
            </a:r>
            <a:r>
              <a:rPr lang="en-US" altLang="zh-CN" sz="3600" b="1" dirty="0">
                <a:solidFill>
                  <a:srgbClr val="FF0000"/>
                </a:solidFill>
              </a:rPr>
              <a:t>G</a:t>
            </a:r>
            <a:r>
              <a:rPr lang="en-US" altLang="zh-CN" sz="3600" dirty="0"/>
              <a:t>eneral </a:t>
            </a:r>
            <a:r>
              <a:rPr lang="en-US" altLang="zh-CN" sz="3600" b="1" dirty="0">
                <a:solidFill>
                  <a:srgbClr val="FF0000"/>
                </a:solidFill>
              </a:rPr>
              <a:t>E</a:t>
            </a:r>
            <a:r>
              <a:rPr lang="en-US" altLang="zh-CN" sz="3600" dirty="0"/>
              <a:t>lectronics for </a:t>
            </a:r>
            <a:r>
              <a:rPr lang="en-US" altLang="zh-CN" sz="3600" b="1" dirty="0">
                <a:solidFill>
                  <a:srgbClr val="FF0000"/>
                </a:solidFill>
              </a:rPr>
              <a:t>T</a:t>
            </a:r>
            <a:r>
              <a:rPr lang="en-US" altLang="zh-CN" sz="3600" dirty="0"/>
              <a:t>PC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6779" y="1844824"/>
            <a:ext cx="4344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channels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64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Dynamic range: 120fC/240fC/</a:t>
            </a:r>
            <a:r>
              <a:rPr lang="en-US" altLang="zh-CN" sz="2000" dirty="0"/>
              <a:t>1pC/</a:t>
            </a:r>
            <a:r>
              <a:rPr lang="en-US" altLang="zh-CN" sz="2000" dirty="0">
                <a:solidFill>
                  <a:srgbClr val="0070C0"/>
                </a:solidFill>
              </a:rPr>
              <a:t>10pC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(+/-)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Peaking time: 50ns - </a:t>
            </a:r>
            <a:r>
              <a:rPr lang="en-US" altLang="zh-CN" sz="2000" dirty="0" smtClean="0">
                <a:solidFill>
                  <a:srgbClr val="0070C0"/>
                </a:solidFill>
              </a:rPr>
              <a:t>1</a:t>
            </a:r>
            <a:r>
              <a:rPr lang="el-GR" altLang="zh-CN" sz="2000" dirty="0" smtClean="0">
                <a:solidFill>
                  <a:srgbClr val="0070C0"/>
                </a:solidFill>
              </a:rPr>
              <a:t>μ</a:t>
            </a:r>
            <a:r>
              <a:rPr lang="en-US" altLang="zh-CN" sz="2000" dirty="0" smtClean="0">
                <a:solidFill>
                  <a:srgbClr val="0070C0"/>
                </a:solidFill>
              </a:rPr>
              <a:t>s</a:t>
            </a:r>
            <a:r>
              <a:rPr lang="en-US" altLang="zh-CN" sz="2000" dirty="0" smtClean="0"/>
              <a:t> (16 adjustable gears)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Sampling rate: 1MHz - 100MHz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Readout rate: 25MHz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I.N.L &lt;</a:t>
            </a:r>
            <a:r>
              <a:rPr lang="en-US" altLang="zh-CN" sz="2000" dirty="0" smtClean="0">
                <a:solidFill>
                  <a:srgbClr val="0070C0"/>
                </a:solidFill>
              </a:rPr>
              <a:t> 2%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Noise:  &lt; </a:t>
            </a:r>
            <a:r>
              <a:rPr lang="en-US" altLang="zh-CN" sz="2000" dirty="0" smtClean="0">
                <a:solidFill>
                  <a:srgbClr val="0070C0"/>
                </a:solidFill>
              </a:rPr>
              <a:t>850 e-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C</a:t>
            </a:r>
            <a:r>
              <a:rPr lang="en-US" altLang="zh-CN" sz="2000" baseline="-25000" dirty="0" err="1" smtClean="0"/>
              <a:t>in</a:t>
            </a:r>
            <a:r>
              <a:rPr lang="en-US" altLang="zh-CN" sz="2000" dirty="0" smtClean="0"/>
              <a:t> &lt; 30pF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200ns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peaking time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120fC)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Rate capability &lt; 1kHz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Power &lt; 10mW/channel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88024" y="4653136"/>
            <a:ext cx="391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Sampling rate 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2MHz (or 5MHz)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Peaking time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1</a:t>
            </a:r>
            <a:r>
              <a:rPr lang="el-GR" altLang="zh-CN" sz="2000" dirty="0" smtClean="0"/>
              <a:t>μ</a:t>
            </a:r>
            <a:r>
              <a:rPr lang="en-US" altLang="zh-CN" sz="2000" dirty="0" smtClean="0"/>
              <a:t>s</a:t>
            </a:r>
          </a:p>
          <a:p>
            <a:r>
              <a:rPr lang="en-US" altLang="zh-CN" sz="2000" dirty="0" smtClean="0">
                <a:sym typeface="Wingdings" panose="05000000000000000000" pitchFamily="2" charset="2"/>
              </a:rPr>
              <a:t>time window</a:t>
            </a:r>
            <a:r>
              <a:rPr lang="zh-CN" altLang="en-US" sz="2000" dirty="0" smtClean="0"/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256</a:t>
            </a:r>
            <a:r>
              <a:rPr lang="el-GR" altLang="zh-CN" sz="2000" dirty="0" smtClean="0">
                <a:solidFill>
                  <a:srgbClr val="FF0000"/>
                </a:solidFill>
              </a:rPr>
              <a:t>μ</a:t>
            </a:r>
            <a:r>
              <a:rPr lang="en-US" altLang="zh-CN" sz="2000" dirty="0" smtClean="0">
                <a:solidFill>
                  <a:srgbClr val="FF0000"/>
                </a:solidFill>
              </a:rPr>
              <a:t>s (or 102</a:t>
            </a:r>
            <a:r>
              <a:rPr lang="el-GR" altLang="zh-CN" sz="2000" dirty="0" smtClean="0">
                <a:solidFill>
                  <a:srgbClr val="FF0000"/>
                </a:solidFill>
              </a:rPr>
              <a:t>μ</a:t>
            </a:r>
            <a:r>
              <a:rPr lang="en-US" altLang="zh-CN" sz="2000" dirty="0" smtClean="0">
                <a:solidFill>
                  <a:srgbClr val="FF0000"/>
                </a:solidFill>
              </a:rPr>
              <a:t>s)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28" y="2276872"/>
            <a:ext cx="2137516" cy="2220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5687685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It seems pretty </a:t>
            </a:r>
            <a:r>
              <a:rPr lang="en-US" altLang="zh-CN" sz="2000" dirty="0">
                <a:solidFill>
                  <a:srgbClr val="0070C0"/>
                </a:solidFill>
              </a:rPr>
              <a:t>suitable </a:t>
            </a:r>
            <a:r>
              <a:rPr lang="en-US" altLang="zh-CN" sz="2000" dirty="0" smtClean="0">
                <a:solidFill>
                  <a:srgbClr val="0070C0"/>
                </a:solidFill>
              </a:rPr>
              <a:t>for four-corner readout 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Micromegas</a:t>
            </a:r>
            <a:r>
              <a:rPr lang="en-US" altLang="zh-CN" sz="2000" dirty="0" smtClean="0">
                <a:solidFill>
                  <a:srgbClr val="0070C0"/>
                </a:solidFill>
              </a:rPr>
              <a:t>!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19</a:t>
            </a:fld>
            <a:endParaRPr lang="zh-CN" altLang="en-US" sz="140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16779" y="271151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</a:rPr>
              <a:t>小结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576" y="1772816"/>
            <a:ext cx="777686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900" dirty="0" smtClean="0"/>
              <a:t>科大从</a:t>
            </a:r>
            <a:r>
              <a:rPr lang="en-US" altLang="zh-CN" sz="1900" dirty="0" smtClean="0"/>
              <a:t>2008</a:t>
            </a:r>
            <a:r>
              <a:rPr lang="zh-CN" altLang="en-US" sz="1900" dirty="0" smtClean="0"/>
              <a:t>年开始，开展了多年的</a:t>
            </a:r>
            <a:r>
              <a:rPr lang="en-US" altLang="zh-CN" sz="1900" dirty="0" err="1" smtClean="0"/>
              <a:t>Micromegas</a:t>
            </a:r>
            <a:r>
              <a:rPr lang="zh-CN" altLang="en-US" sz="1900" dirty="0" smtClean="0"/>
              <a:t>研制工作</a:t>
            </a:r>
            <a:r>
              <a:rPr lang="zh-CN" altLang="en-US" sz="1900" dirty="0"/>
              <a:t>。</a:t>
            </a:r>
            <a:endParaRPr lang="en-US" altLang="zh-CN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900" dirty="0" smtClean="0"/>
              <a:t>取得了一些较好的结果</a:t>
            </a:r>
            <a:r>
              <a:rPr lang="en-US" altLang="zh-CN" sz="1900" dirty="0" smtClean="0"/>
              <a:t>, </a:t>
            </a:r>
            <a:r>
              <a:rPr lang="zh-CN" altLang="en-US" sz="1900" dirty="0" smtClean="0"/>
              <a:t>比如</a:t>
            </a:r>
            <a:r>
              <a:rPr lang="zh-CN" altLang="en-US" sz="1900" dirty="0"/>
              <a:t>好于</a:t>
            </a:r>
            <a:r>
              <a:rPr lang="en-US" altLang="zh-CN" sz="1900" dirty="0" smtClean="0"/>
              <a:t> 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15% </a:t>
            </a:r>
            <a:r>
              <a:rPr lang="zh-CN" altLang="en-US" sz="1900" b="1" dirty="0" smtClean="0">
                <a:solidFill>
                  <a:srgbClr val="C00000"/>
                </a:solidFill>
              </a:rPr>
              <a:t>的能量分辨率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1900" dirty="0" smtClean="0"/>
              <a:t>（</a:t>
            </a:r>
            <a:r>
              <a:rPr lang="en-US" altLang="zh-CN" sz="1900" dirty="0" smtClean="0"/>
              <a:t>5.9 </a:t>
            </a:r>
            <a:r>
              <a:rPr lang="en-US" altLang="zh-CN" sz="1900" dirty="0" err="1" smtClean="0"/>
              <a:t>keV</a:t>
            </a:r>
            <a:r>
              <a:rPr lang="en-US" altLang="zh-CN" sz="1900" dirty="0" smtClean="0"/>
              <a:t> x-rays</a:t>
            </a:r>
            <a:r>
              <a:rPr lang="zh-CN" altLang="en-US" sz="1900" dirty="0" smtClean="0"/>
              <a:t>），高于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10000</a:t>
            </a:r>
            <a:r>
              <a:rPr lang="zh-CN" altLang="en-US" sz="1900" dirty="0" smtClean="0"/>
              <a:t>的增益</a:t>
            </a:r>
            <a:r>
              <a:rPr lang="en-US" altLang="zh-CN" sz="1900" b="1" dirty="0" smtClean="0"/>
              <a:t>, 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200mm </a:t>
            </a:r>
            <a:r>
              <a:rPr lang="az-Cyrl-AZ" altLang="zh-CN" sz="1900" b="1" dirty="0" smtClean="0">
                <a:solidFill>
                  <a:srgbClr val="C00000"/>
                </a:solidFill>
              </a:rPr>
              <a:t>х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 200mm</a:t>
            </a:r>
            <a:r>
              <a:rPr lang="en-US" altLang="zh-CN" sz="1900" b="1" dirty="0" smtClean="0"/>
              <a:t> </a:t>
            </a:r>
            <a:r>
              <a:rPr lang="zh-CN" altLang="en-US" sz="1900" b="1" dirty="0" smtClean="0"/>
              <a:t>的有效面积</a:t>
            </a:r>
            <a:r>
              <a:rPr lang="en-US" altLang="zh-CN" sz="1900" dirty="0" smtClean="0"/>
              <a:t>,  </a:t>
            </a:r>
            <a:r>
              <a:rPr lang="zh-CN" altLang="en-US" sz="1900" dirty="0" smtClean="0"/>
              <a:t>和</a:t>
            </a:r>
            <a:r>
              <a:rPr lang="en-US" altLang="zh-CN" sz="1900" dirty="0" smtClean="0"/>
              <a:t>10</a:t>
            </a:r>
            <a:r>
              <a:rPr lang="en-US" altLang="zh-CN" sz="1900" baseline="30000" dirty="0" smtClean="0"/>
              <a:t>6 </a:t>
            </a:r>
            <a:r>
              <a:rPr lang="en-US" altLang="zh-CN" sz="1900" dirty="0" smtClean="0"/>
              <a:t>Hz/cm</a:t>
            </a:r>
            <a:r>
              <a:rPr lang="en-US" altLang="zh-CN" sz="1900" baseline="30000" dirty="0" smtClean="0"/>
              <a:t>2</a:t>
            </a:r>
            <a:r>
              <a:rPr lang="zh-CN" altLang="en-US" sz="1900" dirty="0" smtClean="0"/>
              <a:t>的计数能力。</a:t>
            </a:r>
            <a:endParaRPr lang="en-US" altLang="zh-CN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1900" dirty="0"/>
              <a:t>开展</a:t>
            </a:r>
            <a:r>
              <a:rPr lang="zh-CN" altLang="en-US" sz="1900" dirty="0" smtClean="0"/>
              <a:t>了一些新结构尝试和研究</a:t>
            </a:r>
            <a:r>
              <a:rPr lang="en-US" altLang="zh-CN" sz="1900" dirty="0" smtClean="0"/>
              <a:t>:</a:t>
            </a:r>
          </a:p>
          <a:p>
            <a:pPr marL="800100" lvl="1" indent="-342900">
              <a:buFont typeface="Wingdings"/>
              <a:buChar char="è"/>
            </a:pPr>
            <a:r>
              <a:rPr lang="zh-CN" altLang="en-US" sz="1900" dirty="0" smtClean="0">
                <a:sym typeface="Wingdings" panose="05000000000000000000" pitchFamily="2" charset="2"/>
              </a:rPr>
              <a:t>利用四角读出方法</a:t>
            </a:r>
            <a:r>
              <a:rPr lang="en-US" altLang="zh-CN" sz="1900" dirty="0" smtClean="0"/>
              <a:t>, </a:t>
            </a:r>
            <a:r>
              <a:rPr lang="zh-CN" altLang="en-US" sz="1900" dirty="0" smtClean="0"/>
              <a:t>实现了</a:t>
            </a:r>
            <a:r>
              <a:rPr lang="zh-CN" altLang="en-US" sz="1900" dirty="0"/>
              <a:t>好于</a:t>
            </a:r>
            <a:r>
              <a:rPr lang="en-US" altLang="zh-CN" sz="1900" dirty="0" smtClean="0"/>
              <a:t> 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250 um x-y 2D </a:t>
            </a:r>
            <a:r>
              <a:rPr lang="zh-CN" altLang="en-US" sz="1900" b="1" dirty="0" smtClean="0">
                <a:solidFill>
                  <a:srgbClr val="C00000"/>
                </a:solidFill>
              </a:rPr>
              <a:t>位置分辨（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1cm×1cm pad</a:t>
            </a:r>
            <a:r>
              <a:rPr lang="zh-CN" altLang="en-US" sz="1900" b="1" dirty="0" smtClean="0">
                <a:solidFill>
                  <a:srgbClr val="C00000"/>
                </a:solidFill>
              </a:rPr>
              <a:t>）；</a:t>
            </a:r>
            <a:endParaRPr lang="en-US" altLang="zh-CN" sz="19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1900" dirty="0" smtClean="0">
                <a:sym typeface="Wingdings" panose="05000000000000000000" pitchFamily="2" charset="2"/>
              </a:rPr>
              <a:t> </a:t>
            </a:r>
            <a:r>
              <a:rPr lang="zh-CN" altLang="en-US" sz="1900" dirty="0" smtClean="0">
                <a:sym typeface="Wingdings" panose="05000000000000000000" pitchFamily="2" charset="2"/>
              </a:rPr>
              <a:t>完成一个小的</a:t>
            </a:r>
            <a:r>
              <a:rPr lang="en-US" altLang="zh-CN" sz="1900" dirty="0" smtClean="0">
                <a:sym typeface="Wingdings" panose="05000000000000000000" pitchFamily="2" charset="2"/>
              </a:rPr>
              <a:t>piggyback</a:t>
            </a:r>
            <a:r>
              <a:rPr lang="zh-CN" altLang="en-US" sz="1900" dirty="0" smtClean="0">
                <a:sym typeface="Wingdings" panose="05000000000000000000" pitchFamily="2" charset="2"/>
              </a:rPr>
              <a:t>结构探测器的研制</a:t>
            </a:r>
            <a:r>
              <a:rPr lang="en-US" altLang="zh-CN" sz="1900" dirty="0" smtClean="0"/>
              <a:t>, </a:t>
            </a:r>
            <a:r>
              <a:rPr lang="zh-CN" altLang="en-US" sz="1900" dirty="0" smtClean="0"/>
              <a:t>得到高于</a:t>
            </a:r>
            <a:r>
              <a:rPr lang="en-US" altLang="zh-CN" sz="1900" dirty="0" smtClean="0"/>
              <a:t> </a:t>
            </a:r>
            <a:r>
              <a:rPr lang="en-US" altLang="zh-CN" sz="1900" b="1" dirty="0" smtClean="0">
                <a:solidFill>
                  <a:srgbClr val="C00000"/>
                </a:solidFill>
              </a:rPr>
              <a:t>50000</a:t>
            </a:r>
            <a:r>
              <a:rPr lang="en-US" altLang="zh-CN" sz="1900" dirty="0" smtClean="0"/>
              <a:t> </a:t>
            </a:r>
            <a:r>
              <a:rPr lang="zh-CN" altLang="en-US" sz="1900" dirty="0" smtClean="0"/>
              <a:t>增益和可观测的快电子信号；</a:t>
            </a:r>
            <a:endParaRPr lang="en-US" altLang="zh-CN" sz="1900" dirty="0" smtClean="0"/>
          </a:p>
          <a:p>
            <a:pPr lvl="1"/>
            <a:r>
              <a:rPr lang="en-US" altLang="zh-CN" sz="1900" dirty="0" smtClean="0">
                <a:sym typeface="Wingdings" panose="05000000000000000000" pitchFamily="2" charset="2"/>
              </a:rPr>
              <a:t> </a:t>
            </a:r>
            <a:r>
              <a:rPr lang="zh-CN" altLang="en-US" sz="1900" dirty="0" smtClean="0">
                <a:sym typeface="Wingdings" panose="05000000000000000000" pitchFamily="2" charset="2"/>
              </a:rPr>
              <a:t>完成了背靠背结构双雪崩</a:t>
            </a:r>
            <a:r>
              <a:rPr lang="en-US" altLang="zh-CN" sz="1900" dirty="0" err="1" smtClean="0">
                <a:sym typeface="Wingdings" panose="05000000000000000000" pitchFamily="2" charset="2"/>
              </a:rPr>
              <a:t>micromegas</a:t>
            </a:r>
            <a:r>
              <a:rPr lang="zh-CN" altLang="en-US" sz="1900" dirty="0" smtClean="0">
                <a:sym typeface="Wingdings" panose="05000000000000000000" pitchFamily="2" charset="2"/>
              </a:rPr>
              <a:t>的研制，正进行进一步的测试。</a:t>
            </a:r>
            <a:endParaRPr lang="en-US" altLang="zh-CN" sz="19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zh-CN" altLang="en-US" sz="1900" dirty="0" smtClean="0"/>
              <a:t>对于读出</a:t>
            </a:r>
            <a:r>
              <a:rPr lang="en-US" altLang="zh-CN" sz="1900" dirty="0" smtClean="0"/>
              <a:t> </a:t>
            </a:r>
            <a:r>
              <a:rPr lang="en-US" altLang="zh-CN" sz="1900" dirty="0" smtClean="0"/>
              <a:t>ASIC, </a:t>
            </a:r>
            <a:r>
              <a:rPr lang="zh-CN" altLang="en-US" sz="1900" dirty="0" smtClean="0"/>
              <a:t>已经有数千路</a:t>
            </a:r>
            <a:r>
              <a:rPr lang="en-US" altLang="zh-CN" sz="1900" dirty="0" smtClean="0"/>
              <a:t>APV25</a:t>
            </a:r>
            <a:r>
              <a:rPr lang="zh-CN" altLang="en-US" sz="1900" dirty="0" smtClean="0"/>
              <a:t>可用</a:t>
            </a:r>
            <a:r>
              <a:rPr lang="en-US" altLang="zh-CN" sz="1900" dirty="0" smtClean="0"/>
              <a:t> , </a:t>
            </a:r>
            <a:r>
              <a:rPr lang="zh-CN" altLang="en-US" sz="1900" dirty="0" smtClean="0"/>
              <a:t>正在进行</a:t>
            </a:r>
            <a:r>
              <a:rPr lang="en-US" altLang="zh-CN" sz="1900" dirty="0" smtClean="0"/>
              <a:t>VA160 </a:t>
            </a:r>
            <a:r>
              <a:rPr lang="zh-CN" altLang="en-US" sz="1900" dirty="0"/>
              <a:t>、</a:t>
            </a:r>
            <a:r>
              <a:rPr lang="en-US" altLang="zh-CN" sz="1900" dirty="0" smtClean="0"/>
              <a:t>AGET</a:t>
            </a:r>
            <a:r>
              <a:rPr lang="zh-CN" altLang="en-US" sz="1900" dirty="0" smtClean="0"/>
              <a:t>和探测器的联调测试。</a:t>
            </a:r>
            <a:endParaRPr lang="en-US" altLang="zh-CN" sz="1900" dirty="0" smtClean="0"/>
          </a:p>
        </p:txBody>
      </p:sp>
    </p:spTree>
    <p:extLst>
      <p:ext uri="{BB962C8B-B14F-4D97-AF65-F5344CB8AC3E}">
        <p14:creationId xmlns:p14="http://schemas.microsoft.com/office/powerpoint/2010/main" val="99090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960" y="322059"/>
            <a:ext cx="7543800" cy="1450757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</a:rPr>
              <a:t>主要内容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960" y="1988840"/>
            <a:ext cx="7327776" cy="3816424"/>
          </a:xfrm>
        </p:spPr>
        <p:txBody>
          <a:bodyPr>
            <a:normAutofit fontScale="85000" lnSpcReduction="20000"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altLang="zh-CN" sz="3300" b="1" dirty="0" err="1" smtClean="0">
                <a:solidFill>
                  <a:srgbClr val="C00000"/>
                </a:solidFill>
                <a:cs typeface="Calibri"/>
              </a:rPr>
              <a:t>Micormegas</a:t>
            </a:r>
            <a:r>
              <a:rPr lang="en-US" altLang="zh-CN" sz="3300" b="1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zh-CN" altLang="en-US" sz="3300" b="1" dirty="0">
                <a:solidFill>
                  <a:srgbClr val="C00000"/>
                </a:solidFill>
                <a:cs typeface="Calibri"/>
              </a:rPr>
              <a:t>原理</a:t>
            </a:r>
            <a:endParaRPr lang="en-US" altLang="zh-CN" sz="3300" b="1" dirty="0" smtClean="0">
              <a:solidFill>
                <a:srgbClr val="C00000"/>
              </a:solidFill>
              <a:cs typeface="Calibri"/>
            </a:endParaRP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zh-CN" altLang="en-US" sz="3300" b="1" dirty="0" smtClean="0">
                <a:solidFill>
                  <a:srgbClr val="C00000"/>
                </a:solidFill>
                <a:cs typeface="Calibri"/>
              </a:rPr>
              <a:t>热粘接工艺</a:t>
            </a:r>
            <a:r>
              <a:rPr lang="en-US" altLang="zh-CN" sz="3300" b="1" dirty="0" err="1">
                <a:solidFill>
                  <a:srgbClr val="C00000"/>
                </a:solidFill>
                <a:cs typeface="Calibri"/>
              </a:rPr>
              <a:t>Micromegas</a:t>
            </a:r>
            <a:r>
              <a:rPr lang="zh-CN" altLang="en-US" sz="3300" b="1" dirty="0">
                <a:solidFill>
                  <a:srgbClr val="C00000"/>
                </a:solidFill>
                <a:cs typeface="Calibri"/>
              </a:rPr>
              <a:t>的研制</a:t>
            </a:r>
            <a:endParaRPr lang="en-US" altLang="zh-CN" sz="3300" b="1" dirty="0">
              <a:solidFill>
                <a:srgbClr val="C00000"/>
              </a:solidFill>
              <a:cs typeface="Calibri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热粘</a:t>
            </a:r>
            <a:r>
              <a:rPr lang="zh-CN" altLang="en-US" sz="26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接流程</a:t>
            </a:r>
            <a:endParaRPr lang="en-US" altLang="zh-CN" sz="2600" b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基本性能</a:t>
            </a:r>
            <a:endParaRPr lang="en-US" altLang="zh-CN" sz="2600" b="1" dirty="0" smtClean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基于四角读出的位置灵敏探测器</a:t>
            </a:r>
            <a:endParaRPr lang="en-US" altLang="zh-CN" sz="2600" b="1" dirty="0" smtClean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背靠背双雪崩结构探测器</a:t>
            </a:r>
            <a:endParaRPr lang="en-US" altLang="zh-CN" sz="2600" b="1" dirty="0" smtClean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Piggyback</a:t>
            </a:r>
            <a:r>
              <a:rPr lang="zh-CN" altLang="en-US" sz="26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”结构</a:t>
            </a:r>
            <a:endParaRPr lang="en-US" altLang="zh-CN" sz="2600" b="1" dirty="0" smtClean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alibri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zh-CN" altLang="en-US" sz="3400" b="1" dirty="0" smtClean="0">
                <a:solidFill>
                  <a:srgbClr val="C00000"/>
                </a:solidFill>
                <a:cs typeface="Calibri"/>
              </a:rPr>
              <a:t>读出电子学</a:t>
            </a:r>
            <a:r>
              <a:rPr lang="en-US" altLang="zh-CN" sz="3400" b="1" dirty="0" smtClean="0">
                <a:solidFill>
                  <a:srgbClr val="C00000"/>
                </a:solidFill>
                <a:cs typeface="Calibri"/>
              </a:rPr>
              <a:t> ASICs</a:t>
            </a:r>
            <a:r>
              <a:rPr lang="zh-CN" altLang="en-US" sz="3400" b="1" dirty="0" smtClean="0">
                <a:solidFill>
                  <a:srgbClr val="C00000"/>
                </a:solidFill>
                <a:cs typeface="Calibri"/>
              </a:rPr>
              <a:t>芯片</a:t>
            </a:r>
            <a:endParaRPr lang="en-US" altLang="zh-CN" sz="3400" b="1" dirty="0" smtClean="0">
              <a:solidFill>
                <a:srgbClr val="C00000"/>
              </a:solidFill>
              <a:cs typeface="Calibri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VA160,APV25, AGET…</a:t>
            </a:r>
            <a:endParaRPr lang="en-US" altLang="zh-CN" sz="26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zh-CN" altLang="en-US" sz="3400" b="1" dirty="0">
                <a:solidFill>
                  <a:srgbClr val="C00000"/>
                </a:solidFill>
                <a:cs typeface="Calibri"/>
              </a:rPr>
              <a:t>小结</a:t>
            </a:r>
            <a:endParaRPr lang="en-US" altLang="zh-CN" sz="3400" b="1" dirty="0">
              <a:solidFill>
                <a:srgbClr val="C00000"/>
              </a:solidFill>
              <a:cs typeface="Calibri"/>
            </a:endParaRPr>
          </a:p>
          <a:p>
            <a:pPr marL="201168" lvl="1" indent="0">
              <a:buSzPct val="100000"/>
              <a:buNone/>
            </a:pPr>
            <a:endParaRPr lang="en-US" altLang="zh-CN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5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6014" y="1772816"/>
            <a:ext cx="7543800" cy="1224136"/>
          </a:xfrm>
        </p:spPr>
        <p:txBody>
          <a:bodyPr>
            <a:normAutofit/>
          </a:bodyPr>
          <a:lstStyle/>
          <a:p>
            <a:r>
              <a:rPr lang="en-US" altLang="zh-CN" sz="6600" b="1" dirty="0" smtClean="0">
                <a:solidFill>
                  <a:srgbClr val="C00000"/>
                </a:solidFill>
              </a:rPr>
              <a:t>Thank you!</a:t>
            </a:r>
            <a:endParaRPr lang="zh-CN" alt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1615" y="5589240"/>
            <a:ext cx="2944746" cy="432048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Backup slides 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8236827" y="5589240"/>
            <a:ext cx="352458" cy="61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2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2016-11-11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The 6th MPGD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6158" y="207738"/>
            <a:ext cx="331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Calibri"/>
                <a:cs typeface="Calibri"/>
              </a:rPr>
              <a:t>» </a:t>
            </a:r>
            <a:r>
              <a:rPr lang="en-US" altLang="zh-CN" dirty="0" smtClean="0"/>
              <a:t>Rate capability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52" y="1949931"/>
            <a:ext cx="3859535" cy="296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571999" y="5118283"/>
            <a:ext cx="4082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200" b="1" dirty="0">
                <a:solidFill>
                  <a:srgbClr val="7030A0"/>
                </a:solidFill>
              </a:rPr>
              <a:t>T. </a:t>
            </a:r>
            <a:r>
              <a:rPr lang="en-GB" altLang="zh-CN" sz="1200" b="1" dirty="0" err="1">
                <a:solidFill>
                  <a:srgbClr val="7030A0"/>
                </a:solidFill>
              </a:rPr>
              <a:t>Alexopoulos</a:t>
            </a:r>
            <a:r>
              <a:rPr lang="en-GB" altLang="zh-CN" sz="1200" b="1" dirty="0">
                <a:solidFill>
                  <a:srgbClr val="7030A0"/>
                </a:solidFill>
              </a:rPr>
              <a:t>, et.al., </a:t>
            </a:r>
            <a:r>
              <a:rPr lang="en-GB" altLang="zh-CN" sz="1200" b="1" i="1" dirty="0">
                <a:solidFill>
                  <a:srgbClr val="7030A0"/>
                </a:solidFill>
              </a:rPr>
              <a:t>A spark-resistant bulk-</a:t>
            </a:r>
            <a:r>
              <a:rPr lang="en-GB" altLang="zh-CN" sz="1200" b="1" i="1" dirty="0" err="1">
                <a:solidFill>
                  <a:srgbClr val="7030A0"/>
                </a:solidFill>
              </a:rPr>
              <a:t>micromegas</a:t>
            </a:r>
            <a:r>
              <a:rPr lang="en-GB" altLang="zh-CN" sz="1200" b="1" i="1" dirty="0">
                <a:solidFill>
                  <a:srgbClr val="7030A0"/>
                </a:solidFill>
              </a:rPr>
              <a:t> chamber for high-rate applications</a:t>
            </a:r>
            <a:r>
              <a:rPr lang="en-GB" altLang="zh-CN" sz="1200" b="1" dirty="0">
                <a:solidFill>
                  <a:srgbClr val="7030A0"/>
                </a:solidFill>
              </a:rPr>
              <a:t>, </a:t>
            </a:r>
            <a:r>
              <a:rPr lang="en-US" altLang="zh-CN" sz="1200" b="1" dirty="0">
                <a:solidFill>
                  <a:srgbClr val="7030A0"/>
                </a:solidFill>
              </a:rPr>
              <a:t>2011 Nuclear Instruments and Methods in Physics Research A  640 110–118.</a:t>
            </a:r>
            <a:endParaRPr lang="zh-CN" altLang="zh-CN" sz="1200" b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52" y="540454"/>
            <a:ext cx="385953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572000" y="500042"/>
            <a:ext cx="4082987" cy="5429288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4175"/>
            <a:ext cx="3502393" cy="25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7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501" y="332656"/>
            <a:ext cx="7543800" cy="1313165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US" altLang="zh-CN" sz="5300" kern="1200" spc="-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RICH, </a:t>
            </a:r>
            <a:r>
              <a:rPr lang="en-US" altLang="zh-CN" sz="5300" kern="1200" spc="-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Technology for hadron identification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22</a:t>
            </a:fld>
            <a:endParaRPr lang="zh-CN" altLang="en-US" sz="1400"/>
          </a:p>
        </p:txBody>
      </p:sp>
      <p:sp>
        <p:nvSpPr>
          <p:cNvPr id="9" name="矩形 8"/>
          <p:cNvSpPr/>
          <p:nvPr/>
        </p:nvSpPr>
        <p:spPr>
          <a:xfrm>
            <a:off x="466525" y="1844824"/>
            <a:ext cx="8251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By </a:t>
            </a:r>
            <a:r>
              <a:rPr lang="en-US" altLang="zh-CN" sz="2000" dirty="0" err="1" smtClean="0"/>
              <a:t>dE</a:t>
            </a:r>
            <a:r>
              <a:rPr lang="en-US" altLang="zh-CN" sz="2000" dirty="0" smtClean="0"/>
              <a:t>/dx measurement -&gt; (p&lt; 1GeV)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TOF(time </a:t>
            </a:r>
            <a:r>
              <a:rPr lang="en-US" altLang="zh-CN" sz="2000" dirty="0"/>
              <a:t>of flight</a:t>
            </a:r>
            <a:r>
              <a:rPr lang="en-US" altLang="zh-CN" sz="2000" dirty="0" smtClean="0"/>
              <a:t>) -&gt; low particle intensity (MRPC)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Based on Cherenkov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2000" dirty="0" smtClean="0"/>
              <a:t>TOP(Time Of Propagation of Cherenkov count)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2000" dirty="0"/>
              <a:t>DIRC(detection of internally reflected Cherenkov light)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00B0F0"/>
                </a:solidFill>
              </a:rPr>
              <a:t>RICH(Ring imaging Cherenkov)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3528" y="3782973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RICH detectors had been widely used</a:t>
            </a:r>
            <a:r>
              <a:rPr lang="en-US" altLang="zh-CN" sz="2000" dirty="0" smtClean="0"/>
              <a:t>,</a:t>
            </a:r>
          </a:p>
          <a:p>
            <a:r>
              <a:rPr lang="en-US" altLang="zh-CN" sz="2000" dirty="0" smtClean="0">
                <a:solidFill>
                  <a:srgbClr val="00B0F0"/>
                </a:solidFill>
              </a:rPr>
              <a:t>RICH@DELPHI</a:t>
            </a:r>
            <a:r>
              <a:rPr lang="en-US" altLang="zh-CN" sz="2000" dirty="0">
                <a:solidFill>
                  <a:srgbClr val="00B0F0"/>
                </a:solidFill>
              </a:rPr>
              <a:t>, 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</a:rPr>
              <a:t>RICH1,RICH2@LHCb</a:t>
            </a:r>
            <a:r>
              <a:rPr lang="en-US" altLang="zh-CN" sz="2000" dirty="0">
                <a:solidFill>
                  <a:srgbClr val="00B0F0"/>
                </a:solidFill>
              </a:rPr>
              <a:t>, 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</a:rPr>
              <a:t>ARICH@BELLE2 </a:t>
            </a:r>
            <a:r>
              <a:rPr lang="en-US" altLang="zh-CN" sz="2000" dirty="0">
                <a:solidFill>
                  <a:srgbClr val="00B0F0"/>
                </a:solidFill>
              </a:rPr>
              <a:t>etc.  </a:t>
            </a:r>
            <a:endParaRPr lang="en-US" altLang="zh-CN" sz="2000" dirty="0" smtClean="0">
              <a:solidFill>
                <a:srgbClr val="00B0F0"/>
              </a:solidFill>
            </a:endParaRPr>
          </a:p>
          <a:p>
            <a:r>
              <a:rPr lang="en-US" altLang="zh-CN" sz="2000" dirty="0" smtClean="0"/>
              <a:t>And we also choose RICH as the baseline for CEPC RICH.</a:t>
            </a:r>
          </a:p>
          <a:p>
            <a:endParaRPr lang="zh-CN" altLang="en-US" sz="2400" dirty="0"/>
          </a:p>
        </p:txBody>
      </p:sp>
      <p:sp>
        <p:nvSpPr>
          <p:cNvPr id="11" name="TextBox 11"/>
          <p:cNvSpPr txBox="1"/>
          <p:nvPr/>
        </p:nvSpPr>
        <p:spPr>
          <a:xfrm>
            <a:off x="5204979" y="3861048"/>
            <a:ext cx="3672408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Advantages of RICH: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B050"/>
                </a:solidFill>
              </a:rPr>
              <a:t>Large dynamic range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zh-CN" sz="2000" dirty="0" smtClean="0">
                <a:solidFill>
                  <a:srgbClr val="00B050"/>
                </a:solidFill>
              </a:rPr>
              <a:t> 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B050"/>
                </a:solidFill>
              </a:rPr>
              <a:t>Good ID </a:t>
            </a:r>
            <a:r>
              <a:rPr lang="en-US" altLang="zh-CN" sz="2000" dirty="0">
                <a:solidFill>
                  <a:srgbClr val="00B050"/>
                </a:solidFill>
              </a:rPr>
              <a:t>capability </a:t>
            </a:r>
            <a:endParaRPr lang="en-US" altLang="zh-CN" sz="20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B050"/>
                </a:solidFill>
              </a:rPr>
              <a:t>Fast time response </a:t>
            </a:r>
            <a:endParaRPr lang="en-US" altLang="zh-CN" sz="20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B050"/>
                </a:solidFill>
              </a:rPr>
              <a:t>…</a:t>
            </a:r>
            <a:endParaRPr lang="en-US" altLang="zh-CN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-1" y="871851"/>
          <a:ext cx="9144000" cy="5569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3"/>
                <a:gridCol w="2592287"/>
                <a:gridCol w="1925053"/>
                <a:gridCol w="2646947"/>
              </a:tblGrid>
              <a:tr h="6849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Forward RICH of DELPHI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RICH-1 of </a:t>
                      </a:r>
                      <a:r>
                        <a:rPr lang="en-US" altLang="zh-CN" sz="1800" dirty="0" err="1" smtClean="0"/>
                        <a:t>LHCb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CEPC  RICH </a:t>
                      </a: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prototype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44333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Goals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2.5 to 25 GeV/c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10 to 65 GeV/c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20-40GeV  </a:t>
                      </a:r>
                      <a:r>
                        <a:rPr lang="el-GR" altLang="zh-CN" sz="1800" b="1" dirty="0" smtClean="0">
                          <a:solidFill>
                            <a:srgbClr val="FF0000"/>
                          </a:solidFill>
                        </a:rPr>
                        <a:t>κ</a:t>
                      </a: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l-GR" altLang="zh-CN" sz="1800" b="1" dirty="0" smtClean="0">
                          <a:solidFill>
                            <a:srgbClr val="FF0000"/>
                          </a:solidFill>
                        </a:rPr>
                        <a:t>π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619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Active area: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Two</a:t>
                      </a:r>
                      <a:r>
                        <a:rPr lang="en-US" altLang="zh-CN" sz="1800" b="1" baseline="0" dirty="0" smtClean="0"/>
                        <a:t> end caps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Two</a:t>
                      </a:r>
                      <a:r>
                        <a:rPr lang="en-US" altLang="zh-CN" sz="1800" b="1" baseline="0" dirty="0" smtClean="0"/>
                        <a:t> end caps </a:t>
                      </a:r>
                      <a:endParaRPr lang="zh-CN" alt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15cm *15 cm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Granularity</a:t>
                      </a:r>
                      <a:endParaRPr lang="zh-CN" alt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Depend on the time resolution (~8ns) and</a:t>
                      </a:r>
                      <a:r>
                        <a:rPr lang="en-US" altLang="zh-CN" sz="1800" b="1" baseline="0" dirty="0" smtClean="0"/>
                        <a:t> </a:t>
                      </a:r>
                      <a:r>
                        <a:rPr lang="en-US" altLang="zh-CN" sz="1800" b="1" dirty="0" smtClean="0"/>
                        <a:t>(~5cm/</a:t>
                      </a:r>
                      <a:r>
                        <a:rPr lang="el-GR" altLang="zh-CN" sz="1800" b="1" dirty="0" smtClean="0"/>
                        <a:t>μ</a:t>
                      </a:r>
                      <a:r>
                        <a:rPr lang="en-US" altLang="zh-CN" sz="1800" b="1" dirty="0" smtClean="0"/>
                        <a:t>s) etc.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2.5*2.5 mm2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</a:rPr>
                        <a:t> 2.5*2.5mm2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0857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Angle resolution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2.8 </a:t>
                      </a:r>
                      <a:r>
                        <a:rPr lang="en-US" altLang="zh-CN" sz="1800" b="1" dirty="0" err="1" smtClean="0"/>
                        <a:t>mrad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1.6mrad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en-US" altLang="zh-CN" sz="1800" b="1" dirty="0" err="1" smtClean="0">
                          <a:solidFill>
                            <a:srgbClr val="FF0000"/>
                          </a:solidFill>
                        </a:rPr>
                        <a:t>mrad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7381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Channels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26880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~200k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3600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1122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Sensitive</a:t>
                      </a:r>
                      <a:r>
                        <a:rPr lang="en-US" altLang="zh-CN" sz="1800" b="1" baseline="0" dirty="0" smtClean="0"/>
                        <a:t> detector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MWPC (fast electrons</a:t>
                      </a:r>
                      <a:r>
                        <a:rPr lang="en-US" altLang="zh-CN" sz="1800" b="1" baseline="0" dirty="0" smtClean="0"/>
                        <a:t> signal rise time ~ns)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Silicon detector (rise</a:t>
                      </a:r>
                      <a:r>
                        <a:rPr lang="en-US" altLang="zh-CN" sz="1800" b="1" baseline="0" dirty="0" smtClean="0"/>
                        <a:t> time ~ 5ns</a:t>
                      </a:r>
                      <a:r>
                        <a:rPr lang="en-US" altLang="zh-CN" sz="1800" b="1" dirty="0" smtClean="0"/>
                        <a:t>)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Hybrid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altLang="zh-CN" sz="1800" b="1" baseline="0" dirty="0" err="1" smtClean="0">
                          <a:solidFill>
                            <a:srgbClr val="FF0000"/>
                          </a:solidFill>
                        </a:rPr>
                        <a:t>THGEM+Mmegas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</a:rPr>
                        <a:t>, rise time: ~100ns)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4847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Charge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</a:rPr>
                        <a:t>3fC(or 30) </a:t>
                      </a:r>
                      <a:r>
                        <a:rPr lang="en-US" altLang="zh-CN" sz="1800" b="1" dirty="0" smtClean="0"/>
                        <a:t>(single</a:t>
                      </a:r>
                      <a:r>
                        <a:rPr lang="en-US" altLang="zh-CN" sz="1800" b="1" baseline="0" dirty="0" smtClean="0"/>
                        <a:t> photoelectron</a:t>
                      </a:r>
                      <a:r>
                        <a:rPr lang="en-US" altLang="zh-CN" sz="1800" b="1" dirty="0" smtClean="0"/>
                        <a:t>) to</a:t>
                      </a:r>
                      <a:r>
                        <a:rPr lang="en-US" altLang="zh-CN" sz="1800" b="1" baseline="0" dirty="0" smtClean="0"/>
                        <a:t> 1000fC (ionization)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5000e-</a:t>
                      </a:r>
                      <a:r>
                        <a:rPr lang="en-US" altLang="zh-CN" sz="1800" b="1" baseline="0" dirty="0" smtClean="0"/>
                        <a:t>  = 8fC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2*10</a:t>
                      </a:r>
                      <a:r>
                        <a:rPr lang="en-US" altLang="zh-CN" sz="1800" b="1" baseline="30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</a:rPr>
                        <a:t> e-  = 30fC    to</a:t>
                      </a:r>
                    </a:p>
                    <a:p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</a:rPr>
                        <a:t>~900fC (ionization)</a:t>
                      </a:r>
                      <a:endParaRPr lang="zh-CN" altLang="en-US" sz="18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619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Event</a:t>
                      </a:r>
                      <a:r>
                        <a:rPr lang="en-US" altLang="zh-CN" sz="1800" b="1" baseline="0" dirty="0" smtClean="0"/>
                        <a:t> rate: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&lt;25 KHz ?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40MHz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4619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measurements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Digital</a:t>
                      </a:r>
                      <a:r>
                        <a:rPr lang="en-US" altLang="zh-CN" sz="1800" b="1" baseline="0" dirty="0" smtClean="0"/>
                        <a:t> time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Charge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</a:rPr>
                        <a:t>Digital(Analog )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30460"/>
            <a:ext cx="795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Comparison of RICHs using C4F10 gas radiator. 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2016-11-11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6th MPGD conference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2" y="2070911"/>
            <a:ext cx="3816424" cy="268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>
                <a:solidFill>
                  <a:srgbClr val="C00000"/>
                </a:solidFill>
                <a:cs typeface="Calibri"/>
              </a:rPr>
              <a:t>Micormegas</a:t>
            </a:r>
            <a:r>
              <a:rPr lang="en-US" altLang="zh-CN" dirty="0">
                <a:solidFill>
                  <a:srgbClr val="C00000"/>
                </a:solidFill>
                <a:cs typeface="Calibri"/>
              </a:rPr>
              <a:t> </a:t>
            </a:r>
            <a:r>
              <a:rPr lang="zh-CN" altLang="en-US" dirty="0" smtClean="0">
                <a:solidFill>
                  <a:srgbClr val="C00000"/>
                </a:solidFill>
                <a:cs typeface="Calibri"/>
              </a:rPr>
              <a:t>基本原理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dirty="0" smtClean="0"/>
              <a:t>The 6th MPGD conference</a:t>
            </a:r>
            <a:endParaRPr lang="zh-CN" altLang="en-US" sz="11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100" smtClean="0"/>
              <a:t>3</a:t>
            </a:fld>
            <a:endParaRPr lang="zh-CN" altLang="en-US" sz="1100"/>
          </a:p>
        </p:txBody>
      </p:sp>
      <p:grpSp>
        <p:nvGrpSpPr>
          <p:cNvPr id="15" name="组合 14"/>
          <p:cNvGrpSpPr/>
          <p:nvPr/>
        </p:nvGrpSpPr>
        <p:grpSpPr>
          <a:xfrm>
            <a:off x="3088653" y="4093575"/>
            <a:ext cx="1219660" cy="917499"/>
            <a:chOff x="4971492" y="3789040"/>
            <a:chExt cx="1219660" cy="917499"/>
          </a:xfrm>
        </p:grpSpPr>
        <p:sp>
          <p:nvSpPr>
            <p:cNvPr id="45" name="任意多边形 44"/>
            <p:cNvSpPr/>
            <p:nvPr/>
          </p:nvSpPr>
          <p:spPr>
            <a:xfrm>
              <a:off x="4971492" y="3789040"/>
              <a:ext cx="1107806" cy="795009"/>
            </a:xfrm>
            <a:custGeom>
              <a:avLst/>
              <a:gdLst>
                <a:gd name="connsiteX0" fmla="*/ 0 w 2684834"/>
                <a:gd name="connsiteY0" fmla="*/ 7954 h 1233875"/>
                <a:gd name="connsiteX1" fmla="*/ 282102 w 2684834"/>
                <a:gd name="connsiteY1" fmla="*/ 66320 h 1233875"/>
                <a:gd name="connsiteX2" fmla="*/ 359923 w 2684834"/>
                <a:gd name="connsiteY2" fmla="*/ 494337 h 1233875"/>
                <a:gd name="connsiteX3" fmla="*/ 398834 w 2684834"/>
                <a:gd name="connsiteY3" fmla="*/ 1233639 h 1233875"/>
                <a:gd name="connsiteX4" fmla="*/ 428017 w 2684834"/>
                <a:gd name="connsiteY4" fmla="*/ 572158 h 1233875"/>
                <a:gd name="connsiteX5" fmla="*/ 437744 w 2684834"/>
                <a:gd name="connsiteY5" fmla="*/ 328967 h 1233875"/>
                <a:gd name="connsiteX6" fmla="*/ 505838 w 2684834"/>
                <a:gd name="connsiteY6" fmla="*/ 299784 h 1233875"/>
                <a:gd name="connsiteX7" fmla="*/ 778212 w 2684834"/>
                <a:gd name="connsiteY7" fmla="*/ 290056 h 1233875"/>
                <a:gd name="connsiteX8" fmla="*/ 1274323 w 2684834"/>
                <a:gd name="connsiteY8" fmla="*/ 280329 h 1233875"/>
                <a:gd name="connsiteX9" fmla="*/ 1887166 w 2684834"/>
                <a:gd name="connsiteY9" fmla="*/ 66320 h 1233875"/>
                <a:gd name="connsiteX10" fmla="*/ 2684834 w 2684834"/>
                <a:gd name="connsiteY10" fmla="*/ 37137 h 1233875"/>
                <a:gd name="connsiteX11" fmla="*/ 2684834 w 2684834"/>
                <a:gd name="connsiteY11" fmla="*/ 37137 h 1233875"/>
                <a:gd name="connsiteX12" fmla="*/ 2684834 w 2684834"/>
                <a:gd name="connsiteY12" fmla="*/ 37137 h 1233875"/>
                <a:gd name="connsiteX13" fmla="*/ 2684834 w 2684834"/>
                <a:gd name="connsiteY13" fmla="*/ 37137 h 1233875"/>
                <a:gd name="connsiteX14" fmla="*/ 2684834 w 2684834"/>
                <a:gd name="connsiteY14" fmla="*/ 37137 h 12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84834" h="1233875">
                  <a:moveTo>
                    <a:pt x="0" y="7954"/>
                  </a:moveTo>
                  <a:cubicBezTo>
                    <a:pt x="111057" y="-3395"/>
                    <a:pt x="222115" y="-14744"/>
                    <a:pt x="282102" y="66320"/>
                  </a:cubicBezTo>
                  <a:cubicBezTo>
                    <a:pt x="342089" y="147384"/>
                    <a:pt x="340468" y="299784"/>
                    <a:pt x="359923" y="494337"/>
                  </a:cubicBezTo>
                  <a:cubicBezTo>
                    <a:pt x="379378" y="688890"/>
                    <a:pt x="387485" y="1220669"/>
                    <a:pt x="398834" y="1233639"/>
                  </a:cubicBezTo>
                  <a:cubicBezTo>
                    <a:pt x="410183" y="1246609"/>
                    <a:pt x="421532" y="722937"/>
                    <a:pt x="428017" y="572158"/>
                  </a:cubicBezTo>
                  <a:cubicBezTo>
                    <a:pt x="434502" y="421379"/>
                    <a:pt x="424774" y="374363"/>
                    <a:pt x="437744" y="328967"/>
                  </a:cubicBezTo>
                  <a:cubicBezTo>
                    <a:pt x="450714" y="283571"/>
                    <a:pt x="449093" y="306269"/>
                    <a:pt x="505838" y="299784"/>
                  </a:cubicBezTo>
                  <a:cubicBezTo>
                    <a:pt x="562583" y="293299"/>
                    <a:pt x="778212" y="290056"/>
                    <a:pt x="778212" y="290056"/>
                  </a:cubicBezTo>
                  <a:cubicBezTo>
                    <a:pt x="906293" y="286814"/>
                    <a:pt x="1089497" y="317618"/>
                    <a:pt x="1274323" y="280329"/>
                  </a:cubicBezTo>
                  <a:cubicBezTo>
                    <a:pt x="1459149" y="243040"/>
                    <a:pt x="1652081" y="106852"/>
                    <a:pt x="1887166" y="66320"/>
                  </a:cubicBezTo>
                  <a:cubicBezTo>
                    <a:pt x="2122251" y="25788"/>
                    <a:pt x="2684834" y="37137"/>
                    <a:pt x="2684834" y="37137"/>
                  </a:cubicBezTo>
                  <a:lnTo>
                    <a:pt x="2684834" y="37137"/>
                  </a:lnTo>
                  <a:lnTo>
                    <a:pt x="2684834" y="37137"/>
                  </a:lnTo>
                  <a:lnTo>
                    <a:pt x="2684834" y="37137"/>
                  </a:lnTo>
                  <a:lnTo>
                    <a:pt x="2684834" y="37137"/>
                  </a:lnTo>
                </a:path>
              </a:pathLst>
            </a:custGeom>
            <a:solidFill>
              <a:srgbClr val="C00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18358" y="4337207"/>
              <a:ext cx="1065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</a:rPr>
                <a:t>electrons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1881" y="3872075"/>
              <a:ext cx="849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</a:rPr>
                <a:t>Ion tail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004048" y="2225248"/>
            <a:ext cx="31811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~100um </a:t>
            </a:r>
            <a:r>
              <a:rPr lang="zh-CN" altLang="en-US" sz="2400" b="1" dirty="0" smtClean="0"/>
              <a:t>雪崩气隙</a:t>
            </a:r>
            <a:r>
              <a:rPr lang="en-US" altLang="zh-CN" sz="24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低空间电荷效应</a:t>
            </a:r>
            <a:r>
              <a:rPr lang="en-US" altLang="zh-CN" sz="2000" dirty="0" smtClean="0"/>
              <a:t>-&gt;</a:t>
            </a:r>
            <a:r>
              <a:rPr lang="zh-CN" altLang="en-US" sz="2000" dirty="0" smtClean="0"/>
              <a:t>高计数率</a:t>
            </a:r>
            <a:r>
              <a:rPr lang="en-US" altLang="zh-CN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窄</a:t>
            </a:r>
            <a:r>
              <a:rPr lang="zh-CN" altLang="en-US" sz="2000" dirty="0" smtClean="0"/>
              <a:t>的</a:t>
            </a:r>
            <a:r>
              <a:rPr lang="zh-CN" altLang="en-US" sz="2000" dirty="0" smtClean="0"/>
              <a:t>雪崩簇团</a:t>
            </a:r>
            <a:r>
              <a:rPr lang="en-US" altLang="zh-CN" sz="2000" dirty="0" smtClean="0"/>
              <a:t>-&gt; </a:t>
            </a:r>
            <a:r>
              <a:rPr lang="zh-CN" altLang="en-US" sz="2000" dirty="0" smtClean="0"/>
              <a:t>非常好的空间分辨率</a:t>
            </a:r>
            <a:r>
              <a:rPr lang="en-US" altLang="zh-CN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强</a:t>
            </a:r>
            <a:r>
              <a:rPr lang="zh-CN" altLang="en-US" sz="2000" dirty="0"/>
              <a:t>电场</a:t>
            </a:r>
            <a:r>
              <a:rPr lang="en-US" altLang="zh-CN" sz="2000" dirty="0" smtClean="0"/>
              <a:t>-&gt;</a:t>
            </a:r>
            <a:r>
              <a:rPr lang="zh-CN" altLang="en-US" sz="2000" dirty="0" smtClean="0"/>
              <a:t>非常高的气体放大</a:t>
            </a:r>
            <a:r>
              <a:rPr lang="zh-CN" altLang="en-US" sz="2000" dirty="0" smtClean="0"/>
              <a:t>增益</a:t>
            </a:r>
            <a:r>
              <a:rPr lang="en-US" altLang="zh-CN" sz="2000" dirty="0" smtClean="0"/>
              <a:t>;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B0F0"/>
                </a:solidFill>
              </a:rPr>
              <a:t>…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22960" y="5169783"/>
            <a:ext cx="7563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zh-CN" sz="1400" b="1" dirty="0"/>
              <a:t>Y. </a:t>
            </a:r>
            <a:r>
              <a:rPr lang="en-GB" altLang="zh-CN" sz="1400" b="1" dirty="0" err="1"/>
              <a:t>Giomatnris</a:t>
            </a:r>
            <a:r>
              <a:rPr lang="en-GB" altLang="zh-CN" sz="1400" b="1" dirty="0"/>
              <a:t>, et al., </a:t>
            </a:r>
            <a:r>
              <a:rPr lang="en-GB" altLang="zh-CN" sz="1400" b="1" i="1" dirty="0"/>
              <a:t>MICROMEGAS: a high-granularity position-sensitive gaseous detector for high particle-flux environments</a:t>
            </a:r>
            <a:r>
              <a:rPr lang="en-GB" altLang="zh-CN" sz="1400" b="1" dirty="0"/>
              <a:t>, </a:t>
            </a:r>
            <a:r>
              <a:rPr lang="en-US" altLang="zh-CN" sz="1400" b="1" dirty="0"/>
              <a:t>1996 Nuclear Instruments and Methods in Physics Research A 376 29-35</a:t>
            </a:r>
            <a:r>
              <a:rPr lang="en-US" altLang="zh-CN" sz="1400" b="1" dirty="0" smtClean="0"/>
              <a:t>.</a:t>
            </a:r>
          </a:p>
          <a:p>
            <a:pPr lvl="0"/>
            <a:r>
              <a:rPr lang="en-GB" altLang="zh-CN" sz="1400" b="1" dirty="0"/>
              <a:t>Y. </a:t>
            </a:r>
            <a:r>
              <a:rPr lang="en-GB" altLang="zh-CN" sz="1400" b="1" dirty="0" err="1" smtClean="0"/>
              <a:t>Giomatnris</a:t>
            </a:r>
            <a:r>
              <a:rPr lang="en-GB" altLang="zh-CN" sz="1400" b="1" dirty="0" smtClean="0"/>
              <a:t>, </a:t>
            </a:r>
            <a:r>
              <a:rPr lang="en-US" altLang="zh-CN" sz="1400" b="1" i="1" dirty="0"/>
              <a:t>Development and prospects of the new </a:t>
            </a:r>
            <a:r>
              <a:rPr lang="en-US" altLang="zh-CN" sz="1400" b="1" i="1" dirty="0" smtClean="0"/>
              <a:t>gaseous detector “</a:t>
            </a:r>
            <a:r>
              <a:rPr lang="en-US" altLang="zh-CN" sz="1400" b="1" i="1" dirty="0" err="1" smtClean="0"/>
              <a:t>Micromegas</a:t>
            </a:r>
            <a:r>
              <a:rPr lang="en-US" altLang="zh-CN" sz="1400" b="1" i="1" dirty="0" smtClean="0"/>
              <a:t>”</a:t>
            </a:r>
            <a:r>
              <a:rPr lang="en-US" altLang="zh-CN" sz="1400" b="1" dirty="0" smtClean="0"/>
              <a:t>,  1998</a:t>
            </a:r>
            <a:r>
              <a:rPr lang="en-GB" altLang="zh-CN" sz="1400" b="1" dirty="0" smtClean="0"/>
              <a:t> </a:t>
            </a:r>
            <a:r>
              <a:rPr lang="en-US" altLang="zh-CN" sz="1400" b="1" dirty="0" smtClean="0"/>
              <a:t>Nuclear </a:t>
            </a:r>
            <a:r>
              <a:rPr lang="en-US" altLang="zh-CN" sz="1400" b="1" dirty="0"/>
              <a:t>Instruments and Methods in Physics Research A 419 </a:t>
            </a:r>
            <a:r>
              <a:rPr lang="en-US" altLang="zh-CN" sz="1400" b="1" dirty="0" smtClean="0"/>
              <a:t>239-250</a:t>
            </a:r>
            <a:endParaRPr lang="zh-CN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5652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C00000"/>
                </a:solidFill>
              </a:rPr>
              <a:t>Bulk </a:t>
            </a:r>
            <a:r>
              <a:rPr lang="zh-CN" altLang="en-US" dirty="0" smtClean="0">
                <a:solidFill>
                  <a:srgbClr val="C00000"/>
                </a:solidFill>
              </a:rPr>
              <a:t>和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zh-CN" altLang="en-US" dirty="0" smtClean="0">
                <a:solidFill>
                  <a:srgbClr val="C00000"/>
                </a:solidFill>
              </a:rPr>
              <a:t>热粘接方法对比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100" smtClean="0"/>
              <a:pPr/>
              <a:t>4</a:t>
            </a:fld>
            <a:endParaRPr lang="zh-CN" altLang="en-US" sz="1100"/>
          </a:p>
        </p:txBody>
      </p:sp>
      <p:sp>
        <p:nvSpPr>
          <p:cNvPr id="15" name="矩形 14"/>
          <p:cNvSpPr/>
          <p:nvPr/>
        </p:nvSpPr>
        <p:spPr>
          <a:xfrm>
            <a:off x="6635128" y="2348880"/>
            <a:ext cx="1996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Stretched mesh</a:t>
            </a:r>
          </a:p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 PCB</a:t>
            </a:r>
            <a:endParaRPr lang="zh-CN" alt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Spacers -&gt;thermal bonding film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plane or roller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69" y="2370900"/>
            <a:ext cx="2960436" cy="2667060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569464" y="1844824"/>
            <a:ext cx="39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Bulk </a:t>
            </a:r>
            <a:r>
              <a:rPr lang="zh-CN" altLang="en-US" sz="2000" dirty="0" smtClean="0"/>
              <a:t>流程</a:t>
            </a:r>
            <a:r>
              <a:rPr lang="en-US" altLang="zh-CN" sz="2000" dirty="0" smtClean="0"/>
              <a:t> (</a:t>
            </a:r>
            <a:r>
              <a:rPr lang="en-US" altLang="zh-CN" sz="2000" dirty="0" err="1" smtClean="0"/>
              <a:t>Saclay</a:t>
            </a:r>
            <a:r>
              <a:rPr lang="en-US" altLang="zh-CN" sz="2000" dirty="0" smtClean="0"/>
              <a:t>, CERN): </a:t>
            </a:r>
            <a:endParaRPr lang="zh-CN" altLang="en-US" sz="2000" dirty="0"/>
          </a:p>
        </p:txBody>
      </p:sp>
      <p:sp>
        <p:nvSpPr>
          <p:cNvPr id="59" name="文本框 58"/>
          <p:cNvSpPr txBox="1"/>
          <p:nvPr/>
        </p:nvSpPr>
        <p:spPr>
          <a:xfrm>
            <a:off x="4716016" y="1844823"/>
            <a:ext cx="32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热粘接</a:t>
            </a:r>
            <a:r>
              <a:rPr lang="en-US" altLang="zh-CN" sz="2400" dirty="0" smtClean="0"/>
              <a:t>(USTC): </a:t>
            </a:r>
            <a:endParaRPr lang="zh-CN" altLang="en-US" sz="2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804643" y="2420888"/>
            <a:ext cx="2630315" cy="1152128"/>
            <a:chOff x="3851920" y="2708920"/>
            <a:chExt cx="2630315" cy="1152128"/>
          </a:xfrm>
        </p:grpSpPr>
        <p:grpSp>
          <p:nvGrpSpPr>
            <p:cNvPr id="50" name="组合 49"/>
            <p:cNvGrpSpPr/>
            <p:nvPr/>
          </p:nvGrpSpPr>
          <p:grpSpPr>
            <a:xfrm>
              <a:off x="3853682" y="2708920"/>
              <a:ext cx="2628553" cy="1152128"/>
              <a:chOff x="4603111" y="2575762"/>
              <a:chExt cx="2662232" cy="105810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925867" y="2710156"/>
                <a:ext cx="2074439" cy="137533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 flipV="1">
                <a:off x="4603112" y="2906076"/>
                <a:ext cx="2662231" cy="26723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下箭头 10"/>
              <p:cNvSpPr/>
              <p:nvPr/>
            </p:nvSpPr>
            <p:spPr>
              <a:xfrm>
                <a:off x="5848537" y="2575762"/>
                <a:ext cx="227616" cy="101124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4603111" y="2964037"/>
                <a:ext cx="2662232" cy="269054"/>
                <a:chOff x="4571999" y="3956219"/>
                <a:chExt cx="2402699" cy="513196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4571999" y="4100234"/>
                  <a:ext cx="2402699" cy="238647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4981262" y="4047610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5190657" y="4047610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413310" y="4047609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5638251" y="4047888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5860134" y="4047610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065035" y="4047608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6277406" y="4047888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493430" y="4044222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4981262" y="4342270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5190657" y="4342270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5413310" y="4342269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5638251" y="4342548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5860134" y="4342270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6065035" y="4342268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6277406" y="4342548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6493430" y="4338882"/>
                  <a:ext cx="144016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4948572" y="3956219"/>
                  <a:ext cx="209395" cy="7200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6460741" y="3968552"/>
                  <a:ext cx="209394" cy="6218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4948571" y="4365407"/>
                  <a:ext cx="209396" cy="6218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5514733" y="3956219"/>
                  <a:ext cx="65379" cy="745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6012160" y="3956219"/>
                  <a:ext cx="65379" cy="745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矩形 45"/>
                <p:cNvSpPr/>
                <p:nvPr/>
              </p:nvSpPr>
              <p:spPr>
                <a:xfrm>
                  <a:off x="5514733" y="4394895"/>
                  <a:ext cx="65379" cy="745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6012160" y="4394895"/>
                  <a:ext cx="65379" cy="7452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6460739" y="4394896"/>
                  <a:ext cx="209395" cy="6218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4925126" y="3364711"/>
                <a:ext cx="2074439" cy="137533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下箭头 48"/>
              <p:cNvSpPr/>
              <p:nvPr/>
            </p:nvSpPr>
            <p:spPr>
              <a:xfrm rot="10800000">
                <a:off x="5850128" y="3530472"/>
                <a:ext cx="226025" cy="103391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 flipH="1" flipV="1">
              <a:off x="3851920" y="3486931"/>
              <a:ext cx="2628552" cy="29098"/>
            </a:xfrm>
            <a:prstGeom prst="line">
              <a:avLst/>
            </a:prstGeom>
            <a:ln w="15875"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3889947" y="3023241"/>
              <a:ext cx="14401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6336456" y="3048450"/>
              <a:ext cx="14401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3888041" y="3478620"/>
              <a:ext cx="14401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6338219" y="3501008"/>
              <a:ext cx="144016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69464" y="5229200"/>
            <a:ext cx="3000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好的均匀性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低</a:t>
            </a:r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的支撑面积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 </a:t>
            </a:r>
            <a:endParaRPr lang="zh-CN" altLang="en-US" sz="20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772389" y="3785444"/>
            <a:ext cx="4800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更好的能量分辨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0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无刻蚀对环境无污染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易于发展成更多的新结构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更便宜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… </a:t>
            </a:r>
          </a:p>
          <a:p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我们研究的重点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阻性阳极</a:t>
            </a:r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提高均匀性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发展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大面积</a:t>
            </a:r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减小支撑面积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结构的探索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156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747" y="1912156"/>
            <a:ext cx="1990386" cy="18378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热粘</a:t>
            </a:r>
            <a:r>
              <a:rPr lang="zh-CN" altLang="en-US" dirty="0" smtClean="0">
                <a:solidFill>
                  <a:srgbClr val="C00000"/>
                </a:solidFill>
              </a:rPr>
              <a:t>接</a:t>
            </a:r>
            <a:r>
              <a:rPr lang="en-US" altLang="zh-CN" dirty="0" err="1" smtClean="0">
                <a:solidFill>
                  <a:srgbClr val="C00000"/>
                </a:solidFill>
              </a:rPr>
              <a:t>micromegas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材料和加工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5</a:t>
            </a:fld>
            <a:endParaRPr lang="zh-CN" altLang="en-US" sz="1400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33" y="1919470"/>
            <a:ext cx="1922502" cy="1830579"/>
          </a:xfrm>
          <a:prstGeom prst="rect">
            <a:avLst/>
          </a:prstGeom>
        </p:spPr>
      </p:pic>
      <p:pic>
        <p:nvPicPr>
          <p:cNvPr id="52" name="Picture 5" descr="F:\MicroMegas\INST Fabric\Photos\Thermo-bond films\IMG_15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4" y="1885191"/>
            <a:ext cx="1854615" cy="146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矩形 52"/>
          <p:cNvSpPr/>
          <p:nvPr/>
        </p:nvSpPr>
        <p:spPr>
          <a:xfrm>
            <a:off x="297874" y="3568896"/>
            <a:ext cx="2057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热熔胶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绝缘层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热熔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胶三层结构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商业化产品，多种规格可选；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粘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接牢固，长期稳定性好，高绝缘性。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13155"/>
            <a:ext cx="1298348" cy="12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43035" y="2108238"/>
            <a:ext cx="20632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编织丝网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丝径：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22.5um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网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厚：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45um</a:t>
            </a: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目数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 350 LPI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开窗比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 ~50%</a:t>
            </a:r>
          </a:p>
          <a:p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下一步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</a:p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丝径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16um</a:t>
            </a:r>
          </a:p>
          <a:p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网厚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25um</a:t>
            </a:r>
          </a:p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目数：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400LPI</a:t>
            </a:r>
            <a:endParaRPr lang="en-US" altLang="zh-CN" sz="20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开窗比：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55</a:t>
            </a:r>
            <a:r>
              <a:rPr lang="en-US" altLang="zh-CN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%</a:t>
            </a:r>
          </a:p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最大张力：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30N</a:t>
            </a:r>
            <a:endParaRPr lang="en-US" altLang="zh-CN" sz="20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2747" y="3379572"/>
            <a:ext cx="3894013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C00000"/>
                </a:solidFill>
              </a:rPr>
              <a:t>阻性阳极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16" y="4713155"/>
            <a:ext cx="1103355" cy="1236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85671" y="3811807"/>
            <a:ext cx="299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高纯锗蒸镀</a:t>
            </a:r>
            <a:endParaRPr lang="en-US" altLang="zh-CN" sz="2000" dirty="0" smtClean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r>
              <a:rPr lang="el-GR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Ω</a:t>
            </a:r>
            <a:r>
              <a:rPr lang="en-US" altLang="zh-CN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/</a:t>
            </a:r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□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 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100M</a:t>
            </a:r>
            <a:r>
              <a:rPr lang="el-GR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Ω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□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0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088593" y="3854626"/>
            <a:ext cx="3075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碳浆料丝网印刷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k</a:t>
            </a:r>
            <a:r>
              <a:rPr lang="el-GR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Ω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□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- 100M</a:t>
            </a:r>
            <a:r>
              <a:rPr lang="el-GR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Ω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/</a:t>
            </a:r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□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0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092" y="4692281"/>
            <a:ext cx="1759762" cy="12778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85671" y="4713155"/>
            <a:ext cx="1723692" cy="1236125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898733" y="4847449"/>
            <a:ext cx="1516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C00000"/>
                </a:solidFill>
              </a:rPr>
              <a:t>Resistivity versus </a:t>
            </a:r>
            <a:r>
              <a:rPr lang="en-US" altLang="zh-CN" sz="1400" b="1" dirty="0" err="1" smtClean="0">
                <a:solidFill>
                  <a:srgbClr val="C00000"/>
                </a:solidFill>
              </a:rPr>
              <a:t>Ge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 thickness (FR4 base)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热粘接</a:t>
            </a:r>
            <a:r>
              <a:rPr lang="en-US" altLang="zh-CN" dirty="0" err="1">
                <a:solidFill>
                  <a:srgbClr val="C00000"/>
                </a:solidFill>
              </a:rPr>
              <a:t>micromegas</a:t>
            </a:r>
            <a:r>
              <a:rPr lang="en-US" altLang="zh-CN" dirty="0" smtClean="0">
                <a:solidFill>
                  <a:srgbClr val="C00000"/>
                </a:solidFill>
              </a:rPr>
              <a:t/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研制流程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6</a:t>
            </a:fld>
            <a:endParaRPr lang="zh-CN" altLang="en-US" sz="1400"/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0147" y="3655442"/>
            <a:ext cx="1834915" cy="2534163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87" y="4005066"/>
            <a:ext cx="2949521" cy="183491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0825"/>
            <a:ext cx="1968500" cy="19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60" y="1870826"/>
            <a:ext cx="2304256" cy="192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778" y="195337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丝网拉伸</a:t>
            </a:r>
            <a:r>
              <a:rPr lang="en-US" altLang="zh-CN" sz="2000" dirty="0" smtClean="0">
                <a:solidFill>
                  <a:srgbClr val="C00000"/>
                </a:solidFill>
              </a:rPr>
              <a:t>~20N/cm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2268" y="195337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读出</a:t>
            </a:r>
            <a:r>
              <a:rPr lang="en-US" altLang="zh-CN" sz="2000" dirty="0" smtClean="0">
                <a:solidFill>
                  <a:srgbClr val="C00000"/>
                </a:solidFill>
              </a:rPr>
              <a:t>PCB</a:t>
            </a:r>
            <a:r>
              <a:rPr lang="zh-CN" altLang="en-US" sz="2000" dirty="0" smtClean="0">
                <a:solidFill>
                  <a:srgbClr val="C00000"/>
                </a:solidFill>
              </a:rPr>
              <a:t>及胶膜支持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16" y="1870826"/>
            <a:ext cx="3731409" cy="19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F:\MicroMegas\Data\TPC-Readout\Photo\fabrication\CIMG15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57" y="2636912"/>
            <a:ext cx="1328030" cy="9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56176" y="335699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热粘接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514" y="510718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热压接完成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10718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组装和高压测试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0232" y="4260803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只需</a:t>
            </a:r>
            <a:r>
              <a:rPr lang="en-US" altLang="zh-CN" sz="2000" dirty="0" smtClean="0">
                <a:solidFill>
                  <a:srgbClr val="C00000"/>
                </a:solidFill>
              </a:rPr>
              <a:t>2-3</a:t>
            </a:r>
            <a:r>
              <a:rPr lang="zh-CN" altLang="en-US" sz="2000" dirty="0" smtClean="0">
                <a:solidFill>
                  <a:srgbClr val="C00000"/>
                </a:solidFill>
              </a:rPr>
              <a:t>个小时可以完成从准备到组装的工作。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9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>
              <a:buSzPct val="100000"/>
            </a:pPr>
            <a:r>
              <a:rPr lang="zh-CN" altLang="en-US" sz="4800" kern="1200" spc="-5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探测器性能</a:t>
            </a:r>
            <a:r>
              <a:rPr lang="en-US" altLang="zh-CN" sz="4800" kern="1200" spc="-5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altLang="zh-CN" sz="4800" kern="1200" spc="-5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zh-CN" altLang="en-US" sz="4800" dirty="0" smtClean="0">
                <a:solidFill>
                  <a:schemeClr val="tx1"/>
                </a:solidFill>
                <a:latin typeface="+mj-lt"/>
                <a:ea typeface="+mj-ea"/>
                <a:cs typeface="Times New Roman" panose="02020603050405020304" pitchFamily="18" charset="0"/>
              </a:rPr>
              <a:t>前期的工作</a:t>
            </a:r>
            <a:endParaRPr lang="en-US" altLang="zh-CN" sz="4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708920"/>
            <a:ext cx="2652089" cy="3160174"/>
          </a:xfrm>
        </p:spPr>
        <p:txBody>
          <a:bodyPr>
            <a:normAutofit/>
          </a:bodyPr>
          <a:lstStyle/>
          <a:p>
            <a:pPr lvl="1"/>
            <a:r>
              <a:rPr lang="en-US" altLang="zh-CN" sz="2000" dirty="0" smtClean="0">
                <a:sym typeface="Wingdings" panose="05000000000000000000" pitchFamily="2" charset="2"/>
              </a:rPr>
              <a:t> </a:t>
            </a:r>
            <a:r>
              <a:rPr lang="zh-CN" altLang="en-US" sz="2000" dirty="0" smtClean="0">
                <a:sym typeface="Wingdings" panose="05000000000000000000" pitchFamily="2" charset="2"/>
              </a:rPr>
              <a:t>能量分辨率：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5.9keV x-rays: </a:t>
            </a:r>
            <a:r>
              <a:rPr lang="en-US" altLang="zh-CN" sz="2000" dirty="0">
                <a:solidFill>
                  <a:srgbClr val="FF0000"/>
                </a:solidFill>
              </a:rPr>
              <a:t>14.9% (FWHM)</a:t>
            </a:r>
            <a:r>
              <a:rPr lang="en-US" altLang="zh-CN" sz="2000" dirty="0"/>
              <a:t> ;</a:t>
            </a:r>
          </a:p>
          <a:p>
            <a:pPr lvl="1"/>
            <a:r>
              <a:rPr lang="en-US" altLang="zh-CN" sz="2000" dirty="0">
                <a:sym typeface="Wingdings" panose="05000000000000000000" pitchFamily="2" charset="2"/>
              </a:rPr>
              <a:t> </a:t>
            </a:r>
            <a:r>
              <a:rPr lang="zh-CN" altLang="en-US" sz="2000" dirty="0" smtClean="0">
                <a:sym typeface="Wingdings" panose="05000000000000000000" pitchFamily="2" charset="2"/>
              </a:rPr>
              <a:t>有效面积</a:t>
            </a:r>
            <a:r>
              <a:rPr lang="en-US" altLang="zh-CN" sz="2000" dirty="0" smtClean="0"/>
              <a:t>: </a:t>
            </a:r>
            <a:r>
              <a:rPr lang="en-US" altLang="zh-CN" sz="2000" dirty="0">
                <a:solidFill>
                  <a:srgbClr val="FF0000"/>
                </a:solidFill>
              </a:rPr>
              <a:t>200×200 mm</a:t>
            </a:r>
            <a:r>
              <a:rPr lang="en-US" altLang="zh-CN" sz="2000" baseline="30000" dirty="0">
                <a:solidFill>
                  <a:srgbClr val="FF0000"/>
                </a:solidFill>
              </a:rPr>
              <a:t>2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;</a:t>
            </a:r>
            <a:endParaRPr lang="en-US" altLang="zh-CN" sz="2000" dirty="0"/>
          </a:p>
          <a:p>
            <a:pPr lvl="1"/>
            <a:r>
              <a:rPr lang="en-US" altLang="zh-CN" sz="2000" dirty="0">
                <a:sym typeface="Wingdings" panose="05000000000000000000" pitchFamily="2" charset="2"/>
              </a:rPr>
              <a:t> </a:t>
            </a:r>
            <a:r>
              <a:rPr lang="zh-CN" altLang="en-US" sz="2000" dirty="0" smtClean="0">
                <a:sym typeface="Wingdings" panose="05000000000000000000" pitchFamily="2" charset="2"/>
              </a:rPr>
              <a:t>高于</a:t>
            </a:r>
            <a:r>
              <a:rPr lang="en-US" altLang="zh-CN" sz="2000" dirty="0" smtClean="0">
                <a:solidFill>
                  <a:srgbClr val="FF0000"/>
                </a:solidFill>
              </a:rPr>
              <a:t>10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4 </a:t>
            </a:r>
            <a:r>
              <a:rPr lang="zh-CN" altLang="en-US" sz="2000" baseline="30000" dirty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</a:rPr>
              <a:t>的有效增益</a:t>
            </a:r>
            <a:r>
              <a:rPr lang="en-US" altLang="zh-CN" sz="2000" dirty="0" smtClean="0">
                <a:solidFill>
                  <a:schemeClr val="tx1"/>
                </a:solidFill>
              </a:rPr>
              <a:t>;</a:t>
            </a:r>
            <a:endParaRPr lang="en-US" altLang="zh-CN" sz="2000" baseline="30000" dirty="0">
              <a:solidFill>
                <a:schemeClr val="tx1"/>
              </a:solidFill>
            </a:endParaRPr>
          </a:p>
          <a:p>
            <a:pPr lvl="1"/>
            <a:r>
              <a:rPr lang="en-US" altLang="zh-CN" sz="2000" dirty="0">
                <a:sym typeface="Wingdings" panose="05000000000000000000" pitchFamily="2" charset="2"/>
              </a:rPr>
              <a:t> </a:t>
            </a:r>
            <a:r>
              <a:rPr lang="zh-CN" altLang="en-US" sz="2000" dirty="0" smtClean="0">
                <a:sym typeface="Wingdings" panose="05000000000000000000" pitchFamily="2" charset="2"/>
              </a:rPr>
              <a:t>高于</a:t>
            </a:r>
            <a:r>
              <a:rPr lang="en-US" altLang="zh-CN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M</a:t>
            </a:r>
            <a:r>
              <a:rPr lang="en-US" altLang="zh-CN" sz="2000" dirty="0" smtClean="0">
                <a:solidFill>
                  <a:srgbClr val="FF0000"/>
                </a:solidFill>
              </a:rPr>
              <a:t>Hz/cm</a:t>
            </a:r>
            <a:r>
              <a:rPr lang="en-US" altLang="zh-CN" sz="2000" baseline="30000" dirty="0" smtClean="0">
                <a:solidFill>
                  <a:srgbClr val="FF0000"/>
                </a:solidFill>
              </a:rPr>
              <a:t>2 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的计数能力</a:t>
            </a:r>
            <a:r>
              <a:rPr lang="en-US" altLang="zh-CN" sz="2000" dirty="0" smtClean="0"/>
              <a:t>;</a:t>
            </a:r>
            <a:endParaRPr lang="en-US" altLang="zh-CN" sz="2000" baseline="3000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050" smtClean="0"/>
              <a:t>2016-11-11</a:t>
            </a:r>
            <a:endParaRPr lang="zh-CN" altLang="en-US" sz="105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050" smtClean="0"/>
              <a:t>The 6th MPGD conference</a:t>
            </a:r>
            <a:endParaRPr lang="zh-CN" altLang="en-US" sz="105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200" smtClean="0"/>
              <a:pPr/>
              <a:t>7</a:t>
            </a:fld>
            <a:endParaRPr lang="zh-CN" altLang="en-US" sz="1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00596"/>
            <a:ext cx="2423684" cy="200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96" y="1984095"/>
            <a:ext cx="2660340" cy="209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553248" cy="200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6"/>
          <p:cNvSpPr txBox="1"/>
          <p:nvPr/>
        </p:nvSpPr>
        <p:spPr>
          <a:xfrm>
            <a:off x="6228184" y="2708920"/>
            <a:ext cx="202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en-US" altLang="zh-CN" sz="1600" dirty="0"/>
              <a:t>Gain vs the particle rate (8 </a:t>
            </a:r>
            <a:r>
              <a:rPr lang="en-US" altLang="zh-CN" sz="1600" dirty="0" err="1"/>
              <a:t>keV</a:t>
            </a:r>
            <a:r>
              <a:rPr lang="en-US" altLang="zh-CN" sz="1600" dirty="0"/>
              <a:t> Cu x-rays)</a:t>
            </a:r>
            <a:endParaRPr lang="zh-CN" altLang="en-US" sz="1600" dirty="0"/>
          </a:p>
        </p:txBody>
      </p:sp>
      <p:sp>
        <p:nvSpPr>
          <p:cNvPr id="12" name="TextBox 21"/>
          <p:cNvSpPr txBox="1"/>
          <p:nvPr/>
        </p:nvSpPr>
        <p:spPr>
          <a:xfrm>
            <a:off x="3047625" y="1757112"/>
            <a:ext cx="283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A </a:t>
            </a:r>
            <a:r>
              <a:rPr lang="en-US" altLang="zh-CN" sz="1600" b="1" dirty="0">
                <a:solidFill>
                  <a:srgbClr val="0070C0"/>
                </a:solidFill>
              </a:rPr>
              <a:t>2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00×200 mm</a:t>
            </a:r>
            <a:r>
              <a:rPr lang="en-US" altLang="zh-CN" sz="1600" b="1" baseline="30000" dirty="0" smtClean="0">
                <a:solidFill>
                  <a:srgbClr val="0070C0"/>
                </a:solidFill>
              </a:rPr>
              <a:t>2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small prototype under testing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22"/>
          <p:cNvSpPr txBox="1"/>
          <p:nvPr/>
        </p:nvSpPr>
        <p:spPr>
          <a:xfrm>
            <a:off x="4897432" y="4483599"/>
            <a:ext cx="154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A typical </a:t>
            </a:r>
            <a:r>
              <a:rPr lang="en-US" altLang="zh-CN" sz="1600" b="1" baseline="30000" dirty="0" smtClean="0">
                <a:solidFill>
                  <a:srgbClr val="0070C0"/>
                </a:solidFill>
              </a:rPr>
              <a:t>55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Fe x-ray spectrum 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6908300" y="5353244"/>
            <a:ext cx="160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rgbClr val="0070C0"/>
                </a:solidFill>
              </a:defRPr>
            </a:lvl1pPr>
          </a:lstStyle>
          <a:p>
            <a:r>
              <a:rPr lang="en-US" altLang="zh-CN" sz="1600" dirty="0"/>
              <a:t>Gas gain versus mesh voltages </a:t>
            </a:r>
            <a:endParaRPr lang="zh-CN" altLang="en-US" sz="16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28053"/>
            <a:ext cx="2351676" cy="17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2016-11-11</a:t>
            </a:r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6th MPGD conference</a:t>
            </a:r>
            <a:endParaRPr lang="zh-CN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76185"/>
            <a:ext cx="2505372" cy="12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1011" y="2708920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优势</a:t>
            </a:r>
            <a:r>
              <a:rPr lang="en-US" altLang="zh-CN" sz="2000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高增益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(&gt;10</a:t>
            </a:r>
            <a:r>
              <a:rPr lang="en-US" altLang="zh-CN" sz="2000" baseline="30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快时间响应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高计数能力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好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位置分辨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低离子反馈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容易发展成大面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PMT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比，抗磁场干扰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855" y="5439679"/>
            <a:ext cx="748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我们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选择</a:t>
            </a:r>
            <a:r>
              <a:rPr lang="en-US" altLang="zh-CN" sz="2000" dirty="0" err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THGEM+Micromegas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作为</a:t>
            </a:r>
            <a:r>
              <a:rPr lang="en-US" altLang="zh-CN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CEPC-RICH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原理模型的光灵敏探测器的基本技术路线</a:t>
            </a:r>
            <a:r>
              <a:rPr lang="en-US" altLang="zh-CN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20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683567" y="3988608"/>
            <a:ext cx="4929595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增益高达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对应雪崩气隙里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2×10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电子的电荷量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!</a:t>
            </a:r>
          </a:p>
          <a:p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能量分辨率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~21% </a:t>
            </a:r>
            <a:r>
              <a:rPr lang="en-US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(FWHM</a:t>
            </a:r>
            <a:r>
              <a:rPr lang="en-US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</a:p>
          <a:p>
            <a:r>
              <a:rPr lang="zh-CN" altLang="en-US" sz="20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这</a:t>
            </a:r>
            <a:r>
              <a:rPr lang="zh-CN" altLang="en-US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将满足对单光电子测量的需求</a:t>
            </a:r>
            <a:r>
              <a:rPr lang="en-US" altLang="zh-CN" sz="2000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!</a:t>
            </a:r>
            <a:endParaRPr lang="zh-CN" altLang="en-US" sz="20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en-US" sz="2000" baseline="300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1819928"/>
            <a:ext cx="7725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pole measurement is one of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goals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CEPC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>
              <a:spcBef>
                <a:spcPct val="20000"/>
              </a:spcBef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is expected to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 10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10-12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 CEPC’s pre-CDR). 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836103" y="286931"/>
            <a:ext cx="7543800" cy="1450757"/>
          </a:xfrm>
        </p:spPr>
        <p:txBody>
          <a:bodyPr>
            <a:noAutofit/>
          </a:bodyPr>
          <a:lstStyle/>
          <a:p>
            <a:pPr lvl="1"/>
            <a:r>
              <a:rPr lang="zh-CN" altLang="en-US" sz="4800" dirty="0" smtClean="0">
                <a:solidFill>
                  <a:srgbClr val="C00000"/>
                </a:solidFill>
                <a:latin typeface="+mj-lt"/>
              </a:rPr>
              <a:t>四角读出方法</a:t>
            </a:r>
            <a:r>
              <a:rPr lang="en-US" altLang="zh-CN" sz="48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n-US" altLang="zh-CN" sz="4800" dirty="0" smtClean="0">
                <a:solidFill>
                  <a:srgbClr val="C00000"/>
                </a:solidFill>
                <a:latin typeface="+mj-lt"/>
              </a:rPr>
            </a:br>
            <a:r>
              <a:rPr lang="zh-CN" altLang="en-US" sz="4800" dirty="0" smtClean="0">
                <a:latin typeface="+mj-lt"/>
              </a:rPr>
              <a:t>应用背景</a:t>
            </a:r>
            <a:endParaRPr lang="en-US" altLang="zh-CN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27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844824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CEPC  RICH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prototype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is designed for 20-40GeV  </a:t>
            </a:r>
            <a:r>
              <a:rPr lang="el-GR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κ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el-GR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π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identification: 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 </a:t>
            </a:r>
            <a:r>
              <a:rPr lang="en-US" altLang="zh-CN" sz="20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mrad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单光电子角分辨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t"/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    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对应颗粒度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  ~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</a:t>
            </a:r>
            <a:r>
              <a:rPr lang="az-Cyrl-AZ" altLang="zh-CN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mm</a:t>
            </a:r>
            <a:r>
              <a:rPr lang="en-US" altLang="zh-CN" sz="2000" b="1" baseline="30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 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有效面积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 15cm 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*15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cm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 fontAlgn="t"/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     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对应通道数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5625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</a:t>
            </a:r>
            <a:endParaRPr lang="zh-CN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动态范围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en-US" altLang="zh-CN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15fC 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(10</a:t>
            </a:r>
            <a:r>
              <a:rPr lang="en-US" altLang="zh-CN" sz="2000" b="1" baseline="30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gain) for single photoelectron and  ~400fC for ionization (2mm gap)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6103" y="286931"/>
            <a:ext cx="7543800" cy="1450757"/>
          </a:xfrm>
        </p:spPr>
        <p:txBody>
          <a:bodyPr>
            <a:noAutofit/>
          </a:bodyPr>
          <a:lstStyle/>
          <a:p>
            <a:pPr lvl="1"/>
            <a:r>
              <a:rPr lang="zh-CN" altLang="en-US" sz="4800" dirty="0" smtClean="0">
                <a:solidFill>
                  <a:srgbClr val="C00000"/>
                </a:solidFill>
                <a:latin typeface="+mj-lt"/>
              </a:rPr>
              <a:t>四角读出方法</a:t>
            </a:r>
            <a:r>
              <a:rPr lang="en-US" altLang="zh-CN" sz="48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n-US" altLang="zh-CN" sz="4800" dirty="0" smtClean="0">
                <a:solidFill>
                  <a:srgbClr val="C00000"/>
                </a:solidFill>
                <a:latin typeface="+mj-lt"/>
              </a:rPr>
            </a:br>
            <a:r>
              <a:rPr lang="zh-CN" altLang="en-US" sz="4800" dirty="0" smtClean="0">
                <a:solidFill>
                  <a:schemeClr val="tx1"/>
                </a:solidFill>
                <a:latin typeface="+mj-lt"/>
              </a:rPr>
              <a:t>基本要求</a:t>
            </a:r>
            <a:endParaRPr lang="en-US" altLang="zh-CN" sz="4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100" smtClean="0"/>
              <a:t>2016-11-11</a:t>
            </a:r>
            <a:endParaRPr lang="zh-CN" altLang="en-US" sz="11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100" smtClean="0"/>
              <a:t>The 6th MPGD conference</a:t>
            </a:r>
            <a:endParaRPr lang="zh-CN" altLang="en-US" sz="11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z="1400" smtClean="0"/>
              <a:pPr/>
              <a:t>9</a:t>
            </a:fld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83568" y="429309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非常小的颗粒度增加了信号读出的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难度和成本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，考虑到未来的应用，读出规模将会非常庞大！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t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所以，我们考虑利用四角读出的方法来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减少读出路数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，并能提供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更好的位置分辨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endParaRPr lang="zh-CN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52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"/>
    </mc:Choice>
    <mc:Fallback xmlns="">
      <p:transition spd="slow" advTm="2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16683</TotalTime>
  <Words>1954</Words>
  <Application>Microsoft Office PowerPoint</Application>
  <PresentationFormat>全屏显示(4:3)</PresentationFormat>
  <Paragraphs>338</Paragraphs>
  <Slides>23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回顾</vt:lpstr>
      <vt:lpstr>中科大热压接工艺Micromegas研究现状和进展</vt:lpstr>
      <vt:lpstr>主要内容</vt:lpstr>
      <vt:lpstr>Micormegas 基本原理</vt:lpstr>
      <vt:lpstr>Bulk 和 热粘接方法对比</vt:lpstr>
      <vt:lpstr>热粘接micromegas 材料和加工</vt:lpstr>
      <vt:lpstr>热粘接micromegas 研制流程</vt:lpstr>
      <vt:lpstr>探测器性能  前期的工作</vt:lpstr>
      <vt:lpstr>四角读出方法 应用背景</vt:lpstr>
      <vt:lpstr>四角读出方法 基本要求</vt:lpstr>
      <vt:lpstr>四角读出方法 基本原理</vt:lpstr>
      <vt:lpstr>四角读出方法 初步结果</vt:lpstr>
      <vt:lpstr>双雪崩探测器 背靠背结构</vt:lpstr>
      <vt:lpstr>双雪崩探测器 初步测试</vt:lpstr>
      <vt:lpstr>Piggyback 结构   基本设计</vt:lpstr>
      <vt:lpstr>Piggyback 结构   测试设置</vt:lpstr>
      <vt:lpstr>PowerPoint 演示文稿</vt:lpstr>
      <vt:lpstr>读出 ASIC  APV25, VA160 </vt:lpstr>
      <vt:lpstr>读出 ASIC AGET：ASIC for General Electronics for TPC</vt:lpstr>
      <vt:lpstr>小结 </vt:lpstr>
      <vt:lpstr>Thank you!</vt:lpstr>
      <vt:lpstr>PowerPoint 演示文稿</vt:lpstr>
      <vt:lpstr>RICH, Technology for hadron identification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zhzhy</cp:lastModifiedBy>
  <cp:revision>412</cp:revision>
  <dcterms:modified xsi:type="dcterms:W3CDTF">2016-11-11T05:59:56Z</dcterms:modified>
</cp:coreProperties>
</file>