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71" r:id="rId15"/>
    <p:sldId id="269" r:id="rId16"/>
    <p:sldId id="270"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47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5C29-916B-466A-B54F-5120992BD689}" type="datetimeFigureOut">
              <a:rPr lang="zh-CN" altLang="en-US" smtClean="0"/>
              <a:t>2017/11/12 Sunday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0D526-B728-4DFD-B03F-60875D4B5DEA}" type="slidenum">
              <a:rPr lang="zh-CN" altLang="en-US" smtClean="0"/>
              <a:t>‹#›</a:t>
            </a:fld>
            <a:endParaRPr lang="zh-CN" altLang="en-US"/>
          </a:p>
        </p:txBody>
      </p:sp>
    </p:spTree>
    <p:extLst>
      <p:ext uri="{BB962C8B-B14F-4D97-AF65-F5344CB8AC3E}">
        <p14:creationId xmlns:p14="http://schemas.microsoft.com/office/powerpoint/2010/main" val="43111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这种结构有许多值得研究的地方，下面详细讨论</a:t>
            </a:r>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3</a:t>
            </a:fld>
            <a:endParaRPr lang="zh-CN" altLang="en-US"/>
          </a:p>
        </p:txBody>
      </p:sp>
    </p:spTree>
    <p:extLst>
      <p:ext uri="{BB962C8B-B14F-4D97-AF65-F5344CB8AC3E}">
        <p14:creationId xmlns:p14="http://schemas.microsoft.com/office/powerpoint/2010/main" val="191733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t>上面模拟了单层硼膜的中子转换效率，下面模拟多层硼膜的情况。</a:t>
            </a:r>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6</a:t>
            </a:fld>
            <a:endParaRPr lang="zh-CN" altLang="en-US"/>
          </a:p>
        </p:txBody>
      </p:sp>
    </p:spTree>
    <p:extLst>
      <p:ext uri="{BB962C8B-B14F-4D97-AF65-F5344CB8AC3E}">
        <p14:creationId xmlns:p14="http://schemas.microsoft.com/office/powerpoint/2010/main" val="425667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厚</a:t>
            </a:r>
            <a:r>
              <a:rPr lang="en-US" altLang="zh-CN" dirty="0" smtClean="0"/>
              <a:t>GEM</a:t>
            </a:r>
            <a:r>
              <a:rPr lang="zh-CN" altLang="en-US" dirty="0" smtClean="0"/>
              <a:t>周围形成了很强的汇聚电场，而</a:t>
            </a:r>
            <a:r>
              <a:rPr lang="en-US" altLang="zh-CN" dirty="0" smtClean="0"/>
              <a:t>mesh</a:t>
            </a:r>
            <a:r>
              <a:rPr lang="zh-CN" altLang="en-US" dirty="0" smtClean="0"/>
              <a:t>孔没有，改造</a:t>
            </a:r>
            <a:r>
              <a:rPr lang="en-US" altLang="zh-CN" dirty="0" smtClean="0"/>
              <a:t>Mesh</a:t>
            </a:r>
            <a:r>
              <a:rPr lang="zh-CN" altLang="en-US" dirty="0" smtClean="0"/>
              <a:t>孔结构</a:t>
            </a:r>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7</a:t>
            </a:fld>
            <a:endParaRPr lang="zh-CN" altLang="en-US"/>
          </a:p>
        </p:txBody>
      </p:sp>
    </p:spTree>
    <p:extLst>
      <p:ext uri="{BB962C8B-B14F-4D97-AF65-F5344CB8AC3E}">
        <p14:creationId xmlns:p14="http://schemas.microsoft.com/office/powerpoint/2010/main" val="157169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8</a:t>
            </a:fld>
            <a:endParaRPr lang="zh-CN" altLang="en-US"/>
          </a:p>
        </p:txBody>
      </p:sp>
    </p:spTree>
    <p:extLst>
      <p:ext uri="{BB962C8B-B14F-4D97-AF65-F5344CB8AC3E}">
        <p14:creationId xmlns:p14="http://schemas.microsoft.com/office/powerpoint/2010/main" val="53370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9</a:t>
            </a:fld>
            <a:endParaRPr lang="zh-CN" altLang="en-US"/>
          </a:p>
        </p:txBody>
      </p:sp>
    </p:spTree>
    <p:extLst>
      <p:ext uri="{BB962C8B-B14F-4D97-AF65-F5344CB8AC3E}">
        <p14:creationId xmlns:p14="http://schemas.microsoft.com/office/powerpoint/2010/main" val="123399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11</a:t>
            </a:fld>
            <a:endParaRPr lang="zh-CN" altLang="en-US"/>
          </a:p>
        </p:txBody>
      </p:sp>
    </p:spTree>
    <p:extLst>
      <p:ext uri="{BB962C8B-B14F-4D97-AF65-F5344CB8AC3E}">
        <p14:creationId xmlns:p14="http://schemas.microsoft.com/office/powerpoint/2010/main" val="13634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探测中子时厚</a:t>
            </a:r>
            <a:r>
              <a:rPr lang="en-US" altLang="zh-CN" dirty="0" smtClean="0"/>
              <a:t>GEM</a:t>
            </a:r>
            <a:r>
              <a:rPr lang="zh-CN" altLang="en-US" dirty="0" smtClean="0"/>
              <a:t>工作电压要比探测</a:t>
            </a:r>
            <a:r>
              <a:rPr lang="en-US" altLang="zh-CN" dirty="0" smtClean="0"/>
              <a:t>X/</a:t>
            </a:r>
            <a:r>
              <a:rPr lang="zh-CN" altLang="en-US" dirty="0" smtClean="0"/>
              <a:t>伽马电压低</a:t>
            </a:r>
            <a:r>
              <a:rPr lang="en-US" altLang="zh-CN" dirty="0" smtClean="0"/>
              <a:t>200-300v.</a:t>
            </a:r>
            <a:r>
              <a:rPr lang="zh-CN" altLang="en-US" dirty="0" smtClean="0"/>
              <a:t>在这种电压下，绝大多数伽马都不会引起探测器的响应。</a:t>
            </a:r>
            <a:r>
              <a:rPr lang="en-US" altLang="zh-CN" dirty="0" smtClean="0"/>
              <a:t>2.</a:t>
            </a:r>
            <a:r>
              <a:rPr lang="zh-CN" altLang="en-US" dirty="0" smtClean="0"/>
              <a:t>探测中子的原始数据就是</a:t>
            </a:r>
            <a:r>
              <a:rPr lang="en-US" altLang="zh-CN" dirty="0" smtClean="0"/>
              <a:t>alpha/li7</a:t>
            </a:r>
            <a:r>
              <a:rPr lang="zh-CN" altLang="en-US" dirty="0" smtClean="0"/>
              <a:t>的沉积能谱，在能谱范围之内的才是中子</a:t>
            </a:r>
            <a:endParaRPr lang="zh-CN" altLang="en-US" dirty="0"/>
          </a:p>
        </p:txBody>
      </p:sp>
      <p:sp>
        <p:nvSpPr>
          <p:cNvPr id="4" name="灯片编号占位符 3"/>
          <p:cNvSpPr>
            <a:spLocks noGrp="1"/>
          </p:cNvSpPr>
          <p:nvPr>
            <p:ph type="sldNum" sz="quarter" idx="10"/>
          </p:nvPr>
        </p:nvSpPr>
        <p:spPr/>
        <p:txBody>
          <a:bodyPr/>
          <a:lstStyle/>
          <a:p>
            <a:fld id="{D440D526-B728-4DFD-B03F-60875D4B5DEA}" type="slidenum">
              <a:rPr lang="zh-CN" altLang="en-US" smtClean="0"/>
              <a:t>12</a:t>
            </a:fld>
            <a:endParaRPr lang="zh-CN" altLang="en-US"/>
          </a:p>
        </p:txBody>
      </p:sp>
    </p:spTree>
    <p:extLst>
      <p:ext uri="{BB962C8B-B14F-4D97-AF65-F5344CB8AC3E}">
        <p14:creationId xmlns:p14="http://schemas.microsoft.com/office/powerpoint/2010/main" val="4103486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179375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180062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311101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26934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392678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166451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145531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405815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193295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174731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116F3E0-DAD9-43FF-BD43-08925B19FE79}" type="datetimeFigureOut">
              <a:rPr lang="zh-CN" altLang="en-US" smtClean="0"/>
              <a:t>2017/11/12 Sunday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243800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6F3E0-DAD9-43FF-BD43-08925B19FE79}" type="datetimeFigureOut">
              <a:rPr lang="zh-CN" altLang="en-US" smtClean="0"/>
              <a:t>2017/11/12 Sunday</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A86A7-02C1-4927-9892-2718058AD4B4}" type="slidenum">
              <a:rPr lang="zh-CN" altLang="en-US" smtClean="0"/>
              <a:t>‹#›</a:t>
            </a:fld>
            <a:endParaRPr lang="zh-CN" altLang="en-US"/>
          </a:p>
        </p:txBody>
      </p:sp>
    </p:spTree>
    <p:extLst>
      <p:ext uri="{BB962C8B-B14F-4D97-AF65-F5344CB8AC3E}">
        <p14:creationId xmlns:p14="http://schemas.microsoft.com/office/powerpoint/2010/main" val="49505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323807" y="1537084"/>
            <a:ext cx="6555274" cy="889157"/>
            <a:chOff x="1718630" y="1261566"/>
            <a:chExt cx="8740365" cy="1185543"/>
          </a:xfrm>
        </p:grpSpPr>
        <p:grpSp>
          <p:nvGrpSpPr>
            <p:cNvPr id="7" name="组合 6"/>
            <p:cNvGrpSpPr/>
            <p:nvPr/>
          </p:nvGrpSpPr>
          <p:grpSpPr>
            <a:xfrm>
              <a:off x="1718630" y="1261566"/>
              <a:ext cx="8364525" cy="1185543"/>
              <a:chOff x="0" y="-4101"/>
              <a:chExt cx="7535538" cy="955936"/>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9" name="直接连接符 8"/>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801315" y="1649206"/>
              <a:ext cx="7657680" cy="615554"/>
            </a:xfrm>
            <a:prstGeom prst="rect">
              <a:avLst/>
            </a:prstGeom>
            <a:noFill/>
          </p:spPr>
          <p:txBody>
            <a:bodyPr wrap="square" rtlCol="0">
              <a:spAutoFit/>
            </a:bodyPr>
            <a:lstStyle/>
            <a:p>
              <a:pPr algn="ctr"/>
              <a:r>
                <a:rPr lang="zh-CN" altLang="en-US" sz="2400" dirty="0"/>
                <a:t>基于厚</a:t>
              </a:r>
              <a:r>
                <a:rPr lang="en-US" altLang="zh-CN" sz="2400" dirty="0"/>
                <a:t>GEM</a:t>
              </a:r>
              <a:r>
                <a:rPr lang="zh-CN" altLang="en-US" sz="2400" dirty="0"/>
                <a:t>的新型涂硼中子探测器研究</a:t>
              </a:r>
            </a:p>
          </p:txBody>
        </p:sp>
      </p:grpSp>
      <p:sp>
        <p:nvSpPr>
          <p:cNvPr id="13" name="文本框 12"/>
          <p:cNvSpPr txBox="1"/>
          <p:nvPr/>
        </p:nvSpPr>
        <p:spPr>
          <a:xfrm>
            <a:off x="3840479" y="4172337"/>
            <a:ext cx="2107517" cy="369332"/>
          </a:xfrm>
          <a:prstGeom prst="rect">
            <a:avLst/>
          </a:prstGeom>
          <a:noFill/>
        </p:spPr>
        <p:txBody>
          <a:bodyPr wrap="square" rtlCol="0">
            <a:spAutoFit/>
          </a:bodyPr>
          <a:lstStyle/>
          <a:p>
            <a:r>
              <a:rPr lang="zh-CN" altLang="en-US" dirty="0"/>
              <a:t>报告人：李更兰</a:t>
            </a:r>
          </a:p>
        </p:txBody>
      </p:sp>
      <p:sp>
        <p:nvSpPr>
          <p:cNvPr id="14" name="文本框 1"/>
          <p:cNvSpPr txBox="1"/>
          <p:nvPr/>
        </p:nvSpPr>
        <p:spPr>
          <a:xfrm>
            <a:off x="6189345" y="5939164"/>
            <a:ext cx="2954655" cy="71558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r>
              <a:rPr lang="zh-CN" altLang="en-US" sz="1350" b="1" dirty="0">
                <a:solidFill>
                  <a:sysClr val="windowText" lastClr="000000"/>
                </a:solidFill>
                <a:latin typeface="Calibri" panose="020F0502020204030204"/>
                <a:ea typeface="宋体" panose="02010600030101010101" pitchFamily="2" charset="-122"/>
              </a:rPr>
              <a:t>核探测器与核电子学国家重点实验室</a:t>
            </a:r>
            <a:endParaRPr lang="en-US" altLang="zh-CN" sz="1350" b="1" dirty="0">
              <a:solidFill>
                <a:sysClr val="windowText" lastClr="000000"/>
              </a:solidFill>
              <a:latin typeface="Calibri" panose="020F0502020204030204"/>
              <a:ea typeface="宋体" panose="02010600030101010101" pitchFamily="2" charset="-122"/>
            </a:endParaRPr>
          </a:p>
          <a:p>
            <a:pPr defTabSz="685800"/>
            <a:r>
              <a:rPr lang="zh-CN" altLang="en-US" sz="1350" b="1" dirty="0">
                <a:solidFill>
                  <a:sysClr val="windowText" lastClr="000000"/>
                </a:solidFill>
                <a:latin typeface="Calibri" panose="020F0502020204030204"/>
                <a:ea typeface="宋体" panose="02010600030101010101" pitchFamily="2" charset="-122"/>
              </a:rPr>
              <a:t>        中国科学院高能物理研究所</a:t>
            </a:r>
            <a:endParaRPr lang="en-US" altLang="zh-CN" sz="1350" b="1" dirty="0">
              <a:solidFill>
                <a:sysClr val="windowText" lastClr="000000"/>
              </a:solidFill>
              <a:latin typeface="Calibri" panose="020F0502020204030204"/>
              <a:ea typeface="宋体" panose="02010600030101010101" pitchFamily="2" charset="-122"/>
            </a:endParaRPr>
          </a:p>
          <a:p>
            <a:pPr defTabSz="685800"/>
            <a:endParaRPr lang="zh-CN" altLang="en-US" sz="1350" dirty="0">
              <a:solidFill>
                <a:sysClr val="windowText" lastClr="000000"/>
              </a:solidFill>
              <a:latin typeface="Calibri" panose="020F0502020204030204"/>
              <a:ea typeface="宋体" panose="02010600030101010101" pitchFamily="2" charset="-122"/>
            </a:endParaRPr>
          </a:p>
        </p:txBody>
      </p:sp>
      <p:sp>
        <p:nvSpPr>
          <p:cNvPr id="15" name="文本框 14"/>
          <p:cNvSpPr txBox="1"/>
          <p:nvPr/>
        </p:nvSpPr>
        <p:spPr>
          <a:xfrm>
            <a:off x="6349698" y="5492323"/>
            <a:ext cx="1679877" cy="338554"/>
          </a:xfrm>
          <a:prstGeom prst="rect">
            <a:avLst/>
          </a:prstGeom>
          <a:noFill/>
        </p:spPr>
        <p:txBody>
          <a:bodyPr wrap="square" rtlCol="0">
            <a:spAutoFit/>
          </a:bodyPr>
          <a:lstStyle/>
          <a:p>
            <a:r>
              <a:rPr lang="zh-CN" altLang="en-US" sz="1600" dirty="0"/>
              <a:t>导师：谢宇广</a:t>
            </a:r>
          </a:p>
        </p:txBody>
      </p:sp>
      <mc:AlternateContent xmlns:mc="http://schemas.openxmlformats.org/markup-compatibility/2006" xmlns:a14="http://schemas.microsoft.com/office/drawing/2010/main">
        <mc:Choice Requires="a14">
          <p:sp>
            <p:nvSpPr>
              <p:cNvPr id="16" name="矩形 15"/>
              <p:cNvSpPr/>
              <p:nvPr/>
            </p:nvSpPr>
            <p:spPr>
              <a:xfrm>
                <a:off x="3357609" y="2473955"/>
                <a:ext cx="2590388" cy="3226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z="1350">
                          <a:latin typeface="Cambria Math" panose="02040503050406030204" pitchFamily="18" charset="0"/>
                        </a:rPr>
                        <m:t>n</m:t>
                      </m:r>
                      <m:r>
                        <a:rPr lang="zh-CN" altLang="en-US" sz="1350">
                          <a:latin typeface="Cambria Math" panose="02040503050406030204" pitchFamily="18" charset="0"/>
                        </a:rPr>
                        <m:t>+</m:t>
                      </m:r>
                      <m:sPre>
                        <m:sPrePr>
                          <m:ctrlPr>
                            <a:rPr lang="zh-CN" altLang="en-US" sz="1350" i="1">
                              <a:latin typeface="Cambria Math"/>
                            </a:rPr>
                          </m:ctrlPr>
                        </m:sPrePr>
                        <m:sub/>
                        <m:sup>
                          <m:r>
                            <a:rPr lang="zh-CN" altLang="en-US" sz="1350">
                              <a:latin typeface="Cambria Math" panose="02040503050406030204" pitchFamily="18" charset="0"/>
                            </a:rPr>
                            <m:t>10</m:t>
                          </m:r>
                        </m:sup>
                        <m:e>
                          <m:r>
                            <a:rPr lang="zh-CN" altLang="en-US" sz="1350" i="1">
                              <a:latin typeface="Cambria Math" panose="02040503050406030204" pitchFamily="18" charset="0"/>
                            </a:rPr>
                            <m:t>𝐵</m:t>
                          </m:r>
                          <m:r>
                            <a:rPr lang="zh-CN" altLang="en-US" sz="1350">
                              <a:latin typeface="Cambria Math" panose="02040503050406030204" pitchFamily="18" charset="0"/>
                            </a:rPr>
                            <m:t>→</m:t>
                          </m:r>
                          <m:r>
                            <a:rPr lang="zh-CN" altLang="en-US" sz="1350" i="1">
                              <a:latin typeface="Cambria Math" panose="02040503050406030204" pitchFamily="18" charset="0"/>
                            </a:rPr>
                            <m:t>𝛼</m:t>
                          </m:r>
                          <m:r>
                            <a:rPr lang="zh-CN" altLang="en-US" sz="1350">
                              <a:latin typeface="Cambria Math" panose="02040503050406030204" pitchFamily="18" charset="0"/>
                            </a:rPr>
                            <m:t>+</m:t>
                          </m:r>
                          <m:sPre>
                            <m:sPrePr>
                              <m:ctrlPr>
                                <a:rPr lang="zh-CN" altLang="en-US" sz="1350" i="1">
                                  <a:latin typeface="Cambria Math"/>
                                </a:rPr>
                              </m:ctrlPr>
                            </m:sPrePr>
                            <m:sub/>
                            <m:sup>
                              <m:r>
                                <a:rPr lang="zh-CN" altLang="en-US" sz="1350">
                                  <a:latin typeface="Cambria Math" panose="02040503050406030204" pitchFamily="18" charset="0"/>
                                </a:rPr>
                                <m:t>7</m:t>
                              </m:r>
                            </m:sup>
                            <m:e>
                              <m:r>
                                <a:rPr lang="zh-CN" altLang="en-US" sz="1350" i="1">
                                  <a:latin typeface="Cambria Math" panose="02040503050406030204" pitchFamily="18" charset="0"/>
                                </a:rPr>
                                <m:t>𝐿𝑖</m:t>
                              </m:r>
                              <m:r>
                                <a:rPr lang="zh-CN" altLang="en-US" sz="1350">
                                  <a:latin typeface="Cambria Math" panose="02040503050406030204" pitchFamily="18" charset="0"/>
                                </a:rPr>
                                <m:t>+2.792</m:t>
                              </m:r>
                              <m:r>
                                <a:rPr lang="zh-CN" altLang="en-US" sz="1350" i="1">
                                  <a:latin typeface="Cambria Math" panose="02040503050406030204" pitchFamily="18" charset="0"/>
                                </a:rPr>
                                <m:t>𝑀𝑒𝑣</m:t>
                              </m:r>
                            </m:e>
                          </m:sPre>
                        </m:e>
                      </m:sPre>
                    </m:oMath>
                  </m:oMathPara>
                </a14:m>
                <a:endParaRPr lang="zh-CN" altLang="en-US" sz="1350" dirty="0"/>
              </a:p>
            </p:txBody>
          </p:sp>
        </mc:Choice>
        <mc:Fallback xmlns="">
          <p:sp>
            <p:nvSpPr>
              <p:cNvPr id="16" name="矩形 15"/>
              <p:cNvSpPr>
                <a:spLocks noRot="1" noChangeAspect="1" noMove="1" noResize="1" noEditPoints="1" noAdjustHandles="1" noChangeArrowheads="1" noChangeShapeType="1" noTextEdit="1"/>
              </p:cNvSpPr>
              <p:nvPr/>
            </p:nvSpPr>
            <p:spPr>
              <a:xfrm>
                <a:off x="3357609" y="2473955"/>
                <a:ext cx="2590388" cy="322652"/>
              </a:xfrm>
              <a:prstGeom prst="rect">
                <a:avLst/>
              </a:prstGeom>
              <a:blipFill rotWithShape="1">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337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 y="157506"/>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a:t>探测器设计及制作</a:t>
              </a:r>
            </a:p>
          </p:txBody>
        </p:sp>
      </p:grpSp>
      <p:sp>
        <p:nvSpPr>
          <p:cNvPr id="9" name="Rectangle 2"/>
          <p:cNvSpPr>
            <a:spLocks noChangeArrowheads="1"/>
          </p:cNvSpPr>
          <p:nvPr/>
        </p:nvSpPr>
        <p:spPr bwMode="auto">
          <a:xfrm>
            <a:off x="378823" y="179669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391728"/>
            <a:ext cx="5065997" cy="2220431"/>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725785" y="4655169"/>
            <a:ext cx="3246140" cy="553998"/>
          </a:xfrm>
          <a:prstGeom prst="rect">
            <a:avLst/>
          </a:prstGeom>
        </p:spPr>
        <p:txBody>
          <a:bodyPr wrap="square">
            <a:spAutoFit/>
          </a:bodyPr>
          <a:lstStyle/>
          <a:p>
            <a:pPr indent="1371600">
              <a:lnSpc>
                <a:spcPct val="150000"/>
              </a:lnSpc>
            </a:pPr>
            <a:r>
              <a:rPr lang="en-US" altLang="zh-CN" sz="2000" kern="100" baseline="30000" dirty="0">
                <a:latin typeface="Times New Roman" panose="02020603050405020304" pitchFamily="18" charset="0"/>
              </a:rPr>
              <a:t>252</a:t>
            </a:r>
            <a:r>
              <a:rPr lang="en-US" altLang="zh-CN" sz="2000" kern="100" dirty="0">
                <a:latin typeface="Times New Roman" panose="02020603050405020304" pitchFamily="18" charset="0"/>
              </a:rPr>
              <a:t>Cf</a:t>
            </a:r>
            <a:r>
              <a:rPr lang="zh-CN" altLang="zh-CN" sz="2000" kern="100" dirty="0">
                <a:latin typeface="Times New Roman" panose="02020603050405020304" pitchFamily="18" charset="0"/>
              </a:rPr>
              <a:t>中子源</a:t>
            </a:r>
            <a:endParaRPr lang="zh-CN" altLang="zh-CN" sz="3200" kern="100" dirty="0">
              <a:latin typeface="Times New Roman" panose="02020603050405020304" pitchFamily="18" charset="0"/>
            </a:endParaRPr>
          </a:p>
        </p:txBody>
      </p:sp>
      <p:sp>
        <p:nvSpPr>
          <p:cNvPr id="12" name="Rectangle 4"/>
          <p:cNvSpPr>
            <a:spLocks noChangeArrowheads="1"/>
          </p:cNvSpPr>
          <p:nvPr/>
        </p:nvSpPr>
        <p:spPr bwMode="auto">
          <a:xfrm>
            <a:off x="5630092" y="239732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9240" y="2703210"/>
            <a:ext cx="3794759" cy="2022242"/>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6159136" y="4848033"/>
            <a:ext cx="2184764" cy="400110"/>
          </a:xfrm>
          <a:prstGeom prst="rect">
            <a:avLst/>
          </a:prstGeom>
          <a:noFill/>
        </p:spPr>
        <p:txBody>
          <a:bodyPr wrap="square" rtlCol="0">
            <a:spAutoFit/>
          </a:bodyPr>
          <a:lstStyle/>
          <a:p>
            <a:r>
              <a:rPr lang="zh-CN" altLang="en-US" sz="2000" dirty="0"/>
              <a:t>探测器及屏蔽壳</a:t>
            </a:r>
          </a:p>
        </p:txBody>
      </p:sp>
    </p:spTree>
    <p:extLst>
      <p:ext uri="{BB962C8B-B14F-4D97-AF65-F5344CB8AC3E}">
        <p14:creationId xmlns:p14="http://schemas.microsoft.com/office/powerpoint/2010/main" val="110547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0115" y="2477865"/>
            <a:ext cx="3835818" cy="267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0" y="70419"/>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a:t>实验测试结果</a:t>
              </a:r>
            </a:p>
          </p:txBody>
        </p:sp>
      </p:grpSp>
      <p:pic>
        <p:nvPicPr>
          <p:cNvPr id="8194" name="图片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61553" y="2813262"/>
            <a:ext cx="2767384" cy="206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9" descr="C:\Users\ligenglan\AppData\Roaming\Tencent\Users\1973324661\QQ\WinTemp\RichOle\T1%TCUCB`4R2C@1M0DK`W`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545" y="1674771"/>
            <a:ext cx="2968536" cy="320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481944" y="5129979"/>
            <a:ext cx="5876244" cy="1015663"/>
          </a:xfrm>
          <a:prstGeom prst="rect">
            <a:avLst/>
          </a:prstGeom>
        </p:spPr>
        <p:txBody>
          <a:bodyPr wrap="square">
            <a:spAutoFit/>
          </a:bodyPr>
          <a:lstStyle/>
          <a:p>
            <a:r>
              <a:rPr lang="zh-CN" altLang="zh-CN" sz="2000" kern="100" dirty="0">
                <a:latin typeface="Times New Roman" panose="02020603050405020304" pitchFamily="18" charset="0"/>
                <a:cs typeface="Times New Roman" panose="02020603050405020304" pitchFamily="18" charset="0"/>
              </a:rPr>
              <a:t>实验室为中子探测器研制了专用的陶瓷基材厚</a:t>
            </a:r>
            <a:r>
              <a:rPr lang="en-US" altLang="zh-CN" sz="2000" kern="100" dirty="0">
                <a:latin typeface="Times New Roman" panose="02020603050405020304" pitchFamily="18" charset="0"/>
              </a:rPr>
              <a:t>GEM</a:t>
            </a:r>
            <a:r>
              <a:rPr lang="zh-CN" altLang="zh-CN" sz="2000" kern="100" dirty="0">
                <a:latin typeface="Times New Roman" panose="02020603050405020304" pitchFamily="18" charset="0"/>
                <a:cs typeface="Times New Roman" panose="02020603050405020304" pitchFamily="18" charset="0"/>
              </a:rPr>
              <a:t>。</a:t>
            </a:r>
            <a:r>
              <a:rPr lang="zh-CN" altLang="en-US" sz="2000" kern="100" dirty="0">
                <a:latin typeface="Times New Roman" panose="02020603050405020304" pitchFamily="18" charset="0"/>
                <a:cs typeface="Times New Roman" panose="02020603050405020304" pitchFamily="18" charset="0"/>
              </a:rPr>
              <a:t>测试了</a:t>
            </a:r>
            <a:r>
              <a:rPr lang="zh-CN" altLang="zh-CN" sz="2000" kern="100" dirty="0">
                <a:latin typeface="Times New Roman" panose="02020603050405020304" pitchFamily="18" charset="0"/>
                <a:cs typeface="Times New Roman" panose="02020603050405020304" pitchFamily="18" charset="0"/>
              </a:rPr>
              <a:t>该膜在氩气（</a:t>
            </a:r>
            <a:r>
              <a:rPr lang="en-US" altLang="zh-CN" sz="2000" kern="100" dirty="0">
                <a:latin typeface="Times New Roman" panose="02020603050405020304" pitchFamily="18" charset="0"/>
              </a:rPr>
              <a:t>97%</a:t>
            </a:r>
            <a:r>
              <a:rPr lang="zh-CN" altLang="zh-CN" sz="2000" kern="100" dirty="0">
                <a:latin typeface="Times New Roman" panose="02020603050405020304" pitchFamily="18" charset="0"/>
                <a:cs typeface="Times New Roman" panose="02020603050405020304" pitchFamily="18" charset="0"/>
              </a:rPr>
              <a:t>）、异丁烷（</a:t>
            </a:r>
            <a:r>
              <a:rPr lang="en-US" altLang="zh-CN" sz="2000" kern="100" dirty="0">
                <a:latin typeface="Times New Roman" panose="02020603050405020304" pitchFamily="18" charset="0"/>
              </a:rPr>
              <a:t>3%</a:t>
            </a:r>
            <a:r>
              <a:rPr lang="zh-CN" altLang="zh-CN" sz="2000" kern="100" dirty="0">
                <a:latin typeface="Times New Roman" panose="02020603050405020304" pitchFamily="18" charset="0"/>
                <a:cs typeface="Times New Roman" panose="02020603050405020304" pitchFamily="18" charset="0"/>
              </a:rPr>
              <a:t>）和氩气（</a:t>
            </a:r>
            <a:r>
              <a:rPr lang="en-US" altLang="zh-CN" sz="2000" kern="100" dirty="0">
                <a:latin typeface="Times New Roman" panose="02020603050405020304" pitchFamily="18" charset="0"/>
              </a:rPr>
              <a:t>70%</a:t>
            </a:r>
            <a:r>
              <a:rPr lang="zh-CN" altLang="zh-CN" sz="2000" kern="100" dirty="0">
                <a:latin typeface="Times New Roman" panose="02020603050405020304" pitchFamily="18" charset="0"/>
                <a:cs typeface="Times New Roman" panose="02020603050405020304" pitchFamily="18" charset="0"/>
              </a:rPr>
              <a:t>）、二氧化碳（</a:t>
            </a:r>
            <a:r>
              <a:rPr lang="en-US" altLang="zh-CN" sz="2000" kern="100" dirty="0">
                <a:latin typeface="Times New Roman" panose="02020603050405020304" pitchFamily="18" charset="0"/>
              </a:rPr>
              <a:t>30%</a:t>
            </a:r>
            <a:r>
              <a:rPr lang="zh-CN" altLang="zh-CN" sz="2000" kern="100" dirty="0">
                <a:latin typeface="Times New Roman" panose="02020603050405020304" pitchFamily="18" charset="0"/>
                <a:cs typeface="Times New Roman" panose="02020603050405020304" pitchFamily="18" charset="0"/>
              </a:rPr>
              <a:t>）中的增益曲线</a:t>
            </a:r>
            <a:r>
              <a:rPr lang="zh-CN" altLang="en-US" sz="2000" kern="100" dirty="0">
                <a:latin typeface="Times New Roman" panose="02020603050405020304" pitchFamily="18" charset="0"/>
                <a:cs typeface="Times New Roman" panose="02020603050405020304" pitchFamily="18" charset="0"/>
              </a:rPr>
              <a:t>。</a:t>
            </a:r>
            <a:endParaRPr lang="zh-CN" altLang="en-US" sz="2000" dirty="0"/>
          </a:p>
        </p:txBody>
      </p:sp>
      <p:sp>
        <p:nvSpPr>
          <p:cNvPr id="10" name="文本框 9"/>
          <p:cNvSpPr txBox="1"/>
          <p:nvPr/>
        </p:nvSpPr>
        <p:spPr>
          <a:xfrm>
            <a:off x="760746" y="2256840"/>
            <a:ext cx="1568996" cy="400110"/>
          </a:xfrm>
          <a:prstGeom prst="rect">
            <a:avLst/>
          </a:prstGeom>
          <a:noFill/>
          <a:ln>
            <a:solidFill>
              <a:schemeClr val="accent1"/>
            </a:solidFill>
          </a:ln>
        </p:spPr>
        <p:txBody>
          <a:bodyPr wrap="square" rtlCol="0">
            <a:spAutoFit/>
          </a:bodyPr>
          <a:lstStyle/>
          <a:p>
            <a:r>
              <a:rPr lang="zh-CN" altLang="en-US" sz="2000" dirty="0"/>
              <a:t>陶瓷厚</a:t>
            </a:r>
            <a:r>
              <a:rPr lang="en-US" altLang="zh-CN" sz="2000" dirty="0"/>
              <a:t>GEM</a:t>
            </a:r>
            <a:endParaRPr lang="zh-CN" altLang="en-US" sz="2000" dirty="0"/>
          </a:p>
        </p:txBody>
      </p:sp>
      <p:sp>
        <p:nvSpPr>
          <p:cNvPr id="11" name="文本框 10"/>
          <p:cNvSpPr txBox="1"/>
          <p:nvPr/>
        </p:nvSpPr>
        <p:spPr>
          <a:xfrm>
            <a:off x="3238677" y="2077755"/>
            <a:ext cx="2958694" cy="400110"/>
          </a:xfrm>
          <a:prstGeom prst="rect">
            <a:avLst/>
          </a:prstGeom>
          <a:noFill/>
          <a:ln>
            <a:solidFill>
              <a:schemeClr val="accent1"/>
            </a:solidFill>
          </a:ln>
        </p:spPr>
        <p:txBody>
          <a:bodyPr wrap="square" rtlCol="0">
            <a:spAutoFit/>
          </a:bodyPr>
          <a:lstStyle/>
          <a:p>
            <a:r>
              <a:rPr lang="zh-CN" altLang="en-US" sz="2000" dirty="0"/>
              <a:t>两种气体中的增益曲线</a:t>
            </a:r>
          </a:p>
        </p:txBody>
      </p:sp>
      <p:sp>
        <p:nvSpPr>
          <p:cNvPr id="12" name="文本框 11"/>
          <p:cNvSpPr txBox="1"/>
          <p:nvPr/>
        </p:nvSpPr>
        <p:spPr>
          <a:xfrm>
            <a:off x="6555274" y="1070281"/>
            <a:ext cx="2492149" cy="646331"/>
          </a:xfrm>
          <a:prstGeom prst="rect">
            <a:avLst/>
          </a:prstGeom>
          <a:noFill/>
          <a:ln>
            <a:solidFill>
              <a:schemeClr val="accent1"/>
            </a:solidFill>
          </a:ln>
        </p:spPr>
        <p:txBody>
          <a:bodyPr wrap="square" rtlCol="0">
            <a:spAutoFit/>
          </a:bodyPr>
          <a:lstStyle/>
          <a:p>
            <a:r>
              <a:rPr lang="en-US" altLang="zh-CN" sz="2000" baseline="30000" dirty="0"/>
              <a:t>55</a:t>
            </a:r>
            <a:r>
              <a:rPr lang="en-US" altLang="zh-CN" dirty="0"/>
              <a:t>Fe</a:t>
            </a:r>
            <a:r>
              <a:rPr lang="zh-CN" altLang="en-US" dirty="0"/>
              <a:t>源测试的逃逸峰与全能峰</a:t>
            </a:r>
          </a:p>
        </p:txBody>
      </p:sp>
    </p:spTree>
    <p:extLst>
      <p:ext uri="{BB962C8B-B14F-4D97-AF65-F5344CB8AC3E}">
        <p14:creationId xmlns:p14="http://schemas.microsoft.com/office/powerpoint/2010/main" val="2867397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79771"/>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smtClean="0"/>
                <a:t>镀硼阴极实验</a:t>
              </a:r>
              <a:r>
                <a:rPr lang="zh-CN" altLang="en-US" sz="2400" dirty="0"/>
                <a:t>测试结果</a:t>
              </a:r>
            </a:p>
          </p:txBody>
        </p:sp>
      </p:grpSp>
      <p:pic>
        <p:nvPicPr>
          <p:cNvPr id="9218" name="内容占位符 3"/>
          <p:cNvPicPr>
            <a:picLocks noGrp="1"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50" y="1612770"/>
            <a:ext cx="4747464" cy="335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图片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3920" y="250040"/>
            <a:ext cx="2730137" cy="191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317577" y="4919008"/>
            <a:ext cx="8219554" cy="1938992"/>
          </a:xfrm>
          <a:prstGeom prst="rect">
            <a:avLst/>
          </a:prstGeom>
          <a:noFill/>
        </p:spPr>
        <p:txBody>
          <a:bodyPr wrap="square" rtlCol="0">
            <a:spAutoFit/>
          </a:bodyPr>
          <a:lstStyle/>
          <a:p>
            <a:r>
              <a:rPr lang="zh-CN" altLang="en-US" sz="2000" dirty="0" smtClean="0"/>
              <a:t>探测器采用最简单的结构：</a:t>
            </a:r>
            <a:r>
              <a:rPr lang="zh-CN" altLang="zh-CN" sz="2000" dirty="0" smtClean="0"/>
              <a:t>硼</a:t>
            </a:r>
            <a:r>
              <a:rPr lang="zh-CN" altLang="zh-CN" sz="2000" dirty="0"/>
              <a:t>膜</a:t>
            </a:r>
            <a:r>
              <a:rPr lang="zh-CN" altLang="zh-CN" sz="2000" dirty="0" smtClean="0"/>
              <a:t>阴极</a:t>
            </a:r>
            <a:r>
              <a:rPr lang="zh-CN" altLang="en-US" sz="2000" dirty="0" smtClean="0"/>
              <a:t>，厚</a:t>
            </a:r>
            <a:r>
              <a:rPr lang="en-US" altLang="zh-CN" sz="2000" dirty="0" smtClean="0"/>
              <a:t>GEM</a:t>
            </a:r>
            <a:r>
              <a:rPr lang="zh-CN" altLang="en-US" sz="2000" dirty="0" smtClean="0"/>
              <a:t>，单面读出板。</a:t>
            </a:r>
            <a:r>
              <a:rPr lang="zh-CN" altLang="zh-CN" sz="2000" dirty="0" smtClean="0"/>
              <a:t>使用</a:t>
            </a:r>
            <a:r>
              <a:rPr lang="zh-CN" altLang="zh-CN" sz="2000" dirty="0"/>
              <a:t>的硼膜厚度为</a:t>
            </a:r>
            <a:r>
              <a:rPr lang="en-US" altLang="zh-CN" sz="2000" dirty="0"/>
              <a:t>3um</a:t>
            </a:r>
            <a:r>
              <a:rPr lang="zh-CN" altLang="zh-CN" sz="2000" dirty="0"/>
              <a:t>，硼</a:t>
            </a:r>
            <a:r>
              <a:rPr lang="en-US" altLang="zh-CN" sz="2000" dirty="0"/>
              <a:t>10</a:t>
            </a:r>
            <a:r>
              <a:rPr lang="zh-CN" altLang="zh-CN" sz="2000" dirty="0"/>
              <a:t>丰度为</a:t>
            </a:r>
            <a:r>
              <a:rPr lang="en-US" altLang="zh-CN" sz="2000" dirty="0"/>
              <a:t>96</a:t>
            </a:r>
            <a:r>
              <a:rPr lang="en-US" altLang="zh-CN" sz="2000" dirty="0" smtClean="0"/>
              <a:t>%</a:t>
            </a:r>
            <a:r>
              <a:rPr lang="zh-CN" altLang="en-US" sz="2000" dirty="0" smtClean="0"/>
              <a:t>（</a:t>
            </a:r>
            <a:r>
              <a:rPr lang="zh-CN" altLang="en-US" sz="2000" dirty="0" smtClean="0">
                <a:solidFill>
                  <a:srgbClr val="FF0000"/>
                </a:solidFill>
              </a:rPr>
              <a:t>特别感谢散裂的周建荣老师提供的高质量的硼膜</a:t>
            </a:r>
            <a:r>
              <a:rPr lang="zh-CN" altLang="en-US" sz="2000" dirty="0" smtClean="0"/>
              <a:t>）</a:t>
            </a:r>
            <a:r>
              <a:rPr lang="zh-CN" altLang="zh-CN" sz="2000" dirty="0" smtClean="0"/>
              <a:t>。</a:t>
            </a:r>
            <a:r>
              <a:rPr lang="zh-CN" altLang="zh-CN" sz="2000" dirty="0"/>
              <a:t>硼膜和</a:t>
            </a:r>
            <a:r>
              <a:rPr lang="en-US" altLang="zh-CN" sz="2000" dirty="0"/>
              <a:t>THGEM</a:t>
            </a:r>
            <a:r>
              <a:rPr lang="zh-CN" altLang="zh-CN" sz="2000" dirty="0"/>
              <a:t>的距离为</a:t>
            </a:r>
            <a:r>
              <a:rPr lang="en-US" altLang="zh-CN" sz="2000" dirty="0"/>
              <a:t>10mm</a:t>
            </a:r>
            <a:r>
              <a:rPr lang="zh-CN" altLang="zh-CN" sz="2000" dirty="0" smtClean="0"/>
              <a:t>。</a:t>
            </a:r>
            <a:r>
              <a:rPr lang="zh-CN" altLang="en-US" sz="2000" dirty="0" smtClean="0"/>
              <a:t>上图中</a:t>
            </a:r>
            <a:r>
              <a:rPr lang="zh-CN" altLang="zh-CN" sz="2000" dirty="0" smtClean="0"/>
              <a:t>实验</a:t>
            </a:r>
            <a:r>
              <a:rPr lang="zh-CN" altLang="en-US" sz="2000" dirty="0" smtClean="0"/>
              <a:t>结</a:t>
            </a:r>
            <a:r>
              <a:rPr lang="zh-CN" altLang="zh-CN" sz="2000" dirty="0" smtClean="0"/>
              <a:t>果</a:t>
            </a:r>
            <a:r>
              <a:rPr lang="zh-CN" altLang="zh-CN" sz="2000" dirty="0"/>
              <a:t>与模拟的结果吻合</a:t>
            </a:r>
            <a:r>
              <a:rPr lang="zh-CN" altLang="zh-CN" sz="2000" dirty="0" smtClean="0"/>
              <a:t>，</a:t>
            </a:r>
            <a:r>
              <a:rPr lang="zh-CN" altLang="en-US" sz="2000" dirty="0" smtClean="0"/>
              <a:t>这是后续实验的基础</a:t>
            </a:r>
            <a:r>
              <a:rPr lang="zh-CN" altLang="zh-CN" sz="2000" dirty="0" smtClean="0"/>
              <a:t>。</a:t>
            </a:r>
            <a:endParaRPr lang="en-US" altLang="zh-CN" sz="2000" dirty="0" smtClean="0"/>
          </a:p>
          <a:p>
            <a:r>
              <a:rPr lang="zh-CN" altLang="en-US" sz="2000" dirty="0" smtClean="0">
                <a:solidFill>
                  <a:srgbClr val="FF0000"/>
                </a:solidFill>
              </a:rPr>
              <a:t>厚</a:t>
            </a:r>
            <a:r>
              <a:rPr lang="en-US" altLang="zh-CN" sz="2000" dirty="0" smtClean="0">
                <a:solidFill>
                  <a:srgbClr val="FF0000"/>
                </a:solidFill>
              </a:rPr>
              <a:t>GEM+</a:t>
            </a:r>
            <a:r>
              <a:rPr lang="zh-CN" altLang="en-US" sz="2000" dirty="0">
                <a:solidFill>
                  <a:srgbClr val="FF0000"/>
                </a:solidFill>
              </a:rPr>
              <a:t>硼</a:t>
            </a:r>
            <a:r>
              <a:rPr lang="zh-CN" altLang="en-US" sz="2000" dirty="0" smtClean="0">
                <a:solidFill>
                  <a:srgbClr val="FF0000"/>
                </a:solidFill>
              </a:rPr>
              <a:t>膜探测中子的优点：</a:t>
            </a:r>
            <a:r>
              <a:rPr lang="en-US" altLang="zh-CN" sz="2000" dirty="0" smtClean="0">
                <a:solidFill>
                  <a:srgbClr val="FF0000"/>
                </a:solidFill>
              </a:rPr>
              <a:t>1.</a:t>
            </a:r>
            <a:r>
              <a:rPr lang="zh-CN" altLang="en-US" sz="2000" dirty="0">
                <a:solidFill>
                  <a:srgbClr val="FF0000"/>
                </a:solidFill>
              </a:rPr>
              <a:t>伽</a:t>
            </a:r>
            <a:r>
              <a:rPr lang="zh-CN" altLang="en-US" sz="2000" dirty="0" smtClean="0">
                <a:solidFill>
                  <a:srgbClr val="FF0000"/>
                </a:solidFill>
              </a:rPr>
              <a:t>马</a:t>
            </a:r>
            <a:r>
              <a:rPr lang="en-US" altLang="zh-CN" sz="2000" dirty="0" smtClean="0">
                <a:solidFill>
                  <a:srgbClr val="FF0000"/>
                </a:solidFill>
              </a:rPr>
              <a:t>/</a:t>
            </a:r>
            <a:r>
              <a:rPr lang="zh-CN" altLang="en-US" sz="2000" dirty="0" smtClean="0">
                <a:solidFill>
                  <a:srgbClr val="FF0000"/>
                </a:solidFill>
              </a:rPr>
              <a:t>中子鉴别能力强。</a:t>
            </a:r>
            <a:r>
              <a:rPr lang="en-US" altLang="zh-CN" sz="2000" dirty="0" smtClean="0">
                <a:solidFill>
                  <a:srgbClr val="FF0000"/>
                </a:solidFill>
              </a:rPr>
              <a:t>2.</a:t>
            </a:r>
            <a:r>
              <a:rPr lang="zh-CN" altLang="en-US" sz="2000" dirty="0" smtClean="0">
                <a:solidFill>
                  <a:srgbClr val="FF0000"/>
                </a:solidFill>
              </a:rPr>
              <a:t>具有二维成像的能力</a:t>
            </a:r>
            <a:endParaRPr lang="en-US" altLang="zh-CN" sz="2000" dirty="0" smtClean="0">
              <a:solidFill>
                <a:srgbClr val="FF0000"/>
              </a:solidFill>
            </a:endParaRPr>
          </a:p>
        </p:txBody>
      </p:sp>
      <p:sp>
        <p:nvSpPr>
          <p:cNvPr id="15" name="矩形 14"/>
          <p:cNvSpPr/>
          <p:nvPr/>
        </p:nvSpPr>
        <p:spPr>
          <a:xfrm>
            <a:off x="305992" y="1337619"/>
            <a:ext cx="4538422" cy="400110"/>
          </a:xfrm>
          <a:prstGeom prst="rect">
            <a:avLst/>
          </a:prstGeom>
          <a:ln>
            <a:solidFill>
              <a:schemeClr val="accent1"/>
            </a:solidFill>
          </a:ln>
        </p:spPr>
        <p:txBody>
          <a:bodyPr wrap="none">
            <a:spAutoFit/>
          </a:bodyPr>
          <a:lstStyle/>
          <a:p>
            <a:r>
              <a:rPr lang="en-US" altLang="zh-CN" sz="2000" baseline="30000" dirty="0">
                <a:solidFill>
                  <a:prstClr val="black"/>
                </a:solidFill>
              </a:rPr>
              <a:t>252</a:t>
            </a:r>
            <a:r>
              <a:rPr lang="en-US" altLang="zh-CN" sz="2000" dirty="0">
                <a:solidFill>
                  <a:prstClr val="black"/>
                </a:solidFill>
              </a:rPr>
              <a:t>Cf</a:t>
            </a:r>
            <a:r>
              <a:rPr lang="zh-CN" altLang="zh-CN" sz="2000" dirty="0">
                <a:solidFill>
                  <a:prstClr val="black"/>
                </a:solidFill>
              </a:rPr>
              <a:t>中子源</a:t>
            </a:r>
            <a:r>
              <a:rPr lang="zh-CN" altLang="en-US" sz="2000" dirty="0" smtClean="0"/>
              <a:t>测得的</a:t>
            </a:r>
            <a:r>
              <a:rPr lang="en-US" altLang="zh-CN" sz="2000" dirty="0" smtClean="0"/>
              <a:t>alpha</a:t>
            </a:r>
            <a:r>
              <a:rPr lang="zh-CN" altLang="en-US" sz="2000" dirty="0" smtClean="0"/>
              <a:t>和</a:t>
            </a:r>
            <a:r>
              <a:rPr lang="en-US" altLang="zh-CN" sz="2000" kern="100" baseline="30000" dirty="0" smtClean="0">
                <a:latin typeface="Times New Roman" panose="02020603050405020304" pitchFamily="18" charset="0"/>
              </a:rPr>
              <a:t>7</a:t>
            </a:r>
            <a:r>
              <a:rPr lang="en-US" altLang="zh-CN" sz="2000" kern="100" dirty="0" smtClean="0">
                <a:latin typeface="Times New Roman" panose="02020603050405020304" pitchFamily="18" charset="0"/>
              </a:rPr>
              <a:t>li</a:t>
            </a:r>
            <a:r>
              <a:rPr lang="zh-CN" altLang="en-US" sz="2000" dirty="0" smtClean="0"/>
              <a:t>的沉积能谱</a:t>
            </a:r>
            <a:endParaRPr lang="zh-CN" altLang="en-US" sz="2000" dirty="0"/>
          </a:p>
        </p:txBody>
      </p:sp>
      <p:pic>
        <p:nvPicPr>
          <p:cNvPr id="16" name="图片 15"/>
          <p:cNvPicPr>
            <a:picLocks noChangeAspect="1"/>
          </p:cNvPicPr>
          <p:nvPr/>
        </p:nvPicPr>
        <p:blipFill>
          <a:blip r:embed="rId6"/>
          <a:stretch>
            <a:fillRect/>
          </a:stretch>
        </p:blipFill>
        <p:spPr>
          <a:xfrm>
            <a:off x="4845365" y="2109776"/>
            <a:ext cx="3691766" cy="2862210"/>
          </a:xfrm>
          <a:prstGeom prst="rect">
            <a:avLst/>
          </a:prstGeom>
        </p:spPr>
      </p:pic>
      <p:cxnSp>
        <p:nvCxnSpPr>
          <p:cNvPr id="13" name="直接箭头连接符 12"/>
          <p:cNvCxnSpPr/>
          <p:nvPr/>
        </p:nvCxnSpPr>
        <p:spPr>
          <a:xfrm flipH="1">
            <a:off x="6849869" y="2128994"/>
            <a:ext cx="379399" cy="1105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29268" y="2892268"/>
            <a:ext cx="1485900" cy="400110"/>
          </a:xfrm>
          <a:prstGeom prst="rect">
            <a:avLst/>
          </a:prstGeom>
          <a:noFill/>
          <a:ln>
            <a:solidFill>
              <a:schemeClr val="accent1"/>
            </a:solidFill>
          </a:ln>
        </p:spPr>
        <p:txBody>
          <a:bodyPr wrap="square" rtlCol="0">
            <a:spAutoFit/>
          </a:bodyPr>
          <a:lstStyle/>
          <a:p>
            <a:r>
              <a:rPr lang="zh-CN" altLang="en-US" sz="2000" dirty="0" smtClean="0"/>
              <a:t>模拟的能谱</a:t>
            </a:r>
            <a:endParaRPr lang="zh-CN" altLang="en-US" sz="2000" dirty="0"/>
          </a:p>
        </p:txBody>
      </p:sp>
    </p:spTree>
    <p:extLst>
      <p:ext uri="{BB962C8B-B14F-4D97-AF65-F5344CB8AC3E}">
        <p14:creationId xmlns:p14="http://schemas.microsoft.com/office/powerpoint/2010/main" val="3612295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70419"/>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smtClean="0"/>
                <a:t>镀硼</a:t>
              </a:r>
              <a:r>
                <a:rPr lang="en-US" altLang="zh-CN" sz="2400" dirty="0" smtClean="0"/>
                <a:t>Mesh</a:t>
              </a:r>
              <a:r>
                <a:rPr lang="zh-CN" altLang="en-US" sz="2400" dirty="0" smtClean="0"/>
                <a:t>实验</a:t>
              </a:r>
              <a:r>
                <a:rPr lang="zh-CN" altLang="en-US" sz="2400" dirty="0"/>
                <a:t>测试结果</a:t>
              </a:r>
            </a:p>
          </p:txBody>
        </p:sp>
      </p:grpSp>
      <p:pic>
        <p:nvPicPr>
          <p:cNvPr id="10242" name="内容占位符 3"/>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4265" y="2326454"/>
            <a:ext cx="5753360" cy="45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761245" y="1310792"/>
            <a:ext cx="7820325" cy="1323439"/>
          </a:xfrm>
          <a:prstGeom prst="rect">
            <a:avLst/>
          </a:prstGeom>
        </p:spPr>
        <p:txBody>
          <a:bodyPr wrap="square">
            <a:spAutoFit/>
          </a:bodyPr>
          <a:lstStyle/>
          <a:p>
            <a:r>
              <a:rPr lang="zh-CN" altLang="en-US" sz="2000" kern="100" dirty="0">
                <a:latin typeface="Times New Roman" panose="02020603050405020304" pitchFamily="18" charset="0"/>
                <a:cs typeface="Times New Roman" panose="02020603050405020304" pitchFamily="18" charset="0"/>
              </a:rPr>
              <a:t>下</a:t>
            </a:r>
            <a:r>
              <a:rPr lang="zh-CN" altLang="en-US" sz="2000" kern="100" dirty="0" smtClean="0">
                <a:latin typeface="Times New Roman" panose="02020603050405020304" pitchFamily="18" charset="0"/>
                <a:cs typeface="Times New Roman" panose="02020603050405020304" pitchFamily="18" charset="0"/>
              </a:rPr>
              <a:t>图是</a:t>
            </a:r>
            <a:r>
              <a:rPr lang="zh-CN" altLang="zh-CN" sz="2000" kern="100" dirty="0" smtClean="0">
                <a:latin typeface="Times New Roman" panose="02020603050405020304" pitchFamily="18" charset="0"/>
                <a:cs typeface="Times New Roman" panose="02020603050405020304" pitchFamily="18" charset="0"/>
              </a:rPr>
              <a:t>镀</a:t>
            </a:r>
            <a:r>
              <a:rPr lang="zh-CN" altLang="zh-CN" sz="2000" kern="100" dirty="0">
                <a:latin typeface="Times New Roman" panose="02020603050405020304" pitchFamily="18" charset="0"/>
                <a:cs typeface="Times New Roman" panose="02020603050405020304" pitchFamily="18" charset="0"/>
              </a:rPr>
              <a:t>硼</a:t>
            </a:r>
            <a:r>
              <a:rPr lang="en-US" altLang="zh-CN" sz="2000" kern="100" dirty="0">
                <a:latin typeface="Times New Roman" panose="02020603050405020304" pitchFamily="18" charset="0"/>
              </a:rPr>
              <a:t>Mesh</a:t>
            </a:r>
            <a:r>
              <a:rPr lang="zh-CN" altLang="zh-CN" sz="2000" kern="100" dirty="0">
                <a:latin typeface="Times New Roman" panose="02020603050405020304" pitchFamily="18" charset="0"/>
                <a:cs typeface="Times New Roman" panose="02020603050405020304" pitchFamily="18" charset="0"/>
              </a:rPr>
              <a:t>的能谱图，镀在</a:t>
            </a:r>
            <a:r>
              <a:rPr lang="en-US" altLang="zh-CN" sz="2000" kern="100" dirty="0">
                <a:latin typeface="Times New Roman" panose="02020603050405020304" pitchFamily="18" charset="0"/>
              </a:rPr>
              <a:t>Mesh</a:t>
            </a:r>
            <a:r>
              <a:rPr lang="zh-CN" altLang="zh-CN" sz="2000" kern="100" dirty="0">
                <a:latin typeface="Times New Roman" panose="02020603050405020304" pitchFamily="18" charset="0"/>
                <a:cs typeface="Times New Roman" panose="02020603050405020304" pitchFamily="18" charset="0"/>
              </a:rPr>
              <a:t>上的硼</a:t>
            </a:r>
            <a:r>
              <a:rPr lang="en-US" altLang="zh-CN" sz="2000" kern="100" dirty="0">
                <a:latin typeface="Times New Roman" panose="02020603050405020304" pitchFamily="18" charset="0"/>
              </a:rPr>
              <a:t>10</a:t>
            </a:r>
            <a:r>
              <a:rPr lang="zh-CN" altLang="zh-CN" sz="2000" kern="100" dirty="0">
                <a:latin typeface="Times New Roman" panose="02020603050405020304" pitchFamily="18" charset="0"/>
                <a:cs typeface="Times New Roman" panose="02020603050405020304" pitchFamily="18" charset="0"/>
              </a:rPr>
              <a:t>丰度为</a:t>
            </a:r>
            <a:r>
              <a:rPr lang="en-US" altLang="zh-CN" sz="2000" kern="100" dirty="0">
                <a:latin typeface="Times New Roman" panose="02020603050405020304" pitchFamily="18" charset="0"/>
              </a:rPr>
              <a:t>10%</a:t>
            </a:r>
            <a:r>
              <a:rPr lang="zh-CN" altLang="zh-CN" sz="2000" kern="100" dirty="0">
                <a:latin typeface="Times New Roman" panose="02020603050405020304" pitchFamily="18" charset="0"/>
                <a:cs typeface="Times New Roman" panose="02020603050405020304" pitchFamily="18" charset="0"/>
              </a:rPr>
              <a:t>，硼膜厚度为</a:t>
            </a:r>
            <a:r>
              <a:rPr lang="en-US" altLang="zh-CN" sz="2000" kern="100" dirty="0">
                <a:latin typeface="Times New Roman" panose="02020603050405020304" pitchFamily="18" charset="0"/>
              </a:rPr>
              <a:t>1um</a:t>
            </a:r>
            <a:r>
              <a:rPr lang="zh-CN" altLang="zh-CN" sz="2000" kern="100" dirty="0">
                <a:latin typeface="Times New Roman" panose="02020603050405020304" pitchFamily="18" charset="0"/>
                <a:cs typeface="Times New Roman" panose="02020603050405020304" pitchFamily="18" charset="0"/>
              </a:rPr>
              <a:t>，</a:t>
            </a:r>
            <a:r>
              <a:rPr lang="en-US" altLang="zh-CN" sz="2000" kern="100" dirty="0">
                <a:latin typeface="Times New Roman" panose="02020603050405020304" pitchFamily="18" charset="0"/>
              </a:rPr>
              <a:t>Mesh</a:t>
            </a:r>
            <a:r>
              <a:rPr lang="zh-CN" altLang="zh-CN" sz="2000" kern="100" dirty="0">
                <a:latin typeface="Times New Roman" panose="02020603050405020304" pitchFamily="18" charset="0"/>
                <a:cs typeface="Times New Roman" panose="02020603050405020304" pitchFamily="18" charset="0"/>
              </a:rPr>
              <a:t>双面都镀有硼膜，两种漂移层分别为</a:t>
            </a:r>
            <a:r>
              <a:rPr lang="en-US" altLang="zh-CN" sz="2000" kern="100" dirty="0">
                <a:latin typeface="Times New Roman" panose="02020603050405020304" pitchFamily="18" charset="0"/>
              </a:rPr>
              <a:t>9</a:t>
            </a:r>
            <a:r>
              <a:rPr lang="zh-CN" altLang="zh-CN" sz="2000" kern="100" dirty="0">
                <a:latin typeface="Times New Roman" panose="02020603050405020304" pitchFamily="18" charset="0"/>
                <a:cs typeface="Times New Roman" panose="02020603050405020304" pitchFamily="18" charset="0"/>
              </a:rPr>
              <a:t>毫米和</a:t>
            </a:r>
            <a:r>
              <a:rPr lang="en-US" altLang="zh-CN" sz="2000" kern="100" dirty="0">
                <a:latin typeface="Times New Roman" panose="02020603050405020304" pitchFamily="18" charset="0"/>
              </a:rPr>
              <a:t>10</a:t>
            </a:r>
            <a:r>
              <a:rPr lang="zh-CN" altLang="zh-CN" sz="2000" kern="100" dirty="0">
                <a:latin typeface="Times New Roman" panose="02020603050405020304" pitchFamily="18" charset="0"/>
                <a:cs typeface="Times New Roman" panose="02020603050405020304" pitchFamily="18" charset="0"/>
              </a:rPr>
              <a:t>毫米。可以看出在硼膜厚度是</a:t>
            </a:r>
            <a:r>
              <a:rPr lang="en-US" altLang="zh-CN" sz="2000" kern="100" dirty="0">
                <a:latin typeface="Times New Roman" panose="02020603050405020304" pitchFamily="18" charset="0"/>
              </a:rPr>
              <a:t>1um</a:t>
            </a:r>
            <a:r>
              <a:rPr lang="zh-CN" altLang="zh-CN" sz="2000" kern="100" dirty="0">
                <a:latin typeface="Times New Roman" panose="02020603050405020304" pitchFamily="18" charset="0"/>
                <a:cs typeface="Times New Roman" panose="02020603050405020304" pitchFamily="18" charset="0"/>
              </a:rPr>
              <a:t>时，</a:t>
            </a:r>
            <a:r>
              <a:rPr lang="en-US" altLang="zh-CN" sz="2000" kern="100" dirty="0">
                <a:latin typeface="Times New Roman" panose="02020603050405020304" pitchFamily="18" charset="0"/>
              </a:rPr>
              <a:t>alpha</a:t>
            </a:r>
            <a:r>
              <a:rPr lang="zh-CN" altLang="zh-CN" sz="2000" kern="100" dirty="0" smtClean="0">
                <a:latin typeface="Times New Roman" panose="02020603050405020304" pitchFamily="18" charset="0"/>
                <a:cs typeface="Times New Roman" panose="02020603050405020304" pitchFamily="18" charset="0"/>
              </a:rPr>
              <a:t>和</a:t>
            </a:r>
            <a:r>
              <a:rPr lang="en-US" altLang="zh-CN" sz="2000" kern="100" baseline="30000" dirty="0">
                <a:solidFill>
                  <a:prstClr val="black"/>
                </a:solidFill>
                <a:latin typeface="Times New Roman" panose="02020603050405020304" pitchFamily="18" charset="0"/>
              </a:rPr>
              <a:t>7</a:t>
            </a:r>
            <a:r>
              <a:rPr lang="en-US" altLang="zh-CN" sz="2000" kern="100" dirty="0">
                <a:solidFill>
                  <a:prstClr val="black"/>
                </a:solidFill>
                <a:latin typeface="Times New Roman" panose="02020603050405020304" pitchFamily="18" charset="0"/>
              </a:rPr>
              <a:t>li</a:t>
            </a:r>
            <a:r>
              <a:rPr lang="zh-CN" altLang="zh-CN" sz="2000" kern="100" dirty="0" smtClean="0">
                <a:latin typeface="Times New Roman" panose="02020603050405020304" pitchFamily="18" charset="0"/>
                <a:cs typeface="Times New Roman" panose="02020603050405020304" pitchFamily="18" charset="0"/>
              </a:rPr>
              <a:t>的</a:t>
            </a:r>
            <a:r>
              <a:rPr lang="zh-CN" altLang="zh-CN" sz="2000" kern="100" dirty="0">
                <a:latin typeface="Times New Roman" panose="02020603050405020304" pitchFamily="18" charset="0"/>
                <a:cs typeface="Times New Roman" panose="02020603050405020304" pitchFamily="18" charset="0"/>
              </a:rPr>
              <a:t>峰是分开的，这</a:t>
            </a:r>
            <a:r>
              <a:rPr lang="zh-CN" altLang="zh-CN" sz="2000" kern="100" dirty="0" smtClean="0">
                <a:latin typeface="Times New Roman" panose="02020603050405020304" pitchFamily="18" charset="0"/>
                <a:cs typeface="Times New Roman" panose="02020603050405020304" pitchFamily="18" charset="0"/>
              </a:rPr>
              <a:t>与模拟</a:t>
            </a:r>
            <a:r>
              <a:rPr lang="zh-CN" altLang="zh-CN" sz="2000" kern="100" dirty="0">
                <a:latin typeface="Times New Roman" panose="02020603050405020304" pitchFamily="18" charset="0"/>
                <a:cs typeface="Times New Roman" panose="02020603050405020304" pitchFamily="18" charset="0"/>
              </a:rPr>
              <a:t>结果一致。</a:t>
            </a:r>
            <a:endParaRPr lang="zh-CN" altLang="en-US" sz="2000" dirty="0"/>
          </a:p>
        </p:txBody>
      </p:sp>
      <p:sp>
        <p:nvSpPr>
          <p:cNvPr id="2" name="TextBox 1"/>
          <p:cNvSpPr txBox="1"/>
          <p:nvPr/>
        </p:nvSpPr>
        <p:spPr>
          <a:xfrm>
            <a:off x="3104006" y="2733242"/>
            <a:ext cx="3169388" cy="400110"/>
          </a:xfrm>
          <a:prstGeom prst="rect">
            <a:avLst/>
          </a:prstGeom>
          <a:noFill/>
          <a:ln>
            <a:solidFill>
              <a:schemeClr val="accent1"/>
            </a:solidFill>
          </a:ln>
        </p:spPr>
        <p:txBody>
          <a:bodyPr wrap="square" rtlCol="0">
            <a:spAutoFit/>
          </a:bodyPr>
          <a:lstStyle/>
          <a:p>
            <a:r>
              <a:rPr lang="zh-CN" altLang="en-US" sz="2000" dirty="0" smtClean="0"/>
              <a:t>漂移距离是</a:t>
            </a:r>
            <a:r>
              <a:rPr lang="en-US" altLang="zh-CN" sz="2000" dirty="0" smtClean="0"/>
              <a:t>10mm</a:t>
            </a:r>
            <a:r>
              <a:rPr lang="zh-CN" altLang="en-US" sz="2000" dirty="0" smtClean="0"/>
              <a:t>、</a:t>
            </a:r>
            <a:r>
              <a:rPr lang="en-US" altLang="zh-CN" sz="2000" dirty="0" smtClean="0"/>
              <a:t>9mma</a:t>
            </a:r>
            <a:endParaRPr lang="zh-CN" altLang="en-US" sz="2000" dirty="0"/>
          </a:p>
        </p:txBody>
      </p:sp>
    </p:spTree>
    <p:extLst>
      <p:ext uri="{BB962C8B-B14F-4D97-AF65-F5344CB8AC3E}">
        <p14:creationId xmlns:p14="http://schemas.microsoft.com/office/powerpoint/2010/main" val="2582067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70419"/>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smtClean="0"/>
                <a:t>镀硼</a:t>
              </a:r>
              <a:r>
                <a:rPr lang="en-US" altLang="zh-CN" sz="2400" dirty="0" smtClean="0"/>
                <a:t>Mesh</a:t>
              </a:r>
              <a:r>
                <a:rPr lang="zh-CN" altLang="en-US" sz="2400" dirty="0" smtClean="0"/>
                <a:t>实验</a:t>
              </a:r>
              <a:r>
                <a:rPr lang="zh-CN" altLang="en-US" sz="2400" dirty="0"/>
                <a:t>测试结果</a:t>
              </a:r>
            </a:p>
          </p:txBody>
        </p:sp>
      </p:grpSp>
      <p:pic>
        <p:nvPicPr>
          <p:cNvPr id="9"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437" y="822814"/>
            <a:ext cx="6120457" cy="4278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02969" y="1541494"/>
            <a:ext cx="2157413" cy="400110"/>
          </a:xfrm>
          <a:prstGeom prst="rect">
            <a:avLst/>
          </a:prstGeom>
          <a:noFill/>
          <a:ln>
            <a:solidFill>
              <a:schemeClr val="accent1"/>
            </a:solidFill>
          </a:ln>
        </p:spPr>
        <p:txBody>
          <a:bodyPr wrap="square" rtlCol="0">
            <a:spAutoFit/>
          </a:bodyPr>
          <a:lstStyle/>
          <a:p>
            <a:r>
              <a:rPr lang="zh-CN" altLang="en-US" sz="2000" dirty="0" smtClean="0"/>
              <a:t>漂移距离是</a:t>
            </a:r>
            <a:r>
              <a:rPr lang="en-US" altLang="zh-CN" sz="2000" dirty="0"/>
              <a:t>3</a:t>
            </a:r>
            <a:r>
              <a:rPr lang="en-US" altLang="zh-CN" sz="2000" dirty="0" smtClean="0"/>
              <a:t>mm</a:t>
            </a:r>
            <a:endParaRPr lang="zh-CN" altLang="en-US" sz="2000" dirty="0"/>
          </a:p>
        </p:txBody>
      </p:sp>
      <p:sp>
        <p:nvSpPr>
          <p:cNvPr id="11" name="矩形 10"/>
          <p:cNvSpPr/>
          <p:nvPr/>
        </p:nvSpPr>
        <p:spPr>
          <a:xfrm>
            <a:off x="1641770" y="959576"/>
            <a:ext cx="8040092" cy="400110"/>
          </a:xfrm>
          <a:prstGeom prst="rect">
            <a:avLst/>
          </a:prstGeom>
        </p:spPr>
        <p:txBody>
          <a:bodyPr wrap="square">
            <a:spAutoFit/>
          </a:bodyPr>
          <a:lstStyle/>
          <a:p>
            <a:r>
              <a:rPr lang="zh-CN" altLang="en-US" sz="2000" kern="100" dirty="0" smtClean="0">
                <a:latin typeface="Times New Roman" panose="02020603050405020304" pitchFamily="18" charset="0"/>
                <a:cs typeface="Times New Roman" panose="02020603050405020304" pitchFamily="18" charset="0"/>
              </a:rPr>
              <a:t>下图是漂移层厚度</a:t>
            </a:r>
            <a:r>
              <a:rPr lang="en-US" altLang="zh-CN" sz="2000" kern="100" dirty="0" smtClean="0">
                <a:latin typeface="Times New Roman" panose="02020603050405020304" pitchFamily="18" charset="0"/>
                <a:cs typeface="Times New Roman" panose="02020603050405020304" pitchFamily="18" charset="0"/>
              </a:rPr>
              <a:t>3mm</a:t>
            </a:r>
            <a:r>
              <a:rPr lang="zh-CN" altLang="en-US" sz="2000" kern="100" dirty="0" smtClean="0">
                <a:latin typeface="Times New Roman" panose="02020603050405020304" pitchFamily="18" charset="0"/>
                <a:cs typeface="Times New Roman" panose="02020603050405020304" pitchFamily="18" charset="0"/>
              </a:rPr>
              <a:t>时测得的沉积能谱。</a:t>
            </a:r>
            <a:endParaRPr lang="zh-CN" altLang="en-US" sz="2000" dirty="0"/>
          </a:p>
        </p:txBody>
      </p:sp>
      <p:sp>
        <p:nvSpPr>
          <p:cNvPr id="14" name="矩形 13"/>
          <p:cNvSpPr/>
          <p:nvPr/>
        </p:nvSpPr>
        <p:spPr>
          <a:xfrm>
            <a:off x="573424" y="4756309"/>
            <a:ext cx="8273132" cy="2215991"/>
          </a:xfrm>
          <a:prstGeom prst="rect">
            <a:avLst/>
          </a:prstGeom>
        </p:spPr>
        <p:txBody>
          <a:bodyPr wrap="square">
            <a:spAutoFit/>
          </a:bodyPr>
          <a:lstStyle/>
          <a:p>
            <a:r>
              <a:rPr lang="zh-CN" altLang="en-US" sz="2000" kern="100" dirty="0" smtClean="0">
                <a:latin typeface="Times New Roman" panose="02020603050405020304" pitchFamily="18" charset="0"/>
                <a:cs typeface="Times New Roman" panose="02020603050405020304" pitchFamily="18" charset="0"/>
              </a:rPr>
              <a:t>经过大量实验测量观察到，</a:t>
            </a:r>
            <a:r>
              <a:rPr lang="zh-CN" altLang="zh-CN" sz="2000" kern="100" dirty="0" smtClean="0">
                <a:latin typeface="Times New Roman" panose="02020603050405020304" pitchFamily="18" charset="0"/>
                <a:cs typeface="Times New Roman" panose="02020603050405020304" pitchFamily="18" charset="0"/>
              </a:rPr>
              <a:t>漂移</a:t>
            </a:r>
            <a:r>
              <a:rPr lang="zh-CN" altLang="zh-CN" sz="2000" kern="100" dirty="0">
                <a:latin typeface="Times New Roman" panose="02020603050405020304" pitchFamily="18" charset="0"/>
                <a:cs typeface="Times New Roman" panose="02020603050405020304" pitchFamily="18" charset="0"/>
              </a:rPr>
              <a:t>距离小于</a:t>
            </a:r>
            <a:r>
              <a:rPr lang="en-US" altLang="zh-CN" sz="2000" kern="100" dirty="0">
                <a:latin typeface="Times New Roman" panose="02020603050405020304" pitchFamily="18" charset="0"/>
              </a:rPr>
              <a:t>5mm</a:t>
            </a:r>
            <a:r>
              <a:rPr lang="zh-CN" altLang="zh-CN" sz="2000" kern="100" dirty="0">
                <a:latin typeface="Times New Roman" panose="02020603050405020304" pitchFamily="18" charset="0"/>
                <a:cs typeface="Times New Roman" panose="02020603050405020304" pitchFamily="18" charset="0"/>
              </a:rPr>
              <a:t>时，</a:t>
            </a:r>
            <a:r>
              <a:rPr lang="en-US" altLang="zh-CN" sz="2000" kern="100" dirty="0">
                <a:latin typeface="Times New Roman" panose="02020603050405020304" pitchFamily="18" charset="0"/>
              </a:rPr>
              <a:t>alpha</a:t>
            </a:r>
            <a:r>
              <a:rPr lang="zh-CN" altLang="zh-CN" sz="2000" kern="100" dirty="0">
                <a:latin typeface="Times New Roman" panose="02020603050405020304" pitchFamily="18" charset="0"/>
                <a:cs typeface="Times New Roman" panose="02020603050405020304" pitchFamily="18" charset="0"/>
              </a:rPr>
              <a:t>和</a:t>
            </a:r>
            <a:r>
              <a:rPr lang="en-US" altLang="zh-CN" sz="2000" kern="100" dirty="0">
                <a:latin typeface="Times New Roman" panose="02020603050405020304" pitchFamily="18" charset="0"/>
              </a:rPr>
              <a:t>7li</a:t>
            </a:r>
            <a:r>
              <a:rPr lang="zh-CN" altLang="zh-CN" sz="2000" kern="100" dirty="0">
                <a:latin typeface="Times New Roman" panose="02020603050405020304" pitchFamily="18" charset="0"/>
                <a:cs typeface="Times New Roman" panose="02020603050405020304" pitchFamily="18" charset="0"/>
              </a:rPr>
              <a:t>峰</a:t>
            </a:r>
            <a:r>
              <a:rPr lang="zh-CN" altLang="zh-CN" sz="2000" kern="100" dirty="0" smtClean="0">
                <a:latin typeface="Times New Roman" panose="02020603050405020304" pitchFamily="18" charset="0"/>
                <a:cs typeface="Times New Roman" panose="02020603050405020304" pitchFamily="18" charset="0"/>
              </a:rPr>
              <a:t>分不开</a:t>
            </a:r>
            <a:r>
              <a:rPr lang="zh-CN" altLang="en-US" sz="2000" kern="100" dirty="0" smtClean="0">
                <a:latin typeface="Times New Roman" panose="02020603050405020304" pitchFamily="18" charset="0"/>
                <a:cs typeface="Times New Roman" panose="02020603050405020304" pitchFamily="18" charset="0"/>
              </a:rPr>
              <a:t>（</a:t>
            </a:r>
            <a:r>
              <a:rPr lang="zh-CN" altLang="zh-CN" sz="2000" kern="100" dirty="0" smtClean="0">
                <a:latin typeface="Times New Roman" panose="02020603050405020304" pitchFamily="18" charset="0"/>
                <a:cs typeface="Times New Roman" panose="02020603050405020304" pitchFamily="18" charset="0"/>
              </a:rPr>
              <a:t>这</a:t>
            </a:r>
            <a:r>
              <a:rPr lang="zh-CN" altLang="zh-CN" sz="2000" kern="100" dirty="0">
                <a:latin typeface="Times New Roman" panose="02020603050405020304" pitchFamily="18" charset="0"/>
                <a:cs typeface="Times New Roman" panose="02020603050405020304" pitchFamily="18" charset="0"/>
              </a:rPr>
              <a:t>是因为</a:t>
            </a:r>
            <a:r>
              <a:rPr lang="en-US" altLang="zh-CN" sz="2000" kern="100" dirty="0">
                <a:latin typeface="Times New Roman" panose="02020603050405020304" pitchFamily="18" charset="0"/>
              </a:rPr>
              <a:t>alpha</a:t>
            </a:r>
            <a:r>
              <a:rPr lang="zh-CN" altLang="zh-CN" sz="2000" kern="100" dirty="0">
                <a:latin typeface="Times New Roman" panose="02020603050405020304" pitchFamily="18" charset="0"/>
                <a:cs typeface="Times New Roman" panose="02020603050405020304" pitchFamily="18" charset="0"/>
              </a:rPr>
              <a:t>粒子没有足够的距离沉积</a:t>
            </a:r>
            <a:r>
              <a:rPr lang="zh-CN" altLang="zh-CN" sz="2000" kern="100" dirty="0" smtClean="0">
                <a:latin typeface="Times New Roman" panose="02020603050405020304" pitchFamily="18" charset="0"/>
                <a:cs typeface="Times New Roman" panose="02020603050405020304" pitchFamily="18" charset="0"/>
              </a:rPr>
              <a:t>能量</a:t>
            </a:r>
            <a:r>
              <a:rPr lang="zh-CN" altLang="en-US" sz="2000" kern="100" dirty="0" smtClean="0">
                <a:latin typeface="Times New Roman" panose="02020603050405020304" pitchFamily="18" charset="0"/>
                <a:cs typeface="Times New Roman" panose="02020603050405020304" pitchFamily="18" charset="0"/>
              </a:rPr>
              <a:t>）</a:t>
            </a:r>
            <a:r>
              <a:rPr lang="zh-CN" altLang="zh-CN" sz="2000" kern="100" dirty="0" smtClean="0">
                <a:latin typeface="Times New Roman" panose="02020603050405020304" pitchFamily="18" charset="0"/>
                <a:cs typeface="Times New Roman" panose="02020603050405020304" pitchFamily="18" charset="0"/>
              </a:rPr>
              <a:t>；</a:t>
            </a:r>
            <a:r>
              <a:rPr lang="zh-CN" altLang="zh-CN" sz="2000" kern="100" dirty="0">
                <a:latin typeface="Times New Roman" panose="02020603050405020304" pitchFamily="18" charset="0"/>
                <a:cs typeface="Times New Roman" panose="02020603050405020304" pitchFamily="18" charset="0"/>
              </a:rPr>
              <a:t>当漂移距离大于</a:t>
            </a:r>
            <a:r>
              <a:rPr lang="en-US" altLang="zh-CN" sz="2000" kern="100" dirty="0">
                <a:latin typeface="Times New Roman" panose="02020603050405020304" pitchFamily="18" charset="0"/>
              </a:rPr>
              <a:t>6mm</a:t>
            </a:r>
            <a:r>
              <a:rPr lang="zh-CN" altLang="zh-CN" sz="2000" kern="100" dirty="0">
                <a:latin typeface="Times New Roman" panose="02020603050405020304" pitchFamily="18" charset="0"/>
                <a:cs typeface="Times New Roman" panose="02020603050405020304" pitchFamily="18" charset="0"/>
              </a:rPr>
              <a:t>时，</a:t>
            </a:r>
            <a:r>
              <a:rPr lang="en-US" altLang="zh-CN" sz="2000" kern="100" dirty="0">
                <a:latin typeface="Times New Roman" panose="02020603050405020304" pitchFamily="18" charset="0"/>
              </a:rPr>
              <a:t>alpha</a:t>
            </a:r>
            <a:r>
              <a:rPr lang="zh-CN" altLang="zh-CN" sz="2000" kern="100" dirty="0">
                <a:latin typeface="Times New Roman" panose="02020603050405020304" pitchFamily="18" charset="0"/>
                <a:cs typeface="Times New Roman" panose="02020603050405020304" pitchFamily="18" charset="0"/>
              </a:rPr>
              <a:t>和</a:t>
            </a:r>
            <a:r>
              <a:rPr lang="en-US" altLang="zh-CN" sz="2000" kern="100" dirty="0">
                <a:latin typeface="Times New Roman" panose="02020603050405020304" pitchFamily="18" charset="0"/>
              </a:rPr>
              <a:t>7li</a:t>
            </a:r>
            <a:r>
              <a:rPr lang="zh-CN" altLang="zh-CN" sz="2000" kern="100" dirty="0">
                <a:latin typeface="Times New Roman" panose="02020603050405020304" pitchFamily="18" charset="0"/>
                <a:cs typeface="Times New Roman" panose="02020603050405020304" pitchFamily="18" charset="0"/>
              </a:rPr>
              <a:t>峰分开；当漂移距离大于</a:t>
            </a:r>
            <a:r>
              <a:rPr lang="en-US" altLang="zh-CN" sz="2000" kern="100" dirty="0">
                <a:latin typeface="Times New Roman" panose="02020603050405020304" pitchFamily="18" charset="0"/>
              </a:rPr>
              <a:t>9mm</a:t>
            </a:r>
            <a:r>
              <a:rPr lang="zh-CN" altLang="zh-CN" sz="2000" kern="100" dirty="0">
                <a:latin typeface="Times New Roman" panose="02020603050405020304" pitchFamily="18" charset="0"/>
                <a:cs typeface="Times New Roman" panose="02020603050405020304" pitchFamily="18" charset="0"/>
              </a:rPr>
              <a:t>时，计数率</a:t>
            </a:r>
            <a:r>
              <a:rPr lang="zh-CN" altLang="zh-CN" sz="2000" kern="100" dirty="0" smtClean="0">
                <a:latin typeface="Times New Roman" panose="02020603050405020304" pitchFamily="18" charset="0"/>
                <a:cs typeface="Times New Roman" panose="02020603050405020304" pitchFamily="18" charset="0"/>
              </a:rPr>
              <a:t>下降</a:t>
            </a:r>
            <a:r>
              <a:rPr lang="zh-CN" altLang="en-US" sz="2000" kern="100" dirty="0" smtClean="0">
                <a:latin typeface="Times New Roman" panose="02020603050405020304" pitchFamily="18" charset="0"/>
                <a:cs typeface="Times New Roman" panose="02020603050405020304" pitchFamily="18" charset="0"/>
              </a:rPr>
              <a:t>（</a:t>
            </a:r>
            <a:r>
              <a:rPr lang="zh-CN" altLang="zh-CN" sz="2000" kern="100" dirty="0" smtClean="0">
                <a:latin typeface="Times New Roman" panose="02020603050405020304" pitchFamily="18" charset="0"/>
                <a:cs typeface="Times New Roman" panose="02020603050405020304" pitchFamily="18" charset="0"/>
              </a:rPr>
              <a:t>这</a:t>
            </a:r>
            <a:r>
              <a:rPr lang="zh-CN" altLang="zh-CN" sz="2000" kern="100" dirty="0">
                <a:latin typeface="Times New Roman" panose="02020603050405020304" pitchFamily="18" charset="0"/>
                <a:cs typeface="Times New Roman" panose="02020603050405020304" pitchFamily="18" charset="0"/>
              </a:rPr>
              <a:t>是因为漂移距离太大，</a:t>
            </a:r>
            <a:r>
              <a:rPr lang="en-US" altLang="zh-CN" sz="2000" kern="100" dirty="0">
                <a:latin typeface="Times New Roman" panose="02020603050405020304" pitchFamily="18" charset="0"/>
              </a:rPr>
              <a:t>alpha</a:t>
            </a:r>
            <a:r>
              <a:rPr lang="zh-CN" altLang="zh-CN" sz="2000" kern="100" dirty="0">
                <a:latin typeface="Times New Roman" panose="02020603050405020304" pitchFamily="18" charset="0"/>
                <a:cs typeface="Times New Roman" panose="02020603050405020304" pitchFamily="18" charset="0"/>
              </a:rPr>
              <a:t>和</a:t>
            </a:r>
            <a:r>
              <a:rPr lang="en-US" altLang="zh-CN" sz="2000" kern="100" dirty="0">
                <a:latin typeface="Times New Roman" panose="02020603050405020304" pitchFamily="18" charset="0"/>
              </a:rPr>
              <a:t>7li</a:t>
            </a:r>
            <a:r>
              <a:rPr lang="zh-CN" altLang="zh-CN" sz="2000" kern="100" dirty="0">
                <a:latin typeface="Times New Roman" panose="02020603050405020304" pitchFamily="18" charset="0"/>
                <a:cs typeface="Times New Roman" panose="02020603050405020304" pitchFamily="18" charset="0"/>
              </a:rPr>
              <a:t>电离的电子很多不能到达厚</a:t>
            </a:r>
            <a:r>
              <a:rPr lang="en-US" altLang="zh-CN" sz="2000" kern="100" dirty="0">
                <a:latin typeface="Times New Roman" panose="02020603050405020304" pitchFamily="18" charset="0"/>
              </a:rPr>
              <a:t>GEM</a:t>
            </a:r>
            <a:r>
              <a:rPr lang="zh-CN" altLang="zh-CN" sz="2000" kern="100" dirty="0">
                <a:latin typeface="Times New Roman" panose="02020603050405020304" pitchFamily="18" charset="0"/>
                <a:cs typeface="Times New Roman" panose="02020603050405020304" pitchFamily="18" charset="0"/>
              </a:rPr>
              <a:t>就损失</a:t>
            </a:r>
            <a:r>
              <a:rPr lang="zh-CN" altLang="zh-CN" sz="2000" kern="100" dirty="0" smtClean="0">
                <a:latin typeface="Times New Roman" panose="02020603050405020304" pitchFamily="18" charset="0"/>
                <a:cs typeface="Times New Roman" panose="02020603050405020304" pitchFamily="18" charset="0"/>
              </a:rPr>
              <a:t>了</a:t>
            </a:r>
            <a:r>
              <a:rPr lang="zh-CN" altLang="en-US" sz="2000" kern="100" dirty="0" smtClean="0">
                <a:latin typeface="Times New Roman" panose="02020603050405020304" pitchFamily="18" charset="0"/>
                <a:cs typeface="Times New Roman" panose="02020603050405020304" pitchFamily="18" charset="0"/>
              </a:rPr>
              <a:t>）</a:t>
            </a:r>
            <a:endParaRPr lang="en-US" altLang="zh-CN" kern="100" dirty="0">
              <a:latin typeface="Times New Roman" panose="02020603050405020304" pitchFamily="18" charset="0"/>
              <a:cs typeface="Times New Roman" panose="02020603050405020304" pitchFamily="18" charset="0"/>
            </a:endParaRPr>
          </a:p>
          <a:p>
            <a:pPr lvl="0"/>
            <a:endParaRPr lang="en-US" altLang="zh-CN" sz="2000" kern="100" dirty="0" smtClean="0">
              <a:solidFill>
                <a:srgbClr val="FF0000"/>
              </a:solidFill>
              <a:latin typeface="Times New Roman" panose="02020603050405020304" pitchFamily="18" charset="0"/>
              <a:cs typeface="Times New Roman" panose="02020603050405020304" pitchFamily="18" charset="0"/>
            </a:endParaRPr>
          </a:p>
          <a:p>
            <a:pPr lvl="0" algn="ctr"/>
            <a:r>
              <a:rPr lang="zh-CN" altLang="en-US" sz="2000" kern="100" dirty="0" smtClean="0">
                <a:solidFill>
                  <a:srgbClr val="FF0000"/>
                </a:solidFill>
                <a:latin typeface="Times New Roman" panose="02020603050405020304" pitchFamily="18" charset="0"/>
                <a:cs typeface="Times New Roman" panose="02020603050405020304" pitchFamily="18" charset="0"/>
              </a:rPr>
              <a:t>结论</a:t>
            </a:r>
            <a:r>
              <a:rPr lang="zh-CN" altLang="en-US" sz="2000" kern="100" dirty="0">
                <a:solidFill>
                  <a:srgbClr val="FF0000"/>
                </a:solidFill>
                <a:latin typeface="Times New Roman" panose="02020603050405020304" pitchFamily="18" charset="0"/>
                <a:cs typeface="Times New Roman" panose="02020603050405020304" pitchFamily="18" charset="0"/>
              </a:rPr>
              <a:t>：沉积能谱与镀硼厚度和漂移层距离有关</a:t>
            </a:r>
            <a:r>
              <a:rPr lang="zh-CN" altLang="en-US" sz="2000" kern="100" dirty="0">
                <a:solidFill>
                  <a:prstClr val="black"/>
                </a:solidFill>
                <a:latin typeface="Times New Roman" panose="02020603050405020304" pitchFamily="18" charset="0"/>
                <a:cs typeface="Times New Roman" panose="02020603050405020304" pitchFamily="18" charset="0"/>
              </a:rPr>
              <a:t>。</a:t>
            </a:r>
            <a:endParaRPr lang="en-US" altLang="zh-CN" sz="2000" kern="100" dirty="0">
              <a:solidFill>
                <a:prstClr val="black"/>
              </a:solidFill>
              <a:latin typeface="Times New Roman" panose="02020603050405020304" pitchFamily="18" charset="0"/>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2277698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120" y="752369"/>
            <a:ext cx="5443274" cy="381369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0" y="70419"/>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smtClean="0"/>
                <a:t>双面读出板实验</a:t>
              </a:r>
              <a:r>
                <a:rPr lang="zh-CN" altLang="en-US" sz="2400" dirty="0"/>
                <a:t>测试结果</a:t>
              </a:r>
            </a:p>
          </p:txBody>
        </p:sp>
      </p:grpSp>
      <p:sp>
        <p:nvSpPr>
          <p:cNvPr id="9" name="Rectangle 2"/>
          <p:cNvSpPr>
            <a:spLocks noChangeArrowheads="1"/>
          </p:cNvSpPr>
          <p:nvPr/>
        </p:nvSpPr>
        <p:spPr bwMode="auto">
          <a:xfrm>
            <a:off x="599405" y="19109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矩形 9"/>
          <p:cNvSpPr/>
          <p:nvPr/>
        </p:nvSpPr>
        <p:spPr>
          <a:xfrm>
            <a:off x="1198811" y="4390906"/>
            <a:ext cx="6786715" cy="1938992"/>
          </a:xfrm>
          <a:prstGeom prst="rect">
            <a:avLst/>
          </a:prstGeom>
        </p:spPr>
        <p:txBody>
          <a:bodyPr wrap="square">
            <a:spAutoFit/>
          </a:bodyPr>
          <a:lstStyle/>
          <a:p>
            <a:pPr algn="just">
              <a:lnSpc>
                <a:spcPct val="150000"/>
              </a:lnSpc>
              <a:spcAft>
                <a:spcPts val="0"/>
              </a:spcAft>
            </a:pPr>
            <a:r>
              <a:rPr lang="zh-CN" altLang="zh-CN" sz="2000" kern="100" dirty="0">
                <a:latin typeface="Times New Roman" panose="02020603050405020304" pitchFamily="18" charset="0"/>
              </a:rPr>
              <a:t>上图显示的是双面读出板</a:t>
            </a:r>
            <a:r>
              <a:rPr lang="zh-CN" altLang="zh-CN" sz="2000" kern="100" dirty="0" smtClean="0">
                <a:latin typeface="Times New Roman" panose="02020603050405020304" pitchFamily="18" charset="0"/>
              </a:rPr>
              <a:t>在</a:t>
            </a:r>
            <a:r>
              <a:rPr lang="en-US" altLang="zh-CN" sz="2000" baseline="30000" dirty="0">
                <a:solidFill>
                  <a:prstClr val="black"/>
                </a:solidFill>
              </a:rPr>
              <a:t>252</a:t>
            </a:r>
            <a:r>
              <a:rPr lang="en-US" altLang="zh-CN" sz="2000" dirty="0">
                <a:solidFill>
                  <a:prstClr val="black"/>
                </a:solidFill>
              </a:rPr>
              <a:t>Cf</a:t>
            </a:r>
            <a:r>
              <a:rPr lang="zh-CN" altLang="zh-CN" sz="2000" kern="100" dirty="0" smtClean="0">
                <a:latin typeface="Times New Roman" panose="02020603050405020304" pitchFamily="18" charset="0"/>
              </a:rPr>
              <a:t>中子源</a:t>
            </a:r>
            <a:r>
              <a:rPr lang="zh-CN" altLang="zh-CN" sz="2000" kern="100" dirty="0">
                <a:latin typeface="Times New Roman" panose="02020603050405020304" pitchFamily="18" charset="0"/>
              </a:rPr>
              <a:t>测试的初步结果，由于双面读出</a:t>
            </a:r>
            <a:r>
              <a:rPr lang="zh-CN" altLang="zh-CN" sz="2000" kern="100" dirty="0" smtClean="0">
                <a:latin typeface="Times New Roman" panose="02020603050405020304" pitchFamily="18" charset="0"/>
              </a:rPr>
              <a:t>板</a:t>
            </a:r>
            <a:r>
              <a:rPr lang="zh-CN" altLang="en-US" sz="2000" kern="100" dirty="0" smtClean="0">
                <a:latin typeface="Times New Roman" panose="02020603050405020304" pitchFamily="18" charset="0"/>
              </a:rPr>
              <a:t>上下</a:t>
            </a:r>
            <a:r>
              <a:rPr lang="zh-CN" altLang="zh-CN" sz="2000" kern="100" dirty="0" smtClean="0">
                <a:latin typeface="Times New Roman" panose="02020603050405020304" pitchFamily="18" charset="0"/>
              </a:rPr>
              <a:t>两面</a:t>
            </a:r>
            <a:r>
              <a:rPr lang="zh-CN" altLang="zh-CN" sz="2000" kern="100" dirty="0">
                <a:latin typeface="Times New Roman" panose="02020603050405020304" pitchFamily="18" charset="0"/>
              </a:rPr>
              <a:t>的厚</a:t>
            </a:r>
            <a:r>
              <a:rPr lang="en-US" altLang="zh-CN" sz="2000" kern="100" dirty="0">
                <a:latin typeface="Times New Roman" panose="02020603050405020304" pitchFamily="18" charset="0"/>
              </a:rPr>
              <a:t>GEM</a:t>
            </a:r>
            <a:r>
              <a:rPr lang="zh-CN" altLang="zh-CN" sz="2000" kern="100" dirty="0">
                <a:latin typeface="Times New Roman" panose="02020603050405020304" pitchFamily="18" charset="0"/>
              </a:rPr>
              <a:t>膜的</a:t>
            </a:r>
            <a:r>
              <a:rPr lang="zh-CN" altLang="zh-CN" sz="2000" kern="100" dirty="0" smtClean="0">
                <a:latin typeface="Times New Roman" panose="02020603050405020304" pitchFamily="18" charset="0"/>
              </a:rPr>
              <a:t>性能</a:t>
            </a:r>
            <a:r>
              <a:rPr lang="zh-CN" altLang="en-US" sz="2000" kern="100" dirty="0" smtClean="0">
                <a:latin typeface="Times New Roman" panose="02020603050405020304" pitchFamily="18" charset="0"/>
              </a:rPr>
              <a:t>有差异</a:t>
            </a:r>
            <a:r>
              <a:rPr lang="zh-CN" altLang="zh-CN" sz="2000" kern="100" dirty="0" smtClean="0">
                <a:latin typeface="Times New Roman" panose="02020603050405020304" pitchFamily="18" charset="0"/>
              </a:rPr>
              <a:t>，</a:t>
            </a:r>
            <a:r>
              <a:rPr lang="zh-CN" altLang="zh-CN" sz="2000" kern="100" dirty="0">
                <a:latin typeface="Times New Roman" panose="02020603050405020304" pitchFamily="18" charset="0"/>
              </a:rPr>
              <a:t>而且双面读出板的噪声比单面大得多，因此初步的测试结果中，能谱分摊得很宽。后面将继续在中子源测试双面读出板。</a:t>
            </a:r>
            <a:endParaRPr lang="zh-CN" altLang="zh-CN" sz="1600" kern="100" dirty="0">
              <a:latin typeface="Times New Roman" panose="02020603050405020304" pitchFamily="18" charset="0"/>
            </a:endParaRPr>
          </a:p>
        </p:txBody>
      </p:sp>
      <p:grpSp>
        <p:nvGrpSpPr>
          <p:cNvPr id="24" name="组合 23"/>
          <p:cNvGrpSpPr/>
          <p:nvPr/>
        </p:nvGrpSpPr>
        <p:grpSpPr>
          <a:xfrm>
            <a:off x="1119693" y="1617399"/>
            <a:ext cx="1921064" cy="2011542"/>
            <a:chOff x="1119693" y="1617399"/>
            <a:chExt cx="1921064" cy="2011542"/>
          </a:xfrm>
        </p:grpSpPr>
        <p:sp>
          <p:nvSpPr>
            <p:cNvPr id="2" name="矩形 1"/>
            <p:cNvSpPr/>
            <p:nvPr/>
          </p:nvSpPr>
          <p:spPr>
            <a:xfrm>
              <a:off x="1138452" y="1617399"/>
              <a:ext cx="1857748" cy="570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125067" y="2896232"/>
              <a:ext cx="1866338" cy="148613"/>
              <a:chOff x="4645819" y="1538288"/>
              <a:chExt cx="1421587" cy="119062"/>
            </a:xfrm>
            <a:solidFill>
              <a:schemeClr val="accent4"/>
            </a:solidFill>
          </p:grpSpPr>
          <p:sp>
            <p:nvSpPr>
              <p:cNvPr id="13" name="矩形 12"/>
              <p:cNvSpPr/>
              <p:nvPr/>
            </p:nvSpPr>
            <p:spPr>
              <a:xfrm>
                <a:off x="4645819" y="1538288"/>
                <a:ext cx="338137" cy="100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71405" y="1547813"/>
                <a:ext cx="338137" cy="100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729269" y="1557338"/>
                <a:ext cx="338137" cy="100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1120390" y="3566524"/>
              <a:ext cx="1871015" cy="624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19693" y="2444368"/>
              <a:ext cx="1921064" cy="27191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129861" y="2154524"/>
              <a:ext cx="1866338" cy="148613"/>
              <a:chOff x="4645819" y="1538288"/>
              <a:chExt cx="1421587" cy="119062"/>
            </a:xfrm>
            <a:solidFill>
              <a:schemeClr val="accent4"/>
            </a:solidFill>
          </p:grpSpPr>
          <p:sp>
            <p:nvSpPr>
              <p:cNvPr id="21" name="矩形 20"/>
              <p:cNvSpPr/>
              <p:nvPr/>
            </p:nvSpPr>
            <p:spPr>
              <a:xfrm>
                <a:off x="4645819" y="1538288"/>
                <a:ext cx="338137" cy="100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171405" y="1547813"/>
                <a:ext cx="338137" cy="100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5729269" y="1557338"/>
                <a:ext cx="338137" cy="10001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915621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38670" y="5575527"/>
            <a:ext cx="3663183" cy="923330"/>
          </a:xfrm>
          <a:prstGeom prst="rect">
            <a:avLst/>
          </a:prstGeom>
          <a:noFill/>
        </p:spPr>
        <p:txBody>
          <a:bodyPr wrap="none" lIns="91440" tIns="45720" rIns="91440" bIns="45720">
            <a:spAutoFit/>
          </a:bodyPr>
          <a:lstStyle/>
          <a:p>
            <a:pPr algn="ctr"/>
            <a:r>
              <a:rPr lang="zh-CN" alt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谢谢大家！</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9" name="组合 8"/>
          <p:cNvGrpSpPr/>
          <p:nvPr/>
        </p:nvGrpSpPr>
        <p:grpSpPr>
          <a:xfrm>
            <a:off x="0" y="70419"/>
            <a:ext cx="6555274" cy="889157"/>
            <a:chOff x="1718630" y="1261566"/>
            <a:chExt cx="8740365" cy="1185543"/>
          </a:xfrm>
        </p:grpSpPr>
        <p:grpSp>
          <p:nvGrpSpPr>
            <p:cNvPr id="11" name="组合 10"/>
            <p:cNvGrpSpPr/>
            <p:nvPr/>
          </p:nvGrpSpPr>
          <p:grpSpPr>
            <a:xfrm>
              <a:off x="1718630" y="1261566"/>
              <a:ext cx="8364525" cy="1185543"/>
              <a:chOff x="0" y="-4101"/>
              <a:chExt cx="7535538" cy="955936"/>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14" name="直接连接符 13"/>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a:t>总结</a:t>
              </a:r>
            </a:p>
          </p:txBody>
        </p:sp>
      </p:grpSp>
      <p:pic>
        <p:nvPicPr>
          <p:cNvPr id="15" name="图片 14"/>
          <p:cNvPicPr>
            <a:picLocks noChangeAspect="1"/>
          </p:cNvPicPr>
          <p:nvPr/>
        </p:nvPicPr>
        <p:blipFill>
          <a:blip r:embed="rId3"/>
          <a:stretch>
            <a:fillRect/>
          </a:stretch>
        </p:blipFill>
        <p:spPr>
          <a:xfrm>
            <a:off x="5044436" y="59288"/>
            <a:ext cx="4057417" cy="1726649"/>
          </a:xfrm>
          <a:prstGeom prst="rect">
            <a:avLst/>
          </a:prstGeom>
        </p:spPr>
      </p:pic>
      <p:sp>
        <p:nvSpPr>
          <p:cNvPr id="16" name="TextBox 15"/>
          <p:cNvSpPr txBox="1"/>
          <p:nvPr/>
        </p:nvSpPr>
        <p:spPr>
          <a:xfrm>
            <a:off x="1085850" y="2769632"/>
            <a:ext cx="7580467" cy="1938992"/>
          </a:xfrm>
          <a:prstGeom prst="rect">
            <a:avLst/>
          </a:prstGeom>
          <a:noFill/>
        </p:spPr>
        <p:txBody>
          <a:bodyPr wrap="square" rtlCol="0">
            <a:spAutoFit/>
          </a:bodyPr>
          <a:lstStyle/>
          <a:p>
            <a:r>
              <a:rPr lang="en-US" altLang="zh-CN" sz="2400" dirty="0" smtClean="0"/>
              <a:t>1.</a:t>
            </a:r>
            <a:r>
              <a:rPr lang="zh-CN" altLang="en-US" sz="2400" dirty="0" smtClean="0"/>
              <a:t>用</a:t>
            </a:r>
            <a:r>
              <a:rPr lang="en-US" altLang="zh-CN" sz="2400" dirty="0" smtClean="0"/>
              <a:t>Geant4</a:t>
            </a:r>
            <a:r>
              <a:rPr lang="zh-CN" altLang="en-US" sz="2400" dirty="0" smtClean="0"/>
              <a:t>和</a:t>
            </a:r>
            <a:r>
              <a:rPr lang="en-US" altLang="zh-CN" sz="2400" dirty="0" smtClean="0"/>
              <a:t>Garfield</a:t>
            </a:r>
            <a:r>
              <a:rPr lang="zh-CN" altLang="en-US" sz="2400" dirty="0"/>
              <a:t>研究</a:t>
            </a:r>
            <a:r>
              <a:rPr lang="zh-CN" altLang="en-US" sz="2400" dirty="0" smtClean="0"/>
              <a:t>了探测器的中子转换效率和电子收集效率</a:t>
            </a:r>
            <a:endParaRPr lang="en-US" altLang="zh-CN" sz="2400" dirty="0" smtClean="0"/>
          </a:p>
          <a:p>
            <a:r>
              <a:rPr lang="en-US" altLang="zh-CN" sz="2400" dirty="0" smtClean="0"/>
              <a:t>2.</a:t>
            </a:r>
            <a:r>
              <a:rPr lang="zh-CN" altLang="en-US" sz="2400" dirty="0" smtClean="0"/>
              <a:t>从模拟和实验测量两方面研究了中子与硼膜产生的次级粒子在工作气体中的沉积能谱</a:t>
            </a:r>
            <a:endParaRPr lang="en-US" altLang="zh-CN" sz="2400" dirty="0" smtClean="0"/>
          </a:p>
          <a:p>
            <a:r>
              <a:rPr lang="en-US" altLang="zh-CN" sz="2400" dirty="0" smtClean="0"/>
              <a:t>3.</a:t>
            </a:r>
            <a:r>
              <a:rPr lang="zh-CN" altLang="en-US" sz="2400" dirty="0" smtClean="0"/>
              <a:t>制作和测试双面读出板</a:t>
            </a:r>
            <a:endParaRPr lang="zh-CN" altLang="en-US" sz="2400" dirty="0"/>
          </a:p>
        </p:txBody>
      </p:sp>
      <p:sp>
        <p:nvSpPr>
          <p:cNvPr id="17" name="TextBox 16"/>
          <p:cNvSpPr txBox="1"/>
          <p:nvPr/>
        </p:nvSpPr>
        <p:spPr>
          <a:xfrm>
            <a:off x="1593941" y="5076447"/>
            <a:ext cx="4800600" cy="523220"/>
          </a:xfrm>
          <a:prstGeom prst="rect">
            <a:avLst/>
          </a:prstGeom>
          <a:noFill/>
        </p:spPr>
        <p:txBody>
          <a:bodyPr wrap="square" rtlCol="0">
            <a:spAutoFit/>
          </a:bodyPr>
          <a:lstStyle/>
          <a:p>
            <a:r>
              <a:rPr lang="zh-CN" altLang="en-US" sz="2800" dirty="0" smtClean="0"/>
              <a:t>致谢重点实验室基金支持</a:t>
            </a:r>
            <a:r>
              <a:rPr lang="zh-CN" altLang="en-US" sz="2400" dirty="0" smtClean="0"/>
              <a:t>！</a:t>
            </a:r>
            <a:endParaRPr lang="zh-CN" altLang="en-US" sz="2400" dirty="0"/>
          </a:p>
        </p:txBody>
      </p:sp>
    </p:spTree>
    <p:extLst>
      <p:ext uri="{BB962C8B-B14F-4D97-AF65-F5344CB8AC3E}">
        <p14:creationId xmlns:p14="http://schemas.microsoft.com/office/powerpoint/2010/main" val="182398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202579" y="949985"/>
            <a:ext cx="6555274" cy="889157"/>
            <a:chOff x="1718630" y="1261566"/>
            <a:chExt cx="8740365" cy="1185543"/>
          </a:xfrm>
        </p:grpSpPr>
        <p:grpSp>
          <p:nvGrpSpPr>
            <p:cNvPr id="11" name="组合 10"/>
            <p:cNvGrpSpPr/>
            <p:nvPr/>
          </p:nvGrpSpPr>
          <p:grpSpPr>
            <a:xfrm>
              <a:off x="1718630" y="1261566"/>
              <a:ext cx="8364525" cy="1185543"/>
              <a:chOff x="0" y="-4101"/>
              <a:chExt cx="7535538" cy="955936"/>
            </a:xfrm>
          </p:grpSpPr>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14" name="直接连接符 13"/>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2801315" y="1649206"/>
              <a:ext cx="7657680" cy="615554"/>
            </a:xfrm>
            <a:prstGeom prst="rect">
              <a:avLst/>
            </a:prstGeom>
            <a:noFill/>
          </p:spPr>
          <p:txBody>
            <a:bodyPr wrap="square" rtlCol="0">
              <a:spAutoFit/>
            </a:bodyPr>
            <a:lstStyle/>
            <a:p>
              <a:pPr algn="ctr"/>
              <a:r>
                <a:rPr lang="zh-CN" altLang="en-US" sz="2400" dirty="0"/>
                <a:t>目录</a:t>
              </a:r>
            </a:p>
          </p:txBody>
        </p:sp>
      </p:grpSp>
      <p:sp>
        <p:nvSpPr>
          <p:cNvPr id="15" name="文本框 14"/>
          <p:cNvSpPr txBox="1"/>
          <p:nvPr/>
        </p:nvSpPr>
        <p:spPr>
          <a:xfrm>
            <a:off x="2788920" y="2294165"/>
            <a:ext cx="2743200" cy="2169825"/>
          </a:xfrm>
          <a:prstGeom prst="rect">
            <a:avLst/>
          </a:prstGeom>
          <a:noFill/>
        </p:spPr>
        <p:txBody>
          <a:bodyPr wrap="square" rtlCol="0">
            <a:spAutoFit/>
          </a:bodyPr>
          <a:lstStyle/>
          <a:p>
            <a:pPr>
              <a:lnSpc>
                <a:spcPct val="150000"/>
              </a:lnSpc>
            </a:pPr>
            <a:r>
              <a:rPr lang="en-US" altLang="zh-CN" dirty="0"/>
              <a:t>1.</a:t>
            </a:r>
            <a:r>
              <a:rPr lang="zh-CN" altLang="en-US" dirty="0"/>
              <a:t>探测器结构</a:t>
            </a:r>
            <a:endParaRPr lang="en-US" altLang="zh-CN" dirty="0"/>
          </a:p>
          <a:p>
            <a:pPr>
              <a:lnSpc>
                <a:spcPct val="150000"/>
              </a:lnSpc>
            </a:pPr>
            <a:r>
              <a:rPr lang="en-US" altLang="zh-CN" dirty="0"/>
              <a:t>2.</a:t>
            </a:r>
            <a:r>
              <a:rPr lang="zh-CN" altLang="en-US" dirty="0"/>
              <a:t>中子转换效率模拟</a:t>
            </a:r>
            <a:endParaRPr lang="en-US" altLang="zh-CN" dirty="0"/>
          </a:p>
          <a:p>
            <a:pPr>
              <a:lnSpc>
                <a:spcPct val="150000"/>
              </a:lnSpc>
            </a:pPr>
            <a:r>
              <a:rPr lang="en-US" altLang="zh-CN" dirty="0"/>
              <a:t>3.</a:t>
            </a:r>
            <a:r>
              <a:rPr lang="zh-CN" altLang="en-US" dirty="0"/>
              <a:t>电子收集效率模拟</a:t>
            </a:r>
            <a:endParaRPr lang="en-US" altLang="zh-CN" dirty="0"/>
          </a:p>
          <a:p>
            <a:pPr>
              <a:lnSpc>
                <a:spcPct val="150000"/>
              </a:lnSpc>
            </a:pPr>
            <a:r>
              <a:rPr lang="en-US" altLang="zh-CN" dirty="0"/>
              <a:t>4.</a:t>
            </a:r>
            <a:r>
              <a:rPr lang="zh-CN" altLang="en-US" dirty="0"/>
              <a:t>探测器设计及制作</a:t>
            </a:r>
            <a:endParaRPr lang="en-US" altLang="zh-CN" dirty="0"/>
          </a:p>
          <a:p>
            <a:pPr>
              <a:lnSpc>
                <a:spcPct val="150000"/>
              </a:lnSpc>
            </a:pPr>
            <a:r>
              <a:rPr lang="en-US" altLang="zh-CN" dirty="0"/>
              <a:t>5.</a:t>
            </a:r>
            <a:r>
              <a:rPr lang="zh-CN" altLang="en-US" dirty="0"/>
              <a:t>实验测试结果</a:t>
            </a:r>
          </a:p>
        </p:txBody>
      </p:sp>
    </p:spTree>
    <p:extLst>
      <p:ext uri="{BB962C8B-B14F-4D97-AF65-F5344CB8AC3E}">
        <p14:creationId xmlns:p14="http://schemas.microsoft.com/office/powerpoint/2010/main" val="2737038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46" y="123482"/>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a:t>探测器结构介绍</a:t>
              </a:r>
            </a:p>
          </p:txBody>
        </p:sp>
      </p:grpSp>
      <p:sp>
        <p:nvSpPr>
          <p:cNvPr id="12" name="文本框 11"/>
          <p:cNvSpPr txBox="1"/>
          <p:nvPr/>
        </p:nvSpPr>
        <p:spPr>
          <a:xfrm>
            <a:off x="1876084" y="4471279"/>
            <a:ext cx="3278777" cy="1838965"/>
          </a:xfrm>
          <a:prstGeom prst="rect">
            <a:avLst/>
          </a:prstGeom>
          <a:noFill/>
          <a:ln>
            <a:solidFill>
              <a:schemeClr val="accent5"/>
            </a:solidFill>
          </a:ln>
        </p:spPr>
        <p:txBody>
          <a:bodyPr wrap="square" rtlCol="0">
            <a:spAutoFit/>
          </a:bodyPr>
          <a:lstStyle/>
          <a:p>
            <a:r>
              <a:rPr lang="zh-CN" altLang="en-US" sz="2000" dirty="0"/>
              <a:t>由于中子不带电且与物质的反应截面很</a:t>
            </a:r>
            <a:r>
              <a:rPr lang="zh-CN" altLang="en-US" sz="2000" dirty="0" smtClean="0"/>
              <a:t>低</a:t>
            </a:r>
            <a:endParaRPr lang="en-US" altLang="zh-CN" sz="2000" dirty="0" smtClean="0"/>
          </a:p>
          <a:p>
            <a:endParaRPr lang="en-US" altLang="zh-CN" sz="2000" dirty="0"/>
          </a:p>
          <a:p>
            <a:r>
              <a:rPr lang="zh-CN" altLang="en-US" sz="2000" dirty="0"/>
              <a:t>因此提高中子探测效率的关键是提高中子转换效率</a:t>
            </a:r>
          </a:p>
          <a:p>
            <a:endParaRPr lang="zh-CN" altLang="en-US" sz="1350" dirty="0"/>
          </a:p>
        </p:txBody>
      </p:sp>
      <p:sp>
        <p:nvSpPr>
          <p:cNvPr id="14" name="文本框 13"/>
          <p:cNvSpPr txBox="1"/>
          <p:nvPr/>
        </p:nvSpPr>
        <p:spPr>
          <a:xfrm>
            <a:off x="5759858" y="4919804"/>
            <a:ext cx="2984863" cy="707886"/>
          </a:xfrm>
          <a:prstGeom prst="rect">
            <a:avLst/>
          </a:prstGeom>
          <a:noFill/>
          <a:ln>
            <a:solidFill>
              <a:srgbClr val="FF0000"/>
            </a:solidFill>
          </a:ln>
        </p:spPr>
        <p:txBody>
          <a:bodyPr wrap="square" rtlCol="0">
            <a:spAutoFit/>
          </a:bodyPr>
          <a:lstStyle/>
          <a:p>
            <a:r>
              <a:rPr lang="en-US" altLang="zh-CN" sz="2000" dirty="0" smtClean="0"/>
              <a:t>1.</a:t>
            </a:r>
            <a:r>
              <a:rPr lang="zh-CN" altLang="en-US" sz="2000" dirty="0"/>
              <a:t>双面读出板</a:t>
            </a:r>
          </a:p>
          <a:p>
            <a:r>
              <a:rPr lang="en-US" altLang="zh-CN" sz="2000" dirty="0" smtClean="0"/>
              <a:t>2.</a:t>
            </a:r>
            <a:r>
              <a:rPr lang="zh-CN" altLang="en-US" sz="2000" dirty="0" smtClean="0"/>
              <a:t>多</a:t>
            </a:r>
            <a:r>
              <a:rPr lang="zh-CN" altLang="en-US" sz="2000" dirty="0"/>
              <a:t>层中子转换层的</a:t>
            </a:r>
            <a:r>
              <a:rPr lang="zh-CN" altLang="en-US" sz="2000" dirty="0" smtClean="0"/>
              <a:t>结构</a:t>
            </a:r>
            <a:endParaRPr lang="en-US" altLang="zh-CN" sz="2000" dirty="0" smtClean="0"/>
          </a:p>
        </p:txBody>
      </p:sp>
      <p:sp>
        <p:nvSpPr>
          <p:cNvPr id="15" name="文本框 14"/>
          <p:cNvSpPr txBox="1"/>
          <p:nvPr/>
        </p:nvSpPr>
        <p:spPr>
          <a:xfrm>
            <a:off x="5759858" y="5985358"/>
            <a:ext cx="2984863" cy="715581"/>
          </a:xfrm>
          <a:prstGeom prst="rect">
            <a:avLst/>
          </a:prstGeom>
          <a:noFill/>
        </p:spPr>
        <p:txBody>
          <a:bodyPr wrap="square" rtlCol="0">
            <a:spAutoFit/>
          </a:bodyPr>
          <a:lstStyle/>
          <a:p>
            <a:r>
              <a:rPr lang="zh-CN" altLang="en-US" sz="1350" dirty="0"/>
              <a:t>读出板能够双面感应信号，在读出板上下两面分布有相同的结构。分别是陶瓷厚</a:t>
            </a:r>
            <a:r>
              <a:rPr lang="en-US" altLang="zh-CN" sz="1350" dirty="0"/>
              <a:t>GEM</a:t>
            </a:r>
            <a:r>
              <a:rPr lang="zh-CN" altLang="en-US" sz="1350" dirty="0"/>
              <a:t>，镀硼</a:t>
            </a:r>
            <a:r>
              <a:rPr lang="en-US" altLang="zh-CN" sz="1350" dirty="0"/>
              <a:t>Mesh</a:t>
            </a:r>
            <a:r>
              <a:rPr lang="zh-CN" altLang="en-US" sz="1350" dirty="0"/>
              <a:t>，镀硼阴极板。</a:t>
            </a: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5" y="4058689"/>
            <a:ext cx="1617005" cy="2729956"/>
          </a:xfrm>
          <a:prstGeom prst="rect">
            <a:avLst/>
          </a:prstGeom>
        </p:spPr>
      </p:pic>
      <p:pic>
        <p:nvPicPr>
          <p:cNvPr id="9" name="图片 8"/>
          <p:cNvPicPr>
            <a:picLocks noChangeAspect="1"/>
          </p:cNvPicPr>
          <p:nvPr/>
        </p:nvPicPr>
        <p:blipFill>
          <a:blip r:embed="rId5"/>
          <a:stretch>
            <a:fillRect/>
          </a:stretch>
        </p:blipFill>
        <p:spPr>
          <a:xfrm>
            <a:off x="759399" y="994022"/>
            <a:ext cx="7586036" cy="3233279"/>
          </a:xfrm>
          <a:prstGeom prst="rect">
            <a:avLst/>
          </a:prstGeom>
        </p:spPr>
      </p:pic>
      <p:sp>
        <p:nvSpPr>
          <p:cNvPr id="2" name="右箭头 1"/>
          <p:cNvSpPr/>
          <p:nvPr/>
        </p:nvSpPr>
        <p:spPr>
          <a:xfrm>
            <a:off x="5154861" y="5104749"/>
            <a:ext cx="589245" cy="484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4979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93075"/>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smtClean="0"/>
                <a:t>中子转换效率模拟</a:t>
              </a:r>
              <a:endParaRPr lang="zh-CN" altLang="en-US" sz="2400" dirty="0"/>
            </a:p>
          </p:txBody>
        </p:sp>
      </p:grpSp>
      <p:pic>
        <p:nvPicPr>
          <p:cNvPr id="3074" name="图片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122" y="2057914"/>
            <a:ext cx="4148842" cy="2894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1964" y="1398623"/>
            <a:ext cx="5115742" cy="358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425518" y="1116264"/>
            <a:ext cx="4002791" cy="1015663"/>
          </a:xfrm>
          <a:prstGeom prst="rect">
            <a:avLst/>
          </a:prstGeom>
          <a:noFill/>
        </p:spPr>
        <p:txBody>
          <a:bodyPr wrap="square" rtlCol="0">
            <a:spAutoFit/>
          </a:bodyPr>
          <a:lstStyle/>
          <a:p>
            <a:r>
              <a:rPr lang="zh-CN" altLang="en-US" sz="2000" dirty="0" smtClean="0"/>
              <a:t>提高中子转换效率的另一个手段：</a:t>
            </a:r>
            <a:r>
              <a:rPr lang="zh-CN" altLang="en-US" sz="2000" dirty="0" smtClean="0">
                <a:solidFill>
                  <a:srgbClr val="FF0000"/>
                </a:solidFill>
              </a:rPr>
              <a:t>减少</a:t>
            </a:r>
            <a:r>
              <a:rPr lang="zh-CN" altLang="en-US" sz="2000" dirty="0">
                <a:solidFill>
                  <a:srgbClr val="FF0000"/>
                </a:solidFill>
              </a:rPr>
              <a:t>中子转换层（硼</a:t>
            </a:r>
            <a:r>
              <a:rPr lang="en-US" altLang="zh-CN" sz="2000" dirty="0">
                <a:solidFill>
                  <a:srgbClr val="FF0000"/>
                </a:solidFill>
              </a:rPr>
              <a:t>10</a:t>
            </a:r>
            <a:r>
              <a:rPr lang="zh-CN" altLang="en-US" sz="2000" dirty="0">
                <a:solidFill>
                  <a:srgbClr val="FF0000"/>
                </a:solidFill>
              </a:rPr>
              <a:t>）之外的材料对中子的散射</a:t>
            </a:r>
          </a:p>
        </p:txBody>
      </p:sp>
      <p:sp>
        <p:nvSpPr>
          <p:cNvPr id="10" name="文本框 9"/>
          <p:cNvSpPr txBox="1"/>
          <p:nvPr/>
        </p:nvSpPr>
        <p:spPr>
          <a:xfrm>
            <a:off x="141417" y="4936721"/>
            <a:ext cx="4002790" cy="1938992"/>
          </a:xfrm>
          <a:prstGeom prst="rect">
            <a:avLst/>
          </a:prstGeom>
          <a:noFill/>
        </p:spPr>
        <p:txBody>
          <a:bodyPr wrap="square" rtlCol="0">
            <a:spAutoFit/>
          </a:bodyPr>
          <a:lstStyle/>
          <a:p>
            <a:r>
              <a:rPr lang="zh-CN" altLang="en-US" sz="2000" dirty="0"/>
              <a:t>上面</a:t>
            </a:r>
            <a:r>
              <a:rPr lang="en-US" altLang="zh-CN" sz="2000" dirty="0"/>
              <a:t>3</a:t>
            </a:r>
            <a:r>
              <a:rPr lang="zh-CN" altLang="en-US" sz="2000" dirty="0"/>
              <a:t>种材料是</a:t>
            </a:r>
            <a:r>
              <a:rPr lang="en-US" altLang="zh-CN" sz="2000" dirty="0"/>
              <a:t>PCB</a:t>
            </a:r>
            <a:r>
              <a:rPr lang="zh-CN" altLang="en-US" sz="2000" dirty="0"/>
              <a:t>板及厚</a:t>
            </a:r>
            <a:r>
              <a:rPr lang="en-US" altLang="zh-CN" sz="2000" dirty="0"/>
              <a:t>GEM</a:t>
            </a:r>
            <a:r>
              <a:rPr lang="zh-CN" altLang="en-US" sz="2000" dirty="0"/>
              <a:t>的常用的材料</a:t>
            </a:r>
            <a:endParaRPr lang="en-US" altLang="zh-CN" sz="2000" dirty="0"/>
          </a:p>
          <a:p>
            <a:endParaRPr lang="en-US" altLang="zh-CN" sz="2000" dirty="0"/>
          </a:p>
          <a:p>
            <a:r>
              <a:rPr lang="zh-CN" altLang="en-US" sz="2000" dirty="0"/>
              <a:t>陶瓷材料对中子的散射小得多，因此探测器的厚</a:t>
            </a:r>
            <a:r>
              <a:rPr lang="en-US" altLang="zh-CN" sz="2000" dirty="0" smtClean="0"/>
              <a:t>GEM</a:t>
            </a:r>
            <a:r>
              <a:rPr lang="zh-CN" altLang="en-US" sz="2000" dirty="0" smtClean="0"/>
              <a:t>和读出</a:t>
            </a:r>
            <a:r>
              <a:rPr lang="zh-CN" altLang="en-US" sz="2000" dirty="0"/>
              <a:t>板灵敏</a:t>
            </a:r>
            <a:r>
              <a:rPr lang="zh-CN" altLang="en-US" sz="2000" dirty="0" smtClean="0"/>
              <a:t>区都采用陶瓷</a:t>
            </a:r>
            <a:r>
              <a:rPr lang="zh-CN" altLang="en-US" sz="2000" dirty="0"/>
              <a:t>基</a:t>
            </a:r>
            <a:r>
              <a:rPr lang="zh-CN" altLang="en-US" sz="2000" dirty="0" smtClean="0"/>
              <a:t>材</a:t>
            </a:r>
            <a:endParaRPr lang="zh-CN" altLang="en-US" sz="2000" dirty="0"/>
          </a:p>
        </p:txBody>
      </p:sp>
      <p:sp>
        <p:nvSpPr>
          <p:cNvPr id="11" name="矩形 10"/>
          <p:cNvSpPr/>
          <p:nvPr/>
        </p:nvSpPr>
        <p:spPr>
          <a:xfrm>
            <a:off x="4428308" y="4936721"/>
            <a:ext cx="4572000" cy="1631216"/>
          </a:xfrm>
          <a:prstGeom prst="rect">
            <a:avLst/>
          </a:prstGeom>
        </p:spPr>
        <p:txBody>
          <a:bodyPr>
            <a:spAutoFit/>
          </a:bodyPr>
          <a:lstStyle/>
          <a:p>
            <a:r>
              <a:rPr lang="zh-CN" altLang="en-US" sz="2000" dirty="0"/>
              <a:t>镀硼厚度从</a:t>
            </a:r>
            <a:r>
              <a:rPr lang="en-US" altLang="zh-CN" sz="2000" dirty="0"/>
              <a:t>0.25um</a:t>
            </a:r>
            <a:r>
              <a:rPr lang="zh-CN" altLang="en-US" sz="2000" dirty="0"/>
              <a:t>到</a:t>
            </a:r>
            <a:r>
              <a:rPr lang="en-US" altLang="zh-CN" sz="2000" dirty="0"/>
              <a:t>4um,</a:t>
            </a:r>
            <a:r>
              <a:rPr lang="zh-CN" altLang="en-US" sz="2000" dirty="0"/>
              <a:t>各个厚度下</a:t>
            </a:r>
            <a:r>
              <a:rPr lang="en-US" altLang="zh-CN" sz="2000" dirty="0"/>
              <a:t>alpha</a:t>
            </a:r>
            <a:r>
              <a:rPr lang="zh-CN" altLang="en-US" sz="2000" dirty="0"/>
              <a:t>和</a:t>
            </a:r>
            <a:r>
              <a:rPr lang="en-US" altLang="zh-CN" sz="2000" kern="100" baseline="30000" dirty="0" smtClean="0">
                <a:latin typeface="Times New Roman" panose="02020603050405020304" pitchFamily="18" charset="0"/>
              </a:rPr>
              <a:t>7</a:t>
            </a:r>
            <a:r>
              <a:rPr lang="en-US" altLang="zh-CN" sz="2000" kern="100" dirty="0" smtClean="0">
                <a:latin typeface="Times New Roman" panose="02020603050405020304" pitchFamily="18" charset="0"/>
              </a:rPr>
              <a:t>li</a:t>
            </a:r>
            <a:r>
              <a:rPr lang="zh-CN" altLang="en-US" sz="2000" dirty="0"/>
              <a:t>的</a:t>
            </a:r>
            <a:r>
              <a:rPr lang="zh-CN" altLang="en-US" sz="2000" dirty="0" smtClean="0"/>
              <a:t>能谱图。</a:t>
            </a:r>
            <a:r>
              <a:rPr lang="zh-CN" altLang="en-US" sz="2000" dirty="0"/>
              <a:t>在低于</a:t>
            </a:r>
            <a:r>
              <a:rPr lang="en-US" altLang="zh-CN" sz="2000" dirty="0"/>
              <a:t>1um</a:t>
            </a:r>
            <a:r>
              <a:rPr lang="zh-CN" altLang="en-US" sz="2000" dirty="0"/>
              <a:t>厚度时，</a:t>
            </a:r>
            <a:r>
              <a:rPr lang="en-US" altLang="zh-CN" sz="2000" dirty="0"/>
              <a:t>alpha</a:t>
            </a:r>
            <a:r>
              <a:rPr lang="zh-CN" altLang="en-US" sz="2000" dirty="0"/>
              <a:t>和</a:t>
            </a:r>
            <a:r>
              <a:rPr lang="en-US" altLang="zh-CN" sz="2000" kern="100" baseline="30000" dirty="0">
                <a:latin typeface="Times New Roman" panose="02020603050405020304" pitchFamily="18" charset="0"/>
              </a:rPr>
              <a:t>7</a:t>
            </a:r>
            <a:r>
              <a:rPr lang="en-US" altLang="zh-CN" sz="2000" kern="100" dirty="0">
                <a:latin typeface="Times New Roman" panose="02020603050405020304" pitchFamily="18" charset="0"/>
              </a:rPr>
              <a:t>li</a:t>
            </a:r>
            <a:r>
              <a:rPr lang="zh-CN" altLang="en-US" sz="2000" dirty="0"/>
              <a:t>峰逐渐分开，低能</a:t>
            </a:r>
            <a:r>
              <a:rPr lang="zh-CN" altLang="en-US" sz="2000" dirty="0" smtClean="0"/>
              <a:t>量的</a:t>
            </a:r>
            <a:r>
              <a:rPr lang="zh-CN" altLang="en-US" sz="2000" dirty="0"/>
              <a:t>是</a:t>
            </a:r>
            <a:r>
              <a:rPr lang="en-US" altLang="zh-CN" sz="2000" kern="100" baseline="30000" dirty="0" smtClean="0">
                <a:latin typeface="Times New Roman" panose="02020603050405020304" pitchFamily="18" charset="0"/>
              </a:rPr>
              <a:t>7</a:t>
            </a:r>
            <a:r>
              <a:rPr lang="en-US" altLang="zh-CN" sz="2000" kern="100" dirty="0" smtClean="0">
                <a:latin typeface="Times New Roman" panose="02020603050405020304" pitchFamily="18" charset="0"/>
              </a:rPr>
              <a:t>li</a:t>
            </a:r>
            <a:r>
              <a:rPr lang="zh-CN" altLang="en-US" sz="2000" dirty="0"/>
              <a:t>的峰，高能量的是</a:t>
            </a:r>
            <a:r>
              <a:rPr lang="en-US" altLang="zh-CN" sz="2000" dirty="0"/>
              <a:t>alpha</a:t>
            </a:r>
            <a:r>
              <a:rPr lang="zh-CN" altLang="en-US" sz="2000" dirty="0"/>
              <a:t>的峰。而在高于</a:t>
            </a:r>
            <a:r>
              <a:rPr lang="en-US" altLang="zh-CN" sz="2000" dirty="0"/>
              <a:t>1um</a:t>
            </a:r>
            <a:r>
              <a:rPr lang="zh-CN" altLang="en-US" sz="2000" dirty="0"/>
              <a:t>时，</a:t>
            </a:r>
            <a:r>
              <a:rPr lang="en-US" altLang="zh-CN" sz="2000" dirty="0"/>
              <a:t>alpha</a:t>
            </a:r>
            <a:r>
              <a:rPr lang="zh-CN" altLang="zh-CN" sz="2000" kern="100" dirty="0">
                <a:latin typeface="Times New Roman" panose="02020603050405020304" pitchFamily="18" charset="0"/>
                <a:cs typeface="Times New Roman" panose="02020603050405020304" pitchFamily="18" charset="0"/>
              </a:rPr>
              <a:t>和</a:t>
            </a:r>
            <a:r>
              <a:rPr lang="en-US" altLang="zh-CN" sz="2000" kern="100" baseline="30000" dirty="0">
                <a:latin typeface="Times New Roman" panose="02020603050405020304" pitchFamily="18" charset="0"/>
              </a:rPr>
              <a:t>7</a:t>
            </a:r>
            <a:r>
              <a:rPr lang="en-US" altLang="zh-CN" sz="2000" kern="100" dirty="0">
                <a:latin typeface="Times New Roman" panose="02020603050405020304" pitchFamily="18" charset="0"/>
              </a:rPr>
              <a:t>li</a:t>
            </a:r>
            <a:r>
              <a:rPr lang="zh-CN" altLang="zh-CN" sz="2000" kern="100" dirty="0">
                <a:latin typeface="Times New Roman" panose="02020603050405020304" pitchFamily="18" charset="0"/>
                <a:cs typeface="Times New Roman" panose="02020603050405020304" pitchFamily="18" charset="0"/>
              </a:rPr>
              <a:t>峰连在一起。</a:t>
            </a:r>
            <a:endParaRPr lang="zh-CN" altLang="en-US" sz="2000" dirty="0"/>
          </a:p>
        </p:txBody>
      </p:sp>
    </p:spTree>
    <p:extLst>
      <p:ext uri="{BB962C8B-B14F-4D97-AF65-F5344CB8AC3E}">
        <p14:creationId xmlns:p14="http://schemas.microsoft.com/office/powerpoint/2010/main" val="1820326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8001" y="217959"/>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a:t>单层硼膜中子转换效率模拟</a:t>
              </a:r>
            </a:p>
          </p:txBody>
        </p:sp>
      </p:grpSp>
      <p:sp>
        <p:nvSpPr>
          <p:cNvPr id="9" name="文本框 8"/>
          <p:cNvSpPr txBox="1"/>
          <p:nvPr/>
        </p:nvSpPr>
        <p:spPr>
          <a:xfrm>
            <a:off x="374143" y="1128382"/>
            <a:ext cx="3606709" cy="707886"/>
          </a:xfrm>
          <a:prstGeom prst="rect">
            <a:avLst/>
          </a:prstGeom>
          <a:noFill/>
        </p:spPr>
        <p:txBody>
          <a:bodyPr wrap="square" rtlCol="0">
            <a:spAutoFit/>
          </a:bodyPr>
          <a:lstStyle/>
          <a:p>
            <a:r>
              <a:rPr lang="zh-CN" altLang="en-US" sz="2000" dirty="0"/>
              <a:t>影响中子转换效率的因素</a:t>
            </a:r>
            <a:r>
              <a:rPr lang="en-US" altLang="zh-CN" sz="2000" dirty="0"/>
              <a:t>1</a:t>
            </a:r>
            <a:r>
              <a:rPr lang="zh-CN" altLang="en-US" sz="2000" dirty="0"/>
              <a:t>：</a:t>
            </a:r>
            <a:r>
              <a:rPr lang="zh-CN" altLang="en-US" sz="2000" dirty="0">
                <a:solidFill>
                  <a:srgbClr val="FF0000"/>
                </a:solidFill>
              </a:rPr>
              <a:t>镀硼厚度</a:t>
            </a:r>
            <a:endParaRPr lang="en-US" altLang="zh-CN" sz="2000" dirty="0">
              <a:solidFill>
                <a:srgbClr val="FF0000"/>
              </a:solidFill>
            </a:endParaRPr>
          </a:p>
        </p:txBody>
      </p:sp>
      <p:pic>
        <p:nvPicPr>
          <p:cNvPr id="102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163" y="1813413"/>
            <a:ext cx="4152956" cy="290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233886" y="4605489"/>
            <a:ext cx="3311434" cy="1938992"/>
          </a:xfrm>
          <a:prstGeom prst="rect">
            <a:avLst/>
          </a:prstGeom>
          <a:noFill/>
        </p:spPr>
        <p:txBody>
          <a:bodyPr wrap="square" rtlCol="0">
            <a:spAutoFit/>
          </a:bodyPr>
          <a:lstStyle/>
          <a:p>
            <a:r>
              <a:rPr lang="zh-CN" altLang="en-US" sz="2000" dirty="0">
                <a:latin typeface="+mn-ea"/>
              </a:rPr>
              <a:t>从</a:t>
            </a:r>
            <a:r>
              <a:rPr lang="en-US" altLang="zh-CN" sz="2000" dirty="0">
                <a:latin typeface="+mn-ea"/>
              </a:rPr>
              <a:t>0.1um</a:t>
            </a:r>
            <a:r>
              <a:rPr lang="zh-CN" altLang="en-US" sz="2000" dirty="0">
                <a:latin typeface="+mn-ea"/>
              </a:rPr>
              <a:t>到</a:t>
            </a:r>
            <a:r>
              <a:rPr lang="en-US" altLang="zh-CN" sz="2000" dirty="0">
                <a:latin typeface="+mn-ea"/>
              </a:rPr>
              <a:t>2.5um</a:t>
            </a:r>
            <a:r>
              <a:rPr lang="zh-CN" altLang="en-US" sz="2000" dirty="0">
                <a:latin typeface="+mn-ea"/>
              </a:rPr>
              <a:t>，中子转换效率逐渐</a:t>
            </a:r>
            <a:r>
              <a:rPr lang="zh-CN" altLang="en-US" sz="2000" dirty="0" smtClean="0">
                <a:latin typeface="+mn-ea"/>
              </a:rPr>
              <a:t>增加</a:t>
            </a:r>
            <a:r>
              <a:rPr lang="zh-CN" altLang="en-US" sz="2000" dirty="0">
                <a:latin typeface="+mn-ea"/>
              </a:rPr>
              <a:t>，</a:t>
            </a:r>
            <a:r>
              <a:rPr lang="zh-CN" altLang="en-US" sz="2000" dirty="0" smtClean="0">
                <a:latin typeface="+mn-ea"/>
              </a:rPr>
              <a:t>从</a:t>
            </a:r>
            <a:r>
              <a:rPr lang="en-US" altLang="zh-CN" sz="2000" dirty="0">
                <a:latin typeface="+mn-ea"/>
              </a:rPr>
              <a:t>2.5um</a:t>
            </a:r>
            <a:r>
              <a:rPr lang="zh-CN" altLang="en-US" sz="2000" dirty="0">
                <a:latin typeface="+mn-ea"/>
              </a:rPr>
              <a:t>之后，中子转换效率逐渐减小，这是因为在硼膜内产生的次级粒子</a:t>
            </a:r>
            <a:r>
              <a:rPr lang="en-US" altLang="zh-CN" sz="2000" dirty="0">
                <a:latin typeface="+mn-ea"/>
              </a:rPr>
              <a:t>alpha</a:t>
            </a:r>
            <a:r>
              <a:rPr lang="zh-CN" altLang="en-US" sz="2000" dirty="0">
                <a:latin typeface="+mn-ea"/>
              </a:rPr>
              <a:t>和</a:t>
            </a:r>
            <a:r>
              <a:rPr lang="en-US" altLang="zh-CN" sz="2000" kern="100" baseline="30000" dirty="0">
                <a:latin typeface="Times New Roman" panose="02020603050405020304" pitchFamily="18" charset="0"/>
              </a:rPr>
              <a:t>7</a:t>
            </a:r>
            <a:r>
              <a:rPr lang="en-US" altLang="zh-CN" sz="2000" kern="100" dirty="0">
                <a:latin typeface="Times New Roman" panose="02020603050405020304" pitchFamily="18" charset="0"/>
              </a:rPr>
              <a:t>li</a:t>
            </a:r>
            <a:r>
              <a:rPr lang="zh-CN" altLang="en-US" sz="2000" dirty="0">
                <a:latin typeface="+mn-ea"/>
              </a:rPr>
              <a:t>已经穿不出来了</a:t>
            </a:r>
            <a:r>
              <a:rPr lang="zh-CN" altLang="en-US" sz="2000" dirty="0" smtClean="0">
                <a:latin typeface="+mn-ea"/>
              </a:rPr>
              <a:t>。转换效率</a:t>
            </a:r>
            <a:r>
              <a:rPr lang="zh-CN" altLang="en-US" sz="2000" dirty="0" smtClean="0">
                <a:solidFill>
                  <a:srgbClr val="FF0000"/>
                </a:solidFill>
                <a:latin typeface="+mn-ea"/>
              </a:rPr>
              <a:t>最大</a:t>
            </a:r>
            <a:r>
              <a:rPr lang="en-US" altLang="zh-CN" sz="2000" dirty="0" smtClean="0">
                <a:solidFill>
                  <a:srgbClr val="FF0000"/>
                </a:solidFill>
                <a:latin typeface="+mn-ea"/>
              </a:rPr>
              <a:t>4.5%</a:t>
            </a:r>
            <a:r>
              <a:rPr lang="zh-CN" altLang="en-US" sz="2000" dirty="0" smtClean="0">
                <a:latin typeface="+mn-ea"/>
              </a:rPr>
              <a:t>。</a:t>
            </a:r>
            <a:endParaRPr lang="zh-CN" altLang="en-US" sz="2000" dirty="0">
              <a:latin typeface="+mn-ea"/>
            </a:endParaRPr>
          </a:p>
        </p:txBody>
      </p:sp>
      <p:sp>
        <p:nvSpPr>
          <p:cNvPr id="13" name="文本框 12"/>
          <p:cNvSpPr txBox="1"/>
          <p:nvPr/>
        </p:nvSpPr>
        <p:spPr>
          <a:xfrm>
            <a:off x="4805773" y="1131751"/>
            <a:ext cx="3555003" cy="707886"/>
          </a:xfrm>
          <a:prstGeom prst="rect">
            <a:avLst/>
          </a:prstGeom>
          <a:noFill/>
        </p:spPr>
        <p:txBody>
          <a:bodyPr wrap="square" rtlCol="0">
            <a:spAutoFit/>
          </a:bodyPr>
          <a:lstStyle/>
          <a:p>
            <a:r>
              <a:rPr lang="zh-CN" altLang="en-US" sz="2000" dirty="0"/>
              <a:t>影响中子转换效率的因素</a:t>
            </a:r>
            <a:r>
              <a:rPr lang="en-US" altLang="zh-CN" sz="2000" dirty="0"/>
              <a:t>2</a:t>
            </a:r>
            <a:r>
              <a:rPr lang="zh-CN" altLang="en-US" sz="2000" dirty="0"/>
              <a:t>：</a:t>
            </a:r>
            <a:r>
              <a:rPr lang="zh-CN" altLang="en-US" sz="2000" dirty="0">
                <a:solidFill>
                  <a:srgbClr val="FF0000"/>
                </a:solidFill>
              </a:rPr>
              <a:t>基材表面形状</a:t>
            </a:r>
            <a:endParaRPr lang="en-US" altLang="zh-CN" sz="2000" dirty="0">
              <a:solidFill>
                <a:srgbClr val="FF0000"/>
              </a:solidFill>
            </a:endParaRPr>
          </a:p>
        </p:txBody>
      </p:sp>
      <p:sp>
        <p:nvSpPr>
          <p:cNvPr id="12" name="Rectangle 6"/>
          <p:cNvSpPr>
            <a:spLocks noChangeArrowheads="1"/>
          </p:cNvSpPr>
          <p:nvPr/>
        </p:nvSpPr>
        <p:spPr bwMode="auto">
          <a:xfrm>
            <a:off x="6707778" y="253055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320" y="2041860"/>
            <a:ext cx="3941330" cy="276093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14"/>
          <p:cNvCxnSpPr/>
          <p:nvPr/>
        </p:nvCxnSpPr>
        <p:spPr>
          <a:xfrm>
            <a:off x="3818546" y="2129047"/>
            <a:ext cx="0" cy="459528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19" name="矩形 18"/>
          <p:cNvSpPr/>
          <p:nvPr/>
        </p:nvSpPr>
        <p:spPr>
          <a:xfrm>
            <a:off x="3961093" y="4719523"/>
            <a:ext cx="5087910" cy="1631216"/>
          </a:xfrm>
          <a:prstGeom prst="rect">
            <a:avLst/>
          </a:prstGeom>
        </p:spPr>
        <p:txBody>
          <a:bodyPr wrap="square">
            <a:spAutoFit/>
          </a:bodyPr>
          <a:lstStyle/>
          <a:p>
            <a:pPr indent="228600"/>
            <a:r>
              <a:rPr lang="zh-CN" altLang="en-US" sz="2000" dirty="0">
                <a:latin typeface="+mn-ea"/>
              </a:rPr>
              <a:t>上</a:t>
            </a:r>
            <a:r>
              <a:rPr lang="zh-CN" altLang="zh-CN" sz="2000" dirty="0">
                <a:latin typeface="+mn-ea"/>
              </a:rPr>
              <a:t>图中横坐标是锯齿顶角的度数。与</a:t>
            </a:r>
            <a:r>
              <a:rPr lang="zh-CN" altLang="en-US" sz="2000" dirty="0">
                <a:latin typeface="+mn-ea"/>
              </a:rPr>
              <a:t>左</a:t>
            </a:r>
            <a:r>
              <a:rPr lang="zh-CN" altLang="zh-CN" sz="2000" dirty="0">
                <a:latin typeface="+mn-ea"/>
              </a:rPr>
              <a:t>图的结果对比可以得出结论：锯齿形基材的中子转换效率是普通基材的</a:t>
            </a:r>
            <a:r>
              <a:rPr lang="en-US" altLang="zh-CN" sz="2000" dirty="0">
                <a:solidFill>
                  <a:srgbClr val="FF0000"/>
                </a:solidFill>
                <a:latin typeface="+mn-ea"/>
              </a:rPr>
              <a:t>5</a:t>
            </a:r>
            <a:r>
              <a:rPr lang="zh-CN" altLang="zh-CN" sz="2000" dirty="0">
                <a:solidFill>
                  <a:srgbClr val="FF0000"/>
                </a:solidFill>
                <a:latin typeface="+mn-ea"/>
              </a:rPr>
              <a:t>—</a:t>
            </a:r>
            <a:r>
              <a:rPr lang="en-US" altLang="zh-CN" sz="2000" dirty="0">
                <a:solidFill>
                  <a:srgbClr val="FF0000"/>
                </a:solidFill>
                <a:latin typeface="+mn-ea"/>
              </a:rPr>
              <a:t>7</a:t>
            </a:r>
            <a:r>
              <a:rPr lang="zh-CN" altLang="zh-CN" sz="2000" dirty="0">
                <a:solidFill>
                  <a:srgbClr val="FF0000"/>
                </a:solidFill>
                <a:latin typeface="+mn-ea"/>
              </a:rPr>
              <a:t>倍</a:t>
            </a:r>
            <a:r>
              <a:rPr lang="zh-CN" altLang="en-US" sz="2000" dirty="0">
                <a:latin typeface="+mn-ea"/>
              </a:rPr>
              <a:t>（取决于顶角度数）</a:t>
            </a:r>
            <a:r>
              <a:rPr lang="zh-CN" altLang="zh-CN" sz="2000" dirty="0">
                <a:latin typeface="+mn-ea"/>
              </a:rPr>
              <a:t>，</a:t>
            </a:r>
            <a:r>
              <a:rPr lang="zh-CN" altLang="en-US" sz="2000" dirty="0">
                <a:latin typeface="+mn-ea"/>
              </a:rPr>
              <a:t>这是因为锯齿增加了中子与硼层的接触截面积</a:t>
            </a:r>
            <a:r>
              <a:rPr lang="zh-CN" altLang="zh-CN" sz="2000" dirty="0">
                <a:latin typeface="+mn-ea"/>
              </a:rPr>
              <a:t>。</a:t>
            </a:r>
          </a:p>
        </p:txBody>
      </p:sp>
      <p:pic>
        <p:nvPicPr>
          <p:cNvPr id="1027" name="Picture 3" descr="锯齿表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560" y="1792043"/>
            <a:ext cx="1864443" cy="124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直接箭头连接符 16"/>
          <p:cNvCxnSpPr/>
          <p:nvPr/>
        </p:nvCxnSpPr>
        <p:spPr>
          <a:xfrm flipH="1">
            <a:off x="6846343" y="2914650"/>
            <a:ext cx="706054" cy="15120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723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82475"/>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endParaRPr lang="zh-CN" altLang="en-US" sz="2400" dirty="0"/>
            </a:p>
          </p:txBody>
        </p:sp>
      </p:grpSp>
      <p:sp>
        <p:nvSpPr>
          <p:cNvPr id="9" name="矩形 8"/>
          <p:cNvSpPr/>
          <p:nvPr/>
        </p:nvSpPr>
        <p:spPr>
          <a:xfrm>
            <a:off x="1656728" y="327471"/>
            <a:ext cx="3877985" cy="461665"/>
          </a:xfrm>
          <a:prstGeom prst="rect">
            <a:avLst/>
          </a:prstGeom>
        </p:spPr>
        <p:txBody>
          <a:bodyPr wrap="none">
            <a:spAutoFit/>
          </a:bodyPr>
          <a:lstStyle/>
          <a:p>
            <a:pPr algn="ctr"/>
            <a:r>
              <a:rPr lang="zh-CN" altLang="en-US" sz="2400" dirty="0"/>
              <a:t>多层硼膜中子转换效率模拟</a:t>
            </a:r>
          </a:p>
        </p:txBody>
      </p:sp>
      <p:sp>
        <p:nvSpPr>
          <p:cNvPr id="10" name="Rectangle 2"/>
          <p:cNvSpPr>
            <a:spLocks noChangeArrowheads="1"/>
          </p:cNvSpPr>
          <p:nvPr/>
        </p:nvSpPr>
        <p:spPr bwMode="auto">
          <a:xfrm>
            <a:off x="792079" y="22042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204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437" y="1169929"/>
            <a:ext cx="5068675" cy="3541966"/>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5"/>
          <a:stretch>
            <a:fillRect/>
          </a:stretch>
        </p:blipFill>
        <p:spPr>
          <a:xfrm>
            <a:off x="5986463" y="59289"/>
            <a:ext cx="3115390" cy="1325766"/>
          </a:xfrm>
          <a:prstGeom prst="rect">
            <a:avLst/>
          </a:prstGeom>
        </p:spPr>
      </p:pic>
      <p:sp>
        <p:nvSpPr>
          <p:cNvPr id="13" name="矩形 12"/>
          <p:cNvSpPr/>
          <p:nvPr/>
        </p:nvSpPr>
        <p:spPr>
          <a:xfrm>
            <a:off x="241734" y="4730970"/>
            <a:ext cx="4362923" cy="1631216"/>
          </a:xfrm>
          <a:prstGeom prst="rect">
            <a:avLst/>
          </a:prstGeom>
        </p:spPr>
        <p:txBody>
          <a:bodyPr wrap="square">
            <a:spAutoFit/>
          </a:bodyPr>
          <a:lstStyle/>
          <a:p>
            <a:pPr indent="228600" algn="just"/>
            <a:r>
              <a:rPr lang="zh-CN" altLang="zh-CN" sz="2000" kern="100" dirty="0">
                <a:latin typeface="Times New Roman" panose="02020603050405020304" pitchFamily="18" charset="0"/>
              </a:rPr>
              <a:t>双面读出的结构大大增加了中子的转换效率，在层数小于</a:t>
            </a:r>
            <a:r>
              <a:rPr lang="en-US" altLang="zh-CN" sz="2000" kern="100" dirty="0">
                <a:latin typeface="Times New Roman" panose="02020603050405020304" pitchFamily="18" charset="0"/>
              </a:rPr>
              <a:t>5</a:t>
            </a:r>
            <a:r>
              <a:rPr lang="zh-CN" altLang="zh-CN" sz="2000" kern="100" dirty="0">
                <a:latin typeface="Times New Roman" panose="02020603050405020304" pitchFamily="18" charset="0"/>
              </a:rPr>
              <a:t>层时，双面读出结构中子转换效率是单面读出的</a:t>
            </a:r>
            <a:r>
              <a:rPr lang="en-US" altLang="zh-CN" sz="2000" kern="100" dirty="0">
                <a:latin typeface="Times New Roman" panose="02020603050405020304" pitchFamily="18" charset="0"/>
              </a:rPr>
              <a:t>2</a:t>
            </a:r>
            <a:r>
              <a:rPr lang="zh-CN" altLang="zh-CN" sz="2000" kern="100" dirty="0">
                <a:latin typeface="Times New Roman" panose="02020603050405020304" pitchFamily="18" charset="0"/>
              </a:rPr>
              <a:t>倍左右，在多于</a:t>
            </a:r>
            <a:r>
              <a:rPr lang="en-US" altLang="zh-CN" sz="2000" kern="100" dirty="0">
                <a:latin typeface="Times New Roman" panose="02020603050405020304" pitchFamily="18" charset="0"/>
              </a:rPr>
              <a:t>5</a:t>
            </a:r>
            <a:r>
              <a:rPr lang="zh-CN" altLang="zh-CN" sz="2000" kern="100" dirty="0">
                <a:latin typeface="Times New Roman" panose="02020603050405020304" pitchFamily="18" charset="0"/>
              </a:rPr>
              <a:t>层时，效率的提高逐渐减小</a:t>
            </a:r>
            <a:r>
              <a:rPr lang="zh-CN" altLang="zh-CN" sz="1350" kern="100" dirty="0">
                <a:latin typeface="Times New Roman" panose="02020603050405020304" pitchFamily="18" charset="0"/>
              </a:rPr>
              <a:t>。</a:t>
            </a:r>
            <a:endParaRPr lang="zh-CN" altLang="zh-CN" sz="1050" kern="100" dirty="0">
              <a:latin typeface="Times New Roman" panose="02020603050405020304" pitchFamily="18" charset="0"/>
            </a:endParaRPr>
          </a:p>
        </p:txBody>
      </p:sp>
      <p:sp>
        <p:nvSpPr>
          <p:cNvPr id="14" name="矩形 13"/>
          <p:cNvSpPr/>
          <p:nvPr/>
        </p:nvSpPr>
        <p:spPr>
          <a:xfrm>
            <a:off x="4943189" y="1740660"/>
            <a:ext cx="3850127" cy="1631216"/>
          </a:xfrm>
          <a:prstGeom prst="rect">
            <a:avLst/>
          </a:prstGeom>
        </p:spPr>
        <p:txBody>
          <a:bodyPr wrap="square">
            <a:spAutoFit/>
          </a:bodyPr>
          <a:lstStyle/>
          <a:p>
            <a:pPr indent="228600" algn="just"/>
            <a:r>
              <a:rPr lang="zh-CN" altLang="zh-CN" sz="2000" kern="100" dirty="0">
                <a:latin typeface="Times New Roman" panose="02020603050405020304" pitchFamily="18" charset="0"/>
              </a:rPr>
              <a:t>注意到低于</a:t>
            </a:r>
            <a:r>
              <a:rPr lang="en-US" altLang="zh-CN" sz="2000" kern="100" dirty="0">
                <a:latin typeface="Times New Roman" panose="02020603050405020304" pitchFamily="18" charset="0"/>
              </a:rPr>
              <a:t>5</a:t>
            </a:r>
            <a:r>
              <a:rPr lang="zh-CN" altLang="zh-CN" sz="2000" kern="100" dirty="0">
                <a:latin typeface="Times New Roman" panose="02020603050405020304" pitchFamily="18" charset="0"/>
              </a:rPr>
              <a:t>层时，双面读出转换效率比单面读出的</a:t>
            </a:r>
            <a:r>
              <a:rPr lang="en-US" altLang="zh-CN" sz="2000" kern="100" dirty="0">
                <a:latin typeface="Times New Roman" panose="02020603050405020304" pitchFamily="18" charset="0"/>
              </a:rPr>
              <a:t>2</a:t>
            </a:r>
            <a:r>
              <a:rPr lang="zh-CN" altLang="zh-CN" sz="2000" kern="100" dirty="0">
                <a:latin typeface="Times New Roman" panose="02020603050405020304" pitchFamily="18" charset="0"/>
              </a:rPr>
              <a:t>倍还要高，这是因为</a:t>
            </a:r>
            <a:r>
              <a:rPr lang="en-US" altLang="zh-CN" sz="2000" kern="100" dirty="0">
                <a:latin typeface="Times New Roman" panose="02020603050405020304" pitchFamily="18" charset="0"/>
              </a:rPr>
              <a:t>alpha</a:t>
            </a:r>
            <a:r>
              <a:rPr lang="zh-CN" altLang="en-US" sz="2000" kern="100" dirty="0">
                <a:latin typeface="Times New Roman" panose="02020603050405020304" pitchFamily="18" charset="0"/>
              </a:rPr>
              <a:t>和</a:t>
            </a:r>
            <a:r>
              <a:rPr lang="en-US" altLang="zh-CN" sz="2000" kern="100" baseline="30000" dirty="0">
                <a:solidFill>
                  <a:prstClr val="black"/>
                </a:solidFill>
                <a:latin typeface="Times New Roman" panose="02020603050405020304" pitchFamily="18" charset="0"/>
              </a:rPr>
              <a:t>7</a:t>
            </a:r>
            <a:r>
              <a:rPr lang="en-US" altLang="zh-CN" sz="2000" kern="100" dirty="0">
                <a:solidFill>
                  <a:prstClr val="black"/>
                </a:solidFill>
                <a:latin typeface="Times New Roman" panose="02020603050405020304" pitchFamily="18" charset="0"/>
              </a:rPr>
              <a:t>li</a:t>
            </a:r>
            <a:r>
              <a:rPr lang="zh-CN" altLang="zh-CN" sz="2000" kern="100" dirty="0">
                <a:latin typeface="Times New Roman" panose="02020603050405020304" pitchFamily="18" charset="0"/>
              </a:rPr>
              <a:t>沿着中子入射</a:t>
            </a:r>
            <a:r>
              <a:rPr lang="zh-CN" altLang="en-US" sz="2000" kern="100" dirty="0">
                <a:latin typeface="Times New Roman" panose="02020603050405020304" pitchFamily="18" charset="0"/>
              </a:rPr>
              <a:t>反方向出射的效率要比沿着中子入射方向的效率高</a:t>
            </a:r>
            <a:endParaRPr lang="zh-CN" altLang="zh-CN" sz="1600" kern="100" dirty="0">
              <a:latin typeface="Times New Roman" panose="02020603050405020304" pitchFamily="18" charset="0"/>
            </a:endParaRPr>
          </a:p>
        </p:txBody>
      </p:sp>
      <p:grpSp>
        <p:nvGrpSpPr>
          <p:cNvPr id="28" name="组合 27"/>
          <p:cNvGrpSpPr/>
          <p:nvPr/>
        </p:nvGrpSpPr>
        <p:grpSpPr>
          <a:xfrm>
            <a:off x="6101223" y="3371876"/>
            <a:ext cx="1358713" cy="1867989"/>
            <a:chOff x="7393576" y="3570514"/>
            <a:chExt cx="1811617" cy="2490652"/>
          </a:xfrm>
        </p:grpSpPr>
        <p:sp>
          <p:nvSpPr>
            <p:cNvPr id="16" name="矩形 15"/>
            <p:cNvSpPr/>
            <p:nvPr/>
          </p:nvSpPr>
          <p:spPr>
            <a:xfrm>
              <a:off x="7393576" y="4259248"/>
              <a:ext cx="1579759"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9" name="矩形 18"/>
            <p:cNvSpPr/>
            <p:nvPr/>
          </p:nvSpPr>
          <p:spPr>
            <a:xfrm>
              <a:off x="7393577" y="5460274"/>
              <a:ext cx="1579759"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cxnSp>
          <p:nvCxnSpPr>
            <p:cNvPr id="20" name="直接箭头连接符 19"/>
            <p:cNvCxnSpPr/>
            <p:nvPr/>
          </p:nvCxnSpPr>
          <p:spPr>
            <a:xfrm>
              <a:off x="8183455" y="3570514"/>
              <a:ext cx="0" cy="24906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8644453" y="4428863"/>
              <a:ext cx="560740" cy="400109"/>
            </a:xfrm>
            <a:prstGeom prst="rect">
              <a:avLst/>
            </a:prstGeom>
            <a:noFill/>
          </p:spPr>
          <p:txBody>
            <a:bodyPr wrap="square" rtlCol="0">
              <a:spAutoFit/>
            </a:bodyPr>
            <a:lstStyle/>
            <a:p>
              <a:r>
                <a:rPr lang="en-US" altLang="zh-CN" sz="1350" dirty="0"/>
                <a:t>A</a:t>
              </a:r>
              <a:endParaRPr lang="zh-CN" altLang="en-US" sz="1350" dirty="0"/>
            </a:p>
          </p:txBody>
        </p:sp>
        <p:sp>
          <p:nvSpPr>
            <p:cNvPr id="25" name="文本框 24"/>
            <p:cNvSpPr txBox="1"/>
            <p:nvPr/>
          </p:nvSpPr>
          <p:spPr>
            <a:xfrm>
              <a:off x="8644453" y="5182585"/>
              <a:ext cx="524211" cy="400109"/>
            </a:xfrm>
            <a:prstGeom prst="rect">
              <a:avLst/>
            </a:prstGeom>
            <a:noFill/>
          </p:spPr>
          <p:txBody>
            <a:bodyPr wrap="square" rtlCol="0">
              <a:spAutoFit/>
            </a:bodyPr>
            <a:lstStyle/>
            <a:p>
              <a:r>
                <a:rPr lang="en-US" altLang="zh-CN" sz="1350" dirty="0"/>
                <a:t>B</a:t>
              </a:r>
              <a:endParaRPr lang="zh-CN" altLang="en-US" sz="1350" dirty="0"/>
            </a:p>
          </p:txBody>
        </p:sp>
      </p:grpSp>
      <p:sp>
        <p:nvSpPr>
          <p:cNvPr id="29" name="文本框 28"/>
          <p:cNvSpPr txBox="1"/>
          <p:nvPr/>
        </p:nvSpPr>
        <p:spPr>
          <a:xfrm>
            <a:off x="4988304" y="5367076"/>
            <a:ext cx="3572692" cy="1323439"/>
          </a:xfrm>
          <a:prstGeom prst="rect">
            <a:avLst/>
          </a:prstGeom>
          <a:noFill/>
        </p:spPr>
        <p:txBody>
          <a:bodyPr wrap="square" rtlCol="0">
            <a:spAutoFit/>
          </a:bodyPr>
          <a:lstStyle/>
          <a:p>
            <a:r>
              <a:rPr lang="zh-CN" altLang="en-US" sz="2000" dirty="0"/>
              <a:t>多层硼膜的优点是提高中子转换效率</a:t>
            </a:r>
            <a:endParaRPr lang="en-US" altLang="zh-CN" sz="2000" dirty="0"/>
          </a:p>
          <a:p>
            <a:r>
              <a:rPr lang="zh-CN" altLang="en-US" sz="2000" dirty="0"/>
              <a:t>缺点是 减小了次级粒子</a:t>
            </a:r>
            <a:r>
              <a:rPr lang="zh-CN" altLang="en-US" sz="2000" dirty="0" smtClean="0"/>
              <a:t>电离产生的电子</a:t>
            </a:r>
            <a:r>
              <a:rPr lang="zh-CN" altLang="en-US" sz="2000" dirty="0"/>
              <a:t>的收集效率</a:t>
            </a:r>
            <a:endParaRPr lang="en-US" altLang="zh-CN" sz="2000" dirty="0"/>
          </a:p>
        </p:txBody>
      </p:sp>
    </p:spTree>
    <p:extLst>
      <p:ext uri="{BB962C8B-B14F-4D97-AF65-F5344CB8AC3E}">
        <p14:creationId xmlns:p14="http://schemas.microsoft.com/office/powerpoint/2010/main" val="1402489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0" y="218197"/>
            <a:ext cx="6555274" cy="889157"/>
            <a:chOff x="69669" y="138161"/>
            <a:chExt cx="8740365" cy="1185543"/>
          </a:xfrm>
        </p:grpSpPr>
        <p:grpSp>
          <p:nvGrpSpPr>
            <p:cNvPr id="4" name="组合 3"/>
            <p:cNvGrpSpPr/>
            <p:nvPr/>
          </p:nvGrpSpPr>
          <p:grpSpPr>
            <a:xfrm>
              <a:off x="69669" y="138161"/>
              <a:ext cx="8740365" cy="1185543"/>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endParaRPr lang="zh-CN" altLang="en-US" sz="2400" dirty="0"/>
              </a:p>
            </p:txBody>
          </p:sp>
        </p:grpSp>
        <p:sp>
          <p:nvSpPr>
            <p:cNvPr id="10" name="文本框 9"/>
            <p:cNvSpPr txBox="1"/>
            <p:nvPr/>
          </p:nvSpPr>
          <p:spPr>
            <a:xfrm>
              <a:off x="463608" y="626054"/>
              <a:ext cx="7657680" cy="615554"/>
            </a:xfrm>
            <a:prstGeom prst="rect">
              <a:avLst/>
            </a:prstGeom>
            <a:noFill/>
          </p:spPr>
          <p:txBody>
            <a:bodyPr wrap="square" rtlCol="0">
              <a:spAutoFit/>
            </a:bodyPr>
            <a:lstStyle/>
            <a:p>
              <a:pPr algn="ctr"/>
              <a:r>
                <a:rPr lang="zh-CN" altLang="en-US" sz="2400" dirty="0"/>
                <a:t>多层转换层电子收集效率研究</a:t>
              </a:r>
            </a:p>
          </p:txBody>
        </p:sp>
      </p:grpSp>
      <p:sp>
        <p:nvSpPr>
          <p:cNvPr id="11" name="文本框 10"/>
          <p:cNvSpPr txBox="1"/>
          <p:nvPr/>
        </p:nvSpPr>
        <p:spPr>
          <a:xfrm>
            <a:off x="2849181" y="1188123"/>
            <a:ext cx="4273188" cy="400110"/>
          </a:xfrm>
          <a:prstGeom prst="rect">
            <a:avLst/>
          </a:prstGeom>
          <a:noFill/>
          <a:ln>
            <a:solidFill>
              <a:schemeClr val="bg1"/>
            </a:solidFill>
          </a:ln>
        </p:spPr>
        <p:txBody>
          <a:bodyPr wrap="square" rtlCol="0">
            <a:spAutoFit/>
          </a:bodyPr>
          <a:lstStyle/>
          <a:p>
            <a:r>
              <a:rPr lang="zh-CN" altLang="en-US" sz="2000" b="1" u="sng" dirty="0"/>
              <a:t>首先在</a:t>
            </a:r>
            <a:r>
              <a:rPr lang="en-US" altLang="zh-CN" sz="2000" b="1" u="sng" dirty="0" err="1" smtClean="0"/>
              <a:t>Ansys</a:t>
            </a:r>
            <a:r>
              <a:rPr lang="zh-CN" altLang="en-US" sz="2000" b="1" u="sng" dirty="0" smtClean="0"/>
              <a:t>、</a:t>
            </a:r>
            <a:r>
              <a:rPr lang="en-US" altLang="zh-CN" sz="2000" b="1" u="sng" dirty="0" smtClean="0"/>
              <a:t>Garfield</a:t>
            </a:r>
            <a:r>
              <a:rPr lang="zh-CN" altLang="en-US" sz="2000" b="1" u="sng" dirty="0" smtClean="0"/>
              <a:t>中</a:t>
            </a:r>
            <a:r>
              <a:rPr lang="zh-CN" altLang="en-US" sz="2000" b="1" u="sng" dirty="0"/>
              <a:t>模拟电场</a:t>
            </a: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1" y="2844632"/>
            <a:ext cx="2038179" cy="1984543"/>
          </a:xfrm>
          <a:prstGeom prst="rect">
            <a:avLst/>
          </a:prstGeom>
        </p:spPr>
      </p:pic>
      <p:pic>
        <p:nvPicPr>
          <p:cNvPr id="4099"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8863" y="2415235"/>
            <a:ext cx="2936912" cy="29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3498" y="2056102"/>
            <a:ext cx="779203" cy="4612599"/>
          </a:xfrm>
          <a:prstGeom prst="rect">
            <a:avLst/>
          </a:prstGeom>
        </p:spPr>
      </p:pic>
      <p:pic>
        <p:nvPicPr>
          <p:cNvPr id="4100" name="图片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38714" y="2307478"/>
            <a:ext cx="3001194" cy="300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812014" y="5352147"/>
            <a:ext cx="2389532" cy="400110"/>
          </a:xfrm>
          <a:prstGeom prst="rect">
            <a:avLst/>
          </a:prstGeom>
          <a:noFill/>
          <a:ln>
            <a:solidFill>
              <a:schemeClr val="accent5"/>
            </a:solidFill>
          </a:ln>
        </p:spPr>
        <p:txBody>
          <a:bodyPr wrap="square" rtlCol="0">
            <a:spAutoFit/>
          </a:bodyPr>
          <a:lstStyle/>
          <a:p>
            <a:r>
              <a:rPr lang="zh-CN" altLang="en-US" sz="2000" dirty="0"/>
              <a:t>厚</a:t>
            </a:r>
            <a:r>
              <a:rPr lang="en-US" altLang="zh-CN" sz="2000" dirty="0"/>
              <a:t>GEM</a:t>
            </a:r>
            <a:r>
              <a:rPr lang="zh-CN" altLang="en-US" sz="2000" dirty="0"/>
              <a:t>单元及电场</a:t>
            </a:r>
          </a:p>
        </p:txBody>
      </p:sp>
      <p:sp>
        <p:nvSpPr>
          <p:cNvPr id="16" name="文本框 15"/>
          <p:cNvSpPr txBox="1"/>
          <p:nvPr/>
        </p:nvSpPr>
        <p:spPr>
          <a:xfrm>
            <a:off x="6205288" y="1831210"/>
            <a:ext cx="2619103" cy="400110"/>
          </a:xfrm>
          <a:prstGeom prst="rect">
            <a:avLst/>
          </a:prstGeom>
          <a:noFill/>
          <a:ln>
            <a:solidFill>
              <a:schemeClr val="accent5"/>
            </a:solidFill>
          </a:ln>
        </p:spPr>
        <p:txBody>
          <a:bodyPr wrap="square" rtlCol="0">
            <a:spAutoFit/>
          </a:bodyPr>
          <a:lstStyle/>
          <a:p>
            <a:r>
              <a:rPr lang="zh-CN" altLang="en-US" sz="2000" dirty="0"/>
              <a:t>多层</a:t>
            </a:r>
            <a:r>
              <a:rPr lang="en-US" altLang="zh-CN" sz="2000" dirty="0"/>
              <a:t>Mesh</a:t>
            </a:r>
            <a:r>
              <a:rPr lang="zh-CN" altLang="en-US" sz="2000" dirty="0"/>
              <a:t>结构及电场</a:t>
            </a:r>
          </a:p>
        </p:txBody>
      </p:sp>
      <p:sp>
        <p:nvSpPr>
          <p:cNvPr id="17" name="文本框 16"/>
          <p:cNvSpPr txBox="1"/>
          <p:nvPr/>
        </p:nvSpPr>
        <p:spPr>
          <a:xfrm>
            <a:off x="6254231" y="5288106"/>
            <a:ext cx="2570160" cy="1631216"/>
          </a:xfrm>
          <a:prstGeom prst="rect">
            <a:avLst/>
          </a:prstGeom>
          <a:noFill/>
        </p:spPr>
        <p:txBody>
          <a:bodyPr wrap="square" rtlCol="0">
            <a:spAutoFit/>
          </a:bodyPr>
          <a:lstStyle/>
          <a:p>
            <a:r>
              <a:rPr lang="en-US" altLang="zh-CN" sz="2000" dirty="0"/>
              <a:t>Mesh</a:t>
            </a:r>
            <a:r>
              <a:rPr lang="zh-CN" altLang="en-US" sz="2000" dirty="0"/>
              <a:t>孔周围形成的汇聚电场相比厚</a:t>
            </a:r>
            <a:r>
              <a:rPr lang="en-US" altLang="zh-CN" sz="2000" dirty="0"/>
              <a:t>GEM</a:t>
            </a:r>
            <a:r>
              <a:rPr lang="zh-CN" altLang="en-US" sz="2000" dirty="0"/>
              <a:t>要小很多，这决定了多层</a:t>
            </a:r>
            <a:r>
              <a:rPr lang="en-US" altLang="zh-CN" sz="2000" dirty="0"/>
              <a:t>Mesh</a:t>
            </a:r>
            <a:r>
              <a:rPr lang="zh-CN" altLang="en-US" sz="2000" dirty="0"/>
              <a:t>结构电子收集效率低</a:t>
            </a:r>
          </a:p>
        </p:txBody>
      </p:sp>
    </p:spTree>
    <p:extLst>
      <p:ext uri="{BB962C8B-B14F-4D97-AF65-F5344CB8AC3E}">
        <p14:creationId xmlns:p14="http://schemas.microsoft.com/office/powerpoint/2010/main" val="206677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324238" y="2549973"/>
            <a:ext cx="5039857" cy="3498505"/>
            <a:chOff x="-291460" y="2443019"/>
            <a:chExt cx="6576009" cy="4414981"/>
          </a:xfrm>
        </p:grpSpPr>
        <p:grpSp>
          <p:nvGrpSpPr>
            <p:cNvPr id="22" name="组合 21"/>
            <p:cNvGrpSpPr/>
            <p:nvPr/>
          </p:nvGrpSpPr>
          <p:grpSpPr>
            <a:xfrm>
              <a:off x="-291460" y="2443019"/>
              <a:ext cx="6576009" cy="4414981"/>
              <a:chOff x="5424403" y="1984664"/>
              <a:chExt cx="6671801" cy="4658556"/>
            </a:xfrm>
          </p:grpSpPr>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4403" y="1984664"/>
                <a:ext cx="6671801" cy="4658556"/>
              </a:xfrm>
              <a:prstGeom prst="rect">
                <a:avLst/>
              </a:prstGeom>
            </p:spPr>
          </p:pic>
          <p:sp>
            <p:nvSpPr>
              <p:cNvPr id="24" name="文本框 23"/>
              <p:cNvSpPr txBox="1"/>
              <p:nvPr/>
            </p:nvSpPr>
            <p:spPr>
              <a:xfrm>
                <a:off x="10746377" y="2143393"/>
                <a:ext cx="1134970" cy="276044"/>
              </a:xfrm>
              <a:prstGeom prst="rect">
                <a:avLst/>
              </a:prstGeom>
              <a:noFill/>
            </p:spPr>
            <p:txBody>
              <a:bodyPr wrap="square" rtlCol="0">
                <a:spAutoFit/>
              </a:bodyPr>
              <a:lstStyle/>
              <a:p>
                <a:r>
                  <a:rPr lang="en-US" altLang="zh-CN" sz="675" dirty="0">
                    <a:solidFill>
                      <a:prstClr val="black"/>
                    </a:solidFill>
                    <a:latin typeface="等线"/>
                    <a:ea typeface="等线" panose="02010600030101010101" pitchFamily="2" charset="-122"/>
                  </a:rPr>
                  <a:t>Mesh1</a:t>
                </a:r>
                <a:r>
                  <a:rPr lang="zh-CN" altLang="en-US" sz="675" dirty="0">
                    <a:solidFill>
                      <a:prstClr val="black"/>
                    </a:solidFill>
                    <a:latin typeface="等线"/>
                    <a:ea typeface="等线" panose="02010600030101010101" pitchFamily="2" charset="-122"/>
                  </a:rPr>
                  <a:t>的透过率</a:t>
                </a:r>
              </a:p>
            </p:txBody>
          </p:sp>
          <p:sp>
            <p:nvSpPr>
              <p:cNvPr id="25" name="文本框 24"/>
              <p:cNvSpPr txBox="1"/>
              <p:nvPr/>
            </p:nvSpPr>
            <p:spPr>
              <a:xfrm>
                <a:off x="10746377" y="2349858"/>
                <a:ext cx="1010193" cy="276044"/>
              </a:xfrm>
              <a:prstGeom prst="rect">
                <a:avLst/>
              </a:prstGeom>
              <a:noFill/>
            </p:spPr>
            <p:txBody>
              <a:bodyPr wrap="square" rtlCol="0">
                <a:spAutoFit/>
              </a:bodyPr>
              <a:lstStyle/>
              <a:p>
                <a:r>
                  <a:rPr lang="zh-CN" altLang="en-US" sz="675" dirty="0">
                    <a:solidFill>
                      <a:prstClr val="black"/>
                    </a:solidFill>
                    <a:latin typeface="等线"/>
                    <a:ea typeface="等线" panose="02010600030101010101" pitchFamily="2" charset="-122"/>
                  </a:rPr>
                  <a:t>总的透过率</a:t>
                </a:r>
              </a:p>
            </p:txBody>
          </p:sp>
        </p:grpSp>
        <p:sp>
          <p:nvSpPr>
            <p:cNvPr id="29" name="矩形 28"/>
            <p:cNvSpPr/>
            <p:nvPr/>
          </p:nvSpPr>
          <p:spPr>
            <a:xfrm>
              <a:off x="289436" y="4510323"/>
              <a:ext cx="348342" cy="30051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0" name="矩形 29"/>
            <p:cNvSpPr/>
            <p:nvPr/>
          </p:nvSpPr>
          <p:spPr>
            <a:xfrm>
              <a:off x="2996544" y="6447719"/>
              <a:ext cx="348342" cy="300519"/>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32" name="文本框 31"/>
            <p:cNvSpPr txBox="1"/>
            <p:nvPr/>
          </p:nvSpPr>
          <p:spPr>
            <a:xfrm>
              <a:off x="186875" y="4341102"/>
              <a:ext cx="461665" cy="1114697"/>
            </a:xfrm>
            <a:prstGeom prst="rect">
              <a:avLst/>
            </a:prstGeom>
            <a:noFill/>
          </p:spPr>
          <p:txBody>
            <a:bodyPr vert="eaVert" wrap="square" rtlCol="0">
              <a:spAutoFit/>
            </a:bodyPr>
            <a:lstStyle/>
            <a:p>
              <a:r>
                <a:rPr lang="zh-CN" altLang="en-US" sz="1050" dirty="0"/>
                <a:t>透过率</a:t>
              </a:r>
              <a:r>
                <a:rPr lang="en-US" altLang="zh-CN" sz="1050" dirty="0"/>
                <a:t>(%)</a:t>
              </a:r>
              <a:endParaRPr lang="zh-CN" altLang="en-US" sz="1050" dirty="0"/>
            </a:p>
          </p:txBody>
        </p:sp>
        <p:sp>
          <p:nvSpPr>
            <p:cNvPr id="33" name="文本框 32"/>
            <p:cNvSpPr txBox="1"/>
            <p:nvPr/>
          </p:nvSpPr>
          <p:spPr>
            <a:xfrm>
              <a:off x="2724136" y="6378905"/>
              <a:ext cx="1482105" cy="338555"/>
            </a:xfrm>
            <a:prstGeom prst="rect">
              <a:avLst/>
            </a:prstGeom>
            <a:noFill/>
          </p:spPr>
          <p:txBody>
            <a:bodyPr wrap="square" rtlCol="0">
              <a:spAutoFit/>
            </a:bodyPr>
            <a:lstStyle/>
            <a:p>
              <a:r>
                <a:rPr lang="zh-CN" altLang="en-US" sz="1050" dirty="0"/>
                <a:t>电压</a:t>
              </a:r>
              <a:r>
                <a:rPr lang="en-US" altLang="zh-CN" sz="1050" dirty="0"/>
                <a:t>(v)</a:t>
              </a:r>
              <a:endParaRPr lang="zh-CN" altLang="en-US" sz="1050" dirty="0"/>
            </a:p>
          </p:txBody>
        </p:sp>
      </p:grpSp>
      <p:grpSp>
        <p:nvGrpSpPr>
          <p:cNvPr id="14" name="组合 13"/>
          <p:cNvGrpSpPr/>
          <p:nvPr/>
        </p:nvGrpSpPr>
        <p:grpSpPr>
          <a:xfrm>
            <a:off x="0" y="183137"/>
            <a:ext cx="6555274" cy="889157"/>
            <a:chOff x="69669" y="138161"/>
            <a:chExt cx="8740365" cy="1185543"/>
          </a:xfrm>
        </p:grpSpPr>
        <p:grpSp>
          <p:nvGrpSpPr>
            <p:cNvPr id="15" name="组合 14"/>
            <p:cNvGrpSpPr/>
            <p:nvPr/>
          </p:nvGrpSpPr>
          <p:grpSpPr>
            <a:xfrm>
              <a:off x="69669" y="138161"/>
              <a:ext cx="8740365" cy="1185543"/>
              <a:chOff x="1718630" y="1261566"/>
              <a:chExt cx="8740365" cy="1185543"/>
            </a:xfrm>
          </p:grpSpPr>
          <p:grpSp>
            <p:nvGrpSpPr>
              <p:cNvPr id="17" name="组合 16"/>
              <p:cNvGrpSpPr/>
              <p:nvPr/>
            </p:nvGrpSpPr>
            <p:grpSpPr>
              <a:xfrm>
                <a:off x="1718630" y="1261566"/>
                <a:ext cx="8364525" cy="1185543"/>
                <a:chOff x="0" y="-4101"/>
                <a:chExt cx="7535538" cy="955936"/>
              </a:xfrm>
            </p:grpSpPr>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20" name="直接连接符 19"/>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801315" y="1649206"/>
                <a:ext cx="7657680" cy="615554"/>
              </a:xfrm>
              <a:prstGeom prst="rect">
                <a:avLst/>
              </a:prstGeom>
              <a:noFill/>
            </p:spPr>
            <p:txBody>
              <a:bodyPr wrap="square" rtlCol="0">
                <a:spAutoFit/>
              </a:bodyPr>
              <a:lstStyle/>
              <a:p>
                <a:pPr algn="ctr"/>
                <a:endParaRPr lang="zh-CN" altLang="en-US" sz="2400" dirty="0"/>
              </a:p>
            </p:txBody>
          </p:sp>
        </p:grpSp>
        <p:sp>
          <p:nvSpPr>
            <p:cNvPr id="16" name="文本框 15"/>
            <p:cNvSpPr txBox="1"/>
            <p:nvPr/>
          </p:nvSpPr>
          <p:spPr>
            <a:xfrm>
              <a:off x="463608" y="626054"/>
              <a:ext cx="7657680" cy="615554"/>
            </a:xfrm>
            <a:prstGeom prst="rect">
              <a:avLst/>
            </a:prstGeom>
            <a:noFill/>
          </p:spPr>
          <p:txBody>
            <a:bodyPr wrap="square" rtlCol="0">
              <a:spAutoFit/>
            </a:bodyPr>
            <a:lstStyle/>
            <a:p>
              <a:pPr algn="ctr"/>
              <a:r>
                <a:rPr lang="zh-CN" altLang="en-US" sz="2400" dirty="0"/>
                <a:t>多层转换层电子收集效率研究</a:t>
              </a:r>
            </a:p>
          </p:txBody>
        </p:sp>
      </p:grpSp>
      <p:sp>
        <p:nvSpPr>
          <p:cNvPr id="26" name="矩形 25"/>
          <p:cNvSpPr/>
          <p:nvPr/>
        </p:nvSpPr>
        <p:spPr>
          <a:xfrm>
            <a:off x="4715620" y="2630748"/>
            <a:ext cx="4572000" cy="1408078"/>
          </a:xfrm>
          <a:prstGeom prst="rect">
            <a:avLst/>
          </a:prstGeom>
        </p:spPr>
        <p:txBody>
          <a:bodyPr>
            <a:spAutoFit/>
          </a:bodyPr>
          <a:lstStyle/>
          <a:p>
            <a:pPr defTabSz="685800">
              <a:lnSpc>
                <a:spcPct val="150000"/>
              </a:lnSpc>
            </a:pPr>
            <a:r>
              <a:rPr lang="zh-CN" altLang="en-US" sz="1600" kern="0" dirty="0">
                <a:solidFill>
                  <a:prstClr val="black"/>
                </a:solidFill>
                <a:latin typeface="+mn-ea"/>
              </a:rPr>
              <a:t>透过率</a:t>
            </a:r>
            <a:r>
              <a:rPr lang="en-US" altLang="zh-CN" sz="1600" kern="0" dirty="0">
                <a:solidFill>
                  <a:prstClr val="black"/>
                </a:solidFill>
                <a:latin typeface="+mn-ea"/>
              </a:rPr>
              <a:t>=</a:t>
            </a:r>
            <a:r>
              <a:rPr lang="zh-CN" altLang="en-US" sz="1600" kern="0" dirty="0">
                <a:solidFill>
                  <a:prstClr val="black"/>
                </a:solidFill>
                <a:latin typeface="+mn-ea"/>
              </a:rPr>
              <a:t>穿过该层的电子数</a:t>
            </a:r>
            <a:r>
              <a:rPr lang="en-US" altLang="zh-CN" sz="1600" kern="0" dirty="0">
                <a:solidFill>
                  <a:prstClr val="black"/>
                </a:solidFill>
                <a:latin typeface="+mn-ea"/>
              </a:rPr>
              <a:t>/</a:t>
            </a:r>
            <a:r>
              <a:rPr lang="zh-CN" altLang="en-US" sz="1600" kern="0" dirty="0">
                <a:solidFill>
                  <a:prstClr val="black"/>
                </a:solidFill>
                <a:latin typeface="+mn-ea"/>
              </a:rPr>
              <a:t>穿过上层的电子数</a:t>
            </a:r>
            <a:endParaRPr lang="en-US" altLang="zh-CN" sz="1600" kern="0" dirty="0">
              <a:solidFill>
                <a:prstClr val="black"/>
              </a:solidFill>
              <a:latin typeface="+mn-ea"/>
            </a:endParaRPr>
          </a:p>
          <a:p>
            <a:pPr defTabSz="685800">
              <a:lnSpc>
                <a:spcPct val="150000"/>
              </a:lnSpc>
            </a:pPr>
            <a:r>
              <a:rPr lang="zh-CN" altLang="en-US" sz="1600" kern="0" dirty="0">
                <a:solidFill>
                  <a:prstClr val="black"/>
                </a:solidFill>
                <a:latin typeface="+mn-ea"/>
              </a:rPr>
              <a:t>总透过率</a:t>
            </a:r>
            <a:r>
              <a:rPr lang="en-US" altLang="zh-CN" sz="1600" kern="0" dirty="0">
                <a:solidFill>
                  <a:prstClr val="black"/>
                </a:solidFill>
                <a:latin typeface="+mn-ea"/>
              </a:rPr>
              <a:t>=</a:t>
            </a:r>
            <a:r>
              <a:rPr lang="zh-CN" altLang="en-US" sz="1600" kern="0" dirty="0">
                <a:solidFill>
                  <a:prstClr val="black"/>
                </a:solidFill>
                <a:latin typeface="+mn-ea"/>
              </a:rPr>
              <a:t>穿过</a:t>
            </a:r>
            <a:r>
              <a:rPr lang="en-US" altLang="zh-CN" sz="1600" kern="0" dirty="0">
                <a:solidFill>
                  <a:prstClr val="black"/>
                </a:solidFill>
                <a:latin typeface="+mn-ea"/>
              </a:rPr>
              <a:t>4</a:t>
            </a:r>
            <a:r>
              <a:rPr lang="zh-CN" altLang="en-US" sz="1600" kern="0" dirty="0">
                <a:solidFill>
                  <a:prstClr val="black"/>
                </a:solidFill>
                <a:latin typeface="+mn-ea"/>
              </a:rPr>
              <a:t>层的电子数</a:t>
            </a:r>
            <a:r>
              <a:rPr lang="en-US" altLang="zh-CN" sz="1600" kern="0" dirty="0">
                <a:solidFill>
                  <a:prstClr val="black"/>
                </a:solidFill>
                <a:latin typeface="+mn-ea"/>
              </a:rPr>
              <a:t>/</a:t>
            </a:r>
            <a:r>
              <a:rPr lang="zh-CN" altLang="en-US" sz="1600" kern="0" dirty="0">
                <a:solidFill>
                  <a:prstClr val="black"/>
                </a:solidFill>
                <a:latin typeface="+mn-ea"/>
              </a:rPr>
              <a:t>阴极下表面电子数</a:t>
            </a:r>
            <a:endParaRPr lang="en-US" altLang="zh-CN" sz="1600" kern="0" dirty="0">
              <a:solidFill>
                <a:prstClr val="black"/>
              </a:solidFill>
              <a:latin typeface="+mn-ea"/>
            </a:endParaRPr>
          </a:p>
          <a:p>
            <a:pPr defTabSz="685800">
              <a:lnSpc>
                <a:spcPct val="150000"/>
              </a:lnSpc>
            </a:pPr>
            <a:r>
              <a:rPr lang="zh-CN" altLang="en-US" sz="1600" kern="0" dirty="0">
                <a:solidFill>
                  <a:prstClr val="black"/>
                </a:solidFill>
                <a:latin typeface="+mn-ea"/>
              </a:rPr>
              <a:t>收集效率</a:t>
            </a:r>
            <a:r>
              <a:rPr lang="en-US" altLang="zh-CN" sz="1600" kern="0" dirty="0">
                <a:solidFill>
                  <a:prstClr val="black"/>
                </a:solidFill>
                <a:latin typeface="+mn-ea"/>
              </a:rPr>
              <a:t>=</a:t>
            </a:r>
            <a:r>
              <a:rPr lang="zh-CN" altLang="en-US" sz="1600" kern="0" dirty="0">
                <a:solidFill>
                  <a:prstClr val="black"/>
                </a:solidFill>
                <a:latin typeface="+mn-ea"/>
              </a:rPr>
              <a:t>总透过率</a:t>
            </a:r>
            <a:endParaRPr lang="en-US" altLang="zh-CN" sz="1600" kern="0" dirty="0">
              <a:solidFill>
                <a:sysClr val="windowText" lastClr="000000"/>
              </a:solidFill>
              <a:latin typeface="+mn-ea"/>
            </a:endParaRPr>
          </a:p>
          <a:p>
            <a:pPr defTabSz="685800"/>
            <a:endParaRPr lang="en-US" altLang="zh-CN" sz="1350" kern="0" dirty="0">
              <a:solidFill>
                <a:prstClr val="black"/>
              </a:solidFill>
              <a:latin typeface="+mn-ea"/>
            </a:endParaRPr>
          </a:p>
        </p:txBody>
      </p:sp>
      <p:sp>
        <p:nvSpPr>
          <p:cNvPr id="28" name="矩形 27"/>
          <p:cNvSpPr/>
          <p:nvPr/>
        </p:nvSpPr>
        <p:spPr>
          <a:xfrm>
            <a:off x="4553317" y="3995678"/>
            <a:ext cx="4345751" cy="2862322"/>
          </a:xfrm>
          <a:prstGeom prst="rect">
            <a:avLst/>
          </a:prstGeom>
        </p:spPr>
        <p:txBody>
          <a:bodyPr wrap="square">
            <a:spAutoFit/>
          </a:bodyPr>
          <a:lstStyle/>
          <a:p>
            <a:pPr indent="285750"/>
            <a:r>
              <a:rPr lang="zh-CN" altLang="zh-CN" sz="2000" kern="100" dirty="0" smtClean="0">
                <a:latin typeface="Times New Roman" panose="02020603050405020304" pitchFamily="18" charset="0"/>
              </a:rPr>
              <a:t>从模拟结果可以得出如下结论：</a:t>
            </a:r>
            <a:r>
              <a:rPr lang="en-US" altLang="zh-CN" sz="2000" kern="100" dirty="0" smtClean="0">
                <a:latin typeface="Times New Roman" panose="02020603050405020304" pitchFamily="18" charset="0"/>
              </a:rPr>
              <a:t>            10v-30v</a:t>
            </a:r>
            <a:r>
              <a:rPr lang="zh-CN" altLang="zh-CN" sz="2000" kern="100" dirty="0" smtClean="0">
                <a:latin typeface="Times New Roman" panose="02020603050405020304" pitchFamily="18" charset="0"/>
              </a:rPr>
              <a:t>，</a:t>
            </a:r>
            <a:r>
              <a:rPr lang="zh-CN" altLang="en-US" sz="2000" kern="100" dirty="0" smtClean="0">
                <a:latin typeface="Times New Roman" panose="02020603050405020304" pitchFamily="18" charset="0"/>
              </a:rPr>
              <a:t>电子收集效率</a:t>
            </a:r>
            <a:r>
              <a:rPr lang="zh-CN" altLang="zh-CN" sz="2000" kern="100" dirty="0" smtClean="0">
                <a:latin typeface="Times New Roman" panose="02020603050405020304" pitchFamily="18" charset="0"/>
              </a:rPr>
              <a:t>随电压增加而显著增加</a:t>
            </a:r>
            <a:r>
              <a:rPr lang="zh-CN" altLang="en-US" sz="2000" kern="100" dirty="0" smtClean="0">
                <a:latin typeface="Times New Roman" panose="02020603050405020304" pitchFamily="18" charset="0"/>
              </a:rPr>
              <a:t>；</a:t>
            </a:r>
            <a:endParaRPr lang="en-US" altLang="zh-CN" sz="2000" kern="100" dirty="0" smtClean="0">
              <a:latin typeface="Times New Roman" panose="02020603050405020304" pitchFamily="18" charset="0"/>
            </a:endParaRPr>
          </a:p>
          <a:p>
            <a:pPr indent="285750"/>
            <a:r>
              <a:rPr lang="en-US" altLang="zh-CN" sz="2000" kern="100" dirty="0" smtClean="0">
                <a:latin typeface="Times New Roman" panose="02020603050405020304" pitchFamily="18" charset="0"/>
              </a:rPr>
              <a:t>30v-70v,</a:t>
            </a:r>
            <a:r>
              <a:rPr lang="zh-CN" altLang="zh-CN" sz="2000" kern="100" dirty="0" smtClean="0">
                <a:latin typeface="Times New Roman" panose="02020603050405020304" pitchFamily="18" charset="0"/>
              </a:rPr>
              <a:t>总透过率随电压增加而缓慢增加；</a:t>
            </a:r>
            <a:endParaRPr lang="en-US" altLang="zh-CN" sz="2000" kern="100" dirty="0" smtClean="0">
              <a:latin typeface="Times New Roman" panose="02020603050405020304" pitchFamily="18" charset="0"/>
            </a:endParaRPr>
          </a:p>
          <a:p>
            <a:pPr indent="285750"/>
            <a:r>
              <a:rPr lang="en-US" altLang="zh-CN" sz="2000" kern="100" dirty="0" smtClean="0">
                <a:latin typeface="Times New Roman" panose="02020603050405020304" pitchFamily="18" charset="0"/>
              </a:rPr>
              <a:t>70v</a:t>
            </a:r>
            <a:r>
              <a:rPr lang="zh-CN" altLang="zh-CN" sz="2000" kern="100" dirty="0" smtClean="0">
                <a:latin typeface="Times New Roman" panose="02020603050405020304" pitchFamily="18" charset="0"/>
              </a:rPr>
              <a:t>之后，电压增加，总透过率波动不再增加；</a:t>
            </a:r>
            <a:endParaRPr lang="en-US" altLang="zh-CN" sz="2000" kern="100" dirty="0" smtClean="0">
              <a:latin typeface="Times New Roman" panose="02020603050405020304" pitchFamily="18" charset="0"/>
            </a:endParaRPr>
          </a:p>
          <a:p>
            <a:pPr indent="285750"/>
            <a:r>
              <a:rPr lang="zh-CN" altLang="zh-CN" sz="2000" kern="100" dirty="0" smtClean="0">
                <a:latin typeface="Times New Roman" panose="02020603050405020304" pitchFamily="18" charset="0"/>
              </a:rPr>
              <a:t>总透过率主要取决于第一层</a:t>
            </a:r>
            <a:r>
              <a:rPr lang="en-US" altLang="zh-CN" sz="2000" kern="100" dirty="0" smtClean="0">
                <a:latin typeface="Times New Roman" panose="02020603050405020304" pitchFamily="18" charset="0"/>
              </a:rPr>
              <a:t>Mesh</a:t>
            </a:r>
            <a:r>
              <a:rPr lang="zh-CN" altLang="zh-CN" sz="2000" kern="100" dirty="0" smtClean="0">
                <a:latin typeface="Times New Roman" panose="02020603050405020304" pitchFamily="18" charset="0"/>
              </a:rPr>
              <a:t>的透过率。</a:t>
            </a:r>
            <a:endParaRPr lang="zh-CN" altLang="zh-CN" sz="1600" kern="100" dirty="0">
              <a:latin typeface="Times New Roman" panose="02020603050405020304" pitchFamily="18" charset="0"/>
            </a:endParaRPr>
          </a:p>
        </p:txBody>
      </p:sp>
      <p:pic>
        <p:nvPicPr>
          <p:cNvPr id="21" name="图片 20"/>
          <p:cNvPicPr>
            <a:picLocks noChangeAspect="1"/>
          </p:cNvPicPr>
          <p:nvPr/>
        </p:nvPicPr>
        <p:blipFill>
          <a:blip r:embed="rId5"/>
          <a:stretch>
            <a:fillRect/>
          </a:stretch>
        </p:blipFill>
        <p:spPr>
          <a:xfrm>
            <a:off x="77749" y="1072294"/>
            <a:ext cx="9040950" cy="1385156"/>
          </a:xfrm>
          <a:prstGeom prst="rect">
            <a:avLst/>
          </a:prstGeom>
        </p:spPr>
      </p:pic>
    </p:spTree>
    <p:extLst>
      <p:ext uri="{BB962C8B-B14F-4D97-AF65-F5344CB8AC3E}">
        <p14:creationId xmlns:p14="http://schemas.microsoft.com/office/powerpoint/2010/main" val="1467675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48316"/>
            <a:ext cx="6555274" cy="889157"/>
            <a:chOff x="1718630" y="1261566"/>
            <a:chExt cx="8740365" cy="1185543"/>
          </a:xfrm>
        </p:grpSpPr>
        <p:grpSp>
          <p:nvGrpSpPr>
            <p:cNvPr id="5" name="组合 4"/>
            <p:cNvGrpSpPr/>
            <p:nvPr/>
          </p:nvGrpSpPr>
          <p:grpSpPr>
            <a:xfrm>
              <a:off x="1718630" y="1261566"/>
              <a:ext cx="8364525" cy="1185543"/>
              <a:chOff x="0" y="-4101"/>
              <a:chExt cx="7535538" cy="955936"/>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01"/>
                <a:ext cx="1440000" cy="955936"/>
              </a:xfrm>
              <a:prstGeom prst="rect">
                <a:avLst/>
              </a:prstGeom>
            </p:spPr>
          </p:pic>
          <p:cxnSp>
            <p:nvCxnSpPr>
              <p:cNvPr id="8" name="直接连接符 7"/>
              <p:cNvCxnSpPr/>
              <p:nvPr/>
            </p:nvCxnSpPr>
            <p:spPr>
              <a:xfrm>
                <a:off x="914400" y="824016"/>
                <a:ext cx="6621138"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a:xfrm>
              <a:off x="2801315" y="1649206"/>
              <a:ext cx="7657680" cy="615554"/>
            </a:xfrm>
            <a:prstGeom prst="rect">
              <a:avLst/>
            </a:prstGeom>
            <a:noFill/>
          </p:spPr>
          <p:txBody>
            <a:bodyPr wrap="square" rtlCol="0">
              <a:spAutoFit/>
            </a:bodyPr>
            <a:lstStyle/>
            <a:p>
              <a:pPr algn="ctr"/>
              <a:r>
                <a:rPr lang="zh-CN" altLang="en-US" sz="2400" dirty="0"/>
                <a:t>探测器设计及制作</a:t>
              </a:r>
            </a:p>
          </p:txBody>
        </p:sp>
      </p:grpSp>
      <p:sp>
        <p:nvSpPr>
          <p:cNvPr id="9" name="Rectangle 2"/>
          <p:cNvSpPr>
            <a:spLocks noChangeArrowheads="1"/>
          </p:cNvSpPr>
          <p:nvPr/>
        </p:nvSpPr>
        <p:spPr bwMode="auto">
          <a:xfrm>
            <a:off x="1613264" y="195972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5121"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26828"/>
            <a:ext cx="4278086" cy="1959898"/>
          </a:xfrm>
          <a:prstGeom prst="rect">
            <a:avLst/>
          </a:prstGeom>
          <a:noFill/>
          <a:extLst>
            <a:ext uri="{909E8E84-426E-40DD-AFC4-6F175D3DCCD1}">
              <a14:hiddenFill xmlns:a14="http://schemas.microsoft.com/office/drawing/2010/main">
                <a:solidFill>
                  <a:srgbClr val="FFFFFF"/>
                </a:solidFill>
              </a14:hiddenFill>
            </a:ext>
          </a:extLst>
        </p:spPr>
      </p:pic>
      <p:pic>
        <p:nvPicPr>
          <p:cNvPr id="5123" name="图片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7713" y="1599701"/>
            <a:ext cx="2054290" cy="201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p:nvSpPr>
        <p:spPr bwMode="auto">
          <a:xfrm>
            <a:off x="4278086" y="354101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88" y="4729249"/>
            <a:ext cx="4679588" cy="77143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a:spLocks noChangeArrowheads="1"/>
          </p:cNvSpPr>
          <p:nvPr/>
        </p:nvSpPr>
        <p:spPr bwMode="auto">
          <a:xfrm>
            <a:off x="4056019" y="424832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51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7889" y="4084182"/>
            <a:ext cx="4026126" cy="2061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7131826" y="187651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zh-CN" altLang="en-US" sz="1350"/>
          </a:p>
        </p:txBody>
      </p:sp>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5138" y="1630194"/>
            <a:ext cx="2147938" cy="2041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14448" y="5654931"/>
            <a:ext cx="2202869" cy="369332"/>
          </a:xfrm>
          <a:prstGeom prst="rect">
            <a:avLst/>
          </a:prstGeom>
          <a:noFill/>
        </p:spPr>
        <p:txBody>
          <a:bodyPr wrap="square" rtlCol="0">
            <a:spAutoFit/>
          </a:bodyPr>
          <a:lstStyle/>
          <a:p>
            <a:r>
              <a:rPr lang="zh-CN" altLang="en-US" dirty="0" smtClean="0"/>
              <a:t>双面读出板剖视图</a:t>
            </a:r>
            <a:endParaRPr lang="zh-CN" altLang="en-US" dirty="0"/>
          </a:p>
        </p:txBody>
      </p:sp>
      <p:sp>
        <p:nvSpPr>
          <p:cNvPr id="3" name="TextBox 2"/>
          <p:cNvSpPr txBox="1"/>
          <p:nvPr/>
        </p:nvSpPr>
        <p:spPr>
          <a:xfrm>
            <a:off x="599405" y="1357313"/>
            <a:ext cx="1539638" cy="369332"/>
          </a:xfrm>
          <a:prstGeom prst="rect">
            <a:avLst/>
          </a:prstGeom>
          <a:noFill/>
        </p:spPr>
        <p:txBody>
          <a:bodyPr wrap="square" rtlCol="0">
            <a:spAutoFit/>
          </a:bodyPr>
          <a:lstStyle/>
          <a:p>
            <a:r>
              <a:rPr lang="zh-CN" altLang="en-US" dirty="0" smtClean="0"/>
              <a:t>腔室设计图</a:t>
            </a:r>
            <a:endParaRPr lang="zh-CN" altLang="en-US" dirty="0"/>
          </a:p>
        </p:txBody>
      </p:sp>
      <p:sp>
        <p:nvSpPr>
          <p:cNvPr id="13" name="TextBox 12"/>
          <p:cNvSpPr txBox="1"/>
          <p:nvPr/>
        </p:nvSpPr>
        <p:spPr>
          <a:xfrm>
            <a:off x="2485164" y="1357496"/>
            <a:ext cx="1640137" cy="369332"/>
          </a:xfrm>
          <a:prstGeom prst="rect">
            <a:avLst/>
          </a:prstGeom>
          <a:noFill/>
        </p:spPr>
        <p:txBody>
          <a:bodyPr wrap="square" rtlCol="0">
            <a:spAutoFit/>
          </a:bodyPr>
          <a:lstStyle/>
          <a:p>
            <a:r>
              <a:rPr lang="zh-CN" altLang="en-US" dirty="0" smtClean="0"/>
              <a:t>腔室实物图</a:t>
            </a:r>
            <a:endParaRPr lang="zh-CN" altLang="en-US" dirty="0"/>
          </a:p>
        </p:txBody>
      </p:sp>
      <p:sp>
        <p:nvSpPr>
          <p:cNvPr id="14" name="TextBox 13"/>
          <p:cNvSpPr txBox="1"/>
          <p:nvPr/>
        </p:nvSpPr>
        <p:spPr>
          <a:xfrm>
            <a:off x="4558894" y="1189607"/>
            <a:ext cx="2059462" cy="369332"/>
          </a:xfrm>
          <a:prstGeom prst="rect">
            <a:avLst/>
          </a:prstGeom>
          <a:noFill/>
        </p:spPr>
        <p:txBody>
          <a:bodyPr wrap="square" rtlCol="0">
            <a:spAutoFit/>
          </a:bodyPr>
          <a:lstStyle/>
          <a:p>
            <a:r>
              <a:rPr lang="zh-CN" altLang="en-US" dirty="0" smtClean="0"/>
              <a:t>双面读出板设计图</a:t>
            </a:r>
            <a:endParaRPr lang="zh-CN" altLang="en-US" dirty="0"/>
          </a:p>
        </p:txBody>
      </p:sp>
      <p:sp>
        <p:nvSpPr>
          <p:cNvPr id="15" name="TextBox 14"/>
          <p:cNvSpPr txBox="1"/>
          <p:nvPr/>
        </p:nvSpPr>
        <p:spPr>
          <a:xfrm>
            <a:off x="6950952" y="1189607"/>
            <a:ext cx="2193048" cy="369332"/>
          </a:xfrm>
          <a:prstGeom prst="rect">
            <a:avLst/>
          </a:prstGeom>
          <a:noFill/>
        </p:spPr>
        <p:txBody>
          <a:bodyPr wrap="square" rtlCol="0">
            <a:spAutoFit/>
          </a:bodyPr>
          <a:lstStyle/>
          <a:p>
            <a:r>
              <a:rPr lang="zh-CN" altLang="en-US" dirty="0" smtClean="0"/>
              <a:t>双面读出板实物图</a:t>
            </a:r>
            <a:endParaRPr lang="zh-CN" altLang="en-US" dirty="0"/>
          </a:p>
        </p:txBody>
      </p:sp>
      <p:sp>
        <p:nvSpPr>
          <p:cNvPr id="16" name="TextBox 15"/>
          <p:cNvSpPr txBox="1"/>
          <p:nvPr/>
        </p:nvSpPr>
        <p:spPr>
          <a:xfrm>
            <a:off x="6003070" y="6187559"/>
            <a:ext cx="2534640" cy="369332"/>
          </a:xfrm>
          <a:prstGeom prst="rect">
            <a:avLst/>
          </a:prstGeom>
          <a:noFill/>
        </p:spPr>
        <p:txBody>
          <a:bodyPr wrap="square" rtlCol="0">
            <a:spAutoFit/>
          </a:bodyPr>
          <a:lstStyle/>
          <a:p>
            <a:r>
              <a:rPr lang="en-US" altLang="zh-CN" dirty="0" smtClean="0"/>
              <a:t>100</a:t>
            </a:r>
            <a:r>
              <a:rPr lang="zh-CN" altLang="en-US" dirty="0" smtClean="0"/>
              <a:t>*</a:t>
            </a:r>
            <a:r>
              <a:rPr lang="en-US" altLang="zh-CN" dirty="0" smtClean="0"/>
              <a:t>100</a:t>
            </a:r>
            <a:r>
              <a:rPr lang="zh-CN" altLang="en-US" dirty="0" smtClean="0"/>
              <a:t>路双面读出板</a:t>
            </a:r>
            <a:endParaRPr lang="zh-CN" altLang="en-US" dirty="0"/>
          </a:p>
        </p:txBody>
      </p:sp>
    </p:spTree>
    <p:extLst>
      <p:ext uri="{BB962C8B-B14F-4D97-AF65-F5344CB8AC3E}">
        <p14:creationId xmlns:p14="http://schemas.microsoft.com/office/powerpoint/2010/main" val="136813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TotalTime>
  <Words>1348</Words>
  <Application>Microsoft Office PowerPoint</Application>
  <PresentationFormat>全屏显示(4:3)</PresentationFormat>
  <Paragraphs>102</Paragraphs>
  <Slides>16</Slides>
  <Notes>7</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Sky123.Org</cp:lastModifiedBy>
  <cp:revision>43</cp:revision>
  <dcterms:created xsi:type="dcterms:W3CDTF">2017-11-09T08:19:29Z</dcterms:created>
  <dcterms:modified xsi:type="dcterms:W3CDTF">2017-11-12T03:32:26Z</dcterms:modified>
</cp:coreProperties>
</file>