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256" r:id="rId3"/>
    <p:sldId id="286" r:id="rId4"/>
    <p:sldId id="299" r:id="rId5"/>
    <p:sldId id="298" r:id="rId6"/>
    <p:sldId id="301" r:id="rId7"/>
    <p:sldId id="300" r:id="rId8"/>
    <p:sldId id="302" r:id="rId9"/>
    <p:sldId id="303" r:id="rId10"/>
    <p:sldId id="288" r:id="rId11"/>
    <p:sldId id="315" r:id="rId12"/>
    <p:sldId id="305" r:id="rId13"/>
    <p:sldId id="307" r:id="rId14"/>
    <p:sldId id="313" r:id="rId15"/>
    <p:sldId id="308" r:id="rId16"/>
    <p:sldId id="309" r:id="rId17"/>
    <p:sldId id="312" r:id="rId18"/>
    <p:sldId id="310" r:id="rId19"/>
    <p:sldId id="311" r:id="rId20"/>
    <p:sldId id="281" r:id="rId21"/>
    <p:sldId id="314" r:id="rId22"/>
    <p:sldId id="306" r:id="rId23"/>
    <p:sldId id="275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D1B2773-C747-4E5A-9BB9-7E7D2265E491}">
          <p14:sldIdLst>
            <p14:sldId id="256"/>
            <p14:sldId id="286"/>
            <p14:sldId id="299"/>
            <p14:sldId id="298"/>
            <p14:sldId id="301"/>
            <p14:sldId id="300"/>
            <p14:sldId id="302"/>
            <p14:sldId id="303"/>
            <p14:sldId id="288"/>
            <p14:sldId id="315"/>
            <p14:sldId id="305"/>
            <p14:sldId id="307"/>
            <p14:sldId id="313"/>
            <p14:sldId id="308"/>
            <p14:sldId id="309"/>
            <p14:sldId id="312"/>
            <p14:sldId id="310"/>
            <p14:sldId id="311"/>
            <p14:sldId id="281"/>
            <p14:sldId id="314"/>
            <p14:sldId id="306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43313-34B6-48A5-8DBF-5A4713A02484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CEC26-6B23-4487-8953-631A3A4D51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3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7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3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 flipH="1">
            <a:off x="1072754" y="6480175"/>
            <a:ext cx="7965282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 flipH="1">
            <a:off x="105966" y="6480175"/>
            <a:ext cx="594122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6"/>
          <p:cNvGrpSpPr>
            <a:grpSpLocks/>
          </p:cNvGrpSpPr>
          <p:nvPr userDrawn="1"/>
        </p:nvGrpSpPr>
        <p:grpSpPr bwMode="auto">
          <a:xfrm flipH="1">
            <a:off x="731045" y="6269040"/>
            <a:ext cx="310753" cy="422275"/>
            <a:chOff x="7019085" y="157473"/>
            <a:chExt cx="3868830" cy="3952255"/>
          </a:xfrm>
        </p:grpSpPr>
        <p:sp>
          <p:nvSpPr>
            <p:cNvPr id="5" name="椭圆 4"/>
            <p:cNvSpPr/>
            <p:nvPr/>
          </p:nvSpPr>
          <p:spPr>
            <a:xfrm>
              <a:off x="8634806" y="157473"/>
              <a:ext cx="637388" cy="62404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 rot="1542857">
              <a:off x="9361133" y="320907"/>
              <a:ext cx="622570" cy="62404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 rot="3085714">
              <a:off x="9938502" y="782249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 rot="7714286">
              <a:off x="9938502" y="2862383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4628572">
              <a:off x="10264610" y="1450858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9257143">
              <a:off x="9361133" y="3322244"/>
              <a:ext cx="622570" cy="62404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 rot="6171428">
              <a:off x="10264610" y="2193764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 rot="10800000">
              <a:off x="8634806" y="3485688"/>
              <a:ext cx="637388" cy="62404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 rot="12342857">
              <a:off x="7923298" y="3322244"/>
              <a:ext cx="622570" cy="62404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 rot="13885714">
              <a:off x="7344458" y="2862383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 rot="20057142">
              <a:off x="7923298" y="320907"/>
              <a:ext cx="622570" cy="62404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 rot="15428571">
              <a:off x="7018350" y="2193764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rot="16971429">
              <a:off x="7018350" y="1450858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 rot="18514286">
              <a:off x="7344458" y="782249"/>
              <a:ext cx="624040" cy="622570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cxnSp>
        <p:nvCxnSpPr>
          <p:cNvPr id="20" name="直接连接符 19" hidden="1"/>
          <p:cNvCxnSpPr/>
          <p:nvPr userDrawn="1"/>
        </p:nvCxnSpPr>
        <p:spPr>
          <a:xfrm>
            <a:off x="2386013" y="431802"/>
            <a:ext cx="0" cy="52546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 21"/>
          <p:cNvSpPr/>
          <p:nvPr userDrawn="1"/>
        </p:nvSpPr>
        <p:spPr>
          <a:xfrm flipV="1">
            <a:off x="130969" y="423863"/>
            <a:ext cx="1039416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77479" y="6334127"/>
            <a:ext cx="219075" cy="284163"/>
          </a:xfrm>
        </p:spPr>
        <p:txBody>
          <a:bodyPr anchor="ctr" anchorCtr="1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EADE9A-41AF-4B02-88DE-052C0BEA45BA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7389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3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1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04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89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46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9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9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38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356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7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48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B1614-FB9D-4DEE-A20C-5D384556B889}" type="datetimeFigureOut">
              <a:rPr lang="zh-CN" altLang="en-US" smtClean="0"/>
              <a:pPr/>
              <a:t>2017/11/11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6B967-EB86-4D9E-9381-B4BBB9B990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2.png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9.bin"/><Relationship Id="rId3" Type="http://schemas.openxmlformats.org/officeDocument/2006/relationships/image" Target="../media/image2.jpeg"/><Relationship Id="rId21" Type="http://schemas.openxmlformats.org/officeDocument/2006/relationships/image" Target="../media/image16.png"/><Relationship Id="rId7" Type="http://schemas.openxmlformats.org/officeDocument/2006/relationships/image" Target="../media/image9.emf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4.png"/><Relationship Id="rId25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29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___2.xls"/><Relationship Id="rId11" Type="http://schemas.openxmlformats.org/officeDocument/2006/relationships/image" Target="../media/image11.png"/><Relationship Id="rId24" Type="http://schemas.openxmlformats.org/officeDocument/2006/relationships/image" Target="../media/image19.jpeg"/><Relationship Id="rId5" Type="http://schemas.openxmlformats.org/officeDocument/2006/relationships/image" Target="../media/image8.emf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21.jpeg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15.png"/><Relationship Id="rId4" Type="http://schemas.openxmlformats.org/officeDocument/2006/relationships/oleObject" Target="../embeddings/Microsoft_Excel_97-2003____1.xls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18.png"/><Relationship Id="rId30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矩形 1"/>
          <p:cNvSpPr>
            <a:spLocks noChangeArrowheads="1"/>
          </p:cNvSpPr>
          <p:nvPr/>
        </p:nvSpPr>
        <p:spPr bwMode="auto">
          <a:xfrm>
            <a:off x="0" y="1628800"/>
            <a:ext cx="9144000" cy="1716088"/>
          </a:xfrm>
          <a:prstGeom prst="rect">
            <a:avLst/>
          </a:prstGeom>
          <a:solidFill>
            <a:srgbClr val="28A9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 sz="2400">
              <a:latin typeface="Copperplate Gothic Bold" pitchFamily="34" charset="0"/>
              <a:ea typeface="微软雅黑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9050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3"/>
          <p:cNvSpPr txBox="1"/>
          <p:nvPr/>
        </p:nvSpPr>
        <p:spPr>
          <a:xfrm>
            <a:off x="1763688" y="1844826"/>
            <a:ext cx="5976664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ln w="3175">
                  <a:solidFill>
                    <a:srgbClr val="31A5D7"/>
                  </a:solidFill>
                </a:ln>
                <a:solidFill>
                  <a:schemeClr val="bg1"/>
                </a:solidFill>
                <a:latin typeface="华康俪金黑W8" pitchFamily="49" charset="-122"/>
                <a:ea typeface="华康俪金黑W8" pitchFamily="49" charset="-122"/>
              </a:rPr>
              <a:t>重离子治疗系统中气体探测器的应用</a:t>
            </a:r>
            <a:endParaRPr lang="zh-CN" altLang="en-US" sz="4000" b="1" dirty="0">
              <a:ln w="3175">
                <a:solidFill>
                  <a:srgbClr val="31A5D7"/>
                </a:solidFill>
              </a:ln>
              <a:solidFill>
                <a:schemeClr val="bg1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" y="6380882"/>
            <a:ext cx="5975747" cy="0"/>
          </a:xfrm>
          <a:prstGeom prst="line">
            <a:avLst/>
          </a:prstGeom>
          <a:ln w="31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0" y="6447557"/>
            <a:ext cx="5904310" cy="0"/>
          </a:xfrm>
          <a:prstGeom prst="line">
            <a:avLst/>
          </a:prstGeom>
          <a:ln w="31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0" y="6512644"/>
            <a:ext cx="5904310" cy="0"/>
          </a:xfrm>
          <a:prstGeom prst="line">
            <a:avLst/>
          </a:prstGeom>
          <a:ln w="31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5904310" y="6380882"/>
            <a:ext cx="3239690" cy="12700"/>
          </a:xfrm>
          <a:prstGeom prst="line">
            <a:avLst/>
          </a:prstGeom>
          <a:ln w="31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5760244" y="6453907"/>
            <a:ext cx="3383756" cy="6350"/>
          </a:xfrm>
          <a:prstGeom prst="line">
            <a:avLst/>
          </a:prstGeom>
          <a:ln w="31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5904310" y="6512644"/>
            <a:ext cx="3239690" cy="12700"/>
          </a:xfrm>
          <a:prstGeom prst="line">
            <a:avLst/>
          </a:prstGeom>
          <a:ln w="31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4"/>
          <p:cNvSpPr txBox="1"/>
          <p:nvPr/>
        </p:nvSpPr>
        <p:spPr>
          <a:xfrm>
            <a:off x="2483792" y="3933056"/>
            <a:ext cx="41764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                    赵祖龙</a:t>
            </a:r>
            <a:endParaRPr lang="en-US" altLang="zh-CN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          加速器束流诊断室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中国科学院近代物理研究所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4" name="Picture 16" descr="c:\users\zulong\appdata\roaming\360se6\User Data\temp\cn74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I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-27384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009837"/>
      </p:ext>
    </p:extLst>
  </p:cSld>
  <p:clrMapOvr>
    <a:masterClrMapping/>
  </p:clrMapOvr>
  <p:transition spd="med" advTm="25529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9</a:t>
            </a:r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1665" y="18864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高能线分条电离室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4355976" y="1124744"/>
            <a:ext cx="4166071" cy="3171542"/>
          </a:xfrm>
          <a:prstGeom prst="rect">
            <a:avLst/>
          </a:prstGeom>
        </p:spPr>
      </p:pic>
      <p:sp>
        <p:nvSpPr>
          <p:cNvPr id="13" name="矩形 4"/>
          <p:cNvSpPr>
            <a:spLocks noChangeArrowheads="1"/>
          </p:cNvSpPr>
          <p:nvPr/>
        </p:nvSpPr>
        <p:spPr bwMode="auto">
          <a:xfrm>
            <a:off x="1237556" y="4232226"/>
            <a:ext cx="2232248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增益测试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4"/>
          <p:cNvSpPr>
            <a:spLocks noChangeArrowheads="1"/>
          </p:cNvSpPr>
          <p:nvPr/>
        </p:nvSpPr>
        <p:spPr bwMode="auto">
          <a:xfrm>
            <a:off x="5436096" y="4224278"/>
            <a:ext cx="2294767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位置分辨率测试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Picture 4" descr="I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7087"/>
            <a:ext cx="3857889" cy="295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07616" y="473102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射线管的参数</a:t>
            </a:r>
            <a:r>
              <a:rPr lang="zh-CN" altLang="zh-CN" sz="16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设置：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电压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10KV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，阳极电流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0.4884mA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，丝电流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1.221mA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，丝电流上升速度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0.488A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sz="16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射线管</a:t>
            </a:r>
            <a:r>
              <a:rPr lang="zh-CN" altLang="zh-CN" sz="16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距探测器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真空</a:t>
            </a:r>
            <a:r>
              <a:rPr lang="zh-CN" altLang="zh-CN" sz="16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窗中心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为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42mm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，将真空腔内充入混合气体（</a:t>
            </a:r>
            <a:r>
              <a:rPr lang="en-US" altLang="zh-CN" sz="1600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Ar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80%, CO2 20%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），内部压强大于环境大气压约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20mPa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，室温</a:t>
            </a:r>
            <a:r>
              <a:rPr lang="en-US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25.8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℃</a:t>
            </a:r>
            <a:r>
              <a:rPr lang="zh-CN" altLang="zh-CN" sz="16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sz="16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16461"/>
      </p:ext>
    </p:extLst>
  </p:cSld>
  <p:clrMapOvr>
    <a:masterClrMapping/>
  </p:clrMapOvr>
  <p:transition spd="med" advTm="41492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charset="0"/>
              </a:rPr>
              <a:t>10</a:t>
            </a:r>
            <a:endParaRPr lang="zh-CN" altLang="en-US" dirty="0" smtClean="0"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高能线分条电离室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53"/>
          <p:cNvGrpSpPr>
            <a:grpSpLocks/>
          </p:cNvGrpSpPr>
          <p:nvPr/>
        </p:nvGrpSpPr>
        <p:grpSpPr bwMode="auto">
          <a:xfrm>
            <a:off x="179512" y="1005645"/>
            <a:ext cx="5052423" cy="3863515"/>
            <a:chOff x="1187624" y="4077072"/>
            <a:chExt cx="6084000" cy="2365323"/>
          </a:xfrm>
        </p:grpSpPr>
        <p:pic>
          <p:nvPicPr>
            <p:cNvPr id="8" name="Picture 21" descr="治癌模型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077072"/>
              <a:ext cx="6084000" cy="236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1619166" y="4220941"/>
              <a:ext cx="0" cy="648358"/>
            </a:xfrm>
            <a:prstGeom prst="line">
              <a:avLst/>
            </a:prstGeom>
            <a:ln w="25400">
              <a:solidFill>
                <a:srgbClr val="66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39"/>
            <p:cNvGrpSpPr>
              <a:grpSpLocks/>
            </p:cNvGrpSpPr>
            <p:nvPr/>
          </p:nvGrpSpPr>
          <p:grpSpPr bwMode="auto">
            <a:xfrm>
              <a:off x="1619672" y="4221088"/>
              <a:ext cx="5472608" cy="2160240"/>
              <a:chOff x="1619672" y="4221088"/>
              <a:chExt cx="5472608" cy="2160240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4788402" y="5300907"/>
                <a:ext cx="230403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3780057" y="6380872"/>
                <a:ext cx="327632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7092434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3491656" y="4869299"/>
                <a:ext cx="0" cy="431608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4788402" y="4220941"/>
                <a:ext cx="0" cy="1079966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3780057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3491656" y="5300907"/>
                <a:ext cx="28840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691267" y="4869299"/>
                <a:ext cx="1764339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619166" y="4220941"/>
                <a:ext cx="316817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矩形 10"/>
            <p:cNvSpPr/>
            <p:nvPr/>
          </p:nvSpPr>
          <p:spPr>
            <a:xfrm>
              <a:off x="1691267" y="4941234"/>
              <a:ext cx="576803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12271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3024063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347455" y="5733460"/>
              <a:ext cx="396552" cy="35967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</p:grpSp>
      <p:pic>
        <p:nvPicPr>
          <p:cNvPr id="5" name="Picture 2" descr="F:\论文申请\P71016-153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77653"/>
            <a:ext cx="4259478" cy="37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4"/>
          <p:cNvSpPr>
            <a:spLocks noChangeArrowheads="1"/>
          </p:cNvSpPr>
          <p:nvPr/>
        </p:nvSpPr>
        <p:spPr bwMode="auto">
          <a:xfrm>
            <a:off x="2917776" y="5089158"/>
            <a:ext cx="2806352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电离室的分布与安装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5" name="Picture 4" descr="IM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429991"/>
      </p:ext>
    </p:extLst>
  </p:cSld>
  <p:clrMapOvr>
    <a:masterClrMapping/>
  </p:clrMapOvr>
  <p:transition spd="med" advTm="3625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charset="0"/>
              </a:rPr>
              <a:t>11</a:t>
            </a:r>
            <a:endParaRPr lang="zh-CN" altLang="en-US" dirty="0" smtClean="0"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高能线分条电离室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24615"/>
              </p:ext>
            </p:extLst>
          </p:nvPr>
        </p:nvGraphicFramePr>
        <p:xfrm>
          <a:off x="1907704" y="1052736"/>
          <a:ext cx="5328592" cy="450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Visio" r:id="rId3" imgW="6654635" imgH="5617149" progId="Visio.Drawing.11">
                  <p:embed/>
                </p:oleObj>
              </mc:Choice>
              <mc:Fallback>
                <p:oleObj name="Visio" r:id="rId3" imgW="6654635" imgH="561714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052736"/>
                        <a:ext cx="5328592" cy="45080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3599892" y="5661248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3599892" y="5661248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探测器系统图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Picture 4" descr="IM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164889"/>
      </p:ext>
    </p:extLst>
  </p:cSld>
  <p:clrMapOvr>
    <a:masterClrMapping/>
  </p:clrMapOvr>
  <p:transition spd="med" advTm="24139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charset="0"/>
              </a:rPr>
              <a:t>12</a:t>
            </a:r>
            <a:endParaRPr lang="zh-CN" altLang="en-US" dirty="0" smtClean="0"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高能线分条电离室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5" y="966960"/>
            <a:ext cx="7459139" cy="476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3779912" y="5877272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束流测试图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Picture 4" descr="I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9800"/>
      </p:ext>
    </p:extLst>
  </p:cSld>
  <p:clrMapOvr>
    <a:masterClrMapping/>
  </p:clrMapOvr>
  <p:transition spd="med" advTm="26514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charset="0"/>
              </a:rPr>
              <a:t>13</a:t>
            </a:r>
            <a:endParaRPr lang="zh-CN" altLang="en-US" dirty="0" smtClean="0"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剂量电离室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20" y="937157"/>
            <a:ext cx="3308548" cy="13397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58746"/>
              </p:ext>
            </p:extLst>
          </p:nvPr>
        </p:nvGraphicFramePr>
        <p:xfrm>
          <a:off x="1793760" y="4725144"/>
          <a:ext cx="4970295" cy="1592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9230"/>
                <a:gridCol w="3261065"/>
              </a:tblGrid>
              <a:tr h="253703"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有效面积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smtClean="0">
                          <a:effectLst/>
                        </a:rPr>
                        <a:t>250mm*250mm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1147">
                <a:tc>
                  <a:txBody>
                    <a:bodyPr/>
                    <a:lstStyle/>
                    <a:p>
                      <a:pPr indent="127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灵敏度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636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探测器</a:t>
                      </a:r>
                      <a:r>
                        <a:rPr lang="en-US" sz="1200" kern="100">
                          <a:effectLst/>
                        </a:rPr>
                        <a:t>1nA </a:t>
                      </a:r>
                      <a:r>
                        <a:rPr lang="zh-CN" sz="1200" kern="100">
                          <a:effectLst/>
                        </a:rPr>
                        <a:t>对应计数</a:t>
                      </a:r>
                      <a:r>
                        <a:rPr lang="en-US" sz="1200" kern="100">
                          <a:effectLst/>
                        </a:rPr>
                        <a:t>100/s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1576"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电压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 300V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1576"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漏电流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r>
                        <a:rPr lang="zh-CN" sz="1200" kern="100">
                          <a:effectLst/>
                        </a:rPr>
                        <a:t>小于</a:t>
                      </a:r>
                      <a:r>
                        <a:rPr lang="en-US" sz="1200" kern="100">
                          <a:effectLst/>
                        </a:rPr>
                        <a:t>2μA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1576"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入、出射窗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双面镀铝</a:t>
                      </a:r>
                      <a:r>
                        <a:rPr lang="en-US" sz="1200" kern="100" dirty="0" err="1">
                          <a:effectLst/>
                        </a:rPr>
                        <a:t>Kapton</a:t>
                      </a:r>
                      <a:r>
                        <a:rPr lang="zh-CN" sz="1200" kern="100" dirty="0">
                          <a:effectLst/>
                        </a:rPr>
                        <a:t>膜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1576"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信号级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双面镀铝</a:t>
                      </a:r>
                      <a:r>
                        <a:rPr lang="en-US" sz="1200" kern="100">
                          <a:effectLst/>
                        </a:rPr>
                        <a:t>Mylar</a:t>
                      </a:r>
                      <a:r>
                        <a:rPr lang="zh-CN" sz="1200" kern="100">
                          <a:effectLst/>
                        </a:rPr>
                        <a:t>膜或</a:t>
                      </a:r>
                      <a:r>
                        <a:rPr lang="en-US" sz="1200" kern="100">
                          <a:effectLst/>
                        </a:rPr>
                        <a:t>Kapton</a:t>
                      </a:r>
                      <a:r>
                        <a:rPr lang="zh-CN" sz="1200" kern="100">
                          <a:effectLst/>
                        </a:rPr>
                        <a:t>膜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1576">
                <a:tc>
                  <a:txBody>
                    <a:bodyPr/>
                    <a:lstStyle/>
                    <a:p>
                      <a:pPr indent="266700"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前端电子学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Q/f</a:t>
                      </a:r>
                      <a:r>
                        <a:rPr lang="zh-CN" sz="1200" kern="100" dirty="0">
                          <a:effectLst/>
                        </a:rPr>
                        <a:t>转换电路（</a:t>
                      </a:r>
                      <a:r>
                        <a:rPr lang="en-US" sz="1200" kern="100" dirty="0">
                          <a:effectLst/>
                        </a:rPr>
                        <a:t>0.5pC/pulse </a:t>
                      </a:r>
                      <a:r>
                        <a:rPr lang="zh-CN" sz="1200" kern="100" dirty="0">
                          <a:effectLst/>
                        </a:rPr>
                        <a:t>，</a:t>
                      </a:r>
                      <a:r>
                        <a:rPr lang="en-US" sz="1200" kern="100" dirty="0">
                          <a:effectLst/>
                        </a:rPr>
                        <a:t>10pC/pulse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9" name="图片 2"/>
          <p:cNvPicPr>
            <a:picLocks noChangeAspect="1"/>
          </p:cNvPicPr>
          <p:nvPr/>
        </p:nvPicPr>
        <p:blipFill>
          <a:blip r:embed="rId3"/>
          <a:srcRect l="8055" t="11543" r="55031" b="7706"/>
          <a:stretch>
            <a:fillRect/>
          </a:stretch>
        </p:blipFill>
        <p:spPr bwMode="auto">
          <a:xfrm>
            <a:off x="5111080" y="908720"/>
            <a:ext cx="2592288" cy="318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1807670" y="2362976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探头示意图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5516105" y="4157153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探测器实物图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Picture 4" descr="IM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42" y="2737704"/>
            <a:ext cx="2171568" cy="16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50182"/>
      </p:ext>
    </p:extLst>
  </p:cSld>
  <p:clrMapOvr>
    <a:masterClrMapping/>
  </p:clrMapOvr>
  <p:transition spd="med" advTm="31599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charset="0"/>
              </a:rPr>
              <a:t>14</a:t>
            </a:r>
            <a:endParaRPr lang="zh-CN" altLang="en-US" dirty="0" smtClean="0"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剂量电离室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16980"/>
            <a:ext cx="217646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3" y="2821161"/>
            <a:ext cx="471868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5912259" y="5385196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探测器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安装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0" name="组合 53"/>
          <p:cNvGrpSpPr>
            <a:grpSpLocks/>
          </p:cNvGrpSpPr>
          <p:nvPr/>
        </p:nvGrpSpPr>
        <p:grpSpPr bwMode="auto">
          <a:xfrm>
            <a:off x="548186" y="916980"/>
            <a:ext cx="4887910" cy="3504609"/>
            <a:chOff x="1187624" y="4077072"/>
            <a:chExt cx="6084000" cy="2365323"/>
          </a:xfrm>
        </p:grpSpPr>
        <p:pic>
          <p:nvPicPr>
            <p:cNvPr id="11" name="Picture 21" descr="治癌模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077072"/>
              <a:ext cx="6084000" cy="236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直接连接符 11"/>
            <p:cNvCxnSpPr/>
            <p:nvPr/>
          </p:nvCxnSpPr>
          <p:spPr>
            <a:xfrm>
              <a:off x="1619166" y="4220941"/>
              <a:ext cx="0" cy="648358"/>
            </a:xfrm>
            <a:prstGeom prst="line">
              <a:avLst/>
            </a:prstGeom>
            <a:ln w="25400">
              <a:solidFill>
                <a:srgbClr val="66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39"/>
            <p:cNvGrpSpPr>
              <a:grpSpLocks/>
            </p:cNvGrpSpPr>
            <p:nvPr/>
          </p:nvGrpSpPr>
          <p:grpSpPr bwMode="auto">
            <a:xfrm>
              <a:off x="1619672" y="4221088"/>
              <a:ext cx="5472608" cy="2160240"/>
              <a:chOff x="1619672" y="4221088"/>
              <a:chExt cx="5472608" cy="216024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788402" y="5300907"/>
                <a:ext cx="230403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780057" y="6380872"/>
                <a:ext cx="327632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7092434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3491656" y="4869299"/>
                <a:ext cx="0" cy="431608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788402" y="4220941"/>
                <a:ext cx="0" cy="1079966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3780057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491656" y="5300907"/>
                <a:ext cx="28840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691267" y="4869299"/>
                <a:ext cx="1764339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619166" y="4220941"/>
                <a:ext cx="316817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矩形 13"/>
            <p:cNvSpPr/>
            <p:nvPr/>
          </p:nvSpPr>
          <p:spPr>
            <a:xfrm>
              <a:off x="1691267" y="4941234"/>
              <a:ext cx="576803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412271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24063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347455" y="5733460"/>
              <a:ext cx="396552" cy="35967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</p:grpSp>
      <p:pic>
        <p:nvPicPr>
          <p:cNvPr id="27" name="Picture 4" descr="IM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060231"/>
      </p:ext>
    </p:extLst>
  </p:cSld>
  <p:clrMapOvr>
    <a:masterClrMapping/>
  </p:clrMapOvr>
  <p:transition spd="med" advTm="11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 smtClean="0"/>
              <a:t>15</a:t>
            </a:r>
            <a:endParaRPr lang="zh-CN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剂量电离室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7" y="1124744"/>
            <a:ext cx="773424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491880" y="5877272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束流测试图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Picture 4" descr="I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57077"/>
      </p:ext>
    </p:extLst>
  </p:cSld>
  <p:clrMapOvr>
    <a:masterClrMapping/>
  </p:clrMapOvr>
  <p:transition spd="med" advTm="277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 smtClean="0"/>
              <a:t>16</a:t>
            </a:r>
            <a:endParaRPr lang="zh-CN" altLang="en-US" dirty="0" smtClean="0"/>
          </a:p>
        </p:txBody>
      </p:sp>
      <p:pic>
        <p:nvPicPr>
          <p:cNvPr id="10" name="Picture 3" descr="C:\Users\zulong\Desktop\月工作记录\图片库\手机图片\IMG_20140530_104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18" y="1340768"/>
            <a:ext cx="3681048" cy="277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终端分条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304548"/>
            <a:ext cx="3888432" cy="284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950728"/>
              </p:ext>
            </p:extLst>
          </p:nvPr>
        </p:nvGraphicFramePr>
        <p:xfrm>
          <a:off x="1718121" y="4653136"/>
          <a:ext cx="5446167" cy="1656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2972"/>
                <a:gridCol w="2713195"/>
              </a:tblGrid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有效面积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200mm*200mm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通道数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400</a:t>
                      </a:r>
                      <a:r>
                        <a:rPr lang="zh-CN" sz="1200" kern="100">
                          <a:effectLst/>
                        </a:rPr>
                        <a:t>通道负输入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输入电容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10pF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动态电流范围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10pA~100µA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动态电荷范围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10pC~1nC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噪声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小于</a:t>
                      </a:r>
                      <a:r>
                        <a:rPr lang="en-US" sz="1200" kern="100">
                          <a:effectLst/>
                        </a:rPr>
                        <a:t>8mV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98"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积分时间范围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50µs~6s</a:t>
                      </a:r>
                      <a:r>
                        <a:rPr lang="zh-CN" sz="1200" kern="100" dirty="0">
                          <a:effectLst/>
                        </a:rPr>
                        <a:t>，程序可调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1259632" y="4157153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探头示意图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5588113" y="4157153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探测器实物图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Picture 4" descr="IM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21207"/>
      </p:ext>
    </p:extLst>
  </p:cSld>
  <p:clrMapOvr>
    <a:masterClrMapping/>
  </p:clrMapOvr>
  <p:transition spd="med" advTm="29818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 smtClean="0"/>
              <a:t>17</a:t>
            </a:r>
            <a:endParaRPr lang="zh-CN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1665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终端分条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5" y="2320300"/>
            <a:ext cx="5418326" cy="40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D:\图片\IMG_20161215_150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82683"/>
            <a:ext cx="2330764" cy="41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53"/>
          <p:cNvGrpSpPr>
            <a:grpSpLocks/>
          </p:cNvGrpSpPr>
          <p:nvPr/>
        </p:nvGrpSpPr>
        <p:grpSpPr bwMode="auto">
          <a:xfrm>
            <a:off x="576873" y="916980"/>
            <a:ext cx="4887910" cy="3504609"/>
            <a:chOff x="1187624" y="4077072"/>
            <a:chExt cx="6084000" cy="2365323"/>
          </a:xfrm>
        </p:grpSpPr>
        <p:pic>
          <p:nvPicPr>
            <p:cNvPr id="10" name="Picture 21" descr="治癌模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077072"/>
              <a:ext cx="6084000" cy="236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直接连接符 11"/>
            <p:cNvCxnSpPr/>
            <p:nvPr/>
          </p:nvCxnSpPr>
          <p:spPr>
            <a:xfrm>
              <a:off x="1619166" y="4220941"/>
              <a:ext cx="0" cy="648358"/>
            </a:xfrm>
            <a:prstGeom prst="line">
              <a:avLst/>
            </a:prstGeom>
            <a:ln w="25400">
              <a:solidFill>
                <a:srgbClr val="66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39"/>
            <p:cNvGrpSpPr>
              <a:grpSpLocks/>
            </p:cNvGrpSpPr>
            <p:nvPr/>
          </p:nvGrpSpPr>
          <p:grpSpPr bwMode="auto">
            <a:xfrm>
              <a:off x="1619672" y="4221088"/>
              <a:ext cx="5472608" cy="2160240"/>
              <a:chOff x="1619672" y="4221088"/>
              <a:chExt cx="5472608" cy="216024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788402" y="5300907"/>
                <a:ext cx="230403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780057" y="6380872"/>
                <a:ext cx="327632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7092434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3491656" y="4869299"/>
                <a:ext cx="0" cy="431608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788402" y="4220941"/>
                <a:ext cx="0" cy="1079966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3780057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491656" y="5300907"/>
                <a:ext cx="28840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691267" y="4869299"/>
                <a:ext cx="1764339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619166" y="4220941"/>
                <a:ext cx="316817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矩形 13"/>
            <p:cNvSpPr/>
            <p:nvPr/>
          </p:nvSpPr>
          <p:spPr>
            <a:xfrm>
              <a:off x="1691267" y="4941234"/>
              <a:ext cx="576803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412271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024063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347455" y="5733460"/>
              <a:ext cx="396552" cy="35967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</p:grpSp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6349450" y="5436392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探测器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安装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8" name="Picture 4" descr="IM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2105"/>
      </p:ext>
    </p:extLst>
  </p:cSld>
  <p:clrMapOvr>
    <a:masterClrMapping/>
  </p:clrMapOvr>
  <p:transition spd="med" advTm="14081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 smtClean="0"/>
              <a:t>18</a:t>
            </a:r>
            <a:endParaRPr lang="zh-CN" altLang="en-US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终端分条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2" y="1234889"/>
            <a:ext cx="4081884" cy="305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F:\月工作记录\工程师三级申请报告\4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40446"/>
            <a:ext cx="4460584" cy="30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1237556" y="4445060"/>
            <a:ext cx="2232248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点扫描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5436096" y="4437112"/>
            <a:ext cx="2294767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均匀扫描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Picture 4" descr="IM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510038"/>
      </p:ext>
    </p:extLst>
  </p:cSld>
  <p:clrMapOvr>
    <a:masterClrMapping/>
  </p:clrMapOvr>
  <p:transition spd="med" advTm="5204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latin typeface="Arial" pitchFamily="34" charset="0"/>
              </a:rPr>
              <a:t>1</a:t>
            </a:r>
            <a:endParaRPr lang="zh-CN" altLang="en-US" dirty="0" smtClean="0">
              <a:latin typeface="Arial" pitchFamily="34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3276136" y="1914525"/>
            <a:ext cx="2520000" cy="0"/>
          </a:xfrm>
          <a:prstGeom prst="line">
            <a:avLst/>
          </a:prstGeom>
          <a:ln w="57150"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3275856" y="1054100"/>
            <a:ext cx="2520000" cy="0"/>
          </a:xfrm>
          <a:prstGeom prst="line">
            <a:avLst/>
          </a:prstGeom>
          <a:ln w="57150"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3276136" y="1159790"/>
            <a:ext cx="2736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</a:p>
        </p:txBody>
      </p:sp>
      <p:sp>
        <p:nvSpPr>
          <p:cNvPr id="36" name="文本框 41"/>
          <p:cNvSpPr txBox="1"/>
          <p:nvPr/>
        </p:nvSpPr>
        <p:spPr bwMode="auto">
          <a:xfrm>
            <a:off x="1316888" y="2417890"/>
            <a:ext cx="6654800" cy="255454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、重离子治疗系统简介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、高能线分条电离室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、终端剂量电离室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、终端分条电离室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、其他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文本框 41"/>
          <p:cNvSpPr txBox="1"/>
          <p:nvPr/>
        </p:nvSpPr>
        <p:spPr bwMode="auto">
          <a:xfrm>
            <a:off x="143648" y="385499"/>
            <a:ext cx="117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452578"/>
      </p:ext>
    </p:extLst>
  </p:cSld>
  <p:clrMapOvr>
    <a:masterClrMapping/>
  </p:clrMapOvr>
  <p:transition spd="med" advTm="15074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dirty="0" smtClean="0"/>
              <a:t>19</a:t>
            </a:r>
            <a:endParaRPr lang="zh-CN" altLang="en-US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1520" y="22472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终端分条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758900"/>
            <a:ext cx="4657725" cy="540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1907704" y="6165304"/>
            <a:ext cx="4752528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终端探测器在点扫描过程中的工作流程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" name="Picture 4" descr="I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230325"/>
      </p:ext>
    </p:extLst>
  </p:cSld>
  <p:clrMapOvr>
    <a:masterClrMapping/>
  </p:clrMapOvr>
  <p:transition spd="med" advTm="39534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20</a:t>
            </a:r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36" name="文本框 41"/>
          <p:cNvSpPr txBox="1"/>
          <p:nvPr/>
        </p:nvSpPr>
        <p:spPr bwMode="auto">
          <a:xfrm>
            <a:off x="1187624" y="1628800"/>
            <a:ext cx="74168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气体探测器组（段利敏 杨贺润 鲁成桂 张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俊伟 魏向伦）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多丝室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、低气压气体探测器和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MPGD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探测器等</a:t>
            </a:r>
            <a:endParaRPr lang="en-US" altLang="zh-CN" sz="2400" dirty="0">
              <a:latin typeface="黑体" pitchFamily="49" charset="-122"/>
              <a:ea typeface="黑体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束流诊断室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（ 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毛瑞士 徐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治国 赵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祖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龙 康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新才 魏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堃 刘通 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王建力 刘晓涛）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法拉第筒、荧光靶、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多丝探针、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剂量电离室、分条电离室、闪烁体、二次电子探测器、束损探测器、快速</a:t>
            </a:r>
            <a:r>
              <a:rPr lang="en-US" altLang="zh-CN" sz="2400" dirty="0">
                <a:latin typeface="黑体" pitchFamily="49" charset="-122"/>
                <a:ea typeface="黑体" pitchFamily="49" charset="-122"/>
              </a:rPr>
              <a:t>Bragg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峰探测器等</a:t>
            </a:r>
            <a:endParaRPr lang="en-US" altLang="zh-CN" sz="2400" dirty="0">
              <a:latin typeface="黑体" pitchFamily="49" charset="-122"/>
              <a:ea typeface="黑体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核电子学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组（苏弘 佘乾顺）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文本框 41"/>
          <p:cNvSpPr txBox="1"/>
          <p:nvPr/>
        </p:nvSpPr>
        <p:spPr bwMode="auto">
          <a:xfrm>
            <a:off x="143648" y="385499"/>
            <a:ext cx="117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其他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612255"/>
      </p:ext>
    </p:extLst>
  </p:cSld>
  <p:clrMapOvr>
    <a:masterClrMapping/>
  </p:clrMapOvr>
  <p:transition spd="med" advTm="41497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矩形 1"/>
          <p:cNvSpPr>
            <a:spLocks noChangeArrowheads="1"/>
          </p:cNvSpPr>
          <p:nvPr/>
        </p:nvSpPr>
        <p:spPr bwMode="auto">
          <a:xfrm>
            <a:off x="0" y="2625725"/>
            <a:ext cx="9144000" cy="1716088"/>
          </a:xfrm>
          <a:prstGeom prst="rect">
            <a:avLst/>
          </a:prstGeom>
          <a:solidFill>
            <a:srgbClr val="28A9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 sz="2400">
              <a:latin typeface="Copperplate Gothic Bold" pitchFamily="34" charset="0"/>
              <a:ea typeface="微软雅黑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0" y="4373563"/>
            <a:ext cx="9144000" cy="0"/>
          </a:xfrm>
          <a:prstGeom prst="line">
            <a:avLst/>
          </a:prstGeom>
          <a:ln w="19050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3"/>
          <p:cNvSpPr txBox="1"/>
          <p:nvPr/>
        </p:nvSpPr>
        <p:spPr>
          <a:xfrm>
            <a:off x="2907653" y="2822091"/>
            <a:ext cx="332869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>
                <a:ln w="3175">
                  <a:solidFill>
                    <a:srgbClr val="31A5D7"/>
                  </a:solidFill>
                </a:ln>
                <a:solidFill>
                  <a:schemeClr val="bg1"/>
                </a:solidFill>
                <a:latin typeface="Copperplate Gothic Bold" panose="020E0705020206020404" pitchFamily="34" charset="0"/>
                <a:ea typeface="华康俪金黑W8" pitchFamily="49" charset="-122"/>
              </a:rPr>
              <a:t>谢谢</a:t>
            </a:r>
            <a:endParaRPr lang="zh-CN" altLang="en-US" sz="11500" b="1" dirty="0">
              <a:ln w="3175">
                <a:solidFill>
                  <a:srgbClr val="31A5D7"/>
                </a:solidFill>
              </a:ln>
              <a:solidFill>
                <a:schemeClr val="bg1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grpSp>
        <p:nvGrpSpPr>
          <p:cNvPr id="16392" name="组合 2"/>
          <p:cNvGrpSpPr>
            <a:grpSpLocks/>
          </p:cNvGrpSpPr>
          <p:nvPr/>
        </p:nvGrpSpPr>
        <p:grpSpPr bwMode="auto">
          <a:xfrm>
            <a:off x="252370" y="4795838"/>
            <a:ext cx="4320425" cy="144462"/>
            <a:chOff x="0" y="4795475"/>
            <a:chExt cx="4320000" cy="145246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0" y="4795475"/>
              <a:ext cx="4320000" cy="12769"/>
            </a:xfrm>
            <a:prstGeom prst="line">
              <a:avLst/>
            </a:prstGeom>
            <a:ln w="3175">
              <a:solidFill>
                <a:srgbClr val="28A9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0" y="4862512"/>
              <a:ext cx="4320000" cy="11172"/>
            </a:xfrm>
            <a:prstGeom prst="line">
              <a:avLst/>
            </a:prstGeom>
            <a:ln w="3175">
              <a:solidFill>
                <a:srgbClr val="28A9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0" y="4927952"/>
              <a:ext cx="4320000" cy="12769"/>
            </a:xfrm>
            <a:prstGeom prst="line">
              <a:avLst/>
            </a:prstGeom>
            <a:ln w="3175">
              <a:solidFill>
                <a:srgbClr val="28A9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93" name="组合 13"/>
          <p:cNvGrpSpPr>
            <a:grpSpLocks/>
          </p:cNvGrpSpPr>
          <p:nvPr/>
        </p:nvGrpSpPr>
        <p:grpSpPr bwMode="auto">
          <a:xfrm>
            <a:off x="4572794" y="4808538"/>
            <a:ext cx="4318837" cy="144462"/>
            <a:chOff x="0" y="4795475"/>
            <a:chExt cx="4320000" cy="145246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0" y="4795475"/>
              <a:ext cx="4320000" cy="12769"/>
            </a:xfrm>
            <a:prstGeom prst="line">
              <a:avLst/>
            </a:prstGeom>
            <a:ln w="3175">
              <a:solidFill>
                <a:srgbClr val="28A9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0" y="4862512"/>
              <a:ext cx="4320000" cy="11172"/>
            </a:xfrm>
            <a:prstGeom prst="line">
              <a:avLst/>
            </a:prstGeom>
            <a:ln w="3175">
              <a:solidFill>
                <a:srgbClr val="28A9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0" y="4927952"/>
              <a:ext cx="4320000" cy="12769"/>
            </a:xfrm>
            <a:prstGeom prst="line">
              <a:avLst/>
            </a:prstGeom>
            <a:ln w="3175">
              <a:solidFill>
                <a:srgbClr val="28A9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8499850"/>
      </p:ext>
    </p:extLst>
  </p:cSld>
  <p:clrMapOvr>
    <a:masterClrMapping/>
  </p:clrMapOvr>
  <p:transition spd="med" advTm="515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2</a:t>
            </a:r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48" name="文本框 41"/>
          <p:cNvSpPr txBox="1"/>
          <p:nvPr/>
        </p:nvSpPr>
        <p:spPr bwMode="auto">
          <a:xfrm>
            <a:off x="35496" y="385500"/>
            <a:ext cx="3384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ctr"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重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离子治癌原理简介</a:t>
            </a:r>
            <a:endParaRPr lang="zh-CN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52166"/>
            <a:ext cx="4416539" cy="3960000"/>
          </a:xfrm>
          <a:prstGeom prst="rect">
            <a:avLst/>
          </a:prstGeom>
          <a:ln w="3175">
            <a:solidFill>
              <a:srgbClr val="0000FF"/>
            </a:solidFill>
          </a:ln>
        </p:spPr>
      </p:pic>
      <p:pic>
        <p:nvPicPr>
          <p:cNvPr id="10" name="Picture 4" descr="GS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84" y="980728"/>
            <a:ext cx="3038475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98518" y="5409884"/>
            <a:ext cx="5876669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深度剂量分布及相应的深度细胞存活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效应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（以下部分内容由生物组提供）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427741"/>
      </p:ext>
    </p:extLst>
  </p:cSld>
  <p:clrMapOvr>
    <a:masterClrMapping/>
  </p:clrMapOvr>
  <p:transition spd="med" advTm="73554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3</a:t>
            </a:r>
            <a:endParaRPr lang="zh-CN" altLang="en-US" dirty="0" smtClean="0">
              <a:latin typeface="Arial" pitchFamily="34" charset="0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 descr="加速器系统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/>
          <a:stretch>
            <a:fillRect/>
          </a:stretch>
        </p:blipFill>
        <p:spPr bwMode="auto">
          <a:xfrm>
            <a:off x="1852" y="1929834"/>
            <a:ext cx="9141884" cy="430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标注 5"/>
          <p:cNvSpPr>
            <a:spLocks noChangeArrowheads="1"/>
          </p:cNvSpPr>
          <p:nvPr/>
        </p:nvSpPr>
        <p:spPr bwMode="auto">
          <a:xfrm>
            <a:off x="0" y="1167980"/>
            <a:ext cx="2928926" cy="783052"/>
          </a:xfrm>
          <a:prstGeom prst="wedgeRoundRectCallout">
            <a:avLst>
              <a:gd name="adj1" fmla="val -10912"/>
              <a:gd name="adj2" fmla="val 201908"/>
              <a:gd name="adj3" fmla="val 16667"/>
            </a:avLst>
          </a:prstGeom>
          <a:noFill/>
          <a:ln w="12700" cap="sq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302" tIns="45657" rIns="91302" bIns="45657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kumimoji="1" sz="33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浅层终端 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100MeV/u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2006-2009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年共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103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例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标注 6"/>
          <p:cNvSpPr>
            <a:spLocks noChangeArrowheads="1"/>
          </p:cNvSpPr>
          <p:nvPr/>
        </p:nvSpPr>
        <p:spPr bwMode="auto">
          <a:xfrm>
            <a:off x="5786446" y="1165214"/>
            <a:ext cx="3071834" cy="783052"/>
          </a:xfrm>
          <a:prstGeom prst="wedgeRoundRectCallout">
            <a:avLst>
              <a:gd name="adj1" fmla="val 52012"/>
              <a:gd name="adj2" fmla="val 282179"/>
              <a:gd name="adj3" fmla="val 16667"/>
            </a:avLst>
          </a:prstGeom>
          <a:noFill/>
          <a:ln w="12700" cap="sq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302" tIns="45657" rIns="91302" bIns="45657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kumimoji="1" sz="33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深层终端 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200-400MeV/u</a:t>
            </a:r>
          </a:p>
          <a:p>
            <a:pPr>
              <a:spcBef>
                <a:spcPct val="0"/>
              </a:spcBef>
              <a:buNone/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2009-2013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年共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110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例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3571313" y="4645419"/>
            <a:ext cx="1572849" cy="46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62" rIns="91311" bIns="45662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kumimoji="1" sz="33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009900"/>
                </a:solidFill>
                <a:latin typeface="Times New Roman" panose="02020603050405020304" pitchFamily="18" charset="0"/>
                <a:ea typeface="楷体_GB2312" pitchFamily="49" charset="-122"/>
              </a:rPr>
              <a:t>主环</a:t>
            </a: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6358318" y="2561513"/>
            <a:ext cx="1428419" cy="33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62" rIns="91311" bIns="45662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kumimoji="1" sz="33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99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实验</a:t>
            </a:r>
            <a:r>
              <a:rPr lang="zh-CN" altLang="en-US" sz="1600">
                <a:solidFill>
                  <a:srgbClr val="009900"/>
                </a:solidFill>
                <a:latin typeface="Times New Roman" panose="02020603050405020304" pitchFamily="18" charset="0"/>
                <a:ea typeface="楷体_GB2312" pitchFamily="49" charset="-122"/>
                <a:cs typeface="Arial" panose="020B0604020202020204" pitchFamily="34" charset="0"/>
              </a:rPr>
              <a:t>环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51520" y="292649"/>
            <a:ext cx="5658937" cy="6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HIRFL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重离子治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癌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终端</a:t>
            </a:r>
          </a:p>
        </p:txBody>
      </p:sp>
    </p:spTree>
    <p:extLst>
      <p:ext uri="{BB962C8B-B14F-4D97-AF65-F5344CB8AC3E}">
        <p14:creationId xmlns:p14="http://schemas.microsoft.com/office/powerpoint/2010/main" val="2931658763"/>
      </p:ext>
    </p:extLst>
  </p:cSld>
  <p:clrMapOvr>
    <a:masterClrMapping/>
  </p:clrMapOvr>
  <p:transition spd="med" advTm="20007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4</a:t>
            </a:r>
            <a:endParaRPr lang="zh-CN" altLang="en-US" dirty="0" smtClean="0">
              <a:latin typeface="Arial" pitchFamily="34" charset="0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4284663" y="1504445"/>
          <a:ext cx="3105150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" name="图表" r:id="rId4" imgW="7753469" imgH="3876484" progId="Excel.Sheet.8">
                  <p:embed/>
                </p:oleObj>
              </mc:Choice>
              <mc:Fallback>
                <p:oleObj name="图表" r:id="rId4" imgW="7753469" imgH="387648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504445"/>
                        <a:ext cx="3105150" cy="155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>
            <p:extLst/>
          </p:nvPr>
        </p:nvGraphicFramePr>
        <p:xfrm>
          <a:off x="395288" y="1513970"/>
          <a:ext cx="3800475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" name="图表" r:id="rId6" imgW="7753469" imgH="3876484" progId="Excel.Sheet.8">
                  <p:embed/>
                </p:oleObj>
              </mc:Choice>
              <mc:Fallback>
                <p:oleObj name="图表" r:id="rId6" imgW="7753469" imgH="387648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13970"/>
                        <a:ext cx="3800475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36513" y="1920370"/>
            <a:ext cx="4347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>
                <a:solidFill>
                  <a:srgbClr val="CC3300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PR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36513" y="1128208"/>
            <a:ext cx="44132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>
                <a:solidFill>
                  <a:srgbClr val="CC3300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CR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684213" y="2955420"/>
            <a:ext cx="338296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7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  </a:t>
            </a:r>
            <a:r>
              <a:rPr lang="en-US" altLang="zh-CN" sz="12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1             3            6           12           18           24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1690688" y="3152270"/>
            <a:ext cx="1128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月</a:t>
            </a:r>
            <a:r>
              <a:rPr lang="en-US" altLang="zh-CN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治疗后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54063" y="3387220"/>
            <a:ext cx="2576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 </a:t>
            </a:r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皮肤鳞癌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(42-70.4GyE/4-10fr) 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27088" y="3653920"/>
            <a:ext cx="309732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皮肤基底细胞癌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(54.8-61.2GyE/6-11fr)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849313" y="3888870"/>
            <a:ext cx="293381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皮肤恶性黑色素瘤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(61-75GyE/6-7fr) 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71538" y="4104770"/>
            <a:ext cx="262443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软组织肉瘤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(51-65.7GyE/6-11fr)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682625" y="3909508"/>
          <a:ext cx="133350" cy="13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" name="Image" r:id="rId8" imgW="114125" imgH="114125" progId="">
                  <p:embed/>
                </p:oleObj>
              </mc:Choice>
              <mc:Fallback>
                <p:oleObj name="Image" r:id="rId8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909508"/>
                        <a:ext cx="133350" cy="13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82625" y="3477708"/>
          <a:ext cx="133350" cy="13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" name="Image" r:id="rId10" imgW="114125" imgH="114125" progId="">
                  <p:embed/>
                </p:oleObj>
              </mc:Choice>
              <mc:Fallback>
                <p:oleObj name="Image" r:id="rId10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477708"/>
                        <a:ext cx="133350" cy="13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682625" y="3693608"/>
          <a:ext cx="133350" cy="13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" name="Image" r:id="rId12" imgW="114125" imgH="114125" progId="">
                  <p:embed/>
                </p:oleObj>
              </mc:Choice>
              <mc:Fallback>
                <p:oleObj name="Image" r:id="rId12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693608"/>
                        <a:ext cx="133350" cy="13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682625" y="4149220"/>
          <a:ext cx="130175" cy="10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" name="Image" r:id="rId14" imgW="355305" imgH="279365" progId="">
                  <p:embed/>
                </p:oleObj>
              </mc:Choice>
              <mc:Fallback>
                <p:oleObj name="Image" r:id="rId14" imgW="355305" imgH="2793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4149220"/>
                        <a:ext cx="130175" cy="10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584700" y="3206245"/>
            <a:ext cx="2577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其他皮肤病变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(40-60GyE/6-8fr)</a:t>
            </a:r>
            <a:r>
              <a:rPr lang="en-US" altLang="zh-CN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605338" y="3452308"/>
            <a:ext cx="24016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恶性淋巴瘤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(40-54GyE/6-9fr)</a:t>
            </a:r>
            <a:r>
              <a:rPr lang="en-US" altLang="zh-CN" sz="15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603750" y="3688845"/>
            <a:ext cx="189507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腺癌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(40-70GyE/6-9fr)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4581525" y="3892045"/>
            <a:ext cx="2943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恶性肿瘤转移性淋巴结 </a:t>
            </a:r>
            <a:r>
              <a:rPr lang="en-US" altLang="zh-CN" sz="13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(40-70GyE/6-11fr)</a:t>
            </a:r>
          </a:p>
        </p:txBody>
      </p:sp>
      <p:graphicFrame>
        <p:nvGraphicFramePr>
          <p:cNvPr id="27" name="Object 27"/>
          <p:cNvGraphicFramePr>
            <a:graphicFrameLocks noChangeAspect="1"/>
          </p:cNvGraphicFramePr>
          <p:nvPr>
            <p:extLst/>
          </p:nvPr>
        </p:nvGraphicFramePr>
        <p:xfrm>
          <a:off x="4460875" y="3288795"/>
          <a:ext cx="117475" cy="11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" name="Image" r:id="rId16" imgW="114125" imgH="114125" progId="">
                  <p:embed/>
                </p:oleObj>
              </mc:Choice>
              <mc:Fallback>
                <p:oleObj name="Image" r:id="rId16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88795"/>
                        <a:ext cx="117475" cy="11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8"/>
          <p:cNvGraphicFramePr>
            <a:graphicFrameLocks noChangeAspect="1"/>
          </p:cNvGraphicFramePr>
          <p:nvPr>
            <p:extLst/>
          </p:nvPr>
        </p:nvGraphicFramePr>
        <p:xfrm>
          <a:off x="4459288" y="3504695"/>
          <a:ext cx="117475" cy="11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" name="Image" r:id="rId18" imgW="114125" imgH="114125" progId="">
                  <p:embed/>
                </p:oleObj>
              </mc:Choice>
              <mc:Fallback>
                <p:oleObj name="Image" r:id="rId18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9288" y="3504695"/>
                        <a:ext cx="117475" cy="11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9"/>
          <p:cNvGraphicFramePr>
            <a:graphicFrameLocks noChangeAspect="1"/>
          </p:cNvGraphicFramePr>
          <p:nvPr>
            <p:extLst/>
          </p:nvPr>
        </p:nvGraphicFramePr>
        <p:xfrm>
          <a:off x="4460875" y="3720595"/>
          <a:ext cx="117475" cy="11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" name="Image" r:id="rId20" imgW="114125" imgH="114125" progId="">
                  <p:embed/>
                </p:oleObj>
              </mc:Choice>
              <mc:Fallback>
                <p:oleObj name="Image" r:id="rId20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720595"/>
                        <a:ext cx="117475" cy="11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0"/>
          <p:cNvGraphicFramePr>
            <a:graphicFrameLocks noChangeAspect="1"/>
          </p:cNvGraphicFramePr>
          <p:nvPr>
            <p:extLst/>
          </p:nvPr>
        </p:nvGraphicFramePr>
        <p:xfrm>
          <a:off x="4457700" y="3912683"/>
          <a:ext cx="125413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" name="Image" r:id="rId22" imgW="114125" imgH="114125" progId="">
                  <p:embed/>
                </p:oleObj>
              </mc:Choice>
              <mc:Fallback>
                <p:oleObj name="Image" r:id="rId22" imgW="114125" imgH="1141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3912683"/>
                        <a:ext cx="125413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4716463" y="1052008"/>
            <a:ext cx="2376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CC3300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重离子放射治疗病人生存率</a:t>
            </a:r>
          </a:p>
        </p:txBody>
      </p: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4716463" y="2930020"/>
            <a:ext cx="237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zh-CN" altLang="en-US" sz="12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       </a:t>
            </a:r>
            <a:r>
              <a:rPr lang="en-US" altLang="zh-CN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1                                 2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16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            </a:t>
            </a:r>
            <a:r>
              <a:rPr lang="zh-CN" altLang="en-US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时间 </a:t>
            </a:r>
            <a:r>
              <a:rPr lang="en-US" altLang="zh-CN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年</a:t>
            </a:r>
            <a:r>
              <a:rPr lang="en-US" altLang="zh-CN" sz="14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 rot="10800000">
            <a:off x="4105618" y="1011981"/>
            <a:ext cx="323165" cy="210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9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Percentage</a:t>
            </a:r>
            <a:r>
              <a:rPr lang="zh-CN" altLang="zh-CN" sz="90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of progression-free survival</a:t>
            </a:r>
            <a:endParaRPr lang="en-US" altLang="zh-CN" sz="900">
              <a:solidFill>
                <a:prstClr val="black"/>
              </a:solidFill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433271"/>
            <a:ext cx="1337563" cy="92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2361701"/>
            <a:ext cx="1153488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357158" y="932941"/>
            <a:ext cx="3994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rgbClr val="CC3300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100</a:t>
            </a:r>
            <a:r>
              <a:rPr lang="zh-CN" altLang="en-US" sz="1400" dirty="0">
                <a:solidFill>
                  <a:srgbClr val="CC3300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例重离子放射治疗病人肿瘤局部控制率</a:t>
            </a:r>
            <a:r>
              <a:rPr lang="zh-CN" altLang="en-US" sz="2600" dirty="0">
                <a:solidFill>
                  <a:prstClr val="black"/>
                </a:solidFill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248944" y="260648"/>
            <a:ext cx="5658937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zh-CN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HIRFL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重离子</a:t>
            </a: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治</a:t>
            </a: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癌案例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0" name="Object 4"/>
          <p:cNvGraphicFramePr>
            <a:graphicFrameLocks noChangeAspect="1"/>
          </p:cNvGraphicFramePr>
          <p:nvPr>
            <p:extLst/>
          </p:nvPr>
        </p:nvGraphicFramePr>
        <p:xfrm>
          <a:off x="7402804" y="785794"/>
          <a:ext cx="1223962" cy="114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3" name="Image" r:id="rId26" imgW="11479365" imgH="11530159" progId="">
                  <p:embed/>
                </p:oleObj>
              </mc:Choice>
              <mc:Fallback>
                <p:oleObj name="Image" r:id="rId26" imgW="11479365" imgH="115301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2804" y="785794"/>
                        <a:ext cx="1223962" cy="114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0" b="14733"/>
          <a:stretch/>
        </p:blipFill>
        <p:spPr bwMode="auto">
          <a:xfrm>
            <a:off x="8073020" y="1541391"/>
            <a:ext cx="1020108" cy="96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42910" y="4572008"/>
            <a:ext cx="364977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642910" y="5929330"/>
            <a:ext cx="1357322" cy="39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治疗前</a:t>
            </a:r>
            <a:endParaRPr lang="zh-CN" altLang="en-US" dirty="0">
              <a:latin typeface="黑体" pitchFamily="49" charset="-122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2643174" y="5946356"/>
            <a:ext cx="157163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治疗后（消失）</a:t>
            </a:r>
            <a:endParaRPr lang="zh-CN" altLang="en-US" dirty="0">
              <a:latin typeface="黑体" pitchFamily="49" charset="-122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1714480" y="6286520"/>
            <a:ext cx="1357322" cy="39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原发性</a:t>
            </a:r>
            <a:r>
              <a:rPr lang="zh-CN" altLang="en-US" dirty="0"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肝癌 </a:t>
            </a:r>
          </a:p>
        </p:txBody>
      </p:sp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43438" y="4572008"/>
            <a:ext cx="409917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5000628" y="5929330"/>
            <a:ext cx="1357322" cy="39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治疗前</a:t>
            </a:r>
            <a:endParaRPr lang="zh-CN" altLang="en-US" dirty="0">
              <a:latin typeface="黑体" pitchFamily="49" charset="-122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7000892" y="5946356"/>
            <a:ext cx="157163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</a:pPr>
            <a:r>
              <a:rPr lang="zh-CN" altLang="en-US" dirty="0" smtClean="0">
                <a:latin typeface="黑体" pitchFamily="49" charset="-122"/>
                <a:ea typeface="黑体" pitchFamily="49" charset="-122"/>
                <a:cs typeface="Arial" panose="020B0604020202020204" pitchFamily="34" charset="0"/>
              </a:rPr>
              <a:t>治疗后（缩小）</a:t>
            </a:r>
            <a:endParaRPr lang="zh-CN" altLang="en-US" dirty="0">
              <a:latin typeface="黑体" pitchFamily="49" charset="-122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48710"/>
      </p:ext>
    </p:extLst>
  </p:cSld>
  <p:clrMapOvr>
    <a:masterClrMapping/>
  </p:clrMapOvr>
  <p:transition spd="med" advTm="23265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5</a:t>
            </a:r>
            <a:endParaRPr lang="zh-CN" altLang="en-US" dirty="0" smtClean="0">
              <a:latin typeface="Arial" pitchFamily="34" charset="0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617651" y="1556792"/>
            <a:ext cx="3540892" cy="5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武威重离子治疗中心</a:t>
            </a:r>
            <a:endParaRPr lang="zh-CN" altLang="en-US" sz="2800" i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/>
          <a:stretch>
            <a:fillRect/>
          </a:stretch>
        </p:blipFill>
        <p:spPr bwMode="auto">
          <a:xfrm>
            <a:off x="4435438" y="2420888"/>
            <a:ext cx="4376137" cy="25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4985752" y="1556791"/>
            <a:ext cx="3540892" cy="5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兰州重离子治疗中心</a:t>
            </a:r>
            <a:endParaRPr lang="zh-CN" altLang="en-US" sz="2800" i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4"/>
          <p:cNvSpPr>
            <a:spLocks noChangeArrowheads="1"/>
          </p:cNvSpPr>
          <p:nvPr/>
        </p:nvSpPr>
        <p:spPr bwMode="auto">
          <a:xfrm>
            <a:off x="323528" y="444001"/>
            <a:ext cx="6007297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rgbClr val="FF0066"/>
              </a:buClr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国产第一、二台重离子示范装置</a:t>
            </a:r>
            <a:endParaRPr lang="en-US" altLang="zh-CN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98" y="83234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zulong\Desktop\hj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7" y="2420889"/>
            <a:ext cx="3672921" cy="25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1475656" y="5132784"/>
            <a:ext cx="1944216" cy="5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甘肃武威</a:t>
            </a:r>
          </a:p>
        </p:txBody>
      </p:sp>
      <p:sp>
        <p:nvSpPr>
          <p:cNvPr id="19" name="矩形 4"/>
          <p:cNvSpPr>
            <a:spLocks noChangeArrowheads="1"/>
          </p:cNvSpPr>
          <p:nvPr/>
        </p:nvSpPr>
        <p:spPr bwMode="auto">
          <a:xfrm>
            <a:off x="5651398" y="5117835"/>
            <a:ext cx="1944216" cy="5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甘肃兰州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39922"/>
      </p:ext>
    </p:extLst>
  </p:cSld>
  <p:clrMapOvr>
    <a:masterClrMapping/>
  </p:clrMapOvr>
  <p:transition spd="med" advTm="257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6</a:t>
            </a:r>
            <a:endParaRPr lang="zh-CN" altLang="en-US" dirty="0" smtClean="0">
              <a:latin typeface="Arial" pitchFamily="34" charset="0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1665" y="260648"/>
            <a:ext cx="5658937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重离子治疗装置</a:t>
            </a: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2220973" y="880323"/>
            <a:ext cx="5159340" cy="53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200" b="1" dirty="0">
                <a:latin typeface="Times New Roman" panose="02020603050405020304" pitchFamily="18" charset="0"/>
              </a:rPr>
              <a:t>Heavy Ion Medical Machine (HIMM)</a:t>
            </a:r>
          </a:p>
        </p:txBody>
      </p:sp>
      <p:grpSp>
        <p:nvGrpSpPr>
          <p:cNvPr id="12" name="组合 53"/>
          <p:cNvGrpSpPr>
            <a:grpSpLocks/>
          </p:cNvGrpSpPr>
          <p:nvPr/>
        </p:nvGrpSpPr>
        <p:grpSpPr bwMode="auto">
          <a:xfrm>
            <a:off x="34925" y="1334045"/>
            <a:ext cx="9109075" cy="3967163"/>
            <a:chOff x="1187624" y="4077072"/>
            <a:chExt cx="6084000" cy="2365323"/>
          </a:xfrm>
        </p:grpSpPr>
        <p:pic>
          <p:nvPicPr>
            <p:cNvPr id="13" name="Picture 21" descr="治癌模型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077072"/>
              <a:ext cx="6084000" cy="236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/>
          </p:nvCxnSpPr>
          <p:spPr>
            <a:xfrm>
              <a:off x="1619166" y="4220941"/>
              <a:ext cx="0" cy="648358"/>
            </a:xfrm>
            <a:prstGeom prst="line">
              <a:avLst/>
            </a:prstGeom>
            <a:ln w="25400">
              <a:solidFill>
                <a:srgbClr val="66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39"/>
            <p:cNvGrpSpPr>
              <a:grpSpLocks/>
            </p:cNvGrpSpPr>
            <p:nvPr/>
          </p:nvGrpSpPr>
          <p:grpSpPr bwMode="auto">
            <a:xfrm>
              <a:off x="1619672" y="4221088"/>
              <a:ext cx="5472608" cy="2160240"/>
              <a:chOff x="1619672" y="4221088"/>
              <a:chExt cx="5472608" cy="2160240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4788402" y="5300907"/>
                <a:ext cx="230403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3780057" y="6380872"/>
                <a:ext cx="327632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7092434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3491656" y="4869299"/>
                <a:ext cx="0" cy="431608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788402" y="4220941"/>
                <a:ext cx="0" cy="1079966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3780057" y="5300907"/>
                <a:ext cx="0" cy="1079965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3491656" y="5300907"/>
                <a:ext cx="288402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691267" y="4869299"/>
                <a:ext cx="1764339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1619166" y="4220941"/>
                <a:ext cx="3168176" cy="0"/>
              </a:xfrm>
              <a:prstGeom prst="line">
                <a:avLst/>
              </a:prstGeom>
              <a:ln w="25400">
                <a:solidFill>
                  <a:srgbClr val="66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矩形 15"/>
            <p:cNvSpPr/>
            <p:nvPr/>
          </p:nvSpPr>
          <p:spPr>
            <a:xfrm>
              <a:off x="1691267" y="4941234"/>
              <a:ext cx="576803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412271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024063" y="4941234"/>
              <a:ext cx="431542" cy="6483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347455" y="5733460"/>
              <a:ext cx="396552" cy="35967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</p:grpSp>
      <p:sp>
        <p:nvSpPr>
          <p:cNvPr id="29" name="TextBox 54"/>
          <p:cNvSpPr txBox="1">
            <a:spLocks noChangeArrowheads="1"/>
          </p:cNvSpPr>
          <p:nvPr/>
        </p:nvSpPr>
        <p:spPr bwMode="auto">
          <a:xfrm>
            <a:off x="3276600" y="4078288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TextBox 55"/>
          <p:cNvSpPr txBox="1">
            <a:spLocks noChangeArrowheads="1"/>
          </p:cNvSpPr>
          <p:nvPr/>
        </p:nvSpPr>
        <p:spPr bwMode="auto">
          <a:xfrm>
            <a:off x="755650" y="2709863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1" name="TextBox 56"/>
          <p:cNvSpPr txBox="1">
            <a:spLocks noChangeArrowheads="1"/>
          </p:cNvSpPr>
          <p:nvPr/>
        </p:nvSpPr>
        <p:spPr bwMode="auto">
          <a:xfrm>
            <a:off x="1835150" y="2700338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TextBox 57"/>
          <p:cNvSpPr txBox="1">
            <a:spLocks noChangeArrowheads="1"/>
          </p:cNvSpPr>
          <p:nvPr/>
        </p:nvSpPr>
        <p:spPr bwMode="auto">
          <a:xfrm>
            <a:off x="2771775" y="2700338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3" name="矩形标注 59"/>
          <p:cNvSpPr>
            <a:spLocks noChangeArrowheads="1"/>
          </p:cNvSpPr>
          <p:nvPr/>
        </p:nvSpPr>
        <p:spPr bwMode="auto">
          <a:xfrm>
            <a:off x="611188" y="5013176"/>
            <a:ext cx="2808287" cy="1224111"/>
          </a:xfrm>
          <a:prstGeom prst="wedgeRectCallout">
            <a:avLst>
              <a:gd name="adj1" fmla="val 22866"/>
              <a:gd name="adj2" fmla="val -148565"/>
            </a:avLst>
          </a:prstGeom>
          <a:noFill/>
          <a:ln w="12700" algn="ctr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A: 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水平治疗室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l" eaLnBrk="1" hangingPunct="1"/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B: 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水平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垂直治疗室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l" eaLnBrk="1" hangingPunct="1"/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C: 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垂直治疗室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l" eaLnBrk="1" hangingPunct="1"/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D: 45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sym typeface="Symbol" panose="05050102010706020507" pitchFamily="18" charset="2"/>
              </a:rPr>
              <a:t> 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  <a:sym typeface="Symbol" panose="05050102010706020507" pitchFamily="18" charset="2"/>
              </a:rPr>
              <a:t>治疗室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  <a:sym typeface="Symbol" panose="05050102010706020507" pitchFamily="18" charset="2"/>
              </a:rPr>
              <a:t> </a:t>
            </a:r>
            <a:endParaRPr lang="en-US" altLang="en-US" b="1" dirty="0">
              <a:latin typeface="Times New Roman" panose="02020603050405020304" pitchFamily="18" charset="0"/>
              <a:ea typeface="黑体" panose="02010609060101010101" pitchFamily="49" charset="-122"/>
              <a:sym typeface="Symbol" panose="05050102010706020507" pitchFamily="18" charset="2"/>
            </a:endParaRPr>
          </a:p>
        </p:txBody>
      </p:sp>
      <p:sp>
        <p:nvSpPr>
          <p:cNvPr id="34" name="矩形标注 60"/>
          <p:cNvSpPr>
            <a:spLocks noChangeArrowheads="1"/>
          </p:cNvSpPr>
          <p:nvPr/>
        </p:nvSpPr>
        <p:spPr bwMode="auto">
          <a:xfrm>
            <a:off x="4716462" y="5229200"/>
            <a:ext cx="3927503" cy="1081088"/>
          </a:xfrm>
          <a:prstGeom prst="wedgeRectCallout">
            <a:avLst>
              <a:gd name="adj1" fmla="val -7758"/>
              <a:gd name="adj2" fmla="val -115387"/>
            </a:avLst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离子源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回旋加速器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同步加速器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同步加速器周长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56.17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米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5" name="加号 33"/>
          <p:cNvSpPr>
            <a:spLocks noChangeAspect="1"/>
          </p:cNvSpPr>
          <p:nvPr/>
        </p:nvSpPr>
        <p:spPr bwMode="auto">
          <a:xfrm>
            <a:off x="3740150" y="5621338"/>
            <a:ext cx="687388" cy="688975"/>
          </a:xfrm>
          <a:custGeom>
            <a:avLst/>
            <a:gdLst>
              <a:gd name="T0" fmla="*/ 596275 w 687388"/>
              <a:gd name="T1" fmla="*/ 344488 h 688975"/>
              <a:gd name="T2" fmla="*/ 343694 w 687388"/>
              <a:gd name="T3" fmla="*/ 597651 h 688975"/>
              <a:gd name="T4" fmla="*/ 91113 w 687388"/>
              <a:gd name="T5" fmla="*/ 344488 h 688975"/>
              <a:gd name="T6" fmla="*/ 343694 w 687388"/>
              <a:gd name="T7" fmla="*/ 91324 h 6889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91113 w 687388"/>
              <a:gd name="T13" fmla="*/ 263651 h 688975"/>
              <a:gd name="T14" fmla="*/ 596275 w 687388"/>
              <a:gd name="T15" fmla="*/ 425324 h 688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7388" h="688975">
                <a:moveTo>
                  <a:pt x="91113" y="263651"/>
                </a:moveTo>
                <a:lnTo>
                  <a:pt x="262857" y="263651"/>
                </a:lnTo>
                <a:lnTo>
                  <a:pt x="262857" y="91324"/>
                </a:lnTo>
                <a:lnTo>
                  <a:pt x="424531" y="91324"/>
                </a:lnTo>
                <a:lnTo>
                  <a:pt x="424531" y="263651"/>
                </a:lnTo>
                <a:lnTo>
                  <a:pt x="596275" y="263651"/>
                </a:lnTo>
                <a:lnTo>
                  <a:pt x="596275" y="425324"/>
                </a:lnTo>
                <a:lnTo>
                  <a:pt x="424531" y="425324"/>
                </a:lnTo>
                <a:lnTo>
                  <a:pt x="424531" y="597651"/>
                </a:lnTo>
                <a:lnTo>
                  <a:pt x="262857" y="597651"/>
                </a:lnTo>
                <a:lnTo>
                  <a:pt x="262857" y="425324"/>
                </a:lnTo>
                <a:lnTo>
                  <a:pt x="91113" y="425324"/>
                </a:lnTo>
                <a:close/>
              </a:path>
            </a:pathLst>
          </a:custGeom>
          <a:solidFill>
            <a:srgbClr val="FF33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endParaRPr lang="zh-CN" altLang="en-US" dirty="0">
              <a:solidFill>
                <a:srgbClr val="FF0066"/>
              </a:solidFill>
              <a:latin typeface="+mn-lt"/>
              <a:ea typeface="+mn-ea"/>
            </a:endParaRPr>
          </a:p>
        </p:txBody>
      </p:sp>
      <p:sp>
        <p:nvSpPr>
          <p:cNvPr id="37" name="TextBox 66"/>
          <p:cNvSpPr txBox="1">
            <a:spLocks noChangeArrowheads="1"/>
          </p:cNvSpPr>
          <p:nvPr/>
        </p:nvSpPr>
        <p:spPr bwMode="auto">
          <a:xfrm>
            <a:off x="5617805" y="2035662"/>
            <a:ext cx="2979737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近物所设计的小型化重离子治疗专用装置</a:t>
            </a:r>
          </a:p>
        </p:txBody>
      </p:sp>
    </p:spTree>
    <p:extLst>
      <p:ext uri="{BB962C8B-B14F-4D97-AF65-F5344CB8AC3E}">
        <p14:creationId xmlns:p14="http://schemas.microsoft.com/office/powerpoint/2010/main" val="1169638908"/>
      </p:ext>
    </p:extLst>
  </p:cSld>
  <p:clrMapOvr>
    <a:masterClrMapping/>
  </p:clrMapOvr>
  <p:transition spd="med" advTm="45237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7</a:t>
            </a:r>
            <a:endParaRPr lang="zh-CN" altLang="en-US" dirty="0" smtClean="0">
              <a:latin typeface="Arial" pitchFamily="34" charset="0"/>
            </a:endParaRPr>
          </a:p>
        </p:txBody>
      </p:sp>
      <p:pic>
        <p:nvPicPr>
          <p:cNvPr id="49" name="Picture 4" descr="I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yqg\Documents\Tencent Files\343501279\FileRecv\MobileFile\20161101_101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3856428" cy="2314113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51520" y="260648"/>
            <a:ext cx="5658937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装置安装现场及项目进展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4"/>
          <p:cNvSpPr>
            <a:spLocks noChangeArrowheads="1"/>
          </p:cNvSpPr>
          <p:nvPr/>
        </p:nvSpPr>
        <p:spPr bwMode="auto">
          <a:xfrm>
            <a:off x="1259632" y="3284984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武威现场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5652120" y="3317533"/>
            <a:ext cx="1944216" cy="39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兰州现场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文本框 41"/>
          <p:cNvSpPr txBox="1"/>
          <p:nvPr/>
        </p:nvSpPr>
        <p:spPr bwMode="auto">
          <a:xfrm>
            <a:off x="525916" y="3861048"/>
            <a:ext cx="7775575" cy="153888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00FF"/>
                </a:solidFill>
                <a:latin typeface="+mj-ea"/>
                <a:ea typeface="+mj-ea"/>
              </a:rPr>
              <a:t>武威项目</a:t>
            </a:r>
            <a:r>
              <a:rPr lang="zh-CN" altLang="en-US" sz="2400" dirty="0" smtClean="0">
                <a:solidFill>
                  <a:srgbClr val="0000FF"/>
                </a:solidFill>
                <a:latin typeface="+mj-ea"/>
                <a:ea typeface="+mj-ea"/>
              </a:rPr>
              <a:t>：</a:t>
            </a:r>
            <a:r>
              <a:rPr lang="zh-CN" altLang="en-US" sz="2200" b="1" dirty="0">
                <a:latin typeface="+mj-ea"/>
                <a:ea typeface="+mj-ea"/>
              </a:rPr>
              <a:t>装置正在进行电磁兼容测试，</a:t>
            </a:r>
            <a:r>
              <a:rPr lang="en-US" altLang="zh-CN" sz="2200" b="1" dirty="0">
                <a:latin typeface="+mj-ea"/>
                <a:ea typeface="+mj-ea"/>
              </a:rPr>
              <a:t>2018</a:t>
            </a:r>
            <a:r>
              <a:rPr lang="zh-CN" altLang="en-US" sz="2200" b="1" dirty="0">
                <a:latin typeface="+mj-ea"/>
                <a:ea typeface="+mj-ea"/>
              </a:rPr>
              <a:t>年初进行临床试验。</a:t>
            </a:r>
            <a:endParaRPr lang="en-US" altLang="zh-CN" sz="2200" b="1" dirty="0"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0000FF"/>
                </a:solidFill>
                <a:latin typeface="+mj-ea"/>
                <a:ea typeface="+mj-ea"/>
              </a:rPr>
              <a:t>兰州项目：</a:t>
            </a:r>
            <a:r>
              <a:rPr lang="en-US" altLang="zh-CN" sz="2200" b="1" dirty="0">
                <a:latin typeface="+mj-ea"/>
                <a:ea typeface="+mj-ea"/>
              </a:rPr>
              <a:t>2017</a:t>
            </a:r>
            <a:r>
              <a:rPr lang="zh-CN" altLang="en-US" sz="2200" b="1" dirty="0">
                <a:latin typeface="+mj-ea"/>
                <a:ea typeface="+mj-ea"/>
              </a:rPr>
              <a:t>年已经完成同步环闭环，现阶段正在调试</a:t>
            </a:r>
            <a:r>
              <a:rPr lang="zh-CN" altLang="en-US" sz="2200" b="1" dirty="0" smtClean="0">
                <a:latin typeface="+mj-ea"/>
                <a:ea typeface="+mj-ea"/>
              </a:rPr>
              <a:t>离子源出束。</a:t>
            </a:r>
            <a:endParaRPr lang="en-US" altLang="zh-CN" sz="2200" b="1" dirty="0">
              <a:latin typeface="+mj-ea"/>
              <a:ea typeface="+mj-ea"/>
            </a:endParaRPr>
          </a:p>
        </p:txBody>
      </p:sp>
      <p:pic>
        <p:nvPicPr>
          <p:cNvPr id="4098" name="Picture 2" descr="C:\Users\zulong\Desktop\t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758052" cy="23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510202"/>
      </p:ext>
    </p:extLst>
  </p:cSld>
  <p:clrMapOvr>
    <a:masterClrMapping/>
  </p:clrMapOvr>
  <p:transition spd="med" advTm="28865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pitchFamily="34" charset="0"/>
              </a:rPr>
              <a:t>8</a:t>
            </a:r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1665" y="188640"/>
            <a:ext cx="296419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高能线分条电离室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2" descr="E:\Camera\P50522-163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3832427" cy="31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92640"/>
              </p:ext>
            </p:extLst>
          </p:nvPr>
        </p:nvGraphicFramePr>
        <p:xfrm>
          <a:off x="1793760" y="4725144"/>
          <a:ext cx="5688632" cy="1753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336"/>
                <a:gridCol w="3528296"/>
              </a:tblGrid>
              <a:tr h="185166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有效面积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74mm*100mm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通道数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128</a:t>
                      </a:r>
                      <a:r>
                        <a:rPr lang="zh-CN" sz="1200" kern="100">
                          <a:effectLst/>
                        </a:rPr>
                        <a:t>通道负输入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输入电容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10pF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动态电流范围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10pA~100µA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动态电荷范围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10pC~1nC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噪声</a:t>
                      </a:r>
                      <a:endParaRPr lang="zh-CN" sz="12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小于</a:t>
                      </a:r>
                      <a:r>
                        <a:rPr lang="en-US" sz="1200" kern="100" dirty="0">
                          <a:effectLst/>
                        </a:rPr>
                        <a:t>8mV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积分时间范围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7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500µs~6s</a:t>
                      </a:r>
                      <a:r>
                        <a:rPr lang="zh-CN" sz="1200" kern="100" dirty="0">
                          <a:effectLst/>
                        </a:rPr>
                        <a:t>，程序可调</a:t>
                      </a:r>
                      <a:endParaRPr lang="zh-CN" sz="12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4" y="908720"/>
            <a:ext cx="3888432" cy="32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1259632" y="4157153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探头示意图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5588113" y="4157153"/>
            <a:ext cx="1944216" cy="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8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探测器实物图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Picture 4" descr="IM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14" y="0"/>
            <a:ext cx="2281185" cy="3600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436503"/>
      </p:ext>
    </p:extLst>
  </p:cSld>
  <p:clrMapOvr>
    <a:masterClrMapping/>
  </p:clrMapOvr>
  <p:transition spd="med" advTm="71001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活力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凸显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693</Words>
  <Application>Microsoft Office PowerPoint</Application>
  <PresentationFormat>全屏显示(4:3)</PresentationFormat>
  <Paragraphs>166</Paragraphs>
  <Slides>22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27" baseType="lpstr">
      <vt:lpstr>Office 主题</vt:lpstr>
      <vt:lpstr>自定义设计方案</vt:lpstr>
      <vt:lpstr>图表</vt:lpstr>
      <vt:lpstr>Image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zulong</dc:creator>
  <cp:lastModifiedBy>Administrator</cp:lastModifiedBy>
  <cp:revision>214</cp:revision>
  <dcterms:created xsi:type="dcterms:W3CDTF">2014-12-05T08:27:17Z</dcterms:created>
  <dcterms:modified xsi:type="dcterms:W3CDTF">2017-11-11T16:15:56Z</dcterms:modified>
</cp:coreProperties>
</file>