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0"/>
  </p:notesMasterIdLst>
  <p:sldIdLst>
    <p:sldId id="258" r:id="rId3"/>
    <p:sldId id="280" r:id="rId4"/>
    <p:sldId id="322" r:id="rId5"/>
    <p:sldId id="321" r:id="rId6"/>
    <p:sldId id="305" r:id="rId7"/>
    <p:sldId id="325" r:id="rId8"/>
    <p:sldId id="315" r:id="rId9"/>
    <p:sldId id="311" r:id="rId10"/>
    <p:sldId id="288" r:id="rId11"/>
    <p:sldId id="306" r:id="rId12"/>
    <p:sldId id="290" r:id="rId13"/>
    <p:sldId id="291" r:id="rId14"/>
    <p:sldId id="326" r:id="rId15"/>
    <p:sldId id="317" r:id="rId16"/>
    <p:sldId id="314" r:id="rId17"/>
    <p:sldId id="323" r:id="rId18"/>
    <p:sldId id="297" r:id="rId19"/>
    <p:sldId id="324" r:id="rId20"/>
    <p:sldId id="299" r:id="rId21"/>
    <p:sldId id="300" r:id="rId22"/>
    <p:sldId id="327" r:id="rId23"/>
    <p:sldId id="313" r:id="rId24"/>
    <p:sldId id="304" r:id="rId25"/>
    <p:sldId id="275" r:id="rId26"/>
    <p:sldId id="312" r:id="rId27"/>
    <p:sldId id="294" r:id="rId28"/>
    <p:sldId id="295" r:id="rId29"/>
  </p:sldIdLst>
  <p:sldSz cx="9144000" cy="6858000" type="screen4x3"/>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宇" initials="WYu" lastIdx="7" clrIdx="0">
    <p:extLst>
      <p:ext uri="{19B8F6BF-5375-455C-9EA6-DF929625EA0E}">
        <p15:presenceInfo xmlns:p15="http://schemas.microsoft.com/office/powerpoint/2012/main" userId="王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120"/>
    <a:srgbClr val="D95319"/>
    <a:srgbClr val="0273BE"/>
    <a:srgbClr val="352FAF"/>
    <a:srgbClr val="170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468" autoAdjust="0"/>
  </p:normalViewPr>
  <p:slideViewPr>
    <p:cSldViewPr snapToGrid="0">
      <p:cViewPr varScale="1">
        <p:scale>
          <a:sx n="65" d="100"/>
          <a:sy n="65" d="100"/>
        </p:scale>
        <p:origin x="1434" y="78"/>
      </p:cViewPr>
      <p:guideLst>
        <p:guide orient="horz" pos="2160"/>
        <p:guide pos="2880"/>
      </p:guideLst>
    </p:cSldViewPr>
  </p:slideViewPr>
  <p:outlineViewPr>
    <p:cViewPr>
      <p:scale>
        <a:sx n="33" d="100"/>
        <a:sy n="33" d="100"/>
      </p:scale>
      <p:origin x="0" y="-151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4008" y="1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6A3D1-0725-4122-A1FA-DAFE2FAB4D8D}" type="datetimeFigureOut">
              <a:rPr lang="zh-CN" altLang="en-US" smtClean="0"/>
              <a:t>2017/11/12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F374B-71FC-4EA7-A0E8-F5CCB82DF51A}" type="slidenum">
              <a:rPr lang="zh-CN" altLang="en-US" smtClean="0"/>
              <a:t>‹#›</a:t>
            </a:fld>
            <a:endParaRPr lang="zh-CN" altLang="en-US"/>
          </a:p>
        </p:txBody>
      </p:sp>
    </p:spTree>
    <p:extLst>
      <p:ext uri="{BB962C8B-B14F-4D97-AF65-F5344CB8AC3E}">
        <p14:creationId xmlns:p14="http://schemas.microsoft.com/office/powerpoint/2010/main" val="32854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各位参会的专家老师和同学，大家上午好。很高兴来参加这次会议，</a:t>
            </a:r>
            <a:r>
              <a:rPr lang="zh-CN" altLang="en-US" baseline="0" dirty="0" smtClean="0"/>
              <a:t> 下面我代表工作组对</a:t>
            </a:r>
            <a:r>
              <a:rPr lang="en-US" altLang="zh-CN" baseline="0" dirty="0" smtClean="0"/>
              <a:t>CEPC</a:t>
            </a:r>
            <a:r>
              <a:rPr lang="zh-CN" altLang="en-US" baseline="0" dirty="0" smtClean="0"/>
              <a:t>强子量能器</a:t>
            </a:r>
            <a:r>
              <a:rPr lang="en-US" altLang="zh-CN" baseline="0" dirty="0" smtClean="0"/>
              <a:t>GEM</a:t>
            </a:r>
            <a:r>
              <a:rPr lang="zh-CN" altLang="en-US" baseline="0" dirty="0" smtClean="0"/>
              <a:t>方案预研的进展进行介绍</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a:t>
            </a:fld>
            <a:endParaRPr lang="zh-CN" altLang="en-US"/>
          </a:p>
        </p:txBody>
      </p:sp>
    </p:spTree>
    <p:extLst>
      <p:ext uri="{BB962C8B-B14F-4D97-AF65-F5344CB8AC3E}">
        <p14:creationId xmlns:p14="http://schemas.microsoft.com/office/powerpoint/2010/main" val="3957908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整套读出系统采用可扩展读出系统结构</a:t>
            </a:r>
            <a:r>
              <a:rPr lang="en-US" altLang="zh-CN" dirty="0" smtClean="0"/>
              <a:t>SRS</a:t>
            </a:r>
            <a:r>
              <a:rPr lang="zh-CN" altLang="en-US" dirty="0" smtClean="0"/>
              <a:t>，这个概念是由</a:t>
            </a:r>
            <a:r>
              <a:rPr lang="en-US" altLang="zh-CN" dirty="0" smtClean="0"/>
              <a:t>CERN</a:t>
            </a:r>
            <a:r>
              <a:rPr lang="zh-CN" altLang="en-US" dirty="0" smtClean="0"/>
              <a:t>的</a:t>
            </a:r>
            <a:r>
              <a:rPr lang="en-US" altLang="zh-CN" dirty="0" smtClean="0"/>
              <a:t>RD51</a:t>
            </a:r>
            <a:r>
              <a:rPr lang="zh-CN" altLang="en-US" dirty="0" smtClean="0"/>
              <a:t>小组提出，由前端板，接口板和数据获取板构成，可以自由的定制系统大小，同时对于不同的探测器，只需要更换相应的读出芯片即可，实现系统复用。下图是计划采用读出系统框图，</a:t>
            </a:r>
            <a:r>
              <a:rPr lang="en-US" altLang="zh-CN" dirty="0" smtClean="0"/>
              <a:t>MICROROC</a:t>
            </a:r>
            <a:r>
              <a:rPr lang="zh-CN" altLang="en-US" dirty="0" smtClean="0"/>
              <a:t>芯片对</a:t>
            </a:r>
            <a:r>
              <a:rPr lang="en-US" altLang="zh-CN" dirty="0" smtClean="0"/>
              <a:t>GEM</a:t>
            </a:r>
            <a:r>
              <a:rPr lang="zh-CN" altLang="en-US" dirty="0" smtClean="0"/>
              <a:t>探测器信号进行读出，由</a:t>
            </a:r>
            <a:r>
              <a:rPr lang="en-US" altLang="zh-CN" dirty="0" smtClean="0"/>
              <a:t>DIF</a:t>
            </a:r>
            <a:r>
              <a:rPr lang="zh-CN" altLang="en-US" dirty="0" smtClean="0"/>
              <a:t>板实现芯片控制和数据读回，</a:t>
            </a:r>
            <a:r>
              <a:rPr lang="en-US" altLang="zh-CN" dirty="0" smtClean="0"/>
              <a:t>DAQ</a:t>
            </a:r>
            <a:r>
              <a:rPr lang="zh-CN" altLang="en-US" dirty="0" smtClean="0"/>
              <a:t>板实现时钟触发同步，以及数据打包</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10</a:t>
            </a:fld>
            <a:endParaRPr lang="zh-CN" altLang="en-US"/>
          </a:p>
        </p:txBody>
      </p:sp>
    </p:spTree>
    <p:extLst>
      <p:ext uri="{BB962C8B-B14F-4D97-AF65-F5344CB8AC3E}">
        <p14:creationId xmlns:p14="http://schemas.microsoft.com/office/powerpoint/2010/main" val="260247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下面是系统第一阶段的设计方案，探测器读出平面和前端电子学板分离设计，在这一阶段，希望验证读出系统通能并对</a:t>
            </a:r>
            <a:r>
              <a:rPr lang="en-US" altLang="zh-CN" dirty="0" smtClean="0"/>
              <a:t>Microroc</a:t>
            </a:r>
            <a:r>
              <a:rPr lang="zh-CN" altLang="en-US" dirty="0" smtClean="0"/>
              <a:t>芯片的性能进行测试</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11</a:t>
            </a:fld>
            <a:endParaRPr lang="zh-CN" altLang="en-US"/>
          </a:p>
        </p:txBody>
      </p:sp>
    </p:spTree>
    <p:extLst>
      <p:ext uri="{BB962C8B-B14F-4D97-AF65-F5344CB8AC3E}">
        <p14:creationId xmlns:p14="http://schemas.microsoft.com/office/powerpoint/2010/main" val="157489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这是读出系统的实物图，阳极读出板，有效区域</a:t>
            </a:r>
            <a:r>
              <a:rPr lang="en-US" altLang="zh-CN" dirty="0" smtClean="0"/>
              <a:t>30</a:t>
            </a:r>
            <a:r>
              <a:rPr lang="zh-CN" altLang="en-US" dirty="0" smtClean="0"/>
              <a:t>*</a:t>
            </a:r>
            <a:r>
              <a:rPr lang="en-US" altLang="zh-CN" dirty="0" smtClean="0"/>
              <a:t>30</a:t>
            </a:r>
            <a:r>
              <a:rPr lang="zh-CN" altLang="en-US" dirty="0" smtClean="0"/>
              <a:t>平方厘米，每个</a:t>
            </a:r>
            <a:r>
              <a:rPr lang="en-US" altLang="zh-CN" dirty="0" smtClean="0"/>
              <a:t>pad</a:t>
            </a:r>
            <a:r>
              <a:rPr lang="zh-CN" altLang="en-US" dirty="0" smtClean="0"/>
              <a:t>大小为</a:t>
            </a:r>
            <a:r>
              <a:rPr lang="en-US" altLang="zh-CN" dirty="0" smtClean="0"/>
              <a:t>1</a:t>
            </a:r>
            <a:r>
              <a:rPr lang="zh-CN" altLang="en-US" dirty="0" smtClean="0"/>
              <a:t>平方厘米；前端电子学板上集成</a:t>
            </a:r>
            <a:r>
              <a:rPr lang="en-US" altLang="zh-CN" dirty="0" smtClean="0"/>
              <a:t>4</a:t>
            </a:r>
            <a:r>
              <a:rPr lang="zh-CN" altLang="en-US" dirty="0" smtClean="0"/>
              <a:t>片</a:t>
            </a:r>
            <a:r>
              <a:rPr lang="en-US" altLang="zh-CN" dirty="0" smtClean="0"/>
              <a:t>MICROROC</a:t>
            </a:r>
            <a:r>
              <a:rPr lang="en-US" altLang="zh-CN" baseline="0" dirty="0" smtClean="0"/>
              <a:t> </a:t>
            </a:r>
            <a:r>
              <a:rPr lang="zh-CN" altLang="en-US" baseline="0" dirty="0" smtClean="0"/>
              <a:t>用菊花链方式连接，探测器接口板，实现系统的控制数据采集和刻度</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12</a:t>
            </a:fld>
            <a:endParaRPr lang="zh-CN" altLang="en-US"/>
          </a:p>
        </p:txBody>
      </p:sp>
    </p:spTree>
    <p:extLst>
      <p:ext uri="{BB962C8B-B14F-4D97-AF65-F5344CB8AC3E}">
        <p14:creationId xmlns:p14="http://schemas.microsoft.com/office/powerpoint/2010/main" val="170437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这是这次报告的主要内容，首先是背景介绍</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13</a:t>
            </a:fld>
            <a:endParaRPr lang="zh-CN" altLang="en-US"/>
          </a:p>
        </p:txBody>
      </p:sp>
    </p:spTree>
    <p:extLst>
      <p:ext uri="{BB962C8B-B14F-4D97-AF65-F5344CB8AC3E}">
        <p14:creationId xmlns:p14="http://schemas.microsoft.com/office/powerpoint/2010/main" val="234180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对于模拟部分，半数字读出</a:t>
            </a:r>
            <a:r>
              <a:rPr lang="en-US" altLang="zh-CN" dirty="0" smtClean="0"/>
              <a:t>ASIC</a:t>
            </a:r>
            <a:r>
              <a:rPr lang="zh-CN" altLang="en-US" dirty="0" smtClean="0"/>
              <a:t>无法像常规的</a:t>
            </a:r>
            <a:r>
              <a:rPr lang="en-US" altLang="zh-CN" dirty="0" smtClean="0"/>
              <a:t>ADC</a:t>
            </a:r>
            <a:r>
              <a:rPr lang="zh-CN" altLang="en-US" dirty="0" smtClean="0"/>
              <a:t>系统进行测试和刻度，在实际测试中可以利用芯片自身比较器输出进行刻度，通过对阈值进行扫描，统计芯片比较器输出与总信号比例随阈值变化的关系，可以得到如下</a:t>
            </a:r>
            <a:r>
              <a:rPr lang="en-US" altLang="zh-CN" dirty="0" smtClean="0"/>
              <a:t>S</a:t>
            </a:r>
            <a:r>
              <a:rPr lang="zh-CN" altLang="en-US" dirty="0" smtClean="0"/>
              <a:t>形状的曲线，通过这种</a:t>
            </a:r>
            <a:r>
              <a:rPr lang="en-US" altLang="zh-CN" dirty="0" smtClean="0"/>
              <a:t>S</a:t>
            </a:r>
            <a:r>
              <a:rPr lang="zh-CN" altLang="en-US" dirty="0" smtClean="0"/>
              <a:t>曲线统计的办法可以得到芯片的刻度以及噪声的情况</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14</a:t>
            </a:fld>
            <a:endParaRPr lang="zh-CN" altLang="en-US"/>
          </a:p>
        </p:txBody>
      </p:sp>
    </p:spTree>
    <p:extLst>
      <p:ext uri="{BB962C8B-B14F-4D97-AF65-F5344CB8AC3E}">
        <p14:creationId xmlns:p14="http://schemas.microsoft.com/office/powerpoint/2010/main" val="443336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这是噪声测试的结果，电子学噪声约为</a:t>
            </a:r>
            <a:r>
              <a:rPr lang="en-US" altLang="zh-CN" dirty="0" smtClean="0"/>
              <a:t>0.25fC</a:t>
            </a:r>
            <a:r>
              <a:rPr lang="zh-CN" altLang="en-US" dirty="0" smtClean="0"/>
              <a:t>，与探测器联调噪声</a:t>
            </a:r>
            <a:r>
              <a:rPr lang="en-US" altLang="zh-CN" dirty="0" smtClean="0"/>
              <a:t>0.35fC</a:t>
            </a:r>
            <a:r>
              <a:rPr lang="zh-CN" altLang="en-US" dirty="0" smtClean="0"/>
              <a:t>，芯片芯片高增益成形电路动态范围</a:t>
            </a:r>
            <a:r>
              <a:rPr lang="en-US" altLang="zh-CN" dirty="0" smtClean="0"/>
              <a:t>140fC</a:t>
            </a:r>
            <a:r>
              <a:rPr lang="zh-CN" altLang="en-US" dirty="0" smtClean="0"/>
              <a:t>，低增益成形电路动态范围</a:t>
            </a:r>
            <a:r>
              <a:rPr lang="en-US" altLang="zh-CN" dirty="0" smtClean="0"/>
              <a:t>500fC</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15</a:t>
            </a:fld>
            <a:endParaRPr lang="zh-CN" altLang="en-US"/>
          </a:p>
        </p:txBody>
      </p:sp>
    </p:spTree>
    <p:extLst>
      <p:ext uri="{BB962C8B-B14F-4D97-AF65-F5344CB8AC3E}">
        <p14:creationId xmlns:p14="http://schemas.microsoft.com/office/powerpoint/2010/main" val="1012870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除了噪声以外，影响芯片最小测量电荷量的因素还有通道间的不一致性。通过</a:t>
            </a:r>
            <a:r>
              <a:rPr lang="en-US" altLang="zh-CN" dirty="0" smtClean="0"/>
              <a:t>S</a:t>
            </a:r>
            <a:r>
              <a:rPr lang="zh-CN" altLang="en-US" dirty="0" smtClean="0"/>
              <a:t>曲线还可以分析出芯片的通道间不一致性，首先是各通道增益的不一致性，对</a:t>
            </a:r>
            <a:r>
              <a:rPr lang="en-US" altLang="zh-CN" dirty="0" smtClean="0"/>
              <a:t>64</a:t>
            </a:r>
            <a:r>
              <a:rPr lang="zh-CN" altLang="en-US" dirty="0" smtClean="0"/>
              <a:t>通道的刻度曲线进行线性拟合，对高增益成形的增益差异进行统计，不均匀性小于</a:t>
            </a:r>
            <a:r>
              <a:rPr lang="en-US" altLang="zh-CN" dirty="0" smtClean="0"/>
              <a:t>&lt;1%</a:t>
            </a:r>
            <a:r>
              <a:rPr lang="zh-CN" altLang="en-US" dirty="0" smtClean="0"/>
              <a:t>，换算成电荷量即</a:t>
            </a:r>
            <a:r>
              <a:rPr lang="en-US" altLang="zh-CN" dirty="0" smtClean="0"/>
              <a:t>1.1fC</a:t>
            </a:r>
            <a:r>
              <a:rPr lang="zh-CN" altLang="en-US" dirty="0" smtClean="0"/>
              <a:t>。此外影响芯片小信号测量能力的另外一个因素还有通道间基线的不一致性，将</a:t>
            </a:r>
            <a:r>
              <a:rPr lang="en-US" altLang="zh-CN" dirty="0" smtClean="0"/>
              <a:t>64</a:t>
            </a:r>
            <a:r>
              <a:rPr lang="zh-CN" altLang="en-US" dirty="0" smtClean="0"/>
              <a:t>通道电荷量和刻度值做如下的曲线，可以看到，芯片的基线和</a:t>
            </a:r>
            <a:r>
              <a:rPr lang="en-US" altLang="zh-CN" dirty="0" smtClean="0"/>
              <a:t>1fC</a:t>
            </a:r>
            <a:r>
              <a:rPr lang="zh-CN" altLang="en-US" dirty="0" smtClean="0"/>
              <a:t>电荷量有交叠，因此无法分辨小于</a:t>
            </a:r>
            <a:r>
              <a:rPr lang="en-US" altLang="zh-CN" dirty="0" smtClean="0"/>
              <a:t>1fC</a:t>
            </a:r>
            <a:r>
              <a:rPr lang="zh-CN" altLang="en-US" dirty="0" smtClean="0"/>
              <a:t>电荷量，通道不一致性是影响芯片分辨率的主要因素</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17</a:t>
            </a:fld>
            <a:endParaRPr lang="zh-CN" altLang="en-US"/>
          </a:p>
        </p:txBody>
      </p:sp>
    </p:spTree>
    <p:extLst>
      <p:ext uri="{BB962C8B-B14F-4D97-AF65-F5344CB8AC3E}">
        <p14:creationId xmlns:p14="http://schemas.microsoft.com/office/powerpoint/2010/main" val="2071080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除了噪声以外，影响芯片最小测量电荷量的因素还有通道间的不一致性。通过</a:t>
            </a:r>
            <a:r>
              <a:rPr lang="en-US" altLang="zh-CN" dirty="0" smtClean="0"/>
              <a:t>S</a:t>
            </a:r>
            <a:r>
              <a:rPr lang="zh-CN" altLang="en-US" dirty="0" smtClean="0"/>
              <a:t>曲线还可以分析出芯片的通道间不一致性，首先是各通道增益的不一致性，对</a:t>
            </a:r>
            <a:r>
              <a:rPr lang="en-US" altLang="zh-CN" dirty="0" smtClean="0"/>
              <a:t>64</a:t>
            </a:r>
            <a:r>
              <a:rPr lang="zh-CN" altLang="en-US" dirty="0" smtClean="0"/>
              <a:t>通道的刻度曲线进行线性拟合，对高增益成形的增益差异进行统计，不均匀性小于</a:t>
            </a:r>
            <a:r>
              <a:rPr lang="en-US" altLang="zh-CN" dirty="0" smtClean="0"/>
              <a:t>&lt;1%</a:t>
            </a:r>
            <a:r>
              <a:rPr lang="zh-CN" altLang="en-US" dirty="0" smtClean="0"/>
              <a:t>，换算成电荷量即</a:t>
            </a:r>
            <a:r>
              <a:rPr lang="en-US" altLang="zh-CN" dirty="0" smtClean="0"/>
              <a:t>1.1fC</a:t>
            </a:r>
            <a:r>
              <a:rPr lang="zh-CN" altLang="en-US" dirty="0" smtClean="0"/>
              <a:t>。此外影响芯片小信号测量能力的另外一个因素还有通道间基线的不一致性，将</a:t>
            </a:r>
            <a:r>
              <a:rPr lang="en-US" altLang="zh-CN" dirty="0" smtClean="0"/>
              <a:t>64</a:t>
            </a:r>
            <a:r>
              <a:rPr lang="zh-CN" altLang="en-US" dirty="0" smtClean="0"/>
              <a:t>通道电荷量和刻度值做如下的曲线，可以看到，芯片的基线和</a:t>
            </a:r>
            <a:r>
              <a:rPr lang="en-US" altLang="zh-CN" dirty="0" smtClean="0"/>
              <a:t>1fC</a:t>
            </a:r>
            <a:r>
              <a:rPr lang="zh-CN" altLang="en-US" dirty="0" smtClean="0"/>
              <a:t>电荷量有交叠，因此无法分辨小于</a:t>
            </a:r>
            <a:r>
              <a:rPr lang="en-US" altLang="zh-CN" dirty="0" smtClean="0"/>
              <a:t>1fC</a:t>
            </a:r>
            <a:r>
              <a:rPr lang="zh-CN" altLang="en-US" dirty="0" smtClean="0"/>
              <a:t>电荷量，通道不一致性是影响芯片分辨率的主要因素</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18</a:t>
            </a:fld>
            <a:endParaRPr lang="zh-CN" altLang="en-US"/>
          </a:p>
        </p:txBody>
      </p:sp>
    </p:spTree>
    <p:extLst>
      <p:ext uri="{BB962C8B-B14F-4D97-AF65-F5344CB8AC3E}">
        <p14:creationId xmlns:p14="http://schemas.microsoft.com/office/powerpoint/2010/main" val="217386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下面是与探测器联调的结果，首先是使用成形输出的调试功能测量能谱，由于是调试功能，在</a:t>
            </a:r>
            <a:r>
              <a:rPr lang="en-US" altLang="zh-CN" dirty="0" smtClean="0"/>
              <a:t>400fC</a:t>
            </a:r>
            <a:r>
              <a:rPr lang="zh-CN" altLang="en-US" dirty="0" smtClean="0"/>
              <a:t>左右即饱和，下面是通过片外</a:t>
            </a:r>
            <a:r>
              <a:rPr lang="en-US" altLang="zh-CN" dirty="0" smtClean="0"/>
              <a:t>ADC</a:t>
            </a:r>
            <a:r>
              <a:rPr lang="zh-CN" altLang="en-US" dirty="0" smtClean="0"/>
              <a:t>测量得到的</a:t>
            </a:r>
            <a:r>
              <a:rPr lang="en-US" altLang="zh-CN" dirty="0" smtClean="0"/>
              <a:t>8keV X</a:t>
            </a:r>
            <a:r>
              <a:rPr lang="zh-CN" altLang="en-US" dirty="0" smtClean="0"/>
              <a:t>射线能谱</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19</a:t>
            </a:fld>
            <a:endParaRPr lang="zh-CN" altLang="en-US"/>
          </a:p>
        </p:txBody>
      </p:sp>
    </p:spTree>
    <p:extLst>
      <p:ext uri="{BB962C8B-B14F-4D97-AF65-F5344CB8AC3E}">
        <p14:creationId xmlns:p14="http://schemas.microsoft.com/office/powerpoint/2010/main" val="2349619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下面是利用能谱峰位对</a:t>
            </a:r>
            <a:r>
              <a:rPr lang="en-US" altLang="zh-CN" dirty="0" smtClean="0"/>
              <a:t>GEM</a:t>
            </a:r>
            <a:r>
              <a:rPr lang="zh-CN" altLang="en-US" dirty="0" smtClean="0"/>
              <a:t>探测器增益均匀性进行扫面的结果，不均匀性为</a:t>
            </a:r>
            <a:r>
              <a:rPr lang="en-US" altLang="zh-CN" dirty="0" smtClean="0"/>
              <a:t>19%</a:t>
            </a:r>
            <a:r>
              <a:rPr lang="zh-CN" altLang="en-US" dirty="0" smtClean="0"/>
              <a:t>。之后该利用宇宙线事例对系统串扰进行测量，当事例击中</a:t>
            </a:r>
            <a:r>
              <a:rPr lang="en-US" altLang="zh-CN" dirty="0" smtClean="0"/>
              <a:t>pad</a:t>
            </a:r>
            <a:r>
              <a:rPr lang="zh-CN" altLang="en-US" dirty="0" smtClean="0"/>
              <a:t>后，对相应</a:t>
            </a:r>
            <a:r>
              <a:rPr lang="en-US" altLang="zh-CN" dirty="0" smtClean="0"/>
              <a:t>pad</a:t>
            </a:r>
            <a:r>
              <a:rPr lang="zh-CN" altLang="en-US" dirty="0" smtClean="0"/>
              <a:t>周围响应进行统计，有响应的事例数约占</a:t>
            </a:r>
            <a:r>
              <a:rPr lang="en-US" altLang="zh-CN" dirty="0" smtClean="0"/>
              <a:t>1.54%</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20</a:t>
            </a:fld>
            <a:endParaRPr lang="zh-CN" altLang="en-US"/>
          </a:p>
        </p:txBody>
      </p:sp>
    </p:spTree>
    <p:extLst>
      <p:ext uri="{BB962C8B-B14F-4D97-AF65-F5344CB8AC3E}">
        <p14:creationId xmlns:p14="http://schemas.microsoft.com/office/powerpoint/2010/main" val="11093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这是这次报告的主要内容，首先是背景介绍</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2</a:t>
            </a:fld>
            <a:endParaRPr lang="zh-CN" altLang="en-US"/>
          </a:p>
        </p:txBody>
      </p:sp>
    </p:spTree>
    <p:extLst>
      <p:ext uri="{BB962C8B-B14F-4D97-AF65-F5344CB8AC3E}">
        <p14:creationId xmlns:p14="http://schemas.microsoft.com/office/powerpoint/2010/main" val="14549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这是这次报告的主要内容，首先是背景介绍</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21</a:t>
            </a:fld>
            <a:endParaRPr lang="zh-CN" altLang="en-US"/>
          </a:p>
        </p:txBody>
      </p:sp>
    </p:spTree>
    <p:extLst>
      <p:ext uri="{BB962C8B-B14F-4D97-AF65-F5344CB8AC3E}">
        <p14:creationId xmlns:p14="http://schemas.microsoft.com/office/powerpoint/2010/main" val="3412899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目前系统的动态范围为</a:t>
            </a:r>
            <a:r>
              <a:rPr lang="en-US" altLang="zh-CN" dirty="0" smtClean="0"/>
              <a:t>2fC~500fC</a:t>
            </a:r>
            <a:r>
              <a:rPr lang="zh-CN" altLang="en-US" dirty="0" smtClean="0"/>
              <a:t>，通道间不均匀性小于</a:t>
            </a:r>
            <a:r>
              <a:rPr lang="en-US" altLang="zh-CN" dirty="0" smtClean="0"/>
              <a:t>1%</a:t>
            </a:r>
            <a:r>
              <a:rPr lang="zh-CN" altLang="en-US" dirty="0" smtClean="0"/>
              <a:t>，</a:t>
            </a:r>
            <a:r>
              <a:rPr lang="en-US" altLang="zh-CN" dirty="0" smtClean="0"/>
              <a:t>GEM</a:t>
            </a:r>
            <a:r>
              <a:rPr lang="zh-CN" altLang="en-US" dirty="0" smtClean="0"/>
              <a:t>探测器不均匀性约为</a:t>
            </a:r>
            <a:r>
              <a:rPr lang="en-US" altLang="zh-CN" dirty="0" smtClean="0"/>
              <a:t>19%</a:t>
            </a:r>
            <a:r>
              <a:rPr lang="zh-CN" altLang="en-US" dirty="0" smtClean="0"/>
              <a:t>，串扰小于</a:t>
            </a:r>
            <a:r>
              <a:rPr lang="en-US" altLang="zh-CN" dirty="0" smtClean="0"/>
              <a:t>1.54%</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22</a:t>
            </a:fld>
            <a:endParaRPr lang="zh-CN" altLang="en-US"/>
          </a:p>
        </p:txBody>
      </p:sp>
    </p:spTree>
    <p:extLst>
      <p:ext uri="{BB962C8B-B14F-4D97-AF65-F5344CB8AC3E}">
        <p14:creationId xmlns:p14="http://schemas.microsoft.com/office/powerpoint/2010/main" val="2574675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目前正在进行第二阶段的设计，下一阶段计划将</a:t>
            </a:r>
            <a:r>
              <a:rPr lang="en-US" altLang="zh-CN" dirty="0" smtClean="0"/>
              <a:t>ASIC</a:t>
            </a:r>
            <a:r>
              <a:rPr lang="zh-CN" altLang="en-US" dirty="0" smtClean="0"/>
              <a:t>集成至探测器读出平面，以减少死区，同时设计新的</a:t>
            </a:r>
            <a:r>
              <a:rPr lang="en-US" altLang="zh-CN" dirty="0" smtClean="0"/>
              <a:t>DIF</a:t>
            </a:r>
            <a:r>
              <a:rPr lang="zh-CN" altLang="en-US" dirty="0" smtClean="0"/>
              <a:t>和</a:t>
            </a:r>
            <a:r>
              <a:rPr lang="en-US" altLang="zh-CN" dirty="0" smtClean="0"/>
              <a:t>DAQ</a:t>
            </a:r>
            <a:r>
              <a:rPr lang="zh-CN" altLang="en-US" dirty="0" smtClean="0"/>
              <a:t>系统，实现多数据链路的读出</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23</a:t>
            </a:fld>
            <a:endParaRPr lang="zh-CN" altLang="en-US"/>
          </a:p>
        </p:txBody>
      </p:sp>
    </p:spTree>
    <p:extLst>
      <p:ext uri="{BB962C8B-B14F-4D97-AF65-F5344CB8AC3E}">
        <p14:creationId xmlns:p14="http://schemas.microsoft.com/office/powerpoint/2010/main" val="1090114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谢谢大家，欢迎大家对工作提出意见和建议。</a:t>
            </a:r>
            <a:endParaRPr lang="zh-CN" altLang="en-US"/>
          </a:p>
        </p:txBody>
      </p:sp>
      <p:sp>
        <p:nvSpPr>
          <p:cNvPr id="4" name="灯片编号占位符 3"/>
          <p:cNvSpPr>
            <a:spLocks noGrp="1"/>
          </p:cNvSpPr>
          <p:nvPr>
            <p:ph type="sldNum" sz="quarter" idx="10"/>
          </p:nvPr>
        </p:nvSpPr>
        <p:spPr/>
        <p:txBody>
          <a:bodyPr/>
          <a:lstStyle/>
          <a:p>
            <a:fld id="{991F374B-71FC-4EA7-A0E8-F5CCB82DF51A}" type="slidenum">
              <a:rPr lang="zh-CN" altLang="en-US" smtClean="0"/>
              <a:t>24</a:t>
            </a:fld>
            <a:endParaRPr lang="zh-CN" altLang="en-US"/>
          </a:p>
        </p:txBody>
      </p:sp>
    </p:spTree>
    <p:extLst>
      <p:ext uri="{BB962C8B-B14F-4D97-AF65-F5344CB8AC3E}">
        <p14:creationId xmlns:p14="http://schemas.microsoft.com/office/powerpoint/2010/main" val="252163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CEPC</a:t>
            </a:r>
            <a:r>
              <a:rPr lang="zh-CN" altLang="en-US" dirty="0" smtClean="0"/>
              <a:t>项目是近年来为了对</a:t>
            </a:r>
            <a:r>
              <a:rPr lang="en-US" altLang="zh-CN" dirty="0" smtClean="0"/>
              <a:t>Higgs</a:t>
            </a:r>
            <a:r>
              <a:rPr lang="zh-CN" altLang="en-US" dirty="0" smtClean="0"/>
              <a:t>粒子和标准模型进行精确测量提出的高能环形正负电子对撞机项目，希望利用质心能量</a:t>
            </a:r>
            <a:r>
              <a:rPr lang="en-US" altLang="zh-CN" dirty="0" smtClean="0"/>
              <a:t>250GeV</a:t>
            </a:r>
            <a:r>
              <a:rPr lang="zh-CN" altLang="en-US" dirty="0" smtClean="0"/>
              <a:t>附近的正负电子对撞产生大量干净的</a:t>
            </a:r>
            <a:r>
              <a:rPr lang="en-US" altLang="zh-CN" dirty="0" smtClean="0"/>
              <a:t>Higgs</a:t>
            </a:r>
            <a:r>
              <a:rPr lang="zh-CN" altLang="en-US" dirty="0" smtClean="0"/>
              <a:t>粒子，从而精确测量其性质</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3</a:t>
            </a:fld>
            <a:endParaRPr lang="zh-CN" altLang="en-US"/>
          </a:p>
        </p:txBody>
      </p:sp>
    </p:spTree>
    <p:extLst>
      <p:ext uri="{BB962C8B-B14F-4D97-AF65-F5344CB8AC3E}">
        <p14:creationId xmlns:p14="http://schemas.microsoft.com/office/powerpoint/2010/main" val="400706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作为对撞机中重要的一环，量能器系统的设计显得尤为重要，为了实现</a:t>
            </a:r>
            <a:r>
              <a:rPr lang="en-US" altLang="zh-CN" dirty="0" smtClean="0"/>
              <a:t>jet</a:t>
            </a:r>
            <a:r>
              <a:rPr lang="zh-CN" altLang="en-US" dirty="0" smtClean="0"/>
              <a:t>重构，希望量能器的空间分辨和能量分辨尽可能的好。为了实现要求的能量分辨，发展出了高颗粒度的取样型量能器，量能器由吸收层和灵敏层构成，利用径迹测得的动量和能量进行匹配，实现</a:t>
            </a:r>
            <a:r>
              <a:rPr lang="en-US" altLang="zh-CN" dirty="0" smtClean="0"/>
              <a:t>jet</a:t>
            </a:r>
            <a:r>
              <a:rPr lang="zh-CN" altLang="en-US" dirty="0" smtClean="0"/>
              <a:t>的精确测量。</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4</a:t>
            </a:fld>
            <a:endParaRPr lang="zh-CN" altLang="en-US"/>
          </a:p>
        </p:txBody>
      </p:sp>
    </p:spTree>
    <p:extLst>
      <p:ext uri="{BB962C8B-B14F-4D97-AF65-F5344CB8AC3E}">
        <p14:creationId xmlns:p14="http://schemas.microsoft.com/office/powerpoint/2010/main" val="177992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a:t>
            </a:r>
            <a:r>
              <a:rPr lang="en-US" altLang="zh-CN" dirty="0" smtClean="0"/>
              <a:t>ILC</a:t>
            </a:r>
            <a:r>
              <a:rPr lang="zh-CN" altLang="en-US" dirty="0" smtClean="0"/>
              <a:t>对取样型量能器提供的一些可选的方案，量能器可以使用模拟读出和数字读出，模拟读出指的是将能量信息全部记录，最后用于事例重构；数字读出是使用比较器，只记录击中与否的信息，模拟结果表示，数字读出即可实现需要的能量分辨率，为了提高高能时的能量分辨率，可以使用多个阈读出，即所谓的半数字读出。我们的项目中采用的是基于</a:t>
            </a:r>
            <a:r>
              <a:rPr lang="en-US" altLang="zh-CN" dirty="0" smtClean="0"/>
              <a:t>GEM</a:t>
            </a:r>
            <a:r>
              <a:rPr lang="zh-CN" altLang="en-US" dirty="0" smtClean="0"/>
              <a:t>的半数字读出方案。</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5</a:t>
            </a:fld>
            <a:endParaRPr lang="zh-CN" altLang="en-US"/>
          </a:p>
        </p:txBody>
      </p:sp>
    </p:spTree>
    <p:extLst>
      <p:ext uri="{BB962C8B-B14F-4D97-AF65-F5344CB8AC3E}">
        <p14:creationId xmlns:p14="http://schemas.microsoft.com/office/powerpoint/2010/main" val="222612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这是这次报告的主要内容，首先是背景介绍</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6</a:t>
            </a:fld>
            <a:endParaRPr lang="zh-CN" altLang="en-US"/>
          </a:p>
        </p:txBody>
      </p:sp>
    </p:spTree>
    <p:extLst>
      <p:ext uri="{BB962C8B-B14F-4D97-AF65-F5344CB8AC3E}">
        <p14:creationId xmlns:p14="http://schemas.microsoft.com/office/powerpoint/2010/main" val="112829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a:t>
            </a:r>
            <a:r>
              <a:rPr lang="en-US" altLang="zh-CN" dirty="0" smtClean="0"/>
              <a:t>Gem</a:t>
            </a:r>
            <a:r>
              <a:rPr lang="zh-CN" altLang="en-US" dirty="0" smtClean="0"/>
              <a:t>探测器中</a:t>
            </a:r>
            <a:r>
              <a:rPr lang="en-US" altLang="zh-CN" dirty="0" smtClean="0"/>
              <a:t>GEM</a:t>
            </a:r>
            <a:r>
              <a:rPr lang="zh-CN" altLang="en-US" dirty="0" smtClean="0"/>
              <a:t>膜的典型结构，使用</a:t>
            </a:r>
            <a:r>
              <a:rPr lang="en-US" altLang="zh-CN" dirty="0" smtClean="0"/>
              <a:t>50</a:t>
            </a:r>
            <a:r>
              <a:rPr lang="zh-CN" altLang="en-US" dirty="0" smtClean="0"/>
              <a:t>微米厚的</a:t>
            </a:r>
            <a:r>
              <a:rPr lang="en-US" altLang="zh-CN" dirty="0" smtClean="0"/>
              <a:t>Kapton</a:t>
            </a:r>
            <a:r>
              <a:rPr lang="zh-CN" altLang="en-US" dirty="0" smtClean="0"/>
              <a:t>膜，电子在孔附近发生雪崩放大，最终感应出信号。这是我们使用</a:t>
            </a:r>
            <a:r>
              <a:rPr lang="en-US" altLang="zh-CN" dirty="0" smtClean="0"/>
              <a:t>311</a:t>
            </a:r>
            <a:r>
              <a:rPr lang="zh-CN" altLang="en-US" dirty="0" smtClean="0"/>
              <a:t>结构的</a:t>
            </a:r>
            <a:r>
              <a:rPr lang="en-US" altLang="zh-CN" dirty="0" smtClean="0"/>
              <a:t>GEM</a:t>
            </a:r>
            <a:r>
              <a:rPr lang="zh-CN" altLang="en-US" dirty="0" smtClean="0"/>
              <a:t>探测器</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7</a:t>
            </a:fld>
            <a:endParaRPr lang="zh-CN" altLang="en-US"/>
          </a:p>
        </p:txBody>
      </p:sp>
    </p:spTree>
    <p:extLst>
      <p:ext uri="{BB962C8B-B14F-4D97-AF65-F5344CB8AC3E}">
        <p14:creationId xmlns:p14="http://schemas.microsoft.com/office/powerpoint/2010/main" val="141866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项目使用的</a:t>
            </a:r>
            <a:r>
              <a:rPr lang="en-US" altLang="zh-CN" dirty="0" smtClean="0"/>
              <a:t>GEM</a:t>
            </a:r>
            <a:r>
              <a:rPr lang="zh-CN" altLang="en-US" dirty="0" smtClean="0"/>
              <a:t>探测器大小为</a:t>
            </a:r>
            <a:r>
              <a:rPr lang="en-US" altLang="zh-CN" dirty="0" smtClean="0"/>
              <a:t>30</a:t>
            </a:r>
            <a:r>
              <a:rPr lang="zh-CN" altLang="en-US" dirty="0" smtClean="0"/>
              <a:t>*</a:t>
            </a:r>
            <a:r>
              <a:rPr lang="en-US" altLang="zh-CN" dirty="0" smtClean="0"/>
              <a:t>30cm</a:t>
            </a:r>
            <a:r>
              <a:rPr lang="zh-CN" altLang="en-US" dirty="0" smtClean="0"/>
              <a:t>，采用自张紧工艺制作，这是探测器的设计和实物图，</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8</a:t>
            </a:fld>
            <a:endParaRPr lang="zh-CN" altLang="en-US"/>
          </a:p>
        </p:txBody>
      </p:sp>
    </p:spTree>
    <p:extLst>
      <p:ext uri="{BB962C8B-B14F-4D97-AF65-F5344CB8AC3E}">
        <p14:creationId xmlns:p14="http://schemas.microsoft.com/office/powerpoint/2010/main" val="364373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下面是半数字化读出芯片</a:t>
            </a:r>
            <a:r>
              <a:rPr lang="en-US" altLang="zh-CN" dirty="0" smtClean="0"/>
              <a:t>Microroc</a:t>
            </a:r>
            <a:r>
              <a:rPr lang="zh-CN" altLang="en-US" dirty="0" smtClean="0"/>
              <a:t>。</a:t>
            </a:r>
            <a:r>
              <a:rPr lang="en-US" altLang="zh-CN" dirty="0" smtClean="0"/>
              <a:t>Microroc</a:t>
            </a:r>
            <a:r>
              <a:rPr lang="zh-CN" altLang="en-US" dirty="0" smtClean="0"/>
              <a:t>由法国</a:t>
            </a:r>
            <a:r>
              <a:rPr lang="en-US" altLang="zh-CN" dirty="0" smtClean="0"/>
              <a:t>Omega</a:t>
            </a:r>
            <a:r>
              <a:rPr lang="zh-CN" altLang="en-US" dirty="0" smtClean="0"/>
              <a:t>小组设计，单片</a:t>
            </a:r>
            <a:r>
              <a:rPr lang="en-US" altLang="zh-CN" dirty="0" smtClean="0"/>
              <a:t>ASIC 64</a:t>
            </a:r>
            <a:r>
              <a:rPr lang="zh-CN" altLang="en-US" dirty="0" smtClean="0"/>
              <a:t>通道，每通道由一个电荷灵敏前放和两个增益不同的成形电路构成，高增益成形输出接到一个两路比较器上，低增益成形输出接到一路比较器上，比较器输出通过优先编码为</a:t>
            </a:r>
            <a:r>
              <a:rPr lang="en-US" altLang="zh-CN" dirty="0" smtClean="0"/>
              <a:t>2bit</a:t>
            </a:r>
            <a:r>
              <a:rPr lang="zh-CN" altLang="en-US" dirty="0" smtClean="0"/>
              <a:t>信息实现半数字读出，比较器的阈值通过片上</a:t>
            </a:r>
            <a:r>
              <a:rPr lang="en-US" altLang="zh-CN" dirty="0" smtClean="0"/>
              <a:t>10-bitDAC</a:t>
            </a:r>
            <a:r>
              <a:rPr lang="zh-CN" altLang="en-US" dirty="0" smtClean="0"/>
              <a:t>设置。同时芯片的成形信号还可以通过配置输出用于调试</a:t>
            </a:r>
            <a:endParaRPr lang="zh-CN" altLang="en-US" dirty="0"/>
          </a:p>
        </p:txBody>
      </p:sp>
      <p:sp>
        <p:nvSpPr>
          <p:cNvPr id="4" name="灯片编号占位符 3"/>
          <p:cNvSpPr>
            <a:spLocks noGrp="1"/>
          </p:cNvSpPr>
          <p:nvPr>
            <p:ph type="sldNum" sz="quarter" idx="10"/>
          </p:nvPr>
        </p:nvSpPr>
        <p:spPr/>
        <p:txBody>
          <a:bodyPr/>
          <a:lstStyle/>
          <a:p>
            <a:fld id="{991F374B-71FC-4EA7-A0E8-F5CCB82DF51A}" type="slidenum">
              <a:rPr lang="zh-CN" altLang="en-US" smtClean="0"/>
              <a:t>9</a:t>
            </a:fld>
            <a:endParaRPr lang="zh-CN" altLang="en-US"/>
          </a:p>
        </p:txBody>
      </p:sp>
    </p:spTree>
    <p:extLst>
      <p:ext uri="{BB962C8B-B14F-4D97-AF65-F5344CB8AC3E}">
        <p14:creationId xmlns:p14="http://schemas.microsoft.com/office/powerpoint/2010/main" val="113869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375649" y="6356350"/>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7432284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41525619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
        <p:nvSpPr>
          <p:cNvPr id="8" name="Text Placeholder 3"/>
          <p:cNvSpPr>
            <a:spLocks noGrp="1"/>
          </p:cNvSpPr>
          <p:nvPr>
            <p:ph type="body" sz="half" idx="2"/>
          </p:nvPr>
        </p:nvSpPr>
        <p:spPr>
          <a:xfrm>
            <a:off x="629841" y="1448656"/>
            <a:ext cx="7270986" cy="4420332"/>
          </a:xfrm>
          <a:prstGeom prst="rect">
            <a:avLst/>
          </a:prstGeom>
        </p:spPr>
        <p:txBody>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2095259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3050597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2"/>
            </p:custDataLst>
            <p:extLst>
              <p:ext uri="{D42A27DB-BD31-4B8C-83A1-F6EECF244321}">
                <p14:modId xmlns:p14="http://schemas.microsoft.com/office/powerpoint/2010/main" val="1207692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3"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内容占位符 2"/>
          <p:cNvSpPr>
            <a:spLocks noGrp="1"/>
          </p:cNvSpPr>
          <p:nvPr>
            <p:ph idx="1"/>
          </p:nvPr>
        </p:nvSpPr>
        <p:spPr>
          <a:xfrm>
            <a:off x="457200" y="1209698"/>
            <a:ext cx="8229600" cy="5172234"/>
          </a:xfrm>
          <a:prstGeom prst="rect">
            <a:avLst/>
          </a:prstGeom>
        </p:spPr>
        <p:txBody>
          <a:bodyPr/>
          <a:lstStyle>
            <a:lvl1pPr>
              <a:defRPr>
                <a:latin typeface="微软雅黑" panose="020B0503020204020204" pitchFamily="34" charset="-122"/>
                <a:ea typeface="微软雅黑" panose="020B0503020204020204" pitchFamily="34" charset="-122"/>
              </a:defRPr>
            </a:lvl1pPr>
            <a:lvl2pPr marL="685800" indent="-228600">
              <a:buSzPct val="70000"/>
              <a:buFont typeface="Calibri" panose="020F0502020204030204" pitchFamily="34" charset="0"/>
              <a:buChar cha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extLst/>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标题 6"/>
          <p:cNvSpPr>
            <a:spLocks noGrp="1"/>
          </p:cNvSpPr>
          <p:nvPr>
            <p:ph type="title"/>
          </p:nvPr>
        </p:nvSpPr>
        <p:spPr/>
        <p:txBody>
          <a:bodyPr rtlCol="0"/>
          <a:lstStyle/>
          <a:p>
            <a:r>
              <a:rPr lang="zh-CN" altLang="en-US" dirty="0" smtClean="0"/>
              <a:t>单击此处编辑母版标题样式</a:t>
            </a:r>
            <a:endParaRPr lang="en-US" dirty="0"/>
          </a:p>
        </p:txBody>
      </p:sp>
      <p:sp>
        <p:nvSpPr>
          <p:cNvPr id="4" name="日期占位符 9"/>
          <p:cNvSpPr>
            <a:spLocks noGrp="1"/>
          </p:cNvSpPr>
          <p:nvPr>
            <p:ph type="dt" sz="half" idx="10"/>
          </p:nvPr>
        </p:nvSpPr>
        <p:spPr>
          <a:xfrm>
            <a:off x="7572375" y="6408740"/>
            <a:ext cx="1074738" cy="365125"/>
          </a:xfrm>
          <a:prstGeom prst="rect">
            <a:avLst/>
          </a:prstGeom>
        </p:spPr>
        <p:txBody>
          <a:bodyPr/>
          <a:lstStyle>
            <a:lvl1pPr>
              <a:defRPr/>
            </a:lvl1pPr>
          </a:lstStyle>
          <a:p>
            <a:endParaRPr lang="zh-CN" altLang="en-US"/>
          </a:p>
        </p:txBody>
      </p:sp>
      <p:sp>
        <p:nvSpPr>
          <p:cNvPr id="5" name="页脚占位符 21"/>
          <p:cNvSpPr>
            <a:spLocks noGrp="1"/>
          </p:cNvSpPr>
          <p:nvPr>
            <p:ph type="ftr" sz="quarter" idx="11"/>
          </p:nvPr>
        </p:nvSpPr>
        <p:spPr>
          <a:xfrm>
            <a:off x="457200" y="6381932"/>
            <a:ext cx="3159125" cy="365125"/>
          </a:xfrm>
        </p:spPr>
        <p:txBody>
          <a:bodyPr/>
          <a:lstStyle>
            <a:lvl1pPr algn="l">
              <a:defRPr>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17"/>
          <p:cNvSpPr>
            <a:spLocks noGrp="1"/>
          </p:cNvSpPr>
          <p:nvPr>
            <p:ph type="sldNum" sz="quarter" idx="12"/>
          </p:nvPr>
        </p:nvSpPr>
        <p:spPr/>
        <p:txBody>
          <a:bodyPr/>
          <a:lstStyle>
            <a:lvl1pPr>
              <a:defRPr/>
            </a:lvl1pPr>
          </a:lstStyle>
          <a:p>
            <a:fld id="{43839631-49CD-487E-A955-9C3740CF100C}" type="slidenum">
              <a:rPr lang="zh-CN" altLang="en-US" smtClean="0"/>
              <a:pPr/>
              <a:t>‹#›</a:t>
            </a:fld>
            <a:endParaRPr lang="zh-CN" altLang="en-US" dirty="0"/>
          </a:p>
        </p:txBody>
      </p:sp>
    </p:spTree>
    <p:extLst>
      <p:ext uri="{BB962C8B-B14F-4D97-AF65-F5344CB8AC3E}">
        <p14:creationId xmlns:p14="http://schemas.microsoft.com/office/powerpoint/2010/main" val="428689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5" name="页脚占位符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7595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3202092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22572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91008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153121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407530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2"/>
            </p:custDataLst>
            <p:extLst>
              <p:ext uri="{D42A27DB-BD31-4B8C-83A1-F6EECF244321}">
                <p14:modId xmlns:p14="http://schemas.microsoft.com/office/powerpoint/2010/main" val="28149488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628650" y="1273996"/>
            <a:ext cx="7886700" cy="5065376"/>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637789" y="6339372"/>
            <a:ext cx="2057400" cy="365125"/>
          </a:xfrm>
          <a:prstGeom prst="rect">
            <a:avLst/>
          </a:prstGeom>
        </p:spPr>
        <p:txBody>
          <a:bodyPr/>
          <a:lstStyle>
            <a:lvl1pPr algn="r">
              <a:defRPr sz="2000" b="1">
                <a:solidFill>
                  <a:schemeClr val="bg2">
                    <a:lumMod val="75000"/>
                  </a:schemeClr>
                </a:solidFill>
              </a:defRPr>
            </a:lvl1pPr>
          </a:lstStyle>
          <a:p>
            <a:fld id="{751E83E7-BF4F-4EA8-89C7-22E627A5D15F}" type="slidenum">
              <a:rPr lang="zh-CN" altLang="en-US" smtClean="0"/>
              <a:pPr/>
              <a:t>‹#›</a:t>
            </a:fld>
            <a:endParaRPr lang="zh-CN" altLang="en-US" dirty="0"/>
          </a:p>
        </p:txBody>
      </p:sp>
    </p:spTree>
    <p:extLst>
      <p:ext uri="{BB962C8B-B14F-4D97-AF65-F5344CB8AC3E}">
        <p14:creationId xmlns:p14="http://schemas.microsoft.com/office/powerpoint/2010/main" val="65106581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2091157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3289128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2198924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2761342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39954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73996"/>
            <a:ext cx="7886700" cy="231168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637789" y="6339372"/>
            <a:ext cx="2057400" cy="365125"/>
          </a:xfrm>
          <a:prstGeom prst="rect">
            <a:avLst/>
          </a:prstGeom>
        </p:spPr>
        <p:txBody>
          <a:bodyPr/>
          <a:lstStyle>
            <a:lvl1pPr algn="r">
              <a:defRPr sz="2000" b="1">
                <a:solidFill>
                  <a:schemeClr val="bg2">
                    <a:lumMod val="10000"/>
                  </a:schemeClr>
                </a:solidFill>
              </a:defRPr>
            </a:lvl1pPr>
          </a:lstStyle>
          <a:p>
            <a:fld id="{751E83E7-BF4F-4EA8-89C7-22E627A5D15F}" type="slidenum">
              <a:rPr lang="zh-CN" altLang="en-US" smtClean="0"/>
              <a:pPr/>
              <a:t>‹#›</a:t>
            </a:fld>
            <a:endParaRPr lang="zh-CN" altLang="en-US" dirty="0"/>
          </a:p>
        </p:txBody>
      </p:sp>
      <p:sp>
        <p:nvSpPr>
          <p:cNvPr id="9" name="Content Placeholder 2"/>
          <p:cNvSpPr>
            <a:spLocks noGrp="1"/>
          </p:cNvSpPr>
          <p:nvPr>
            <p:ph idx="13"/>
          </p:nvPr>
        </p:nvSpPr>
        <p:spPr>
          <a:xfrm>
            <a:off x="628650" y="3708699"/>
            <a:ext cx="7886700" cy="224003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extLst>
      <p:ext uri="{BB962C8B-B14F-4D97-AF65-F5344CB8AC3E}">
        <p14:creationId xmlns:p14="http://schemas.microsoft.com/office/powerpoint/2010/main" val="4121963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4108245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481607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1033970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1051430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38837822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51E83E7-BF4F-4EA8-89C7-22E627A5D15F}" type="slidenum">
              <a:rPr lang="zh-CN" altLang="en-US" smtClean="0"/>
              <a:t>‹#›</a:t>
            </a:fld>
            <a:endParaRPr lang="zh-CN" altLang="en-US"/>
          </a:p>
        </p:txBody>
      </p:sp>
    </p:spTree>
    <p:extLst>
      <p:ext uri="{BB962C8B-B14F-4D97-AF65-F5344CB8AC3E}">
        <p14:creationId xmlns:p14="http://schemas.microsoft.com/office/powerpoint/2010/main" val="26380917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对象 2" hidden="1"/>
          <p:cNvGraphicFramePr>
            <a:graphicFrameLocks noChangeAspect="1"/>
          </p:cNvGraphicFramePr>
          <p:nvPr userDrawn="1">
            <p:custDataLst>
              <p:tags r:id="rId16"/>
            </p:custDataLst>
            <p:extLst>
              <p:ext uri="{D42A27DB-BD31-4B8C-83A1-F6EECF244321}">
                <p14:modId xmlns:p14="http://schemas.microsoft.com/office/powerpoint/2010/main" val="448134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0" name="think-cell Slide" r:id="rId17" imgW="384" imgH="384" progId="TCLayout.ActiveDocument.1">
                  <p:embed/>
                </p:oleObj>
              </mc:Choice>
              <mc:Fallback>
                <p:oleObj name="think-cell Slide" r:id="rId17" imgW="384" imgH="384"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pic>
        <p:nvPicPr>
          <p:cNvPr id="7" name="图片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47263" y="211659"/>
            <a:ext cx="5239137" cy="610919"/>
          </a:xfrm>
          <a:prstGeom prst="rect">
            <a:avLst/>
          </a:prstGeom>
        </p:spPr>
        <p:txBody>
          <a:bodyPr vert="horz" lIns="91440" tIns="45720" rIns="91440" bIns="45720" rtlCol="0" anchor="ctr">
            <a:normAutofit/>
          </a:bodyPr>
          <a:lstStyle/>
          <a:p>
            <a:r>
              <a:rPr lang="zh-CN" altLang="en-US" dirty="0" smtClean="0"/>
              <a:t>单击此处编辑标题</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11" name="Title Placeholder 1"/>
          <p:cNvSpPr txBox="1">
            <a:spLocks/>
          </p:cNvSpPr>
          <p:nvPr userDrawn="1"/>
        </p:nvSpPr>
        <p:spPr>
          <a:xfrm>
            <a:off x="628650" y="1499191"/>
            <a:ext cx="7886700" cy="4645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9" name="Slide Number Placeholder 5"/>
          <p:cNvSpPr>
            <a:spLocks noGrp="1"/>
          </p:cNvSpPr>
          <p:nvPr>
            <p:ph type="sldNum" sz="quarter" idx="4"/>
          </p:nvPr>
        </p:nvSpPr>
        <p:spPr>
          <a:xfrm>
            <a:off x="6896100" y="6416222"/>
            <a:ext cx="2057400" cy="365125"/>
          </a:xfrm>
          <a:prstGeom prst="rect">
            <a:avLst/>
          </a:prstGeom>
        </p:spPr>
        <p:txBody>
          <a:bodyPr/>
          <a:lstStyle>
            <a:lvl1pPr algn="r">
              <a:defRPr b="1">
                <a:solidFill>
                  <a:schemeClr val="bg1">
                    <a:lumMod val="75000"/>
                  </a:schemeClr>
                </a:solidFill>
                <a:latin typeface="微软雅黑" panose="020B0503020204020204" pitchFamily="34" charset="-122"/>
                <a:ea typeface="微软雅黑" panose="020B0503020204020204" pitchFamily="34" charset="-122"/>
              </a:defRPr>
            </a:lvl1pPr>
          </a:lstStyle>
          <a:p>
            <a:fld id="{751E83E7-BF4F-4EA8-89C7-22E627A5D15F}" type="slidenum">
              <a:rPr lang="zh-CN" altLang="en-US" smtClean="0"/>
              <a:pPr/>
              <a:t>‹#›</a:t>
            </a:fld>
            <a:endParaRPr lang="zh-CN" altLang="en-US" dirty="0"/>
          </a:p>
        </p:txBody>
      </p:sp>
    </p:spTree>
    <p:extLst>
      <p:ext uri="{BB962C8B-B14F-4D97-AF65-F5344CB8AC3E}">
        <p14:creationId xmlns:p14="http://schemas.microsoft.com/office/powerpoint/2010/main" val="1473260956"/>
      </p:ext>
    </p:extLst>
  </p:cSld>
  <p:clrMap bg1="lt1" tx1="dk1" bg2="lt2" tx2="dk2" accent1="accent1" accent2="accent2" accent3="accent3" accent4="accent4" accent5="accent5" accent6="accent6" hlink="hlink" folHlink="folHlink"/>
  <p:sldLayoutIdLst>
    <p:sldLayoutId id="2147483661" r:id="rId1"/>
    <p:sldLayoutId id="2147483684"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5"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bg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图片 10"/>
          <p:cNvPicPr>
            <a:picLocks noChangeAspect="1"/>
          </p:cNvPicPr>
          <p:nvPr userDrawn="1"/>
        </p:nvPicPr>
        <p:blipFill rotWithShape="1">
          <a:blip r:embed="rId14"/>
          <a:srcRect l="61489" t="25058" r="12143" b="25081"/>
          <a:stretch/>
        </p:blipFill>
        <p:spPr>
          <a:xfrm>
            <a:off x="6115050" y="1870075"/>
            <a:ext cx="2420296" cy="2420296"/>
          </a:xfrm>
          <a:prstGeom prst="ellipse">
            <a:avLst/>
          </a:prstGeom>
        </p:spPr>
      </p:pic>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dirty="0"/>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0DA0-8741-4758-9AC6-66EE5E1DC391}" type="slidenum">
              <a:rPr lang="zh-CN" altLang="en-US" smtClean="0"/>
              <a:t>‹#›</a:t>
            </a:fld>
            <a:endParaRPr lang="zh-CN" altLang="en-US"/>
          </a:p>
        </p:txBody>
      </p:sp>
    </p:spTree>
    <p:extLst>
      <p:ext uri="{BB962C8B-B14F-4D97-AF65-F5344CB8AC3E}">
        <p14:creationId xmlns:p14="http://schemas.microsoft.com/office/powerpoint/2010/main" val="2314108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13.xml"/><Relationship Id="rId7" Type="http://schemas.openxmlformats.org/officeDocument/2006/relationships/image" Target="../media/image41.jp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44.jpeg"/><Relationship Id="rId4" Type="http://schemas.openxmlformats.org/officeDocument/2006/relationships/notesSlide" Target="../notesSlides/notesSlide18.xml"/><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image" Target="../media/image47.jpe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1.jpg"/><Relationship Id="rId1" Type="http://schemas.openxmlformats.org/officeDocument/2006/relationships/slideLayout" Target="../slideLayouts/slideLayout13.xml"/><Relationship Id="rId5" Type="http://schemas.openxmlformats.org/officeDocument/2006/relationships/image" Target="../media/image53.emf"/><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6"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7"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8"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79" name="TextBox 27"/>
          <p:cNvSpPr txBox="1">
            <a:spLocks noChangeArrowheads="1"/>
          </p:cNvSpPr>
          <p:nvPr/>
        </p:nvSpPr>
        <p:spPr bwMode="auto">
          <a:xfrm>
            <a:off x="1197939" y="2546381"/>
            <a:ext cx="6941796" cy="1446550"/>
          </a:xfrm>
          <a:prstGeom prst="rect">
            <a:avLst/>
          </a:prstGeom>
          <a:noFill/>
          <a:ln w="9525">
            <a:noFill/>
            <a:miter lim="800000"/>
            <a:headEnd/>
            <a:tailEnd/>
          </a:ln>
        </p:spPr>
        <p:txBody>
          <a:bodyPr wrap="square">
            <a:spAutoFit/>
          </a:bodyPr>
          <a:lstStyle/>
          <a:p>
            <a:pPr algn="ctr"/>
            <a:r>
              <a:rPr lang="en-US" altLang="zh-CN" sz="4400" b="1" dirty="0" smtClean="0">
                <a:solidFill>
                  <a:srgbClr val="00417C"/>
                </a:solidFill>
                <a:latin typeface="微软雅黑" pitchFamily="34" charset="-122"/>
                <a:ea typeface="微软雅黑" pitchFamily="34" charset="-122"/>
              </a:rPr>
              <a:t>CEPC</a:t>
            </a:r>
            <a:r>
              <a:rPr lang="zh-CN" altLang="en-US" sz="4400" b="1" dirty="0">
                <a:solidFill>
                  <a:srgbClr val="00417C"/>
                </a:solidFill>
                <a:latin typeface="微软雅黑" pitchFamily="34" charset="-122"/>
                <a:ea typeface="微软雅黑" pitchFamily="34" charset="-122"/>
              </a:rPr>
              <a:t>强子量能</a:t>
            </a:r>
            <a:r>
              <a:rPr lang="zh-CN" altLang="en-US" sz="4400" b="1" dirty="0" smtClean="0">
                <a:solidFill>
                  <a:srgbClr val="00417C"/>
                </a:solidFill>
                <a:latin typeface="微软雅黑" pitchFamily="34" charset="-122"/>
                <a:ea typeface="微软雅黑" pitchFamily="34" charset="-122"/>
              </a:rPr>
              <a:t>器</a:t>
            </a:r>
            <a:r>
              <a:rPr lang="en-US" altLang="zh-CN" sz="4400" b="1" dirty="0" smtClean="0">
                <a:solidFill>
                  <a:srgbClr val="00417C"/>
                </a:solidFill>
                <a:latin typeface="微软雅黑" pitchFamily="34" charset="-122"/>
                <a:ea typeface="微软雅黑" pitchFamily="34" charset="-122"/>
              </a:rPr>
              <a:t>GEM</a:t>
            </a:r>
            <a:r>
              <a:rPr lang="zh-CN" altLang="en-US" sz="4400" b="1" dirty="0">
                <a:solidFill>
                  <a:srgbClr val="00417C"/>
                </a:solidFill>
                <a:latin typeface="微软雅黑" pitchFamily="34" charset="-122"/>
                <a:ea typeface="微软雅黑" pitchFamily="34" charset="-122"/>
              </a:rPr>
              <a:t>方案预研</a:t>
            </a:r>
            <a:r>
              <a:rPr lang="zh-CN" altLang="en-US" sz="4400" b="1" dirty="0" smtClean="0">
                <a:solidFill>
                  <a:srgbClr val="00417C"/>
                </a:solidFill>
                <a:latin typeface="微软雅黑" pitchFamily="34" charset="-122"/>
                <a:ea typeface="微软雅黑" pitchFamily="34" charset="-122"/>
              </a:rPr>
              <a:t>进展</a:t>
            </a:r>
            <a:endParaRPr lang="zh-CN" altLang="en-US" sz="1400" dirty="0">
              <a:solidFill>
                <a:srgbClr val="00417C"/>
              </a:solidFill>
              <a:latin typeface="微软雅黑" pitchFamily="34" charset="-122"/>
              <a:ea typeface="微软雅黑" pitchFamily="34" charset="-122"/>
            </a:endParaRPr>
          </a:p>
        </p:txBody>
      </p:sp>
      <p:sp>
        <p:nvSpPr>
          <p:cNvPr id="3080" name="TextBox 28"/>
          <p:cNvSpPr txBox="1">
            <a:spLocks noChangeArrowheads="1"/>
          </p:cNvSpPr>
          <p:nvPr/>
        </p:nvSpPr>
        <p:spPr bwMode="auto">
          <a:xfrm>
            <a:off x="1088283" y="4291412"/>
            <a:ext cx="6967433" cy="1938992"/>
          </a:xfrm>
          <a:prstGeom prst="rect">
            <a:avLst/>
          </a:prstGeom>
          <a:noFill/>
          <a:ln w="9525">
            <a:noFill/>
            <a:miter lim="800000"/>
            <a:headEnd/>
            <a:tailEnd/>
          </a:ln>
        </p:spPr>
        <p:txBody>
          <a:bodyPr wrap="square">
            <a:spAutoFit/>
          </a:bodyPr>
          <a:lstStyle/>
          <a:p>
            <a:pPr algn="ctr"/>
            <a:r>
              <a:rPr lang="zh-CN" altLang="en-US" sz="2000" dirty="0" smtClean="0">
                <a:solidFill>
                  <a:srgbClr val="00417C"/>
                </a:solidFill>
                <a:latin typeface="微软雅黑" pitchFamily="34" charset="-122"/>
                <a:ea typeface="微软雅黑" pitchFamily="34" charset="-122"/>
              </a:rPr>
              <a:t>王宇</a:t>
            </a:r>
            <a:r>
              <a:rPr lang="en-US" altLang="zh-CN" sz="2000" dirty="0" smtClean="0">
                <a:solidFill>
                  <a:srgbClr val="00417C"/>
                </a:solidFill>
                <a:latin typeface="微软雅黑" pitchFamily="34" charset="-122"/>
                <a:ea typeface="微软雅黑" pitchFamily="34" charset="-122"/>
              </a:rPr>
              <a:t>, </a:t>
            </a:r>
            <a:r>
              <a:rPr lang="zh-CN" altLang="en-US" sz="2000" dirty="0" smtClean="0">
                <a:solidFill>
                  <a:srgbClr val="00417C"/>
                </a:solidFill>
                <a:latin typeface="微软雅黑" pitchFamily="34" charset="-122"/>
                <a:ea typeface="微软雅黑" pitchFamily="34" charset="-122"/>
              </a:rPr>
              <a:t>刘树彬</a:t>
            </a:r>
            <a:r>
              <a:rPr lang="en-US" altLang="zh-CN" sz="2000" dirty="0" smtClean="0">
                <a:solidFill>
                  <a:srgbClr val="00417C"/>
                </a:solidFill>
                <a:latin typeface="微软雅黑" pitchFamily="34" charset="-122"/>
                <a:ea typeface="微软雅黑" pitchFamily="34" charset="-122"/>
              </a:rPr>
              <a:t>, </a:t>
            </a:r>
            <a:r>
              <a:rPr lang="zh-CN" altLang="en-US" sz="2000" dirty="0" smtClean="0">
                <a:solidFill>
                  <a:srgbClr val="00417C"/>
                </a:solidFill>
                <a:latin typeface="微软雅黑" pitchFamily="34" charset="-122"/>
                <a:ea typeface="微软雅黑" pitchFamily="34" charset="-122"/>
              </a:rPr>
              <a:t>洪道金</a:t>
            </a:r>
            <a:r>
              <a:rPr lang="en-US" altLang="zh-CN" sz="2000" dirty="0" smtClean="0">
                <a:solidFill>
                  <a:srgbClr val="00417C"/>
                </a:solidFill>
                <a:latin typeface="微软雅黑" pitchFamily="34" charset="-122"/>
                <a:ea typeface="微软雅黑" pitchFamily="34" charset="-122"/>
              </a:rPr>
              <a:t>, </a:t>
            </a:r>
            <a:r>
              <a:rPr lang="zh-CN" altLang="en-US" sz="2000" dirty="0" smtClean="0">
                <a:solidFill>
                  <a:srgbClr val="00417C"/>
                </a:solidFill>
                <a:latin typeface="微软雅黑" pitchFamily="34" charset="-122"/>
                <a:ea typeface="微软雅黑" pitchFamily="34" charset="-122"/>
              </a:rPr>
              <a:t>刘建北</a:t>
            </a:r>
            <a:r>
              <a:rPr lang="en-US" altLang="zh-CN" sz="2000" dirty="0" smtClean="0">
                <a:solidFill>
                  <a:srgbClr val="00417C"/>
                </a:solidFill>
                <a:latin typeface="微软雅黑" pitchFamily="34" charset="-122"/>
                <a:ea typeface="微软雅黑" pitchFamily="34" charset="-122"/>
              </a:rPr>
              <a:t>, </a:t>
            </a:r>
            <a:r>
              <a:rPr lang="zh-CN" altLang="en-US" sz="2000" dirty="0" smtClean="0">
                <a:solidFill>
                  <a:srgbClr val="00417C"/>
                </a:solidFill>
                <a:latin typeface="微软雅黑" pitchFamily="34" charset="-122"/>
                <a:ea typeface="微软雅黑" pitchFamily="34" charset="-122"/>
              </a:rPr>
              <a:t>封常青</a:t>
            </a:r>
            <a:r>
              <a:rPr lang="en-US" altLang="zh-CN" sz="2000" dirty="0" smtClean="0">
                <a:solidFill>
                  <a:srgbClr val="00417C"/>
                </a:solidFill>
                <a:latin typeface="微软雅黑" pitchFamily="34" charset="-122"/>
                <a:ea typeface="微软雅黑" pitchFamily="34" charset="-122"/>
              </a:rPr>
              <a:t>, </a:t>
            </a:r>
            <a:r>
              <a:rPr lang="zh-CN" altLang="en-US" sz="2000" dirty="0" smtClean="0">
                <a:solidFill>
                  <a:srgbClr val="00417C"/>
                </a:solidFill>
                <a:latin typeface="微软雅黑" pitchFamily="34" charset="-122"/>
                <a:ea typeface="微软雅黑" pitchFamily="34" charset="-122"/>
              </a:rPr>
              <a:t>周意</a:t>
            </a:r>
            <a:endParaRPr lang="en-US" altLang="zh-CN" sz="2000" dirty="0" smtClean="0">
              <a:solidFill>
                <a:srgbClr val="00417C"/>
              </a:solidFill>
              <a:latin typeface="微软雅黑" pitchFamily="34" charset="-122"/>
              <a:ea typeface="微软雅黑" pitchFamily="34" charset="-122"/>
            </a:endParaRPr>
          </a:p>
          <a:p>
            <a:pPr algn="ctr"/>
            <a:endParaRPr lang="en-US" altLang="zh-CN" sz="2000" dirty="0" smtClean="0">
              <a:solidFill>
                <a:srgbClr val="00417C"/>
              </a:solidFill>
              <a:latin typeface="微软雅黑" pitchFamily="34" charset="-122"/>
              <a:ea typeface="微软雅黑" pitchFamily="34" charset="-122"/>
            </a:endParaRPr>
          </a:p>
          <a:p>
            <a:pPr algn="ctr"/>
            <a:endParaRPr lang="en-US" altLang="zh-CN" sz="2000" dirty="0" smtClean="0">
              <a:solidFill>
                <a:srgbClr val="00417C"/>
              </a:solidFill>
              <a:latin typeface="微软雅黑" pitchFamily="34" charset="-122"/>
              <a:ea typeface="微软雅黑" pitchFamily="34" charset="-122"/>
            </a:endParaRPr>
          </a:p>
          <a:p>
            <a:pPr algn="ctr"/>
            <a:r>
              <a:rPr lang="zh-CN" altLang="en-US" sz="2000" dirty="0">
                <a:solidFill>
                  <a:srgbClr val="00417C"/>
                </a:solidFill>
                <a:latin typeface="微软雅黑" pitchFamily="34" charset="-122"/>
                <a:ea typeface="微软雅黑" pitchFamily="34" charset="-122"/>
              </a:rPr>
              <a:t>中国科学技术</a:t>
            </a:r>
            <a:r>
              <a:rPr lang="zh-CN" altLang="en-US" sz="2000" dirty="0" smtClean="0">
                <a:solidFill>
                  <a:srgbClr val="00417C"/>
                </a:solidFill>
                <a:latin typeface="微软雅黑" pitchFamily="34" charset="-122"/>
                <a:ea typeface="微软雅黑" pitchFamily="34" charset="-122"/>
              </a:rPr>
              <a:t>大学</a:t>
            </a:r>
            <a:endParaRPr lang="en-US" altLang="zh-CN" sz="2000" dirty="0" smtClean="0">
              <a:solidFill>
                <a:srgbClr val="00417C"/>
              </a:solidFill>
              <a:latin typeface="微软雅黑" pitchFamily="34" charset="-122"/>
              <a:ea typeface="微软雅黑" pitchFamily="34" charset="-122"/>
            </a:endParaRPr>
          </a:p>
          <a:p>
            <a:pPr algn="ctr"/>
            <a:r>
              <a:rPr lang="zh-CN" altLang="en-US" sz="2000" dirty="0" smtClean="0">
                <a:solidFill>
                  <a:srgbClr val="00417C"/>
                </a:solidFill>
                <a:latin typeface="微软雅黑" pitchFamily="34" charset="-122"/>
                <a:ea typeface="微软雅黑" pitchFamily="34" charset="-122"/>
              </a:rPr>
              <a:t>核探测与核电子学国家重点实验室</a:t>
            </a:r>
            <a:r>
              <a:rPr lang="en-US" altLang="zh-CN" sz="2000" dirty="0" smtClean="0">
                <a:solidFill>
                  <a:srgbClr val="00417C"/>
                </a:solidFill>
                <a:latin typeface="微软雅黑" pitchFamily="34" charset="-122"/>
                <a:ea typeface="微软雅黑" pitchFamily="34" charset="-122"/>
              </a:rPr>
              <a:t>(USTC)</a:t>
            </a:r>
          </a:p>
          <a:p>
            <a:pPr algn="ctr"/>
            <a:r>
              <a:rPr lang="en-US" altLang="zh-CN" sz="2000" dirty="0" smtClean="0">
                <a:solidFill>
                  <a:srgbClr val="00417C"/>
                </a:solidFill>
                <a:latin typeface="微软雅黑" pitchFamily="34" charset="-122"/>
                <a:ea typeface="微软雅黑" pitchFamily="34" charset="-122"/>
              </a:rPr>
              <a:t>2017.11.12</a:t>
            </a:r>
            <a:endParaRPr lang="zh-CN" altLang="en-US" sz="2000" dirty="0">
              <a:solidFill>
                <a:srgbClr val="00417C"/>
              </a:solidFill>
              <a:latin typeface="微软雅黑" pitchFamily="34" charset="-122"/>
              <a:ea typeface="微软雅黑" pitchFamily="34" charset="-122"/>
            </a:endParaRPr>
          </a:p>
        </p:txBody>
      </p:sp>
      <p:grpSp>
        <p:nvGrpSpPr>
          <p:cNvPr id="2" name="组合 1"/>
          <p:cNvGrpSpPr/>
          <p:nvPr/>
        </p:nvGrpSpPr>
        <p:grpSpPr>
          <a:xfrm>
            <a:off x="0" y="6486065"/>
            <a:ext cx="9144000" cy="357187"/>
            <a:chOff x="0" y="4081463"/>
            <a:chExt cx="9144000" cy="357187"/>
          </a:xfrm>
        </p:grpSpPr>
        <p:sp>
          <p:nvSpPr>
            <p:cNvPr id="30" name="矩形 29"/>
            <p:cNvSpPr/>
            <p:nvPr/>
          </p:nvSpPr>
          <p:spPr>
            <a:xfrm>
              <a:off x="0" y="4081463"/>
              <a:ext cx="9144000" cy="357187"/>
            </a:xfrm>
            <a:prstGeom prst="rect">
              <a:avLst/>
            </a:prstGeom>
            <a:solidFill>
              <a:srgbClr val="0041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82" name="矩形 10"/>
            <p:cNvSpPr>
              <a:spLocks noChangeArrowheads="1"/>
            </p:cNvSpPr>
            <p:nvPr/>
          </p:nvSpPr>
          <p:spPr bwMode="auto">
            <a:xfrm>
              <a:off x="2725982" y="4106167"/>
              <a:ext cx="3692036" cy="307777"/>
            </a:xfrm>
            <a:prstGeom prst="rect">
              <a:avLst/>
            </a:prstGeom>
            <a:noFill/>
            <a:ln w="9525">
              <a:noFill/>
              <a:miter lim="800000"/>
              <a:headEnd/>
              <a:tailEnd/>
            </a:ln>
          </p:spPr>
          <p:txBody>
            <a:bodyPr wrap="none">
              <a:spAutoFit/>
            </a:bodyPr>
            <a:lstStyle/>
            <a:p>
              <a:r>
                <a:rPr lang="zh-CN" altLang="en-US" sz="1400" dirty="0" smtClean="0">
                  <a:solidFill>
                    <a:schemeClr val="bg1"/>
                  </a:solidFill>
                  <a:latin typeface="微软雅黑" pitchFamily="34" charset="-122"/>
                  <a:ea typeface="微软雅黑" pitchFamily="34" charset="-122"/>
                </a:rPr>
                <a:t>全国先进气体探测器研讨会 </a:t>
              </a:r>
              <a:r>
                <a:rPr lang="en-US" altLang="zh-CN" sz="1400" dirty="0" smtClean="0">
                  <a:solidFill>
                    <a:schemeClr val="bg1"/>
                  </a:solidFill>
                  <a:latin typeface="微软雅黑" pitchFamily="34" charset="-122"/>
                  <a:ea typeface="微软雅黑" pitchFamily="34" charset="-122"/>
                </a:rPr>
                <a:t>2017 </a:t>
              </a:r>
              <a:r>
                <a:rPr lang="zh-CN" altLang="en-US" sz="1400" dirty="0" smtClean="0">
                  <a:solidFill>
                    <a:schemeClr val="bg1"/>
                  </a:solidFill>
                  <a:latin typeface="微软雅黑" pitchFamily="34" charset="-122"/>
                  <a:ea typeface="微软雅黑" pitchFamily="34" charset="-122"/>
                </a:rPr>
                <a:t>广西大学  </a:t>
              </a:r>
            </a:p>
          </p:txBody>
        </p:sp>
      </p:grpSp>
      <p:sp>
        <p:nvSpPr>
          <p:cNvPr id="3084" name="矩形 12"/>
          <p:cNvSpPr>
            <a:spLocks noChangeArrowheads="1"/>
          </p:cNvSpPr>
          <p:nvPr/>
        </p:nvSpPr>
        <p:spPr bwMode="auto">
          <a:xfrm>
            <a:off x="4000500" y="1987550"/>
            <a:ext cx="1336675" cy="260350"/>
          </a:xfrm>
          <a:prstGeom prst="rect">
            <a:avLst/>
          </a:prstGeom>
          <a:noFill/>
          <a:ln w="9525">
            <a:noFill/>
            <a:miter lim="800000"/>
            <a:headEnd/>
            <a:tailEnd/>
          </a:ln>
        </p:spPr>
        <p:txBody>
          <a:bodyPr wrap="none">
            <a:spAutoFit/>
          </a:bodyPr>
          <a:lstStyle/>
          <a:p>
            <a:r>
              <a:rPr lang="zh-CN" altLang="en-US" sz="1100" dirty="0">
                <a:solidFill>
                  <a:schemeClr val="bg1"/>
                </a:solidFill>
                <a:latin typeface="微软雅黑" pitchFamily="34" charset="-122"/>
                <a:ea typeface="微软雅黑" pitchFamily="34" charset="-122"/>
              </a:rPr>
              <a:t>添加您的校徽</a:t>
            </a:r>
            <a:r>
              <a:rPr lang="en-US" altLang="zh-CN" sz="1100" dirty="0">
                <a:solidFill>
                  <a:schemeClr val="bg1"/>
                </a:solidFill>
                <a:latin typeface="微软雅黑" pitchFamily="34" charset="-122"/>
                <a:ea typeface="微软雅黑" pitchFamily="34" charset="-122"/>
              </a:rPr>
              <a:t>logo</a:t>
            </a:r>
            <a:endParaRPr lang="zh-CN" altLang="en-US" sz="11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575612230"/>
      </p:ext>
    </p:extLst>
  </p:cSld>
  <p:clrMapOvr>
    <a:masterClrMapping/>
  </p:clrMapOvr>
  <mc:AlternateContent xmlns:mc="http://schemas.openxmlformats.org/markup-compatibility/2006" xmlns:p14="http://schemas.microsoft.com/office/powerpoint/2010/main">
    <mc:Choice Requires="p14">
      <p:transition p14:dur="100" advTm="1541">
        <p:cut/>
      </p:transition>
    </mc:Choice>
    <mc:Fallback xmlns="">
      <p:transition advTm="1541">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325809"/>
            <a:ext cx="2946236" cy="2559251"/>
          </a:xfrm>
        </p:spPr>
        <p:txBody>
          <a:bodyPr/>
          <a:lstStyle/>
          <a:p>
            <a:pPr marL="0" indent="0">
              <a:buNone/>
            </a:pPr>
            <a:r>
              <a:rPr lang="zh-CN" altLang="en-US" dirty="0" smtClean="0"/>
              <a:t>可扩展读出系统</a:t>
            </a:r>
            <a:r>
              <a:rPr lang="en-US" altLang="zh-CN" dirty="0" smtClean="0"/>
              <a:t>(SRS*)</a:t>
            </a:r>
          </a:p>
          <a:p>
            <a:r>
              <a:rPr lang="zh-CN" altLang="en-US" sz="2000" dirty="0" smtClean="0"/>
              <a:t>前端板</a:t>
            </a:r>
            <a:r>
              <a:rPr lang="en-US" altLang="zh-CN" sz="2000" dirty="0" smtClean="0"/>
              <a:t>(FEB)</a:t>
            </a:r>
            <a:r>
              <a:rPr lang="zh-CN" altLang="en-US" sz="2000" dirty="0" smtClean="0"/>
              <a:t>、         接口板</a:t>
            </a:r>
            <a:r>
              <a:rPr lang="en-US" altLang="zh-CN" sz="2000" dirty="0" smtClean="0"/>
              <a:t>(DIF)</a:t>
            </a:r>
            <a:r>
              <a:rPr lang="zh-CN" altLang="en-US" sz="2000" dirty="0" smtClean="0"/>
              <a:t>、          数据获取板</a:t>
            </a:r>
            <a:r>
              <a:rPr lang="en-US" altLang="zh-CN" sz="2000" dirty="0" smtClean="0"/>
              <a:t>(DAQ)</a:t>
            </a:r>
          </a:p>
          <a:p>
            <a:r>
              <a:rPr lang="zh-CN" altLang="en-US" sz="2000" dirty="0" smtClean="0"/>
              <a:t>系统大小可定制</a:t>
            </a:r>
            <a:endParaRPr lang="en-US" altLang="zh-CN" sz="2000" dirty="0" smtClean="0"/>
          </a:p>
          <a:p>
            <a:r>
              <a:rPr lang="zh-CN" altLang="en-US" sz="2000" dirty="0" smtClean="0"/>
              <a:t>获取系统可复用</a:t>
            </a:r>
            <a:endParaRPr lang="en-US" altLang="zh-CN" sz="2000" dirty="0" smtClean="0"/>
          </a:p>
          <a:p>
            <a:pPr lvl="1"/>
            <a:endParaRPr lang="zh-CN" altLang="en-US" sz="2800" dirty="0"/>
          </a:p>
        </p:txBody>
      </p:sp>
      <p:sp>
        <p:nvSpPr>
          <p:cNvPr id="3" name="标题 2"/>
          <p:cNvSpPr>
            <a:spLocks noGrp="1"/>
          </p:cNvSpPr>
          <p:nvPr>
            <p:ph type="title"/>
          </p:nvPr>
        </p:nvSpPr>
        <p:spPr/>
        <p:txBody>
          <a:bodyPr/>
          <a:lstStyle/>
          <a:p>
            <a:r>
              <a:rPr lang="zh-CN" altLang="en-US" dirty="0" smtClean="0"/>
              <a:t>半数字化读出方案设计</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10</a:t>
            </a:fld>
            <a:endParaRPr lang="zh-CN" altLang="en-US"/>
          </a:p>
        </p:txBody>
      </p:sp>
      <p:pic>
        <p:nvPicPr>
          <p:cNvPr id="5" name="图片 4"/>
          <p:cNvPicPr>
            <a:picLocks noChangeAspect="1"/>
          </p:cNvPicPr>
          <p:nvPr/>
        </p:nvPicPr>
        <p:blipFill>
          <a:blip r:embed="rId3"/>
          <a:stretch>
            <a:fillRect/>
          </a:stretch>
        </p:blipFill>
        <p:spPr>
          <a:xfrm>
            <a:off x="1312205" y="4085769"/>
            <a:ext cx="7200000" cy="2254872"/>
          </a:xfrm>
          <a:prstGeom prst="rect">
            <a:avLst/>
          </a:prstGeom>
        </p:spPr>
      </p:pic>
      <p:sp>
        <p:nvSpPr>
          <p:cNvPr id="6" name="页脚占位符 5"/>
          <p:cNvSpPr>
            <a:spLocks noGrp="1"/>
          </p:cNvSpPr>
          <p:nvPr>
            <p:ph type="ftr" sz="quarter" idx="11"/>
          </p:nvPr>
        </p:nvSpPr>
        <p:spPr/>
        <p:txBody>
          <a:bodyPr/>
          <a:lstStyle/>
          <a:p>
            <a:r>
              <a:rPr lang="en-US" altLang="zh-CN" dirty="0" smtClean="0"/>
              <a:t>*Developed from CERN RD51 Group</a:t>
            </a:r>
            <a:endParaRPr lang="zh-CN" altLang="en-US" dirty="0"/>
          </a:p>
        </p:txBody>
      </p:sp>
      <p:grpSp>
        <p:nvGrpSpPr>
          <p:cNvPr id="11" name="组合 10"/>
          <p:cNvGrpSpPr>
            <a:grpSpLocks noChangeAspect="1"/>
          </p:cNvGrpSpPr>
          <p:nvPr/>
        </p:nvGrpSpPr>
        <p:grpSpPr>
          <a:xfrm>
            <a:off x="3193500" y="1325809"/>
            <a:ext cx="5760000" cy="1543059"/>
            <a:chOff x="2725494" y="1230406"/>
            <a:chExt cx="6103412" cy="1634678"/>
          </a:xfrm>
        </p:grpSpPr>
        <p:pic>
          <p:nvPicPr>
            <p:cNvPr id="7" name="图片 8" descr="C:\Users\204-2\AppData\Roaming\Tencent\Users\1113160724\QQ\WinTemp\RichOle\6@%}QZ67@(QXFPM@RZ9NE}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494" y="1263775"/>
              <a:ext cx="3216275" cy="160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9" descr="C:\Users\204-2\AppData\Roaming\Tencent\Users\1113160724\QQ\WinTemp\RichOle\{CM89A9}3W[IL{IVV2YK8C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5569" y="1230406"/>
              <a:ext cx="2963337" cy="16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3363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0" indent="0">
              <a:buNone/>
            </a:pPr>
            <a:r>
              <a:rPr lang="zh-CN" altLang="en-US" dirty="0" smtClean="0"/>
              <a:t>结构框图</a:t>
            </a:r>
            <a:endParaRPr lang="zh-CN" altLang="en-US" dirty="0"/>
          </a:p>
        </p:txBody>
      </p:sp>
      <p:sp>
        <p:nvSpPr>
          <p:cNvPr id="3" name="标题 2"/>
          <p:cNvSpPr>
            <a:spLocks noGrp="1"/>
          </p:cNvSpPr>
          <p:nvPr>
            <p:ph type="title"/>
          </p:nvPr>
        </p:nvSpPr>
        <p:spPr/>
        <p:txBody>
          <a:bodyPr/>
          <a:lstStyle/>
          <a:p>
            <a:r>
              <a:rPr lang="zh-CN" altLang="en-US" dirty="0" smtClean="0"/>
              <a:t>第一阶段方案</a:t>
            </a:r>
            <a:endParaRPr lang="zh-CN" altLang="en-US" dirty="0"/>
          </a:p>
        </p:txBody>
      </p:sp>
      <p:pic>
        <p:nvPicPr>
          <p:cNvPr id="4" name="图片 3"/>
          <p:cNvPicPr>
            <a:picLocks noChangeAspect="1"/>
          </p:cNvPicPr>
          <p:nvPr/>
        </p:nvPicPr>
        <p:blipFill>
          <a:blip r:embed="rId3"/>
          <a:stretch>
            <a:fillRect/>
          </a:stretch>
        </p:blipFill>
        <p:spPr>
          <a:xfrm>
            <a:off x="903359" y="1699942"/>
            <a:ext cx="7337281" cy="2611219"/>
          </a:xfrm>
          <a:prstGeom prst="rect">
            <a:avLst/>
          </a:prstGeom>
        </p:spPr>
      </p:pic>
      <p:sp>
        <p:nvSpPr>
          <p:cNvPr id="5" name="内容占位符 1"/>
          <p:cNvSpPr txBox="1">
            <a:spLocks/>
          </p:cNvSpPr>
          <p:nvPr/>
        </p:nvSpPr>
        <p:spPr>
          <a:xfrm>
            <a:off x="247263" y="4614041"/>
            <a:ext cx="8229600" cy="1848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SzPct val="70000"/>
              <a:buFont typeface="Calibri" panose="020F050202020403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r>
              <a:rPr lang="zh-CN" altLang="en-US" dirty="0" smtClean="0"/>
              <a:t>探测器读出平面与</a:t>
            </a:r>
            <a:r>
              <a:rPr lang="zh-CN" altLang="en-US" dirty="0"/>
              <a:t>前</a:t>
            </a:r>
            <a:r>
              <a:rPr lang="zh-CN" altLang="en-US" dirty="0" smtClean="0"/>
              <a:t>端板分离</a:t>
            </a:r>
            <a:endParaRPr lang="en-US" altLang="zh-CN" dirty="0" smtClean="0"/>
          </a:p>
          <a:p>
            <a:pPr marL="800100" lvl="1" indent="-342900"/>
            <a:r>
              <a:rPr lang="zh-CN" altLang="en-US" dirty="0" smtClean="0"/>
              <a:t>用于验证读出系统功能</a:t>
            </a:r>
            <a:endParaRPr lang="en-US" altLang="zh-CN" dirty="0" smtClean="0"/>
          </a:p>
          <a:p>
            <a:pPr marL="800100" lvl="1" indent="-342900"/>
            <a:r>
              <a:rPr lang="zh-CN" altLang="en-US" dirty="0" smtClean="0"/>
              <a:t>测试</a:t>
            </a:r>
            <a:r>
              <a:rPr lang="en-US" altLang="zh-CN" dirty="0" smtClean="0"/>
              <a:t>MICROROC</a:t>
            </a:r>
            <a:r>
              <a:rPr lang="zh-CN" altLang="en-US" dirty="0" smtClean="0"/>
              <a:t>芯片性能</a:t>
            </a:r>
            <a:endParaRPr lang="en-US" altLang="zh-CN" dirty="0" smtClean="0"/>
          </a:p>
          <a:p>
            <a:endParaRPr lang="zh-CN" altLang="en-US" dirty="0"/>
          </a:p>
        </p:txBody>
      </p:sp>
      <p:sp>
        <p:nvSpPr>
          <p:cNvPr id="7" name="灯片编号占位符 6"/>
          <p:cNvSpPr>
            <a:spLocks noGrp="1"/>
          </p:cNvSpPr>
          <p:nvPr>
            <p:ph type="sldNum" sz="quarter" idx="12"/>
          </p:nvPr>
        </p:nvSpPr>
        <p:spPr/>
        <p:txBody>
          <a:bodyPr/>
          <a:lstStyle/>
          <a:p>
            <a:fld id="{43839631-49CD-487E-A955-9C3740CF100C}" type="slidenum">
              <a:rPr lang="zh-CN" altLang="en-US" smtClean="0"/>
              <a:pPr/>
              <a:t>11</a:t>
            </a:fld>
            <a:endParaRPr lang="zh-CN" altLang="en-US"/>
          </a:p>
        </p:txBody>
      </p:sp>
    </p:spTree>
    <p:extLst>
      <p:ext uri="{BB962C8B-B14F-4D97-AF65-F5344CB8AC3E}">
        <p14:creationId xmlns:p14="http://schemas.microsoft.com/office/powerpoint/2010/main" val="1879490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41594" y="1354870"/>
            <a:ext cx="5411906" cy="2923262"/>
          </a:xfrm>
        </p:spPr>
        <p:txBody>
          <a:bodyPr/>
          <a:lstStyle/>
          <a:p>
            <a:r>
              <a:rPr lang="zh-CN" altLang="en-US" sz="2400" dirty="0"/>
              <a:t>阳极读出板</a:t>
            </a:r>
            <a:r>
              <a:rPr lang="zh-CN" altLang="en-US" sz="2400" dirty="0" smtClean="0"/>
              <a:t>：</a:t>
            </a:r>
            <a:r>
              <a:rPr lang="en-US" altLang="zh-CN" sz="2400" dirty="0" smtClean="0"/>
              <a:t>30</a:t>
            </a:r>
            <a:r>
              <a:rPr lang="zh-CN" altLang="en-US" sz="2400" dirty="0" smtClean="0"/>
              <a:t>*</a:t>
            </a:r>
            <a:r>
              <a:rPr lang="en-US" altLang="zh-CN" sz="2400" dirty="0" smtClean="0"/>
              <a:t>30cm</a:t>
            </a:r>
            <a:r>
              <a:rPr lang="en-US" altLang="zh-CN" sz="2400" baseline="30000" dirty="0" smtClean="0"/>
              <a:t>2</a:t>
            </a:r>
            <a:r>
              <a:rPr lang="zh-CN" altLang="en-US" sz="2400" dirty="0" smtClean="0"/>
              <a:t>，</a:t>
            </a:r>
            <a:r>
              <a:rPr lang="en-US" altLang="zh-CN" sz="2400" dirty="0" smtClean="0"/>
              <a:t>pad</a:t>
            </a:r>
            <a:r>
              <a:rPr lang="zh-CN" altLang="en-US" sz="2400" dirty="0" smtClean="0"/>
              <a:t>大小</a:t>
            </a:r>
            <a:r>
              <a:rPr lang="en-US" altLang="zh-CN" sz="2400" dirty="0" smtClean="0"/>
              <a:t>1cm</a:t>
            </a:r>
            <a:r>
              <a:rPr lang="en-US" altLang="zh-CN" sz="2400" baseline="30000" dirty="0"/>
              <a:t>2</a:t>
            </a:r>
          </a:p>
          <a:p>
            <a:r>
              <a:rPr lang="en-US" altLang="zh-CN" sz="2400" dirty="0" smtClean="0"/>
              <a:t>FEB</a:t>
            </a:r>
            <a:r>
              <a:rPr lang="zh-CN" altLang="en-US" sz="2400" dirty="0" smtClean="0"/>
              <a:t>板：集成多片</a:t>
            </a:r>
            <a:r>
              <a:rPr lang="en-US" altLang="zh-CN" sz="2400" dirty="0" smtClean="0"/>
              <a:t>MICROROC</a:t>
            </a:r>
            <a:r>
              <a:rPr lang="zh-CN" altLang="en-US" sz="2400" dirty="0" smtClean="0"/>
              <a:t>，用菊花链的形式连接。</a:t>
            </a:r>
          </a:p>
          <a:p>
            <a:r>
              <a:rPr lang="en-US" altLang="zh-CN" sz="2400" dirty="0" smtClean="0"/>
              <a:t>DIF</a:t>
            </a:r>
            <a:r>
              <a:rPr lang="zh-CN" altLang="en-US" sz="2400" dirty="0"/>
              <a:t>板</a:t>
            </a:r>
            <a:r>
              <a:rPr lang="zh-CN" altLang="en-US" sz="2400" dirty="0" smtClean="0"/>
              <a:t>：控制、数据采集、刻度。</a:t>
            </a:r>
            <a:endParaRPr lang="zh-CN" altLang="en-US" sz="2400" dirty="0"/>
          </a:p>
        </p:txBody>
      </p:sp>
      <p:sp>
        <p:nvSpPr>
          <p:cNvPr id="3" name="标题 2"/>
          <p:cNvSpPr>
            <a:spLocks noGrp="1"/>
          </p:cNvSpPr>
          <p:nvPr>
            <p:ph type="title"/>
          </p:nvPr>
        </p:nvSpPr>
        <p:spPr/>
        <p:txBody>
          <a:bodyPr/>
          <a:lstStyle/>
          <a:p>
            <a:r>
              <a:rPr lang="zh-CN" altLang="en-US" dirty="0"/>
              <a:t>第一</a:t>
            </a:r>
            <a:r>
              <a:rPr lang="zh-CN" altLang="en-US" dirty="0" smtClean="0"/>
              <a:t>阶段方案</a:t>
            </a:r>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263" y="4510114"/>
            <a:ext cx="6987654" cy="1981000"/>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10705" r="11781" b="2002"/>
          <a:stretch/>
        </p:blipFill>
        <p:spPr>
          <a:xfrm>
            <a:off x="247263" y="1318880"/>
            <a:ext cx="3120939" cy="2959252"/>
          </a:xfrm>
          <a:prstGeom prst="rect">
            <a:avLst/>
          </a:prstGeom>
        </p:spPr>
      </p:pic>
      <p:sp>
        <p:nvSpPr>
          <p:cNvPr id="7" name="灯片编号占位符 6"/>
          <p:cNvSpPr>
            <a:spLocks noGrp="1"/>
          </p:cNvSpPr>
          <p:nvPr>
            <p:ph type="sldNum" sz="quarter" idx="12"/>
          </p:nvPr>
        </p:nvSpPr>
        <p:spPr/>
        <p:txBody>
          <a:bodyPr/>
          <a:lstStyle/>
          <a:p>
            <a:fld id="{43839631-49CD-487E-A955-9C3740CF100C}" type="slidenum">
              <a:rPr lang="zh-CN" altLang="en-US" smtClean="0"/>
              <a:pPr/>
              <a:t>12</a:t>
            </a:fld>
            <a:endParaRPr lang="zh-CN" altLang="en-US"/>
          </a:p>
        </p:txBody>
      </p:sp>
    </p:spTree>
    <p:extLst>
      <p:ext uri="{BB962C8B-B14F-4D97-AF65-F5344CB8AC3E}">
        <p14:creationId xmlns:p14="http://schemas.microsoft.com/office/powerpoint/2010/main" val="1386787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solidFill>
                  <a:schemeClr val="bg1">
                    <a:lumMod val="75000"/>
                  </a:schemeClr>
                </a:solidFill>
              </a:rPr>
              <a:t>背景</a:t>
            </a:r>
            <a:endParaRPr lang="en-US" altLang="zh-CN" dirty="0">
              <a:solidFill>
                <a:schemeClr val="bg1">
                  <a:lumMod val="75000"/>
                </a:schemeClr>
              </a:solidFill>
            </a:endParaRPr>
          </a:p>
          <a:p>
            <a:r>
              <a:rPr lang="zh-CN" altLang="en-US" dirty="0" smtClean="0">
                <a:solidFill>
                  <a:schemeClr val="bg1">
                    <a:lumMod val="75000"/>
                  </a:schemeClr>
                </a:solidFill>
              </a:rPr>
              <a:t>预研工作</a:t>
            </a:r>
            <a:endParaRPr lang="en-US" altLang="zh-CN" dirty="0" smtClean="0">
              <a:solidFill>
                <a:schemeClr val="bg1">
                  <a:lumMod val="75000"/>
                </a:schemeClr>
              </a:solidFill>
            </a:endParaRPr>
          </a:p>
          <a:p>
            <a:pPr lvl="1"/>
            <a:r>
              <a:rPr lang="en-US" altLang="zh-CN" sz="2000" dirty="0" smtClean="0">
                <a:solidFill>
                  <a:schemeClr val="bg1">
                    <a:lumMod val="75000"/>
                  </a:schemeClr>
                </a:solidFill>
              </a:rPr>
              <a:t>GEM</a:t>
            </a:r>
            <a:r>
              <a:rPr lang="zh-CN" altLang="en-US" sz="2000" dirty="0" smtClean="0">
                <a:solidFill>
                  <a:schemeClr val="bg1">
                    <a:lumMod val="75000"/>
                  </a:schemeClr>
                </a:solidFill>
              </a:rPr>
              <a:t>探测器研制</a:t>
            </a:r>
            <a:endParaRPr lang="en-US" altLang="zh-CN" sz="2000" dirty="0" smtClean="0">
              <a:solidFill>
                <a:schemeClr val="bg1">
                  <a:lumMod val="75000"/>
                </a:schemeClr>
              </a:solidFill>
            </a:endParaRPr>
          </a:p>
          <a:p>
            <a:pPr lvl="1"/>
            <a:r>
              <a:rPr lang="zh-CN" altLang="en-US" sz="2000" dirty="0" smtClean="0">
                <a:solidFill>
                  <a:schemeClr val="bg1">
                    <a:lumMod val="75000"/>
                  </a:schemeClr>
                </a:solidFill>
              </a:rPr>
              <a:t>读出芯片介绍</a:t>
            </a:r>
            <a:endParaRPr lang="en-US" altLang="zh-CN" sz="2000" dirty="0" smtClean="0">
              <a:solidFill>
                <a:schemeClr val="bg1">
                  <a:lumMod val="75000"/>
                </a:schemeClr>
              </a:solidFill>
            </a:endParaRPr>
          </a:p>
          <a:p>
            <a:pPr lvl="1"/>
            <a:r>
              <a:rPr lang="zh-CN" altLang="en-US" sz="2000" dirty="0" smtClean="0">
                <a:solidFill>
                  <a:schemeClr val="bg1">
                    <a:lumMod val="75000"/>
                  </a:schemeClr>
                </a:solidFill>
              </a:rPr>
              <a:t>半数字化读出方案设计</a:t>
            </a:r>
            <a:endParaRPr lang="en-US" altLang="zh-CN" sz="2000" dirty="0" smtClean="0">
              <a:solidFill>
                <a:schemeClr val="bg1">
                  <a:lumMod val="75000"/>
                </a:schemeClr>
              </a:solidFill>
            </a:endParaRPr>
          </a:p>
          <a:p>
            <a:pPr lvl="1"/>
            <a:r>
              <a:rPr lang="zh-CN" altLang="en-US" sz="2000" dirty="0">
                <a:solidFill>
                  <a:schemeClr val="bg1">
                    <a:lumMod val="75000"/>
                  </a:schemeClr>
                </a:solidFill>
              </a:rPr>
              <a:t>第</a:t>
            </a:r>
            <a:r>
              <a:rPr lang="zh-CN" altLang="en-US" sz="2000" dirty="0" smtClean="0">
                <a:solidFill>
                  <a:schemeClr val="bg1">
                    <a:lumMod val="75000"/>
                  </a:schemeClr>
                </a:solidFill>
              </a:rPr>
              <a:t>一阶段工作进展</a:t>
            </a:r>
            <a:endParaRPr lang="en-US" altLang="zh-CN" sz="2000" dirty="0" smtClean="0">
              <a:solidFill>
                <a:schemeClr val="bg1">
                  <a:lumMod val="75000"/>
                </a:schemeClr>
              </a:solidFill>
            </a:endParaRPr>
          </a:p>
          <a:p>
            <a:r>
              <a:rPr lang="zh-CN" altLang="en-US" dirty="0" smtClean="0"/>
              <a:t>测试结果</a:t>
            </a:r>
            <a:endParaRPr lang="en-US" altLang="zh-CN" dirty="0" smtClean="0"/>
          </a:p>
          <a:p>
            <a:pPr lvl="1"/>
            <a:r>
              <a:rPr lang="zh-CN" altLang="en-US" sz="2000" dirty="0" smtClean="0"/>
              <a:t>电子学测试</a:t>
            </a:r>
            <a:endParaRPr lang="en-US" altLang="zh-CN" sz="2000" dirty="0" smtClean="0"/>
          </a:p>
          <a:p>
            <a:pPr lvl="1"/>
            <a:r>
              <a:rPr lang="zh-CN" altLang="en-US" sz="2000" dirty="0" smtClean="0"/>
              <a:t>探测器联调</a:t>
            </a:r>
            <a:endParaRPr lang="en-US" altLang="zh-CN" sz="2000" dirty="0" smtClean="0"/>
          </a:p>
          <a:p>
            <a:r>
              <a:rPr lang="zh-CN" altLang="en-US" dirty="0" smtClean="0">
                <a:solidFill>
                  <a:schemeClr val="bg1">
                    <a:lumMod val="75000"/>
                  </a:schemeClr>
                </a:solidFill>
              </a:rPr>
              <a:t>总结</a:t>
            </a:r>
            <a:endParaRPr lang="en-US" altLang="zh-CN" dirty="0" smtClean="0">
              <a:solidFill>
                <a:schemeClr val="bg1">
                  <a:lumMod val="75000"/>
                </a:schemeClr>
              </a:solidFill>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
        <p:nvSpPr>
          <p:cNvPr id="5" name="灯片编号占位符 4"/>
          <p:cNvSpPr>
            <a:spLocks noGrp="1"/>
          </p:cNvSpPr>
          <p:nvPr>
            <p:ph type="sldNum" sz="quarter" idx="12"/>
          </p:nvPr>
        </p:nvSpPr>
        <p:spPr/>
        <p:txBody>
          <a:bodyPr/>
          <a:lstStyle/>
          <a:p>
            <a:fld id="{43839631-49CD-487E-A955-9C3740CF100C}" type="slidenum">
              <a:rPr lang="zh-CN" altLang="en-US" smtClean="0"/>
              <a:pPr/>
              <a:t>13</a:t>
            </a:fld>
            <a:endParaRPr lang="zh-CN" altLang="en-US"/>
          </a:p>
        </p:txBody>
      </p:sp>
    </p:spTree>
    <p:extLst>
      <p:ext uri="{BB962C8B-B14F-4D97-AF65-F5344CB8AC3E}">
        <p14:creationId xmlns:p14="http://schemas.microsoft.com/office/powerpoint/2010/main" val="1813557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半</a:t>
            </a:r>
            <a:r>
              <a:rPr lang="zh-CN" altLang="en-US" dirty="0" smtClean="0"/>
              <a:t>数字读出芯片测试方法</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14</a:t>
            </a:fld>
            <a:endParaRPr lang="zh-CN" altLang="en-US" dirty="0"/>
          </a:p>
        </p:txBody>
      </p:sp>
      <p:sp>
        <p:nvSpPr>
          <p:cNvPr id="5" name="文本框 4"/>
          <p:cNvSpPr txBox="1"/>
          <p:nvPr/>
        </p:nvSpPr>
        <p:spPr>
          <a:xfrm>
            <a:off x="247263" y="1265323"/>
            <a:ext cx="3095719" cy="1754326"/>
          </a:xfrm>
          <a:prstGeom prst="rect">
            <a:avLst/>
          </a:prstGeom>
          <a:noFill/>
        </p:spPr>
        <p:txBody>
          <a:bodyPr wrap="none" rtlCol="0">
            <a:spAutoFit/>
          </a:bodyPr>
          <a:lstStyle/>
          <a:p>
            <a:r>
              <a:rPr lang="en-US" altLang="zh-CN" sz="2800" dirty="0" smtClean="0">
                <a:latin typeface="微软雅黑" panose="020B0503020204020204" pitchFamily="34" charset="-122"/>
                <a:ea typeface="微软雅黑" panose="020B0503020204020204" pitchFamily="34" charset="-122"/>
              </a:rPr>
              <a:t>S</a:t>
            </a:r>
            <a:r>
              <a:rPr lang="zh-CN" altLang="en-US" sz="2800" dirty="0" smtClean="0">
                <a:latin typeface="微软雅黑" panose="020B0503020204020204" pitchFamily="34" charset="-122"/>
                <a:ea typeface="微软雅黑" panose="020B0503020204020204" pitchFamily="34" charset="-122"/>
              </a:rPr>
              <a:t>曲线测试</a:t>
            </a:r>
            <a:endParaRPr lang="en-US" altLang="zh-CN" sz="28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统计触发率和阈值关系</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得到成型输出幅度分布</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测量</a:t>
            </a:r>
            <a:r>
              <a:rPr lang="zh-CN" altLang="en-US" sz="2000" dirty="0" smtClean="0">
                <a:latin typeface="微软雅黑" panose="020B0503020204020204" pitchFamily="34" charset="-122"/>
                <a:ea typeface="微软雅黑" panose="020B0503020204020204" pitchFamily="34" charset="-122"/>
              </a:rPr>
              <a:t>噪声</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芯片</a:t>
            </a:r>
            <a:r>
              <a:rPr lang="zh-CN" altLang="en-US" sz="2000" dirty="0" smtClean="0">
                <a:latin typeface="微软雅黑" panose="020B0503020204020204" pitchFamily="34" charset="-122"/>
                <a:ea typeface="微软雅黑" panose="020B0503020204020204" pitchFamily="34" charset="-122"/>
              </a:rPr>
              <a:t>刻度</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4760487" y="1265323"/>
            <a:ext cx="4289077" cy="2232000"/>
          </a:xfrm>
          <a:prstGeom prst="rect">
            <a:avLst/>
          </a:prstGeom>
        </p:spPr>
      </p:pic>
      <p:pic>
        <p:nvPicPr>
          <p:cNvPr id="7" name="Picture 2" descr="SCu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151" y="3500415"/>
            <a:ext cx="3785276" cy="283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下箭头 7"/>
          <p:cNvSpPr/>
          <p:nvPr/>
        </p:nvSpPr>
        <p:spPr>
          <a:xfrm>
            <a:off x="6434312" y="3275790"/>
            <a:ext cx="437626" cy="631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a:stretch>
            <a:fillRect/>
          </a:stretch>
        </p:blipFill>
        <p:spPr>
          <a:xfrm>
            <a:off x="655527" y="3907626"/>
            <a:ext cx="3503884" cy="2374182"/>
          </a:xfrm>
          <a:prstGeom prst="rect">
            <a:avLst/>
          </a:prstGeom>
        </p:spPr>
      </p:pic>
    </p:spTree>
    <p:extLst>
      <p:ext uri="{BB962C8B-B14F-4D97-AF65-F5344CB8AC3E}">
        <p14:creationId xmlns:p14="http://schemas.microsoft.com/office/powerpoint/2010/main" val="938845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噪声</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15</a:t>
            </a:fld>
            <a:endParaRPr lang="zh-CN" altLang="en-US"/>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4749" t="5892" r="7098"/>
          <a:stretch/>
        </p:blipFill>
        <p:spPr>
          <a:xfrm>
            <a:off x="665110" y="1388488"/>
            <a:ext cx="3597008" cy="2880000"/>
          </a:xfrm>
          <a:prstGeom prst="rect">
            <a:avLst/>
          </a:prstGeom>
        </p:spPr>
      </p:pic>
      <p:sp>
        <p:nvSpPr>
          <p:cNvPr id="20" name="内容占位符 1"/>
          <p:cNvSpPr>
            <a:spLocks noGrp="1"/>
          </p:cNvSpPr>
          <p:nvPr>
            <p:ph idx="1"/>
          </p:nvPr>
        </p:nvSpPr>
        <p:spPr>
          <a:xfrm>
            <a:off x="935009" y="4494427"/>
            <a:ext cx="3863643" cy="1558031"/>
          </a:xfrm>
        </p:spPr>
        <p:txBody>
          <a:bodyPr/>
          <a:lstStyle/>
          <a:p>
            <a:pPr marL="0" indent="0">
              <a:buNone/>
            </a:pPr>
            <a:r>
              <a:rPr lang="zh-CN" altLang="en-US" dirty="0" smtClean="0"/>
              <a:t>噪声</a:t>
            </a:r>
            <a:r>
              <a:rPr lang="en-US" altLang="zh-CN" dirty="0" smtClean="0"/>
              <a:t>RMS</a:t>
            </a:r>
            <a:endParaRPr lang="en-US" altLang="zh-CN" dirty="0"/>
          </a:p>
          <a:p>
            <a:r>
              <a:rPr lang="zh-CN" altLang="en-US" sz="2400" dirty="0" smtClean="0"/>
              <a:t>电子学噪声</a:t>
            </a:r>
            <a:r>
              <a:rPr lang="en-US" altLang="zh-CN" sz="2400" dirty="0" smtClean="0"/>
              <a:t>~0.25fC</a:t>
            </a:r>
          </a:p>
          <a:p>
            <a:r>
              <a:rPr lang="zh-CN" altLang="en-US" sz="2400" dirty="0" smtClean="0"/>
              <a:t>接上探测器</a:t>
            </a:r>
            <a:r>
              <a:rPr lang="en-US" altLang="zh-CN" sz="2400" dirty="0" smtClean="0"/>
              <a:t>~0.35fC</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450" y="1388488"/>
            <a:ext cx="3666212" cy="2880000"/>
          </a:xfrm>
          <a:prstGeom prst="rect">
            <a:avLst/>
          </a:prstGeom>
          <a:noFill/>
          <a:ln>
            <a:noFill/>
          </a:ln>
        </p:spPr>
      </p:pic>
      <p:sp>
        <p:nvSpPr>
          <p:cNvPr id="21" name="矩形 20"/>
          <p:cNvSpPr/>
          <p:nvPr/>
        </p:nvSpPr>
        <p:spPr>
          <a:xfrm>
            <a:off x="5717029" y="3300043"/>
            <a:ext cx="1763636" cy="461665"/>
          </a:xfrm>
          <a:prstGeom prst="rect">
            <a:avLst/>
          </a:prstGeom>
        </p:spPr>
        <p:txBody>
          <a:bodyPr wrap="square">
            <a:spAutoFit/>
          </a:bodyPr>
          <a:lstStyle/>
          <a:p>
            <a:r>
              <a:rPr lang="en-US"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7.8</a:t>
            </a:r>
            <a:r>
              <a:rPr lang="el-GR" altLang="zh-CN" sz="2400" kern="100"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μ</a:t>
            </a:r>
            <a:r>
              <a:rPr lang="en-US" altLang="zh-CN" sz="2400"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A(DAC0)</a:t>
            </a:r>
            <a:endParaRPr lang="zh-CN" altLang="en-US" sz="2400" dirty="0">
              <a:solidFill>
                <a:srgbClr val="FF0000"/>
              </a:solidFill>
              <a:latin typeface="黑体" panose="02010609060101010101" pitchFamily="49" charset="-122"/>
              <a:ea typeface="黑体" panose="02010609060101010101" pitchFamily="49" charset="-122"/>
            </a:endParaRPr>
          </a:p>
        </p:txBody>
      </p:sp>
      <p:sp>
        <p:nvSpPr>
          <p:cNvPr id="175" name="内容占位符 1"/>
          <p:cNvSpPr txBox="1">
            <a:spLocks/>
          </p:cNvSpPr>
          <p:nvPr/>
        </p:nvSpPr>
        <p:spPr>
          <a:xfrm>
            <a:off x="5055746" y="4494427"/>
            <a:ext cx="3863643" cy="1558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SzPct val="70000"/>
              <a:buFont typeface="Calibri" panose="020F050202020403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smtClean="0"/>
              <a:t>阈值设定</a:t>
            </a:r>
            <a:endParaRPr lang="en-US" altLang="zh-CN" dirty="0" smtClean="0"/>
          </a:p>
          <a:p>
            <a:r>
              <a:rPr lang="zh-CN" altLang="en-US" sz="2400" dirty="0" smtClean="0"/>
              <a:t>范围：</a:t>
            </a:r>
            <a:r>
              <a:rPr lang="en-US" altLang="zh-CN" sz="2400" kern="100" dirty="0" smtClean="0"/>
              <a:t>0.83~2.736</a:t>
            </a:r>
            <a:r>
              <a:rPr lang="en-US" altLang="zh-CN" sz="2400" kern="100" dirty="0" smtClean="0">
                <a:latin typeface="Calibri" panose="020F0502020204030204" pitchFamily="34" charset="0"/>
                <a:ea typeface="宋体" panose="02010600030101010101" pitchFamily="2" charset="-122"/>
                <a:cs typeface="Times New Roman" panose="02020603050405020304" pitchFamily="18" charset="0"/>
              </a:rPr>
              <a:t>(V)</a:t>
            </a:r>
            <a:endParaRPr lang="en-US" altLang="zh-CN" sz="2400" dirty="0" smtClean="0"/>
          </a:p>
          <a:p>
            <a:r>
              <a:rPr lang="zh-CN" altLang="en-US" sz="2400" dirty="0" smtClean="0"/>
              <a:t>非线性：</a:t>
            </a:r>
            <a:r>
              <a:rPr lang="en-US" altLang="zh-CN" sz="2400" dirty="0" smtClean="0"/>
              <a:t>2</a:t>
            </a:r>
            <a:r>
              <a:rPr lang="en-US" altLang="zh-CN" sz="2400" dirty="0"/>
              <a:t>‰</a:t>
            </a:r>
            <a:endParaRPr lang="en-US" altLang="zh-CN" sz="2400" dirty="0" smtClean="0"/>
          </a:p>
        </p:txBody>
      </p:sp>
    </p:spTree>
    <p:extLst>
      <p:ext uri="{BB962C8B-B14F-4D97-AF65-F5344CB8AC3E}">
        <p14:creationId xmlns:p14="http://schemas.microsoft.com/office/powerpoint/2010/main" val="33022600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刻度曲线</a:t>
            </a:r>
            <a:endParaRPr lang="zh-CN" altLang="en-US" dirty="0"/>
          </a:p>
        </p:txBody>
      </p:sp>
      <p:sp>
        <p:nvSpPr>
          <p:cNvPr id="4" name="灯片编号占位符 3"/>
          <p:cNvSpPr>
            <a:spLocks noGrp="1"/>
          </p:cNvSpPr>
          <p:nvPr>
            <p:ph type="sldNum" sz="quarter" idx="12"/>
          </p:nvPr>
        </p:nvSpPr>
        <p:spPr>
          <a:xfrm>
            <a:off x="6634843" y="4082484"/>
            <a:ext cx="2057400" cy="365125"/>
          </a:xfrm>
        </p:spPr>
        <p:txBody>
          <a:bodyPr/>
          <a:lstStyle/>
          <a:p>
            <a:fld id="{43839631-49CD-487E-A955-9C3740CF100C}" type="slidenum">
              <a:rPr lang="zh-CN" altLang="en-US" smtClean="0"/>
              <a:pPr/>
              <a:t>16</a:t>
            </a:fld>
            <a:endParaRPr lang="zh-CN" altLang="en-US" dirty="0"/>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t="-164"/>
          <a:stretch/>
        </p:blipFill>
        <p:spPr bwMode="auto">
          <a:xfrm>
            <a:off x="186172" y="1135626"/>
            <a:ext cx="4295295" cy="3463403"/>
          </a:xfrm>
          <a:prstGeom prst="rect">
            <a:avLst/>
          </a:prstGeom>
          <a:noFill/>
          <a:ln>
            <a:noFill/>
          </a:ln>
        </p:spPr>
      </p:pic>
      <p:cxnSp>
        <p:nvCxnSpPr>
          <p:cNvPr id="7" name="直接箭头连接符 6"/>
          <p:cNvCxnSpPr/>
          <p:nvPr/>
        </p:nvCxnSpPr>
        <p:spPr bwMode="auto">
          <a:xfrm flipH="1">
            <a:off x="1593576" y="3457448"/>
            <a:ext cx="492367" cy="27554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8" name="矩形 7"/>
          <p:cNvSpPr/>
          <p:nvPr/>
        </p:nvSpPr>
        <p:spPr>
          <a:xfrm>
            <a:off x="1971870" y="3112881"/>
            <a:ext cx="1002286" cy="400110"/>
          </a:xfrm>
          <a:prstGeom prst="rect">
            <a:avLst/>
          </a:prstGeom>
        </p:spPr>
        <p:txBody>
          <a:bodyPr wrap="square">
            <a:spAutoFit/>
          </a:bodyPr>
          <a:lstStyle/>
          <a:p>
            <a:r>
              <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140fC</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2293" b="1"/>
          <a:stretch/>
        </p:blipFill>
        <p:spPr bwMode="auto">
          <a:xfrm>
            <a:off x="4511733" y="1061884"/>
            <a:ext cx="4234763" cy="3537145"/>
          </a:xfrm>
          <a:prstGeom prst="rect">
            <a:avLst/>
          </a:prstGeom>
          <a:noFill/>
          <a:ln>
            <a:noFill/>
          </a:ln>
        </p:spPr>
      </p:pic>
      <p:cxnSp>
        <p:nvCxnSpPr>
          <p:cNvPr id="10" name="直接箭头连接符 9"/>
          <p:cNvCxnSpPr/>
          <p:nvPr/>
        </p:nvCxnSpPr>
        <p:spPr bwMode="auto">
          <a:xfrm>
            <a:off x="6806684" y="3732991"/>
            <a:ext cx="878672" cy="42417"/>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11" name="矩形 10"/>
          <p:cNvSpPr/>
          <p:nvPr/>
        </p:nvSpPr>
        <p:spPr>
          <a:xfrm>
            <a:off x="6014982" y="3502159"/>
            <a:ext cx="1049958" cy="400110"/>
          </a:xfrm>
          <a:prstGeom prst="rect">
            <a:avLst/>
          </a:prstGeom>
        </p:spPr>
        <p:txBody>
          <a:bodyPr wrap="square">
            <a:spAutoFit/>
          </a:bodyPr>
          <a:lstStyle/>
          <a:p>
            <a:r>
              <a:rPr lang="en-US" altLang="zh-CN" sz="2000" kern="100" dirty="0" smtClean="0">
                <a:latin typeface="微软雅黑" panose="020B0503020204020204" pitchFamily="34" charset="-122"/>
                <a:ea typeface="微软雅黑" panose="020B0503020204020204" pitchFamily="34" charset="-122"/>
                <a:cs typeface="Times New Roman" panose="02020603050405020304" pitchFamily="18" charset="0"/>
              </a:rPr>
              <a:t>500fC</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内容占位符 1"/>
          <p:cNvSpPr>
            <a:spLocks noGrp="1"/>
          </p:cNvSpPr>
          <p:nvPr>
            <p:ph idx="1"/>
          </p:nvPr>
        </p:nvSpPr>
        <p:spPr>
          <a:xfrm>
            <a:off x="935009" y="4729453"/>
            <a:ext cx="3863643" cy="1558031"/>
          </a:xfrm>
        </p:spPr>
        <p:txBody>
          <a:bodyPr/>
          <a:lstStyle/>
          <a:p>
            <a:pPr marL="0" indent="0">
              <a:buNone/>
            </a:pPr>
            <a:r>
              <a:rPr lang="zh-CN" altLang="en-US" dirty="0"/>
              <a:t>高</a:t>
            </a:r>
            <a:r>
              <a:rPr lang="zh-CN" altLang="en-US" dirty="0" smtClean="0"/>
              <a:t>增益成形</a:t>
            </a:r>
            <a:endParaRPr lang="en-US" altLang="zh-CN" dirty="0"/>
          </a:p>
          <a:p>
            <a:r>
              <a:rPr lang="zh-CN" altLang="en-US" sz="2000" dirty="0" smtClean="0"/>
              <a:t>最大电荷量：</a:t>
            </a:r>
            <a:r>
              <a:rPr lang="en-US" altLang="zh-CN" sz="2000" dirty="0" smtClean="0"/>
              <a:t>140fC</a:t>
            </a:r>
          </a:p>
          <a:p>
            <a:r>
              <a:rPr lang="zh-CN" altLang="en-US" sz="2000" dirty="0" smtClean="0"/>
              <a:t>用于测量小信号</a:t>
            </a:r>
            <a:endParaRPr lang="en-US" altLang="zh-CN" sz="2000" dirty="0" smtClean="0"/>
          </a:p>
        </p:txBody>
      </p:sp>
      <p:sp>
        <p:nvSpPr>
          <p:cNvPr id="14" name="内容占位符 1"/>
          <p:cNvSpPr txBox="1">
            <a:spLocks/>
          </p:cNvSpPr>
          <p:nvPr/>
        </p:nvSpPr>
        <p:spPr>
          <a:xfrm>
            <a:off x="5280357" y="4730317"/>
            <a:ext cx="3863643" cy="1558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SzPct val="70000"/>
              <a:buFont typeface="Calibri" panose="020F050202020403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t>低</a:t>
            </a:r>
            <a:r>
              <a:rPr lang="zh-CN" altLang="en-US" dirty="0" smtClean="0"/>
              <a:t>增益成形</a:t>
            </a:r>
            <a:endParaRPr lang="en-US" altLang="zh-CN" dirty="0" smtClean="0"/>
          </a:p>
          <a:p>
            <a:r>
              <a:rPr lang="zh-CN" altLang="en-US" sz="2000" dirty="0" smtClean="0"/>
              <a:t>最大电荷量：</a:t>
            </a:r>
            <a:r>
              <a:rPr lang="en-US" altLang="zh-CN" sz="2000" dirty="0" smtClean="0"/>
              <a:t>500fC</a:t>
            </a:r>
          </a:p>
          <a:p>
            <a:r>
              <a:rPr lang="zh-CN" altLang="en-US" sz="2000" dirty="0" smtClean="0"/>
              <a:t>用于测量大信号</a:t>
            </a:r>
            <a:endParaRPr lang="en-US" altLang="zh-CN" sz="2000" dirty="0" smtClean="0"/>
          </a:p>
        </p:txBody>
      </p:sp>
    </p:spTree>
    <p:extLst>
      <p:ext uri="{BB962C8B-B14F-4D97-AF65-F5344CB8AC3E}">
        <p14:creationId xmlns:p14="http://schemas.microsoft.com/office/powerpoint/2010/main" val="20101335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35009" y="4452661"/>
            <a:ext cx="3863643" cy="2146123"/>
          </a:xfrm>
        </p:spPr>
        <p:txBody>
          <a:bodyPr/>
          <a:lstStyle/>
          <a:p>
            <a:pPr marL="0" indent="0">
              <a:buNone/>
            </a:pPr>
            <a:r>
              <a:rPr lang="zh-CN" altLang="en-US" dirty="0" smtClean="0"/>
              <a:t>增益不一致性</a:t>
            </a:r>
            <a:endParaRPr lang="en-US" altLang="zh-CN" dirty="0"/>
          </a:p>
          <a:p>
            <a:r>
              <a:rPr lang="zh-CN" altLang="en-US" sz="2000" dirty="0" smtClean="0"/>
              <a:t>通道间不一致性：</a:t>
            </a:r>
            <a:r>
              <a:rPr lang="en-US" altLang="zh-CN" sz="2000" dirty="0" smtClean="0"/>
              <a:t>0.8%</a:t>
            </a:r>
          </a:p>
          <a:p>
            <a:r>
              <a:rPr lang="zh-CN" altLang="en-US" sz="2000" dirty="0" smtClean="0"/>
              <a:t>等效电荷量差异：</a:t>
            </a:r>
            <a:r>
              <a:rPr lang="en-US" altLang="zh-CN" sz="2000" dirty="0" smtClean="0"/>
              <a:t>1.1fC</a:t>
            </a:r>
            <a:endParaRPr lang="zh-CN" altLang="en-US" sz="2000" dirty="0"/>
          </a:p>
        </p:txBody>
      </p:sp>
      <p:sp>
        <p:nvSpPr>
          <p:cNvPr id="3" name="标题 2"/>
          <p:cNvSpPr>
            <a:spLocks noGrp="1"/>
          </p:cNvSpPr>
          <p:nvPr>
            <p:ph type="title"/>
          </p:nvPr>
        </p:nvSpPr>
        <p:spPr/>
        <p:txBody>
          <a:bodyPr/>
          <a:lstStyle/>
          <a:p>
            <a:r>
              <a:rPr lang="zh-CN" altLang="en-US" dirty="0" smtClean="0"/>
              <a:t>通道间不一致性</a:t>
            </a:r>
            <a:endParaRPr lang="zh-CN" altLang="en-US" dirty="0"/>
          </a:p>
        </p:txBody>
      </p:sp>
      <p:sp>
        <p:nvSpPr>
          <p:cNvPr id="6" name="矩形 5"/>
          <p:cNvSpPr/>
          <p:nvPr/>
        </p:nvSpPr>
        <p:spPr>
          <a:xfrm>
            <a:off x="1042108" y="3624723"/>
            <a:ext cx="2529995" cy="400110"/>
          </a:xfrm>
          <a:prstGeom prst="rect">
            <a:avLst/>
          </a:prstGeom>
          <a:solidFill>
            <a:schemeClr val="bg1"/>
          </a:solidFill>
        </p:spPr>
        <p:txBody>
          <a:bodyPr wrap="square">
            <a:spAutoFit/>
          </a:bodyPr>
          <a:lstStyle/>
          <a:p>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小信号情况下刻度值</a:t>
            </a:r>
            <a:endParaRPr lang="zh-CN" altLang="en-US" sz="2000" dirty="0">
              <a:latin typeface="微软雅黑" panose="020B0503020204020204" pitchFamily="34" charset="-122"/>
              <a:ea typeface="微软雅黑" panose="020B0503020204020204" pitchFamily="34" charset="-122"/>
            </a:endParaRPr>
          </a:p>
        </p:txBody>
      </p:sp>
      <p:sp>
        <p:nvSpPr>
          <p:cNvPr id="15" name="灯片编号占位符 14"/>
          <p:cNvSpPr>
            <a:spLocks noGrp="1"/>
          </p:cNvSpPr>
          <p:nvPr>
            <p:ph type="sldNum" sz="quarter" idx="12"/>
          </p:nvPr>
        </p:nvSpPr>
        <p:spPr/>
        <p:txBody>
          <a:bodyPr/>
          <a:lstStyle/>
          <a:p>
            <a:fld id="{43839631-49CD-487E-A955-9C3740CF100C}" type="slidenum">
              <a:rPr lang="zh-CN" altLang="en-US" smtClean="0"/>
              <a:pPr/>
              <a:t>17</a:t>
            </a:fld>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1118638"/>
            <a:ext cx="4320000" cy="324000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28" y="1118638"/>
            <a:ext cx="4320000" cy="3240000"/>
          </a:xfrm>
          <a:prstGeom prst="rect">
            <a:avLst/>
          </a:prstGeom>
        </p:spPr>
      </p:pic>
      <p:sp>
        <p:nvSpPr>
          <p:cNvPr id="14" name="右箭头 13"/>
          <p:cNvSpPr/>
          <p:nvPr/>
        </p:nvSpPr>
        <p:spPr>
          <a:xfrm>
            <a:off x="4318333" y="3006174"/>
            <a:ext cx="1011334" cy="484632"/>
          </a:xfrm>
          <a:prstGeom prst="rightArrow">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43215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089857" y="1546478"/>
            <a:ext cx="3863643" cy="2146123"/>
          </a:xfrm>
        </p:spPr>
        <p:txBody>
          <a:bodyPr/>
          <a:lstStyle/>
          <a:p>
            <a:pPr marL="0" indent="0">
              <a:buNone/>
            </a:pPr>
            <a:r>
              <a:rPr lang="zh-CN" altLang="en-US" dirty="0" smtClean="0"/>
              <a:t>基线一致性</a:t>
            </a:r>
            <a:endParaRPr lang="en-US" altLang="zh-CN" dirty="0"/>
          </a:p>
          <a:p>
            <a:r>
              <a:rPr lang="zh-CN" altLang="en-US" sz="2000" dirty="0" smtClean="0"/>
              <a:t>基线和</a:t>
            </a:r>
            <a:r>
              <a:rPr lang="en-US" altLang="zh-CN" sz="2000" dirty="0" smtClean="0"/>
              <a:t>1fC</a:t>
            </a:r>
            <a:r>
              <a:rPr lang="zh-CN" altLang="en-US" sz="2000" dirty="0" smtClean="0"/>
              <a:t>阈值交叠</a:t>
            </a:r>
            <a:endParaRPr lang="en-US" altLang="zh-CN" sz="2000" dirty="0"/>
          </a:p>
          <a:p>
            <a:r>
              <a:rPr lang="zh-CN" altLang="en-US" sz="2000" dirty="0" smtClean="0"/>
              <a:t>可以区分基线和</a:t>
            </a:r>
            <a:r>
              <a:rPr lang="en-US" altLang="zh-CN" sz="2000" dirty="0" smtClean="0"/>
              <a:t>2fC</a:t>
            </a:r>
            <a:endParaRPr lang="en-US" altLang="zh-CN" sz="2000" dirty="0"/>
          </a:p>
          <a:p>
            <a:endParaRPr lang="en-US" altLang="zh-CN" sz="2000" dirty="0" smtClean="0"/>
          </a:p>
          <a:p>
            <a:endParaRPr lang="en-US" altLang="zh-CN" sz="2000" dirty="0"/>
          </a:p>
          <a:p>
            <a:endParaRPr lang="en-US" altLang="zh-CN" sz="2000" dirty="0" smtClean="0"/>
          </a:p>
          <a:p>
            <a:endParaRPr lang="en-US" altLang="zh-CN" sz="2400" dirty="0"/>
          </a:p>
        </p:txBody>
      </p:sp>
      <p:sp>
        <p:nvSpPr>
          <p:cNvPr id="3" name="标题 2"/>
          <p:cNvSpPr>
            <a:spLocks noGrp="1"/>
          </p:cNvSpPr>
          <p:nvPr>
            <p:ph type="title"/>
          </p:nvPr>
        </p:nvSpPr>
        <p:spPr/>
        <p:txBody>
          <a:bodyPr/>
          <a:lstStyle/>
          <a:p>
            <a:r>
              <a:rPr lang="zh-CN" altLang="en-US" dirty="0" smtClean="0"/>
              <a:t>通道间不一致性</a:t>
            </a:r>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263" y="1491884"/>
            <a:ext cx="4496516" cy="3240000"/>
          </a:xfrm>
          <a:prstGeom prst="rect">
            <a:avLst/>
          </a:prstGeom>
          <a:noFill/>
          <a:ln>
            <a:noFill/>
          </a:ln>
        </p:spPr>
      </p:pic>
      <p:sp>
        <p:nvSpPr>
          <p:cNvPr id="6" name="矩形 5"/>
          <p:cNvSpPr/>
          <p:nvPr/>
        </p:nvSpPr>
        <p:spPr>
          <a:xfrm>
            <a:off x="1497655" y="1139874"/>
            <a:ext cx="2529995" cy="400110"/>
          </a:xfrm>
          <a:prstGeom prst="rect">
            <a:avLst/>
          </a:prstGeom>
          <a:solidFill>
            <a:schemeClr val="bg1"/>
          </a:solidFill>
        </p:spPr>
        <p:txBody>
          <a:bodyPr wrap="square">
            <a:spAutoFit/>
          </a:bodyPr>
          <a:lstStyle/>
          <a:p>
            <a:r>
              <a:rPr lang="zh-CN" altLang="en-US" sz="2000" kern="100" dirty="0" smtClean="0">
                <a:latin typeface="微软雅黑" panose="020B0503020204020204" pitchFamily="34" charset="-122"/>
                <a:ea typeface="微软雅黑" panose="020B0503020204020204" pitchFamily="34" charset="-122"/>
                <a:cs typeface="Times New Roman" panose="02020603050405020304" pitchFamily="18" charset="0"/>
              </a:rPr>
              <a:t>小信号情况下刻度值</a:t>
            </a:r>
            <a:endParaRPr lang="zh-CN" altLang="en-US" sz="2000"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bwMode="auto">
          <a:xfrm flipH="1">
            <a:off x="3679236" y="1491884"/>
            <a:ext cx="720017" cy="457508"/>
          </a:xfrm>
          <a:prstGeom prst="straightConnector1">
            <a:avLst/>
          </a:prstGeom>
          <a:solidFill>
            <a:schemeClr val="accent1"/>
          </a:solidFill>
          <a:ln w="19050" cap="flat" cmpd="sng" algn="ctr">
            <a:solidFill>
              <a:srgbClr val="0273BE"/>
            </a:solidFill>
            <a:prstDash val="solid"/>
            <a:round/>
            <a:headEnd type="none" w="med" len="med"/>
            <a:tailEnd type="triangle"/>
          </a:ln>
          <a:effectLst/>
        </p:spPr>
      </p:cxnSp>
      <p:cxnSp>
        <p:nvCxnSpPr>
          <p:cNvPr id="8" name="直接箭头连接符 7"/>
          <p:cNvCxnSpPr/>
          <p:nvPr/>
        </p:nvCxnSpPr>
        <p:spPr bwMode="auto">
          <a:xfrm flipH="1">
            <a:off x="3679237" y="1961462"/>
            <a:ext cx="720016" cy="109217"/>
          </a:xfrm>
          <a:prstGeom prst="straightConnector1">
            <a:avLst/>
          </a:prstGeom>
          <a:solidFill>
            <a:schemeClr val="accent1"/>
          </a:solidFill>
          <a:ln w="19050" cap="flat" cmpd="sng" algn="ctr">
            <a:solidFill>
              <a:srgbClr val="D95319"/>
            </a:solidFill>
            <a:prstDash val="solid"/>
            <a:round/>
            <a:headEnd type="none" w="med" len="med"/>
            <a:tailEnd type="triangle"/>
          </a:ln>
          <a:effectLst/>
        </p:spPr>
      </p:cxnSp>
      <p:sp>
        <p:nvSpPr>
          <p:cNvPr id="10" name="矩形 9"/>
          <p:cNvSpPr/>
          <p:nvPr/>
        </p:nvSpPr>
        <p:spPr>
          <a:xfrm>
            <a:off x="4404664" y="2108449"/>
            <a:ext cx="648084" cy="461665"/>
          </a:xfrm>
          <a:prstGeom prst="rect">
            <a:avLst/>
          </a:prstGeom>
        </p:spPr>
        <p:txBody>
          <a:bodyPr wrap="square">
            <a:spAutoFit/>
          </a:bodyPr>
          <a:lstStyle/>
          <a:p>
            <a:r>
              <a:rPr lang="en-US" altLang="zh-CN" sz="2400" kern="100" dirty="0" smtClean="0">
                <a:solidFill>
                  <a:srgbClr val="EDB120"/>
                </a:solidFill>
                <a:latin typeface="Times New Roman" panose="02020603050405020304" pitchFamily="18" charset="0"/>
                <a:ea typeface="黑体" panose="02010609060101010101" pitchFamily="49" charset="-122"/>
                <a:cs typeface="Times New Roman" panose="02020603050405020304" pitchFamily="18" charset="0"/>
              </a:rPr>
              <a:t>2fC</a:t>
            </a:r>
            <a:endParaRPr lang="zh-CN" altLang="en-US" sz="2400" dirty="0">
              <a:solidFill>
                <a:srgbClr val="EDB120"/>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1" name="直接箭头连接符 10"/>
          <p:cNvCxnSpPr/>
          <p:nvPr/>
        </p:nvCxnSpPr>
        <p:spPr bwMode="auto">
          <a:xfrm flipH="1" flipV="1">
            <a:off x="3679235" y="2284470"/>
            <a:ext cx="720018" cy="94889"/>
          </a:xfrm>
          <a:prstGeom prst="straightConnector1">
            <a:avLst/>
          </a:prstGeom>
          <a:solidFill>
            <a:schemeClr val="accent1"/>
          </a:solidFill>
          <a:ln w="19050" cap="flat" cmpd="sng" algn="ctr">
            <a:solidFill>
              <a:srgbClr val="EDB120"/>
            </a:solidFill>
            <a:prstDash val="solid"/>
            <a:round/>
            <a:headEnd type="none" w="med" len="med"/>
            <a:tailEnd type="triangle"/>
          </a:ln>
          <a:effectLst/>
        </p:spPr>
      </p:cxnSp>
      <p:sp>
        <p:nvSpPr>
          <p:cNvPr id="12" name="矩形 11"/>
          <p:cNvSpPr/>
          <p:nvPr/>
        </p:nvSpPr>
        <p:spPr>
          <a:xfrm>
            <a:off x="4364467" y="1622734"/>
            <a:ext cx="706835" cy="461665"/>
          </a:xfrm>
          <a:prstGeom prst="rect">
            <a:avLst/>
          </a:prstGeom>
        </p:spPr>
        <p:txBody>
          <a:bodyPr wrap="square">
            <a:spAutoFit/>
          </a:bodyPr>
          <a:lstStyle/>
          <a:p>
            <a:r>
              <a:rPr lang="en-US" altLang="zh-CN" sz="2400" kern="100" dirty="0" smtClean="0">
                <a:solidFill>
                  <a:srgbClr val="D95319"/>
                </a:solidFill>
                <a:latin typeface="Times New Roman" panose="02020603050405020304" pitchFamily="18" charset="0"/>
                <a:ea typeface="黑体" panose="02010609060101010101" pitchFamily="49" charset="-122"/>
                <a:cs typeface="Times New Roman" panose="02020603050405020304" pitchFamily="18" charset="0"/>
              </a:rPr>
              <a:t>1fC</a:t>
            </a:r>
            <a:endParaRPr lang="zh-CN" altLang="en-US" sz="2400" dirty="0">
              <a:solidFill>
                <a:srgbClr val="D95319"/>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灯片编号占位符 14"/>
          <p:cNvSpPr>
            <a:spLocks noGrp="1"/>
          </p:cNvSpPr>
          <p:nvPr>
            <p:ph type="sldNum" sz="quarter" idx="12"/>
          </p:nvPr>
        </p:nvSpPr>
        <p:spPr/>
        <p:txBody>
          <a:bodyPr/>
          <a:lstStyle/>
          <a:p>
            <a:fld id="{43839631-49CD-487E-A955-9C3740CF100C}" type="slidenum">
              <a:rPr lang="zh-CN" altLang="en-US" smtClean="0"/>
              <a:pPr/>
              <a:t>18</a:t>
            </a:fld>
            <a:endParaRPr lang="zh-CN" altLang="en-US"/>
          </a:p>
        </p:txBody>
      </p:sp>
      <p:sp>
        <p:nvSpPr>
          <p:cNvPr id="9" name="矩形 8"/>
          <p:cNvSpPr/>
          <p:nvPr/>
        </p:nvSpPr>
        <p:spPr>
          <a:xfrm>
            <a:off x="4172949" y="1099687"/>
            <a:ext cx="830654" cy="461665"/>
          </a:xfrm>
          <a:prstGeom prst="rect">
            <a:avLst/>
          </a:prstGeom>
        </p:spPr>
        <p:txBody>
          <a:bodyPr wrap="square">
            <a:spAutoFit/>
          </a:bodyPr>
          <a:lstStyle/>
          <a:p>
            <a:r>
              <a:rPr lang="zh-CN" altLang="en-US" sz="2400" kern="100" dirty="0" smtClean="0">
                <a:solidFill>
                  <a:srgbClr val="0273BE"/>
                </a:solidFill>
                <a:latin typeface="Times New Roman" panose="02020603050405020304" pitchFamily="18" charset="0"/>
                <a:ea typeface="黑体" panose="02010609060101010101" pitchFamily="49" charset="-122"/>
                <a:cs typeface="Times New Roman" panose="02020603050405020304" pitchFamily="18" charset="0"/>
              </a:rPr>
              <a:t>基线</a:t>
            </a:r>
            <a:endParaRPr lang="zh-CN" altLang="en-US" sz="2400" dirty="0">
              <a:solidFill>
                <a:srgbClr val="0273BE"/>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矩形 18"/>
          <p:cNvSpPr/>
          <p:nvPr/>
        </p:nvSpPr>
        <p:spPr>
          <a:xfrm>
            <a:off x="356184" y="4956005"/>
            <a:ext cx="7366119"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影响最小分辨电荷量的</a:t>
            </a:r>
            <a:r>
              <a:rPr lang="zh-CN" altLang="en-US" sz="2800" dirty="0" smtClean="0">
                <a:latin typeface="微软雅黑" panose="020B0503020204020204" pitchFamily="34" charset="-122"/>
                <a:ea typeface="微软雅黑" panose="020B0503020204020204" pitchFamily="34" charset="-122"/>
              </a:rPr>
              <a:t>因素是通道间不一致性</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9756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对象 26" hidden="1"/>
          <p:cNvGraphicFramePr>
            <a:graphicFrameLocks noChangeAspect="1"/>
          </p:cNvGraphicFramePr>
          <p:nvPr>
            <p:custDataLst>
              <p:tags r:id="rId2"/>
            </p:custDataLst>
            <p:extLst>
              <p:ext uri="{D42A27DB-BD31-4B8C-83A1-F6EECF244321}">
                <p14:modId xmlns:p14="http://schemas.microsoft.com/office/powerpoint/2010/main" val="16418725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8" name="think-cell Slide" r:id="rId5" imgW="384" imgH="384" progId="TCLayout.ActiveDocument.1">
                  <p:embed/>
                </p:oleObj>
              </mc:Choice>
              <mc:Fallback>
                <p:oleObj name="think-cell Slide" r:id="rId5" imgW="384" imgH="38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内容占位符 1"/>
          <p:cNvSpPr>
            <a:spLocks noGrp="1"/>
          </p:cNvSpPr>
          <p:nvPr>
            <p:ph idx="1"/>
          </p:nvPr>
        </p:nvSpPr>
        <p:spPr/>
        <p:txBody>
          <a:bodyPr/>
          <a:lstStyle/>
          <a:p>
            <a:r>
              <a:rPr lang="zh-CN" altLang="en-US" dirty="0" smtClean="0"/>
              <a:t>利用调试功能测能谱</a:t>
            </a:r>
            <a:endParaRPr lang="zh-CN" altLang="en-US" dirty="0"/>
          </a:p>
        </p:txBody>
      </p:sp>
      <p:sp>
        <p:nvSpPr>
          <p:cNvPr id="3" name="标题 2"/>
          <p:cNvSpPr>
            <a:spLocks noGrp="1"/>
          </p:cNvSpPr>
          <p:nvPr>
            <p:ph type="title"/>
          </p:nvPr>
        </p:nvSpPr>
        <p:spPr/>
        <p:txBody>
          <a:bodyPr/>
          <a:lstStyle/>
          <a:p>
            <a:r>
              <a:rPr lang="zh-CN" altLang="en-US" dirty="0" smtClean="0"/>
              <a:t>探测器联调</a:t>
            </a:r>
            <a:endParaRPr lang="zh-CN" altLang="en-US" dirty="0"/>
          </a:p>
        </p:txBody>
      </p:sp>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4293" y="1099577"/>
            <a:ext cx="3723484" cy="2520000"/>
          </a:xfrm>
          <a:prstGeom prst="rect">
            <a:avLst/>
          </a:prstGeom>
        </p:spPr>
      </p:pic>
      <p:sp>
        <p:nvSpPr>
          <p:cNvPr id="28" name="灯片编号占位符 27"/>
          <p:cNvSpPr>
            <a:spLocks noGrp="1"/>
          </p:cNvSpPr>
          <p:nvPr>
            <p:ph type="sldNum" sz="quarter" idx="12"/>
          </p:nvPr>
        </p:nvSpPr>
        <p:spPr/>
        <p:txBody>
          <a:bodyPr/>
          <a:lstStyle/>
          <a:p>
            <a:fld id="{43839631-49CD-487E-A955-9C3740CF100C}" type="slidenum">
              <a:rPr lang="zh-CN" altLang="en-US" smtClean="0"/>
              <a:pPr/>
              <a:t>19</a:t>
            </a:fld>
            <a:endParaRPr lang="zh-CN" altLang="en-US"/>
          </a:p>
        </p:txBody>
      </p:sp>
      <p:sp>
        <p:nvSpPr>
          <p:cNvPr id="13" name="矩形 12"/>
          <p:cNvSpPr/>
          <p:nvPr/>
        </p:nvSpPr>
        <p:spPr>
          <a:xfrm>
            <a:off x="4770737" y="3576451"/>
            <a:ext cx="4142217" cy="338554"/>
          </a:xfrm>
          <a:prstGeom prst="rect">
            <a:avLst/>
          </a:prstGeom>
        </p:spPr>
        <p:txBody>
          <a:bodyPr wrap="square">
            <a:spAutoFit/>
          </a:bodyPr>
          <a:lstStyle/>
          <a:p>
            <a:pPr algn="ctr"/>
            <a:r>
              <a:rPr lang="zh-CN" altLang="en-US" sz="1600" dirty="0">
                <a:latin typeface="微软雅黑" panose="020B0503020204020204" pitchFamily="34" charset="-122"/>
                <a:ea typeface="微软雅黑" panose="020B0503020204020204" pitchFamily="34" charset="-122"/>
              </a:rPr>
              <a:t>利用片外</a:t>
            </a:r>
            <a:r>
              <a:rPr lang="en-US" altLang="zh-CN" sz="1600" dirty="0">
                <a:latin typeface="微软雅黑" panose="020B0503020204020204" pitchFamily="34" charset="-122"/>
                <a:ea typeface="微软雅黑" panose="020B0503020204020204" pitchFamily="34" charset="-122"/>
              </a:rPr>
              <a:t>ADC</a:t>
            </a:r>
            <a:r>
              <a:rPr lang="zh-CN" altLang="en-US" sz="1600" dirty="0">
                <a:latin typeface="微软雅黑" panose="020B0503020204020204" pitchFamily="34" charset="-122"/>
                <a:ea typeface="微软雅黑" panose="020B0503020204020204" pitchFamily="34" charset="-122"/>
              </a:rPr>
              <a:t>采</a:t>
            </a:r>
            <a:r>
              <a:rPr lang="en-US" altLang="zh-CN" sz="1600" dirty="0">
                <a:latin typeface="微软雅黑" panose="020B0503020204020204" pitchFamily="34" charset="-122"/>
                <a:ea typeface="微软雅黑" panose="020B0503020204020204" pitchFamily="34" charset="-122"/>
              </a:rPr>
              <a:t>8keV X</a:t>
            </a:r>
            <a:r>
              <a:rPr lang="zh-CN" altLang="en-US" sz="1600" dirty="0">
                <a:latin typeface="微软雅黑" panose="020B0503020204020204" pitchFamily="34" charset="-122"/>
                <a:ea typeface="微软雅黑" panose="020B0503020204020204" pitchFamily="34" charset="-122"/>
              </a:rPr>
              <a:t>射线能谱</a:t>
            </a:r>
            <a:endParaRPr lang="en-US" altLang="zh-CN" sz="1600" dirty="0">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8496" y="3853450"/>
            <a:ext cx="3849281" cy="2886961"/>
          </a:xfrm>
          <a:prstGeom prst="rect">
            <a:avLst/>
          </a:prstGeom>
        </p:spPr>
      </p:pic>
      <p:sp>
        <p:nvSpPr>
          <p:cNvPr id="24" name="文本框 23"/>
          <p:cNvSpPr txBox="1"/>
          <p:nvPr/>
        </p:nvSpPr>
        <p:spPr>
          <a:xfrm>
            <a:off x="5759197" y="4336266"/>
            <a:ext cx="2165296" cy="461665"/>
          </a:xfrm>
          <a:prstGeom prst="rect">
            <a:avLst/>
          </a:prstGeom>
          <a:noFill/>
        </p:spPr>
        <p:txBody>
          <a:bodyPr wrap="square" rtlCol="0">
            <a:spAutoFit/>
          </a:bodyPr>
          <a:lstStyle/>
          <a:p>
            <a:r>
              <a:rPr lang="en-US" altLang="zh-CN" sz="1200" dirty="0" smtClean="0"/>
              <a:t>Peak value </a:t>
            </a:r>
            <a:r>
              <a:rPr lang="zh-CN" altLang="en-US" sz="1200" dirty="0" smtClean="0"/>
              <a:t>：</a:t>
            </a:r>
            <a:r>
              <a:rPr lang="en-US" altLang="zh-CN" sz="1200" dirty="0" smtClean="0">
                <a:solidFill>
                  <a:srgbClr val="FF0000"/>
                </a:solidFill>
              </a:rPr>
              <a:t>0.779V</a:t>
            </a:r>
          </a:p>
          <a:p>
            <a:r>
              <a:rPr lang="en-US" altLang="zh-CN" sz="1200" dirty="0" smtClean="0">
                <a:solidFill>
                  <a:srgbClr val="FF0000"/>
                </a:solidFill>
              </a:rPr>
              <a:t>Gain</a:t>
            </a:r>
            <a:r>
              <a:rPr lang="zh-CN" altLang="en-US" sz="1200" dirty="0" smtClean="0">
                <a:solidFill>
                  <a:srgbClr val="FF0000"/>
                </a:solidFill>
              </a:rPr>
              <a:t>～</a:t>
            </a:r>
            <a:r>
              <a:rPr lang="en-US" altLang="zh-CN" sz="1200" dirty="0" smtClean="0">
                <a:solidFill>
                  <a:srgbClr val="FF0000"/>
                </a:solidFill>
              </a:rPr>
              <a:t>7300</a:t>
            </a:r>
            <a:endParaRPr lang="en-US" altLang="zh-CN" sz="1200" dirty="0">
              <a:solidFill>
                <a:srgbClr val="FF0000"/>
              </a:solidFill>
            </a:endParaRPr>
          </a:p>
        </p:txBody>
      </p:sp>
      <p:pic>
        <p:nvPicPr>
          <p:cNvPr id="29" name="图片 28"/>
          <p:cNvPicPr>
            <a:picLocks noChangeAspect="1"/>
          </p:cNvPicPr>
          <p:nvPr/>
        </p:nvPicPr>
        <p:blipFill>
          <a:blip r:embed="rId9"/>
          <a:stretch>
            <a:fillRect/>
          </a:stretch>
        </p:blipFill>
        <p:spPr>
          <a:xfrm>
            <a:off x="628650" y="4116555"/>
            <a:ext cx="3240000" cy="2482229"/>
          </a:xfrm>
          <a:prstGeom prst="rect">
            <a:avLst/>
          </a:prstGeom>
        </p:spPr>
      </p:pic>
      <p:pic>
        <p:nvPicPr>
          <p:cNvPr id="30" name="图片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8650" y="1692984"/>
            <a:ext cx="3240000" cy="2423571"/>
          </a:xfrm>
          <a:prstGeom prst="rect">
            <a:avLst/>
          </a:prstGeom>
        </p:spPr>
      </p:pic>
    </p:spTree>
    <p:extLst>
      <p:ext uri="{BB962C8B-B14F-4D97-AF65-F5344CB8AC3E}">
        <p14:creationId xmlns:p14="http://schemas.microsoft.com/office/powerpoint/2010/main" val="22580476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背景</a:t>
            </a:r>
            <a:endParaRPr lang="en-US" altLang="zh-CN" dirty="0"/>
          </a:p>
          <a:p>
            <a:r>
              <a:rPr lang="zh-CN" altLang="en-US" dirty="0" smtClean="0"/>
              <a:t>预研工作</a:t>
            </a:r>
            <a:endParaRPr lang="en-US" altLang="zh-CN" dirty="0" smtClean="0"/>
          </a:p>
          <a:p>
            <a:pPr lvl="1"/>
            <a:r>
              <a:rPr lang="en-US" altLang="zh-CN" sz="2000" dirty="0" smtClean="0"/>
              <a:t>GEM</a:t>
            </a:r>
            <a:r>
              <a:rPr lang="zh-CN" altLang="en-US" sz="2000" dirty="0" smtClean="0"/>
              <a:t>探测器研制</a:t>
            </a:r>
            <a:endParaRPr lang="en-US" altLang="zh-CN" sz="2000" dirty="0" smtClean="0"/>
          </a:p>
          <a:p>
            <a:pPr lvl="1"/>
            <a:r>
              <a:rPr lang="zh-CN" altLang="en-US" sz="2000" dirty="0" smtClean="0"/>
              <a:t>读出芯片介绍</a:t>
            </a:r>
            <a:endParaRPr lang="en-US" altLang="zh-CN" sz="2000" dirty="0" smtClean="0"/>
          </a:p>
          <a:p>
            <a:pPr lvl="1"/>
            <a:r>
              <a:rPr lang="zh-CN" altLang="en-US" sz="2000" dirty="0" smtClean="0"/>
              <a:t>半数字化读出方案设计</a:t>
            </a:r>
            <a:endParaRPr lang="en-US" altLang="zh-CN" sz="2000" dirty="0" smtClean="0"/>
          </a:p>
          <a:p>
            <a:pPr lvl="1"/>
            <a:r>
              <a:rPr lang="zh-CN" altLang="en-US" sz="2000" dirty="0"/>
              <a:t>第</a:t>
            </a:r>
            <a:r>
              <a:rPr lang="zh-CN" altLang="en-US" sz="2000" dirty="0" smtClean="0"/>
              <a:t>一阶段工作进展</a:t>
            </a:r>
            <a:endParaRPr lang="en-US" altLang="zh-CN" sz="2000" dirty="0" smtClean="0"/>
          </a:p>
          <a:p>
            <a:r>
              <a:rPr lang="zh-CN" altLang="en-US" dirty="0" smtClean="0"/>
              <a:t>测试结果</a:t>
            </a:r>
            <a:endParaRPr lang="en-US" altLang="zh-CN" dirty="0" smtClean="0"/>
          </a:p>
          <a:p>
            <a:pPr lvl="1"/>
            <a:r>
              <a:rPr lang="zh-CN" altLang="en-US" sz="2000" dirty="0" smtClean="0"/>
              <a:t>电子学测试</a:t>
            </a:r>
            <a:endParaRPr lang="en-US" altLang="zh-CN" sz="2000" dirty="0" smtClean="0"/>
          </a:p>
          <a:p>
            <a:pPr lvl="1"/>
            <a:r>
              <a:rPr lang="zh-CN" altLang="en-US" sz="2000" dirty="0" smtClean="0"/>
              <a:t>探测器联调</a:t>
            </a:r>
            <a:endParaRPr lang="en-US" altLang="zh-CN" sz="2000" dirty="0" smtClean="0"/>
          </a:p>
          <a:p>
            <a:r>
              <a:rPr lang="zh-CN" altLang="en-US" dirty="0" smtClean="0"/>
              <a:t>总结</a:t>
            </a:r>
            <a:endParaRPr lang="en-US" altLang="zh-CN" dirty="0" smtClean="0"/>
          </a:p>
        </p:txBody>
      </p:sp>
      <p:sp>
        <p:nvSpPr>
          <p:cNvPr id="3" name="标题 2"/>
          <p:cNvSpPr>
            <a:spLocks noGrp="1"/>
          </p:cNvSpPr>
          <p:nvPr>
            <p:ph type="title"/>
          </p:nvPr>
        </p:nvSpPr>
        <p:spPr/>
        <p:txBody>
          <a:bodyPr/>
          <a:lstStyle/>
          <a:p>
            <a:r>
              <a:rPr lang="zh-CN" altLang="en-US" dirty="0" smtClean="0"/>
              <a:t>目录</a:t>
            </a:r>
            <a:endParaRPr lang="zh-CN" altLang="en-US" dirty="0"/>
          </a:p>
        </p:txBody>
      </p:sp>
      <p:sp>
        <p:nvSpPr>
          <p:cNvPr id="5" name="灯片编号占位符 4"/>
          <p:cNvSpPr>
            <a:spLocks noGrp="1"/>
          </p:cNvSpPr>
          <p:nvPr>
            <p:ph type="sldNum" sz="quarter" idx="12"/>
          </p:nvPr>
        </p:nvSpPr>
        <p:spPr/>
        <p:txBody>
          <a:bodyPr/>
          <a:lstStyle/>
          <a:p>
            <a:fld id="{43839631-49CD-487E-A955-9C3740CF100C}" type="slidenum">
              <a:rPr lang="zh-CN" altLang="en-US" smtClean="0"/>
              <a:pPr/>
              <a:t>2</a:t>
            </a:fld>
            <a:endParaRPr lang="zh-CN" altLang="en-US"/>
          </a:p>
        </p:txBody>
      </p:sp>
    </p:spTree>
    <p:extLst>
      <p:ext uri="{BB962C8B-B14F-4D97-AF65-F5344CB8AC3E}">
        <p14:creationId xmlns:p14="http://schemas.microsoft.com/office/powerpoint/2010/main" val="67451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smtClean="0"/>
              <a:t>增益均匀性</a:t>
            </a:r>
            <a:r>
              <a:rPr lang="en-US" altLang="zh-CN" dirty="0" smtClean="0"/>
              <a:t>&amp;</a:t>
            </a:r>
            <a:r>
              <a:rPr lang="zh-CN" altLang="en-US" dirty="0" smtClean="0"/>
              <a:t>串扰</a:t>
            </a:r>
            <a:endParaRPr lang="zh-CN" altLang="en-US" dirty="0"/>
          </a:p>
        </p:txBody>
      </p:sp>
      <p:pic>
        <p:nvPicPr>
          <p:cNvPr id="16"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30421" y="1404818"/>
            <a:ext cx="2843012" cy="208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379950" y="3331569"/>
            <a:ext cx="2779311" cy="369332"/>
          </a:xfrm>
          <a:prstGeom prst="rect">
            <a:avLst/>
          </a:prstGeom>
          <a:noFill/>
        </p:spPr>
        <p:txBody>
          <a:bodyPr wrap="square" rtlCol="0">
            <a:spAutoFit/>
          </a:bodyPr>
          <a:lstStyle/>
          <a:p>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不同</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pad</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幅度</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分布三维图</a:t>
            </a: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977" y="1130392"/>
            <a:ext cx="3086623" cy="2311953"/>
          </a:xfrm>
          <a:prstGeom prst="rect">
            <a:avLst/>
          </a:prstGeom>
        </p:spPr>
      </p:pic>
      <p:sp>
        <p:nvSpPr>
          <p:cNvPr id="19" name="文本框 18"/>
          <p:cNvSpPr txBox="1"/>
          <p:nvPr/>
        </p:nvSpPr>
        <p:spPr>
          <a:xfrm>
            <a:off x="6049121" y="1925092"/>
            <a:ext cx="2008871" cy="338554"/>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RMS/Mean~19.0%</a:t>
            </a:r>
            <a:endParaRPr lang="zh-CN" altLang="en-US" sz="1600" dirty="0">
              <a:latin typeface="Times New Roman" panose="02020603050405020304" pitchFamily="18" charset="0"/>
              <a:cs typeface="Times New Roman" panose="02020603050405020304" pitchFamily="18" charset="0"/>
            </a:endParaRPr>
          </a:p>
        </p:txBody>
      </p:sp>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t="6190" r="7143"/>
          <a:stretch>
            <a:fillRect/>
          </a:stretch>
        </p:blipFill>
        <p:spPr>
          <a:xfrm>
            <a:off x="3000497" y="1405778"/>
            <a:ext cx="2541652" cy="1925791"/>
          </a:xfrm>
          <a:prstGeom prst="rect">
            <a:avLst/>
          </a:prstGeom>
        </p:spPr>
      </p:pic>
      <p:sp>
        <p:nvSpPr>
          <p:cNvPr id="21" name="矩形 20"/>
          <p:cNvSpPr/>
          <p:nvPr/>
        </p:nvSpPr>
        <p:spPr>
          <a:xfrm>
            <a:off x="3141524" y="3331569"/>
            <a:ext cx="2682081" cy="369332"/>
          </a:xfrm>
          <a:prstGeom prst="rect">
            <a:avLst/>
          </a:prstGeom>
        </p:spPr>
        <p:txBody>
          <a:bodyPr wrap="none">
            <a:spAutoFit/>
          </a:bodyPr>
          <a:lstStyle/>
          <a:p>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不同</a:t>
            </a:r>
            <a:r>
              <a:rPr lang="en-US" altLang="zh-CN" kern="100" dirty="0" smtClean="0">
                <a:latin typeface="微软雅黑" panose="020B0503020204020204" pitchFamily="34" charset="-122"/>
                <a:ea typeface="微软雅黑" panose="020B0503020204020204" pitchFamily="34" charset="-122"/>
                <a:cs typeface="Times New Roman" panose="02020603050405020304" pitchFamily="18" charset="0"/>
              </a:rPr>
              <a:t>pad</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幅度分布</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rPr>
              <a:t>维</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图</a:t>
            </a:r>
          </a:p>
        </p:txBody>
      </p:sp>
      <p:sp>
        <p:nvSpPr>
          <p:cNvPr id="23" name="灯片编号占位符 22"/>
          <p:cNvSpPr>
            <a:spLocks noGrp="1"/>
          </p:cNvSpPr>
          <p:nvPr>
            <p:ph type="sldNum" sz="quarter" idx="12"/>
          </p:nvPr>
        </p:nvSpPr>
        <p:spPr/>
        <p:txBody>
          <a:bodyPr/>
          <a:lstStyle/>
          <a:p>
            <a:fld id="{43839631-49CD-487E-A955-9C3740CF100C}" type="slidenum">
              <a:rPr lang="zh-CN" altLang="en-US" smtClean="0"/>
              <a:pPr/>
              <a:t>20</a:t>
            </a:fld>
            <a:endParaRPr lang="zh-CN" altLang="en-US"/>
          </a:p>
        </p:txBody>
      </p:sp>
      <p:sp>
        <p:nvSpPr>
          <p:cNvPr id="22" name="文本框 21"/>
          <p:cNvSpPr txBox="1"/>
          <p:nvPr/>
        </p:nvSpPr>
        <p:spPr>
          <a:xfrm>
            <a:off x="362213" y="1130392"/>
            <a:ext cx="1723549" cy="461665"/>
          </a:xfrm>
          <a:prstGeom prst="rect">
            <a:avLst/>
          </a:prstGeom>
          <a:noFill/>
        </p:spPr>
        <p:txBody>
          <a:bodyPr wrap="none" rtlCol="0">
            <a:spAutoFit/>
          </a:bodyPr>
          <a:lstStyle/>
          <a:p>
            <a:r>
              <a:rPr lang="zh-CN" altLang="en-US" sz="2400" dirty="0" smtClean="0">
                <a:latin typeface="微软雅黑" panose="020B0503020204020204" pitchFamily="34" charset="-122"/>
                <a:ea typeface="微软雅黑" panose="020B0503020204020204" pitchFamily="34" charset="-122"/>
              </a:rPr>
              <a:t>增益均匀性</a:t>
            </a:r>
            <a:endParaRPr lang="zh-CN" altLang="en-US" sz="2400"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6"/>
          <a:stretch>
            <a:fillRect/>
          </a:stretch>
        </p:blipFill>
        <p:spPr>
          <a:xfrm>
            <a:off x="433050" y="4728198"/>
            <a:ext cx="4867562" cy="1237734"/>
          </a:xfrm>
          <a:prstGeom prst="rect">
            <a:avLst/>
          </a:prstGeom>
        </p:spPr>
      </p:pic>
      <p:sp>
        <p:nvSpPr>
          <p:cNvPr id="26" name="文本框 25"/>
          <p:cNvSpPr txBox="1"/>
          <p:nvPr/>
        </p:nvSpPr>
        <p:spPr>
          <a:xfrm>
            <a:off x="362212" y="4101048"/>
            <a:ext cx="2339102" cy="461665"/>
          </a:xfrm>
          <a:prstGeom prst="rect">
            <a:avLst/>
          </a:prstGeom>
          <a:noFill/>
        </p:spPr>
        <p:txBody>
          <a:bodyPr wrap="none" rtlCol="0">
            <a:spAutoFit/>
          </a:bodyPr>
          <a:lstStyle/>
          <a:p>
            <a:r>
              <a:rPr lang="zh-CN" altLang="en-US" sz="2400" dirty="0" smtClean="0">
                <a:latin typeface="微软雅黑" panose="020B0503020204020204" pitchFamily="34" charset="-122"/>
                <a:ea typeface="微软雅黑" panose="020B0503020204020204" pitchFamily="34" charset="-122"/>
              </a:rPr>
              <a:t>利用宇宙线测量</a:t>
            </a:r>
            <a:endParaRPr lang="zh-CN" altLang="en-US" sz="24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5563259" y="4978748"/>
            <a:ext cx="2980594"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当事例击中</a:t>
            </a:r>
            <a:r>
              <a:rPr lang="en-US" altLang="zh-CN" dirty="0" smtClean="0">
                <a:latin typeface="微软雅黑" panose="020B0503020204020204" pitchFamily="34" charset="-122"/>
                <a:ea typeface="微软雅黑" panose="020B0503020204020204" pitchFamily="34" charset="-122"/>
              </a:rPr>
              <a:t>pad</a:t>
            </a:r>
            <a:r>
              <a:rPr lang="zh-CN" altLang="en-US" dirty="0" smtClean="0">
                <a:latin typeface="微软雅黑" panose="020B0503020204020204" pitchFamily="34" charset="-122"/>
                <a:ea typeface="微软雅黑" panose="020B0503020204020204" pitchFamily="34" charset="-122"/>
              </a:rPr>
              <a:t>后，对相邻</a:t>
            </a:r>
            <a:r>
              <a:rPr lang="en-US" altLang="zh-CN" dirty="0" smtClean="0">
                <a:latin typeface="微软雅黑" panose="020B0503020204020204" pitchFamily="34" charset="-122"/>
                <a:ea typeface="微软雅黑" panose="020B0503020204020204" pitchFamily="34" charset="-122"/>
              </a:rPr>
              <a:t>pad</a:t>
            </a:r>
            <a:r>
              <a:rPr lang="zh-CN" altLang="en-US" dirty="0" smtClean="0">
                <a:latin typeface="微软雅黑" panose="020B0503020204020204" pitchFamily="34" charset="-122"/>
                <a:ea typeface="微软雅黑" panose="020B0503020204020204" pitchFamily="34" charset="-122"/>
              </a:rPr>
              <a:t>有影响的事例数所占比例为</a:t>
            </a:r>
            <a:r>
              <a:rPr lang="en-US" altLang="zh-CN" dirty="0" smtClean="0">
                <a:latin typeface="微软雅黑" panose="020B0503020204020204" pitchFamily="34" charset="-122"/>
                <a:ea typeface="微软雅黑" panose="020B0503020204020204" pitchFamily="34" charset="-122"/>
              </a:rPr>
              <a:t>1.54%</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001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solidFill>
                  <a:schemeClr val="bg1">
                    <a:lumMod val="75000"/>
                  </a:schemeClr>
                </a:solidFill>
              </a:rPr>
              <a:t>背景</a:t>
            </a:r>
            <a:endParaRPr lang="en-US" altLang="zh-CN" dirty="0">
              <a:solidFill>
                <a:schemeClr val="bg1">
                  <a:lumMod val="75000"/>
                </a:schemeClr>
              </a:solidFill>
            </a:endParaRPr>
          </a:p>
          <a:p>
            <a:r>
              <a:rPr lang="zh-CN" altLang="en-US" dirty="0" smtClean="0">
                <a:solidFill>
                  <a:schemeClr val="bg1">
                    <a:lumMod val="75000"/>
                  </a:schemeClr>
                </a:solidFill>
              </a:rPr>
              <a:t>预研工作</a:t>
            </a:r>
            <a:endParaRPr lang="en-US" altLang="zh-CN" dirty="0" smtClean="0">
              <a:solidFill>
                <a:schemeClr val="bg1">
                  <a:lumMod val="75000"/>
                </a:schemeClr>
              </a:solidFill>
            </a:endParaRPr>
          </a:p>
          <a:p>
            <a:pPr lvl="1"/>
            <a:r>
              <a:rPr lang="en-US" altLang="zh-CN" sz="2000" dirty="0" smtClean="0">
                <a:solidFill>
                  <a:schemeClr val="bg1">
                    <a:lumMod val="75000"/>
                  </a:schemeClr>
                </a:solidFill>
              </a:rPr>
              <a:t>GEM</a:t>
            </a:r>
            <a:r>
              <a:rPr lang="zh-CN" altLang="en-US" sz="2000" dirty="0" smtClean="0">
                <a:solidFill>
                  <a:schemeClr val="bg1">
                    <a:lumMod val="75000"/>
                  </a:schemeClr>
                </a:solidFill>
              </a:rPr>
              <a:t>探测器研制</a:t>
            </a:r>
            <a:endParaRPr lang="en-US" altLang="zh-CN" sz="2000" dirty="0" smtClean="0">
              <a:solidFill>
                <a:schemeClr val="bg1">
                  <a:lumMod val="75000"/>
                </a:schemeClr>
              </a:solidFill>
            </a:endParaRPr>
          </a:p>
          <a:p>
            <a:pPr lvl="1"/>
            <a:r>
              <a:rPr lang="zh-CN" altLang="en-US" sz="2000" dirty="0" smtClean="0">
                <a:solidFill>
                  <a:schemeClr val="bg1">
                    <a:lumMod val="75000"/>
                  </a:schemeClr>
                </a:solidFill>
              </a:rPr>
              <a:t>读出芯片介绍</a:t>
            </a:r>
            <a:endParaRPr lang="en-US" altLang="zh-CN" sz="2000" dirty="0" smtClean="0">
              <a:solidFill>
                <a:schemeClr val="bg1">
                  <a:lumMod val="75000"/>
                </a:schemeClr>
              </a:solidFill>
            </a:endParaRPr>
          </a:p>
          <a:p>
            <a:pPr lvl="1"/>
            <a:r>
              <a:rPr lang="zh-CN" altLang="en-US" sz="2000" dirty="0" smtClean="0">
                <a:solidFill>
                  <a:schemeClr val="bg1">
                    <a:lumMod val="75000"/>
                  </a:schemeClr>
                </a:solidFill>
              </a:rPr>
              <a:t>半数字化读出方案设计</a:t>
            </a:r>
            <a:endParaRPr lang="en-US" altLang="zh-CN" sz="2000" dirty="0" smtClean="0">
              <a:solidFill>
                <a:schemeClr val="bg1">
                  <a:lumMod val="75000"/>
                </a:schemeClr>
              </a:solidFill>
            </a:endParaRPr>
          </a:p>
          <a:p>
            <a:pPr lvl="1"/>
            <a:r>
              <a:rPr lang="zh-CN" altLang="en-US" sz="2000" dirty="0">
                <a:solidFill>
                  <a:schemeClr val="bg1">
                    <a:lumMod val="75000"/>
                  </a:schemeClr>
                </a:solidFill>
              </a:rPr>
              <a:t>第</a:t>
            </a:r>
            <a:r>
              <a:rPr lang="zh-CN" altLang="en-US" sz="2000" dirty="0" smtClean="0">
                <a:solidFill>
                  <a:schemeClr val="bg1">
                    <a:lumMod val="75000"/>
                  </a:schemeClr>
                </a:solidFill>
              </a:rPr>
              <a:t>一阶段工作进展</a:t>
            </a:r>
            <a:endParaRPr lang="en-US" altLang="zh-CN" sz="2000" dirty="0" smtClean="0">
              <a:solidFill>
                <a:schemeClr val="bg1">
                  <a:lumMod val="75000"/>
                </a:schemeClr>
              </a:solidFill>
            </a:endParaRPr>
          </a:p>
          <a:p>
            <a:r>
              <a:rPr lang="zh-CN" altLang="en-US" dirty="0" smtClean="0">
                <a:solidFill>
                  <a:schemeClr val="bg1">
                    <a:lumMod val="75000"/>
                  </a:schemeClr>
                </a:solidFill>
              </a:rPr>
              <a:t>测试结果</a:t>
            </a:r>
            <a:endParaRPr lang="en-US" altLang="zh-CN" dirty="0" smtClean="0">
              <a:solidFill>
                <a:schemeClr val="bg1">
                  <a:lumMod val="75000"/>
                </a:schemeClr>
              </a:solidFill>
            </a:endParaRPr>
          </a:p>
          <a:p>
            <a:pPr lvl="1"/>
            <a:r>
              <a:rPr lang="zh-CN" altLang="en-US" sz="2000" dirty="0" smtClean="0">
                <a:solidFill>
                  <a:schemeClr val="bg1">
                    <a:lumMod val="75000"/>
                  </a:schemeClr>
                </a:solidFill>
              </a:rPr>
              <a:t>电子学测试</a:t>
            </a:r>
            <a:endParaRPr lang="en-US" altLang="zh-CN" sz="2000" dirty="0" smtClean="0">
              <a:solidFill>
                <a:schemeClr val="bg1">
                  <a:lumMod val="75000"/>
                </a:schemeClr>
              </a:solidFill>
            </a:endParaRPr>
          </a:p>
          <a:p>
            <a:pPr lvl="1"/>
            <a:r>
              <a:rPr lang="zh-CN" altLang="en-US" sz="2000" dirty="0" smtClean="0">
                <a:solidFill>
                  <a:schemeClr val="bg1">
                    <a:lumMod val="75000"/>
                  </a:schemeClr>
                </a:solidFill>
              </a:rPr>
              <a:t>探测器联调</a:t>
            </a:r>
            <a:endParaRPr lang="en-US" altLang="zh-CN" sz="2000" dirty="0" smtClean="0">
              <a:solidFill>
                <a:schemeClr val="bg1">
                  <a:lumMod val="75000"/>
                </a:schemeClr>
              </a:solidFill>
            </a:endParaRPr>
          </a:p>
          <a:p>
            <a:r>
              <a:rPr lang="zh-CN" altLang="en-US" dirty="0" smtClean="0"/>
              <a:t>总结</a:t>
            </a:r>
            <a:endParaRPr lang="en-US" altLang="zh-CN" dirty="0" smtClean="0"/>
          </a:p>
        </p:txBody>
      </p:sp>
      <p:sp>
        <p:nvSpPr>
          <p:cNvPr id="3" name="标题 2"/>
          <p:cNvSpPr>
            <a:spLocks noGrp="1"/>
          </p:cNvSpPr>
          <p:nvPr>
            <p:ph type="title"/>
          </p:nvPr>
        </p:nvSpPr>
        <p:spPr/>
        <p:txBody>
          <a:bodyPr/>
          <a:lstStyle/>
          <a:p>
            <a:r>
              <a:rPr lang="zh-CN" altLang="en-US" dirty="0" smtClean="0"/>
              <a:t>目录</a:t>
            </a:r>
            <a:endParaRPr lang="zh-CN" altLang="en-US" dirty="0"/>
          </a:p>
        </p:txBody>
      </p:sp>
      <p:sp>
        <p:nvSpPr>
          <p:cNvPr id="5" name="灯片编号占位符 4"/>
          <p:cNvSpPr>
            <a:spLocks noGrp="1"/>
          </p:cNvSpPr>
          <p:nvPr>
            <p:ph type="sldNum" sz="quarter" idx="12"/>
          </p:nvPr>
        </p:nvSpPr>
        <p:spPr/>
        <p:txBody>
          <a:bodyPr/>
          <a:lstStyle/>
          <a:p>
            <a:fld id="{43839631-49CD-487E-A955-9C3740CF100C}" type="slidenum">
              <a:rPr lang="zh-CN" altLang="en-US" smtClean="0"/>
              <a:pPr/>
              <a:t>21</a:t>
            </a:fld>
            <a:endParaRPr lang="zh-CN" altLang="en-US"/>
          </a:p>
        </p:txBody>
      </p:sp>
    </p:spTree>
    <p:extLst>
      <p:ext uri="{BB962C8B-B14F-4D97-AF65-F5344CB8AC3E}">
        <p14:creationId xmlns:p14="http://schemas.microsoft.com/office/powerpoint/2010/main" val="3704926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t>读出</a:t>
            </a:r>
            <a:r>
              <a:rPr lang="zh-CN" altLang="en-US" dirty="0" smtClean="0"/>
              <a:t>电子学动态范围</a:t>
            </a:r>
            <a:r>
              <a:rPr lang="en-US" altLang="zh-CN" dirty="0" smtClean="0"/>
              <a:t>2fC~500fC</a:t>
            </a:r>
            <a:endParaRPr lang="en-US" altLang="zh-CN" dirty="0"/>
          </a:p>
          <a:p>
            <a:r>
              <a:rPr lang="zh-CN" altLang="en-US" dirty="0" smtClean="0"/>
              <a:t>通道间增益不均匀性</a:t>
            </a:r>
            <a:r>
              <a:rPr lang="en-US" altLang="zh-CN" dirty="0" smtClean="0"/>
              <a:t>&lt; 1%</a:t>
            </a:r>
          </a:p>
          <a:p>
            <a:r>
              <a:rPr lang="zh-CN" altLang="en-US" smtClean="0"/>
              <a:t>读出</a:t>
            </a:r>
            <a:r>
              <a:rPr lang="zh-CN" altLang="en-US"/>
              <a:t>系统</a:t>
            </a:r>
            <a:r>
              <a:rPr lang="zh-CN" altLang="en-US" smtClean="0"/>
              <a:t>与</a:t>
            </a:r>
            <a:r>
              <a:rPr lang="zh-CN" altLang="en-US" dirty="0" smtClean="0"/>
              <a:t>探测器联合工作良好</a:t>
            </a:r>
            <a:endParaRPr lang="en-US" altLang="zh-CN" dirty="0"/>
          </a:p>
          <a:p>
            <a:r>
              <a:rPr lang="zh-CN" altLang="en-US" dirty="0" smtClean="0"/>
              <a:t>击中</a:t>
            </a:r>
            <a:r>
              <a:rPr lang="en-US" altLang="zh-CN" dirty="0"/>
              <a:t>pad</a:t>
            </a:r>
            <a:r>
              <a:rPr lang="zh-CN" altLang="en-US" dirty="0"/>
              <a:t>后，对相邻</a:t>
            </a:r>
            <a:r>
              <a:rPr lang="en-US" altLang="zh-CN" dirty="0"/>
              <a:t>pad</a:t>
            </a:r>
            <a:r>
              <a:rPr lang="zh-CN" altLang="en-US" dirty="0"/>
              <a:t>产生影响的</a:t>
            </a:r>
            <a:r>
              <a:rPr lang="zh-CN" altLang="en-US" dirty="0" smtClean="0"/>
              <a:t>事例</a:t>
            </a:r>
            <a:r>
              <a:rPr lang="zh-CN" altLang="en-US" dirty="0"/>
              <a:t>数所占的比例为</a:t>
            </a:r>
            <a:r>
              <a:rPr lang="en-US" altLang="zh-CN" dirty="0" smtClean="0"/>
              <a:t>1.54%</a:t>
            </a:r>
            <a:endParaRPr lang="zh-CN" altLang="en-US" dirty="0"/>
          </a:p>
        </p:txBody>
      </p:sp>
      <p:sp>
        <p:nvSpPr>
          <p:cNvPr id="3" name="标题 2"/>
          <p:cNvSpPr>
            <a:spLocks noGrp="1"/>
          </p:cNvSpPr>
          <p:nvPr>
            <p:ph type="title"/>
          </p:nvPr>
        </p:nvSpPr>
        <p:spPr/>
        <p:txBody>
          <a:bodyPr/>
          <a:lstStyle/>
          <a:p>
            <a:r>
              <a:rPr lang="zh-CN" altLang="en-US" dirty="0"/>
              <a:t>总</a:t>
            </a:r>
            <a:r>
              <a:rPr lang="zh-CN" altLang="en-US" dirty="0" smtClean="0"/>
              <a:t>结</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22</a:t>
            </a:fld>
            <a:endParaRPr lang="zh-CN" altLang="en-US"/>
          </a:p>
        </p:txBody>
      </p:sp>
    </p:spTree>
    <p:extLst>
      <p:ext uri="{BB962C8B-B14F-4D97-AF65-F5344CB8AC3E}">
        <p14:creationId xmlns:p14="http://schemas.microsoft.com/office/powerpoint/2010/main" val="12077791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下一步</a:t>
            </a:r>
          </a:p>
        </p:txBody>
      </p:sp>
      <p:sp>
        <p:nvSpPr>
          <p:cNvPr id="10" name="灯片编号占位符 9"/>
          <p:cNvSpPr>
            <a:spLocks noGrp="1"/>
          </p:cNvSpPr>
          <p:nvPr>
            <p:ph type="sldNum" sz="quarter" idx="12"/>
          </p:nvPr>
        </p:nvSpPr>
        <p:spPr/>
        <p:txBody>
          <a:bodyPr/>
          <a:lstStyle/>
          <a:p>
            <a:fld id="{43839631-49CD-487E-A955-9C3740CF100C}" type="slidenum">
              <a:rPr lang="zh-CN" altLang="en-US" smtClean="0"/>
              <a:pPr/>
              <a:t>23</a:t>
            </a:fld>
            <a:endParaRPr lang="zh-CN" altLang="en-US"/>
          </a:p>
        </p:txBody>
      </p:sp>
      <p:pic>
        <p:nvPicPr>
          <p:cNvPr id="6334" name="图片 6333"/>
          <p:cNvPicPr>
            <a:picLocks noChangeAspect="1"/>
          </p:cNvPicPr>
          <p:nvPr/>
        </p:nvPicPr>
        <p:blipFill>
          <a:blip r:embed="rId3"/>
          <a:stretch>
            <a:fillRect/>
          </a:stretch>
        </p:blipFill>
        <p:spPr>
          <a:xfrm>
            <a:off x="5405625" y="1756899"/>
            <a:ext cx="2980950" cy="3224934"/>
          </a:xfrm>
          <a:prstGeom prst="rect">
            <a:avLst/>
          </a:prstGeom>
        </p:spPr>
      </p:pic>
      <p:pic>
        <p:nvPicPr>
          <p:cNvPr id="327" name="图片 326"/>
          <p:cNvPicPr>
            <a:picLocks noChangeAspect="1"/>
          </p:cNvPicPr>
          <p:nvPr/>
        </p:nvPicPr>
        <p:blipFill>
          <a:blip r:embed="rId4"/>
          <a:stretch>
            <a:fillRect/>
          </a:stretch>
        </p:blipFill>
        <p:spPr>
          <a:xfrm>
            <a:off x="517103" y="1440393"/>
            <a:ext cx="3596641" cy="3600000"/>
          </a:xfrm>
          <a:prstGeom prst="rect">
            <a:avLst/>
          </a:prstGeom>
        </p:spPr>
      </p:pic>
      <p:sp>
        <p:nvSpPr>
          <p:cNvPr id="6335" name="文本框 6334"/>
          <p:cNvSpPr txBox="1"/>
          <p:nvPr/>
        </p:nvSpPr>
        <p:spPr>
          <a:xfrm>
            <a:off x="788795" y="5040393"/>
            <a:ext cx="3324949" cy="707886"/>
          </a:xfrm>
          <a:prstGeom prst="rect">
            <a:avLst/>
          </a:prstGeom>
          <a:noFill/>
        </p:spPr>
        <p:txBody>
          <a:bodyPr wrap="none" rtlCol="0">
            <a:spAutoFit/>
          </a:bodyPr>
          <a:lstStyle/>
          <a:p>
            <a:r>
              <a:rPr lang="en-US" altLang="zh-CN" sz="2000" dirty="0" smtClean="0">
                <a:latin typeface="微软雅黑" panose="020B0503020204020204" pitchFamily="34" charset="-122"/>
                <a:ea typeface="微软雅黑" panose="020B0503020204020204" pitchFamily="34" charset="-122"/>
              </a:rPr>
              <a:t>ASIC</a:t>
            </a:r>
            <a:r>
              <a:rPr lang="zh-CN" altLang="en-US" sz="2000" dirty="0" smtClean="0">
                <a:latin typeface="微软雅黑" panose="020B0503020204020204" pitchFamily="34" charset="-122"/>
                <a:ea typeface="微软雅黑" panose="020B0503020204020204" pitchFamily="34" charset="-122"/>
              </a:rPr>
              <a:t>集成至探测器读出平面</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盲埋</a:t>
            </a:r>
            <a:r>
              <a:rPr lang="zh-CN" altLang="en-US" sz="2000" dirty="0" smtClean="0">
                <a:latin typeface="微软雅黑" panose="020B0503020204020204" pitchFamily="34" charset="-122"/>
                <a:ea typeface="微软雅黑" panose="020B0503020204020204" pitchFamily="34" charset="-122"/>
              </a:rPr>
              <a:t>孔工艺</a:t>
            </a:r>
            <a:endParaRPr lang="zh-CN" altLang="en-US" sz="2000" dirty="0">
              <a:latin typeface="微软雅黑" panose="020B0503020204020204" pitchFamily="34" charset="-122"/>
              <a:ea typeface="微软雅黑" panose="020B0503020204020204" pitchFamily="34" charset="-122"/>
            </a:endParaRPr>
          </a:p>
        </p:txBody>
      </p:sp>
      <p:sp>
        <p:nvSpPr>
          <p:cNvPr id="329" name="文本框 328"/>
          <p:cNvSpPr txBox="1"/>
          <p:nvPr/>
        </p:nvSpPr>
        <p:spPr>
          <a:xfrm>
            <a:off x="6256982" y="5041647"/>
            <a:ext cx="1278235" cy="400110"/>
          </a:xfrm>
          <a:prstGeom prst="rect">
            <a:avLst/>
          </a:prstGeom>
          <a:noFill/>
        </p:spPr>
        <p:txBody>
          <a:bodyPr wrap="none" rtlCol="0">
            <a:spAutoFit/>
          </a:bodyPr>
          <a:lstStyle/>
          <a:p>
            <a:r>
              <a:rPr lang="en-US" altLang="zh-CN" sz="2000" dirty="0" smtClean="0">
                <a:latin typeface="微软雅黑" panose="020B0503020204020204" pitchFamily="34" charset="-122"/>
                <a:ea typeface="微软雅黑" panose="020B0503020204020204" pitchFamily="34" charset="-122"/>
              </a:rPr>
              <a:t>DAQ</a:t>
            </a:r>
            <a:r>
              <a:rPr lang="zh-CN" altLang="en-US" sz="2000" dirty="0" smtClean="0">
                <a:latin typeface="微软雅黑" panose="020B0503020204020204" pitchFamily="34" charset="-122"/>
                <a:ea typeface="微软雅黑" panose="020B0503020204020204" pitchFamily="34" charset="-122"/>
              </a:rPr>
              <a:t>系统</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17175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51E83E7-BF4F-4EA8-89C7-22E627A5D15F}" type="slidenum">
              <a:rPr lang="zh-CN" altLang="en-US" smtClean="0"/>
              <a:pPr/>
              <a:t>24</a:t>
            </a:fld>
            <a:endParaRPr lang="zh-CN" altLang="en-US" dirty="0"/>
          </a:p>
        </p:txBody>
      </p:sp>
      <p:sp>
        <p:nvSpPr>
          <p:cNvPr id="6" name="文本框 5"/>
          <p:cNvSpPr txBox="1"/>
          <p:nvPr/>
        </p:nvSpPr>
        <p:spPr>
          <a:xfrm>
            <a:off x="2659682" y="2360902"/>
            <a:ext cx="4416594" cy="1107996"/>
          </a:xfrm>
          <a:prstGeom prst="rect">
            <a:avLst/>
          </a:prstGeom>
          <a:noFill/>
        </p:spPr>
        <p:txBody>
          <a:bodyPr wrap="none" rtlCol="0">
            <a:spAutoFit/>
          </a:bodyPr>
          <a:lstStyle/>
          <a:p>
            <a:r>
              <a:rPr lang="zh-CN" altLang="en-US" sz="6600" b="1" dirty="0" smtClean="0">
                <a:solidFill>
                  <a:schemeClr val="accent5">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感谢聆听！</a:t>
            </a:r>
            <a:endParaRPr lang="zh-CN" altLang="en-US" sz="6600" b="1" dirty="0">
              <a:solidFill>
                <a:schemeClr val="accent5">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1546772" y="4731666"/>
            <a:ext cx="6642414"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研究受到国家重点研发计划（项目编号：</a:t>
            </a:r>
            <a:r>
              <a:rPr lang="en-US" altLang="zh-CN" dirty="0">
                <a:latin typeface="微软雅黑" panose="020B0503020204020204" pitchFamily="34" charset="-122"/>
                <a:ea typeface="微软雅黑" panose="020B0503020204020204" pitchFamily="34" charset="-122"/>
              </a:rPr>
              <a:t>2016YFA0400400</a:t>
            </a:r>
            <a:r>
              <a:rPr lang="zh-CN" altLang="en-US" dirty="0" smtClean="0">
                <a:latin typeface="微软雅黑" panose="020B0503020204020204" pitchFamily="34" charset="-122"/>
                <a:ea typeface="微软雅黑" panose="020B0503020204020204" pitchFamily="34" charset="-122"/>
              </a:rPr>
              <a:t>）和</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国家</a:t>
            </a:r>
            <a:r>
              <a:rPr lang="zh-CN" altLang="en-US" dirty="0">
                <a:latin typeface="微软雅黑" panose="020B0503020204020204" pitchFamily="34" charset="-122"/>
                <a:ea typeface="微软雅黑" panose="020B0503020204020204" pitchFamily="34" charset="-122"/>
              </a:rPr>
              <a:t>自然科学基金重点项目（</a:t>
            </a:r>
            <a:r>
              <a:rPr lang="en-US" altLang="zh-CN" dirty="0">
                <a:latin typeface="微软雅黑" panose="020B0503020204020204" pitchFamily="34" charset="-122"/>
                <a:ea typeface="微软雅黑" panose="020B0503020204020204" pitchFamily="34" charset="-122"/>
              </a:rPr>
              <a:t>No.</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11635007</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资助</a:t>
            </a:r>
            <a:endParaRPr lang="en-US" altLang="zh-CN" dirty="0" smtClean="0">
              <a:latin typeface="微软雅黑" panose="020B0503020204020204" pitchFamily="34" charset="-122"/>
              <a:ea typeface="微软雅黑" panose="020B0503020204020204" pitchFamily="34" charset="-122"/>
            </a:endParaRPr>
          </a:p>
        </p:txBody>
      </p:sp>
      <p:sp>
        <p:nvSpPr>
          <p:cNvPr id="3" name="矩形 2"/>
          <p:cNvSpPr/>
          <p:nvPr/>
        </p:nvSpPr>
        <p:spPr>
          <a:xfrm>
            <a:off x="753179" y="5305009"/>
            <a:ext cx="8229600"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感谢</a:t>
            </a:r>
            <a:r>
              <a:rPr lang="en-US" altLang="zh-CN" dirty="0">
                <a:latin typeface="微软雅黑" panose="020B0503020204020204" pitchFamily="34" charset="-122"/>
                <a:ea typeface="微软雅黑" panose="020B0503020204020204" pitchFamily="34" charset="-122"/>
              </a:rPr>
              <a:t>Omega</a:t>
            </a:r>
            <a:r>
              <a:rPr lang="zh-CN" altLang="en-US" dirty="0">
                <a:latin typeface="微软雅黑" panose="020B0503020204020204" pitchFamily="34" charset="-122"/>
                <a:ea typeface="微软雅黑" panose="020B0503020204020204" pitchFamily="34" charset="-122"/>
              </a:rPr>
              <a:t>小组</a:t>
            </a:r>
            <a:r>
              <a:rPr lang="en-US" altLang="zh-CN" dirty="0" err="1">
                <a:latin typeface="微软雅黑" panose="020B0503020204020204" pitchFamily="34" charset="-122"/>
                <a:ea typeface="微软雅黑" panose="020B0503020204020204" pitchFamily="34" charset="-122"/>
              </a:rPr>
              <a:t>Stéphane</a:t>
            </a:r>
            <a:r>
              <a:rPr lang="en-US" altLang="zh-CN" dirty="0">
                <a:latin typeface="微软雅黑" panose="020B0503020204020204" pitchFamily="34" charset="-122"/>
                <a:ea typeface="微软雅黑" panose="020B0503020204020204" pitchFamily="34" charset="-122"/>
              </a:rPr>
              <a:t> CALLIER </a:t>
            </a:r>
            <a:r>
              <a:rPr lang="zh-CN" altLang="en-US" dirty="0">
                <a:latin typeface="微软雅黑" panose="020B0503020204020204" pitchFamily="34" charset="-122"/>
                <a:ea typeface="微软雅黑" panose="020B0503020204020204" pitchFamily="34" charset="-122"/>
              </a:rPr>
              <a:t>和</a:t>
            </a:r>
            <a:r>
              <a:rPr lang="en-US" altLang="zh-CN" dirty="0">
                <a:latin typeface="微软雅黑" panose="020B0503020204020204" pitchFamily="34" charset="-122"/>
                <a:ea typeface="微软雅黑" panose="020B0503020204020204" pitchFamily="34" charset="-122"/>
              </a:rPr>
              <a:t>Christophe de LA TAILLE</a:t>
            </a:r>
            <a:r>
              <a:rPr lang="zh-CN" altLang="en-US" dirty="0">
                <a:latin typeface="微软雅黑" panose="020B0503020204020204" pitchFamily="34" charset="-122"/>
                <a:ea typeface="微软雅黑" panose="020B0503020204020204" pitchFamily="34" charset="-122"/>
              </a:rPr>
              <a:t>提供技术支持</a:t>
            </a:r>
            <a:endParaRPr lang="en-US" altLang="zh-CN" dirty="0">
              <a:latin typeface="微软雅黑" panose="020B0503020204020204" pitchFamily="34" charset="-122"/>
              <a:ea typeface="微软雅黑" panose="020B0503020204020204" pitchFamily="34" charset="-122"/>
            </a:endParaRPr>
          </a:p>
        </p:txBody>
      </p:sp>
      <p:sp>
        <p:nvSpPr>
          <p:cNvPr id="5" name="矩形 4"/>
          <p:cNvSpPr/>
          <p:nvPr/>
        </p:nvSpPr>
        <p:spPr>
          <a:xfrm>
            <a:off x="3736900" y="5582008"/>
            <a:ext cx="226215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感谢重点</a:t>
            </a:r>
            <a:r>
              <a:rPr lang="zh-CN" altLang="en-US" dirty="0" smtClean="0">
                <a:latin typeface="微软雅黑" panose="020B0503020204020204" pitchFamily="34" charset="-122"/>
                <a:ea typeface="微软雅黑" panose="020B0503020204020204" pitchFamily="34" charset="-122"/>
              </a:rPr>
              <a:t>实验室支持</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50535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sp>
        <p:nvSpPr>
          <p:cNvPr id="3" name="标题 2"/>
          <p:cNvSpPr>
            <a:spLocks noGrp="1"/>
          </p:cNvSpPr>
          <p:nvPr>
            <p:ph type="title"/>
          </p:nvPr>
        </p:nvSpPr>
        <p:spPr/>
        <p:txBody>
          <a:bodyPr/>
          <a:lstStyle/>
          <a:p>
            <a:r>
              <a:rPr lang="en-US" altLang="zh-CN" dirty="0" smtClean="0"/>
              <a:t>Backup</a:t>
            </a:r>
            <a:endParaRPr lang="zh-CN" altLang="en-US" dirty="0"/>
          </a:p>
        </p:txBody>
      </p:sp>
      <p:sp>
        <p:nvSpPr>
          <p:cNvPr id="4" name="灯片编号占位符 3"/>
          <p:cNvSpPr>
            <a:spLocks noGrp="1"/>
          </p:cNvSpPr>
          <p:nvPr>
            <p:ph type="sldNum" sz="quarter" idx="12"/>
          </p:nvPr>
        </p:nvSpPr>
        <p:spPr/>
        <p:txBody>
          <a:bodyPr/>
          <a:lstStyle/>
          <a:p>
            <a:fld id="{751E83E7-BF4F-4EA8-89C7-22E627A5D15F}" type="slidenum">
              <a:rPr lang="zh-CN" altLang="en-US" smtClean="0"/>
              <a:pPr/>
              <a:t>25</a:t>
            </a:fld>
            <a:endParaRPr lang="zh-CN" altLang="en-US" dirty="0"/>
          </a:p>
        </p:txBody>
      </p:sp>
    </p:spTree>
    <p:extLst>
      <p:ext uri="{BB962C8B-B14F-4D97-AF65-F5344CB8AC3E}">
        <p14:creationId xmlns:p14="http://schemas.microsoft.com/office/powerpoint/2010/main" val="629139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芯片自刻度</a:t>
            </a:r>
            <a:endParaRPr lang="en-US" altLang="zh-CN" dirty="0" smtClean="0"/>
          </a:p>
          <a:p>
            <a:pPr lvl="1"/>
            <a:r>
              <a:rPr lang="zh-CN" altLang="en-US" dirty="0"/>
              <a:t>利用芯片比较器测量噪声</a:t>
            </a:r>
            <a:endParaRPr lang="en-US" altLang="zh-CN" dirty="0"/>
          </a:p>
          <a:p>
            <a:pPr lvl="1"/>
            <a:r>
              <a:rPr lang="zh-CN" altLang="en-US" dirty="0"/>
              <a:t>原理</a:t>
            </a:r>
            <a:endParaRPr lang="en-US" altLang="zh-CN" dirty="0"/>
          </a:p>
          <a:p>
            <a:pPr lvl="2"/>
            <a:r>
              <a:rPr lang="zh-CN" altLang="en-US" dirty="0"/>
              <a:t>用信号发生器通过电容产生电荷</a:t>
            </a:r>
            <a:endParaRPr lang="en-US" altLang="zh-CN" dirty="0"/>
          </a:p>
          <a:p>
            <a:pPr lvl="2"/>
            <a:r>
              <a:rPr lang="zh-CN" altLang="en-US" dirty="0"/>
              <a:t>同时信号发生器产生一个的同频率的时钟信号</a:t>
            </a:r>
            <a:endParaRPr lang="en-US" altLang="zh-CN" dirty="0"/>
          </a:p>
          <a:p>
            <a:pPr lvl="2"/>
            <a:r>
              <a:rPr lang="zh-CN" altLang="en-US" dirty="0"/>
              <a:t>设定一个阈值</a:t>
            </a:r>
            <a:endParaRPr lang="en-US" altLang="zh-CN" dirty="0"/>
          </a:p>
          <a:p>
            <a:pPr lvl="2"/>
            <a:r>
              <a:rPr lang="en-US" altLang="zh-CN" dirty="0"/>
              <a:t>FPGA</a:t>
            </a:r>
            <a:r>
              <a:rPr lang="zh-CN" altLang="en-US" dirty="0"/>
              <a:t>同时计数比较器输出个数和时钟个数</a:t>
            </a:r>
            <a:endParaRPr lang="en-US" altLang="zh-CN" dirty="0"/>
          </a:p>
          <a:p>
            <a:pPr lvl="2"/>
            <a:r>
              <a:rPr lang="zh-CN" altLang="en-US" dirty="0"/>
              <a:t>比值即为该阈值对应的触发率</a:t>
            </a:r>
          </a:p>
          <a:p>
            <a:endParaRPr lang="zh-CN" altLang="en-US" dirty="0"/>
          </a:p>
        </p:txBody>
      </p:sp>
      <p:sp>
        <p:nvSpPr>
          <p:cNvPr id="3" name="标题 2"/>
          <p:cNvSpPr>
            <a:spLocks noGrp="1"/>
          </p:cNvSpPr>
          <p:nvPr>
            <p:ph type="title"/>
          </p:nvPr>
        </p:nvSpPr>
        <p:spPr/>
        <p:txBody>
          <a:bodyPr/>
          <a:lstStyle/>
          <a:p>
            <a:r>
              <a:rPr lang="zh-CN" altLang="en-US" dirty="0" smtClean="0"/>
              <a:t>电子学测试</a:t>
            </a:r>
            <a:endParaRPr lang="zh-CN" altLang="en-US" dirty="0"/>
          </a:p>
        </p:txBody>
      </p:sp>
      <p:pic>
        <p:nvPicPr>
          <p:cNvPr id="4" name="图片 3"/>
          <p:cNvPicPr>
            <a:picLocks noChangeAspect="1"/>
          </p:cNvPicPr>
          <p:nvPr/>
        </p:nvPicPr>
        <p:blipFill>
          <a:blip r:embed="rId2"/>
          <a:stretch>
            <a:fillRect/>
          </a:stretch>
        </p:blipFill>
        <p:spPr>
          <a:xfrm>
            <a:off x="4698842" y="4285925"/>
            <a:ext cx="4289077" cy="2232000"/>
          </a:xfrm>
          <a:prstGeom prst="rect">
            <a:avLst/>
          </a:prstGeom>
        </p:spPr>
      </p:pic>
      <p:sp>
        <p:nvSpPr>
          <p:cNvPr id="6" name="灯片编号占位符 5"/>
          <p:cNvSpPr>
            <a:spLocks noGrp="1"/>
          </p:cNvSpPr>
          <p:nvPr>
            <p:ph type="sldNum" sz="quarter" idx="12"/>
          </p:nvPr>
        </p:nvSpPr>
        <p:spPr/>
        <p:txBody>
          <a:bodyPr/>
          <a:lstStyle/>
          <a:p>
            <a:fld id="{43839631-49CD-487E-A955-9C3740CF100C}" type="slidenum">
              <a:rPr lang="zh-CN" altLang="en-US" smtClean="0"/>
              <a:pPr/>
              <a:t>26</a:t>
            </a:fld>
            <a:endParaRPr lang="zh-CN" altLang="en-US"/>
          </a:p>
        </p:txBody>
      </p:sp>
    </p:spTree>
    <p:extLst>
      <p:ext uri="{BB962C8B-B14F-4D97-AF65-F5344CB8AC3E}">
        <p14:creationId xmlns:p14="http://schemas.microsoft.com/office/powerpoint/2010/main" val="3574706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6392" y="1106023"/>
            <a:ext cx="4881961" cy="5172234"/>
          </a:xfrm>
        </p:spPr>
        <p:txBody>
          <a:bodyPr/>
          <a:lstStyle/>
          <a:p>
            <a:pPr lvl="1"/>
            <a:r>
              <a:rPr lang="zh-CN" altLang="en-US" dirty="0"/>
              <a:t>原理</a:t>
            </a:r>
            <a:endParaRPr lang="en-US" altLang="zh-CN" dirty="0"/>
          </a:p>
          <a:p>
            <a:pPr lvl="2"/>
            <a:r>
              <a:rPr lang="zh-CN" altLang="en-US" dirty="0"/>
              <a:t>不断改变阈值，测量触发率</a:t>
            </a:r>
            <a:endParaRPr lang="en-US" altLang="zh-CN" dirty="0"/>
          </a:p>
          <a:p>
            <a:pPr lvl="2"/>
            <a:r>
              <a:rPr lang="zh-CN" altLang="en-US" dirty="0"/>
              <a:t>得到触发率和阈值关系曲线</a:t>
            </a:r>
            <a:r>
              <a:rPr lang="en-US" altLang="zh-CN" dirty="0"/>
              <a:t>	</a:t>
            </a:r>
          </a:p>
          <a:p>
            <a:pPr lvl="1"/>
            <a:r>
              <a:rPr lang="zh-CN" altLang="en-US" dirty="0"/>
              <a:t>物理含义</a:t>
            </a:r>
            <a:endParaRPr lang="en-US" altLang="zh-CN" dirty="0"/>
          </a:p>
          <a:p>
            <a:pPr lvl="2"/>
            <a:r>
              <a:rPr lang="zh-CN" altLang="en-US" dirty="0"/>
              <a:t>幅度分布概率密度累计曲线</a:t>
            </a:r>
            <a:endParaRPr lang="en-US" altLang="zh-CN" dirty="0"/>
          </a:p>
          <a:p>
            <a:pPr lvl="2"/>
            <a:r>
              <a:rPr lang="zh-CN" altLang="en-US" dirty="0"/>
              <a:t>相邻两个阈值做差得到噪声分布</a:t>
            </a:r>
            <a:endParaRPr lang="en-US" altLang="zh-CN" dirty="0"/>
          </a:p>
          <a:p>
            <a:pPr lvl="2"/>
            <a:r>
              <a:rPr lang="en-US" altLang="zh-CN" dirty="0"/>
              <a:t>S</a:t>
            </a:r>
            <a:r>
              <a:rPr lang="zh-CN" altLang="en-US" dirty="0"/>
              <a:t>曲线</a:t>
            </a:r>
            <a:r>
              <a:rPr lang="en-US" altLang="zh-CN" dirty="0"/>
              <a:t>50%</a:t>
            </a:r>
            <a:r>
              <a:rPr lang="zh-CN" altLang="en-US" dirty="0"/>
              <a:t>处对应的阈值即为该电荷量对应的阈值</a:t>
            </a:r>
          </a:p>
          <a:p>
            <a:endParaRPr lang="zh-CN" altLang="en-US" dirty="0"/>
          </a:p>
        </p:txBody>
      </p:sp>
      <p:sp>
        <p:nvSpPr>
          <p:cNvPr id="3" name="标题 2"/>
          <p:cNvSpPr>
            <a:spLocks noGrp="1"/>
          </p:cNvSpPr>
          <p:nvPr>
            <p:ph type="title"/>
          </p:nvPr>
        </p:nvSpPr>
        <p:spPr/>
        <p:txBody>
          <a:bodyPr/>
          <a:lstStyle/>
          <a:p>
            <a:r>
              <a:rPr lang="zh-CN" altLang="en-US" dirty="0" smtClean="0"/>
              <a:t>电子学测试</a:t>
            </a:r>
            <a:endParaRPr lang="zh-CN" altLang="en-US" dirty="0"/>
          </a:p>
        </p:txBody>
      </p:sp>
      <p:sp>
        <p:nvSpPr>
          <p:cNvPr id="4" name="灯片编号占位符 3"/>
          <p:cNvSpPr>
            <a:spLocks noGrp="1"/>
          </p:cNvSpPr>
          <p:nvPr>
            <p:ph type="sldNum" sz="quarter" idx="12"/>
          </p:nvPr>
        </p:nvSpPr>
        <p:spPr>
          <a:xfrm>
            <a:off x="7520704" y="6492875"/>
            <a:ext cx="984019" cy="365125"/>
          </a:xfrm>
        </p:spPr>
        <p:txBody>
          <a:bodyPr/>
          <a:lstStyle/>
          <a:p>
            <a:fld id="{6113E31D-E2AB-40D1-8B51-AFA5AFEF393A}" type="slidenum">
              <a:rPr lang="en-US" smtClean="0"/>
              <a:t>27</a:t>
            </a:fld>
            <a:endParaRPr lang="en-US"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932" r="7143"/>
          <a:stretch/>
        </p:blipFill>
        <p:spPr>
          <a:xfrm>
            <a:off x="5081977" y="609999"/>
            <a:ext cx="4040157" cy="3200133"/>
          </a:xfrm>
          <a:prstGeom prst="rect">
            <a:avLst/>
          </a:prstGeom>
        </p:spPr>
      </p:pic>
      <p:cxnSp>
        <p:nvCxnSpPr>
          <p:cNvPr id="6" name="直接连接符 5"/>
          <p:cNvCxnSpPr/>
          <p:nvPr/>
        </p:nvCxnSpPr>
        <p:spPr>
          <a:xfrm>
            <a:off x="5645072" y="3385314"/>
            <a:ext cx="33754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645072" y="3313876"/>
            <a:ext cx="3370730"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645072" y="3242438"/>
            <a:ext cx="337073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5072" y="3171000"/>
            <a:ext cx="337073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645072" y="3104325"/>
            <a:ext cx="33754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descr="S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187" y="4019043"/>
            <a:ext cx="3785276" cy="283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iffSCur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147" y="4128188"/>
            <a:ext cx="3534595" cy="265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下箭头 12"/>
          <p:cNvSpPr/>
          <p:nvPr/>
        </p:nvSpPr>
        <p:spPr>
          <a:xfrm>
            <a:off x="6213624" y="3666303"/>
            <a:ext cx="437626" cy="798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flipH="1">
            <a:off x="4655237" y="5037358"/>
            <a:ext cx="531455" cy="416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8036004" y="3692140"/>
            <a:ext cx="1107996" cy="369332"/>
          </a:xfrm>
          <a:prstGeom prst="rect">
            <a:avLst/>
          </a:prstGeom>
          <a:noFill/>
        </p:spPr>
        <p:txBody>
          <a:bodyPr wrap="none" rtlCol="0">
            <a:spAutoFit/>
          </a:bodyPr>
          <a:lstStyle/>
          <a:p>
            <a:r>
              <a:rPr lang="zh-CN" altLang="en-US" dirty="0" smtClean="0">
                <a:solidFill>
                  <a:srgbClr val="FF0000"/>
                </a:solidFill>
              </a:rPr>
              <a:t>阈值电压</a:t>
            </a:r>
            <a:endParaRPr lang="zh-CN" altLang="en-US" dirty="0">
              <a:solidFill>
                <a:srgbClr val="FF0000"/>
              </a:solidFill>
            </a:endParaRPr>
          </a:p>
        </p:txBody>
      </p:sp>
      <p:cxnSp>
        <p:nvCxnSpPr>
          <p:cNvPr id="16" name="直接箭头连接符 15"/>
          <p:cNvCxnSpPr/>
          <p:nvPr/>
        </p:nvCxnSpPr>
        <p:spPr>
          <a:xfrm flipH="1" flipV="1">
            <a:off x="8012713" y="3385314"/>
            <a:ext cx="60838" cy="3643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5"/>
          <a:stretch>
            <a:fillRect/>
          </a:stretch>
        </p:blipFill>
        <p:spPr>
          <a:xfrm>
            <a:off x="7160425" y="1943774"/>
            <a:ext cx="1751158" cy="794464"/>
          </a:xfrm>
          <a:prstGeom prst="rect">
            <a:avLst/>
          </a:prstGeom>
        </p:spPr>
      </p:pic>
    </p:spTree>
    <p:extLst>
      <p:ext uri="{BB962C8B-B14F-4D97-AF65-F5344CB8AC3E}">
        <p14:creationId xmlns:p14="http://schemas.microsoft.com/office/powerpoint/2010/main" val="1368136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CEPC</a:t>
            </a:r>
            <a:r>
              <a:rPr lang="zh-CN" altLang="en-US" dirty="0" smtClean="0"/>
              <a:t>项目</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3</a:t>
            </a:fld>
            <a:endParaRPr lang="zh-CN" altLang="en-US" dirty="0"/>
          </a:p>
        </p:txBody>
      </p:sp>
      <p:pic>
        <p:nvPicPr>
          <p:cNvPr id="5" name="图片 4"/>
          <p:cNvPicPr>
            <a:picLocks noChangeAspect="1"/>
          </p:cNvPicPr>
          <p:nvPr/>
        </p:nvPicPr>
        <p:blipFill>
          <a:blip r:embed="rId3"/>
          <a:stretch>
            <a:fillRect/>
          </a:stretch>
        </p:blipFill>
        <p:spPr>
          <a:xfrm>
            <a:off x="546238" y="1209698"/>
            <a:ext cx="4095750" cy="272415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756" y="1209698"/>
            <a:ext cx="3468688"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6054725" y="1651691"/>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1" dirty="0" err="1">
                <a:solidFill>
                  <a:srgbClr val="00B050"/>
                </a:solidFill>
              </a:rPr>
              <a:t>e</a:t>
            </a:r>
            <a:r>
              <a:rPr lang="en-US" altLang="zh-CN" sz="1800" b="1" baseline="30000" dirty="0" err="1">
                <a:solidFill>
                  <a:srgbClr val="00B050"/>
                </a:solidFill>
              </a:rPr>
              <a:t>+</a:t>
            </a:r>
            <a:r>
              <a:rPr lang="en-US" altLang="zh-CN" sz="1800" b="1" dirty="0" err="1">
                <a:solidFill>
                  <a:srgbClr val="00B050"/>
                </a:solidFill>
              </a:rPr>
              <a:t>e</a:t>
            </a:r>
            <a:r>
              <a:rPr lang="en-US" altLang="zh-CN" sz="1800" b="1" baseline="30000" dirty="0">
                <a:solidFill>
                  <a:srgbClr val="00B050"/>
                </a:solidFill>
              </a:rPr>
              <a:t>-</a:t>
            </a:r>
            <a:r>
              <a:rPr lang="en-US" altLang="zh-CN" sz="1800" b="1" dirty="0">
                <a:solidFill>
                  <a:srgbClr val="00B050"/>
                </a:solidFill>
              </a:rPr>
              <a:t> </a:t>
            </a:r>
            <a:r>
              <a:rPr lang="en-US" altLang="zh-CN" sz="1800" b="1" dirty="0">
                <a:solidFill>
                  <a:srgbClr val="00B050"/>
                </a:solidFill>
                <a:sym typeface="Symbol" panose="05050102010706020507" pitchFamily="18" charset="2"/>
              </a:rPr>
              <a:t> ZH</a:t>
            </a:r>
            <a:endParaRPr lang="zh-CN" altLang="en-US" sz="1800" b="1" dirty="0">
              <a:solidFill>
                <a:srgbClr val="00B050"/>
              </a:solidFill>
            </a:endParaRPr>
          </a:p>
        </p:txBody>
      </p:sp>
      <mc:AlternateContent xmlns:mc="http://schemas.openxmlformats.org/markup-compatibility/2006" xmlns:a14="http://schemas.microsoft.com/office/drawing/2010/main">
        <mc:Choice Requires="a14">
          <p:sp>
            <p:nvSpPr>
              <p:cNvPr id="8" name="文本框 7"/>
              <p:cNvSpPr txBox="1"/>
              <p:nvPr/>
            </p:nvSpPr>
            <p:spPr>
              <a:xfrm>
                <a:off x="546238" y="4006627"/>
                <a:ext cx="7911962" cy="1938992"/>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smtClean="0">
                    <a:latin typeface="微软雅黑" panose="020B0503020204020204" pitchFamily="34" charset="-122"/>
                    <a:ea typeface="微软雅黑" panose="020B0503020204020204" pitchFamily="34" charset="-122"/>
                  </a:rPr>
                  <a:t>高能环形正负电子对撞机</a:t>
                </a:r>
                <a:endParaRPr lang="en-US" altLang="zh-CN" sz="24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en-US" altLang="zh-CN" sz="2400" dirty="0" err="1" smtClean="0">
                    <a:latin typeface="微软雅黑" panose="020B0503020204020204" pitchFamily="34" charset="-122"/>
                    <a:ea typeface="微软雅黑" panose="020B0503020204020204" pitchFamily="34" charset="-122"/>
                  </a:rPr>
                  <a:t>E</a:t>
                </a:r>
                <a:r>
                  <a:rPr lang="en-US" altLang="zh-CN" sz="2400" baseline="-25000" dirty="0" err="1" smtClean="0">
                    <a:latin typeface="微软雅黑" panose="020B0503020204020204" pitchFamily="34" charset="-122"/>
                    <a:ea typeface="微软雅黑" panose="020B0503020204020204" pitchFamily="34" charset="-122"/>
                  </a:rPr>
                  <a:t>cm</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240GeV</a:t>
                </a:r>
              </a:p>
              <a:p>
                <a:pPr marL="342900" indent="-342900">
                  <a:buFont typeface="Arial" panose="020B0604020202020204" pitchFamily="34" charset="0"/>
                  <a:buChar char="•"/>
                </a:pPr>
                <a:r>
                  <a:rPr lang="zh-CN" altLang="en-US" sz="2400" dirty="0" smtClean="0">
                    <a:latin typeface="微软雅黑" panose="020B0503020204020204" pitchFamily="34" charset="-122"/>
                    <a:ea typeface="微软雅黑" panose="020B0503020204020204" pitchFamily="34" charset="-122"/>
                  </a:rPr>
                  <a:t>亮度 </a:t>
                </a:r>
                <a:r>
                  <a:rPr lang="en-US" altLang="zh-CN" sz="2400" dirty="0" smtClean="0">
                    <a:latin typeface="微软雅黑" panose="020B0503020204020204" pitchFamily="34" charset="-122"/>
                    <a:ea typeface="微软雅黑" panose="020B0503020204020204" pitchFamily="34" charset="-122"/>
                  </a:rPr>
                  <a:t>~ </a:t>
                </a:r>
                <a14:m>
                  <m:oMath xmlns:m="http://schemas.openxmlformats.org/officeDocument/2006/math">
                    <m:r>
                      <a:rPr lang="en-US" altLang="zh-CN" sz="2400" b="0" i="1" smtClean="0">
                        <a:latin typeface="Cambria Math" panose="02040503050406030204" pitchFamily="18" charset="0"/>
                        <a:ea typeface="微软雅黑" panose="020B0503020204020204" pitchFamily="34" charset="-122"/>
                      </a:rPr>
                      <m:t>2</m:t>
                    </m:r>
                    <m:r>
                      <a:rPr lang="en-US" altLang="zh-CN" sz="2400" b="0" i="1" smtClean="0">
                        <a:latin typeface="Cambria Math" panose="02040503050406030204" pitchFamily="18" charset="0"/>
                        <a:ea typeface="Cambria Math" panose="02040503050406030204" pitchFamily="18" charset="0"/>
                      </a:rPr>
                      <m:t>×</m:t>
                    </m:r>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10</m:t>
                        </m:r>
                      </m:e>
                      <m:sup>
                        <m:r>
                          <a:rPr lang="en-US" altLang="zh-CN" sz="2400" b="0" i="1" smtClean="0">
                            <a:latin typeface="Cambria Math" panose="02040503050406030204" pitchFamily="18" charset="0"/>
                            <a:ea typeface="Cambria Math" panose="02040503050406030204" pitchFamily="18" charset="0"/>
                          </a:rPr>
                          <m:t>34</m:t>
                        </m:r>
                      </m:sup>
                    </m:sSup>
                    <m:sSup>
                      <m:sSupPr>
                        <m:ctrlPr>
                          <a:rPr lang="en-US" altLang="zh-CN" sz="2400" b="0" i="1" smtClean="0">
                            <a:latin typeface="Cambria Math" panose="02040503050406030204" pitchFamily="18" charset="0"/>
                            <a:ea typeface="Cambria Math" panose="02040503050406030204" pitchFamily="18" charset="0"/>
                          </a:rPr>
                        </m:ctrlPr>
                      </m:sSupPr>
                      <m:e>
                        <m:r>
                          <m:rPr>
                            <m:sty m:val="p"/>
                          </m:rPr>
                          <a:rPr lang="en-US" altLang="zh-CN" sz="2400" i="1">
                            <a:latin typeface="Cambria Math" panose="02040503050406030204" pitchFamily="18" charset="0"/>
                            <a:ea typeface="Cambria Math" panose="02040503050406030204" pitchFamily="18" charset="0"/>
                          </a:rPr>
                          <m:t>cm</m:t>
                        </m:r>
                      </m:e>
                      <m:sup>
                        <m:r>
                          <a:rPr lang="en-US" altLang="zh-CN" sz="2400" b="0" i="1" smtClean="0">
                            <a:latin typeface="Cambria Math" panose="02040503050406030204" pitchFamily="18" charset="0"/>
                            <a:ea typeface="Cambria Math" panose="02040503050406030204" pitchFamily="18" charset="0"/>
                          </a:rPr>
                          <m:t>−2</m:t>
                        </m:r>
                      </m:sup>
                    </m:sSup>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𝑠</m:t>
                        </m:r>
                      </m:e>
                      <m:sup>
                        <m:r>
                          <a:rPr lang="en-US" altLang="zh-CN" sz="2400" b="0" i="1" smtClean="0">
                            <a:latin typeface="Cambria Math" panose="02040503050406030204" pitchFamily="18" charset="0"/>
                            <a:ea typeface="Cambria Math" panose="02040503050406030204" pitchFamily="18" charset="0"/>
                          </a:rPr>
                          <m:t>−1</m:t>
                        </m:r>
                      </m:sup>
                    </m:sSup>
                  </m:oMath>
                </a14:m>
                <a:endParaRPr lang="en-US" altLang="zh-CN" sz="24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400" dirty="0" smtClean="0">
                    <a:latin typeface="微软雅黑" panose="020B0503020204020204" pitchFamily="34" charset="-122"/>
                    <a:ea typeface="微软雅黑" panose="020B0503020204020204" pitchFamily="34" charset="-122"/>
                  </a:rPr>
                  <a:t>两个对撞顶点</a:t>
                </a:r>
                <a:endParaRPr lang="en-US" altLang="zh-CN" sz="24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400" dirty="0" smtClean="0">
                    <a:latin typeface="微软雅黑" panose="020B0503020204020204" pitchFamily="34" charset="-122"/>
                    <a:ea typeface="微软雅黑" panose="020B0503020204020204" pitchFamily="34" charset="-122"/>
                  </a:rPr>
                  <a:t>精确测量</a:t>
                </a:r>
                <a:r>
                  <a:rPr lang="en-US" altLang="zh-CN" sz="2400" dirty="0" smtClean="0">
                    <a:latin typeface="微软雅黑" panose="020B0503020204020204" pitchFamily="34" charset="-122"/>
                    <a:ea typeface="微软雅黑" panose="020B0503020204020204" pitchFamily="34" charset="-122"/>
                  </a:rPr>
                  <a:t>Higgs</a:t>
                </a:r>
                <a:r>
                  <a:rPr lang="zh-CN" altLang="en-US" sz="2400" dirty="0" smtClean="0">
                    <a:latin typeface="微软雅黑" panose="020B0503020204020204" pitchFamily="34" charset="-122"/>
                    <a:ea typeface="微软雅黑" panose="020B0503020204020204" pitchFamily="34" charset="-122"/>
                  </a:rPr>
                  <a:t>玻色子性质</a:t>
                </a:r>
                <a:endParaRPr lang="en-US" altLang="zh-CN" sz="2400" dirty="0" smtClean="0">
                  <a:latin typeface="微软雅黑" panose="020B0503020204020204" pitchFamily="34" charset="-122"/>
                  <a:ea typeface="微软雅黑" panose="020B0503020204020204" pitchFamily="34" charset="-122"/>
                </a:endParaRPr>
              </a:p>
            </p:txBody>
          </p:sp>
        </mc:Choice>
        <mc:Fallback xmlns="">
          <p:sp>
            <p:nvSpPr>
              <p:cNvPr id="8" name="文本框 7"/>
              <p:cNvSpPr txBox="1">
                <a:spLocks noRot="1" noChangeAspect="1" noMove="1" noResize="1" noEditPoints="1" noAdjustHandles="1" noChangeArrowheads="1" noChangeShapeType="1" noTextEdit="1"/>
              </p:cNvSpPr>
              <p:nvPr/>
            </p:nvSpPr>
            <p:spPr>
              <a:xfrm>
                <a:off x="546238" y="4006627"/>
                <a:ext cx="7911962" cy="1938992"/>
              </a:xfrm>
              <a:prstGeom prst="rect">
                <a:avLst/>
              </a:prstGeom>
              <a:blipFill rotWithShape="0">
                <a:blip r:embed="rId5"/>
                <a:stretch>
                  <a:fillRect l="-1079" t="-2516" b="-62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487594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457200" y="1209698"/>
                <a:ext cx="4724400" cy="5172234"/>
              </a:xfrm>
            </p:spPr>
            <p:txBody>
              <a:bodyPr/>
              <a:lstStyle/>
              <a:p>
                <a:r>
                  <a:rPr lang="zh-CN" altLang="en-US" dirty="0" smtClean="0"/>
                  <a:t>量能器要求</a:t>
                </a:r>
                <a:endParaRPr lang="en-US" altLang="zh-CN" dirty="0" smtClean="0"/>
              </a:p>
              <a:p>
                <a:pPr lvl="1"/>
                <a:r>
                  <a:rPr lang="en-US" altLang="zh-CN" dirty="0" smtClean="0"/>
                  <a:t>Jet</a:t>
                </a:r>
                <a:r>
                  <a:rPr lang="zh-CN" altLang="en-US" dirty="0" smtClean="0"/>
                  <a:t>能量分辨</a:t>
                </a:r>
                <a14:m>
                  <m:oMath xmlns:m="http://schemas.openxmlformats.org/officeDocument/2006/math">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m:rPr>
                                <m:sty m:val="p"/>
                              </m:rPr>
                              <a:rPr lang="en-US" altLang="zh-CN" i="1">
                                <a:latin typeface="Cambria Math" panose="02040503050406030204" pitchFamily="18" charset="0"/>
                              </a:rPr>
                              <m:t>E</m:t>
                            </m:r>
                          </m:sub>
                        </m:sSub>
                      </m:num>
                      <m:den>
                        <m:r>
                          <a:rPr lang="en-US" altLang="zh-CN" b="0" i="1" smtClean="0">
                            <a:latin typeface="Cambria Math" panose="02040503050406030204" pitchFamily="18" charset="0"/>
                          </a:rPr>
                          <m:t>𝐸</m:t>
                        </m:r>
                      </m:den>
                    </m:f>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3</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−4</m:t>
                    </m:r>
                    <m:r>
                      <a:rPr lang="en-US" altLang="zh-CN" i="1">
                        <a:latin typeface="Cambria Math" panose="02040503050406030204" pitchFamily="18" charset="0"/>
                        <a:ea typeface="Cambria Math" panose="02040503050406030204" pitchFamily="18" charset="0"/>
                      </a:rPr>
                      <m:t>%</m:t>
                    </m:r>
                  </m:oMath>
                </a14:m>
                <a:endParaRPr lang="en-US" altLang="zh-CN" dirty="0" smtClean="0"/>
              </a:p>
              <a:p>
                <a:pPr lvl="1"/>
                <a:r>
                  <a:rPr lang="zh-CN" altLang="en-US" dirty="0" smtClean="0"/>
                  <a:t>尽可能少的死区</a:t>
                </a:r>
                <a:endParaRPr lang="en-US" altLang="zh-CN" dirty="0" smtClean="0"/>
              </a:p>
              <a:p>
                <a:pPr lvl="1"/>
                <a:endParaRPr lang="en-US" altLang="zh-CN" dirty="0"/>
              </a:p>
              <a:p>
                <a:pPr lvl="1"/>
                <a:endParaRPr lang="en-US" altLang="zh-CN" dirty="0" smtClean="0"/>
              </a:p>
              <a:p>
                <a:pPr lvl="1"/>
                <a:endParaRPr lang="en-US" altLang="zh-CN" dirty="0" smtClean="0"/>
              </a:p>
              <a:p>
                <a:r>
                  <a:rPr lang="zh-CN" altLang="en-US" dirty="0"/>
                  <a:t>粒子流算法</a:t>
                </a:r>
                <a:endParaRPr lang="en-US" altLang="zh-CN" dirty="0" smtClean="0"/>
              </a:p>
              <a:p>
                <a:pPr lvl="1"/>
                <a:r>
                  <a:rPr lang="zh-CN" altLang="en-US" dirty="0" smtClean="0"/>
                  <a:t>利用径迹测量带电粒子能量</a:t>
                </a:r>
                <a:endParaRPr lang="en-US" altLang="zh-CN" dirty="0" smtClean="0"/>
              </a:p>
              <a:p>
                <a:pPr marL="457200" lvl="1" indent="0">
                  <a:buNone/>
                </a:pPr>
                <a:endParaRPr lang="en-US" altLang="zh-CN" dirty="0" smtClean="0"/>
              </a:p>
              <a:p>
                <a:pPr marL="457200" lvl="1" indent="0">
                  <a:buNone/>
                </a:pPr>
                <a:endParaRPr lang="zh-CN" altLang="en-US" dirty="0"/>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457200" y="1209698"/>
                <a:ext cx="4724400" cy="5172234"/>
              </a:xfrm>
              <a:blipFill rotWithShape="0">
                <a:blip r:embed="rId3"/>
                <a:stretch>
                  <a:fillRect l="-2323" t="-2002"/>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zh-CN" altLang="en-US" dirty="0" smtClean="0"/>
              <a:t>量能器系统</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4</a:t>
            </a:fld>
            <a:endParaRPr lang="zh-CN" altLang="en-US" dirty="0"/>
          </a:p>
        </p:txBody>
      </p:sp>
      <p:pic>
        <p:nvPicPr>
          <p:cNvPr id="5" name="图片 4"/>
          <p:cNvPicPr>
            <a:picLocks noChangeAspect="1"/>
          </p:cNvPicPr>
          <p:nvPr/>
        </p:nvPicPr>
        <p:blipFill>
          <a:blip r:embed="rId4"/>
          <a:stretch>
            <a:fillRect/>
          </a:stretch>
        </p:blipFill>
        <p:spPr>
          <a:xfrm>
            <a:off x="4948518" y="1066082"/>
            <a:ext cx="4200512" cy="3020435"/>
          </a:xfrm>
          <a:prstGeom prst="rect">
            <a:avLst/>
          </a:prstGeom>
        </p:spPr>
      </p:pic>
      <p:grpSp>
        <p:nvGrpSpPr>
          <p:cNvPr id="19" name="组合 18"/>
          <p:cNvGrpSpPr/>
          <p:nvPr/>
        </p:nvGrpSpPr>
        <p:grpSpPr>
          <a:xfrm>
            <a:off x="1042646" y="4753180"/>
            <a:ext cx="4660463" cy="1356334"/>
            <a:chOff x="586398" y="4753180"/>
            <a:chExt cx="4660463" cy="1356334"/>
          </a:xfrm>
        </p:grpSpPr>
        <p:sp>
          <p:nvSpPr>
            <p:cNvPr id="9" name="左大括号 8"/>
            <p:cNvSpPr/>
            <p:nvPr/>
          </p:nvSpPr>
          <p:spPr bwMode="auto">
            <a:xfrm>
              <a:off x="586398" y="4901447"/>
              <a:ext cx="263462" cy="1130856"/>
            </a:xfrm>
            <a:prstGeom prst="leftBrace">
              <a:avLst/>
            </a:prstGeom>
            <a:noFill/>
            <a:ln w="19050"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0" name="矩形 9"/>
            <p:cNvSpPr/>
            <p:nvPr/>
          </p:nvSpPr>
          <p:spPr>
            <a:xfrm>
              <a:off x="920455" y="4753180"/>
              <a:ext cx="2292680" cy="400110"/>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带电粒子</a:t>
              </a:r>
              <a:r>
                <a:rPr lang="en-US" altLang="zh-CN" sz="2000" dirty="0" smtClean="0">
                  <a:latin typeface="微软雅黑" panose="020B0503020204020204" pitchFamily="34" charset="-122"/>
                  <a:ea typeface="微软雅黑" panose="020B0503020204020204" pitchFamily="34" charset="-122"/>
                </a:rPr>
                <a:t>(62%</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926353" y="5709404"/>
              <a:ext cx="2249121" cy="400110"/>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中性强子</a:t>
              </a:r>
              <a:r>
                <a:rPr lang="en-US" altLang="zh-CN" sz="2000" dirty="0" smtClean="0">
                  <a:latin typeface="微软雅黑" panose="020B0503020204020204" pitchFamily="34" charset="-122"/>
                  <a:ea typeface="微软雅黑" panose="020B0503020204020204" pitchFamily="34" charset="-122"/>
                </a:rPr>
                <a:t>(10%)</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911970" y="5211714"/>
              <a:ext cx="2050454" cy="400110"/>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光子       </a:t>
              </a:r>
              <a:r>
                <a:rPr lang="en-US" altLang="zh-CN" sz="2000" dirty="0" smtClean="0">
                  <a:latin typeface="微软雅黑" panose="020B0503020204020204" pitchFamily="34" charset="-122"/>
                  <a:ea typeface="微软雅黑" panose="020B0503020204020204" pitchFamily="34" charset="-122"/>
                </a:rPr>
                <a:t>(27%)</a:t>
              </a:r>
              <a:endParaRPr lang="zh-CN" altLang="en-US" sz="2000" dirty="0">
                <a:latin typeface="微软雅黑" panose="020B0503020204020204" pitchFamily="34" charset="-122"/>
                <a:ea typeface="微软雅黑" panose="020B0503020204020204" pitchFamily="34" charset="-122"/>
              </a:endParaRPr>
            </a:p>
          </p:txBody>
        </p:sp>
        <p:sp>
          <p:nvSpPr>
            <p:cNvPr id="13" name="矩形 12"/>
            <p:cNvSpPr/>
            <p:nvPr/>
          </p:nvSpPr>
          <p:spPr>
            <a:xfrm>
              <a:off x="3696983" y="5709404"/>
              <a:ext cx="1549878" cy="400110"/>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强子量能器</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3676819" y="4769153"/>
              <a:ext cx="1549878" cy="400110"/>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径迹测量</a:t>
              </a:r>
              <a:endParaRPr lang="zh-CN" altLang="en-US" sz="2000" dirty="0">
                <a:latin typeface="微软雅黑" panose="020B0503020204020204" pitchFamily="34" charset="-122"/>
                <a:ea typeface="微软雅黑" panose="020B0503020204020204" pitchFamily="34" charset="-122"/>
              </a:endParaRPr>
            </a:p>
          </p:txBody>
        </p:sp>
        <p:sp>
          <p:nvSpPr>
            <p:cNvPr id="15" name="矩形 14"/>
            <p:cNvSpPr/>
            <p:nvPr/>
          </p:nvSpPr>
          <p:spPr>
            <a:xfrm>
              <a:off x="3688498" y="5239436"/>
              <a:ext cx="1549878" cy="400110"/>
            </a:xfrm>
            <a:prstGeom prst="rect">
              <a:avLst/>
            </a:prstGeom>
          </p:spPr>
          <p:txBody>
            <a:bodyPr wrap="square">
              <a:spAutoFit/>
            </a:bodyPr>
            <a:lstStyle/>
            <a:p>
              <a:r>
                <a:rPr lang="zh-CN" altLang="en-US" sz="2000" dirty="0" smtClean="0">
                  <a:latin typeface="微软雅黑" panose="020B0503020204020204" pitchFamily="34" charset="-122"/>
                  <a:ea typeface="微软雅黑" panose="020B0503020204020204" pitchFamily="34" charset="-122"/>
                </a:rPr>
                <a:t>电磁量能器</a:t>
              </a:r>
              <a:endParaRPr lang="zh-CN" altLang="en-US" sz="2000" dirty="0">
                <a:latin typeface="微软雅黑" panose="020B0503020204020204" pitchFamily="34" charset="-122"/>
                <a:ea typeface="微软雅黑" panose="020B0503020204020204" pitchFamily="34" charset="-122"/>
              </a:endParaRPr>
            </a:p>
          </p:txBody>
        </p:sp>
        <p:cxnSp>
          <p:nvCxnSpPr>
            <p:cNvPr id="16" name="直接箭头连接符 15"/>
            <p:cNvCxnSpPr/>
            <p:nvPr/>
          </p:nvCxnSpPr>
          <p:spPr bwMode="auto">
            <a:xfrm>
              <a:off x="3036170" y="4969208"/>
              <a:ext cx="622684"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7" name="直接箭头连接符 16"/>
            <p:cNvCxnSpPr/>
            <p:nvPr/>
          </p:nvCxnSpPr>
          <p:spPr bwMode="auto">
            <a:xfrm>
              <a:off x="3027685" y="5464251"/>
              <a:ext cx="622684"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8" name="直接箭头连接符 17"/>
            <p:cNvCxnSpPr/>
            <p:nvPr/>
          </p:nvCxnSpPr>
          <p:spPr bwMode="auto">
            <a:xfrm>
              <a:off x="3054135" y="5934667"/>
              <a:ext cx="622684" cy="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60258" r="3057"/>
          <a:stretch/>
        </p:blipFill>
        <p:spPr>
          <a:xfrm>
            <a:off x="6101103" y="4262954"/>
            <a:ext cx="2971800" cy="2402593"/>
          </a:xfrm>
          <a:prstGeom prst="rect">
            <a:avLst/>
          </a:prstGeom>
        </p:spPr>
      </p:pic>
    </p:spTree>
    <p:extLst>
      <p:ext uri="{BB962C8B-B14F-4D97-AF65-F5344CB8AC3E}">
        <p14:creationId xmlns:p14="http://schemas.microsoft.com/office/powerpoint/2010/main" val="7083422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a:grpSpLocks noChangeAspect="1"/>
          </p:cNvGrpSpPr>
          <p:nvPr/>
        </p:nvGrpSpPr>
        <p:grpSpPr>
          <a:xfrm>
            <a:off x="247263" y="1675549"/>
            <a:ext cx="4169113" cy="2880000"/>
            <a:chOff x="5486400" y="1289979"/>
            <a:chExt cx="3347271" cy="2312276"/>
          </a:xfrm>
        </p:grpSpPr>
        <p:pic>
          <p:nvPicPr>
            <p:cNvPr id="2" name="图片 1"/>
            <p:cNvPicPr>
              <a:picLocks noChangeAspect="1"/>
            </p:cNvPicPr>
            <p:nvPr/>
          </p:nvPicPr>
          <p:blipFill>
            <a:blip r:embed="rId3"/>
            <a:stretch>
              <a:fillRect/>
            </a:stretch>
          </p:blipFill>
          <p:spPr>
            <a:xfrm>
              <a:off x="5486400" y="1293671"/>
              <a:ext cx="3347271" cy="2308584"/>
            </a:xfrm>
            <a:prstGeom prst="rect">
              <a:avLst/>
            </a:prstGeom>
          </p:spPr>
        </p:pic>
        <p:sp>
          <p:nvSpPr>
            <p:cNvPr id="16" name="文本框 15"/>
            <p:cNvSpPr txBox="1"/>
            <p:nvPr/>
          </p:nvSpPr>
          <p:spPr>
            <a:xfrm>
              <a:off x="7624718" y="1289979"/>
              <a:ext cx="300082" cy="369332"/>
            </a:xfrm>
            <a:prstGeom prst="rect">
              <a:avLst/>
            </a:prstGeom>
            <a:noFill/>
          </p:spPr>
          <p:txBody>
            <a:bodyPr wrap="none" rtlCol="0">
              <a:spAutoFit/>
            </a:bodyPr>
            <a:lstStyle/>
            <a:p>
              <a:r>
                <a:rPr lang="zh-CN" altLang="en-US" dirty="0" smtClean="0"/>
                <a:t>*</a:t>
              </a:r>
              <a:endParaRPr lang="zh-CN" altLang="en-US" dirty="0"/>
            </a:p>
          </p:txBody>
        </p:sp>
      </p:grpSp>
      <p:sp>
        <p:nvSpPr>
          <p:cNvPr id="3" name="标题 2"/>
          <p:cNvSpPr>
            <a:spLocks noGrp="1"/>
          </p:cNvSpPr>
          <p:nvPr>
            <p:ph type="title"/>
          </p:nvPr>
        </p:nvSpPr>
        <p:spPr/>
        <p:txBody>
          <a:bodyPr/>
          <a:lstStyle/>
          <a:p>
            <a:r>
              <a:rPr lang="zh-CN" altLang="en-US" dirty="0" smtClean="0"/>
              <a:t>强子量能器</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5</a:t>
            </a:fld>
            <a:endParaRPr lang="zh-CN" altLang="en-US"/>
          </a:p>
        </p:txBody>
      </p:sp>
      <p:sp>
        <p:nvSpPr>
          <p:cNvPr id="8" name="页脚占位符 7"/>
          <p:cNvSpPr>
            <a:spLocks noGrp="1"/>
          </p:cNvSpPr>
          <p:nvPr>
            <p:ph type="ftr" sz="quarter" idx="11"/>
          </p:nvPr>
        </p:nvSpPr>
        <p:spPr/>
        <p:txBody>
          <a:bodyPr/>
          <a:lstStyle/>
          <a:p>
            <a:r>
              <a:rPr lang="en-US" altLang="zh-CN" smtClean="0"/>
              <a:t>*From ILC CDR Volume IV</a:t>
            </a:r>
            <a:endParaRPr lang="zh-CN" altLang="en-US"/>
          </a:p>
        </p:txBody>
      </p:sp>
      <p:sp>
        <p:nvSpPr>
          <p:cNvPr id="14" name="矩形 13"/>
          <p:cNvSpPr/>
          <p:nvPr/>
        </p:nvSpPr>
        <p:spPr>
          <a:xfrm>
            <a:off x="2036762" y="2648961"/>
            <a:ext cx="2550478" cy="190658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164572" y="3961945"/>
            <a:ext cx="868188" cy="468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47263" y="1182768"/>
            <a:ext cx="4572000" cy="523220"/>
          </a:xfrm>
          <a:prstGeom prst="rect">
            <a:avLst/>
          </a:prstGeom>
        </p:spPr>
        <p:txBody>
          <a:bodyPr>
            <a:spAutoFit/>
          </a:bodyPr>
          <a:lstStyle/>
          <a:p>
            <a:r>
              <a:rPr lang="zh-CN" altLang="en-US" sz="2800" dirty="0">
                <a:latin typeface="微软雅黑" panose="020B0503020204020204" pitchFamily="34" charset="-122"/>
                <a:ea typeface="微软雅黑" panose="020B0503020204020204" pitchFamily="34" charset="-122"/>
              </a:rPr>
              <a:t>可选的读出</a:t>
            </a:r>
            <a:r>
              <a:rPr lang="zh-CN" altLang="en-US" sz="2800" dirty="0" smtClean="0">
                <a:latin typeface="微软雅黑" panose="020B0503020204020204" pitchFamily="34" charset="-122"/>
                <a:ea typeface="微软雅黑" panose="020B0503020204020204" pitchFamily="34" charset="-122"/>
              </a:rPr>
              <a:t>方案</a:t>
            </a:r>
            <a:endParaRPr lang="en-US" altLang="zh-CN" sz="28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6" name="矩形 5"/>
              <p:cNvSpPr/>
              <p:nvPr/>
            </p:nvSpPr>
            <p:spPr>
              <a:xfrm>
                <a:off x="5196594" y="1228848"/>
                <a:ext cx="4572000" cy="2373407"/>
              </a:xfrm>
              <a:prstGeom prst="rect">
                <a:avLst/>
              </a:prstGeom>
            </p:spPr>
            <p:txBody>
              <a:bodyPr>
                <a:spAutoFit/>
              </a:bodyPr>
              <a:lstStyle/>
              <a:p>
                <a:r>
                  <a:rPr lang="zh-CN" altLang="en-US" sz="2800" dirty="0" smtClean="0">
                    <a:latin typeface="微软雅黑" panose="020B0503020204020204" pitchFamily="34" charset="-122"/>
                    <a:ea typeface="微软雅黑" panose="020B0503020204020204" pitchFamily="34" charset="-122"/>
                  </a:rPr>
                  <a:t>读出</a:t>
                </a:r>
                <a:r>
                  <a:rPr lang="zh-CN" altLang="en-US" sz="2800" dirty="0">
                    <a:latin typeface="微软雅黑" panose="020B0503020204020204" pitchFamily="34" charset="-122"/>
                    <a:ea typeface="微软雅黑" panose="020B0503020204020204" pitchFamily="34" charset="-122"/>
                  </a:rPr>
                  <a:t>需求</a:t>
                </a:r>
                <a:endParaRPr lang="en-US" altLang="zh-CN" sz="28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高颗粒度：单元大小为</a:t>
                </a:r>
                <a14:m>
                  <m:oMath xmlns:m="http://schemas.openxmlformats.org/officeDocument/2006/math">
                    <m:r>
                      <a:rPr lang="zh-CN" altLang="en-US" sz="2000" i="1" dirty="0">
                        <a:latin typeface="Cambria Math" panose="02040503050406030204" pitchFamily="18" charset="0"/>
                        <a:ea typeface="微软雅黑" panose="020B0503020204020204" pitchFamily="34" charset="-122"/>
                      </a:rPr>
                      <m:t> </m:t>
                    </m:r>
                    <m:r>
                      <a:rPr lang="en-US" altLang="zh-CN" sz="2000" i="1">
                        <a:latin typeface="Cambria Math" panose="02040503050406030204" pitchFamily="18" charset="0"/>
                        <a:ea typeface="微软雅黑" panose="020B0503020204020204" pitchFamily="34" charset="-122"/>
                      </a:rPr>
                      <m:t>1</m:t>
                    </m:r>
                    <m:sSup>
                      <m:sSupPr>
                        <m:ctrlPr>
                          <a:rPr lang="en-US" altLang="zh-CN" sz="2000" i="1">
                            <a:latin typeface="Cambria Math" panose="02040503050406030204" pitchFamily="18" charset="0"/>
                            <a:ea typeface="微软雅黑" panose="020B0503020204020204" pitchFamily="34" charset="-122"/>
                          </a:rPr>
                        </m:ctrlPr>
                      </m:sSupPr>
                      <m:e>
                        <m:r>
                          <a:rPr lang="en-US" altLang="zh-CN" sz="2000" i="1">
                            <a:latin typeface="Cambria Math" panose="02040503050406030204" pitchFamily="18" charset="0"/>
                            <a:ea typeface="微软雅黑" panose="020B0503020204020204" pitchFamily="34" charset="-122"/>
                          </a:rPr>
                          <m:t>𝑐𝑚</m:t>
                        </m:r>
                      </m:e>
                      <m:sup>
                        <m:r>
                          <a:rPr lang="en-US" altLang="zh-CN" sz="2000" i="1">
                            <a:latin typeface="Cambria Math" panose="02040503050406030204" pitchFamily="18" charset="0"/>
                            <a:ea typeface="微软雅黑" panose="020B0503020204020204" pitchFamily="34" charset="-122"/>
                          </a:rPr>
                          <m:t>2</m:t>
                        </m:r>
                      </m:sup>
                    </m:sSup>
                  </m:oMath>
                </a14:m>
                <a:endParaRPr lang="en-US" altLang="zh-CN" sz="20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en-US" altLang="zh-CN" sz="2000" dirty="0">
                    <a:latin typeface="微软雅黑" panose="020B0503020204020204" pitchFamily="34" charset="-122"/>
                    <a:ea typeface="微软雅黑" panose="020B0503020204020204" pitchFamily="34" charset="-122"/>
                  </a:rPr>
                  <a:t>ASIC</a:t>
                </a:r>
                <a:r>
                  <a:rPr lang="zh-CN" altLang="en-US" sz="2000" dirty="0" smtClean="0">
                    <a:latin typeface="微软雅黑" panose="020B0503020204020204" pitchFamily="34" charset="-122"/>
                    <a:ea typeface="微软雅黑" panose="020B0503020204020204" pitchFamily="34" charset="-122"/>
                  </a:rPr>
                  <a:t>读出</a:t>
                </a:r>
                <a:endParaRPr lang="en-US" altLang="zh-CN" sz="20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海量通道</a:t>
                </a:r>
                <a14:m>
                  <m:oMath xmlns:m="http://schemas.openxmlformats.org/officeDocument/2006/math">
                    <m:r>
                      <a:rPr lang="zh-CN" altLang="en-US" sz="2000" i="1">
                        <a:latin typeface="Cambria Math" panose="02040503050406030204" pitchFamily="18" charset="0"/>
                        <a:ea typeface="微软雅黑" panose="020B0503020204020204" pitchFamily="34" charset="-122"/>
                      </a:rPr>
                      <m:t>：</m:t>
                    </m:r>
                    <m:r>
                      <a:rPr lang="en-US" altLang="zh-CN" sz="2000" i="1">
                        <a:latin typeface="Cambria Math" panose="02040503050406030204" pitchFamily="18" charset="0"/>
                        <a:ea typeface="微软雅黑" panose="020B0503020204020204" pitchFamily="34" charset="-122"/>
                      </a:rPr>
                      <m:t>4</m:t>
                    </m:r>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10</m:t>
                        </m:r>
                      </m:e>
                      <m:sup>
                        <m:r>
                          <a:rPr lang="en-US" altLang="zh-CN" sz="2000" i="1">
                            <a:latin typeface="Cambria Math" panose="02040503050406030204" pitchFamily="18" charset="0"/>
                            <a:ea typeface="Cambria Math" panose="02040503050406030204" pitchFamily="18" charset="0"/>
                          </a:rPr>
                          <m:t>5</m:t>
                        </m:r>
                      </m:sup>
                    </m:sSup>
                    <m:r>
                      <a:rPr lang="en-US" altLang="zh-CN" sz="2000" i="1">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𝑚</m:t>
                        </m:r>
                      </m:e>
                      <m:sup>
                        <m:r>
                          <a:rPr lang="en-US" altLang="zh-CN" sz="2000" i="1">
                            <a:latin typeface="Cambria Math" panose="02040503050406030204" pitchFamily="18" charset="0"/>
                            <a:ea typeface="Cambria Math" panose="02040503050406030204" pitchFamily="18" charset="0"/>
                          </a:rPr>
                          <m:t>3</m:t>
                        </m:r>
                      </m:sup>
                    </m:sSup>
                  </m:oMath>
                </a14:m>
                <a:endParaRPr lang="en-US" altLang="zh-CN" sz="2000" dirty="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极低功耗： </a:t>
                </a:r>
                <a:r>
                  <a:rPr lang="en-US" altLang="zh-CN" sz="2000" dirty="0">
                    <a:latin typeface="微软雅黑" panose="020B0503020204020204" pitchFamily="34" charset="-122"/>
                    <a:ea typeface="微软雅黑" panose="020B0503020204020204" pitchFamily="34" charset="-122"/>
                  </a:rPr>
                  <a:t>&lt; </a:t>
                </a:r>
                <a14:m>
                  <m:oMath xmlns:m="http://schemas.openxmlformats.org/officeDocument/2006/math">
                    <m:r>
                      <a:rPr lang="en-US" altLang="zh-CN" sz="2000" i="1">
                        <a:latin typeface="Cambria Math" panose="02040503050406030204" pitchFamily="18" charset="0"/>
                        <a:ea typeface="微软雅黑" panose="020B0503020204020204" pitchFamily="34" charset="-122"/>
                      </a:rPr>
                      <m:t>1</m:t>
                    </m:r>
                    <m:r>
                      <a:rPr lang="en-US" altLang="zh-CN" sz="2000" i="1">
                        <a:latin typeface="Cambria Math" panose="02040503050406030204" pitchFamily="18" charset="0"/>
                        <a:ea typeface="微软雅黑" panose="020B0503020204020204" pitchFamily="34" charset="-122"/>
                      </a:rPr>
                      <m:t>𝑚𝑊</m:t>
                    </m:r>
                    <m:r>
                      <a:rPr lang="en-US" altLang="zh-CN" sz="2000" i="1">
                        <a:latin typeface="Cambria Math" panose="02040503050406030204" pitchFamily="18" charset="0"/>
                        <a:ea typeface="微软雅黑" panose="020B0503020204020204" pitchFamily="34" charset="-122"/>
                      </a:rPr>
                      <m:t>/</m:t>
                    </m:r>
                    <m:r>
                      <a:rPr lang="en-US" altLang="zh-CN" sz="2000" i="1">
                        <a:latin typeface="Cambria Math" panose="02040503050406030204" pitchFamily="18" charset="0"/>
                        <a:ea typeface="微软雅黑" panose="020B0503020204020204" pitchFamily="34" charset="-122"/>
                      </a:rPr>
                      <m:t>𝐶h𝑎𝑛𝑛𝑒𝑙</m:t>
                    </m:r>
                  </m:oMath>
                </a14:m>
                <a:r>
                  <a:rPr lang="en-US" altLang="zh-CN" sz="2000" dirty="0" smtClean="0">
                    <a:latin typeface="微软雅黑" panose="020B0503020204020204" pitchFamily="34" charset="-122"/>
                    <a:ea typeface="微软雅黑" panose="020B0503020204020204" pitchFamily="34" charset="-122"/>
                  </a:rPr>
                  <a:t> </a:t>
                </a:r>
              </a:p>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前端</a:t>
                </a:r>
                <a:r>
                  <a:rPr lang="zh-CN" altLang="en-US" sz="2000" dirty="0" smtClean="0">
                    <a:latin typeface="微软雅黑" panose="020B0503020204020204" pitchFamily="34" charset="-122"/>
                    <a:ea typeface="微软雅黑" panose="020B0503020204020204" pitchFamily="34" charset="-122"/>
                  </a:rPr>
                  <a:t>电子学厚度：</a:t>
                </a:r>
                <a:r>
                  <a:rPr lang="en-US" altLang="zh-CN" sz="2000" dirty="0" smtClean="0">
                    <a:latin typeface="微软雅黑" panose="020B0503020204020204" pitchFamily="34" charset="-122"/>
                    <a:ea typeface="微软雅黑" panose="020B0503020204020204" pitchFamily="34" charset="-122"/>
                  </a:rPr>
                  <a:t>&lt;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rPr>
                      <m:t>3</m:t>
                    </m:r>
                    <m:r>
                      <a:rPr lang="en-US" altLang="zh-CN" sz="2000" i="1" dirty="0" smtClean="0">
                        <a:latin typeface="Cambria Math" panose="02040503050406030204" pitchFamily="18" charset="0"/>
                        <a:ea typeface="微软雅黑" panose="020B0503020204020204" pitchFamily="34" charset="-122"/>
                      </a:rPr>
                      <m:t>𝑚𝑚</m:t>
                    </m:r>
                  </m:oMath>
                </a14:m>
                <a:endParaRPr lang="en-US" altLang="zh-CN" sz="2000" dirty="0" smtClean="0">
                  <a:latin typeface="微软雅黑" panose="020B0503020204020204" pitchFamily="34" charset="-122"/>
                  <a:ea typeface="微软雅黑" panose="020B0503020204020204" pitchFamily="34" charset="-122"/>
                </a:endParaRPr>
              </a:p>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紧凑：薄、</a:t>
                </a:r>
                <a:r>
                  <a:rPr lang="zh-CN" altLang="en-US" sz="2000" dirty="0" smtClean="0">
                    <a:latin typeface="微软雅黑" panose="020B0503020204020204" pitchFamily="34" charset="-122"/>
                    <a:ea typeface="微软雅黑" panose="020B0503020204020204" pitchFamily="34" charset="-122"/>
                  </a:rPr>
                  <a:t>大面积</a:t>
                </a:r>
                <a:endParaRPr lang="en-US" altLang="zh-CN" sz="2000" dirty="0">
                  <a:latin typeface="微软雅黑" panose="020B0503020204020204" pitchFamily="34" charset="-122"/>
                  <a:ea typeface="微软雅黑" panose="020B0503020204020204" pitchFamily="34" charset="-122"/>
                </a:endParaRPr>
              </a:p>
            </p:txBody>
          </p:sp>
        </mc:Choice>
        <mc:Fallback xmlns="">
          <p:sp>
            <p:nvSpPr>
              <p:cNvPr id="6" name="矩形 5"/>
              <p:cNvSpPr>
                <a:spLocks noRot="1" noChangeAspect="1" noMove="1" noResize="1" noEditPoints="1" noAdjustHandles="1" noChangeArrowheads="1" noChangeShapeType="1" noTextEdit="1"/>
              </p:cNvSpPr>
              <p:nvPr/>
            </p:nvSpPr>
            <p:spPr>
              <a:xfrm>
                <a:off x="5196594" y="1228848"/>
                <a:ext cx="4572000" cy="2373407"/>
              </a:xfrm>
              <a:prstGeom prst="rect">
                <a:avLst/>
              </a:prstGeom>
              <a:blipFill rotWithShape="0">
                <a:blip r:embed="rId4"/>
                <a:stretch>
                  <a:fillRect l="-2667" t="-2828" b="-385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2673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solidFill>
                  <a:schemeClr val="bg1">
                    <a:lumMod val="75000"/>
                  </a:schemeClr>
                </a:solidFill>
              </a:rPr>
              <a:t>背景</a:t>
            </a:r>
            <a:endParaRPr lang="en-US" altLang="zh-CN" dirty="0">
              <a:solidFill>
                <a:schemeClr val="bg1">
                  <a:lumMod val="75000"/>
                </a:schemeClr>
              </a:solidFill>
            </a:endParaRPr>
          </a:p>
          <a:p>
            <a:r>
              <a:rPr lang="zh-CN" altLang="en-US" dirty="0" smtClean="0"/>
              <a:t>预研工作</a:t>
            </a:r>
            <a:endParaRPr lang="en-US" altLang="zh-CN" dirty="0" smtClean="0"/>
          </a:p>
          <a:p>
            <a:pPr lvl="1"/>
            <a:r>
              <a:rPr lang="en-US" altLang="zh-CN" sz="2000" dirty="0" smtClean="0"/>
              <a:t>GEM</a:t>
            </a:r>
            <a:r>
              <a:rPr lang="zh-CN" altLang="en-US" sz="2000" dirty="0" smtClean="0"/>
              <a:t>探测器研制</a:t>
            </a:r>
            <a:endParaRPr lang="en-US" altLang="zh-CN" sz="2000" dirty="0" smtClean="0"/>
          </a:p>
          <a:p>
            <a:pPr lvl="1"/>
            <a:r>
              <a:rPr lang="zh-CN" altLang="en-US" sz="2000" dirty="0" smtClean="0"/>
              <a:t>读出芯片介绍</a:t>
            </a:r>
            <a:endParaRPr lang="en-US" altLang="zh-CN" sz="2000" dirty="0" smtClean="0"/>
          </a:p>
          <a:p>
            <a:pPr lvl="1"/>
            <a:r>
              <a:rPr lang="zh-CN" altLang="en-US" sz="2000" dirty="0" smtClean="0"/>
              <a:t>半数字化读出方案设计</a:t>
            </a:r>
            <a:endParaRPr lang="en-US" altLang="zh-CN" sz="2000" dirty="0" smtClean="0"/>
          </a:p>
          <a:p>
            <a:pPr lvl="1"/>
            <a:r>
              <a:rPr lang="zh-CN" altLang="en-US" sz="2000" dirty="0"/>
              <a:t>第</a:t>
            </a:r>
            <a:r>
              <a:rPr lang="zh-CN" altLang="en-US" sz="2000" dirty="0" smtClean="0"/>
              <a:t>一阶段工作进展</a:t>
            </a:r>
            <a:endParaRPr lang="en-US" altLang="zh-CN" sz="2000" dirty="0" smtClean="0"/>
          </a:p>
          <a:p>
            <a:r>
              <a:rPr lang="zh-CN" altLang="en-US" dirty="0" smtClean="0">
                <a:solidFill>
                  <a:schemeClr val="bg1">
                    <a:lumMod val="75000"/>
                  </a:schemeClr>
                </a:solidFill>
              </a:rPr>
              <a:t>测试结果</a:t>
            </a:r>
            <a:endParaRPr lang="en-US" altLang="zh-CN" dirty="0" smtClean="0">
              <a:solidFill>
                <a:schemeClr val="bg1">
                  <a:lumMod val="75000"/>
                </a:schemeClr>
              </a:solidFill>
            </a:endParaRPr>
          </a:p>
          <a:p>
            <a:pPr lvl="1"/>
            <a:r>
              <a:rPr lang="zh-CN" altLang="en-US" sz="2000" dirty="0" smtClean="0">
                <a:solidFill>
                  <a:schemeClr val="bg1">
                    <a:lumMod val="75000"/>
                  </a:schemeClr>
                </a:solidFill>
              </a:rPr>
              <a:t>电子学测试</a:t>
            </a:r>
            <a:endParaRPr lang="en-US" altLang="zh-CN" sz="2000" dirty="0" smtClean="0">
              <a:solidFill>
                <a:schemeClr val="bg1">
                  <a:lumMod val="75000"/>
                </a:schemeClr>
              </a:solidFill>
            </a:endParaRPr>
          </a:p>
          <a:p>
            <a:pPr lvl="1"/>
            <a:r>
              <a:rPr lang="zh-CN" altLang="en-US" sz="2000" dirty="0" smtClean="0">
                <a:solidFill>
                  <a:schemeClr val="bg1">
                    <a:lumMod val="75000"/>
                  </a:schemeClr>
                </a:solidFill>
              </a:rPr>
              <a:t>探测器联调</a:t>
            </a:r>
            <a:endParaRPr lang="en-US" altLang="zh-CN" sz="2000" dirty="0" smtClean="0">
              <a:solidFill>
                <a:schemeClr val="bg1">
                  <a:lumMod val="75000"/>
                </a:schemeClr>
              </a:solidFill>
            </a:endParaRPr>
          </a:p>
          <a:p>
            <a:r>
              <a:rPr lang="zh-CN" altLang="en-US" dirty="0" smtClean="0">
                <a:solidFill>
                  <a:schemeClr val="bg1">
                    <a:lumMod val="75000"/>
                  </a:schemeClr>
                </a:solidFill>
              </a:rPr>
              <a:t>总结</a:t>
            </a:r>
            <a:endParaRPr lang="en-US" altLang="zh-CN" dirty="0" smtClean="0">
              <a:solidFill>
                <a:schemeClr val="bg1">
                  <a:lumMod val="75000"/>
                </a:schemeClr>
              </a:solidFill>
            </a:endParaRPr>
          </a:p>
        </p:txBody>
      </p:sp>
      <p:sp>
        <p:nvSpPr>
          <p:cNvPr id="3" name="标题 2"/>
          <p:cNvSpPr>
            <a:spLocks noGrp="1"/>
          </p:cNvSpPr>
          <p:nvPr>
            <p:ph type="title"/>
          </p:nvPr>
        </p:nvSpPr>
        <p:spPr/>
        <p:txBody>
          <a:bodyPr/>
          <a:lstStyle/>
          <a:p>
            <a:r>
              <a:rPr lang="zh-CN" altLang="en-US" dirty="0" smtClean="0"/>
              <a:t>目录</a:t>
            </a:r>
            <a:endParaRPr lang="zh-CN" altLang="en-US" dirty="0"/>
          </a:p>
        </p:txBody>
      </p:sp>
      <p:sp>
        <p:nvSpPr>
          <p:cNvPr id="5" name="灯片编号占位符 4"/>
          <p:cNvSpPr>
            <a:spLocks noGrp="1"/>
          </p:cNvSpPr>
          <p:nvPr>
            <p:ph type="sldNum" sz="quarter" idx="12"/>
          </p:nvPr>
        </p:nvSpPr>
        <p:spPr/>
        <p:txBody>
          <a:bodyPr/>
          <a:lstStyle/>
          <a:p>
            <a:fld id="{43839631-49CD-487E-A955-9C3740CF100C}" type="slidenum">
              <a:rPr lang="zh-CN" altLang="en-US" smtClean="0"/>
              <a:pPr/>
              <a:t>6</a:t>
            </a:fld>
            <a:endParaRPr lang="zh-CN" altLang="en-US"/>
          </a:p>
        </p:txBody>
      </p:sp>
    </p:spTree>
    <p:extLst>
      <p:ext uri="{BB962C8B-B14F-4D97-AF65-F5344CB8AC3E}">
        <p14:creationId xmlns:p14="http://schemas.microsoft.com/office/powerpoint/2010/main" val="4064872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en-US" altLang="zh-CN" dirty="0" smtClean="0"/>
              <a:t>GEM</a:t>
            </a:r>
            <a:r>
              <a:rPr lang="zh-CN" altLang="en-US" dirty="0" smtClean="0"/>
              <a:t>探测器介绍</a:t>
            </a:r>
            <a:endParaRPr lang="zh-CN" altLang="en-US" dirty="0"/>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7</a:t>
            </a:fld>
            <a:endParaRPr lang="zh-CN" altLang="en-US"/>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425" y="1447852"/>
            <a:ext cx="1704941" cy="227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32" y="1602710"/>
            <a:ext cx="2857682" cy="219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6164179" y="1722143"/>
            <a:ext cx="2427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37931725" indent="-37474525" eaLnBrk="0" hangingPunct="0">
              <a:defRPr sz="2400">
                <a:solidFill>
                  <a:schemeClr val="tx1"/>
                </a:solidFill>
                <a:latin typeface="Arial" panose="020B0604020202020204" pitchFamily="34" charset="0"/>
                <a:ea typeface="宋体" panose="02010600030101010101" pitchFamily="2" charset="-122"/>
              </a:defRPr>
            </a:lvl2pPr>
            <a:lvl3pPr eaLnBrk="0" hangingPunct="0">
              <a:defRPr sz="2400">
                <a:solidFill>
                  <a:schemeClr val="tx1"/>
                </a:solidFill>
                <a:latin typeface="Arial" panose="020B0604020202020204" pitchFamily="34" charset="0"/>
                <a:ea typeface="宋体" panose="02010600030101010101" pitchFamily="2" charset="-122"/>
              </a:defRPr>
            </a:lvl3pPr>
            <a:lvl4pPr eaLnBrk="0" hangingPunct="0">
              <a:defRPr sz="2400">
                <a:solidFill>
                  <a:schemeClr val="tx1"/>
                </a:solidFill>
                <a:latin typeface="Arial" panose="020B0604020202020204" pitchFamily="34" charset="0"/>
                <a:ea typeface="宋体" panose="02010600030101010101" pitchFamily="2" charset="-122"/>
              </a:defRPr>
            </a:lvl4pPr>
            <a:lvl5pPr eaLnBrk="0" hangingPunct="0">
              <a:defRPr sz="2400">
                <a:solidFill>
                  <a:schemeClr val="tx1"/>
                </a:solidFill>
                <a:latin typeface="Arial" panose="020B0604020202020204" pitchFamily="34" charset="0"/>
                <a:ea typeface="宋体" panose="02010600030101010101" pitchFamily="2" charset="-122"/>
              </a:defRPr>
            </a:lvl5pPr>
            <a:lvl6pPr marL="4572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9144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1371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18288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a:defRPr/>
            </a:pPr>
            <a:r>
              <a:rPr lang="zh-CN" altLang="en-US" sz="1600" b="1" dirty="0" smtClean="0">
                <a:solidFill>
                  <a:srgbClr val="233DFF"/>
                </a:solidFill>
                <a:latin typeface="+mn-lt"/>
                <a:cs typeface="Times New Roman" panose="02020603050405020304" pitchFamily="18" charset="0"/>
              </a:rPr>
              <a:t>典型的几何结构</a:t>
            </a:r>
            <a:r>
              <a:rPr lang="en-US" altLang="zh-CN" sz="1600" b="1" dirty="0" smtClean="0">
                <a:solidFill>
                  <a:srgbClr val="233DFF"/>
                </a:solidFill>
                <a:latin typeface="+mn-lt"/>
              </a:rPr>
              <a:t>:</a:t>
            </a:r>
          </a:p>
          <a:p>
            <a:pPr>
              <a:defRPr/>
            </a:pPr>
            <a:r>
              <a:rPr lang="en-US" altLang="zh-CN" sz="1600" b="1" dirty="0" smtClean="0">
                <a:solidFill>
                  <a:srgbClr val="233DFF"/>
                </a:solidFill>
                <a:latin typeface="+mn-lt"/>
              </a:rPr>
              <a:t>Cu:	t = 5µm </a:t>
            </a:r>
          </a:p>
          <a:p>
            <a:pPr>
              <a:defRPr/>
            </a:pPr>
            <a:r>
              <a:rPr lang="en-US" altLang="zh-CN" sz="1600" b="1" dirty="0" smtClean="0">
                <a:solidFill>
                  <a:srgbClr val="233DFF"/>
                </a:solidFill>
                <a:latin typeface="+mn-lt"/>
              </a:rPr>
              <a:t>Kapton:	T = 50µm </a:t>
            </a:r>
          </a:p>
          <a:p>
            <a:pPr>
              <a:defRPr/>
            </a:pPr>
            <a:r>
              <a:rPr lang="zh-CN" altLang="en-US" sz="1600" b="1" dirty="0" smtClean="0">
                <a:solidFill>
                  <a:srgbClr val="233DFF"/>
                </a:solidFill>
                <a:latin typeface="+mn-lt"/>
              </a:rPr>
              <a:t>孔径</a:t>
            </a:r>
            <a:r>
              <a:rPr lang="en-US" altLang="zh-CN" sz="1600" b="1" dirty="0" smtClean="0">
                <a:solidFill>
                  <a:srgbClr val="233DFF"/>
                </a:solidFill>
                <a:latin typeface="+mn-lt"/>
              </a:rPr>
              <a:t>:	d = 60µm</a:t>
            </a:r>
          </a:p>
          <a:p>
            <a:pPr>
              <a:defRPr/>
            </a:pPr>
            <a:r>
              <a:rPr lang="en-US" altLang="zh-CN" sz="1600" b="1" dirty="0" smtClean="0">
                <a:solidFill>
                  <a:srgbClr val="233DFF"/>
                </a:solidFill>
                <a:latin typeface="+mn-lt"/>
              </a:rPr>
              <a:t>                 	D = 80µm </a:t>
            </a:r>
          </a:p>
          <a:p>
            <a:pPr>
              <a:defRPr/>
            </a:pPr>
            <a:r>
              <a:rPr lang="zh-CN" altLang="en-US" sz="1600" b="1" dirty="0" smtClean="0">
                <a:solidFill>
                  <a:srgbClr val="233DFF"/>
                </a:solidFill>
                <a:latin typeface="+mn-lt"/>
              </a:rPr>
              <a:t>孔间距</a:t>
            </a:r>
            <a:r>
              <a:rPr lang="en-US" altLang="zh-CN" sz="1600" b="1" dirty="0" smtClean="0">
                <a:solidFill>
                  <a:srgbClr val="233DFF"/>
                </a:solidFill>
                <a:latin typeface="+mn-lt"/>
              </a:rPr>
              <a:t>:	P = 140µm</a:t>
            </a:r>
          </a:p>
        </p:txBody>
      </p:sp>
      <p:sp>
        <p:nvSpPr>
          <p:cNvPr id="9" name="文本框 2"/>
          <p:cNvSpPr txBox="1">
            <a:spLocks noChangeArrowheads="1"/>
          </p:cNvSpPr>
          <p:nvPr/>
        </p:nvSpPr>
        <p:spPr bwMode="auto">
          <a:xfrm>
            <a:off x="6154738" y="1057275"/>
            <a:ext cx="3011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solidFill>
                  <a:srgbClr val="FF0000"/>
                </a:solidFill>
              </a:rPr>
              <a:t>1997</a:t>
            </a:r>
            <a:r>
              <a:rPr lang="zh-CN" altLang="en-US" b="1">
                <a:solidFill>
                  <a:srgbClr val="FF0000"/>
                </a:solidFill>
              </a:rPr>
              <a:t>，</a:t>
            </a:r>
            <a:r>
              <a:rPr lang="en-US" altLang="zh-CN" b="1">
                <a:solidFill>
                  <a:srgbClr val="FF0000"/>
                </a:solidFill>
              </a:rPr>
              <a:t>CERN</a:t>
            </a:r>
            <a:r>
              <a:rPr lang="zh-CN" altLang="en-US" b="1">
                <a:solidFill>
                  <a:srgbClr val="FF0000"/>
                </a:solidFill>
              </a:rPr>
              <a:t>，</a:t>
            </a:r>
            <a:r>
              <a:rPr lang="en-US" altLang="zh-CN" b="1">
                <a:solidFill>
                  <a:srgbClr val="FF0000"/>
                </a:solidFill>
              </a:rPr>
              <a:t>F.Sauli</a:t>
            </a:r>
            <a:r>
              <a:rPr lang="zh-CN" altLang="en-US" b="1">
                <a:solidFill>
                  <a:srgbClr val="FF0000"/>
                </a:solidFill>
              </a:rPr>
              <a:t>提出</a:t>
            </a: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32" y="3983829"/>
            <a:ext cx="3221096" cy="244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6"/>
          <a:stretch>
            <a:fillRect/>
          </a:stretch>
        </p:blipFill>
        <p:spPr>
          <a:xfrm>
            <a:off x="4572000" y="3838213"/>
            <a:ext cx="3975024" cy="2592735"/>
          </a:xfrm>
          <a:prstGeom prst="rect">
            <a:avLst/>
          </a:prstGeom>
        </p:spPr>
      </p:pic>
    </p:spTree>
    <p:extLst>
      <p:ext uri="{BB962C8B-B14F-4D97-AF65-F5344CB8AC3E}">
        <p14:creationId xmlns:p14="http://schemas.microsoft.com/office/powerpoint/2010/main" val="13366326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30x30cm</a:t>
            </a:r>
            <a:r>
              <a:rPr lang="en-US" altLang="zh-CN" baseline="30000" dirty="0" smtClean="0"/>
              <a:t>2</a:t>
            </a:r>
            <a:r>
              <a:rPr lang="zh-CN" altLang="en-US" dirty="0"/>
              <a:t> </a:t>
            </a:r>
            <a:r>
              <a:rPr lang="en-US" altLang="zh-CN" dirty="0" smtClean="0"/>
              <a:t>GEM</a:t>
            </a:r>
            <a:r>
              <a:rPr lang="zh-CN" altLang="en-US" dirty="0" smtClean="0"/>
              <a:t>探测器</a:t>
            </a:r>
            <a:r>
              <a:rPr lang="zh-CN" altLang="en-US" dirty="0"/>
              <a:t>研制</a:t>
            </a:r>
          </a:p>
        </p:txBody>
      </p:sp>
      <p:sp>
        <p:nvSpPr>
          <p:cNvPr id="4" name="灯片编号占位符 3"/>
          <p:cNvSpPr>
            <a:spLocks noGrp="1"/>
          </p:cNvSpPr>
          <p:nvPr>
            <p:ph type="sldNum" sz="quarter" idx="12"/>
          </p:nvPr>
        </p:nvSpPr>
        <p:spPr/>
        <p:txBody>
          <a:bodyPr/>
          <a:lstStyle/>
          <a:p>
            <a:fld id="{43839631-49CD-487E-A955-9C3740CF100C}" type="slidenum">
              <a:rPr lang="zh-CN" altLang="en-US" smtClean="0"/>
              <a:pPr/>
              <a:t>8</a:t>
            </a:fld>
            <a:endParaRPr lang="zh-CN" altLang="en-US"/>
          </a:p>
        </p:txBody>
      </p:sp>
      <p:pic>
        <p:nvPicPr>
          <p:cNvPr id="5" name="图片 4"/>
          <p:cNvPicPr>
            <a:picLocks noChangeAspect="1"/>
          </p:cNvPicPr>
          <p:nvPr/>
        </p:nvPicPr>
        <p:blipFill>
          <a:blip r:embed="rId3"/>
          <a:stretch>
            <a:fillRect/>
          </a:stretch>
        </p:blipFill>
        <p:spPr>
          <a:xfrm>
            <a:off x="391259" y="1608205"/>
            <a:ext cx="5294284" cy="2174842"/>
          </a:xfrm>
          <a:prstGeom prst="rect">
            <a:avLst/>
          </a:prstGeom>
        </p:spPr>
      </p:pic>
      <p:sp>
        <p:nvSpPr>
          <p:cNvPr id="6" name="文本框 5"/>
          <p:cNvSpPr txBox="1"/>
          <p:nvPr/>
        </p:nvSpPr>
        <p:spPr>
          <a:xfrm>
            <a:off x="1717547" y="1358687"/>
            <a:ext cx="2450237" cy="369332"/>
          </a:xfrm>
          <a:prstGeom prst="rect">
            <a:avLst/>
          </a:prstGeom>
          <a:noFill/>
        </p:spPr>
        <p:txBody>
          <a:bodyPr wrap="square" rtlCol="0">
            <a:spAutoFit/>
          </a:bodyPr>
          <a:lstStyle/>
          <a:p>
            <a:r>
              <a:rPr lang="zh-CN" altLang="en-US" b="1" dirty="0"/>
              <a:t>自张</a:t>
            </a:r>
            <a:r>
              <a:rPr lang="zh-CN" altLang="en-US" b="1" dirty="0" smtClean="0"/>
              <a:t>紧工艺示意图</a:t>
            </a:r>
            <a:endParaRPr lang="zh-CN" altLang="en-US" b="1" dirty="0"/>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4219" y="1425350"/>
            <a:ext cx="2807748" cy="2012839"/>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505" y="3595379"/>
            <a:ext cx="4532575" cy="282577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7114" y="3659321"/>
            <a:ext cx="2607100" cy="1496151"/>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9593" y="5050398"/>
            <a:ext cx="1173136" cy="1689488"/>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6192" y="5155472"/>
            <a:ext cx="1313721" cy="896453"/>
          </a:xfrm>
          <a:prstGeom prst="rect">
            <a:avLst/>
          </a:prstGeom>
        </p:spPr>
      </p:pic>
      <p:sp>
        <p:nvSpPr>
          <p:cNvPr id="12" name="文本框 11"/>
          <p:cNvSpPr txBox="1"/>
          <p:nvPr/>
        </p:nvSpPr>
        <p:spPr>
          <a:xfrm>
            <a:off x="6675038" y="3659391"/>
            <a:ext cx="1940014" cy="369332"/>
          </a:xfrm>
          <a:prstGeom prst="rect">
            <a:avLst/>
          </a:prstGeom>
          <a:noFill/>
        </p:spPr>
        <p:txBody>
          <a:bodyPr wrap="square" rtlCol="0">
            <a:spAutoFit/>
          </a:bodyPr>
          <a:lstStyle/>
          <a:p>
            <a:r>
              <a:rPr lang="zh-CN" altLang="en-US" b="1" dirty="0" smtClean="0">
                <a:solidFill>
                  <a:srgbClr val="FFFF66"/>
                </a:solidFill>
              </a:rPr>
              <a:t>探测器一角</a:t>
            </a:r>
            <a:endParaRPr lang="zh-CN" altLang="en-US" b="1" dirty="0">
              <a:solidFill>
                <a:srgbClr val="FFFF66"/>
              </a:solidFill>
            </a:endParaRPr>
          </a:p>
        </p:txBody>
      </p:sp>
      <p:sp>
        <p:nvSpPr>
          <p:cNvPr id="13" name="文本框 12"/>
          <p:cNvSpPr txBox="1"/>
          <p:nvPr/>
        </p:nvSpPr>
        <p:spPr>
          <a:xfrm>
            <a:off x="2129969" y="4823601"/>
            <a:ext cx="2450237" cy="369332"/>
          </a:xfrm>
          <a:prstGeom prst="rect">
            <a:avLst/>
          </a:prstGeom>
          <a:noFill/>
        </p:spPr>
        <p:txBody>
          <a:bodyPr wrap="square" rtlCol="0">
            <a:spAutoFit/>
          </a:bodyPr>
          <a:lstStyle/>
          <a:p>
            <a:r>
              <a:rPr lang="en-US" altLang="zh-CN" b="1" dirty="0" smtClean="0">
                <a:solidFill>
                  <a:srgbClr val="FFFF00"/>
                </a:solidFill>
              </a:rPr>
              <a:t>GEM</a:t>
            </a:r>
            <a:r>
              <a:rPr lang="zh-CN" altLang="en-US" b="1" dirty="0" smtClean="0">
                <a:solidFill>
                  <a:srgbClr val="FFFF00"/>
                </a:solidFill>
              </a:rPr>
              <a:t>探测器</a:t>
            </a:r>
            <a:endParaRPr lang="zh-CN" altLang="en-US" b="1" dirty="0">
              <a:solidFill>
                <a:srgbClr val="FFFF00"/>
              </a:solidFill>
            </a:endParaRPr>
          </a:p>
        </p:txBody>
      </p:sp>
    </p:spTree>
    <p:extLst>
      <p:ext uri="{BB962C8B-B14F-4D97-AF65-F5344CB8AC3E}">
        <p14:creationId xmlns:p14="http://schemas.microsoft.com/office/powerpoint/2010/main" val="3597592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209698"/>
            <a:ext cx="7154214" cy="5172234"/>
          </a:xfrm>
        </p:spPr>
        <p:txBody>
          <a:bodyPr/>
          <a:lstStyle/>
          <a:p>
            <a:pPr marL="0" indent="0">
              <a:buNone/>
            </a:pPr>
            <a:r>
              <a:rPr lang="en-US" altLang="zh-CN" dirty="0" smtClean="0"/>
              <a:t>MICROROC</a:t>
            </a:r>
            <a:r>
              <a:rPr lang="zh-CN" altLang="en-US" dirty="0" smtClean="0"/>
              <a:t> </a:t>
            </a:r>
            <a:r>
              <a:rPr lang="en-US" altLang="zh-CN" dirty="0" smtClean="0"/>
              <a:t>ASIC</a:t>
            </a:r>
            <a:r>
              <a:rPr lang="zh-CN" altLang="en-US" dirty="0" smtClean="0"/>
              <a:t>*</a:t>
            </a:r>
            <a:endParaRPr lang="zh-CN" altLang="en-US" dirty="0"/>
          </a:p>
        </p:txBody>
      </p:sp>
      <p:sp>
        <p:nvSpPr>
          <p:cNvPr id="3" name="标题 2"/>
          <p:cNvSpPr>
            <a:spLocks noGrp="1"/>
          </p:cNvSpPr>
          <p:nvPr>
            <p:ph type="title"/>
          </p:nvPr>
        </p:nvSpPr>
        <p:spPr/>
        <p:txBody>
          <a:bodyPr/>
          <a:lstStyle/>
          <a:p>
            <a:r>
              <a:rPr lang="zh-CN" altLang="en-US" dirty="0" smtClean="0"/>
              <a:t>读出芯片介绍</a:t>
            </a:r>
            <a:endParaRPr lang="zh-CN" altLang="en-US" dirty="0"/>
          </a:p>
        </p:txBody>
      </p:sp>
      <p:sp>
        <p:nvSpPr>
          <p:cNvPr id="6" name="矩形 5"/>
          <p:cNvSpPr/>
          <p:nvPr/>
        </p:nvSpPr>
        <p:spPr>
          <a:xfrm>
            <a:off x="457200" y="3981275"/>
            <a:ext cx="3719015" cy="1969770"/>
          </a:xfrm>
          <a:prstGeom prst="rect">
            <a:avLst/>
          </a:prstGeom>
        </p:spPr>
        <p:txBody>
          <a:bodyPr wrap="square">
            <a:spAutoFit/>
          </a:bodyPr>
          <a:lstStyle/>
          <a:p>
            <a:pPr>
              <a:lnSpc>
                <a:spcPct val="150000"/>
              </a:lnSpc>
            </a:pPr>
            <a:r>
              <a:rPr lang="en-US" altLang="zh-CN" sz="2800" dirty="0" smtClean="0">
                <a:latin typeface="微软雅黑" panose="020B0503020204020204" pitchFamily="34" charset="-122"/>
                <a:ea typeface="微软雅黑" panose="020B0503020204020204" pitchFamily="34" charset="-122"/>
                <a:cs typeface="Times New Roman" panose="02020603050405020304" pitchFamily="18" charset="0"/>
              </a:rPr>
              <a:t>MICROROC</a:t>
            </a:r>
            <a:r>
              <a:rPr lang="zh-CN" altLang="en-US" sz="2800" dirty="0" smtClean="0">
                <a:latin typeface="微软雅黑" panose="020B0503020204020204" pitchFamily="34" charset="-122"/>
                <a:ea typeface="微软雅黑" panose="020B0503020204020204" pitchFamily="34" charset="-122"/>
                <a:cs typeface="Times New Roman" panose="02020603050405020304" pitchFamily="18" charset="0"/>
              </a:rPr>
              <a:t>关键参数</a:t>
            </a:r>
            <a:endParaRPr lang="en-US" altLang="zh-CN" sz="28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64</a:t>
            </a: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通道</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阈读出</a:t>
            </a:r>
            <a:endParaRPr lang="en-US" altLang="zh-CN" sz="2000" dirty="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阈值由片上</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10-bitDAC</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设置</a:t>
            </a:r>
            <a:endPar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cs typeface="Times New Roman" panose="02020603050405020304" pitchFamily="18" charset="0"/>
              </a:rPr>
              <a:t>最小可分辨</a:t>
            </a:r>
            <a:r>
              <a:rPr lang="zh-CN" altLang="en-US" sz="2000" dirty="0">
                <a:latin typeface="微软雅黑" panose="020B0503020204020204" pitchFamily="34" charset="-122"/>
                <a:ea typeface="微软雅黑" panose="020B0503020204020204" pitchFamily="34" charset="-122"/>
                <a:cs typeface="Times New Roman" panose="02020603050405020304" pitchFamily="18" charset="0"/>
              </a:rPr>
              <a:t>电荷量</a:t>
            </a:r>
            <a:r>
              <a:rPr lang="en-US" altLang="zh-CN" sz="2000" dirty="0" smtClean="0">
                <a:latin typeface="微软雅黑" panose="020B0503020204020204" pitchFamily="34" charset="-122"/>
                <a:ea typeface="微软雅黑" panose="020B0503020204020204" pitchFamily="34" charset="-122"/>
                <a:cs typeface="Times New Roman" panose="02020603050405020304" pitchFamily="18" charset="0"/>
              </a:rPr>
              <a:t>2fC</a:t>
            </a:r>
          </a:p>
        </p:txBody>
      </p:sp>
      <p:pic>
        <p:nvPicPr>
          <p:cNvPr id="7" name="图片 6"/>
          <p:cNvPicPr>
            <a:picLocks noChangeAspect="1"/>
          </p:cNvPicPr>
          <p:nvPr/>
        </p:nvPicPr>
        <p:blipFill>
          <a:blip r:embed="rId3"/>
          <a:stretch>
            <a:fillRect/>
          </a:stretch>
        </p:blipFill>
        <p:spPr>
          <a:xfrm>
            <a:off x="976410" y="1953890"/>
            <a:ext cx="1773518" cy="1750386"/>
          </a:xfrm>
          <a:prstGeom prst="rect">
            <a:avLst/>
          </a:prstGeom>
        </p:spPr>
      </p:pic>
      <p:grpSp>
        <p:nvGrpSpPr>
          <p:cNvPr id="10" name="组合 9"/>
          <p:cNvGrpSpPr>
            <a:grpSpLocks noChangeAspect="1"/>
          </p:cNvGrpSpPr>
          <p:nvPr/>
        </p:nvGrpSpPr>
        <p:grpSpPr>
          <a:xfrm>
            <a:off x="4034307" y="1209698"/>
            <a:ext cx="5016334" cy="4140000"/>
            <a:chOff x="3582161" y="1514518"/>
            <a:chExt cx="5546700" cy="4620938"/>
          </a:xfrm>
        </p:grpSpPr>
        <p:pic>
          <p:nvPicPr>
            <p:cNvPr id="8" name="图片 7"/>
            <p:cNvPicPr>
              <a:picLocks noChangeAspect="1"/>
            </p:cNvPicPr>
            <p:nvPr/>
          </p:nvPicPr>
          <p:blipFill>
            <a:blip r:embed="rId4"/>
            <a:stretch>
              <a:fillRect/>
            </a:stretch>
          </p:blipFill>
          <p:spPr>
            <a:xfrm>
              <a:off x="3582161" y="1514518"/>
              <a:ext cx="5546700" cy="4159273"/>
            </a:xfrm>
            <a:prstGeom prst="rect">
              <a:avLst/>
            </a:prstGeom>
          </p:spPr>
        </p:pic>
        <p:sp>
          <p:nvSpPr>
            <p:cNvPr id="9" name="文本框 8"/>
            <p:cNvSpPr txBox="1"/>
            <p:nvPr/>
          </p:nvSpPr>
          <p:spPr>
            <a:xfrm>
              <a:off x="5720530" y="5673791"/>
              <a:ext cx="1415772" cy="461665"/>
            </a:xfrm>
            <a:prstGeom prst="rect">
              <a:avLst/>
            </a:prstGeom>
            <a:noFill/>
          </p:spPr>
          <p:txBody>
            <a:bodyPr wrap="none" rtlCol="0">
              <a:spAutoFit/>
            </a:bodyPr>
            <a:lstStyle/>
            <a:p>
              <a:r>
                <a:rPr lang="zh-CN" altLang="en-US" sz="2400" dirty="0" smtClean="0">
                  <a:latin typeface="微软雅黑" panose="020B0503020204020204" pitchFamily="34" charset="-122"/>
                  <a:ea typeface="微软雅黑" panose="020B0503020204020204" pitchFamily="34" charset="-122"/>
                </a:rPr>
                <a:t>芯片结构</a:t>
              </a:r>
              <a:endParaRPr lang="zh-CN" altLang="en-US" sz="2400" dirty="0">
                <a:latin typeface="微软雅黑" panose="020B0503020204020204" pitchFamily="34" charset="-122"/>
                <a:ea typeface="微软雅黑" panose="020B0503020204020204" pitchFamily="34" charset="-122"/>
              </a:endParaRPr>
            </a:p>
          </p:txBody>
        </p:sp>
      </p:grpSp>
      <p:sp>
        <p:nvSpPr>
          <p:cNvPr id="5" name="灯片编号占位符 4"/>
          <p:cNvSpPr>
            <a:spLocks noGrp="1"/>
          </p:cNvSpPr>
          <p:nvPr>
            <p:ph type="sldNum" sz="quarter" idx="12"/>
          </p:nvPr>
        </p:nvSpPr>
        <p:spPr/>
        <p:txBody>
          <a:bodyPr/>
          <a:lstStyle/>
          <a:p>
            <a:fld id="{43839631-49CD-487E-A955-9C3740CF100C}" type="slidenum">
              <a:rPr lang="zh-CN" altLang="en-US" smtClean="0"/>
              <a:pPr/>
              <a:t>9</a:t>
            </a:fld>
            <a:endParaRPr lang="zh-CN" altLang="en-US"/>
          </a:p>
        </p:txBody>
      </p:sp>
      <p:sp>
        <p:nvSpPr>
          <p:cNvPr id="4" name="页脚占位符 3"/>
          <p:cNvSpPr>
            <a:spLocks noGrp="1"/>
          </p:cNvSpPr>
          <p:nvPr>
            <p:ph type="ftr" sz="quarter" idx="11"/>
          </p:nvPr>
        </p:nvSpPr>
        <p:spPr/>
        <p:txBody>
          <a:bodyPr/>
          <a:lstStyle/>
          <a:p>
            <a:r>
              <a:rPr lang="en-US" altLang="zh-CN" dirty="0" smtClean="0"/>
              <a:t>*Developed at IN2P3 by OMEGA/LAL</a:t>
            </a:r>
            <a:endParaRPr lang="zh-CN" altLang="en-US" dirty="0"/>
          </a:p>
        </p:txBody>
      </p:sp>
    </p:spTree>
    <p:extLst>
      <p:ext uri="{BB962C8B-B14F-4D97-AF65-F5344CB8AC3E}">
        <p14:creationId xmlns:p14="http://schemas.microsoft.com/office/powerpoint/2010/main" val="1850481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王宇_华为奖学金答辩PPT.pptx" id="{01A57A79-951F-47E7-906D-958F6429F581}" vid="{AF661AB3-DFCE-4658-8202-C5637051A80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王宇_华为奖学金答辩PPT.pptx" id="{01A57A79-951F-47E7-906D-958F6429F581}" vid="{9BC8D56B-93F1-4E31-9EA2-E19F747457B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USTC_GrayAndBlue</Template>
  <TotalTime>1343</TotalTime>
  <Words>2061</Words>
  <Application>Microsoft Office PowerPoint</Application>
  <PresentationFormat>全屏显示(4:3)</PresentationFormat>
  <Paragraphs>282</Paragraphs>
  <Slides>27</Slides>
  <Notes>23</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27</vt:i4>
      </vt:variant>
    </vt:vector>
  </HeadingPairs>
  <TitlesOfParts>
    <vt:vector size="39" baseType="lpstr">
      <vt:lpstr>黑体</vt:lpstr>
      <vt:lpstr>宋体</vt:lpstr>
      <vt:lpstr>微软雅黑</vt:lpstr>
      <vt:lpstr>Arial</vt:lpstr>
      <vt:lpstr>Calibri</vt:lpstr>
      <vt:lpstr>Calibri Light</vt:lpstr>
      <vt:lpstr>Cambria Math</vt:lpstr>
      <vt:lpstr>Symbol</vt:lpstr>
      <vt:lpstr>Times New Roman</vt:lpstr>
      <vt:lpstr>Office 主题</vt:lpstr>
      <vt:lpstr>自定义设计方案</vt:lpstr>
      <vt:lpstr>think-cell Slide</vt:lpstr>
      <vt:lpstr>PowerPoint 演示文稿</vt:lpstr>
      <vt:lpstr>目录</vt:lpstr>
      <vt:lpstr>CEPC项目</vt:lpstr>
      <vt:lpstr>量能器系统</vt:lpstr>
      <vt:lpstr>强子量能器</vt:lpstr>
      <vt:lpstr>目录</vt:lpstr>
      <vt:lpstr>GEM探测器介绍</vt:lpstr>
      <vt:lpstr>30x30cm2 GEM探测器研制</vt:lpstr>
      <vt:lpstr>读出芯片介绍</vt:lpstr>
      <vt:lpstr>半数字化读出方案设计</vt:lpstr>
      <vt:lpstr>第一阶段方案</vt:lpstr>
      <vt:lpstr>第一阶段方案</vt:lpstr>
      <vt:lpstr>目录</vt:lpstr>
      <vt:lpstr>半数字读出芯片测试方法</vt:lpstr>
      <vt:lpstr>噪声</vt:lpstr>
      <vt:lpstr>刻度曲线</vt:lpstr>
      <vt:lpstr>通道间不一致性</vt:lpstr>
      <vt:lpstr>通道间不一致性</vt:lpstr>
      <vt:lpstr>探测器联调</vt:lpstr>
      <vt:lpstr>增益均匀性&amp;串扰</vt:lpstr>
      <vt:lpstr>目录</vt:lpstr>
      <vt:lpstr>总结</vt:lpstr>
      <vt:lpstr>下一步</vt:lpstr>
      <vt:lpstr>PowerPoint 演示文稿</vt:lpstr>
      <vt:lpstr>Backup</vt:lpstr>
      <vt:lpstr>电子学测试</vt:lpstr>
      <vt:lpstr>电子学测试</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dc:creator>
  <cp:lastModifiedBy>王宇</cp:lastModifiedBy>
  <cp:revision>99</cp:revision>
  <dcterms:created xsi:type="dcterms:W3CDTF">2017-11-03T08:04:33Z</dcterms:created>
  <dcterms:modified xsi:type="dcterms:W3CDTF">2017-11-12T01:56:16Z</dcterms:modified>
</cp:coreProperties>
</file>