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782" r:id="rId2"/>
    <p:sldId id="783" r:id="rId3"/>
    <p:sldId id="763" r:id="rId4"/>
    <p:sldId id="787" r:id="rId5"/>
    <p:sldId id="746" r:id="rId6"/>
    <p:sldId id="747" r:id="rId7"/>
    <p:sldId id="651" r:id="rId8"/>
    <p:sldId id="791" r:id="rId9"/>
    <p:sldId id="712" r:id="rId10"/>
    <p:sldId id="713" r:id="rId11"/>
    <p:sldId id="765" r:id="rId12"/>
    <p:sldId id="714" r:id="rId13"/>
    <p:sldId id="715" r:id="rId14"/>
    <p:sldId id="784" r:id="rId15"/>
    <p:sldId id="716" r:id="rId16"/>
    <p:sldId id="786" r:id="rId17"/>
    <p:sldId id="767" r:id="rId18"/>
    <p:sldId id="768" r:id="rId19"/>
    <p:sldId id="769" r:id="rId20"/>
    <p:sldId id="770" r:id="rId21"/>
    <p:sldId id="771" r:id="rId22"/>
    <p:sldId id="772" r:id="rId23"/>
    <p:sldId id="773" r:id="rId24"/>
    <p:sldId id="774" r:id="rId25"/>
    <p:sldId id="790" r:id="rId26"/>
    <p:sldId id="788" r:id="rId27"/>
    <p:sldId id="789" r:id="rId28"/>
    <p:sldId id="764" r:id="rId29"/>
    <p:sldId id="753" r:id="rId30"/>
    <p:sldId id="777" r:id="rId31"/>
    <p:sldId id="792" r:id="rId32"/>
    <p:sldId id="778" r:id="rId33"/>
    <p:sldId id="779" r:id="rId34"/>
    <p:sldId id="748" r:id="rId35"/>
    <p:sldId id="749" r:id="rId36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1BAF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5248" autoAdjust="0"/>
  </p:normalViewPr>
  <p:slideViewPr>
    <p:cSldViewPr>
      <p:cViewPr varScale="1">
        <p:scale>
          <a:sx n="50" d="100"/>
          <a:sy n="50" d="100"/>
        </p:scale>
        <p:origin x="-125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674"/>
    </p:cViewPr>
  </p:sorterViewPr>
  <p:notesViewPr>
    <p:cSldViewPr>
      <p:cViewPr varScale="1">
        <p:scale>
          <a:sx n="84" d="100"/>
          <a:sy n="84" d="100"/>
        </p:scale>
        <p:origin x="-316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F3F29B1D-61E0-411E-9638-0788EFFC3E6F}" type="datetimeFigureOut">
              <a:rPr lang="zh-CN" altLang="en-US"/>
              <a:pPr>
                <a:defRPr/>
              </a:pPr>
              <a:t>2017/11/11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77564F41-FA35-4112-8B89-D414A4EE1D6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3528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 flipV="1">
            <a:off x="714375" y="1071563"/>
            <a:ext cx="78581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"/>
            <a:ext cx="9286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541C70E7-72E7-4841-9A65-DD9CDE53FC52}" type="datetime1">
              <a:rPr lang="zh-CN" altLang="en-US"/>
              <a:pPr>
                <a:defRPr/>
              </a:pPr>
              <a:t>2017/11/11</a:t>
            </a:fld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1AA8B-8ED3-42AD-850F-242CD39319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E8B8E240-979E-4652-8110-E660FD78FFDE}" type="datetime1">
              <a:rPr lang="zh-CN" altLang="en-US"/>
              <a:pPr>
                <a:defRPr/>
              </a:pPr>
              <a:t>2017/11/11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D16DC-E486-4B58-8AA9-0DC8751E77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A4F4442E-610C-453F-BAAB-EC04ADEA5D30}" type="datetime1">
              <a:rPr lang="zh-CN" altLang="en-US"/>
              <a:pPr>
                <a:defRPr/>
              </a:pPr>
              <a:t>2017/11/11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64C58-88D4-4F7E-9A05-1ECFBE6C22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A1B07B92-D0A1-42B5-8A18-1BE2501B3B62}" type="datetime1">
              <a:rPr lang="zh-CN" altLang="en-US"/>
              <a:pPr>
                <a:defRPr/>
              </a:pPr>
              <a:t>2017/11/11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9F0B3-20A2-41DA-A30F-89D7CF17F1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2958ABD7-967B-4D8E-914D-5E13BE9043A9}" type="datetime1">
              <a:rPr lang="zh-CN" altLang="en-US"/>
              <a:pPr>
                <a:defRPr/>
              </a:pPr>
              <a:t>2017/11/11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A94AD-1819-43A4-BFB2-5B9EAEC570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03FBDCDB-BBFD-454B-BB98-AB97B2E53561}" type="datetime1">
              <a:rPr lang="zh-CN" altLang="en-US"/>
              <a:pPr>
                <a:defRPr/>
              </a:pPr>
              <a:t>2017/11/11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DEC0B-B59D-4CE6-98C7-87458C16C9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0F3136B3-6BE3-48A1-895A-B7E514CBECB4}" type="datetime1">
              <a:rPr lang="zh-CN" altLang="en-US"/>
              <a:pPr>
                <a:defRPr/>
              </a:pPr>
              <a:t>2017/11/11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18692-50E4-4189-883A-B0CAA39B09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628601B3-CF5B-4381-BC87-8C14FFF5238F}" type="datetime1">
              <a:rPr lang="zh-CN" altLang="en-US"/>
              <a:pPr>
                <a:defRPr/>
              </a:pPr>
              <a:t>2017/11/11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98A67-96EE-4D01-AD5A-411370BA19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28625" y="6357938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44646D42-EB72-47F4-AA91-90B341022073}" type="datetime1">
              <a:rPr lang="zh-CN" altLang="en-US"/>
              <a:pPr>
                <a:defRPr/>
              </a:pPr>
              <a:t>2017/11/11</a:t>
            </a:fld>
            <a:r>
              <a:rPr lang="zh-CN" altLang="en-US" dirty="0"/>
              <a:t> </a:t>
            </a:r>
            <a:r>
              <a:rPr lang="en-US" altLang="zh-CN" dirty="0"/>
              <a:t>Yi Wang , </a:t>
            </a:r>
            <a:r>
              <a:rPr lang="en-US" altLang="zh-CN" dirty="0" err="1"/>
              <a:t>Tsinghua</a:t>
            </a:r>
            <a:r>
              <a:rPr lang="en-US" altLang="zh-CN" dirty="0"/>
              <a:t> University</a:t>
            </a:r>
            <a:endParaRPr lang="zh-CN" altLang="en-US" dirty="0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MTD Review @BNL</a:t>
            </a: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3A7A3-4D64-4933-944C-AE54015369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32DF126B-6885-4489-A4CE-62457C49E3AE}" type="datetime1">
              <a:rPr lang="zh-CN" altLang="en-US"/>
              <a:pPr>
                <a:defRPr/>
              </a:pPr>
              <a:t>2017/11/11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3B86-3401-412B-A290-396D0138F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AB316A7A-6142-404D-854B-69685800DBAD}" type="datetime1">
              <a:rPr lang="zh-CN" altLang="en-US"/>
              <a:pPr>
                <a:defRPr/>
              </a:pPr>
              <a:t>2017/11/11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34A42-5395-4214-9A0D-6E57E13AF2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00DFE98-65DE-4C98-989F-9E5CC6BDABDB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92125" y="6400800"/>
            <a:ext cx="1966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latin typeface="+mn-lt"/>
                <a:ea typeface="+mn-ea"/>
              </a:rPr>
              <a:t>Wang Yi, </a:t>
            </a:r>
            <a:r>
              <a:rPr lang="en-US" altLang="zh-CN" sz="1200" dirty="0" err="1">
                <a:latin typeface="+mn-lt"/>
                <a:ea typeface="+mn-ea"/>
              </a:rPr>
              <a:t>Tsinghua</a:t>
            </a:r>
            <a:r>
              <a:rPr lang="en-US" altLang="zh-CN" sz="1200" dirty="0">
                <a:latin typeface="+mn-lt"/>
                <a:ea typeface="+mn-ea"/>
              </a:rPr>
              <a:t> University</a:t>
            </a:r>
            <a:endParaRPr lang="zh-CN" altLang="en-US" sz="1200" dirty="0">
              <a:latin typeface="+mn-lt"/>
              <a:ea typeface="+mn-ea"/>
            </a:endParaRPr>
          </a:p>
        </p:txBody>
      </p:sp>
      <p:cxnSp>
        <p:nvCxnSpPr>
          <p:cNvPr id="10" name="直接连接符 9"/>
          <p:cNvCxnSpPr/>
          <p:nvPr userDrawn="1"/>
        </p:nvCxnSpPr>
        <p:spPr>
          <a:xfrm flipV="1">
            <a:off x="714375" y="1071563"/>
            <a:ext cx="78581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6" name="Picture 7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142875"/>
            <a:ext cx="9286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2928926" y="6429396"/>
            <a:ext cx="4133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2017</a:t>
            </a:r>
            <a:r>
              <a:rPr lang="zh-CN" altLang="en-US" sz="1400" dirty="0" smtClean="0"/>
              <a:t>全国先进气体探测器研讨会，</a:t>
            </a:r>
            <a:r>
              <a:rPr lang="en-US" altLang="zh-CN" sz="1400" dirty="0" smtClean="0"/>
              <a:t>11.11-12</a:t>
            </a:r>
            <a:r>
              <a:rPr lang="zh-CN" altLang="en-US" sz="1400" dirty="0" smtClean="0"/>
              <a:t>，南宁</a:t>
            </a:r>
            <a:endParaRPr lang="zh-CN" altLang="en-US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4.jpeg"/><Relationship Id="rId5" Type="http://schemas.openxmlformats.org/officeDocument/2006/relationships/image" Target="../media/image72.wmf"/><Relationship Id="rId4" Type="http://schemas.openxmlformats.org/officeDocument/2006/relationships/oleObject" Target="../embeddings/oleObject10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emf"/><Relationship Id="rId7" Type="http://schemas.openxmlformats.org/officeDocument/2006/relationships/image" Target="../media/image80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10" Type="http://schemas.openxmlformats.org/officeDocument/2006/relationships/image" Target="../media/image83.tmp"/><Relationship Id="rId4" Type="http://schemas.openxmlformats.org/officeDocument/2006/relationships/image" Target="../media/image77.emf"/><Relationship Id="rId9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.wmf"/><Relationship Id="rId3" Type="http://schemas.openxmlformats.org/officeDocument/2006/relationships/image" Target="../media/image7.png"/><Relationship Id="rId7" Type="http://schemas.openxmlformats.org/officeDocument/2006/relationships/image" Target="../media/image3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wmf"/><Relationship Id="rId5" Type="http://schemas.openxmlformats.org/officeDocument/2006/relationships/image" Target="../media/image2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7544" y="1988840"/>
            <a:ext cx="8072494" cy="642938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 smtClean="0">
                <a:solidFill>
                  <a:srgbClr val="FF0000"/>
                </a:solidFill>
              </a:rPr>
              <a:t>MRPC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飞行时间探测器研制进展</a:t>
            </a:r>
            <a:endParaRPr lang="en-US" altLang="zh-CN" sz="3200" b="1" dirty="0" smtClean="0">
              <a:solidFill>
                <a:srgbClr val="FF0000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31640" y="4365104"/>
            <a:ext cx="64294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Wang Yi</a:t>
            </a:r>
            <a:endParaRPr lang="en-US" altLang="zh-CN" sz="2000" b="1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algn="ctr"/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Department of Engineering Physics, </a:t>
            </a:r>
            <a:r>
              <a:rPr lang="en-US" altLang="zh-CN" sz="2000" b="1" dirty="0" err="1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Tsinghua</a:t>
            </a:r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University</a:t>
            </a:r>
            <a:endParaRPr lang="en-US" altLang="zh-CN" sz="2000" b="1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algn="ctr"/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yiwang@mail.tsinghua.edu.cn</a:t>
            </a:r>
            <a:endParaRPr lang="zh-CN" altLang="en-US" sz="2000" b="1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64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  <p:sp>
        <p:nvSpPr>
          <p:cNvPr id="3" name="Text Box 1030"/>
          <p:cNvSpPr txBox="1">
            <a:spLocks noChangeArrowheads="1"/>
          </p:cNvSpPr>
          <p:nvPr/>
        </p:nvSpPr>
        <p:spPr bwMode="auto">
          <a:xfrm>
            <a:off x="1043608" y="328762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rgbClr val="FF0000"/>
                </a:solidFill>
              </a:rPr>
              <a:t> </a:t>
            </a: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Typical MRPC TOF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1" descr="D:\工作\STAR MTD\参考材料\STAR_V19_MT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3456384" cy="259228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214422"/>
            <a:ext cx="1941750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RHIC-STAR TOF</a:t>
            </a:r>
          </a:p>
          <a:p>
            <a:r>
              <a:rPr lang="en-US" altLang="zh-CN" dirty="0" smtClean="0"/>
              <a:t>Float glass</a:t>
            </a:r>
            <a:endParaRPr lang="zh-CN" altLang="en-US" dirty="0"/>
          </a:p>
        </p:txBody>
      </p:sp>
      <p:pic>
        <p:nvPicPr>
          <p:cNvPr id="524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8" t="14062" r="8461" b="16741"/>
          <a:stretch/>
        </p:blipFill>
        <p:spPr bwMode="auto">
          <a:xfrm>
            <a:off x="323595" y="3861048"/>
            <a:ext cx="4464496" cy="263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63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10" y="1928802"/>
            <a:ext cx="3929090" cy="291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214810" y="5715016"/>
            <a:ext cx="3121367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FAIR-CBM TOF</a:t>
            </a:r>
          </a:p>
          <a:p>
            <a:r>
              <a:rPr lang="en-US" altLang="zh-CN" dirty="0" smtClean="0"/>
              <a:t>High rate- low resistive glass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89614" y="4834042"/>
            <a:ext cx="3198311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JLab-SoLID</a:t>
            </a:r>
            <a:r>
              <a:rPr lang="en-US" altLang="zh-CN" dirty="0" smtClean="0"/>
              <a:t> TOF</a:t>
            </a:r>
          </a:p>
          <a:p>
            <a:r>
              <a:rPr lang="en-US" altLang="zh-CN" dirty="0" smtClean="0"/>
              <a:t>High rate and 20ps resolution</a:t>
            </a:r>
            <a:endParaRPr lang="zh-CN" altLang="en-US" dirty="0"/>
          </a:p>
        </p:txBody>
      </p:sp>
      <p:cxnSp>
        <p:nvCxnSpPr>
          <p:cNvPr id="7" name="直接箭头连接符 6"/>
          <p:cNvCxnSpPr>
            <a:stCxn id="5" idx="1"/>
          </p:cNvCxnSpPr>
          <p:nvPr/>
        </p:nvCxnSpPr>
        <p:spPr>
          <a:xfrm flipH="1">
            <a:off x="2195736" y="1537588"/>
            <a:ext cx="2019074" cy="32316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3059832" y="5157207"/>
            <a:ext cx="1154978" cy="94640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7311538" y="3093762"/>
            <a:ext cx="1115616" cy="17402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34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  <p:pic>
        <p:nvPicPr>
          <p:cNvPr id="3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15" y="1275748"/>
            <a:ext cx="3746912" cy="2356118"/>
          </a:xfrm>
          <a:prstGeom prst="rect">
            <a:avLst/>
          </a:prstGeom>
        </p:spPr>
      </p:pic>
      <p:pic>
        <p:nvPicPr>
          <p:cNvPr id="4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53660" y="1210984"/>
            <a:ext cx="5181616" cy="2485646"/>
          </a:xfrm>
          <a:prstGeom prst="rect">
            <a:avLst/>
          </a:prstGeom>
        </p:spPr>
      </p:pic>
      <p:pic>
        <p:nvPicPr>
          <p:cNvPr id="5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182" y="3833531"/>
            <a:ext cx="4472597" cy="2945633"/>
          </a:xfrm>
          <a:prstGeom prst="rect">
            <a:avLst/>
          </a:prstGeom>
        </p:spPr>
      </p:pic>
      <p:pic>
        <p:nvPicPr>
          <p:cNvPr id="6" name="pasted-image.png" descr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83240" y="3685677"/>
            <a:ext cx="3878456" cy="3093531"/>
          </a:xfrm>
          <a:prstGeom prst="rect">
            <a:avLst/>
          </a:prstGeom>
        </p:spPr>
      </p:pic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1043608" y="328762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rgbClr val="FF0000"/>
                </a:solidFill>
              </a:rPr>
              <a:t> </a:t>
            </a: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RHIC-STAR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97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  <p:sp>
        <p:nvSpPr>
          <p:cNvPr id="3" name="Text Box 1030"/>
          <p:cNvSpPr txBox="1">
            <a:spLocks noChangeArrowheads="1"/>
          </p:cNvSpPr>
          <p:nvPr/>
        </p:nvSpPr>
        <p:spPr bwMode="auto">
          <a:xfrm>
            <a:off x="1142976" y="142852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STAR-TOF MRPC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2D0C2-43E3-47DB-ABA1-267DEC1CB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F:\文章\王义已发表文章\starMRPC正面图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876300"/>
            <a:ext cx="7772400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8"/>
          <p:cNvSpPr txBox="1">
            <a:spLocks noChangeArrowheads="1"/>
          </p:cNvSpPr>
          <p:nvPr/>
        </p:nvSpPr>
        <p:spPr bwMode="auto">
          <a:xfrm>
            <a:off x="3581400" y="5943600"/>
            <a:ext cx="2022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srgbClr val="0000FF"/>
                </a:solidFill>
              </a:rPr>
              <a:t>Long side view</a:t>
            </a:r>
            <a:endParaRPr lang="zh-CN" altLang="en-US" sz="2000">
              <a:solidFill>
                <a:srgbClr val="0000FF"/>
              </a:solidFill>
            </a:endParaRPr>
          </a:p>
        </p:txBody>
      </p:sp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643063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TOFrConst%5F10traydetseta0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857250"/>
            <a:ext cx="3236912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F:\文章\MRPC TOF文章\2007 TOF Tray photos\img_194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13" y="2071688"/>
            <a:ext cx="4429125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 flipV="1">
            <a:off x="5653089" y="4329104"/>
            <a:ext cx="381000" cy="1752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4892677" y="4103679"/>
            <a:ext cx="381000" cy="1752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 flipH="1" flipV="1">
            <a:off x="6492877" y="4179879"/>
            <a:ext cx="533400" cy="228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433389" y="3857617"/>
            <a:ext cx="47371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altLang="zh-CN" dirty="0">
                <a:solidFill>
                  <a:srgbClr val="0000FF"/>
                </a:solidFill>
                <a:sym typeface="Symbol" pitchFamily="18" charset="2"/>
              </a:rPr>
              <a:t>Glass:  </a:t>
            </a:r>
            <a:r>
              <a:rPr lang="zh-CN" altLang="en-US" dirty="0">
                <a:solidFill>
                  <a:srgbClr val="0000FF"/>
                </a:solidFill>
                <a:sym typeface="Symbol" pitchFamily="18" charset="2"/>
              </a:rPr>
              <a:t>～</a:t>
            </a:r>
            <a:r>
              <a:rPr lang="en-US" altLang="zh-CN" dirty="0">
                <a:solidFill>
                  <a:srgbClr val="0000FF"/>
                </a:solidFill>
                <a:sym typeface="Symbol" pitchFamily="18" charset="2"/>
              </a:rPr>
              <a:t>4×10</a:t>
            </a:r>
            <a:r>
              <a:rPr lang="en-US" altLang="zh-CN" baseline="30000" dirty="0">
                <a:solidFill>
                  <a:srgbClr val="0000FF"/>
                </a:solidFill>
                <a:sym typeface="Symbol" pitchFamily="18" charset="2"/>
              </a:rPr>
              <a:t>12</a:t>
            </a:r>
            <a:r>
              <a:rPr lang="en-US" altLang="zh-CN" dirty="0">
                <a:solidFill>
                  <a:srgbClr val="0000FF"/>
                </a:solidFill>
                <a:sym typeface="Symbol" pitchFamily="18" charset="2"/>
              </a:rPr>
              <a:t>.cm</a:t>
            </a:r>
          </a:p>
          <a:p>
            <a:pPr eaLnBrk="0" hangingPunct="0"/>
            <a:r>
              <a:rPr lang="en-US" altLang="zh-CN" dirty="0">
                <a:solidFill>
                  <a:srgbClr val="0000FF"/>
                </a:solidFill>
                <a:sym typeface="Symbol" pitchFamily="18" charset="2"/>
              </a:rPr>
              <a:t>Carbon tape: 500k /</a:t>
            </a:r>
          </a:p>
          <a:p>
            <a:pPr eaLnBrk="0" hangingPunct="0"/>
            <a:r>
              <a:rPr lang="en-US" altLang="zh-CN" dirty="0">
                <a:solidFill>
                  <a:srgbClr val="0000FF"/>
                </a:solidFill>
                <a:sym typeface="Symbol" pitchFamily="18" charset="2"/>
              </a:rPr>
              <a:t>Gas gap: 6×0.22mm</a:t>
            </a:r>
          </a:p>
          <a:p>
            <a:pPr eaLnBrk="0" hangingPunct="0"/>
            <a:r>
              <a:rPr lang="en-US" altLang="zh-CN" dirty="0">
                <a:solidFill>
                  <a:srgbClr val="0000FF"/>
                </a:solidFill>
                <a:sym typeface="Symbol" pitchFamily="18" charset="2"/>
              </a:rPr>
              <a:t>Working gas: 95% F134a+5% </a:t>
            </a:r>
            <a:r>
              <a:rPr lang="en-US" altLang="zh-CN" dirty="0" err="1">
                <a:solidFill>
                  <a:srgbClr val="0000FF"/>
                </a:solidFill>
                <a:sym typeface="Symbol" pitchFamily="18" charset="2"/>
              </a:rPr>
              <a:t>iso</a:t>
            </a:r>
            <a:r>
              <a:rPr lang="en-US" altLang="zh-CN" dirty="0">
                <a:solidFill>
                  <a:srgbClr val="0000FF"/>
                </a:solidFill>
                <a:sym typeface="Symbol" pitchFamily="18" charset="2"/>
              </a:rPr>
              <a:t>-butane</a:t>
            </a:r>
          </a:p>
          <a:p>
            <a:pPr eaLnBrk="0" hangingPunct="0"/>
            <a:r>
              <a:rPr lang="en-US" altLang="zh-CN" dirty="0">
                <a:solidFill>
                  <a:srgbClr val="FF0000"/>
                </a:solidFill>
                <a:sym typeface="Symbol" pitchFamily="18" charset="2"/>
              </a:rPr>
              <a:t>Time resolution: 70ps</a:t>
            </a:r>
          </a:p>
          <a:p>
            <a:pPr eaLnBrk="0" hangingPunct="0"/>
            <a:r>
              <a:rPr lang="en-US" altLang="zh-CN" dirty="0">
                <a:solidFill>
                  <a:srgbClr val="FF0000"/>
                </a:solidFill>
                <a:sym typeface="Symbol" pitchFamily="18" charset="2"/>
              </a:rPr>
              <a:t>Efficiency &gt;90%</a:t>
            </a:r>
            <a:endParaRPr lang="en-US" altLang="zh-CN" dirty="0">
              <a:solidFill>
                <a:srgbClr val="FF0000"/>
              </a:solidFill>
            </a:endParaRPr>
          </a:p>
          <a:p>
            <a:pPr eaLnBrk="0" hangingPunct="0"/>
            <a:r>
              <a:rPr lang="en-US" altLang="zh-CN" dirty="0">
                <a:solidFill>
                  <a:srgbClr val="FF0000"/>
                </a:solidFill>
              </a:rPr>
              <a:t>Rates capability: </a:t>
            </a:r>
            <a:r>
              <a:rPr lang="en-US" altLang="zh-CN" dirty="0" smtClean="0">
                <a:solidFill>
                  <a:srgbClr val="FF0000"/>
                </a:solidFill>
              </a:rPr>
              <a:t>&lt;100Hz/cm</a:t>
            </a:r>
            <a:r>
              <a:rPr lang="en-US" altLang="zh-CN" baseline="30000" dirty="0" smtClean="0">
                <a:solidFill>
                  <a:srgbClr val="FF0000"/>
                </a:solidFill>
              </a:rPr>
              <a:t>2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!</a:t>
            </a:r>
            <a:endParaRPr lang="el-GR" altLang="zh-CN" dirty="0">
              <a:solidFill>
                <a:srgbClr val="FF0000"/>
              </a:solidFill>
            </a:endParaRPr>
          </a:p>
        </p:txBody>
      </p:sp>
      <p:grpSp>
        <p:nvGrpSpPr>
          <p:cNvPr id="7" name="组合 20"/>
          <p:cNvGrpSpPr>
            <a:grpSpLocks/>
          </p:cNvGrpSpPr>
          <p:nvPr/>
        </p:nvGrpSpPr>
        <p:grpSpPr bwMode="auto">
          <a:xfrm>
            <a:off x="290514" y="1214429"/>
            <a:ext cx="4146550" cy="2628900"/>
            <a:chOff x="1485900" y="762000"/>
            <a:chExt cx="4146745" cy="2628900"/>
          </a:xfrm>
        </p:grpSpPr>
        <p:pic>
          <p:nvPicPr>
            <p:cNvPr id="8" name="Picture 3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85900" y="762000"/>
              <a:ext cx="3616276" cy="2232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Line 36"/>
            <p:cNvSpPr>
              <a:spLocks noChangeShapeType="1"/>
            </p:cNvSpPr>
            <p:nvPr/>
          </p:nvSpPr>
          <p:spPr bwMode="auto">
            <a:xfrm>
              <a:off x="4463855" y="2449411"/>
              <a:ext cx="0" cy="9414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Line 37"/>
            <p:cNvSpPr>
              <a:spLocks noChangeShapeType="1"/>
            </p:cNvSpPr>
            <p:nvPr/>
          </p:nvSpPr>
          <p:spPr bwMode="auto">
            <a:xfrm>
              <a:off x="5001944" y="2449411"/>
              <a:ext cx="0" cy="9414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38"/>
            <p:cNvSpPr>
              <a:spLocks noChangeShapeType="1"/>
            </p:cNvSpPr>
            <p:nvPr/>
          </p:nvSpPr>
          <p:spPr bwMode="auto">
            <a:xfrm>
              <a:off x="4457700" y="1295400"/>
              <a:ext cx="11368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Line 39"/>
            <p:cNvSpPr>
              <a:spLocks noChangeShapeType="1"/>
            </p:cNvSpPr>
            <p:nvPr/>
          </p:nvSpPr>
          <p:spPr bwMode="auto">
            <a:xfrm>
              <a:off x="4495800" y="2705100"/>
              <a:ext cx="11368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Text Box 53"/>
            <p:cNvSpPr txBox="1">
              <a:spLocks noChangeArrowheads="1"/>
            </p:cNvSpPr>
            <p:nvPr/>
          </p:nvSpPr>
          <p:spPr bwMode="auto">
            <a:xfrm>
              <a:off x="4486275" y="3046126"/>
              <a:ext cx="411171" cy="2785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>
                <a:buFont typeface="Wingdings" pitchFamily="2" charset="2"/>
                <a:buNone/>
              </a:pPr>
              <a:r>
                <a:rPr lang="en-US" altLang="zh-CN" sz="16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3cm</a:t>
              </a:r>
            </a:p>
          </p:txBody>
        </p:sp>
        <p:sp>
          <p:nvSpPr>
            <p:cNvPr id="14" name="Text Box 55"/>
            <p:cNvSpPr txBox="1">
              <a:spLocks noChangeArrowheads="1"/>
            </p:cNvSpPr>
            <p:nvPr/>
          </p:nvSpPr>
          <p:spPr bwMode="auto">
            <a:xfrm>
              <a:off x="5152291" y="1860981"/>
              <a:ext cx="398547" cy="2785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>
                <a:buFont typeface="Wingdings" pitchFamily="2" charset="2"/>
                <a:buNone/>
              </a:pPr>
              <a:r>
                <a:rPr lang="en-US" altLang="zh-CN" sz="16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6cm</a:t>
              </a:r>
            </a:p>
          </p:txBody>
        </p:sp>
        <p:sp>
          <p:nvSpPr>
            <p:cNvPr id="15" name="Line 56"/>
            <p:cNvSpPr>
              <a:spLocks noChangeShapeType="1"/>
            </p:cNvSpPr>
            <p:nvPr/>
          </p:nvSpPr>
          <p:spPr bwMode="auto">
            <a:xfrm flipV="1">
              <a:off x="5219700" y="1295400"/>
              <a:ext cx="0" cy="470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Line 57"/>
            <p:cNvSpPr>
              <a:spLocks noChangeShapeType="1"/>
            </p:cNvSpPr>
            <p:nvPr/>
          </p:nvSpPr>
          <p:spPr bwMode="auto">
            <a:xfrm>
              <a:off x="5219700" y="2133600"/>
              <a:ext cx="0" cy="5503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7" name="TextBox 28"/>
          <p:cNvSpPr txBox="1">
            <a:spLocks noChangeArrowheads="1"/>
          </p:cNvSpPr>
          <p:nvPr/>
        </p:nvSpPr>
        <p:spPr bwMode="auto">
          <a:xfrm>
            <a:off x="4500562" y="1571612"/>
            <a:ext cx="1828800" cy="3698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Readout  pad 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9" name="Text Box 1030"/>
          <p:cNvSpPr txBox="1">
            <a:spLocks noChangeArrowheads="1"/>
          </p:cNvSpPr>
          <p:nvPr/>
        </p:nvSpPr>
        <p:spPr bwMode="auto">
          <a:xfrm>
            <a:off x="1115616" y="363529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STAR MRPC performance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5" descr="all pads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301" y="2134877"/>
            <a:ext cx="4048049" cy="300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308309" y="5332566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604</a:t>
            </a:r>
            <a:r>
              <a:rPr lang="zh-CN" altLang="en-US" dirty="0" smtClean="0"/>
              <a:t>个</a:t>
            </a:r>
            <a:r>
              <a:rPr lang="en-US" altLang="zh-CN" dirty="0" smtClean="0"/>
              <a:t>MRPC</a:t>
            </a:r>
            <a:r>
              <a:rPr lang="zh-CN" altLang="en-US" dirty="0" smtClean="0"/>
              <a:t>时间分辨统计图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106545E0-BEB2-4318-9E9B-6A3FAEE1189E}" type="slidenum">
              <a:rPr lang="zh-CN" altLang="en-US" smtClean="0"/>
              <a:pPr>
                <a:defRPr/>
              </a:pPr>
              <a:t>14</a:t>
            </a:fld>
            <a:endParaRPr lang="zh-CN" altLang="en-US" dirty="0"/>
          </a:p>
        </p:txBody>
      </p:sp>
      <p:sp>
        <p:nvSpPr>
          <p:cNvPr id="4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9FB03AA-D28C-4FCC-A411-4D511EB668DB}" type="slidenum">
              <a:rPr lang="zh-CN" altLang="en-US" sz="1400">
                <a:latin typeface="+mn-lt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zh-CN" altLang="en-US" sz="1400" dirty="0">
              <a:latin typeface="+mn-lt"/>
              <a:ea typeface="+mn-ea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928688" y="214313"/>
            <a:ext cx="7072312" cy="657225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>
              <a:defRPr/>
            </a:pPr>
            <a:r>
              <a:rPr lang="en-US" altLang="zh-CN" sz="3200" b="1" kern="0" dirty="0">
                <a:solidFill>
                  <a:srgbClr val="FF0000"/>
                </a:solidFill>
                <a:latin typeface="+mj-lt"/>
                <a:cs typeface="+mj-cs"/>
              </a:rPr>
              <a:t>MRPC </a:t>
            </a:r>
            <a:r>
              <a:rPr lang="en-US" altLang="zh-CN" sz="3200" b="1" kern="0" dirty="0" smtClean="0">
                <a:solidFill>
                  <a:srgbClr val="FF0000"/>
                </a:solidFill>
                <a:latin typeface="+mj-lt"/>
                <a:cs typeface="+mj-cs"/>
              </a:rPr>
              <a:t>mass production</a:t>
            </a:r>
            <a:endParaRPr lang="en-US" altLang="zh-CN" sz="3200" b="1" kern="0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4876" r="13947" b="33058"/>
          <a:stretch>
            <a:fillRect/>
          </a:stretch>
        </p:blipFill>
        <p:spPr bwMode="auto">
          <a:xfrm>
            <a:off x="319287" y="1000841"/>
            <a:ext cx="5832648" cy="255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DSCN07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1132"/>
            <a:ext cx="2714625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F:\工作\MRPC\测试系统照片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804" y="4174492"/>
            <a:ext cx="2962672" cy="170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6" t="34686" r="25930" b="44376"/>
          <a:stretch/>
        </p:blipFill>
        <p:spPr bwMode="auto">
          <a:xfrm>
            <a:off x="2879884" y="4428011"/>
            <a:ext cx="3169920" cy="102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IMG_07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469" y="1196752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10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895850" y="1285860"/>
            <a:ext cx="3276600" cy="923925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/>
              <a:t>Only TPC:</a:t>
            </a:r>
          </a:p>
          <a:p>
            <a:pPr algn="ctr"/>
            <a:r>
              <a:rPr lang="en-US" altLang="zh-CN">
                <a:sym typeface="Symbol" pitchFamily="18" charset="2"/>
              </a:rPr>
              <a:t>   </a:t>
            </a:r>
            <a:r>
              <a:rPr lang="en-US" altLang="zh-CN"/>
              <a:t>/k    ~0.7 GeV/c,  </a:t>
            </a:r>
          </a:p>
          <a:p>
            <a:pPr algn="ctr"/>
            <a:r>
              <a:rPr lang="en-US" altLang="zh-CN"/>
              <a:t>(</a:t>
            </a:r>
            <a:r>
              <a:rPr lang="en-US" altLang="zh-CN">
                <a:sym typeface="Symbol" pitchFamily="18" charset="2"/>
              </a:rPr>
              <a:t></a:t>
            </a:r>
            <a:r>
              <a:rPr lang="en-US" altLang="zh-CN"/>
              <a:t>,k)/p ~1.1 GeV/c</a:t>
            </a:r>
          </a:p>
        </p:txBody>
      </p:sp>
      <p:pic>
        <p:nvPicPr>
          <p:cNvPr id="4" name="Picture 5" descr="tofr_beta_p_prplot0910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2581260"/>
            <a:ext cx="4724400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5715000" y="2595548"/>
            <a:ext cx="2439988" cy="3216275"/>
            <a:chOff x="0" y="0"/>
            <a:chExt cx="3843" cy="5064"/>
          </a:xfrm>
        </p:grpSpPr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V="1">
              <a:off x="1318" y="2642"/>
              <a:ext cx="0" cy="2423"/>
            </a:xfrm>
            <a:prstGeom prst="line">
              <a:avLst/>
            </a:prstGeom>
            <a:noFill/>
            <a:ln w="19050">
              <a:solidFill>
                <a:srgbClr val="CD031F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flipH="1" flipV="1">
              <a:off x="3813" y="2757"/>
              <a:ext cx="30" cy="2305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0" y="0"/>
              <a:ext cx="1233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Verdana" pitchFamily="34" charset="0"/>
                </a:rPr>
                <a:t>TOF</a:t>
              </a:r>
            </a:p>
          </p:txBody>
        </p:sp>
      </p:grpSp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4343400" y="1812910"/>
            <a:ext cx="37306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V="1">
            <a:off x="1609725" y="2546335"/>
            <a:ext cx="0" cy="1295400"/>
          </a:xfrm>
          <a:prstGeom prst="line">
            <a:avLst/>
          </a:prstGeom>
          <a:noFill/>
          <a:ln w="19050">
            <a:solidFill>
              <a:srgbClr val="CD031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V="1">
            <a:off x="2376488" y="2555860"/>
            <a:ext cx="0" cy="1295400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00088" y="314323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/>
              <a:t>e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336550" y="2555860"/>
            <a:ext cx="439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zh-CN"/>
              <a:t>π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54063" y="2438385"/>
            <a:ext cx="46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/>
              <a:t>K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1149350" y="2078023"/>
            <a:ext cx="46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/>
              <a:t>p</a:t>
            </a:r>
          </a:p>
        </p:txBody>
      </p:sp>
      <p:grpSp>
        <p:nvGrpSpPr>
          <p:cNvPr id="16" name="组合 21"/>
          <p:cNvGrpSpPr>
            <a:grpSpLocks/>
          </p:cNvGrpSpPr>
          <p:nvPr/>
        </p:nvGrpSpPr>
        <p:grpSpPr bwMode="auto">
          <a:xfrm>
            <a:off x="0" y="1263635"/>
            <a:ext cx="4343400" cy="4606925"/>
            <a:chOff x="0" y="1066800"/>
            <a:chExt cx="4343400" cy="4607345"/>
          </a:xfrm>
        </p:grpSpPr>
        <p:pic>
          <p:nvPicPr>
            <p:cNvPr id="17" name="Picture 2" descr="dedx_p"/>
            <p:cNvPicPr>
              <a:picLocks noChangeAspect="1" noChangeArrowheads="1"/>
            </p:cNvPicPr>
            <p:nvPr/>
          </p:nvPicPr>
          <p:blipFill>
            <a:blip r:embed="rId3"/>
            <a:srcRect t="6102" r="4828"/>
            <a:stretch>
              <a:fillRect/>
            </a:stretch>
          </p:blipFill>
          <p:spPr bwMode="auto">
            <a:xfrm>
              <a:off x="0" y="1066800"/>
              <a:ext cx="4343400" cy="290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827404" y="4473816"/>
              <a:ext cx="3244529" cy="120032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/>
                <a:t>Only TOF:  </a:t>
              </a:r>
            </a:p>
            <a:p>
              <a:pPr>
                <a:spcBef>
                  <a:spcPct val="50000"/>
                </a:spcBef>
              </a:pPr>
              <a:r>
                <a:rPr lang="en-US" altLang="zh-CN">
                  <a:sym typeface="Symbol" pitchFamily="18" charset="2"/>
                </a:rPr>
                <a:t>  </a:t>
              </a:r>
              <a:r>
                <a:rPr lang="en-US" altLang="zh-CN"/>
                <a:t> /k   ~1.6 GeV/c,       </a:t>
              </a:r>
            </a:p>
            <a:p>
              <a:pPr>
                <a:spcBef>
                  <a:spcPct val="50000"/>
                </a:spcBef>
              </a:pPr>
              <a:r>
                <a:rPr lang="en-US" altLang="zh-CN"/>
                <a:t>(</a:t>
              </a:r>
              <a:r>
                <a:rPr lang="en-US" altLang="zh-CN">
                  <a:sym typeface="Symbol" pitchFamily="18" charset="2"/>
                </a:rPr>
                <a:t></a:t>
              </a:r>
              <a:r>
                <a:rPr lang="en-US" altLang="zh-CN"/>
                <a:t>,k)/p ~ 3.0 GeV/c</a:t>
              </a:r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2653030" y="1133475"/>
              <a:ext cx="675483" cy="371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Verdana" pitchFamily="34" charset="0"/>
                </a:rPr>
                <a:t>TPC</a:t>
              </a:r>
            </a:p>
          </p:txBody>
        </p:sp>
      </p:grpSp>
      <p:sp>
        <p:nvSpPr>
          <p:cNvPr id="20" name="Line 21"/>
          <p:cNvSpPr>
            <a:spLocks noChangeShapeType="1"/>
          </p:cNvSpPr>
          <p:nvPr/>
        </p:nvSpPr>
        <p:spPr bwMode="auto">
          <a:xfrm>
            <a:off x="3924300" y="5067285"/>
            <a:ext cx="4191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Text Box 1030"/>
          <p:cNvSpPr txBox="1">
            <a:spLocks noChangeArrowheads="1"/>
          </p:cNvSpPr>
          <p:nvPr/>
        </p:nvSpPr>
        <p:spPr bwMode="auto">
          <a:xfrm>
            <a:off x="1071538" y="285728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PID of </a:t>
            </a: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STAR-TOF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  <p:sp>
        <p:nvSpPr>
          <p:cNvPr id="3" name="矩形 1"/>
          <p:cNvSpPr>
            <a:spLocks noChangeArrowheads="1"/>
          </p:cNvSpPr>
          <p:nvPr/>
        </p:nvSpPr>
        <p:spPr bwMode="auto">
          <a:xfrm>
            <a:off x="3229208" y="675329"/>
            <a:ext cx="184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kumimoji="0" lang="zh-CN" alt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73" y="1277239"/>
            <a:ext cx="2393349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7" y="1277239"/>
            <a:ext cx="1728192" cy="188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45" y="1300766"/>
            <a:ext cx="1080120" cy="3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6779081" y="1298725"/>
            <a:ext cx="591228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kumimoji="0" lang="en-US" altLang="zh-CN" b="1" dirty="0">
                <a:solidFill>
                  <a:srgbClr val="3C0AF2"/>
                </a:solidFill>
              </a:rPr>
              <a:t>TOF</a:t>
            </a:r>
            <a:endParaRPr lang="zh-CN" altLang="en-US" dirty="0"/>
          </a:p>
        </p:txBody>
      </p:sp>
      <p:pic>
        <p:nvPicPr>
          <p:cNvPr id="8" name="Picture 6" descr="AntiHelium_Illustrat#AAFBE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37" y="1277239"/>
            <a:ext cx="2498445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1954545" y="1349247"/>
            <a:ext cx="1295276" cy="360040"/>
            <a:chOff x="-3429000" y="-990600"/>
            <a:chExt cx="2743200" cy="914400"/>
          </a:xfrm>
        </p:grpSpPr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-3429000" y="-990600"/>
              <a:ext cx="2743200" cy="914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lIns="130046" tIns="65023" rIns="130046" bIns="65023"/>
            <a:lstStyle/>
            <a:p>
              <a:pPr defTabSz="1300163"/>
              <a:endParaRPr kumimoji="0" lang="zh-CN" altLang="en-US" sz="2600" b="1" baseline="-25000">
                <a:ea typeface="MS PGothic" charset="0"/>
                <a:cs typeface="MS PGothic" charset="0"/>
              </a:endParaRPr>
            </a:p>
          </p:txBody>
        </p:sp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76600" y="-922487"/>
              <a:ext cx="2425699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0849" y="1349247"/>
            <a:ext cx="1953343" cy="1844824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546833" y="2573383"/>
            <a:ext cx="868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Q</a:t>
            </a:r>
            <a:r>
              <a:rPr lang="en-US" altLang="zh-CN" sz="2400" dirty="0">
                <a:solidFill>
                  <a:srgbClr val="008000"/>
                </a:solidFill>
              </a:rPr>
              <a:t>G</a:t>
            </a:r>
            <a:r>
              <a:rPr lang="en-US" altLang="zh-CN" sz="2400" dirty="0">
                <a:solidFill>
                  <a:srgbClr val="0000FF"/>
                </a:solidFill>
              </a:rPr>
              <a:t>P</a:t>
            </a:r>
            <a:endParaRPr lang="zh-CN" altLang="en-US" sz="24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2817" y="1277239"/>
            <a:ext cx="2267745" cy="251972"/>
          </a:xfrm>
          <a:prstGeom prst="rect">
            <a:avLst/>
          </a:prstGeom>
        </p:spPr>
      </p:pic>
      <p:sp>
        <p:nvSpPr>
          <p:cNvPr id="15" name="Text Box 1030"/>
          <p:cNvSpPr txBox="1">
            <a:spLocks noChangeArrowheads="1"/>
          </p:cNvSpPr>
          <p:nvPr/>
        </p:nvSpPr>
        <p:spPr bwMode="auto">
          <a:xfrm>
            <a:off x="1071538" y="285728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Physics results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07904" y="3460941"/>
            <a:ext cx="526528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2563" y="3194071"/>
            <a:ext cx="3223964" cy="347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4981206" y="3977349"/>
            <a:ext cx="38163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lnSpc>
                <a:spcPct val="7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zh-CN" b="1" i="1" u="sng" dirty="0">
                <a:solidFill>
                  <a:srgbClr val="CC0000"/>
                </a:solidFill>
                <a:ea typeface="MS PGothic" pitchFamily="34" charset="-128"/>
              </a:rPr>
              <a:t>Nature 473 (2011) 353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6527" y="4344162"/>
            <a:ext cx="3603048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5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17</a:t>
            </a:fld>
            <a:endParaRPr lang="zh-CN" altLang="en-US" dirty="0"/>
          </a:p>
        </p:txBody>
      </p:sp>
      <p:pic>
        <p:nvPicPr>
          <p:cNvPr id="4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" y="305853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6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8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9" name="TextBox 36"/>
          <p:cNvSpPr txBox="1"/>
          <p:nvPr/>
        </p:nvSpPr>
        <p:spPr>
          <a:xfrm>
            <a:off x="6464451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F0000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sp>
        <p:nvSpPr>
          <p:cNvPr id="10" name="TextBox 36"/>
          <p:cNvSpPr txBox="1"/>
          <p:nvPr/>
        </p:nvSpPr>
        <p:spPr>
          <a:xfrm>
            <a:off x="6052614" y="3879757"/>
            <a:ext cx="341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F0000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F0000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11" name="TextBox 36"/>
          <p:cNvSpPr txBox="1"/>
          <p:nvPr/>
        </p:nvSpPr>
        <p:spPr>
          <a:xfrm>
            <a:off x="3232254" y="3903439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F0000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F0000"/>
              </a:solidFill>
              <a:latin typeface="Verdana"/>
              <a:cs typeface="Arial" charset="0"/>
            </a:endParaRPr>
          </a:p>
        </p:txBody>
      </p:sp>
      <p:sp>
        <p:nvSpPr>
          <p:cNvPr id="12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13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14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15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16" name="TextBox 36"/>
          <p:cNvSpPr txBox="1"/>
          <p:nvPr/>
        </p:nvSpPr>
        <p:spPr>
          <a:xfrm>
            <a:off x="3719442" y="2476926"/>
            <a:ext cx="221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F0000"/>
                </a:solidFill>
                <a:latin typeface="Verdana"/>
                <a:cs typeface="Arial" charset="0"/>
              </a:rPr>
              <a:t>Atomic, Plasma, Applied Physics</a:t>
            </a:r>
          </a:p>
        </p:txBody>
      </p:sp>
      <p:pic>
        <p:nvPicPr>
          <p:cNvPr id="17" name="Picture 11" descr="CBM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3214686"/>
            <a:ext cx="500066" cy="67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85517" y="4600932"/>
            <a:ext cx="3465532" cy="904863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676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352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0281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7041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3805" algn="l" defTabSz="91352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0568" algn="l" defTabSz="91352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197328" algn="l" defTabSz="91352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4091" algn="l" defTabSz="91352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</a:pPr>
            <a:r>
              <a:rPr lang="en-GB" b="0" dirty="0">
                <a:solidFill>
                  <a:srgbClr val="14425D"/>
                </a:solidFill>
                <a:latin typeface="Times New Roman"/>
              </a:rPr>
              <a:t> </a:t>
            </a:r>
            <a:r>
              <a:rPr lang="en-GB" b="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b="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GB" b="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/s; 1.5 </a:t>
            </a:r>
            <a:r>
              <a:rPr lang="en-GB" b="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GeV/u</a:t>
            </a:r>
            <a:r>
              <a:rPr lang="en-GB" b="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GB" b="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238</a:t>
            </a:r>
            <a:r>
              <a:rPr lang="en-GB" b="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GB" b="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28+</a:t>
            </a:r>
          </a:p>
          <a:p>
            <a:pPr algn="l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</a:pPr>
            <a:r>
              <a:rPr lang="en-GB" b="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r>
              <a:rPr lang="en-GB" b="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b="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</a:t>
            </a:r>
            <a:r>
              <a:rPr lang="en-GB" b="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238</a:t>
            </a:r>
            <a:r>
              <a:rPr lang="en-GB" b="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GB" b="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92+</a:t>
            </a:r>
            <a:r>
              <a:rPr lang="en-GB" b="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</a:t>
            </a:r>
            <a:r>
              <a:rPr lang="en-GB" b="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(35) </a:t>
            </a:r>
            <a:r>
              <a:rPr lang="en-GB" b="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GeV/u</a:t>
            </a:r>
          </a:p>
          <a:p>
            <a:pPr algn="l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</a:pPr>
            <a:r>
              <a:rPr lang="en-GB" b="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3x10</a:t>
            </a:r>
            <a:r>
              <a:rPr lang="en-GB" b="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en-GB" b="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</a:t>
            </a:r>
            <a:r>
              <a:rPr lang="en-GB" b="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(90) </a:t>
            </a:r>
            <a:r>
              <a:rPr lang="en-GB" b="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 protons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0875" y="5975703"/>
            <a:ext cx="3866918" cy="658642"/>
          </a:xfrm>
          <a:prstGeom prst="rect">
            <a:avLst/>
          </a:prstGeom>
          <a:solidFill>
            <a:srgbClr val="FFFFFF">
              <a:alpha val="6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676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352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0281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7041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3805" algn="l" defTabSz="91352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0568" algn="l" defTabSz="91352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197328" algn="l" defTabSz="91352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4091" algn="l" defTabSz="91352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</a:pPr>
            <a:r>
              <a:rPr lang="en-GB" b="0" dirty="0">
                <a:solidFill>
                  <a:srgbClr val="14425D"/>
                </a:solidFill>
                <a:latin typeface="Times New Roman"/>
              </a:rPr>
              <a:t> </a:t>
            </a:r>
            <a:r>
              <a:rPr lang="en-GB" b="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radioactive </a:t>
            </a:r>
            <a:r>
              <a:rPr lang="en-GB" b="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 up </a:t>
            </a:r>
            <a:r>
              <a:rPr lang="en-GB" b="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1.5 </a:t>
            </a:r>
            <a:r>
              <a:rPr lang="en-GB" b="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- 2 GeV/u; </a:t>
            </a:r>
            <a:endParaRPr lang="en-GB" b="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defTabSz="457200" fontAlgn="auto">
              <a:lnSpc>
                <a:spcPct val="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</a:pPr>
            <a:r>
              <a:rPr lang="en-GB" b="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r>
              <a:rPr lang="en-GB" b="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GB" b="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antiprotons 1.5  - 15 GeV/c       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71681" y="4158258"/>
            <a:ext cx="197421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676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352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0281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7041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3805" algn="l" defTabSz="91352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0568" algn="l" defTabSz="91352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197328" algn="l" defTabSz="91352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4091" algn="l" defTabSz="91352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2000" b="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Primary Beams</a:t>
            </a:r>
            <a:endParaRPr lang="en-GB" sz="2000" b="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9673" y="5526410"/>
            <a:ext cx="230184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676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352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0281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7041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3805" algn="l" defTabSz="91352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0568" algn="l" defTabSz="91352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197328" algn="l" defTabSz="91352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4091" algn="l" defTabSz="91352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2000" b="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Secondary Beams</a:t>
            </a:r>
            <a:endParaRPr lang="en-GB" sz="2000" b="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 useBgFill="1">
        <p:nvSpPr>
          <p:cNvPr id="23" name="Rectangle 2"/>
          <p:cNvSpPr>
            <a:spLocks noGrp="1" noChangeArrowheads="1"/>
          </p:cNvSpPr>
          <p:nvPr/>
        </p:nvSpPr>
        <p:spPr bwMode="auto">
          <a:xfrm>
            <a:off x="1619672" y="35464"/>
            <a:ext cx="6120680" cy="59445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2" tIns="45680" rIns="91352" bIns="4568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Garamond" pitchFamily="18" charset="0"/>
              </a:defRPr>
            </a:lvl5pPr>
            <a:lvl6pPr marL="45676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Garamond" pitchFamily="18" charset="0"/>
              </a:defRPr>
            </a:lvl6pPr>
            <a:lvl7pPr marL="91352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Garamond" pitchFamily="18" charset="0"/>
              </a:defRPr>
            </a:lvl7pPr>
            <a:lvl8pPr marL="1370281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Garamond" pitchFamily="18" charset="0"/>
              </a:defRPr>
            </a:lvl8pPr>
            <a:lvl9pPr marL="1827041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eaLnBrk="1" hangingPunct="1">
              <a:tabLst>
                <a:tab pos="4301167" algn="l"/>
              </a:tabLst>
              <a:defRPr/>
            </a:pPr>
            <a:r>
              <a:rPr lang="en-US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FAIR – Conceptual View</a:t>
            </a:r>
            <a:endParaRPr lang="en-US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128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18</a:t>
            </a:fld>
            <a:endParaRPr lang="zh-CN" altLang="en-US" dirty="0"/>
          </a:p>
        </p:txBody>
      </p:sp>
      <p:sp>
        <p:nvSpPr>
          <p:cNvPr id="4" name="灯片编号占位符 1"/>
          <p:cNvSpPr txBox="1">
            <a:spLocks/>
          </p:cNvSpPr>
          <p:nvPr/>
        </p:nvSpPr>
        <p:spPr bwMode="auto">
          <a:xfrm>
            <a:off x="8215313" y="6356350"/>
            <a:ext cx="471487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 sz="1400" kern="1200">
                <a:solidFill>
                  <a:srgbClr val="000000"/>
                </a:solidFill>
                <a:latin typeface="+mn-lt"/>
                <a:ea typeface="宋体" charset="-122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D5B33-D904-40CA-A951-2AB93DD76BB5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charset="-122"/>
              <a:cs typeface="+mn-cs"/>
            </a:endParaRPr>
          </a:p>
        </p:txBody>
      </p:sp>
      <p:pic>
        <p:nvPicPr>
          <p:cNvPr id="5" name="Picture 2" descr="CBMmuchTRDrp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88925"/>
            <a:ext cx="8243887" cy="659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BMelectr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7413" y="252413"/>
            <a:ext cx="8256587" cy="660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54150" y="5175250"/>
            <a:ext cx="10302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Dipol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magnet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23850" y="18891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800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altLang="zh-CN" sz="3200" dirty="0">
                <a:solidFill>
                  <a:srgbClr val="FF0000"/>
                </a:solidFill>
                <a:latin typeface="Tahoma" pitchFamily="34" charset="0"/>
              </a:rPr>
              <a:t>The Compressed Baryonic Matter Experiment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7950" y="1268413"/>
            <a:ext cx="16811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Ring Imaging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Cherenkov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Detector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833563" y="550863"/>
            <a:ext cx="13700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Transition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Radiation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Detectors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248525" y="5373688"/>
            <a:ext cx="13557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Resistive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Plate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Chambers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(TOF)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740650" y="1127125"/>
            <a:ext cx="14970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 dirty="0">
                <a:solidFill>
                  <a:sysClr val="windowText" lastClr="000000"/>
                </a:solidFill>
                <a:latin typeface="Arial" charset="0"/>
              </a:rPr>
              <a:t>Electro-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 dirty="0">
                <a:solidFill>
                  <a:sysClr val="windowText" lastClr="000000"/>
                </a:solidFill>
                <a:latin typeface="Arial" charset="0"/>
              </a:rPr>
              <a:t>magnetic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 dirty="0">
                <a:solidFill>
                  <a:sysClr val="windowText" lastClr="000000"/>
                </a:solidFill>
                <a:latin typeface="Arial" charset="0"/>
              </a:rPr>
              <a:t>Calorimeter</a:t>
            </a: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3059113" y="908050"/>
            <a:ext cx="1008062" cy="1512888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3059113" y="908050"/>
            <a:ext cx="1225550" cy="865188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3059113" y="908050"/>
            <a:ext cx="1152525" cy="576263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5940425" y="3357563"/>
            <a:ext cx="1800225" cy="2087562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H="1" flipV="1">
            <a:off x="7524750" y="1052513"/>
            <a:ext cx="503238" cy="73025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1547813" y="1700213"/>
            <a:ext cx="1511300" cy="792162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>
            <a:off x="971550" y="2636838"/>
            <a:ext cx="1008063" cy="649287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 flipV="1">
            <a:off x="1835150" y="4005263"/>
            <a:ext cx="73025" cy="1223962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-36513" y="2349500"/>
            <a:ext cx="1171576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Silicon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Tracking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Stations 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1835150" y="620713"/>
            <a:ext cx="1228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 dirty="0">
                <a:solidFill>
                  <a:sysClr val="windowText" lastClr="000000"/>
                </a:solidFill>
                <a:latin typeface="Arial" charset="0"/>
              </a:rPr>
              <a:t>Tracking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 dirty="0">
                <a:solidFill>
                  <a:sysClr val="windowText" lastClr="000000"/>
                </a:solidFill>
                <a:latin typeface="Arial" charset="0"/>
              </a:rPr>
              <a:t>Detector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323850" y="1196975"/>
            <a:ext cx="12842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 dirty="0">
                <a:solidFill>
                  <a:sysClr val="windowText" lastClr="000000"/>
                </a:solidFill>
                <a:latin typeface="Arial" charset="0"/>
              </a:rPr>
              <a:t>Muon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 dirty="0">
                <a:solidFill>
                  <a:sysClr val="windowText" lastClr="000000"/>
                </a:solidFill>
                <a:latin typeface="Arial" charset="0"/>
              </a:rPr>
              <a:t>detection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 dirty="0">
                <a:solidFill>
                  <a:sysClr val="windowText" lastClr="000000"/>
                </a:solidFill>
                <a:latin typeface="Arial" charset="0"/>
              </a:rPr>
              <a:t>System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7586663" y="3557588"/>
            <a:ext cx="1665287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Projectile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Spectator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Detector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(Calorimeter)</a:t>
            </a:r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 flipH="1" flipV="1">
            <a:off x="7956550" y="2997200"/>
            <a:ext cx="215900" cy="576263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-26988" y="3644900"/>
            <a:ext cx="1143001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Vertex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Detector</a:t>
            </a:r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H="1">
            <a:off x="900113" y="3357563"/>
            <a:ext cx="719137" cy="503237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19</a:t>
            </a:fld>
            <a:endParaRPr lang="zh-CN" altLang="en-US" dirty="0"/>
          </a:p>
        </p:txBody>
      </p:sp>
      <p:sp>
        <p:nvSpPr>
          <p:cNvPr id="4" name="灯片编号占位符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2D69F0B3-20A2-41DA-A30F-89D7CF17F113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15616" y="357164"/>
            <a:ext cx="7143773" cy="57148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The structure of CBM-TOF wall 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sp>
        <p:nvSpPr>
          <p:cNvPr id="7" name="Text Box 2085"/>
          <p:cNvSpPr txBox="1">
            <a:spLocks noChangeArrowheads="1"/>
          </p:cNvSpPr>
          <p:nvPr/>
        </p:nvSpPr>
        <p:spPr bwMode="auto">
          <a:xfrm>
            <a:off x="4214810" y="1214422"/>
            <a:ext cx="492919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en-US" altLang="en-US" sz="1600" dirty="0">
                <a:latin typeface="Arial" pitchFamily="34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Arial" pitchFamily="34" charset="0"/>
              </a:rPr>
              <a:t>CBM-</a:t>
            </a:r>
            <a:r>
              <a:rPr lang="en-US" altLang="en-US" sz="2400" b="1" u="sng" dirty="0" err="1">
                <a:solidFill>
                  <a:srgbClr val="FF0000"/>
                </a:solidFill>
                <a:latin typeface="Arial" pitchFamily="34" charset="0"/>
              </a:rPr>
              <a:t>ToF</a:t>
            </a:r>
            <a:r>
              <a:rPr lang="en-US" altLang="en-US" sz="2400" b="1" u="sng" dirty="0">
                <a:solidFill>
                  <a:srgbClr val="FF0000"/>
                </a:solidFill>
                <a:latin typeface="Arial" pitchFamily="34" charset="0"/>
              </a:rPr>
              <a:t> Requirements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Full system time resolution </a:t>
            </a:r>
            <a:r>
              <a:rPr lang="en-US" altLang="en-US" b="1" dirty="0" err="1">
                <a:solidFill>
                  <a:srgbClr val="0000FF"/>
                </a:solidFill>
                <a:latin typeface="Symbol" pitchFamily="18" charset="2"/>
              </a:rPr>
              <a:t>s</a:t>
            </a:r>
            <a:r>
              <a:rPr lang="en-US" altLang="en-US" b="1" baseline="-25000" dirty="0" err="1">
                <a:solidFill>
                  <a:srgbClr val="0000FF"/>
                </a:solidFill>
                <a:latin typeface="Arial" pitchFamily="34" charset="0"/>
              </a:rPr>
              <a:t>T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~ 80 </a:t>
            </a:r>
            <a:r>
              <a:rPr lang="en-US" altLang="en-US" b="1" dirty="0" err="1">
                <a:solidFill>
                  <a:srgbClr val="0000FF"/>
                </a:solidFill>
                <a:latin typeface="Arial" pitchFamily="34" charset="0"/>
              </a:rPr>
              <a:t>ps</a:t>
            </a:r>
            <a:endParaRPr lang="en-US" altLang="en-US" b="1" dirty="0">
              <a:solidFill>
                <a:srgbClr val="0000FF"/>
              </a:solidFill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Efficiency &gt; 95 %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Rate capability 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 </a:t>
            </a: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30</a:t>
            </a: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kHz/cm</a:t>
            </a:r>
            <a:r>
              <a:rPr lang="en-US" altLang="en-US" b="1" baseline="30000" dirty="0">
                <a:solidFill>
                  <a:srgbClr val="0000FF"/>
                </a:solidFill>
                <a:latin typeface="Arial" pitchFamily="34" charset="0"/>
              </a:rPr>
              <a:t>2</a:t>
            </a:r>
            <a:endParaRPr lang="en-US" altLang="en-US" b="1" dirty="0">
              <a:solidFill>
                <a:srgbClr val="0000FF"/>
              </a:solidFill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Polar angular range </a:t>
            </a: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2.5°– 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25°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Occupancy &lt; 5 % </a:t>
            </a:r>
            <a:endParaRPr lang="en-US" altLang="en-US" b="1" dirty="0" smtClean="0">
              <a:solidFill>
                <a:srgbClr val="0000FF"/>
              </a:solidFill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 Low power electronics </a:t>
            </a:r>
          </a:p>
          <a:p>
            <a:pPr algn="l"/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    (~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100.000 channels)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Free streaming data acquisition 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/>
          <a:srcRect l="29911" t="33571" r="41964" b="18571"/>
          <a:stretch>
            <a:fillRect/>
          </a:stretch>
        </p:blipFill>
        <p:spPr bwMode="auto">
          <a:xfrm>
            <a:off x="4429124" y="3895024"/>
            <a:ext cx="2786082" cy="296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7"/>
          <p:cNvSpPr txBox="1"/>
          <p:nvPr/>
        </p:nvSpPr>
        <p:spPr>
          <a:xfrm>
            <a:off x="7072330" y="5000636"/>
            <a:ext cx="1785950" cy="13111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 err="1" smtClean="0"/>
              <a:t>Au+Au</a:t>
            </a:r>
            <a:r>
              <a:rPr lang="en-US" altLang="zh-CN" dirty="0" smtClean="0"/>
              <a:t>, Center, 10AGeV</a:t>
            </a:r>
          </a:p>
          <a:p>
            <a:r>
              <a:rPr lang="en-US" altLang="zh-CN" dirty="0" smtClean="0"/>
              <a:t>Simulated with CBM ROOT</a:t>
            </a:r>
            <a:endParaRPr lang="zh-CN" altLang="en-U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235766" cy="457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82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547664" y="1556792"/>
            <a:ext cx="6643734" cy="3071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Abstract:</a:t>
            </a:r>
          </a:p>
          <a:p>
            <a:pPr marL="180975" lvl="1" indent="-18097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Introduction of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PID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and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MRPC</a:t>
            </a:r>
            <a:endParaRPr lang="en-US" altLang="zh-CN" sz="2400" b="1" dirty="0" smtClean="0">
              <a:solidFill>
                <a:srgbClr val="0000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marL="180975" lvl="1" indent="-18097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T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hree generation of MRPC-TOF </a:t>
            </a:r>
            <a:endParaRPr lang="en-US" altLang="zh-CN" sz="2400" b="1" dirty="0" smtClean="0">
              <a:solidFill>
                <a:srgbClr val="0000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marL="180975" lvl="1" indent="-18097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STAR-TOF </a:t>
            </a:r>
            <a:endParaRPr lang="en-US" altLang="zh-CN" sz="2400" b="1" dirty="0" smtClean="0">
              <a:solidFill>
                <a:srgbClr val="0000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marL="180975" lvl="1" indent="-18097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CBM-TOF</a:t>
            </a:r>
          </a:p>
          <a:p>
            <a:pPr marL="180975" lvl="1" indent="-18097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SoLID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-TOF</a:t>
            </a:r>
            <a:endParaRPr lang="en-US" altLang="zh-CN" sz="2400" b="1" dirty="0" smtClean="0">
              <a:solidFill>
                <a:srgbClr val="0000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Conclusion</a:t>
            </a:r>
            <a:endParaRPr lang="en-US" altLang="zh-CN" sz="2400" b="1" dirty="0">
              <a:solidFill>
                <a:srgbClr val="0000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defRPr/>
            </a:pPr>
            <a:endParaRPr lang="en-US" altLang="zh-CN" b="1" dirty="0">
              <a:solidFill>
                <a:srgbClr val="00B05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defRPr/>
            </a:pPr>
            <a:endParaRPr lang="en-US" altLang="zh-CN" sz="2400" b="1" dirty="0">
              <a:solidFill>
                <a:srgbClr val="0000FF"/>
              </a:solidFill>
              <a:latin typeface="+mj-lt"/>
              <a:ea typeface="+mn-ea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2400" dirty="0">
              <a:solidFill>
                <a:srgbClr val="0000FF"/>
              </a:solidFill>
              <a:latin typeface="+mj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9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0262" y="4722797"/>
            <a:ext cx="6604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708688"/>
            </a:prstShdw>
          </a:effectLst>
        </p:spPr>
      </p:pic>
      <p:sp>
        <p:nvSpPr>
          <p:cNvPr id="5" name="Rectangle 4"/>
          <p:cNvSpPr/>
          <p:nvPr/>
        </p:nvSpPr>
        <p:spPr bwMode="auto">
          <a:xfrm>
            <a:off x="121108" y="1232907"/>
            <a:ext cx="4180730" cy="198022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latin typeface="Arial" charset="0"/>
                <a:cs typeface="Arial" charset="0"/>
              </a:rPr>
              <a:t>MRPC      </a:t>
            </a:r>
          </a:p>
        </p:txBody>
      </p:sp>
      <p:cxnSp>
        <p:nvCxnSpPr>
          <p:cNvPr id="6" name="Elbow Connector 5129"/>
          <p:cNvCxnSpPr/>
          <p:nvPr/>
        </p:nvCxnSpPr>
        <p:spPr bwMode="auto">
          <a:xfrm rot="16200000" flipV="1">
            <a:off x="4157639" y="3830685"/>
            <a:ext cx="1836000" cy="216000"/>
          </a:xfrm>
          <a:prstGeom prst="bentConnector2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7" name="TextBox 5"/>
          <p:cNvSpPr txBox="1"/>
          <p:nvPr/>
        </p:nvSpPr>
        <p:spPr>
          <a:xfrm>
            <a:off x="3859752" y="1382439"/>
            <a:ext cx="269626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1200"/>
              <a:t>2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4635076" y="1387956"/>
            <a:ext cx="269626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1200"/>
              <a:t>3</a:t>
            </a:r>
          </a:p>
        </p:txBody>
      </p:sp>
      <p:sp>
        <p:nvSpPr>
          <p:cNvPr id="9" name="TextBox 36"/>
          <p:cNvSpPr txBox="1">
            <a:spLocks noChangeArrowheads="1"/>
          </p:cNvSpPr>
          <p:nvPr/>
        </p:nvSpPr>
        <p:spPr bwMode="auto">
          <a:xfrm>
            <a:off x="3970337" y="5989622"/>
            <a:ext cx="10779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/>
              <a:t>Optic (~50m)</a:t>
            </a:r>
          </a:p>
        </p:txBody>
      </p:sp>
      <p:sp>
        <p:nvSpPr>
          <p:cNvPr id="10" name="TextBox 8"/>
          <p:cNvSpPr txBox="1"/>
          <p:nvPr/>
        </p:nvSpPr>
        <p:spPr>
          <a:xfrm>
            <a:off x="6155667" y="3941610"/>
            <a:ext cx="1499128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Arial" charset="0"/>
                <a:cs typeface="Arial" charset="0"/>
              </a:rPr>
              <a:t>CBM CLK (40MHz)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3398747" y="4861374"/>
            <a:ext cx="1499706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Arial" charset="0"/>
                <a:cs typeface="Arial" charset="0"/>
              </a:rPr>
              <a:t>ToF CLK (160MHz)</a:t>
            </a:r>
          </a:p>
        </p:txBody>
      </p:sp>
      <p:pic>
        <p:nvPicPr>
          <p:cNvPr id="12" name="Picture 18" descr="\\WinfileSvH\DVEE$Root\fruehauf\Eigene Dateien\My Pictures\GET4_PADI_X_Packed\1_23031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4950" y="2741597"/>
            <a:ext cx="15144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 descr="\\WinfileSvH\DVEE$Root\fruehauf\Eigene Dateien\My Pictures\GET4_PADI_X_Packed\1_23031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775" y="1250934"/>
            <a:ext cx="15144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9" descr="\\WinfileSvH\DVEE$Root\fruehauf\Eigene Dateien\My Pictures\GET4_PADI_X_Packed\3_23031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48150" y="1214422"/>
            <a:ext cx="7747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22375" y="5616559"/>
            <a:ext cx="121285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\\WinfileSvH\DVEE$Root\fruehauf\Eigene Dateien\My Pictures\GET4_PADI_X_Packed\3_23031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51325" y="1514459"/>
            <a:ext cx="7747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\\WinfileSvH\DVEE$Root\fruehauf\Eigene Dateien\My Pictures\GET4_PADI_X_Packed\3_23031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51325" y="1825609"/>
            <a:ext cx="7747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9" descr="\\WinfileSvH\DVEE$Root\fruehauf\Eigene Dateien\My Pictures\GET4_PADI_X_Packed\3_230316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54500" y="2127234"/>
            <a:ext cx="7747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9" descr="\\WinfileSvH\DVEE$Root\fruehauf\Eigene Dateien\My Pictures\GET4_PADI_X_Packed\3_23031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51325" y="2438384"/>
            <a:ext cx="7747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\\WinfileSvH\DVEE$Root\fruehauf\Eigene Dateien\My Pictures\GET4_PADI_X_Packed\3_23031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54500" y="2738422"/>
            <a:ext cx="7747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8" descr="\\WinfileSvH\DVEE$Root\fruehauf\Eigene Dateien\My Pictures\GET4_PADI_X_Packed\1_23031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52562" y="2741597"/>
            <a:ext cx="1516063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8" descr="\\WinfileSvH\DVEE$Root\fruehauf\Eigene Dateien\My Pictures\GET4_PADI_X_Packed\1_23031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9387" y="1250934"/>
            <a:ext cx="1516063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8" descr="\\WinfileSvH\DVEE$Root\fruehauf\Eigene Dateien\My Pictures\GET4_PADI_X_Packed\1_23031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9700" y="2740009"/>
            <a:ext cx="1516062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8" descr="\\WinfileSvH\DVEE$Root\fruehauf\Eigene Dateien\My Pictures\GET4_PADI_X_Packed\1_23031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6525" y="1250934"/>
            <a:ext cx="151606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250825" y="1571609"/>
            <a:ext cx="1296987" cy="12827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1800"/>
              <a:t>MRPC</a:t>
            </a:r>
          </a:p>
        </p:txBody>
      </p:sp>
      <p:sp>
        <p:nvSpPr>
          <p:cNvPr id="26" name="Rectangle 59"/>
          <p:cNvSpPr>
            <a:spLocks noChangeArrowheads="1"/>
          </p:cNvSpPr>
          <p:nvPr/>
        </p:nvSpPr>
        <p:spPr bwMode="auto">
          <a:xfrm>
            <a:off x="1547812" y="1571609"/>
            <a:ext cx="1325563" cy="12827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1800"/>
              <a:t>MRPC</a:t>
            </a:r>
          </a:p>
        </p:txBody>
      </p:sp>
      <p:sp>
        <p:nvSpPr>
          <p:cNvPr id="27" name="Rectangle 60"/>
          <p:cNvSpPr>
            <a:spLocks noChangeArrowheads="1"/>
          </p:cNvSpPr>
          <p:nvPr/>
        </p:nvSpPr>
        <p:spPr bwMode="auto">
          <a:xfrm>
            <a:off x="2879725" y="1577959"/>
            <a:ext cx="1331912" cy="1284288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1800"/>
              <a:t>MRPC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16487" y="4810109"/>
            <a:ext cx="657225" cy="3540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6012" y="5241909"/>
            <a:ext cx="657225" cy="3556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cxnSp>
        <p:nvCxnSpPr>
          <p:cNvPr id="30" name="Elbow Connector 63"/>
          <p:cNvCxnSpPr/>
          <p:nvPr/>
        </p:nvCxnSpPr>
        <p:spPr bwMode="auto">
          <a:xfrm rot="16200000" flipV="1">
            <a:off x="4157639" y="3533152"/>
            <a:ext cx="1836000" cy="216000"/>
          </a:xfrm>
          <a:prstGeom prst="bentConnector2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1" name="Elbow Connector 64"/>
          <p:cNvCxnSpPr/>
          <p:nvPr/>
        </p:nvCxnSpPr>
        <p:spPr bwMode="auto">
          <a:xfrm rot="16200000" flipV="1">
            <a:off x="4157639" y="3239646"/>
            <a:ext cx="1836000" cy="216000"/>
          </a:xfrm>
          <a:prstGeom prst="bentConnector2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2" name="Elbow Connector 65"/>
          <p:cNvCxnSpPr/>
          <p:nvPr/>
        </p:nvCxnSpPr>
        <p:spPr bwMode="auto">
          <a:xfrm rot="16200000" flipV="1">
            <a:off x="4157639" y="2913622"/>
            <a:ext cx="1836000" cy="216000"/>
          </a:xfrm>
          <a:prstGeom prst="bentConnector2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3" name="Elbow Connector 66"/>
          <p:cNvCxnSpPr/>
          <p:nvPr/>
        </p:nvCxnSpPr>
        <p:spPr bwMode="auto">
          <a:xfrm rot="16200000" flipV="1">
            <a:off x="4157327" y="2610765"/>
            <a:ext cx="1836000" cy="216000"/>
          </a:xfrm>
          <a:prstGeom prst="bentConnector2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4" name="Elbow Connector 67"/>
          <p:cNvCxnSpPr/>
          <p:nvPr/>
        </p:nvCxnSpPr>
        <p:spPr bwMode="auto">
          <a:xfrm rot="16200000" flipV="1">
            <a:off x="4157535" y="2301462"/>
            <a:ext cx="1836000" cy="216000"/>
          </a:xfrm>
          <a:prstGeom prst="bentConnector2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5" name="Elbow Connector 68"/>
          <p:cNvCxnSpPr/>
          <p:nvPr/>
        </p:nvCxnSpPr>
        <p:spPr bwMode="auto">
          <a:xfrm rot="16200000" flipV="1">
            <a:off x="4229847" y="3794689"/>
            <a:ext cx="1836000" cy="360000"/>
          </a:xfrm>
          <a:prstGeom prst="bentConnector2">
            <a:avLst/>
          </a:prstGeom>
          <a:noFill/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6" name="Elbow Connector 69"/>
          <p:cNvCxnSpPr/>
          <p:nvPr/>
        </p:nvCxnSpPr>
        <p:spPr bwMode="auto">
          <a:xfrm rot="16200000" flipV="1">
            <a:off x="4229847" y="3497156"/>
            <a:ext cx="1836000" cy="360000"/>
          </a:xfrm>
          <a:prstGeom prst="bentConnector2">
            <a:avLst/>
          </a:prstGeom>
          <a:noFill/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7" name="Elbow Connector 70"/>
          <p:cNvCxnSpPr/>
          <p:nvPr/>
        </p:nvCxnSpPr>
        <p:spPr bwMode="auto">
          <a:xfrm rot="16200000" flipV="1">
            <a:off x="4229847" y="3203650"/>
            <a:ext cx="1836000" cy="360000"/>
          </a:xfrm>
          <a:prstGeom prst="bentConnector2">
            <a:avLst/>
          </a:prstGeom>
          <a:noFill/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8" name="Elbow Connector 71"/>
          <p:cNvCxnSpPr/>
          <p:nvPr/>
        </p:nvCxnSpPr>
        <p:spPr bwMode="auto">
          <a:xfrm rot="16200000" flipV="1">
            <a:off x="4229847" y="2877626"/>
            <a:ext cx="1836000" cy="360000"/>
          </a:xfrm>
          <a:prstGeom prst="bentConnector2">
            <a:avLst/>
          </a:prstGeom>
          <a:noFill/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9" name="Elbow Connector 72"/>
          <p:cNvCxnSpPr/>
          <p:nvPr/>
        </p:nvCxnSpPr>
        <p:spPr bwMode="auto">
          <a:xfrm rot="16200000" flipV="1">
            <a:off x="4229535" y="2574769"/>
            <a:ext cx="1836000" cy="360000"/>
          </a:xfrm>
          <a:prstGeom prst="bentConnector2">
            <a:avLst/>
          </a:prstGeom>
          <a:noFill/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40" name="Elbow Connector 73"/>
          <p:cNvCxnSpPr/>
          <p:nvPr/>
        </p:nvCxnSpPr>
        <p:spPr bwMode="auto">
          <a:xfrm rot="16200000" flipV="1">
            <a:off x="4229743" y="2265466"/>
            <a:ext cx="1836000" cy="360000"/>
          </a:xfrm>
          <a:prstGeom prst="bentConnector2">
            <a:avLst/>
          </a:prstGeom>
          <a:noFill/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41" name="Straight Connector 23"/>
          <p:cNvCxnSpPr>
            <a:cxnSpLocks noChangeShapeType="1"/>
          </p:cNvCxnSpPr>
          <p:nvPr/>
        </p:nvCxnSpPr>
        <p:spPr bwMode="auto">
          <a:xfrm flipH="1">
            <a:off x="5183187" y="4773597"/>
            <a:ext cx="1588" cy="571500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2" name="Straight Arrow Connector 28"/>
          <p:cNvCxnSpPr>
            <a:cxnSpLocks noChangeShapeType="1"/>
          </p:cNvCxnSpPr>
          <p:nvPr/>
        </p:nvCxnSpPr>
        <p:spPr bwMode="auto">
          <a:xfrm flipH="1">
            <a:off x="5327650" y="5419709"/>
            <a:ext cx="936625" cy="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3" name="Straight Arrow Connector 85"/>
          <p:cNvCxnSpPr>
            <a:cxnSpLocks noChangeShapeType="1"/>
          </p:cNvCxnSpPr>
          <p:nvPr/>
        </p:nvCxnSpPr>
        <p:spPr bwMode="auto">
          <a:xfrm flipH="1" flipV="1">
            <a:off x="5295900" y="4987909"/>
            <a:ext cx="1165225" cy="71438"/>
          </a:xfrm>
          <a:prstGeom prst="straightConnector1">
            <a:avLst/>
          </a:prstGeom>
          <a:noFill/>
          <a:ln w="15875" algn="ctr">
            <a:solidFill>
              <a:srgbClr val="FF3300"/>
            </a:solidFill>
            <a:round/>
            <a:headEnd/>
            <a:tailEnd type="arrow" w="med" len="med"/>
          </a:ln>
        </p:spPr>
      </p:cxnSp>
      <p:cxnSp>
        <p:nvCxnSpPr>
          <p:cNvPr id="44" name="Straight Arrow Connector 90"/>
          <p:cNvCxnSpPr>
            <a:cxnSpLocks noChangeShapeType="1"/>
          </p:cNvCxnSpPr>
          <p:nvPr/>
        </p:nvCxnSpPr>
        <p:spPr bwMode="auto">
          <a:xfrm>
            <a:off x="5327650" y="2300272"/>
            <a:ext cx="1133475" cy="0"/>
          </a:xfrm>
          <a:prstGeom prst="straightConnector1">
            <a:avLst/>
          </a:prstGeom>
          <a:noFill/>
          <a:ln w="15875" algn="ctr">
            <a:solidFill>
              <a:srgbClr val="FF3300"/>
            </a:solidFill>
            <a:round/>
            <a:headEnd/>
            <a:tailEnd type="arrow" w="med" len="med"/>
          </a:ln>
        </p:spPr>
      </p:cxnSp>
      <p:cxnSp>
        <p:nvCxnSpPr>
          <p:cNvPr id="45" name="Straight Arrow Connector 93"/>
          <p:cNvCxnSpPr>
            <a:cxnSpLocks noChangeShapeType="1"/>
          </p:cNvCxnSpPr>
          <p:nvPr/>
        </p:nvCxnSpPr>
        <p:spPr bwMode="auto">
          <a:xfrm>
            <a:off x="5183187" y="2212959"/>
            <a:ext cx="1277938" cy="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6" name="Elbow Connector 43020"/>
          <p:cNvCxnSpPr>
            <a:cxnSpLocks noChangeShapeType="1"/>
          </p:cNvCxnSpPr>
          <p:nvPr/>
        </p:nvCxnSpPr>
        <p:spPr bwMode="auto">
          <a:xfrm>
            <a:off x="4651375" y="1449372"/>
            <a:ext cx="1809750" cy="77787"/>
          </a:xfrm>
          <a:prstGeom prst="bentConnector3">
            <a:avLst>
              <a:gd name="adj1" fmla="val 50000"/>
            </a:avLst>
          </a:prstGeom>
          <a:noFill/>
          <a:ln w="22225" algn="ctr">
            <a:solidFill>
              <a:srgbClr val="3399FF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47" name="Elbow Connector 103"/>
          <p:cNvCxnSpPr>
            <a:cxnSpLocks noChangeShapeType="1"/>
          </p:cNvCxnSpPr>
          <p:nvPr/>
        </p:nvCxnSpPr>
        <p:spPr bwMode="auto">
          <a:xfrm flipV="1">
            <a:off x="4668837" y="1636697"/>
            <a:ext cx="1792288" cy="115887"/>
          </a:xfrm>
          <a:prstGeom prst="bentConnector3">
            <a:avLst>
              <a:gd name="adj1" fmla="val 44949"/>
            </a:avLst>
          </a:prstGeom>
          <a:noFill/>
          <a:ln w="22225" algn="ctr">
            <a:solidFill>
              <a:srgbClr val="3399FF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48" name="Elbow Connector 105"/>
          <p:cNvCxnSpPr>
            <a:cxnSpLocks noChangeShapeType="1"/>
          </p:cNvCxnSpPr>
          <p:nvPr/>
        </p:nvCxnSpPr>
        <p:spPr bwMode="auto">
          <a:xfrm flipV="1">
            <a:off x="4668837" y="1752584"/>
            <a:ext cx="1792288" cy="280988"/>
          </a:xfrm>
          <a:prstGeom prst="bentConnector3">
            <a:avLst>
              <a:gd name="adj1" fmla="val 50000"/>
            </a:avLst>
          </a:prstGeom>
          <a:noFill/>
          <a:ln w="22225" algn="ctr">
            <a:solidFill>
              <a:srgbClr val="3399FF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49" name="Elbow Connector 112"/>
          <p:cNvCxnSpPr>
            <a:cxnSpLocks noChangeShapeType="1"/>
          </p:cNvCxnSpPr>
          <p:nvPr/>
        </p:nvCxnSpPr>
        <p:spPr bwMode="auto">
          <a:xfrm flipV="1">
            <a:off x="4679950" y="1892284"/>
            <a:ext cx="1781175" cy="465138"/>
          </a:xfrm>
          <a:prstGeom prst="bentConnector3">
            <a:avLst>
              <a:gd name="adj1" fmla="val 57486"/>
            </a:avLst>
          </a:prstGeom>
          <a:noFill/>
          <a:ln w="22225" algn="ctr">
            <a:solidFill>
              <a:srgbClr val="3399FF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50" name="Elbow Connector 113"/>
          <p:cNvCxnSpPr>
            <a:cxnSpLocks noChangeShapeType="1"/>
          </p:cNvCxnSpPr>
          <p:nvPr/>
        </p:nvCxnSpPr>
        <p:spPr bwMode="auto">
          <a:xfrm flipV="1">
            <a:off x="4697412" y="1989122"/>
            <a:ext cx="1763713" cy="671512"/>
          </a:xfrm>
          <a:prstGeom prst="bentConnector3">
            <a:avLst>
              <a:gd name="adj1" fmla="val 64583"/>
            </a:avLst>
          </a:prstGeom>
          <a:noFill/>
          <a:ln w="22225" algn="ctr">
            <a:solidFill>
              <a:srgbClr val="3399FF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51" name="Elbow Connector 114"/>
          <p:cNvCxnSpPr>
            <a:cxnSpLocks noChangeShapeType="1"/>
          </p:cNvCxnSpPr>
          <p:nvPr/>
        </p:nvCxnSpPr>
        <p:spPr bwMode="auto">
          <a:xfrm flipV="1">
            <a:off x="4697412" y="2103422"/>
            <a:ext cx="1763713" cy="838200"/>
          </a:xfrm>
          <a:prstGeom prst="bentConnector3">
            <a:avLst>
              <a:gd name="adj1" fmla="val 69718"/>
            </a:avLst>
          </a:prstGeom>
          <a:noFill/>
          <a:ln w="22225" algn="ctr">
            <a:solidFill>
              <a:srgbClr val="3399FF"/>
            </a:solidFill>
            <a:round/>
            <a:headEnd type="arrow" w="med" len="med"/>
            <a:tailEnd type="arrow" w="med" len="med"/>
          </a:ln>
        </p:spPr>
      </p:cxnSp>
      <p:sp>
        <p:nvSpPr>
          <p:cNvPr id="52" name="TextBox 50"/>
          <p:cNvSpPr txBox="1"/>
          <p:nvPr/>
        </p:nvSpPr>
        <p:spPr>
          <a:xfrm>
            <a:off x="3417234" y="5281116"/>
            <a:ext cx="1379480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Arial" charset="0"/>
                <a:cs typeface="Arial" charset="0"/>
              </a:rPr>
              <a:t>ToF SYNC Signal</a:t>
            </a:r>
          </a:p>
        </p:txBody>
      </p:sp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45237" y="2427272"/>
            <a:ext cx="1555750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4" name="Straight Arrow Connector 132"/>
          <p:cNvCxnSpPr>
            <a:cxnSpLocks noChangeShapeType="1"/>
          </p:cNvCxnSpPr>
          <p:nvPr/>
        </p:nvCxnSpPr>
        <p:spPr bwMode="auto">
          <a:xfrm>
            <a:off x="5346700" y="3325797"/>
            <a:ext cx="1133475" cy="0"/>
          </a:xfrm>
          <a:prstGeom prst="straightConnector1">
            <a:avLst/>
          </a:prstGeom>
          <a:noFill/>
          <a:ln w="15875" algn="ctr">
            <a:solidFill>
              <a:srgbClr val="FF3300"/>
            </a:solidFill>
            <a:round/>
            <a:headEnd/>
            <a:tailEnd type="arrow" w="med" len="med"/>
          </a:ln>
        </p:spPr>
      </p:cxn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78512" y="4197334"/>
            <a:ext cx="657225" cy="3556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cxnSp>
        <p:nvCxnSpPr>
          <p:cNvPr id="56" name="Straight Arrow Connector 5168"/>
          <p:cNvCxnSpPr>
            <a:cxnSpLocks noChangeShapeType="1"/>
          </p:cNvCxnSpPr>
          <p:nvPr/>
        </p:nvCxnSpPr>
        <p:spPr bwMode="auto">
          <a:xfrm flipV="1">
            <a:off x="6142037" y="4375134"/>
            <a:ext cx="122238" cy="923925"/>
          </a:xfrm>
          <a:prstGeom prst="straightConnector1">
            <a:avLst/>
          </a:prstGeom>
          <a:noFill/>
          <a:ln w="15875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57" name="Straight Arrow Connector 138"/>
          <p:cNvCxnSpPr>
            <a:cxnSpLocks noChangeShapeType="1"/>
          </p:cNvCxnSpPr>
          <p:nvPr/>
        </p:nvCxnSpPr>
        <p:spPr bwMode="auto">
          <a:xfrm>
            <a:off x="6108700" y="3436922"/>
            <a:ext cx="368300" cy="0"/>
          </a:xfrm>
          <a:prstGeom prst="straightConnector1">
            <a:avLst/>
          </a:prstGeom>
          <a:noFill/>
          <a:ln w="15875" algn="ctr">
            <a:solidFill>
              <a:srgbClr val="00B050"/>
            </a:solidFill>
            <a:round/>
            <a:headEnd/>
            <a:tailEnd type="arrow" w="med" len="med"/>
          </a:ln>
        </p:spPr>
      </p:cxnSp>
      <p:pic>
        <p:nvPicPr>
          <p:cNvPr id="58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35712" y="1349359"/>
            <a:ext cx="1555750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9" name="Straight Arrow Connector 141"/>
          <p:cNvCxnSpPr>
            <a:cxnSpLocks noChangeShapeType="1"/>
          </p:cNvCxnSpPr>
          <p:nvPr/>
        </p:nvCxnSpPr>
        <p:spPr bwMode="auto">
          <a:xfrm>
            <a:off x="6111875" y="2409809"/>
            <a:ext cx="368300" cy="0"/>
          </a:xfrm>
          <a:prstGeom prst="straightConnector1">
            <a:avLst/>
          </a:prstGeom>
          <a:noFill/>
          <a:ln w="15875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60" name="Straight Connector 5172"/>
          <p:cNvCxnSpPr>
            <a:cxnSpLocks noChangeShapeType="1"/>
          </p:cNvCxnSpPr>
          <p:nvPr/>
        </p:nvCxnSpPr>
        <p:spPr bwMode="auto">
          <a:xfrm>
            <a:off x="6111875" y="2409809"/>
            <a:ext cx="0" cy="1892300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61" name="Elbow Connector 75"/>
          <p:cNvCxnSpPr>
            <a:cxnSpLocks noChangeShapeType="1"/>
          </p:cNvCxnSpPr>
          <p:nvPr/>
        </p:nvCxnSpPr>
        <p:spPr bwMode="auto">
          <a:xfrm flipH="1">
            <a:off x="2435225" y="1906572"/>
            <a:ext cx="5456237" cy="4073525"/>
          </a:xfrm>
          <a:prstGeom prst="bentConnector3">
            <a:avLst>
              <a:gd name="adj1" fmla="val -20042"/>
            </a:avLst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62" name="Elbow Connector 162"/>
          <p:cNvCxnSpPr>
            <a:cxnSpLocks noChangeShapeType="1"/>
          </p:cNvCxnSpPr>
          <p:nvPr/>
        </p:nvCxnSpPr>
        <p:spPr bwMode="auto">
          <a:xfrm flipH="1">
            <a:off x="2435225" y="2984484"/>
            <a:ext cx="5465762" cy="2827338"/>
          </a:xfrm>
          <a:prstGeom prst="bentConnector3">
            <a:avLst>
              <a:gd name="adj1" fmla="val -15546"/>
            </a:avLst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63" name="TextBox 36"/>
          <p:cNvSpPr txBox="1">
            <a:spLocks noChangeArrowheads="1"/>
          </p:cNvSpPr>
          <p:nvPr/>
        </p:nvSpPr>
        <p:spPr bwMode="auto">
          <a:xfrm>
            <a:off x="1085850" y="5103797"/>
            <a:ext cx="13493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b="1" i="1"/>
              <a:t>Counting-Room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0" y="5051409"/>
            <a:ext cx="2987675" cy="1285875"/>
          </a:xfrm>
          <a:prstGeom prst="rect">
            <a:avLst/>
          </a:prstGeom>
          <a:noFill/>
          <a:ln w="25400" algn="ctr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endParaRPr lang="en-US" altLang="en-US" sz="1600" b="1"/>
          </a:p>
        </p:txBody>
      </p:sp>
      <p:sp>
        <p:nvSpPr>
          <p:cNvPr id="65" name="TextBox 36"/>
          <p:cNvSpPr txBox="1">
            <a:spLocks noChangeArrowheads="1"/>
          </p:cNvSpPr>
          <p:nvPr/>
        </p:nvSpPr>
        <p:spPr bwMode="auto">
          <a:xfrm>
            <a:off x="1609725" y="3575034"/>
            <a:ext cx="600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b="1" i="1"/>
              <a:t>CAVE</a:t>
            </a:r>
          </a:p>
        </p:txBody>
      </p:sp>
      <p:pic>
        <p:nvPicPr>
          <p:cNvPr id="66" name="Picture 5" descr="desktop%20clipar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7" y="5276834"/>
            <a:ext cx="646113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TextBox 36"/>
          <p:cNvSpPr txBox="1">
            <a:spLocks noChangeArrowheads="1"/>
          </p:cNvSpPr>
          <p:nvPr/>
        </p:nvSpPr>
        <p:spPr bwMode="auto">
          <a:xfrm>
            <a:off x="446087" y="4097322"/>
            <a:ext cx="2992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b="1" i="1" dirty="0"/>
              <a:t>Example for  192 Channel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1071538" y="285728"/>
            <a:ext cx="6858048" cy="71438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Electronics &amp; Readout chain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304264" y="3225631"/>
            <a:ext cx="760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i="1" dirty="0" smtClean="0"/>
              <a:t>PADI8</a:t>
            </a:r>
            <a:endParaRPr lang="zh-CN" altLang="en-US" sz="1600" i="1" dirty="0"/>
          </a:p>
        </p:txBody>
      </p:sp>
      <p:sp>
        <p:nvSpPr>
          <p:cNvPr id="70" name="文本框 69"/>
          <p:cNvSpPr txBox="1"/>
          <p:nvPr/>
        </p:nvSpPr>
        <p:spPr>
          <a:xfrm>
            <a:off x="6815244" y="3537969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i="1" dirty="0" smtClean="0"/>
              <a:t>GET4</a:t>
            </a:r>
            <a:endParaRPr lang="zh-CN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21089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21</a:t>
            </a:fld>
            <a:endParaRPr lang="zh-CN" altLang="en-US" dirty="0"/>
          </a:p>
        </p:txBody>
      </p:sp>
      <p:pic>
        <p:nvPicPr>
          <p:cNvPr id="4" name="Picture 2" descr="F:\工作\CBM合作\玻璃测试\玻璃批量生产\IMG_3130.JPG"/>
          <p:cNvPicPr>
            <a:picLocks noChangeAspect="1" noChangeArrowheads="1"/>
          </p:cNvPicPr>
          <p:nvPr/>
        </p:nvPicPr>
        <p:blipFill>
          <a:blip r:embed="rId2"/>
          <a:srcRect t="5789"/>
          <a:stretch>
            <a:fillRect/>
          </a:stretch>
        </p:blipFill>
        <p:spPr bwMode="auto">
          <a:xfrm>
            <a:off x="4929190" y="1214423"/>
            <a:ext cx="3357586" cy="2347694"/>
          </a:xfrm>
          <a:prstGeom prst="rect">
            <a:avLst/>
          </a:prstGeo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57224" y="357166"/>
            <a:ext cx="7143773" cy="57148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Development of low resistive glass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71612"/>
            <a:ext cx="4214810" cy="20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5"/>
          <p:cNvSpPr txBox="1"/>
          <p:nvPr/>
        </p:nvSpPr>
        <p:spPr>
          <a:xfrm>
            <a:off x="1000100" y="1214422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Performance of the glass</a:t>
            </a:r>
            <a:endParaRPr lang="zh-CN" altLang="en-US" dirty="0"/>
          </a:p>
        </p:txBody>
      </p:sp>
      <p:sp>
        <p:nvSpPr>
          <p:cNvPr id="8" name="TextBox 6"/>
          <p:cNvSpPr txBox="1"/>
          <p:nvPr/>
        </p:nvSpPr>
        <p:spPr>
          <a:xfrm>
            <a:off x="5000628" y="3571876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Glass mass production</a:t>
            </a:r>
          </a:p>
          <a:p>
            <a:r>
              <a:rPr lang="en-US" altLang="zh-CN" dirty="0" smtClean="0"/>
              <a:t> Yield &gt;100m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/month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714348" y="3714752"/>
            <a:ext cx="2500330" cy="2286016"/>
            <a:chOff x="571472" y="3929066"/>
            <a:chExt cx="2500330" cy="2286016"/>
          </a:xfrm>
        </p:grpSpPr>
        <p:pic>
          <p:nvPicPr>
            <p:cNvPr id="10" name="图片 9" descr="D:\王杰\Aging test\素材\PPT做图\QQ截图20151111104642.jp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72" y="4071942"/>
              <a:ext cx="2500330" cy="200026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直接箭头连接符 10"/>
            <p:cNvCxnSpPr/>
            <p:nvPr/>
          </p:nvCxnSpPr>
          <p:spPr>
            <a:xfrm rot="16200000" flipH="1">
              <a:off x="285720" y="4857760"/>
              <a:ext cx="2286016" cy="42862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00034" y="6000768"/>
            <a:ext cx="273985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Aging test with X-ray source</a:t>
            </a:r>
            <a:endParaRPr lang="zh-CN" altLang="en-US" sz="1600" dirty="0"/>
          </a:p>
        </p:txBody>
      </p:sp>
      <p:pic>
        <p:nvPicPr>
          <p:cNvPr id="13" name="Picture 3" descr="两个时间分辨 (2)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4214818"/>
            <a:ext cx="30718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643702" y="4286256"/>
            <a:ext cx="2357422" cy="2162773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Online test system. The efficiency and time resolution can be obtained by cosmic ray while irradiated by X-rays. 0.1C/cm</a:t>
            </a:r>
            <a:r>
              <a:rPr lang="en-US" altLang="zh-CN" sz="16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charge is accumulated in 35 days.</a:t>
            </a:r>
            <a:endParaRPr lang="en-US" altLang="zh-CN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  <p:pic>
        <p:nvPicPr>
          <p:cNvPr id="4" name="Picture 16" descr="C:\Users\wjb\Desktop\eff-20th-cbm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096" y="1125536"/>
            <a:ext cx="2720975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 descr="C:\Users\wjb\Desktop\res-20th-cbm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258" y="3763961"/>
            <a:ext cx="2727325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3232583" y="3457573"/>
            <a:ext cx="2218886" cy="584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Rate: </a:t>
            </a: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70kHz/cm</a:t>
            </a:r>
            <a:r>
              <a:rPr kumimoji="0" lang="en-US" altLang="zh-CN" sz="16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2</a:t>
            </a:r>
            <a:endParaRPr kumimoji="0" lang="en-US" altLang="zh-CN" sz="1600" b="0" i="0" u="none" strike="noStrike" kern="0" cap="none" spc="0" normalizeH="0" baseline="30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Time resolution: 40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ps</a:t>
            </a:r>
            <a:endParaRPr kumimoji="0" lang="zh-CN" altLang="en-US" sz="1600" b="0" i="0" u="none" strike="noStrike" kern="0" cap="none" spc="0" normalizeH="0" baseline="30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cxnSp>
        <p:nvCxnSpPr>
          <p:cNvPr id="7" name="直接箭头连接符 15"/>
          <p:cNvCxnSpPr>
            <a:cxnSpLocks noChangeShapeType="1"/>
          </p:cNvCxnSpPr>
          <p:nvPr/>
        </p:nvCxnSpPr>
        <p:spPr bwMode="auto">
          <a:xfrm flipH="1">
            <a:off x="1284722" y="4041773"/>
            <a:ext cx="2135150" cy="154622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" name="直接箭头连接符 13"/>
          <p:cNvCxnSpPr>
            <a:cxnSpLocks noChangeShapeType="1"/>
          </p:cNvCxnSpPr>
          <p:nvPr/>
        </p:nvCxnSpPr>
        <p:spPr bwMode="auto">
          <a:xfrm flipH="1" flipV="1">
            <a:off x="2484871" y="1835149"/>
            <a:ext cx="804347" cy="173786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71600" y="281622"/>
            <a:ext cx="7072362" cy="699106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Rate capability of high rate MRPC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pic>
        <p:nvPicPr>
          <p:cNvPr id="10" name="图片 3" descr="High_Rate_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6949" b="5498"/>
          <a:stretch>
            <a:fillRect/>
          </a:stretch>
        </p:blipFill>
        <p:spPr bwMode="auto">
          <a:xfrm>
            <a:off x="5451469" y="1988840"/>
            <a:ext cx="3682054" cy="267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628262" y="4855364"/>
            <a:ext cx="5328592" cy="830997"/>
          </a:xfrm>
          <a:prstGeom prst="rect">
            <a:avLst/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US" altLang="zh-CN" sz="1600" b="1" i="1">
                <a:solidFill>
                  <a:srgbClr val="002060"/>
                </a:solidFill>
              </a:rPr>
              <a:t>Even though the rate is </a:t>
            </a:r>
            <a:r>
              <a:rPr lang="en-US" altLang="zh-CN" sz="1600" b="1" i="1">
                <a:solidFill>
                  <a:srgbClr val="FF0000"/>
                </a:solidFill>
              </a:rPr>
              <a:t>70kHz/cm</a:t>
            </a:r>
            <a:r>
              <a:rPr lang="en-US" altLang="zh-CN" sz="1600" b="1" i="1" baseline="30000">
                <a:solidFill>
                  <a:srgbClr val="FF0000"/>
                </a:solidFill>
              </a:rPr>
              <a:t>2</a:t>
            </a:r>
            <a:r>
              <a:rPr lang="en-US" altLang="zh-CN" sz="1600" b="1" i="1">
                <a:solidFill>
                  <a:srgbClr val="002060"/>
                </a:solidFill>
              </a:rPr>
              <a:t>, the efficiency is still higher than </a:t>
            </a:r>
            <a:r>
              <a:rPr lang="en-US" altLang="zh-CN" sz="1600" b="1" i="1">
                <a:solidFill>
                  <a:srgbClr val="FF0000"/>
                </a:solidFill>
              </a:rPr>
              <a:t>90%</a:t>
            </a:r>
            <a:r>
              <a:rPr lang="en-US" altLang="zh-CN" sz="1600" b="1" i="1">
                <a:solidFill>
                  <a:srgbClr val="002060"/>
                </a:solidFill>
              </a:rPr>
              <a:t> and the time resolution  is about </a:t>
            </a:r>
            <a:r>
              <a:rPr lang="en-US" altLang="zh-CN" sz="1600" b="1" i="1">
                <a:solidFill>
                  <a:srgbClr val="FF0000"/>
                </a:solidFill>
              </a:rPr>
              <a:t>80ps</a:t>
            </a:r>
            <a:r>
              <a:rPr lang="en-US" altLang="zh-CN" sz="1600" b="1" i="1">
                <a:solidFill>
                  <a:srgbClr val="002060"/>
                </a:solidFill>
              </a:rPr>
              <a:t>.</a:t>
            </a:r>
            <a:endParaRPr lang="zh-CN" altLang="en-US" sz="1600" b="1">
              <a:solidFill>
                <a:srgbClr val="002060"/>
              </a:solidFill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932040" y="1553029"/>
            <a:ext cx="3913451" cy="338554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Test results at </a:t>
            </a:r>
            <a:r>
              <a:rPr kumimoji="0" lang="en-US" altLang="zh-CN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Nuclotron</a:t>
            </a: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Dubna</a:t>
            </a:r>
            <a:r>
              <a: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，</a:t>
            </a: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2013</a:t>
            </a:r>
            <a:endParaRPr kumimoji="0" lang="zh-CN" altLang="en-US" sz="1600" b="0" i="0" u="none" strike="noStrike" kern="0" cap="none" spc="0" normalizeH="0" baseline="30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4238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285860"/>
            <a:ext cx="3214678" cy="216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3832076" y="1538964"/>
            <a:ext cx="5258767" cy="3772308"/>
            <a:chOff x="4230266" y="1965784"/>
            <a:chExt cx="5258767" cy="377230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266" y="1965784"/>
              <a:ext cx="5258767" cy="377230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5456585" y="2315908"/>
              <a:ext cx="2808312" cy="936104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5456585" y="4404140"/>
              <a:ext cx="2808312" cy="936104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725445" y="3252012"/>
              <a:ext cx="539452" cy="1152128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456585" y="3262926"/>
              <a:ext cx="539452" cy="1141214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871939" y="3468036"/>
              <a:ext cx="584646" cy="720080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8264897" y="3468036"/>
              <a:ext cx="584646" cy="720080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3" name="直接箭头连接符 12"/>
          <p:cNvCxnSpPr/>
          <p:nvPr/>
        </p:nvCxnSpPr>
        <p:spPr>
          <a:xfrm>
            <a:off x="3347864" y="3140968"/>
            <a:ext cx="1224136" cy="2841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3071802" y="3857628"/>
            <a:ext cx="2714644" cy="14287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857224" y="357166"/>
            <a:ext cx="7143773" cy="57148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Prototype design for CBM-TOF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1538" y="3357562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Strip-MRPC</a:t>
            </a:r>
            <a:endParaRPr lang="zh-CN" altLang="en-US" dirty="0"/>
          </a:p>
        </p:txBody>
      </p:sp>
      <p:pic>
        <p:nvPicPr>
          <p:cNvPr id="17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3786190"/>
            <a:ext cx="2643174" cy="2923040"/>
          </a:xfrm>
          <a:prstGeom prst="rect">
            <a:avLst/>
          </a:prstGeom>
        </p:spPr>
      </p:pic>
      <p:sp>
        <p:nvSpPr>
          <p:cNvPr id="18" name="TextBox 19"/>
          <p:cNvSpPr txBox="1"/>
          <p:nvPr/>
        </p:nvSpPr>
        <p:spPr>
          <a:xfrm>
            <a:off x="714348" y="3714752"/>
            <a:ext cx="209544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Inner zone-MRPC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543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  <p:sp>
        <p:nvSpPr>
          <p:cNvPr id="4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53A7A3-4D64-4933-944C-AE54015369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3429000"/>
            <a:ext cx="4929222" cy="1829055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214810" y="1285860"/>
            <a:ext cx="4792616" cy="1756508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Glass: low resistive glass</a:t>
            </a:r>
          </a:p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0.7mm thick, 27cm x 25cm</a:t>
            </a:r>
            <a:endParaRPr lang="en-US" altLang="zh-CN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Strip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27cm x 0.7cm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0.3cm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interval,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strips</a:t>
            </a:r>
          </a:p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Gas gap: 8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x 0.25mm, two stacks</a:t>
            </a:r>
          </a:p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Gas box: 600mm x 500mm x 72mm</a:t>
            </a:r>
            <a:endParaRPr lang="en-US" altLang="zh-CN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457200" y="269876"/>
            <a:ext cx="8075240" cy="70609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of strip-MRPC for high rate region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357158" y="5429264"/>
            <a:ext cx="4418838" cy="41498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/>
              <a:t>Differential strip: 7mm wide+3mm interval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5357818" y="3714752"/>
            <a:ext cx="3500462" cy="1296305"/>
            <a:chOff x="4214810" y="3786190"/>
            <a:chExt cx="3500462" cy="1296305"/>
          </a:xfrm>
        </p:grpSpPr>
        <p:sp>
          <p:nvSpPr>
            <p:cNvPr id="11" name="矩形 10"/>
            <p:cNvSpPr/>
            <p:nvPr/>
          </p:nvSpPr>
          <p:spPr>
            <a:xfrm>
              <a:off x="5072066" y="4286256"/>
              <a:ext cx="2143140" cy="50006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072066" y="4786322"/>
              <a:ext cx="2143140" cy="7143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857884" y="4143380"/>
              <a:ext cx="642942" cy="1428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连接符 13"/>
            <p:cNvCxnSpPr/>
            <p:nvPr/>
          </p:nvCxnSpPr>
          <p:spPr>
            <a:xfrm flipV="1">
              <a:off x="7255823" y="4286256"/>
              <a:ext cx="459449" cy="7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7286644" y="4786322"/>
              <a:ext cx="42862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 rot="5400000">
              <a:off x="7286644" y="4143380"/>
              <a:ext cx="2857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 rot="5400000" flipH="1" flipV="1">
              <a:off x="7307572" y="4938825"/>
              <a:ext cx="2857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6"/>
            <p:cNvSpPr txBox="1"/>
            <p:nvPr/>
          </p:nvSpPr>
          <p:spPr>
            <a:xfrm>
              <a:off x="7286644" y="4357694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/>
                <a:t>h</a:t>
              </a:r>
              <a:endParaRPr lang="zh-CN" altLang="en-US" sz="1600" dirty="0"/>
            </a:p>
          </p:txBody>
        </p:sp>
        <p:cxnSp>
          <p:nvCxnSpPr>
            <p:cNvPr id="19" name="直接连接符 18"/>
            <p:cNvCxnSpPr/>
            <p:nvPr/>
          </p:nvCxnSpPr>
          <p:spPr>
            <a:xfrm rot="5400000" flipH="1" flipV="1">
              <a:off x="5786446" y="4000504"/>
              <a:ext cx="142876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rot="5400000" flipH="1" flipV="1">
              <a:off x="6430182" y="3999710"/>
              <a:ext cx="142876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>
              <a:off x="5572132" y="4000504"/>
              <a:ext cx="2857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rot="10800000">
              <a:off x="6500826" y="4000504"/>
              <a:ext cx="2857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1"/>
            <p:cNvSpPr txBox="1"/>
            <p:nvPr/>
          </p:nvSpPr>
          <p:spPr>
            <a:xfrm>
              <a:off x="6000760" y="3786190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/>
                <a:t>w</a:t>
              </a:r>
              <a:endParaRPr lang="zh-CN" altLang="en-US" sz="1600" dirty="0"/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4572000" y="4286256"/>
              <a:ext cx="42862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rot="10800000">
              <a:off x="4548249" y="4143566"/>
              <a:ext cx="1285884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 rot="5400000">
              <a:off x="4536281" y="3964785"/>
              <a:ext cx="35719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rot="5400000" flipH="1" flipV="1">
              <a:off x="4607719" y="4393413"/>
              <a:ext cx="21431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6"/>
            <p:cNvSpPr txBox="1"/>
            <p:nvPr/>
          </p:nvSpPr>
          <p:spPr>
            <a:xfrm>
              <a:off x="4572000" y="4429132"/>
              <a:ext cx="2423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/>
                <a:t>t</a:t>
              </a:r>
              <a:endParaRPr lang="zh-CN" altLang="en-US" sz="1600" dirty="0"/>
            </a:p>
          </p:txBody>
        </p:sp>
        <p:sp>
          <p:nvSpPr>
            <p:cNvPr id="29" name="TextBox 27"/>
            <p:cNvSpPr txBox="1"/>
            <p:nvPr/>
          </p:nvSpPr>
          <p:spPr>
            <a:xfrm>
              <a:off x="4214810" y="4714884"/>
              <a:ext cx="822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/>
                <a:t>ground</a:t>
              </a:r>
              <a:endParaRPr lang="zh-CN" altLang="en-US" sz="1600" dirty="0"/>
            </a:p>
          </p:txBody>
        </p:sp>
      </p:grpSp>
      <p:graphicFrame>
        <p:nvGraphicFramePr>
          <p:cNvPr id="30" name="对象 29"/>
          <p:cNvGraphicFramePr>
            <a:graphicFrameLocks noChangeAspect="1"/>
          </p:cNvGraphicFramePr>
          <p:nvPr/>
        </p:nvGraphicFramePr>
        <p:xfrm>
          <a:off x="5572132" y="5143512"/>
          <a:ext cx="2994604" cy="78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2287" name="Equation" r:id="rId4" imgW="1790700" imgH="469900" progId="Equation.3">
                  <p:embed/>
                </p:oleObj>
              </mc:Choice>
              <mc:Fallback>
                <p:oleObj name="Equation" r:id="rId4" imgW="1790700" imgH="469900" progId="Equation.3">
                  <p:embed/>
                  <p:pic>
                    <p:nvPicPr>
                      <p:cNvPr id="29" name="对象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2" y="5143512"/>
                        <a:ext cx="2994604" cy="7858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29"/>
          <p:cNvSpPr txBox="1"/>
          <p:nvPr/>
        </p:nvSpPr>
        <p:spPr>
          <a:xfrm>
            <a:off x="5429256" y="6000768"/>
            <a:ext cx="319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Feed trough: Micro-strip, 50</a:t>
            </a:r>
            <a:r>
              <a:rPr lang="el-GR" altLang="zh-CN" dirty="0" smtClean="0">
                <a:latin typeface="Times New Roman"/>
                <a:cs typeface="Times New Roman"/>
              </a:rPr>
              <a:t>Ω</a:t>
            </a:r>
            <a:endParaRPr lang="zh-CN" altLang="en-US" dirty="0"/>
          </a:p>
        </p:txBody>
      </p:sp>
      <p:cxnSp>
        <p:nvCxnSpPr>
          <p:cNvPr id="32" name="直接箭头连接符 31"/>
          <p:cNvCxnSpPr/>
          <p:nvPr/>
        </p:nvCxnSpPr>
        <p:spPr>
          <a:xfrm rot="16200000" flipV="1">
            <a:off x="4822033" y="5322107"/>
            <a:ext cx="785818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60" descr="F:\工作\CBM合作\CBM 973\文章和报告\5.2-2.JPG"/>
          <p:cNvPicPr>
            <a:picLocks noChangeAspect="1" noChangeArrowheads="1"/>
          </p:cNvPicPr>
          <p:nvPr/>
        </p:nvPicPr>
        <p:blipFill>
          <a:blip r:embed="rId6"/>
          <a:srcRect l="17391" t="46193" r="18670" b="13198"/>
          <a:stretch>
            <a:fillRect/>
          </a:stretch>
        </p:blipFill>
        <p:spPr bwMode="auto">
          <a:xfrm>
            <a:off x="0" y="1428736"/>
            <a:ext cx="4000528" cy="12801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628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  <p:sp>
        <p:nvSpPr>
          <p:cNvPr id="3" name="TextBox 23"/>
          <p:cNvSpPr txBox="1"/>
          <p:nvPr/>
        </p:nvSpPr>
        <p:spPr>
          <a:xfrm>
            <a:off x="755576" y="1196752"/>
            <a:ext cx="731001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Quality assurance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each type of materials and the assembling procedure is recorded.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82938" y="1710519"/>
            <a:ext cx="7111921" cy="4674297"/>
            <a:chOff x="264804" y="1842639"/>
            <a:chExt cx="7111921" cy="467429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4804" y="1842639"/>
              <a:ext cx="6648287" cy="43200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484" y="1912597"/>
              <a:ext cx="6648287" cy="4320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386" y="1983742"/>
              <a:ext cx="6648287" cy="4320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5177" y="2059156"/>
              <a:ext cx="6648287" cy="4320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4968" y="2130057"/>
              <a:ext cx="6648287" cy="4320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438" y="2196936"/>
              <a:ext cx="6648287" cy="4320000"/>
            </a:xfrm>
            <a:prstGeom prst="rect">
              <a:avLst/>
            </a:prstGeom>
          </p:spPr>
        </p:pic>
      </p:grpSp>
      <p:sp>
        <p:nvSpPr>
          <p:cNvPr id="11" name="TextBox 28"/>
          <p:cNvSpPr txBox="1"/>
          <p:nvPr/>
        </p:nvSpPr>
        <p:spPr>
          <a:xfrm>
            <a:off x="1910303" y="1756907"/>
            <a:ext cx="2998046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Detailed information can be found by scanning the 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QR code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it.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19" y="1677260"/>
            <a:ext cx="1942059" cy="19420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35" y="1624034"/>
            <a:ext cx="1911886" cy="2095554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 flipH="1">
            <a:off x="6886980" y="2152237"/>
            <a:ext cx="275656" cy="1894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屏幕剪辑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66" y="3881953"/>
            <a:ext cx="3984002" cy="2577304"/>
          </a:xfrm>
          <a:prstGeom prst="rect">
            <a:avLst/>
          </a:prstGeom>
        </p:spPr>
      </p:pic>
      <p:sp>
        <p:nvSpPr>
          <p:cNvPr id="16" name="TextBox 28"/>
          <p:cNvSpPr txBox="1"/>
          <p:nvPr/>
        </p:nvSpPr>
        <p:spPr>
          <a:xfrm>
            <a:off x="755576" y="3882069"/>
            <a:ext cx="4093551" cy="830997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website is developed to record all the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of each produced counter: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http://hepd.ep.tsinghua.edu.cn/CBM_TOF/ </a:t>
            </a:r>
            <a:endPara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标题 1"/>
          <p:cNvSpPr txBox="1">
            <a:spLocks/>
          </p:cNvSpPr>
          <p:nvPr/>
        </p:nvSpPr>
        <p:spPr>
          <a:xfrm>
            <a:off x="982938" y="269876"/>
            <a:ext cx="7549502" cy="70609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CBM-TOF MRPC</a:t>
            </a: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的批量生产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43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50" y="4577943"/>
            <a:ext cx="2030009" cy="10286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90" y="1268760"/>
            <a:ext cx="8019374" cy="391474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35496" y="1141827"/>
            <a:ext cx="8464972" cy="5214523"/>
            <a:chOff x="92017" y="1361944"/>
            <a:chExt cx="8464972" cy="5214523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7" y="1896467"/>
              <a:ext cx="6240000" cy="4680000"/>
            </a:xfrm>
            <a:prstGeom prst="rect">
              <a:avLst/>
            </a:prstGeom>
          </p:spPr>
        </p:pic>
        <p:sp>
          <p:nvSpPr>
            <p:cNvPr id="29" name="TextBox 23"/>
            <p:cNvSpPr txBox="1"/>
            <p:nvPr/>
          </p:nvSpPr>
          <p:spPr>
            <a:xfrm>
              <a:off x="755576" y="1361944"/>
              <a:ext cx="7632848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MRPC setup in the gas box.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3"/>
            <p:cNvSpPr txBox="1"/>
            <p:nvPr/>
          </p:nvSpPr>
          <p:spPr>
            <a:xfrm>
              <a:off x="6806940" y="5070069"/>
              <a:ext cx="782818" cy="276999"/>
            </a:xfrm>
            <a:prstGeom prst="rect">
              <a:avLst/>
            </a:prstGeom>
            <a:solidFill>
              <a:srgbClr val="8064A2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altLang="zh-CN" sz="12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PADI 10</a:t>
              </a:r>
              <a:endPara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下箭头 30"/>
            <p:cNvSpPr/>
            <p:nvPr/>
          </p:nvSpPr>
          <p:spPr>
            <a:xfrm rot="17877786">
              <a:off x="6591992" y="5092250"/>
              <a:ext cx="191591" cy="16808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2" name="TextBox 23"/>
            <p:cNvSpPr txBox="1"/>
            <p:nvPr/>
          </p:nvSpPr>
          <p:spPr>
            <a:xfrm>
              <a:off x="579701" y="4008641"/>
              <a:ext cx="1323527" cy="276999"/>
            </a:xfrm>
            <a:prstGeom prst="rect">
              <a:avLst/>
            </a:prstGeom>
            <a:solidFill>
              <a:srgbClr val="8064A2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altLang="zh-CN" sz="12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PADI power cable</a:t>
              </a:r>
              <a:endPara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下箭头 32"/>
            <p:cNvSpPr/>
            <p:nvPr/>
          </p:nvSpPr>
          <p:spPr>
            <a:xfrm rot="7393255">
              <a:off x="1932434" y="4123748"/>
              <a:ext cx="191591" cy="16808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4" name="TextBox 23"/>
            <p:cNvSpPr txBox="1"/>
            <p:nvPr/>
          </p:nvSpPr>
          <p:spPr>
            <a:xfrm>
              <a:off x="92017" y="4468173"/>
              <a:ext cx="1545643" cy="276999"/>
            </a:xfrm>
            <a:prstGeom prst="rect">
              <a:avLst/>
            </a:prstGeom>
            <a:solidFill>
              <a:srgbClr val="8064A2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altLang="zh-CN" sz="12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PADI power interface</a:t>
              </a:r>
              <a:endPara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下箭头 34"/>
            <p:cNvSpPr/>
            <p:nvPr/>
          </p:nvSpPr>
          <p:spPr>
            <a:xfrm rot="6490704">
              <a:off x="1651601" y="4543893"/>
              <a:ext cx="191591" cy="16808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TextBox 23"/>
            <p:cNvSpPr txBox="1"/>
            <p:nvPr/>
          </p:nvSpPr>
          <p:spPr>
            <a:xfrm>
              <a:off x="1226158" y="3159404"/>
              <a:ext cx="969579" cy="276999"/>
            </a:xfrm>
            <a:prstGeom prst="rect">
              <a:avLst/>
            </a:prstGeom>
            <a:solidFill>
              <a:srgbClr val="8064A2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altLang="zh-CN" sz="12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PADI output</a:t>
              </a:r>
              <a:endPara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下箭头 36"/>
            <p:cNvSpPr/>
            <p:nvPr/>
          </p:nvSpPr>
          <p:spPr>
            <a:xfrm rot="6490704">
              <a:off x="2209678" y="3235124"/>
              <a:ext cx="191591" cy="16808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8" name="TextBox 23"/>
            <p:cNvSpPr txBox="1"/>
            <p:nvPr/>
          </p:nvSpPr>
          <p:spPr>
            <a:xfrm>
              <a:off x="1691680" y="2363720"/>
              <a:ext cx="1162335" cy="276999"/>
            </a:xfrm>
            <a:prstGeom prst="rect">
              <a:avLst/>
            </a:prstGeom>
            <a:solidFill>
              <a:srgbClr val="8064A2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altLang="zh-CN" sz="12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Interface board</a:t>
              </a:r>
              <a:endPara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下箭头 38"/>
            <p:cNvSpPr/>
            <p:nvPr/>
          </p:nvSpPr>
          <p:spPr>
            <a:xfrm rot="13808937">
              <a:off x="2896466" y="2332507"/>
              <a:ext cx="191591" cy="16808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0" name="TextBox 23"/>
            <p:cNvSpPr txBox="1"/>
            <p:nvPr/>
          </p:nvSpPr>
          <p:spPr>
            <a:xfrm>
              <a:off x="3851920" y="6021288"/>
              <a:ext cx="1061569" cy="276999"/>
            </a:xfrm>
            <a:prstGeom prst="rect">
              <a:avLst/>
            </a:prstGeom>
            <a:solidFill>
              <a:srgbClr val="8064A2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altLang="zh-CN" sz="12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HV connector</a:t>
              </a:r>
              <a:endPara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1" name="下箭头 40"/>
            <p:cNvSpPr/>
            <p:nvPr/>
          </p:nvSpPr>
          <p:spPr>
            <a:xfrm rot="3597992">
              <a:off x="3403496" y="6225559"/>
              <a:ext cx="191591" cy="16808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2" name="下箭头 41"/>
            <p:cNvSpPr/>
            <p:nvPr/>
          </p:nvSpPr>
          <p:spPr>
            <a:xfrm rot="18333433">
              <a:off x="5107413" y="6202550"/>
              <a:ext cx="191591" cy="16808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7652" y="1894994"/>
              <a:ext cx="2209337" cy="2945783"/>
            </a:xfrm>
            <a:prstGeom prst="rect">
              <a:avLst/>
            </a:prstGeom>
          </p:spPr>
        </p:pic>
        <p:sp>
          <p:nvSpPr>
            <p:cNvPr id="44" name="椭圆 43"/>
            <p:cNvSpPr/>
            <p:nvPr/>
          </p:nvSpPr>
          <p:spPr>
            <a:xfrm>
              <a:off x="5126756" y="5001730"/>
              <a:ext cx="678958" cy="8650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下箭头 44"/>
            <p:cNvSpPr/>
            <p:nvPr/>
          </p:nvSpPr>
          <p:spPr>
            <a:xfrm rot="14183638">
              <a:off x="5912833" y="4783176"/>
              <a:ext cx="305557" cy="46629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TextBox 23"/>
            <p:cNvSpPr txBox="1"/>
            <p:nvPr/>
          </p:nvSpPr>
          <p:spPr>
            <a:xfrm>
              <a:off x="5517770" y="4181722"/>
              <a:ext cx="1156517" cy="276999"/>
            </a:xfrm>
            <a:prstGeom prst="rect">
              <a:avLst/>
            </a:prstGeom>
            <a:solidFill>
              <a:srgbClr val="8064A2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altLang="zh-CN" sz="12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MRPC3a - 000</a:t>
              </a:r>
              <a:endPara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23"/>
            <p:cNvSpPr txBox="1"/>
            <p:nvPr/>
          </p:nvSpPr>
          <p:spPr>
            <a:xfrm>
              <a:off x="5517770" y="3160115"/>
              <a:ext cx="1156517" cy="276999"/>
            </a:xfrm>
            <a:prstGeom prst="rect">
              <a:avLst/>
            </a:prstGeom>
            <a:solidFill>
              <a:srgbClr val="8064A2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altLang="zh-CN" sz="12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MRPC3a - 002</a:t>
              </a:r>
              <a:endPara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23"/>
            <p:cNvSpPr txBox="1"/>
            <p:nvPr/>
          </p:nvSpPr>
          <p:spPr>
            <a:xfrm>
              <a:off x="5517770" y="2012153"/>
              <a:ext cx="1156517" cy="276999"/>
            </a:xfrm>
            <a:prstGeom prst="rect">
              <a:avLst/>
            </a:prstGeom>
            <a:solidFill>
              <a:srgbClr val="8064A2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altLang="zh-CN" sz="12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MRPC3a - 003</a:t>
              </a:r>
              <a:endPara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标题 1"/>
          <p:cNvSpPr txBox="1">
            <a:spLocks/>
          </p:cNvSpPr>
          <p:nvPr/>
        </p:nvSpPr>
        <p:spPr>
          <a:xfrm>
            <a:off x="971599" y="270097"/>
            <a:ext cx="7618581" cy="70609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Layout of cosmic test system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39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633" y="-366777"/>
            <a:ext cx="4247817" cy="3249123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4" name="TextBox 28"/>
          <p:cNvSpPr txBox="1"/>
          <p:nvPr/>
        </p:nvSpPr>
        <p:spPr>
          <a:xfrm>
            <a:off x="4934856" y="1451189"/>
            <a:ext cx="2496647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Noise rate around 1 Hz/cm</a:t>
            </a:r>
            <a:r>
              <a:rPr lang="en-US" altLang="zh-CN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1600" b="1" baseline="30000" dirty="0" smtClean="0">
              <a:solidFill>
                <a:srgbClr val="FF0000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122451"/>
              </p:ext>
            </p:extLst>
          </p:nvPr>
        </p:nvGraphicFramePr>
        <p:xfrm>
          <a:off x="513890" y="2762673"/>
          <a:ext cx="8172910" cy="360698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743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43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43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22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978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00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001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9001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19993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5152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BRef</a:t>
                      </a:r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Sel2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Resolution/</a:t>
                      </a:r>
                      <a:r>
                        <a:rPr lang="en-US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Clustersize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Clustersize Ref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Event number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Calibration mode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528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009</a:t>
                      </a:r>
                      <a:endParaRPr lang="en-US" altLang="zh-CN" sz="16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010</a:t>
                      </a:r>
                      <a:endParaRPr lang="en-US" altLang="zh-CN" sz="16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011</a:t>
                      </a:r>
                      <a:endParaRPr lang="en-US" altLang="zh-CN" sz="16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0.984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92.3</a:t>
                      </a:r>
                      <a:endParaRPr lang="en-US" altLang="zh-CN" sz="1600" b="1" u="none" strike="noStrike" kern="1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701001702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528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009</a:t>
                      </a:r>
                      <a:endParaRPr lang="en-US" altLang="zh-CN" sz="16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011</a:t>
                      </a:r>
                      <a:endParaRPr lang="en-US" altLang="zh-CN" sz="16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010</a:t>
                      </a:r>
                      <a:endParaRPr lang="en-US" altLang="zh-CN" sz="16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0.964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89.4 </a:t>
                      </a:r>
                      <a:endParaRPr lang="en-US" altLang="zh-CN" sz="1600" b="1" u="none" strike="noStrike" kern="1200" dirty="0" smtClean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701002701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528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010</a:t>
                      </a:r>
                      <a:endParaRPr lang="en-US" altLang="zh-CN" sz="16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009</a:t>
                      </a:r>
                      <a:endParaRPr lang="en-US" altLang="zh-CN" sz="16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011</a:t>
                      </a:r>
                      <a:endParaRPr lang="en-US" altLang="zh-CN" sz="16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0.989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100.2 </a:t>
                      </a:r>
                      <a:endParaRPr lang="en-US" altLang="zh-CN" sz="1600" b="1" u="none" strike="noStrike" kern="1200" dirty="0" smtClean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701701002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528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010</a:t>
                      </a:r>
                      <a:endParaRPr lang="en-US" altLang="zh-CN" sz="16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011</a:t>
                      </a:r>
                      <a:endParaRPr lang="en-US" altLang="zh-CN" sz="16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009</a:t>
                      </a:r>
                      <a:endParaRPr lang="en-US" altLang="zh-CN" sz="16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99.2 </a:t>
                      </a:r>
                      <a:endParaRPr lang="en-US" altLang="zh-CN" sz="1600" b="1" u="none" strike="noStrike" kern="1200" dirty="0" smtClean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701702700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528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011</a:t>
                      </a:r>
                      <a:endParaRPr lang="en-US" altLang="zh-CN" sz="16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009</a:t>
                      </a:r>
                      <a:endParaRPr lang="en-US" altLang="zh-CN" sz="16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010</a:t>
                      </a:r>
                      <a:endParaRPr lang="en-US" altLang="zh-CN" sz="16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0.973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91.8 </a:t>
                      </a:r>
                      <a:endParaRPr lang="en-US" altLang="zh-CN" sz="1600" b="1" u="none" strike="noStrike" kern="1200" dirty="0" smtClean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702701001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528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011</a:t>
                      </a:r>
                      <a:endParaRPr lang="en-US" altLang="zh-CN" sz="16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010</a:t>
                      </a:r>
                      <a:endParaRPr lang="en-US" altLang="zh-CN" sz="16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009</a:t>
                      </a:r>
                      <a:endParaRPr lang="en-US" altLang="zh-CN" sz="16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0.984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 </a:t>
                      </a:r>
                      <a:endParaRPr lang="en-US" altLang="zh-CN" sz="1600" b="1" u="none" strike="noStrike" kern="1200" dirty="0" smtClean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702701700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45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  <p:sp>
        <p:nvSpPr>
          <p:cNvPr id="4" name="灯片编号占位符 1"/>
          <p:cNvSpPr txBox="1">
            <a:spLocks/>
          </p:cNvSpPr>
          <p:nvPr/>
        </p:nvSpPr>
        <p:spPr bwMode="auto">
          <a:xfrm>
            <a:off x="8215313" y="6356350"/>
            <a:ext cx="469900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 sz="1400" kern="1200">
                <a:solidFill>
                  <a:srgbClr val="000000"/>
                </a:solidFill>
                <a:latin typeface="+mn-lt"/>
                <a:ea typeface="宋体" charset="-122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charset="-122"/>
              <a:cs typeface="+mn-cs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220663" y="0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  <a:ea typeface="宋体"/>
              </a:rPr>
              <a:t>Overview of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libri"/>
                <a:ea typeface="宋体"/>
              </a:rPr>
              <a:t>SoLID</a:t>
            </a:r>
            <a:endParaRPr lang="zh-CN" altLang="en-US" sz="3200" b="1" dirty="0">
              <a:solidFill>
                <a:srgbClr val="FF0000"/>
              </a:solidFill>
              <a:latin typeface="Calibri"/>
              <a:ea typeface="宋体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4242853"/>
            <a:ext cx="682622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6856" y="1062296"/>
            <a:ext cx="9144000" cy="316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9" tIns="45622" rIns="91249" bIns="45622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Full exploitation of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JLab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12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GeV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Upgrade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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Large Acceptance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Detector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AND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Can Handle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High Luminosity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(10</a:t>
            </a:r>
            <a:r>
              <a:rPr lang="en-US" altLang="en-US" sz="2000" baseline="30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37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-10</a:t>
            </a:r>
            <a:r>
              <a:rPr lang="en-US" altLang="en-US" sz="2000" baseline="30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39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Take advantage of latest development  in detectors , data acquisitions and </a:t>
            </a:r>
            <a:r>
              <a:rPr lang="en-US" altLang="en-US" sz="2000" dirty="0" smtClean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simulations</a:t>
            </a:r>
            <a:endParaRPr lang="en-US" altLang="en-US" sz="2000" dirty="0">
              <a:solidFill>
                <a:srgbClr val="0000FF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Reach ultimate precision for SIDIS (TMDs), PVDIS in high-x region and threshold J/</a:t>
            </a:r>
            <a:r>
              <a:rPr lang="en-US" altLang="en-US" sz="2000" dirty="0">
                <a:solidFill>
                  <a:srgbClr val="0000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y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lang="en-US" altLang="en-US" sz="20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5 highly rated experiments approved </a:t>
            </a: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(+</a:t>
            </a:r>
            <a:r>
              <a:rPr lang="en-US" altLang="zh-CN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Three SIDIS experiments,  one PVDIS,  one J/</a:t>
            </a:r>
            <a:r>
              <a:rPr lang="en-US" altLang="en-US" sz="2000" dirty="0">
                <a:solidFill>
                  <a:srgbClr val="0000FF"/>
                </a:solidFill>
                <a:latin typeface="Symbol" panose="05050102010706020507" pitchFamily="18" charset="2"/>
              </a:rPr>
              <a:t>y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 production (+ </a:t>
            </a:r>
            <a:r>
              <a:rPr lang="en-US" altLang="zh-CN" sz="2000" dirty="0">
                <a:solidFill>
                  <a:srgbClr val="0000FF"/>
                </a:solidFill>
                <a:latin typeface="Calibri" panose="020F0502020204030204" pitchFamily="34" charset="0"/>
              </a:rPr>
              <a:t>three</a:t>
            </a:r>
            <a:r>
              <a:rPr lang="en-US" altLang="en-US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run group experiments)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Strong collaboration (250+ collaborators from 70+ institutes, 13 countries)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Significant international contributions (Chinese collaboration)</a:t>
            </a: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2695431" y="612341"/>
            <a:ext cx="3280064" cy="36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9" tIns="45622" rIns="91249" bIns="45622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0" dirty="0">
                <a:solidFill>
                  <a:srgbClr val="000000"/>
                </a:solidFill>
                <a:latin typeface="Calibri" panose="020F0502020204030204" pitchFamily="34" charset="0"/>
              </a:rPr>
              <a:t>So</a:t>
            </a:r>
            <a:r>
              <a:rPr lang="en-US" altLang="en-US" sz="1800" b="0" i="0" dirty="0">
                <a:solidFill>
                  <a:srgbClr val="000000"/>
                </a:solidFill>
                <a:latin typeface="Calibri" panose="020F0502020204030204" pitchFamily="34" charset="0"/>
              </a:rPr>
              <a:t>lenoidal </a:t>
            </a:r>
            <a:r>
              <a:rPr lang="en-US" altLang="en-US" sz="1800" i="0" dirty="0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en-US" altLang="en-US" sz="1800" b="0" i="0" dirty="0">
                <a:solidFill>
                  <a:srgbClr val="000000"/>
                </a:solidFill>
                <a:latin typeface="Calibri" panose="020F0502020204030204" pitchFamily="34" charset="0"/>
              </a:rPr>
              <a:t>arge </a:t>
            </a:r>
            <a:r>
              <a:rPr lang="en-US" altLang="en-US" sz="1800" i="0" dirty="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US" altLang="en-US" sz="1800" b="0" i="0" dirty="0">
                <a:solidFill>
                  <a:srgbClr val="000000"/>
                </a:solidFill>
                <a:latin typeface="Calibri" panose="020F0502020204030204" pitchFamily="34" charset="0"/>
              </a:rPr>
              <a:t>ntensity </a:t>
            </a:r>
            <a:r>
              <a:rPr lang="en-US" altLang="en-US" sz="1800" i="0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lang="en-US" altLang="en-US" sz="1800" b="0" i="0" dirty="0">
                <a:solidFill>
                  <a:srgbClr val="000000"/>
                </a:solidFill>
                <a:latin typeface="Calibri" panose="020F0502020204030204" pitchFamily="34" charset="0"/>
              </a:rPr>
              <a:t>evice</a:t>
            </a:r>
          </a:p>
        </p:txBody>
      </p:sp>
    </p:spTree>
    <p:extLst>
      <p:ext uri="{BB962C8B-B14F-4D97-AF65-F5344CB8AC3E}">
        <p14:creationId xmlns:p14="http://schemas.microsoft.com/office/powerpoint/2010/main" val="253477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  <p:sp>
        <p:nvSpPr>
          <p:cNvPr id="5" name="内容占位符 1"/>
          <p:cNvSpPr txBox="1">
            <a:spLocks/>
          </p:cNvSpPr>
          <p:nvPr/>
        </p:nvSpPr>
        <p:spPr>
          <a:xfrm>
            <a:off x="534800" y="1196752"/>
            <a:ext cx="4857784" cy="250033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MRPC is developed for the TOF of </a:t>
            </a:r>
            <a:r>
              <a:rPr kumimoji="0" lang="en-US" altLang="zh-CN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SoLID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 Requirements for TOF: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 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/k separation up to 7GeV/c 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Time resolution &lt; 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20ps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Rate capability &gt; 10kHz/cm²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9" descr="F:\工作\12GeV\JLab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3857628"/>
            <a:ext cx="2357454" cy="244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组合 7"/>
          <p:cNvGrpSpPr/>
          <p:nvPr/>
        </p:nvGrpSpPr>
        <p:grpSpPr>
          <a:xfrm>
            <a:off x="214282" y="4000504"/>
            <a:ext cx="5429288" cy="2071702"/>
            <a:chOff x="-1285884" y="3786191"/>
            <a:chExt cx="5743040" cy="2441033"/>
          </a:xfrm>
        </p:grpSpPr>
        <p:grpSp>
          <p:nvGrpSpPr>
            <p:cNvPr id="9" name="组合 123"/>
            <p:cNvGrpSpPr/>
            <p:nvPr/>
          </p:nvGrpSpPr>
          <p:grpSpPr>
            <a:xfrm rot="16200000">
              <a:off x="357179" y="2928925"/>
              <a:ext cx="2000235" cy="3714776"/>
              <a:chOff x="4286248" y="2610122"/>
              <a:chExt cx="2000235" cy="3714776"/>
            </a:xfrm>
          </p:grpSpPr>
          <p:sp>
            <p:nvSpPr>
              <p:cNvPr id="22" name="梯形 21"/>
              <p:cNvSpPr/>
              <p:nvPr/>
            </p:nvSpPr>
            <p:spPr>
              <a:xfrm flipV="1">
                <a:off x="4286248" y="2610122"/>
                <a:ext cx="1643074" cy="3714776"/>
              </a:xfrm>
              <a:prstGeom prst="trapezoid">
                <a:avLst>
                  <a:gd name="adj" fmla="val 20438"/>
                </a:avLst>
              </a:prstGeom>
              <a:solidFill>
                <a:srgbClr val="00CC99">
                  <a:lumMod val="60000"/>
                  <a:lumOff val="40000"/>
                </a:srgbClr>
              </a:solidFill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otumChe" pitchFamily="49" charset="-127"/>
                  <a:ea typeface="DotumChe" pitchFamily="49" charset="-127"/>
                  <a:cs typeface="+mn-cs"/>
                </a:endParaRPr>
              </a:p>
            </p:txBody>
          </p:sp>
          <p:grpSp>
            <p:nvGrpSpPr>
              <p:cNvPr id="23" name="组合 113"/>
              <p:cNvGrpSpPr/>
              <p:nvPr/>
            </p:nvGrpSpPr>
            <p:grpSpPr>
              <a:xfrm>
                <a:off x="4429124" y="2681560"/>
                <a:ext cx="1357322" cy="3558252"/>
                <a:chOff x="1098834" y="2799706"/>
                <a:chExt cx="1357322" cy="3558252"/>
              </a:xfrm>
            </p:grpSpPr>
            <p:grpSp>
              <p:nvGrpSpPr>
                <p:cNvPr id="27" name="组合 86"/>
                <p:cNvGrpSpPr/>
                <p:nvPr/>
              </p:nvGrpSpPr>
              <p:grpSpPr>
                <a:xfrm rot="16200000">
                  <a:off x="1178695" y="5322107"/>
                  <a:ext cx="1214446" cy="857256"/>
                  <a:chOff x="1200981" y="4429134"/>
                  <a:chExt cx="1214446" cy="857256"/>
                </a:xfrm>
              </p:grpSpPr>
              <p:sp>
                <p:nvSpPr>
                  <p:cNvPr id="54" name="梯形 53"/>
                  <p:cNvSpPr/>
                  <p:nvPr/>
                </p:nvSpPr>
                <p:spPr>
                  <a:xfrm rot="5400000" flipV="1">
                    <a:off x="1379576" y="4250539"/>
                    <a:ext cx="857256" cy="1214446"/>
                  </a:xfrm>
                  <a:prstGeom prst="trapezoid">
                    <a:avLst>
                      <a:gd name="adj" fmla="val 9308"/>
                    </a:avLst>
                  </a:prstGeom>
                  <a:solidFill>
                    <a:srgbClr val="FFFFFF">
                      <a:lumMod val="75000"/>
                    </a:srgbClr>
                  </a:solidFill>
                  <a:ln w="2857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5" name="矩形 54"/>
                  <p:cNvSpPr/>
                  <p:nvPr/>
                </p:nvSpPr>
                <p:spPr>
                  <a:xfrm rot="5400000">
                    <a:off x="1583439" y="4820083"/>
                    <a:ext cx="6588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6" name="矩形 21"/>
                  <p:cNvSpPr/>
                  <p:nvPr/>
                </p:nvSpPr>
                <p:spPr>
                  <a:xfrm rot="5400000">
                    <a:off x="1677787" y="4816951"/>
                    <a:ext cx="6732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7" name="矩形 22"/>
                  <p:cNvSpPr/>
                  <p:nvPr/>
                </p:nvSpPr>
                <p:spPr>
                  <a:xfrm rot="5400000">
                    <a:off x="1771954" y="4815268"/>
                    <a:ext cx="6876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8" name="矩形 23"/>
                  <p:cNvSpPr/>
                  <p:nvPr/>
                </p:nvSpPr>
                <p:spPr>
                  <a:xfrm rot="5400000">
                    <a:off x="1964090" y="4817105"/>
                    <a:ext cx="7164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 rot="5400000">
                    <a:off x="1868074" y="4815853"/>
                    <a:ext cx="7020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0" name="矩形 59"/>
                  <p:cNvSpPr/>
                  <p:nvPr/>
                </p:nvSpPr>
                <p:spPr>
                  <a:xfrm rot="5400000">
                    <a:off x="1486103" y="4818769"/>
                    <a:ext cx="642942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1" name="矩形 60"/>
                  <p:cNvSpPr/>
                  <p:nvPr/>
                </p:nvSpPr>
                <p:spPr>
                  <a:xfrm rot="5400000">
                    <a:off x="998992" y="4823849"/>
                    <a:ext cx="571504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2" name="矩形 61"/>
                  <p:cNvSpPr/>
                  <p:nvPr/>
                </p:nvSpPr>
                <p:spPr>
                  <a:xfrm rot="5400000">
                    <a:off x="1190146" y="4819482"/>
                    <a:ext cx="6012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3" name="矩形 62"/>
                  <p:cNvSpPr/>
                  <p:nvPr/>
                </p:nvSpPr>
                <p:spPr>
                  <a:xfrm rot="5400000">
                    <a:off x="1389296" y="4820014"/>
                    <a:ext cx="6300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4" name="矩形 63"/>
                  <p:cNvSpPr/>
                  <p:nvPr/>
                </p:nvSpPr>
                <p:spPr>
                  <a:xfrm rot="5400000">
                    <a:off x="1290164" y="4817799"/>
                    <a:ext cx="6156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 rot="5400000">
                    <a:off x="1093530" y="4822614"/>
                    <a:ext cx="5868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</p:grpSp>
            <p:grpSp>
              <p:nvGrpSpPr>
                <p:cNvPr id="28" name="组合 87"/>
                <p:cNvGrpSpPr/>
                <p:nvPr/>
              </p:nvGrpSpPr>
              <p:grpSpPr>
                <a:xfrm rot="16200000">
                  <a:off x="1173470" y="4068744"/>
                  <a:ext cx="1214446" cy="1071570"/>
                  <a:chOff x="1200981" y="4429134"/>
                  <a:chExt cx="1214446" cy="857256"/>
                </a:xfrm>
              </p:grpSpPr>
              <p:sp>
                <p:nvSpPr>
                  <p:cNvPr id="42" name="梯形 41"/>
                  <p:cNvSpPr/>
                  <p:nvPr/>
                </p:nvSpPr>
                <p:spPr>
                  <a:xfrm rot="5400000" flipV="1">
                    <a:off x="1379576" y="4250539"/>
                    <a:ext cx="857256" cy="1214446"/>
                  </a:xfrm>
                  <a:prstGeom prst="trapezoid">
                    <a:avLst>
                      <a:gd name="adj" fmla="val 9308"/>
                    </a:avLst>
                  </a:prstGeom>
                  <a:solidFill>
                    <a:srgbClr val="FFFFFF">
                      <a:lumMod val="75000"/>
                    </a:srgbClr>
                  </a:solidFill>
                  <a:ln w="2857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3" name="矩形 42"/>
                  <p:cNvSpPr/>
                  <p:nvPr/>
                </p:nvSpPr>
                <p:spPr>
                  <a:xfrm rot="5400000">
                    <a:off x="1583439" y="4820083"/>
                    <a:ext cx="6588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4" name="矩形 43"/>
                  <p:cNvSpPr/>
                  <p:nvPr/>
                </p:nvSpPr>
                <p:spPr>
                  <a:xfrm rot="5400000">
                    <a:off x="1677787" y="4816951"/>
                    <a:ext cx="6732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5" name="矩形 44"/>
                  <p:cNvSpPr/>
                  <p:nvPr/>
                </p:nvSpPr>
                <p:spPr>
                  <a:xfrm rot="5400000">
                    <a:off x="1771954" y="4815268"/>
                    <a:ext cx="6876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6" name="矩形 45"/>
                  <p:cNvSpPr/>
                  <p:nvPr/>
                </p:nvSpPr>
                <p:spPr>
                  <a:xfrm rot="5400000">
                    <a:off x="1964090" y="4817105"/>
                    <a:ext cx="7164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7" name="矩形 46"/>
                  <p:cNvSpPr/>
                  <p:nvPr/>
                </p:nvSpPr>
                <p:spPr>
                  <a:xfrm rot="5400000">
                    <a:off x="1868074" y="4815853"/>
                    <a:ext cx="7020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8" name="矩形 47"/>
                  <p:cNvSpPr/>
                  <p:nvPr/>
                </p:nvSpPr>
                <p:spPr>
                  <a:xfrm rot="5400000">
                    <a:off x="1486103" y="4818769"/>
                    <a:ext cx="642942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9" name="矩形 48"/>
                  <p:cNvSpPr/>
                  <p:nvPr/>
                </p:nvSpPr>
                <p:spPr>
                  <a:xfrm rot="5400000">
                    <a:off x="998992" y="4823849"/>
                    <a:ext cx="571504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0" name="矩形 49"/>
                  <p:cNvSpPr/>
                  <p:nvPr/>
                </p:nvSpPr>
                <p:spPr>
                  <a:xfrm rot="5400000">
                    <a:off x="1190146" y="4819482"/>
                    <a:ext cx="6012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 rot="5400000">
                    <a:off x="1389296" y="4820014"/>
                    <a:ext cx="6300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2" name="矩形 51"/>
                  <p:cNvSpPr/>
                  <p:nvPr/>
                </p:nvSpPr>
                <p:spPr>
                  <a:xfrm rot="5400000">
                    <a:off x="1290164" y="4817799"/>
                    <a:ext cx="6156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3" name="矩形 52"/>
                  <p:cNvSpPr/>
                  <p:nvPr/>
                </p:nvSpPr>
                <p:spPr>
                  <a:xfrm rot="5400000">
                    <a:off x="1093530" y="4822614"/>
                    <a:ext cx="5868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</p:grpSp>
            <p:grpSp>
              <p:nvGrpSpPr>
                <p:cNvPr id="29" name="组合 100"/>
                <p:cNvGrpSpPr/>
                <p:nvPr/>
              </p:nvGrpSpPr>
              <p:grpSpPr>
                <a:xfrm rot="16200000">
                  <a:off x="1170272" y="2728268"/>
                  <a:ext cx="1214446" cy="1357322"/>
                  <a:chOff x="1200981" y="4429134"/>
                  <a:chExt cx="1214446" cy="857256"/>
                </a:xfrm>
              </p:grpSpPr>
              <p:sp>
                <p:nvSpPr>
                  <p:cNvPr id="30" name="梯形 29"/>
                  <p:cNvSpPr/>
                  <p:nvPr/>
                </p:nvSpPr>
                <p:spPr>
                  <a:xfrm rot="5400000" flipV="1">
                    <a:off x="1379576" y="4250539"/>
                    <a:ext cx="857256" cy="1214446"/>
                  </a:xfrm>
                  <a:prstGeom prst="trapezoid">
                    <a:avLst>
                      <a:gd name="adj" fmla="val 9308"/>
                    </a:avLst>
                  </a:prstGeom>
                  <a:solidFill>
                    <a:srgbClr val="FFFFFF">
                      <a:lumMod val="75000"/>
                    </a:srgbClr>
                  </a:solidFill>
                  <a:ln w="2857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1" name="矩形 30"/>
                  <p:cNvSpPr/>
                  <p:nvPr/>
                </p:nvSpPr>
                <p:spPr>
                  <a:xfrm rot="5400000">
                    <a:off x="1583439" y="4820083"/>
                    <a:ext cx="6588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2" name="矩形 31"/>
                  <p:cNvSpPr/>
                  <p:nvPr/>
                </p:nvSpPr>
                <p:spPr>
                  <a:xfrm rot="5400000">
                    <a:off x="1677787" y="4816951"/>
                    <a:ext cx="6732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3" name="矩形 32"/>
                  <p:cNvSpPr/>
                  <p:nvPr/>
                </p:nvSpPr>
                <p:spPr>
                  <a:xfrm rot="5400000">
                    <a:off x="1771954" y="4815268"/>
                    <a:ext cx="6876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4" name="矩形 33"/>
                  <p:cNvSpPr/>
                  <p:nvPr/>
                </p:nvSpPr>
                <p:spPr>
                  <a:xfrm rot="5400000">
                    <a:off x="1964090" y="4817105"/>
                    <a:ext cx="7164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5" name="矩形 34"/>
                  <p:cNvSpPr/>
                  <p:nvPr/>
                </p:nvSpPr>
                <p:spPr>
                  <a:xfrm rot="5400000">
                    <a:off x="1868074" y="4815853"/>
                    <a:ext cx="7020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6" name="矩形 35"/>
                  <p:cNvSpPr/>
                  <p:nvPr/>
                </p:nvSpPr>
                <p:spPr>
                  <a:xfrm rot="5400000">
                    <a:off x="1486103" y="4818769"/>
                    <a:ext cx="642942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7" name="矩形 36"/>
                  <p:cNvSpPr/>
                  <p:nvPr/>
                </p:nvSpPr>
                <p:spPr>
                  <a:xfrm rot="5400000">
                    <a:off x="998992" y="4823849"/>
                    <a:ext cx="571504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8" name="矩形 37"/>
                  <p:cNvSpPr/>
                  <p:nvPr/>
                </p:nvSpPr>
                <p:spPr>
                  <a:xfrm rot="5400000">
                    <a:off x="1190146" y="4819482"/>
                    <a:ext cx="6012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9" name="矩形 38"/>
                  <p:cNvSpPr/>
                  <p:nvPr/>
                </p:nvSpPr>
                <p:spPr>
                  <a:xfrm rot="5400000">
                    <a:off x="1389296" y="4820014"/>
                    <a:ext cx="6300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0" name="矩形 39"/>
                  <p:cNvSpPr/>
                  <p:nvPr/>
                </p:nvSpPr>
                <p:spPr>
                  <a:xfrm rot="5400000">
                    <a:off x="1290164" y="4817799"/>
                    <a:ext cx="6156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1" name="矩形 40"/>
                  <p:cNvSpPr/>
                  <p:nvPr/>
                </p:nvSpPr>
                <p:spPr>
                  <a:xfrm rot="5400000">
                    <a:off x="1093530" y="4822614"/>
                    <a:ext cx="5868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</p:grpSp>
          </p:grpSp>
          <p:sp>
            <p:nvSpPr>
              <p:cNvPr id="24" name="TextBox 23"/>
              <p:cNvSpPr txBox="1"/>
              <p:nvPr/>
            </p:nvSpPr>
            <p:spPr>
              <a:xfrm rot="5400000">
                <a:off x="5328494" y="5564950"/>
                <a:ext cx="992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MRPC1</a:t>
                </a: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5400000">
                <a:off x="5462651" y="4421942"/>
                <a:ext cx="992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MRPC2</a:t>
                </a: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5400000">
                <a:off x="5605527" y="3350374"/>
                <a:ext cx="992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MRPC3</a:t>
                </a: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  <p:cxnSp>
          <p:nvCxnSpPr>
            <p:cNvPr id="10" name="直接箭头连接符 9"/>
            <p:cNvCxnSpPr/>
            <p:nvPr/>
          </p:nvCxnSpPr>
          <p:spPr>
            <a:xfrm rot="5400000">
              <a:off x="3072596" y="5000636"/>
              <a:ext cx="570710" cy="794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11" name="直接箭头连接符 10"/>
            <p:cNvCxnSpPr/>
            <p:nvPr/>
          </p:nvCxnSpPr>
          <p:spPr>
            <a:xfrm rot="5400000">
              <a:off x="-1393073" y="4964917"/>
              <a:ext cx="1357322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12" name="直接箭头连接符 11"/>
            <p:cNvCxnSpPr/>
            <p:nvPr/>
          </p:nvCxnSpPr>
          <p:spPr>
            <a:xfrm>
              <a:off x="-428660" y="5929330"/>
              <a:ext cx="35719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13" name="直接箭头连接符 12"/>
            <p:cNvCxnSpPr/>
            <p:nvPr/>
          </p:nvCxnSpPr>
          <p:spPr>
            <a:xfrm rot="5400000">
              <a:off x="2858282" y="5857098"/>
              <a:ext cx="571504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4" name="直接箭头连接符 13"/>
            <p:cNvCxnSpPr/>
            <p:nvPr/>
          </p:nvCxnSpPr>
          <p:spPr>
            <a:xfrm rot="5400000">
              <a:off x="-536611" y="5964255"/>
              <a:ext cx="214314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5" name="直接箭头连接符 14"/>
            <p:cNvCxnSpPr/>
            <p:nvPr/>
          </p:nvCxnSpPr>
          <p:spPr>
            <a:xfrm>
              <a:off x="3214678" y="5286388"/>
              <a:ext cx="35719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6" name="直接箭头连接符 15"/>
            <p:cNvCxnSpPr/>
            <p:nvPr/>
          </p:nvCxnSpPr>
          <p:spPr>
            <a:xfrm>
              <a:off x="3214678" y="4641858"/>
              <a:ext cx="35719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7" name="直接箭头连接符 16"/>
            <p:cNvCxnSpPr/>
            <p:nvPr/>
          </p:nvCxnSpPr>
          <p:spPr>
            <a:xfrm>
              <a:off x="-857288" y="4286256"/>
              <a:ext cx="35719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8" name="直接箭头连接符 17"/>
            <p:cNvCxnSpPr/>
            <p:nvPr/>
          </p:nvCxnSpPr>
          <p:spPr>
            <a:xfrm>
              <a:off x="-857288" y="5643578"/>
              <a:ext cx="35719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1000100" y="5857892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100cm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86116" y="4786321"/>
              <a:ext cx="1171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</a:rPr>
                <a:t>16cm</a:t>
              </a: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m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1285884" y="4714884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</a:rPr>
                <a:t>28cm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6084168" y="6356350"/>
            <a:ext cx="2086918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600" dirty="0" err="1" smtClean="0"/>
              <a:t>SoLID</a:t>
            </a:r>
            <a:r>
              <a:rPr lang="en-US" altLang="zh-CN" sz="1600" dirty="0" smtClean="0"/>
              <a:t>-TOF</a:t>
            </a:r>
            <a:r>
              <a:rPr lang="zh-CN" altLang="en-US" sz="1600" dirty="0"/>
              <a:t> </a:t>
            </a:r>
            <a:r>
              <a:rPr lang="en-US" altLang="zh-CN" sz="1600" dirty="0" smtClean="0"/>
              <a:t>structure</a:t>
            </a:r>
            <a:endParaRPr lang="zh-CN" altLang="en-US" sz="1600" dirty="0"/>
          </a:p>
        </p:txBody>
      </p:sp>
      <p:sp>
        <p:nvSpPr>
          <p:cNvPr id="67" name="TextBox 66"/>
          <p:cNvSpPr txBox="1"/>
          <p:nvPr/>
        </p:nvSpPr>
        <p:spPr>
          <a:xfrm>
            <a:off x="1357290" y="6072206"/>
            <a:ext cx="2529347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600" dirty="0" err="1" smtClean="0"/>
              <a:t>SoLID</a:t>
            </a:r>
            <a:r>
              <a:rPr lang="en-US" altLang="zh-CN" sz="1600" dirty="0" smtClean="0"/>
              <a:t>-TOF</a:t>
            </a:r>
            <a:r>
              <a:rPr lang="zh-CN" altLang="en-US" sz="1600" dirty="0"/>
              <a:t> </a:t>
            </a:r>
            <a:r>
              <a:rPr lang="en-US" altLang="zh-CN" sz="1600" dirty="0" smtClean="0"/>
              <a:t>super module</a:t>
            </a:r>
            <a:endParaRPr lang="zh-CN" altLang="en-US" sz="1600" dirty="0"/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971599" y="260648"/>
            <a:ext cx="7100863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SoLID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-TOF 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62178" name="图片 1" descr="Z:\work\Solid\ForJP\SeparationPower_P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038" y="1188760"/>
            <a:ext cx="3898183" cy="266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" name="直接连接符 69"/>
          <p:cNvCxnSpPr/>
          <p:nvPr/>
        </p:nvCxnSpPr>
        <p:spPr>
          <a:xfrm>
            <a:off x="5572132" y="2708920"/>
            <a:ext cx="27520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>
            <a:off x="8324160" y="2708920"/>
            <a:ext cx="0" cy="7920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</a:t>
            </a:fld>
            <a:endParaRPr lang="zh-CN" alt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71563" y="257175"/>
            <a:ext cx="7286625" cy="642938"/>
          </a:xfrm>
          <a:prstGeom prst="rect">
            <a:avLst/>
          </a:prstGeom>
          <a:solidFill>
            <a:srgbClr val="FFFF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Particle identification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5082987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组合 5"/>
          <p:cNvGrpSpPr/>
          <p:nvPr/>
        </p:nvGrpSpPr>
        <p:grpSpPr>
          <a:xfrm>
            <a:off x="5143504" y="2060848"/>
            <a:ext cx="3538563" cy="4108817"/>
            <a:chOff x="4819651" y="1928802"/>
            <a:chExt cx="3538563" cy="4108817"/>
          </a:xfrm>
        </p:grpSpPr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4819651" y="1928802"/>
              <a:ext cx="3538563" cy="4108817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73050" indent="-273050">
                <a:spcBef>
                  <a:spcPct val="50000"/>
                </a:spcBef>
                <a:buFont typeface="Arial" pitchFamily="34" charset="0"/>
                <a:buChar char="•"/>
              </a:pPr>
              <a:r>
                <a:rPr lang="en-US" altLang="zh-CN" b="1" dirty="0" smtClean="0">
                  <a:solidFill>
                    <a:srgbClr val="0000FF"/>
                  </a:solidFill>
                  <a:latin typeface="Times New Roman" pitchFamily="18" charset="0"/>
                  <a:ea typeface="华文仿宋" pitchFamily="2" charset="-122"/>
                </a:rPr>
                <a:t>Velocity</a:t>
              </a:r>
            </a:p>
            <a:p>
              <a:pPr marL="273050" indent="-273050">
                <a:spcBef>
                  <a:spcPct val="50000"/>
                </a:spcBef>
              </a:pPr>
              <a:r>
                <a:rPr lang="en-US" altLang="zh-CN" b="1" dirty="0" smtClean="0">
                  <a:solidFill>
                    <a:srgbClr val="0000FF"/>
                  </a:solidFill>
                  <a:latin typeface="Times New Roman" pitchFamily="18" charset="0"/>
                  <a:ea typeface="华文仿宋" pitchFamily="2" charset="-122"/>
                </a:rPr>
                <a:t>    - </a:t>
              </a:r>
              <a:r>
                <a:rPr lang="en-US" altLang="zh-CN" b="1" dirty="0">
                  <a:solidFill>
                    <a:srgbClr val="0000FF"/>
                  </a:solidFill>
                  <a:latin typeface="Times New Roman" pitchFamily="18" charset="0"/>
                  <a:ea typeface="华文仿宋" pitchFamily="2" charset="-122"/>
                </a:rPr>
                <a:t>F</a:t>
              </a:r>
              <a:r>
                <a:rPr lang="en-US" altLang="zh-CN" b="1" dirty="0" smtClean="0">
                  <a:solidFill>
                    <a:srgbClr val="0000FF"/>
                  </a:solidFill>
                  <a:latin typeface="Times New Roman" pitchFamily="18" charset="0"/>
                  <a:ea typeface="华文仿宋" pitchFamily="2" charset="-122"/>
                </a:rPr>
                <a:t>light time</a:t>
              </a:r>
              <a:r>
                <a:rPr lang="zh-CN" altLang="en-US" b="1" dirty="0" smtClean="0">
                  <a:solidFill>
                    <a:srgbClr val="0000FF"/>
                  </a:solidFill>
                  <a:latin typeface="Times New Roman" pitchFamily="18" charset="0"/>
                  <a:ea typeface="华文仿宋" pitchFamily="2" charset="-122"/>
                </a:rPr>
                <a:t>：</a:t>
              </a:r>
              <a:endParaRPr lang="en-US" altLang="zh-CN" b="1" dirty="0" smtClean="0">
                <a:solidFill>
                  <a:srgbClr val="0000FF"/>
                </a:solidFill>
                <a:latin typeface="Times New Roman" pitchFamily="18" charset="0"/>
                <a:ea typeface="华文仿宋" pitchFamily="2" charset="-122"/>
              </a:endParaRPr>
            </a:p>
            <a:p>
              <a:pPr marL="273050" indent="-273050">
                <a:spcBef>
                  <a:spcPct val="50000"/>
                </a:spcBef>
              </a:pPr>
              <a:r>
                <a:rPr lang="en-US" altLang="zh-CN" b="1" dirty="0" smtClean="0">
                  <a:solidFill>
                    <a:srgbClr val="0000FF"/>
                  </a:solidFill>
                  <a:latin typeface="Times New Roman" pitchFamily="18" charset="0"/>
                  <a:ea typeface="华文仿宋" pitchFamily="2" charset="-122"/>
                </a:rPr>
                <a:t>    - Cherenkov velocity</a:t>
              </a:r>
              <a:r>
                <a:rPr lang="zh-CN" altLang="en-US" b="1" dirty="0" smtClean="0">
                  <a:solidFill>
                    <a:srgbClr val="0000FF"/>
                  </a:solidFill>
                  <a:latin typeface="Times New Roman" pitchFamily="18" charset="0"/>
                  <a:ea typeface="华文仿宋" pitchFamily="2" charset="-122"/>
                </a:rPr>
                <a:t>：</a:t>
              </a:r>
              <a:endParaRPr lang="en-US" altLang="zh-CN" b="1" dirty="0" smtClean="0">
                <a:solidFill>
                  <a:srgbClr val="0000FF"/>
                </a:solidFill>
                <a:latin typeface="Times New Roman" pitchFamily="18" charset="0"/>
                <a:ea typeface="华文仿宋" pitchFamily="2" charset="-122"/>
              </a:endParaRPr>
            </a:p>
            <a:p>
              <a:pPr marL="273050" indent="-273050">
                <a:spcBef>
                  <a:spcPct val="50000"/>
                </a:spcBef>
              </a:pPr>
              <a:r>
                <a:rPr lang="en-US" altLang="zh-CN" b="1" dirty="0" smtClean="0">
                  <a:solidFill>
                    <a:srgbClr val="0000FF"/>
                  </a:solidFill>
                  <a:latin typeface="Times New Roman" pitchFamily="18" charset="0"/>
                  <a:ea typeface="华文仿宋" pitchFamily="2" charset="-122"/>
                </a:rPr>
                <a:t>    -  TRD</a:t>
              </a:r>
              <a:r>
                <a:rPr lang="zh-CN" altLang="en-US" b="1" dirty="0" smtClean="0">
                  <a:solidFill>
                    <a:srgbClr val="0000FF"/>
                  </a:solidFill>
                  <a:latin typeface="Times New Roman" pitchFamily="18" charset="0"/>
                  <a:ea typeface="华文仿宋" pitchFamily="2" charset="-122"/>
                </a:rPr>
                <a:t>：</a:t>
              </a:r>
              <a:endParaRPr lang="en-US" altLang="zh-CN" b="1" dirty="0" smtClean="0">
                <a:solidFill>
                  <a:srgbClr val="0000FF"/>
                </a:solidFill>
                <a:latin typeface="Times New Roman" pitchFamily="18" charset="0"/>
                <a:ea typeface="华文仿宋" pitchFamily="2" charset="-122"/>
              </a:endParaRPr>
            </a:p>
            <a:p>
              <a:pPr marL="273050" indent="-273050">
                <a:spcBef>
                  <a:spcPct val="50000"/>
                </a:spcBef>
                <a:buFont typeface="Arial" pitchFamily="34" charset="0"/>
                <a:buChar char="•"/>
              </a:pPr>
              <a:r>
                <a:rPr lang="en-US" altLang="zh-CN" b="1" dirty="0" err="1" smtClean="0">
                  <a:solidFill>
                    <a:srgbClr val="0000FF"/>
                  </a:solidFill>
                  <a:latin typeface="Times New Roman" pitchFamily="18" charset="0"/>
                  <a:ea typeface="华文仿宋" pitchFamily="2" charset="-122"/>
                </a:rPr>
                <a:t>dE</a:t>
              </a:r>
              <a:r>
                <a:rPr lang="en-US" altLang="zh-CN" b="1" dirty="0" smtClean="0">
                  <a:solidFill>
                    <a:srgbClr val="0000FF"/>
                  </a:solidFill>
                  <a:latin typeface="Times New Roman" pitchFamily="18" charset="0"/>
                  <a:ea typeface="华文仿宋" pitchFamily="2" charset="-122"/>
                </a:rPr>
                <a:t>/dx</a:t>
              </a:r>
            </a:p>
            <a:p>
              <a:pPr marL="273050" indent="-273050">
                <a:spcBef>
                  <a:spcPct val="50000"/>
                </a:spcBef>
              </a:pPr>
              <a:endParaRPr lang="en-US" altLang="zh-CN" b="1" dirty="0" smtClean="0">
                <a:solidFill>
                  <a:srgbClr val="0000FF"/>
                </a:solidFill>
                <a:latin typeface="Times New Roman" pitchFamily="18" charset="0"/>
                <a:ea typeface="华文仿宋" pitchFamily="2" charset="-122"/>
              </a:endParaRPr>
            </a:p>
            <a:p>
              <a:pPr marL="273050" indent="-273050">
                <a:spcBef>
                  <a:spcPct val="50000"/>
                </a:spcBef>
              </a:pPr>
              <a:r>
                <a:rPr lang="en-US" altLang="zh-CN" b="1" dirty="0" smtClean="0">
                  <a:solidFill>
                    <a:srgbClr val="0000FF"/>
                  </a:solidFill>
                  <a:latin typeface="Times New Roman" pitchFamily="18" charset="0"/>
                  <a:ea typeface="华文仿宋" pitchFamily="2" charset="-122"/>
                </a:rPr>
                <a:t>        </a:t>
              </a:r>
            </a:p>
            <a:p>
              <a:pPr marL="273050" indent="-273050">
                <a:spcBef>
                  <a:spcPct val="50000"/>
                </a:spcBef>
                <a:buFont typeface="Arial" pitchFamily="34" charset="0"/>
                <a:buChar char="•"/>
              </a:pPr>
              <a:r>
                <a:rPr lang="en-US" altLang="zh-CN" b="1" dirty="0" smtClean="0">
                  <a:solidFill>
                    <a:srgbClr val="0000FF"/>
                  </a:solidFill>
                  <a:latin typeface="Times New Roman" pitchFamily="18" charset="0"/>
                  <a:ea typeface="华文仿宋" pitchFamily="2" charset="-122"/>
                </a:rPr>
                <a:t>Energy     -Calorimeter</a:t>
              </a:r>
            </a:p>
            <a:p>
              <a:pPr marL="273050" indent="-273050">
                <a:spcBef>
                  <a:spcPct val="50000"/>
                </a:spcBef>
                <a:buFont typeface="Arial" pitchFamily="34" charset="0"/>
                <a:buChar char="•"/>
              </a:pPr>
              <a:endParaRPr lang="en-US" altLang="zh-CN" b="1" dirty="0" smtClean="0">
                <a:solidFill>
                  <a:srgbClr val="0000FF"/>
                </a:solidFill>
                <a:latin typeface="Times New Roman" pitchFamily="18" charset="0"/>
                <a:ea typeface="华文仿宋" pitchFamily="2" charset="-122"/>
              </a:endParaRPr>
            </a:p>
            <a:p>
              <a:pPr marL="273050" indent="-273050">
                <a:spcBef>
                  <a:spcPct val="50000"/>
                </a:spcBef>
                <a:buFont typeface="Arial" pitchFamily="34" charset="0"/>
                <a:buChar char="•"/>
              </a:pPr>
              <a:endParaRPr lang="en-US" altLang="zh-CN" b="1" dirty="0" smtClean="0">
                <a:solidFill>
                  <a:srgbClr val="0000FF"/>
                </a:solidFill>
                <a:latin typeface="Times New Roman" pitchFamily="18" charset="0"/>
                <a:ea typeface="华文仿宋" pitchFamily="2" charset="-122"/>
              </a:endParaRPr>
            </a:p>
          </p:txBody>
        </p:sp>
        <p:graphicFrame>
          <p:nvGraphicFramePr>
            <p:cNvPr id="8" name="Object 2"/>
            <p:cNvGraphicFramePr>
              <a:graphicFrameLocks noChangeAspect="1"/>
            </p:cNvGraphicFramePr>
            <p:nvPr/>
          </p:nvGraphicFramePr>
          <p:xfrm>
            <a:off x="6534164" y="2357431"/>
            <a:ext cx="928694" cy="3609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1879" name="Equation" r:id="rId4" imgW="533160" imgH="203040" progId="Equation.DSMT4">
                    <p:embed/>
                  </p:oleObj>
                </mc:Choice>
                <mc:Fallback>
                  <p:oleObj name="Equation" r:id="rId4" imgW="53316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34164" y="2357431"/>
                          <a:ext cx="928694" cy="3609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>
                              <a:solidFill>
                                <a:srgbClr val="FF6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64335976"/>
                </p:ext>
              </p:extLst>
            </p:nvPr>
          </p:nvGraphicFramePr>
          <p:xfrm>
            <a:off x="7200475" y="2778610"/>
            <a:ext cx="928694" cy="3609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1880" name="Equation" r:id="rId6" imgW="533160" imgH="203040" progId="Equation.DSMT4">
                    <p:embed/>
                  </p:oleObj>
                </mc:Choice>
                <mc:Fallback>
                  <p:oleObj name="Equation" r:id="rId6" imgW="53316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0475" y="2778610"/>
                          <a:ext cx="928694" cy="3609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>
                              <a:solidFill>
                                <a:srgbClr val="FF6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2"/>
            <p:cNvGraphicFramePr>
              <a:graphicFrameLocks noChangeAspect="1"/>
            </p:cNvGraphicFramePr>
            <p:nvPr/>
          </p:nvGraphicFramePr>
          <p:xfrm>
            <a:off x="6462725" y="3214686"/>
            <a:ext cx="1071570" cy="3887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1881" name="Equation" r:id="rId8" imgW="571320" imgH="203040" progId="Equation.DSMT4">
                    <p:embed/>
                  </p:oleObj>
                </mc:Choice>
                <mc:Fallback>
                  <p:oleObj name="Equation" r:id="rId8" imgW="57132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62725" y="3214686"/>
                          <a:ext cx="1071570" cy="3887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>
                              <a:solidFill>
                                <a:srgbClr val="FF6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69110784"/>
                </p:ext>
              </p:extLst>
            </p:nvPr>
          </p:nvGraphicFramePr>
          <p:xfrm>
            <a:off x="5408173" y="3983210"/>
            <a:ext cx="2000264" cy="7287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1882" name="Equation" r:id="rId10" imgW="1244520" imgH="444240" progId="Equation.DSMT4">
                    <p:embed/>
                  </p:oleObj>
                </mc:Choice>
                <mc:Fallback>
                  <p:oleObj name="Equation" r:id="rId10" imgW="124452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08173" y="3983210"/>
                          <a:ext cx="2000264" cy="7287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2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>
                              <a:solidFill>
                                <a:srgbClr val="FF6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46861328"/>
                </p:ext>
              </p:extLst>
            </p:nvPr>
          </p:nvGraphicFramePr>
          <p:xfrm>
            <a:off x="6217037" y="5166035"/>
            <a:ext cx="1276377" cy="669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1883" name="Equation" r:id="rId12" imgW="939600" imgH="482400" progId="Equation.DSMT4">
                    <p:embed/>
                  </p:oleObj>
                </mc:Choice>
                <mc:Fallback>
                  <p:oleObj name="Equation" r:id="rId12" imgW="939600" imgH="482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17037" y="5166035"/>
                          <a:ext cx="1276377" cy="669333"/>
                        </a:xfrm>
                        <a:prstGeom prst="rect">
                          <a:avLst/>
                        </a:prstGeom>
                        <a:solidFill>
                          <a:schemeClr val="bg2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28575">
                              <a:solidFill>
                                <a:srgbClr val="FF6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/>
          <p:cNvSpPr txBox="1"/>
          <p:nvPr/>
        </p:nvSpPr>
        <p:spPr>
          <a:xfrm>
            <a:off x="419134" y="5524612"/>
            <a:ext cx="47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Detection system of physics experiments</a:t>
            </a:r>
            <a:endParaRPr lang="zh-CN" alt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104355" y="1598174"/>
            <a:ext cx="3084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Particle identification by</a:t>
            </a:r>
            <a:r>
              <a:rPr lang="zh-CN" altLang="en-US" b="1" dirty="0" smtClean="0"/>
              <a:t>：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83365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  <p:sp>
        <p:nvSpPr>
          <p:cNvPr id="4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1571328" y="142802"/>
            <a:ext cx="6048672" cy="79690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Two technologies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r="3080"/>
          <a:stretch>
            <a:fillRect/>
          </a:stretch>
        </p:blipFill>
        <p:spPr bwMode="auto">
          <a:xfrm>
            <a:off x="500034" y="1285860"/>
            <a:ext cx="8143932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 l="18750" t="25000" r="18750" b="14285"/>
          <a:stretch>
            <a:fillRect/>
          </a:stretch>
        </p:blipFill>
        <p:spPr bwMode="auto">
          <a:xfrm>
            <a:off x="214282" y="2000240"/>
            <a:ext cx="1643042" cy="99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 l="18750" t="25000" r="18750" b="14285"/>
          <a:stretch>
            <a:fillRect/>
          </a:stretch>
        </p:blipFill>
        <p:spPr bwMode="auto">
          <a:xfrm>
            <a:off x="285720" y="4786322"/>
            <a:ext cx="1643042" cy="99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5101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  <p:pic>
        <p:nvPicPr>
          <p:cNvPr id="3" name="fit.png" descr="fi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62387" y="1827401"/>
            <a:ext cx="3960440" cy="2972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network.pdf" descr="network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8952" y="1840721"/>
            <a:ext cx="4943387" cy="308634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1187624" y="142802"/>
            <a:ext cx="6768752" cy="79690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应用神经网络方法改进时间分辨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0358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611560" y="1484784"/>
            <a:ext cx="7821787" cy="3071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1463" lvl="1" indent="-271463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Next to do: </a:t>
            </a:r>
            <a:r>
              <a:rPr lang="en-US" altLang="zh-CN" sz="2400" b="1" dirty="0" smtClean="0">
                <a:latin typeface="+mj-lt"/>
                <a:ea typeface="+mn-ea"/>
                <a:cs typeface="Times New Roman" pitchFamily="18" charset="0"/>
              </a:rPr>
              <a:t>Development of high rate and high </a:t>
            </a:r>
          </a:p>
          <a:p>
            <a:pPr marL="0" lvl="1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defRPr/>
            </a:pPr>
            <a:r>
              <a:rPr lang="en-US" altLang="zh-CN" sz="2400" b="1" dirty="0">
                <a:latin typeface="+mj-lt"/>
                <a:ea typeface="+mn-ea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latin typeface="+mj-lt"/>
                <a:ea typeface="+mn-ea"/>
                <a:cs typeface="Times New Roman" pitchFamily="18" charset="0"/>
              </a:rPr>
              <a:t>                                    time resolution TOF </a:t>
            </a:r>
          </a:p>
          <a:p>
            <a:pPr marL="342900" lvl="1" indent="-7143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 smtClean="0">
                <a:latin typeface="+mj-lt"/>
                <a:ea typeface="+mn-ea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Simulation </a:t>
            </a: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to get : Width of gas gap</a:t>
            </a: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  <a:sym typeface="Wingdings" panose="05000000000000000000" pitchFamily="2" charset="2"/>
              </a:rPr>
              <a:t> time resolution</a:t>
            </a:r>
          </a:p>
          <a:p>
            <a:pPr marL="342900" lvl="1" indent="-7143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  <a:sym typeface="Wingdings" panose="05000000000000000000" pitchFamily="2" charset="2"/>
              </a:rPr>
              <a:t>Development of high rate 15ps resolution MRPC</a:t>
            </a:r>
          </a:p>
          <a:p>
            <a:pPr marL="342900" lvl="1" indent="-7143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  <a:sym typeface="Wingdings" panose="05000000000000000000" pitchFamily="2" charset="2"/>
              </a:rPr>
              <a:t>Development of 15ps jitter SCA, fast amplifier and TDC</a:t>
            </a:r>
          </a:p>
          <a:p>
            <a:pPr marL="342900" lvl="1" indent="-71438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  <a:sym typeface="Wingdings" panose="05000000000000000000" pitchFamily="2" charset="2"/>
              </a:rPr>
              <a:t>Impedance match </a:t>
            </a:r>
          </a:p>
          <a:p>
            <a:pPr marL="271462" lvl="1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defRPr/>
            </a:pPr>
            <a:endParaRPr lang="en-US" altLang="zh-CN" sz="2400" b="1" dirty="0">
              <a:solidFill>
                <a:srgbClr val="0000FF"/>
              </a:solidFill>
              <a:latin typeface="+mj-lt"/>
              <a:ea typeface="+mn-ea"/>
              <a:cs typeface="Times New Roman" pitchFamily="18" charset="0"/>
            </a:endParaRPr>
          </a:p>
          <a:p>
            <a:pPr marL="180975" lvl="1" indent="-18097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Study “</a:t>
            </a: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ea typeface="+mn-ea"/>
                <a:cs typeface="Times New Roman" pitchFamily="18" charset="0"/>
              </a:rPr>
              <a:t>ecological</a:t>
            </a: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” gas mixture for high rate MRPC</a:t>
            </a:r>
            <a:endParaRPr lang="en-US" altLang="zh-CN" sz="2400" b="1" dirty="0">
              <a:solidFill>
                <a:srgbClr val="0000FF"/>
              </a:solidFill>
              <a:latin typeface="+mj-lt"/>
              <a:ea typeface="+mn-ea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defRPr/>
            </a:pPr>
            <a:endParaRPr lang="en-US" altLang="zh-CN" b="1" dirty="0">
              <a:solidFill>
                <a:srgbClr val="00B05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defRPr/>
            </a:pPr>
            <a:endParaRPr lang="en-US" altLang="zh-CN" sz="2400" b="1" dirty="0">
              <a:solidFill>
                <a:srgbClr val="0000FF"/>
              </a:solidFill>
              <a:latin typeface="+mj-lt"/>
              <a:ea typeface="+mn-ea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2400" dirty="0">
              <a:solidFill>
                <a:srgbClr val="0000FF"/>
              </a:solidFill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1571328" y="142802"/>
            <a:ext cx="6048672" cy="79690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Next to do…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7573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33</a:t>
            </a:fld>
            <a:endParaRPr lang="zh-CN" altLang="en-US"/>
          </a:p>
        </p:txBody>
      </p:sp>
      <p:pic>
        <p:nvPicPr>
          <p:cNvPr id="563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08" y="1646557"/>
            <a:ext cx="7940758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736104" y="1184892"/>
            <a:ext cx="5924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http://</a:t>
            </a:r>
            <a:r>
              <a:rPr lang="en-US" altLang="zh-CN" sz="2400" dirty="0" smtClean="0"/>
              <a:t>fismat.ibero.mx/rpc2018/home</a:t>
            </a:r>
            <a:endParaRPr lang="zh-CN" altLang="en-US" dirty="0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1566784" y="194636"/>
            <a:ext cx="6048672" cy="79690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Welcome to RPC2018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6998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34</a:t>
            </a:fld>
            <a:endParaRPr lang="zh-CN" alt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142976" y="357166"/>
            <a:ext cx="6429420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</a:rPr>
              <a:t>Conclusions</a:t>
            </a:r>
            <a:endParaRPr kumimoji="1" lang="zh-CN" altLang="en-US" sz="3200" b="1" dirty="0">
              <a:solidFill>
                <a:srgbClr val="FF0000"/>
              </a:solidFill>
              <a:latin typeface="Times New Roman" pitchFamily="18" charset="0"/>
              <a:ea typeface="华文楷体" pitchFamily="2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571472" y="1428736"/>
            <a:ext cx="792961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dirty="0"/>
              <a:t>Time of flight system (TOF) based on MRPC technology is widely used and played </a:t>
            </a:r>
            <a:r>
              <a:rPr lang="en-US" altLang="zh-CN" dirty="0" smtClean="0"/>
              <a:t>an important </a:t>
            </a:r>
            <a:r>
              <a:rPr lang="en-US" altLang="zh-CN" dirty="0"/>
              <a:t>role in modern high energy nuclear physics </a:t>
            </a:r>
            <a:r>
              <a:rPr lang="en-US" altLang="zh-CN" dirty="0" smtClean="0"/>
              <a:t>experiments. 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dirty="0" smtClean="0"/>
              <a:t>With the increase </a:t>
            </a:r>
            <a:r>
              <a:rPr lang="en-US" altLang="zh-CN" dirty="0"/>
              <a:t>of accelerator energy and luminosity, many </a:t>
            </a:r>
            <a:r>
              <a:rPr lang="en-US" altLang="zh-CN" dirty="0" smtClean="0"/>
              <a:t>experiments </a:t>
            </a:r>
            <a:r>
              <a:rPr lang="en-US" altLang="zh-CN" dirty="0"/>
              <a:t>have </a:t>
            </a:r>
            <a:r>
              <a:rPr lang="en-US" altLang="zh-CN" dirty="0" smtClean="0"/>
              <a:t>increasingly demand </a:t>
            </a:r>
            <a:r>
              <a:rPr lang="en-US" altLang="zh-CN" dirty="0"/>
              <a:t>on the TOF for particle identification to have high resolution TOF </a:t>
            </a:r>
            <a:r>
              <a:rPr lang="en-US" altLang="zh-CN" dirty="0" smtClean="0"/>
              <a:t>under high </a:t>
            </a:r>
            <a:r>
              <a:rPr lang="en-US" altLang="zh-CN" dirty="0"/>
              <a:t>data rate </a:t>
            </a:r>
            <a:r>
              <a:rPr lang="en-US" altLang="zh-CN" dirty="0" smtClean="0"/>
              <a:t>environment</a:t>
            </a:r>
            <a:r>
              <a:rPr lang="en-US" altLang="zh-CN" dirty="0"/>
              <a:t>.</a:t>
            </a:r>
            <a:endParaRPr lang="en-US" altLang="zh-CN" dirty="0" smtClean="0"/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dirty="0" smtClean="0"/>
              <a:t>New technology such as </a:t>
            </a:r>
            <a:r>
              <a:rPr lang="en-US" altLang="zh-CN" dirty="0" smtClean="0">
                <a:solidFill>
                  <a:srgbClr val="FF0000"/>
                </a:solidFill>
              </a:rPr>
              <a:t>New material </a:t>
            </a:r>
            <a:r>
              <a:rPr lang="en-US" altLang="zh-CN" dirty="0" smtClean="0"/>
              <a:t>(low resistive glass), </a:t>
            </a:r>
            <a:r>
              <a:rPr lang="en-US" altLang="zh-CN" dirty="0" smtClean="0">
                <a:solidFill>
                  <a:srgbClr val="FF0000"/>
                </a:solidFill>
              </a:rPr>
              <a:t>New electronics </a:t>
            </a:r>
            <a:r>
              <a:rPr lang="en-US" altLang="zh-CN" dirty="0" smtClean="0"/>
              <a:t>(switched capacitor array (SCA) and precision TDC ) will be used in TOF system.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dirty="0" smtClean="0">
                <a:solidFill>
                  <a:srgbClr val="FF0000"/>
                </a:solidFill>
              </a:rPr>
              <a:t>New gas mixture </a:t>
            </a:r>
            <a:r>
              <a:rPr lang="en-US" altLang="zh-CN" dirty="0" smtClean="0"/>
              <a:t>(ECO-gas ) will also be a big issue in the future!</a:t>
            </a:r>
          </a:p>
          <a:p>
            <a:pPr algn="just">
              <a:lnSpc>
                <a:spcPct val="130000"/>
              </a:lnSpc>
              <a:defRPr/>
            </a:pPr>
            <a:endParaRPr lang="en-US" altLang="zh-CN" sz="2400" b="1" dirty="0">
              <a:solidFill>
                <a:srgbClr val="0000FF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35</a:t>
            </a:fld>
            <a:endParaRPr lang="zh-CN" altLang="en-US"/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1714500" y="2786063"/>
            <a:ext cx="6016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00B050"/>
                </a:solidFill>
                <a:latin typeface="Arial Black" pitchFamily="34" charset="0"/>
              </a:rPr>
              <a:t>Thanks for your attention!</a:t>
            </a:r>
            <a:endParaRPr lang="zh-CN" altLang="en-US" sz="3200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4</a:t>
            </a:fld>
            <a:endParaRPr lang="zh-CN" alt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71563" y="257175"/>
            <a:ext cx="7286625" cy="642938"/>
          </a:xfrm>
          <a:prstGeom prst="rect">
            <a:avLst/>
          </a:prstGeom>
          <a:solidFill>
            <a:srgbClr val="FFFF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Typical TOF detector</a:t>
            </a:r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755576" y="1484785"/>
            <a:ext cx="799288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Fast scintillator + PMT (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SiPM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) 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Cherenkov scintillator + MCP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MRPC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 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altLang="zh-CN" sz="2400" dirty="0" smtClean="0"/>
              <a:t>    MRPC has the advantage of </a:t>
            </a:r>
            <a:r>
              <a:rPr lang="en-US" altLang="zh-CN" sz="2400" dirty="0" smtClean="0">
                <a:solidFill>
                  <a:srgbClr val="FF0000"/>
                </a:solidFill>
              </a:rPr>
              <a:t>good timing resolution</a:t>
            </a:r>
            <a:r>
              <a:rPr lang="en-US" altLang="zh-CN" sz="2400" dirty="0" smtClean="0"/>
              <a:t>, </a:t>
            </a:r>
            <a:r>
              <a:rPr lang="en-US" altLang="zh-CN" sz="2400" dirty="0" smtClean="0">
                <a:solidFill>
                  <a:srgbClr val="FF0000"/>
                </a:solidFill>
              </a:rPr>
              <a:t>high detection efficiency and relatively low cost</a:t>
            </a:r>
            <a:r>
              <a:rPr lang="en-US" altLang="zh-CN" sz="2400" dirty="0" smtClean="0"/>
              <a:t>, and is widely </a:t>
            </a:r>
            <a:r>
              <a:rPr lang="en-US" altLang="zh-CN" sz="2400" dirty="0"/>
              <a:t>used </a:t>
            </a:r>
            <a:r>
              <a:rPr lang="en-US" altLang="zh-CN" sz="2400" dirty="0" smtClean="0"/>
              <a:t>to construct TOF system in </a:t>
            </a:r>
            <a:r>
              <a:rPr lang="en-US" altLang="zh-CN" sz="2400" dirty="0"/>
              <a:t>modern high energy nuclear physics experiments. </a:t>
            </a:r>
          </a:p>
        </p:txBody>
      </p:sp>
    </p:spTree>
    <p:extLst>
      <p:ext uri="{BB962C8B-B14F-4D97-AF65-F5344CB8AC3E}">
        <p14:creationId xmlns:p14="http://schemas.microsoft.com/office/powerpoint/2010/main" val="235415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t="18953" r="64736" b="44494"/>
          <a:stretch>
            <a:fillRect/>
          </a:stretch>
        </p:blipFill>
        <p:spPr bwMode="auto">
          <a:xfrm>
            <a:off x="491231" y="1299990"/>
            <a:ext cx="3152075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6404" t="6591" r="60562" b="49912"/>
          <a:stretch>
            <a:fillRect/>
          </a:stretch>
        </p:blipFill>
        <p:spPr bwMode="auto">
          <a:xfrm>
            <a:off x="4857752" y="1000108"/>
            <a:ext cx="300039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3231440"/>
            <a:ext cx="643104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右箭头 5"/>
          <p:cNvSpPr/>
          <p:nvPr/>
        </p:nvSpPr>
        <p:spPr>
          <a:xfrm>
            <a:off x="3786182" y="2214554"/>
            <a:ext cx="928694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右弧形箭头 6"/>
          <p:cNvSpPr/>
          <p:nvPr/>
        </p:nvSpPr>
        <p:spPr>
          <a:xfrm>
            <a:off x="7715272" y="2357430"/>
            <a:ext cx="642942" cy="264320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5852" y="3143248"/>
            <a:ext cx="1569660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Drift chamber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05793" y="3280053"/>
            <a:ext cx="1518364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Parallel plate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00826" y="3286124"/>
            <a:ext cx="800219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 RPC </a:t>
            </a:r>
            <a:endParaRPr lang="zh-CN" altLang="en-US" dirty="0"/>
          </a:p>
        </p:txBody>
      </p:sp>
      <p:sp>
        <p:nvSpPr>
          <p:cNvPr id="11" name="右箭头 10"/>
          <p:cNvSpPr/>
          <p:nvPr/>
        </p:nvSpPr>
        <p:spPr>
          <a:xfrm>
            <a:off x="6286512" y="3429000"/>
            <a:ext cx="142876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5000628" y="6286520"/>
            <a:ext cx="864339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MRPC</a:t>
            </a:r>
            <a:endParaRPr lang="zh-CN" altLang="en-US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142976" y="285728"/>
            <a:ext cx="6929486" cy="642942"/>
          </a:xfrm>
          <a:prstGeom prst="rect">
            <a:avLst/>
          </a:prstGeom>
          <a:solidFill>
            <a:srgbClr val="FFFF00"/>
          </a:solidFill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FF0000"/>
                </a:solidFill>
                <a:latin typeface="+mj-lt"/>
                <a:ea typeface="华文楷体" pitchFamily="2" charset="-122"/>
              </a:rPr>
              <a:t>     </a:t>
            </a:r>
            <a:r>
              <a:rPr lang="en-US" altLang="zh-CN" sz="3200" b="1" dirty="0" smtClean="0">
                <a:solidFill>
                  <a:srgbClr val="FF0000"/>
                </a:solidFill>
                <a:latin typeface="+mj-lt"/>
                <a:ea typeface="华文楷体" pitchFamily="2" charset="-122"/>
              </a:rPr>
              <a:t>Evolution of timing gas detector</a:t>
            </a:r>
            <a:endParaRPr lang="en-US" altLang="zh-CN" sz="3200" b="1" dirty="0">
              <a:solidFill>
                <a:srgbClr val="FF0000"/>
              </a:solidFill>
              <a:latin typeface="+mj-lt"/>
              <a:ea typeface="华文楷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428596" y="5286388"/>
            <a:ext cx="5318134" cy="117262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altLang="zh-CN" dirty="0">
                <a:solidFill>
                  <a:srgbClr val="0000FF"/>
                </a:solidFill>
              </a:rPr>
              <a:t>Application in nuclear physics experiments</a:t>
            </a: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altLang="zh-CN" dirty="0">
                <a:solidFill>
                  <a:srgbClr val="0000FF"/>
                </a:solidFill>
              </a:rPr>
              <a:t>Application in industry</a:t>
            </a:r>
            <a:r>
              <a:rPr lang="zh-CN" altLang="en-US" dirty="0">
                <a:solidFill>
                  <a:srgbClr val="0000FF"/>
                </a:solidFill>
              </a:rPr>
              <a:t>（</a:t>
            </a:r>
            <a:r>
              <a:rPr lang="en-US" altLang="zh-CN" dirty="0" err="1">
                <a:solidFill>
                  <a:srgbClr val="0000FF"/>
                </a:solidFill>
              </a:rPr>
              <a:t>Muon</a:t>
            </a:r>
            <a:r>
              <a:rPr lang="en-US" altLang="zh-CN" dirty="0">
                <a:solidFill>
                  <a:srgbClr val="0000FF"/>
                </a:solidFill>
              </a:rPr>
              <a:t> tomography)</a:t>
            </a: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altLang="zh-CN" dirty="0">
                <a:solidFill>
                  <a:srgbClr val="0000FF"/>
                </a:solidFill>
              </a:rPr>
              <a:t>Application in medicine</a:t>
            </a:r>
            <a:r>
              <a:rPr lang="zh-CN" altLang="en-US" dirty="0">
                <a:solidFill>
                  <a:srgbClr val="0000FF"/>
                </a:solidFill>
              </a:rPr>
              <a:t>（</a:t>
            </a:r>
            <a:r>
              <a:rPr lang="en-US" altLang="zh-CN" dirty="0">
                <a:solidFill>
                  <a:srgbClr val="0000FF"/>
                </a:solidFill>
              </a:rPr>
              <a:t>TOF-PET</a:t>
            </a:r>
            <a:r>
              <a:rPr lang="zh-CN" altLang="en-US" dirty="0">
                <a:solidFill>
                  <a:srgbClr val="0000FF"/>
                </a:solidFill>
              </a:rPr>
              <a:t>）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1128" y="1228725"/>
            <a:ext cx="3714781" cy="40528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b="1" dirty="0">
                <a:solidFill>
                  <a:schemeClr val="tx2">
                    <a:lumMod val="75000"/>
                  </a:schemeClr>
                </a:solidFill>
              </a:rPr>
              <a:t>Standard parameters: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Resistivity of glass: ~10</a:t>
            </a:r>
            <a:r>
              <a:rPr lang="en-US" altLang="zh-CN" baseline="30000" dirty="0">
                <a:solidFill>
                  <a:schemeClr val="tx2">
                    <a:lumMod val="75000"/>
                  </a:schemeClr>
                </a:solidFill>
              </a:rPr>
              <a:t>12 </a:t>
            </a:r>
            <a:r>
              <a:rPr lang="el-GR" altLang="zh-CN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Ω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.cm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    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Working gas: 90%Freon+5%iso-butane+5% SF6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endParaRPr lang="en-US" altLang="zh-CN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en-US" altLang="zh-CN" b="1" dirty="0">
                <a:solidFill>
                  <a:srgbClr val="FF0000"/>
                </a:solidFill>
              </a:rPr>
              <a:t>Time resolution &lt;100ps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Efficiency &gt;95%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Charge: a few PC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Dark current: a few </a:t>
            </a:r>
            <a:r>
              <a:rPr lang="en-US" altLang="zh-CN" dirty="0" err="1">
                <a:solidFill>
                  <a:schemeClr val="tx2">
                    <a:lumMod val="75000"/>
                  </a:schemeClr>
                </a:solidFill>
              </a:rPr>
              <a:t>nA</a:t>
            </a:r>
            <a:endParaRPr lang="en-US" altLang="zh-CN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Noise ~1Hz/cm</a:t>
            </a:r>
            <a:r>
              <a:rPr lang="en-US" altLang="zh-CN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Rate &lt;100 Hz/cm</a:t>
            </a:r>
            <a:r>
              <a:rPr lang="en-US" altLang="zh-CN" baseline="30000" dirty="0">
                <a:solidFill>
                  <a:schemeClr val="tx2">
                    <a:lumMod val="75000"/>
                  </a:schemeClr>
                </a:solidFill>
              </a:rPr>
              <a:t>2        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Large area, low cost</a:t>
            </a:r>
            <a:endParaRPr lang="zh-CN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5" name="组合 7"/>
          <p:cNvGrpSpPr>
            <a:grpSpLocks/>
          </p:cNvGrpSpPr>
          <p:nvPr/>
        </p:nvGrpSpPr>
        <p:grpSpPr bwMode="auto">
          <a:xfrm>
            <a:off x="0" y="1214422"/>
            <a:ext cx="5297488" cy="2857500"/>
            <a:chOff x="0" y="1785926"/>
            <a:chExt cx="5782159" cy="3143272"/>
          </a:xfrm>
        </p:grpSpPr>
        <p:pic>
          <p:nvPicPr>
            <p:cNvPr id="6" name="Picture 8" descr="E:\博士论文\002\第三章-MRPC物理机制\2013-9-9 20-46-59.tif"/>
            <p:cNvPicPr>
              <a:picLocks noChangeAspect="1" noChangeArrowheads="1"/>
            </p:cNvPicPr>
            <p:nvPr/>
          </p:nvPicPr>
          <p:blipFill>
            <a:blip r:embed="rId2"/>
            <a:srcRect b="-5351"/>
            <a:stretch>
              <a:fillRect/>
            </a:stretch>
          </p:blipFill>
          <p:spPr bwMode="auto">
            <a:xfrm>
              <a:off x="500034" y="1785926"/>
              <a:ext cx="4929222" cy="3143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072360" y="1857523"/>
              <a:ext cx="1119351" cy="36846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Read out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05281" y="4536290"/>
              <a:ext cx="1121084" cy="36846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Read out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0" y="2213761"/>
              <a:ext cx="1069102" cy="37020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Insulator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4861" y="3214368"/>
              <a:ext cx="940878" cy="37020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Carbon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0" y="4143380"/>
              <a:ext cx="1069102" cy="36846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Insulator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85833" y="3214368"/>
              <a:ext cx="996326" cy="57626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>
                  <a:solidFill>
                    <a:srgbClr val="2D2DB9">
                      <a:lumMod val="75000"/>
                    </a:srgbClr>
                  </a:solidFill>
                </a:rPr>
                <a:t>Resistive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>
                  <a:solidFill>
                    <a:srgbClr val="2D2DB9">
                      <a:lumMod val="75000"/>
                    </a:srgbClr>
                  </a:solidFill>
                </a:rPr>
                <a:t> plate</a:t>
              </a:r>
              <a:endParaRPr lang="zh-CN" altLang="en-US" sz="1400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4857760"/>
            <a:ext cx="2281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华文楷体" pitchFamily="2" charset="-122"/>
                <a:ea typeface="华文楷体" pitchFamily="2" charset="-122"/>
              </a:rPr>
              <a:t>MRPC</a:t>
            </a:r>
            <a:r>
              <a:rPr lang="zh-CN" altLang="en-US" sz="2000" b="1" dirty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2000" b="1" dirty="0" smtClean="0">
                <a:latin typeface="华文楷体" pitchFamily="2" charset="-122"/>
                <a:ea typeface="华文楷体" pitchFamily="2" charset="-122"/>
              </a:rPr>
              <a:t>application</a:t>
            </a:r>
            <a:r>
              <a:rPr lang="zh-CN" altLang="en-US" sz="2000" b="1" dirty="0" smtClean="0">
                <a:latin typeface="华文楷体" pitchFamily="2" charset="-122"/>
                <a:ea typeface="华文楷体" pitchFamily="2" charset="-122"/>
              </a:rPr>
              <a:t>：</a:t>
            </a:r>
            <a:endParaRPr lang="zh-CN" altLang="en-US" sz="20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1604" y="4071942"/>
            <a:ext cx="181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华文楷体" pitchFamily="2" charset="-122"/>
                <a:ea typeface="华文楷体" pitchFamily="2" charset="-122"/>
              </a:rPr>
              <a:t>MRPC</a:t>
            </a:r>
            <a:r>
              <a:rPr lang="zh-CN" altLang="en-US" sz="2000" b="1" dirty="0" smtClean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2000" b="1" dirty="0" smtClean="0">
                <a:latin typeface="华文楷体" pitchFamily="2" charset="-122"/>
                <a:ea typeface="华文楷体" pitchFamily="2" charset="-122"/>
              </a:rPr>
              <a:t>structure</a:t>
            </a:r>
            <a:endParaRPr lang="zh-CN" altLang="en-US" sz="20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142976" y="285728"/>
            <a:ext cx="6929486" cy="642942"/>
          </a:xfrm>
          <a:prstGeom prst="rect">
            <a:avLst/>
          </a:prstGeom>
          <a:solidFill>
            <a:srgbClr val="FFFF00"/>
          </a:solidFill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                 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MRPC</a:t>
            </a: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introduction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  <p:sp>
        <p:nvSpPr>
          <p:cNvPr id="3" name="Text Box 128"/>
          <p:cNvSpPr txBox="1">
            <a:spLocks noChangeArrowheads="1"/>
          </p:cNvSpPr>
          <p:nvPr/>
        </p:nvSpPr>
        <p:spPr bwMode="auto">
          <a:xfrm>
            <a:off x="1000100" y="357166"/>
            <a:ext cx="7215238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MRPC performance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500034" y="1285860"/>
            <a:ext cx="32417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rgbClr val="0000FF"/>
                </a:solidFill>
              </a:rPr>
              <a:t>Efficiency</a:t>
            </a:r>
            <a:r>
              <a:rPr lang="zh-CN" altLang="en-US" sz="2000" dirty="0" smtClean="0">
                <a:solidFill>
                  <a:srgbClr val="0000FF"/>
                </a:solidFill>
              </a:rPr>
              <a:t>：</a:t>
            </a:r>
            <a:endParaRPr lang="en-US" altLang="zh-CN" sz="2000" dirty="0" smtClean="0">
              <a:solidFill>
                <a:srgbClr val="0000FF"/>
              </a:solidFill>
            </a:endParaRPr>
          </a:p>
          <a:p>
            <a:r>
              <a:rPr lang="en-US" altLang="zh-CN" sz="2000" dirty="0" smtClean="0">
                <a:solidFill>
                  <a:srgbClr val="0000FF"/>
                </a:solidFill>
              </a:rPr>
              <a:t>   </a:t>
            </a:r>
            <a:r>
              <a:rPr lang="en-US" altLang="zh-CN" sz="2000" dirty="0" smtClean="0">
                <a:solidFill>
                  <a:srgbClr val="5A1BAF"/>
                </a:solidFill>
              </a:rPr>
              <a:t>efficiency of single gap</a:t>
            </a:r>
            <a:r>
              <a:rPr lang="zh-CN" altLang="en-US" sz="2000" dirty="0" smtClean="0">
                <a:solidFill>
                  <a:srgbClr val="5A1BAF"/>
                </a:solidFill>
              </a:rPr>
              <a:t>：</a:t>
            </a:r>
            <a:endParaRPr lang="zh-CN" altLang="en-US" sz="2000" dirty="0">
              <a:solidFill>
                <a:srgbClr val="5A1BAF"/>
              </a:solidFill>
            </a:endParaRPr>
          </a:p>
        </p:txBody>
      </p:sp>
      <p:grpSp>
        <p:nvGrpSpPr>
          <p:cNvPr id="6" name="组合 10"/>
          <p:cNvGrpSpPr>
            <a:grpSpLocks/>
          </p:cNvGrpSpPr>
          <p:nvPr/>
        </p:nvGrpSpPr>
        <p:grpSpPr bwMode="auto">
          <a:xfrm>
            <a:off x="3286116" y="2857497"/>
            <a:ext cx="1693733" cy="726794"/>
            <a:chOff x="4000496" y="3071810"/>
            <a:chExt cx="1693264" cy="726241"/>
          </a:xfrm>
        </p:grpSpPr>
        <p:sp>
          <p:nvSpPr>
            <p:cNvPr id="7" name="矩形 4"/>
            <p:cNvSpPr>
              <a:spLocks noChangeArrowheads="1"/>
            </p:cNvSpPr>
            <p:nvPr/>
          </p:nvSpPr>
          <p:spPr bwMode="auto">
            <a:xfrm>
              <a:off x="4000496" y="3429000"/>
              <a:ext cx="1693264" cy="369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dirty="0" smtClean="0"/>
                <a:t>Weighting </a:t>
              </a:r>
              <a:r>
                <a:rPr lang="en-US" altLang="zh-CN" dirty="0"/>
                <a:t>field</a:t>
              </a:r>
              <a:endParaRPr lang="zh-CN" altLang="en-US" dirty="0"/>
            </a:p>
          </p:txBody>
        </p:sp>
        <p:cxnSp>
          <p:nvCxnSpPr>
            <p:cNvPr id="8" name="直接箭头连接符 7"/>
            <p:cNvCxnSpPr/>
            <p:nvPr/>
          </p:nvCxnSpPr>
          <p:spPr>
            <a:xfrm rot="5400000" flipH="1" flipV="1">
              <a:off x="4857595" y="3214559"/>
              <a:ext cx="356915" cy="7141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11"/>
          <p:cNvGrpSpPr>
            <a:grpSpLocks/>
          </p:cNvGrpSpPr>
          <p:nvPr/>
        </p:nvGrpSpPr>
        <p:grpSpPr bwMode="auto">
          <a:xfrm>
            <a:off x="5643565" y="2571744"/>
            <a:ext cx="1348003" cy="1012624"/>
            <a:chOff x="6500826" y="2857496"/>
            <a:chExt cx="1347720" cy="1012073"/>
          </a:xfrm>
        </p:grpSpPr>
        <p:sp>
          <p:nvSpPr>
            <p:cNvPr id="10" name="矩形 7"/>
            <p:cNvSpPr>
              <a:spLocks noChangeArrowheads="1"/>
            </p:cNvSpPr>
            <p:nvPr/>
          </p:nvSpPr>
          <p:spPr bwMode="auto">
            <a:xfrm>
              <a:off x="6715140" y="3500438"/>
              <a:ext cx="1133406" cy="369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dirty="0" smtClean="0"/>
                <a:t>threshold</a:t>
              </a:r>
              <a:endParaRPr lang="zh-CN" altLang="en-US" dirty="0"/>
            </a:p>
          </p:txBody>
        </p:sp>
        <p:cxnSp>
          <p:nvCxnSpPr>
            <p:cNvPr id="11" name="直接箭头连接符 10"/>
            <p:cNvCxnSpPr/>
            <p:nvPr/>
          </p:nvCxnSpPr>
          <p:spPr>
            <a:xfrm rot="16200000" flipV="1">
              <a:off x="6500933" y="2857389"/>
              <a:ext cx="642588" cy="6428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4"/>
          <p:cNvGrpSpPr>
            <a:grpSpLocks/>
          </p:cNvGrpSpPr>
          <p:nvPr/>
        </p:nvGrpSpPr>
        <p:grpSpPr bwMode="auto">
          <a:xfrm>
            <a:off x="714375" y="3929063"/>
            <a:ext cx="3047999" cy="1143000"/>
            <a:chOff x="642910" y="4143380"/>
            <a:chExt cx="3048437" cy="1143008"/>
          </a:xfrm>
        </p:grpSpPr>
        <p:graphicFrame>
          <p:nvGraphicFramePr>
            <p:cNvPr id="13" name="Object 3"/>
            <p:cNvGraphicFramePr>
              <a:graphicFrameLocks noChangeAspect="1"/>
            </p:cNvGraphicFramePr>
            <p:nvPr/>
          </p:nvGraphicFramePr>
          <p:xfrm>
            <a:off x="1014438" y="4714884"/>
            <a:ext cx="2676909" cy="571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6042" name="Equation" r:id="rId3" imgW="1129810" imgH="241195" progId="Equation.DSMT4">
                    <p:embed/>
                  </p:oleObj>
                </mc:Choice>
                <mc:Fallback>
                  <p:oleObj name="Equation" r:id="rId3" imgW="1129810" imgH="241195" progId="Equation.DSMT4">
                    <p:embed/>
                    <p:pic>
                      <p:nvPicPr>
                        <p:cNvPr id="0" name="Picture 10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4438" y="4714884"/>
                          <a:ext cx="2676909" cy="5715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642910" y="4143380"/>
              <a:ext cx="2701961" cy="400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 smtClean="0">
                  <a:solidFill>
                    <a:srgbClr val="0000FF"/>
                  </a:solidFill>
                </a:rPr>
                <a:t>Efficiency of N gaps</a:t>
              </a:r>
              <a:r>
                <a:rPr lang="zh-CN" altLang="en-US" sz="2000" dirty="0" smtClean="0">
                  <a:solidFill>
                    <a:srgbClr val="0000FF"/>
                  </a:solidFill>
                </a:rPr>
                <a:t>：</a:t>
              </a:r>
              <a:endParaRPr lang="zh-CN" altLang="en-US" sz="2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500034" y="5270934"/>
            <a:ext cx="21853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rgbClr val="0000FF"/>
                </a:solidFill>
              </a:rPr>
              <a:t>Time resolution</a:t>
            </a:r>
            <a:r>
              <a:rPr lang="zh-CN" altLang="en-US" sz="2000" dirty="0" smtClean="0">
                <a:solidFill>
                  <a:srgbClr val="0000FF"/>
                </a:solidFill>
              </a:rPr>
              <a:t>：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graphicFrame>
        <p:nvGraphicFramePr>
          <p:cNvPr id="445443" name="Object 6"/>
          <p:cNvGraphicFramePr>
            <a:graphicFrameLocks noChangeAspect="1"/>
          </p:cNvGraphicFramePr>
          <p:nvPr/>
        </p:nvGraphicFramePr>
        <p:xfrm>
          <a:off x="1141413" y="1830388"/>
          <a:ext cx="5292725" cy="108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043" name="Equation" r:id="rId5" imgW="2298700" imgH="508000" progId="Equation.DSMT4">
                  <p:embed/>
                </p:oleObj>
              </mc:Choice>
              <mc:Fallback>
                <p:oleObj name="Equation" r:id="rId5" imgW="2298700" imgH="508000" progId="Equation.DSMT4">
                  <p:embed/>
                  <p:pic>
                    <p:nvPicPr>
                      <p:cNvPr id="0" name="Picture 1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413" y="1830388"/>
                        <a:ext cx="5292725" cy="1087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2643174" y="5286388"/>
          <a:ext cx="2105025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044" name="Equation" r:id="rId7" imgW="888614" imgH="444307" progId="Equation.DSMT4">
                  <p:embed/>
                </p:oleObj>
              </mc:Choice>
              <mc:Fallback>
                <p:oleObj name="Equation" r:id="rId7" imgW="888614" imgH="444307" progId="Equation.DSMT4">
                  <p:embed/>
                  <p:pic>
                    <p:nvPicPr>
                      <p:cNvPr id="0" name="Picture 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5286388"/>
                        <a:ext cx="2105025" cy="1052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8</a:t>
            </a:fld>
            <a:endParaRPr lang="zh-CN" altLang="en-US" dirty="0"/>
          </a:p>
        </p:txBody>
      </p:sp>
      <p:sp>
        <p:nvSpPr>
          <p:cNvPr id="4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53A7A3-4D64-4933-944C-AE54015369F5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214414" y="357166"/>
            <a:ext cx="6929486" cy="642942"/>
          </a:xfrm>
          <a:prstGeom prst="rect">
            <a:avLst/>
          </a:prstGeom>
          <a:solidFill>
            <a:srgbClr val="FFFF00"/>
          </a:solidFill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FF0000"/>
                </a:solidFill>
                <a:latin typeface="+mj-lt"/>
                <a:ea typeface="华文楷体" pitchFamily="2" charset="-122"/>
              </a:rPr>
              <a:t>                </a:t>
            </a:r>
            <a:r>
              <a:rPr lang="en-US" altLang="zh-CN" sz="32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MRPC</a:t>
            </a:r>
            <a:r>
              <a:rPr lang="zh-CN" altLang="en-US" sz="32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工作气体的选择</a:t>
            </a:r>
            <a:endParaRPr lang="en-US" altLang="zh-CN" sz="3200" b="1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71472" y="1285860"/>
            <a:ext cx="6429420" cy="1015663"/>
          </a:xfrm>
          <a:prstGeom prst="rect">
            <a:avLst/>
          </a:prstGeom>
          <a:noFill/>
          <a:ln w="9525" algn="ctr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仿宋" pitchFamily="2" charset="-122"/>
              </a:rPr>
              <a:t>1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itchFamily="18" charset="0"/>
                <a:ea typeface="华文仿宋" pitchFamily="2" charset="-122"/>
              </a:rPr>
              <a:t>）高电负性 （吸附系数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仿宋" pitchFamily="2" charset="-122"/>
              </a:rPr>
              <a:t>&gt;10</a:t>
            </a:r>
            <a:r>
              <a:rPr lang="en-US" altLang="zh-CN" sz="2400" b="1" baseline="30000" dirty="0" smtClean="0">
                <a:solidFill>
                  <a:srgbClr val="0000FF"/>
                </a:solidFill>
                <a:latin typeface="Times New Roman" pitchFamily="18" charset="0"/>
                <a:ea typeface="华文仿宋" pitchFamily="2" charset="-122"/>
              </a:rPr>
              <a:t>-5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itchFamily="18" charset="0"/>
                <a:ea typeface="华文仿宋" pitchFamily="2" charset="-122"/>
              </a:rPr>
              <a:t>）</a:t>
            </a:r>
            <a:endParaRPr lang="en-US" altLang="zh-CN" sz="2400" b="1" dirty="0" smtClean="0">
              <a:solidFill>
                <a:srgbClr val="0000FF"/>
              </a:solidFill>
              <a:latin typeface="Times New Roman" pitchFamily="18" charset="0"/>
              <a:ea typeface="华文仿宋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仿宋" pitchFamily="2" charset="-122"/>
              </a:rPr>
              <a:t>2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itchFamily="18" charset="0"/>
                <a:ea typeface="华文仿宋" pitchFamily="2" charset="-122"/>
              </a:rPr>
              <a:t>）在高电场下不易击穿</a:t>
            </a:r>
            <a:endParaRPr lang="en-US" altLang="zh-CN" sz="2400" b="1" dirty="0" smtClean="0">
              <a:solidFill>
                <a:srgbClr val="0000FF"/>
              </a:solidFill>
              <a:latin typeface="Times New Roman" pitchFamily="18" charset="0"/>
              <a:ea typeface="华文仿宋" pitchFamily="2" charset="-122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71472" y="2500306"/>
            <a:ext cx="62263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dirty="0" smtClean="0">
                <a:solidFill>
                  <a:srgbClr val="0000FF"/>
                </a:solidFill>
              </a:rPr>
              <a:t>标准工作气体</a:t>
            </a:r>
            <a:r>
              <a:rPr lang="en-US" altLang="zh-CN" sz="2000" dirty="0" smtClean="0">
                <a:solidFill>
                  <a:srgbClr val="0000FF"/>
                </a:solidFill>
              </a:rPr>
              <a:t>:  C</a:t>
            </a:r>
            <a:r>
              <a:rPr lang="en-US" altLang="zh-CN" sz="2000" baseline="-25000" dirty="0" smtClean="0">
                <a:solidFill>
                  <a:srgbClr val="0000FF"/>
                </a:solidFill>
              </a:rPr>
              <a:t>2</a:t>
            </a:r>
            <a:r>
              <a:rPr lang="en-US" altLang="zh-CN" sz="2000" dirty="0" smtClean="0">
                <a:solidFill>
                  <a:srgbClr val="0000FF"/>
                </a:solidFill>
              </a:rPr>
              <a:t>H</a:t>
            </a:r>
            <a:r>
              <a:rPr lang="en-US" altLang="zh-CN" sz="2000" baseline="-25000" dirty="0" smtClean="0">
                <a:solidFill>
                  <a:srgbClr val="0000FF"/>
                </a:solidFill>
              </a:rPr>
              <a:t>2</a:t>
            </a:r>
            <a:r>
              <a:rPr lang="en-US" altLang="zh-CN" sz="2000" dirty="0" smtClean="0">
                <a:solidFill>
                  <a:srgbClr val="0000FF"/>
                </a:solidFill>
              </a:rPr>
              <a:t>F</a:t>
            </a:r>
            <a:r>
              <a:rPr lang="en-US" altLang="zh-CN" sz="2000" baseline="-25000" dirty="0" smtClean="0">
                <a:solidFill>
                  <a:srgbClr val="0000FF"/>
                </a:solidFill>
              </a:rPr>
              <a:t>4</a:t>
            </a:r>
            <a:r>
              <a:rPr lang="en-US" altLang="zh-CN" sz="2000" dirty="0" smtClean="0">
                <a:solidFill>
                  <a:srgbClr val="0000FF"/>
                </a:solidFill>
              </a:rPr>
              <a:t> </a:t>
            </a:r>
            <a:r>
              <a:rPr lang="en-US" altLang="zh-CN" sz="2000" dirty="0">
                <a:solidFill>
                  <a:srgbClr val="0000FF"/>
                </a:solidFill>
              </a:rPr>
              <a:t>(90%)  i-C</a:t>
            </a:r>
            <a:r>
              <a:rPr lang="en-US" altLang="zh-CN" sz="2000" baseline="-25000" dirty="0">
                <a:solidFill>
                  <a:srgbClr val="0000FF"/>
                </a:solidFill>
              </a:rPr>
              <a:t>4</a:t>
            </a:r>
            <a:r>
              <a:rPr lang="en-US" altLang="zh-CN" sz="2000" dirty="0">
                <a:solidFill>
                  <a:srgbClr val="0000FF"/>
                </a:solidFill>
              </a:rPr>
              <a:t>H</a:t>
            </a:r>
            <a:r>
              <a:rPr lang="en-US" altLang="zh-CN" sz="2000" baseline="-25000" dirty="0">
                <a:solidFill>
                  <a:srgbClr val="0000FF"/>
                </a:solidFill>
              </a:rPr>
              <a:t>10</a:t>
            </a:r>
            <a:r>
              <a:rPr lang="en-US" altLang="zh-CN" sz="2000" dirty="0">
                <a:solidFill>
                  <a:srgbClr val="0000FF"/>
                </a:solidFill>
              </a:rPr>
              <a:t> (5%)  SF</a:t>
            </a:r>
            <a:r>
              <a:rPr lang="en-US" altLang="zh-CN" sz="2000" baseline="-25000" dirty="0">
                <a:solidFill>
                  <a:srgbClr val="0000FF"/>
                </a:solidFill>
              </a:rPr>
              <a:t>6</a:t>
            </a:r>
            <a:r>
              <a:rPr lang="en-US" altLang="zh-CN" sz="2000" dirty="0">
                <a:solidFill>
                  <a:srgbClr val="0000FF"/>
                </a:solidFill>
              </a:rPr>
              <a:t> (5%)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57158" y="3071810"/>
            <a:ext cx="844391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/>
              <a:t>-C</a:t>
            </a:r>
            <a:r>
              <a:rPr lang="en-US" altLang="zh-CN" baseline="-25000" dirty="0"/>
              <a:t>2</a:t>
            </a:r>
            <a:r>
              <a:rPr lang="en-US" altLang="zh-CN" dirty="0"/>
              <a:t>H</a:t>
            </a:r>
            <a:r>
              <a:rPr lang="en-US" altLang="zh-CN" baseline="-25000" dirty="0"/>
              <a:t>2</a:t>
            </a:r>
            <a:r>
              <a:rPr lang="en-US" altLang="zh-CN" dirty="0"/>
              <a:t>F</a:t>
            </a:r>
            <a:r>
              <a:rPr lang="en-US" altLang="zh-CN" baseline="-25000" dirty="0"/>
              <a:t>4</a:t>
            </a:r>
            <a:r>
              <a:rPr lang="en-US" altLang="zh-CN" dirty="0"/>
              <a:t> (</a:t>
            </a:r>
            <a:r>
              <a:rPr lang="en-US" altLang="zh-CN" dirty="0" err="1"/>
              <a:t>tetrafluorethane</a:t>
            </a:r>
            <a:r>
              <a:rPr lang="en-US" altLang="zh-CN" dirty="0" smtClean="0"/>
              <a:t>): </a:t>
            </a:r>
            <a:r>
              <a:rPr lang="zh-CN" altLang="en-US" dirty="0" smtClean="0"/>
              <a:t>主要工作气体，电负性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-i-C</a:t>
            </a:r>
            <a:r>
              <a:rPr lang="en-US" altLang="zh-CN" baseline="-25000" dirty="0"/>
              <a:t>4</a:t>
            </a:r>
            <a:r>
              <a:rPr lang="en-US" altLang="zh-CN" dirty="0"/>
              <a:t>H</a:t>
            </a:r>
            <a:r>
              <a:rPr lang="en-US" altLang="zh-CN" baseline="-25000" dirty="0"/>
              <a:t>10</a:t>
            </a:r>
            <a:r>
              <a:rPr lang="en-US" altLang="zh-CN" dirty="0"/>
              <a:t> (</a:t>
            </a:r>
            <a:r>
              <a:rPr lang="en-US" altLang="zh-CN" dirty="0" err="1"/>
              <a:t>iso</a:t>
            </a:r>
            <a:r>
              <a:rPr lang="en-US" altLang="zh-CN" dirty="0"/>
              <a:t>-butane</a:t>
            </a:r>
            <a:r>
              <a:rPr lang="en-US" altLang="zh-CN" dirty="0" smtClean="0"/>
              <a:t>): </a:t>
            </a:r>
            <a:r>
              <a:rPr lang="zh-CN" altLang="en-US" dirty="0" smtClean="0"/>
              <a:t>吸收光子，减少流光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-SF</a:t>
            </a:r>
            <a:r>
              <a:rPr lang="en-US" altLang="zh-CN" baseline="-25000" dirty="0"/>
              <a:t>6</a:t>
            </a:r>
            <a:r>
              <a:rPr lang="en-US" altLang="zh-CN" dirty="0">
                <a:sym typeface="Wingdings" pitchFamily="2" charset="2"/>
              </a:rPr>
              <a:t>(sulfur hexafluoride</a:t>
            </a:r>
            <a:r>
              <a:rPr lang="en-US" altLang="zh-CN" dirty="0"/>
              <a:t>): </a:t>
            </a:r>
            <a:r>
              <a:rPr lang="en-US" altLang="zh-CN" dirty="0" smtClean="0"/>
              <a:t> SF6</a:t>
            </a:r>
            <a:r>
              <a:rPr lang="zh-CN" altLang="en-US" dirty="0" smtClean="0"/>
              <a:t>具备超强的吸附电子能力。吸附</a:t>
            </a:r>
            <a:r>
              <a:rPr lang="zh-CN" altLang="en-US" dirty="0"/>
              <a:t>电子变成负离子，很容易与正离子结合，活动性变差。</a:t>
            </a:r>
            <a:endParaRPr lang="en-US" altLang="zh-CN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4643446"/>
            <a:ext cx="3286148" cy="207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0" name="TextBox 8"/>
          <p:cNvSpPr txBox="1"/>
          <p:nvPr/>
        </p:nvSpPr>
        <p:spPr>
          <a:xfrm>
            <a:off x="7643834" y="5643578"/>
            <a:ext cx="1214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元素的电负性表</a:t>
            </a:r>
            <a:endParaRPr lang="zh-CN" altLang="en-US" dirty="0"/>
          </a:p>
        </p:txBody>
      </p:sp>
      <p:sp>
        <p:nvSpPr>
          <p:cNvPr id="11" name="椭圆 10"/>
          <p:cNvSpPr/>
          <p:nvPr/>
        </p:nvSpPr>
        <p:spPr>
          <a:xfrm>
            <a:off x="7143768" y="4786322"/>
            <a:ext cx="466707" cy="714380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547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  <p:graphicFrame>
        <p:nvGraphicFramePr>
          <p:cNvPr id="8" name="_x0000_i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93130"/>
              </p:ext>
            </p:extLst>
          </p:nvPr>
        </p:nvGraphicFramePr>
        <p:xfrm>
          <a:off x="856514" y="2016759"/>
          <a:ext cx="4243387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54" r:id="rId3" imgW="587699" imgH="82775" progId="Equation.DSMT4">
                  <p:embed/>
                </p:oleObj>
              </mc:Choice>
              <mc:Fallback>
                <p:oleObj r:id="rId3" imgW="587699" imgH="82775" progId="Equation.DSMT4">
                  <p:embed/>
                  <p:pic>
                    <p:nvPicPr>
                      <p:cNvPr id="3" name="_x0000_i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514" y="2016759"/>
                        <a:ext cx="4243387" cy="642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500034" y="1214422"/>
            <a:ext cx="4979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The voltage drop in the gas gap: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7886" y="3374081"/>
            <a:ext cx="7482408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>
                <a:solidFill>
                  <a:srgbClr val="FF0000"/>
                </a:solidFill>
              </a:rPr>
              <a:t>Two </a:t>
            </a:r>
            <a:r>
              <a:rPr lang="en-US" altLang="zh-CN" sz="2000" dirty="0" smtClean="0">
                <a:solidFill>
                  <a:srgbClr val="FF0000"/>
                </a:solidFill>
              </a:rPr>
              <a:t>main ways </a:t>
            </a:r>
            <a:r>
              <a:rPr lang="en-US" altLang="zh-CN" sz="2000" dirty="0">
                <a:solidFill>
                  <a:srgbClr val="FF0000"/>
                </a:solidFill>
              </a:rPr>
              <a:t>to improve rate capability</a:t>
            </a:r>
            <a:r>
              <a:rPr lang="en-US" altLang="zh-CN" sz="2000" dirty="0" smtClean="0">
                <a:solidFill>
                  <a:srgbClr val="FF0000"/>
                </a:solidFill>
              </a:rPr>
              <a:t>: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 smtClean="0">
                <a:solidFill>
                  <a:schemeClr val="tx1"/>
                </a:solidFill>
              </a:rPr>
              <a:t>Reducing </a:t>
            </a:r>
            <a:r>
              <a:rPr lang="en-US" altLang="zh-CN" sz="2000" dirty="0">
                <a:solidFill>
                  <a:schemeClr val="tx1"/>
                </a:solidFill>
              </a:rPr>
              <a:t>bulky resistivity of electrode </a:t>
            </a:r>
            <a:r>
              <a:rPr lang="en-US" altLang="zh-CN" sz="2000" dirty="0" smtClean="0">
                <a:solidFill>
                  <a:schemeClr val="tx1"/>
                </a:solidFill>
              </a:rPr>
              <a:t>glass   (CBM)</a:t>
            </a: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en-US" altLang="zh-CN" sz="2000" dirty="0" smtClean="0">
                <a:solidFill>
                  <a:schemeClr val="tx1"/>
                </a:solidFill>
              </a:rPr>
              <a:t> Reducing the </a:t>
            </a:r>
            <a:r>
              <a:rPr lang="en-US" altLang="zh-CN" sz="2000" dirty="0" smtClean="0"/>
              <a:t>avalanche charge   (ATLAS)</a:t>
            </a:r>
            <a:endParaRPr lang="en-US" altLang="zh-CN" sz="2000" dirty="0" smtClean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endParaRPr lang="en-US" altLang="zh-CN" sz="2000" dirty="0" smtClean="0"/>
          </a:p>
          <a:p>
            <a:pPr>
              <a:lnSpc>
                <a:spcPct val="130000"/>
              </a:lnSpc>
            </a:pPr>
            <a:r>
              <a:rPr lang="en-US" altLang="zh-CN" sz="2000" dirty="0" smtClean="0">
                <a:solidFill>
                  <a:srgbClr val="FF0000"/>
                </a:solidFill>
              </a:rPr>
              <a:t>Other methods:  </a:t>
            </a: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Reducing the thickness of  glass   </a:t>
            </a:r>
            <a:endParaRPr lang="en-US" altLang="zh-CN" sz="2000" dirty="0"/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Warming the detector</a:t>
            </a:r>
            <a:endParaRPr lang="zh-CN" altLang="en-US" sz="2400" dirty="0"/>
          </a:p>
        </p:txBody>
      </p:sp>
      <p:sp>
        <p:nvSpPr>
          <p:cNvPr id="11" name="TextBox 5"/>
          <p:cNvSpPr txBox="1"/>
          <p:nvPr/>
        </p:nvSpPr>
        <p:spPr>
          <a:xfrm>
            <a:off x="570788" y="2874015"/>
            <a:ext cx="754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The smaller the voltage drop, the higher efficiency and higher rate capability!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928662" y="285728"/>
            <a:ext cx="7000924" cy="642942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How to increase rate of MRPC</a:t>
            </a:r>
            <a:endParaRPr lang="zh-CN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92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268905</TotalTime>
  <Words>1485</Words>
  <Application>Microsoft Office PowerPoint</Application>
  <PresentationFormat>全屏显示(4:3)</PresentationFormat>
  <Paragraphs>405</Paragraphs>
  <Slides>35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38" baseType="lpstr">
      <vt:lpstr>Office 主题</vt:lpstr>
      <vt:lpstr>Equation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Tsinghua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wy</dc:creator>
  <cp:lastModifiedBy>Windows 用户</cp:lastModifiedBy>
  <cp:revision>12247</cp:revision>
  <dcterms:created xsi:type="dcterms:W3CDTF">2010-09-03T00:52:09Z</dcterms:created>
  <dcterms:modified xsi:type="dcterms:W3CDTF">2017-11-11T06:59:41Z</dcterms:modified>
</cp:coreProperties>
</file>