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handoutMasterIdLst>
    <p:handoutMasterId r:id="rId17"/>
  </p:handoutMasterIdLst>
  <p:sldIdLst>
    <p:sldId id="256" r:id="rId3"/>
    <p:sldId id="257" r:id="rId4"/>
    <p:sldId id="258" r:id="rId5"/>
    <p:sldId id="269" r:id="rId6"/>
    <p:sldId id="292" r:id="rId7"/>
    <p:sldId id="272" r:id="rId8"/>
    <p:sldId id="273" r:id="rId9"/>
    <p:sldId id="274" r:id="rId10"/>
    <p:sldId id="275" r:id="rId11"/>
    <p:sldId id="276" r:id="rId12"/>
    <p:sldId id="277" r:id="rId13"/>
    <p:sldId id="268" r:id="rId15"/>
    <p:sldId id="287"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94697"/>
  </p:normalViewPr>
  <p:slideViewPr>
    <p:cSldViewPr snapToGrid="0" snapToObjects="1">
      <p:cViewPr varScale="1">
        <p:scale>
          <a:sx n="102" d="100"/>
          <a:sy n="102" d="100"/>
        </p:scale>
        <p:origin x="804"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A051B7B-B869-D04E-9ABB-AB7922B4F674}" type="datetimeFigureOut">
              <a:rPr lang="en-US" smtClean="0"/>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764212-931B-2046-AC30-DB74FE207AB1}" type="slidenum">
              <a:rPr lang="en-US" smtClean="0"/>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8CB236-39F8-5944-A9D6-CA63CEE93A73}"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61949A-3E62-0F43-AC5C-D6B6D3741320}" type="slidenum">
              <a:rPr lang="en-US" smtClean="0"/>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BCD498-F5C5-4A99-AA11-F2C0901102E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1B6AC5-A162-C04F-AC5E-D0655D4423B1}"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p>
        </p:txBody>
      </p:sp>
      <p:sp>
        <p:nvSpPr>
          <p:cNvPr id="4" name="Date Placeholder 3"/>
          <p:cNvSpPr>
            <a:spLocks noGrp="1"/>
          </p:cNvSpPr>
          <p:nvPr>
            <p:ph type="dt" sz="half" idx="10"/>
          </p:nvPr>
        </p:nvSpPr>
        <p:spPr/>
        <p:txBody>
          <a:bodyPr/>
          <a:lstStyle/>
          <a:p>
            <a:fld id="{650E41E0-D445-6F4E-B4B5-037CC35408AD}"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p>
        </p:txBody>
      </p:sp>
      <p:sp>
        <p:nvSpPr>
          <p:cNvPr id="4" name="Date Placeholder 3"/>
          <p:cNvSpPr>
            <a:spLocks noGrp="1"/>
          </p:cNvSpPr>
          <p:nvPr>
            <p:ph type="dt" sz="half" idx="10"/>
          </p:nvPr>
        </p:nvSpPr>
        <p:spPr/>
        <p:txBody>
          <a:bodyPr/>
          <a:lstStyle/>
          <a:p>
            <a:fld id="{9B91561E-3991-6B4E-BA24-DA17C6590A65}"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idx="1"/>
          </p:nvPr>
        </p:nvSpPr>
        <p:spPr/>
        <p:txBody>
          <a:bodyPr/>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p>
        </p:txBody>
      </p:sp>
      <p:sp>
        <p:nvSpPr>
          <p:cNvPr id="4" name="Date Placeholder 3"/>
          <p:cNvSpPr>
            <a:spLocks noGrp="1"/>
          </p:cNvSpPr>
          <p:nvPr>
            <p:ph type="dt" sz="half" idx="10"/>
          </p:nvPr>
        </p:nvSpPr>
        <p:spPr/>
        <p:txBody>
          <a:bodyPr/>
          <a:lstStyle/>
          <a:p>
            <a:fld id="{69FED1BB-57DF-C444-85F9-8BEE958FDA50}"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endParaRPr lang="en-US" altLang="zh-CN" smtClean="0"/>
          </a:p>
        </p:txBody>
      </p:sp>
      <p:sp>
        <p:nvSpPr>
          <p:cNvPr id="4" name="Date Placeholder 3"/>
          <p:cNvSpPr>
            <a:spLocks noGrp="1"/>
          </p:cNvSpPr>
          <p:nvPr>
            <p:ph type="dt" sz="half" idx="10"/>
          </p:nvPr>
        </p:nvSpPr>
        <p:spPr/>
        <p:txBody>
          <a:bodyPr/>
          <a:lstStyle/>
          <a:p>
            <a:fld id="{97B3D06D-C41A-1246-9E7A-EAEEE2F156C2}"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p>
        </p:txBody>
      </p:sp>
      <p:sp>
        <p:nvSpPr>
          <p:cNvPr id="5" name="Date Placeholder 4"/>
          <p:cNvSpPr>
            <a:spLocks noGrp="1"/>
          </p:cNvSpPr>
          <p:nvPr>
            <p:ph type="dt" sz="half" idx="10"/>
          </p:nvPr>
        </p:nvSpPr>
        <p:spPr/>
        <p:txBody>
          <a:bodyPr/>
          <a:lstStyle/>
          <a:p>
            <a:fld id="{C5FA6D4E-7F49-9A42-BAF9-E627D2B4F37A}"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endParaRPr lang="en-US" altLang="zh-CN"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endParaRPr lang="en-US" altLang="zh-CN"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p>
        </p:txBody>
      </p:sp>
      <p:sp>
        <p:nvSpPr>
          <p:cNvPr id="7" name="Date Placeholder 6"/>
          <p:cNvSpPr>
            <a:spLocks noGrp="1"/>
          </p:cNvSpPr>
          <p:nvPr>
            <p:ph type="dt" sz="half" idx="10"/>
          </p:nvPr>
        </p:nvSpPr>
        <p:spPr/>
        <p:txBody>
          <a:bodyPr/>
          <a:lstStyle/>
          <a:p>
            <a:fld id="{9F1DD51C-0114-A84C-BE87-595009C0C161}" type="datetime1">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Date Placeholder 2"/>
          <p:cNvSpPr>
            <a:spLocks noGrp="1"/>
          </p:cNvSpPr>
          <p:nvPr>
            <p:ph type="dt" sz="half" idx="10"/>
          </p:nvPr>
        </p:nvSpPr>
        <p:spPr/>
        <p:txBody>
          <a:bodyPr/>
          <a:lstStyle/>
          <a:p>
            <a:fld id="{5620A80B-F71E-4E49-9BCB-49480A7D96FC}" type="datetime1">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68F51-E6BE-B64A-8C08-1FC94D71FD93}" type="datetime1">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endParaRPr lang="en-US" altLang="zh-CN" smtClean="0"/>
          </a:p>
        </p:txBody>
      </p:sp>
      <p:sp>
        <p:nvSpPr>
          <p:cNvPr id="5" name="Date Placeholder 4"/>
          <p:cNvSpPr>
            <a:spLocks noGrp="1"/>
          </p:cNvSpPr>
          <p:nvPr>
            <p:ph type="dt" sz="half" idx="10"/>
          </p:nvPr>
        </p:nvSpPr>
        <p:spPr/>
        <p:txBody>
          <a:bodyPr/>
          <a:lstStyle/>
          <a:p>
            <a:fld id="{F2A647BA-3232-354B-B7AD-D88698F7CD96}"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endParaRPr lang="en-US" altLang="zh-CN" smtClean="0"/>
          </a:p>
        </p:txBody>
      </p:sp>
      <p:sp>
        <p:nvSpPr>
          <p:cNvPr id="5" name="Date Placeholder 4"/>
          <p:cNvSpPr>
            <a:spLocks noGrp="1"/>
          </p:cNvSpPr>
          <p:nvPr>
            <p:ph type="dt" sz="half" idx="10"/>
          </p:nvPr>
        </p:nvSpPr>
        <p:spPr/>
        <p:txBody>
          <a:bodyPr/>
          <a:lstStyle/>
          <a:p>
            <a:fld id="{43CDE8DA-58F5-7246-B7DD-19B356C0AFEF}"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66FFF-0ACD-AE4A-ADBB-9C0FD304E2F2}" type="datetime1">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DEEA6-AA80-A647-B12E-B67B40EAF29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4.emf"/><Relationship Id="rId1"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1809"/>
            <a:ext cx="7772400" cy="1470025"/>
          </a:xfrm>
        </p:spPr>
        <p:txBody>
          <a:bodyPr/>
          <a:lstStyle/>
          <a:p>
            <a:r>
              <a:rPr lang="zh-CN" altLang="en-US" dirty="0" smtClean="0"/>
              <a:t>先进气体探测器合作组成立</a:t>
            </a:r>
            <a:endParaRPr lang="en-US" dirty="0"/>
          </a:p>
        </p:txBody>
      </p:sp>
      <p:sp>
        <p:nvSpPr>
          <p:cNvPr id="3" name="Subtitle 2"/>
          <p:cNvSpPr>
            <a:spLocks noGrp="1"/>
          </p:cNvSpPr>
          <p:nvPr>
            <p:ph type="subTitle" idx="1"/>
          </p:nvPr>
        </p:nvSpPr>
        <p:spPr>
          <a:xfrm>
            <a:off x="1371600" y="3451687"/>
            <a:ext cx="6400800" cy="2648015"/>
          </a:xfrm>
        </p:spPr>
        <p:txBody>
          <a:bodyPr>
            <a:normAutofit fontScale="85000" lnSpcReduction="20000"/>
          </a:bodyPr>
          <a:lstStyle/>
          <a:p>
            <a:r>
              <a:rPr lang="zh-CN" altLang="en-US" dirty="0"/>
              <a:t>赵政国</a:t>
            </a:r>
            <a:endParaRPr lang="en-US" altLang="zh-CN" dirty="0" smtClean="0"/>
          </a:p>
          <a:p>
            <a:r>
              <a:rPr lang="zh-CN" altLang="en-US" sz="2400" dirty="0" smtClean="0"/>
              <a:t>核探测与核电子学国家重点实验室</a:t>
            </a:r>
            <a:endParaRPr lang="en-US" altLang="zh-CN" sz="2400" dirty="0" smtClean="0"/>
          </a:p>
          <a:p>
            <a:r>
              <a:rPr lang="zh-CN" altLang="en-US" sz="2400" dirty="0" smtClean="0"/>
              <a:t>中国科学技术大学</a:t>
            </a:r>
            <a:endParaRPr lang="en-US" altLang="zh-CN" sz="2400" dirty="0" smtClean="0"/>
          </a:p>
          <a:p>
            <a:endParaRPr lang="en-US" altLang="zh-CN" sz="2600" dirty="0" smtClean="0"/>
          </a:p>
          <a:p>
            <a:r>
              <a:rPr lang="zh-CN" altLang="en-US" sz="2400" dirty="0" smtClean="0"/>
              <a:t>代表</a:t>
            </a:r>
            <a:endParaRPr lang="en-US" altLang="zh-CN" sz="2400" dirty="0" smtClean="0"/>
          </a:p>
          <a:p>
            <a:r>
              <a:rPr lang="zh-CN" altLang="en-US" sz="2400" dirty="0" smtClean="0"/>
              <a:t>合作组组委会</a:t>
            </a:r>
            <a:endParaRPr lang="en-US" altLang="zh-CN" sz="2400" dirty="0" smtClean="0"/>
          </a:p>
          <a:p>
            <a:endParaRPr lang="en-US" altLang="zh-CN" sz="2400" dirty="0" smtClean="0"/>
          </a:p>
          <a:p>
            <a:r>
              <a:rPr lang="zh-CN" altLang="en-US" sz="2400" dirty="0" smtClean="0"/>
              <a:t>广西南宁，</a:t>
            </a:r>
            <a:r>
              <a:rPr lang="zh-CN" altLang="zh-CN" sz="2400" dirty="0" smtClean="0"/>
              <a:t>2</a:t>
            </a:r>
            <a:r>
              <a:rPr lang="en-US" altLang="zh-CN" sz="2400" smtClean="0"/>
              <a:t>017-11-12</a:t>
            </a:r>
            <a:endParaRPr lang="en-US" sz="2400" dirty="0"/>
          </a:p>
        </p:txBody>
      </p:sp>
      <p:sp>
        <p:nvSpPr>
          <p:cNvPr id="4" name="Slide Number Placeholder 3"/>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单位联系人</a:t>
            </a:r>
            <a:endParaRPr lang="zh-CN" altLang="en-US" dirty="0"/>
          </a:p>
        </p:txBody>
      </p:sp>
      <p:sp>
        <p:nvSpPr>
          <p:cNvPr id="3" name="内容占位符 2"/>
          <p:cNvSpPr>
            <a:spLocks noGrp="1"/>
          </p:cNvSpPr>
          <p:nvPr>
            <p:ph idx="1"/>
          </p:nvPr>
        </p:nvSpPr>
        <p:spPr>
          <a:xfrm>
            <a:off x="457200" y="1332781"/>
            <a:ext cx="8229600" cy="4938623"/>
          </a:xfrm>
        </p:spPr>
        <p:txBody>
          <a:bodyPr>
            <a:normAutofit fontScale="85000" lnSpcReduction="10000"/>
          </a:bodyPr>
          <a:lstStyle/>
          <a:p>
            <a:pPr>
              <a:lnSpc>
                <a:spcPct val="150000"/>
              </a:lnSpc>
              <a:spcBef>
                <a:spcPts val="1200"/>
              </a:spcBef>
            </a:pPr>
            <a:r>
              <a:rPr lang="zh-CN" altLang="en-US" dirty="0" smtClean="0"/>
              <a:t>每个单位任命一位联系人。合作</a:t>
            </a:r>
            <a:r>
              <a:rPr lang="zh-CN" altLang="en-US" dirty="0"/>
              <a:t>组委员会</a:t>
            </a:r>
            <a:r>
              <a:rPr lang="zh-CN" altLang="en-US" dirty="0" smtClean="0"/>
              <a:t>委员可以兼任单位联系人。</a:t>
            </a:r>
            <a:endParaRPr lang="en-US" altLang="zh-CN" dirty="0" smtClean="0"/>
          </a:p>
          <a:p>
            <a:pPr>
              <a:lnSpc>
                <a:spcPct val="150000"/>
              </a:lnSpc>
              <a:spcBef>
                <a:spcPts val="1200"/>
              </a:spcBef>
            </a:pPr>
            <a:r>
              <a:rPr lang="zh-CN" altLang="en-US" dirty="0" smtClean="0"/>
              <a:t>单位联系人是本单位在合作组内的成员，负责提供</a:t>
            </a:r>
            <a:r>
              <a:rPr lang="zh-CN" altLang="en-US" dirty="0"/>
              <a:t>和更新本单位参与合作组的成员</a:t>
            </a:r>
            <a:r>
              <a:rPr lang="zh-CN" altLang="en-US" dirty="0" smtClean="0"/>
              <a:t>名单（成员名单请于</a:t>
            </a:r>
            <a:r>
              <a:rPr lang="en-US" altLang="zh-CN" dirty="0" smtClean="0"/>
              <a:t>11</a:t>
            </a:r>
            <a:r>
              <a:rPr lang="zh-CN" altLang="en-US" dirty="0" smtClean="0"/>
              <a:t>月</a:t>
            </a:r>
            <a:r>
              <a:rPr lang="en-US" altLang="zh-CN" dirty="0" smtClean="0"/>
              <a:t>25</a:t>
            </a:r>
            <a:r>
              <a:rPr lang="zh-CN" altLang="en-US" dirty="0" smtClean="0"/>
              <a:t>日之前发给王丽），收集本单位发表文章、会议报告（每年</a:t>
            </a:r>
            <a:r>
              <a:rPr lang="en-US" altLang="zh-CN" dirty="0" smtClean="0"/>
              <a:t>1</a:t>
            </a:r>
            <a:r>
              <a:rPr lang="zh-CN" altLang="en-US" dirty="0" smtClean="0"/>
              <a:t>月</a:t>
            </a:r>
            <a:r>
              <a:rPr lang="en-US" altLang="zh-CN" dirty="0" smtClean="0"/>
              <a:t>10</a:t>
            </a:r>
            <a:r>
              <a:rPr lang="zh-CN" altLang="en-US" dirty="0" smtClean="0"/>
              <a:t>日之前收集齐上一年的，发给王丽），并</a:t>
            </a:r>
            <a:r>
              <a:rPr lang="zh-CN" altLang="en-US" dirty="0"/>
              <a:t>代表本单位与合作组委员会和工作组进行沟通与</a:t>
            </a:r>
            <a:r>
              <a:rPr lang="zh-CN" altLang="en-US" dirty="0" smtClean="0"/>
              <a:t>交流。</a:t>
            </a:r>
            <a:endParaRPr lang="zh-CN" altLang="en-US" dirty="0" smtClean="0"/>
          </a:p>
          <a:p>
            <a:pPr>
              <a:lnSpc>
                <a:spcPct val="150000"/>
              </a:lnSpc>
              <a:spcBef>
                <a:spcPts val="1200"/>
              </a:spcBef>
            </a:pPr>
            <a:endParaRPr lang="en-US" altLang="zh-CN" dirty="0"/>
          </a:p>
          <a:p>
            <a:pPr>
              <a:lnSpc>
                <a:spcPct val="150000"/>
              </a:lnSpc>
            </a:pPr>
            <a:endParaRPr lang="zh-CN" altLang="en-US" dirty="0"/>
          </a:p>
        </p:txBody>
      </p:sp>
      <p:sp>
        <p:nvSpPr>
          <p:cNvPr id="4" name="灯片编号占位符 3"/>
          <p:cNvSpPr>
            <a:spLocks noGrp="1"/>
          </p:cNvSpPr>
          <p:nvPr>
            <p:ph type="sldNum" sz="quarter" idx="12"/>
          </p:nvPr>
        </p:nvSpPr>
        <p:spPr/>
        <p:txBody>
          <a:bodyPr/>
          <a:lstStyle/>
          <a:p>
            <a:fld id="{E8D328F5-3B40-034C-9CDE-928B18F8B415}" type="slidenum">
              <a:rPr lang="en-US" smtClean="0"/>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60414"/>
            <a:ext cx="8229600" cy="461342"/>
          </a:xfrm>
        </p:spPr>
        <p:txBody>
          <a:bodyPr>
            <a:noAutofit/>
          </a:bodyPr>
          <a:lstStyle/>
          <a:p>
            <a:r>
              <a:rPr lang="zh-CN" altLang="en-US" sz="4000" dirty="0" smtClean="0"/>
              <a:t>合作组运作</a:t>
            </a:r>
            <a:endParaRPr lang="zh-CN" altLang="en-US" sz="4000" dirty="0"/>
          </a:p>
        </p:txBody>
      </p:sp>
      <p:sp>
        <p:nvSpPr>
          <p:cNvPr id="3" name="内容占位符 2"/>
          <p:cNvSpPr>
            <a:spLocks noGrp="1"/>
          </p:cNvSpPr>
          <p:nvPr>
            <p:ph idx="1"/>
          </p:nvPr>
        </p:nvSpPr>
        <p:spPr>
          <a:xfrm>
            <a:off x="457200" y="758281"/>
            <a:ext cx="8647981" cy="6099719"/>
          </a:xfrm>
        </p:spPr>
        <p:txBody>
          <a:bodyPr>
            <a:noAutofit/>
          </a:bodyPr>
          <a:lstStyle/>
          <a:p>
            <a:pPr>
              <a:spcBef>
                <a:spcPts val="600"/>
              </a:spcBef>
            </a:pPr>
            <a:r>
              <a:rPr lang="zh-CN" altLang="en-US" sz="2000" dirty="0"/>
              <a:t>合作组委员会制定总体规划和工作计划</a:t>
            </a:r>
            <a:r>
              <a:rPr lang="zh-CN" altLang="en-US" sz="2000" dirty="0" smtClean="0"/>
              <a:t>，向工作组建议工作任务，并指导</a:t>
            </a:r>
            <a:r>
              <a:rPr lang="zh-CN" altLang="en-US" sz="2000" dirty="0"/>
              <a:t>和督促工作组</a:t>
            </a:r>
            <a:r>
              <a:rPr lang="zh-CN" altLang="en-US" sz="2000" dirty="0" smtClean="0"/>
              <a:t>开展工作，实施计划。合作组委员会举行定期例会。</a:t>
            </a:r>
            <a:endParaRPr lang="en-US" altLang="zh-CN" sz="2000" dirty="0" smtClean="0"/>
          </a:p>
          <a:p>
            <a:pPr lvl="1">
              <a:spcBef>
                <a:spcPts val="600"/>
              </a:spcBef>
            </a:pPr>
            <a:r>
              <a:rPr lang="zh-CN" altLang="en-US" sz="1600" dirty="0" smtClean="0"/>
              <a:t>应</a:t>
            </a:r>
            <a:r>
              <a:rPr lang="zh-CN" altLang="en-US" sz="1600" dirty="0"/>
              <a:t>充分了解各成员单位的重要需求，以便有针对性地开展工作</a:t>
            </a:r>
            <a:r>
              <a:rPr lang="zh-CN" altLang="en-US" sz="1600" dirty="0" smtClean="0"/>
              <a:t>。</a:t>
            </a:r>
            <a:endParaRPr lang="en-US" altLang="zh-CN" sz="1600" dirty="0" smtClean="0"/>
          </a:p>
          <a:p>
            <a:pPr lvl="1">
              <a:spcBef>
                <a:spcPts val="600"/>
              </a:spcBef>
            </a:pPr>
            <a:r>
              <a:rPr lang="zh-CN" altLang="en-US" sz="1600" dirty="0"/>
              <a:t>针对合作组内的普遍需求，尽可能提供某些公共服务。</a:t>
            </a:r>
            <a:endParaRPr lang="en-US" altLang="zh-CN" sz="1600" dirty="0"/>
          </a:p>
          <a:p>
            <a:pPr>
              <a:spcBef>
                <a:spcPts val="600"/>
              </a:spcBef>
            </a:pPr>
            <a:r>
              <a:rPr lang="zh-CN" altLang="en-US" sz="2000" dirty="0" smtClean="0"/>
              <a:t>工作组与合作组成员单位紧密互动， 组织</a:t>
            </a:r>
            <a:r>
              <a:rPr lang="zh-CN" altLang="en-US" sz="2000" dirty="0"/>
              <a:t>开展各项具体工作，</a:t>
            </a:r>
            <a:r>
              <a:rPr lang="zh-CN" altLang="en-US" sz="2000" dirty="0" smtClean="0"/>
              <a:t>并定期向合作</a:t>
            </a:r>
            <a:r>
              <a:rPr lang="zh-CN" altLang="en-US" sz="2000" dirty="0"/>
              <a:t>组</a:t>
            </a:r>
            <a:r>
              <a:rPr lang="zh-CN" altLang="en-US" sz="2000" dirty="0" smtClean="0"/>
              <a:t>委员会汇报。</a:t>
            </a:r>
            <a:endParaRPr lang="en-US" altLang="zh-CN" sz="2000" dirty="0"/>
          </a:p>
          <a:p>
            <a:pPr>
              <a:spcBef>
                <a:spcPts val="600"/>
              </a:spcBef>
            </a:pPr>
            <a:r>
              <a:rPr lang="zh-CN" altLang="en-US" sz="2000" dirty="0" smtClean="0"/>
              <a:t>成员单位</a:t>
            </a:r>
            <a:r>
              <a:rPr lang="zh-CN" altLang="en-US" sz="2000" dirty="0"/>
              <a:t>向</a:t>
            </a:r>
            <a:r>
              <a:rPr lang="zh-CN" altLang="en-US" sz="2000" dirty="0" smtClean="0"/>
              <a:t>工作组提交</a:t>
            </a:r>
            <a:r>
              <a:rPr lang="zh-CN" altLang="en-US" sz="2000" dirty="0"/>
              <a:t>研究课题</a:t>
            </a:r>
            <a:r>
              <a:rPr lang="zh-CN" altLang="en-US" sz="2000" dirty="0" smtClean="0"/>
              <a:t>申请，</a:t>
            </a:r>
            <a:r>
              <a:rPr lang="zh-CN" altLang="en-US" sz="2000" dirty="0"/>
              <a:t>可多家单位联合</a:t>
            </a:r>
            <a:r>
              <a:rPr lang="zh-CN" altLang="en-US" sz="2000" dirty="0" smtClean="0"/>
              <a:t>申请；综合性课题可向多个工作组同时申请。工作组在与各成员单位充分沟通和交流的基础上，向</a:t>
            </a:r>
            <a:r>
              <a:rPr lang="zh-CN" altLang="en-US" sz="2000" dirty="0"/>
              <a:t>合作组</a:t>
            </a:r>
            <a:r>
              <a:rPr lang="zh-CN" altLang="en-US" sz="2000" dirty="0" smtClean="0"/>
              <a:t>委员会建议研究方向和课题</a:t>
            </a:r>
            <a:r>
              <a:rPr lang="zh-CN" altLang="en-US" sz="2000" dirty="0"/>
              <a:t>。经合作组</a:t>
            </a:r>
            <a:r>
              <a:rPr lang="zh-CN" altLang="en-US" sz="2000" dirty="0" smtClean="0"/>
              <a:t>委员会讨论通过，可直接向重点实验室推荐申请开放研究课题；向相关机构推荐申请重点或重大项目。</a:t>
            </a:r>
            <a:endParaRPr lang="en-US" altLang="zh-CN" sz="2000" dirty="0" smtClean="0"/>
          </a:p>
          <a:p>
            <a:pPr>
              <a:spcBef>
                <a:spcPts val="600"/>
              </a:spcBef>
            </a:pPr>
            <a:r>
              <a:rPr lang="zh-CN" altLang="en-US" sz="2000" dirty="0"/>
              <a:t>成员单位可以通过单位联系人直接向合作组委员会提供建议，反映需求。合作组委员会协调合作组内各单位的力量，解决合作组内普遍存在的问题和困难。</a:t>
            </a:r>
            <a:endParaRPr lang="en-US" altLang="zh-CN" sz="2000" dirty="0"/>
          </a:p>
          <a:p>
            <a:pPr>
              <a:spcBef>
                <a:spcPts val="600"/>
              </a:spcBef>
            </a:pPr>
            <a:r>
              <a:rPr lang="zh-CN" altLang="en-US" sz="2000" dirty="0" smtClean="0"/>
              <a:t>每年</a:t>
            </a:r>
            <a:r>
              <a:rPr lang="zh-CN" altLang="en-US" sz="2000" dirty="0"/>
              <a:t>举行一次合作组</a:t>
            </a:r>
            <a:r>
              <a:rPr lang="zh-CN" altLang="en-US" sz="2000" dirty="0" smtClean="0"/>
              <a:t>会议和全国</a:t>
            </a:r>
            <a:r>
              <a:rPr lang="zh-CN" altLang="en-US" sz="2000" dirty="0"/>
              <a:t>先进气体</a:t>
            </a:r>
            <a:r>
              <a:rPr lang="zh-CN" altLang="en-US" sz="2000" dirty="0" smtClean="0"/>
              <a:t>探测器</a:t>
            </a:r>
            <a:r>
              <a:rPr lang="zh-CN" altLang="en-US" sz="2000" dirty="0"/>
              <a:t>学术</a:t>
            </a:r>
            <a:r>
              <a:rPr lang="zh-CN" altLang="en-US" sz="2000" dirty="0" smtClean="0"/>
              <a:t>研讨会议。不定期举行专题研讨会</a:t>
            </a:r>
            <a:r>
              <a:rPr lang="zh-CN" altLang="en-US" sz="2000" dirty="0"/>
              <a:t>、</a:t>
            </a:r>
            <a:r>
              <a:rPr lang="zh-CN" altLang="en-US" sz="2000" dirty="0" smtClean="0"/>
              <a:t>培训班和</a:t>
            </a:r>
            <a:r>
              <a:rPr lang="zh-CN" altLang="en-US" sz="2000" dirty="0"/>
              <a:t>讲习班。</a:t>
            </a:r>
            <a:endParaRPr lang="en-US" altLang="zh-CN" sz="2000" dirty="0"/>
          </a:p>
          <a:p>
            <a:pPr>
              <a:spcBef>
                <a:spcPts val="600"/>
              </a:spcBef>
            </a:pPr>
            <a:r>
              <a:rPr lang="zh-CN" altLang="en-US" sz="2000" dirty="0" smtClean="0"/>
              <a:t>合作组按年度计划向重点实验室和相关机构申请必要的活动经费。</a:t>
            </a:r>
            <a:endParaRPr lang="zh-CN" altLang="en-US" sz="2000" dirty="0"/>
          </a:p>
        </p:txBody>
      </p:sp>
      <p:sp>
        <p:nvSpPr>
          <p:cNvPr id="4" name="灯片编号占位符 3"/>
          <p:cNvSpPr>
            <a:spLocks noGrp="1"/>
          </p:cNvSpPr>
          <p:nvPr>
            <p:ph type="sldNum" sz="quarter" idx="12"/>
          </p:nvPr>
        </p:nvSpPr>
        <p:spPr/>
        <p:txBody>
          <a:bodyPr/>
          <a:lstStyle/>
          <a:p>
            <a:fld id="{E8D328F5-3B40-034C-9CDE-928B18F8B415}" type="slidenum">
              <a:rPr lang="en-US" smtClean="0"/>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近期工作重点</a:t>
            </a:r>
            <a:endParaRPr lang="en-US" dirty="0"/>
          </a:p>
        </p:txBody>
      </p:sp>
      <p:sp>
        <p:nvSpPr>
          <p:cNvPr id="3" name="Content Placeholder 2"/>
          <p:cNvSpPr>
            <a:spLocks noGrp="1"/>
          </p:cNvSpPr>
          <p:nvPr>
            <p:ph idx="1"/>
          </p:nvPr>
        </p:nvSpPr>
        <p:spPr>
          <a:xfrm>
            <a:off x="457199" y="1314822"/>
            <a:ext cx="8521337" cy="5221433"/>
          </a:xfrm>
        </p:spPr>
        <p:txBody>
          <a:bodyPr>
            <a:noAutofit/>
          </a:bodyPr>
          <a:lstStyle/>
          <a:p>
            <a:pPr>
              <a:lnSpc>
                <a:spcPct val="110000"/>
              </a:lnSpc>
              <a:spcBef>
                <a:spcPts val="1200"/>
              </a:spcBef>
            </a:pPr>
            <a:r>
              <a:rPr lang="zh-CN" altLang="en-US" sz="2400" dirty="0" smtClean="0"/>
              <a:t>完成合作组的组建，推动合作组特别是工作组的运行。</a:t>
            </a:r>
            <a:endParaRPr lang="zh-CN" altLang="en-US" sz="2400" dirty="0" smtClean="0"/>
          </a:p>
          <a:p>
            <a:pPr>
              <a:lnSpc>
                <a:spcPct val="110000"/>
              </a:lnSpc>
              <a:spcBef>
                <a:spcPts val="1200"/>
              </a:spcBef>
            </a:pPr>
            <a:r>
              <a:rPr lang="zh-CN" altLang="en-US" sz="2400" dirty="0" smtClean="0"/>
              <a:t>完成有关信息平台的建设</a:t>
            </a:r>
            <a:endParaRPr lang="en-US" altLang="zh-CN" sz="2400" dirty="0" smtClean="0"/>
          </a:p>
          <a:p>
            <a:pPr>
              <a:lnSpc>
                <a:spcPct val="110000"/>
              </a:lnSpc>
              <a:spcBef>
                <a:spcPts val="1200"/>
              </a:spcBef>
            </a:pPr>
            <a:r>
              <a:rPr lang="zh-CN" altLang="en-US" sz="2400" dirty="0" smtClean="0"/>
              <a:t>了解合作组内各单位的重要需求，有针对性地开展工作。</a:t>
            </a:r>
            <a:endParaRPr lang="en-US" altLang="zh-CN" sz="2400" dirty="0" smtClean="0"/>
          </a:p>
          <a:p>
            <a:pPr>
              <a:lnSpc>
                <a:spcPct val="110000"/>
              </a:lnSpc>
              <a:spcBef>
                <a:spcPts val="1200"/>
              </a:spcBef>
            </a:pPr>
            <a:r>
              <a:rPr lang="zh-CN" altLang="en-US" sz="2400" dirty="0" smtClean="0"/>
              <a:t>协调合作组内各单位的研究力量，解决合作组内</a:t>
            </a:r>
            <a:r>
              <a:rPr lang="zh-CN" altLang="en-US" sz="2400" dirty="0"/>
              <a:t>普遍</a:t>
            </a:r>
            <a:r>
              <a:rPr lang="zh-CN" altLang="en-US" sz="2400" dirty="0" smtClean="0"/>
              <a:t>存在的问题和困难，特别是帮助基础较弱的单位解决一些瓶颈问题。</a:t>
            </a:r>
            <a:endParaRPr lang="en-US" altLang="zh-CN" sz="2400" dirty="0" smtClean="0"/>
          </a:p>
          <a:p>
            <a:pPr>
              <a:lnSpc>
                <a:spcPct val="110000"/>
              </a:lnSpc>
              <a:spcBef>
                <a:spcPts val="1200"/>
              </a:spcBef>
            </a:pPr>
            <a:r>
              <a:rPr lang="zh-CN" altLang="en-US" sz="2400" dirty="0" smtClean="0"/>
              <a:t>为工程项目或潜在的重大项目提供支持，促进这些项目的顺利进行。</a:t>
            </a:r>
            <a:endParaRPr lang="en-US" altLang="zh-CN" sz="2400" dirty="0" smtClean="0"/>
          </a:p>
          <a:p>
            <a:pPr>
              <a:lnSpc>
                <a:spcPct val="110000"/>
              </a:lnSpc>
              <a:spcBef>
                <a:spcPts val="1200"/>
              </a:spcBef>
            </a:pPr>
            <a:r>
              <a:rPr lang="zh-CN" altLang="en-US" sz="2400" dirty="0" smtClean="0"/>
              <a:t>成立年度研讨会组委会，帮助承办单位组织先进气体探测器研讨会。</a:t>
            </a:r>
            <a:endParaRPr lang="en-US" altLang="zh-CN" sz="2400" dirty="0" smtClean="0"/>
          </a:p>
          <a:p>
            <a:pPr>
              <a:lnSpc>
                <a:spcPct val="110000"/>
              </a:lnSpc>
              <a:spcBef>
                <a:spcPts val="1200"/>
              </a:spcBef>
            </a:pPr>
            <a:r>
              <a:rPr lang="zh-CN" altLang="en-US" sz="2400" dirty="0" smtClean="0"/>
              <a:t>组织申请国家重点实验室开放课题。</a:t>
            </a:r>
            <a:endParaRPr lang="en-US" sz="2400" dirty="0"/>
          </a:p>
        </p:txBody>
      </p:sp>
      <p:sp>
        <p:nvSpPr>
          <p:cNvPr id="4" name="Slide Number Placeholder 3"/>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4664"/>
            <a:ext cx="8229600" cy="1143000"/>
          </a:xfrm>
        </p:spPr>
        <p:txBody>
          <a:bodyPr>
            <a:normAutofit/>
          </a:bodyPr>
          <a:lstStyle/>
          <a:p>
            <a:r>
              <a:rPr lang="zh-CN" altLang="en-US" dirty="0" smtClean="0"/>
              <a:t>完成提供信息平台</a:t>
            </a:r>
            <a:endParaRPr lang="zh-CN" altLang="en-US" dirty="0"/>
          </a:p>
        </p:txBody>
      </p:sp>
      <p:sp>
        <p:nvSpPr>
          <p:cNvPr id="3" name="内容占位符 2"/>
          <p:cNvSpPr>
            <a:spLocks noGrp="1"/>
          </p:cNvSpPr>
          <p:nvPr>
            <p:ph idx="1"/>
          </p:nvPr>
        </p:nvSpPr>
        <p:spPr>
          <a:xfrm>
            <a:off x="263105" y="904366"/>
            <a:ext cx="8617789" cy="5817109"/>
          </a:xfrm>
        </p:spPr>
        <p:txBody>
          <a:bodyPr>
            <a:normAutofit lnSpcReduction="10000"/>
          </a:bodyPr>
          <a:lstStyle/>
          <a:p>
            <a:pPr>
              <a:lnSpc>
                <a:spcPct val="120000"/>
              </a:lnSpc>
              <a:spcBef>
                <a:spcPts val="1200"/>
              </a:spcBef>
            </a:pPr>
            <a:r>
              <a:rPr lang="zh-CN" altLang="en-US" sz="2800" dirty="0" smtClean="0"/>
              <a:t>邮件列表</a:t>
            </a:r>
            <a:endParaRPr lang="en-US" altLang="zh-CN" sz="2800" dirty="0" smtClean="0"/>
          </a:p>
          <a:p>
            <a:pPr lvl="1">
              <a:lnSpc>
                <a:spcPct val="120000"/>
              </a:lnSpc>
              <a:spcBef>
                <a:spcPts val="600"/>
              </a:spcBef>
            </a:pPr>
            <a:r>
              <a:rPr lang="zh-CN" altLang="en-US" sz="2400" dirty="0" smtClean="0"/>
              <a:t>合作组总体</a:t>
            </a:r>
            <a:endParaRPr lang="en-US" altLang="zh-CN" sz="2400" dirty="0" smtClean="0"/>
          </a:p>
          <a:p>
            <a:pPr lvl="1">
              <a:lnSpc>
                <a:spcPct val="120000"/>
              </a:lnSpc>
              <a:spcBef>
                <a:spcPts val="600"/>
              </a:spcBef>
            </a:pPr>
            <a:r>
              <a:rPr lang="zh-CN" altLang="en-US" sz="2400" dirty="0"/>
              <a:t>合作</a:t>
            </a:r>
            <a:r>
              <a:rPr lang="zh-CN" altLang="en-US" sz="2400" dirty="0" smtClean="0"/>
              <a:t>组委员会</a:t>
            </a:r>
            <a:endParaRPr lang="en-US" altLang="zh-CN" sz="2400" dirty="0" smtClean="0"/>
          </a:p>
          <a:p>
            <a:pPr lvl="1">
              <a:lnSpc>
                <a:spcPct val="120000"/>
              </a:lnSpc>
              <a:spcBef>
                <a:spcPts val="600"/>
              </a:spcBef>
            </a:pPr>
            <a:r>
              <a:rPr lang="zh-CN" altLang="en-US" sz="2400" dirty="0"/>
              <a:t>合作</a:t>
            </a:r>
            <a:r>
              <a:rPr lang="zh-CN" altLang="en-US" sz="2400" dirty="0" smtClean="0"/>
              <a:t>组顾问委员会</a:t>
            </a:r>
            <a:endParaRPr lang="en-US" altLang="zh-CN" sz="2400" dirty="0" smtClean="0"/>
          </a:p>
          <a:p>
            <a:pPr lvl="1">
              <a:lnSpc>
                <a:spcPct val="120000"/>
              </a:lnSpc>
              <a:spcBef>
                <a:spcPts val="600"/>
              </a:spcBef>
            </a:pPr>
            <a:r>
              <a:rPr lang="zh-CN" altLang="en-US" sz="2400" dirty="0" smtClean="0"/>
              <a:t>工作组</a:t>
            </a:r>
            <a:endParaRPr lang="en-US" altLang="zh-CN" sz="2400" dirty="0" smtClean="0"/>
          </a:p>
          <a:p>
            <a:pPr lvl="1">
              <a:lnSpc>
                <a:spcPct val="120000"/>
              </a:lnSpc>
              <a:spcBef>
                <a:spcPts val="600"/>
              </a:spcBef>
            </a:pPr>
            <a:r>
              <a:rPr lang="zh-CN" altLang="en-US" sz="2400" dirty="0" smtClean="0"/>
              <a:t>单位联系人</a:t>
            </a:r>
            <a:endParaRPr lang="en-US" altLang="zh-CN" sz="2400" dirty="0" smtClean="0"/>
          </a:p>
          <a:p>
            <a:pPr>
              <a:lnSpc>
                <a:spcPct val="120000"/>
              </a:lnSpc>
              <a:spcBef>
                <a:spcPts val="1200"/>
              </a:spcBef>
            </a:pPr>
            <a:r>
              <a:rPr lang="zh-CN" altLang="en-US" sz="2800" dirty="0" smtClean="0"/>
              <a:t>网页</a:t>
            </a:r>
            <a:endParaRPr lang="en-US" altLang="zh-CN" sz="2800" dirty="0" smtClean="0"/>
          </a:p>
          <a:p>
            <a:pPr lvl="1">
              <a:lnSpc>
                <a:spcPct val="120000"/>
              </a:lnSpc>
              <a:spcBef>
                <a:spcPts val="1200"/>
              </a:spcBef>
            </a:pPr>
            <a:r>
              <a:rPr lang="zh-CN" altLang="en-US" sz="2400" dirty="0" smtClean="0"/>
              <a:t>挂靠在重点实验室网页下</a:t>
            </a:r>
            <a:endParaRPr lang="en-US" altLang="zh-CN" sz="2400" dirty="0" smtClean="0"/>
          </a:p>
          <a:p>
            <a:pPr lvl="1">
              <a:lnSpc>
                <a:spcPct val="120000"/>
              </a:lnSpc>
              <a:spcBef>
                <a:spcPts val="1200"/>
              </a:spcBef>
            </a:pPr>
            <a:r>
              <a:rPr lang="zh-CN" altLang="en-US" sz="2400" dirty="0" smtClean="0"/>
              <a:t>提供合作组基本信息，展示合作组</a:t>
            </a:r>
            <a:r>
              <a:rPr lang="zh-CN" altLang="en-US" sz="2400" dirty="0"/>
              <a:t>动态</a:t>
            </a:r>
            <a:r>
              <a:rPr lang="zh-CN" altLang="en-US" sz="2400" dirty="0" smtClean="0"/>
              <a:t>（学术活动、科研成果</a:t>
            </a:r>
            <a:r>
              <a:rPr lang="zh-CN" altLang="en-US" sz="2400" dirty="0"/>
              <a:t>、科研进展），</a:t>
            </a:r>
            <a:r>
              <a:rPr lang="zh-CN" altLang="en-US" sz="2400" dirty="0" smtClean="0"/>
              <a:t>收集合作组内各单位发表文章</a:t>
            </a:r>
            <a:r>
              <a:rPr lang="zh-CN" altLang="en-US" sz="2400" dirty="0"/>
              <a:t>等</a:t>
            </a:r>
            <a:r>
              <a:rPr lang="zh-CN" altLang="en-US" sz="2400" dirty="0" smtClean="0"/>
              <a:t>信息（方便引用） </a:t>
            </a:r>
            <a:endParaRPr lang="zh-CN" altLang="en-US" sz="2400" dirty="0"/>
          </a:p>
        </p:txBody>
      </p:sp>
      <p:sp>
        <p:nvSpPr>
          <p:cNvPr id="4" name="灯片编号占位符 3"/>
          <p:cNvSpPr>
            <a:spLocks noGrp="1"/>
          </p:cNvSpPr>
          <p:nvPr>
            <p:ph type="sldNum" sz="quarter" idx="12"/>
          </p:nvPr>
        </p:nvSpPr>
        <p:spPr/>
        <p:txBody>
          <a:bodyPr/>
          <a:lstStyle/>
          <a:p>
            <a:fld id="{E8D328F5-3B40-034C-9CDE-928B18F8B415}" type="slidenum">
              <a:rPr lang="en-US" smtClean="0"/>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历史回顾</a:t>
            </a:r>
            <a:endParaRPr lang="en-US" dirty="0"/>
          </a:p>
        </p:txBody>
      </p:sp>
      <p:sp>
        <p:nvSpPr>
          <p:cNvPr id="3" name="Content Placeholder 2"/>
          <p:cNvSpPr>
            <a:spLocks noGrp="1"/>
          </p:cNvSpPr>
          <p:nvPr>
            <p:ph idx="1"/>
          </p:nvPr>
        </p:nvSpPr>
        <p:spPr>
          <a:xfrm>
            <a:off x="457200" y="1288578"/>
            <a:ext cx="8229600" cy="4525963"/>
          </a:xfrm>
        </p:spPr>
        <p:txBody>
          <a:bodyPr>
            <a:normAutofit/>
          </a:bodyPr>
          <a:lstStyle/>
          <a:p>
            <a:r>
              <a:rPr lang="en-US" altLang="zh-CN" sz="2800" dirty="0" smtClean="0"/>
              <a:t>2011</a:t>
            </a:r>
            <a:r>
              <a:rPr lang="zh-CN" altLang="en-US" sz="2800" dirty="0"/>
              <a:t>年重点实验室在</a:t>
            </a:r>
            <a:r>
              <a:rPr lang="zh-CN" altLang="en-US" sz="2800" dirty="0" smtClean="0"/>
              <a:t>科大举行了首届全国微结构气体探测器研讨会。此后这一研讨会成为重点实验室举办的一项重要学术活动，每年举行一次，对促进国内微结构气体探测器以及其他先进气体探测器的发展发挥了重要作用。</a:t>
            </a:r>
            <a:endParaRPr lang="en-US" sz="2800" dirty="0"/>
          </a:p>
        </p:txBody>
      </p:sp>
      <p:pic>
        <p:nvPicPr>
          <p:cNvPr id="4" name="Picture 3" descr="Screen Shot 2017-04-10 at 19.52.52.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20394" y="4019527"/>
            <a:ext cx="3190273" cy="2387624"/>
          </a:xfrm>
          <a:prstGeom prst="rect">
            <a:avLst/>
          </a:prstGeom>
        </p:spPr>
      </p:pic>
      <p:pic>
        <p:nvPicPr>
          <p:cNvPr id="5" name="Picture 4" descr="Screen Shot 2017-04-10 at 19.53.0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0187" y="4019526"/>
            <a:ext cx="3197162" cy="2387624"/>
          </a:xfrm>
          <a:prstGeom prst="rect">
            <a:avLst/>
          </a:prstGeom>
        </p:spPr>
      </p:pic>
      <p:sp>
        <p:nvSpPr>
          <p:cNvPr id="6" name="Slide Number Placeholder 5"/>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007" y="1160835"/>
            <a:ext cx="8229600" cy="4525963"/>
          </a:xfrm>
        </p:spPr>
        <p:txBody>
          <a:bodyPr>
            <a:normAutofit/>
          </a:bodyPr>
          <a:lstStyle/>
          <a:p>
            <a:r>
              <a:rPr lang="zh-CN" altLang="en-US" sz="2800" dirty="0" smtClean="0"/>
              <a:t>从会议规模看，国内从事气体探测器研究的队伍在迅速增长后趋于稳定，但仍有较大的增长空间和潜力。</a:t>
            </a:r>
            <a:endParaRPr lang="en-US" sz="2800" dirty="0"/>
          </a:p>
        </p:txBody>
      </p:sp>
      <p:sp>
        <p:nvSpPr>
          <p:cNvPr id="5" name="Slide Number Placeholder 4"/>
          <p:cNvSpPr>
            <a:spLocks noGrp="1"/>
          </p:cNvSpPr>
          <p:nvPr>
            <p:ph type="sldNum" sz="quarter" idx="12"/>
          </p:nvPr>
        </p:nvSpPr>
        <p:spPr/>
        <p:txBody>
          <a:bodyPr/>
          <a:lstStyle/>
          <a:p>
            <a:fld id="{BD6DEEA6-AA80-A647-B12E-B67B40EAF299}" type="slidenum">
              <a:rPr lang="en-US" smtClean="0"/>
            </a:fld>
            <a:endParaRPr lang="en-US"/>
          </a:p>
        </p:txBody>
      </p:sp>
      <p:graphicFrame>
        <p:nvGraphicFramePr>
          <p:cNvPr id="6" name="表格 5"/>
          <p:cNvGraphicFramePr>
            <a:graphicFrameLocks noGrp="1"/>
          </p:cNvGraphicFramePr>
          <p:nvPr/>
        </p:nvGraphicFramePr>
        <p:xfrm>
          <a:off x="487392" y="2578582"/>
          <a:ext cx="8169215" cy="3777768"/>
        </p:xfrm>
        <a:graphic>
          <a:graphicData uri="http://schemas.openxmlformats.org/drawingml/2006/table">
            <a:tbl>
              <a:tblPr firstRow="1" bandRow="1">
                <a:tableStyleId>{5C22544A-7EE6-4342-B048-85BDC9FD1C3A}</a:tableStyleId>
              </a:tblPr>
              <a:tblGrid>
                <a:gridCol w="2511277"/>
                <a:gridCol w="1849960"/>
                <a:gridCol w="1988275"/>
                <a:gridCol w="1819703"/>
              </a:tblGrid>
              <a:tr h="472221">
                <a:tc>
                  <a:txBody>
                    <a:bodyPr/>
                    <a:lstStyle/>
                    <a:p>
                      <a:pPr>
                        <a:spcBef>
                          <a:spcPts val="600"/>
                        </a:spcBef>
                        <a:spcAft>
                          <a:spcPts val="600"/>
                        </a:spcAft>
                      </a:pPr>
                      <a:endParaRPr lang="zh-CN" altLang="en-US" dirty="0"/>
                    </a:p>
                  </a:txBody>
                  <a:tcPr/>
                </a:tc>
                <a:tc>
                  <a:txBody>
                    <a:bodyPr/>
                    <a:lstStyle/>
                    <a:p>
                      <a:pPr algn="ctr">
                        <a:spcBef>
                          <a:spcPts val="600"/>
                        </a:spcBef>
                        <a:spcAft>
                          <a:spcPts val="600"/>
                        </a:spcAft>
                      </a:pPr>
                      <a:r>
                        <a:rPr lang="zh-CN" altLang="en-US" sz="2000" dirty="0" smtClean="0"/>
                        <a:t>参加人数</a:t>
                      </a:r>
                      <a:endParaRPr lang="zh-CN" altLang="en-US" sz="2000" dirty="0"/>
                    </a:p>
                  </a:txBody>
                  <a:tcPr/>
                </a:tc>
                <a:tc>
                  <a:txBody>
                    <a:bodyPr/>
                    <a:lstStyle/>
                    <a:p>
                      <a:pPr algn="ctr">
                        <a:spcBef>
                          <a:spcPts val="600"/>
                        </a:spcBef>
                        <a:spcAft>
                          <a:spcPts val="600"/>
                        </a:spcAft>
                      </a:pPr>
                      <a:r>
                        <a:rPr lang="zh-CN" altLang="en-US" sz="2000" dirty="0" smtClean="0"/>
                        <a:t>参加单位</a:t>
                      </a:r>
                      <a:endParaRPr lang="zh-CN" altLang="en-US" sz="2000" dirty="0"/>
                    </a:p>
                  </a:txBody>
                  <a:tcPr/>
                </a:tc>
                <a:tc>
                  <a:txBody>
                    <a:bodyPr/>
                    <a:lstStyle/>
                    <a:p>
                      <a:pPr algn="ctr">
                        <a:spcBef>
                          <a:spcPts val="600"/>
                        </a:spcBef>
                        <a:spcAft>
                          <a:spcPts val="600"/>
                        </a:spcAft>
                      </a:pPr>
                      <a:r>
                        <a:rPr lang="zh-CN" altLang="en-US" sz="2000" dirty="0" smtClean="0"/>
                        <a:t>报告数</a:t>
                      </a:r>
                      <a:endParaRPr lang="zh-CN" altLang="en-US" sz="2000" dirty="0"/>
                    </a:p>
                  </a:txBody>
                  <a:tcPr/>
                </a:tc>
              </a:tr>
              <a:tr h="472221">
                <a:tc>
                  <a:txBody>
                    <a:bodyPr/>
                    <a:lstStyle/>
                    <a:p>
                      <a:pPr>
                        <a:spcBef>
                          <a:spcPts val="600"/>
                        </a:spcBef>
                        <a:spcAft>
                          <a:spcPts val="600"/>
                        </a:spcAft>
                      </a:pPr>
                      <a:r>
                        <a:rPr lang="zh-CN" altLang="en-US" sz="2000" dirty="0" smtClean="0"/>
                        <a:t>第一届（中国科大）</a:t>
                      </a:r>
                      <a:endParaRPr lang="zh-CN" altLang="en-US" sz="2000" dirty="0"/>
                    </a:p>
                  </a:txBody>
                  <a:tcPr/>
                </a:tc>
                <a:tc>
                  <a:txBody>
                    <a:bodyPr/>
                    <a:lstStyle/>
                    <a:p>
                      <a:pPr marL="0" marR="0" indent="0" algn="ctr" defTabSz="914400" rtl="0" eaLnBrk="1" fontAlgn="auto" latinLnBrk="0" hangingPunct="1">
                        <a:lnSpc>
                          <a:spcPct val="100000"/>
                        </a:lnSpc>
                        <a:spcBef>
                          <a:spcPts val="600"/>
                        </a:spcBef>
                        <a:spcAft>
                          <a:spcPts val="600"/>
                        </a:spcAft>
                        <a:buClrTx/>
                        <a:buSzTx/>
                        <a:buFontTx/>
                        <a:buNone/>
                        <a:defRPr/>
                      </a:pPr>
                      <a:r>
                        <a:rPr lang="zh-CN" altLang="en-US" sz="2000" kern="1200" dirty="0" smtClean="0">
                          <a:solidFill>
                            <a:schemeClr val="dk1"/>
                          </a:solidFill>
                          <a:latin typeface="+mn-lt"/>
                          <a:ea typeface="+mn-ea"/>
                          <a:cs typeface="+mn-cs"/>
                        </a:rPr>
                        <a:t>～</a:t>
                      </a:r>
                      <a:r>
                        <a:rPr lang="en-US" altLang="zh-CN" sz="2000" dirty="0" smtClean="0">
                          <a:latin typeface="+mj-lt"/>
                          <a:cs typeface="Times New Roman" panose="02020603050405020304"/>
                        </a:rPr>
                        <a:t>40</a:t>
                      </a:r>
                      <a:endParaRPr lang="zh-CN" altLang="en-US" sz="2000" dirty="0" smtClean="0">
                        <a:latin typeface="+mj-lt"/>
                      </a:endParaRPr>
                    </a:p>
                  </a:txBody>
                  <a:tcPr/>
                </a:tc>
                <a:tc>
                  <a:txBody>
                    <a:bodyPr/>
                    <a:lstStyle/>
                    <a:p>
                      <a:pPr algn="ctr">
                        <a:spcBef>
                          <a:spcPts val="600"/>
                        </a:spcBef>
                        <a:spcAft>
                          <a:spcPts val="600"/>
                        </a:spcAft>
                      </a:pPr>
                      <a:r>
                        <a:rPr lang="en-US" altLang="zh-CN" sz="2000" dirty="0" smtClean="0">
                          <a:latin typeface="+mj-lt"/>
                        </a:rPr>
                        <a:t>6</a:t>
                      </a:r>
                      <a:endParaRPr lang="zh-CN" altLang="en-US" sz="2000" dirty="0">
                        <a:latin typeface="+mj-lt"/>
                      </a:endParaRPr>
                    </a:p>
                  </a:txBody>
                  <a:tcPr/>
                </a:tc>
                <a:tc>
                  <a:txBody>
                    <a:bodyPr/>
                    <a:lstStyle/>
                    <a:p>
                      <a:pPr algn="ctr">
                        <a:spcBef>
                          <a:spcPts val="600"/>
                        </a:spcBef>
                        <a:spcAft>
                          <a:spcPts val="600"/>
                        </a:spcAft>
                      </a:pPr>
                      <a:r>
                        <a:rPr lang="en-US" altLang="zh-CN" sz="2000" dirty="0" smtClean="0">
                          <a:latin typeface="+mj-lt"/>
                        </a:rPr>
                        <a:t>15</a:t>
                      </a:r>
                      <a:endParaRPr lang="zh-CN" altLang="en-US" sz="2000" dirty="0">
                        <a:latin typeface="+mj-lt"/>
                      </a:endParaRPr>
                    </a:p>
                  </a:txBody>
                  <a:tcPr/>
                </a:tc>
              </a:tr>
              <a:tr h="472221">
                <a:tc>
                  <a:txBody>
                    <a:bodyPr/>
                    <a:lstStyle/>
                    <a:p>
                      <a:pPr>
                        <a:spcBef>
                          <a:spcPts val="600"/>
                        </a:spcBef>
                        <a:spcAft>
                          <a:spcPts val="600"/>
                        </a:spcAft>
                      </a:pPr>
                      <a:r>
                        <a:rPr lang="zh-CN" altLang="en-US" sz="2000" dirty="0" smtClean="0"/>
                        <a:t>第二届（高能所）</a:t>
                      </a:r>
                      <a:endParaRPr lang="zh-CN" altLang="en-US" sz="2000" dirty="0"/>
                    </a:p>
                  </a:txBody>
                  <a:tcPr/>
                </a:tc>
                <a:tc>
                  <a:txBody>
                    <a:bodyPr/>
                    <a:lstStyle/>
                    <a:p>
                      <a:pPr algn="ctr">
                        <a:spcBef>
                          <a:spcPts val="600"/>
                        </a:spcBef>
                        <a:spcAft>
                          <a:spcPts val="600"/>
                        </a:spcAft>
                      </a:pPr>
                      <a:r>
                        <a:rPr lang="zh-CN" altLang="en-US" sz="2000" kern="1200" dirty="0" smtClean="0">
                          <a:solidFill>
                            <a:schemeClr val="dk1"/>
                          </a:solidFill>
                          <a:latin typeface="+mn-lt"/>
                          <a:ea typeface="+mn-ea"/>
                          <a:cs typeface="+mn-cs"/>
                        </a:rPr>
                        <a:t>～</a:t>
                      </a:r>
                      <a:r>
                        <a:rPr lang="en-US" altLang="zh-CN" sz="2000" dirty="0" smtClean="0">
                          <a:latin typeface="+mj-lt"/>
                          <a:cs typeface="Times New Roman" panose="02020603050405020304"/>
                        </a:rPr>
                        <a:t>100</a:t>
                      </a:r>
                      <a:endParaRPr lang="zh-CN" altLang="en-US" sz="2000" dirty="0">
                        <a:latin typeface="+mj-lt"/>
                      </a:endParaRPr>
                    </a:p>
                  </a:txBody>
                  <a:tcPr/>
                </a:tc>
                <a:tc>
                  <a:txBody>
                    <a:bodyPr/>
                    <a:lstStyle/>
                    <a:p>
                      <a:pPr algn="ctr">
                        <a:spcBef>
                          <a:spcPts val="600"/>
                        </a:spcBef>
                        <a:spcAft>
                          <a:spcPts val="600"/>
                        </a:spcAft>
                      </a:pPr>
                      <a:r>
                        <a:rPr lang="en-US" altLang="zh-CN" sz="2000" dirty="0" smtClean="0">
                          <a:latin typeface="+mj-lt"/>
                        </a:rPr>
                        <a:t>10</a:t>
                      </a:r>
                      <a:endParaRPr lang="zh-CN" altLang="en-US" sz="2000" dirty="0">
                        <a:latin typeface="+mj-lt"/>
                      </a:endParaRPr>
                    </a:p>
                  </a:txBody>
                  <a:tcPr/>
                </a:tc>
                <a:tc>
                  <a:txBody>
                    <a:bodyPr/>
                    <a:lstStyle/>
                    <a:p>
                      <a:pPr algn="ctr">
                        <a:spcBef>
                          <a:spcPts val="600"/>
                        </a:spcBef>
                        <a:spcAft>
                          <a:spcPts val="600"/>
                        </a:spcAft>
                      </a:pPr>
                      <a:r>
                        <a:rPr lang="en-US" altLang="zh-CN" sz="2000" dirty="0" smtClean="0">
                          <a:latin typeface="+mj-lt"/>
                        </a:rPr>
                        <a:t>24</a:t>
                      </a:r>
                      <a:endParaRPr lang="zh-CN" altLang="en-US" sz="2000" dirty="0">
                        <a:latin typeface="+mj-lt"/>
                      </a:endParaRPr>
                    </a:p>
                  </a:txBody>
                  <a:tcPr/>
                </a:tc>
              </a:tr>
              <a:tr h="472221">
                <a:tc>
                  <a:txBody>
                    <a:bodyPr/>
                    <a:lstStyle/>
                    <a:p>
                      <a:pPr>
                        <a:spcBef>
                          <a:spcPts val="600"/>
                        </a:spcBef>
                        <a:spcAft>
                          <a:spcPts val="600"/>
                        </a:spcAft>
                      </a:pPr>
                      <a:r>
                        <a:rPr lang="zh-CN" altLang="en-US" sz="2000" dirty="0" smtClean="0"/>
                        <a:t>第三届（清华大学）</a:t>
                      </a:r>
                      <a:endParaRPr lang="zh-CN" altLang="en-US" sz="2000" dirty="0"/>
                    </a:p>
                  </a:txBody>
                  <a:tcPr/>
                </a:tc>
                <a:tc>
                  <a:txBody>
                    <a:bodyPr/>
                    <a:lstStyle/>
                    <a:p>
                      <a:pPr marL="0" marR="0" indent="0" algn="ctr" defTabSz="914400" rtl="0" eaLnBrk="1" fontAlgn="auto" latinLnBrk="0" hangingPunct="1">
                        <a:lnSpc>
                          <a:spcPct val="100000"/>
                        </a:lnSpc>
                        <a:spcBef>
                          <a:spcPts val="600"/>
                        </a:spcBef>
                        <a:spcAft>
                          <a:spcPts val="600"/>
                        </a:spcAft>
                        <a:buClrTx/>
                        <a:buSzTx/>
                        <a:buFontTx/>
                        <a:buNone/>
                        <a:defRPr/>
                      </a:pPr>
                      <a:r>
                        <a:rPr lang="zh-CN" altLang="en-US" sz="2000" kern="1200" dirty="0" smtClean="0">
                          <a:solidFill>
                            <a:schemeClr val="dk1"/>
                          </a:solidFill>
                          <a:latin typeface="+mn-lt"/>
                          <a:ea typeface="+mn-ea"/>
                          <a:cs typeface="+mn-cs"/>
                        </a:rPr>
                        <a:t>～</a:t>
                      </a:r>
                      <a:r>
                        <a:rPr lang="en-US" altLang="zh-CN" sz="2000" dirty="0" smtClean="0">
                          <a:latin typeface="+mj-lt"/>
                          <a:cs typeface="Times New Roman" panose="02020603050405020304"/>
                        </a:rPr>
                        <a:t>80</a:t>
                      </a:r>
                      <a:endParaRPr lang="zh-CN" altLang="en-US" sz="2000" dirty="0" smtClean="0">
                        <a:latin typeface="+mj-lt"/>
                      </a:endParaRPr>
                    </a:p>
                  </a:txBody>
                  <a:tcPr/>
                </a:tc>
                <a:tc>
                  <a:txBody>
                    <a:bodyPr/>
                    <a:lstStyle/>
                    <a:p>
                      <a:pPr algn="ctr">
                        <a:spcBef>
                          <a:spcPts val="600"/>
                        </a:spcBef>
                        <a:spcAft>
                          <a:spcPts val="600"/>
                        </a:spcAft>
                      </a:pPr>
                      <a:r>
                        <a:rPr lang="en-US" altLang="zh-CN" sz="2000" dirty="0" smtClean="0">
                          <a:latin typeface="+mj-lt"/>
                        </a:rPr>
                        <a:t>8</a:t>
                      </a:r>
                      <a:endParaRPr lang="zh-CN" altLang="en-US" sz="2000" dirty="0">
                        <a:latin typeface="+mj-lt"/>
                      </a:endParaRPr>
                    </a:p>
                  </a:txBody>
                  <a:tcPr/>
                </a:tc>
                <a:tc>
                  <a:txBody>
                    <a:bodyPr/>
                    <a:lstStyle/>
                    <a:p>
                      <a:pPr algn="ctr">
                        <a:spcBef>
                          <a:spcPts val="600"/>
                        </a:spcBef>
                        <a:spcAft>
                          <a:spcPts val="600"/>
                        </a:spcAft>
                      </a:pPr>
                      <a:r>
                        <a:rPr lang="en-US" altLang="zh-CN" sz="2000" dirty="0" smtClean="0">
                          <a:latin typeface="+mj-lt"/>
                        </a:rPr>
                        <a:t>26</a:t>
                      </a:r>
                      <a:endParaRPr lang="en-US" altLang="zh-CN" sz="2000" dirty="0" smtClean="0">
                        <a:latin typeface="+mj-lt"/>
                      </a:endParaRPr>
                    </a:p>
                  </a:txBody>
                  <a:tcPr/>
                </a:tc>
              </a:tr>
              <a:tr h="472221">
                <a:tc>
                  <a:txBody>
                    <a:bodyPr/>
                    <a:lstStyle/>
                    <a:p>
                      <a:pPr marL="0" marR="0" indent="0" algn="l" defTabSz="914400" rtl="0" eaLnBrk="1" fontAlgn="auto" latinLnBrk="0" hangingPunct="1">
                        <a:lnSpc>
                          <a:spcPct val="100000"/>
                        </a:lnSpc>
                        <a:spcBef>
                          <a:spcPts val="600"/>
                        </a:spcBef>
                        <a:spcAft>
                          <a:spcPts val="600"/>
                        </a:spcAft>
                        <a:buClrTx/>
                        <a:buSzTx/>
                        <a:buFontTx/>
                        <a:buNone/>
                        <a:defRPr/>
                      </a:pPr>
                      <a:r>
                        <a:rPr lang="zh-CN" altLang="en-US" sz="2000" dirty="0" smtClean="0"/>
                        <a:t>第四届（山东大学）</a:t>
                      </a:r>
                      <a:endParaRPr lang="zh-CN" altLang="en-US" sz="2000" dirty="0" smtClean="0"/>
                    </a:p>
                  </a:txBody>
                  <a:tcPr/>
                </a:tc>
                <a:tc>
                  <a:txBody>
                    <a:bodyPr/>
                    <a:lstStyle/>
                    <a:p>
                      <a:pPr marL="0" marR="0" indent="0" algn="ctr" defTabSz="914400" rtl="0" eaLnBrk="1" fontAlgn="auto" latinLnBrk="0" hangingPunct="1">
                        <a:lnSpc>
                          <a:spcPct val="100000"/>
                        </a:lnSpc>
                        <a:spcBef>
                          <a:spcPts val="600"/>
                        </a:spcBef>
                        <a:spcAft>
                          <a:spcPts val="600"/>
                        </a:spcAft>
                        <a:buClrTx/>
                        <a:buSzTx/>
                        <a:buFontTx/>
                        <a:buNone/>
                        <a:defRPr/>
                      </a:pPr>
                      <a:r>
                        <a:rPr lang="zh-CN" altLang="en-US" sz="2000" dirty="0" smtClean="0">
                          <a:latin typeface="+mj-lt"/>
                        </a:rPr>
                        <a:t>～</a:t>
                      </a:r>
                      <a:r>
                        <a:rPr lang="zh-CN" altLang="zh-CN" sz="2000" dirty="0" smtClean="0">
                          <a:latin typeface="+mj-lt"/>
                        </a:rPr>
                        <a:t>6</a:t>
                      </a:r>
                      <a:r>
                        <a:rPr lang="en-US" altLang="zh-CN" sz="2000" dirty="0" smtClean="0">
                          <a:latin typeface="+mj-lt"/>
                        </a:rPr>
                        <a:t>5</a:t>
                      </a:r>
                      <a:endParaRPr lang="zh-CN" altLang="en-US" sz="2000" dirty="0" smtClean="0">
                        <a:latin typeface="+mj-lt"/>
                      </a:endParaRPr>
                    </a:p>
                  </a:txBody>
                  <a:tcPr/>
                </a:tc>
                <a:tc>
                  <a:txBody>
                    <a:bodyPr/>
                    <a:lstStyle/>
                    <a:p>
                      <a:pPr algn="ctr">
                        <a:spcBef>
                          <a:spcPts val="600"/>
                        </a:spcBef>
                        <a:spcAft>
                          <a:spcPts val="600"/>
                        </a:spcAft>
                      </a:pPr>
                      <a:r>
                        <a:rPr lang="en-US" altLang="zh-CN" sz="2000" dirty="0" smtClean="0">
                          <a:latin typeface="+mj-lt"/>
                        </a:rPr>
                        <a:t>10</a:t>
                      </a:r>
                      <a:endParaRPr lang="zh-CN" altLang="en-US" sz="2000" dirty="0">
                        <a:latin typeface="+mj-lt"/>
                      </a:endParaRPr>
                    </a:p>
                  </a:txBody>
                  <a:tcPr/>
                </a:tc>
                <a:tc>
                  <a:txBody>
                    <a:bodyPr/>
                    <a:lstStyle/>
                    <a:p>
                      <a:pPr algn="ctr">
                        <a:spcBef>
                          <a:spcPts val="600"/>
                        </a:spcBef>
                        <a:spcAft>
                          <a:spcPts val="600"/>
                        </a:spcAft>
                      </a:pPr>
                      <a:r>
                        <a:rPr lang="en-US" altLang="zh-CN" sz="2000" dirty="0" smtClean="0">
                          <a:latin typeface="+mj-lt"/>
                        </a:rPr>
                        <a:t>26</a:t>
                      </a:r>
                      <a:endParaRPr lang="en-US" altLang="zh-CN" sz="2000" dirty="0" smtClean="0">
                        <a:latin typeface="+mj-lt"/>
                      </a:endParaRPr>
                    </a:p>
                  </a:txBody>
                  <a:tcPr/>
                </a:tc>
              </a:tr>
              <a:tr h="472221">
                <a:tc>
                  <a:txBody>
                    <a:bodyPr/>
                    <a:lstStyle/>
                    <a:p>
                      <a:pPr marL="0" marR="0" indent="0" algn="l" defTabSz="914400" rtl="0" eaLnBrk="1" fontAlgn="auto" latinLnBrk="0" hangingPunct="1">
                        <a:lnSpc>
                          <a:spcPct val="100000"/>
                        </a:lnSpc>
                        <a:spcBef>
                          <a:spcPts val="600"/>
                        </a:spcBef>
                        <a:spcAft>
                          <a:spcPts val="600"/>
                        </a:spcAft>
                        <a:buClrTx/>
                        <a:buSzTx/>
                        <a:buFontTx/>
                        <a:buNone/>
                        <a:defRPr/>
                      </a:pPr>
                      <a:r>
                        <a:rPr lang="zh-CN" altLang="en-US" sz="2000" dirty="0" smtClean="0"/>
                        <a:t>第五届（兰州大学）</a:t>
                      </a:r>
                      <a:endParaRPr lang="zh-CN" altLang="en-US" sz="2000" dirty="0" smtClean="0"/>
                    </a:p>
                  </a:txBody>
                  <a:tcPr/>
                </a:tc>
                <a:tc>
                  <a:txBody>
                    <a:bodyPr/>
                    <a:lstStyle/>
                    <a:p>
                      <a:pPr marL="0" marR="0" indent="0" algn="ctr" defTabSz="914400" rtl="0" eaLnBrk="1" fontAlgn="auto" latinLnBrk="0" hangingPunct="1">
                        <a:lnSpc>
                          <a:spcPct val="100000"/>
                        </a:lnSpc>
                        <a:spcBef>
                          <a:spcPts val="600"/>
                        </a:spcBef>
                        <a:spcAft>
                          <a:spcPts val="600"/>
                        </a:spcAft>
                        <a:buClrTx/>
                        <a:buSzTx/>
                        <a:buFontTx/>
                        <a:buNone/>
                        <a:defRPr/>
                      </a:pPr>
                      <a:r>
                        <a:rPr lang="zh-CN" altLang="en-US" sz="2000" dirty="0" smtClean="0">
                          <a:latin typeface="+mj-lt"/>
                        </a:rPr>
                        <a:t>～</a:t>
                      </a:r>
                      <a:r>
                        <a:rPr lang="en-US" altLang="zh-CN" sz="2000" dirty="0" smtClean="0">
                          <a:latin typeface="+mj-lt"/>
                        </a:rPr>
                        <a:t>90</a:t>
                      </a:r>
                      <a:endParaRPr lang="zh-CN" altLang="en-US" sz="2000" dirty="0" smtClean="0">
                        <a:latin typeface="+mj-lt"/>
                      </a:endParaRPr>
                    </a:p>
                  </a:txBody>
                  <a:tcPr/>
                </a:tc>
                <a:tc>
                  <a:txBody>
                    <a:bodyPr/>
                    <a:lstStyle/>
                    <a:p>
                      <a:pPr algn="ctr">
                        <a:spcBef>
                          <a:spcPts val="600"/>
                        </a:spcBef>
                        <a:spcAft>
                          <a:spcPts val="600"/>
                        </a:spcAft>
                      </a:pPr>
                      <a:r>
                        <a:rPr lang="en-US" altLang="zh-CN" sz="2000" dirty="0" smtClean="0">
                          <a:latin typeface="+mj-lt"/>
                        </a:rPr>
                        <a:t>11</a:t>
                      </a:r>
                      <a:endParaRPr lang="zh-CN" altLang="en-US" sz="2000" dirty="0">
                        <a:latin typeface="+mj-lt"/>
                      </a:endParaRPr>
                    </a:p>
                  </a:txBody>
                  <a:tcPr/>
                </a:tc>
                <a:tc>
                  <a:txBody>
                    <a:bodyPr/>
                    <a:lstStyle/>
                    <a:p>
                      <a:pPr algn="ctr">
                        <a:spcBef>
                          <a:spcPts val="600"/>
                        </a:spcBef>
                        <a:spcAft>
                          <a:spcPts val="600"/>
                        </a:spcAft>
                      </a:pPr>
                      <a:r>
                        <a:rPr lang="en-US" altLang="zh-CN" sz="2000" dirty="0" smtClean="0">
                          <a:latin typeface="+mj-lt"/>
                        </a:rPr>
                        <a:t>35</a:t>
                      </a:r>
                      <a:endParaRPr lang="en-US" altLang="zh-CN" sz="2000" dirty="0" smtClean="0">
                        <a:latin typeface="+mj-lt"/>
                      </a:endParaRPr>
                    </a:p>
                  </a:txBody>
                  <a:tcPr/>
                </a:tc>
              </a:tr>
              <a:tr h="472221">
                <a:tc>
                  <a:txBody>
                    <a:bodyPr/>
                    <a:lstStyle/>
                    <a:p>
                      <a:pPr marL="0" marR="0" indent="0" algn="l" defTabSz="914400" rtl="0" eaLnBrk="1" fontAlgn="auto" latinLnBrk="0" hangingPunct="1">
                        <a:lnSpc>
                          <a:spcPct val="100000"/>
                        </a:lnSpc>
                        <a:spcBef>
                          <a:spcPts val="600"/>
                        </a:spcBef>
                        <a:spcAft>
                          <a:spcPts val="600"/>
                        </a:spcAft>
                        <a:buClrTx/>
                        <a:buSzTx/>
                        <a:buFontTx/>
                        <a:buNone/>
                        <a:defRPr/>
                      </a:pPr>
                      <a:r>
                        <a:rPr lang="zh-CN" altLang="en-US" sz="2000" dirty="0" smtClean="0"/>
                        <a:t>第六届（国科大）</a:t>
                      </a:r>
                      <a:endParaRPr lang="zh-CN" altLang="en-US" sz="2000" dirty="0" smtClean="0"/>
                    </a:p>
                  </a:txBody>
                  <a:tcPr/>
                </a:tc>
                <a:tc>
                  <a:txBody>
                    <a:bodyPr/>
                    <a:lstStyle/>
                    <a:p>
                      <a:pPr marL="0" marR="0" indent="0" algn="ctr" defTabSz="914400" rtl="0" eaLnBrk="1" fontAlgn="auto" latinLnBrk="0" hangingPunct="1">
                        <a:lnSpc>
                          <a:spcPct val="100000"/>
                        </a:lnSpc>
                        <a:spcBef>
                          <a:spcPts val="600"/>
                        </a:spcBef>
                        <a:spcAft>
                          <a:spcPts val="600"/>
                        </a:spcAft>
                        <a:buClrTx/>
                        <a:buSzTx/>
                        <a:buFontTx/>
                        <a:buNone/>
                        <a:defRPr/>
                      </a:pPr>
                      <a:r>
                        <a:rPr lang="zh-CN" altLang="en-US" sz="2000" dirty="0" smtClean="0">
                          <a:latin typeface="+mj-lt"/>
                        </a:rPr>
                        <a:t>～</a:t>
                      </a:r>
                      <a:r>
                        <a:rPr lang="en-US" altLang="zh-CN" sz="2000" dirty="0" smtClean="0">
                          <a:latin typeface="+mj-lt"/>
                        </a:rPr>
                        <a:t>90</a:t>
                      </a:r>
                      <a:endParaRPr lang="zh-CN" altLang="en-US" sz="2000" dirty="0" smtClean="0">
                        <a:latin typeface="+mj-lt"/>
                      </a:endParaRPr>
                    </a:p>
                  </a:txBody>
                  <a:tcPr/>
                </a:tc>
                <a:tc>
                  <a:txBody>
                    <a:bodyPr/>
                    <a:lstStyle/>
                    <a:p>
                      <a:pPr algn="ctr">
                        <a:spcBef>
                          <a:spcPts val="600"/>
                        </a:spcBef>
                        <a:spcAft>
                          <a:spcPts val="600"/>
                        </a:spcAft>
                      </a:pPr>
                      <a:r>
                        <a:rPr lang="en-US" altLang="zh-CN" sz="2000" dirty="0" smtClean="0">
                          <a:latin typeface="+mj-lt"/>
                        </a:rPr>
                        <a:t>18</a:t>
                      </a:r>
                      <a:endParaRPr lang="zh-CN" altLang="en-US" sz="2000" dirty="0">
                        <a:latin typeface="+mj-lt"/>
                      </a:endParaRPr>
                    </a:p>
                  </a:txBody>
                  <a:tcPr/>
                </a:tc>
                <a:tc>
                  <a:txBody>
                    <a:bodyPr/>
                    <a:lstStyle/>
                    <a:p>
                      <a:pPr algn="ctr">
                        <a:spcBef>
                          <a:spcPts val="600"/>
                        </a:spcBef>
                        <a:spcAft>
                          <a:spcPts val="600"/>
                        </a:spcAft>
                      </a:pPr>
                      <a:r>
                        <a:rPr lang="en-US" altLang="zh-CN" sz="2000" dirty="0" smtClean="0">
                          <a:latin typeface="+mj-lt"/>
                        </a:rPr>
                        <a:t>34</a:t>
                      </a:r>
                      <a:endParaRPr lang="en-US" altLang="zh-CN" sz="2000" dirty="0" smtClean="0">
                        <a:latin typeface="+mj-lt"/>
                      </a:endParaRPr>
                    </a:p>
                  </a:txBody>
                  <a:tcPr/>
                </a:tc>
              </a:tr>
              <a:tr h="472221">
                <a:tc>
                  <a:txBody>
                    <a:bodyPr/>
                    <a:lstStyle/>
                    <a:p>
                      <a:pPr>
                        <a:spcBef>
                          <a:spcPts val="600"/>
                        </a:spcBef>
                        <a:spcAft>
                          <a:spcPts val="600"/>
                        </a:spcAft>
                      </a:pPr>
                      <a:r>
                        <a:rPr lang="zh-CN" altLang="en-US" sz="2000" dirty="0" smtClean="0"/>
                        <a:t>第七届（广西大学）</a:t>
                      </a:r>
                      <a:endParaRPr lang="zh-CN" altLang="en-US" sz="2000" dirty="0"/>
                    </a:p>
                  </a:txBody>
                  <a:tcPr/>
                </a:tc>
                <a:tc>
                  <a:txBody>
                    <a:bodyPr/>
                    <a:lstStyle/>
                    <a:p>
                      <a:pPr marL="0" marR="0" lvl="0" indent="0" algn="ctr" defTabSz="457200" rtl="0" eaLnBrk="1" fontAlgn="auto" latinLnBrk="0" hangingPunct="1">
                        <a:lnSpc>
                          <a:spcPct val="100000"/>
                        </a:lnSpc>
                        <a:spcBef>
                          <a:spcPts val="600"/>
                        </a:spcBef>
                        <a:spcAft>
                          <a:spcPts val="600"/>
                        </a:spcAft>
                        <a:buClrTx/>
                        <a:buSzTx/>
                        <a:buFontTx/>
                        <a:buNone/>
                        <a:defRPr/>
                      </a:pPr>
                      <a:r>
                        <a:rPr lang="zh-CN" altLang="en-US" sz="2000" kern="1200" dirty="0" smtClean="0">
                          <a:solidFill>
                            <a:schemeClr val="dk1"/>
                          </a:solidFill>
                          <a:latin typeface="+mn-lt"/>
                          <a:ea typeface="+mn-ea"/>
                          <a:cs typeface="+mn-cs"/>
                        </a:rPr>
                        <a:t>～</a:t>
                      </a:r>
                      <a:r>
                        <a:rPr lang="en-US" altLang="zh-CN" sz="2000" smtClean="0">
                          <a:latin typeface="+mj-lt"/>
                          <a:cs typeface="Times New Roman" panose="02020603050405020304"/>
                        </a:rPr>
                        <a:t>150</a:t>
                      </a:r>
                      <a:endParaRPr lang="zh-CN" altLang="en-US" sz="2000" dirty="0" smtClean="0">
                        <a:latin typeface="+mj-lt"/>
                      </a:endParaRPr>
                    </a:p>
                  </a:txBody>
                  <a:tcPr/>
                </a:tc>
                <a:tc>
                  <a:txBody>
                    <a:bodyPr/>
                    <a:lstStyle/>
                    <a:p>
                      <a:pPr algn="ctr">
                        <a:spcBef>
                          <a:spcPts val="600"/>
                        </a:spcBef>
                        <a:spcAft>
                          <a:spcPts val="600"/>
                        </a:spcAft>
                      </a:pPr>
                      <a:r>
                        <a:rPr lang="en-US" altLang="zh-CN" sz="2000" dirty="0" smtClean="0">
                          <a:latin typeface="+mj-lt"/>
                        </a:rPr>
                        <a:t>19</a:t>
                      </a:r>
                      <a:endParaRPr lang="zh-CN" altLang="en-US" sz="2000" dirty="0">
                        <a:latin typeface="+mj-lt"/>
                      </a:endParaRPr>
                    </a:p>
                  </a:txBody>
                  <a:tcPr/>
                </a:tc>
                <a:tc>
                  <a:txBody>
                    <a:bodyPr/>
                    <a:lstStyle/>
                    <a:p>
                      <a:pPr algn="ctr">
                        <a:spcBef>
                          <a:spcPts val="600"/>
                        </a:spcBef>
                        <a:spcAft>
                          <a:spcPts val="600"/>
                        </a:spcAft>
                      </a:pPr>
                      <a:r>
                        <a:rPr lang="en-US" altLang="zh-CN" sz="2000" dirty="0" smtClean="0">
                          <a:latin typeface="+mj-lt"/>
                        </a:rPr>
                        <a:t>2+35</a:t>
                      </a:r>
                      <a:endParaRPr lang="zh-CN" altLang="en-US" sz="2000" dirty="0">
                        <a:latin typeface="+mj-lt"/>
                      </a:endParaRPr>
                    </a:p>
                  </a:txBody>
                  <a:tcPr/>
                </a:tc>
              </a:tr>
            </a:tbl>
          </a:graphicData>
        </a:graphic>
      </p:graphicFrame>
      <p:sp>
        <p:nvSpPr>
          <p:cNvPr id="7" name="文本框 6"/>
          <p:cNvSpPr txBox="1"/>
          <p:nvPr/>
        </p:nvSpPr>
        <p:spPr>
          <a:xfrm>
            <a:off x="3234905" y="370936"/>
            <a:ext cx="2441694" cy="769441"/>
          </a:xfrm>
          <a:prstGeom prst="rect">
            <a:avLst/>
          </a:prstGeom>
          <a:noFill/>
        </p:spPr>
        <p:txBody>
          <a:bodyPr wrap="none" rtlCol="0">
            <a:spAutoFit/>
          </a:bodyPr>
          <a:lstStyle/>
          <a:p>
            <a:r>
              <a:rPr lang="zh-CN" altLang="en-US" sz="4400" dirty="0" smtClean="0">
                <a:latin typeface="+mj-ea"/>
                <a:ea typeface="+mj-ea"/>
              </a:rPr>
              <a:t>队伍发展</a:t>
            </a:r>
            <a:endParaRPr lang="zh-CN" altLang="en-US" sz="4400" dirty="0">
              <a:latin typeface="+mj-ea"/>
              <a:ea typeface="+mj-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1888"/>
            <a:ext cx="8229600" cy="4899023"/>
          </a:xfrm>
        </p:spPr>
        <p:txBody>
          <a:bodyPr>
            <a:normAutofit/>
          </a:bodyPr>
          <a:lstStyle/>
          <a:p>
            <a:r>
              <a:rPr lang="zh-CN" altLang="en-US" dirty="0" smtClean="0"/>
              <a:t>昨天晚上组委会讨论了合作组成立事宜，主要讨论通过了：</a:t>
            </a:r>
            <a:endParaRPr lang="en-US" altLang="zh-CN" dirty="0" smtClean="0"/>
          </a:p>
          <a:p>
            <a:pPr lvl="1"/>
            <a:r>
              <a:rPr lang="zh-CN" altLang="en-US" dirty="0" smtClean="0"/>
              <a:t>合作组章程</a:t>
            </a:r>
            <a:endParaRPr lang="en-US" altLang="zh-CN" dirty="0" smtClean="0"/>
          </a:p>
          <a:p>
            <a:pPr lvl="1"/>
            <a:r>
              <a:rPr lang="zh-CN" altLang="en-US" dirty="0"/>
              <a:t>合作组</a:t>
            </a:r>
            <a:r>
              <a:rPr lang="zh-CN" altLang="en-US" dirty="0" smtClean="0"/>
              <a:t>委员会成员、主任，合作组协调人</a:t>
            </a:r>
            <a:endParaRPr lang="en-US" altLang="zh-CN" dirty="0" smtClean="0"/>
          </a:p>
          <a:p>
            <a:pPr lvl="1"/>
            <a:r>
              <a:rPr lang="zh-CN" altLang="en-US" dirty="0" smtClean="0"/>
              <a:t>工作组设置、工作组召集人</a:t>
            </a:r>
            <a:endParaRPr lang="en-US" altLang="zh-CN" dirty="0" smtClean="0"/>
          </a:p>
          <a:p>
            <a:pPr lvl="1"/>
            <a:r>
              <a:rPr lang="zh-CN" altLang="en-US" dirty="0" smtClean="0"/>
              <a:t>顾问委员会成员</a:t>
            </a:r>
            <a:endParaRPr lang="en-US" altLang="zh-CN" dirty="0" smtClean="0"/>
          </a:p>
          <a:p>
            <a:pPr lvl="1"/>
            <a:r>
              <a:rPr lang="zh-CN" altLang="en-US" dirty="0"/>
              <a:t>合作组基本运作</a:t>
            </a:r>
            <a:r>
              <a:rPr lang="zh-CN" altLang="en-US" dirty="0" smtClean="0"/>
              <a:t>方式</a:t>
            </a:r>
            <a:endParaRPr lang="en-US" altLang="zh-CN" dirty="0" smtClean="0"/>
          </a:p>
          <a:p>
            <a:r>
              <a:rPr lang="zh-CN" altLang="en-US" dirty="0" smtClean="0"/>
              <a:t>先进气体探测器合作组正式成立！</a:t>
            </a:r>
            <a:endParaRPr lang="en-US" altLang="zh-CN" dirty="0" smtClean="0"/>
          </a:p>
        </p:txBody>
      </p:sp>
      <p:sp>
        <p:nvSpPr>
          <p:cNvPr id="4" name="灯片编号占位符 3"/>
          <p:cNvSpPr>
            <a:spLocks noGrp="1"/>
          </p:cNvSpPr>
          <p:nvPr>
            <p:ph type="sldNum" sz="quarter" idx="12"/>
          </p:nvPr>
        </p:nvSpPr>
        <p:spPr/>
        <p:txBody>
          <a:bodyPr/>
          <a:lstStyle/>
          <a:p>
            <a:fld id="{E8D328F5-3B40-034C-9CDE-928B18F8B415}" type="slidenum">
              <a:rPr lang="en-US" smtClean="0"/>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214"/>
            <a:ext cx="8229600" cy="945305"/>
          </a:xfrm>
        </p:spPr>
        <p:txBody>
          <a:bodyPr/>
          <a:lstStyle/>
          <a:p>
            <a:r>
              <a:rPr lang="zh-CN" altLang="en-US" dirty="0" smtClean="0"/>
              <a:t>先进气体探测器合作组</a:t>
            </a:r>
            <a:endParaRPr lang="en-US" dirty="0"/>
          </a:p>
        </p:txBody>
      </p:sp>
      <p:sp>
        <p:nvSpPr>
          <p:cNvPr id="3" name="Content Placeholder 2"/>
          <p:cNvSpPr>
            <a:spLocks noGrp="1"/>
          </p:cNvSpPr>
          <p:nvPr>
            <p:ph idx="1"/>
          </p:nvPr>
        </p:nvSpPr>
        <p:spPr>
          <a:xfrm>
            <a:off x="457200" y="1203786"/>
            <a:ext cx="8229600" cy="5296605"/>
          </a:xfrm>
        </p:spPr>
        <p:txBody>
          <a:bodyPr>
            <a:normAutofit fontScale="92500" lnSpcReduction="10000"/>
          </a:bodyPr>
          <a:lstStyle/>
          <a:p>
            <a:pPr lvl="0">
              <a:lnSpc>
                <a:spcPct val="120000"/>
              </a:lnSpc>
              <a:spcBef>
                <a:spcPts val="1200"/>
              </a:spcBef>
            </a:pPr>
            <a:r>
              <a:rPr lang="zh-CN" altLang="en-US" b="1" dirty="0">
                <a:solidFill>
                  <a:srgbClr val="000000"/>
                </a:solidFill>
              </a:rPr>
              <a:t>定位：依托于核探测与核电子学国家重点实验室，致力于</a:t>
            </a:r>
            <a:r>
              <a:rPr lang="zh-CN" altLang="en-US" b="1" dirty="0" smtClean="0">
                <a:solidFill>
                  <a:srgbClr val="000000"/>
                </a:solidFill>
              </a:rPr>
              <a:t>促进先进</a:t>
            </a:r>
            <a:r>
              <a:rPr lang="zh-CN" altLang="en-US" b="1" dirty="0">
                <a:solidFill>
                  <a:srgbClr val="000000"/>
                </a:solidFill>
              </a:rPr>
              <a:t>气体探测器技术发展的开放型合作组织。</a:t>
            </a:r>
            <a:endParaRPr lang="en-US" altLang="zh-CN" b="1" dirty="0">
              <a:solidFill>
                <a:srgbClr val="000000"/>
              </a:solidFill>
            </a:endParaRPr>
          </a:p>
          <a:p>
            <a:pPr>
              <a:lnSpc>
                <a:spcPct val="120000"/>
              </a:lnSpc>
              <a:spcBef>
                <a:spcPts val="1200"/>
              </a:spcBef>
            </a:pPr>
            <a:r>
              <a:rPr lang="zh-CN" altLang="en-US" b="1" dirty="0">
                <a:solidFill>
                  <a:srgbClr val="000000"/>
                </a:solidFill>
              </a:rPr>
              <a:t>宗旨：推动先进气体探测器及其读出电子学</a:t>
            </a:r>
            <a:r>
              <a:rPr lang="zh-CN" altLang="en-US" b="1" dirty="0" smtClean="0">
                <a:solidFill>
                  <a:srgbClr val="000000"/>
                </a:solidFill>
              </a:rPr>
              <a:t>技术持续发展</a:t>
            </a:r>
            <a:r>
              <a:rPr lang="zh-CN" altLang="en-US" b="1" dirty="0">
                <a:solidFill>
                  <a:srgbClr val="000000"/>
                </a:solidFill>
              </a:rPr>
              <a:t>，</a:t>
            </a:r>
            <a:r>
              <a:rPr lang="zh-CN" altLang="en-US" b="1" dirty="0" smtClean="0">
                <a:solidFill>
                  <a:srgbClr val="000000"/>
                </a:solidFill>
              </a:rPr>
              <a:t>推动相关技术在基础和其他领域</a:t>
            </a:r>
            <a:r>
              <a:rPr lang="zh-CN" altLang="en-US" b="1" dirty="0">
                <a:solidFill>
                  <a:srgbClr val="000000"/>
                </a:solidFill>
              </a:rPr>
              <a:t>中的应用，促进先进气体探测器领域的国际合作与交流</a:t>
            </a:r>
            <a:r>
              <a:rPr lang="zh-CN" altLang="en-US" b="1" dirty="0" smtClean="0">
                <a:solidFill>
                  <a:srgbClr val="000000"/>
                </a:solidFill>
              </a:rPr>
              <a:t>。</a:t>
            </a:r>
            <a:endParaRPr lang="en-US" altLang="zh-CN" b="1" dirty="0" smtClean="0">
              <a:solidFill>
                <a:srgbClr val="000000"/>
              </a:solidFill>
            </a:endParaRPr>
          </a:p>
          <a:p>
            <a:pPr>
              <a:lnSpc>
                <a:spcPct val="120000"/>
              </a:lnSpc>
              <a:spcBef>
                <a:spcPts val="1200"/>
              </a:spcBef>
            </a:pPr>
            <a:r>
              <a:rPr lang="zh-CN" altLang="en-US" b="1" dirty="0">
                <a:solidFill>
                  <a:srgbClr val="000000"/>
                </a:solidFill>
              </a:rPr>
              <a:t>目标：实现国内先进气体探测器技术整体研发和应用水平的提高</a:t>
            </a:r>
            <a:r>
              <a:rPr lang="zh-CN" altLang="en-US" b="1" dirty="0" smtClean="0">
                <a:solidFill>
                  <a:srgbClr val="000000"/>
                </a:solidFill>
              </a:rPr>
              <a:t>。</a:t>
            </a:r>
            <a:endParaRPr lang="en-US" altLang="zh-CN" b="1" dirty="0">
              <a:solidFill>
                <a:srgbClr val="000000"/>
              </a:solidFill>
            </a:endParaRPr>
          </a:p>
        </p:txBody>
      </p:sp>
      <p:sp>
        <p:nvSpPr>
          <p:cNvPr id="4" name="Slide Number Placeholder 3"/>
          <p:cNvSpPr>
            <a:spLocks noGrp="1"/>
          </p:cNvSpPr>
          <p:nvPr>
            <p:ph type="sldNum" sz="quarter" idx="12"/>
          </p:nvPr>
        </p:nvSpPr>
        <p:spPr/>
        <p:txBody>
          <a:bodyPr/>
          <a:lstStyle/>
          <a:p>
            <a:fld id="{BD6DEEA6-AA80-A647-B12E-B67B40EAF299}" type="slidenum">
              <a:rPr lang="en-US" smtClean="0"/>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合作组基本构架</a:t>
            </a:r>
            <a:endParaRPr lang="zh-CN" altLang="en-US" dirty="0"/>
          </a:p>
        </p:txBody>
      </p:sp>
      <p:sp>
        <p:nvSpPr>
          <p:cNvPr id="5" name="文本框 4"/>
          <p:cNvSpPr txBox="1"/>
          <p:nvPr/>
        </p:nvSpPr>
        <p:spPr>
          <a:xfrm>
            <a:off x="939678" y="5601128"/>
            <a:ext cx="7264643" cy="646331"/>
          </a:xfrm>
          <a:prstGeom prst="rect">
            <a:avLst/>
          </a:prstGeom>
          <a:noFill/>
        </p:spPr>
        <p:txBody>
          <a:bodyPr wrap="square" rtlCol="0">
            <a:spAutoFit/>
          </a:bodyPr>
          <a:lstStyle/>
          <a:p>
            <a:r>
              <a:rPr lang="zh-CN" altLang="en-US" smtClean="0"/>
              <a:t>合作组设立秘书一职，现由重点实验室秘书兼任，在合作组委员会领导下处理合作组的</a:t>
            </a:r>
            <a:r>
              <a:rPr lang="zh-CN" altLang="en-US"/>
              <a:t>文秘</a:t>
            </a:r>
            <a:r>
              <a:rPr lang="zh-CN" altLang="en-US" smtClean="0"/>
              <a:t>工作。</a:t>
            </a:r>
            <a:endParaRPr lang="zh-CN" altLang="en-US"/>
          </a:p>
        </p:txBody>
      </p:sp>
      <p:pic>
        <p:nvPicPr>
          <p:cNvPr id="8" name="图片 7"/>
          <p:cNvPicPr>
            <a:picLocks noChangeAspect="1"/>
          </p:cNvPicPr>
          <p:nvPr/>
        </p:nvPicPr>
        <p:blipFill>
          <a:blip r:embed="rId1"/>
          <a:stretch>
            <a:fillRect/>
          </a:stretch>
        </p:blipFill>
        <p:spPr>
          <a:xfrm>
            <a:off x="820020" y="1605740"/>
            <a:ext cx="7276637" cy="3836054"/>
          </a:xfrm>
          <a:prstGeom prst="rect">
            <a:avLst/>
          </a:prstGeom>
        </p:spPr>
      </p:pic>
      <p:sp>
        <p:nvSpPr>
          <p:cNvPr id="9" name="灯片编号占位符 8"/>
          <p:cNvSpPr>
            <a:spLocks noGrp="1"/>
          </p:cNvSpPr>
          <p:nvPr>
            <p:ph type="sldNum" sz="quarter" idx="12"/>
          </p:nvPr>
        </p:nvSpPr>
        <p:spPr/>
        <p:txBody>
          <a:bodyPr/>
          <a:lstStyle/>
          <a:p>
            <a:fld id="{E8D328F5-3B40-034C-9CDE-928B18F8B415}" type="slidenum">
              <a:rPr lang="en-US" smtClean="0"/>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6028"/>
          </a:xfrm>
        </p:spPr>
        <p:txBody>
          <a:bodyPr/>
          <a:lstStyle/>
          <a:p>
            <a:r>
              <a:rPr lang="zh-CN" altLang="en-US" dirty="0" smtClean="0"/>
              <a:t>合作组委员会</a:t>
            </a:r>
            <a:endParaRPr lang="en-US" dirty="0"/>
          </a:p>
        </p:txBody>
      </p:sp>
      <p:sp>
        <p:nvSpPr>
          <p:cNvPr id="3" name="Content Placeholder 2"/>
          <p:cNvSpPr>
            <a:spLocks noGrp="1"/>
          </p:cNvSpPr>
          <p:nvPr>
            <p:ph idx="1"/>
          </p:nvPr>
        </p:nvSpPr>
        <p:spPr>
          <a:xfrm>
            <a:off x="776867" y="1391650"/>
            <a:ext cx="7541943" cy="3923766"/>
          </a:xfrm>
        </p:spPr>
        <p:txBody>
          <a:bodyPr>
            <a:noAutofit/>
          </a:bodyPr>
          <a:lstStyle/>
          <a:p>
            <a:r>
              <a:rPr lang="zh-CN" altLang="en-US" sz="2400" dirty="0" smtClean="0"/>
              <a:t>高能所：欧阳群、朱科军</a:t>
            </a:r>
            <a:endParaRPr lang="en-US" altLang="zh-CN" sz="2400" dirty="0" smtClean="0"/>
          </a:p>
          <a:p>
            <a:r>
              <a:rPr lang="zh-CN" altLang="en-US" sz="2400" dirty="0" smtClean="0"/>
              <a:t>科大：赵政国（主任）、刘树彬</a:t>
            </a:r>
            <a:r>
              <a:rPr lang="zh-CN" altLang="en-US" sz="2400" smtClean="0"/>
              <a:t>、刘建北（协调人）</a:t>
            </a:r>
            <a:endParaRPr lang="en-US" altLang="zh-CN" sz="2400" dirty="0" smtClean="0"/>
          </a:p>
          <a:p>
            <a:r>
              <a:rPr lang="zh-CN" altLang="en-US" sz="2400" dirty="0" smtClean="0"/>
              <a:t>北大：班勇</a:t>
            </a:r>
            <a:endParaRPr lang="en-US" altLang="zh-CN" sz="2400" dirty="0" smtClean="0"/>
          </a:p>
          <a:p>
            <a:r>
              <a:rPr lang="zh-CN" altLang="en-US" sz="2400" dirty="0" smtClean="0"/>
              <a:t>清华：李玉兰</a:t>
            </a:r>
            <a:endParaRPr lang="en-US" altLang="zh-CN" sz="2400" dirty="0" smtClean="0"/>
          </a:p>
          <a:p>
            <a:r>
              <a:rPr lang="zh-CN" altLang="en-US" sz="2400" dirty="0" smtClean="0"/>
              <a:t>国科大：郑阳恒</a:t>
            </a:r>
            <a:endParaRPr lang="en-US" altLang="zh-CN" sz="2400" dirty="0" smtClean="0"/>
          </a:p>
          <a:p>
            <a:r>
              <a:rPr lang="zh-CN" altLang="en-US" sz="2400" dirty="0" smtClean="0"/>
              <a:t>山大：祝成光</a:t>
            </a:r>
            <a:endParaRPr lang="en-US" altLang="zh-CN" sz="2400" dirty="0" smtClean="0"/>
          </a:p>
          <a:p>
            <a:r>
              <a:rPr lang="zh-CN" altLang="en-US" sz="2400" dirty="0" smtClean="0"/>
              <a:t>兰大：胡</a:t>
            </a:r>
            <a:r>
              <a:rPr lang="zh-CN" altLang="en-US" sz="2400" smtClean="0"/>
              <a:t>碧涛</a:t>
            </a:r>
            <a:endParaRPr lang="en-US" altLang="zh-CN" sz="2400" dirty="0" smtClean="0"/>
          </a:p>
          <a:p>
            <a:r>
              <a:rPr lang="zh-CN" altLang="en-US" sz="2400" dirty="0" smtClean="0"/>
              <a:t>原子能院：李笑梅</a:t>
            </a:r>
            <a:endParaRPr lang="en-US" altLang="zh-CN" sz="2400" dirty="0" smtClean="0"/>
          </a:p>
          <a:p>
            <a:r>
              <a:rPr lang="zh-CN" altLang="en-US" sz="2400" dirty="0" smtClean="0"/>
              <a:t>近物所：段</a:t>
            </a:r>
            <a:r>
              <a:rPr lang="zh-CN" altLang="en-US" sz="2400" smtClean="0"/>
              <a:t>利敏</a:t>
            </a:r>
            <a:endParaRPr lang="en-US" altLang="zh-CN" sz="2400" dirty="0" smtClean="0"/>
          </a:p>
          <a:p>
            <a:endParaRPr lang="en-US" sz="2400" dirty="0"/>
          </a:p>
        </p:txBody>
      </p:sp>
      <p:graphicFrame>
        <p:nvGraphicFramePr>
          <p:cNvPr id="4" name="Object 3"/>
          <p:cNvGraphicFramePr>
            <a:graphicFrameLocks noChangeAspect="1"/>
          </p:cNvGraphicFramePr>
          <p:nvPr/>
        </p:nvGraphicFramePr>
        <p:xfrm>
          <a:off x="5207000" y="2933700"/>
          <a:ext cx="114300" cy="165100"/>
        </p:xfrm>
        <a:graphic>
          <a:graphicData uri="http://schemas.openxmlformats.org/presentationml/2006/ole">
            <mc:AlternateContent xmlns:mc="http://schemas.openxmlformats.org/markup-compatibility/2006">
              <mc:Choice xmlns:v="urn:schemas-microsoft-com:vml" Requires="v">
                <p:oleObj spid="_x0000_s1041" name="Equation" r:id="rId1" imgW="109855" imgH="164465" progId="Equation.DSMT4">
                  <p:embed/>
                </p:oleObj>
              </mc:Choice>
              <mc:Fallback>
                <p:oleObj name="Equation" r:id="rId1" imgW="109855" imgH="164465" progId="Equation.DSMT4">
                  <p:embed/>
                  <p:pic>
                    <p:nvPicPr>
                      <p:cNvPr id="0" name="图片 1040"/>
                      <p:cNvPicPr/>
                      <p:nvPr/>
                    </p:nvPicPr>
                    <p:blipFill>
                      <a:blip r:embed="rId2"/>
                      <a:stretch>
                        <a:fillRect/>
                      </a:stretch>
                    </p:blipFill>
                    <p:spPr>
                      <a:xfrm>
                        <a:off x="5207000" y="2933700"/>
                        <a:ext cx="114300" cy="165100"/>
                      </a:xfrm>
                      <a:prstGeom prst="rect">
                        <a:avLst/>
                      </a:prstGeom>
                    </p:spPr>
                  </p:pic>
                </p:oleObj>
              </mc:Fallback>
            </mc:AlternateContent>
          </a:graphicData>
        </a:graphic>
      </p:graphicFrame>
      <p:sp>
        <p:nvSpPr>
          <p:cNvPr id="6" name="文本框 5"/>
          <p:cNvSpPr txBox="1"/>
          <p:nvPr/>
        </p:nvSpPr>
        <p:spPr>
          <a:xfrm>
            <a:off x="981307" y="5710019"/>
            <a:ext cx="7239584" cy="646331"/>
          </a:xfrm>
          <a:prstGeom prst="rect">
            <a:avLst/>
          </a:prstGeom>
          <a:noFill/>
        </p:spPr>
        <p:txBody>
          <a:bodyPr wrap="square" rtlCol="0">
            <a:spAutoFit/>
          </a:bodyPr>
          <a:lstStyle/>
          <a:p>
            <a:r>
              <a:rPr lang="zh-CN" altLang="en-US" b="1" dirty="0" smtClean="0"/>
              <a:t>考虑到赵老师事务繁忙，经合作组委员会讨论，指定刘建北为合作组协调人，协助主任处理日常事务。</a:t>
            </a:r>
            <a:endParaRPr lang="zh-CN" altLang="en-US" b="1" dirty="0"/>
          </a:p>
        </p:txBody>
      </p:sp>
      <p:sp>
        <p:nvSpPr>
          <p:cNvPr id="7" name="灯片编号占位符 6"/>
          <p:cNvSpPr>
            <a:spLocks noGrp="1"/>
          </p:cNvSpPr>
          <p:nvPr>
            <p:ph type="sldNum" sz="quarter" idx="12"/>
          </p:nvPr>
        </p:nvSpPr>
        <p:spPr/>
        <p:txBody>
          <a:bodyPr/>
          <a:lstStyle/>
          <a:p>
            <a:fld id="{E8D328F5-3B40-034C-9CDE-928B18F8B415}" type="slidenum">
              <a:rPr lang="en-US" smtClean="0"/>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84208"/>
          </a:xfrm>
        </p:spPr>
        <p:txBody>
          <a:bodyPr/>
          <a:lstStyle/>
          <a:p>
            <a:r>
              <a:rPr lang="zh-CN" altLang="en-US" dirty="0" smtClean="0"/>
              <a:t>顾问委员会</a:t>
            </a:r>
            <a:endParaRPr lang="zh-CN" altLang="en-US" dirty="0"/>
          </a:p>
        </p:txBody>
      </p:sp>
      <p:sp>
        <p:nvSpPr>
          <p:cNvPr id="3" name="内容占位符 2"/>
          <p:cNvSpPr>
            <a:spLocks noGrp="1"/>
          </p:cNvSpPr>
          <p:nvPr>
            <p:ph idx="1"/>
          </p:nvPr>
        </p:nvSpPr>
        <p:spPr>
          <a:xfrm>
            <a:off x="457199" y="1158846"/>
            <a:ext cx="8367623" cy="5500746"/>
          </a:xfrm>
        </p:spPr>
        <p:txBody>
          <a:bodyPr>
            <a:noAutofit/>
          </a:bodyPr>
          <a:lstStyle/>
          <a:p>
            <a:pPr>
              <a:lnSpc>
                <a:spcPct val="120000"/>
              </a:lnSpc>
              <a:spcBef>
                <a:spcPts val="1200"/>
              </a:spcBef>
            </a:pPr>
            <a:r>
              <a:rPr lang="zh-CN" altLang="en-US" sz="2800" dirty="0"/>
              <a:t>由</a:t>
            </a:r>
            <a:r>
              <a:rPr lang="en-US" altLang="zh-CN" sz="2800" dirty="0" smtClean="0"/>
              <a:t>15</a:t>
            </a:r>
            <a:r>
              <a:rPr lang="zh-CN" altLang="en-US" sz="2800" dirty="0" smtClean="0"/>
              <a:t>人组成</a:t>
            </a:r>
            <a:r>
              <a:rPr lang="zh-CN" altLang="en-US" sz="2800" dirty="0" smtClean="0">
                <a:sym typeface="Wingdings" panose="05000000000000000000" pitchFamily="2" charset="2"/>
              </a:rPr>
              <a:t>：（</a:t>
            </a:r>
            <a:r>
              <a:rPr lang="zh-CN" altLang="en-US" sz="2400" dirty="0"/>
              <a:t>按姓氏笔画</a:t>
            </a:r>
            <a:r>
              <a:rPr lang="zh-CN" altLang="en-US" sz="2400" dirty="0" smtClean="0"/>
              <a:t>排序</a:t>
            </a:r>
            <a:r>
              <a:rPr lang="zh-CN" altLang="en-US" sz="2800" dirty="0" smtClean="0"/>
              <a:t>）</a:t>
            </a:r>
            <a:endParaRPr lang="en-US" altLang="zh-CN" sz="2800" dirty="0"/>
          </a:p>
          <a:p>
            <a:pPr marL="400050" lvl="1" indent="0">
              <a:lnSpc>
                <a:spcPct val="120000"/>
              </a:lnSpc>
              <a:spcBef>
                <a:spcPts val="600"/>
              </a:spcBef>
              <a:buNone/>
            </a:pPr>
            <a:r>
              <a:rPr lang="zh-CN" altLang="en-US" dirty="0" smtClean="0"/>
              <a:t>叶</a:t>
            </a:r>
            <a:r>
              <a:rPr lang="zh-CN" altLang="en-US" dirty="0"/>
              <a:t>沿林</a:t>
            </a:r>
            <a:r>
              <a:rPr lang="zh-CN" altLang="en-US" dirty="0" smtClean="0"/>
              <a:t>、</a:t>
            </a:r>
            <a:r>
              <a:rPr lang="zh-CN" altLang="en-US" dirty="0"/>
              <a:t>安琪</a:t>
            </a:r>
            <a:r>
              <a:rPr lang="zh-CN" altLang="en-US" dirty="0" smtClean="0"/>
              <a:t>、</a:t>
            </a:r>
            <a:r>
              <a:rPr lang="zh-CN" altLang="en-US" dirty="0"/>
              <a:t>吕军光</a:t>
            </a:r>
            <a:r>
              <a:rPr lang="zh-CN" altLang="en-US" dirty="0" smtClean="0"/>
              <a:t>、</a:t>
            </a:r>
            <a:r>
              <a:rPr lang="zh-CN" altLang="en-US" dirty="0"/>
              <a:t>许咨宗</a:t>
            </a:r>
            <a:r>
              <a:rPr lang="zh-CN" altLang="en-US" dirty="0" smtClean="0"/>
              <a:t>、李金、</a:t>
            </a:r>
            <a:r>
              <a:rPr lang="zh-CN" altLang="en-US" dirty="0"/>
              <a:t>李澄、</a:t>
            </a:r>
            <a:r>
              <a:rPr lang="zh-CN" altLang="en-US" dirty="0" smtClean="0"/>
              <a:t>苏弘、汪晓莲、</a:t>
            </a:r>
            <a:r>
              <a:rPr lang="zh-CN" altLang="en-US" dirty="0"/>
              <a:t>陈元柏、</a:t>
            </a:r>
            <a:r>
              <a:rPr lang="zh-CN" altLang="en-US" dirty="0" smtClean="0"/>
              <a:t>邵贝贝</a:t>
            </a:r>
            <a:r>
              <a:rPr lang="zh-CN" altLang="en-US" dirty="0"/>
              <a:t>、周书华</a:t>
            </a:r>
            <a:r>
              <a:rPr lang="zh-CN" altLang="en-US" dirty="0" smtClean="0"/>
              <a:t>、郑志鹏 、</a:t>
            </a:r>
            <a:r>
              <a:rPr lang="zh-CN" altLang="en-US" dirty="0"/>
              <a:t>谢一冈、</a:t>
            </a:r>
            <a:r>
              <a:rPr lang="zh-CN" altLang="en-US" dirty="0" smtClean="0"/>
              <a:t>盛华</a:t>
            </a:r>
            <a:r>
              <a:rPr lang="zh-CN" altLang="en-US" dirty="0"/>
              <a:t>义</a:t>
            </a:r>
            <a:r>
              <a:rPr lang="zh-CN" altLang="en-US" dirty="0" smtClean="0"/>
              <a:t>、靳根明</a:t>
            </a:r>
            <a:endParaRPr lang="en-US" altLang="zh-CN" dirty="0" smtClean="0"/>
          </a:p>
          <a:p>
            <a:pPr>
              <a:lnSpc>
                <a:spcPct val="120000"/>
              </a:lnSpc>
              <a:spcBef>
                <a:spcPts val="1200"/>
              </a:spcBef>
            </a:pPr>
            <a:r>
              <a:rPr lang="zh-CN" altLang="en-US" sz="2800" dirty="0" smtClean="0"/>
              <a:t>欢迎顾问委员会成员参加年度研讨会，并主持会议</a:t>
            </a:r>
            <a:endParaRPr lang="en-US" altLang="zh-CN" sz="2800" dirty="0" smtClean="0"/>
          </a:p>
          <a:p>
            <a:pPr>
              <a:lnSpc>
                <a:spcPct val="120000"/>
              </a:lnSpc>
              <a:spcBef>
                <a:spcPts val="1200"/>
              </a:spcBef>
            </a:pPr>
            <a:r>
              <a:rPr lang="zh-CN" altLang="en-US" sz="2800" dirty="0" smtClean="0"/>
              <a:t>同时邀请</a:t>
            </a:r>
            <a:r>
              <a:rPr lang="zh-CN" altLang="en-US" sz="2800" dirty="0"/>
              <a:t>顾问委员会</a:t>
            </a:r>
            <a:r>
              <a:rPr lang="zh-CN" altLang="en-US" sz="2800" dirty="0" smtClean="0"/>
              <a:t>成员列席合作组委员会会议，并提供咨询和建议。</a:t>
            </a:r>
            <a:endParaRPr lang="en-US" altLang="zh-CN" sz="2800" dirty="0" smtClean="0"/>
          </a:p>
          <a:p>
            <a:pPr>
              <a:lnSpc>
                <a:spcPct val="120000"/>
              </a:lnSpc>
              <a:spcBef>
                <a:spcPts val="1200"/>
              </a:spcBef>
            </a:pPr>
            <a:r>
              <a:rPr lang="zh-CN" altLang="en-US" sz="2800" dirty="0"/>
              <a:t>重点</a:t>
            </a:r>
            <a:r>
              <a:rPr lang="zh-CN" altLang="en-US" sz="2800" dirty="0" smtClean="0"/>
              <a:t>实验室</a:t>
            </a:r>
            <a:r>
              <a:rPr lang="zh-CN" altLang="en-US" sz="2800" dirty="0"/>
              <a:t>负责</a:t>
            </a:r>
            <a:r>
              <a:rPr lang="zh-CN" altLang="en-US" sz="2800" dirty="0" smtClean="0"/>
              <a:t>顾问委员会成员参加以上会议的差旅费</a:t>
            </a:r>
            <a:r>
              <a:rPr lang="zh-CN" altLang="en-US" sz="2800" dirty="0"/>
              <a:t>。</a:t>
            </a:r>
            <a:endParaRPr lang="zh-CN" altLang="en-US" sz="2800" dirty="0"/>
          </a:p>
        </p:txBody>
      </p:sp>
      <p:sp>
        <p:nvSpPr>
          <p:cNvPr id="4" name="灯片编号占位符 3"/>
          <p:cNvSpPr>
            <a:spLocks noGrp="1"/>
          </p:cNvSpPr>
          <p:nvPr>
            <p:ph type="sldNum" sz="quarter" idx="12"/>
          </p:nvPr>
        </p:nvSpPr>
        <p:spPr/>
        <p:txBody>
          <a:bodyPr/>
          <a:lstStyle/>
          <a:p>
            <a:fld id="{E8D328F5-3B40-034C-9CDE-928B18F8B415}" type="slidenum">
              <a:rPr lang="en-US" smtClean="0"/>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77994"/>
            <a:ext cx="8229600" cy="699235"/>
          </a:xfrm>
        </p:spPr>
        <p:txBody>
          <a:bodyPr>
            <a:noAutofit/>
          </a:bodyPr>
          <a:lstStyle/>
          <a:p>
            <a:r>
              <a:rPr lang="zh-CN" altLang="en-US" dirty="0" smtClean="0"/>
              <a:t>工作组设置、召集人</a:t>
            </a:r>
            <a:endParaRPr lang="zh-CN" altLang="en-US" dirty="0"/>
          </a:p>
        </p:txBody>
      </p:sp>
      <p:sp>
        <p:nvSpPr>
          <p:cNvPr id="3" name="内容占位符 2"/>
          <p:cNvSpPr>
            <a:spLocks noGrp="1"/>
          </p:cNvSpPr>
          <p:nvPr>
            <p:ph idx="1"/>
          </p:nvPr>
        </p:nvSpPr>
        <p:spPr>
          <a:xfrm>
            <a:off x="516673" y="931755"/>
            <a:ext cx="8344829" cy="4811253"/>
          </a:xfrm>
        </p:spPr>
        <p:txBody>
          <a:bodyPr>
            <a:normAutofit fontScale="92500" lnSpcReduction="10000"/>
          </a:bodyPr>
          <a:lstStyle/>
          <a:p>
            <a:pPr>
              <a:lnSpc>
                <a:spcPct val="120000"/>
              </a:lnSpc>
            </a:pPr>
            <a:r>
              <a:rPr lang="zh-CN" altLang="en-US" sz="2800" dirty="0" smtClean="0"/>
              <a:t>探测器物理组</a:t>
            </a:r>
            <a:endParaRPr lang="en-US" altLang="zh-CN" dirty="0" smtClean="0"/>
          </a:p>
          <a:p>
            <a:pPr lvl="1">
              <a:lnSpc>
                <a:spcPct val="120000"/>
              </a:lnSpc>
            </a:pPr>
            <a:r>
              <a:rPr lang="zh-CN" altLang="en-US" sz="2200" dirty="0" smtClean="0"/>
              <a:t>刘倩（国科大）、周详（武大）</a:t>
            </a:r>
            <a:endParaRPr lang="en-US" altLang="zh-CN" sz="2200" dirty="0" smtClean="0"/>
          </a:p>
          <a:p>
            <a:pPr>
              <a:lnSpc>
                <a:spcPct val="120000"/>
              </a:lnSpc>
            </a:pPr>
            <a:r>
              <a:rPr lang="zh-CN" altLang="en-US" sz="2800" dirty="0" smtClean="0"/>
              <a:t>探测器研制组</a:t>
            </a:r>
            <a:endParaRPr lang="en-US" altLang="zh-CN" sz="2800" dirty="0" smtClean="0"/>
          </a:p>
          <a:p>
            <a:pPr lvl="1">
              <a:lnSpc>
                <a:spcPct val="120000"/>
              </a:lnSpc>
              <a:tabLst>
                <a:tab pos="1880870" algn="l"/>
                <a:tab pos="3947795" algn="l"/>
              </a:tabLst>
            </a:pPr>
            <a:r>
              <a:rPr lang="zh-CN" altLang="en-US" sz="2200" dirty="0" smtClean="0"/>
              <a:t>周意（</a:t>
            </a:r>
            <a:r>
              <a:rPr lang="zh-CN" altLang="en-US" sz="2200" dirty="0"/>
              <a:t>科大</a:t>
            </a:r>
            <a:r>
              <a:rPr lang="zh-CN" altLang="en-US" sz="2200" dirty="0" smtClean="0"/>
              <a:t>）、李笑梅（原子能院）、祝成光（山大）</a:t>
            </a:r>
            <a:endParaRPr lang="en-US" altLang="zh-CN" sz="2200" dirty="0" smtClean="0"/>
          </a:p>
          <a:p>
            <a:pPr>
              <a:lnSpc>
                <a:spcPct val="120000"/>
              </a:lnSpc>
            </a:pPr>
            <a:r>
              <a:rPr lang="zh-CN" altLang="en-US" sz="2800" dirty="0" smtClean="0"/>
              <a:t>读出电子学组</a:t>
            </a:r>
            <a:endParaRPr lang="en-US" altLang="zh-CN" sz="2800" dirty="0" smtClean="0"/>
          </a:p>
          <a:p>
            <a:pPr lvl="1">
              <a:lnSpc>
                <a:spcPct val="120000"/>
              </a:lnSpc>
            </a:pPr>
            <a:r>
              <a:rPr lang="zh-CN" altLang="en-US" sz="2200" dirty="0"/>
              <a:t>邓智（清华</a:t>
            </a:r>
            <a:r>
              <a:rPr lang="zh-CN" altLang="en-US" sz="2200" dirty="0" smtClean="0"/>
              <a:t>）、封常青（科大）、李怀申（</a:t>
            </a:r>
            <a:r>
              <a:rPr lang="zh-CN" altLang="en-US" sz="2200" dirty="0"/>
              <a:t>高能</a:t>
            </a:r>
            <a:r>
              <a:rPr lang="zh-CN" altLang="en-US" sz="2200" dirty="0" smtClean="0"/>
              <a:t>所）</a:t>
            </a:r>
            <a:endParaRPr lang="en-US" altLang="zh-CN" sz="2200" dirty="0" smtClean="0"/>
          </a:p>
          <a:p>
            <a:pPr>
              <a:lnSpc>
                <a:spcPct val="120000"/>
              </a:lnSpc>
            </a:pPr>
            <a:r>
              <a:rPr lang="zh-CN" altLang="en-US" sz="2800" dirty="0" smtClean="0"/>
              <a:t>应用组</a:t>
            </a:r>
            <a:endParaRPr lang="en-US" altLang="zh-CN" sz="2800" dirty="0"/>
          </a:p>
          <a:p>
            <a:pPr lvl="1">
              <a:lnSpc>
                <a:spcPct val="120000"/>
              </a:lnSpc>
            </a:pPr>
            <a:r>
              <a:rPr lang="zh-CN" altLang="en-US" sz="2200" dirty="0" smtClean="0"/>
              <a:t>孙志嘉（东莞</a:t>
            </a:r>
            <a:r>
              <a:rPr lang="en-US" altLang="zh-CN" sz="2200" dirty="0" smtClean="0"/>
              <a:t>CSNS</a:t>
            </a:r>
            <a:r>
              <a:rPr lang="zh-CN" altLang="en-US" sz="2200" dirty="0" smtClean="0"/>
              <a:t>）、韩柯（上交大）、孙向明（华中师大）</a:t>
            </a:r>
            <a:endParaRPr lang="en-US" altLang="zh-CN" sz="2200" dirty="0" smtClean="0"/>
          </a:p>
          <a:p>
            <a:pPr>
              <a:lnSpc>
                <a:spcPct val="120000"/>
              </a:lnSpc>
            </a:pPr>
            <a:r>
              <a:rPr lang="zh-CN" altLang="en-US" sz="2800" dirty="0" smtClean="0"/>
              <a:t>平台组</a:t>
            </a:r>
            <a:endParaRPr lang="en-US" altLang="zh-CN" sz="2800" dirty="0" smtClean="0"/>
          </a:p>
          <a:p>
            <a:pPr lvl="1">
              <a:lnSpc>
                <a:spcPct val="120000"/>
              </a:lnSpc>
            </a:pPr>
            <a:r>
              <a:rPr lang="zh-CN" altLang="en-US" sz="2200" dirty="0" smtClean="0"/>
              <a:t>杨贺润（近物所）</a:t>
            </a:r>
            <a:r>
              <a:rPr lang="zh-CN" altLang="en-US" sz="2200" dirty="0"/>
              <a:t>、谢宇广（</a:t>
            </a:r>
            <a:r>
              <a:rPr lang="zh-CN" altLang="en-US" sz="2200" dirty="0" smtClean="0"/>
              <a:t>高能所）</a:t>
            </a:r>
            <a:endParaRPr lang="en-US" altLang="zh-CN" sz="2200" dirty="0" smtClean="0"/>
          </a:p>
        </p:txBody>
      </p:sp>
      <p:sp>
        <p:nvSpPr>
          <p:cNvPr id="4" name="矩形 3"/>
          <p:cNvSpPr/>
          <p:nvPr/>
        </p:nvSpPr>
        <p:spPr>
          <a:xfrm>
            <a:off x="791735" y="5892581"/>
            <a:ext cx="7794916" cy="646331"/>
          </a:xfrm>
          <a:prstGeom prst="rect">
            <a:avLst/>
          </a:prstGeom>
        </p:spPr>
        <p:txBody>
          <a:bodyPr wrap="square">
            <a:spAutoFit/>
          </a:bodyPr>
          <a:lstStyle/>
          <a:p>
            <a:r>
              <a:rPr lang="zh-CN" altLang="en-US" b="1" dirty="0" smtClean="0"/>
              <a:t>注：每个</a:t>
            </a:r>
            <a:r>
              <a:rPr lang="zh-CN" altLang="en-US" b="1" dirty="0"/>
              <a:t>工作组设置</a:t>
            </a:r>
            <a:r>
              <a:rPr lang="en-US" altLang="zh-CN" b="1" dirty="0"/>
              <a:t>2-3</a:t>
            </a:r>
            <a:r>
              <a:rPr lang="zh-CN" altLang="en-US" b="1" dirty="0"/>
              <a:t>名召集人</a:t>
            </a:r>
            <a:r>
              <a:rPr lang="zh-CN" altLang="en-US" b="1" dirty="0" smtClean="0"/>
              <a:t>，轮流负责。其中至少</a:t>
            </a:r>
            <a:r>
              <a:rPr lang="zh-CN" altLang="en-US" b="1" dirty="0"/>
              <a:t>要有一名非国家重点实验室的人员担任</a:t>
            </a:r>
            <a:r>
              <a:rPr lang="zh-CN" altLang="en-US" b="1" dirty="0" smtClean="0"/>
              <a:t>召集人，合作</a:t>
            </a:r>
            <a:r>
              <a:rPr lang="zh-CN" altLang="en-US" b="1" dirty="0"/>
              <a:t>组委员会委员可以兼任工作组</a:t>
            </a:r>
            <a:r>
              <a:rPr lang="zh-CN" altLang="en-US" b="1" dirty="0" smtClean="0"/>
              <a:t>召集人。</a:t>
            </a:r>
            <a:endParaRPr lang="zh-CN" altLang="en-US" b="1" dirty="0"/>
          </a:p>
        </p:txBody>
      </p:sp>
      <p:sp>
        <p:nvSpPr>
          <p:cNvPr id="5" name="灯片编号占位符 4"/>
          <p:cNvSpPr>
            <a:spLocks noGrp="1"/>
          </p:cNvSpPr>
          <p:nvPr>
            <p:ph type="sldNum" sz="quarter" idx="12"/>
          </p:nvPr>
        </p:nvSpPr>
        <p:spPr/>
        <p:txBody>
          <a:bodyPr/>
          <a:lstStyle/>
          <a:p>
            <a:fld id="{E8D328F5-3B40-034C-9CDE-928B18F8B415}" type="slidenum">
              <a:rPr lang="en-US" smtClean="0"/>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2031</Words>
  <Application>WPS 演示</Application>
  <PresentationFormat>全屏显示(4:3)</PresentationFormat>
  <Paragraphs>203</Paragraphs>
  <Slides>13</Slides>
  <Notes>1</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3" baseType="lpstr">
      <vt:lpstr>Arial</vt:lpstr>
      <vt:lpstr>宋体</vt:lpstr>
      <vt:lpstr>Wingdings</vt:lpstr>
      <vt:lpstr>Arial</vt:lpstr>
      <vt:lpstr>Times New Roman</vt:lpstr>
      <vt:lpstr>Calibri</vt:lpstr>
      <vt:lpstr>微软雅黑</vt:lpstr>
      <vt:lpstr>Arial Unicode MS</vt:lpstr>
      <vt:lpstr>Office Theme</vt:lpstr>
      <vt:lpstr>Equation.DSMT4</vt:lpstr>
      <vt:lpstr>先进气体探测器合作组成立</vt:lpstr>
      <vt:lpstr>历史回顾</vt:lpstr>
      <vt:lpstr>PowerPoint 演示文稿</vt:lpstr>
      <vt:lpstr>PowerPoint 演示文稿</vt:lpstr>
      <vt:lpstr>先进气体探测器合作组</vt:lpstr>
      <vt:lpstr>合作组基本构架</vt:lpstr>
      <vt:lpstr>合作组委员会</vt:lpstr>
      <vt:lpstr>顾问委员会</vt:lpstr>
      <vt:lpstr>工作组设置、召集人</vt:lpstr>
      <vt:lpstr>单位联系人</vt:lpstr>
      <vt:lpstr>合作组运作</vt:lpstr>
      <vt:lpstr>近期工作重点</vt:lpstr>
      <vt:lpstr>完成提供信息平台</vt:lpstr>
    </vt:vector>
  </TitlesOfParts>
  <Company>USTC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先进气体探测器合作组</dc:title>
  <dc:creator>Jianbei Liu</dc:creator>
  <cp:lastModifiedBy>Administrator</cp:lastModifiedBy>
  <cp:revision>83</cp:revision>
  <dcterms:created xsi:type="dcterms:W3CDTF">2017-04-10T10:42:00Z</dcterms:created>
  <dcterms:modified xsi:type="dcterms:W3CDTF">2017-11-12T01:28:17Z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