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95" r:id="rId4"/>
    <p:sldId id="396" r:id="rId5"/>
    <p:sldId id="257" r:id="rId6"/>
    <p:sldId id="297" r:id="rId7"/>
    <p:sldId id="418" r:id="rId8"/>
    <p:sldId id="333" r:id="rId9"/>
    <p:sldId id="354" r:id="rId10"/>
    <p:sldId id="358" r:id="rId11"/>
    <p:sldId id="359" r:id="rId12"/>
    <p:sldId id="258" r:id="rId13"/>
    <p:sldId id="259" r:id="rId14"/>
    <p:sldId id="298" r:id="rId15"/>
    <p:sldId id="262" r:id="rId16"/>
    <p:sldId id="378" r:id="rId17"/>
    <p:sldId id="382" r:id="rId18"/>
    <p:sldId id="265" r:id="rId19"/>
    <p:sldId id="334" r:id="rId20"/>
    <p:sldId id="383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273B0"/>
    <a:srgbClr val="3273AF"/>
    <a:srgbClr val="E4B158"/>
    <a:srgbClr val="73B6E0"/>
    <a:srgbClr val="73B7DD"/>
    <a:srgbClr val="54AED9"/>
    <a:srgbClr val="73B7DE"/>
    <a:srgbClr val="73B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3" d="100"/>
          <a:sy n="53" d="100"/>
        </p:scale>
        <p:origin x="-8" y="216"/>
      </p:cViewPr>
      <p:guideLst>
        <p:guide orient="horz" pos="206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80083-FA35-4A0C-BFED-B75289E16A30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41E99-5121-4408-A016-A385F77BAA4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4.png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基于Triple GEM结构快中子解谱的</a:t>
            </a:r>
            <a:b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转化结构模拟研究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" name="文本框 11"/>
          <p:cNvSpPr txBox="1"/>
          <p:nvPr/>
        </p:nvSpPr>
        <p:spPr>
          <a:xfrm>
            <a:off x="1728470" y="3644900"/>
            <a:ext cx="5687060" cy="1660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</a:t>
            </a:r>
            <a:r>
              <a:rPr lang="zh-CN" altLang="en-US" sz="2400" b="1" u="sng" dirty="0">
                <a:latin typeface="微软雅黑" panose="020B0503020204020204" pitchFamily="34" charset="-122"/>
              </a:rPr>
              <a:t>陈国祥</a:t>
            </a:r>
            <a:r>
              <a:rPr lang="zh-CN" altLang="en-US" sz="2400" b="1" dirty="0">
                <a:latin typeface="微软雅黑" panose="020B0503020204020204" pitchFamily="34" charset="-122"/>
              </a:rPr>
              <a:t>、王晓冬、李昱磊、魏鑫</a:t>
            </a:r>
            <a:endParaRPr lang="zh-CN" altLang="en-US" sz="2400" b="1" dirty="0">
              <a:latin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/>
              <a:t>2017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11</a:t>
            </a:r>
            <a:r>
              <a:rPr lang="zh-CN" altLang="en-US" sz="2400" b="1" dirty="0"/>
              <a:t>月</a:t>
            </a:r>
            <a:r>
              <a:rPr lang="en-US" altLang="zh-CN" sz="2400" b="1" dirty="0"/>
              <a:t>11</a:t>
            </a:r>
            <a:r>
              <a:rPr lang="zh-CN" altLang="en-US" sz="2400" b="1" dirty="0"/>
              <a:t>日</a:t>
            </a:r>
            <a:endParaRPr lang="en-US" altLang="zh-CN" sz="2400" b="1" dirty="0"/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/>
              <a:t>第七届全国微结构气体探测器研讨会</a:t>
            </a:r>
            <a:endParaRPr lang="en-US" altLang="zh-CN" sz="2000" b="1" dirty="0"/>
          </a:p>
        </p:txBody>
      </p:sp>
      <p:sp>
        <p:nvSpPr>
          <p:cNvPr id="3076" name="矩形 5"/>
          <p:cNvSpPr/>
          <p:nvPr/>
        </p:nvSpPr>
        <p:spPr>
          <a:xfrm>
            <a:off x="863600" y="2843213"/>
            <a:ext cx="7416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Study on Conversion Structure Simulation Based on Triple GEM Structure Fast Neutron Spectroscopy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702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1266" name="组合 3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6" name="矩形 5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1282" name="文本框 7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研究背景及意义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1267" name="组合 7"/>
          <p:cNvGrpSpPr/>
          <p:nvPr/>
        </p:nvGrpSpPr>
        <p:grpSpPr>
          <a:xfrm>
            <a:off x="5942013" y="920750"/>
            <a:ext cx="2806700" cy="1155700"/>
            <a:chOff x="5860150" y="1106639"/>
            <a:chExt cx="1888649" cy="1931533"/>
          </a:xfrm>
        </p:grpSpPr>
        <p:grpSp>
          <p:nvGrpSpPr>
            <p:cNvPr id="11272" name="组合 8"/>
            <p:cNvGrpSpPr/>
            <p:nvPr/>
          </p:nvGrpSpPr>
          <p:grpSpPr>
            <a:xfrm>
              <a:off x="5860150" y="1106639"/>
              <a:ext cx="1888649" cy="1931533"/>
              <a:chOff x="4983850" y="2430614"/>
              <a:chExt cx="2563417" cy="2526280"/>
            </a:xfrm>
          </p:grpSpPr>
          <p:sp>
            <p:nvSpPr>
              <p:cNvPr id="11" name="圆角矩形 19"/>
              <p:cNvSpPr/>
              <p:nvPr/>
            </p:nvSpPr>
            <p:spPr>
              <a:xfrm>
                <a:off x="4983850" y="2718639"/>
                <a:ext cx="2258939" cy="2238255"/>
              </a:xfrm>
              <a:prstGeom prst="ellipse">
                <a:avLst/>
              </a:prstGeom>
              <a:solidFill>
                <a:srgbClr val="4472C4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128784" y="2430614"/>
                <a:ext cx="2418483" cy="2515367"/>
                <a:chOff x="4721608" y="1835707"/>
                <a:chExt cx="1879634" cy="1954931"/>
              </a:xfrm>
              <a:solidFill>
                <a:srgbClr val="4472C4">
                  <a:alpha val="39000"/>
                </a:srgbClr>
              </a:solidFill>
            </p:grpSpPr>
            <p:sp>
              <p:nvSpPr>
                <p:cNvPr id="13" name="圆角矩形 19"/>
                <p:cNvSpPr/>
                <p:nvPr/>
              </p:nvSpPr>
              <p:spPr>
                <a:xfrm>
                  <a:off x="4721608" y="1835707"/>
                  <a:ext cx="1755699" cy="1738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" name="圆角矩形 20"/>
                <p:cNvSpPr/>
                <p:nvPr/>
              </p:nvSpPr>
              <p:spPr>
                <a:xfrm>
                  <a:off x="4845543" y="2052274"/>
                  <a:ext cx="1755699" cy="1738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11273" name="矩形 9"/>
            <p:cNvSpPr/>
            <p:nvPr/>
          </p:nvSpPr>
          <p:spPr>
            <a:xfrm>
              <a:off x="6055836" y="1661454"/>
              <a:ext cx="1527435" cy="8746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8" tIns="45719" rIns="91438" bIns="45719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68" name="矩形 20"/>
          <p:cNvSpPr/>
          <p:nvPr/>
        </p:nvSpPr>
        <p:spPr>
          <a:xfrm>
            <a:off x="350838" y="2284413"/>
            <a:ext cx="8064500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中子解谱能够在实验室中识别未知的快中子源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TextBox 4"/>
          <p:cNvSpPr txBox="1"/>
          <p:nvPr/>
        </p:nvSpPr>
        <p:spPr>
          <a:xfrm>
            <a:off x="769938" y="3830638"/>
            <a:ext cx="137318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矩形 22"/>
          <p:cNvSpPr/>
          <p:nvPr/>
        </p:nvSpPr>
        <p:spPr>
          <a:xfrm>
            <a:off x="1908175" y="3716338"/>
            <a:ext cx="3644900" cy="1754187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●核不扩散和国土安全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●核材料管制和问责制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●反恐方案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矩形 20"/>
          <p:cNvSpPr/>
          <p:nvPr/>
        </p:nvSpPr>
        <p:spPr>
          <a:xfrm>
            <a:off x="350838" y="2886075"/>
            <a:ext cx="10366375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Triple GEM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探测器相比于传统探测器具有显著优势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023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Box 74"/>
          <p:cNvSpPr txBox="1"/>
          <p:nvPr/>
        </p:nvSpPr>
        <p:spPr>
          <a:xfrm>
            <a:off x="2957513" y="2997200"/>
            <a:ext cx="3384550" cy="758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ts val="5865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313131"/>
                </a:solidFill>
                <a:latin typeface="Modern No. 20" pitchFamily="18" charset="0"/>
                <a:ea typeface="微软雅黑" panose="020B0503020204020204" pitchFamily="34" charset="-122"/>
              </a:rPr>
              <a:t>响应函数模拟</a:t>
            </a:r>
            <a:endParaRPr lang="zh-CN" altLang="en-US" b="1" dirty="0">
              <a:solidFill>
                <a:srgbClr val="313131"/>
              </a:solidFill>
              <a:latin typeface="Modern No. 20" pitchFamily="18" charset="0"/>
              <a:ea typeface="微软雅黑" panose="020B0503020204020204" pitchFamily="34" charset="-122"/>
            </a:endParaRPr>
          </a:p>
        </p:txBody>
      </p:sp>
      <p:sp>
        <p:nvSpPr>
          <p:cNvPr id="12291" name="矩形 5"/>
          <p:cNvSpPr/>
          <p:nvPr/>
        </p:nvSpPr>
        <p:spPr>
          <a:xfrm>
            <a:off x="3060700" y="3743325"/>
            <a:ext cx="31781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3273AF"/>
                </a:solidFill>
                <a:latin typeface="Impact" panose="020B0806030902050204" pitchFamily="34" charset="0"/>
              </a:rPr>
              <a:t>RESPONSE FUNCTION SIMULATION</a:t>
            </a:r>
            <a:endParaRPr lang="en-US" altLang="zh-CN" sz="1800" dirty="0">
              <a:solidFill>
                <a:srgbClr val="3273AF"/>
              </a:solidFill>
              <a:latin typeface="Impact" panose="020B0806030902050204" pitchFamily="34" charset="0"/>
            </a:endParaRPr>
          </a:p>
        </p:txBody>
      </p:sp>
      <p:sp>
        <p:nvSpPr>
          <p:cNvPr id="12292" name="标题层"/>
          <p:cNvSpPr txBox="1"/>
          <p:nvPr/>
        </p:nvSpPr>
        <p:spPr>
          <a:xfrm>
            <a:off x="3213100" y="2205038"/>
            <a:ext cx="2871788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9200" eaLnBrk="1" hangingPunct="1">
              <a:spcBef>
                <a:spcPct val="0"/>
              </a:spcBef>
              <a:buNone/>
            </a:pPr>
            <a:r>
              <a:rPr lang="en-US" altLang="zh-CN" sz="6600" dirty="0">
                <a:solidFill>
                  <a:srgbClr val="3273A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6600" dirty="0">
              <a:solidFill>
                <a:srgbClr val="3273A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37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3314" name="组合 18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20" name="矩形 19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3366" name="文本框 21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响应函数模拟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15" name="组合 192"/>
          <p:cNvGrpSpPr/>
          <p:nvPr/>
        </p:nvGrpSpPr>
        <p:grpSpPr>
          <a:xfrm>
            <a:off x="958850" y="1355725"/>
            <a:ext cx="6757988" cy="1774825"/>
            <a:chOff x="1454" y="2844"/>
            <a:chExt cx="15075" cy="4830"/>
          </a:xfrm>
        </p:grpSpPr>
        <p:sp>
          <p:nvSpPr>
            <p:cNvPr id="24" name="矩形 23"/>
            <p:cNvSpPr/>
            <p:nvPr/>
          </p:nvSpPr>
          <p:spPr>
            <a:xfrm>
              <a:off x="15516" y="2844"/>
              <a:ext cx="928" cy="4830"/>
            </a:xfrm>
            <a:prstGeom prst="rect">
              <a:avLst/>
            </a:prstGeom>
            <a:ln w="762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3347" name="组合 196"/>
            <p:cNvGrpSpPr/>
            <p:nvPr/>
          </p:nvGrpSpPr>
          <p:grpSpPr>
            <a:xfrm>
              <a:off x="1454" y="2844"/>
              <a:ext cx="11450" cy="4830"/>
              <a:chOff x="1431" y="2844"/>
              <a:chExt cx="11450" cy="483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0815" y="2844"/>
                <a:ext cx="2065" cy="4830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49" y="2844"/>
                <a:ext cx="2401" cy="4830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350" y="2844"/>
                <a:ext cx="2291" cy="4830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8641" y="2844"/>
                <a:ext cx="2174" cy="4830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431" y="2844"/>
                <a:ext cx="2518" cy="4830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2998" y="3652"/>
              <a:ext cx="2603" cy="1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72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~</a:t>
              </a:r>
              <a:endParaRPr kumimoji="0" lang="en-US" altLang="zh-CN" sz="7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13349" name="文本框 203"/>
            <p:cNvSpPr txBox="1"/>
            <p:nvPr/>
          </p:nvSpPr>
          <p:spPr>
            <a:xfrm>
              <a:off x="1610" y="4152"/>
              <a:ext cx="2165" cy="2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800" b="1" dirty="0"/>
                <a:t>1st</a:t>
              </a:r>
              <a:endParaRPr lang="en-US" altLang="zh-CN" sz="2800" b="1" dirty="0"/>
            </a:p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000" b="1" dirty="0"/>
                <a:t>Stack</a:t>
              </a:r>
              <a:endParaRPr lang="en-US" altLang="zh-CN" sz="2000" b="1" dirty="0"/>
            </a:p>
          </p:txBody>
        </p:sp>
        <p:sp>
          <p:nvSpPr>
            <p:cNvPr id="13350" name="文本框 204"/>
            <p:cNvSpPr txBox="1"/>
            <p:nvPr/>
          </p:nvSpPr>
          <p:spPr>
            <a:xfrm>
              <a:off x="4143" y="4539"/>
              <a:ext cx="2165" cy="14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800" b="1" dirty="0"/>
                <a:t>2nd</a:t>
              </a:r>
              <a:endParaRPr lang="en-US" altLang="zh-CN" sz="2800" b="1" dirty="0"/>
            </a:p>
          </p:txBody>
        </p:sp>
        <p:sp>
          <p:nvSpPr>
            <p:cNvPr id="13351" name="文本框 205"/>
            <p:cNvSpPr txBox="1"/>
            <p:nvPr/>
          </p:nvSpPr>
          <p:spPr>
            <a:xfrm>
              <a:off x="6723" y="4539"/>
              <a:ext cx="171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/>
                <a:t>3rd</a:t>
              </a:r>
              <a:endParaRPr lang="en-US" altLang="zh-CN" sz="2800" b="1" dirty="0"/>
            </a:p>
          </p:txBody>
        </p:sp>
        <p:sp>
          <p:nvSpPr>
            <p:cNvPr id="13352" name="文本框 206"/>
            <p:cNvSpPr txBox="1"/>
            <p:nvPr/>
          </p:nvSpPr>
          <p:spPr>
            <a:xfrm>
              <a:off x="9057" y="4561"/>
              <a:ext cx="171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/>
                <a:t>4th</a:t>
              </a:r>
              <a:endParaRPr lang="en-US" altLang="zh-CN" sz="2800" b="1" dirty="0"/>
            </a:p>
          </p:txBody>
        </p:sp>
        <p:sp>
          <p:nvSpPr>
            <p:cNvPr id="13353" name="文本框 207"/>
            <p:cNvSpPr txBox="1"/>
            <p:nvPr/>
          </p:nvSpPr>
          <p:spPr>
            <a:xfrm>
              <a:off x="11133" y="4587"/>
              <a:ext cx="171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/>
                <a:t>5th</a:t>
              </a:r>
              <a:endParaRPr lang="en-US" altLang="zh-CN" sz="2800" b="1" dirty="0"/>
            </a:p>
          </p:txBody>
        </p:sp>
        <p:sp>
          <p:nvSpPr>
            <p:cNvPr id="13354" name="文本框 208"/>
            <p:cNvSpPr txBox="1"/>
            <p:nvPr/>
          </p:nvSpPr>
          <p:spPr>
            <a:xfrm>
              <a:off x="15499" y="4561"/>
              <a:ext cx="1030" cy="17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1800" b="1" dirty="0"/>
                <a:t>17th</a:t>
              </a:r>
              <a:endParaRPr lang="en-US" altLang="zh-CN" sz="1800" b="1" dirty="0"/>
            </a:p>
          </p:txBody>
        </p:sp>
      </p:grpSp>
      <p:sp>
        <p:nvSpPr>
          <p:cNvPr id="13316" name="文本框 211"/>
          <p:cNvSpPr txBox="1"/>
          <p:nvPr/>
        </p:nvSpPr>
        <p:spPr>
          <a:xfrm>
            <a:off x="8039100" y="1289050"/>
            <a:ext cx="493713" cy="189388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堆栈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式递减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77771" y="833345"/>
            <a:ext cx="5258289" cy="4616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①聚乙烯薄膜厚度递减结构（厚→薄）</a:t>
            </a:r>
            <a:endParaRPr kumimoji="0" lang="zh-CN" altLang="en-US" sz="2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3993" y="3428999"/>
            <a:ext cx="140738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“堆栈”</a:t>
            </a:r>
            <a:endParaRPr kumimoji="0" lang="en-US" altLang="zh-CN" sz="2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内部结构</a:t>
            </a:r>
            <a:endParaRPr kumimoji="0" lang="en-US" altLang="zh-CN" sz="2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示意图</a:t>
            </a:r>
            <a:endParaRPr kumimoji="0" lang="zh-CN" altLang="en-US" sz="2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13319" name="组合 40"/>
          <p:cNvGrpSpPr/>
          <p:nvPr/>
        </p:nvGrpSpPr>
        <p:grpSpPr>
          <a:xfrm>
            <a:off x="1908175" y="3429000"/>
            <a:ext cx="2573338" cy="3222625"/>
            <a:chOff x="774700" y="1930400"/>
            <a:chExt cx="3902075" cy="4576763"/>
          </a:xfrm>
        </p:grpSpPr>
        <p:grpSp>
          <p:nvGrpSpPr>
            <p:cNvPr id="13321" name="组合 42"/>
            <p:cNvGrpSpPr/>
            <p:nvPr/>
          </p:nvGrpSpPr>
          <p:grpSpPr>
            <a:xfrm>
              <a:off x="774700" y="1930400"/>
              <a:ext cx="3902075" cy="4576763"/>
              <a:chOff x="68" y="542"/>
              <a:chExt cx="18662" cy="9597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68" y="542"/>
                <a:ext cx="18662" cy="9588"/>
              </a:xfrm>
              <a:prstGeom prst="rect">
                <a:avLst/>
              </a:prstGeom>
              <a:solidFill>
                <a:srgbClr val="E4B158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98" y="2253"/>
                <a:ext cx="714" cy="78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070" y="2253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矩形 48"/>
              <p:cNvSpPr/>
              <p:nvPr/>
            </p:nvSpPr>
            <p:spPr>
              <a:xfrm>
                <a:off x="2232" y="2253"/>
                <a:ext cx="714" cy="78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178" y="2258"/>
                <a:ext cx="702" cy="78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4961" y="2253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015" y="2253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883" y="2253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6124" y="2253"/>
                <a:ext cx="714" cy="78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8069" y="2253"/>
                <a:ext cx="714" cy="78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10786" y="2253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8841" y="2258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2697" y="2253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8454" y="2253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4747" y="2253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6738" y="2253"/>
                <a:ext cx="0" cy="787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矩形 61"/>
              <p:cNvSpPr/>
              <p:nvPr/>
            </p:nvSpPr>
            <p:spPr>
              <a:xfrm>
                <a:off x="10003" y="2258"/>
                <a:ext cx="714" cy="78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1938" y="2253"/>
                <a:ext cx="714" cy="7881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3975" y="2253"/>
                <a:ext cx="714" cy="78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967" y="2249"/>
                <a:ext cx="714" cy="7881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7694" y="2263"/>
                <a:ext cx="714" cy="78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2014410" y="2115274"/>
              <a:ext cx="440517" cy="438738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4" name="直接箭头连接符 43"/>
            <p:cNvCxnSpPr/>
            <p:nvPr/>
          </p:nvCxnSpPr>
          <p:spPr>
            <a:xfrm flipV="1">
              <a:off x="2471778" y="2349749"/>
              <a:ext cx="300899" cy="9920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4" name="文本框 47"/>
            <p:cNvSpPr txBox="1"/>
            <p:nvPr/>
          </p:nvSpPr>
          <p:spPr>
            <a:xfrm>
              <a:off x="2827338" y="2144714"/>
              <a:ext cx="1631980" cy="4808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600" b="1" dirty="0"/>
                <a:t>转化单元</a:t>
              </a:r>
              <a:endParaRPr lang="zh-CN" altLang="en-US" sz="1600" b="1" dirty="0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887578" y="3579883"/>
            <a:ext cx="396227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514350" marR="0" indent="-514350" defTabSz="914400" eaLnBrk="1" hangingPunct="1">
              <a:lnSpc>
                <a:spcPct val="15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4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每个单元由厚度一定的</a:t>
            </a: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聚乙烯薄膜</a:t>
            </a:r>
            <a:r>
              <a:rPr kumimoji="0" lang="zh-CN" altLang="en-US" sz="24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和</a:t>
            </a: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500um的气隙</a:t>
            </a:r>
            <a:r>
              <a:rPr kumimoji="0" lang="zh-CN" altLang="en-US" sz="24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组成</a:t>
            </a:r>
            <a:endParaRPr kumimoji="0" lang="zh-CN" altLang="en-US" sz="2400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514350" marR="0" indent="-514350" defTabSz="914400" eaLnBrk="1" hangingPunct="1">
              <a:lnSpc>
                <a:spcPct val="15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4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共</a:t>
            </a: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20个</a:t>
            </a:r>
            <a:r>
              <a:rPr kumimoji="0" lang="zh-CN" altLang="en-US" sz="24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厚度均匀的转化单元</a:t>
            </a:r>
            <a:endParaRPr kumimoji="0" lang="zh-CN" altLang="en-US" sz="2400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 advTm="3431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38" name="图片 21506" descr="MN_func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313" y="2205038"/>
            <a:ext cx="3595687" cy="3095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39" name="图片 21510" descr="ML_refunc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211388"/>
            <a:ext cx="3449638" cy="3089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4340" name="组合 6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8" name="矩形 7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4356" name="文本框 9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响应函数模拟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341" name="文本框 10"/>
          <p:cNvSpPr txBox="1"/>
          <p:nvPr/>
        </p:nvSpPr>
        <p:spPr>
          <a:xfrm>
            <a:off x="4500563" y="2211388"/>
            <a:ext cx="460375" cy="784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无镀层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文本框 11"/>
          <p:cNvSpPr txBox="1"/>
          <p:nvPr/>
        </p:nvSpPr>
        <p:spPr>
          <a:xfrm>
            <a:off x="441325" y="2211388"/>
            <a:ext cx="461963" cy="784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有镀层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3704" y="980830"/>
            <a:ext cx="3384236" cy="5232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部分响应函数计算：</a:t>
            </a:r>
            <a:endParaRPr kumimoji="0" lang="zh-CN" altLang="en-US" sz="28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04800" y="1503363"/>
            <a:ext cx="8280400" cy="3778250"/>
            <a:chOff x="305270" y="1504050"/>
            <a:chExt cx="8280147" cy="3777896"/>
          </a:xfrm>
        </p:grpSpPr>
        <p:pic>
          <p:nvPicPr>
            <p:cNvPr id="14345" name="图片 21511" descr="ML_refunction_enlar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750" y="2268842"/>
              <a:ext cx="3390837" cy="30131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6" name="图片 21512" descr="MN_refunction_enlar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9177" y="2246470"/>
              <a:ext cx="3456240" cy="3013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305270" y="1504050"/>
              <a:ext cx="3186655" cy="52322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R="0" algn="dist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低能放大处理后：</a:t>
              </a:r>
              <a:endParaRPr kumimoji="0" lang="zh-CN" altLang="en-US" sz="2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1403786" y="4437475"/>
              <a:ext cx="792139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5580372" y="4221595"/>
              <a:ext cx="863574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10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文本框 211"/>
          <p:cNvSpPr txBox="1"/>
          <p:nvPr/>
        </p:nvSpPr>
        <p:spPr>
          <a:xfrm>
            <a:off x="8039100" y="1289050"/>
            <a:ext cx="493713" cy="189388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堆栈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式递增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3" name="组合 25"/>
          <p:cNvGrpSpPr/>
          <p:nvPr/>
        </p:nvGrpSpPr>
        <p:grpSpPr>
          <a:xfrm>
            <a:off x="939800" y="1341438"/>
            <a:ext cx="6740525" cy="1789112"/>
            <a:chOff x="794" y="4764"/>
            <a:chExt cx="11249" cy="4707"/>
          </a:xfrm>
        </p:grpSpPr>
        <p:grpSp>
          <p:nvGrpSpPr>
            <p:cNvPr id="15378" name="组合 23"/>
            <p:cNvGrpSpPr/>
            <p:nvPr/>
          </p:nvGrpSpPr>
          <p:grpSpPr>
            <a:xfrm>
              <a:off x="794" y="4764"/>
              <a:ext cx="5688" cy="4707"/>
              <a:chOff x="794" y="4764"/>
              <a:chExt cx="3615" cy="470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340" y="4764"/>
                <a:ext cx="635" cy="4707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1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rPr>
                  <a:t>2nd</a:t>
                </a:r>
                <a:endPara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94" y="4764"/>
                <a:ext cx="546" cy="4707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1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rPr>
                  <a:t>1st</a:t>
                </a:r>
                <a:endPara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974" y="4764"/>
                <a:ext cx="724" cy="4707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1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rPr>
                  <a:t>3rd</a:t>
                </a:r>
                <a:endPara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698" y="4764"/>
                <a:ext cx="810" cy="4707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1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rPr>
                  <a:t>4th</a:t>
                </a:r>
                <a:endPara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508" y="4764"/>
                <a:ext cx="901" cy="4707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1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rPr>
                  <a:t>5th</a:t>
                </a:r>
                <a:endPara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6670" y="6209"/>
              <a:ext cx="1545" cy="16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72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~</a:t>
              </a:r>
              <a:endParaRPr kumimoji="0" lang="en-US" altLang="zh-CN" sz="7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grpSp>
          <p:nvGrpSpPr>
            <p:cNvPr id="15380" name="组合 24"/>
            <p:cNvGrpSpPr/>
            <p:nvPr/>
          </p:nvGrpSpPr>
          <p:grpSpPr>
            <a:xfrm>
              <a:off x="8217" y="4764"/>
              <a:ext cx="3826" cy="4707"/>
              <a:chOff x="9822" y="4764"/>
              <a:chExt cx="3826" cy="470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9822" y="4764"/>
                <a:ext cx="1868" cy="4707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1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rPr>
                  <a:t>16th</a:t>
                </a:r>
                <a:endPara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1690" y="4764"/>
                <a:ext cx="1958" cy="4707"/>
              </a:xfrm>
              <a:prstGeom prst="rect">
                <a:avLst/>
              </a:prstGeom>
              <a:ln w="762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1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rPr>
                  <a:t>17th</a:t>
                </a:r>
                <a:endPara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endParaRPr>
              </a:p>
            </p:txBody>
          </p:sp>
        </p:grpSp>
      </p:grpSp>
      <p:grpSp>
        <p:nvGrpSpPr>
          <p:cNvPr id="15364" name="组合 14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17" name="矩形 16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5377" name="文本框 18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响应函数模拟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5365" name="图片 22532" descr="PN_func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088" y="3692525"/>
            <a:ext cx="3298825" cy="260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6" name="图片 23558" descr="PL_refunc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3703638"/>
            <a:ext cx="3140075" cy="25923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" name="文本框 21"/>
          <p:cNvSpPr txBox="1"/>
          <p:nvPr/>
        </p:nvSpPr>
        <p:spPr>
          <a:xfrm>
            <a:off x="177771" y="833345"/>
            <a:ext cx="5290357" cy="4616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②聚乙烯薄膜厚度递增结构（薄→厚）</a:t>
            </a:r>
            <a:endParaRPr kumimoji="0" lang="zh-CN" altLang="en-US" sz="2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3705" y="3183350"/>
            <a:ext cx="2880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部分响应函数计算：</a:t>
            </a:r>
            <a:endParaRPr kumimoji="0" lang="zh-CN" altLang="en-US" sz="2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5369" name="文本框 23"/>
          <p:cNvSpPr txBox="1"/>
          <p:nvPr/>
        </p:nvSpPr>
        <p:spPr>
          <a:xfrm>
            <a:off x="4484688" y="3679825"/>
            <a:ext cx="461962" cy="7858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无镀层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0" name="文本框 24"/>
          <p:cNvSpPr txBox="1"/>
          <p:nvPr/>
        </p:nvSpPr>
        <p:spPr>
          <a:xfrm>
            <a:off x="641350" y="3686175"/>
            <a:ext cx="461963" cy="7858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有镀层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645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6386" name="组合 14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17" name="矩形 16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6409" name="文本框 21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响应函数模拟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84235" y="805286"/>
            <a:ext cx="4215759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③“对称”结构（厚→薄→厚）</a:t>
            </a:r>
            <a:endParaRPr kumimoji="0" lang="zh-CN" altLang="en-US" sz="2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16388" name="组合 7"/>
          <p:cNvGrpSpPr/>
          <p:nvPr/>
        </p:nvGrpSpPr>
        <p:grpSpPr>
          <a:xfrm>
            <a:off x="939800" y="1335088"/>
            <a:ext cx="6716713" cy="1789112"/>
            <a:chOff x="54" y="2646"/>
            <a:chExt cx="19051" cy="4832"/>
          </a:xfrm>
        </p:grpSpPr>
        <p:sp>
          <p:nvSpPr>
            <p:cNvPr id="26" name="矩形 25"/>
            <p:cNvSpPr/>
            <p:nvPr/>
          </p:nvSpPr>
          <p:spPr>
            <a:xfrm>
              <a:off x="8785" y="2646"/>
              <a:ext cx="1612" cy="4832"/>
            </a:xfrm>
            <a:prstGeom prst="rect">
              <a:avLst/>
            </a:prstGeom>
            <a:ln w="762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9th</a:t>
              </a:r>
              <a:endPara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571" y="2646"/>
              <a:ext cx="2404" cy="4832"/>
            </a:xfrm>
            <a:prstGeom prst="rect">
              <a:avLst/>
            </a:prstGeom>
            <a:ln w="762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2nd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975" y="2646"/>
              <a:ext cx="2287" cy="4832"/>
            </a:xfrm>
            <a:prstGeom prst="rect">
              <a:avLst/>
            </a:prstGeom>
            <a:ln w="762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3rd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" y="2646"/>
              <a:ext cx="2517" cy="4832"/>
            </a:xfrm>
            <a:prstGeom prst="rect">
              <a:avLst/>
            </a:prstGeom>
            <a:ln w="762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1st</a:t>
              </a:r>
              <a:endPara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896" y="2646"/>
              <a:ext cx="2400" cy="4832"/>
            </a:xfrm>
            <a:prstGeom prst="rect">
              <a:avLst/>
            </a:prstGeom>
            <a:ln w="762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15th</a:t>
              </a:r>
              <a:endPara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4296" y="2646"/>
              <a:ext cx="2292" cy="4832"/>
            </a:xfrm>
            <a:prstGeom prst="rect">
              <a:avLst/>
            </a:prstGeom>
            <a:ln w="762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16th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588" y="2646"/>
              <a:ext cx="2517" cy="4832"/>
            </a:xfrm>
            <a:prstGeom prst="rect">
              <a:avLst/>
            </a:prstGeom>
            <a:ln w="762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17th</a:t>
              </a:r>
              <a:endPara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529" y="4121"/>
              <a:ext cx="1004" cy="16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72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~</a:t>
              </a:r>
              <a:endParaRPr kumimoji="0" lang="en-US" altLang="zh-CN" sz="7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644" y="4121"/>
              <a:ext cx="1009" cy="16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72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~</a:t>
              </a:r>
              <a:endParaRPr kumimoji="0" lang="en-US" altLang="zh-CN" sz="7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sp>
        <p:nvSpPr>
          <p:cNvPr id="16389" name="文本框 38"/>
          <p:cNvSpPr txBox="1"/>
          <p:nvPr/>
        </p:nvSpPr>
        <p:spPr>
          <a:xfrm>
            <a:off x="4545013" y="3697288"/>
            <a:ext cx="461962" cy="784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无镀层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文本框 39"/>
          <p:cNvSpPr txBox="1"/>
          <p:nvPr/>
        </p:nvSpPr>
        <p:spPr>
          <a:xfrm>
            <a:off x="703263" y="3702050"/>
            <a:ext cx="460375" cy="7858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有镀层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23704" y="3231834"/>
            <a:ext cx="2825771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部分响应函数计算：</a:t>
            </a:r>
            <a:endParaRPr kumimoji="0" lang="zh-CN" altLang="en-US" sz="2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16392" name="图片 22533" descr="MidT_func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88" y="3705225"/>
            <a:ext cx="3140075" cy="260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3" name="图片 25606" descr="MidN_refunction_enlar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38" y="3705225"/>
            <a:ext cx="3287712" cy="25923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Tm="685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Box 74"/>
          <p:cNvSpPr txBox="1"/>
          <p:nvPr/>
        </p:nvSpPr>
        <p:spPr>
          <a:xfrm>
            <a:off x="2438400" y="2997200"/>
            <a:ext cx="4422775" cy="849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ts val="5865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313131"/>
                </a:solidFill>
                <a:latin typeface="Modern No. 20" pitchFamily="18" charset="0"/>
                <a:ea typeface="微软雅黑" panose="020B0503020204020204" pitchFamily="34" charset="-122"/>
              </a:rPr>
              <a:t>中子解谱计算及分析</a:t>
            </a:r>
            <a:endParaRPr lang="zh-CN" altLang="en-US" b="1" dirty="0">
              <a:solidFill>
                <a:srgbClr val="313131"/>
              </a:solidFill>
              <a:latin typeface="Modern No. 20" pitchFamily="18" charset="0"/>
              <a:ea typeface="微软雅黑" panose="020B0503020204020204" pitchFamily="34" charset="-122"/>
            </a:endParaRPr>
          </a:p>
        </p:txBody>
      </p:sp>
      <p:sp>
        <p:nvSpPr>
          <p:cNvPr id="17411" name="矩形 5"/>
          <p:cNvSpPr/>
          <p:nvPr/>
        </p:nvSpPr>
        <p:spPr>
          <a:xfrm>
            <a:off x="2016125" y="3743325"/>
            <a:ext cx="526732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3273AF"/>
                </a:solidFill>
                <a:latin typeface="Impact" panose="020B0806030902050204" pitchFamily="34" charset="0"/>
              </a:rPr>
              <a:t>CALCULATION AND ANALYSIS OF NEUTRON SPECTROSCOPY</a:t>
            </a:r>
            <a:endParaRPr lang="en-US" altLang="zh-CN" sz="1800" dirty="0">
              <a:solidFill>
                <a:srgbClr val="3273AF"/>
              </a:solidFill>
              <a:latin typeface="Impact" panose="020B0806030902050204" pitchFamily="34" charset="0"/>
            </a:endParaRPr>
          </a:p>
        </p:txBody>
      </p:sp>
      <p:sp>
        <p:nvSpPr>
          <p:cNvPr id="17412" name="标题层"/>
          <p:cNvSpPr txBox="1"/>
          <p:nvPr/>
        </p:nvSpPr>
        <p:spPr>
          <a:xfrm>
            <a:off x="3213100" y="2205038"/>
            <a:ext cx="2871788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9200" eaLnBrk="1" hangingPunct="1">
              <a:spcBef>
                <a:spcPct val="0"/>
              </a:spcBef>
              <a:buNone/>
            </a:pPr>
            <a:r>
              <a:rPr lang="en-US" altLang="zh-CN" sz="6600" dirty="0">
                <a:solidFill>
                  <a:srgbClr val="3273A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6600" dirty="0">
              <a:solidFill>
                <a:srgbClr val="3273A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44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文本框 99"/>
          <p:cNvSpPr txBox="1"/>
          <p:nvPr/>
        </p:nvSpPr>
        <p:spPr>
          <a:xfrm>
            <a:off x="798513" y="1657350"/>
            <a:ext cx="75469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反冲质子能谱与入射中子能谱间的关系可以用第一类（</a:t>
            </a:r>
            <a:r>
              <a:rPr lang="en-US" altLang="zh-CN" sz="2800" b="1" dirty="0">
                <a:latin typeface="Calibri" panose="020F0502020204030204" charset="0"/>
              </a:rPr>
              <a:t>Fredholm</a:t>
            </a:r>
            <a:r>
              <a:rPr lang="zh-CN" altLang="en-US" sz="2800" b="1" dirty="0">
                <a:latin typeface="宋体" panose="02010600030101010101" pitchFamily="2" charset="-122"/>
              </a:rPr>
              <a:t>）积分方程表示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aphicFrame>
        <p:nvGraphicFramePr>
          <p:cNvPr id="18435" name="对象 -2147482619"/>
          <p:cNvGraphicFramePr>
            <a:graphicFrameLocks noChangeAspect="1"/>
          </p:cNvGraphicFramePr>
          <p:nvPr/>
        </p:nvGraphicFramePr>
        <p:xfrm>
          <a:off x="2755900" y="3489325"/>
          <a:ext cx="36322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749300" imgH="381000" progId="Equation.3">
                  <p:embed/>
                </p:oleObj>
              </mc:Choice>
              <mc:Fallback>
                <p:oleObj name="" r:id="rId2" imgW="749300" imgH="3810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55900" y="3489325"/>
                        <a:ext cx="3632200" cy="1866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6" name="组合 7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9" name="矩形 8"/>
            <p:cNvSpPr/>
            <p:nvPr/>
          </p:nvSpPr>
          <p:spPr>
            <a:xfrm>
              <a:off x="4072167" y="115645"/>
              <a:ext cx="5104513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8443" name="文本框 10"/>
            <p:cNvSpPr txBox="1"/>
            <p:nvPr/>
          </p:nvSpPr>
          <p:spPr>
            <a:xfrm>
              <a:off x="9098730" y="223216"/>
              <a:ext cx="27075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中子解谱计算及分析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 advTm="24849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9750" y="2276475"/>
            <a:ext cx="7197725" cy="3409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marR="0" indent="-514350" defTabSz="914400" eaLnBrk="1" hangingPunct="1">
              <a:lnSpc>
                <a:spcPct val="2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en-US" altLang="zh-CN" sz="28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Am-Be</a:t>
            </a:r>
            <a:r>
              <a:rPr kumimoji="0" lang="zh-CN" altLang="en-US" sz="28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中子源</a:t>
            </a:r>
            <a:endParaRPr kumimoji="0" lang="zh-CN" altLang="en-US" sz="2800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514350" marR="0" indent="-514350" defTabSz="914400" eaLnBrk="1" hangingPunct="1">
              <a:lnSpc>
                <a:spcPct val="2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en-US" altLang="zh-CN" sz="28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DD</a:t>
            </a:r>
            <a:r>
              <a:rPr kumimoji="0" lang="zh-CN" altLang="en-US" sz="28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中子源</a:t>
            </a:r>
            <a:endParaRPr kumimoji="0" lang="zh-CN" altLang="en-US" sz="2800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514350" marR="0" indent="-514350" defTabSz="914400" eaLnBrk="1" hangingPunct="1">
              <a:lnSpc>
                <a:spcPct val="2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en-US" altLang="zh-CN" sz="28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DT</a:t>
            </a:r>
            <a:r>
              <a:rPr kumimoji="0" lang="zh-CN" altLang="en-US" sz="28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中子源</a:t>
            </a:r>
            <a:endParaRPr kumimoji="0" lang="zh-CN" altLang="en-US" sz="2800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514350" marR="0" indent="-514350" defTabSz="914400" eaLnBrk="1" hangingPunct="1">
              <a:lnSpc>
                <a:spcPct val="2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en-US" altLang="zh-CN" sz="28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GRAVEL</a:t>
            </a:r>
            <a:r>
              <a:rPr kumimoji="0" lang="zh-CN" altLang="en-US" sz="2800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算法</a:t>
            </a:r>
            <a:endParaRPr kumimoji="0" lang="zh-CN" altLang="en-US" sz="2800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700" y="1205306"/>
            <a:ext cx="5076184" cy="8241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eaLnBrk="1" hangingPunct="1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模拟中子源及解谱算法</a:t>
            </a:r>
            <a:endParaRPr kumimoji="0" lang="zh-CN" altLang="en-US" sz="2800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19460" name="组合 5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7" name="矩形 6"/>
            <p:cNvSpPr/>
            <p:nvPr/>
          </p:nvSpPr>
          <p:spPr>
            <a:xfrm>
              <a:off x="4072167" y="115645"/>
              <a:ext cx="5104513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9467" name="文本框 8"/>
            <p:cNvSpPr txBox="1"/>
            <p:nvPr/>
          </p:nvSpPr>
          <p:spPr>
            <a:xfrm>
              <a:off x="9098730" y="223216"/>
              <a:ext cx="27075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中子解谱计算及分析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 advTm="2388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文本框 99"/>
          <p:cNvSpPr txBox="1"/>
          <p:nvPr/>
        </p:nvSpPr>
        <p:spPr>
          <a:xfrm>
            <a:off x="296863" y="800100"/>
            <a:ext cx="25019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Am-Be</a:t>
            </a:r>
            <a:r>
              <a:rPr lang="en-US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中子源</a:t>
            </a:r>
            <a:endParaRPr lang="en-US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3" name="图片 -2147482591"/>
          <p:cNvPicPr>
            <a:picLocks noChangeAspect="1"/>
          </p:cNvPicPr>
          <p:nvPr/>
        </p:nvPicPr>
        <p:blipFill>
          <a:blip r:embed="rId2"/>
          <a:srcRect l="8621" r="3537" b="2441"/>
          <a:stretch>
            <a:fillRect/>
          </a:stretch>
        </p:blipFill>
        <p:spPr>
          <a:xfrm>
            <a:off x="333375" y="1446213"/>
            <a:ext cx="4000500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3"/>
          <p:cNvPicPr>
            <a:picLocks noChangeAspect="1"/>
          </p:cNvPicPr>
          <p:nvPr/>
        </p:nvPicPr>
        <p:blipFill>
          <a:blip r:embed="rId3"/>
          <a:srcRect l="7961" r="6032" b="2521"/>
          <a:stretch>
            <a:fillRect/>
          </a:stretch>
        </p:blipFill>
        <p:spPr>
          <a:xfrm>
            <a:off x="4924425" y="1446213"/>
            <a:ext cx="3841750" cy="2398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文本框 6"/>
          <p:cNvSpPr txBox="1"/>
          <p:nvPr/>
        </p:nvSpPr>
        <p:spPr>
          <a:xfrm>
            <a:off x="5168900" y="4402138"/>
            <a:ext cx="3352800" cy="1752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整体趋势均符合良好</a:t>
            </a:r>
            <a:endParaRPr lang="zh-CN" altLang="en-US" sz="1800" b="1" dirty="0"/>
          </a:p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聚乙烯薄膜</a:t>
            </a:r>
            <a:r>
              <a:rPr lang="zh-CN" altLang="en-US" sz="1800" b="1" dirty="0">
                <a:solidFill>
                  <a:srgbClr val="FF0000"/>
                </a:solidFill>
              </a:rPr>
              <a:t>厚度递减</a:t>
            </a:r>
            <a:r>
              <a:rPr lang="zh-CN" altLang="en-US" sz="1800" b="1" dirty="0"/>
              <a:t>且有</a:t>
            </a:r>
            <a:r>
              <a:rPr lang="zh-CN" altLang="en-US" sz="1800" b="1" dirty="0">
                <a:solidFill>
                  <a:srgbClr val="FF0000"/>
                </a:solidFill>
              </a:rPr>
              <a:t>镀层</a:t>
            </a:r>
            <a:r>
              <a:rPr lang="zh-CN" altLang="en-US" sz="1800" b="1" dirty="0"/>
              <a:t>的结构解谱效果峰位齐全，解谱效果最佳</a:t>
            </a:r>
            <a:endParaRPr lang="zh-CN" altLang="en-US" sz="1800" b="1" dirty="0"/>
          </a:p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有镀层解谱效果明显优于无镀层解谱效果</a:t>
            </a:r>
            <a:endParaRPr lang="zh-CN" altLang="en-US" sz="1800" b="1" dirty="0"/>
          </a:p>
        </p:txBody>
      </p:sp>
      <p:sp>
        <p:nvSpPr>
          <p:cNvPr id="8" name="左箭头 7"/>
          <p:cNvSpPr/>
          <p:nvPr/>
        </p:nvSpPr>
        <p:spPr>
          <a:xfrm>
            <a:off x="4464050" y="4786313"/>
            <a:ext cx="574675" cy="431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7" name="内容占位符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96863" y="4087813"/>
            <a:ext cx="4037012" cy="2290762"/>
          </a:xfrm>
        </p:spPr>
      </p:pic>
      <p:sp>
        <p:nvSpPr>
          <p:cNvPr id="7" name="矩形 6"/>
          <p:cNvSpPr/>
          <p:nvPr/>
        </p:nvSpPr>
        <p:spPr>
          <a:xfrm>
            <a:off x="1619250" y="1412875"/>
            <a:ext cx="1657350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递增结构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35663" y="1412875"/>
            <a:ext cx="1974850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“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对称</a:t>
            </a: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”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结构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73238" y="3871913"/>
            <a:ext cx="1119188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递减结构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20491" name="组合 10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12" name="矩形 11"/>
            <p:cNvSpPr/>
            <p:nvPr/>
          </p:nvSpPr>
          <p:spPr>
            <a:xfrm>
              <a:off x="4072167" y="115645"/>
              <a:ext cx="5104513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20498" name="文本框 14"/>
            <p:cNvSpPr txBox="1"/>
            <p:nvPr/>
          </p:nvSpPr>
          <p:spPr>
            <a:xfrm>
              <a:off x="9098730" y="223216"/>
              <a:ext cx="27075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中子解谱计算及分析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 advTm="10182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7"/>
          <p:cNvGrpSpPr/>
          <p:nvPr/>
        </p:nvGrpSpPr>
        <p:grpSpPr>
          <a:xfrm>
            <a:off x="34925" y="704850"/>
            <a:ext cx="2322513" cy="528638"/>
            <a:chOff x="1218910" y="1425158"/>
            <a:chExt cx="2321104" cy="528722"/>
          </a:xfrm>
        </p:grpSpPr>
        <p:sp>
          <p:nvSpPr>
            <p:cNvPr id="4115" name="TextBox 59"/>
            <p:cNvSpPr txBox="1"/>
            <p:nvPr/>
          </p:nvSpPr>
          <p:spPr>
            <a:xfrm flipH="1">
              <a:off x="1218910" y="1425158"/>
              <a:ext cx="2321104" cy="5287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8" tIns="60954" rIns="121908" bIns="60954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21793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400" dirty="0">
                  <a:solidFill>
                    <a:srgbClr val="3273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CONTENTS</a:t>
              </a:r>
              <a:endParaRPr lang="en-US" altLang="ko-KR" sz="2400" dirty="0">
                <a:solidFill>
                  <a:srgbClr val="3273A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116" name="直接连接符 10"/>
            <p:cNvCxnSpPr/>
            <p:nvPr/>
          </p:nvCxnSpPr>
          <p:spPr>
            <a:xfrm>
              <a:off x="1218910" y="1934036"/>
              <a:ext cx="2111872" cy="0"/>
            </a:xfrm>
            <a:prstGeom prst="line">
              <a:avLst/>
            </a:prstGeom>
            <a:ln w="28575" cap="flat" cmpd="sng">
              <a:solidFill>
                <a:srgbClr val="E8BB6F"/>
              </a:solidFill>
              <a:prstDash val="sysDash"/>
              <a:headEnd type="none" w="med" len="med"/>
              <a:tailEnd type="none" w="med" len="med"/>
            </a:ln>
          </p:spPr>
        </p:cxnSp>
      </p:grpSp>
      <p:sp>
        <p:nvSpPr>
          <p:cNvPr id="12" name="圆角矩形 72"/>
          <p:cNvSpPr/>
          <p:nvPr/>
        </p:nvSpPr>
        <p:spPr>
          <a:xfrm rot="10800000" flipV="1">
            <a:off x="1697038" y="1822450"/>
            <a:ext cx="484188" cy="492125"/>
          </a:xfrm>
          <a:prstGeom prst="roundRect">
            <a:avLst>
              <a:gd name="adj" fmla="val 5039"/>
            </a:avLst>
          </a:prstGeom>
          <a:solidFill>
            <a:srgbClr val="3273B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3" name="圆角矩形 74"/>
          <p:cNvSpPr/>
          <p:nvPr/>
        </p:nvSpPr>
        <p:spPr>
          <a:xfrm rot="10800000" flipV="1">
            <a:off x="1697038" y="2808288"/>
            <a:ext cx="484188" cy="490538"/>
          </a:xfrm>
          <a:prstGeom prst="roundRect">
            <a:avLst>
              <a:gd name="adj" fmla="val 5039"/>
            </a:avLst>
          </a:prstGeom>
          <a:solidFill>
            <a:srgbClr val="55AD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4" name="圆角矩形 76"/>
          <p:cNvSpPr/>
          <p:nvPr/>
        </p:nvSpPr>
        <p:spPr>
          <a:xfrm rot="10800000" flipV="1">
            <a:off x="1692275" y="3843338"/>
            <a:ext cx="484188" cy="492125"/>
          </a:xfrm>
          <a:prstGeom prst="roundRect">
            <a:avLst>
              <a:gd name="adj" fmla="val 5039"/>
            </a:avLst>
          </a:prstGeom>
          <a:solidFill>
            <a:srgbClr val="3273B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4102" name="组合 14"/>
          <p:cNvGrpSpPr/>
          <p:nvPr/>
        </p:nvGrpSpPr>
        <p:grpSpPr>
          <a:xfrm>
            <a:off x="2400300" y="1652588"/>
            <a:ext cx="4197350" cy="892175"/>
            <a:chOff x="4937527" y="875978"/>
            <a:chExt cx="2302724" cy="891826"/>
          </a:xfrm>
        </p:grpSpPr>
        <p:sp>
          <p:nvSpPr>
            <p:cNvPr id="4113" name="文本框 15"/>
            <p:cNvSpPr txBox="1"/>
            <p:nvPr/>
          </p:nvSpPr>
          <p:spPr>
            <a:xfrm>
              <a:off x="4947011" y="875978"/>
              <a:ext cx="1874546" cy="646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6" tIns="45718" rIns="91436" bIns="4571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研究背景及意义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4" name="矩形 16"/>
            <p:cNvSpPr/>
            <p:nvPr/>
          </p:nvSpPr>
          <p:spPr>
            <a:xfrm>
              <a:off x="4937527" y="1460031"/>
              <a:ext cx="2302724" cy="3077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6" tIns="45718" rIns="91436" bIns="4571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 AND SIGNIFICANCE</a:t>
              </a:r>
              <a:endParaRPr lang="en-US" altLang="zh-CN" sz="14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3" name="组合 17"/>
          <p:cNvGrpSpPr/>
          <p:nvPr/>
        </p:nvGrpSpPr>
        <p:grpSpPr>
          <a:xfrm>
            <a:off x="2393950" y="2668588"/>
            <a:ext cx="3284538" cy="882650"/>
            <a:chOff x="4899151" y="1989592"/>
            <a:chExt cx="3284609" cy="882551"/>
          </a:xfrm>
        </p:grpSpPr>
        <p:sp>
          <p:nvSpPr>
            <p:cNvPr id="4111" name="文本框 18"/>
            <p:cNvSpPr txBox="1"/>
            <p:nvPr/>
          </p:nvSpPr>
          <p:spPr>
            <a:xfrm>
              <a:off x="4923788" y="1989592"/>
              <a:ext cx="2954647" cy="646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6" tIns="45718" rIns="91436" bIns="4571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响应函数模拟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2" name="矩形 19"/>
            <p:cNvSpPr/>
            <p:nvPr/>
          </p:nvSpPr>
          <p:spPr>
            <a:xfrm>
              <a:off x="4899151" y="2564370"/>
              <a:ext cx="3284609" cy="3077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6" tIns="45718" rIns="91436" bIns="4571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rgbClr val="44546A"/>
                  </a:solidFill>
                  <a:latin typeface="微软雅黑" panose="020B0503020204020204" pitchFamily="34" charset="-122"/>
                </a:rPr>
                <a:t>RESPONSE FUNCTION SIMULATION</a:t>
              </a:r>
              <a:endParaRPr lang="en-US" altLang="zh-CN" sz="1400" dirty="0">
                <a:solidFill>
                  <a:srgbClr val="44546A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104" name="组合 20"/>
          <p:cNvGrpSpPr/>
          <p:nvPr/>
        </p:nvGrpSpPr>
        <p:grpSpPr>
          <a:xfrm>
            <a:off x="2393950" y="3716338"/>
            <a:ext cx="5464175" cy="898525"/>
            <a:chOff x="4984366" y="4343669"/>
            <a:chExt cx="5464565" cy="897359"/>
          </a:xfrm>
        </p:grpSpPr>
        <p:sp>
          <p:nvSpPr>
            <p:cNvPr id="4109" name="文本框 21"/>
            <p:cNvSpPr txBox="1"/>
            <p:nvPr/>
          </p:nvSpPr>
          <p:spPr>
            <a:xfrm>
              <a:off x="4991716" y="4343669"/>
              <a:ext cx="4339641" cy="646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6" tIns="45718" rIns="91436" bIns="4571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中子解谱计算及分析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0" name="矩形 22"/>
            <p:cNvSpPr/>
            <p:nvPr/>
          </p:nvSpPr>
          <p:spPr>
            <a:xfrm>
              <a:off x="4984366" y="4933255"/>
              <a:ext cx="5464565" cy="3077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6" tIns="45718" rIns="91436" bIns="4571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rgbClr val="44546A"/>
                  </a:solidFill>
                  <a:latin typeface="微软雅黑" panose="020B0503020204020204" pitchFamily="34" charset="-122"/>
                </a:rPr>
                <a:t>CALCULATION AND ANALYSIS OF NEUTRON SPECTROSCOPY</a:t>
              </a:r>
              <a:endParaRPr lang="en-US" altLang="zh-CN" sz="1400" dirty="0">
                <a:solidFill>
                  <a:srgbClr val="44546A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4" name="圆角矩形 74"/>
          <p:cNvSpPr/>
          <p:nvPr/>
        </p:nvSpPr>
        <p:spPr>
          <a:xfrm rot="10800000" flipV="1">
            <a:off x="1697038" y="4935538"/>
            <a:ext cx="484188" cy="492125"/>
          </a:xfrm>
          <a:prstGeom prst="roundRect">
            <a:avLst>
              <a:gd name="adj" fmla="val 5039"/>
            </a:avLst>
          </a:prstGeom>
          <a:solidFill>
            <a:srgbClr val="55AD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4106" name="组合 24"/>
          <p:cNvGrpSpPr/>
          <p:nvPr/>
        </p:nvGrpSpPr>
        <p:grpSpPr>
          <a:xfrm>
            <a:off x="2417763" y="4797425"/>
            <a:ext cx="2933700" cy="857250"/>
            <a:chOff x="4923785" y="1989592"/>
            <a:chExt cx="2933359" cy="857101"/>
          </a:xfrm>
        </p:grpSpPr>
        <p:sp>
          <p:nvSpPr>
            <p:cNvPr id="4107" name="文本框 25"/>
            <p:cNvSpPr txBox="1"/>
            <p:nvPr/>
          </p:nvSpPr>
          <p:spPr>
            <a:xfrm>
              <a:off x="4923788" y="1989592"/>
              <a:ext cx="2492982" cy="646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6" tIns="45718" rIns="91436" bIns="4571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总结与展望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8" name="矩形 26"/>
            <p:cNvSpPr/>
            <p:nvPr/>
          </p:nvSpPr>
          <p:spPr>
            <a:xfrm>
              <a:off x="4923785" y="2538920"/>
              <a:ext cx="2933359" cy="3077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6" tIns="45718" rIns="91436" bIns="4571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rgbClr val="44546A"/>
                  </a:solidFill>
                  <a:latin typeface="微软雅黑" panose="020B0503020204020204" pitchFamily="34" charset="-122"/>
                </a:rPr>
                <a:t>SUMMARY AND FUTURE WORK</a:t>
              </a:r>
              <a:endParaRPr lang="en-US" altLang="zh-CN" sz="1400" dirty="0">
                <a:solidFill>
                  <a:srgbClr val="44546A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7024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左箭头 7"/>
          <p:cNvSpPr/>
          <p:nvPr/>
        </p:nvSpPr>
        <p:spPr>
          <a:xfrm>
            <a:off x="4503738" y="4786313"/>
            <a:ext cx="576263" cy="431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7" name="文本框 6"/>
          <p:cNvSpPr txBox="1"/>
          <p:nvPr/>
        </p:nvSpPr>
        <p:spPr>
          <a:xfrm>
            <a:off x="5168900" y="4402138"/>
            <a:ext cx="3352800" cy="2030412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整体趋势均符合良好</a:t>
            </a:r>
            <a:endParaRPr lang="zh-CN" altLang="en-US" sz="1800" b="1" dirty="0"/>
          </a:p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存在一定的</a:t>
            </a:r>
            <a:r>
              <a:rPr lang="zh-CN" altLang="en-US" sz="1800" b="1" dirty="0">
                <a:solidFill>
                  <a:srgbClr val="FF0000"/>
                </a:solidFill>
              </a:rPr>
              <a:t>能量展宽，有镀层展宽大于无镀层</a:t>
            </a:r>
            <a:endParaRPr lang="zh-CN" altLang="en-US" sz="1800" b="1" dirty="0">
              <a:solidFill>
                <a:srgbClr val="FF0000"/>
              </a:solidFill>
            </a:endParaRPr>
          </a:p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无镀层谱线上升</a:t>
            </a:r>
            <a:r>
              <a:rPr lang="zh-CN" altLang="en-US" sz="1800" b="1" dirty="0">
                <a:solidFill>
                  <a:srgbClr val="FF0000"/>
                </a:solidFill>
              </a:rPr>
              <a:t>均匀</a:t>
            </a:r>
            <a:r>
              <a:rPr lang="zh-CN" altLang="en-US" sz="1800" b="1" dirty="0"/>
              <a:t>，有镀层则</a:t>
            </a:r>
            <a:r>
              <a:rPr lang="zh-CN" altLang="en-US" sz="1800" b="1" dirty="0">
                <a:solidFill>
                  <a:srgbClr val="FF0000"/>
                </a:solidFill>
              </a:rPr>
              <a:t>起伏较大</a:t>
            </a:r>
            <a:endParaRPr lang="zh-CN" altLang="en-US" sz="1800" b="1" dirty="0">
              <a:solidFill>
                <a:srgbClr val="FF0000"/>
              </a:solidFill>
            </a:endParaRPr>
          </a:p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聚乙烯薄膜</a:t>
            </a:r>
            <a:r>
              <a:rPr lang="zh-CN" altLang="en-US" sz="1800" b="1" dirty="0">
                <a:solidFill>
                  <a:srgbClr val="FF0000"/>
                </a:solidFill>
              </a:rPr>
              <a:t>厚度递增</a:t>
            </a:r>
            <a:r>
              <a:rPr lang="zh-CN" altLang="en-US" sz="1800" b="1" dirty="0"/>
              <a:t>结构且</a:t>
            </a:r>
            <a:r>
              <a:rPr lang="zh-CN" altLang="en-US" sz="1800" b="1" dirty="0">
                <a:solidFill>
                  <a:srgbClr val="FF0000"/>
                </a:solidFill>
              </a:rPr>
              <a:t>无镀层</a:t>
            </a:r>
            <a:r>
              <a:rPr lang="zh-CN" altLang="en-US" sz="1800" b="1" dirty="0"/>
              <a:t>结构探测效率最高</a:t>
            </a:r>
            <a:endParaRPr lang="zh-CN" altLang="en-US" sz="1800" b="1" dirty="0"/>
          </a:p>
        </p:txBody>
      </p:sp>
      <p:pic>
        <p:nvPicPr>
          <p:cNvPr id="21508" name="图片 24578" descr="M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3" y="1658938"/>
            <a:ext cx="3940175" cy="2560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24577" descr="P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1658938"/>
            <a:ext cx="3911600" cy="2560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24579" descr="Mid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3" y="4219575"/>
            <a:ext cx="3941762" cy="22590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箭头连接符 1"/>
          <p:cNvCxnSpPr/>
          <p:nvPr/>
        </p:nvCxnSpPr>
        <p:spPr>
          <a:xfrm flipH="1" flipV="1">
            <a:off x="2484438" y="3227388"/>
            <a:ext cx="179388" cy="7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2919413" y="3213100"/>
            <a:ext cx="141288" cy="222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08175" y="4219575"/>
            <a:ext cx="1331913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递增结构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35663" y="1412875"/>
            <a:ext cx="1974850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“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对称</a:t>
            </a: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”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结构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97100" y="1412875"/>
            <a:ext cx="1119188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递减结构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2266950" y="3213100"/>
            <a:ext cx="403225" cy="22225"/>
          </a:xfrm>
          <a:prstGeom prst="straightConnector1">
            <a:avLst/>
          </a:prstGeom>
          <a:ln w="31750" cmpd="sng">
            <a:solidFill>
              <a:srgbClr val="0000E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7" name="组合 13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15" name="矩形 14"/>
            <p:cNvSpPr/>
            <p:nvPr/>
          </p:nvSpPr>
          <p:spPr>
            <a:xfrm>
              <a:off x="4072167" y="115645"/>
              <a:ext cx="5104513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21525" name="文本框 16"/>
            <p:cNvSpPr txBox="1"/>
            <p:nvPr/>
          </p:nvSpPr>
          <p:spPr>
            <a:xfrm>
              <a:off x="9098730" y="223216"/>
              <a:ext cx="27075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中子解谱计算及分析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1518" name="文本框 99"/>
          <p:cNvSpPr txBox="1"/>
          <p:nvPr/>
        </p:nvSpPr>
        <p:spPr>
          <a:xfrm>
            <a:off x="297180" y="800100"/>
            <a:ext cx="3807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en-US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中子源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2.45MeV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585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0" name="图片 -2147482585"/>
          <p:cNvPicPr>
            <a:picLocks noChangeAspect="1"/>
          </p:cNvPicPr>
          <p:nvPr/>
        </p:nvPicPr>
        <p:blipFill>
          <a:blip r:embed="rId2"/>
          <a:srcRect l="6654" r="7399" b="3087"/>
          <a:stretch>
            <a:fillRect/>
          </a:stretch>
        </p:blipFill>
        <p:spPr>
          <a:xfrm>
            <a:off x="119063" y="1330325"/>
            <a:ext cx="4265612" cy="257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-2147482584"/>
          <p:cNvPicPr>
            <a:picLocks noChangeAspect="1"/>
          </p:cNvPicPr>
          <p:nvPr/>
        </p:nvPicPr>
        <p:blipFill>
          <a:blip r:embed="rId3"/>
          <a:srcRect l="6972" r="7338" b="3215"/>
          <a:stretch>
            <a:fillRect/>
          </a:stretch>
        </p:blipFill>
        <p:spPr>
          <a:xfrm>
            <a:off x="4670425" y="1239838"/>
            <a:ext cx="4146550" cy="267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-2147482583"/>
          <p:cNvPicPr>
            <a:picLocks noChangeAspect="1"/>
          </p:cNvPicPr>
          <p:nvPr/>
        </p:nvPicPr>
        <p:blipFill>
          <a:blip r:embed="rId4"/>
          <a:srcRect l="7509" r="7362" b="1462"/>
          <a:stretch>
            <a:fillRect/>
          </a:stretch>
        </p:blipFill>
        <p:spPr>
          <a:xfrm>
            <a:off x="119063" y="3957638"/>
            <a:ext cx="4265612" cy="2424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6"/>
          <p:cNvSpPr txBox="1"/>
          <p:nvPr/>
        </p:nvSpPr>
        <p:spPr>
          <a:xfrm>
            <a:off x="5168900" y="4303713"/>
            <a:ext cx="3352800" cy="147637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整体趋势均符合良好</a:t>
            </a:r>
            <a:endParaRPr lang="zh-CN" altLang="en-US" sz="1800" b="1" dirty="0"/>
          </a:p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存在一定的</a:t>
            </a:r>
            <a:r>
              <a:rPr lang="zh-CN" altLang="en-US" sz="1800" b="1" dirty="0">
                <a:solidFill>
                  <a:srgbClr val="FF0000"/>
                </a:solidFill>
              </a:rPr>
              <a:t>能量展宽</a:t>
            </a:r>
            <a:endParaRPr lang="zh-CN" altLang="en-US" sz="1800" b="1" dirty="0">
              <a:solidFill>
                <a:srgbClr val="FF0000"/>
              </a:solidFill>
            </a:endParaRPr>
          </a:p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zh-CN" altLang="en-US" sz="1800" b="1" dirty="0"/>
              <a:t>有</a:t>
            </a:r>
            <a:r>
              <a:rPr lang="zh-CN" altLang="en-US" sz="1800" b="1" dirty="0">
                <a:solidFill>
                  <a:schemeClr val="accent2"/>
                </a:solidFill>
              </a:rPr>
              <a:t>镀层</a:t>
            </a:r>
            <a:r>
              <a:rPr lang="zh-CN" altLang="en-US" sz="1800" b="1" dirty="0"/>
              <a:t>有效</a:t>
            </a:r>
            <a:r>
              <a:rPr lang="zh-CN" altLang="en-US" sz="1800" b="1" dirty="0">
                <a:solidFill>
                  <a:srgbClr val="FF0000"/>
                </a:solidFill>
              </a:rPr>
              <a:t>降低</a:t>
            </a:r>
            <a:r>
              <a:rPr lang="zh-CN" altLang="en-US" sz="1800" b="1" dirty="0"/>
              <a:t>了能量点跳变现象</a:t>
            </a:r>
            <a:endParaRPr lang="zh-CN" altLang="en-US" sz="1800" b="1" dirty="0"/>
          </a:p>
          <a:p>
            <a:pPr marL="285750" lvl="0" indent="-285750" eaLnBrk="1" hangingPunct="1">
              <a:spcBef>
                <a:spcPct val="0"/>
              </a:spcBef>
              <a:buFont typeface="Wingdings" panose="05000000000000000000" pitchFamily="2" charset="2"/>
              <a:buChar char=""/>
            </a:pPr>
            <a:r>
              <a:rPr lang="en-US" altLang="zh-CN" sz="1800" b="1" dirty="0">
                <a:solidFill>
                  <a:srgbClr val="FF0000"/>
                </a:solidFill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</a:rPr>
              <a:t>对称</a:t>
            </a:r>
            <a:r>
              <a:rPr lang="en-US" altLang="zh-CN" sz="1800" b="1" dirty="0">
                <a:solidFill>
                  <a:srgbClr val="FF0000"/>
                </a:solidFill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</a:rPr>
              <a:t>结构</a:t>
            </a:r>
            <a:r>
              <a:rPr lang="zh-CN" altLang="en-US" sz="1800" b="1" dirty="0"/>
              <a:t>解谱效果最佳</a:t>
            </a:r>
            <a:endParaRPr lang="zh-CN" altLang="en-US" sz="1800" b="1" dirty="0"/>
          </a:p>
        </p:txBody>
      </p:sp>
      <p:sp>
        <p:nvSpPr>
          <p:cNvPr id="8" name="左箭头 7"/>
          <p:cNvSpPr/>
          <p:nvPr/>
        </p:nvSpPr>
        <p:spPr>
          <a:xfrm>
            <a:off x="4503738" y="4786313"/>
            <a:ext cx="576263" cy="431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6" name="文本框 2"/>
          <p:cNvSpPr txBox="1"/>
          <p:nvPr/>
        </p:nvSpPr>
        <p:spPr>
          <a:xfrm>
            <a:off x="2611438" y="4202113"/>
            <a:ext cx="701675" cy="198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700" b="1" dirty="0">
                <a:solidFill>
                  <a:srgbClr val="0000E1"/>
                </a:solidFill>
              </a:rPr>
              <a:t>14.0MeV</a:t>
            </a:r>
            <a:endParaRPr lang="en-US" altLang="zh-CN" sz="700" b="1" dirty="0">
              <a:solidFill>
                <a:srgbClr val="0000E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7013" y="1330325"/>
            <a:ext cx="1716088" cy="254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递增结构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54725" y="1239838"/>
            <a:ext cx="1581150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递减结构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58900" y="3910013"/>
            <a:ext cx="2025650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“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对称</a:t>
            </a: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”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结构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22541" name="组合 13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15" name="矩形 14"/>
            <p:cNvSpPr/>
            <p:nvPr/>
          </p:nvSpPr>
          <p:spPr>
            <a:xfrm>
              <a:off x="4072167" y="115645"/>
              <a:ext cx="5104513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22549" name="文本框 16"/>
            <p:cNvSpPr txBox="1"/>
            <p:nvPr/>
          </p:nvSpPr>
          <p:spPr>
            <a:xfrm>
              <a:off x="9098730" y="223216"/>
              <a:ext cx="27075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中子解谱计算及分析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2542" name="文本框 99"/>
          <p:cNvSpPr txBox="1"/>
          <p:nvPr/>
        </p:nvSpPr>
        <p:spPr>
          <a:xfrm>
            <a:off x="297180" y="800100"/>
            <a:ext cx="3389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DT</a:t>
            </a:r>
            <a:r>
              <a:rPr lang="en-US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中子源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14MeV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7158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Box 74"/>
          <p:cNvSpPr txBox="1"/>
          <p:nvPr/>
        </p:nvSpPr>
        <p:spPr>
          <a:xfrm>
            <a:off x="2438400" y="2997200"/>
            <a:ext cx="4422775" cy="758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ts val="5865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313131"/>
                </a:solidFill>
                <a:latin typeface="Modern No. 20" pitchFamily="18" charset="0"/>
                <a:ea typeface="微软雅黑" panose="020B0503020204020204" pitchFamily="34" charset="-122"/>
              </a:rPr>
              <a:t>总结与展望</a:t>
            </a:r>
            <a:endParaRPr lang="zh-CN" altLang="en-US" b="1" dirty="0">
              <a:solidFill>
                <a:srgbClr val="313131"/>
              </a:solidFill>
              <a:latin typeface="Modern No. 20" pitchFamily="18" charset="0"/>
              <a:ea typeface="微软雅黑" panose="020B0503020204020204" pitchFamily="34" charset="-122"/>
            </a:endParaRPr>
          </a:p>
        </p:txBody>
      </p:sp>
      <p:sp>
        <p:nvSpPr>
          <p:cNvPr id="23555" name="矩形 6"/>
          <p:cNvSpPr/>
          <p:nvPr/>
        </p:nvSpPr>
        <p:spPr>
          <a:xfrm>
            <a:off x="3232150" y="3743325"/>
            <a:ext cx="28352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3273AF"/>
                </a:solidFill>
                <a:latin typeface="Impact" panose="020B0806030902050204" pitchFamily="34" charset="0"/>
              </a:rPr>
              <a:t>SUMMARY AND FUTURE WORK</a:t>
            </a:r>
            <a:endParaRPr lang="en-US" altLang="zh-CN" sz="1800" dirty="0">
              <a:solidFill>
                <a:srgbClr val="3273AF"/>
              </a:solidFill>
              <a:latin typeface="Impact" panose="020B0806030902050204" pitchFamily="34" charset="0"/>
            </a:endParaRPr>
          </a:p>
        </p:txBody>
      </p:sp>
      <p:sp>
        <p:nvSpPr>
          <p:cNvPr id="23556" name="标题层"/>
          <p:cNvSpPr txBox="1"/>
          <p:nvPr/>
        </p:nvSpPr>
        <p:spPr>
          <a:xfrm>
            <a:off x="3213100" y="2205038"/>
            <a:ext cx="2871788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9200" eaLnBrk="1" hangingPunct="1">
              <a:spcBef>
                <a:spcPct val="0"/>
              </a:spcBef>
              <a:buNone/>
            </a:pPr>
            <a:r>
              <a:rPr lang="en-US" altLang="zh-CN" sz="6600" dirty="0">
                <a:solidFill>
                  <a:srgbClr val="3273A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6600" dirty="0">
              <a:solidFill>
                <a:srgbClr val="3273A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3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406400" y="1862138"/>
            <a:ext cx="8229600" cy="2160587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en-US" sz="2000" b="1" dirty="0"/>
              <a:t>多层聚乙烯金属镀层快中子转化结构有效提高了快中子的探测效率、反冲质子法解中子能谱的精度。</a:t>
            </a:r>
            <a:endParaRPr lang="en-US" altLang="zh-CN" sz="2000" b="1" dirty="0"/>
          </a:p>
          <a:p>
            <a:pPr eaLnBrk="1" hangingPunct="1"/>
            <a:r>
              <a:rPr lang="en-US" altLang="en-US" sz="2000" b="1" dirty="0"/>
              <a:t>探索了基于</a:t>
            </a:r>
            <a:r>
              <a:rPr lang="en-US" altLang="zh-CN" sz="2000" b="1" dirty="0"/>
              <a:t>GRAVEL</a:t>
            </a:r>
            <a:r>
              <a:rPr lang="en-US" altLang="en-US" sz="2000" b="1" dirty="0"/>
              <a:t>算法在</a:t>
            </a:r>
            <a:r>
              <a:rPr lang="en-US" altLang="zh-CN" sz="2000" b="1" dirty="0"/>
              <a:t>Triple GEM</a:t>
            </a:r>
            <a:r>
              <a:rPr lang="en-US" altLang="en-US" sz="2000" b="1" dirty="0"/>
              <a:t>结构快中子测量方面的适用性，模拟结果表明：在中高能快中子解谱中有较好的结果，但对低于</a:t>
            </a:r>
            <a:r>
              <a:rPr lang="en-US" altLang="zh-CN" sz="2000" b="1" dirty="0"/>
              <a:t>4MeV</a:t>
            </a:r>
            <a:r>
              <a:rPr lang="en-US" altLang="en-US" sz="2000" b="1" dirty="0"/>
              <a:t>的中子解谱方面还需优化。后期将</a:t>
            </a:r>
            <a:r>
              <a:rPr lang="zh-CN" altLang="en-US" sz="2000" b="1" dirty="0"/>
              <a:t>使用</a:t>
            </a:r>
            <a:r>
              <a:rPr lang="zh-CN" altLang="en-US" sz="2000" b="1" dirty="0">
                <a:solidFill>
                  <a:srgbClr val="FF0000"/>
                </a:solidFill>
              </a:rPr>
              <a:t>最小二乘法</a:t>
            </a:r>
            <a:r>
              <a:rPr lang="zh-CN" altLang="en-US" sz="2000" b="1" dirty="0"/>
              <a:t>，</a:t>
            </a:r>
            <a:r>
              <a:rPr lang="zh-CN" altLang="en-US" sz="2000" b="1" dirty="0">
                <a:solidFill>
                  <a:srgbClr val="FF0000"/>
                </a:solidFill>
              </a:rPr>
              <a:t>极大似然法</a:t>
            </a:r>
            <a:r>
              <a:rPr lang="zh-CN" altLang="en-US" sz="2000" b="1" dirty="0"/>
              <a:t>等算法对低能部分做进一步研究。</a:t>
            </a:r>
            <a:endParaRPr lang="en-US" altLang="en-US" sz="2000" b="1" dirty="0"/>
          </a:p>
        </p:txBody>
      </p:sp>
      <p:grpSp>
        <p:nvGrpSpPr>
          <p:cNvPr id="24579" name="组合 8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10" name="矩形 9"/>
            <p:cNvSpPr/>
            <p:nvPr/>
          </p:nvSpPr>
          <p:spPr>
            <a:xfrm>
              <a:off x="4072167" y="115645"/>
              <a:ext cx="603260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24591" name="文本框 11"/>
            <p:cNvSpPr txBox="1"/>
            <p:nvPr/>
          </p:nvSpPr>
          <p:spPr>
            <a:xfrm>
              <a:off x="10027431" y="223216"/>
              <a:ext cx="1778845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总结与展望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4580" name="组合 12"/>
          <p:cNvGrpSpPr/>
          <p:nvPr/>
        </p:nvGrpSpPr>
        <p:grpSpPr>
          <a:xfrm>
            <a:off x="323850" y="881063"/>
            <a:ext cx="2728913" cy="831850"/>
            <a:chOff x="7814482" y="913554"/>
            <a:chExt cx="2729252" cy="830995"/>
          </a:xfrm>
        </p:grpSpPr>
        <p:sp>
          <p:nvSpPr>
            <p:cNvPr id="14" name="圆角矩形 17"/>
            <p:cNvSpPr/>
            <p:nvPr/>
          </p:nvSpPr>
          <p:spPr>
            <a:xfrm rot="10800000" flipV="1">
              <a:off x="7814482" y="1013463"/>
              <a:ext cx="333416" cy="339376"/>
            </a:xfrm>
            <a:prstGeom prst="roundRect">
              <a:avLst>
                <a:gd name="adj" fmla="val 5039"/>
              </a:avLst>
            </a:prstGeom>
            <a:solidFill>
              <a:srgbClr val="3273A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83" name="文本框 14"/>
            <p:cNvSpPr txBox="1"/>
            <p:nvPr/>
          </p:nvSpPr>
          <p:spPr>
            <a:xfrm>
              <a:off x="8148186" y="913554"/>
              <a:ext cx="2395548" cy="8309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8" tIns="45719" rIns="91438" bIns="45719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73B6E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sz="2800" b="1" dirty="0">
                <a:solidFill>
                  <a:srgbClr val="73B6E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000" b="1" dirty="0">
                  <a:solidFill>
                    <a:srgbClr val="73B6E0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SUMMARY</a:t>
              </a:r>
              <a:endParaRPr lang="zh-CN" altLang="en-US" sz="2000" b="1" dirty="0">
                <a:solidFill>
                  <a:srgbClr val="73B6E0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8147898" y="1405173"/>
              <a:ext cx="1314613" cy="0"/>
            </a:xfrm>
            <a:prstGeom prst="line">
              <a:avLst/>
            </a:prstGeom>
            <a:ln>
              <a:headEnd type="diamond"/>
              <a:tailEnd type="diamon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PA_矩形 26"/>
          <p:cNvSpPr/>
          <p:nvPr>
            <p:custDataLst>
              <p:tags r:id="rId2"/>
            </p:custDataLst>
          </p:nvPr>
        </p:nvSpPr>
        <p:spPr>
          <a:xfrm>
            <a:off x="900113" y="4511675"/>
            <a:ext cx="7488237" cy="552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273AF"/>
                </a:solidFill>
                <a:latin typeface="Berlin Sans FB Demi" pitchFamily="34" charset="0"/>
                <a:ea typeface="微软雅黑" panose="020B0503020204020204" pitchFamily="34" charset="-122"/>
              </a:rPr>
              <a:t>THANKS FOR YOUR ATTENTION</a:t>
            </a:r>
            <a:r>
              <a:rPr lang="zh-CN" altLang="en-US" sz="3600" b="1" dirty="0">
                <a:solidFill>
                  <a:srgbClr val="3273AF"/>
                </a:solidFill>
                <a:latin typeface="Berlin Sans FB Demi" pitchFamily="34" charset="0"/>
                <a:ea typeface="微软雅黑" panose="020B0503020204020204" pitchFamily="34" charset="-122"/>
              </a:rPr>
              <a:t>！</a:t>
            </a:r>
            <a:endParaRPr lang="en-US" altLang="zh-CN" sz="3600" b="1" dirty="0">
              <a:solidFill>
                <a:srgbClr val="3273AF"/>
              </a:solidFill>
              <a:latin typeface="Berlin Sans FB Demi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6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extBox 74"/>
          <p:cNvSpPr txBox="1"/>
          <p:nvPr/>
        </p:nvSpPr>
        <p:spPr>
          <a:xfrm>
            <a:off x="2957513" y="2997200"/>
            <a:ext cx="3384550" cy="758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ts val="5865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313131"/>
                </a:solidFill>
                <a:latin typeface="Modern No. 20" pitchFamily="18" charset="0"/>
                <a:ea typeface="微软雅黑" panose="020B0503020204020204" pitchFamily="34" charset="-122"/>
              </a:rPr>
              <a:t>研究背景及意义</a:t>
            </a:r>
            <a:endParaRPr lang="zh-CN" altLang="en-US" b="1" dirty="0">
              <a:solidFill>
                <a:srgbClr val="313131"/>
              </a:solidFill>
              <a:latin typeface="Modern No. 20" pitchFamily="18" charset="0"/>
              <a:ea typeface="微软雅黑" panose="020B0503020204020204" pitchFamily="34" charset="-122"/>
            </a:endParaRPr>
          </a:p>
        </p:txBody>
      </p:sp>
      <p:sp>
        <p:nvSpPr>
          <p:cNvPr id="5123" name="矩形 6"/>
          <p:cNvSpPr/>
          <p:nvPr/>
        </p:nvSpPr>
        <p:spPr>
          <a:xfrm>
            <a:off x="2590800" y="3743325"/>
            <a:ext cx="41179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3273AF"/>
                </a:solidFill>
                <a:latin typeface="Impact" panose="020B0806030902050204" pitchFamily="34" charset="0"/>
              </a:rPr>
              <a:t>RESEARCH BACKGROUND AND SIGNIFICANCE</a:t>
            </a:r>
            <a:endParaRPr lang="en-US" altLang="zh-CN" sz="1800" dirty="0">
              <a:solidFill>
                <a:srgbClr val="3273AF"/>
              </a:solidFill>
              <a:latin typeface="Impact" panose="020B0806030902050204" pitchFamily="34" charset="0"/>
            </a:endParaRPr>
          </a:p>
        </p:txBody>
      </p:sp>
      <p:sp>
        <p:nvSpPr>
          <p:cNvPr id="5124" name="标题层"/>
          <p:cNvSpPr txBox="1"/>
          <p:nvPr/>
        </p:nvSpPr>
        <p:spPr>
          <a:xfrm>
            <a:off x="3213100" y="2205038"/>
            <a:ext cx="2871788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9200" eaLnBrk="1" hangingPunct="1">
              <a:spcBef>
                <a:spcPct val="0"/>
              </a:spcBef>
              <a:buNone/>
            </a:pPr>
            <a:r>
              <a:rPr lang="en-US" altLang="zh-CN" sz="6600" dirty="0">
                <a:solidFill>
                  <a:srgbClr val="3273A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6600" dirty="0">
              <a:solidFill>
                <a:srgbClr val="3273A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87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组合 3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5" name="矩形 4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6167" name="文本框 6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研究背景及意义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147" name="组合 8"/>
          <p:cNvGrpSpPr/>
          <p:nvPr/>
        </p:nvGrpSpPr>
        <p:grpSpPr>
          <a:xfrm>
            <a:off x="1042988" y="908050"/>
            <a:ext cx="2720975" cy="2620963"/>
            <a:chOff x="38100" y="3417888"/>
            <a:chExt cx="3460750" cy="2771775"/>
          </a:xfrm>
        </p:grpSpPr>
        <p:pic>
          <p:nvPicPr>
            <p:cNvPr id="6156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" y="3417888"/>
              <a:ext cx="3460750" cy="277177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157" name="Line 7"/>
            <p:cNvSpPr/>
            <p:nvPr/>
          </p:nvSpPr>
          <p:spPr>
            <a:xfrm>
              <a:off x="1041400" y="4413250"/>
              <a:ext cx="809625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6158" name="Line 9"/>
            <p:cNvSpPr/>
            <p:nvPr/>
          </p:nvSpPr>
          <p:spPr>
            <a:xfrm>
              <a:off x="1676400" y="5332413"/>
              <a:ext cx="34925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6159" name="Text Box 10"/>
            <p:cNvSpPr txBox="1"/>
            <p:nvPr/>
          </p:nvSpPr>
          <p:spPr>
            <a:xfrm>
              <a:off x="1165340" y="4111045"/>
              <a:ext cx="742950" cy="2619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100" b="1" dirty="0">
                  <a:solidFill>
                    <a:srgbClr val="FF0000"/>
                  </a:solidFill>
                  <a:sym typeface="Arial" panose="020B0604020202020204" pitchFamily="34" charset="0"/>
                </a:rPr>
                <a:t>140um</a:t>
              </a:r>
              <a:endParaRPr lang="zh-CN" altLang="en-US" sz="1100" b="1" dirty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608966" y="4957390"/>
              <a:ext cx="629961" cy="25518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5</a:t>
              </a: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0um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48" name="组合 14"/>
          <p:cNvGrpSpPr/>
          <p:nvPr/>
        </p:nvGrpSpPr>
        <p:grpSpPr>
          <a:xfrm>
            <a:off x="157163" y="736600"/>
            <a:ext cx="684212" cy="3176588"/>
            <a:chOff x="197711" y="564216"/>
            <a:chExt cx="593388" cy="3338881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791099" y="1104844"/>
              <a:ext cx="0" cy="279825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  <a:alpha val="33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97711" y="564216"/>
              <a:ext cx="534187" cy="3205393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Triple GEM</a:t>
              </a:r>
              <a:r>
                <a:rPr kumimoji="0" lang="zh-CN" altLang="en-US" sz="2800" kern="1200" cap="none" spc="0" normalizeH="0" baseline="0" noProof="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探测器</a:t>
              </a:r>
              <a:endParaRPr kumimoji="0" lang="zh-CN" altLang="en-US" sz="2800" kern="12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149" name="Picture 5" descr="图片3"/>
          <p:cNvPicPr preferRelativeResize="0"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13" y="928688"/>
            <a:ext cx="4610100" cy="260032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0" name="TextBox 2"/>
          <p:cNvSpPr txBox="1"/>
          <p:nvPr/>
        </p:nvSpPr>
        <p:spPr>
          <a:xfrm>
            <a:off x="582613" y="4237038"/>
            <a:ext cx="4381500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/>
              <a:t>成 本 低 廉：   </a:t>
            </a:r>
            <a:r>
              <a:rPr lang="en-US" altLang="zh-CN" sz="1800" dirty="0"/>
              <a:t>Ar/CO</a:t>
            </a:r>
            <a:r>
              <a:rPr lang="en-US" altLang="zh-CN" sz="1800" baseline="-25000" dirty="0"/>
              <a:t>2</a:t>
            </a:r>
            <a:r>
              <a:rPr lang="en-US" altLang="zh-CN" sz="1800" dirty="0"/>
              <a:t>/CH4 </a:t>
            </a:r>
            <a:r>
              <a:rPr lang="en-US" altLang="zh-CN" sz="1800" baseline="-25000" dirty="0"/>
              <a:t>     </a:t>
            </a:r>
            <a:endParaRPr lang="en-US" altLang="zh-CN" sz="1800" baseline="-250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/>
              <a:t>高   增   益：   </a:t>
            </a:r>
            <a:r>
              <a:rPr lang="en-US" altLang="zh-CN" sz="1800" dirty="0"/>
              <a:t>10</a:t>
            </a:r>
            <a:r>
              <a:rPr lang="en-US" altLang="zh-CN" sz="1800" baseline="30000" dirty="0"/>
              <a:t>2</a:t>
            </a:r>
            <a:r>
              <a:rPr lang="en-US" altLang="zh-CN" sz="1800" dirty="0"/>
              <a:t>-10</a:t>
            </a:r>
            <a:r>
              <a:rPr lang="en-US" altLang="zh-CN" sz="1800" baseline="30000" dirty="0"/>
              <a:t>6</a:t>
            </a:r>
            <a:endParaRPr lang="en-US" altLang="zh-CN" sz="1800" baseline="300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/>
              <a:t>位 置 分 辨：   </a:t>
            </a:r>
            <a:r>
              <a:rPr lang="en-US" altLang="zh-CN" sz="1800" dirty="0"/>
              <a:t>80 um</a:t>
            </a:r>
            <a:endParaRPr lang="en-US" altLang="zh-CN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/>
              <a:t>能 量 分 辨：  </a:t>
            </a:r>
            <a:r>
              <a:rPr lang="en-US" altLang="zh-CN" sz="1800" dirty="0"/>
              <a:t>18%@</a:t>
            </a:r>
            <a:r>
              <a:rPr lang="en-US" altLang="zh-CN" sz="1800" baseline="30000" dirty="0"/>
              <a:t>55</a:t>
            </a:r>
            <a:r>
              <a:rPr lang="en-US" altLang="zh-CN" sz="1800" dirty="0"/>
              <a:t>Fe</a:t>
            </a:r>
            <a:endParaRPr lang="en-US" altLang="zh-CN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/>
              <a:t>时 间 分 辩 </a:t>
            </a:r>
            <a:r>
              <a:rPr lang="en-US" altLang="zh-CN" sz="1800" dirty="0"/>
              <a:t>:    4.5ns@Ar/CO</a:t>
            </a:r>
            <a:r>
              <a:rPr lang="en-US" altLang="zh-CN" sz="1800" baseline="-25000" dirty="0"/>
              <a:t>2</a:t>
            </a:r>
            <a:r>
              <a:rPr lang="en-US" altLang="zh-CN" sz="1800" dirty="0"/>
              <a:t>/CH</a:t>
            </a:r>
            <a:r>
              <a:rPr lang="en-US" altLang="zh-CN" sz="1800" baseline="-25000" dirty="0"/>
              <a:t>4</a:t>
            </a:r>
            <a:endParaRPr lang="en-US" altLang="zh-CN" sz="1800" baseline="-250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/>
              <a:t>计 数 率 高 </a:t>
            </a:r>
            <a:r>
              <a:rPr lang="en-US" altLang="zh-CN" sz="1800" dirty="0"/>
              <a:t>:</a:t>
            </a:r>
            <a:r>
              <a:rPr lang="zh-CN" altLang="en-US" sz="1800" dirty="0"/>
              <a:t>    </a:t>
            </a:r>
            <a:r>
              <a:rPr lang="en-US" altLang="zh-CN" sz="1800" dirty="0"/>
              <a:t>10</a:t>
            </a:r>
            <a:r>
              <a:rPr lang="en-US" altLang="zh-CN" sz="1800" baseline="30000" dirty="0"/>
              <a:t>7</a:t>
            </a:r>
            <a:r>
              <a:rPr lang="en-US" altLang="zh-CN" sz="1800" dirty="0"/>
              <a:t> mm</a:t>
            </a:r>
            <a:r>
              <a:rPr lang="en-US" altLang="zh-CN" sz="1800" baseline="30000" dirty="0"/>
              <a:t>-2 </a:t>
            </a:r>
            <a:r>
              <a:rPr lang="en-US" altLang="zh-CN" sz="1800" dirty="0"/>
              <a:t>· s</a:t>
            </a:r>
            <a:r>
              <a:rPr lang="en-US" altLang="zh-CN" sz="1800" baseline="30000" dirty="0"/>
              <a:t>-1</a:t>
            </a:r>
            <a:endParaRPr lang="en-US" altLang="zh-CN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灵敏区可调： </a:t>
            </a:r>
            <a:r>
              <a:rPr lang="en-US" altLang="zh-CN" sz="2000" dirty="0"/>
              <a:t>5 cm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-Several 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  </a:t>
            </a:r>
            <a:r>
              <a:rPr lang="en-US" altLang="zh-CN" sz="2400" dirty="0"/>
              <a:t> </a:t>
            </a:r>
            <a:endParaRPr lang="en-US" altLang="zh-CN" sz="2400" dirty="0"/>
          </a:p>
        </p:txBody>
      </p:sp>
      <p:sp>
        <p:nvSpPr>
          <p:cNvPr id="6151" name="矩形 21"/>
          <p:cNvSpPr/>
          <p:nvPr/>
        </p:nvSpPr>
        <p:spPr>
          <a:xfrm>
            <a:off x="1042988" y="3786188"/>
            <a:ext cx="2214562" cy="446087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300" dirty="0"/>
              <a:t>GEM</a:t>
            </a:r>
            <a:r>
              <a:rPr lang="zh-CN" altLang="en-US" sz="2300" dirty="0"/>
              <a:t>的优点：</a:t>
            </a:r>
            <a:endParaRPr lang="en-US" altLang="zh-CN" sz="2300" dirty="0"/>
          </a:p>
        </p:txBody>
      </p:sp>
      <p:sp>
        <p:nvSpPr>
          <p:cNvPr id="6152" name="矩形 22"/>
          <p:cNvSpPr/>
          <p:nvPr/>
        </p:nvSpPr>
        <p:spPr>
          <a:xfrm>
            <a:off x="4505325" y="3843338"/>
            <a:ext cx="4048125" cy="446087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300" dirty="0"/>
              <a:t>选用</a:t>
            </a:r>
            <a:r>
              <a:rPr lang="en-US" altLang="zh-CN" sz="2300" dirty="0"/>
              <a:t>Triple GEM</a:t>
            </a:r>
            <a:r>
              <a:rPr lang="zh-CN" altLang="en-US" sz="2300" dirty="0"/>
              <a:t>的原因：</a:t>
            </a:r>
            <a:endParaRPr lang="en-US" altLang="zh-CN" sz="2300" dirty="0"/>
          </a:p>
        </p:txBody>
      </p:sp>
      <p:sp>
        <p:nvSpPr>
          <p:cNvPr id="6153" name="矩形 23"/>
          <p:cNvSpPr/>
          <p:nvPr/>
        </p:nvSpPr>
        <p:spPr>
          <a:xfrm>
            <a:off x="4794250" y="4316413"/>
            <a:ext cx="3960813" cy="1628775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zh-CN" altLang="en-US" sz="2000" dirty="0"/>
              <a:t>由于 </a:t>
            </a:r>
            <a:r>
              <a:rPr lang="en-US" altLang="zh-CN" sz="2000" dirty="0"/>
              <a:t>Single GEM </a:t>
            </a:r>
            <a:r>
              <a:rPr lang="zh-CN" altLang="en-US" sz="2000" dirty="0"/>
              <a:t>的有效增益一般在 </a:t>
            </a:r>
            <a:r>
              <a:rPr lang="en-US" altLang="zh-CN" sz="2000" dirty="0"/>
              <a:t>10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-10</a:t>
            </a:r>
            <a:r>
              <a:rPr lang="en-US" altLang="zh-CN" sz="2000" baseline="30000" dirty="0"/>
              <a:t>3</a:t>
            </a:r>
            <a:r>
              <a:rPr lang="zh-CN" altLang="en-US" sz="2000" dirty="0"/>
              <a:t>之间，为了获得更好的信噪比，通常采取三层甚至更多层 </a:t>
            </a:r>
            <a:r>
              <a:rPr lang="en-US" altLang="zh-CN" sz="2000" dirty="0"/>
              <a:t>GEM </a:t>
            </a:r>
            <a:r>
              <a:rPr lang="zh-CN" altLang="en-US" sz="2000" dirty="0"/>
              <a:t>膜级联的方式。</a:t>
            </a:r>
            <a:endParaRPr lang="en-US" altLang="zh-CN" sz="2000" dirty="0"/>
          </a:p>
        </p:txBody>
      </p:sp>
    </p:spTree>
  </p:cSld>
  <p:clrMapOvr>
    <a:masterClrMapping/>
  </p:clrMapOvr>
  <p:transition spd="slow" advTm="1020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1" name="图片 -2147482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438" y="1720850"/>
            <a:ext cx="4624387" cy="405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-21474826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88" y="1720850"/>
            <a:ext cx="4051300" cy="405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98994" y="785981"/>
            <a:ext cx="3742393" cy="52197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Geant4</a:t>
            </a:r>
            <a:r>
              <a:rPr kumimoji="0" lang="zh-CN" altLang="en-US" sz="28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模拟图</a:t>
            </a:r>
            <a:endParaRPr kumimoji="0" lang="zh-CN" altLang="en-US" sz="2800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389380" y="6005195"/>
            <a:ext cx="1765300" cy="398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①整体结构图</a:t>
            </a:r>
            <a:endParaRPr kumimoji="0" lang="zh-CN" altLang="en-US" sz="20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64885" y="6005195"/>
            <a:ext cx="1762125" cy="398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+mj-ea"/>
              <a:defRPr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②</a:t>
            </a:r>
            <a:r>
              <a:rPr kumimoji="0" lang="zh-CN" altLang="en-US" sz="20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局部放大图</a:t>
            </a:r>
            <a:endParaRPr kumimoji="0" lang="zh-CN" altLang="en-US" sz="20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内容占位符 1"/>
          <p:cNvPicPr>
            <a:picLocks noGrp="1"/>
          </p:cNvPicPr>
          <p:nvPr>
            <p:ph idx="1"/>
          </p:nvPr>
        </p:nvPicPr>
        <p:blipFill>
          <a:blip r:embed="rId2"/>
          <a:srcRect l="-398" t="71863" r="51248" b="49"/>
          <a:stretch>
            <a:fillRect/>
          </a:stretch>
        </p:blipFill>
        <p:spPr>
          <a:xfrm>
            <a:off x="622300" y="1341438"/>
            <a:ext cx="3844925" cy="2665412"/>
          </a:xfrm>
          <a:ln>
            <a:solidFill>
              <a:schemeClr val="tx1">
                <a:alpha val="100000"/>
              </a:schemeClr>
            </a:solidFill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652145" y="4006215"/>
            <a:ext cx="3814445" cy="4298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457200" marR="0" indent="-457200" algn="dist" defTabSz="914400" eaLnBrk="1" hangingPunct="1"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22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单层聚乙烯最佳厚度模拟</a:t>
            </a:r>
            <a:endParaRPr kumimoji="0" lang="zh-CN" altLang="en-US" sz="22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652463" y="4797425"/>
            <a:ext cx="37147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/>
              <a:t>单层聚乙烯薄膜厚度约为</a:t>
            </a:r>
            <a:r>
              <a:rPr lang="zh-CN" altLang="en-US" sz="2400" b="1" dirty="0">
                <a:solidFill>
                  <a:srgbClr val="FF0000"/>
                </a:solidFill>
              </a:rPr>
              <a:t>2mm</a:t>
            </a:r>
            <a:r>
              <a:rPr lang="zh-CN" altLang="en-US" sz="2400" b="1" dirty="0"/>
              <a:t>，中子转化效率最大为</a:t>
            </a:r>
            <a:r>
              <a:rPr lang="zh-CN" altLang="en-US" sz="2400" b="1" dirty="0">
                <a:solidFill>
                  <a:srgbClr val="FF0000"/>
                </a:solidFill>
              </a:rPr>
              <a:t>0.37%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7173" name="组合 4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6" name="矩形 5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7183" name="文本框 7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研究背景及意义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7174" name="内容占位符 3"/>
          <p:cNvPicPr>
            <a:picLocks noChangeAspect="1"/>
          </p:cNvPicPr>
          <p:nvPr/>
        </p:nvPicPr>
        <p:blipFill>
          <a:blip r:embed="rId3"/>
          <a:srcRect t="72223" r="52251"/>
          <a:stretch>
            <a:fillRect/>
          </a:stretch>
        </p:blipFill>
        <p:spPr>
          <a:xfrm>
            <a:off x="4757738" y="1341438"/>
            <a:ext cx="3844925" cy="26654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5" name="文本框 6"/>
          <p:cNvSpPr txBox="1"/>
          <p:nvPr/>
        </p:nvSpPr>
        <p:spPr>
          <a:xfrm>
            <a:off x="4757738" y="4797425"/>
            <a:ext cx="431958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/>
              <a:t>单元数达到</a:t>
            </a:r>
            <a:r>
              <a:rPr lang="zh-CN" altLang="en-US" sz="2400" b="1" dirty="0">
                <a:solidFill>
                  <a:srgbClr val="FF0000"/>
                </a:solidFill>
              </a:rPr>
              <a:t>400</a:t>
            </a:r>
            <a:r>
              <a:rPr lang="zh-CN" altLang="en-US" sz="2400" b="1" dirty="0"/>
              <a:t>时，探测效率约为</a:t>
            </a:r>
            <a:r>
              <a:rPr lang="zh-CN" altLang="en-US" sz="2400" b="1" dirty="0">
                <a:solidFill>
                  <a:srgbClr val="FF0000"/>
                </a:solidFill>
              </a:rPr>
              <a:t>2.3%</a:t>
            </a:r>
            <a:r>
              <a:rPr lang="zh-CN" altLang="en-US" sz="2400" b="1" dirty="0"/>
              <a:t>，比单层聚乙烯薄膜要高出</a:t>
            </a:r>
            <a:r>
              <a:rPr lang="zh-CN" altLang="en-US" sz="2400" b="1" dirty="0">
                <a:solidFill>
                  <a:srgbClr val="FF0000"/>
                </a:solidFill>
              </a:rPr>
              <a:t>近一个数量级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57420" y="4006215"/>
            <a:ext cx="3846195" cy="4298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457200" marR="0" indent="-457200" algn="dist" defTabSz="914400" eaLnBrk="1" hangingPunct="1">
              <a:buClrTx/>
              <a:buSzTx/>
              <a:buFont typeface="+mj-ea"/>
              <a:buAutoNum type="circleNumDbPlain" startAt="2"/>
              <a:defRPr/>
            </a:pPr>
            <a:r>
              <a:rPr kumimoji="0" lang="zh-CN" altLang="en-US" sz="22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多层聚乙烯最佳厚度模拟</a:t>
            </a:r>
            <a:endParaRPr kumimoji="0" lang="zh-CN" altLang="en-US" sz="22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 advTm="2674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组合 36"/>
          <p:cNvGrpSpPr/>
          <p:nvPr/>
        </p:nvGrpSpPr>
        <p:grpSpPr>
          <a:xfrm>
            <a:off x="736600" y="1125538"/>
            <a:ext cx="3790950" cy="2143125"/>
            <a:chOff x="1947" y="3735"/>
            <a:chExt cx="10506" cy="5473"/>
          </a:xfrm>
        </p:grpSpPr>
        <p:sp>
          <p:nvSpPr>
            <p:cNvPr id="7" name="矩形 6"/>
            <p:cNvSpPr/>
            <p:nvPr/>
          </p:nvSpPr>
          <p:spPr>
            <a:xfrm>
              <a:off x="1947" y="3735"/>
              <a:ext cx="10506" cy="5469"/>
            </a:xfrm>
            <a:prstGeom prst="rect">
              <a:avLst/>
            </a:prstGeom>
            <a:solidFill>
              <a:srgbClr val="E4B158"/>
            </a:solidFill>
            <a:ln>
              <a:solidFill>
                <a:srgbClr val="73B7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07" y="3735"/>
              <a:ext cx="572" cy="5473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42" y="3735"/>
              <a:ext cx="568" cy="5473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73" y="3735"/>
              <a:ext cx="572" cy="5473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08" y="3735"/>
              <a:ext cx="572" cy="5473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143" y="3735"/>
              <a:ext cx="568" cy="5473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278" y="3735"/>
              <a:ext cx="568" cy="5473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413" y="3735"/>
              <a:ext cx="563" cy="5469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548" y="3735"/>
              <a:ext cx="563" cy="5469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683" y="3735"/>
              <a:ext cx="563" cy="5473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6131" y="5705"/>
              <a:ext cx="726" cy="373"/>
            </a:xfrm>
            <a:prstGeom prst="straightConnector1">
              <a:avLst/>
            </a:prstGeom>
            <a:ln w="28575">
              <a:solidFill>
                <a:srgbClr val="CD181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52" name="对象 31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5445" y="4834"/>
            <a:ext cx="791" cy="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127000" imgH="139700" progId="Equation.3">
                    <p:embed/>
                  </p:oleObj>
                </mc:Choice>
                <mc:Fallback>
                  <p:oleObj name="" r:id="rId2" imgW="127000" imgH="139700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445" y="4834"/>
                          <a:ext cx="791" cy="872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53" name="对象 3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6402" y="5898"/>
            <a:ext cx="904" cy="1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152400" imgH="177165" progId="Equation.KSEE3">
                    <p:embed/>
                  </p:oleObj>
                </mc:Choice>
                <mc:Fallback>
                  <p:oleObj name="" r:id="rId4" imgW="152400" imgH="177165" progId="Equation.KSEE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02" y="5898"/>
                          <a:ext cx="904" cy="10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5" name="文本框 35"/>
          <p:cNvSpPr txBox="1"/>
          <p:nvPr/>
        </p:nvSpPr>
        <p:spPr>
          <a:xfrm>
            <a:off x="42863" y="1397000"/>
            <a:ext cx="6937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 ea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入射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dist" ea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中子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619125" y="1897063"/>
            <a:ext cx="1665288" cy="0"/>
          </a:xfrm>
          <a:prstGeom prst="straightConnector1">
            <a:avLst/>
          </a:prstGeom>
          <a:ln w="28575">
            <a:solidFill>
              <a:srgbClr val="CD18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70025" y="3263265"/>
            <a:ext cx="2481580" cy="398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①</a:t>
            </a:r>
            <a:r>
              <a:rPr kumimoji="0" lang="zh-CN" altLang="en-US" sz="20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中子弹性散射过程</a:t>
            </a:r>
            <a:endParaRPr kumimoji="0" lang="zh-CN" altLang="en-US" sz="20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8198" name="组合 19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21" name="矩形 20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8240" name="文本框 22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研究背景及意义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199" name="组合 27"/>
          <p:cNvGrpSpPr/>
          <p:nvPr/>
        </p:nvGrpSpPr>
        <p:grpSpPr>
          <a:xfrm>
            <a:off x="4789488" y="1125538"/>
            <a:ext cx="3846512" cy="2141537"/>
            <a:chOff x="1413" y="3616"/>
            <a:chExt cx="8607" cy="5478"/>
          </a:xfrm>
        </p:grpSpPr>
        <p:grpSp>
          <p:nvGrpSpPr>
            <p:cNvPr id="8224" name="组合 36"/>
            <p:cNvGrpSpPr/>
            <p:nvPr/>
          </p:nvGrpSpPr>
          <p:grpSpPr>
            <a:xfrm>
              <a:off x="1413" y="3616"/>
              <a:ext cx="8607" cy="5478"/>
              <a:chOff x="1947" y="3735"/>
              <a:chExt cx="8607" cy="547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947" y="3735"/>
                <a:ext cx="8607" cy="5471"/>
              </a:xfrm>
              <a:prstGeom prst="rect">
                <a:avLst/>
              </a:prstGeom>
              <a:solidFill>
                <a:srgbClr val="E4B158"/>
              </a:solidFill>
              <a:ln>
                <a:solidFill>
                  <a:srgbClr val="73B7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309" y="3735"/>
                <a:ext cx="1019" cy="5475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723" y="3739"/>
                <a:ext cx="909" cy="5475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055" y="3735"/>
                <a:ext cx="792" cy="5475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323" y="3743"/>
                <a:ext cx="678" cy="5471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428" y="3743"/>
                <a:ext cx="565" cy="5471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355" y="3743"/>
                <a:ext cx="451" cy="5471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8624" y="3624"/>
              <a:ext cx="341" cy="5470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310" y="3624"/>
              <a:ext cx="341" cy="5470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200" name="组合 7"/>
          <p:cNvGrpSpPr/>
          <p:nvPr/>
        </p:nvGrpSpPr>
        <p:grpSpPr>
          <a:xfrm rot="10800000">
            <a:off x="715963" y="3767138"/>
            <a:ext cx="3846512" cy="2130425"/>
            <a:chOff x="1412" y="3612"/>
            <a:chExt cx="8607" cy="5484"/>
          </a:xfrm>
        </p:grpSpPr>
        <p:grpSp>
          <p:nvGrpSpPr>
            <p:cNvPr id="8214" name="组合 36"/>
            <p:cNvGrpSpPr/>
            <p:nvPr/>
          </p:nvGrpSpPr>
          <p:grpSpPr>
            <a:xfrm>
              <a:off x="1412" y="3612"/>
              <a:ext cx="8607" cy="5484"/>
              <a:chOff x="1946" y="3731"/>
              <a:chExt cx="8607" cy="5484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1946" y="3739"/>
                <a:ext cx="8607" cy="5472"/>
              </a:xfrm>
              <a:prstGeom prst="rect">
                <a:avLst/>
              </a:prstGeom>
              <a:solidFill>
                <a:srgbClr val="E4B158"/>
              </a:solidFill>
              <a:ln>
                <a:solidFill>
                  <a:srgbClr val="73B7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294" y="3731"/>
                <a:ext cx="1019" cy="54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722" y="3743"/>
                <a:ext cx="906" cy="5472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058" y="3731"/>
                <a:ext cx="792" cy="54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319" y="3747"/>
                <a:ext cx="682" cy="5472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427" y="3747"/>
                <a:ext cx="565" cy="5472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8344" y="3739"/>
                <a:ext cx="455" cy="5476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8627" y="3620"/>
              <a:ext cx="337" cy="5476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301" y="3620"/>
              <a:ext cx="341" cy="5476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201" name="组合 53"/>
          <p:cNvGrpSpPr/>
          <p:nvPr/>
        </p:nvGrpSpPr>
        <p:grpSpPr>
          <a:xfrm>
            <a:off x="4799013" y="3767138"/>
            <a:ext cx="3836987" cy="2138362"/>
            <a:chOff x="768350" y="2175060"/>
            <a:chExt cx="7537450" cy="3609790"/>
          </a:xfrm>
        </p:grpSpPr>
        <p:grpSp>
          <p:nvGrpSpPr>
            <p:cNvPr id="8205" name="组合 36"/>
            <p:cNvGrpSpPr/>
            <p:nvPr/>
          </p:nvGrpSpPr>
          <p:grpSpPr>
            <a:xfrm>
              <a:off x="768350" y="2175060"/>
              <a:ext cx="7526338" cy="3609790"/>
              <a:chOff x="1947" y="3735"/>
              <a:chExt cx="8607" cy="5491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947" y="3735"/>
                <a:ext cx="8602" cy="5471"/>
              </a:xfrm>
              <a:prstGeom prst="rect">
                <a:avLst/>
              </a:prstGeom>
              <a:solidFill>
                <a:srgbClr val="E4B158"/>
              </a:solidFill>
              <a:ln>
                <a:solidFill>
                  <a:srgbClr val="73B7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047" y="3743"/>
                <a:ext cx="1031" cy="5471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3509" y="3755"/>
                <a:ext cx="863" cy="5471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4811" y="3751"/>
                <a:ext cx="699" cy="5475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6013" y="3751"/>
                <a:ext cx="471" cy="5471"/>
              </a:xfrm>
              <a:prstGeom prst="rect">
                <a:avLst/>
              </a:prstGeom>
              <a:solidFill>
                <a:srgbClr val="3273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5171693" y="2183099"/>
              <a:ext cx="611229" cy="3596391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207040" y="2183099"/>
              <a:ext cx="754681" cy="3596391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404550" y="2183099"/>
              <a:ext cx="901250" cy="3596391"/>
            </a:xfrm>
            <a:prstGeom prst="rect">
              <a:avLst/>
            </a:prstGeom>
            <a:solidFill>
              <a:srgbClr val="327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857115" y="5927725"/>
            <a:ext cx="3778885" cy="398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457200" marR="0" indent="-457200" algn="dist" defTabSz="914400" eaLnBrk="1" hangingPunct="1">
              <a:buClrTx/>
              <a:buSzTx/>
              <a:buFont typeface="+mj-ea"/>
              <a:buAutoNum type="circleNumDbPlain" startAt="4"/>
              <a:defRPr/>
            </a:pPr>
            <a:r>
              <a:rPr kumimoji="0" lang="zh-CN" altLang="en-US" sz="20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“对称”结构（厚→薄→厚）</a:t>
            </a:r>
            <a:endParaRPr kumimoji="0" lang="zh-CN" altLang="en-US" sz="20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97481" y="5927601"/>
            <a:ext cx="4318529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③</a:t>
            </a:r>
            <a:r>
              <a:rPr kumimoji="0" lang="zh-CN" altLang="en-US" sz="20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聚乙烯薄膜厚度递增结构（薄→厚）</a:t>
            </a:r>
            <a:endParaRPr kumimoji="0" lang="zh-CN" altLang="en-US" sz="20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499995" y="3277013"/>
            <a:ext cx="436721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algn="di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②</a:t>
            </a:r>
            <a:r>
              <a:rPr kumimoji="0" lang="zh-CN" altLang="en-US" sz="20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聚乙烯薄膜厚度递减结构（厚→薄）</a:t>
            </a:r>
            <a:endParaRPr kumimoji="0" lang="zh-CN" altLang="en-US" sz="20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 advTm="2693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851275" y="1628775"/>
            <a:ext cx="1152525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64388" y="6153150"/>
            <a:ext cx="5762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图片 16390" descr="pronton_func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882775"/>
            <a:ext cx="5859463" cy="3671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1" name="组合 5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7" name="矩形 6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9229" name="文本框 8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研究背景及意义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51699" y="980291"/>
            <a:ext cx="3742393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反冲质子能谱</a:t>
            </a:r>
            <a:endParaRPr kumimoji="0" lang="zh-CN" altLang="en-US" sz="2800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 advTm="2170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242" name="组合 8"/>
          <p:cNvGrpSpPr/>
          <p:nvPr/>
        </p:nvGrpSpPr>
        <p:grpSpPr>
          <a:xfrm>
            <a:off x="406400" y="2517775"/>
            <a:ext cx="7526338" cy="2978150"/>
            <a:chOff x="1274" y="3883"/>
            <a:chExt cx="11852" cy="4691"/>
          </a:xfrm>
        </p:grpSpPr>
        <p:sp>
          <p:nvSpPr>
            <p:cNvPr id="7" name="矩形 6"/>
            <p:cNvSpPr/>
            <p:nvPr/>
          </p:nvSpPr>
          <p:spPr>
            <a:xfrm>
              <a:off x="1274" y="3883"/>
              <a:ext cx="11852" cy="2873"/>
            </a:xfrm>
            <a:prstGeom prst="rect">
              <a:avLst/>
            </a:prstGeom>
            <a:solidFill>
              <a:srgbClr val="E4B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274" y="7214"/>
              <a:ext cx="11852" cy="1360"/>
            </a:xfrm>
            <a:prstGeom prst="rect">
              <a:avLst/>
            </a:prstGeom>
            <a:solidFill>
              <a:srgbClr val="32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74" y="6761"/>
              <a:ext cx="11852" cy="45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013064" y="3570599"/>
            <a:ext cx="939159" cy="4603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Gas</a:t>
            </a:r>
            <a:endParaRPr kumimoji="0" lang="en-US" altLang="zh-CN" sz="24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13064" y="4258310"/>
            <a:ext cx="939159" cy="4603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Al</a:t>
            </a:r>
            <a:r>
              <a:rPr kumimoji="0" lang="zh-CN" altLang="en-US" sz="24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膜</a:t>
            </a:r>
            <a:endParaRPr kumimoji="0" lang="zh-CN" altLang="en-US" sz="24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13065" y="4956175"/>
            <a:ext cx="1106170" cy="4603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聚乙烯</a:t>
            </a:r>
            <a:endParaRPr kumimoji="0" lang="zh-CN" altLang="en-US" sz="24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aphicFrame>
        <p:nvGraphicFramePr>
          <p:cNvPr id="10246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09800" y="5591175"/>
          <a:ext cx="690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127000" imgH="139700" progId="Equation.KSEE3">
                  <p:embed/>
                </p:oleObj>
              </mc:Choice>
              <mc:Fallback>
                <p:oleObj name="" r:id="rId2" imgW="127000" imgH="1397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9800" y="5591175"/>
                        <a:ext cx="690563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61025" y="5457825"/>
          <a:ext cx="7699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4" imgW="152400" imgH="177165" progId="Equation.KSEE3">
                  <p:embed/>
                </p:oleObj>
              </mc:Choice>
              <mc:Fallback>
                <p:oleObj name="" r:id="rId4" imgW="152400" imgH="177165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61025" y="5457825"/>
                        <a:ext cx="769938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接箭头连接符 19"/>
          <p:cNvCxnSpPr/>
          <p:nvPr/>
        </p:nvCxnSpPr>
        <p:spPr>
          <a:xfrm flipV="1">
            <a:off x="2555875" y="4868863"/>
            <a:ext cx="0" cy="863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5364163" y="4652963"/>
            <a:ext cx="658813" cy="103663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2555875" y="4221163"/>
            <a:ext cx="0" cy="59372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2668588" y="4437063"/>
            <a:ext cx="534988" cy="37782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4714875" y="4437063"/>
            <a:ext cx="649288" cy="2159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5429250" y="4410075"/>
            <a:ext cx="231775" cy="2698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文本框 27"/>
          <p:cNvSpPr txBox="1"/>
          <p:nvPr/>
        </p:nvSpPr>
        <p:spPr>
          <a:xfrm>
            <a:off x="2209800" y="3797618"/>
            <a:ext cx="4587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p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29" name="等腰三角形 28"/>
          <p:cNvSpPr/>
          <p:nvPr/>
        </p:nvSpPr>
        <p:spPr>
          <a:xfrm rot="10800000">
            <a:off x="2292350" y="3059113"/>
            <a:ext cx="525463" cy="1162050"/>
          </a:xfrm>
          <a:prstGeom prst="triangle">
            <a:avLst/>
          </a:prstGeom>
          <a:solidFill>
            <a:srgbClr val="CD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56" name="组合 20"/>
          <p:cNvGrpSpPr/>
          <p:nvPr/>
        </p:nvGrpSpPr>
        <p:grpSpPr>
          <a:xfrm>
            <a:off x="1547813" y="63500"/>
            <a:ext cx="7704137" cy="647700"/>
            <a:chOff x="4072167" y="115645"/>
            <a:chExt cx="8275496" cy="647069"/>
          </a:xfrm>
        </p:grpSpPr>
        <p:sp>
          <p:nvSpPr>
            <p:cNvPr id="22" name="矩形 21"/>
            <p:cNvSpPr/>
            <p:nvPr/>
          </p:nvSpPr>
          <p:spPr>
            <a:xfrm>
              <a:off x="4072167" y="115645"/>
              <a:ext cx="5510556" cy="6470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ACD4"/>
                </a:gs>
              </a:gsLst>
              <a:lin ang="0" scaled="1"/>
              <a:tileRect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圆角矩形 42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rgbClr val="62B1D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0264" name="文本框 30"/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None/>
              </a:pP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研究背景及意义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51699" y="1202225"/>
            <a:ext cx="3742393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镀</a:t>
            </a:r>
            <a:r>
              <a:rPr kumimoji="0" lang="en-US" altLang="zh-CN" sz="28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Al</a:t>
            </a:r>
            <a:r>
              <a:rPr kumimoji="0" lang="zh-CN" altLang="en-US" sz="28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膜原理图</a:t>
            </a:r>
            <a:endParaRPr kumimoji="0" lang="zh-CN" altLang="en-US" sz="2800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文本框 27"/>
          <p:cNvSpPr txBox="1"/>
          <p:nvPr/>
        </p:nvSpPr>
        <p:spPr>
          <a:xfrm>
            <a:off x="5055235" y="4495483"/>
            <a:ext cx="4587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p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2971"/>
</p:sld>
</file>

<file path=ppt/tags/tag1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1979</Words>
  <Application>WPS 演示</Application>
  <PresentationFormat>全屏显示(4:3)</PresentationFormat>
  <Paragraphs>338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Modern No. 20</vt:lpstr>
      <vt:lpstr>Impact</vt:lpstr>
      <vt:lpstr>黑体</vt:lpstr>
      <vt:lpstr>Arial Unicode MS</vt:lpstr>
      <vt:lpstr>Calibri</vt:lpstr>
      <vt:lpstr>Segoe UI Semilight</vt:lpstr>
      <vt:lpstr>Berlin Sans FB Demi</vt:lpstr>
      <vt:lpstr>Segoe Print</vt:lpstr>
      <vt:lpstr>默认设计模板</vt:lpstr>
      <vt:lpstr>1_默认设计模板</vt:lpstr>
      <vt:lpstr>Equation.3</vt:lpstr>
      <vt:lpstr>Equation.KSEE3</vt:lpstr>
      <vt:lpstr>Equation.KSEE3</vt:lpstr>
      <vt:lpstr>Equation.KSEE3</vt:lpstr>
      <vt:lpstr>Equation.3</vt:lpstr>
      <vt:lpstr>基于Triple GEM结构快中子解谱的 转化结构模拟研究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基于TripleGEM结构快中子解谱的转化结构模拟研究</dc:title>
  <dc:creator>asus</dc:creator>
  <cp:lastModifiedBy>益达味萝卜糕</cp:lastModifiedBy>
  <cp:revision>63</cp:revision>
  <dcterms:created xsi:type="dcterms:W3CDTF">2017-10-26T16:44:00Z</dcterms:created>
  <dcterms:modified xsi:type="dcterms:W3CDTF">2017-11-10T12:28:28Z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