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00"/>
    <a:srgbClr val="FFCC00"/>
    <a:srgbClr val="FF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71A43-EDD9-4AD2-869A-02D496855202}" type="datetimeFigureOut">
              <a:rPr lang="zh-CN" altLang="en-US" smtClean="0"/>
              <a:t>2017/11/11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B24BE-E400-47C0-B441-5CE683C14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87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B24BE-E400-47C0-B441-5CE683C148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833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B24BE-E400-47C0-B441-5CE683C1482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24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B24BE-E400-47C0-B441-5CE683C1482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99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BDB2-5640-4590-958F-92E9193C90F2}" type="datetime1">
              <a:rPr lang="zh-CN" altLang="en-US" smtClean="0"/>
              <a:t>2017/11/11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31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6317-C84E-4207-A4C9-ED4E351BC4F0}" type="datetime1">
              <a:rPr lang="zh-CN" altLang="en-US" smtClean="0"/>
              <a:t>2017/11/11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90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BE41-49FC-4ED0-9BDC-AFD65F4FB486}" type="datetime1">
              <a:rPr lang="zh-CN" altLang="en-US" smtClean="0"/>
              <a:t>2017/11/11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50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7D18-D730-4596-AADB-A14E150C02DB}" type="datetime1">
              <a:rPr lang="zh-CN" altLang="en-US" smtClean="0"/>
              <a:t>2017/11/11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79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33E8-8DF5-4CFF-AE3B-82693F516881}" type="datetime1">
              <a:rPr lang="zh-CN" altLang="en-US" smtClean="0"/>
              <a:t>2017/11/11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10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5A2C-2462-4135-95EC-4E36F239FF89}" type="datetime1">
              <a:rPr lang="zh-CN" altLang="en-US" smtClean="0"/>
              <a:t>2017/11/11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71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74E4-5185-449F-A210-344ACA9CF977}" type="datetime1">
              <a:rPr lang="zh-CN" altLang="en-US" smtClean="0"/>
              <a:t>2017/11/11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99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D57A-89ED-487C-AFE8-00A222FDCE1B}" type="datetime1">
              <a:rPr lang="zh-CN" altLang="en-US" smtClean="0"/>
              <a:t>2017/11/11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94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12A9-03C6-48EF-99FF-E863DF655D8C}" type="datetime1">
              <a:rPr lang="zh-CN" altLang="en-US" smtClean="0"/>
              <a:t>2017/11/11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96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4859-2ADF-452F-B49A-F7EA61F6656F}" type="datetime1">
              <a:rPr lang="zh-CN" altLang="en-US" smtClean="0"/>
              <a:t>2017/11/11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85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3AE1-D4EE-4364-AC81-7652B1D9D430}" type="datetime1">
              <a:rPr lang="zh-CN" altLang="en-US" smtClean="0"/>
              <a:t>2017/11/11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1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52CA5-825C-43EA-BC2B-D43D4A396E03}" type="datetime1">
              <a:rPr lang="zh-CN" altLang="en-US" smtClean="0"/>
              <a:t>2017/11/11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8FA7-E5FF-47AB-9C0B-31D029B921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3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0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/>
              <a:t>基于微结构气体探测器的光灵敏探测</a:t>
            </a:r>
            <a:r>
              <a:rPr lang="zh-CN" altLang="en-US" sz="5400" b="1" dirty="0" smtClean="0"/>
              <a:t>器模</a:t>
            </a:r>
            <a:r>
              <a:rPr lang="zh-CN" altLang="en-US" sz="5400" b="1" dirty="0"/>
              <a:t>拟研究</a:t>
            </a:r>
            <a:endParaRPr lang="zh-CN" altLang="en-US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33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丰建鑫</a:t>
            </a:r>
            <a:endParaRPr lang="en-US" altLang="zh-CN" dirty="0" smtClean="0"/>
          </a:p>
          <a:p>
            <a:r>
              <a:rPr lang="zh-CN" altLang="en-US" dirty="0"/>
              <a:t>核探测与核电子学国家重点</a:t>
            </a:r>
            <a:r>
              <a:rPr lang="zh-CN" altLang="en-US" dirty="0" smtClean="0"/>
              <a:t>实验室  中国科学技术大学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sz="1800" dirty="0"/>
              <a:t>第七届全国先进气体探测器</a:t>
            </a:r>
            <a:r>
              <a:rPr lang="zh-CN" altLang="en-US" sz="1800" dirty="0" smtClean="0"/>
              <a:t>研讨会    </a:t>
            </a:r>
            <a:r>
              <a:rPr lang="zh-CN" altLang="en-US" sz="1800" dirty="0"/>
              <a:t>广西   </a:t>
            </a:r>
            <a:r>
              <a:rPr lang="zh-CN" altLang="en-US" sz="1800" dirty="0" smtClean="0"/>
              <a:t>南宁   </a:t>
            </a:r>
            <a:r>
              <a:rPr lang="en-US" altLang="zh-CN" sz="1800" dirty="0" smtClean="0"/>
              <a:t>11.11.2017</a:t>
            </a:r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06" y="0"/>
            <a:ext cx="5379194" cy="10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74"/>
    </mc:Choice>
    <mc:Fallback xmlns="">
      <p:transition spd="slow" advTm="258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𝑀𝑀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𝑡𝑟𝑎𝑛𝑠𝑓𝑒𝑟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 smtClean="0"/>
                  <a:t>扫描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22000" y="2146849"/>
            <a:ext cx="4593362" cy="3684588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20486" y="2146849"/>
            <a:ext cx="4686615" cy="3684588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占位符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9788" y="1445488"/>
                <a:ext cx="10689193" cy="823912"/>
              </a:xfrm>
            </p:spPr>
            <p:txBody>
              <a:bodyPr anchor="ctr"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drift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𝑻𝑯𝑮𝑬𝑴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𝑴𝑴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设为定值</m:t>
                    </m:r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改变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tran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𝒔𝒇𝒆𝒓</m:t>
                        </m:r>
                      </m:sub>
                    </m:sSub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；</m:t>
                    </m:r>
                    <m:f>
                      <m:fPr>
                        <m:type m:val="skw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𝑇𝐻𝐺𝐸𝑀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𝑑𝑟𝑖𝑓𝑡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= 200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9788" y="1445488"/>
                <a:ext cx="10689193" cy="823912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999654" y="5909227"/>
                <a:ext cx="8192692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在整个工作电场范围内，含有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 smtClean="0"/>
                  <a:t>气体光电子收集效率低，不适合用作工作气体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654" y="5909227"/>
                <a:ext cx="819269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95" t="-12903" b="-17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7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zh-CN" sz="4400" dirty="0"/>
              <a:t>Pitch</a:t>
            </a:r>
            <a:r>
              <a:rPr lang="zh-CN" altLang="en-US" sz="4400" dirty="0"/>
              <a:t>扫描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88" y="1842539"/>
            <a:ext cx="3978112" cy="3351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061778" y="5163717"/>
                <a:ext cx="7749618" cy="1017680"/>
              </a:xfrm>
              <a:ln>
                <a:solidFill>
                  <a:srgbClr val="FFCC00"/>
                </a:solidFill>
              </a:ln>
              <a:effectLst>
                <a:softEdge rad="127000"/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endParaRPr lang="en-US" altLang="zh-CN" dirty="0">
                  <a:effectLst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zh-CN" altLang="en-US" dirty="0" smtClean="0">
                    <a:solidFill>
                      <a:srgbClr val="0070C0"/>
                    </a:solidFill>
                    <a:effectLst/>
                  </a:rPr>
                  <a:t>在</a:t>
                </a:r>
                <a:r>
                  <a:rPr lang="en-US" altLang="zh-CN" dirty="0" smtClean="0">
                    <a:solidFill>
                      <a:srgbClr val="0070C0"/>
                    </a:solidFill>
                    <a:effectLst/>
                  </a:rPr>
                  <a:t>pitch</a:t>
                </a:r>
                <a:r>
                  <a:rPr lang="zh-CN" altLang="en-US" dirty="0" smtClean="0">
                    <a:solidFill>
                      <a:srgbClr val="0070C0"/>
                    </a:solidFill>
                    <a:effectLst/>
                  </a:rPr>
                  <a:t>扫描范围内，光电子收集效率变化较大；</a:t>
                </a:r>
                <a:endParaRPr lang="en-US" altLang="zh-CN" dirty="0" smtClean="0">
                  <a:solidFill>
                    <a:srgbClr val="0070C0"/>
                  </a:solidFill>
                  <a:effectLst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 smtClean="0">
                    <a:solidFill>
                      <a:srgbClr val="0070C0"/>
                    </a:solidFill>
                    <a:effectLst/>
                  </a:rPr>
                  <a:t>0.3mm &lt; pitch &lt; 0.6mm</a:t>
                </a:r>
                <a:r>
                  <a:rPr lang="zh-CN" altLang="en-US" dirty="0" smtClean="0">
                    <a:solidFill>
                      <a:srgbClr val="0070C0"/>
                    </a:solidFill>
                    <a:effectLst/>
                  </a:rPr>
                  <a:t>， 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0070C0"/>
                    </a:solidFill>
                    <a:effectLst/>
                  </a:rPr>
                  <a:t>气体收集效率相对稳定；作为工作区的可选区域</a:t>
                </a:r>
                <a:endParaRPr lang="zh-CN" altLang="en-US" dirty="0">
                  <a:solidFill>
                    <a:srgbClr val="0070C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文本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061778" y="5163717"/>
                <a:ext cx="7749618" cy="1017680"/>
              </a:xfrm>
              <a:blipFill rotWithShape="0">
                <a:blip r:embed="rId3"/>
                <a:stretch>
                  <a:fillRect l="-314" b="-6548"/>
                </a:stretch>
              </a:blipFill>
              <a:ln>
                <a:solidFill>
                  <a:srgbClr val="FFCC00"/>
                </a:solidFill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680" y="1842539"/>
            <a:ext cx="4077814" cy="33558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197" y="1842539"/>
            <a:ext cx="4249803" cy="335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16" y="2185557"/>
            <a:ext cx="3823026" cy="3291267"/>
          </a:xfrm>
          <a:prstGeom prst="rect">
            <a:avLst/>
          </a:prstGeom>
        </p:spPr>
      </p:pic>
      <p:pic>
        <p:nvPicPr>
          <p:cNvPr id="15" name="内容占位符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2122" y="2185557"/>
            <a:ext cx="4063293" cy="3291267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8656" y="2185557"/>
            <a:ext cx="4159057" cy="32913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Rim</a:t>
            </a:r>
            <a:r>
              <a:rPr lang="zh-CN" altLang="en-US" dirty="0" smtClean="0"/>
              <a:t>扫描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62813" y="3516198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im</a:t>
            </a:r>
            <a:r>
              <a:rPr lang="zh-CN" altLang="en-US" dirty="0" smtClean="0"/>
              <a:t>对增益影响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4716956" y="4311422"/>
                <a:ext cx="27692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收集效率：</a:t>
                </a:r>
                <a:endParaRPr lang="en-US" altLang="zh-CN" sz="1200" dirty="0" smtClean="0"/>
              </a:p>
              <a:p>
                <a:r>
                  <a:rPr lang="en-US" altLang="zh-CN" sz="1200" dirty="0" smtClean="0"/>
                  <a:t>         rim</a:t>
                </a:r>
                <a:r>
                  <a:rPr lang="zh-CN" altLang="en-US" sz="1200" dirty="0" smtClean="0"/>
                  <a:t>对效率影响显著；</a:t>
                </a:r>
                <a:endParaRPr lang="en-US" altLang="zh-CN" sz="1200" dirty="0" smtClean="0"/>
              </a:p>
              <a:p>
                <a:r>
                  <a:rPr lang="en-US" altLang="zh-CN" sz="1200" dirty="0" smtClean="0"/>
                  <a:t>         </a:t>
                </a:r>
                <a:r>
                  <a:rPr lang="zh-CN" altLang="en-US" sz="1200" dirty="0" smtClean="0"/>
                  <a:t>含有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sz="1200" dirty="0" smtClean="0"/>
                  <a:t>气体，光电子收集效率高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956" y="4311422"/>
                <a:ext cx="2769284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20" t="-943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8928755" y="2980442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im</a:t>
            </a:r>
            <a:r>
              <a:rPr lang="zh-CN" altLang="en-US" dirty="0" smtClean="0"/>
              <a:t>对</a:t>
            </a:r>
            <a:r>
              <a:rPr lang="en-US" altLang="zh-CN" dirty="0" smtClean="0"/>
              <a:t>IBF</a:t>
            </a:r>
            <a:r>
              <a:rPr lang="zh-CN" altLang="en-US" dirty="0" smtClean="0"/>
              <a:t>影响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419036" y="5580398"/>
            <a:ext cx="691888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</a:rPr>
              <a:t>r</a:t>
            </a:r>
            <a:r>
              <a:rPr lang="en-US" altLang="zh-CN" i="1" dirty="0" smtClean="0">
                <a:solidFill>
                  <a:srgbClr val="C00000"/>
                </a:solidFill>
              </a:rPr>
              <a:t>im</a:t>
            </a:r>
            <a:r>
              <a:rPr lang="zh-CN" altLang="en-US" i="1" dirty="0" smtClean="0">
                <a:solidFill>
                  <a:srgbClr val="C00000"/>
                </a:solidFill>
              </a:rPr>
              <a:t>和气体综合影响</a:t>
            </a:r>
            <a:r>
              <a:rPr lang="en-US" altLang="zh-CN" i="1" dirty="0" smtClean="0">
                <a:solidFill>
                  <a:srgbClr val="C00000"/>
                </a:solidFill>
              </a:rPr>
              <a:t>THGEM</a:t>
            </a:r>
            <a:r>
              <a:rPr lang="zh-CN" altLang="en-US" i="1" dirty="0" smtClean="0">
                <a:solidFill>
                  <a:srgbClr val="C00000"/>
                </a:solidFill>
              </a:rPr>
              <a:t>的表现 </a:t>
            </a:r>
            <a:r>
              <a:rPr lang="zh-CN" altLang="en-US" i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→ 实验中视两者</a:t>
            </a:r>
            <a:r>
              <a:rPr lang="zh-CN" altLang="en-US" i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</a:t>
            </a:r>
            <a:r>
              <a:rPr lang="zh-CN" altLang="en-US" i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</a:t>
            </a:r>
            <a:r>
              <a:rPr lang="zh-CN" altLang="en-US" i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</a:t>
            </a:r>
            <a:r>
              <a:rPr lang="zh-CN" altLang="en-US" i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件而定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6991" cy="1600200"/>
          </a:xfrm>
        </p:spPr>
        <p:txBody>
          <a:bodyPr anchor="ctr">
            <a:normAutofit/>
          </a:bodyPr>
          <a:lstStyle/>
          <a:p>
            <a:r>
              <a:rPr lang="en-US" altLang="zh-CN" sz="4400" dirty="0" err="1"/>
              <a:t>MicroMegas</a:t>
            </a:r>
            <a:r>
              <a:rPr lang="zh-CN" altLang="en-US" sz="4400" dirty="0"/>
              <a:t>模拟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675395" y="1046413"/>
                <a:ext cx="6172200" cy="4873625"/>
              </a:xfrm>
            </p:spPr>
            <p:txBody>
              <a:bodyPr/>
              <a:lstStyle/>
              <a:p>
                <a:r>
                  <a:rPr lang="zh-CN" altLang="en-US" sz="2800" dirty="0" smtClean="0"/>
                  <a:t>丝网建模</a:t>
                </a:r>
                <a:endParaRPr lang="en-US" altLang="zh-CN" sz="2800" dirty="0" smtClean="0"/>
              </a:p>
              <a:p>
                <a:pPr lvl="1"/>
                <a:r>
                  <a:rPr lang="en-US" altLang="zh-CN" sz="2400" dirty="0" err="1" smtClean="0"/>
                  <a:t>Solidworks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→</a:t>
                </a:r>
                <a:r>
                  <a:rPr lang="zh-CN" altLang="en-US" sz="2400" dirty="0" smtClean="0"/>
                  <a:t>几何体组合</a:t>
                </a:r>
                <a:endParaRPr lang="en-US" altLang="zh-CN" sz="2400" dirty="0" smtClean="0"/>
              </a:p>
              <a:p>
                <a:r>
                  <a:rPr lang="zh-CN" altLang="en-US" sz="2400" dirty="0">
                    <a:solidFill>
                      <a:srgbClr val="C00000"/>
                    </a:solidFill>
                  </a:rPr>
                  <a:t>收集效率 </a:t>
                </a:r>
                <a:r>
                  <a:rPr lang="zh-CN" altLang="en-US" sz="2400" dirty="0">
                    <a:latin typeface="宋体" panose="02010600030101010101" pitchFamily="2" charset="-122"/>
                  </a:rPr>
                  <a:t>→ </a:t>
                </a:r>
                <a:r>
                  <a:rPr lang="zh-CN" altLang="en-US" sz="2400" u="sng" dirty="0"/>
                  <a:t>雪崩光电子比例</a:t>
                </a:r>
                <a:endParaRPr lang="en-US" altLang="zh-CN" sz="2400" u="sng" dirty="0"/>
              </a:p>
              <a:p>
                <a:r>
                  <a:rPr lang="zh-CN" altLang="en-US" sz="2400" dirty="0">
                    <a:solidFill>
                      <a:srgbClr val="C00000"/>
                    </a:solidFill>
                  </a:rPr>
                  <a:t>离子反馈 </a:t>
                </a:r>
                <a:r>
                  <a:rPr lang="zh-CN" altLang="en-US" sz="2400" dirty="0">
                    <a:latin typeface="宋体" panose="02010600030101010101" pitchFamily="2" charset="-122"/>
                  </a:rPr>
                  <a:t>→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sz="2400" i="1" u="sng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 u="sng">
                            <a:latin typeface="Cambria Math" panose="02040503050406030204" pitchFamily="18" charset="0"/>
                          </a:rPr>
                          <m:t>阴极离子</m:t>
                        </m:r>
                      </m:num>
                      <m:den>
                        <m:r>
                          <a:rPr lang="zh-CN" altLang="en-US" sz="2400" u="sng">
                            <a:latin typeface="Cambria Math" panose="02040503050406030204" pitchFamily="18" charset="0"/>
                          </a:rPr>
                          <m:t>阳极电子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5395" y="1046413"/>
                <a:ext cx="6172200" cy="4873625"/>
              </a:xfrm>
              <a:blipFill rotWithShape="0">
                <a:blip r:embed="rId2"/>
                <a:stretch>
                  <a:fillRect l="-1777" t="-2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41583" y="1881986"/>
                <a:ext cx="4343400" cy="2837472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 err="1" smtClean="0"/>
                  <a:t>MicroMegas</a:t>
                </a:r>
                <a:r>
                  <a:rPr lang="zh-CN" altLang="en-US" sz="2000" dirty="0" smtClean="0"/>
                  <a:t>中</a:t>
                </a:r>
                <a:r>
                  <a:rPr lang="en-US" altLang="zh-CN" sz="2000" dirty="0" smtClean="0"/>
                  <a:t>mesh</a:t>
                </a:r>
                <a:r>
                  <a:rPr lang="zh-CN" altLang="en-US" sz="2000" dirty="0" smtClean="0"/>
                  <a:t>参数直接来自于实际生产的不锈钢丝网  </a:t>
                </a:r>
                <a:r>
                  <a:rPr lang="zh-CN" altLang="en-US" sz="20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→ 模拟中，按照实际参数建模</a:t>
                </a:r>
                <a:endParaRPr lang="en-US" altLang="zh-CN" sz="2000" dirty="0" smtClean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000" dirty="0" smtClean="0"/>
                  <a:t>模拟列表：</a:t>
                </a:r>
                <a:endParaRPr lang="en-US" altLang="zh-CN" sz="2000" dirty="0" smtClean="0"/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800" dirty="0" smtClean="0"/>
                  <a:t>ratio </a:t>
                </a:r>
                <a:r>
                  <a:rPr lang="en-US" altLang="zh-CN" sz="1800" dirty="0"/>
                  <a:t>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</a:rPr>
                              <m:t>𝑀𝑀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</a:rPr>
                              <m:t>𝑡𝑟𝑎𝑛𝑠𝑓𝑒𝑟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800" dirty="0" smtClean="0"/>
                  <a:t> </a:t>
                </a:r>
                <a:r>
                  <a:rPr lang="zh-CN" altLang="en-US" dirty="0"/>
                  <a:t>（</a:t>
                </a:r>
                <a:r>
                  <a:rPr lang="zh-CN" altLang="en-US" sz="1200" dirty="0" smtClean="0"/>
                  <a:t>结合几何参数展开</a:t>
                </a:r>
                <a:r>
                  <a:rPr lang="zh-CN" altLang="en-US" dirty="0" smtClean="0"/>
                  <a:t>）</a:t>
                </a:r>
                <a:endParaRPr lang="en-US" altLang="zh-CN" sz="1600" dirty="0" smtClean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zh-CN" altLang="en-US" sz="1800" dirty="0" smtClean="0"/>
                  <a:t>丝网厚度</a:t>
                </a:r>
                <a:endParaRPr lang="en-US" altLang="zh-CN" sz="1800" dirty="0" smtClean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zh-CN" altLang="en-US" sz="1800" dirty="0"/>
                  <a:t>开口</a:t>
                </a:r>
                <a:r>
                  <a:rPr lang="zh-CN" altLang="en-US" sz="1800" dirty="0" smtClean="0"/>
                  <a:t>率：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网孔</m:t>
                        </m:r>
                        <m:r>
                          <a:rPr lang="zh-CN" altLang="en-U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面积</m:t>
                        </m:r>
                      </m:num>
                      <m:den>
                        <m:r>
                          <a:rPr lang="zh-CN" alt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最小</m:t>
                        </m:r>
                        <m:r>
                          <a:rPr lang="zh-CN" altLang="en-U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单元</m:t>
                        </m:r>
                        <m:r>
                          <a:rPr lang="zh-CN" alt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面积</m:t>
                        </m:r>
                      </m:den>
                    </m:f>
                  </m:oMath>
                </a14:m>
                <a:endParaRPr lang="en-US" altLang="zh-CN" sz="1600" dirty="0" smtClean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zh-CN" altLang="en-US" sz="1600" dirty="0" smtClean="0"/>
                  <a:t>综合比较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4" name="文本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41583" y="1881986"/>
                <a:ext cx="4343400" cy="2837472"/>
              </a:xfrm>
              <a:blipFill rotWithShape="0">
                <a:blip r:embed="rId3"/>
                <a:stretch>
                  <a:fillRect l="-1264" t="-3011" b="-9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5" y="4747594"/>
            <a:ext cx="4762500" cy="15806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52802" y="5490416"/>
            <a:ext cx="4200778" cy="569811"/>
          </a:xfrm>
          <a:prstGeom prst="rect">
            <a:avLst/>
          </a:prstGeom>
          <a:noFill/>
          <a:ln w="50800" cmpd="sng">
            <a:solidFill>
              <a:srgbClr val="C0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14" y="3209955"/>
            <a:ext cx="3492177" cy="27761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291" y="3209955"/>
            <a:ext cx="2832563" cy="27761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690642" y="5600625"/>
            <a:ext cx="144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等轴侧视图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0070083" y="4413386"/>
            <a:ext cx="97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俯视图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61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丝网厚度扫描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88184" y="1220521"/>
                <a:ext cx="2815632" cy="823912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softEdge rad="31750"/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r>
                  <a:rPr lang="zh-CN" altLang="en-US" dirty="0" smtClean="0"/>
                  <a:t>丝网开口率：</a:t>
                </a:r>
                <a:r>
                  <a:rPr lang="en-US" altLang="zh-CN" dirty="0" smtClean="0"/>
                  <a:t>49%</a:t>
                </a:r>
                <a:endParaRPr lang="en-US" altLang="zh-CN" dirty="0"/>
              </a:p>
              <a:p>
                <a:r>
                  <a:rPr lang="en-US" altLang="zh-CN" dirty="0" smtClean="0"/>
                  <a:t>MM</a:t>
                </a:r>
                <a:r>
                  <a:rPr lang="zh-CN" altLang="en-US" dirty="0" smtClean="0"/>
                  <a:t>气隙：</a:t>
                </a:r>
                <a:r>
                  <a:rPr lang="en-US" altLang="zh-CN" dirty="0" smtClean="0"/>
                  <a:t>120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8184" y="1220521"/>
                <a:ext cx="2815632" cy="823912"/>
              </a:xfrm>
              <a:blipFill rotWithShape="0">
                <a:blip r:embed="rId2"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softEdge rad="3175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09944" y="2259973"/>
            <a:ext cx="4104060" cy="3208487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94270" y="2259973"/>
            <a:ext cx="4038600" cy="3208487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005" y="2259973"/>
            <a:ext cx="4062014" cy="3208487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 flipV="1">
            <a:off x="10077254" y="1819368"/>
            <a:ext cx="301657" cy="6033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732580" y="1454915"/>
            <a:ext cx="6463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丝径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10633435" y="1848017"/>
            <a:ext cx="75414" cy="574667"/>
          </a:xfrm>
          <a:prstGeom prst="straightConnector1">
            <a:avLst/>
          </a:prstGeom>
          <a:ln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0633435" y="1450036"/>
            <a:ext cx="6463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网厚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71290" y="5543073"/>
            <a:ext cx="366158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增益：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</a:t>
            </a:r>
            <a:r>
              <a:rPr lang="zh-CN" altLang="en-US" dirty="0" smtClean="0"/>
              <a:t>不同厚度，增益情况基本一致</a:t>
            </a:r>
            <a:endParaRPr lang="en-US" altLang="zh-CN" dirty="0" smtClean="0"/>
          </a:p>
          <a:p>
            <a:r>
              <a:rPr lang="en-US" altLang="zh-CN" dirty="0" smtClean="0"/>
              <a:t>         </a:t>
            </a:r>
            <a:r>
              <a:rPr lang="zh-CN" altLang="en-US" dirty="0" smtClean="0"/>
              <a:t>厚度小，增益相对偏大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503256" y="5543073"/>
            <a:ext cx="3185487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/>
              <a:t>收集</a:t>
            </a:r>
            <a:r>
              <a:rPr lang="zh-CN" altLang="en-US" dirty="0" smtClean="0"/>
              <a:t>率：丝网薄，到达坪区早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丝网厚，到达坪区晚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坪区最大值接近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8577630" y="5472194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IBF</a:t>
            </a:r>
            <a:r>
              <a:rPr lang="zh-CN" altLang="en-US" dirty="0" smtClean="0"/>
              <a:t>：</a:t>
            </a:r>
            <a:r>
              <a:rPr lang="zh-CN" altLang="en-US" dirty="0" smtClean="0">
                <a:solidFill>
                  <a:srgbClr val="FF0000"/>
                </a:solidFill>
              </a:rPr>
              <a:t>厚度越大，对</a:t>
            </a:r>
            <a:r>
              <a:rPr lang="en-US" altLang="zh-CN" dirty="0" smtClean="0">
                <a:solidFill>
                  <a:srgbClr val="FF0000"/>
                </a:solidFill>
              </a:rPr>
              <a:t>IBF</a:t>
            </a:r>
            <a:r>
              <a:rPr lang="zh-CN" altLang="en-US" dirty="0" smtClean="0">
                <a:solidFill>
                  <a:srgbClr val="FF0000"/>
                </a:solidFill>
              </a:rPr>
              <a:t>抑制越好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          ratio = 200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IBF &gt; 1%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     </a:t>
            </a:r>
            <a:r>
              <a:rPr lang="en-US" altLang="zh-CN" dirty="0" smtClean="0"/>
              <a:t>ratio = 1000,  </a:t>
            </a:r>
            <a:r>
              <a:rPr lang="en-US" altLang="zh-CN" dirty="0" smtClean="0">
                <a:solidFill>
                  <a:srgbClr val="FF0000"/>
                </a:solidFill>
              </a:rPr>
              <a:t>IBF ~ 3</a:t>
            </a:r>
            <a:r>
              <a:rPr lang="en-US" altLang="zh-CN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‰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210" y="2113179"/>
            <a:ext cx="3790947" cy="2977298"/>
          </a:xfrm>
          <a:prstGeom prst="rect">
            <a:avLst/>
          </a:prstGeom>
        </p:spPr>
      </p:pic>
      <p:pic>
        <p:nvPicPr>
          <p:cNvPr id="24" name="内容占位符 2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53870" y="2042300"/>
            <a:ext cx="4521758" cy="35931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开口</a:t>
            </a:r>
            <a:r>
              <a:rPr lang="zh-CN" altLang="en-US" dirty="0" smtClean="0"/>
              <a:t>率扫描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41659" y="1331751"/>
            <a:ext cx="3801177" cy="71787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zh-CN" altLang="en-US" sz="1800" dirty="0" smtClean="0"/>
              <a:t>开口率：</a:t>
            </a:r>
            <a:r>
              <a:rPr lang="en-US" altLang="zh-CN" sz="1800" dirty="0" smtClean="0"/>
              <a:t>400-18  51%</a:t>
            </a:r>
            <a:r>
              <a:rPr lang="zh-CN" altLang="en-US" sz="1800" dirty="0" smtClean="0"/>
              <a:t>；</a:t>
            </a:r>
            <a:r>
              <a:rPr lang="en-US" altLang="zh-CN" sz="1800" dirty="0" smtClean="0"/>
              <a:t>500-18  42%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437242" y="5688565"/>
            <a:ext cx="6544958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开口</a:t>
            </a:r>
            <a:r>
              <a:rPr lang="zh-CN" altLang="en-US" dirty="0" smtClean="0"/>
              <a:t>率对于增益、</a:t>
            </a:r>
            <a:r>
              <a:rPr lang="en-US" altLang="zh-CN" dirty="0" smtClean="0"/>
              <a:t>IBF</a:t>
            </a:r>
            <a:r>
              <a:rPr lang="zh-CN" altLang="en-US" dirty="0" smtClean="0"/>
              <a:t>和光电子收集效率的影响具有相反的效果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9296670" y="3186329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IBF</a:t>
            </a:r>
            <a:r>
              <a:rPr lang="zh-CN" altLang="en-US" sz="1600" dirty="0" smtClean="0"/>
              <a:t>：开口率小，</a:t>
            </a:r>
            <a:r>
              <a:rPr lang="en-US" altLang="zh-CN" sz="1600" dirty="0" smtClean="0"/>
              <a:t>IBF</a:t>
            </a:r>
            <a:r>
              <a:rPr lang="zh-CN" altLang="en-US" sz="1600" dirty="0" smtClean="0"/>
              <a:t>抑制效果好</a:t>
            </a:r>
            <a:endParaRPr lang="en-US" altLang="zh-CN" sz="1600" dirty="0" smtClean="0"/>
          </a:p>
          <a:p>
            <a:r>
              <a:rPr lang="en-US" altLang="zh-CN" sz="1600" dirty="0" smtClean="0"/>
              <a:t>          ratio = 200</a:t>
            </a:r>
            <a:r>
              <a:rPr lang="zh-CN" altLang="en-US" sz="1600" dirty="0" smtClean="0"/>
              <a:t>， </a:t>
            </a:r>
            <a:r>
              <a:rPr lang="en-US" altLang="zh-CN" sz="1600" dirty="0" smtClean="0"/>
              <a:t> &gt; 1%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         ratio = 1000,  2</a:t>
            </a:r>
            <a:r>
              <a:rPr lang="en-US" altLang="zh-CN" sz="1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‰</a:t>
            </a:r>
            <a:r>
              <a:rPr lang="zh-CN" altLang="en-US" sz="1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1600" dirty="0" smtClean="0">
                <a:solidFill>
                  <a:srgbClr val="FF0000"/>
                </a:solidFill>
              </a:rPr>
              <a:t>3</a:t>
            </a:r>
            <a:r>
              <a:rPr lang="en-US" altLang="zh-CN" sz="16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‰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22" name="内容占位符 21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-72358" y="2075608"/>
            <a:ext cx="4110958" cy="317487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26259" y="3478381"/>
            <a:ext cx="301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开口率大，光电子收集率</a:t>
            </a:r>
            <a:r>
              <a:rPr lang="zh-CN" altLang="en-US" dirty="0" smtClean="0"/>
              <a:t>高</a:t>
            </a:r>
            <a:endParaRPr lang="en-US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1021800" y="3663046"/>
            <a:ext cx="203132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开口率小，增益大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540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综合比较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657280" y="1266576"/>
            <a:ext cx="6795923" cy="823912"/>
          </a:xfrm>
        </p:spPr>
        <p:txBody>
          <a:bodyPr anchor="ctr"/>
          <a:lstStyle/>
          <a:p>
            <a:r>
              <a:rPr lang="zh-CN" altLang="en-US" dirty="0" smtClean="0"/>
              <a:t>开口率： </a:t>
            </a:r>
            <a:r>
              <a:rPr lang="en-US" altLang="zh-CN" dirty="0" smtClean="0"/>
              <a:t>400-19  49%</a:t>
            </a:r>
            <a:r>
              <a:rPr lang="zh-CN" altLang="en-US" dirty="0" smtClean="0"/>
              <a:t>； </a:t>
            </a:r>
            <a:r>
              <a:rPr lang="en-US" altLang="zh-CN" dirty="0" smtClean="0"/>
              <a:t>590-13  49%  840-11  40</a:t>
            </a:r>
            <a:r>
              <a:rPr lang="en-US" altLang="zh-CN" dirty="0"/>
              <a:t>%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4" y="2071438"/>
            <a:ext cx="3985261" cy="3198240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04220" y="2080963"/>
            <a:ext cx="4102045" cy="31887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736" y="2071438"/>
            <a:ext cx="4035657" cy="318871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875132" y="5618823"/>
            <a:ext cx="844173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综合比较不同丝网增益、透过率及</a:t>
            </a:r>
            <a:r>
              <a:rPr lang="en-US" altLang="zh-CN" dirty="0" smtClean="0"/>
              <a:t>IBF</a:t>
            </a:r>
            <a:r>
              <a:rPr lang="zh-CN" altLang="en-US" dirty="0" smtClean="0"/>
              <a:t>，使用</a:t>
            </a:r>
            <a:r>
              <a:rPr lang="en-US" altLang="zh-CN" dirty="0" smtClean="0"/>
              <a:t>590</a:t>
            </a:r>
            <a:r>
              <a:rPr lang="zh-CN" altLang="en-US" dirty="0" smtClean="0"/>
              <a:t>目丝网可以实现最好的探测器性能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54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CN" altLang="en-US" sz="4400" dirty="0"/>
              <a:t>双层丝网结构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772" y="1319751"/>
            <a:ext cx="3021611" cy="2254268"/>
          </a:xfrm>
          <a:prstGeom prst="rect">
            <a:avLst/>
          </a:prstGeom>
          <a:effectLst>
            <a:softEdge rad="3175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077521" y="2057400"/>
                <a:ext cx="4371172" cy="3811588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200" dirty="0" smtClean="0"/>
                  <a:t>根据之前的结果，选用 </a:t>
                </a:r>
                <a:r>
                  <a:rPr lang="en-US" altLang="zh-CN" sz="2200" dirty="0" smtClean="0"/>
                  <a:t>590</a:t>
                </a:r>
                <a:r>
                  <a:rPr lang="zh-CN" altLang="en-US" sz="2200" dirty="0" smtClean="0"/>
                  <a:t>目，丝径</a:t>
                </a:r>
                <a:r>
                  <a:rPr lang="en-US" altLang="zh-CN" sz="2200" dirty="0" smtClean="0"/>
                  <a:t>13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zh-CN" altLang="en-US" sz="2200" dirty="0" smtClean="0"/>
                  <a:t>的丝网进行建模</a:t>
                </a:r>
                <a:endParaRPr lang="en-US" altLang="zh-CN" sz="22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200" dirty="0" smtClean="0"/>
                  <a:t>由于</a:t>
                </a:r>
                <a:r>
                  <a:rPr lang="en-US" altLang="zh-CN" sz="2200" dirty="0" err="1" smtClean="0"/>
                  <a:t>Ansys</a:t>
                </a:r>
                <a:r>
                  <a:rPr lang="zh-CN" altLang="en-US" sz="2200" dirty="0" smtClean="0"/>
                  <a:t>建模问题，目前只能进行双层丝网目数相同的几何结构进行模拟；而且，上下两层的丝网单元需要对齐</a:t>
                </a:r>
                <a:endParaRPr lang="en-US" altLang="zh-CN" sz="22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200" dirty="0" smtClean="0"/>
                  <a:t>下层丝网与阳极气隙：</a:t>
                </a:r>
                <a:r>
                  <a:rPr lang="en-US" altLang="zh-CN" sz="2200" dirty="0" smtClean="0"/>
                  <a:t>120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sz="22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2200" dirty="0" smtClean="0"/>
                  <a:t>双层丝网气隙：</a:t>
                </a:r>
                <a:r>
                  <a:rPr lang="en-US" altLang="zh-CN" sz="2200" dirty="0" smtClean="0"/>
                  <a:t>200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4" name="文本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077521" y="2057400"/>
                <a:ext cx="4371172" cy="3811588"/>
              </a:xfrm>
              <a:blipFill rotWithShape="0">
                <a:blip r:embed="rId3"/>
                <a:stretch>
                  <a:fillRect l="-1534" t="-2720" r="-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1" y="5165889"/>
            <a:ext cx="4468129" cy="946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83" y="1319750"/>
            <a:ext cx="2944741" cy="225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83" y="3574019"/>
            <a:ext cx="2997907" cy="22949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71" y="3574019"/>
            <a:ext cx="3021611" cy="23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双层丝网结构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98797" y="1681163"/>
                <a:ext cx="8794406" cy="823912"/>
              </a:xfrm>
            </p:spPr>
            <p:txBody>
              <a:bodyPr anchor="ctr"/>
              <a:lstStyle/>
              <a:p>
                <a:r>
                  <a:rPr lang="zh-CN" altLang="en-US" dirty="0" smtClean="0"/>
                  <a:t>下层丝网电压：</a:t>
                </a:r>
                <a:r>
                  <a:rPr lang="en-US" altLang="zh-CN" dirty="0" smtClean="0"/>
                  <a:t>580V</a:t>
                </a:r>
                <a:r>
                  <a:rPr lang="zh-CN" altLang="en-US" dirty="0" smtClean="0"/>
                  <a:t>；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𝒅𝒓𝒊𝒇𝒕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  <m:t>𝒑𝒂</m:t>
                            </m:r>
                          </m:sub>
                        </m:sSub>
                      </m:den>
                    </m:f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𝟐𝟎𝟎</m:t>
                    </m:r>
                  </m:oMath>
                </a14:m>
                <a:r>
                  <a:rPr lang="zh-CN" altLang="en-US" dirty="0" smtClean="0"/>
                  <a:t>；调整双层丝网间压差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98797" y="1681163"/>
                <a:ext cx="8794406" cy="823912"/>
              </a:xfrm>
              <a:blipFill rotWithShape="0">
                <a:blip r:embed="rId2"/>
                <a:stretch>
                  <a:fillRect l="-1110" t="-50370" r="-416" b="-8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内容占位符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30095" y="2366926"/>
            <a:ext cx="4093507" cy="3313603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784" y="2344816"/>
            <a:ext cx="4179641" cy="3335714"/>
          </a:xfrm>
          <a:prstGeom prst="rect">
            <a:avLst/>
          </a:prstGeom>
        </p:spPr>
      </p:pic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11239" y="2690591"/>
            <a:ext cx="4554462" cy="26911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2265992" y="5795442"/>
                <a:ext cx="68127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𝐴𝑟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=93:7</m:t>
                    </m:r>
                    <m:r>
                      <a:rPr lang="zh-CN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时，</m:t>
                    </m:r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探测器</m:t>
                    </m:r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性能</m:t>
                    </m:r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最优</m:t>
                    </m:r>
                  </m:oMath>
                </a14:m>
                <a:r>
                  <a:rPr lang="zh-CN" altLang="en-US" dirty="0" smtClean="0">
                    <a:solidFill>
                      <a:srgbClr val="FF0000"/>
                    </a:solidFill>
                  </a:rPr>
                  <a:t>；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收集效率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&gt;90%</m:t>
                    </m:r>
                  </m:oMath>
                </a14:m>
                <a:r>
                  <a:rPr lang="zh-CN" altLang="en-US" dirty="0" smtClean="0">
                    <a:solidFill>
                      <a:srgbClr val="FF0000"/>
                    </a:solidFill>
                  </a:rPr>
                  <a:t>，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IBF</a:t>
                </a:r>
                <a:r>
                  <a:rPr lang="zh-CN" altLang="en-US" dirty="0" smtClean="0">
                    <a:solidFill>
                      <a:srgbClr val="FF0000"/>
                    </a:solidFill>
                  </a:rPr>
                  <a:t>～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‰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992" y="5795442"/>
                <a:ext cx="6812762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5000" r="-90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0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7"/>
                <a:ext cx="10515600" cy="50339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zh-CN" altLang="en-US" dirty="0" smtClean="0">
                    <a:solidFill>
                      <a:schemeClr val="tx1"/>
                    </a:solidFill>
                  </a:rPr>
                  <a:t>通过模拟的方式，对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THGEM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和</a:t>
                </a:r>
                <a:r>
                  <a:rPr lang="en-US" altLang="zh-CN" dirty="0" err="1" smtClean="0">
                    <a:solidFill>
                      <a:schemeClr val="tx1"/>
                    </a:solidFill>
                  </a:rPr>
                  <a:t>MicroMegas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单光电子收集效率、阳离子反馈以及增益的情况进行了研究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THGEM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：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zh-CN" altLang="en-US" dirty="0" smtClean="0">
                    <a:solidFill>
                      <a:schemeClr val="tx1"/>
                    </a:solidFill>
                  </a:rPr>
                  <a:t>通过改变电场比，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透射式与反射式性能差异较大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，需要对气体进行特殊考虑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r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im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和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pitch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对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THGEM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性能有显著影响：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rim=0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时性能最佳；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pitch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的选择需要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综合考虑增益、单光电子收集效率</a:t>
                </a:r>
                <a:endParaRPr lang="en-US" altLang="zh-CN" dirty="0" smtClean="0">
                  <a:solidFill>
                    <a:srgbClr val="C00000"/>
                  </a:solidFill>
                </a:endParaRPr>
              </a:p>
              <a:p>
                <a:r>
                  <a:rPr lang="en-US" altLang="zh-CN" dirty="0" err="1" smtClean="0">
                    <a:solidFill>
                      <a:schemeClr val="tx1"/>
                    </a:solidFill>
                  </a:rPr>
                  <a:t>MicroMegas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：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zh-CN" altLang="en-US" dirty="0" smtClean="0">
                    <a:solidFill>
                      <a:schemeClr val="tx1"/>
                    </a:solidFill>
                  </a:rPr>
                  <a:t>单层丝网情形，选用薄、开口率高（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~50%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）的不锈钢丝网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dirty="0" smtClean="0">
                    <a:solidFill>
                      <a:srgbClr val="C00000"/>
                    </a:solidFill>
                  </a:rPr>
                  <a:t>590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目丝网可以得到最优的探测器性能</a:t>
                </a:r>
                <a:endParaRPr lang="en-US" altLang="zh-CN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590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目双丝网时，增益可以达到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zh-CN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收集效率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&gt;90%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，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IBF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～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3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宋体" panose="02010600030101010101" pitchFamily="2" charset="-122"/>
                  </a:rPr>
                  <a:t>‰</a:t>
                </a:r>
                <a:r>
                  <a:rPr lang="zh-CN" altLang="en-US" dirty="0">
                    <a:latin typeface="宋体" panose="02010600030101010101" pitchFamily="2" charset="-122"/>
                  </a:rPr>
                  <a:t>（</a:t>
                </a:r>
                <a:r>
                  <a:rPr lang="zh-CN" altLang="en-US" dirty="0" smtClean="0">
                    <a:latin typeface="宋体" panose="02010600030101010101" pitchFamily="2" charset="-122"/>
                  </a:rPr>
                  <a:t>网</a:t>
                </a:r>
                <a:r>
                  <a:rPr lang="zh-CN" altLang="en-US" dirty="0">
                    <a:latin typeface="宋体" panose="02010600030101010101" pitchFamily="2" charset="-122"/>
                  </a:rPr>
                  <a:t>孔对齐）</a:t>
                </a:r>
                <a:endParaRPr lang="en-US" altLang="zh-CN" dirty="0" smtClean="0">
                  <a:solidFill>
                    <a:schemeClr val="tx1"/>
                  </a:solidFill>
                  <a:latin typeface="宋体" panose="02010600030101010101" pitchFamily="2" charset="-122"/>
                </a:endParaRPr>
              </a:p>
              <a:p>
                <a:r>
                  <a:rPr lang="zh-CN" altLang="en-US" dirty="0" smtClean="0"/>
                  <a:t>计划：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整理</a:t>
                </a:r>
                <a:r>
                  <a:rPr lang="en-US" altLang="zh-CN" dirty="0" smtClean="0"/>
                  <a:t>THGEM</a:t>
                </a:r>
                <a:r>
                  <a:rPr lang="zh-CN" altLang="en-US" dirty="0" smtClean="0"/>
                  <a:t>随厚度性能，</a:t>
                </a:r>
                <a:r>
                  <a:rPr lang="en-US" altLang="zh-CN" dirty="0" smtClean="0"/>
                  <a:t>THGEM</a:t>
                </a:r>
                <a:r>
                  <a:rPr lang="zh-CN" altLang="en-US" dirty="0" smtClean="0"/>
                  <a:t>代入</a:t>
                </a:r>
                <a:r>
                  <a:rPr lang="en-US" altLang="zh-CN" dirty="0" smtClean="0"/>
                  <a:t>MM</a:t>
                </a:r>
                <a:r>
                  <a:rPr lang="zh-CN" altLang="en-US" dirty="0" smtClean="0"/>
                  <a:t>的结果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对双丝网情形进行更细致的模拟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进行实验上的研究，与模拟进行比较</a:t>
                </a:r>
                <a:endParaRPr lang="en-US" altLang="zh-CN" dirty="0" smtClean="0"/>
              </a:p>
              <a:p>
                <a:endParaRPr lang="zh-CN" alt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7"/>
                <a:ext cx="10515600" cy="5033914"/>
              </a:xfrm>
              <a:blipFill rotWithShape="0">
                <a:blip r:embed="rId2"/>
                <a:stretch>
                  <a:fillRect l="-928" t="-3152" b="-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4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8604" y="1031005"/>
            <a:ext cx="10515600" cy="1608497"/>
          </a:xfrm>
        </p:spPr>
        <p:txBody>
          <a:bodyPr>
            <a:normAutofit/>
          </a:bodyPr>
          <a:lstStyle/>
          <a:p>
            <a:r>
              <a:rPr lang="en-US" altLang="zh-CN" sz="7200" dirty="0" smtClean="0"/>
              <a:t>Outline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8604" y="2639502"/>
            <a:ext cx="8632661" cy="277141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3200" dirty="0" smtClean="0"/>
              <a:t>背景</a:t>
            </a:r>
            <a:endParaRPr lang="en-US" altLang="zh-CN" sz="3200" dirty="0" smtClean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 smtClean="0"/>
              <a:t>THGEM</a:t>
            </a:r>
            <a:r>
              <a:rPr lang="zh-CN" altLang="en-US" sz="3200" dirty="0" smtClean="0"/>
              <a:t>模拟</a:t>
            </a:r>
            <a:endParaRPr lang="en-US" altLang="zh-CN" sz="3200" dirty="0" smtClean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 err="1" smtClean="0"/>
              <a:t>MicroMegas</a:t>
            </a:r>
            <a:r>
              <a:rPr lang="zh-CN" altLang="en-US" sz="3200" dirty="0" smtClean="0"/>
              <a:t>模拟</a:t>
            </a:r>
            <a:endParaRPr lang="en-US" altLang="zh-CN" sz="3200" dirty="0" smtClean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3200" dirty="0" smtClean="0"/>
              <a:t>双丝网结构模拟</a:t>
            </a:r>
            <a:endParaRPr lang="en-US" altLang="zh-CN" sz="3200" dirty="0" smtClean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3200" dirty="0"/>
              <a:t>总结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3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7"/>
                <a:ext cx="10515600" cy="50339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zh-CN" altLang="en-US" dirty="0" smtClean="0">
                    <a:solidFill>
                      <a:schemeClr val="tx1"/>
                    </a:solidFill>
                  </a:rPr>
                  <a:t>通过模拟的方式，对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THGEM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和</a:t>
                </a:r>
                <a:r>
                  <a:rPr lang="en-US" altLang="zh-CN" dirty="0" err="1" smtClean="0">
                    <a:solidFill>
                      <a:schemeClr val="tx1"/>
                    </a:solidFill>
                  </a:rPr>
                  <a:t>MicroMegas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单光电子收集效率、阳离子反馈以及增益的情况进行了研究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THGEM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：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zh-CN" altLang="en-US" dirty="0" smtClean="0">
                    <a:solidFill>
                      <a:schemeClr val="tx1"/>
                    </a:solidFill>
                  </a:rPr>
                  <a:t>通过改变电场比，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透射式与反射式性能差异较大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，需要对气体进行特殊考虑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r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im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和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pitch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对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THGEM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性能有显著影响：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rim=0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时性能最佳；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pitch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的选择需要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综合考虑增益、单光电子收集效率</a:t>
                </a:r>
                <a:endParaRPr lang="en-US" altLang="zh-CN" dirty="0" smtClean="0">
                  <a:solidFill>
                    <a:srgbClr val="C00000"/>
                  </a:solidFill>
                </a:endParaRPr>
              </a:p>
              <a:p>
                <a:r>
                  <a:rPr lang="en-US" altLang="zh-CN" dirty="0" err="1" smtClean="0">
                    <a:solidFill>
                      <a:schemeClr val="tx1"/>
                    </a:solidFill>
                  </a:rPr>
                  <a:t>MicroMegas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：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zh-CN" altLang="en-US" dirty="0" smtClean="0">
                    <a:solidFill>
                      <a:schemeClr val="tx1"/>
                    </a:solidFill>
                  </a:rPr>
                  <a:t>单层丝网情形，选用薄、开口率高（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~50%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）的不锈钢丝网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dirty="0" smtClean="0">
                    <a:solidFill>
                      <a:srgbClr val="C00000"/>
                    </a:solidFill>
                  </a:rPr>
                  <a:t>590</a:t>
                </a:r>
                <a:r>
                  <a:rPr lang="zh-CN" altLang="en-US" dirty="0" smtClean="0">
                    <a:solidFill>
                      <a:srgbClr val="C00000"/>
                    </a:solidFill>
                  </a:rPr>
                  <a:t>目丝网可以得到最优的探测器性能</a:t>
                </a:r>
                <a:endParaRPr lang="en-US" altLang="zh-CN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altLang="zh-CN" dirty="0" smtClean="0">
                    <a:solidFill>
                      <a:schemeClr val="tx1"/>
                    </a:solidFill>
                  </a:rPr>
                  <a:t>590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目双丝网时，增益可以达到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zh-CN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收集效率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&gt;90%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，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IBF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～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3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宋体" panose="02010600030101010101" pitchFamily="2" charset="-122"/>
                  </a:rPr>
                  <a:t>‰</a:t>
                </a:r>
                <a:r>
                  <a:rPr lang="zh-CN" altLang="en-US" dirty="0" smtClean="0">
                    <a:solidFill>
                      <a:schemeClr val="tx1"/>
                    </a:solidFill>
                    <a:latin typeface="宋体" panose="02010600030101010101" pitchFamily="2" charset="-122"/>
                  </a:rPr>
                  <a:t>（网孔对齐）</a:t>
                </a:r>
                <a:endParaRPr lang="en-US" altLang="zh-CN" dirty="0" smtClean="0">
                  <a:solidFill>
                    <a:schemeClr val="tx1"/>
                  </a:solidFill>
                  <a:latin typeface="宋体" panose="02010600030101010101" pitchFamily="2" charset="-122"/>
                </a:endParaRPr>
              </a:p>
              <a:p>
                <a:r>
                  <a:rPr lang="zh-CN" altLang="en-US" dirty="0" smtClean="0"/>
                  <a:t>计划：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整理</a:t>
                </a:r>
                <a:r>
                  <a:rPr lang="en-US" altLang="zh-CN" dirty="0" smtClean="0"/>
                  <a:t>THGEM</a:t>
                </a:r>
                <a:r>
                  <a:rPr lang="zh-CN" altLang="en-US" dirty="0" smtClean="0"/>
                  <a:t>随厚度性能，</a:t>
                </a:r>
                <a:r>
                  <a:rPr lang="en-US" altLang="zh-CN" dirty="0" smtClean="0"/>
                  <a:t>THGEM</a:t>
                </a:r>
                <a:r>
                  <a:rPr lang="zh-CN" altLang="en-US" dirty="0" smtClean="0"/>
                  <a:t>代入</a:t>
                </a:r>
                <a:r>
                  <a:rPr lang="en-US" altLang="zh-CN" dirty="0" smtClean="0"/>
                  <a:t>MM</a:t>
                </a:r>
                <a:r>
                  <a:rPr lang="zh-CN" altLang="en-US" dirty="0" smtClean="0"/>
                  <a:t>的结果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对双丝网情形进行更细致的模拟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进行实验上的研究，与模拟进行比较</a:t>
                </a:r>
                <a:endParaRPr lang="en-US" altLang="zh-CN" dirty="0" smtClean="0"/>
              </a:p>
              <a:p>
                <a:endParaRPr lang="zh-CN" alt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7"/>
                <a:ext cx="10515600" cy="5033914"/>
              </a:xfrm>
              <a:blipFill rotWithShape="0">
                <a:blip r:embed="rId2"/>
                <a:stretch>
                  <a:fillRect l="-928" t="-3152" b="-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355766" y="4903859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谢</a:t>
            </a:r>
            <a:r>
              <a:rPr lang="zh-CN" alt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谢！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4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r>
              <a:rPr lang="zh-CN" altLang="en-US" dirty="0" smtClean="0"/>
              <a:t>：</a:t>
            </a:r>
            <a:r>
              <a:rPr lang="en-US" altLang="zh-CN" dirty="0"/>
              <a:t>Pitch</a:t>
            </a:r>
            <a:r>
              <a:rPr lang="zh-CN" altLang="en-US" dirty="0" smtClean="0"/>
              <a:t>扫描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1403" y="1690688"/>
            <a:ext cx="5729194" cy="4421862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9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背景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altLang="zh-CN" dirty="0" smtClean="0"/>
              <a:t>CEPC</a:t>
            </a:r>
            <a:r>
              <a:rPr lang="zh-CN" altLang="en-US" dirty="0"/>
              <a:t>环像</a:t>
            </a:r>
            <a:r>
              <a:rPr lang="zh-CN" altLang="en-US" dirty="0" smtClean="0"/>
              <a:t>切仑科夫探测器</a:t>
            </a:r>
            <a:endParaRPr lang="en-US" altLang="zh-CN" dirty="0" smtClean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5" y="2874748"/>
            <a:ext cx="6008049" cy="281903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占位符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172200" y="1150070"/>
                <a:ext cx="5183188" cy="1724675"/>
              </a:xfrm>
            </p:spPr>
            <p:txBody>
              <a:bodyPr anchor="ctr" anchorCtr="0">
                <a:normAutofit/>
              </a:bodyPr>
              <a:lstStyle/>
              <a:p>
                <a:r>
                  <a:rPr lang="zh-CN" altLang="en-US" dirty="0" smtClean="0"/>
                  <a:t>光灵敏探测器</a:t>
                </a: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→</a:t>
                </a:r>
                <a:r>
                  <a:rPr lang="zh-CN" altLang="en-US" dirty="0" smtClean="0">
                    <a:latin typeface="Calibri" panose="020F0502020204030204" pitchFamily="34" charset="0"/>
                    <a:ea typeface="宋体" panose="02010600030101010101" pitchFamily="2" charset="-122"/>
                  </a:rPr>
                  <a:t> </a:t>
                </a:r>
                <a:r>
                  <a:rPr lang="zh-CN" altLang="en-US" sz="1800" dirty="0" smtClean="0">
                    <a:latin typeface="Calibri" panose="020F0502020204030204" pitchFamily="34" charset="0"/>
                    <a:ea typeface="宋体" panose="02010600030101010101" pitchFamily="2" charset="-122"/>
                  </a:rPr>
                  <a:t>紫外～可见波段单光子探测</a:t>
                </a:r>
                <a:endParaRPr lang="en-US" altLang="zh-CN" sz="1800" dirty="0" smtClean="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srgbClr val="C00000"/>
                    </a:solidFill>
                  </a:rPr>
                  <a:t>光电子收集效率高 </a:t>
                </a:r>
                <a:r>
                  <a:rPr lang="zh-CN" altLang="en-US" sz="1600" dirty="0" smtClean="0">
                    <a:solidFill>
                      <a:srgbClr val="C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→ </a:t>
                </a:r>
                <a:r>
                  <a:rPr lang="zh-CN" altLang="en-US" sz="160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光电子数量少（～</a:t>
                </a:r>
                <a:r>
                  <a:rPr lang="en-US" altLang="zh-CN" sz="160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10</a:t>
                </a:r>
                <a:r>
                  <a:rPr lang="zh-CN" altLang="en-US" sz="1600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个）</a:t>
                </a:r>
                <a:endParaRPr lang="en-US" altLang="zh-CN" sz="1600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u"/>
                </a:pPr>
                <a:r>
                  <a:rPr lang="en-US" altLang="zh-CN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zh-CN" altLang="en-US" sz="1600" dirty="0" smtClean="0">
                    <a:solidFill>
                      <a:srgbClr val="C00000"/>
                    </a:solidFill>
                  </a:rPr>
                  <a:t>高增益，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endParaRPr lang="en-US" altLang="zh-CN" sz="1600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u"/>
                </a:pPr>
                <a:r>
                  <a:rPr lang="en-US" altLang="zh-CN" sz="1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zh-CN" altLang="en-US" sz="1600" dirty="0" smtClean="0">
                    <a:solidFill>
                      <a:srgbClr val="C00000"/>
                    </a:solidFill>
                  </a:rPr>
                  <a:t>低离子反馈</a:t>
                </a:r>
                <a:endParaRPr lang="zh-CN" alt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本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172200" y="1150070"/>
                <a:ext cx="5183188" cy="1724675"/>
              </a:xfrm>
              <a:blipFill rotWithShape="0">
                <a:blip r:embed="rId4"/>
                <a:stretch>
                  <a:fillRect l="-1882" r="-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74747"/>
            <a:ext cx="5183188" cy="3314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THGEM+MM</a:t>
            </a:r>
            <a:r>
              <a:rPr lang="zh-CN" altLang="en-US" sz="2400" dirty="0" smtClean="0"/>
              <a:t>方案</a:t>
            </a:r>
            <a:endParaRPr lang="en-US" altLang="zh-CN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反射式提高光电效率</a:t>
            </a:r>
            <a:endParaRPr lang="en-US" altLang="zh-CN" sz="2000" dirty="0" smtClean="0"/>
          </a:p>
          <a:p>
            <a:endParaRPr lang="en-US" altLang="zh-CN" sz="1200" dirty="0" smtClean="0"/>
          </a:p>
          <a:p>
            <a:endParaRPr lang="en-US" altLang="zh-CN" sz="1200" dirty="0" smtClean="0"/>
          </a:p>
          <a:p>
            <a:endParaRPr lang="en-US" altLang="zh-CN" sz="1800" dirty="0" smtClean="0"/>
          </a:p>
          <a:p>
            <a:endParaRPr lang="en-US" altLang="zh-CN" sz="200" dirty="0" smtClean="0"/>
          </a:p>
          <a:p>
            <a:pPr marL="0" indent="0">
              <a:buNone/>
            </a:pPr>
            <a:r>
              <a:rPr lang="zh-CN" altLang="en-US" sz="2400" dirty="0" smtClean="0"/>
              <a:t>双丝网</a:t>
            </a:r>
            <a:r>
              <a:rPr lang="en-US" altLang="zh-CN" sz="2400" dirty="0" smtClean="0"/>
              <a:t>MM</a:t>
            </a:r>
            <a:r>
              <a:rPr lang="zh-CN" altLang="en-US" sz="2400" dirty="0" smtClean="0"/>
              <a:t>方案</a:t>
            </a:r>
            <a:endParaRPr lang="en-US" altLang="zh-CN" sz="2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 </a:t>
            </a:r>
            <a:r>
              <a:rPr lang="zh-CN" altLang="en-US" sz="2000" dirty="0" smtClean="0"/>
              <a:t>离子反馈更低</a:t>
            </a:r>
            <a:endParaRPr lang="en-US" altLang="zh-CN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 </a:t>
            </a:r>
            <a:r>
              <a:rPr lang="zh-CN" altLang="en-US" sz="2000" dirty="0" smtClean="0"/>
              <a:t>结构</a:t>
            </a:r>
            <a:r>
              <a:rPr lang="zh-CN" altLang="en-US" sz="2000" dirty="0"/>
              <a:t>紧凑</a:t>
            </a:r>
            <a:endParaRPr lang="en-US" altLang="zh-CN" sz="2000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480810" y="2302256"/>
                <a:ext cx="28460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i="1" dirty="0" smtClean="0">
                    <a:solidFill>
                      <a:schemeClr val="accent5"/>
                    </a:solidFill>
                  </a:rPr>
                  <a:t>实现</a:t>
                </a:r>
                <a14:m>
                  <m:oMath xmlns:m="http://schemas.openxmlformats.org/officeDocument/2006/math">
                    <m:r>
                      <a:rPr lang="en-US" altLang="zh-CN" sz="1600" b="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16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0</m:t>
                    </m:r>
                    <m:f>
                      <m:fPr>
                        <m:type m:val="skw"/>
                        <m:ctrlPr>
                          <a:rPr lang="en-US" altLang="zh-CN" sz="16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sz="1600" b="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𝑒𝑉</m:t>
                        </m:r>
                      </m:num>
                      <m:den>
                        <m:r>
                          <a:rPr lang="en-US" altLang="zh-CN" sz="16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zh-CN" altLang="en-US" sz="1600" i="1" dirty="0" smtClean="0">
                    <a:solidFill>
                      <a:schemeClr val="accent5"/>
                    </a:solidFill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sz="16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altLang="zh-CN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num>
                      <m:den>
                        <m:r>
                          <a:rPr lang="el-GR" altLang="zh-CN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zh-CN" altLang="en-US" sz="1600" i="1" dirty="0" smtClean="0">
                    <a:solidFill>
                      <a:schemeClr val="accent5"/>
                    </a:solidFill>
                  </a:rPr>
                  <a:t>鉴别</a:t>
                </a:r>
                <a:endParaRPr lang="zh-CN" altLang="en-US" sz="1600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810" y="2302256"/>
                <a:ext cx="2846092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1285" t="-105455" b="-16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/>
          <p:cNvCxnSpPr/>
          <p:nvPr/>
        </p:nvCxnSpPr>
        <p:spPr>
          <a:xfrm flipV="1">
            <a:off x="1244338" y="5099901"/>
            <a:ext cx="330740" cy="763571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30720" y="582576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光灵敏探测器</a:t>
            </a:r>
            <a:endParaRPr lang="zh-CN" altLang="en-US" sz="16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57" y="3767821"/>
            <a:ext cx="4761342" cy="8459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79" y="5929460"/>
            <a:ext cx="4706520" cy="658567"/>
          </a:xfrm>
          <a:prstGeom prst="rect">
            <a:avLst/>
          </a:prstGeom>
        </p:spPr>
      </p:pic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19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80" y="3897259"/>
            <a:ext cx="3210974" cy="23512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54" y="3897258"/>
            <a:ext cx="3210976" cy="235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THGEM</a:t>
            </a:r>
            <a:r>
              <a:rPr lang="zh-CN" altLang="en-US" dirty="0" smtClean="0"/>
              <a:t>模拟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84050" y="1845433"/>
                <a:ext cx="5181600" cy="2396629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模拟列表</a:t>
                </a:r>
                <a:endParaRPr lang="en-US" altLang="zh-CN" dirty="0" smtClean="0"/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 smtClean="0"/>
                  <a:t> ratio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𝑇𝐻𝐺𝐸𝑀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𝑑𝑟𝑖𝑓𝑡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dirty="0" smtClean="0"/>
                  <a:t> </a:t>
                </a:r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dirty="0" smtClean="0"/>
                  <a:t> ratio 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𝑀𝑀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𝑡𝑟𝑎𝑛𝑠𝑓𝑒𝑟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dirty="0" smtClean="0"/>
                  <a:t>  </a:t>
                </a:r>
              </a:p>
              <a:p>
                <a:pPr lvl="1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8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 THGEM</a:t>
                </a:r>
                <a:r>
                  <a:rPr lang="zh-CN" altLang="en-US" sz="18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几何参数的调整：</a:t>
                </a:r>
                <a:r>
                  <a:rPr lang="en-US" altLang="zh-CN" sz="18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THGEM</a:t>
                </a:r>
                <a:r>
                  <a:rPr lang="zh-CN" altLang="en-US" sz="18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厚度、孔间距、</a:t>
                </a:r>
                <a:r>
                  <a:rPr lang="en-US" altLang="zh-CN" sz="18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rim</a:t>
                </a:r>
                <a:r>
                  <a:rPr lang="zh-CN" altLang="en-US" sz="18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宽度</a:t>
                </a:r>
                <a:endParaRPr lang="en-US" altLang="zh-CN" sz="1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84050" y="1845433"/>
                <a:ext cx="5181600" cy="2396629"/>
              </a:xfrm>
              <a:blipFill rotWithShape="0">
                <a:blip r:embed="rId4"/>
                <a:stretch>
                  <a:fillRect l="-2118" t="-5598" b="-4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3"/>
              <p:cNvSpPr txBox="1">
                <a:spLocks/>
              </p:cNvSpPr>
              <p:nvPr/>
            </p:nvSpPr>
            <p:spPr>
              <a:xfrm>
                <a:off x="5973040" y="825742"/>
                <a:ext cx="5181600" cy="3433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 smtClean="0"/>
                  <a:t>模拟过程</a:t>
                </a:r>
                <a:endParaRPr lang="en-US" altLang="zh-CN" sz="2400" dirty="0" smtClean="0"/>
              </a:p>
              <a:p>
                <a:pPr lvl="1"/>
                <a:r>
                  <a:rPr lang="en-US" altLang="zh-CN" sz="2000" dirty="0" smtClean="0"/>
                  <a:t>ANSYS</a:t>
                </a:r>
                <a:r>
                  <a:rPr lang="zh-CN" altLang="en-US" sz="2000" dirty="0" smtClean="0"/>
                  <a:t>软件电场计算</a:t>
                </a:r>
                <a:endParaRPr lang="en-US" altLang="zh-CN" sz="2000" dirty="0" smtClean="0"/>
              </a:p>
              <a:p>
                <a:pPr lvl="1"/>
                <a:r>
                  <a:rPr lang="en-US" altLang="zh-CN" sz="2000" dirty="0" smtClean="0"/>
                  <a:t>Garfield++</a:t>
                </a:r>
                <a:r>
                  <a:rPr lang="zh-CN" altLang="en-US" sz="2000" dirty="0" smtClean="0"/>
                  <a:t>对气体反应模拟</a:t>
                </a:r>
                <a:endParaRPr lang="en-US" altLang="zh-CN" sz="2000" dirty="0"/>
              </a:p>
              <a:p>
                <a:pPr lvl="2"/>
                <a:r>
                  <a:rPr lang="zh-CN" altLang="en-US" sz="1800" dirty="0" smtClean="0"/>
                  <a:t>以一定能量入射光电子（</a:t>
                </a:r>
                <a:r>
                  <a:rPr lang="en-US" altLang="zh-CN" sz="1800" dirty="0" smtClean="0"/>
                  <a:t>0.1eV</a:t>
                </a:r>
                <a:r>
                  <a:rPr lang="zh-CN" altLang="en-US" sz="1800" dirty="0" smtClean="0"/>
                  <a:t>）</a:t>
                </a:r>
                <a:endParaRPr lang="en-US" altLang="zh-CN" sz="1800" dirty="0" smtClean="0"/>
              </a:p>
              <a:p>
                <a:pPr lvl="2"/>
                <a:r>
                  <a:rPr lang="zh-CN" altLang="en-US" sz="1800" dirty="0" smtClean="0"/>
                  <a:t>电场作用下的雪崩扩散等</a:t>
                </a:r>
                <a:endParaRPr lang="en-US" altLang="zh-CN" sz="1800" dirty="0" smtClean="0"/>
              </a:p>
              <a:p>
                <a:pPr lvl="2"/>
                <a:r>
                  <a:rPr lang="zh-CN" altLang="en-US" sz="1800" dirty="0" smtClean="0"/>
                  <a:t>收集阳极电子、阴极离子</a:t>
                </a:r>
                <a:endParaRPr lang="en-US" altLang="zh-CN" sz="1800" dirty="0" smtClean="0">
                  <a:solidFill>
                    <a:srgbClr val="C00000"/>
                  </a:solidFill>
                </a:endParaRPr>
              </a:p>
              <a:p>
                <a:r>
                  <a:rPr lang="zh-CN" altLang="en-US" sz="2000" dirty="0" smtClean="0">
                    <a:solidFill>
                      <a:srgbClr val="C00000"/>
                    </a:solidFill>
                  </a:rPr>
                  <a:t>收集效率 </a:t>
                </a:r>
                <a:r>
                  <a:rPr lang="zh-CN" altLang="en-US" sz="20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→ </a:t>
                </a:r>
                <a:r>
                  <a:rPr lang="zh-CN" altLang="en-US" sz="2000" u="sng" dirty="0" smtClean="0"/>
                  <a:t>雪崩光电子比例</a:t>
                </a:r>
                <a:endParaRPr lang="en-US" altLang="zh-CN" sz="2000" u="sng" dirty="0" smtClean="0"/>
              </a:p>
              <a:p>
                <a:r>
                  <a:rPr lang="zh-CN" altLang="en-US" sz="2000" dirty="0">
                    <a:solidFill>
                      <a:srgbClr val="C00000"/>
                    </a:solidFill>
                  </a:rPr>
                  <a:t>离子反馈 </a:t>
                </a:r>
                <a:r>
                  <a:rPr lang="zh-CN" altLang="en-US" sz="20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→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sz="2000" i="1" u="sng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 u="sng">
                            <a:latin typeface="Cambria Math" panose="02040503050406030204" pitchFamily="18" charset="0"/>
                          </a:rPr>
                          <m:t>阴极离子</m:t>
                        </m:r>
                      </m:num>
                      <m:den>
                        <m:r>
                          <a:rPr lang="zh-CN" altLang="en-US" sz="2000" u="sng">
                            <a:latin typeface="Cambria Math" panose="02040503050406030204" pitchFamily="18" charset="0"/>
                          </a:rPr>
                          <m:t>阳极电子</m:t>
                        </m:r>
                      </m:den>
                    </m:f>
                  </m:oMath>
                </a14:m>
                <a:endParaRPr lang="zh-CN" altLang="en-US" sz="2400" u="sng" dirty="0"/>
              </a:p>
            </p:txBody>
          </p:sp>
        </mc:Choice>
        <mc:Fallback xmlns="">
          <p:sp>
            <p:nvSpPr>
              <p:cNvPr id="24" name="内容占位符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40" y="825742"/>
                <a:ext cx="5181600" cy="3433187"/>
              </a:xfrm>
              <a:prstGeom prst="rect">
                <a:avLst/>
              </a:prstGeom>
              <a:blipFill rotWithShape="0">
                <a:blip r:embed="rId5"/>
                <a:stretch>
                  <a:fillRect l="-1647" t="-3191" b="-3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3808429" y="2676279"/>
            <a:ext cx="203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寻找合适的电场比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右大括号 10"/>
          <p:cNvSpPr/>
          <p:nvPr/>
        </p:nvSpPr>
        <p:spPr>
          <a:xfrm>
            <a:off x="3601039" y="2535810"/>
            <a:ext cx="207390" cy="707011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5" y="4290647"/>
            <a:ext cx="2272375" cy="17118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60" y="4290647"/>
            <a:ext cx="2265320" cy="17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9788" y="365125"/>
                <a:ext cx="6107767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𝑇𝐻𝐺𝐸𝑀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3600" i="1">
                                <a:latin typeface="Cambria Math" panose="02040503050406030204" pitchFamily="18" charset="0"/>
                              </a:rPr>
                              <m:t>𝑑𝑟𝑖𝑓𝑡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3600" dirty="0" smtClean="0"/>
                  <a:t>扫描</a:t>
                </a:r>
                <a:r>
                  <a:rPr lang="en-US" altLang="zh-CN" sz="3600" dirty="0"/>
                  <a:t>——</a:t>
                </a:r>
                <a:r>
                  <a:rPr lang="zh-CN" altLang="en-US" sz="3600" dirty="0" smtClean="0"/>
                  <a:t>透射式</a:t>
                </a:r>
                <a:endParaRPr lang="zh-CN" altLang="en-US" sz="36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9788" y="365125"/>
                <a:ext cx="6107767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内容占位符 1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30369" y="3289957"/>
            <a:ext cx="3910799" cy="3163661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36645" y="654400"/>
            <a:ext cx="3880980" cy="3185477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6765" y="2015026"/>
            <a:ext cx="3999639" cy="1168367"/>
            <a:chOff x="8003356" y="331894"/>
            <a:chExt cx="4074439" cy="200649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3356" y="820690"/>
              <a:ext cx="4074439" cy="1517698"/>
            </a:xfrm>
            <a:prstGeom prst="rect">
              <a:avLst/>
            </a:prstGeom>
          </p:spPr>
        </p:pic>
        <p:sp>
          <p:nvSpPr>
            <p:cNvPr id="20" name="任意多边形 19"/>
            <p:cNvSpPr/>
            <p:nvPr/>
          </p:nvSpPr>
          <p:spPr>
            <a:xfrm>
              <a:off x="9641998" y="331894"/>
              <a:ext cx="315749" cy="488796"/>
            </a:xfrm>
            <a:custGeom>
              <a:avLst/>
              <a:gdLst>
                <a:gd name="connsiteX0" fmla="*/ 0 w 1904215"/>
                <a:gd name="connsiteY0" fmla="*/ 0 h 2103587"/>
                <a:gd name="connsiteX1" fmla="*/ 311085 w 1904215"/>
                <a:gd name="connsiteY1" fmla="*/ 188536 h 2103587"/>
                <a:gd name="connsiteX2" fmla="*/ 386499 w 1904215"/>
                <a:gd name="connsiteY2" fmla="*/ 593889 h 2103587"/>
                <a:gd name="connsiteX3" fmla="*/ 688157 w 1904215"/>
                <a:gd name="connsiteY3" fmla="*/ 754144 h 2103587"/>
                <a:gd name="connsiteX4" fmla="*/ 829559 w 1904215"/>
                <a:gd name="connsiteY4" fmla="*/ 1187777 h 2103587"/>
                <a:gd name="connsiteX5" fmla="*/ 1178351 w 1904215"/>
                <a:gd name="connsiteY5" fmla="*/ 1216058 h 2103587"/>
                <a:gd name="connsiteX6" fmla="*/ 1253765 w 1904215"/>
                <a:gd name="connsiteY6" fmla="*/ 1611983 h 2103587"/>
                <a:gd name="connsiteX7" fmla="*/ 1659118 w 1904215"/>
                <a:gd name="connsiteY7" fmla="*/ 1734532 h 2103587"/>
                <a:gd name="connsiteX8" fmla="*/ 1715679 w 1904215"/>
                <a:gd name="connsiteY8" fmla="*/ 2055043 h 2103587"/>
                <a:gd name="connsiteX9" fmla="*/ 1904215 w 1904215"/>
                <a:gd name="connsiteY9" fmla="*/ 2102177 h 21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215" h="2103587">
                  <a:moveTo>
                    <a:pt x="0" y="0"/>
                  </a:moveTo>
                  <a:cubicBezTo>
                    <a:pt x="123334" y="44777"/>
                    <a:pt x="246669" y="89555"/>
                    <a:pt x="311085" y="188536"/>
                  </a:cubicBezTo>
                  <a:cubicBezTo>
                    <a:pt x="375501" y="287517"/>
                    <a:pt x="323654" y="499621"/>
                    <a:pt x="386499" y="593889"/>
                  </a:cubicBezTo>
                  <a:cubicBezTo>
                    <a:pt x="449344" y="688157"/>
                    <a:pt x="614314" y="655163"/>
                    <a:pt x="688157" y="754144"/>
                  </a:cubicBezTo>
                  <a:cubicBezTo>
                    <a:pt x="762000" y="853125"/>
                    <a:pt x="747860" y="1110791"/>
                    <a:pt x="829559" y="1187777"/>
                  </a:cubicBezTo>
                  <a:cubicBezTo>
                    <a:pt x="911258" y="1264763"/>
                    <a:pt x="1107650" y="1145357"/>
                    <a:pt x="1178351" y="1216058"/>
                  </a:cubicBezTo>
                  <a:cubicBezTo>
                    <a:pt x="1249052" y="1286759"/>
                    <a:pt x="1173637" y="1525571"/>
                    <a:pt x="1253765" y="1611983"/>
                  </a:cubicBezTo>
                  <a:cubicBezTo>
                    <a:pt x="1333893" y="1698395"/>
                    <a:pt x="1582132" y="1660689"/>
                    <a:pt x="1659118" y="1734532"/>
                  </a:cubicBezTo>
                  <a:cubicBezTo>
                    <a:pt x="1736104" y="1808375"/>
                    <a:pt x="1674830" y="1993769"/>
                    <a:pt x="1715679" y="2055043"/>
                  </a:cubicBezTo>
                  <a:cubicBezTo>
                    <a:pt x="1756528" y="2116317"/>
                    <a:pt x="1904215" y="2102177"/>
                    <a:pt x="1904215" y="210217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9428758" y="331894"/>
              <a:ext cx="315749" cy="488796"/>
            </a:xfrm>
            <a:custGeom>
              <a:avLst/>
              <a:gdLst>
                <a:gd name="connsiteX0" fmla="*/ 0 w 1904215"/>
                <a:gd name="connsiteY0" fmla="*/ 0 h 2103587"/>
                <a:gd name="connsiteX1" fmla="*/ 311085 w 1904215"/>
                <a:gd name="connsiteY1" fmla="*/ 188536 h 2103587"/>
                <a:gd name="connsiteX2" fmla="*/ 386499 w 1904215"/>
                <a:gd name="connsiteY2" fmla="*/ 593889 h 2103587"/>
                <a:gd name="connsiteX3" fmla="*/ 688157 w 1904215"/>
                <a:gd name="connsiteY3" fmla="*/ 754144 h 2103587"/>
                <a:gd name="connsiteX4" fmla="*/ 829559 w 1904215"/>
                <a:gd name="connsiteY4" fmla="*/ 1187777 h 2103587"/>
                <a:gd name="connsiteX5" fmla="*/ 1178351 w 1904215"/>
                <a:gd name="connsiteY5" fmla="*/ 1216058 h 2103587"/>
                <a:gd name="connsiteX6" fmla="*/ 1253765 w 1904215"/>
                <a:gd name="connsiteY6" fmla="*/ 1611983 h 2103587"/>
                <a:gd name="connsiteX7" fmla="*/ 1659118 w 1904215"/>
                <a:gd name="connsiteY7" fmla="*/ 1734532 h 2103587"/>
                <a:gd name="connsiteX8" fmla="*/ 1715679 w 1904215"/>
                <a:gd name="connsiteY8" fmla="*/ 2055043 h 2103587"/>
                <a:gd name="connsiteX9" fmla="*/ 1904215 w 1904215"/>
                <a:gd name="connsiteY9" fmla="*/ 2102177 h 21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215" h="2103587">
                  <a:moveTo>
                    <a:pt x="0" y="0"/>
                  </a:moveTo>
                  <a:cubicBezTo>
                    <a:pt x="123334" y="44777"/>
                    <a:pt x="246669" y="89555"/>
                    <a:pt x="311085" y="188536"/>
                  </a:cubicBezTo>
                  <a:cubicBezTo>
                    <a:pt x="375501" y="287517"/>
                    <a:pt x="323654" y="499621"/>
                    <a:pt x="386499" y="593889"/>
                  </a:cubicBezTo>
                  <a:cubicBezTo>
                    <a:pt x="449344" y="688157"/>
                    <a:pt x="614314" y="655163"/>
                    <a:pt x="688157" y="754144"/>
                  </a:cubicBezTo>
                  <a:cubicBezTo>
                    <a:pt x="762000" y="853125"/>
                    <a:pt x="747860" y="1110791"/>
                    <a:pt x="829559" y="1187777"/>
                  </a:cubicBezTo>
                  <a:cubicBezTo>
                    <a:pt x="911258" y="1264763"/>
                    <a:pt x="1107650" y="1145357"/>
                    <a:pt x="1178351" y="1216058"/>
                  </a:cubicBezTo>
                  <a:cubicBezTo>
                    <a:pt x="1249052" y="1286759"/>
                    <a:pt x="1173637" y="1525571"/>
                    <a:pt x="1253765" y="1611983"/>
                  </a:cubicBezTo>
                  <a:cubicBezTo>
                    <a:pt x="1333893" y="1698395"/>
                    <a:pt x="1582132" y="1660689"/>
                    <a:pt x="1659118" y="1734532"/>
                  </a:cubicBezTo>
                  <a:cubicBezTo>
                    <a:pt x="1736104" y="1808375"/>
                    <a:pt x="1674830" y="1993769"/>
                    <a:pt x="1715679" y="2055043"/>
                  </a:cubicBezTo>
                  <a:cubicBezTo>
                    <a:pt x="1756528" y="2116317"/>
                    <a:pt x="1904215" y="2102177"/>
                    <a:pt x="1904215" y="210217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9882701" y="331894"/>
              <a:ext cx="315749" cy="488796"/>
            </a:xfrm>
            <a:custGeom>
              <a:avLst/>
              <a:gdLst>
                <a:gd name="connsiteX0" fmla="*/ 0 w 1904215"/>
                <a:gd name="connsiteY0" fmla="*/ 0 h 2103587"/>
                <a:gd name="connsiteX1" fmla="*/ 311085 w 1904215"/>
                <a:gd name="connsiteY1" fmla="*/ 188536 h 2103587"/>
                <a:gd name="connsiteX2" fmla="*/ 386499 w 1904215"/>
                <a:gd name="connsiteY2" fmla="*/ 593889 h 2103587"/>
                <a:gd name="connsiteX3" fmla="*/ 688157 w 1904215"/>
                <a:gd name="connsiteY3" fmla="*/ 754144 h 2103587"/>
                <a:gd name="connsiteX4" fmla="*/ 829559 w 1904215"/>
                <a:gd name="connsiteY4" fmla="*/ 1187777 h 2103587"/>
                <a:gd name="connsiteX5" fmla="*/ 1178351 w 1904215"/>
                <a:gd name="connsiteY5" fmla="*/ 1216058 h 2103587"/>
                <a:gd name="connsiteX6" fmla="*/ 1253765 w 1904215"/>
                <a:gd name="connsiteY6" fmla="*/ 1611983 h 2103587"/>
                <a:gd name="connsiteX7" fmla="*/ 1659118 w 1904215"/>
                <a:gd name="connsiteY7" fmla="*/ 1734532 h 2103587"/>
                <a:gd name="connsiteX8" fmla="*/ 1715679 w 1904215"/>
                <a:gd name="connsiteY8" fmla="*/ 2055043 h 2103587"/>
                <a:gd name="connsiteX9" fmla="*/ 1904215 w 1904215"/>
                <a:gd name="connsiteY9" fmla="*/ 2102177 h 21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215" h="2103587">
                  <a:moveTo>
                    <a:pt x="0" y="0"/>
                  </a:moveTo>
                  <a:cubicBezTo>
                    <a:pt x="123334" y="44777"/>
                    <a:pt x="246669" y="89555"/>
                    <a:pt x="311085" y="188536"/>
                  </a:cubicBezTo>
                  <a:cubicBezTo>
                    <a:pt x="375501" y="287517"/>
                    <a:pt x="323654" y="499621"/>
                    <a:pt x="386499" y="593889"/>
                  </a:cubicBezTo>
                  <a:cubicBezTo>
                    <a:pt x="449344" y="688157"/>
                    <a:pt x="614314" y="655163"/>
                    <a:pt x="688157" y="754144"/>
                  </a:cubicBezTo>
                  <a:cubicBezTo>
                    <a:pt x="762000" y="853125"/>
                    <a:pt x="747860" y="1110791"/>
                    <a:pt x="829559" y="1187777"/>
                  </a:cubicBezTo>
                  <a:cubicBezTo>
                    <a:pt x="911258" y="1264763"/>
                    <a:pt x="1107650" y="1145357"/>
                    <a:pt x="1178351" y="1216058"/>
                  </a:cubicBezTo>
                  <a:cubicBezTo>
                    <a:pt x="1249052" y="1286759"/>
                    <a:pt x="1173637" y="1525571"/>
                    <a:pt x="1253765" y="1611983"/>
                  </a:cubicBezTo>
                  <a:cubicBezTo>
                    <a:pt x="1333893" y="1698395"/>
                    <a:pt x="1582132" y="1660689"/>
                    <a:pt x="1659118" y="1734532"/>
                  </a:cubicBezTo>
                  <a:cubicBezTo>
                    <a:pt x="1736104" y="1808375"/>
                    <a:pt x="1674830" y="1993769"/>
                    <a:pt x="1715679" y="2055043"/>
                  </a:cubicBezTo>
                  <a:cubicBezTo>
                    <a:pt x="1756528" y="2116317"/>
                    <a:pt x="1904215" y="2102177"/>
                    <a:pt x="1904215" y="210217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H="1">
              <a:off x="9586632" y="820690"/>
              <a:ext cx="157874" cy="3848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9937142" y="832910"/>
              <a:ext cx="19680" cy="3354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10212927" y="852446"/>
              <a:ext cx="314749" cy="3158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8665221" y="1892532"/>
                <a:ext cx="2932983" cy="83099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sz="1200" dirty="0" smtClean="0"/>
                  <a:t>光电子收集效率： </a:t>
                </a:r>
                <a:endParaRPr lang="en-US" altLang="zh-CN" sz="1200" dirty="0" smtClean="0"/>
              </a:p>
              <a:p>
                <a:r>
                  <a:rPr lang="en-US" altLang="zh-CN" sz="1400" dirty="0"/>
                  <a:t>	</a:t>
                </a:r>
                <a:r>
                  <a:rPr lang="en-US" altLang="zh-CN" sz="1100" dirty="0" smtClean="0"/>
                  <a:t>Ratio &lt; 100, </a:t>
                </a:r>
                <a:r>
                  <a:rPr lang="zh-CN" altLang="en-US" sz="1100" dirty="0" smtClean="0"/>
                  <a:t>收集率达最大值</a:t>
                </a:r>
                <a:endParaRPr lang="en-US" altLang="zh-CN" sz="1100" dirty="0" smtClean="0"/>
              </a:p>
              <a:p>
                <a:r>
                  <a:rPr lang="en-US" altLang="zh-CN" sz="1100" dirty="0"/>
                  <a:t>	</a:t>
                </a:r>
                <a:r>
                  <a:rPr lang="zh-CN" altLang="en-US" sz="1100" dirty="0" smtClean="0"/>
                  <a:t>最大值 </a:t>
                </a:r>
                <a:r>
                  <a:rPr lang="en-US" altLang="zh-CN" sz="1100" dirty="0" smtClean="0"/>
                  <a:t>&gt; 90%</a:t>
                </a:r>
              </a:p>
              <a:p>
                <a:r>
                  <a:rPr lang="en-US" altLang="zh-CN" sz="11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100" b="0" i="1" smtClean="0">
                        <a:latin typeface="Cambria Math" panose="02040503050406030204" pitchFamily="18" charset="0"/>
                      </a:rPr>
                      <m:t>𝐴𝑟</m:t>
                    </m:r>
                    <m:r>
                      <a:rPr lang="en-US" altLang="zh-CN" sz="11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altLang="zh-CN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100" b="0" i="1" smtClean="0">
                        <a:latin typeface="Cambria Math" panose="02040503050406030204" pitchFamily="18" charset="0"/>
                      </a:rPr>
                      <m:t>=50:50</m:t>
                    </m:r>
                  </m:oMath>
                </a14:m>
                <a:r>
                  <a:rPr lang="en-US" altLang="zh-CN" sz="1100" dirty="0" smtClean="0"/>
                  <a:t>, </a:t>
                </a:r>
                <a:r>
                  <a:rPr lang="zh-CN" altLang="en-US" sz="1100" dirty="0" smtClean="0"/>
                  <a:t>透过率最高</a:t>
                </a:r>
                <a:endParaRPr lang="zh-CN" altLang="en-US" sz="1100" dirty="0"/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221" y="1892532"/>
                <a:ext cx="2932983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8663233" y="4040460"/>
                <a:ext cx="2934971" cy="83099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chemeClr val="bg1"/>
                    </a:solidFill>
                  </a:rPr>
                  <a:t>IBF: </a:t>
                </a:r>
              </a:p>
              <a:p>
                <a:r>
                  <a:rPr lang="en-US" altLang="zh-CN" sz="1200" dirty="0" smtClean="0">
                    <a:solidFill>
                      <a:schemeClr val="bg1"/>
                    </a:solidFill>
                  </a:rPr>
                  <a:t>     100 &lt; Ratio &lt; 200, </a:t>
                </a:r>
                <a:r>
                  <a:rPr lang="zh-CN" altLang="en-US" sz="1200" dirty="0" smtClean="0">
                    <a:solidFill>
                      <a:schemeClr val="bg1"/>
                    </a:solidFill>
                  </a:rPr>
                  <a:t>呈现拐点</a:t>
                </a:r>
                <a:endParaRPr lang="en-US" altLang="zh-CN" sz="1200" dirty="0" smtClean="0">
                  <a:solidFill>
                    <a:schemeClr val="bg1"/>
                  </a:solidFill>
                </a:endParaRPr>
              </a:p>
              <a:p>
                <a:r>
                  <a:rPr lang="en-US" altLang="zh-CN" sz="12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200" dirty="0" smtClean="0">
                    <a:solidFill>
                      <a:schemeClr val="bg1"/>
                    </a:solidFill>
                  </a:rPr>
                  <a:t>     Ratio &gt; 200, </a:t>
                </a:r>
                <a:r>
                  <a:rPr lang="zh-CN" altLang="en-US" sz="1200" dirty="0" smtClean="0">
                    <a:solidFill>
                      <a:schemeClr val="bg1"/>
                    </a:solidFill>
                  </a:rPr>
                  <a:t>变化小</a:t>
                </a:r>
                <a:endParaRPr lang="en-US" altLang="zh-CN" sz="1200" dirty="0" smtClean="0">
                  <a:solidFill>
                    <a:schemeClr val="bg1"/>
                  </a:solidFill>
                </a:endParaRPr>
              </a:p>
              <a:p>
                <a:r>
                  <a:rPr lang="en-US" altLang="zh-CN" sz="12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200" dirty="0" smtClean="0">
                    <a:solidFill>
                      <a:schemeClr val="bg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𝐴𝑟</m:t>
                    </m:r>
                    <m:r>
                      <a:rPr lang="en-US" altLang="zh-CN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=93 :7,</m:t>
                    </m:r>
                  </m:oMath>
                </a14:m>
                <a:r>
                  <a:rPr lang="zh-CN" altLang="en-US" sz="1200" dirty="0" smtClean="0">
                    <a:solidFill>
                      <a:schemeClr val="bg1"/>
                    </a:solidFill>
                  </a:rPr>
                  <a:t> 抑制最佳，</a:t>
                </a:r>
                <a:r>
                  <a:rPr lang="en-US" altLang="zh-CN" sz="1200" dirty="0" smtClean="0">
                    <a:solidFill>
                      <a:schemeClr val="bg1"/>
                    </a:solidFill>
                  </a:rPr>
                  <a:t>~12.5%</a:t>
                </a: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233" y="4040460"/>
                <a:ext cx="293497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659880" y="171902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透射式探测原理：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 rot="20884404">
            <a:off x="4346697" y="197762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光电子动量方向</a:t>
            </a:r>
            <a:r>
              <a:rPr lang="zh-CN" altLang="en-US" dirty="0" smtClean="0">
                <a:solidFill>
                  <a:srgbClr val="C00000"/>
                </a:solidFill>
              </a:rPr>
              <a:t>向下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25" y="3511948"/>
            <a:ext cx="3832274" cy="288555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780152" y="4899224"/>
            <a:ext cx="801278" cy="101138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61032" y="53859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光电子投射范围</a:t>
            </a:r>
            <a:endParaRPr lang="en-US" altLang="zh-CN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29403" y="3876030"/>
                <a:ext cx="205056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THGEM</a:t>
                </a:r>
                <a:r>
                  <a:rPr lang="zh-CN" altLang="en-US" dirty="0" smtClean="0"/>
                  <a:t>几何尺寸：</a:t>
                </a:r>
                <a:endParaRPr lang="en-US" altLang="zh-CN" dirty="0" smtClean="0"/>
              </a:p>
              <a:p>
                <a:r>
                  <a:rPr lang="en-US" altLang="zh-CN" dirty="0" smtClean="0"/>
                  <a:t>      </a:t>
                </a:r>
                <a:r>
                  <a:rPr lang="zh-CN" altLang="en-US" dirty="0" smtClean="0"/>
                  <a:t>孔径：</a:t>
                </a:r>
                <a:r>
                  <a:rPr lang="en-US" altLang="zh-CN" dirty="0" smtClean="0"/>
                  <a:t>200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</a:t>
                </a:r>
                <a:r>
                  <a:rPr lang="zh-CN" altLang="en-US" dirty="0" smtClean="0"/>
                  <a:t>厚度：</a:t>
                </a:r>
                <a:r>
                  <a:rPr lang="en-US" altLang="zh-CN" dirty="0" smtClean="0"/>
                  <a:t>200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pitch</a:t>
                </a:r>
                <a:r>
                  <a:rPr lang="zh-CN" altLang="en-US" dirty="0" smtClean="0"/>
                  <a:t>：</a:t>
                </a:r>
                <a:r>
                  <a:rPr lang="en-US" altLang="zh-CN" dirty="0" smtClean="0"/>
                  <a:t>500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03" y="3876030"/>
                <a:ext cx="2050561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2374" t="-4569" r="-2374" b="-7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>
            <a:stCxn id="23" idx="3"/>
            <a:endCxn id="10" idx="1"/>
          </p:cNvCxnSpPr>
          <p:nvPr/>
        </p:nvCxnSpPr>
        <p:spPr>
          <a:xfrm flipV="1">
            <a:off x="2661525" y="5404914"/>
            <a:ext cx="1118627" cy="165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000" y="4888956"/>
            <a:ext cx="882696" cy="12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𝑀𝑀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𝑡𝑟𝑎𝑛𝑠𝑓𝑒𝑟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 smtClean="0"/>
                  <a:t>扫描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9788" y="1681163"/>
                <a:ext cx="10514012" cy="823912"/>
              </a:xfrm>
            </p:spPr>
            <p:txBody>
              <a:bodyPr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drift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𝑻𝑯𝑮𝑬𝑴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𝑴𝑴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设为定值</m:t>
                    </m:r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改变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tran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𝒔𝒇𝒆𝒓</m:t>
                        </m:r>
                      </m:sub>
                    </m:sSub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；</m:t>
                    </m:r>
                    <m:f>
                      <m:fPr>
                        <m:type m:val="skw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𝑇𝐻𝐺𝐸𝑀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𝑑𝑟𝑖𝑓𝑡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= 200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9788" y="1681163"/>
                <a:ext cx="10514012" cy="82391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132872" y="2297681"/>
            <a:ext cx="4571618" cy="3684588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409104" y="2297681"/>
            <a:ext cx="4709379" cy="3684588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038600" y="6497755"/>
            <a:ext cx="4114800" cy="365125"/>
          </a:xfrm>
        </p:spPr>
        <p:txBody>
          <a:bodyPr/>
          <a:lstStyle/>
          <a:p>
            <a:r>
              <a:rPr lang="zh-CN" altLang="en-US" dirty="0" smtClean="0"/>
              <a:t>第七届全国先进气体探测器研讨会      广西   南宁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89231" y="5976182"/>
                <a:ext cx="10813538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Ratio &lt; 200, </a:t>
                </a:r>
                <a:r>
                  <a:rPr lang="zh-CN" altLang="en-US" dirty="0" smtClean="0"/>
                  <a:t>探测器工作不稳定；</a:t>
                </a:r>
                <a:r>
                  <a:rPr lang="en-US" altLang="zh-CN" dirty="0" smtClean="0"/>
                  <a:t>Ratio &gt; 200, </a:t>
                </a:r>
                <a:r>
                  <a:rPr lang="zh-CN" altLang="en-US" dirty="0" smtClean="0"/>
                  <a:t>稳定工作，收集率维持在最高值 </a:t>
                </a: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drift</m:t>
                        </m:r>
                      </m:sub>
                    </m:sSub>
                  </m:oMath>
                </a14:m>
                <a:r>
                  <a:rPr lang="zh-CN" altLang="en-US" dirty="0" smtClean="0"/>
                  <a:t>对收集效率影响更大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31" y="5976182"/>
                <a:ext cx="1081353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51" t="-12903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4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325" y="3592724"/>
            <a:ext cx="4041069" cy="3151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395" y="3592724"/>
            <a:ext cx="3981682" cy="289360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67261" y="452793"/>
            <a:ext cx="4238134" cy="3139931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805395" y="452793"/>
            <a:ext cx="3981682" cy="3139931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98536" y="422558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Pitch</a:t>
            </a:r>
            <a:r>
              <a:rPr lang="zh-CN" altLang="en-US" dirty="0"/>
              <a:t>扫描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占位符 3"/>
              <p:cNvSpPr txBox="1">
                <a:spLocks/>
              </p:cNvSpPr>
              <p:nvPr/>
            </p:nvSpPr>
            <p:spPr>
              <a:xfrm>
                <a:off x="298536" y="1753386"/>
                <a:ext cx="3268726" cy="26866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800" i="1" u="sng" dirty="0" smtClean="0">
                    <a:effectLst/>
                    <a:latin typeface="Cambria Math" panose="02040503050406030204" pitchFamily="18" charset="0"/>
                  </a:rPr>
                  <a:t>Pitch </a:t>
                </a:r>
                <a:r>
                  <a:rPr lang="zh-CN" altLang="en-US" sz="1800" i="1" u="sng" dirty="0" smtClean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</a:rPr>
                  <a:t>→ 直接影响靠近两孔中间位置的光电子透过</a:t>
                </a:r>
                <a:endParaRPr lang="en-US" altLang="zh-CN" sz="1800" i="1" u="sng" dirty="0" smtClean="0">
                  <a:effectLst/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effectLst/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effectLst/>
                            <a:latin typeface="Cambria Math" panose="02040503050406030204" pitchFamily="18" charset="0"/>
                          </a:rPr>
                          <m:t>drift</m:t>
                        </m:r>
                      </m:sub>
                    </m:sSub>
                    <m:r>
                      <a:rPr lang="en-US" altLang="zh-CN" sz="1800" b="1" i="1"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effectLst/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1800" b="1" i="1">
                            <a:effectLst/>
                            <a:latin typeface="Cambria Math" panose="02040503050406030204" pitchFamily="18" charset="0"/>
                          </a:rPr>
                          <m:t>𝑻𝑯𝑮𝑬𝑴</m:t>
                        </m:r>
                      </m:sub>
                    </m:sSub>
                    <m:r>
                      <a:rPr lang="en-US" altLang="zh-CN" sz="1800" b="1" i="1"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effectLst/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1800" b="1" i="1">
                            <a:effectLst/>
                            <a:latin typeface="Cambria Math" panose="02040503050406030204" pitchFamily="18" charset="0"/>
                          </a:rPr>
                          <m:t>𝑴𝑴</m:t>
                        </m:r>
                        <m:r>
                          <a:rPr lang="en-US" altLang="zh-CN" sz="1800" b="1" i="1" smtClean="0"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</m:sub>
                    </m:sSub>
                    <m:sSub>
                      <m:sSubPr>
                        <m:ctrlPr>
                          <a:rPr lang="en-US" altLang="zh-CN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effectLst/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effectLst/>
                            <a:latin typeface="Cambria Math" panose="02040503050406030204" pitchFamily="18" charset="0"/>
                          </a:rPr>
                          <m:t>tran</m:t>
                        </m:r>
                        <m:r>
                          <a:rPr lang="en-US" altLang="zh-CN" sz="1800" b="1" i="1">
                            <a:effectLst/>
                            <a:latin typeface="Cambria Math" panose="02040503050406030204" pitchFamily="18" charset="0"/>
                          </a:rPr>
                          <m:t>𝒔𝒇𝒆𝒓</m:t>
                        </m:r>
                      </m:sub>
                    </m:sSub>
                    <m:r>
                      <a:rPr lang="zh-CN" altLang="en-US" sz="1800" b="1" i="1" smtClean="0">
                        <a:effectLst/>
                        <a:latin typeface="Cambria Math" panose="02040503050406030204" pitchFamily="18" charset="0"/>
                      </a:rPr>
                      <m:t>固定</m:t>
                    </m:r>
                    <m:r>
                      <a:rPr lang="zh-CN" altLang="en-US" sz="1800" b="1" i="1">
                        <a:effectLst/>
                        <a:latin typeface="Cambria Math" panose="02040503050406030204" pitchFamily="18" charset="0"/>
                      </a:rPr>
                      <m:t>不变</m:t>
                    </m:r>
                  </m:oMath>
                </a14:m>
                <a:endParaRPr lang="en-US" altLang="zh-CN" sz="1800" b="1" i="1" dirty="0" smtClean="0">
                  <a:effectLst/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</a:rPr>
                              <m:t>𝑇𝐻𝐺𝐸𝑀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</a:rPr>
                              <m:t>𝑑𝑟𝑖𝑓𝑡</m:t>
                            </m:r>
                          </m:sub>
                        </m:sSub>
                      </m:den>
                    </m:f>
                    <m:r>
                      <a:rPr lang="en-US" altLang="zh-CN" sz="1800" b="0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smtClean="0">
                        <a:effectLst/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zh-CN" altLang="en-US" sz="1800" dirty="0">
                    <a:effectLst/>
                  </a:rPr>
                  <a:t> </a:t>
                </a:r>
                <a:endParaRPr lang="en-US" altLang="zh-CN" sz="1800" dirty="0" smtClean="0">
                  <a:effectLst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</a:rPr>
                              <m:t>𝑀𝑀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800" i="1">
                                <a:effectLst/>
                                <a:latin typeface="Cambria Math" panose="02040503050406030204" pitchFamily="18" charset="0"/>
                              </a:rPr>
                              <m:t>𝑡𝑟𝑎𝑛𝑠𝑓𝑒𝑟</m:t>
                            </m:r>
                          </m:sub>
                        </m:sSub>
                      </m:den>
                    </m:f>
                    <m:r>
                      <a:rPr lang="en-US" altLang="zh-CN" sz="1800" b="0" i="1" smtClean="0">
                        <a:effectLst/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altLang="zh-CN" sz="1800" dirty="0" smtClean="0">
                  <a:effectLst/>
                </a:endParaRPr>
              </a:p>
              <a:p>
                <a:r>
                  <a:rPr lang="zh-CN" altLang="en-US" sz="1800" dirty="0" smtClean="0">
                    <a:effectLst/>
                  </a:rPr>
                  <a:t>（</a:t>
                </a:r>
                <a:r>
                  <a:rPr lang="en-US" altLang="zh-CN" sz="1800" dirty="0" smtClean="0">
                    <a:effectLst/>
                  </a:rPr>
                  <a:t>rim = 0</a:t>
                </a:r>
                <a:r>
                  <a:rPr lang="zh-CN" altLang="en-US" sz="1800" dirty="0" smtClean="0">
                    <a:effectLst/>
                  </a:rPr>
                  <a:t>）</a:t>
                </a:r>
                <a:endParaRPr lang="en-US" altLang="zh-CN" sz="1800" dirty="0" smtClean="0">
                  <a:effectLst/>
                </a:endParaRPr>
              </a:p>
            </p:txBody>
          </p:sp>
        </mc:Choice>
        <mc:Fallback xmlns="">
          <p:sp>
            <p:nvSpPr>
              <p:cNvPr id="12" name="文本占位符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6" y="1753386"/>
                <a:ext cx="3268726" cy="2686639"/>
              </a:xfrm>
              <a:prstGeom prst="rect">
                <a:avLst/>
              </a:prstGeom>
              <a:blipFill rotWithShape="0">
                <a:blip r:embed="rId6"/>
                <a:stretch>
                  <a:fillRect l="-1306" t="-2955" r="-1493" b="-111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160163" y="4570524"/>
            <a:ext cx="360416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0.3mm </a:t>
            </a:r>
            <a:r>
              <a:rPr lang="en-US" altLang="zh-CN" dirty="0">
                <a:solidFill>
                  <a:schemeClr val="bg1"/>
                </a:solidFill>
              </a:rPr>
              <a:t>&lt; pitch &lt; 0.7mm 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</a:rPr>
              <a:t>       </a:t>
            </a:r>
            <a:r>
              <a:rPr lang="zh-CN" altLang="en-US" dirty="0" smtClean="0">
                <a:solidFill>
                  <a:schemeClr val="bg1"/>
                </a:solidFill>
              </a:rPr>
              <a:t>光电子</a:t>
            </a:r>
            <a:r>
              <a:rPr lang="zh-CN" altLang="en-US" dirty="0">
                <a:solidFill>
                  <a:schemeClr val="bg1"/>
                </a:solidFill>
              </a:rPr>
              <a:t>收集率处于较高值</a:t>
            </a:r>
            <a:r>
              <a:rPr lang="en-US" altLang="zh-CN" dirty="0">
                <a:solidFill>
                  <a:schemeClr val="bg1"/>
                </a:solidFill>
              </a:rPr>
              <a:t>  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宋体" panose="02010600030101010101" pitchFamily="2" charset="-122"/>
              </a:rPr>
              <a:t>     → 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综合考虑增益和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</a:rPr>
              <a:t>IBF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影响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28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Rim</a:t>
            </a:r>
            <a:r>
              <a:rPr lang="zh-CN" altLang="en-US" dirty="0" smtClean="0"/>
              <a:t>扫描：影响孔边缘电场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1008" y="1978163"/>
            <a:ext cx="4083774" cy="3291400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33061" y="1978163"/>
            <a:ext cx="4464573" cy="3291400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782" y="1978163"/>
            <a:ext cx="3929363" cy="3291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62813" y="3308804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im</a:t>
            </a:r>
            <a:r>
              <a:rPr lang="zh-CN" altLang="en-US" dirty="0" smtClean="0"/>
              <a:t>对增益影响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928755" y="2773048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im</a:t>
            </a:r>
            <a:r>
              <a:rPr lang="zh-CN" altLang="en-US" dirty="0" smtClean="0"/>
              <a:t>对</a:t>
            </a:r>
            <a:r>
              <a:rPr lang="en-US" altLang="zh-CN" dirty="0" smtClean="0"/>
              <a:t>IBF</a:t>
            </a:r>
            <a:r>
              <a:rPr lang="zh-CN" altLang="en-US" dirty="0" smtClean="0"/>
              <a:t>影响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667818" y="5524593"/>
            <a:ext cx="68563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C00000"/>
                </a:solidFill>
              </a:rPr>
              <a:t>Rim</a:t>
            </a:r>
            <a:r>
              <a:rPr lang="zh-CN" altLang="en-US" i="1" dirty="0" smtClean="0">
                <a:solidFill>
                  <a:srgbClr val="C00000"/>
                </a:solidFill>
              </a:rPr>
              <a:t>小，有利</a:t>
            </a:r>
            <a:r>
              <a:rPr lang="en-US" altLang="zh-CN" i="1" dirty="0" smtClean="0">
                <a:solidFill>
                  <a:srgbClr val="C00000"/>
                </a:solidFill>
              </a:rPr>
              <a:t>THGEM</a:t>
            </a:r>
            <a:r>
              <a:rPr lang="zh-CN" altLang="en-US" i="1" dirty="0" smtClean="0">
                <a:solidFill>
                  <a:srgbClr val="C00000"/>
                </a:solidFill>
              </a:rPr>
              <a:t>膜实现高增益，高光电子收集以及低的</a:t>
            </a:r>
            <a:r>
              <a:rPr lang="en-US" altLang="zh-CN" i="1" dirty="0" smtClean="0">
                <a:solidFill>
                  <a:srgbClr val="C00000"/>
                </a:solidFill>
              </a:rPr>
              <a:t>IBF</a:t>
            </a:r>
            <a:r>
              <a:rPr lang="zh-CN" altLang="en-US" i="1" dirty="0" smtClean="0">
                <a:solidFill>
                  <a:srgbClr val="C00000"/>
                </a:solidFill>
              </a:rPr>
              <a:t>效应</a:t>
            </a:r>
            <a:endParaRPr lang="zh-CN" alt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9788" y="365125"/>
                <a:ext cx="6626241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4000" i="1">
                                <a:latin typeface="Cambria Math" panose="02040503050406030204" pitchFamily="18" charset="0"/>
                              </a:rPr>
                              <m:t>𝑇𝐻𝐺𝐸𝑀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4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4000" i="1">
                                <a:latin typeface="Cambria Math" panose="02040503050406030204" pitchFamily="18" charset="0"/>
                              </a:rPr>
                              <m:t>𝑑𝑟𝑖𝑓𝑡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4000" dirty="0"/>
                  <a:t>扫描</a:t>
                </a:r>
                <a:r>
                  <a:rPr lang="en-US" altLang="zh-CN" sz="4000" dirty="0" smtClean="0"/>
                  <a:t>——</a:t>
                </a:r>
                <a:r>
                  <a:rPr lang="zh-CN" altLang="en-US" sz="4000" dirty="0"/>
                  <a:t>反射</a:t>
                </a:r>
                <a:r>
                  <a:rPr lang="zh-CN" altLang="en-US" sz="4000" dirty="0" smtClean="0"/>
                  <a:t>式</a:t>
                </a:r>
                <a:endParaRPr lang="zh-CN" altLang="en-US" sz="40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9788" y="365125"/>
                <a:ext cx="6626241" cy="13255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内容占位符 4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90612" y="3366047"/>
            <a:ext cx="3852160" cy="3053864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第七届全国先进气体探测器研讨会      广西   南宁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8FA7-E5FF-47AB-9C0B-31D029B9216F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42" name="内容占位符 4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90613" y="260431"/>
            <a:ext cx="3852159" cy="3105616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1816624" y="2164354"/>
            <a:ext cx="4147794" cy="1379777"/>
            <a:chOff x="8342722" y="831517"/>
            <a:chExt cx="3669155" cy="1179485"/>
          </a:xfrm>
        </p:grpSpPr>
        <p:pic>
          <p:nvPicPr>
            <p:cNvPr id="19" name="内容占位符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722" y="856169"/>
              <a:ext cx="3669155" cy="1154833"/>
            </a:xfrm>
            <a:prstGeom prst="rect">
              <a:avLst/>
            </a:prstGeom>
          </p:spPr>
        </p:pic>
        <p:sp>
          <p:nvSpPr>
            <p:cNvPr id="20" name="任意多边形 19"/>
            <p:cNvSpPr/>
            <p:nvPr/>
          </p:nvSpPr>
          <p:spPr>
            <a:xfrm>
              <a:off x="9764549" y="831517"/>
              <a:ext cx="315749" cy="488796"/>
            </a:xfrm>
            <a:custGeom>
              <a:avLst/>
              <a:gdLst>
                <a:gd name="connsiteX0" fmla="*/ 0 w 1904215"/>
                <a:gd name="connsiteY0" fmla="*/ 0 h 2103587"/>
                <a:gd name="connsiteX1" fmla="*/ 311085 w 1904215"/>
                <a:gd name="connsiteY1" fmla="*/ 188536 h 2103587"/>
                <a:gd name="connsiteX2" fmla="*/ 386499 w 1904215"/>
                <a:gd name="connsiteY2" fmla="*/ 593889 h 2103587"/>
                <a:gd name="connsiteX3" fmla="*/ 688157 w 1904215"/>
                <a:gd name="connsiteY3" fmla="*/ 754144 h 2103587"/>
                <a:gd name="connsiteX4" fmla="*/ 829559 w 1904215"/>
                <a:gd name="connsiteY4" fmla="*/ 1187777 h 2103587"/>
                <a:gd name="connsiteX5" fmla="*/ 1178351 w 1904215"/>
                <a:gd name="connsiteY5" fmla="*/ 1216058 h 2103587"/>
                <a:gd name="connsiteX6" fmla="*/ 1253765 w 1904215"/>
                <a:gd name="connsiteY6" fmla="*/ 1611983 h 2103587"/>
                <a:gd name="connsiteX7" fmla="*/ 1659118 w 1904215"/>
                <a:gd name="connsiteY7" fmla="*/ 1734532 h 2103587"/>
                <a:gd name="connsiteX8" fmla="*/ 1715679 w 1904215"/>
                <a:gd name="connsiteY8" fmla="*/ 2055043 h 2103587"/>
                <a:gd name="connsiteX9" fmla="*/ 1904215 w 1904215"/>
                <a:gd name="connsiteY9" fmla="*/ 2102177 h 21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215" h="2103587">
                  <a:moveTo>
                    <a:pt x="0" y="0"/>
                  </a:moveTo>
                  <a:cubicBezTo>
                    <a:pt x="123334" y="44777"/>
                    <a:pt x="246669" y="89555"/>
                    <a:pt x="311085" y="188536"/>
                  </a:cubicBezTo>
                  <a:cubicBezTo>
                    <a:pt x="375501" y="287517"/>
                    <a:pt x="323654" y="499621"/>
                    <a:pt x="386499" y="593889"/>
                  </a:cubicBezTo>
                  <a:cubicBezTo>
                    <a:pt x="449344" y="688157"/>
                    <a:pt x="614314" y="655163"/>
                    <a:pt x="688157" y="754144"/>
                  </a:cubicBezTo>
                  <a:cubicBezTo>
                    <a:pt x="762000" y="853125"/>
                    <a:pt x="747860" y="1110791"/>
                    <a:pt x="829559" y="1187777"/>
                  </a:cubicBezTo>
                  <a:cubicBezTo>
                    <a:pt x="911258" y="1264763"/>
                    <a:pt x="1107650" y="1145357"/>
                    <a:pt x="1178351" y="1216058"/>
                  </a:cubicBezTo>
                  <a:cubicBezTo>
                    <a:pt x="1249052" y="1286759"/>
                    <a:pt x="1173637" y="1525571"/>
                    <a:pt x="1253765" y="1611983"/>
                  </a:cubicBezTo>
                  <a:cubicBezTo>
                    <a:pt x="1333893" y="1698395"/>
                    <a:pt x="1582132" y="1660689"/>
                    <a:pt x="1659118" y="1734532"/>
                  </a:cubicBezTo>
                  <a:cubicBezTo>
                    <a:pt x="1736104" y="1808375"/>
                    <a:pt x="1674830" y="1993769"/>
                    <a:pt x="1715679" y="2055043"/>
                  </a:cubicBezTo>
                  <a:cubicBezTo>
                    <a:pt x="1756528" y="2116317"/>
                    <a:pt x="1904215" y="2102177"/>
                    <a:pt x="1904215" y="210217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9089393" y="831517"/>
              <a:ext cx="315749" cy="488796"/>
            </a:xfrm>
            <a:custGeom>
              <a:avLst/>
              <a:gdLst>
                <a:gd name="connsiteX0" fmla="*/ 0 w 1904215"/>
                <a:gd name="connsiteY0" fmla="*/ 0 h 2103587"/>
                <a:gd name="connsiteX1" fmla="*/ 311085 w 1904215"/>
                <a:gd name="connsiteY1" fmla="*/ 188536 h 2103587"/>
                <a:gd name="connsiteX2" fmla="*/ 386499 w 1904215"/>
                <a:gd name="connsiteY2" fmla="*/ 593889 h 2103587"/>
                <a:gd name="connsiteX3" fmla="*/ 688157 w 1904215"/>
                <a:gd name="connsiteY3" fmla="*/ 754144 h 2103587"/>
                <a:gd name="connsiteX4" fmla="*/ 829559 w 1904215"/>
                <a:gd name="connsiteY4" fmla="*/ 1187777 h 2103587"/>
                <a:gd name="connsiteX5" fmla="*/ 1178351 w 1904215"/>
                <a:gd name="connsiteY5" fmla="*/ 1216058 h 2103587"/>
                <a:gd name="connsiteX6" fmla="*/ 1253765 w 1904215"/>
                <a:gd name="connsiteY6" fmla="*/ 1611983 h 2103587"/>
                <a:gd name="connsiteX7" fmla="*/ 1659118 w 1904215"/>
                <a:gd name="connsiteY7" fmla="*/ 1734532 h 2103587"/>
                <a:gd name="connsiteX8" fmla="*/ 1715679 w 1904215"/>
                <a:gd name="connsiteY8" fmla="*/ 2055043 h 2103587"/>
                <a:gd name="connsiteX9" fmla="*/ 1904215 w 1904215"/>
                <a:gd name="connsiteY9" fmla="*/ 2102177 h 21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215" h="2103587">
                  <a:moveTo>
                    <a:pt x="0" y="0"/>
                  </a:moveTo>
                  <a:cubicBezTo>
                    <a:pt x="123334" y="44777"/>
                    <a:pt x="246669" y="89555"/>
                    <a:pt x="311085" y="188536"/>
                  </a:cubicBezTo>
                  <a:cubicBezTo>
                    <a:pt x="375501" y="287517"/>
                    <a:pt x="323654" y="499621"/>
                    <a:pt x="386499" y="593889"/>
                  </a:cubicBezTo>
                  <a:cubicBezTo>
                    <a:pt x="449344" y="688157"/>
                    <a:pt x="614314" y="655163"/>
                    <a:pt x="688157" y="754144"/>
                  </a:cubicBezTo>
                  <a:cubicBezTo>
                    <a:pt x="762000" y="853125"/>
                    <a:pt x="747860" y="1110791"/>
                    <a:pt x="829559" y="1187777"/>
                  </a:cubicBezTo>
                  <a:cubicBezTo>
                    <a:pt x="911258" y="1264763"/>
                    <a:pt x="1107650" y="1145357"/>
                    <a:pt x="1178351" y="1216058"/>
                  </a:cubicBezTo>
                  <a:cubicBezTo>
                    <a:pt x="1249052" y="1286759"/>
                    <a:pt x="1173637" y="1525571"/>
                    <a:pt x="1253765" y="1611983"/>
                  </a:cubicBezTo>
                  <a:cubicBezTo>
                    <a:pt x="1333893" y="1698395"/>
                    <a:pt x="1582132" y="1660689"/>
                    <a:pt x="1659118" y="1734532"/>
                  </a:cubicBezTo>
                  <a:cubicBezTo>
                    <a:pt x="1736104" y="1808375"/>
                    <a:pt x="1674830" y="1993769"/>
                    <a:pt x="1715679" y="2055043"/>
                  </a:cubicBezTo>
                  <a:cubicBezTo>
                    <a:pt x="1756528" y="2116317"/>
                    <a:pt x="1904215" y="2102177"/>
                    <a:pt x="1904215" y="210217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0815955" y="831517"/>
              <a:ext cx="315749" cy="488796"/>
            </a:xfrm>
            <a:custGeom>
              <a:avLst/>
              <a:gdLst>
                <a:gd name="connsiteX0" fmla="*/ 0 w 1904215"/>
                <a:gd name="connsiteY0" fmla="*/ 0 h 2103587"/>
                <a:gd name="connsiteX1" fmla="*/ 311085 w 1904215"/>
                <a:gd name="connsiteY1" fmla="*/ 188536 h 2103587"/>
                <a:gd name="connsiteX2" fmla="*/ 386499 w 1904215"/>
                <a:gd name="connsiteY2" fmla="*/ 593889 h 2103587"/>
                <a:gd name="connsiteX3" fmla="*/ 688157 w 1904215"/>
                <a:gd name="connsiteY3" fmla="*/ 754144 h 2103587"/>
                <a:gd name="connsiteX4" fmla="*/ 829559 w 1904215"/>
                <a:gd name="connsiteY4" fmla="*/ 1187777 h 2103587"/>
                <a:gd name="connsiteX5" fmla="*/ 1178351 w 1904215"/>
                <a:gd name="connsiteY5" fmla="*/ 1216058 h 2103587"/>
                <a:gd name="connsiteX6" fmla="*/ 1253765 w 1904215"/>
                <a:gd name="connsiteY6" fmla="*/ 1611983 h 2103587"/>
                <a:gd name="connsiteX7" fmla="*/ 1659118 w 1904215"/>
                <a:gd name="connsiteY7" fmla="*/ 1734532 h 2103587"/>
                <a:gd name="connsiteX8" fmla="*/ 1715679 w 1904215"/>
                <a:gd name="connsiteY8" fmla="*/ 2055043 h 2103587"/>
                <a:gd name="connsiteX9" fmla="*/ 1904215 w 1904215"/>
                <a:gd name="connsiteY9" fmla="*/ 2102177 h 21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215" h="2103587">
                  <a:moveTo>
                    <a:pt x="0" y="0"/>
                  </a:moveTo>
                  <a:cubicBezTo>
                    <a:pt x="123334" y="44777"/>
                    <a:pt x="246669" y="89555"/>
                    <a:pt x="311085" y="188536"/>
                  </a:cubicBezTo>
                  <a:cubicBezTo>
                    <a:pt x="375501" y="287517"/>
                    <a:pt x="323654" y="499621"/>
                    <a:pt x="386499" y="593889"/>
                  </a:cubicBezTo>
                  <a:cubicBezTo>
                    <a:pt x="449344" y="688157"/>
                    <a:pt x="614314" y="655163"/>
                    <a:pt x="688157" y="754144"/>
                  </a:cubicBezTo>
                  <a:cubicBezTo>
                    <a:pt x="762000" y="853125"/>
                    <a:pt x="747860" y="1110791"/>
                    <a:pt x="829559" y="1187777"/>
                  </a:cubicBezTo>
                  <a:cubicBezTo>
                    <a:pt x="911258" y="1264763"/>
                    <a:pt x="1107650" y="1145357"/>
                    <a:pt x="1178351" y="1216058"/>
                  </a:cubicBezTo>
                  <a:cubicBezTo>
                    <a:pt x="1249052" y="1286759"/>
                    <a:pt x="1173637" y="1525571"/>
                    <a:pt x="1253765" y="1611983"/>
                  </a:cubicBezTo>
                  <a:cubicBezTo>
                    <a:pt x="1333893" y="1698395"/>
                    <a:pt x="1582132" y="1660689"/>
                    <a:pt x="1659118" y="1734532"/>
                  </a:cubicBezTo>
                  <a:cubicBezTo>
                    <a:pt x="1736104" y="1808375"/>
                    <a:pt x="1674830" y="1993769"/>
                    <a:pt x="1715679" y="2055043"/>
                  </a:cubicBezTo>
                  <a:cubicBezTo>
                    <a:pt x="1756528" y="2116317"/>
                    <a:pt x="1904215" y="2102177"/>
                    <a:pt x="1904215" y="210217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9362431" y="1259820"/>
              <a:ext cx="68580" cy="220650"/>
            </a:xfrm>
            <a:custGeom>
              <a:avLst/>
              <a:gdLst>
                <a:gd name="connsiteX0" fmla="*/ 41910 w 41910"/>
                <a:gd name="connsiteY0" fmla="*/ 56820 h 220650"/>
                <a:gd name="connsiteX1" fmla="*/ 22860 w 41910"/>
                <a:gd name="connsiteY1" fmla="*/ 3480 h 220650"/>
                <a:gd name="connsiteX2" fmla="*/ 0 w 41910"/>
                <a:gd name="connsiteY2" fmla="*/ 144450 h 220650"/>
                <a:gd name="connsiteX3" fmla="*/ 22860 w 41910"/>
                <a:gd name="connsiteY3" fmla="*/ 220650 h 2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" h="220650">
                  <a:moveTo>
                    <a:pt x="41910" y="56820"/>
                  </a:moveTo>
                  <a:cubicBezTo>
                    <a:pt x="35877" y="22847"/>
                    <a:pt x="29845" y="-11125"/>
                    <a:pt x="22860" y="3480"/>
                  </a:cubicBezTo>
                  <a:cubicBezTo>
                    <a:pt x="15875" y="18085"/>
                    <a:pt x="0" y="108255"/>
                    <a:pt x="0" y="144450"/>
                  </a:cubicBezTo>
                  <a:cubicBezTo>
                    <a:pt x="0" y="180645"/>
                    <a:pt x="33020" y="198425"/>
                    <a:pt x="22860" y="220650"/>
                  </a:cubicBezTo>
                </a:path>
              </a:pathLst>
            </a:custGeom>
            <a:ln>
              <a:headEnd type="none"/>
              <a:tailEnd type="triangl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曲线连接符 37"/>
            <p:cNvCxnSpPr>
              <a:stCxn id="20" idx="9"/>
            </p:cNvCxnSpPr>
            <p:nvPr/>
          </p:nvCxnSpPr>
          <p:spPr>
            <a:xfrm flipV="1">
              <a:off x="10080298" y="1223010"/>
              <a:ext cx="50492" cy="96975"/>
            </a:xfrm>
            <a:prstGeom prst="curvedConnector2">
              <a:avLst/>
            </a:prstGeom>
            <a:ln>
              <a:tailEnd type="triangle" w="sm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0" name="任意多边形 39"/>
            <p:cNvSpPr/>
            <p:nvPr/>
          </p:nvSpPr>
          <p:spPr>
            <a:xfrm>
              <a:off x="11113770" y="1194624"/>
              <a:ext cx="55245" cy="201741"/>
            </a:xfrm>
            <a:custGeom>
              <a:avLst/>
              <a:gdLst>
                <a:gd name="connsiteX0" fmla="*/ 0 w 55245"/>
                <a:gd name="connsiteY0" fmla="*/ 121731 h 201741"/>
                <a:gd name="connsiteX1" fmla="*/ 34290 w 55245"/>
                <a:gd name="connsiteY1" fmla="*/ 1716 h 201741"/>
                <a:gd name="connsiteX2" fmla="*/ 55245 w 55245"/>
                <a:gd name="connsiteY2" fmla="*/ 201741 h 20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" h="201741">
                  <a:moveTo>
                    <a:pt x="0" y="121731"/>
                  </a:moveTo>
                  <a:cubicBezTo>
                    <a:pt x="12541" y="55056"/>
                    <a:pt x="25083" y="-11619"/>
                    <a:pt x="34290" y="1716"/>
                  </a:cubicBezTo>
                  <a:cubicBezTo>
                    <a:pt x="43497" y="15051"/>
                    <a:pt x="53658" y="153799"/>
                    <a:pt x="55245" y="201741"/>
                  </a:cubicBezTo>
                </a:path>
              </a:pathLst>
            </a:custGeom>
            <a:ln>
              <a:tailEnd type="triangle" w="sm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8503561" y="2037553"/>
                <a:ext cx="36562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 smtClean="0"/>
                  <a:t>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 smtClean="0"/>
                  <a:t>气体，光电收集效率</a:t>
                </a:r>
                <a:r>
                  <a:rPr lang="zh-CN" altLang="en-US" sz="1600" u="sng" dirty="0" smtClean="0">
                    <a:solidFill>
                      <a:srgbClr val="C00000"/>
                    </a:solidFill>
                  </a:rPr>
                  <a:t>低</a:t>
                </a:r>
                <a:r>
                  <a:rPr lang="zh-CN" altLang="en-US" sz="1600" dirty="0" smtClean="0"/>
                  <a:t> </a:t>
                </a:r>
                <a:r>
                  <a:rPr lang="zh-CN" altLang="en-US" sz="16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→ </a:t>
                </a:r>
                <a:r>
                  <a:rPr lang="en-US" altLang="zh-CN" sz="16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&lt; 80%</a:t>
                </a:r>
              </a:p>
              <a:p>
                <a:r>
                  <a:rPr lang="zh-CN" altLang="en-US" sz="16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𝐶𝐻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sz="1600" dirty="0" smtClean="0"/>
                  <a:t>气体，光电收集效率</a:t>
                </a:r>
                <a:r>
                  <a:rPr lang="zh-CN" altLang="en-US" sz="1600" u="sng" dirty="0" smtClean="0">
                    <a:solidFill>
                      <a:srgbClr val="C00000"/>
                    </a:solidFill>
                  </a:rPr>
                  <a:t>高</a:t>
                </a:r>
                <a:r>
                  <a:rPr lang="zh-CN" altLang="en-US" sz="1600" dirty="0" smtClean="0"/>
                  <a:t> </a:t>
                </a:r>
                <a:r>
                  <a:rPr lang="zh-CN" altLang="en-US" sz="16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→ </a:t>
                </a:r>
                <a:r>
                  <a:rPr lang="en-US" altLang="zh-CN" sz="16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&gt; 90%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561" y="2037553"/>
                <a:ext cx="3656257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000" t="-5208" r="-333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558540" y="165028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反射式探测原理：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 rot="20171851">
            <a:off x="3497462" y="1591630"/>
            <a:ext cx="2582141" cy="560618"/>
          </a:xfrm>
        </p:spPr>
        <p:txBody>
          <a:bodyPr numCol="1" anchor="ctr">
            <a:norm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</a:rPr>
              <a:t>光电子</a:t>
            </a:r>
            <a:r>
              <a:rPr lang="zh-CN" altLang="en-US" sz="1600" dirty="0">
                <a:solidFill>
                  <a:srgbClr val="C00000"/>
                </a:solidFill>
              </a:rPr>
              <a:t>动量方向</a:t>
            </a:r>
            <a:r>
              <a:rPr lang="zh-CN" altLang="en-US" sz="1600" dirty="0" smtClean="0">
                <a:solidFill>
                  <a:srgbClr val="C00000"/>
                </a:solidFill>
              </a:rPr>
              <a:t>向</a:t>
            </a:r>
            <a:r>
              <a:rPr lang="zh-CN" altLang="en-US" sz="1600" dirty="0">
                <a:solidFill>
                  <a:srgbClr val="C00000"/>
                </a:solidFill>
              </a:rPr>
              <a:t>上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7" y="3651202"/>
            <a:ext cx="3533722" cy="27051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488" y="3924044"/>
            <a:ext cx="1571495" cy="2164208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58540" y="5628200"/>
            <a:ext cx="18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光电子投射范围</a:t>
            </a:r>
            <a:endParaRPr lang="en-US" altLang="zh-CN" dirty="0">
              <a:solidFill>
                <a:srgbClr val="C00000"/>
              </a:solidFill>
            </a:endParaRPr>
          </a:p>
        </p:txBody>
      </p:sp>
      <p:cxnSp>
        <p:nvCxnSpPr>
          <p:cNvPr id="25" name="直接箭头连接符 24"/>
          <p:cNvCxnSpPr>
            <a:stCxn id="24" idx="3"/>
          </p:cNvCxnSpPr>
          <p:nvPr/>
        </p:nvCxnSpPr>
        <p:spPr>
          <a:xfrm flipV="1">
            <a:off x="2359033" y="5299269"/>
            <a:ext cx="230832" cy="513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9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2211</TotalTime>
  <Words>1775</Words>
  <Application>Microsoft Office PowerPoint</Application>
  <PresentationFormat>宽屏</PresentationFormat>
  <Paragraphs>214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华文楷体</vt:lpstr>
      <vt:lpstr>宋体</vt:lpstr>
      <vt:lpstr>Arial</vt:lpstr>
      <vt:lpstr>Calibri</vt:lpstr>
      <vt:lpstr>Calibri Light</vt:lpstr>
      <vt:lpstr>Cambria Math</vt:lpstr>
      <vt:lpstr>Wingdings</vt:lpstr>
      <vt:lpstr>Office Theme</vt:lpstr>
      <vt:lpstr>基于微结构气体探测器的光灵敏探测器模拟研究</vt:lpstr>
      <vt:lpstr>Outline</vt:lpstr>
      <vt:lpstr>背景</vt:lpstr>
      <vt:lpstr>THGEM模拟</vt:lpstr>
      <vt:lpstr>E_THGEM⁄E_drift 扫描——透射式</vt:lpstr>
      <vt:lpstr>E_MM⁄E_transfer 扫描</vt:lpstr>
      <vt:lpstr>PowerPoint 演示文稿</vt:lpstr>
      <vt:lpstr>Rim扫描：影响孔边缘电场</vt:lpstr>
      <vt:lpstr>E_THGEM⁄E_drift 扫描——反射式</vt:lpstr>
      <vt:lpstr>E_MM⁄E_transfer 扫描</vt:lpstr>
      <vt:lpstr>Pitch扫描</vt:lpstr>
      <vt:lpstr>Rim扫描</vt:lpstr>
      <vt:lpstr>MicroMegas模拟</vt:lpstr>
      <vt:lpstr>丝网厚度扫描</vt:lpstr>
      <vt:lpstr>开口率扫描</vt:lpstr>
      <vt:lpstr>综合比较</vt:lpstr>
      <vt:lpstr>双层丝网结构</vt:lpstr>
      <vt:lpstr>双层丝网结构</vt:lpstr>
      <vt:lpstr>总结</vt:lpstr>
      <vt:lpstr>总结</vt:lpstr>
      <vt:lpstr>Backup：Pitch扫描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基于微结构气体探测器的光灵敏探测器的模拟研究</dc:title>
  <dc:creator>et0011@163.com</dc:creator>
  <cp:lastModifiedBy>xu wang</cp:lastModifiedBy>
  <cp:revision>99</cp:revision>
  <dcterms:created xsi:type="dcterms:W3CDTF">2017-11-04T05:04:06Z</dcterms:created>
  <dcterms:modified xsi:type="dcterms:W3CDTF">2017-11-11T06:22:09Z</dcterms:modified>
</cp:coreProperties>
</file>