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4" r:id="rId5"/>
    <p:sldId id="265" r:id="rId6"/>
    <p:sldId id="328" r:id="rId7"/>
    <p:sldId id="329" r:id="rId8"/>
    <p:sldId id="330" r:id="rId9"/>
    <p:sldId id="331" r:id="rId10"/>
    <p:sldId id="364" r:id="rId11"/>
    <p:sldId id="332" r:id="rId12"/>
    <p:sldId id="333" r:id="rId13"/>
    <p:sldId id="335" r:id="rId14"/>
    <p:sldId id="340" r:id="rId15"/>
    <p:sldId id="336" r:id="rId16"/>
    <p:sldId id="337" r:id="rId17"/>
    <p:sldId id="361" r:id="rId18"/>
    <p:sldId id="363" r:id="rId19"/>
    <p:sldId id="365" r:id="rId20"/>
    <p:sldId id="338" r:id="rId21"/>
    <p:sldId id="260" r:id="rId22"/>
    <p:sldId id="284" r:id="rId23"/>
    <p:sldId id="368" r:id="rId24"/>
    <p:sldId id="259" r:id="rId25"/>
    <p:sldId id="275" r:id="rId26"/>
    <p:sldId id="276" r:id="rId27"/>
    <p:sldId id="278" r:id="rId28"/>
    <p:sldId id="279" r:id="rId29"/>
    <p:sldId id="280" r:id="rId30"/>
    <p:sldId id="317" r:id="rId31"/>
    <p:sldId id="318" r:id="rId32"/>
    <p:sldId id="319" r:id="rId33"/>
    <p:sldId id="343" r:id="rId34"/>
    <p:sldId id="320" r:id="rId35"/>
    <p:sldId id="321" r:id="rId36"/>
    <p:sldId id="286" r:id="rId37"/>
    <p:sldId id="358" r:id="rId38"/>
    <p:sldId id="359" r:id="rId39"/>
    <p:sldId id="356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297" r:id="rId5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91541"/>
            <a:ext cx="9144000" cy="1277126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389932"/>
            <a:ext cx="9144000" cy="62972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4EB4-81FF-462A-BAEA-245A2091FF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9802-3964-44D1-8FD4-EFE74D5FC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600" y="408675"/>
            <a:ext cx="105168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2F5ED-D19D-4097-92A9-D6092B3D6E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EAA2-D029-4D23-B6D5-DE004B8B3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4EB4-81FF-462A-BAEA-245A2091FF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9802-3964-44D1-8FD4-EFE74D5FC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H_Title"/>
          <p:cNvSpPr>
            <a:spLocks noChangeArrowheads="1"/>
          </p:cNvSpPr>
          <p:nvPr/>
        </p:nvSpPr>
        <p:spPr bwMode="auto">
          <a:xfrm>
            <a:off x="4279239" y="2980409"/>
            <a:ext cx="4992144" cy="6753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mpd="sng">
            <a:solidFill>
              <a:srgbClr val="FFFFFF">
                <a:alpha val="48999"/>
              </a:srgbClr>
            </a:solidFill>
            <a:round/>
          </a:ln>
        </p:spPr>
        <p:txBody>
          <a:bodyPr lIns="25200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/>
            <a:endParaRPr lang="zh-CN" altLang="en-US" sz="2400" dirty="0">
              <a:solidFill>
                <a:srgbClr val="FFFFFF"/>
              </a:solidFill>
              <a:ea typeface="黑体" panose="02010609060101010101" pitchFamily="49" charset="-122"/>
            </a:endParaRPr>
          </a:p>
        </p:txBody>
      </p:sp>
      <p:sp>
        <p:nvSpPr>
          <p:cNvPr id="12" name="MH_Others_3"/>
          <p:cNvSpPr>
            <a:spLocks noChangeArrowheads="1"/>
          </p:cNvSpPr>
          <p:nvPr/>
        </p:nvSpPr>
        <p:spPr bwMode="auto">
          <a:xfrm>
            <a:off x="4279239" y="3140364"/>
            <a:ext cx="349528" cy="351504"/>
          </a:xfrm>
          <a:prstGeom prst="ellipse">
            <a:avLst/>
          </a:prstGeom>
          <a:solidFill>
            <a:schemeClr val="accent1"/>
          </a:solidFill>
          <a:ln w="28575" cmpd="sng">
            <a:solidFill>
              <a:schemeClr val="bg1"/>
            </a:solidFill>
            <a:round/>
          </a:ln>
        </p:spPr>
        <p:txBody>
          <a:bodyPr bIns="180000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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Aft>
                <a:spcPts val="600"/>
              </a:spcAft>
              <a:buClr>
                <a:srgbClr val="FD958C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zh-CN" sz="7200" b="1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MH_Number"/>
          <p:cNvSpPr>
            <a:spLocks noChangeArrowheads="1"/>
          </p:cNvSpPr>
          <p:nvPr/>
        </p:nvSpPr>
        <p:spPr bwMode="auto">
          <a:xfrm>
            <a:off x="2920617" y="2486724"/>
            <a:ext cx="1255935" cy="12559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0" cmpd="sng">
            <a:solidFill>
              <a:srgbClr val="FFFFFF">
                <a:alpha val="48999"/>
              </a:srgbClr>
            </a:solidFill>
            <a:round/>
          </a:ln>
        </p:spPr>
        <p:txBody>
          <a:bodyPr lIns="0" tIns="36000" rIns="0" bIns="0" anchor="ctr">
            <a:normAutofit fontScale="85000" lnSpcReduction="20000"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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黑体" panose="02010609060101010101" pitchFamily="49" charset="-122"/>
              </a:defRPr>
            </a:lvl1pPr>
            <a:lvl2pPr marL="742950" indent="-285750" algn="just">
              <a:lnSpc>
                <a:spcPct val="120000"/>
              </a:lnSpc>
              <a:spcAft>
                <a:spcPts val="600"/>
              </a:spcAft>
              <a:buClr>
                <a:srgbClr val="FD958C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7200" b="1" dirty="0">
              <a:solidFill>
                <a:srgbClr val="FFFFFF"/>
              </a:solidFill>
              <a:ea typeface="华文中宋" panose="0201060004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44409" y="3023051"/>
            <a:ext cx="4593265" cy="611454"/>
          </a:xfrm>
        </p:spPr>
        <p:txBody>
          <a:bodyPr anchor="ctr" anchorCtr="0">
            <a:normAutofit/>
          </a:bodyPr>
          <a:lstStyle>
            <a:lvl1pPr algn="ctr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4EB4-81FF-462A-BAEA-245A2091FF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9802-3964-44D1-8FD4-EFE74D5FC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88558"/>
            <a:ext cx="5181600" cy="4464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88558"/>
            <a:ext cx="5181600" cy="4464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4EB4-81FF-462A-BAEA-245A2091FF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9802-3964-44D1-8FD4-EFE74D5FC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4EB4-81FF-462A-BAEA-245A2091FF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9802-3964-44D1-8FD4-EFE74D5FC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4EB4-81FF-462A-BAEA-245A2091FF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9802-3964-44D1-8FD4-EFE74D5FC50B}" type="slidenum">
              <a:rPr lang="zh-CN" altLang="en-US" smtClean="0"/>
            </a:fld>
            <a:endParaRPr lang="zh-CN" altLang="en-US"/>
          </a:p>
        </p:txBody>
      </p:sp>
      <p:sp>
        <p:nvSpPr>
          <p:cNvPr id="10" name="任意多边形 36"/>
          <p:cNvSpPr/>
          <p:nvPr/>
        </p:nvSpPr>
        <p:spPr bwMode="auto">
          <a:xfrm flipH="1">
            <a:off x="6094331" y="2108369"/>
            <a:ext cx="2344065" cy="3865036"/>
          </a:xfrm>
          <a:custGeom>
            <a:avLst/>
            <a:gdLst>
              <a:gd name="T0" fmla="*/ 2231629 w 2231629"/>
              <a:gd name="T1" fmla="*/ 0 h 4463258"/>
              <a:gd name="T2" fmla="*/ 2231629 w 2231629"/>
              <a:gd name="T3" fmla="*/ 4463258 h 4463258"/>
              <a:gd name="T4" fmla="*/ 0 w 2231629"/>
              <a:gd name="T5" fmla="*/ 2231629 h 4463258"/>
              <a:gd name="T6" fmla="*/ 2231629 w 2231629"/>
              <a:gd name="T7" fmla="*/ 0 h 4463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31629" h="4463258">
                <a:moveTo>
                  <a:pt x="2231629" y="0"/>
                </a:moveTo>
                <a:lnTo>
                  <a:pt x="2231629" y="4463258"/>
                </a:lnTo>
                <a:lnTo>
                  <a:pt x="0" y="2231629"/>
                </a:lnTo>
                <a:lnTo>
                  <a:pt x="223162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11" name="任意多边形 34"/>
          <p:cNvSpPr/>
          <p:nvPr/>
        </p:nvSpPr>
        <p:spPr bwMode="auto">
          <a:xfrm>
            <a:off x="3750266" y="1273588"/>
            <a:ext cx="2344065" cy="3871714"/>
          </a:xfrm>
          <a:custGeom>
            <a:avLst/>
            <a:gdLst>
              <a:gd name="T0" fmla="*/ 2231629 w 2231629"/>
              <a:gd name="T1" fmla="*/ 0 h 4463258"/>
              <a:gd name="T2" fmla="*/ 2231629 w 2231629"/>
              <a:gd name="T3" fmla="*/ 4463258 h 4463258"/>
              <a:gd name="T4" fmla="*/ 0 w 2231629"/>
              <a:gd name="T5" fmla="*/ 2231629 h 4463258"/>
              <a:gd name="T6" fmla="*/ 2231629 w 2231629"/>
              <a:gd name="T7" fmla="*/ 0 h 4463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31629" h="4463258">
                <a:moveTo>
                  <a:pt x="2231629" y="0"/>
                </a:moveTo>
                <a:lnTo>
                  <a:pt x="2231629" y="4463258"/>
                </a:lnTo>
                <a:lnTo>
                  <a:pt x="0" y="2231629"/>
                </a:lnTo>
                <a:lnTo>
                  <a:pt x="2231629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12" name="任意多边形 35"/>
          <p:cNvSpPr/>
          <p:nvPr/>
        </p:nvSpPr>
        <p:spPr bwMode="auto">
          <a:xfrm>
            <a:off x="3750266" y="1280266"/>
            <a:ext cx="2347404" cy="4693139"/>
          </a:xfrm>
          <a:custGeom>
            <a:avLst/>
            <a:gdLst>
              <a:gd name="T0" fmla="*/ 2231629 w 2231629"/>
              <a:gd name="T1" fmla="*/ 0 h 4463258"/>
              <a:gd name="T2" fmla="*/ 2231629 w 2231629"/>
              <a:gd name="T3" fmla="*/ 4463258 h 4463258"/>
              <a:gd name="T4" fmla="*/ 0 w 2231629"/>
              <a:gd name="T5" fmla="*/ 2231629 h 4463258"/>
              <a:gd name="T6" fmla="*/ 2231629 w 2231629"/>
              <a:gd name="T7" fmla="*/ 0 h 4463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31629" h="4463258">
                <a:moveTo>
                  <a:pt x="2231629" y="0"/>
                </a:moveTo>
                <a:lnTo>
                  <a:pt x="2231629" y="4463258"/>
                </a:lnTo>
                <a:lnTo>
                  <a:pt x="0" y="2231629"/>
                </a:lnTo>
                <a:lnTo>
                  <a:pt x="223162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13" name="任意多边形 38"/>
          <p:cNvSpPr/>
          <p:nvPr/>
        </p:nvSpPr>
        <p:spPr bwMode="auto">
          <a:xfrm flipH="1">
            <a:off x="6094331" y="1280266"/>
            <a:ext cx="2347404" cy="4693139"/>
          </a:xfrm>
          <a:custGeom>
            <a:avLst/>
            <a:gdLst>
              <a:gd name="T0" fmla="*/ 2231629 w 2231629"/>
              <a:gd name="T1" fmla="*/ 0 h 4463258"/>
              <a:gd name="T2" fmla="*/ 2231629 w 2231629"/>
              <a:gd name="T3" fmla="*/ 4463258 h 4463258"/>
              <a:gd name="T4" fmla="*/ 0 w 2231629"/>
              <a:gd name="T5" fmla="*/ 2231629 h 4463258"/>
              <a:gd name="T6" fmla="*/ 2231629 w 2231629"/>
              <a:gd name="T7" fmla="*/ 0 h 4463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31629" h="4463258">
                <a:moveTo>
                  <a:pt x="2231629" y="0"/>
                </a:moveTo>
                <a:lnTo>
                  <a:pt x="2231629" y="4463258"/>
                </a:lnTo>
                <a:lnTo>
                  <a:pt x="0" y="2231629"/>
                </a:lnTo>
                <a:lnTo>
                  <a:pt x="22316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7596" y="2828260"/>
            <a:ext cx="4596809" cy="1573619"/>
          </a:xfrm>
        </p:spPr>
        <p:txBody>
          <a:bodyPr>
            <a:noAutofit/>
          </a:bodyPr>
          <a:lstStyle>
            <a:lvl1pPr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4EB4-81FF-462A-BAEA-245A2091FF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9802-3964-44D1-8FD4-EFE74D5FC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3582" y="478465"/>
            <a:ext cx="4165200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30195" y="486653"/>
            <a:ext cx="61740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03582" y="2078665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E98B-F3AA-427C-9D1D-25CDE6BC51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DD131-FB7E-4B83-9126-1E6FE58582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07256" y="365125"/>
            <a:ext cx="1146544" cy="5811838"/>
          </a:xfrm>
        </p:spPr>
        <p:txBody>
          <a:bodyPr vert="eaVert" anchor="b"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288000" cy="5811838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4EB4-81FF-462A-BAEA-245A2091FF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9802-3964-44D1-8FD4-EFE74D5FC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2.xml"/><Relationship Id="rId13" Type="http://schemas.openxmlformats.org/officeDocument/2006/relationships/tags" Target="../tags/tag1.xml"/><Relationship Id="rId12" Type="http://schemas.openxmlformats.org/officeDocument/2006/relationships/image" Target="../media/image3.png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32"/>
          <p:cNvGrpSpPr/>
          <p:nvPr/>
        </p:nvGrpSpPr>
        <p:grpSpPr bwMode="auto">
          <a:xfrm>
            <a:off x="0" y="3810000"/>
            <a:ext cx="12192000" cy="3074988"/>
            <a:chOff x="0" y="0"/>
            <a:chExt cx="9144000" cy="3075384"/>
          </a:xfrm>
        </p:grpSpPr>
        <p:pic>
          <p:nvPicPr>
            <p:cNvPr id="8" name="图片 3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8" b="41161"/>
            <a:stretch>
              <a:fillRect/>
            </a:stretch>
          </p:blipFill>
          <p:spPr bwMode="auto">
            <a:xfrm>
              <a:off x="5964" y="1275254"/>
              <a:ext cx="9138036" cy="1800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矩形 31"/>
            <p:cNvGrpSpPr/>
            <p:nvPr/>
          </p:nvGrpSpPr>
          <p:grpSpPr bwMode="auto">
            <a:xfrm>
              <a:off x="0" y="0"/>
              <a:ext cx="9144000" cy="2194560"/>
              <a:chOff x="0" y="0"/>
              <a:chExt cx="9144000" cy="2194560"/>
            </a:xfrm>
          </p:grpSpPr>
          <p:pic>
            <p:nvPicPr>
              <p:cNvPr id="10" name="矩形 31"/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2194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192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幼圆" panose="020105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幼圆" panose="020105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幼圆" panose="020105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幼圆" panose="020105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幼圆" panose="02010509060101010101" pitchFamily="49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幼圆" panose="02010509060101010101" pitchFamily="49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幼圆" panose="02010509060101010101" pitchFamily="49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幼圆" panose="02010509060101010101" pitchFamily="49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幼圆" panose="02010509060101010101" pitchFamily="49" charset="-122"/>
                  </a:defRPr>
                </a:lvl9pPr>
              </a:lstStyle>
              <a:p>
                <a:pPr algn="ctr" eaLnBrk="1" hangingPunct="1"/>
                <a:endParaRPr lang="zh-CN" altLang="en-US" baseline="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6"/>
            <a:ext cx="10515600" cy="98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446029"/>
            <a:ext cx="10515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44EB4-81FF-462A-BAEA-245A2091FF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39802-3964-44D1-8FD4-EFE74D5FC50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60000"/>
        <a:buFont typeface="Wingdings" panose="05000000000000000000" pitchFamily="2" charset="2"/>
        <a:buChar char="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16.pn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image" Target="../media/image26.png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.xml"/><Relationship Id="rId2" Type="http://schemas.openxmlformats.org/officeDocument/2006/relationships/image" Target="../media/image26.png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.xml"/><Relationship Id="rId2" Type="http://schemas.openxmlformats.org/officeDocument/2006/relationships/image" Target="../media/image26.png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.xml"/><Relationship Id="rId2" Type="http://schemas.openxmlformats.org/officeDocument/2006/relationships/image" Target="../media/image26.png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4.xml"/><Relationship Id="rId2" Type="http://schemas.openxmlformats.org/officeDocument/2006/relationships/image" Target="../media/image26.png"/><Relationship Id="rId1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5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jpeg"/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.xml"/><Relationship Id="rId4" Type="http://schemas.openxmlformats.org/officeDocument/2006/relationships/image" Target="../media/image47.jpeg"/><Relationship Id="rId3" Type="http://schemas.openxmlformats.org/officeDocument/2006/relationships/image" Target="../media/image21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1.xml"/><Relationship Id="rId4" Type="http://schemas.openxmlformats.org/officeDocument/2006/relationships/image" Target="../media/image49.jpeg"/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.xml"/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.xml"/><Relationship Id="rId3" Type="http://schemas.openxmlformats.org/officeDocument/2006/relationships/image" Target="../media/image49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4.xml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1.xml"/><Relationship Id="rId6" Type="http://schemas.openxmlformats.org/officeDocument/2006/relationships/image" Target="../media/image57.jpeg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2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jpeg"/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pPr algn="l"/>
            <a:r>
              <a:rPr lang="zh-CN" altLang="en-US"/>
              <a:t>研究非稳定核集团结构的</a:t>
            </a:r>
            <a:br>
              <a:rPr lang="zh-CN" altLang="en-US"/>
            </a:br>
            <a:r>
              <a:rPr lang="zh-CN" altLang="en-US"/>
              <a:t>活性靶时间投影室技术</a:t>
            </a:r>
            <a:r>
              <a:rPr lang="en-US" altLang="zh-CN"/>
              <a:t>(</a:t>
            </a:r>
            <a:r>
              <a:rPr lang="en-US" altLang="zh-CN"/>
              <a:t>AT TPC)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2390140"/>
            <a:ext cx="9144000" cy="1189355"/>
          </a:xfrm>
        </p:spPr>
        <p:txBody>
          <a:bodyPr>
            <a:noAutofit/>
          </a:bodyPr>
          <a:p>
            <a:pPr algn="l"/>
            <a:r>
              <a:rPr lang="zh-CN" altLang="en-US" sz="2400"/>
              <a:t>李奇特 许金艳 高见 韩家兴  白世伟</a:t>
            </a:r>
            <a:endParaRPr lang="en-US" altLang="zh-CN" sz="2400"/>
          </a:p>
          <a:p>
            <a:pPr algn="l"/>
            <a:r>
              <a:rPr lang="zh-CN" altLang="en-US" sz="2400"/>
              <a:t>北京大学</a:t>
            </a:r>
            <a:endParaRPr lang="zh-CN" altLang="en-US" sz="2400"/>
          </a:p>
          <a:p>
            <a:pPr algn="l"/>
            <a:r>
              <a:rPr lang="en-US" altLang="zh-CN" sz="2400" dirty="0" smtClean="0">
                <a:sym typeface="+mn-ea"/>
              </a:rPr>
              <a:t>Email</a:t>
            </a:r>
            <a:r>
              <a:rPr lang="zh-CN" altLang="en-US" sz="2400" dirty="0" smtClean="0">
                <a:sym typeface="+mn-ea"/>
              </a:rPr>
              <a:t>： </a:t>
            </a:r>
            <a:r>
              <a:rPr lang="en-US" altLang="zh-CN" sz="2400" dirty="0" smtClean="0">
                <a:sym typeface="+mn-ea"/>
              </a:rPr>
              <a:t>liqt@pku.edu.cn</a:t>
            </a:r>
            <a:endParaRPr lang="en-US" altLang="zh-CN" sz="2400" dirty="0" smtClean="0">
              <a:sym typeface="+mn-ea"/>
            </a:endParaRPr>
          </a:p>
        </p:txBody>
      </p:sp>
      <p:pic>
        <p:nvPicPr>
          <p:cNvPr id="5" name="图片 4" descr="TPC-sample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8420" y="745490"/>
            <a:ext cx="4566920" cy="4478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5328" y="108855"/>
            <a:ext cx="4829432" cy="25877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7214" y="-273065"/>
            <a:ext cx="4774061" cy="39650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7214" y="3600533"/>
            <a:ext cx="4678324" cy="32710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449278"/>
            <a:ext cx="4521865" cy="3388373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78765" y="2547181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CN" sz="2000" i="1" dirty="0" smtClean="0">
                <a:solidFill>
                  <a:srgbClr val="FF0000"/>
                </a:solidFill>
              </a:rPr>
              <a:t>ACTAR </a:t>
            </a:r>
            <a:r>
              <a:rPr lang="en-US" altLang="zh-CN" sz="2000" i="1" dirty="0">
                <a:solidFill>
                  <a:srgbClr val="FF0000"/>
                </a:solidFill>
              </a:rPr>
              <a:t>TPC Conceptual Design Report</a:t>
            </a:r>
            <a:br>
              <a:rPr lang="en-US" altLang="zh-CN" sz="2000" i="1" dirty="0">
                <a:solidFill>
                  <a:srgbClr val="FF0000"/>
                </a:solidFill>
              </a:rPr>
            </a:br>
            <a:r>
              <a:rPr lang="en-US" altLang="zh-CN" sz="1200" i="1" dirty="0">
                <a:solidFill>
                  <a:srgbClr val="FF0000"/>
                </a:solidFill>
              </a:rPr>
              <a:t>http://pro.ganil-spiral2.eu/laboratory/detectors/actartpc/publications</a:t>
            </a:r>
            <a:endParaRPr lang="en-US" altLang="zh-CN" sz="2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08594" y="0"/>
            <a:ext cx="7886700" cy="994172"/>
          </a:xfrm>
        </p:spPr>
        <p:txBody>
          <a:bodyPr>
            <a:normAutofit/>
          </a:bodyPr>
          <a:lstStyle/>
          <a:p>
            <a:r>
              <a:rPr lang="zh-CN" altLang="en-US" sz="2100" i="1" dirty="0"/>
              <a:t>综述文献：</a:t>
            </a:r>
            <a:br>
              <a:rPr lang="en-US" altLang="zh-CN" sz="2100" i="1" dirty="0"/>
            </a:br>
            <a:r>
              <a:rPr lang="en-US" altLang="zh-CN" sz="2100" i="1" dirty="0"/>
              <a:t>ACTAR TPC Conceptual Design Report</a:t>
            </a:r>
            <a:br>
              <a:rPr lang="en-US" altLang="zh-CN" sz="2100" i="1" dirty="0"/>
            </a:br>
            <a:r>
              <a:rPr lang="en-US" altLang="zh-CN" sz="1350" i="1" dirty="0"/>
              <a:t>http://pro.ganil-spiral2.eu/laboratory/detectors/actartpc/publications</a:t>
            </a:r>
            <a:endParaRPr lang="en-US" altLang="zh-CN" sz="2100" i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6712" y="994171"/>
            <a:ext cx="4880610" cy="5907863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2065244" y="143501"/>
            <a:ext cx="7886700" cy="65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Design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890582" y="1967537"/>
            <a:ext cx="636927" cy="15134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884469" y="2518945"/>
            <a:ext cx="636927" cy="15134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897941" y="4087461"/>
            <a:ext cx="636927" cy="15134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897940" y="4478455"/>
            <a:ext cx="636927" cy="15134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880073" y="5797501"/>
            <a:ext cx="636927" cy="15134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886382" y="6163260"/>
            <a:ext cx="636927" cy="15134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887432" y="6548987"/>
            <a:ext cx="636927" cy="15134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897939" y="3064957"/>
            <a:ext cx="1064698" cy="15120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Key of TPC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4001" y="1959368"/>
            <a:ext cx="4854170" cy="373517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378171" y="3461510"/>
            <a:ext cx="426203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TPC </a:t>
            </a:r>
            <a:r>
              <a:rPr lang="zh-CN" altLang="en-US" dirty="0" smtClean="0"/>
              <a:t> </a:t>
            </a:r>
            <a:r>
              <a:rPr lang="en-US" altLang="zh-CN" dirty="0" smtClean="0"/>
              <a:t>Electronics requirements</a:t>
            </a:r>
            <a:r>
              <a:rPr lang="zh-CN" altLang="en-US" dirty="0" smtClean="0"/>
              <a:t>：</a:t>
            </a:r>
            <a:endParaRPr lang="en-US" altLang="zh-CN" dirty="0"/>
          </a:p>
          <a:p>
            <a:r>
              <a:rPr lang="en-US" altLang="zh-CN" dirty="0" smtClean="0"/>
              <a:t>Channel Density, internal Trigger, dynamic range, data rate, timing resolution, pulse sampling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smtClean="0"/>
              <a:t>CEA-</a:t>
            </a:r>
            <a:r>
              <a:rPr lang="en-US" altLang="zh-CN" dirty="0" err="1" smtClean="0"/>
              <a:t>Saclay</a:t>
            </a:r>
            <a:r>
              <a:rPr lang="en-US" altLang="zh-CN" dirty="0"/>
              <a:t>, Bordeaux, GANIL </a:t>
            </a:r>
            <a:r>
              <a:rPr lang="en-US" altLang="zh-CN" dirty="0" smtClean="0"/>
              <a:t>and MSU </a:t>
            </a:r>
            <a:endParaRPr lang="en-US" altLang="zh-CN" dirty="0" smtClean="0"/>
          </a:p>
          <a:p>
            <a:r>
              <a:rPr lang="en-US" altLang="zh-CN" dirty="0" smtClean="0"/>
              <a:t>GET</a:t>
            </a:r>
            <a:endParaRPr lang="en-US" altLang="zh-CN" dirty="0" smtClean="0"/>
          </a:p>
          <a:p>
            <a:r>
              <a:rPr lang="zh-CN" altLang="en-US" dirty="0" smtClean="0"/>
              <a:t>（</a:t>
            </a:r>
            <a:r>
              <a:rPr lang="en-US" altLang="zh-CN" dirty="0"/>
              <a:t>General Electronics for Time Project Chamber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648" y="869950"/>
            <a:ext cx="4654555" cy="2382253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7505" y="655955"/>
            <a:ext cx="7828915" cy="50012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205" y="3524885"/>
            <a:ext cx="5354955" cy="28359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1160" y="138686"/>
            <a:ext cx="7543800" cy="1450757"/>
          </a:xfrm>
        </p:spPr>
        <p:txBody>
          <a:bodyPr/>
          <a:lstStyle/>
          <a:p>
            <a:r>
              <a:rPr lang="en-US" altLang="zh-CN" dirty="0" smtClean="0"/>
              <a:t>Cooperation of GET in China</a:t>
            </a:r>
            <a:endParaRPr lang="zh-CN" altLang="en-US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807720" y="4448175"/>
          <a:ext cx="972693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025"/>
                <a:gridCol w="643890"/>
                <a:gridCol w="575945"/>
                <a:gridCol w="1323975"/>
                <a:gridCol w="1127760"/>
                <a:gridCol w="1305560"/>
                <a:gridCol w="1324610"/>
                <a:gridCol w="1035050"/>
                <a:gridCol w="104711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TPC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 smtClean="0"/>
                        <a:t>ZAP</a:t>
                      </a:r>
                      <a:r>
                        <a:rPr lang="zh-CN" altLang="en-US" baseline="0" dirty="0" smtClean="0"/>
                        <a:t> </a:t>
                      </a:r>
                      <a:endParaRPr lang="zh-CN" altLang="en-US" dirty="0" smtClean="0"/>
                    </a:p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AGET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Clips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CoBo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MicroTCA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en-US" altLang="zh-CN" dirty="0" smtClean="0"/>
                        <a:t>crate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MuTANT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en-US" altLang="zh-CN" dirty="0" smtClean="0"/>
                        <a:t>trigger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DAQ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en-US" altLang="zh-CN" dirty="0" smtClean="0"/>
                        <a:t>adjustment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simulation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Tang's group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√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√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√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 smtClean="0"/>
                        <a:t>√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 smtClean="0"/>
                        <a:t>√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Ye's group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√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√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√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√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 smtClean="0"/>
                        <a:t>√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Lu's group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 smtClean="0"/>
                        <a:t>√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√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 smtClean="0"/>
                        <a:t>√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 smtClean="0"/>
                        <a:t>√</a:t>
                      </a:r>
                      <a:endParaRPr lang="zh-CN" alt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内容占位符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8509" y="1110623"/>
            <a:ext cx="4337386" cy="3337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3885" y="1374140"/>
            <a:ext cx="3815080" cy="29959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TPC GET</a:t>
            </a:r>
            <a:r>
              <a:rPr lang="zh-CN" altLang="en-US" dirty="0" smtClean="0"/>
              <a:t> </a:t>
            </a:r>
            <a:r>
              <a:rPr lang="en-US" dirty="0" smtClean="0"/>
              <a:t>group </a:t>
            </a:r>
            <a:r>
              <a:rPr lang="en-US" altLang="zh-CN" sz="3600" dirty="0" smtClean="0"/>
              <a:t>since 2015.11</a:t>
            </a:r>
            <a:endParaRPr lang="zh-CN" altLang="en-US" sz="36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5" b="38761"/>
          <a:stretch>
            <a:fillRect/>
          </a:stretch>
        </p:blipFill>
        <p:spPr>
          <a:xfrm>
            <a:off x="1259205" y="1758950"/>
            <a:ext cx="5354595" cy="4393429"/>
          </a:xfrm>
        </p:spPr>
      </p:pic>
      <p:sp>
        <p:nvSpPr>
          <p:cNvPr id="6" name="副标题 3"/>
          <p:cNvSpPr txBox="1"/>
          <p:nvPr/>
        </p:nvSpPr>
        <p:spPr>
          <a:xfrm>
            <a:off x="7848500" y="1920240"/>
            <a:ext cx="2819500" cy="42323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17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705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/>
              <a:t>短期目标：</a:t>
            </a:r>
            <a:endParaRPr lang="en-US" altLang="zh-CN" dirty="0" smtClean="0"/>
          </a:p>
          <a:p>
            <a:r>
              <a:rPr lang="en-US" altLang="zh-CN" dirty="0" smtClean="0"/>
              <a:t>256ch GET</a:t>
            </a:r>
            <a:endParaRPr lang="en-US" altLang="zh-CN" dirty="0" smtClean="0"/>
          </a:p>
          <a:p>
            <a:r>
              <a:rPr lang="zh-CN" altLang="en-US" dirty="0" smtClean="0"/>
              <a:t>中期目标：</a:t>
            </a:r>
            <a:endParaRPr lang="en-US" altLang="zh-CN" dirty="0" smtClean="0"/>
          </a:p>
          <a:p>
            <a:r>
              <a:rPr lang="en-US" altLang="zh-CN" dirty="0" smtClean="0"/>
              <a:t>2048ch </a:t>
            </a:r>
            <a:r>
              <a:rPr lang="en-US" altLang="zh-CN" dirty="0"/>
              <a:t>GET</a:t>
            </a:r>
            <a:r>
              <a:rPr lang="zh-CN" altLang="en-US" dirty="0" smtClean="0"/>
              <a:t>电子学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集中设备与人力在</a:t>
            </a:r>
            <a:r>
              <a:rPr lang="en-US" altLang="zh-CN" dirty="0" smtClean="0"/>
              <a:t>IMP</a:t>
            </a:r>
            <a:r>
              <a:rPr lang="zh-CN" altLang="en-US" dirty="0" smtClean="0"/>
              <a:t>研发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42102" y="286605"/>
            <a:ext cx="7543800" cy="822096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Group of Prof. Tang </a:t>
            </a:r>
            <a:r>
              <a:rPr lang="en-US" sz="2800" dirty="0" err="1" smtClean="0">
                <a:solidFill>
                  <a:srgbClr val="FF0000"/>
                </a:solidFill>
              </a:rPr>
              <a:t>Xiaodong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 at IMP in Lanzhou</a:t>
            </a:r>
            <a:br>
              <a:rPr lang="en-US" sz="2800" dirty="0" smtClean="0"/>
            </a:br>
            <a:r>
              <a:rPr lang="en-US" sz="2800" dirty="0" smtClean="0"/>
              <a:t>Fusion reaction measurement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171564" y="4581128"/>
            <a:ext cx="7884876" cy="149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the fusion events against the elastic/inelastic events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Measure the total fusion cross sections.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Cannot measure the sections for the sub-channel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3991" y="1108701"/>
            <a:ext cx="12241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O+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 mbar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1709" y="3982125"/>
            <a:ext cx="331236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Elastic events: double hits</a:t>
            </a:r>
            <a:endParaRPr lang="en-US" b="1" dirty="0">
              <a:solidFill>
                <a:srgbClr val="0076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/>
          <a:stretch>
            <a:fillRect/>
          </a:stretch>
        </p:blipFill>
        <p:spPr bwMode="auto">
          <a:xfrm>
            <a:off x="2671204" y="943178"/>
            <a:ext cx="6189362" cy="30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Preliminary results for </a:t>
            </a:r>
            <a:r>
              <a:rPr lang="en-US" altLang="zh-CN" baseline="30000" dirty="0"/>
              <a:t>16</a:t>
            </a:r>
            <a:r>
              <a:rPr lang="en-US" altLang="zh-CN" dirty="0"/>
              <a:t>O+</a:t>
            </a:r>
            <a:r>
              <a:rPr lang="en-US" altLang="zh-CN" baseline="30000" dirty="0"/>
              <a:t>40</a:t>
            </a:r>
            <a:r>
              <a:rPr lang="en-US" altLang="zh-CN" dirty="0"/>
              <a:t>Ar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0E58F04-8A77-4D19-BE15-273C9114189A}" type="slidenum">
              <a:rPr lang="zh-CN" altLang="en-US" sz="790" smtClean="0"/>
            </a:fld>
            <a:endParaRPr lang="zh-CN" altLang="en-US" sz="79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1281367" y="4379083"/>
            <a:ext cx="7329137" cy="18337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367" y="1699499"/>
            <a:ext cx="7329137" cy="225982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73017" y="2102288"/>
            <a:ext cx="1485155" cy="29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b="1"/>
              <a:t>Elastic/inelastic</a:t>
            </a:r>
            <a:endParaRPr lang="zh-CN" altLang="en-US" sz="1350" dirty="0"/>
          </a:p>
        </p:txBody>
      </p:sp>
      <p:sp>
        <p:nvSpPr>
          <p:cNvPr id="9" name="矩形 8"/>
          <p:cNvSpPr/>
          <p:nvPr/>
        </p:nvSpPr>
        <p:spPr>
          <a:xfrm>
            <a:off x="1909632" y="4572264"/>
            <a:ext cx="744855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b="1" dirty="0">
                <a:solidFill>
                  <a:srgbClr val="000000"/>
                </a:solidFill>
                <a:latin typeface="Arial" panose="020B0604020202020204" pitchFamily="34" charset="0"/>
              </a:rPr>
              <a:t>Fusion</a:t>
            </a:r>
            <a:endParaRPr lang="zh-CN" altLang="en-US" sz="1350" dirty="0"/>
          </a:p>
        </p:txBody>
      </p:sp>
      <p:pic>
        <p:nvPicPr>
          <p:cNvPr id="10" name="Picture 2" descr="http://www.imp.cas.cn/images/cn74toplogo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9520" y="934156"/>
            <a:ext cx="3147069" cy="557213"/>
          </a:xfrm>
          <a:prstGeom prst="rect">
            <a:avLst/>
          </a:prstGeom>
          <a:noFill/>
        </p:spPr>
      </p:pic>
      <p:cxnSp>
        <p:nvCxnSpPr>
          <p:cNvPr id="12" name="直接连接符 11"/>
          <p:cNvCxnSpPr/>
          <p:nvPr/>
        </p:nvCxnSpPr>
        <p:spPr>
          <a:xfrm flipV="1">
            <a:off x="5890357" y="2566622"/>
            <a:ext cx="1361050" cy="28389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5890357" y="2850512"/>
            <a:ext cx="360773" cy="16406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dirty="0" smtClean="0">
                <a:sym typeface="+mn-ea"/>
              </a:rPr>
              <a:t>TPC &amp;AGET </a:t>
            </a:r>
            <a:r>
              <a:rPr lang="zh-CN" altLang="en-US" dirty="0" smtClean="0">
                <a:sym typeface="+mn-ea"/>
              </a:rPr>
              <a:t>测试</a:t>
            </a:r>
            <a:endParaRPr lang="zh-CN" altLang="en-US"/>
          </a:p>
        </p:txBody>
      </p:sp>
      <p:pic>
        <p:nvPicPr>
          <p:cNvPr id="4" name="内容占位符 3" descr="631033826"/>
          <p:cNvPicPr>
            <a:picLocks noChangeAspect="1"/>
          </p:cNvPicPr>
          <p:nvPr>
            <p:ph idx="1"/>
          </p:nvPr>
        </p:nvPicPr>
        <p:blipFill>
          <a:blip r:embed="rId1"/>
          <a:srcRect l="19987" r="20082"/>
          <a:stretch>
            <a:fillRect/>
          </a:stretch>
        </p:blipFill>
        <p:spPr>
          <a:xfrm>
            <a:off x="5194935" y="220345"/>
            <a:ext cx="3757295" cy="36855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1370" y="1412875"/>
            <a:ext cx="459295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err="1" smtClean="0">
                <a:solidFill>
                  <a:srgbClr val="0000FF"/>
                </a:solidFill>
                <a:sym typeface="+mn-ea"/>
              </a:rPr>
              <a:t>TPC</a:t>
            </a:r>
            <a:r>
              <a:rPr lang="zh-CN" altLang="en-US" dirty="0" err="1" smtClean="0">
                <a:solidFill>
                  <a:srgbClr val="0000FF"/>
                </a:solidFill>
                <a:sym typeface="+mn-ea"/>
              </a:rPr>
              <a:t>大小 长</a:t>
            </a:r>
            <a:r>
              <a:rPr lang="en-US" altLang="zh-CN" dirty="0" err="1" smtClean="0">
                <a:solidFill>
                  <a:srgbClr val="0000FF"/>
                </a:solidFill>
                <a:sym typeface="+mn-ea"/>
              </a:rPr>
              <a:t>24cm</a:t>
            </a:r>
            <a:r>
              <a:rPr lang="zh-CN" altLang="en-US" dirty="0" err="1" smtClean="0">
                <a:solidFill>
                  <a:srgbClr val="0000FF"/>
                </a:solidFill>
                <a:sym typeface="+mn-ea"/>
              </a:rPr>
              <a:t>宽</a:t>
            </a:r>
            <a:r>
              <a:rPr lang="en-US" altLang="zh-CN" dirty="0" err="1" smtClean="0">
                <a:solidFill>
                  <a:srgbClr val="0000FF"/>
                </a:solidFill>
                <a:sym typeface="+mn-ea"/>
              </a:rPr>
              <a:t>14cm</a:t>
            </a:r>
            <a:r>
              <a:rPr lang="zh-CN" altLang="en-US" dirty="0" err="1" smtClean="0">
                <a:solidFill>
                  <a:srgbClr val="0000FF"/>
                </a:solidFill>
                <a:sym typeface="+mn-ea"/>
              </a:rPr>
              <a:t>高</a:t>
            </a:r>
            <a:r>
              <a:rPr lang="en-US" altLang="zh-CN" dirty="0" err="1" smtClean="0">
                <a:solidFill>
                  <a:srgbClr val="0000FF"/>
                </a:solidFill>
                <a:sym typeface="+mn-ea"/>
              </a:rPr>
              <a:t>16cm</a:t>
            </a:r>
            <a:endParaRPr lang="en-US" altLang="zh-CN" dirty="0" err="1" smtClean="0">
              <a:solidFill>
                <a:srgbClr val="0000FF"/>
              </a:solidFill>
              <a:sym typeface="+mn-ea"/>
            </a:endParaRPr>
          </a:p>
          <a:p>
            <a:endParaRPr lang="en-US" altLang="zh-CN" dirty="0" err="1" smtClean="0">
              <a:solidFill>
                <a:srgbClr val="0000FF"/>
              </a:solidFill>
              <a:sym typeface="+mn-ea"/>
            </a:endParaRPr>
          </a:p>
          <a:p>
            <a:r>
              <a:rPr lang="en-US" altLang="zh-CN" dirty="0" err="1" smtClean="0">
                <a:solidFill>
                  <a:srgbClr val="0000FF"/>
                </a:solidFill>
                <a:sym typeface="+mn-ea"/>
              </a:rPr>
              <a:t>GEM</a:t>
            </a:r>
            <a:r>
              <a:rPr lang="zh-CN" altLang="en-US" dirty="0" err="1" smtClean="0">
                <a:solidFill>
                  <a:srgbClr val="0000FF"/>
                </a:solidFill>
                <a:sym typeface="+mn-ea"/>
              </a:rPr>
              <a:t>灵敏区：</a:t>
            </a:r>
            <a:r>
              <a:rPr lang="en-US" altLang="zh-CN" dirty="0" err="1" smtClean="0">
                <a:solidFill>
                  <a:srgbClr val="0000FF"/>
                </a:solidFill>
                <a:sym typeface="+mn-ea"/>
              </a:rPr>
              <a:t>10cm x 20cm</a:t>
            </a:r>
            <a:endParaRPr lang="en-US" altLang="zh-CN" dirty="0" err="1" smtClean="0">
              <a:solidFill>
                <a:srgbClr val="0000FF"/>
              </a:solidFill>
              <a:sym typeface="+mn-ea"/>
            </a:endParaRPr>
          </a:p>
          <a:p>
            <a:r>
              <a:rPr lang="en-US" altLang="zh-CN" dirty="0" err="1" smtClean="0">
                <a:solidFill>
                  <a:srgbClr val="0000FF"/>
                </a:solidFill>
                <a:sym typeface="+mn-ea"/>
              </a:rPr>
              <a:t>Tpc</a:t>
            </a:r>
            <a:r>
              <a:rPr lang="en-US" altLang="zh-CN" dirty="0" smtClean="0">
                <a:solidFill>
                  <a:srgbClr val="0000FF"/>
                </a:solidFill>
                <a:sym typeface="+mn-ea"/>
              </a:rPr>
              <a:t> pad </a:t>
            </a:r>
            <a:r>
              <a:rPr lang="zh-CN" altLang="en-US" dirty="0" smtClean="0">
                <a:solidFill>
                  <a:srgbClr val="0000FF"/>
                </a:solidFill>
                <a:sym typeface="+mn-ea"/>
              </a:rPr>
              <a:t>： </a:t>
            </a:r>
            <a:r>
              <a:rPr lang="en-US" altLang="zh-CN" dirty="0" smtClean="0">
                <a:solidFill>
                  <a:srgbClr val="0000FF"/>
                </a:solidFill>
                <a:sym typeface="+mn-ea"/>
              </a:rPr>
              <a:t>10 x 24 ~240 channel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en-US" altLang="zh-CN" dirty="0" smtClean="0">
                <a:solidFill>
                  <a:srgbClr val="0000FF"/>
                </a:solidFill>
                <a:sym typeface="+mn-ea"/>
              </a:rPr>
              <a:t>Pad </a:t>
            </a:r>
            <a:r>
              <a:rPr lang="zh-CN" altLang="en-US" dirty="0" smtClean="0">
                <a:solidFill>
                  <a:srgbClr val="0000FF"/>
                </a:solidFill>
                <a:sym typeface="+mn-ea"/>
              </a:rPr>
              <a:t>大小：方格</a:t>
            </a:r>
            <a:r>
              <a:rPr lang="en-US" altLang="zh-CN" dirty="0" smtClean="0">
                <a:solidFill>
                  <a:srgbClr val="0000FF"/>
                </a:solidFill>
                <a:sym typeface="+mn-ea"/>
              </a:rPr>
              <a:t>8mmx12mm&amp; 8mmx8mm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zh-CN" altLang="en-US" dirty="0" smtClean="0">
                <a:solidFill>
                  <a:srgbClr val="0000FF"/>
                </a:solidFill>
                <a:sym typeface="+mn-ea"/>
              </a:rPr>
              <a:t>测试条件：</a:t>
            </a:r>
            <a:r>
              <a:rPr lang="en-US" altLang="zh-CN" dirty="0" smtClean="0">
                <a:solidFill>
                  <a:srgbClr val="0000FF"/>
                </a:solidFill>
                <a:latin typeface="Symbol" panose="05050102010706020507" pitchFamily="18" charset="2"/>
                <a:sym typeface="+mn-ea"/>
              </a:rPr>
              <a:t>a</a:t>
            </a:r>
            <a:r>
              <a:rPr lang="en-US" altLang="zh-CN" dirty="0" smtClean="0">
                <a:solidFill>
                  <a:srgbClr val="0000FF"/>
                </a:solidFill>
                <a:sym typeface="+mn-ea"/>
              </a:rPr>
              <a:t> </a:t>
            </a:r>
            <a:r>
              <a:rPr lang="zh-CN" altLang="en-US" dirty="0" smtClean="0">
                <a:solidFill>
                  <a:srgbClr val="0000FF"/>
                </a:solidFill>
                <a:sym typeface="+mn-ea"/>
              </a:rPr>
              <a:t>源、气压</a:t>
            </a:r>
            <a:r>
              <a:rPr lang="en-US" altLang="zh-CN" dirty="0" smtClean="0">
                <a:solidFill>
                  <a:srgbClr val="0000FF"/>
                </a:solidFill>
                <a:sym typeface="+mn-ea"/>
              </a:rPr>
              <a:t>~90 mbar (90% </a:t>
            </a:r>
            <a:r>
              <a:rPr lang="en-US" altLang="zh-CN" dirty="0" err="1" smtClean="0">
                <a:solidFill>
                  <a:srgbClr val="0000FF"/>
                </a:solidFill>
                <a:sym typeface="+mn-ea"/>
              </a:rPr>
              <a:t>Ar</a:t>
            </a:r>
            <a:r>
              <a:rPr lang="en-US" altLang="zh-CN" dirty="0" smtClean="0">
                <a:solidFill>
                  <a:srgbClr val="0000FF"/>
                </a:solidFill>
                <a:sym typeface="+mn-ea"/>
              </a:rPr>
              <a:t>) P10.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19" name="Picture 2" descr="http://www.imp.cas.cn/images/cn74toplogo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2720" y="94051"/>
            <a:ext cx="3147069" cy="557213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5" r="-1482"/>
          <a:stretch>
            <a:fillRect/>
          </a:stretch>
        </p:blipFill>
        <p:spPr>
          <a:xfrm>
            <a:off x="3188970" y="4103370"/>
            <a:ext cx="6201410" cy="28714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H_Other_207"/>
          <p:cNvSpPr/>
          <p:nvPr>
            <p:custDataLst>
              <p:tags r:id="rId1"/>
            </p:custDataLst>
          </p:nvPr>
        </p:nvSpPr>
        <p:spPr>
          <a:xfrm>
            <a:off x="964565" y="1417320"/>
            <a:ext cx="290195" cy="2717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p>
            <a:pPr algn="ctr">
              <a:defRPr/>
            </a:pPr>
            <a:endParaRPr lang="zh-CN" altLang="en-US" sz="760">
              <a:solidFill>
                <a:schemeClr val="tx1"/>
              </a:solidFill>
            </a:endParaRPr>
          </a:p>
        </p:txBody>
      </p:sp>
      <p:sp>
        <p:nvSpPr>
          <p:cNvPr id="11" name="MH_Other_208"/>
          <p:cNvSpPr/>
          <p:nvPr>
            <p:custDataLst>
              <p:tags r:id="rId2"/>
            </p:custDataLst>
          </p:nvPr>
        </p:nvSpPr>
        <p:spPr>
          <a:xfrm>
            <a:off x="1220470" y="1417320"/>
            <a:ext cx="290195" cy="2717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p>
            <a:pPr algn="ctr">
              <a:defRPr/>
            </a:pPr>
            <a:endParaRPr lang="zh-CN" altLang="en-US" sz="760">
              <a:solidFill>
                <a:schemeClr val="tx1"/>
              </a:solidFill>
            </a:endParaRPr>
          </a:p>
        </p:txBody>
      </p:sp>
      <p:sp>
        <p:nvSpPr>
          <p:cNvPr id="12" name="MH_Other_209"/>
          <p:cNvSpPr/>
          <p:nvPr>
            <p:custDataLst>
              <p:tags r:id="rId3"/>
            </p:custDataLst>
          </p:nvPr>
        </p:nvSpPr>
        <p:spPr>
          <a:xfrm>
            <a:off x="1476375" y="1417320"/>
            <a:ext cx="290195" cy="2717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p>
            <a:pPr algn="ctr">
              <a:defRPr/>
            </a:pPr>
            <a:endParaRPr lang="zh-CN" altLang="en-US" sz="760">
              <a:solidFill>
                <a:schemeClr val="tx1"/>
              </a:solidFill>
            </a:endParaRPr>
          </a:p>
        </p:txBody>
      </p:sp>
      <p:sp>
        <p:nvSpPr>
          <p:cNvPr id="13" name="MH_Other_210"/>
          <p:cNvSpPr/>
          <p:nvPr>
            <p:custDataLst>
              <p:tags r:id="rId4"/>
            </p:custDataLst>
          </p:nvPr>
        </p:nvSpPr>
        <p:spPr>
          <a:xfrm>
            <a:off x="1734820" y="1417320"/>
            <a:ext cx="290195" cy="2717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p>
            <a:pPr algn="ctr">
              <a:defRPr/>
            </a:pPr>
            <a:endParaRPr lang="zh-CN" altLang="en-US" sz="760">
              <a:solidFill>
                <a:schemeClr val="tx1"/>
              </a:solidFill>
            </a:endParaRPr>
          </a:p>
        </p:txBody>
      </p:sp>
      <p:sp>
        <p:nvSpPr>
          <p:cNvPr id="14" name="MH_Other_211"/>
          <p:cNvSpPr/>
          <p:nvPr>
            <p:custDataLst>
              <p:tags r:id="rId5"/>
            </p:custDataLst>
          </p:nvPr>
        </p:nvSpPr>
        <p:spPr>
          <a:xfrm>
            <a:off x="1990725" y="1417320"/>
            <a:ext cx="290195" cy="2717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p>
            <a:pPr algn="ctr">
              <a:defRPr/>
            </a:pPr>
            <a:endParaRPr lang="zh-CN" altLang="en-US" sz="76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838200" y="365126"/>
            <a:ext cx="10515600" cy="9159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PKU AT TPC R&amp;D Plan</a:t>
            </a:r>
            <a:endParaRPr lang="en-US" altLang="zh-CN" dirty="0" smtClean="0"/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838800" y="1825200"/>
            <a:ext cx="10515600" cy="43524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zh-CN"/>
            </a:defPPr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sz="2400" dirty="0" smtClean="0"/>
              <a:t>Phase 1:  PCB field cage + MWPC + TDC/ADC  </a:t>
            </a:r>
            <a:r>
              <a:rPr lang="en-US" altLang="zh-CN" sz="2400" dirty="0" err="1" smtClean="0"/>
              <a:t>Electornics</a:t>
            </a:r>
            <a:r>
              <a:rPr lang="en-US" altLang="zh-CN" sz="2400" dirty="0" smtClean="0"/>
              <a:t>(120 </a:t>
            </a:r>
            <a:r>
              <a:rPr lang="en-US" altLang="zh-CN" sz="2400" dirty="0" err="1" smtClean="0"/>
              <a:t>chs</a:t>
            </a:r>
            <a:r>
              <a:rPr lang="en-US" altLang="zh-CN" sz="2400" dirty="0" smtClean="0"/>
              <a:t>)</a:t>
            </a:r>
            <a:endParaRPr lang="en-US" altLang="zh-CN" sz="2400" dirty="0" smtClean="0"/>
          </a:p>
          <a:p>
            <a:r>
              <a:rPr lang="en-US" altLang="zh-CN" sz="2400" dirty="0" smtClean="0"/>
              <a:t>Time:	2015.11-2016.10</a:t>
            </a:r>
            <a:endParaRPr lang="en-US" altLang="zh-CN" sz="2400" dirty="0" smtClean="0"/>
          </a:p>
          <a:p>
            <a:r>
              <a:rPr lang="en-US" altLang="zh-CN" sz="2400" dirty="0" smtClean="0"/>
              <a:t>Aim:	2mm resolution/alpha source tracking/</a:t>
            </a:r>
            <a:endParaRPr lang="en-US" altLang="zh-CN" sz="2400" dirty="0" smtClean="0"/>
          </a:p>
          <a:p>
            <a:r>
              <a:rPr lang="en-US" altLang="zh-CN" sz="2400" dirty="0" smtClean="0"/>
              <a:t>2 particles tracking/simulation checking/ trial beam experiment</a:t>
            </a:r>
            <a:endParaRPr lang="en-US" altLang="zh-CN" sz="2400" dirty="0" smtClean="0"/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Phase 2: 	wire field cage + 2*</a:t>
            </a:r>
            <a:r>
              <a:rPr lang="en-US" altLang="zh-CN" sz="2400" dirty="0" err="1" smtClean="0"/>
              <a:t>ThGEM</a:t>
            </a:r>
            <a:r>
              <a:rPr lang="en-US" altLang="zh-CN" sz="2400" dirty="0" smtClean="0"/>
              <a:t> + GET Electronics(256 </a:t>
            </a:r>
            <a:r>
              <a:rPr lang="en-US" altLang="zh-CN" sz="2400" dirty="0" err="1" smtClean="0"/>
              <a:t>chs</a:t>
            </a:r>
            <a:r>
              <a:rPr lang="en-US" altLang="zh-CN" sz="2400" dirty="0" smtClean="0"/>
              <a:t>).</a:t>
            </a:r>
            <a:endParaRPr lang="en-US" altLang="zh-CN" sz="2400" dirty="0" smtClean="0"/>
          </a:p>
          <a:p>
            <a:r>
              <a:rPr lang="en-US" altLang="zh-CN" sz="2400" dirty="0" smtClean="0"/>
              <a:t>Time: 	2016.11-2017.12</a:t>
            </a:r>
            <a:endParaRPr lang="en-US" altLang="zh-CN" sz="2400" dirty="0" smtClean="0"/>
          </a:p>
          <a:p>
            <a:r>
              <a:rPr lang="en-US" altLang="zh-CN" sz="2400" dirty="0" smtClean="0"/>
              <a:t>Aim:	1mm resolution/ </a:t>
            </a:r>
            <a:r>
              <a:rPr lang="en-US" altLang="zh-CN" sz="2400" dirty="0" err="1" smtClean="0"/>
              <a:t>mulit</a:t>
            </a:r>
            <a:r>
              <a:rPr lang="en-US" altLang="zh-CN" sz="2400" dirty="0" smtClean="0"/>
              <a:t>-tracking / beam experiment</a:t>
            </a:r>
            <a:endParaRPr lang="en-US" altLang="zh-CN" sz="2400" dirty="0" smtClean="0"/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Phase 3:wire field cage + 2*</a:t>
            </a:r>
            <a:r>
              <a:rPr lang="en-US" altLang="zh-CN" sz="2400" dirty="0" err="1" smtClean="0"/>
              <a:t>ThGEM</a:t>
            </a:r>
            <a:r>
              <a:rPr lang="en-US" altLang="zh-CN" sz="2400" dirty="0" smtClean="0"/>
              <a:t> + GET Electronics(1024 </a:t>
            </a:r>
            <a:r>
              <a:rPr lang="en-US" altLang="zh-CN" sz="2400" dirty="0" err="1" smtClean="0"/>
              <a:t>chs</a:t>
            </a:r>
            <a:r>
              <a:rPr lang="en-US" altLang="zh-CN" sz="2400" dirty="0" smtClean="0"/>
              <a:t> or more).</a:t>
            </a:r>
            <a:endParaRPr lang="en-US" altLang="zh-CN" sz="2400" dirty="0" smtClean="0"/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主要内容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sz="3600"/>
              <a:t>AT TPC</a:t>
            </a:r>
            <a:r>
              <a:rPr lang="zh-CN" altLang="en-US" sz="3600"/>
              <a:t>简介</a:t>
            </a:r>
            <a:endParaRPr lang="zh-CN" altLang="en-US" sz="3600"/>
          </a:p>
          <a:p>
            <a:r>
              <a:rPr lang="zh-CN" altLang="en-US" sz="3600">
                <a:sym typeface="+mn-ea"/>
              </a:rPr>
              <a:t>合作情况</a:t>
            </a:r>
            <a:endParaRPr lang="zh-CN" altLang="en-US" sz="3600"/>
          </a:p>
          <a:p>
            <a:r>
              <a:rPr lang="zh-CN" altLang="en-US" sz="3600"/>
              <a:t>北大的</a:t>
            </a:r>
            <a:r>
              <a:rPr lang="en-US" altLang="zh-CN" sz="3600"/>
              <a:t>TPC</a:t>
            </a:r>
            <a:r>
              <a:rPr lang="zh-CN" altLang="en-US" sz="3600"/>
              <a:t>研发进展与计划</a:t>
            </a:r>
            <a:endParaRPr lang="zh-CN" altLang="en-US" sz="3600"/>
          </a:p>
          <a:p>
            <a:endParaRPr lang="zh-CN" altLang="en-US" sz="3600"/>
          </a:p>
        </p:txBody>
      </p:sp>
      <p:pic>
        <p:nvPicPr>
          <p:cNvPr id="5" name="图片 4" descr="TPC-sample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9640" y="410845"/>
            <a:ext cx="6156325" cy="60369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3021"/>
            <a:ext cx="10515600" cy="981186"/>
          </a:xfrm>
        </p:spPr>
        <p:txBody>
          <a:bodyPr/>
          <a:p>
            <a:r>
              <a:rPr lang="zh-CN" altLang="en-US"/>
              <a:t>北大的</a:t>
            </a:r>
            <a:r>
              <a:rPr lang="en-US" altLang="zh-CN"/>
              <a:t>GEM TPC</a:t>
            </a:r>
            <a:r>
              <a:rPr lang="zh-CN" altLang="en-US"/>
              <a:t>研发进展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19685" y="922020"/>
            <a:ext cx="12295505" cy="4572000"/>
          </a:xfrm>
        </p:spPr>
        <p:txBody>
          <a:bodyPr/>
          <a:p>
            <a:r>
              <a:rPr lang="en-US" altLang="zh-CN"/>
              <a:t>MWPC</a:t>
            </a:r>
            <a:r>
              <a:rPr lang="zh-CN" altLang="en-US"/>
              <a:t>看到径迹</a:t>
            </a:r>
            <a:r>
              <a:rPr lang="en-US" altLang="zh-CN"/>
              <a:t>-&gt;GEM TPC</a:t>
            </a:r>
            <a:r>
              <a:rPr lang="zh-CN" altLang="en-US"/>
              <a:t>设计（主要参考</a:t>
            </a:r>
            <a:r>
              <a:rPr lang="en-US" altLang="zh-CN"/>
              <a:t>MAIKO TPC</a:t>
            </a:r>
            <a:r>
              <a:rPr lang="zh-CN" altLang="en-US"/>
              <a:t>）</a:t>
            </a:r>
            <a:r>
              <a:rPr lang="en-US" altLang="zh-CN"/>
              <a:t>-&gt;</a:t>
            </a:r>
            <a:r>
              <a:rPr lang="zh-CN" altLang="en-US"/>
              <a:t>调试</a:t>
            </a:r>
            <a:endParaRPr lang="zh-CN" altLang="en-US"/>
          </a:p>
          <a:p>
            <a:r>
              <a:rPr lang="zh-CN" altLang="en-US"/>
              <a:t>场笼</a:t>
            </a:r>
            <a:r>
              <a:rPr lang="en-US" altLang="zh-CN"/>
              <a:t>140mm*140mm*140mm</a:t>
            </a:r>
            <a:r>
              <a:rPr lang="zh-CN" altLang="en-US"/>
              <a:t>，双层</a:t>
            </a:r>
            <a:r>
              <a:rPr lang="en-US" altLang="zh-CN"/>
              <a:t>THGEM</a:t>
            </a:r>
            <a:r>
              <a:rPr lang="zh-CN" altLang="en-US"/>
              <a:t>灵敏面积</a:t>
            </a:r>
            <a:r>
              <a:rPr lang="en-US" altLang="zh-CN"/>
              <a:t>100mm*100mm(</a:t>
            </a:r>
            <a:r>
              <a:rPr lang="zh-CN" altLang="zh-CN"/>
              <a:t>国科大刘倩组</a:t>
            </a:r>
            <a:r>
              <a:rPr lang="en-US" altLang="zh-CN"/>
              <a:t>)</a:t>
            </a:r>
            <a:r>
              <a:rPr lang="zh-CN" altLang="en-US"/>
              <a:t>，</a:t>
            </a:r>
            <a:r>
              <a:rPr lang="en-US" altLang="zh-CN"/>
              <a:t>64-128</a:t>
            </a:r>
            <a:r>
              <a:rPr lang="zh-CN" altLang="en-US"/>
              <a:t>条读出</a:t>
            </a:r>
            <a:endParaRPr lang="zh-CN" altLang="en-US"/>
          </a:p>
        </p:txBody>
      </p:sp>
      <p:pic>
        <p:nvPicPr>
          <p:cNvPr id="4" name="图片 3" descr="1367836592"/>
          <p:cNvPicPr>
            <a:picLocks noChangeAspect="1"/>
          </p:cNvPicPr>
          <p:nvPr/>
        </p:nvPicPr>
        <p:blipFill>
          <a:blip r:embed="rId1"/>
          <a:srcRect t="25436" b="7812"/>
          <a:stretch>
            <a:fillRect/>
          </a:stretch>
        </p:blipFill>
        <p:spPr>
          <a:xfrm>
            <a:off x="-119380" y="2029460"/>
            <a:ext cx="4562475" cy="4061460"/>
          </a:xfrm>
          <a:prstGeom prst="rect">
            <a:avLst/>
          </a:prstGeom>
        </p:spPr>
      </p:pic>
      <p:pic>
        <p:nvPicPr>
          <p:cNvPr id="6" name="图片 5" descr="425345489"/>
          <p:cNvPicPr>
            <a:picLocks noChangeAspect="1"/>
          </p:cNvPicPr>
          <p:nvPr/>
        </p:nvPicPr>
        <p:blipFill>
          <a:blip r:embed="rId2"/>
          <a:srcRect l="5292" t="12257" r="7115" b="13575"/>
          <a:stretch>
            <a:fillRect/>
          </a:stretch>
        </p:blipFill>
        <p:spPr>
          <a:xfrm>
            <a:off x="4443095" y="2029460"/>
            <a:ext cx="3596640" cy="4061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765" y="33020"/>
            <a:ext cx="3257550" cy="1003935"/>
          </a:xfrm>
          <a:prstGeom prst="rect">
            <a:avLst/>
          </a:prstGeom>
        </p:spPr>
      </p:pic>
      <p:pic>
        <p:nvPicPr>
          <p:cNvPr id="8" name="图片 7" descr="r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735" y="2119630"/>
            <a:ext cx="4679950" cy="38804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测量</a:t>
            </a:r>
            <a:endParaRPr lang="zh-CN" altLang="en-US" dirty="0"/>
          </a:p>
        </p:txBody>
      </p:sp>
      <p:sp>
        <p:nvSpPr>
          <p:cNvPr id="53" name="矩形 52"/>
          <p:cNvSpPr/>
          <p:nvPr/>
        </p:nvSpPr>
        <p:spPr>
          <a:xfrm>
            <a:off x="3572385" y="1479731"/>
            <a:ext cx="1275854" cy="588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VT120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280864" y="1479731"/>
            <a:ext cx="1275854" cy="588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CF8000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074370" y="4121718"/>
            <a:ext cx="1275854" cy="1738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V785</a:t>
            </a:r>
            <a:endParaRPr lang="en-US" altLang="zh-CN" dirty="0">
              <a:solidFill>
                <a:schemeClr val="tx1"/>
              </a:solidFill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A</a:t>
            </a:r>
            <a:r>
              <a:rPr lang="en-US" altLang="zh-CN" dirty="0" smtClean="0">
                <a:solidFill>
                  <a:schemeClr val="tx1"/>
                </a:solidFill>
              </a:rPr>
              <a:t>DC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982930" y="1346496"/>
            <a:ext cx="1275854" cy="1738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V1190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TDC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645292" y="4884011"/>
            <a:ext cx="1275854" cy="722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葛老师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前放 </a:t>
            </a:r>
            <a:r>
              <a:rPr lang="en-US" altLang="zh-CN" dirty="0" smtClean="0">
                <a:solidFill>
                  <a:schemeClr val="tx1"/>
                </a:solidFill>
              </a:rPr>
              <a:t>64</a:t>
            </a:r>
            <a:r>
              <a:rPr lang="zh-CN" altLang="en-US" dirty="0" smtClean="0">
                <a:solidFill>
                  <a:schemeClr val="tx1"/>
                </a:solidFill>
              </a:rPr>
              <a:t>路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970487" y="4946875"/>
            <a:ext cx="1275854" cy="722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MSCF-16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主放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直角上箭头 58"/>
          <p:cNvSpPr/>
          <p:nvPr/>
        </p:nvSpPr>
        <p:spPr>
          <a:xfrm rot="5400000">
            <a:off x="2450987" y="4339370"/>
            <a:ext cx="873464" cy="162482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右箭头 59"/>
          <p:cNvSpPr/>
          <p:nvPr/>
        </p:nvSpPr>
        <p:spPr>
          <a:xfrm>
            <a:off x="5367818" y="5087209"/>
            <a:ext cx="729895" cy="519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右箭头 60"/>
          <p:cNvSpPr/>
          <p:nvPr/>
        </p:nvSpPr>
        <p:spPr>
          <a:xfrm>
            <a:off x="7627164" y="5054690"/>
            <a:ext cx="1176594" cy="519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3" name="肘形连接符 72"/>
          <p:cNvCxnSpPr>
            <a:stCxn id="50" idx="0"/>
            <a:endCxn id="53" idx="1"/>
          </p:cNvCxnSpPr>
          <p:nvPr/>
        </p:nvCxnSpPr>
        <p:spPr>
          <a:xfrm rot="10800000" flipH="1">
            <a:off x="407035" y="1774190"/>
            <a:ext cx="3165475" cy="1527175"/>
          </a:xfrm>
          <a:prstGeom prst="bentConnector3">
            <a:avLst>
              <a:gd name="adj1" fmla="val -752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矩形 75"/>
          <p:cNvSpPr/>
          <p:nvPr/>
        </p:nvSpPr>
        <p:spPr>
          <a:xfrm>
            <a:off x="5280864" y="3033823"/>
            <a:ext cx="1275854" cy="588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CO4020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78" name="直接箭头连接符 77"/>
          <p:cNvCxnSpPr>
            <a:endCxn id="54" idx="1"/>
          </p:cNvCxnSpPr>
          <p:nvPr/>
        </p:nvCxnSpPr>
        <p:spPr>
          <a:xfrm>
            <a:off x="4855535" y="1770313"/>
            <a:ext cx="425329" cy="3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>
            <a:stCxn id="54" idx="2"/>
            <a:endCxn id="76" idx="0"/>
          </p:cNvCxnSpPr>
          <p:nvPr/>
        </p:nvCxnSpPr>
        <p:spPr>
          <a:xfrm>
            <a:off x="5918791" y="2068066"/>
            <a:ext cx="0" cy="965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肘形连接符 83"/>
          <p:cNvCxnSpPr>
            <a:stCxn id="76" idx="3"/>
          </p:cNvCxnSpPr>
          <p:nvPr/>
        </p:nvCxnSpPr>
        <p:spPr>
          <a:xfrm flipV="1">
            <a:off x="6556718" y="1932634"/>
            <a:ext cx="2425576" cy="139535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右箭头 88"/>
          <p:cNvSpPr/>
          <p:nvPr/>
        </p:nvSpPr>
        <p:spPr>
          <a:xfrm rot="18609877">
            <a:off x="6785642" y="3445212"/>
            <a:ext cx="2606724" cy="616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6" name="肘形连接符 85"/>
          <p:cNvCxnSpPr/>
          <p:nvPr/>
        </p:nvCxnSpPr>
        <p:spPr>
          <a:xfrm>
            <a:off x="6551067" y="3452404"/>
            <a:ext cx="2431227" cy="88260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组合 87"/>
          <p:cNvGrpSpPr/>
          <p:nvPr/>
        </p:nvGrpSpPr>
        <p:grpSpPr>
          <a:xfrm>
            <a:off x="406400" y="2407285"/>
            <a:ext cx="3768725" cy="2273935"/>
            <a:chOff x="640" y="3791"/>
            <a:chExt cx="5935" cy="3581"/>
          </a:xfrm>
        </p:grpSpPr>
        <p:sp>
          <p:nvSpPr>
            <p:cNvPr id="6" name="矩形 5"/>
            <p:cNvSpPr/>
            <p:nvPr/>
          </p:nvSpPr>
          <p:spPr>
            <a:xfrm>
              <a:off x="5941" y="5374"/>
              <a:ext cx="263" cy="1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976" y="3984"/>
              <a:ext cx="3322" cy="278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流程图: 过程 7"/>
            <p:cNvSpPr/>
            <p:nvPr/>
          </p:nvSpPr>
          <p:spPr>
            <a:xfrm>
              <a:off x="1821" y="3791"/>
              <a:ext cx="3647" cy="19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976" y="4197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984" y="4467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984" y="4740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984" y="5047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976" y="5361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984" y="5663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976" y="5926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984" y="6225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976" y="6474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流程图: 过程 26"/>
            <p:cNvSpPr/>
            <p:nvPr/>
          </p:nvSpPr>
          <p:spPr>
            <a:xfrm>
              <a:off x="1821" y="7158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流程图: 过程 27"/>
            <p:cNvSpPr/>
            <p:nvPr/>
          </p:nvSpPr>
          <p:spPr>
            <a:xfrm>
              <a:off x="2131" y="7158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流程图: 过程 28"/>
            <p:cNvSpPr/>
            <p:nvPr/>
          </p:nvSpPr>
          <p:spPr>
            <a:xfrm>
              <a:off x="2441" y="7158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流程图: 过程 29"/>
            <p:cNvSpPr/>
            <p:nvPr/>
          </p:nvSpPr>
          <p:spPr>
            <a:xfrm>
              <a:off x="2774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流程图: 过程 30"/>
            <p:cNvSpPr/>
            <p:nvPr/>
          </p:nvSpPr>
          <p:spPr>
            <a:xfrm>
              <a:off x="3083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流程图: 过程 31"/>
            <p:cNvSpPr/>
            <p:nvPr/>
          </p:nvSpPr>
          <p:spPr>
            <a:xfrm>
              <a:off x="3393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流程图: 过程 32"/>
            <p:cNvSpPr/>
            <p:nvPr/>
          </p:nvSpPr>
          <p:spPr>
            <a:xfrm>
              <a:off x="3726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流程图: 过程 33"/>
            <p:cNvSpPr/>
            <p:nvPr/>
          </p:nvSpPr>
          <p:spPr>
            <a:xfrm>
              <a:off x="4036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流程图: 过程 34"/>
            <p:cNvSpPr/>
            <p:nvPr/>
          </p:nvSpPr>
          <p:spPr>
            <a:xfrm>
              <a:off x="4345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流程图: 过程 35"/>
            <p:cNvSpPr/>
            <p:nvPr/>
          </p:nvSpPr>
          <p:spPr>
            <a:xfrm>
              <a:off x="4675" y="7152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流程图: 过程 36"/>
            <p:cNvSpPr/>
            <p:nvPr/>
          </p:nvSpPr>
          <p:spPr>
            <a:xfrm>
              <a:off x="4984" y="7152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流程图: 过程 37"/>
            <p:cNvSpPr/>
            <p:nvPr/>
          </p:nvSpPr>
          <p:spPr>
            <a:xfrm>
              <a:off x="5294" y="7152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5989" y="5039"/>
              <a:ext cx="136" cy="33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5623" y="6455"/>
              <a:ext cx="952" cy="2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913" y="5089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1690" y="6776"/>
              <a:ext cx="3910" cy="59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直接箭头连接符 42"/>
            <p:cNvCxnSpPr/>
            <p:nvPr/>
          </p:nvCxnSpPr>
          <p:spPr>
            <a:xfrm>
              <a:off x="2681" y="5332"/>
              <a:ext cx="0" cy="1326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/>
          </p:nvCxnSpPr>
          <p:spPr>
            <a:xfrm>
              <a:off x="3380" y="5280"/>
              <a:ext cx="14" cy="1378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>
              <a:off x="4036" y="5311"/>
              <a:ext cx="0" cy="1275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/>
          </p:nvCxnSpPr>
          <p:spPr>
            <a:xfrm flipH="1">
              <a:off x="4756" y="5242"/>
              <a:ext cx="23" cy="1343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46"/>
            <p:cNvSpPr/>
            <p:nvPr/>
          </p:nvSpPr>
          <p:spPr>
            <a:xfrm>
              <a:off x="5230" y="5084"/>
              <a:ext cx="155" cy="2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8" name="直接箭头连接符 47"/>
            <p:cNvCxnSpPr>
              <a:stCxn id="39" idx="6"/>
            </p:cNvCxnSpPr>
            <p:nvPr/>
          </p:nvCxnSpPr>
          <p:spPr>
            <a:xfrm flipH="1" flipV="1">
              <a:off x="1304" y="5197"/>
              <a:ext cx="4821" cy="1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/>
          </p:nvGrpSpPr>
          <p:grpSpPr>
            <a:xfrm rot="16200000">
              <a:off x="-7" y="4846"/>
              <a:ext cx="2027" cy="732"/>
              <a:chOff x="6067648" y="3147237"/>
              <a:chExt cx="574175" cy="625992"/>
            </a:xfrm>
          </p:grpSpPr>
          <p:sp>
            <p:nvSpPr>
              <p:cNvPr id="50" name="矩形 49"/>
              <p:cNvSpPr/>
              <p:nvPr/>
            </p:nvSpPr>
            <p:spPr>
              <a:xfrm>
                <a:off x="6188149" y="3147237"/>
                <a:ext cx="340242" cy="1942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6188149" y="3578989"/>
                <a:ext cx="340242" cy="1942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6067648" y="3461216"/>
                <a:ext cx="57417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 rot="0">
              <a:off x="1902" y="6850"/>
              <a:ext cx="3410" cy="168"/>
              <a:chOff x="2265" y="7379"/>
              <a:chExt cx="2782" cy="45"/>
            </a:xfrm>
          </p:grpSpPr>
          <p:sp>
            <p:nvSpPr>
              <p:cNvPr id="3" name="流程图: 过程 2"/>
              <p:cNvSpPr/>
              <p:nvPr/>
            </p:nvSpPr>
            <p:spPr>
              <a:xfrm>
                <a:off x="2265" y="7384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" name="流程图: 过程 3"/>
              <p:cNvSpPr/>
              <p:nvPr/>
            </p:nvSpPr>
            <p:spPr>
              <a:xfrm>
                <a:off x="2502" y="7384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" name="流程图: 过程 4"/>
              <p:cNvSpPr/>
              <p:nvPr/>
            </p:nvSpPr>
            <p:spPr>
              <a:xfrm>
                <a:off x="2739" y="7384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2" name="流程图: 过程 61"/>
              <p:cNvSpPr/>
              <p:nvPr/>
            </p:nvSpPr>
            <p:spPr>
              <a:xfrm>
                <a:off x="2994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3" name="流程图: 过程 62"/>
              <p:cNvSpPr/>
              <p:nvPr/>
            </p:nvSpPr>
            <p:spPr>
              <a:xfrm>
                <a:off x="3231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4" name="流程图: 过程 63"/>
              <p:cNvSpPr/>
              <p:nvPr/>
            </p:nvSpPr>
            <p:spPr>
              <a:xfrm>
                <a:off x="3468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5" name="流程图: 过程 64"/>
              <p:cNvSpPr/>
              <p:nvPr/>
            </p:nvSpPr>
            <p:spPr>
              <a:xfrm>
                <a:off x="3723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6" name="流程图: 过程 65"/>
              <p:cNvSpPr/>
              <p:nvPr/>
            </p:nvSpPr>
            <p:spPr>
              <a:xfrm>
                <a:off x="3960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7" name="流程图: 过程 66"/>
              <p:cNvSpPr/>
              <p:nvPr/>
            </p:nvSpPr>
            <p:spPr>
              <a:xfrm>
                <a:off x="4197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8" name="流程图: 过程 67"/>
              <p:cNvSpPr/>
              <p:nvPr/>
            </p:nvSpPr>
            <p:spPr>
              <a:xfrm>
                <a:off x="4449" y="7379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9" name="流程图: 过程 68"/>
              <p:cNvSpPr/>
              <p:nvPr/>
            </p:nvSpPr>
            <p:spPr>
              <a:xfrm>
                <a:off x="4686" y="7379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0" name="流程图: 过程 69"/>
              <p:cNvSpPr/>
              <p:nvPr/>
            </p:nvSpPr>
            <p:spPr>
              <a:xfrm>
                <a:off x="4923" y="7379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4" name="直接箭头连接符 73"/>
            <p:cNvCxnSpPr/>
            <p:nvPr/>
          </p:nvCxnSpPr>
          <p:spPr>
            <a:xfrm flipH="1" flipV="1">
              <a:off x="1440" y="4449"/>
              <a:ext cx="4569" cy="754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/>
            <p:cNvCxnSpPr/>
            <p:nvPr/>
          </p:nvCxnSpPr>
          <p:spPr>
            <a:xfrm flipH="1" flipV="1">
              <a:off x="1375" y="4829"/>
              <a:ext cx="4633" cy="361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箭头连接符 76"/>
            <p:cNvCxnSpPr/>
            <p:nvPr/>
          </p:nvCxnSpPr>
          <p:spPr>
            <a:xfrm flipH="1">
              <a:off x="1361" y="5203"/>
              <a:ext cx="4763" cy="381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箭头连接符 78"/>
            <p:cNvCxnSpPr/>
            <p:nvPr/>
          </p:nvCxnSpPr>
          <p:spPr>
            <a:xfrm flipH="1">
              <a:off x="1470" y="5242"/>
              <a:ext cx="4597" cy="687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椭圆 81"/>
            <p:cNvSpPr/>
            <p:nvPr/>
          </p:nvSpPr>
          <p:spPr>
            <a:xfrm>
              <a:off x="1913" y="5415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1913" y="5755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1913" y="4765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1913" y="4419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6097487" y="5073875"/>
            <a:ext cx="1275854" cy="722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MSCF-16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主放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224487" y="5200875"/>
            <a:ext cx="1275854" cy="722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MSCF-16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主放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351487" y="5327875"/>
            <a:ext cx="1275854" cy="722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MSCF-16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主放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201370" y="4319203"/>
            <a:ext cx="1275854" cy="1738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chemeClr val="tx1"/>
                </a:solidFill>
              </a:rPr>
              <a:t>V785</a:t>
            </a:r>
            <a:endParaRPr lang="en-US" altLang="zh-CN" dirty="0">
              <a:solidFill>
                <a:schemeClr val="tx1"/>
              </a:solidFill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A</a:t>
            </a:r>
            <a:r>
              <a:rPr lang="en-US" altLang="zh-CN" dirty="0" smtClean="0">
                <a:solidFill>
                  <a:schemeClr val="tx1"/>
                </a:solidFill>
              </a:rPr>
              <a:t>DC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548370" y="471805"/>
            <a:ext cx="2188210" cy="5870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292" y="5011011"/>
            <a:ext cx="1275854" cy="722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葛老师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前放 </a:t>
            </a:r>
            <a:r>
              <a:rPr lang="en-US" altLang="zh-CN" dirty="0" smtClean="0">
                <a:solidFill>
                  <a:schemeClr val="tx1"/>
                </a:solidFill>
              </a:rPr>
              <a:t>64</a:t>
            </a:r>
            <a:r>
              <a:rPr lang="zh-CN" altLang="en-US" dirty="0" smtClean="0">
                <a:solidFill>
                  <a:schemeClr val="tx1"/>
                </a:solidFill>
              </a:rPr>
              <a:t>路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899292" y="5138011"/>
            <a:ext cx="1275854" cy="722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葛老师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前放 </a:t>
            </a:r>
            <a:r>
              <a:rPr lang="en-US" altLang="zh-CN" dirty="0" smtClean="0">
                <a:solidFill>
                  <a:schemeClr val="tx1"/>
                </a:solidFill>
              </a:rPr>
              <a:t>64</a:t>
            </a:r>
            <a:r>
              <a:rPr lang="zh-CN" altLang="en-US" dirty="0" smtClean="0">
                <a:solidFill>
                  <a:schemeClr val="tx1"/>
                </a:solidFill>
              </a:rPr>
              <a:t>路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026292" y="5265011"/>
            <a:ext cx="1275854" cy="722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葛老师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前放 </a:t>
            </a:r>
            <a:r>
              <a:rPr lang="en-US" altLang="zh-CN" dirty="0" smtClean="0">
                <a:solidFill>
                  <a:schemeClr val="tx1"/>
                </a:solidFill>
              </a:rPr>
              <a:t>64</a:t>
            </a:r>
            <a:r>
              <a:rPr lang="zh-CN" altLang="en-US" dirty="0" smtClean="0">
                <a:solidFill>
                  <a:schemeClr val="tx1"/>
                </a:solidFill>
              </a:rPr>
              <a:t>路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9303385" y="561340"/>
            <a:ext cx="678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ym typeface="+mn-ea"/>
              </a:rPr>
              <a:t>VME</a:t>
            </a:r>
            <a:endParaRPr lang="en-US"/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7225" y="-635"/>
            <a:ext cx="3257550" cy="1003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TPCtrigger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77645" y="116205"/>
            <a:ext cx="9338945" cy="59709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3270" y="1038226"/>
            <a:ext cx="10515600" cy="981186"/>
          </a:xfrm>
        </p:spPr>
        <p:txBody>
          <a:bodyPr/>
          <a:p>
            <a:r>
              <a:rPr lang="en-US" altLang="zh-CN"/>
              <a:t>α</a:t>
            </a:r>
            <a:r>
              <a:rPr lang="zh-CN" altLang="en-US"/>
              <a:t>源径迹测试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75275" y="78740"/>
            <a:ext cx="6782435" cy="6880860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>
            <a:off x="406400" y="2407285"/>
            <a:ext cx="4191000" cy="2485390"/>
            <a:chOff x="640" y="3791"/>
            <a:chExt cx="5935" cy="3581"/>
          </a:xfrm>
        </p:grpSpPr>
        <p:sp>
          <p:nvSpPr>
            <p:cNvPr id="6" name="矩形 5"/>
            <p:cNvSpPr/>
            <p:nvPr/>
          </p:nvSpPr>
          <p:spPr>
            <a:xfrm>
              <a:off x="5941" y="5374"/>
              <a:ext cx="263" cy="1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976" y="3984"/>
              <a:ext cx="3322" cy="278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流程图: 过程 7"/>
            <p:cNvSpPr/>
            <p:nvPr/>
          </p:nvSpPr>
          <p:spPr>
            <a:xfrm>
              <a:off x="1821" y="3791"/>
              <a:ext cx="3647" cy="19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976" y="4197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984" y="4467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984" y="4740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984" y="5047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976" y="5361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984" y="5663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976" y="5926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984" y="6225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976" y="6474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流程图: 过程 26"/>
            <p:cNvSpPr/>
            <p:nvPr/>
          </p:nvSpPr>
          <p:spPr>
            <a:xfrm>
              <a:off x="1821" y="7158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流程图: 过程 27"/>
            <p:cNvSpPr/>
            <p:nvPr/>
          </p:nvSpPr>
          <p:spPr>
            <a:xfrm>
              <a:off x="2131" y="7158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流程图: 过程 28"/>
            <p:cNvSpPr/>
            <p:nvPr/>
          </p:nvSpPr>
          <p:spPr>
            <a:xfrm>
              <a:off x="2441" y="7158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流程图: 过程 29"/>
            <p:cNvSpPr/>
            <p:nvPr/>
          </p:nvSpPr>
          <p:spPr>
            <a:xfrm>
              <a:off x="2774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流程图: 过程 30"/>
            <p:cNvSpPr/>
            <p:nvPr/>
          </p:nvSpPr>
          <p:spPr>
            <a:xfrm>
              <a:off x="3083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流程图: 过程 31"/>
            <p:cNvSpPr/>
            <p:nvPr/>
          </p:nvSpPr>
          <p:spPr>
            <a:xfrm>
              <a:off x="3393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流程图: 过程 32"/>
            <p:cNvSpPr/>
            <p:nvPr/>
          </p:nvSpPr>
          <p:spPr>
            <a:xfrm>
              <a:off x="3726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流程图: 过程 33"/>
            <p:cNvSpPr/>
            <p:nvPr/>
          </p:nvSpPr>
          <p:spPr>
            <a:xfrm>
              <a:off x="4036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流程图: 过程 34"/>
            <p:cNvSpPr/>
            <p:nvPr/>
          </p:nvSpPr>
          <p:spPr>
            <a:xfrm>
              <a:off x="4345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流程图: 过程 35"/>
            <p:cNvSpPr/>
            <p:nvPr/>
          </p:nvSpPr>
          <p:spPr>
            <a:xfrm>
              <a:off x="4675" y="7152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流程图: 过程 36"/>
            <p:cNvSpPr/>
            <p:nvPr/>
          </p:nvSpPr>
          <p:spPr>
            <a:xfrm>
              <a:off x="4984" y="7152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流程图: 过程 37"/>
            <p:cNvSpPr/>
            <p:nvPr/>
          </p:nvSpPr>
          <p:spPr>
            <a:xfrm>
              <a:off x="5294" y="7152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5989" y="5039"/>
              <a:ext cx="136" cy="33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5623" y="6455"/>
              <a:ext cx="952" cy="2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913" y="5089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1690" y="6776"/>
              <a:ext cx="3910" cy="59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43" name="直接箭头连接符 42"/>
            <p:cNvCxnSpPr/>
            <p:nvPr/>
          </p:nvCxnSpPr>
          <p:spPr>
            <a:xfrm>
              <a:off x="2681" y="5332"/>
              <a:ext cx="0" cy="1326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/>
          </p:nvCxnSpPr>
          <p:spPr>
            <a:xfrm>
              <a:off x="3380" y="5280"/>
              <a:ext cx="14" cy="1378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>
              <a:off x="4036" y="5311"/>
              <a:ext cx="0" cy="1275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/>
          </p:nvCxnSpPr>
          <p:spPr>
            <a:xfrm flipH="1">
              <a:off x="4756" y="5242"/>
              <a:ext cx="23" cy="1343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46"/>
            <p:cNvSpPr/>
            <p:nvPr/>
          </p:nvSpPr>
          <p:spPr>
            <a:xfrm>
              <a:off x="5230" y="5084"/>
              <a:ext cx="155" cy="2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48" name="直接箭头连接符 47"/>
            <p:cNvCxnSpPr>
              <a:stCxn id="39" idx="6"/>
            </p:cNvCxnSpPr>
            <p:nvPr/>
          </p:nvCxnSpPr>
          <p:spPr>
            <a:xfrm flipH="1" flipV="1">
              <a:off x="1304" y="5197"/>
              <a:ext cx="4821" cy="1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/>
          </p:nvGrpSpPr>
          <p:grpSpPr>
            <a:xfrm rot="16200000">
              <a:off x="-7" y="4846"/>
              <a:ext cx="2027" cy="732"/>
              <a:chOff x="6067648" y="3147237"/>
              <a:chExt cx="574175" cy="625992"/>
            </a:xfrm>
          </p:grpSpPr>
          <p:sp>
            <p:nvSpPr>
              <p:cNvPr id="50" name="矩形 49"/>
              <p:cNvSpPr/>
              <p:nvPr/>
            </p:nvSpPr>
            <p:spPr>
              <a:xfrm>
                <a:off x="6188149" y="3147237"/>
                <a:ext cx="340242" cy="1942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6188149" y="3578989"/>
                <a:ext cx="340242" cy="1942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6067648" y="3461216"/>
                <a:ext cx="57417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 rot="0">
              <a:off x="1902" y="6850"/>
              <a:ext cx="3410" cy="168"/>
              <a:chOff x="2265" y="7379"/>
              <a:chExt cx="2782" cy="45"/>
            </a:xfrm>
          </p:grpSpPr>
          <p:sp>
            <p:nvSpPr>
              <p:cNvPr id="5" name="流程图: 过程 4"/>
              <p:cNvSpPr/>
              <p:nvPr/>
            </p:nvSpPr>
            <p:spPr>
              <a:xfrm>
                <a:off x="2265" y="7384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流程图: 过程 17"/>
              <p:cNvSpPr/>
              <p:nvPr/>
            </p:nvSpPr>
            <p:spPr>
              <a:xfrm>
                <a:off x="2502" y="7384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流程图: 过程 18"/>
              <p:cNvSpPr/>
              <p:nvPr/>
            </p:nvSpPr>
            <p:spPr>
              <a:xfrm>
                <a:off x="2739" y="7384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2" name="流程图: 过程 61"/>
              <p:cNvSpPr/>
              <p:nvPr/>
            </p:nvSpPr>
            <p:spPr>
              <a:xfrm>
                <a:off x="2994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3" name="流程图: 过程 62"/>
              <p:cNvSpPr/>
              <p:nvPr/>
            </p:nvSpPr>
            <p:spPr>
              <a:xfrm>
                <a:off x="3231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4" name="流程图: 过程 63"/>
              <p:cNvSpPr/>
              <p:nvPr/>
            </p:nvSpPr>
            <p:spPr>
              <a:xfrm>
                <a:off x="3468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5" name="流程图: 过程 64"/>
              <p:cNvSpPr/>
              <p:nvPr/>
            </p:nvSpPr>
            <p:spPr>
              <a:xfrm>
                <a:off x="3723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6" name="流程图: 过程 65"/>
              <p:cNvSpPr/>
              <p:nvPr/>
            </p:nvSpPr>
            <p:spPr>
              <a:xfrm>
                <a:off x="3960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7" name="流程图: 过程 66"/>
              <p:cNvSpPr/>
              <p:nvPr/>
            </p:nvSpPr>
            <p:spPr>
              <a:xfrm>
                <a:off x="4197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8" name="流程图: 过程 67"/>
              <p:cNvSpPr/>
              <p:nvPr/>
            </p:nvSpPr>
            <p:spPr>
              <a:xfrm>
                <a:off x="4449" y="7379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9" name="流程图: 过程 68"/>
              <p:cNvSpPr/>
              <p:nvPr/>
            </p:nvSpPr>
            <p:spPr>
              <a:xfrm>
                <a:off x="4686" y="7379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0" name="流程图: 过程 69"/>
              <p:cNvSpPr/>
              <p:nvPr/>
            </p:nvSpPr>
            <p:spPr>
              <a:xfrm>
                <a:off x="4923" y="7379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4" name="直接箭头连接符 73"/>
            <p:cNvCxnSpPr/>
            <p:nvPr/>
          </p:nvCxnSpPr>
          <p:spPr>
            <a:xfrm flipH="1" flipV="1">
              <a:off x="1440" y="4449"/>
              <a:ext cx="4569" cy="754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/>
            <p:cNvCxnSpPr/>
            <p:nvPr/>
          </p:nvCxnSpPr>
          <p:spPr>
            <a:xfrm flipH="1" flipV="1">
              <a:off x="1375" y="4829"/>
              <a:ext cx="4633" cy="361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箭头连接符 76"/>
            <p:cNvCxnSpPr/>
            <p:nvPr/>
          </p:nvCxnSpPr>
          <p:spPr>
            <a:xfrm flipH="1">
              <a:off x="1361" y="5203"/>
              <a:ext cx="4763" cy="381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箭头连接符 78"/>
            <p:cNvCxnSpPr/>
            <p:nvPr/>
          </p:nvCxnSpPr>
          <p:spPr>
            <a:xfrm flipH="1">
              <a:off x="1470" y="5242"/>
              <a:ext cx="4597" cy="687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椭圆 81"/>
            <p:cNvSpPr/>
            <p:nvPr/>
          </p:nvSpPr>
          <p:spPr>
            <a:xfrm>
              <a:off x="1913" y="5415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1913" y="5755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1913" y="4765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1913" y="4419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" y="34290"/>
            <a:ext cx="3257550" cy="10039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40005"/>
            <a:ext cx="10515600" cy="2270760"/>
          </a:xfrm>
        </p:spPr>
        <p:txBody>
          <a:bodyPr/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方向定位精度为条周期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1.53mm/sqrt(12)</a:t>
            </a:r>
            <a:b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漂移方向（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Z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方向）的定位分辨率残差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=0.066mm</a:t>
            </a:r>
            <a:b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对应一条的分辨率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σ=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0.054mm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1"/>
          <a:srcRect b="49862"/>
          <a:stretch>
            <a:fillRect/>
          </a:stretch>
        </p:blipFill>
        <p:spPr>
          <a:xfrm>
            <a:off x="368300" y="2101215"/>
            <a:ext cx="6782435" cy="34499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7962"/>
          <a:stretch>
            <a:fillRect/>
          </a:stretch>
        </p:blipFill>
        <p:spPr>
          <a:xfrm>
            <a:off x="7313295" y="2350770"/>
            <a:ext cx="4658360" cy="3200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765" y="33020"/>
            <a:ext cx="3257550" cy="1003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502015" y="1936750"/>
            <a:ext cx="2186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/>
              <a:t>(Z</a:t>
            </a:r>
            <a:r>
              <a:rPr lang="en-US" altLang="zh-CN" b="1" baseline="-25000"/>
              <a:t>11</a:t>
            </a:r>
            <a:r>
              <a:rPr lang="en-US" altLang="zh-CN" b="1"/>
              <a:t>+Z</a:t>
            </a:r>
            <a:r>
              <a:rPr lang="en-US" altLang="zh-CN" b="1" baseline="-25000"/>
              <a:t>12</a:t>
            </a:r>
            <a:r>
              <a:rPr lang="en-US" altLang="zh-CN" b="1"/>
              <a:t>)/2-Z</a:t>
            </a:r>
            <a:r>
              <a:rPr lang="en-US" altLang="zh-CN" b="1" baseline="-25000"/>
              <a:t>11</a:t>
            </a:r>
            <a:endParaRPr lang="en-US" altLang="zh-CN" b="1" baseline="-25000"/>
          </a:p>
        </p:txBody>
      </p:sp>
      <p:sp>
        <p:nvSpPr>
          <p:cNvPr id="4" name="文本框 3"/>
          <p:cNvSpPr txBox="1"/>
          <p:nvPr/>
        </p:nvSpPr>
        <p:spPr>
          <a:xfrm rot="18900000">
            <a:off x="9331960" y="3565525"/>
            <a:ext cx="2674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preliminary</a:t>
            </a:r>
            <a:endParaRPr lang="en-US" altLang="zh-CN" sz="280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0360" y="254635"/>
            <a:ext cx="10515600" cy="2400300"/>
          </a:xfrm>
        </p:spPr>
        <p:txBody>
          <a:bodyPr>
            <a:normAutofit fontScale="90000"/>
          </a:bodyPr>
          <a:p>
            <a:r>
              <a:rPr lang="zh-CN" altLang="en-US"/>
              <a:t>角度分辨率估计</a:t>
            </a:r>
            <a:br>
              <a:rPr lang="zh-CN" altLang="en-US"/>
            </a:br>
            <a:br>
              <a:rPr lang="zh-CN" altLang="en-US"/>
            </a:br>
            <a:r>
              <a:rPr lang="zh-CN" altLang="en-US"/>
              <a:t>对每一条穿透</a:t>
            </a:r>
            <a:r>
              <a:rPr lang="en-US" altLang="zh-CN"/>
              <a:t>TPC</a:t>
            </a:r>
            <a:r>
              <a:rPr lang="zh-CN" altLang="en-US"/>
              <a:t>的</a:t>
            </a:r>
            <a:r>
              <a:rPr lang="en-US" altLang="zh-CN"/>
              <a:t>alpha</a:t>
            </a:r>
            <a:r>
              <a:rPr lang="zh-CN" altLang="en-US"/>
              <a:t>径迹</a:t>
            </a:r>
            <a:br>
              <a:rPr lang="zh-CN" altLang="en-US"/>
            </a:br>
            <a:r>
              <a:rPr lang="zh-CN" altLang="en-US"/>
              <a:t>前半部分的直线拟合算斜率</a:t>
            </a:r>
            <a:r>
              <a:rPr lang="en-US" altLang="zh-CN">
                <a:solidFill>
                  <a:srgbClr val="FF0000"/>
                </a:solidFill>
              </a:rPr>
              <a:t>k1</a:t>
            </a:r>
            <a:br>
              <a:rPr lang="en-US" altLang="zh-CN"/>
            </a:br>
            <a:r>
              <a:rPr lang="zh-CN" altLang="en-US">
                <a:sym typeface="+mn-ea"/>
              </a:rPr>
              <a:t>前后部分的直线拟合算斜率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k2</a:t>
            </a:r>
            <a:br>
              <a:rPr lang="en-US" altLang="zh-CN">
                <a:sym typeface="+mn-ea"/>
              </a:rPr>
            </a:br>
            <a:br>
              <a:rPr lang="en-US" altLang="zh-CN">
                <a:sym typeface="+mn-ea"/>
              </a:rPr>
            </a:br>
            <a:r>
              <a:rPr lang="zh-CN" altLang="en-US">
                <a:sym typeface="+mn-ea"/>
              </a:rPr>
              <a:t>计算</a:t>
            </a:r>
            <a:r>
              <a:rPr lang="en-US" altLang="zh-CN">
                <a:sym typeface="+mn-ea"/>
              </a:rPr>
              <a:t>k1-k2</a:t>
            </a:r>
            <a:endParaRPr lang="en-US" altLang="zh-CN">
              <a:sym typeface="+mn-ea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b="47576"/>
          <a:stretch>
            <a:fillRect/>
          </a:stretch>
        </p:blipFill>
        <p:spPr>
          <a:xfrm>
            <a:off x="3952875" y="1970405"/>
            <a:ext cx="8148955" cy="433514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4058285" y="4230370"/>
            <a:ext cx="3825875" cy="2076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8068945" y="4206875"/>
            <a:ext cx="3421380" cy="234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765" y="33020"/>
            <a:ext cx="3257550" cy="10039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k1-k2 sigma=0.01149</a:t>
            </a:r>
            <a:br>
              <a:rPr lang="en-US" altLang="zh-CN"/>
            </a:br>
            <a:r>
              <a:rPr lang="zh-CN" altLang="en-US"/>
              <a:t>对应到角度分辨率</a:t>
            </a:r>
            <a:r>
              <a:rPr lang="en-US" altLang="zh-CN"/>
              <a:t>=0.47</a:t>
            </a:r>
            <a:r>
              <a:rPr lang="zh-CN" altLang="en-US"/>
              <a:t>°（</a:t>
            </a:r>
            <a:r>
              <a:rPr lang="en-US" altLang="zh-CN"/>
              <a:t>sigma</a:t>
            </a:r>
            <a:r>
              <a:rPr lang="zh-CN" altLang="en-US"/>
              <a:t>）</a:t>
            </a:r>
            <a:endParaRPr lang="zh-CN" altLang="en-US"/>
          </a:p>
        </p:txBody>
      </p:sp>
      <p:pic>
        <p:nvPicPr>
          <p:cNvPr id="7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89045" y="1348740"/>
            <a:ext cx="4916805" cy="4627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765" y="33020"/>
            <a:ext cx="3257550" cy="1003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18900000">
            <a:off x="3973830" y="3598545"/>
            <a:ext cx="2674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preliminary</a:t>
            </a:r>
            <a:endParaRPr lang="en-US" altLang="zh-CN" sz="28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4480" y="337821"/>
            <a:ext cx="10515600" cy="981186"/>
          </a:xfrm>
        </p:spPr>
        <p:txBody>
          <a:bodyPr>
            <a:normAutofit fontScale="90000"/>
          </a:bodyPr>
          <a:p>
            <a:r>
              <a:rPr lang="en-US" altLang="zh-CN"/>
              <a:t>α</a:t>
            </a:r>
            <a:r>
              <a:rPr lang="zh-CN" altLang="en-US"/>
              <a:t>源粒子在</a:t>
            </a:r>
            <a:r>
              <a:rPr lang="en-US" altLang="zh-CN"/>
              <a:t>TPC</a:t>
            </a:r>
            <a:r>
              <a:rPr lang="zh-CN" altLang="en-US"/>
              <a:t>散射径迹初步观察</a:t>
            </a:r>
            <a:br>
              <a:rPr lang="zh-CN" altLang="en-US"/>
            </a:br>
            <a:br>
              <a:rPr lang="zh-CN" altLang="en-US"/>
            </a:br>
            <a:r>
              <a:rPr lang="zh-CN" altLang="en-US"/>
              <a:t>气体</a:t>
            </a:r>
            <a:r>
              <a:rPr lang="en-US" altLang="zh-CN"/>
              <a:t>He+CO</a:t>
            </a:r>
            <a:r>
              <a:rPr lang="en-US" altLang="zh-CN" baseline="-25000"/>
              <a:t>2</a:t>
            </a:r>
            <a:r>
              <a:rPr lang="en-US" altLang="zh-CN"/>
              <a:t>(4%)  800mbar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27650" y="-7620"/>
            <a:ext cx="6780530" cy="68548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flipH="1">
            <a:off x="515620" y="3241675"/>
            <a:ext cx="213360" cy="742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H="1">
            <a:off x="1974215" y="2273935"/>
            <a:ext cx="2703195" cy="1932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流程图: 过程 7"/>
          <p:cNvSpPr/>
          <p:nvPr/>
        </p:nvSpPr>
        <p:spPr>
          <a:xfrm flipH="1">
            <a:off x="1835785" y="2139950"/>
            <a:ext cx="2967990" cy="13398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1974215" y="2421890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1967865" y="2609215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1967865" y="2798445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1967865" y="3011805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1974215" y="3229610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1967865" y="3439160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974215" y="3622040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967865" y="3829050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1974215" y="4001770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流程图: 过程 26"/>
          <p:cNvSpPr/>
          <p:nvPr/>
        </p:nvSpPr>
        <p:spPr>
          <a:xfrm flipH="1">
            <a:off x="4671060" y="447675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流程图: 过程 27"/>
          <p:cNvSpPr/>
          <p:nvPr/>
        </p:nvSpPr>
        <p:spPr>
          <a:xfrm flipH="1">
            <a:off x="4418965" y="447675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流程图: 过程 28"/>
          <p:cNvSpPr/>
          <p:nvPr/>
        </p:nvSpPr>
        <p:spPr>
          <a:xfrm flipH="1">
            <a:off x="4166235" y="447675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流程图: 过程 29"/>
          <p:cNvSpPr/>
          <p:nvPr/>
        </p:nvSpPr>
        <p:spPr>
          <a:xfrm flipH="1">
            <a:off x="3895725" y="447421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流程图: 过程 30"/>
          <p:cNvSpPr/>
          <p:nvPr/>
        </p:nvSpPr>
        <p:spPr>
          <a:xfrm flipH="1">
            <a:off x="3644265" y="447421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流程图: 过程 31"/>
          <p:cNvSpPr/>
          <p:nvPr/>
        </p:nvSpPr>
        <p:spPr>
          <a:xfrm flipH="1">
            <a:off x="3392170" y="447421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流程图: 过程 32"/>
          <p:cNvSpPr/>
          <p:nvPr/>
        </p:nvSpPr>
        <p:spPr>
          <a:xfrm flipH="1">
            <a:off x="3121025" y="447421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流程图: 过程 33"/>
          <p:cNvSpPr/>
          <p:nvPr/>
        </p:nvSpPr>
        <p:spPr>
          <a:xfrm flipH="1">
            <a:off x="2868295" y="447421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流程图: 过程 34"/>
          <p:cNvSpPr/>
          <p:nvPr/>
        </p:nvSpPr>
        <p:spPr>
          <a:xfrm flipH="1">
            <a:off x="2617470" y="447421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流程图: 过程 35"/>
          <p:cNvSpPr/>
          <p:nvPr/>
        </p:nvSpPr>
        <p:spPr>
          <a:xfrm flipH="1">
            <a:off x="2348865" y="447294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流程图: 过程 36"/>
          <p:cNvSpPr/>
          <p:nvPr/>
        </p:nvSpPr>
        <p:spPr>
          <a:xfrm flipH="1">
            <a:off x="2097405" y="447294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流程图: 过程 37"/>
          <p:cNvSpPr/>
          <p:nvPr/>
        </p:nvSpPr>
        <p:spPr>
          <a:xfrm flipH="1">
            <a:off x="1845310" y="447294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 flipH="1">
            <a:off x="579755" y="3009265"/>
            <a:ext cx="110490" cy="23241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flipH="1">
            <a:off x="213360" y="3992245"/>
            <a:ext cx="774700" cy="140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 flipH="1">
            <a:off x="4631055" y="3041015"/>
            <a:ext cx="97155" cy="16383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flipH="1">
            <a:off x="1728470" y="4211955"/>
            <a:ext cx="3181350" cy="4146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/>
          <p:nvPr/>
        </p:nvCxnSpPr>
        <p:spPr>
          <a:xfrm flipH="1">
            <a:off x="4103370" y="3209290"/>
            <a:ext cx="0" cy="920115"/>
          </a:xfrm>
          <a:prstGeom prst="straightConnector1">
            <a:avLst/>
          </a:prstGeom>
          <a:ln w="2857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flipH="1">
            <a:off x="3523615" y="3173095"/>
            <a:ext cx="11430" cy="956310"/>
          </a:xfrm>
          <a:prstGeom prst="straightConnector1">
            <a:avLst/>
          </a:prstGeom>
          <a:ln w="2857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flipH="1">
            <a:off x="3001010" y="3194685"/>
            <a:ext cx="0" cy="885190"/>
          </a:xfrm>
          <a:prstGeom prst="straightConnector1">
            <a:avLst/>
          </a:prstGeom>
          <a:ln w="2857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2396490" y="3147060"/>
            <a:ext cx="19050" cy="932180"/>
          </a:xfrm>
          <a:prstGeom prst="straightConnector1">
            <a:avLst/>
          </a:prstGeom>
          <a:ln w="2857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/>
          <p:cNvSpPr/>
          <p:nvPr/>
        </p:nvSpPr>
        <p:spPr>
          <a:xfrm flipH="1">
            <a:off x="1903730" y="3037205"/>
            <a:ext cx="125730" cy="17843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 rot="16200000" flipH="1">
            <a:off x="844550" y="2898775"/>
            <a:ext cx="1406525" cy="595630"/>
            <a:chOff x="6067648" y="3147237"/>
            <a:chExt cx="574175" cy="625992"/>
          </a:xfrm>
        </p:grpSpPr>
        <p:sp>
          <p:nvSpPr>
            <p:cNvPr id="50" name="矩形 49"/>
            <p:cNvSpPr/>
            <p:nvPr/>
          </p:nvSpPr>
          <p:spPr>
            <a:xfrm>
              <a:off x="6188149" y="3147237"/>
              <a:ext cx="340242" cy="1942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6188149" y="3578989"/>
              <a:ext cx="340242" cy="1942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52" name="直接连接符 51"/>
            <p:cNvCxnSpPr/>
            <p:nvPr/>
          </p:nvCxnSpPr>
          <p:spPr>
            <a:xfrm>
              <a:off x="6067648" y="3461216"/>
              <a:ext cx="5741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 rot="0" flipH="1">
            <a:off x="1963420" y="4262755"/>
            <a:ext cx="2774950" cy="116840"/>
            <a:chOff x="2265" y="7379"/>
            <a:chExt cx="2782" cy="45"/>
          </a:xfrm>
        </p:grpSpPr>
        <p:sp>
          <p:nvSpPr>
            <p:cNvPr id="5" name="流程图: 过程 4"/>
            <p:cNvSpPr/>
            <p:nvPr/>
          </p:nvSpPr>
          <p:spPr>
            <a:xfrm>
              <a:off x="2265" y="7384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流程图: 过程 17"/>
            <p:cNvSpPr/>
            <p:nvPr/>
          </p:nvSpPr>
          <p:spPr>
            <a:xfrm>
              <a:off x="2502" y="7384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流程图: 过程 18"/>
            <p:cNvSpPr/>
            <p:nvPr/>
          </p:nvSpPr>
          <p:spPr>
            <a:xfrm>
              <a:off x="2739" y="7384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2" name="流程图: 过程 61"/>
            <p:cNvSpPr/>
            <p:nvPr/>
          </p:nvSpPr>
          <p:spPr>
            <a:xfrm>
              <a:off x="2994" y="7381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3" name="流程图: 过程 62"/>
            <p:cNvSpPr/>
            <p:nvPr/>
          </p:nvSpPr>
          <p:spPr>
            <a:xfrm>
              <a:off x="3231" y="7381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4" name="流程图: 过程 63"/>
            <p:cNvSpPr/>
            <p:nvPr/>
          </p:nvSpPr>
          <p:spPr>
            <a:xfrm>
              <a:off x="3468" y="7381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流程图: 过程 64"/>
            <p:cNvSpPr/>
            <p:nvPr/>
          </p:nvSpPr>
          <p:spPr>
            <a:xfrm>
              <a:off x="3723" y="7381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6" name="流程图: 过程 65"/>
            <p:cNvSpPr/>
            <p:nvPr/>
          </p:nvSpPr>
          <p:spPr>
            <a:xfrm>
              <a:off x="3960" y="7381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7" name="流程图: 过程 66"/>
            <p:cNvSpPr/>
            <p:nvPr/>
          </p:nvSpPr>
          <p:spPr>
            <a:xfrm>
              <a:off x="4197" y="7381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8" name="流程图: 过程 67"/>
            <p:cNvSpPr/>
            <p:nvPr/>
          </p:nvSpPr>
          <p:spPr>
            <a:xfrm>
              <a:off x="4449" y="7379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9" name="流程图: 过程 68"/>
            <p:cNvSpPr/>
            <p:nvPr/>
          </p:nvSpPr>
          <p:spPr>
            <a:xfrm>
              <a:off x="4686" y="7379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0" name="流程图: 过程 69"/>
            <p:cNvSpPr/>
            <p:nvPr/>
          </p:nvSpPr>
          <p:spPr>
            <a:xfrm>
              <a:off x="4923" y="7379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48" name="直接箭头连接符 47"/>
          <p:cNvCxnSpPr>
            <a:stCxn id="39" idx="6"/>
          </p:cNvCxnSpPr>
          <p:nvPr/>
        </p:nvCxnSpPr>
        <p:spPr>
          <a:xfrm flipV="1">
            <a:off x="579755" y="3118485"/>
            <a:ext cx="3922395" cy="6985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内容占位符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20" y="5170170"/>
            <a:ext cx="2742565" cy="8451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4480" y="337821"/>
            <a:ext cx="10515600" cy="981186"/>
          </a:xfrm>
        </p:spPr>
        <p:txBody>
          <a:bodyPr>
            <a:normAutofit fontScale="90000"/>
          </a:bodyPr>
          <a:p>
            <a:r>
              <a:rPr lang="en-US" altLang="zh-CN"/>
              <a:t>α</a:t>
            </a:r>
            <a:r>
              <a:rPr lang="zh-CN" altLang="en-US"/>
              <a:t>源粒子在</a:t>
            </a:r>
            <a:r>
              <a:rPr lang="en-US" altLang="zh-CN"/>
              <a:t>TPC</a:t>
            </a:r>
            <a:r>
              <a:rPr lang="zh-CN" altLang="en-US"/>
              <a:t>散射径迹初步观察</a:t>
            </a:r>
            <a:br>
              <a:rPr lang="zh-CN" altLang="en-US"/>
            </a:br>
            <a:br>
              <a:rPr lang="zh-CN" altLang="en-US"/>
            </a:br>
            <a:r>
              <a:rPr lang="zh-CN" altLang="en-US"/>
              <a:t>气体</a:t>
            </a:r>
            <a:r>
              <a:rPr lang="en-US" altLang="zh-CN"/>
              <a:t>He+CO</a:t>
            </a:r>
            <a:r>
              <a:rPr lang="en-US" altLang="zh-CN" baseline="-25000"/>
              <a:t>2</a:t>
            </a:r>
            <a:r>
              <a:rPr lang="en-US" altLang="zh-CN"/>
              <a:t>(4%)  800mbar</a:t>
            </a: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flipH="1">
            <a:off x="515620" y="3241675"/>
            <a:ext cx="213360" cy="742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H="1">
            <a:off x="1974215" y="2273935"/>
            <a:ext cx="2703195" cy="1932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流程图: 过程 7"/>
          <p:cNvSpPr/>
          <p:nvPr/>
        </p:nvSpPr>
        <p:spPr>
          <a:xfrm flipH="1">
            <a:off x="1835785" y="2139950"/>
            <a:ext cx="2967990" cy="13398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1974215" y="2421890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1967865" y="2609215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1967865" y="2798445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1967865" y="3011805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1974215" y="3229610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1967865" y="3439160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974215" y="3622040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967865" y="3829050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1974215" y="4001770"/>
            <a:ext cx="2703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流程图: 过程 26"/>
          <p:cNvSpPr/>
          <p:nvPr/>
        </p:nvSpPr>
        <p:spPr>
          <a:xfrm flipH="1">
            <a:off x="4671060" y="447675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流程图: 过程 27"/>
          <p:cNvSpPr/>
          <p:nvPr/>
        </p:nvSpPr>
        <p:spPr>
          <a:xfrm flipH="1">
            <a:off x="4418965" y="447675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流程图: 过程 28"/>
          <p:cNvSpPr/>
          <p:nvPr/>
        </p:nvSpPr>
        <p:spPr>
          <a:xfrm flipH="1">
            <a:off x="4166235" y="447675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流程图: 过程 29"/>
          <p:cNvSpPr/>
          <p:nvPr/>
        </p:nvSpPr>
        <p:spPr>
          <a:xfrm flipH="1">
            <a:off x="3895725" y="447421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流程图: 过程 30"/>
          <p:cNvSpPr/>
          <p:nvPr/>
        </p:nvSpPr>
        <p:spPr>
          <a:xfrm flipH="1">
            <a:off x="3644265" y="447421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流程图: 过程 31"/>
          <p:cNvSpPr/>
          <p:nvPr/>
        </p:nvSpPr>
        <p:spPr>
          <a:xfrm flipH="1">
            <a:off x="3392170" y="447421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流程图: 过程 32"/>
          <p:cNvSpPr/>
          <p:nvPr/>
        </p:nvSpPr>
        <p:spPr>
          <a:xfrm flipH="1">
            <a:off x="3121025" y="447421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流程图: 过程 33"/>
          <p:cNvSpPr/>
          <p:nvPr/>
        </p:nvSpPr>
        <p:spPr>
          <a:xfrm flipH="1">
            <a:off x="2868295" y="447421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流程图: 过程 34"/>
          <p:cNvSpPr/>
          <p:nvPr/>
        </p:nvSpPr>
        <p:spPr>
          <a:xfrm flipH="1">
            <a:off x="2617470" y="447421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流程图: 过程 35"/>
          <p:cNvSpPr/>
          <p:nvPr/>
        </p:nvSpPr>
        <p:spPr>
          <a:xfrm flipH="1">
            <a:off x="2348865" y="447294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流程图: 过程 36"/>
          <p:cNvSpPr/>
          <p:nvPr/>
        </p:nvSpPr>
        <p:spPr>
          <a:xfrm flipH="1">
            <a:off x="2097405" y="447294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流程图: 过程 37"/>
          <p:cNvSpPr/>
          <p:nvPr/>
        </p:nvSpPr>
        <p:spPr>
          <a:xfrm flipH="1">
            <a:off x="1845310" y="4472940"/>
            <a:ext cx="132715" cy="40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 flipH="1">
            <a:off x="579755" y="3009265"/>
            <a:ext cx="110490" cy="23241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flipH="1">
            <a:off x="213360" y="3992245"/>
            <a:ext cx="774700" cy="140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 flipH="1">
            <a:off x="4631055" y="3041015"/>
            <a:ext cx="97155" cy="16383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flipH="1">
            <a:off x="1728470" y="4211955"/>
            <a:ext cx="3181350" cy="4146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/>
          <p:nvPr/>
        </p:nvCxnSpPr>
        <p:spPr>
          <a:xfrm flipH="1">
            <a:off x="4103370" y="3209290"/>
            <a:ext cx="0" cy="920115"/>
          </a:xfrm>
          <a:prstGeom prst="straightConnector1">
            <a:avLst/>
          </a:prstGeom>
          <a:ln w="2857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flipH="1">
            <a:off x="3523615" y="3173095"/>
            <a:ext cx="11430" cy="956310"/>
          </a:xfrm>
          <a:prstGeom prst="straightConnector1">
            <a:avLst/>
          </a:prstGeom>
          <a:ln w="2857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flipH="1">
            <a:off x="3001010" y="3194685"/>
            <a:ext cx="0" cy="885190"/>
          </a:xfrm>
          <a:prstGeom prst="straightConnector1">
            <a:avLst/>
          </a:prstGeom>
          <a:ln w="2857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2396490" y="3147060"/>
            <a:ext cx="19050" cy="932180"/>
          </a:xfrm>
          <a:prstGeom prst="straightConnector1">
            <a:avLst/>
          </a:prstGeom>
          <a:ln w="28575"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/>
          <p:cNvSpPr/>
          <p:nvPr/>
        </p:nvSpPr>
        <p:spPr>
          <a:xfrm flipH="1">
            <a:off x="1903730" y="3037205"/>
            <a:ext cx="125730" cy="17843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8" name="直接箭头连接符 47"/>
          <p:cNvCxnSpPr>
            <a:stCxn id="39" idx="6"/>
          </p:cNvCxnSpPr>
          <p:nvPr/>
        </p:nvCxnSpPr>
        <p:spPr>
          <a:xfrm flipV="1">
            <a:off x="579755" y="3118485"/>
            <a:ext cx="3922395" cy="6985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/>
        </p:nvGrpSpPr>
        <p:grpSpPr>
          <a:xfrm rot="16200000" flipH="1">
            <a:off x="844550" y="2898775"/>
            <a:ext cx="1406525" cy="595630"/>
            <a:chOff x="6067648" y="3147237"/>
            <a:chExt cx="574175" cy="625992"/>
          </a:xfrm>
        </p:grpSpPr>
        <p:sp>
          <p:nvSpPr>
            <p:cNvPr id="50" name="矩形 49"/>
            <p:cNvSpPr/>
            <p:nvPr/>
          </p:nvSpPr>
          <p:spPr>
            <a:xfrm>
              <a:off x="6188149" y="3147237"/>
              <a:ext cx="340242" cy="1942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6188149" y="3578989"/>
              <a:ext cx="340242" cy="1942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52" name="直接连接符 51"/>
            <p:cNvCxnSpPr/>
            <p:nvPr/>
          </p:nvCxnSpPr>
          <p:spPr>
            <a:xfrm>
              <a:off x="6067648" y="3461216"/>
              <a:ext cx="5741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 rot="0" flipH="1">
            <a:off x="1963420" y="4262755"/>
            <a:ext cx="2774950" cy="116840"/>
            <a:chOff x="2265" y="7379"/>
            <a:chExt cx="2782" cy="45"/>
          </a:xfrm>
        </p:grpSpPr>
        <p:sp>
          <p:nvSpPr>
            <p:cNvPr id="5" name="流程图: 过程 4"/>
            <p:cNvSpPr/>
            <p:nvPr/>
          </p:nvSpPr>
          <p:spPr>
            <a:xfrm>
              <a:off x="2265" y="7384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流程图: 过程 17"/>
            <p:cNvSpPr/>
            <p:nvPr/>
          </p:nvSpPr>
          <p:spPr>
            <a:xfrm>
              <a:off x="2502" y="7384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流程图: 过程 18"/>
            <p:cNvSpPr/>
            <p:nvPr/>
          </p:nvSpPr>
          <p:spPr>
            <a:xfrm>
              <a:off x="2739" y="7384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2" name="流程图: 过程 61"/>
            <p:cNvSpPr/>
            <p:nvPr/>
          </p:nvSpPr>
          <p:spPr>
            <a:xfrm>
              <a:off x="2994" y="7381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3" name="流程图: 过程 62"/>
            <p:cNvSpPr/>
            <p:nvPr/>
          </p:nvSpPr>
          <p:spPr>
            <a:xfrm>
              <a:off x="3231" y="7381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4" name="流程图: 过程 63"/>
            <p:cNvSpPr/>
            <p:nvPr/>
          </p:nvSpPr>
          <p:spPr>
            <a:xfrm>
              <a:off x="3468" y="7381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流程图: 过程 64"/>
            <p:cNvSpPr/>
            <p:nvPr/>
          </p:nvSpPr>
          <p:spPr>
            <a:xfrm>
              <a:off x="3723" y="7381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6" name="流程图: 过程 65"/>
            <p:cNvSpPr/>
            <p:nvPr/>
          </p:nvSpPr>
          <p:spPr>
            <a:xfrm>
              <a:off x="3960" y="7381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7" name="流程图: 过程 66"/>
            <p:cNvSpPr/>
            <p:nvPr/>
          </p:nvSpPr>
          <p:spPr>
            <a:xfrm>
              <a:off x="4197" y="7381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8" name="流程图: 过程 67"/>
            <p:cNvSpPr/>
            <p:nvPr/>
          </p:nvSpPr>
          <p:spPr>
            <a:xfrm>
              <a:off x="4449" y="7379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9" name="流程图: 过程 68"/>
            <p:cNvSpPr/>
            <p:nvPr/>
          </p:nvSpPr>
          <p:spPr>
            <a:xfrm>
              <a:off x="4686" y="7379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0" name="流程图: 过程 69"/>
            <p:cNvSpPr/>
            <p:nvPr/>
          </p:nvSpPr>
          <p:spPr>
            <a:xfrm>
              <a:off x="4923" y="7379"/>
              <a:ext cx="124" cy="4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3040" y="69215"/>
            <a:ext cx="6903720" cy="6830695"/>
          </a:xfrm>
          <a:prstGeom prst="rect">
            <a:avLst/>
          </a:prstGeom>
        </p:spPr>
      </p:pic>
      <p:pic>
        <p:nvPicPr>
          <p:cNvPr id="23" name="内容占位符 2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620" y="5170170"/>
            <a:ext cx="2742565" cy="8451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28路mappi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5210" y="365125"/>
            <a:ext cx="8160385" cy="63061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What is TPC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7385" y="1218089"/>
            <a:ext cx="7886700" cy="587172"/>
          </a:xfrm>
        </p:spPr>
        <p:txBody>
          <a:bodyPr/>
          <a:lstStyle/>
          <a:p>
            <a:r>
              <a:rPr lang="en-US" altLang="zh-CN" dirty="0" smtClean="0"/>
              <a:t>Time Projection Chamber</a:t>
            </a:r>
            <a:endParaRPr lang="zh-CN" altLang="en-US" dirty="0"/>
          </a:p>
        </p:txBody>
      </p:sp>
      <p:sp>
        <p:nvSpPr>
          <p:cNvPr id="4" name="平行四边形 3"/>
          <p:cNvSpPr/>
          <p:nvPr/>
        </p:nvSpPr>
        <p:spPr>
          <a:xfrm>
            <a:off x="5654291" y="1805117"/>
            <a:ext cx="2679406" cy="1608125"/>
          </a:xfrm>
          <a:prstGeom prst="parallelogram">
            <a:avLst/>
          </a:prstGeom>
          <a:solidFill>
            <a:srgbClr val="5B9BD5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平行四边形 5"/>
          <p:cNvSpPr/>
          <p:nvPr/>
        </p:nvSpPr>
        <p:spPr>
          <a:xfrm>
            <a:off x="5498285" y="3919208"/>
            <a:ext cx="2828628" cy="1268595"/>
          </a:xfrm>
          <a:prstGeom prst="parallelogra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8437306" y="2077396"/>
            <a:ext cx="10632" cy="1549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709357" y="2583049"/>
            <a:ext cx="177710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E   </a:t>
            </a:r>
            <a:r>
              <a:rPr lang="en-US" altLang="zh-CN" i="1" dirty="0" err="1" smtClean="0"/>
              <a:t>e</a:t>
            </a:r>
            <a:r>
              <a:rPr lang="en-US" altLang="zh-CN" dirty="0" smtClean="0"/>
              <a:t> drift area</a:t>
            </a:r>
            <a:endParaRPr lang="zh-CN" altLang="en-US" sz="1350" dirty="0"/>
          </a:p>
        </p:txBody>
      </p:sp>
      <p:grpSp>
        <p:nvGrpSpPr>
          <p:cNvPr id="25" name="组合 24"/>
          <p:cNvGrpSpPr/>
          <p:nvPr/>
        </p:nvGrpSpPr>
        <p:grpSpPr>
          <a:xfrm>
            <a:off x="5734493" y="4169289"/>
            <a:ext cx="2626610" cy="239236"/>
            <a:chOff x="5613991" y="4416052"/>
            <a:chExt cx="3502146" cy="318981"/>
          </a:xfrm>
        </p:grpSpPr>
        <p:sp>
          <p:nvSpPr>
            <p:cNvPr id="11" name="平行四边形 10"/>
            <p:cNvSpPr/>
            <p:nvPr/>
          </p:nvSpPr>
          <p:spPr>
            <a:xfrm>
              <a:off x="5613991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6182283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平行四边形 20"/>
            <p:cNvSpPr/>
            <p:nvPr/>
          </p:nvSpPr>
          <p:spPr>
            <a:xfrm>
              <a:off x="6758885" y="4416055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平行四边形 21"/>
            <p:cNvSpPr/>
            <p:nvPr/>
          </p:nvSpPr>
          <p:spPr>
            <a:xfrm>
              <a:off x="7349665" y="4416054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3" name="平行四边形 22"/>
            <p:cNvSpPr/>
            <p:nvPr/>
          </p:nvSpPr>
          <p:spPr>
            <a:xfrm>
              <a:off x="7948755" y="4416053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4" name="平行四边形 23"/>
            <p:cNvSpPr/>
            <p:nvPr/>
          </p:nvSpPr>
          <p:spPr>
            <a:xfrm>
              <a:off x="8547845" y="4416052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654290" y="4504466"/>
            <a:ext cx="2626610" cy="239236"/>
            <a:chOff x="5613991" y="4416052"/>
            <a:chExt cx="3502146" cy="318981"/>
          </a:xfrm>
        </p:grpSpPr>
        <p:sp>
          <p:nvSpPr>
            <p:cNvPr id="27" name="平行四边形 26"/>
            <p:cNvSpPr/>
            <p:nvPr/>
          </p:nvSpPr>
          <p:spPr>
            <a:xfrm>
              <a:off x="5613991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6182283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6758885" y="4416055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7349665" y="4416054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7948755" y="4416053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8547845" y="4416052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579953" y="4849771"/>
            <a:ext cx="2626610" cy="239236"/>
            <a:chOff x="5613991" y="4416052"/>
            <a:chExt cx="3502146" cy="318981"/>
          </a:xfrm>
        </p:grpSpPr>
        <p:sp>
          <p:nvSpPr>
            <p:cNvPr id="34" name="平行四边形 33"/>
            <p:cNvSpPr/>
            <p:nvPr/>
          </p:nvSpPr>
          <p:spPr>
            <a:xfrm>
              <a:off x="5613991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5" name="平行四边形 34"/>
            <p:cNvSpPr/>
            <p:nvPr/>
          </p:nvSpPr>
          <p:spPr>
            <a:xfrm>
              <a:off x="6182283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平行四边形 35"/>
            <p:cNvSpPr/>
            <p:nvPr/>
          </p:nvSpPr>
          <p:spPr>
            <a:xfrm>
              <a:off x="6758885" y="4416055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7" name="平行四边形 36"/>
            <p:cNvSpPr/>
            <p:nvPr/>
          </p:nvSpPr>
          <p:spPr>
            <a:xfrm>
              <a:off x="7349665" y="4416054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8" name="平行四边形 37"/>
            <p:cNvSpPr/>
            <p:nvPr/>
          </p:nvSpPr>
          <p:spPr>
            <a:xfrm>
              <a:off x="7948755" y="4416053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9" name="平行四边形 38"/>
            <p:cNvSpPr/>
            <p:nvPr/>
          </p:nvSpPr>
          <p:spPr>
            <a:xfrm>
              <a:off x="8547845" y="4416052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498284" y="5163428"/>
            <a:ext cx="2626610" cy="239236"/>
            <a:chOff x="5613991" y="4416052"/>
            <a:chExt cx="3502146" cy="318981"/>
          </a:xfrm>
        </p:grpSpPr>
        <p:sp>
          <p:nvSpPr>
            <p:cNvPr id="41" name="平行四边形 40"/>
            <p:cNvSpPr/>
            <p:nvPr/>
          </p:nvSpPr>
          <p:spPr>
            <a:xfrm>
              <a:off x="5613991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平行四边形 41"/>
            <p:cNvSpPr/>
            <p:nvPr/>
          </p:nvSpPr>
          <p:spPr>
            <a:xfrm>
              <a:off x="6182283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3" name="平行四边形 42"/>
            <p:cNvSpPr/>
            <p:nvPr/>
          </p:nvSpPr>
          <p:spPr>
            <a:xfrm>
              <a:off x="6758885" y="4416055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4" name="平行四边形 43"/>
            <p:cNvSpPr/>
            <p:nvPr/>
          </p:nvSpPr>
          <p:spPr>
            <a:xfrm>
              <a:off x="7349665" y="4416054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平行四边形 44"/>
            <p:cNvSpPr/>
            <p:nvPr/>
          </p:nvSpPr>
          <p:spPr>
            <a:xfrm>
              <a:off x="7948755" y="4416053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平行四边形 45"/>
            <p:cNvSpPr/>
            <p:nvPr/>
          </p:nvSpPr>
          <p:spPr>
            <a:xfrm>
              <a:off x="8547845" y="4416052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8305213" y="3878843"/>
            <a:ext cx="254432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}</a:t>
            </a:r>
            <a:r>
              <a:rPr lang="zh-CN" altLang="en-US" sz="1600" dirty="0" smtClean="0"/>
              <a:t> </a:t>
            </a:r>
            <a:r>
              <a:rPr lang="en-US" altLang="zh-CN" sz="1600" dirty="0"/>
              <a:t>Electron multiplication</a:t>
            </a:r>
            <a:endParaRPr lang="en-US" altLang="zh-CN" sz="1600" dirty="0"/>
          </a:p>
          <a:p>
            <a:r>
              <a:rPr lang="en-US" altLang="zh-CN" sz="1600" dirty="0" smtClean="0"/>
              <a:t>   MWPC/</a:t>
            </a:r>
            <a:r>
              <a:rPr lang="en-US" altLang="zh-CN" sz="1600" dirty="0" err="1" smtClean="0"/>
              <a:t>MicroMegas</a:t>
            </a:r>
            <a:r>
              <a:rPr lang="en-US" altLang="zh-CN" sz="1600" dirty="0" smtClean="0"/>
              <a:t>/GEM </a:t>
            </a:r>
            <a:endParaRPr lang="zh-CN" altLang="en-US" sz="1600" dirty="0"/>
          </a:p>
        </p:txBody>
      </p:sp>
      <p:sp>
        <p:nvSpPr>
          <p:cNvPr id="48" name="文本框 47"/>
          <p:cNvSpPr txBox="1"/>
          <p:nvPr/>
        </p:nvSpPr>
        <p:spPr>
          <a:xfrm>
            <a:off x="8283247" y="4943124"/>
            <a:ext cx="175610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Readout Pad</a:t>
            </a:r>
            <a:endParaRPr lang="zh-CN" altLang="en-US" sz="2000" dirty="0"/>
          </a:p>
        </p:txBody>
      </p:sp>
      <p:cxnSp>
        <p:nvCxnSpPr>
          <p:cNvPr id="52" name="直接连接符 51"/>
          <p:cNvCxnSpPr>
            <a:endCxn id="57" idx="0"/>
          </p:cNvCxnSpPr>
          <p:nvPr/>
        </p:nvCxnSpPr>
        <p:spPr>
          <a:xfrm flipV="1">
            <a:off x="3701931" y="3692845"/>
            <a:ext cx="2471364" cy="4551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任意多边形 56"/>
          <p:cNvSpPr/>
          <p:nvPr/>
        </p:nvSpPr>
        <p:spPr>
          <a:xfrm rot="429077">
            <a:off x="6138012" y="3777932"/>
            <a:ext cx="1754736" cy="501905"/>
          </a:xfrm>
          <a:custGeom>
            <a:avLst/>
            <a:gdLst>
              <a:gd name="connsiteX0" fmla="*/ 0 w 1828800"/>
              <a:gd name="connsiteY0" fmla="*/ 40319 h 905100"/>
              <a:gd name="connsiteX1" fmla="*/ 723014 w 1828800"/>
              <a:gd name="connsiteY1" fmla="*/ 33230 h 905100"/>
              <a:gd name="connsiteX2" fmla="*/ 1488558 w 1828800"/>
              <a:gd name="connsiteY2" fmla="*/ 401826 h 905100"/>
              <a:gd name="connsiteX3" fmla="*/ 1828800 w 1828800"/>
              <a:gd name="connsiteY3" fmla="*/ 905100 h 9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905100">
                <a:moveTo>
                  <a:pt x="0" y="40319"/>
                </a:moveTo>
                <a:cubicBezTo>
                  <a:pt x="237460" y="6649"/>
                  <a:pt x="474921" y="-27021"/>
                  <a:pt x="723014" y="33230"/>
                </a:cubicBezTo>
                <a:cubicBezTo>
                  <a:pt x="971107" y="93481"/>
                  <a:pt x="1304260" y="256514"/>
                  <a:pt x="1488558" y="401826"/>
                </a:cubicBezTo>
                <a:cubicBezTo>
                  <a:pt x="1672856" y="547138"/>
                  <a:pt x="1750828" y="726119"/>
                  <a:pt x="1828800" y="905100"/>
                </a:cubicBezTo>
              </a:path>
            </a:pathLst>
          </a:custGeom>
          <a:ln>
            <a:tailEnd type="stealth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74" name="组合 73"/>
          <p:cNvGrpSpPr/>
          <p:nvPr/>
        </p:nvGrpSpPr>
        <p:grpSpPr>
          <a:xfrm>
            <a:off x="5684195" y="3716486"/>
            <a:ext cx="243483" cy="1027216"/>
            <a:chOff x="5546926" y="3812314"/>
            <a:chExt cx="324644" cy="1369621"/>
          </a:xfrm>
        </p:grpSpPr>
        <p:cxnSp>
          <p:nvCxnSpPr>
            <p:cNvPr id="61" name="直接连接符 60"/>
            <p:cNvCxnSpPr/>
            <p:nvPr/>
          </p:nvCxnSpPr>
          <p:spPr>
            <a:xfrm flipH="1">
              <a:off x="5687485" y="3812314"/>
              <a:ext cx="4598" cy="1168473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>
              <a:endCxn id="27" idx="5"/>
            </p:cNvCxnSpPr>
            <p:nvPr/>
          </p:nvCxnSpPr>
          <p:spPr>
            <a:xfrm flipH="1">
              <a:off x="5546926" y="4949987"/>
              <a:ext cx="133351" cy="7246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H="1">
              <a:off x="5621563" y="4936181"/>
              <a:ext cx="65076" cy="18603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>
              <a:endCxn id="27" idx="4"/>
            </p:cNvCxnSpPr>
            <p:nvPr/>
          </p:nvCxnSpPr>
          <p:spPr>
            <a:xfrm>
              <a:off x="5692930" y="4949987"/>
              <a:ext cx="98270" cy="2319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5704174" y="4938476"/>
              <a:ext cx="167396" cy="5534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5" name="组合 74"/>
          <p:cNvGrpSpPr/>
          <p:nvPr/>
        </p:nvGrpSpPr>
        <p:grpSpPr>
          <a:xfrm>
            <a:off x="7014416" y="3841283"/>
            <a:ext cx="244889" cy="1002409"/>
            <a:chOff x="5546926" y="3491666"/>
            <a:chExt cx="324644" cy="1690269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5685746" y="3491666"/>
              <a:ext cx="1740" cy="1489121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H="1">
              <a:off x="5546926" y="4949987"/>
              <a:ext cx="133351" cy="7246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5621563" y="4936181"/>
              <a:ext cx="65076" cy="18603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5692930" y="4949987"/>
              <a:ext cx="98270" cy="2319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>
              <a:off x="5704174" y="4938476"/>
              <a:ext cx="167396" cy="5534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3" name="组合 82"/>
          <p:cNvGrpSpPr/>
          <p:nvPr/>
        </p:nvGrpSpPr>
        <p:grpSpPr>
          <a:xfrm>
            <a:off x="7499689" y="4204190"/>
            <a:ext cx="345592" cy="747360"/>
            <a:chOff x="5546926" y="3491666"/>
            <a:chExt cx="324644" cy="1690269"/>
          </a:xfrm>
        </p:grpSpPr>
        <p:cxnSp>
          <p:nvCxnSpPr>
            <p:cNvPr id="84" name="直接连接符 83"/>
            <p:cNvCxnSpPr/>
            <p:nvPr/>
          </p:nvCxnSpPr>
          <p:spPr>
            <a:xfrm>
              <a:off x="5685746" y="3491666"/>
              <a:ext cx="1740" cy="1489121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5546926" y="4949987"/>
              <a:ext cx="133351" cy="7246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5621563" y="4936181"/>
              <a:ext cx="65076" cy="18603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>
              <a:off x="5692930" y="4949987"/>
              <a:ext cx="98270" cy="2319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5704174" y="4938476"/>
              <a:ext cx="167396" cy="5534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>
            <a:off x="6554865" y="3711800"/>
            <a:ext cx="243483" cy="1012511"/>
            <a:chOff x="5546926" y="3491666"/>
            <a:chExt cx="324644" cy="1690269"/>
          </a:xfrm>
        </p:grpSpPr>
        <p:cxnSp>
          <p:nvCxnSpPr>
            <p:cNvPr id="64" name="直接连接符 63"/>
            <p:cNvCxnSpPr/>
            <p:nvPr/>
          </p:nvCxnSpPr>
          <p:spPr>
            <a:xfrm>
              <a:off x="5685746" y="3491666"/>
              <a:ext cx="1740" cy="1489121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H="1">
              <a:off x="5546926" y="4949987"/>
              <a:ext cx="133351" cy="7246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H="1">
              <a:off x="5621563" y="4936181"/>
              <a:ext cx="65076" cy="18603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5692930" y="4949987"/>
              <a:ext cx="98270" cy="2319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5704174" y="4938476"/>
              <a:ext cx="167396" cy="5534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>
          <a:xfrm>
            <a:off x="6082825" y="3707184"/>
            <a:ext cx="243483" cy="1012511"/>
            <a:chOff x="5546926" y="3491666"/>
            <a:chExt cx="324644" cy="1690269"/>
          </a:xfrm>
        </p:grpSpPr>
        <p:cxnSp>
          <p:nvCxnSpPr>
            <p:cNvPr id="73" name="直接连接符 72"/>
            <p:cNvCxnSpPr/>
            <p:nvPr/>
          </p:nvCxnSpPr>
          <p:spPr>
            <a:xfrm>
              <a:off x="5685746" y="3491666"/>
              <a:ext cx="1740" cy="1489121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5546926" y="4949987"/>
              <a:ext cx="133351" cy="7246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5621563" y="4936181"/>
              <a:ext cx="65076" cy="18603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692930" y="4949987"/>
              <a:ext cx="98270" cy="2319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5704174" y="4938476"/>
              <a:ext cx="167396" cy="5534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测量</a:t>
            </a:r>
            <a:endParaRPr lang="zh-CN" altLang="en-US" dirty="0"/>
          </a:p>
        </p:txBody>
      </p:sp>
      <p:sp>
        <p:nvSpPr>
          <p:cNvPr id="53" name="矩形 52"/>
          <p:cNvSpPr/>
          <p:nvPr/>
        </p:nvSpPr>
        <p:spPr>
          <a:xfrm>
            <a:off x="3572385" y="1479731"/>
            <a:ext cx="1275854" cy="588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VT120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280864" y="1479731"/>
            <a:ext cx="1275854" cy="588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CF8000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074370" y="4121718"/>
            <a:ext cx="1275854" cy="1738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V785</a:t>
            </a:r>
            <a:endParaRPr lang="en-US" altLang="zh-CN" dirty="0">
              <a:solidFill>
                <a:schemeClr val="tx1"/>
              </a:solidFill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A</a:t>
            </a:r>
            <a:r>
              <a:rPr lang="en-US" altLang="zh-CN" dirty="0" smtClean="0">
                <a:solidFill>
                  <a:schemeClr val="tx1"/>
                </a:solidFill>
              </a:rPr>
              <a:t>DC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982930" y="1346496"/>
            <a:ext cx="1275854" cy="1738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V1190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TDC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645292" y="4884011"/>
            <a:ext cx="1275854" cy="722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葛老师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前放 </a:t>
            </a:r>
            <a:r>
              <a:rPr lang="en-US" altLang="zh-CN" dirty="0" smtClean="0">
                <a:solidFill>
                  <a:schemeClr val="tx1"/>
                </a:solidFill>
              </a:rPr>
              <a:t>64</a:t>
            </a:r>
            <a:r>
              <a:rPr lang="zh-CN" altLang="en-US" dirty="0" smtClean="0">
                <a:solidFill>
                  <a:schemeClr val="tx1"/>
                </a:solidFill>
              </a:rPr>
              <a:t>路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970487" y="4946875"/>
            <a:ext cx="1275854" cy="722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MSCF-16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主放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直角上箭头 58"/>
          <p:cNvSpPr/>
          <p:nvPr/>
        </p:nvSpPr>
        <p:spPr>
          <a:xfrm rot="5400000">
            <a:off x="2450987" y="4339370"/>
            <a:ext cx="873464" cy="162482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右箭头 59"/>
          <p:cNvSpPr/>
          <p:nvPr/>
        </p:nvSpPr>
        <p:spPr>
          <a:xfrm>
            <a:off x="5367818" y="5087209"/>
            <a:ext cx="729895" cy="519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右箭头 60"/>
          <p:cNvSpPr/>
          <p:nvPr/>
        </p:nvSpPr>
        <p:spPr>
          <a:xfrm>
            <a:off x="7627164" y="5054690"/>
            <a:ext cx="1176594" cy="519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3" name="肘形连接符 72"/>
          <p:cNvCxnSpPr>
            <a:stCxn id="50" idx="0"/>
            <a:endCxn id="53" idx="1"/>
          </p:cNvCxnSpPr>
          <p:nvPr/>
        </p:nvCxnSpPr>
        <p:spPr>
          <a:xfrm rot="10800000" flipH="1">
            <a:off x="407035" y="1774190"/>
            <a:ext cx="3165475" cy="1527175"/>
          </a:xfrm>
          <a:prstGeom prst="bentConnector3">
            <a:avLst>
              <a:gd name="adj1" fmla="val -752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矩形 75"/>
          <p:cNvSpPr/>
          <p:nvPr/>
        </p:nvSpPr>
        <p:spPr>
          <a:xfrm>
            <a:off x="5280864" y="3033823"/>
            <a:ext cx="1275854" cy="588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CO4020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78" name="直接箭头连接符 77"/>
          <p:cNvCxnSpPr>
            <a:endCxn id="54" idx="1"/>
          </p:cNvCxnSpPr>
          <p:nvPr/>
        </p:nvCxnSpPr>
        <p:spPr>
          <a:xfrm>
            <a:off x="4855535" y="1770313"/>
            <a:ext cx="425329" cy="3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>
            <a:stCxn id="54" idx="2"/>
            <a:endCxn id="76" idx="0"/>
          </p:cNvCxnSpPr>
          <p:nvPr/>
        </p:nvCxnSpPr>
        <p:spPr>
          <a:xfrm>
            <a:off x="5918791" y="2068066"/>
            <a:ext cx="0" cy="965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肘形连接符 83"/>
          <p:cNvCxnSpPr>
            <a:stCxn id="76" idx="3"/>
          </p:cNvCxnSpPr>
          <p:nvPr/>
        </p:nvCxnSpPr>
        <p:spPr>
          <a:xfrm flipV="1">
            <a:off x="6556718" y="1932634"/>
            <a:ext cx="2425576" cy="139535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右箭头 88"/>
          <p:cNvSpPr/>
          <p:nvPr/>
        </p:nvSpPr>
        <p:spPr>
          <a:xfrm rot="18609877">
            <a:off x="6785642" y="3445212"/>
            <a:ext cx="2606724" cy="616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6" name="肘形连接符 85"/>
          <p:cNvCxnSpPr/>
          <p:nvPr/>
        </p:nvCxnSpPr>
        <p:spPr>
          <a:xfrm>
            <a:off x="6551067" y="3452404"/>
            <a:ext cx="2431227" cy="88260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组合 87"/>
          <p:cNvGrpSpPr/>
          <p:nvPr/>
        </p:nvGrpSpPr>
        <p:grpSpPr>
          <a:xfrm>
            <a:off x="406400" y="2407285"/>
            <a:ext cx="3768725" cy="2273935"/>
            <a:chOff x="640" y="3791"/>
            <a:chExt cx="5935" cy="3581"/>
          </a:xfrm>
        </p:grpSpPr>
        <p:sp>
          <p:nvSpPr>
            <p:cNvPr id="6" name="矩形 5"/>
            <p:cNvSpPr/>
            <p:nvPr/>
          </p:nvSpPr>
          <p:spPr>
            <a:xfrm>
              <a:off x="5941" y="5374"/>
              <a:ext cx="263" cy="1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976" y="3984"/>
              <a:ext cx="3322" cy="278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流程图: 过程 7"/>
            <p:cNvSpPr/>
            <p:nvPr/>
          </p:nvSpPr>
          <p:spPr>
            <a:xfrm>
              <a:off x="1821" y="3791"/>
              <a:ext cx="3647" cy="19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976" y="4197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984" y="4467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984" y="4740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984" y="5047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976" y="5361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984" y="5663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976" y="5926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984" y="6225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976" y="6474"/>
              <a:ext cx="33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流程图: 过程 26"/>
            <p:cNvSpPr/>
            <p:nvPr/>
          </p:nvSpPr>
          <p:spPr>
            <a:xfrm>
              <a:off x="1821" y="7158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流程图: 过程 27"/>
            <p:cNvSpPr/>
            <p:nvPr/>
          </p:nvSpPr>
          <p:spPr>
            <a:xfrm>
              <a:off x="2131" y="7158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流程图: 过程 28"/>
            <p:cNvSpPr/>
            <p:nvPr/>
          </p:nvSpPr>
          <p:spPr>
            <a:xfrm>
              <a:off x="2441" y="7158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流程图: 过程 29"/>
            <p:cNvSpPr/>
            <p:nvPr/>
          </p:nvSpPr>
          <p:spPr>
            <a:xfrm>
              <a:off x="2774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流程图: 过程 30"/>
            <p:cNvSpPr/>
            <p:nvPr/>
          </p:nvSpPr>
          <p:spPr>
            <a:xfrm>
              <a:off x="3083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流程图: 过程 31"/>
            <p:cNvSpPr/>
            <p:nvPr/>
          </p:nvSpPr>
          <p:spPr>
            <a:xfrm>
              <a:off x="3393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流程图: 过程 32"/>
            <p:cNvSpPr/>
            <p:nvPr/>
          </p:nvSpPr>
          <p:spPr>
            <a:xfrm>
              <a:off x="3726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流程图: 过程 33"/>
            <p:cNvSpPr/>
            <p:nvPr/>
          </p:nvSpPr>
          <p:spPr>
            <a:xfrm>
              <a:off x="4036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流程图: 过程 34"/>
            <p:cNvSpPr/>
            <p:nvPr/>
          </p:nvSpPr>
          <p:spPr>
            <a:xfrm>
              <a:off x="4345" y="7154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流程图: 过程 35"/>
            <p:cNvSpPr/>
            <p:nvPr/>
          </p:nvSpPr>
          <p:spPr>
            <a:xfrm>
              <a:off x="4675" y="7152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流程图: 过程 36"/>
            <p:cNvSpPr/>
            <p:nvPr/>
          </p:nvSpPr>
          <p:spPr>
            <a:xfrm>
              <a:off x="4984" y="7152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流程图: 过程 37"/>
            <p:cNvSpPr/>
            <p:nvPr/>
          </p:nvSpPr>
          <p:spPr>
            <a:xfrm>
              <a:off x="5294" y="7152"/>
              <a:ext cx="163" cy="5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5989" y="5039"/>
              <a:ext cx="136" cy="33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5623" y="6455"/>
              <a:ext cx="952" cy="2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913" y="5089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1690" y="6776"/>
              <a:ext cx="3910" cy="59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直接箭头连接符 42"/>
            <p:cNvCxnSpPr/>
            <p:nvPr/>
          </p:nvCxnSpPr>
          <p:spPr>
            <a:xfrm>
              <a:off x="2681" y="5332"/>
              <a:ext cx="0" cy="1326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/>
          </p:nvCxnSpPr>
          <p:spPr>
            <a:xfrm>
              <a:off x="3380" y="5280"/>
              <a:ext cx="14" cy="1378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>
              <a:off x="4036" y="5311"/>
              <a:ext cx="0" cy="1275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/>
          </p:nvCxnSpPr>
          <p:spPr>
            <a:xfrm flipH="1">
              <a:off x="4756" y="5242"/>
              <a:ext cx="23" cy="1343"/>
            </a:xfrm>
            <a:prstGeom prst="straightConnector1">
              <a:avLst/>
            </a:prstGeom>
            <a:ln w="28575"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46"/>
            <p:cNvSpPr/>
            <p:nvPr/>
          </p:nvSpPr>
          <p:spPr>
            <a:xfrm>
              <a:off x="5230" y="5084"/>
              <a:ext cx="155" cy="2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8" name="直接箭头连接符 47"/>
            <p:cNvCxnSpPr>
              <a:stCxn id="39" idx="6"/>
            </p:cNvCxnSpPr>
            <p:nvPr/>
          </p:nvCxnSpPr>
          <p:spPr>
            <a:xfrm flipH="1" flipV="1">
              <a:off x="1304" y="5197"/>
              <a:ext cx="4821" cy="1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/>
          </p:nvGrpSpPr>
          <p:grpSpPr>
            <a:xfrm rot="16200000">
              <a:off x="-7" y="4846"/>
              <a:ext cx="2027" cy="732"/>
              <a:chOff x="6067648" y="3147237"/>
              <a:chExt cx="574175" cy="625992"/>
            </a:xfrm>
          </p:grpSpPr>
          <p:sp>
            <p:nvSpPr>
              <p:cNvPr id="50" name="矩形 49"/>
              <p:cNvSpPr/>
              <p:nvPr/>
            </p:nvSpPr>
            <p:spPr>
              <a:xfrm>
                <a:off x="6188149" y="3147237"/>
                <a:ext cx="340242" cy="1942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6188149" y="3578989"/>
                <a:ext cx="340242" cy="1942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>
                <a:off x="6067648" y="3461216"/>
                <a:ext cx="57417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 rot="0">
              <a:off x="1902" y="6850"/>
              <a:ext cx="3410" cy="168"/>
              <a:chOff x="2265" y="7379"/>
              <a:chExt cx="2782" cy="45"/>
            </a:xfrm>
          </p:grpSpPr>
          <p:sp>
            <p:nvSpPr>
              <p:cNvPr id="3" name="流程图: 过程 2"/>
              <p:cNvSpPr/>
              <p:nvPr/>
            </p:nvSpPr>
            <p:spPr>
              <a:xfrm>
                <a:off x="2265" y="7384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" name="流程图: 过程 3"/>
              <p:cNvSpPr/>
              <p:nvPr/>
            </p:nvSpPr>
            <p:spPr>
              <a:xfrm>
                <a:off x="2502" y="7384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" name="流程图: 过程 4"/>
              <p:cNvSpPr/>
              <p:nvPr/>
            </p:nvSpPr>
            <p:spPr>
              <a:xfrm>
                <a:off x="2739" y="7384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2" name="流程图: 过程 61"/>
              <p:cNvSpPr/>
              <p:nvPr/>
            </p:nvSpPr>
            <p:spPr>
              <a:xfrm>
                <a:off x="2994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3" name="流程图: 过程 62"/>
              <p:cNvSpPr/>
              <p:nvPr/>
            </p:nvSpPr>
            <p:spPr>
              <a:xfrm>
                <a:off x="3231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4" name="流程图: 过程 63"/>
              <p:cNvSpPr/>
              <p:nvPr/>
            </p:nvSpPr>
            <p:spPr>
              <a:xfrm>
                <a:off x="3468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5" name="流程图: 过程 64"/>
              <p:cNvSpPr/>
              <p:nvPr/>
            </p:nvSpPr>
            <p:spPr>
              <a:xfrm>
                <a:off x="3723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6" name="流程图: 过程 65"/>
              <p:cNvSpPr/>
              <p:nvPr/>
            </p:nvSpPr>
            <p:spPr>
              <a:xfrm>
                <a:off x="3960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7" name="流程图: 过程 66"/>
              <p:cNvSpPr/>
              <p:nvPr/>
            </p:nvSpPr>
            <p:spPr>
              <a:xfrm>
                <a:off x="4197" y="7381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8" name="流程图: 过程 67"/>
              <p:cNvSpPr/>
              <p:nvPr/>
            </p:nvSpPr>
            <p:spPr>
              <a:xfrm>
                <a:off x="4449" y="7379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9" name="流程图: 过程 68"/>
              <p:cNvSpPr/>
              <p:nvPr/>
            </p:nvSpPr>
            <p:spPr>
              <a:xfrm>
                <a:off x="4686" y="7379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0" name="流程图: 过程 69"/>
              <p:cNvSpPr/>
              <p:nvPr/>
            </p:nvSpPr>
            <p:spPr>
              <a:xfrm>
                <a:off x="4923" y="7379"/>
                <a:ext cx="124" cy="4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4" name="直接箭头连接符 73"/>
            <p:cNvCxnSpPr/>
            <p:nvPr/>
          </p:nvCxnSpPr>
          <p:spPr>
            <a:xfrm flipH="1" flipV="1">
              <a:off x="1440" y="4449"/>
              <a:ext cx="4569" cy="754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/>
            <p:cNvCxnSpPr/>
            <p:nvPr/>
          </p:nvCxnSpPr>
          <p:spPr>
            <a:xfrm flipH="1" flipV="1">
              <a:off x="1375" y="4829"/>
              <a:ext cx="4633" cy="361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箭头连接符 76"/>
            <p:cNvCxnSpPr/>
            <p:nvPr/>
          </p:nvCxnSpPr>
          <p:spPr>
            <a:xfrm flipH="1">
              <a:off x="1361" y="5203"/>
              <a:ext cx="4763" cy="381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箭头连接符 78"/>
            <p:cNvCxnSpPr/>
            <p:nvPr/>
          </p:nvCxnSpPr>
          <p:spPr>
            <a:xfrm flipH="1">
              <a:off x="1470" y="5242"/>
              <a:ext cx="4597" cy="687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椭圆 81"/>
            <p:cNvSpPr/>
            <p:nvPr/>
          </p:nvSpPr>
          <p:spPr>
            <a:xfrm>
              <a:off x="1913" y="5415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1913" y="5755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1913" y="4765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1913" y="4419"/>
              <a:ext cx="120" cy="2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6097487" y="5073875"/>
            <a:ext cx="1275854" cy="722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MSCF-16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主放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224487" y="5200875"/>
            <a:ext cx="1275854" cy="722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MSCF-16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主放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351487" y="5327875"/>
            <a:ext cx="1275854" cy="722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MSCF-16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主放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201370" y="4319203"/>
            <a:ext cx="1275854" cy="1738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chemeClr val="tx1"/>
                </a:solidFill>
              </a:rPr>
              <a:t>V785</a:t>
            </a:r>
            <a:endParaRPr lang="en-US" altLang="zh-CN" dirty="0">
              <a:solidFill>
                <a:schemeClr val="tx1"/>
              </a:solidFill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A</a:t>
            </a:r>
            <a:r>
              <a:rPr lang="en-US" altLang="zh-CN" dirty="0" smtClean="0">
                <a:solidFill>
                  <a:schemeClr val="tx1"/>
                </a:solidFill>
              </a:rPr>
              <a:t>DC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548370" y="471805"/>
            <a:ext cx="2188210" cy="5870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292" y="5011011"/>
            <a:ext cx="1275854" cy="722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葛老师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前放 </a:t>
            </a:r>
            <a:r>
              <a:rPr lang="en-US" altLang="zh-CN" dirty="0" smtClean="0">
                <a:solidFill>
                  <a:schemeClr val="tx1"/>
                </a:solidFill>
              </a:rPr>
              <a:t>64</a:t>
            </a:r>
            <a:r>
              <a:rPr lang="zh-CN" altLang="en-US" dirty="0" smtClean="0">
                <a:solidFill>
                  <a:schemeClr val="tx1"/>
                </a:solidFill>
              </a:rPr>
              <a:t>路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899292" y="5138011"/>
            <a:ext cx="1275854" cy="722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葛老师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前放 </a:t>
            </a:r>
            <a:r>
              <a:rPr lang="en-US" altLang="zh-CN" dirty="0" smtClean="0">
                <a:solidFill>
                  <a:schemeClr val="tx1"/>
                </a:solidFill>
              </a:rPr>
              <a:t>64</a:t>
            </a:r>
            <a:r>
              <a:rPr lang="zh-CN" altLang="en-US" dirty="0" smtClean="0">
                <a:solidFill>
                  <a:schemeClr val="tx1"/>
                </a:solidFill>
              </a:rPr>
              <a:t>路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026292" y="5265011"/>
            <a:ext cx="1275854" cy="722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葛老师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前放 </a:t>
            </a:r>
            <a:r>
              <a:rPr lang="en-US" altLang="zh-CN" dirty="0" smtClean="0">
                <a:solidFill>
                  <a:schemeClr val="tx1"/>
                </a:solidFill>
              </a:rPr>
              <a:t>128</a:t>
            </a:r>
            <a:r>
              <a:rPr lang="zh-CN" altLang="en-US" dirty="0" smtClean="0">
                <a:solidFill>
                  <a:schemeClr val="tx1"/>
                </a:solidFill>
              </a:rPr>
              <a:t>路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9303385" y="561340"/>
            <a:ext cx="678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ym typeface="+mn-ea"/>
              </a:rPr>
              <a:t>VME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进展</a:t>
            </a:r>
            <a:endParaRPr lang="zh-CN" altLang="en-US"/>
          </a:p>
        </p:txBody>
      </p:sp>
      <p:pic>
        <p:nvPicPr>
          <p:cNvPr id="4" name="图片 3" descr="AT TPC sho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3685" y="1059180"/>
            <a:ext cx="9810115" cy="49479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ActarSim Simulation by Han Jiaxing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l="36887" t="7082" r="27815" b="39465"/>
          <a:stretch>
            <a:fillRect/>
          </a:stretch>
        </p:blipFill>
        <p:spPr>
          <a:xfrm>
            <a:off x="474980" y="1631950"/>
            <a:ext cx="5067300" cy="4979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120" y="2009775"/>
            <a:ext cx="5745480" cy="44253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14265" y="-62230"/>
            <a:ext cx="7058660" cy="7297420"/>
          </a:xfrm>
          <a:prstGeom prst="rect">
            <a:avLst/>
          </a:prstGeom>
        </p:spPr>
      </p:pic>
      <p:pic>
        <p:nvPicPr>
          <p:cNvPr id="6" name="图片 5" descr="425345489"/>
          <p:cNvPicPr>
            <a:picLocks noChangeAspect="1"/>
          </p:cNvPicPr>
          <p:nvPr/>
        </p:nvPicPr>
        <p:blipFill>
          <a:blip r:embed="rId2"/>
          <a:srcRect l="5292" t="12257" r="7115" b="13575"/>
          <a:stretch>
            <a:fillRect/>
          </a:stretch>
        </p:blipFill>
        <p:spPr>
          <a:xfrm>
            <a:off x="-3175" y="732155"/>
            <a:ext cx="5055235" cy="5708650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5523230" y="3041015"/>
            <a:ext cx="1355725" cy="922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r"/>
            <a:r>
              <a:rPr lang="zh-CN" altLang="zh-CN"/>
              <a:t>新场笼设计</a:t>
            </a:r>
            <a:endParaRPr lang="zh-CN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C3C8D2">
                  <a:alpha val="100000"/>
                </a:srgbClr>
              </a:clrFrom>
              <a:clrTo>
                <a:srgbClr val="C3C8D2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955" y="365125"/>
            <a:ext cx="5542915" cy="6163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01205" y="1689735"/>
            <a:ext cx="4157980" cy="39077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全</a:t>
            </a:r>
            <a:r>
              <a:rPr lang="en-US" altLang="zh-CN" sz="3200"/>
              <a:t>PCB</a:t>
            </a:r>
            <a:r>
              <a:rPr lang="zh-CN" altLang="en-US" sz="3200"/>
              <a:t>设计</a:t>
            </a:r>
            <a:endParaRPr lang="zh-CN" altLang="en-US" sz="3200"/>
          </a:p>
          <a:p>
            <a:r>
              <a:rPr lang="zh-CN" altLang="en-US" sz="3200"/>
              <a:t>绕丝场笼</a:t>
            </a:r>
            <a:r>
              <a:rPr lang="en-US" altLang="zh-CN" sz="3200"/>
              <a:t>PCB</a:t>
            </a:r>
            <a:endParaRPr lang="en-US" altLang="zh-CN" sz="3200"/>
          </a:p>
          <a:p>
            <a:r>
              <a:rPr lang="zh-CN" altLang="en-US" sz="3200"/>
              <a:t>分压电阻使用贴片电阻</a:t>
            </a:r>
            <a:endParaRPr lang="zh-CN" altLang="en-US" sz="3200"/>
          </a:p>
          <a:p>
            <a:endParaRPr lang="zh-CN" altLang="en-US" sz="2800"/>
          </a:p>
          <a:p>
            <a:r>
              <a:rPr lang="zh-CN" altLang="en-US" sz="3200"/>
              <a:t>统一从读出板加高压</a:t>
            </a:r>
            <a:endParaRPr lang="zh-CN" altLang="en-US" sz="3200"/>
          </a:p>
          <a:p>
            <a:endParaRPr lang="zh-CN" altLang="en-US" sz="2800"/>
          </a:p>
          <a:p>
            <a:r>
              <a:rPr lang="zh-CN" altLang="en-US" sz="3200"/>
              <a:t>周围挂辅助探测器</a:t>
            </a:r>
            <a:endParaRPr lang="zh-CN" altLang="en-US" sz="3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总结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45895"/>
            <a:ext cx="10515600" cy="4709795"/>
          </a:xfrm>
        </p:spPr>
        <p:txBody>
          <a:bodyPr>
            <a:normAutofit/>
          </a:bodyPr>
          <a:p>
            <a:r>
              <a:rPr lang="zh-CN" altLang="en-US"/>
              <a:t>近物所</a:t>
            </a:r>
            <a:endParaRPr lang="zh-CN" altLang="en-US"/>
          </a:p>
          <a:p>
            <a:pPr lvl="1"/>
            <a:r>
              <a:rPr lang="zh-CN" altLang="en-US"/>
              <a:t>测试大型</a:t>
            </a:r>
            <a:r>
              <a:rPr lang="en-US" altLang="zh-CN"/>
              <a:t>TPC</a:t>
            </a:r>
            <a:r>
              <a:rPr lang="zh-CN" altLang="en-US"/>
              <a:t>，已有</a:t>
            </a:r>
            <a:r>
              <a:rPr lang="en-US" altLang="zh-CN"/>
              <a:t>256</a:t>
            </a:r>
            <a:r>
              <a:rPr lang="zh-CN" altLang="en-US"/>
              <a:t>路</a:t>
            </a:r>
            <a:r>
              <a:rPr lang="en-US" altLang="zh-CN"/>
              <a:t>GET</a:t>
            </a:r>
            <a:r>
              <a:rPr lang="zh-CN" altLang="en-US"/>
              <a:t>调试成功，正在调试</a:t>
            </a:r>
            <a:r>
              <a:rPr lang="en-US" altLang="zh-CN"/>
              <a:t>1024-2048</a:t>
            </a:r>
            <a:r>
              <a:rPr lang="zh-CN" altLang="en-US"/>
              <a:t>路的</a:t>
            </a:r>
            <a:r>
              <a:rPr lang="en-US" altLang="zh-CN"/>
              <a:t>GET</a:t>
            </a:r>
            <a:r>
              <a:rPr lang="zh-CN" altLang="en-US"/>
              <a:t>。</a:t>
            </a:r>
            <a:endParaRPr lang="en-US" altLang="zh-CN"/>
          </a:p>
          <a:p>
            <a:r>
              <a:rPr lang="zh-CN" altLang="en-US"/>
              <a:t>北大</a:t>
            </a:r>
            <a:endParaRPr lang="zh-CN" altLang="en-US"/>
          </a:p>
          <a:p>
            <a:pPr lvl="1"/>
            <a:r>
              <a:rPr lang="zh-CN" altLang="en-US"/>
              <a:t>小型二维条读出</a:t>
            </a:r>
            <a:r>
              <a:rPr lang="en-US" altLang="zh-CN"/>
              <a:t>AT TPC+128</a:t>
            </a:r>
            <a:r>
              <a:rPr lang="zh-CN" altLang="en-US"/>
              <a:t>路传统电子学，弹散可见。准备实验测试。</a:t>
            </a:r>
            <a:endParaRPr lang="en-US" altLang="zh-CN"/>
          </a:p>
          <a:p>
            <a:r>
              <a:rPr lang="zh-CN" altLang="en-US"/>
              <a:t>应物所</a:t>
            </a:r>
            <a:endParaRPr lang="zh-CN" altLang="en-US"/>
          </a:p>
          <a:p>
            <a:pPr lvl="1"/>
            <a:r>
              <a:rPr lang="zh-CN" altLang="en-US" sz="2000"/>
              <a:t>分析数据，在做更大的</a:t>
            </a:r>
            <a:r>
              <a:rPr lang="en-US" altLang="zh-CN" sz="2000"/>
              <a:t>TPC</a:t>
            </a:r>
            <a:endParaRPr lang="en-US" altLang="zh-CN" sz="2000"/>
          </a:p>
          <a:p>
            <a:endParaRPr lang="en-US" altLang="zh-CN"/>
          </a:p>
          <a:p>
            <a:r>
              <a:rPr lang="zh-CN" altLang="en-US"/>
              <a:t>最终目标：用</a:t>
            </a:r>
            <a:r>
              <a:rPr lang="en-US" altLang="zh-CN"/>
              <a:t>1024-10000</a:t>
            </a:r>
            <a:r>
              <a:rPr lang="zh-CN" altLang="en-US"/>
              <a:t>路高精度的</a:t>
            </a:r>
            <a:r>
              <a:rPr lang="en-US" altLang="zh-CN"/>
              <a:t>AT TPC</a:t>
            </a:r>
            <a:r>
              <a:rPr lang="zh-CN" altLang="en-US"/>
              <a:t>做物理实验</a:t>
            </a:r>
            <a:endParaRPr lang="zh-CN" altLang="en-US"/>
          </a:p>
          <a:p>
            <a:r>
              <a:rPr lang="zh-CN" altLang="en-US"/>
              <a:t>掌握探测器、电子学、实验模拟和分析的技术，</a:t>
            </a:r>
            <a:r>
              <a:rPr lang="zh-CN" altLang="en-US">
                <a:sym typeface="+mn-ea"/>
              </a:rPr>
              <a:t>逐步推进，</a:t>
            </a:r>
            <a:r>
              <a:rPr lang="zh-CN" altLang="en-US"/>
              <a:t>互相交流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81760" y="283845"/>
            <a:ext cx="9428480" cy="56019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7175" y="365125"/>
            <a:ext cx="5822950" cy="5536565"/>
          </a:xfrm>
        </p:spPr>
        <p:txBody>
          <a:bodyPr>
            <a:normAutofit/>
          </a:bodyPr>
          <a:p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</a:rPr>
              <a:t>结构：</a:t>
            </a:r>
            <a:br>
              <a:rPr lang="zh-CN" altLang="en-US" b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CN" sz="2400" b="0">
                <a:latin typeface="微软雅黑" panose="020B0503020204020204" charset="-122"/>
                <a:ea typeface="微软雅黑" panose="020B0503020204020204" charset="-122"/>
              </a:rPr>
              <a:t>TPC</a:t>
            </a: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  <a:t>灵敏区：</a:t>
            </a:r>
            <a:r>
              <a:rPr lang="en-US" altLang="zh-CN" sz="24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200mm*300mm</a:t>
            </a:r>
            <a:r>
              <a:rPr lang="en-US" altLang="zh-CN" sz="2400" b="0">
                <a:latin typeface="微软雅黑" panose="020B0503020204020204" charset="-122"/>
                <a:ea typeface="微软雅黑" panose="020B0503020204020204" charset="-122"/>
              </a:rPr>
              <a:t>*200mm</a:t>
            </a:r>
            <a:br>
              <a:rPr lang="en-US" altLang="zh-CN" sz="2400" b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  <a:t>读出</a:t>
            </a:r>
            <a:r>
              <a:rPr lang="en-US" altLang="zh-CN" sz="2400" b="0">
                <a:latin typeface="微软雅黑" panose="020B0503020204020204" charset="-122"/>
                <a:ea typeface="微软雅黑" panose="020B0503020204020204" charset="-122"/>
              </a:rPr>
              <a:t>pad</a:t>
            </a: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24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2mm*3mm</a:t>
            </a: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2400" b="0">
                <a:latin typeface="微软雅黑" panose="020B0503020204020204" charset="-122"/>
                <a:ea typeface="微软雅黑" panose="020B0503020204020204" charset="-122"/>
              </a:rPr>
              <a:t>10000</a:t>
            </a: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  <a:t>路</a:t>
            </a:r>
            <a:b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  <a:t>读出电子学：</a:t>
            </a:r>
            <a:r>
              <a:rPr lang="en-US" altLang="zh-CN" sz="2400" b="0">
                <a:latin typeface="微软雅黑" panose="020B0503020204020204" charset="-122"/>
                <a:ea typeface="微软雅黑" panose="020B0503020204020204" charset="-122"/>
              </a:rPr>
              <a:t>AGET</a:t>
            </a:r>
            <a:b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辅助探测阵列：</a:t>
            </a:r>
            <a:r>
              <a:rPr lang="en-US" altLang="zh-CN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CsI</a:t>
            </a: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晶体，三面</a:t>
            </a:r>
            <a:br>
              <a:rPr lang="en-US" altLang="zh-CN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 b="0"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zh-CN" altLang="en-US" b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</a:rPr>
              <a:t>目标：</a:t>
            </a:r>
            <a:br>
              <a:rPr lang="zh-CN" altLang="en-US" b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  <a:t>利用中低能放射性核束研究</a:t>
            </a:r>
            <a:b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  <a:t>奇异核集团结构</a:t>
            </a:r>
            <a:b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  <a:t>熔合反应</a:t>
            </a:r>
            <a:b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  <a:t>I型X射线暴(</a:t>
            </a:r>
            <a:r>
              <a:rPr lang="en-US" altLang="zh-CN" sz="2400" b="0"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  <a:t>, p)突破反应的直接测量</a:t>
            </a:r>
            <a:b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</a:rPr>
              <a:t>巨共振等</a:t>
            </a:r>
            <a:endParaRPr lang="zh-CN" altLang="en-US" sz="24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80125" y="12700"/>
            <a:ext cx="6029325" cy="67887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感谢</a:t>
            </a:r>
            <a:r>
              <a:rPr lang="en-US" altLang="zh-CN" dirty="0" smtClean="0"/>
              <a:t>TPC GET</a:t>
            </a:r>
            <a:r>
              <a:rPr lang="zh-CN" altLang="en-US" dirty="0" smtClean="0"/>
              <a:t>合作组</a:t>
            </a:r>
            <a:br>
              <a:rPr lang="zh-CN" altLang="en-US" dirty="0" smtClean="0"/>
            </a:br>
            <a:r>
              <a:rPr lang="zh-CN" altLang="en-US" dirty="0" smtClean="0"/>
              <a:t>谢谢大家  </a:t>
            </a:r>
            <a:br>
              <a:rPr lang="zh-CN" altLang="en-US" dirty="0" smtClean="0"/>
            </a:br>
            <a:r>
              <a:rPr lang="zh-CN" altLang="en-US" dirty="0" smtClean="0"/>
              <a:t>李奇特  </a:t>
            </a:r>
            <a:r>
              <a:rPr lang="en-US" altLang="zh-CN" dirty="0" smtClean="0"/>
              <a:t>Email</a:t>
            </a:r>
            <a:r>
              <a:rPr lang="zh-CN" altLang="en-US" dirty="0" smtClean="0"/>
              <a:t>： </a:t>
            </a:r>
            <a:r>
              <a:rPr lang="en-US" altLang="zh-CN" dirty="0" smtClean="0"/>
              <a:t>liqt@pku.edu.cn</a:t>
            </a:r>
            <a:endParaRPr lang="en-US" altLang="zh-CN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2408" y="1729105"/>
            <a:ext cx="2880995" cy="887730"/>
          </a:xfrm>
          <a:prstGeom prst="rect">
            <a:avLst/>
          </a:prstGeom>
        </p:spPr>
      </p:pic>
      <p:pic>
        <p:nvPicPr>
          <p:cNvPr id="19" name="Picture 2" descr="http://www.imp.cas.cn/images/cn74toplogo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69371" y="3338901"/>
            <a:ext cx="3147069" cy="557213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085" y="4497070"/>
            <a:ext cx="1691640" cy="1173480"/>
          </a:xfrm>
          <a:prstGeom prst="rect">
            <a:avLst/>
          </a:prstGeom>
        </p:spPr>
      </p:pic>
      <p:sp>
        <p:nvSpPr>
          <p:cNvPr id="5" name="内容占位符 4"/>
          <p:cNvSpPr/>
          <p:nvPr>
            <p:ph idx="1"/>
          </p:nvPr>
        </p:nvSpPr>
        <p:spPr>
          <a:xfrm>
            <a:off x="838200" y="1445895"/>
            <a:ext cx="7878445" cy="4572000"/>
          </a:xfrm>
        </p:spPr>
        <p:txBody>
          <a:bodyPr/>
          <a:p>
            <a:endParaRPr lang="zh-CN" altLang="en-US"/>
          </a:p>
        </p:txBody>
      </p:sp>
      <p:pic>
        <p:nvPicPr>
          <p:cNvPr id="6" name="图片 5" descr="494100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765" y="1419860"/>
            <a:ext cx="6167120" cy="462470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0E58F04-8A77-4D19-BE15-273C9114189A}" type="slidenum">
              <a:rPr lang="zh-CN" altLang="en-US" sz="790" smtClean="0"/>
            </a:fld>
            <a:endParaRPr lang="zh-CN" altLang="en-US" sz="79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rgbClr val="C00000"/>
                </a:solidFill>
              </a:rPr>
              <a:t>Specifications</a:t>
            </a:r>
            <a:endParaRPr lang="en-US" altLang="zh-CN" dirty="0">
              <a:solidFill>
                <a:srgbClr val="C00000"/>
              </a:solidFill>
            </a:endParaRPr>
          </a:p>
          <a:p>
            <a:r>
              <a:rPr lang="en-US" altLang="zh-CN" dirty="0"/>
              <a:t>Design @IMP</a:t>
            </a:r>
            <a:endParaRPr lang="en-US" altLang="zh-CN" dirty="0"/>
          </a:p>
          <a:p>
            <a:r>
              <a:rPr lang="en-US" altLang="zh-CN" dirty="0"/>
              <a:t>10×10cm active area</a:t>
            </a:r>
            <a:endParaRPr lang="en-US" altLang="zh-CN" dirty="0"/>
          </a:p>
          <a:p>
            <a:r>
              <a:rPr lang="en-US" altLang="zh-CN" dirty="0"/>
              <a:t>Thick GEM@ UCAS</a:t>
            </a:r>
            <a:endParaRPr lang="en-US" altLang="zh-CN" dirty="0"/>
          </a:p>
          <a:p>
            <a:r>
              <a:rPr lang="en-US" altLang="zh-CN" dirty="0"/>
              <a:t>Drift Region:250μm Cu-Be wire</a:t>
            </a:r>
            <a:endParaRPr lang="en-US" altLang="zh-CN" dirty="0"/>
          </a:p>
          <a:p>
            <a:r>
              <a:rPr lang="en-US" altLang="zh-CN" dirty="0"/>
              <a:t>48 channel PCB prototypes</a:t>
            </a:r>
            <a:endParaRPr lang="en-US" altLang="zh-CN" dirty="0"/>
          </a:p>
          <a:p>
            <a:r>
              <a:rPr lang="en-US" altLang="zh-CN" dirty="0">
                <a:ea typeface="黑体" panose="02010609060101010101" pitchFamily="49" charset="-122"/>
              </a:rPr>
              <a:t>Electronics</a:t>
            </a:r>
            <a:r>
              <a:rPr lang="zh-CN" altLang="en-US" dirty="0">
                <a:ea typeface="黑体" panose="02010609060101010101" pitchFamily="49" charset="-122"/>
              </a:rPr>
              <a:t>：</a:t>
            </a:r>
            <a:r>
              <a:rPr lang="en-US" altLang="zh-CN" dirty="0"/>
              <a:t>AGET </a:t>
            </a:r>
            <a:endParaRPr lang="en-US" altLang="zh-CN" dirty="0"/>
          </a:p>
        </p:txBody>
      </p:sp>
      <p:sp>
        <p:nvSpPr>
          <p:cNvPr id="5" name="标题 1"/>
          <p:cNvSpPr txBox="1"/>
          <p:nvPr/>
        </p:nvSpPr>
        <p:spPr>
          <a:xfrm>
            <a:off x="1545935" y="858453"/>
            <a:ext cx="7886700" cy="99417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dirty="0">
                <a:solidFill>
                  <a:schemeClr val="tx1"/>
                </a:solidFill>
              </a:rPr>
              <a:t>Prototype  for ACTAR TPC</a:t>
            </a:r>
            <a:endParaRPr lang="zh-CN" altLang="en-US" sz="2700" dirty="0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14" y="1994774"/>
            <a:ext cx="2042540" cy="23020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2966" y="1952857"/>
            <a:ext cx="2301437" cy="238645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47748" y="3347966"/>
            <a:ext cx="991772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Thick GEM</a:t>
            </a:r>
            <a:endParaRPr lang="zh-CN" altLang="en-US" sz="1350" dirty="0"/>
          </a:p>
        </p:txBody>
      </p:sp>
      <p:sp>
        <p:nvSpPr>
          <p:cNvPr id="10" name="文本框 9"/>
          <p:cNvSpPr txBox="1"/>
          <p:nvPr/>
        </p:nvSpPr>
        <p:spPr>
          <a:xfrm>
            <a:off x="8855144" y="2860038"/>
            <a:ext cx="143490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PCB(48 channel)</a:t>
            </a:r>
            <a:endParaRPr lang="zh-CN" altLang="en-US" sz="1350" dirty="0"/>
          </a:p>
        </p:txBody>
      </p:sp>
      <p:pic>
        <p:nvPicPr>
          <p:cNvPr id="11" name="Picture 2" descr="http://www.imp.cas.cn/images/cn74toplogo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9520" y="934156"/>
            <a:ext cx="3147069" cy="557213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1998943" y="5025293"/>
            <a:ext cx="47783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Objective: Helium burning process in astrophysics</a:t>
            </a:r>
            <a:endParaRPr lang="en-US" altLang="zh-CN" dirty="0">
              <a:solidFill>
                <a:srgbClr val="C0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88" y="3948426"/>
            <a:ext cx="3550853" cy="185993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633052" y="4758762"/>
            <a:ext cx="1652037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250μm Cu-Be wire </a:t>
            </a:r>
            <a:endParaRPr lang="zh-CN" altLang="en-US" sz="1350" dirty="0"/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What is AT-TPC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9888" y="1296657"/>
            <a:ext cx="7886700" cy="3467476"/>
          </a:xfrm>
        </p:spPr>
        <p:txBody>
          <a:bodyPr>
            <a:norm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Active Target </a:t>
            </a:r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</a:rPr>
              <a:t>Time Projection Chamber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</a:rPr>
              <a:t>4π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</a:rPr>
              <a:t>measurement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</a:rPr>
              <a:t>Low energy </a:t>
            </a:r>
            <a:r>
              <a:rPr lang="en-US" altLang="zh-CN" sz="2000" dirty="0" err="1" smtClean="0">
                <a:latin typeface="微软雅黑" panose="020B0503020204020204" charset="-122"/>
                <a:ea typeface="微软雅黑" panose="020B0503020204020204" charset="-122"/>
              </a:rPr>
              <a:t>parltice</a:t>
            </a:r>
            <a:endParaRPr lang="en-US" altLang="zh-CN" sz="20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</a:rPr>
              <a:t>High Detection Efficiency</a:t>
            </a:r>
            <a:endParaRPr lang="en-US" altLang="zh-CN" sz="20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</a:rPr>
              <a:t>High angular/position resolution</a:t>
            </a:r>
            <a:endParaRPr lang="en-US" altLang="zh-CN" sz="20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</a:rPr>
              <a:t>3-D tracking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6599039" y="4045946"/>
            <a:ext cx="2828628" cy="1268595"/>
          </a:xfrm>
          <a:prstGeom prst="parallelogra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9538060" y="2204134"/>
            <a:ext cx="10632" cy="1549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6835247" y="4296027"/>
            <a:ext cx="2626610" cy="239236"/>
            <a:chOff x="5613991" y="4416052"/>
            <a:chExt cx="3502146" cy="318981"/>
          </a:xfrm>
        </p:grpSpPr>
        <p:sp>
          <p:nvSpPr>
            <p:cNvPr id="11" name="平行四边形 10"/>
            <p:cNvSpPr/>
            <p:nvPr/>
          </p:nvSpPr>
          <p:spPr>
            <a:xfrm>
              <a:off x="5613991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6182283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平行四边形 20"/>
            <p:cNvSpPr/>
            <p:nvPr/>
          </p:nvSpPr>
          <p:spPr>
            <a:xfrm>
              <a:off x="6758885" y="4416055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平行四边形 21"/>
            <p:cNvSpPr/>
            <p:nvPr/>
          </p:nvSpPr>
          <p:spPr>
            <a:xfrm>
              <a:off x="7349665" y="4416054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3" name="平行四边形 22"/>
            <p:cNvSpPr/>
            <p:nvPr/>
          </p:nvSpPr>
          <p:spPr>
            <a:xfrm>
              <a:off x="7948755" y="4416053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4" name="平行四边形 23"/>
            <p:cNvSpPr/>
            <p:nvPr/>
          </p:nvSpPr>
          <p:spPr>
            <a:xfrm>
              <a:off x="8547845" y="4416052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755045" y="4630489"/>
            <a:ext cx="2626610" cy="239236"/>
            <a:chOff x="5613991" y="4416052"/>
            <a:chExt cx="3502146" cy="318981"/>
          </a:xfrm>
        </p:grpSpPr>
        <p:sp>
          <p:nvSpPr>
            <p:cNvPr id="27" name="平行四边形 26"/>
            <p:cNvSpPr/>
            <p:nvPr/>
          </p:nvSpPr>
          <p:spPr>
            <a:xfrm>
              <a:off x="5613991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6182283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6758885" y="4416055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7349665" y="4416054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1" name="平行四边形 30"/>
            <p:cNvSpPr/>
            <p:nvPr/>
          </p:nvSpPr>
          <p:spPr>
            <a:xfrm>
              <a:off x="7948755" y="4416053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8547845" y="4416052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680707" y="4976509"/>
            <a:ext cx="2626610" cy="239236"/>
            <a:chOff x="5613991" y="4416052"/>
            <a:chExt cx="3502146" cy="318981"/>
          </a:xfrm>
        </p:grpSpPr>
        <p:sp>
          <p:nvSpPr>
            <p:cNvPr id="34" name="平行四边形 33"/>
            <p:cNvSpPr/>
            <p:nvPr/>
          </p:nvSpPr>
          <p:spPr>
            <a:xfrm>
              <a:off x="5613991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5" name="平行四边形 34"/>
            <p:cNvSpPr/>
            <p:nvPr/>
          </p:nvSpPr>
          <p:spPr>
            <a:xfrm>
              <a:off x="6182283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平行四边形 35"/>
            <p:cNvSpPr/>
            <p:nvPr/>
          </p:nvSpPr>
          <p:spPr>
            <a:xfrm>
              <a:off x="6758885" y="4416055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7" name="平行四边形 36"/>
            <p:cNvSpPr/>
            <p:nvPr/>
          </p:nvSpPr>
          <p:spPr>
            <a:xfrm>
              <a:off x="7349665" y="4416054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8" name="平行四边形 37"/>
            <p:cNvSpPr/>
            <p:nvPr/>
          </p:nvSpPr>
          <p:spPr>
            <a:xfrm>
              <a:off x="7948755" y="4416053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9" name="平行四边形 38"/>
            <p:cNvSpPr/>
            <p:nvPr/>
          </p:nvSpPr>
          <p:spPr>
            <a:xfrm>
              <a:off x="8547845" y="4416052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599038" y="5290166"/>
            <a:ext cx="2626610" cy="239236"/>
            <a:chOff x="5613991" y="4416052"/>
            <a:chExt cx="3502146" cy="318981"/>
          </a:xfrm>
        </p:grpSpPr>
        <p:sp>
          <p:nvSpPr>
            <p:cNvPr id="41" name="平行四边形 40"/>
            <p:cNvSpPr/>
            <p:nvPr/>
          </p:nvSpPr>
          <p:spPr>
            <a:xfrm>
              <a:off x="5613991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平行四边形 41"/>
            <p:cNvSpPr/>
            <p:nvPr/>
          </p:nvSpPr>
          <p:spPr>
            <a:xfrm>
              <a:off x="6182283" y="4416056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3" name="平行四边形 42"/>
            <p:cNvSpPr/>
            <p:nvPr/>
          </p:nvSpPr>
          <p:spPr>
            <a:xfrm>
              <a:off x="6758885" y="4416055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4" name="平行四边形 43"/>
            <p:cNvSpPr/>
            <p:nvPr/>
          </p:nvSpPr>
          <p:spPr>
            <a:xfrm>
              <a:off x="7349665" y="4416054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平行四边形 44"/>
            <p:cNvSpPr/>
            <p:nvPr/>
          </p:nvSpPr>
          <p:spPr>
            <a:xfrm>
              <a:off x="7948755" y="4416053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平行四边形 45"/>
            <p:cNvSpPr/>
            <p:nvPr/>
          </p:nvSpPr>
          <p:spPr>
            <a:xfrm>
              <a:off x="8547845" y="4416052"/>
              <a:ext cx="568292" cy="318977"/>
            </a:xfrm>
            <a:prstGeom prst="parallelogram">
              <a:avLst/>
            </a:prstGeom>
            <a:solidFill>
              <a:srgbClr val="5B9BD5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4802685" y="3382729"/>
            <a:ext cx="4129129" cy="1235972"/>
            <a:chOff x="2903908" y="3198322"/>
            <a:chExt cx="5505505" cy="1647962"/>
          </a:xfrm>
        </p:grpSpPr>
        <p:cxnSp>
          <p:nvCxnSpPr>
            <p:cNvPr id="52" name="直接连接符 51"/>
            <p:cNvCxnSpPr/>
            <p:nvPr/>
          </p:nvCxnSpPr>
          <p:spPr>
            <a:xfrm flipV="1">
              <a:off x="2903908" y="3783147"/>
              <a:ext cx="3755249" cy="5833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任意多边形 56"/>
            <p:cNvSpPr/>
            <p:nvPr/>
          </p:nvSpPr>
          <p:spPr>
            <a:xfrm rot="698498">
              <a:off x="6580613" y="3941184"/>
              <a:ext cx="1828800" cy="905100"/>
            </a:xfrm>
            <a:custGeom>
              <a:avLst/>
              <a:gdLst>
                <a:gd name="connsiteX0" fmla="*/ 0 w 1828800"/>
                <a:gd name="connsiteY0" fmla="*/ 40319 h 905100"/>
                <a:gd name="connsiteX1" fmla="*/ 723014 w 1828800"/>
                <a:gd name="connsiteY1" fmla="*/ 33230 h 905100"/>
                <a:gd name="connsiteX2" fmla="*/ 1488558 w 1828800"/>
                <a:gd name="connsiteY2" fmla="*/ 401826 h 905100"/>
                <a:gd name="connsiteX3" fmla="*/ 1828800 w 1828800"/>
                <a:gd name="connsiteY3" fmla="*/ 905100 h 9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905100">
                  <a:moveTo>
                    <a:pt x="0" y="40319"/>
                  </a:moveTo>
                  <a:cubicBezTo>
                    <a:pt x="237460" y="6649"/>
                    <a:pt x="474921" y="-27021"/>
                    <a:pt x="723014" y="33230"/>
                  </a:cubicBezTo>
                  <a:cubicBezTo>
                    <a:pt x="971107" y="93481"/>
                    <a:pt x="1304260" y="256514"/>
                    <a:pt x="1488558" y="401826"/>
                  </a:cubicBezTo>
                  <a:cubicBezTo>
                    <a:pt x="1672856" y="547138"/>
                    <a:pt x="1750828" y="726119"/>
                    <a:pt x="1828800" y="905100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8" name="任意多边形 57"/>
            <p:cNvSpPr/>
            <p:nvPr/>
          </p:nvSpPr>
          <p:spPr>
            <a:xfrm rot="21280710" flipV="1">
              <a:off x="6640430" y="3198322"/>
              <a:ext cx="888548" cy="572289"/>
            </a:xfrm>
            <a:custGeom>
              <a:avLst/>
              <a:gdLst>
                <a:gd name="connsiteX0" fmla="*/ 0 w 1828800"/>
                <a:gd name="connsiteY0" fmla="*/ 40319 h 905100"/>
                <a:gd name="connsiteX1" fmla="*/ 723014 w 1828800"/>
                <a:gd name="connsiteY1" fmla="*/ 33230 h 905100"/>
                <a:gd name="connsiteX2" fmla="*/ 1488558 w 1828800"/>
                <a:gd name="connsiteY2" fmla="*/ 401826 h 905100"/>
                <a:gd name="connsiteX3" fmla="*/ 1828800 w 1828800"/>
                <a:gd name="connsiteY3" fmla="*/ 905100 h 9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905100">
                  <a:moveTo>
                    <a:pt x="0" y="40319"/>
                  </a:moveTo>
                  <a:cubicBezTo>
                    <a:pt x="237460" y="6649"/>
                    <a:pt x="474921" y="-27021"/>
                    <a:pt x="723014" y="33230"/>
                  </a:cubicBezTo>
                  <a:cubicBezTo>
                    <a:pt x="971107" y="93481"/>
                    <a:pt x="1304260" y="256514"/>
                    <a:pt x="1488558" y="401826"/>
                  </a:cubicBezTo>
                  <a:cubicBezTo>
                    <a:pt x="1672856" y="547138"/>
                    <a:pt x="1750828" y="726119"/>
                    <a:pt x="1828800" y="905100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9" name="爆炸形 1 58"/>
            <p:cNvSpPr/>
            <p:nvPr/>
          </p:nvSpPr>
          <p:spPr>
            <a:xfrm>
              <a:off x="6462516" y="3595732"/>
              <a:ext cx="390472" cy="418505"/>
            </a:xfrm>
            <a:prstGeom prst="irregularSeal1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8115170" y="3949606"/>
            <a:ext cx="243483" cy="1012511"/>
            <a:chOff x="5546926" y="3491666"/>
            <a:chExt cx="324644" cy="1690269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5685746" y="3491666"/>
              <a:ext cx="1740" cy="1489121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H="1">
              <a:off x="5546926" y="4949987"/>
              <a:ext cx="133351" cy="7246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5621563" y="4936181"/>
              <a:ext cx="65076" cy="18603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5692930" y="4949987"/>
              <a:ext cx="98270" cy="2319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>
              <a:off x="5704174" y="4938476"/>
              <a:ext cx="167396" cy="5534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3" name="组合 82"/>
          <p:cNvGrpSpPr/>
          <p:nvPr/>
        </p:nvGrpSpPr>
        <p:grpSpPr>
          <a:xfrm>
            <a:off x="8666947" y="4505063"/>
            <a:ext cx="243483" cy="548286"/>
            <a:chOff x="5546926" y="3491666"/>
            <a:chExt cx="324644" cy="1690269"/>
          </a:xfrm>
        </p:grpSpPr>
        <p:cxnSp>
          <p:nvCxnSpPr>
            <p:cNvPr id="84" name="直接连接符 83"/>
            <p:cNvCxnSpPr/>
            <p:nvPr/>
          </p:nvCxnSpPr>
          <p:spPr>
            <a:xfrm>
              <a:off x="5685746" y="3491666"/>
              <a:ext cx="1740" cy="1489121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5546926" y="4949987"/>
              <a:ext cx="133351" cy="7246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5621563" y="4936181"/>
              <a:ext cx="65076" cy="18603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>
              <a:off x="5692930" y="4949987"/>
              <a:ext cx="98270" cy="2319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5704174" y="4938476"/>
              <a:ext cx="167396" cy="5534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>
          <a:xfrm>
            <a:off x="7656278" y="3829596"/>
            <a:ext cx="243483" cy="1012511"/>
            <a:chOff x="5546926" y="3491666"/>
            <a:chExt cx="324644" cy="1690269"/>
          </a:xfrm>
        </p:grpSpPr>
        <p:cxnSp>
          <p:nvCxnSpPr>
            <p:cNvPr id="73" name="直接连接符 72"/>
            <p:cNvCxnSpPr/>
            <p:nvPr/>
          </p:nvCxnSpPr>
          <p:spPr>
            <a:xfrm>
              <a:off x="5685746" y="3491666"/>
              <a:ext cx="1740" cy="1489121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5546926" y="4949987"/>
              <a:ext cx="133351" cy="7246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5621563" y="4936181"/>
              <a:ext cx="65076" cy="18603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692930" y="4949987"/>
              <a:ext cx="98270" cy="2319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5704174" y="4938476"/>
              <a:ext cx="167396" cy="5534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2" name="组合 91"/>
          <p:cNvGrpSpPr/>
          <p:nvPr/>
        </p:nvGrpSpPr>
        <p:grpSpPr>
          <a:xfrm>
            <a:off x="7184238" y="3824980"/>
            <a:ext cx="243483" cy="1012511"/>
            <a:chOff x="5546926" y="3491666"/>
            <a:chExt cx="324644" cy="1690269"/>
          </a:xfrm>
        </p:grpSpPr>
        <p:cxnSp>
          <p:nvCxnSpPr>
            <p:cNvPr id="93" name="直接连接符 92"/>
            <p:cNvCxnSpPr/>
            <p:nvPr/>
          </p:nvCxnSpPr>
          <p:spPr>
            <a:xfrm>
              <a:off x="5685746" y="3491666"/>
              <a:ext cx="1740" cy="1489121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H="1">
              <a:off x="5546926" y="4949987"/>
              <a:ext cx="133351" cy="7246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H="1">
              <a:off x="5621563" y="4936181"/>
              <a:ext cx="65076" cy="18603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5692930" y="4949987"/>
              <a:ext cx="98270" cy="2319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5704174" y="4938476"/>
              <a:ext cx="167396" cy="5534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平行四边形 3"/>
          <p:cNvSpPr/>
          <p:nvPr/>
        </p:nvSpPr>
        <p:spPr>
          <a:xfrm>
            <a:off x="6755045" y="1931855"/>
            <a:ext cx="2679406" cy="1608125"/>
          </a:xfrm>
          <a:prstGeom prst="parallelogram">
            <a:avLst/>
          </a:prstGeom>
          <a:solidFill>
            <a:srgbClr val="5B9BD5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98" name="组合 97"/>
          <p:cNvGrpSpPr/>
          <p:nvPr/>
        </p:nvGrpSpPr>
        <p:grpSpPr>
          <a:xfrm>
            <a:off x="6825088" y="3857457"/>
            <a:ext cx="243483" cy="1027216"/>
            <a:chOff x="5546926" y="3812314"/>
            <a:chExt cx="324644" cy="1369621"/>
          </a:xfrm>
        </p:grpSpPr>
        <p:cxnSp>
          <p:nvCxnSpPr>
            <p:cNvPr id="99" name="直接连接符 98"/>
            <p:cNvCxnSpPr/>
            <p:nvPr/>
          </p:nvCxnSpPr>
          <p:spPr>
            <a:xfrm flipH="1">
              <a:off x="5687485" y="3812314"/>
              <a:ext cx="4598" cy="1168473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H="1">
              <a:off x="5546926" y="4949987"/>
              <a:ext cx="133351" cy="7246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H="1">
              <a:off x="5621563" y="4936181"/>
              <a:ext cx="65076" cy="18603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>
              <a:off x="5692930" y="4949987"/>
              <a:ext cx="98270" cy="2319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5704174" y="4938476"/>
              <a:ext cx="167396" cy="5534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4" name="组合 103"/>
          <p:cNvGrpSpPr/>
          <p:nvPr/>
        </p:nvGrpSpPr>
        <p:grpSpPr>
          <a:xfrm>
            <a:off x="8117647" y="3518843"/>
            <a:ext cx="243483" cy="1012511"/>
            <a:chOff x="5546926" y="3491666"/>
            <a:chExt cx="324644" cy="1690269"/>
          </a:xfrm>
        </p:grpSpPr>
        <p:cxnSp>
          <p:nvCxnSpPr>
            <p:cNvPr id="105" name="直接连接符 104"/>
            <p:cNvCxnSpPr/>
            <p:nvPr/>
          </p:nvCxnSpPr>
          <p:spPr>
            <a:xfrm>
              <a:off x="5685746" y="3491666"/>
              <a:ext cx="1740" cy="1489121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H="1">
              <a:off x="5546926" y="4949987"/>
              <a:ext cx="133351" cy="7246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H="1">
              <a:off x="5621563" y="4936181"/>
              <a:ext cx="65076" cy="18603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5692930" y="4949987"/>
              <a:ext cx="98270" cy="2319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5704174" y="4938476"/>
              <a:ext cx="167396" cy="5534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0" name="文本框 109"/>
          <p:cNvSpPr txBox="1"/>
          <p:nvPr/>
        </p:nvSpPr>
        <p:spPr>
          <a:xfrm>
            <a:off x="9648531" y="2735917"/>
            <a:ext cx="177710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E   </a:t>
            </a:r>
            <a:r>
              <a:rPr lang="en-US" altLang="zh-CN" i="1" dirty="0" err="1" smtClean="0"/>
              <a:t>e</a:t>
            </a:r>
            <a:r>
              <a:rPr lang="en-US" altLang="zh-CN" dirty="0" smtClean="0"/>
              <a:t> drift area</a:t>
            </a:r>
            <a:endParaRPr lang="zh-CN" altLang="en-US" sz="1350" dirty="0"/>
          </a:p>
        </p:txBody>
      </p:sp>
      <p:sp>
        <p:nvSpPr>
          <p:cNvPr id="111" name="文本框 110"/>
          <p:cNvSpPr txBox="1"/>
          <p:nvPr/>
        </p:nvSpPr>
        <p:spPr>
          <a:xfrm>
            <a:off x="9399114" y="3992325"/>
            <a:ext cx="254432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}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Electron </a:t>
            </a:r>
            <a:endParaRPr lang="en-US" altLang="zh-CN" sz="1600" dirty="0" smtClean="0"/>
          </a:p>
          <a:p>
            <a:r>
              <a:rPr lang="en-US" altLang="zh-CN" sz="1600" dirty="0"/>
              <a:t>multiplication</a:t>
            </a:r>
            <a:endParaRPr lang="en-US" altLang="zh-CN" sz="1600" dirty="0"/>
          </a:p>
          <a:p>
            <a:endParaRPr lang="en-US" altLang="zh-CN" sz="1600" dirty="0" smtClean="0"/>
          </a:p>
        </p:txBody>
      </p:sp>
      <p:sp>
        <p:nvSpPr>
          <p:cNvPr id="112" name="文本框 111"/>
          <p:cNvSpPr txBox="1"/>
          <p:nvPr/>
        </p:nvSpPr>
        <p:spPr>
          <a:xfrm>
            <a:off x="9377148" y="5056606"/>
            <a:ext cx="175610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Readout Pad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42102" y="286605"/>
            <a:ext cx="7543800" cy="822096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Group of Prof. Tang </a:t>
            </a:r>
            <a:r>
              <a:rPr lang="en-US" sz="2800" dirty="0" err="1" smtClean="0">
                <a:solidFill>
                  <a:srgbClr val="FF0000"/>
                </a:solidFill>
              </a:rPr>
              <a:t>Xiaodong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 at IMP in Lanzhou</a:t>
            </a:r>
            <a:br>
              <a:rPr lang="en-US" sz="2800" dirty="0" smtClean="0"/>
            </a:br>
            <a:r>
              <a:rPr lang="en-US" sz="2800" dirty="0" smtClean="0"/>
              <a:t>Fusion reaction measurement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171564" y="4581128"/>
            <a:ext cx="7884876" cy="149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the fusion events against the elastic/inelastic events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Measure the total fusion cross sections.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Cannot measure the sections for the sub-channel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3991" y="1108701"/>
            <a:ext cx="12241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O+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 mbar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1709" y="3982125"/>
            <a:ext cx="331236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Elastic events: double hits</a:t>
            </a:r>
            <a:endParaRPr lang="en-US" b="1" dirty="0">
              <a:solidFill>
                <a:srgbClr val="0076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/>
          <a:stretch>
            <a:fillRect/>
          </a:stretch>
        </p:blipFill>
        <p:spPr bwMode="auto">
          <a:xfrm>
            <a:off x="2671204" y="943178"/>
            <a:ext cx="6189362" cy="30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 tests with beam @ IMP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0E58F04-8A77-4D19-BE15-273C9114189A}" type="slidenum">
              <a:rPr lang="zh-CN" altLang="en-US" sz="790" smtClean="0"/>
            </a:fld>
            <a:endParaRPr lang="zh-CN" altLang="en-US" sz="79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altLang="zh-CN" dirty="0"/>
              <a:t>Gases:  He+CO</a:t>
            </a:r>
            <a:r>
              <a:rPr lang="en-US" altLang="zh-CN" baseline="-25000" dirty="0"/>
              <a:t>2</a:t>
            </a:r>
            <a:r>
              <a:rPr lang="en-US" altLang="zh-CN" dirty="0"/>
              <a:t> 90:10, P10</a:t>
            </a:r>
            <a:endParaRPr lang="en-US" altLang="zh-CN" dirty="0"/>
          </a:p>
          <a:p>
            <a:pPr lvl="1"/>
            <a:r>
              <a:rPr lang="en-US" altLang="zh-CN" dirty="0"/>
              <a:t>Pressures: 90 mbar,50---100mbar</a:t>
            </a:r>
            <a:endParaRPr lang="en-US" altLang="zh-CN" dirty="0"/>
          </a:p>
          <a:p>
            <a:pPr lvl="1"/>
            <a:r>
              <a:rPr lang="en-US" altLang="zh-CN" dirty="0"/>
              <a:t>Beam</a:t>
            </a:r>
            <a:r>
              <a:rPr lang="zh-CN" altLang="en-US" dirty="0"/>
              <a:t>：</a:t>
            </a:r>
            <a:r>
              <a:rPr lang="en-US" altLang="zh-CN" baseline="30000" dirty="0"/>
              <a:t>16</a:t>
            </a:r>
            <a:r>
              <a:rPr lang="en-US" altLang="zh-CN" dirty="0"/>
              <a:t>O,114MeV, @ 40 </a:t>
            </a:r>
            <a:r>
              <a:rPr lang="en-US" altLang="zh-CN" dirty="0" err="1"/>
              <a:t>KHz</a:t>
            </a:r>
            <a:r>
              <a:rPr lang="en-US" altLang="zh-CN" dirty="0"/>
              <a:t> max</a:t>
            </a:r>
            <a:endParaRPr lang="en-US" altLang="zh-CN" dirty="0"/>
          </a:p>
          <a:p>
            <a:pPr lvl="1"/>
            <a:r>
              <a:rPr lang="en-US" altLang="zh-CN" dirty="0"/>
              <a:t>AGET electronics (256 channel)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7" name="ZoneTexte 9"/>
          <p:cNvSpPr txBox="1"/>
          <p:nvPr/>
        </p:nvSpPr>
        <p:spPr>
          <a:xfrm>
            <a:off x="5823072" y="4071161"/>
            <a:ext cx="870585" cy="2990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Field cage</a:t>
            </a:r>
            <a:endParaRPr lang="fr-FR" sz="1350" dirty="0"/>
          </a:p>
        </p:txBody>
      </p:sp>
      <p:sp>
        <p:nvSpPr>
          <p:cNvPr id="8" name="ZoneTexte 10"/>
          <p:cNvSpPr txBox="1"/>
          <p:nvPr/>
        </p:nvSpPr>
        <p:spPr>
          <a:xfrm>
            <a:off x="5771856" y="4443295"/>
            <a:ext cx="886460" cy="2990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350" dirty="0"/>
              <a:t>Thick gem</a:t>
            </a:r>
            <a:endParaRPr lang="fr-FR" sz="1350" dirty="0"/>
          </a:p>
        </p:txBody>
      </p:sp>
      <p:sp>
        <p:nvSpPr>
          <p:cNvPr id="10" name="ZoneTexte 12"/>
          <p:cNvSpPr txBox="1"/>
          <p:nvPr/>
        </p:nvSpPr>
        <p:spPr>
          <a:xfrm>
            <a:off x="5820128" y="5107197"/>
            <a:ext cx="795603" cy="299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350" dirty="0" err="1"/>
              <a:t>Silicon</a:t>
            </a:r>
            <a:endParaRPr lang="fr-FR" sz="1350" dirty="0"/>
          </a:p>
        </p:txBody>
      </p:sp>
      <p:pic>
        <p:nvPicPr>
          <p:cNvPr id="13" name="内容占位符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81" y="3743325"/>
            <a:ext cx="3614475" cy="24301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10" y="4234815"/>
            <a:ext cx="3335020" cy="17659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284199" y="4972188"/>
            <a:ext cx="1617583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DAQ AGET Data</a:t>
            </a:r>
            <a:endParaRPr lang="zh-CN" altLang="en-US" sz="1350" dirty="0"/>
          </a:p>
        </p:txBody>
      </p:sp>
      <p:sp>
        <p:nvSpPr>
          <p:cNvPr id="16" name="文本框 15"/>
          <p:cNvSpPr txBox="1"/>
          <p:nvPr/>
        </p:nvSpPr>
        <p:spPr>
          <a:xfrm>
            <a:off x="7985995" y="2559539"/>
            <a:ext cx="1652037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250μm Cu-Be wire </a:t>
            </a:r>
            <a:endParaRPr lang="zh-CN" altLang="en-US" sz="1350" dirty="0"/>
          </a:p>
        </p:txBody>
      </p:sp>
      <p:pic>
        <p:nvPicPr>
          <p:cNvPr id="17" name="Picture 2" descr="http://www.imp.cas.cn/images/cn74toplogo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9520" y="934156"/>
            <a:ext cx="3147069" cy="557213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80" y="1677670"/>
            <a:ext cx="4003040" cy="22517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Preliminary results for </a:t>
            </a:r>
            <a:r>
              <a:rPr lang="en-US" altLang="zh-CN" baseline="30000" dirty="0"/>
              <a:t>16</a:t>
            </a:r>
            <a:r>
              <a:rPr lang="en-US" altLang="zh-CN" dirty="0"/>
              <a:t>O+</a:t>
            </a:r>
            <a:r>
              <a:rPr lang="en-US" altLang="zh-CN" baseline="30000" dirty="0"/>
              <a:t>40</a:t>
            </a:r>
            <a:r>
              <a:rPr lang="en-US" altLang="zh-CN" dirty="0"/>
              <a:t>Ar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0E58F04-8A77-4D19-BE15-273C9114189A}" type="slidenum">
              <a:rPr lang="zh-CN" altLang="en-US" sz="790" smtClean="0"/>
            </a:fld>
            <a:endParaRPr lang="zh-CN" altLang="en-US" sz="79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1281367" y="4379083"/>
            <a:ext cx="7329137" cy="18337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367" y="1699499"/>
            <a:ext cx="7329137" cy="225982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73017" y="2102288"/>
            <a:ext cx="1485155" cy="29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b="1"/>
              <a:t>Elastic/inelastic</a:t>
            </a:r>
            <a:endParaRPr lang="zh-CN" altLang="en-US" sz="1350" dirty="0"/>
          </a:p>
        </p:txBody>
      </p:sp>
      <p:sp>
        <p:nvSpPr>
          <p:cNvPr id="9" name="矩形 8"/>
          <p:cNvSpPr/>
          <p:nvPr/>
        </p:nvSpPr>
        <p:spPr>
          <a:xfrm>
            <a:off x="1909632" y="4572264"/>
            <a:ext cx="744855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b="1" dirty="0">
                <a:solidFill>
                  <a:srgbClr val="000000"/>
                </a:solidFill>
                <a:latin typeface="Arial" panose="020B0604020202020204" pitchFamily="34" charset="0"/>
              </a:rPr>
              <a:t>Fusion</a:t>
            </a:r>
            <a:endParaRPr lang="zh-CN" altLang="en-US" sz="1350" dirty="0"/>
          </a:p>
        </p:txBody>
      </p:sp>
      <p:pic>
        <p:nvPicPr>
          <p:cNvPr id="10" name="Picture 2" descr="http://www.imp.cas.cn/images/cn74toplogo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9520" y="934156"/>
            <a:ext cx="3147069" cy="557213"/>
          </a:xfrm>
          <a:prstGeom prst="rect">
            <a:avLst/>
          </a:prstGeom>
          <a:noFill/>
        </p:spPr>
      </p:pic>
      <p:cxnSp>
        <p:nvCxnSpPr>
          <p:cNvPr id="12" name="直接连接符 11"/>
          <p:cNvCxnSpPr/>
          <p:nvPr/>
        </p:nvCxnSpPr>
        <p:spPr>
          <a:xfrm flipV="1">
            <a:off x="5890357" y="2566622"/>
            <a:ext cx="1361050" cy="28389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5890357" y="2850512"/>
            <a:ext cx="360773" cy="16406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29" y="3144104"/>
            <a:ext cx="5080000" cy="2857500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59" y="0"/>
            <a:ext cx="385762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29" y="0"/>
            <a:ext cx="5080000" cy="28575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03512" y="158530"/>
            <a:ext cx="18002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TPC v3.0</a:t>
            </a:r>
            <a:endParaRPr lang="en-US" altLang="zh-CN" sz="28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8040216" y="175665"/>
            <a:ext cx="2345432" cy="488950"/>
          </a:xfrm>
          <a:prstGeom prst="rect">
            <a:avLst/>
          </a:prstGeom>
          <a:solidFill>
            <a:srgbClr val="FF0000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SINAP TPC</a:t>
            </a:r>
            <a:endParaRPr lang="en-US" sz="24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35" y="836930"/>
            <a:ext cx="3533775" cy="24193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20601" r="7476" b="18500"/>
          <a:stretch>
            <a:fillRect/>
          </a:stretch>
        </p:blipFill>
        <p:spPr>
          <a:xfrm>
            <a:off x="6225540" y="836930"/>
            <a:ext cx="3255010" cy="24117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9" t="18022" r="26983" b="21758"/>
          <a:stretch>
            <a:fillRect/>
          </a:stretch>
        </p:blipFill>
        <p:spPr>
          <a:xfrm>
            <a:off x="6225540" y="3667760"/>
            <a:ext cx="3255010" cy="26485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15350"/>
          <a:stretch>
            <a:fillRect/>
          </a:stretch>
        </p:blipFill>
        <p:spPr>
          <a:xfrm>
            <a:off x="2351405" y="3558540"/>
            <a:ext cx="3309620" cy="27755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16075" y="135890"/>
            <a:ext cx="9095105" cy="6652895"/>
            <a:chOff x="145" y="214"/>
            <a:chExt cx="14323" cy="1047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" y="2452"/>
              <a:ext cx="9014" cy="6761"/>
            </a:xfrm>
            <a:prstGeom prst="rect">
              <a:avLst/>
            </a:prstGeom>
          </p:spPr>
        </p:pic>
        <p:sp>
          <p:nvSpPr>
            <p:cNvPr id="6" name="Title 1"/>
            <p:cNvSpPr txBox="1"/>
            <p:nvPr/>
          </p:nvSpPr>
          <p:spPr>
            <a:xfrm>
              <a:off x="10262" y="277"/>
              <a:ext cx="3694" cy="77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4F81BD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SINAP TPC</a:t>
              </a:r>
              <a:endParaRPr 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9" y="3812"/>
              <a:ext cx="2211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FF0000"/>
                  </a:solidFill>
                </a:rPr>
                <a:t>束流   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10enA</a:t>
              </a:r>
              <a:endParaRPr lang="en-US" altLang="zh-CN" b="1" dirty="0" smtClean="0">
                <a:solidFill>
                  <a:srgbClr val="FF0000"/>
                </a:solidFill>
              </a:endParaRPr>
            </a:p>
            <a:p>
              <a:r>
                <a:rPr lang="en-US" altLang="zh-CN" b="1" dirty="0" smtClean="0">
                  <a:solidFill>
                    <a:srgbClr val="FF0000"/>
                  </a:solidFill>
                </a:rPr>
                <a:t>150MeV</a:t>
              </a:r>
              <a:r>
                <a:rPr lang="zh-CN" alt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CN" b="1" baseline="30000" dirty="0" smtClean="0">
                  <a:solidFill>
                    <a:srgbClr val="FF0000"/>
                  </a:solidFill>
                </a:rPr>
                <a:t>32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S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直接箭头连接符 9"/>
            <p:cNvCxnSpPr>
              <a:stCxn id="8" idx="3"/>
            </p:cNvCxnSpPr>
            <p:nvPr/>
          </p:nvCxnSpPr>
          <p:spPr>
            <a:xfrm>
              <a:off x="2380" y="4320"/>
              <a:ext cx="2770" cy="58"/>
            </a:xfrm>
            <a:prstGeom prst="straightConnector1">
              <a:avLst/>
            </a:prstGeom>
            <a:ln w="60325">
              <a:solidFill>
                <a:srgbClr val="FF0000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471" y="1318"/>
              <a:ext cx="2471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FF0000"/>
                  </a:solidFill>
                </a:rPr>
                <a:t>散射靶 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Au</a:t>
              </a:r>
              <a:r>
                <a:rPr lang="zh-CN" altLang="en-US" b="1" dirty="0" smtClean="0">
                  <a:solidFill>
                    <a:srgbClr val="FF0000"/>
                  </a:solidFill>
                </a:rPr>
                <a:t>，   </a:t>
              </a:r>
              <a:endParaRPr lang="en-US" altLang="zh-CN" b="1" dirty="0">
                <a:solidFill>
                  <a:srgbClr val="FF0000"/>
                </a:solidFill>
              </a:endParaRPr>
            </a:p>
            <a:p>
              <a:r>
                <a:rPr lang="en-US" altLang="zh-CN" b="1" dirty="0" smtClean="0">
                  <a:solidFill>
                    <a:srgbClr val="FF0000"/>
                  </a:solidFill>
                </a:rPr>
                <a:t>0.1 mg/cm2</a:t>
              </a:r>
              <a:endParaRPr lang="en-US" altLang="zh-CN" b="1" dirty="0" smtClean="0">
                <a:solidFill>
                  <a:srgbClr val="FF0000"/>
                </a:solidFill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>
              <a:off x="2112" y="2336"/>
              <a:ext cx="4220" cy="1534"/>
            </a:xfrm>
            <a:prstGeom prst="straightConnector1">
              <a:avLst/>
            </a:prstGeom>
            <a:ln w="60325">
              <a:solidFill>
                <a:srgbClr val="FF0000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9203" y="1220"/>
              <a:ext cx="5265" cy="1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002060"/>
                  </a:solidFill>
                </a:rPr>
                <a:t>TPC</a:t>
              </a:r>
              <a:r>
                <a:rPr lang="zh-CN" altLang="en-US" b="1" dirty="0" smtClean="0">
                  <a:solidFill>
                    <a:srgbClr val="FF0000"/>
                  </a:solidFill>
                </a:rPr>
                <a:t>， 角度 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30</a:t>
              </a:r>
              <a:r>
                <a:rPr lang="zh-CN" altLang="en-US" b="1" dirty="0" smtClean="0">
                  <a:solidFill>
                    <a:srgbClr val="FF0000"/>
                  </a:solidFill>
                </a:rPr>
                <a:t>度，距靶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60cm</a:t>
              </a:r>
              <a:r>
                <a:rPr lang="zh-CN" altLang="en-US" b="1" dirty="0" smtClean="0">
                  <a:solidFill>
                    <a:srgbClr val="FF0000"/>
                  </a:solidFill>
                </a:rPr>
                <a:t>，</a:t>
              </a:r>
              <a:endParaRPr lang="en-US" altLang="zh-CN" b="1" dirty="0" smtClean="0">
                <a:solidFill>
                  <a:srgbClr val="FF0000"/>
                </a:solidFill>
              </a:endParaRPr>
            </a:p>
            <a:p>
              <a:r>
                <a:rPr lang="zh-CN" altLang="en-US" b="1" dirty="0" smtClean="0">
                  <a:solidFill>
                    <a:srgbClr val="FF0000"/>
                  </a:solidFill>
                </a:rPr>
                <a:t>入射窗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4cm</a:t>
              </a:r>
              <a:r>
                <a:rPr lang="zh-CN" altLang="en-US" b="1" dirty="0" smtClean="0">
                  <a:solidFill>
                    <a:srgbClr val="FF0000"/>
                  </a:solidFill>
                </a:rPr>
                <a:t>*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4cm</a:t>
              </a:r>
              <a:endParaRPr lang="en-US" altLang="zh-CN" b="1" dirty="0" smtClean="0">
                <a:solidFill>
                  <a:srgbClr val="FF0000"/>
                </a:solidFill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 flipH="1">
              <a:off x="7880" y="2232"/>
              <a:ext cx="3246" cy="1638"/>
            </a:xfrm>
            <a:prstGeom prst="straightConnector1">
              <a:avLst/>
            </a:prstGeom>
            <a:ln w="60325">
              <a:solidFill>
                <a:srgbClr val="FF0000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4056" y="1214"/>
              <a:ext cx="2260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FF0000"/>
                  </a:solidFill>
                </a:rPr>
                <a:t>真空隔绝膜  </a:t>
              </a:r>
              <a:endParaRPr lang="en-US" altLang="zh-CN" b="1" dirty="0">
                <a:solidFill>
                  <a:srgbClr val="FF0000"/>
                </a:solidFill>
              </a:endParaRPr>
            </a:p>
            <a:p>
              <a:r>
                <a:rPr lang="en-US" altLang="zh-CN" b="1" dirty="0" smtClean="0">
                  <a:solidFill>
                    <a:srgbClr val="FF0000"/>
                  </a:solidFill>
                </a:rPr>
                <a:t>12um</a:t>
              </a:r>
              <a:endParaRPr lang="en-US" altLang="zh-CN" b="1" dirty="0" smtClean="0">
                <a:solidFill>
                  <a:srgbClr val="FF0000"/>
                </a:solidFill>
              </a:endParaRPr>
            </a:p>
          </p:txBody>
        </p:sp>
        <p:cxnSp>
          <p:nvCxnSpPr>
            <p:cNvPr id="18" name="直接箭头连接符 17"/>
            <p:cNvCxnSpPr/>
            <p:nvPr/>
          </p:nvCxnSpPr>
          <p:spPr>
            <a:xfrm>
              <a:off x="5200" y="1998"/>
              <a:ext cx="2016" cy="2092"/>
            </a:xfrm>
            <a:prstGeom prst="straightConnector1">
              <a:avLst/>
            </a:prstGeom>
            <a:ln w="60325">
              <a:solidFill>
                <a:srgbClr val="FF0000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12181" y="2594"/>
              <a:ext cx="2282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B050"/>
                  </a:solidFill>
                </a:rPr>
                <a:t>401</a:t>
              </a:r>
              <a:r>
                <a:rPr lang="zh-CN" altLang="en-US" b="1" dirty="0" smtClean="0">
                  <a:solidFill>
                    <a:srgbClr val="00B050"/>
                  </a:solidFill>
                </a:rPr>
                <a:t>探测器，</a:t>
              </a:r>
              <a:endParaRPr lang="en-US" altLang="zh-CN" b="1" dirty="0" smtClean="0">
                <a:solidFill>
                  <a:srgbClr val="00B050"/>
                </a:solidFill>
              </a:endParaRPr>
            </a:p>
            <a:p>
              <a:r>
                <a:rPr lang="zh-CN" altLang="en-US" b="1" dirty="0" smtClean="0">
                  <a:solidFill>
                    <a:srgbClr val="00B050"/>
                  </a:solidFill>
                </a:rPr>
                <a:t>零度</a:t>
              </a:r>
              <a:endParaRPr lang="en-US" altLang="zh-CN" b="1" dirty="0" smtClean="0">
                <a:solidFill>
                  <a:srgbClr val="00B050"/>
                </a:solidFill>
              </a:endParaRPr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H="1">
              <a:off x="9419" y="3037"/>
              <a:ext cx="2761" cy="965"/>
            </a:xfrm>
            <a:prstGeom prst="straightConnector1">
              <a:avLst/>
            </a:prstGeom>
            <a:ln w="60325">
              <a:solidFill>
                <a:srgbClr val="2E9233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7043" y="1149"/>
              <a:ext cx="1573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</a:rPr>
                <a:t>TPC</a:t>
              </a:r>
              <a:r>
                <a:rPr lang="zh-CN" altLang="en-US" b="1" dirty="0" smtClean="0">
                  <a:solidFill>
                    <a:srgbClr val="0000FF"/>
                  </a:solidFill>
                </a:rPr>
                <a:t>前放</a:t>
              </a:r>
              <a:endParaRPr lang="en-US" altLang="zh-CN" b="1" dirty="0" smtClean="0">
                <a:solidFill>
                  <a:srgbClr val="0000FF"/>
                </a:solidFill>
              </a:endParaRPr>
            </a:p>
            <a:p>
              <a:r>
                <a:rPr lang="en-US" altLang="zh-CN" b="1" dirty="0" smtClean="0">
                  <a:solidFill>
                    <a:srgbClr val="0000FF"/>
                  </a:solidFill>
                </a:rPr>
                <a:t>64ch</a:t>
              </a:r>
              <a:endParaRPr lang="en-US" altLang="zh-CN" b="1" dirty="0">
                <a:solidFill>
                  <a:srgbClr val="0000FF"/>
                </a:solidFill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>
            <a:xfrm flipH="1">
              <a:off x="7604" y="2057"/>
              <a:ext cx="20" cy="1301"/>
            </a:xfrm>
            <a:prstGeom prst="straightConnector1">
              <a:avLst/>
            </a:prstGeom>
            <a:ln w="60325">
              <a:solidFill>
                <a:srgbClr val="0000FF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12317" y="4090"/>
              <a:ext cx="1632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</a:rPr>
                <a:t>Si</a:t>
              </a:r>
              <a:r>
                <a:rPr lang="zh-CN" altLang="en-US" b="1" dirty="0" smtClean="0">
                  <a:solidFill>
                    <a:srgbClr val="0000FF"/>
                  </a:solidFill>
                </a:rPr>
                <a:t>条前放</a:t>
              </a:r>
              <a:endParaRPr lang="en-US" altLang="zh-CN" b="1" dirty="0" smtClean="0">
                <a:solidFill>
                  <a:srgbClr val="0000FF"/>
                </a:solidFill>
              </a:endParaRPr>
            </a:p>
            <a:p>
              <a:r>
                <a:rPr lang="en-US" altLang="zh-CN" b="1" dirty="0" smtClean="0">
                  <a:solidFill>
                    <a:srgbClr val="0000FF"/>
                  </a:solidFill>
                </a:rPr>
                <a:t>96ch</a:t>
              </a:r>
              <a:endParaRPr lang="en-US" altLang="zh-CN" b="1" dirty="0">
                <a:solidFill>
                  <a:srgbClr val="0000FF"/>
                </a:solidFill>
              </a:endParaRPr>
            </a:p>
          </p:txBody>
        </p:sp>
        <p:cxnSp>
          <p:nvCxnSpPr>
            <p:cNvPr id="29" name="直接箭头连接符 28"/>
            <p:cNvCxnSpPr>
              <a:stCxn id="28" idx="1"/>
            </p:cNvCxnSpPr>
            <p:nvPr/>
          </p:nvCxnSpPr>
          <p:spPr>
            <a:xfrm flipH="1" flipV="1">
              <a:off x="8560" y="4312"/>
              <a:ext cx="3757" cy="286"/>
            </a:xfrm>
            <a:prstGeom prst="straightConnector1">
              <a:avLst/>
            </a:prstGeom>
            <a:ln w="60325">
              <a:solidFill>
                <a:srgbClr val="0000FF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>
              <a:stCxn id="35" idx="3"/>
            </p:cNvCxnSpPr>
            <p:nvPr/>
          </p:nvCxnSpPr>
          <p:spPr>
            <a:xfrm flipV="1">
              <a:off x="2068" y="6682"/>
              <a:ext cx="859" cy="247"/>
            </a:xfrm>
            <a:prstGeom prst="straightConnector1">
              <a:avLst/>
            </a:prstGeom>
            <a:ln w="60325">
              <a:solidFill>
                <a:srgbClr val="0000FF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/>
          </p:nvSpPr>
          <p:spPr>
            <a:xfrm>
              <a:off x="145" y="6421"/>
              <a:ext cx="1923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</a:rPr>
                <a:t>VME</a:t>
              </a:r>
              <a:r>
                <a:rPr lang="zh-CN" altLang="en-US" b="1" dirty="0" smtClean="0">
                  <a:solidFill>
                    <a:srgbClr val="0000FF"/>
                  </a:solidFill>
                </a:rPr>
                <a:t>，</a:t>
              </a:r>
              <a:endParaRPr lang="en-US" altLang="zh-CN" b="1" dirty="0" smtClean="0">
                <a:solidFill>
                  <a:srgbClr val="0000FF"/>
                </a:solidFill>
              </a:endParaRPr>
            </a:p>
            <a:p>
              <a:r>
                <a:rPr lang="en-US" altLang="zh-CN" b="1" dirty="0" smtClean="0">
                  <a:solidFill>
                    <a:srgbClr val="0000FF"/>
                  </a:solidFill>
                </a:rPr>
                <a:t>(ADC+TDC)</a:t>
              </a:r>
              <a:endParaRPr lang="en-US" altLang="zh-CN" b="1" dirty="0" smtClean="0">
                <a:solidFill>
                  <a:srgbClr val="0000FF"/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45" y="5466"/>
              <a:ext cx="173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0000FF"/>
                  </a:solidFill>
                </a:rPr>
                <a:t>逻辑电路</a:t>
              </a:r>
              <a:endParaRPr lang="en-US" altLang="zh-CN" b="1" dirty="0" smtClean="0">
                <a:solidFill>
                  <a:srgbClr val="0000FF"/>
                </a:solidFill>
              </a:endParaRPr>
            </a:p>
          </p:txBody>
        </p:sp>
        <p:cxnSp>
          <p:nvCxnSpPr>
            <p:cNvPr id="38" name="直接箭头连接符 37"/>
            <p:cNvCxnSpPr>
              <a:endCxn id="4" idx="1"/>
            </p:cNvCxnSpPr>
            <p:nvPr/>
          </p:nvCxnSpPr>
          <p:spPr>
            <a:xfrm>
              <a:off x="1822" y="5832"/>
              <a:ext cx="955" cy="0"/>
            </a:xfrm>
            <a:prstGeom prst="straightConnector1">
              <a:avLst/>
            </a:prstGeom>
            <a:ln w="60325">
              <a:solidFill>
                <a:srgbClr val="0000FF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>
              <a:stCxn id="42" idx="3"/>
            </p:cNvCxnSpPr>
            <p:nvPr/>
          </p:nvCxnSpPr>
          <p:spPr>
            <a:xfrm flipV="1">
              <a:off x="2022" y="6293"/>
              <a:ext cx="2599" cy="2361"/>
            </a:xfrm>
            <a:prstGeom prst="straightConnector1">
              <a:avLst/>
            </a:prstGeom>
            <a:ln w="60325">
              <a:solidFill>
                <a:srgbClr val="0000FF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/>
          </p:nvSpPr>
          <p:spPr>
            <a:xfrm>
              <a:off x="844" y="8146"/>
              <a:ext cx="117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0000FF"/>
                  </a:solidFill>
                </a:rPr>
                <a:t>主放</a:t>
              </a:r>
              <a:endParaRPr lang="en-US" altLang="zh-CN" b="1" dirty="0" smtClean="0">
                <a:solidFill>
                  <a:srgbClr val="0000FF"/>
                </a:solidFill>
              </a:endParaRPr>
            </a:p>
            <a:p>
              <a:r>
                <a:rPr lang="en-US" altLang="zh-CN" b="1" dirty="0" smtClean="0">
                  <a:solidFill>
                    <a:srgbClr val="0000FF"/>
                  </a:solidFill>
                </a:rPr>
                <a:t>160ch</a:t>
              </a:r>
              <a:endParaRPr lang="en-US" altLang="zh-CN" b="1" dirty="0" smtClean="0">
                <a:solidFill>
                  <a:srgbClr val="0000FF"/>
                </a:solidFill>
              </a:endParaRPr>
            </a:p>
          </p:txBody>
        </p:sp>
        <p:cxnSp>
          <p:nvCxnSpPr>
            <p:cNvPr id="44" name="直接箭头连接符 43"/>
            <p:cNvCxnSpPr/>
            <p:nvPr/>
          </p:nvCxnSpPr>
          <p:spPr>
            <a:xfrm flipV="1">
              <a:off x="3596" y="7747"/>
              <a:ext cx="1727" cy="1832"/>
            </a:xfrm>
            <a:prstGeom prst="straightConnector1">
              <a:avLst/>
            </a:prstGeom>
            <a:ln w="60325">
              <a:solidFill>
                <a:srgbClr val="0000FF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2958" y="9675"/>
              <a:ext cx="173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0000FF"/>
                  </a:solidFill>
                </a:rPr>
                <a:t>高压系统</a:t>
              </a:r>
              <a:endParaRPr lang="en-US" altLang="zh-CN" b="1" dirty="0" smtClean="0">
                <a:solidFill>
                  <a:srgbClr val="0000FF"/>
                </a:solidFill>
              </a:endParaRPr>
            </a:p>
          </p:txBody>
        </p:sp>
        <p:cxnSp>
          <p:nvCxnSpPr>
            <p:cNvPr id="47" name="直接箭头连接符 46"/>
            <p:cNvCxnSpPr/>
            <p:nvPr/>
          </p:nvCxnSpPr>
          <p:spPr>
            <a:xfrm flipV="1">
              <a:off x="7043" y="5682"/>
              <a:ext cx="7" cy="3984"/>
            </a:xfrm>
            <a:prstGeom prst="straightConnector1">
              <a:avLst/>
            </a:prstGeom>
            <a:ln w="60325">
              <a:solidFill>
                <a:srgbClr val="7030A0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6083" y="9675"/>
              <a:ext cx="265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7030A0"/>
                  </a:solidFill>
                </a:rPr>
                <a:t>TPC</a:t>
              </a:r>
              <a:r>
                <a:rPr lang="zh-CN" altLang="en-US" b="1" dirty="0" smtClean="0">
                  <a:solidFill>
                    <a:srgbClr val="7030A0"/>
                  </a:solidFill>
                </a:rPr>
                <a:t>气压系统，</a:t>
              </a:r>
              <a:endParaRPr lang="en-US" altLang="zh-CN" b="1" dirty="0" smtClean="0">
                <a:solidFill>
                  <a:srgbClr val="7030A0"/>
                </a:solidFill>
              </a:endParaRPr>
            </a:p>
            <a:p>
              <a:r>
                <a:rPr lang="en-US" altLang="zh-CN" b="1" dirty="0" smtClean="0">
                  <a:solidFill>
                    <a:srgbClr val="7030A0"/>
                  </a:solidFill>
                </a:rPr>
                <a:t>0.1</a:t>
              </a:r>
              <a:r>
                <a:rPr lang="zh-CN" altLang="en-US" b="1" dirty="0" smtClean="0">
                  <a:solidFill>
                    <a:srgbClr val="7030A0"/>
                  </a:solidFill>
                </a:rPr>
                <a:t> 大气压</a:t>
              </a:r>
              <a:endParaRPr lang="en-US" altLang="zh-CN" b="1" dirty="0" smtClean="0">
                <a:solidFill>
                  <a:srgbClr val="7030A0"/>
                </a:solidFill>
              </a:endParaRPr>
            </a:p>
          </p:txBody>
        </p:sp>
        <p:cxnSp>
          <p:nvCxnSpPr>
            <p:cNvPr id="50" name="直接箭头连接符 49"/>
            <p:cNvCxnSpPr/>
            <p:nvPr/>
          </p:nvCxnSpPr>
          <p:spPr>
            <a:xfrm flipH="1" flipV="1">
              <a:off x="8299" y="7189"/>
              <a:ext cx="865" cy="2390"/>
            </a:xfrm>
            <a:prstGeom prst="straightConnector1">
              <a:avLst/>
            </a:prstGeom>
            <a:ln w="60325">
              <a:solidFill>
                <a:srgbClr val="7030A0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本框 52"/>
            <p:cNvSpPr txBox="1"/>
            <p:nvPr/>
          </p:nvSpPr>
          <p:spPr>
            <a:xfrm>
              <a:off x="9171" y="9655"/>
              <a:ext cx="2845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7030A0"/>
                  </a:solidFill>
                </a:rPr>
                <a:t>TPC</a:t>
              </a:r>
              <a:r>
                <a:rPr lang="zh-CN" altLang="en-US" b="1" dirty="0" smtClean="0">
                  <a:solidFill>
                    <a:srgbClr val="7030A0"/>
                  </a:solidFill>
                </a:rPr>
                <a:t>气体，</a:t>
              </a:r>
              <a:endParaRPr lang="en-US" altLang="zh-CN" b="1" dirty="0" smtClean="0">
                <a:solidFill>
                  <a:srgbClr val="7030A0"/>
                </a:solidFill>
              </a:endParaRPr>
            </a:p>
            <a:p>
              <a:r>
                <a:rPr lang="en-US" altLang="zh-CN" b="1" dirty="0" smtClean="0">
                  <a:solidFill>
                    <a:srgbClr val="7030A0"/>
                  </a:solidFill>
                </a:rPr>
                <a:t>90%</a:t>
              </a:r>
              <a:r>
                <a:rPr lang="zh-CN" altLang="en-US" b="1" dirty="0" smtClean="0">
                  <a:solidFill>
                    <a:srgbClr val="7030A0"/>
                  </a:solidFill>
                </a:rPr>
                <a:t> </a:t>
              </a:r>
              <a:r>
                <a:rPr lang="en-US" altLang="zh-CN" b="1" dirty="0" err="1" smtClean="0">
                  <a:solidFill>
                    <a:srgbClr val="7030A0"/>
                  </a:solidFill>
                </a:rPr>
                <a:t>Ar</a:t>
              </a:r>
              <a:r>
                <a:rPr lang="en-US" altLang="zh-CN" b="1" dirty="0" smtClean="0">
                  <a:solidFill>
                    <a:srgbClr val="7030A0"/>
                  </a:solidFill>
                </a:rPr>
                <a:t>+</a:t>
              </a:r>
              <a:r>
                <a:rPr lang="zh-CN" altLang="en-US" b="1" dirty="0" smtClean="0">
                  <a:solidFill>
                    <a:srgbClr val="7030A0"/>
                  </a:solidFill>
                </a:rPr>
                <a:t> </a:t>
              </a:r>
              <a:r>
                <a:rPr lang="en-US" altLang="zh-CN" b="1" dirty="0" smtClean="0">
                  <a:solidFill>
                    <a:srgbClr val="7030A0"/>
                  </a:solidFill>
                </a:rPr>
                <a:t>10%</a:t>
              </a:r>
              <a:r>
                <a:rPr lang="zh-CN" altLang="en-US" b="1" dirty="0" smtClean="0">
                  <a:solidFill>
                    <a:srgbClr val="7030A0"/>
                  </a:solidFill>
                </a:rPr>
                <a:t> </a:t>
              </a:r>
              <a:r>
                <a:rPr lang="en-US" altLang="zh-CN" b="1" dirty="0" smtClean="0">
                  <a:solidFill>
                    <a:srgbClr val="7030A0"/>
                  </a:solidFill>
                </a:rPr>
                <a:t>CH</a:t>
              </a:r>
              <a:r>
                <a:rPr lang="en-US" altLang="zh-CN" b="1" baseline="-25000" dirty="0" smtClean="0">
                  <a:solidFill>
                    <a:srgbClr val="7030A0"/>
                  </a:solidFill>
                </a:rPr>
                <a:t>4</a:t>
              </a:r>
              <a:endParaRPr lang="en-US" altLang="zh-CN" b="1" baseline="-25000" dirty="0" smtClean="0">
                <a:solidFill>
                  <a:srgbClr val="7030A0"/>
                </a:solidFill>
              </a:endParaRPr>
            </a:p>
          </p:txBody>
        </p:sp>
        <p:cxnSp>
          <p:nvCxnSpPr>
            <p:cNvPr id="54" name="直接箭头连接符 53"/>
            <p:cNvCxnSpPr/>
            <p:nvPr/>
          </p:nvCxnSpPr>
          <p:spPr>
            <a:xfrm flipH="1" flipV="1">
              <a:off x="6973" y="5011"/>
              <a:ext cx="5208" cy="1283"/>
            </a:xfrm>
            <a:prstGeom prst="straightConnector1">
              <a:avLst/>
            </a:prstGeom>
            <a:ln w="60325">
              <a:solidFill>
                <a:srgbClr val="7030A0">
                  <a:alpha val="8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12249" y="6193"/>
              <a:ext cx="173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7030A0"/>
                  </a:solidFill>
                </a:rPr>
                <a:t>真空系统</a:t>
              </a:r>
              <a:endParaRPr lang="en-US" altLang="zh-CN" b="1" dirty="0" smtClean="0">
                <a:solidFill>
                  <a:srgbClr val="7030A0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449" y="214"/>
              <a:ext cx="8453" cy="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7030A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在中国原子能院的束流测试实验 </a:t>
              </a:r>
              <a:endParaRPr lang="en-US" altLang="zh-CN" sz="28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任意多边形 7"/>
          <p:cNvSpPr/>
          <p:nvPr>
            <p:custDataLst>
              <p:tags r:id="rId1"/>
            </p:custDataLst>
          </p:nvPr>
        </p:nvSpPr>
        <p:spPr>
          <a:xfrm>
            <a:off x="8778128" y="4803838"/>
            <a:ext cx="421942" cy="425290"/>
          </a:xfrm>
          <a:custGeom>
            <a:avLst/>
            <a:gdLst>
              <a:gd name="connsiteX0" fmla="*/ 1108474 w 1200151"/>
              <a:gd name="connsiteY0" fmla="*/ 0 h 1209675"/>
              <a:gd name="connsiteX1" fmla="*/ 1200151 w 1200151"/>
              <a:gd name="connsiteY1" fmla="*/ 0 h 1209675"/>
              <a:gd name="connsiteX2" fmla="*/ 1200151 w 1200151"/>
              <a:gd name="connsiteY2" fmla="*/ 1209675 h 1209675"/>
              <a:gd name="connsiteX3" fmla="*/ 0 w 1200151"/>
              <a:gd name="connsiteY3" fmla="*/ 1209675 h 1209675"/>
              <a:gd name="connsiteX4" fmla="*/ 0 w 1200151"/>
              <a:gd name="connsiteY4" fmla="*/ 1117998 h 1209675"/>
              <a:gd name="connsiteX5" fmla="*/ 1108474 w 1200151"/>
              <a:gd name="connsiteY5" fmla="*/ 1117998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0151" h="1209675">
                <a:moveTo>
                  <a:pt x="1108474" y="0"/>
                </a:moveTo>
                <a:lnTo>
                  <a:pt x="1200151" y="0"/>
                </a:lnTo>
                <a:lnTo>
                  <a:pt x="1200151" y="1209675"/>
                </a:lnTo>
                <a:lnTo>
                  <a:pt x="0" y="1209675"/>
                </a:lnTo>
                <a:lnTo>
                  <a:pt x="0" y="1117998"/>
                </a:lnTo>
                <a:lnTo>
                  <a:pt x="1108474" y="111799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 sz="1320"/>
          </a:p>
        </p:txBody>
      </p:sp>
      <p:sp>
        <p:nvSpPr>
          <p:cNvPr id="9" name="任意多边形 8"/>
          <p:cNvSpPr/>
          <p:nvPr>
            <p:custDataLst>
              <p:tags r:id="rId2"/>
            </p:custDataLst>
          </p:nvPr>
        </p:nvSpPr>
        <p:spPr>
          <a:xfrm flipH="1" flipV="1">
            <a:off x="2976163" y="1496552"/>
            <a:ext cx="421942" cy="425290"/>
          </a:xfrm>
          <a:custGeom>
            <a:avLst/>
            <a:gdLst>
              <a:gd name="connsiteX0" fmla="*/ 1108474 w 1200151"/>
              <a:gd name="connsiteY0" fmla="*/ 0 h 1209675"/>
              <a:gd name="connsiteX1" fmla="*/ 1200151 w 1200151"/>
              <a:gd name="connsiteY1" fmla="*/ 0 h 1209675"/>
              <a:gd name="connsiteX2" fmla="*/ 1200151 w 1200151"/>
              <a:gd name="connsiteY2" fmla="*/ 1209675 h 1209675"/>
              <a:gd name="connsiteX3" fmla="*/ 0 w 1200151"/>
              <a:gd name="connsiteY3" fmla="*/ 1209675 h 1209675"/>
              <a:gd name="connsiteX4" fmla="*/ 0 w 1200151"/>
              <a:gd name="connsiteY4" fmla="*/ 1117998 h 1209675"/>
              <a:gd name="connsiteX5" fmla="*/ 1108474 w 1200151"/>
              <a:gd name="connsiteY5" fmla="*/ 1117998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0151" h="1209675">
                <a:moveTo>
                  <a:pt x="1108474" y="0"/>
                </a:moveTo>
                <a:lnTo>
                  <a:pt x="1200151" y="0"/>
                </a:lnTo>
                <a:lnTo>
                  <a:pt x="1200151" y="1209675"/>
                </a:lnTo>
                <a:lnTo>
                  <a:pt x="0" y="1209675"/>
                </a:lnTo>
                <a:lnTo>
                  <a:pt x="0" y="1117998"/>
                </a:lnTo>
                <a:lnTo>
                  <a:pt x="1108474" y="111799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 sz="1320"/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2148843" y="5543220"/>
            <a:ext cx="7894311" cy="87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  <a:lvl1pPr indent="0">
              <a:lnSpc>
                <a:spcPct val="13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sz="2000">
                <a:solidFill>
                  <a:schemeClr val="accent1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9pPr>
          </a:lstStyle>
          <a:p>
            <a:pPr marL="228600" indent="-228600" algn="ctr">
              <a:buSzTx/>
              <a:buFont typeface="Arial" panose="020B0604020202020204" pitchFamily="34" charset="0"/>
              <a:buChar char="•"/>
            </a:pPr>
            <a:r>
              <a:rPr lang="en-US" altLang="zh-CN" sz="1800" smtClean="0"/>
              <a:t>Debug with D. Bazin (</a:t>
            </a:r>
            <a:r>
              <a:rPr lang="en-US" altLang="zh-CN" sz="1800" smtClean="0">
                <a:sym typeface="+mn-ea"/>
              </a:rPr>
              <a:t>NSCL/MSU)</a:t>
            </a:r>
            <a:r>
              <a:rPr lang="en-US" altLang="zh-CN" sz="1800" smtClean="0"/>
              <a:t> </a:t>
            </a:r>
            <a:r>
              <a:rPr lang="zh-CN" altLang="en-US" sz="1800" smtClean="0"/>
              <a:t> </a:t>
            </a:r>
            <a:r>
              <a:rPr lang="en-US" altLang="zh-CN" sz="1800" smtClean="0"/>
              <a:t>at IMP</a:t>
            </a:r>
            <a:endParaRPr lang="en-US" altLang="zh-CN" sz="1800" smtClean="0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838200" y="365126"/>
            <a:ext cx="10515600" cy="9159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smtClean="0"/>
              <a:t>International cooperation</a:t>
            </a:r>
            <a:endParaRPr lang="en-US" altLang="zh-CN" b="1" smtClean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r="533"/>
          <a:stretch>
            <a:fillRect/>
          </a:stretch>
        </p:blipFill>
        <p:spPr>
          <a:xfrm>
            <a:off x="2148840" y="1281430"/>
            <a:ext cx="7456170" cy="41941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International cooperation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>
                <a:sym typeface="+mn-ea"/>
              </a:rPr>
              <a:t>RCNP</a:t>
            </a: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MAIKO TPC</a:t>
            </a: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test experiment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working with Kawabata's group</a:t>
            </a:r>
            <a:endParaRPr lang="en-US" altLang="zh-CN">
              <a:sym typeface="+mn-ea"/>
            </a:endParaRPr>
          </a:p>
        </p:txBody>
      </p:sp>
      <p:pic>
        <p:nvPicPr>
          <p:cNvPr id="4" name="图片 3" descr="P61107-163534"/>
          <p:cNvPicPr>
            <a:picLocks noChangeAspect="1"/>
          </p:cNvPicPr>
          <p:nvPr/>
        </p:nvPicPr>
        <p:blipFill>
          <a:blip r:embed="rId1"/>
          <a:srcRect t="16596" b="29174"/>
          <a:stretch>
            <a:fillRect/>
          </a:stretch>
        </p:blipFill>
        <p:spPr>
          <a:xfrm>
            <a:off x="1533525" y="2827655"/>
            <a:ext cx="3875405" cy="3736975"/>
          </a:xfrm>
          <a:prstGeom prst="rect">
            <a:avLst/>
          </a:prstGeom>
        </p:spPr>
      </p:pic>
      <p:pic>
        <p:nvPicPr>
          <p:cNvPr id="6" name="图片 5" descr="P61123-043612"/>
          <p:cNvPicPr>
            <a:picLocks noChangeAspect="1"/>
          </p:cNvPicPr>
          <p:nvPr/>
        </p:nvPicPr>
        <p:blipFill>
          <a:blip r:embed="rId2"/>
          <a:srcRect l="19408"/>
          <a:stretch>
            <a:fillRect/>
          </a:stretch>
        </p:blipFill>
        <p:spPr>
          <a:xfrm>
            <a:off x="5408930" y="2827655"/>
            <a:ext cx="5353050" cy="37363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感谢</a:t>
            </a:r>
            <a:r>
              <a:rPr lang="en-US" altLang="zh-CN" dirty="0" smtClean="0"/>
              <a:t>TPC GET</a:t>
            </a:r>
            <a:r>
              <a:rPr lang="zh-CN" altLang="en-US" dirty="0" smtClean="0"/>
              <a:t>合作组</a:t>
            </a:r>
            <a:br>
              <a:rPr lang="zh-CN" altLang="en-US" dirty="0" smtClean="0"/>
            </a:br>
            <a:r>
              <a:rPr lang="zh-CN" altLang="en-US" dirty="0" smtClean="0"/>
              <a:t>谢谢大家  </a:t>
            </a:r>
            <a:r>
              <a:rPr lang="en-US" altLang="zh-CN" dirty="0" smtClean="0"/>
              <a:t>Email</a:t>
            </a:r>
            <a:r>
              <a:rPr lang="zh-CN" altLang="en-US" dirty="0" smtClean="0"/>
              <a:t>： </a:t>
            </a:r>
            <a:r>
              <a:rPr lang="en-US" altLang="zh-CN" dirty="0" smtClean="0"/>
              <a:t>liqt@pku.edu.cn</a:t>
            </a:r>
            <a:endParaRPr lang="en-US" altLang="zh-CN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2408" y="1729105"/>
            <a:ext cx="2880995" cy="887730"/>
          </a:xfrm>
          <a:prstGeom prst="rect">
            <a:avLst/>
          </a:prstGeom>
        </p:spPr>
      </p:pic>
      <p:pic>
        <p:nvPicPr>
          <p:cNvPr id="19" name="Picture 2" descr="http://www.imp.cas.cn/images/cn74toplogo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69371" y="3338901"/>
            <a:ext cx="3147069" cy="557213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085" y="4497070"/>
            <a:ext cx="1691640" cy="1173480"/>
          </a:xfrm>
          <a:prstGeom prst="rect">
            <a:avLst/>
          </a:prstGeom>
        </p:spPr>
      </p:pic>
      <p:sp>
        <p:nvSpPr>
          <p:cNvPr id="5" name="内容占位符 4"/>
          <p:cNvSpPr/>
          <p:nvPr>
            <p:ph idx="1"/>
          </p:nvPr>
        </p:nvSpPr>
        <p:spPr>
          <a:xfrm>
            <a:off x="838200" y="1445895"/>
            <a:ext cx="7878445" cy="4572000"/>
          </a:xfrm>
        </p:spPr>
        <p:txBody>
          <a:bodyPr/>
          <a:p>
            <a:endParaRPr lang="zh-CN" altLang="en-US"/>
          </a:p>
        </p:txBody>
      </p:sp>
      <p:pic>
        <p:nvPicPr>
          <p:cNvPr id="6" name="图片 5" descr="494100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765" y="1419860"/>
            <a:ext cx="6167120" cy="46247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Advantage of AT TPC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2635168" y="3420318"/>
            <a:ext cx="856527" cy="856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aseline="30000" dirty="0" smtClean="0"/>
              <a:t>12</a:t>
            </a:r>
            <a:r>
              <a:rPr lang="en-US" altLang="zh-CN" sz="1600" dirty="0" smtClean="0"/>
              <a:t>Be</a:t>
            </a:r>
            <a:endParaRPr lang="en-US" altLang="zh-CN" sz="1600" dirty="0" smtClean="0"/>
          </a:p>
        </p:txBody>
      </p:sp>
      <p:sp>
        <p:nvSpPr>
          <p:cNvPr id="5" name="椭圆 4"/>
          <p:cNvSpPr/>
          <p:nvPr/>
        </p:nvSpPr>
        <p:spPr>
          <a:xfrm>
            <a:off x="5490843" y="3983167"/>
            <a:ext cx="428264" cy="428264"/>
          </a:xfrm>
          <a:prstGeom prst="ellipse">
            <a:avLst/>
          </a:prstGeom>
          <a:solidFill>
            <a:srgbClr val="92D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α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2361 L 0.11892 0.01852 C 0.14253 0.01783 0.17604 0.00857 0.20903 -0.00648 C 0.24757 -0.0243 0.27656 -0.04352 0.29531 -0.0625 L 0.3868 -0.15092 " pathEditMode="relative" rAng="2046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2.96296E-6 L 0.03924 0.1490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Advantage of AT TPC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 rot="2846086">
            <a:off x="5817603" y="2299101"/>
            <a:ext cx="1591808" cy="11647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5904728" y="5195455"/>
            <a:ext cx="428264" cy="428264"/>
          </a:xfrm>
          <a:prstGeom prst="ellipse">
            <a:avLst/>
          </a:prstGeom>
          <a:solidFill>
            <a:srgbClr val="92D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α</a:t>
            </a:r>
            <a:endParaRPr lang="zh-CN" altLang="en-US" dirty="0"/>
          </a:p>
        </p:txBody>
      </p:sp>
      <p:sp>
        <p:nvSpPr>
          <p:cNvPr id="3" name="椭圆 2"/>
          <p:cNvSpPr/>
          <p:nvPr/>
        </p:nvSpPr>
        <p:spPr>
          <a:xfrm>
            <a:off x="6179128" y="2432306"/>
            <a:ext cx="589575" cy="589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He</a:t>
            </a:r>
            <a:endParaRPr lang="en-US" altLang="zh-CN" sz="1400" dirty="0" smtClean="0"/>
          </a:p>
        </p:txBody>
      </p:sp>
      <p:sp>
        <p:nvSpPr>
          <p:cNvPr id="12" name="椭圆 11"/>
          <p:cNvSpPr/>
          <p:nvPr/>
        </p:nvSpPr>
        <p:spPr>
          <a:xfrm>
            <a:off x="6585174" y="2929040"/>
            <a:ext cx="589575" cy="589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He</a:t>
            </a:r>
            <a:endParaRPr lang="en-US" altLang="zh-CN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21789 -0.0527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-26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0.19392 -0.165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46960" y="286604"/>
            <a:ext cx="4998188" cy="1227509"/>
          </a:xfrm>
        </p:spPr>
        <p:txBody>
          <a:bodyPr/>
          <a:lstStyle/>
          <a:p>
            <a:r>
              <a:rPr lang="en-US" altLang="zh-CN" dirty="0" smtClean="0"/>
              <a:t>AT TPC </a:t>
            </a:r>
            <a:r>
              <a:rPr lang="zh-CN" altLang="en-US" dirty="0" smtClean="0"/>
              <a:t>的好处</a:t>
            </a:r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5904728" y="5195455"/>
            <a:ext cx="428264" cy="428264"/>
          </a:xfrm>
          <a:prstGeom prst="ellipse">
            <a:avLst/>
          </a:prstGeom>
          <a:solidFill>
            <a:srgbClr val="92D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α</a:t>
            </a:r>
            <a:endParaRPr lang="zh-CN" altLang="en-US" dirty="0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3094246" y="3983167"/>
            <a:ext cx="2251315" cy="46499"/>
          </a:xfrm>
          <a:prstGeom prst="straightConnector1">
            <a:avLst/>
          </a:prstGeom>
          <a:ln w="53975" cmpd="sng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5565897" y="2951018"/>
            <a:ext cx="1228372" cy="944063"/>
          </a:xfrm>
          <a:prstGeom prst="straightConnector1">
            <a:avLst/>
          </a:prstGeom>
          <a:ln w="53975" cmpd="sng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6794269" y="1816331"/>
            <a:ext cx="1130531" cy="1134688"/>
          </a:xfrm>
          <a:prstGeom prst="straightConnector1">
            <a:avLst/>
          </a:prstGeom>
          <a:ln w="53975" cmpd="sng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6871425" y="2860263"/>
            <a:ext cx="1577077" cy="161619"/>
          </a:xfrm>
          <a:prstGeom prst="straightConnector1">
            <a:avLst/>
          </a:prstGeom>
          <a:ln w="53975" cmpd="sng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5704975" y="4197299"/>
            <a:ext cx="359414" cy="998156"/>
          </a:xfrm>
          <a:prstGeom prst="straightConnector1">
            <a:avLst/>
          </a:prstGeom>
          <a:ln w="53975" cmpd="sng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8590881" y="2565476"/>
            <a:ext cx="589575" cy="589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He</a:t>
            </a:r>
            <a:endParaRPr lang="zh-CN" altLang="en-US" sz="1600" dirty="0"/>
          </a:p>
        </p:txBody>
      </p:sp>
      <p:sp>
        <p:nvSpPr>
          <p:cNvPr id="14" name="椭圆 13"/>
          <p:cNvSpPr/>
          <p:nvPr/>
        </p:nvSpPr>
        <p:spPr>
          <a:xfrm>
            <a:off x="7924800" y="1311772"/>
            <a:ext cx="589575" cy="589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/>
              <a:t>He</a:t>
            </a:r>
            <a:endParaRPr lang="zh-CN" altLang="en-US" sz="1600" dirty="0"/>
          </a:p>
        </p:txBody>
      </p:sp>
      <p:sp>
        <p:nvSpPr>
          <p:cNvPr id="11" name="矩形 10"/>
          <p:cNvSpPr/>
          <p:nvPr/>
        </p:nvSpPr>
        <p:spPr>
          <a:xfrm>
            <a:off x="7484226" y="829695"/>
            <a:ext cx="2668385" cy="2693324"/>
          </a:xfrm>
          <a:prstGeom prst="rect">
            <a:avLst/>
          </a:prstGeom>
          <a:noFill/>
          <a:ln w="412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565897" y="4696377"/>
            <a:ext cx="1779251" cy="1536480"/>
          </a:xfrm>
          <a:prstGeom prst="rect">
            <a:avLst/>
          </a:prstGeom>
          <a:noFill/>
          <a:ln w="412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741157" y="3684726"/>
            <a:ext cx="2277688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invariant mass 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探测两个粒子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破裂能级以上的态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靶后望远镜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截面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流强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19243" y="4608056"/>
            <a:ext cx="2297734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missing 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mass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探测反冲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α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所有激发态激发能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大角度，低能量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停留在靶中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19536" y="620688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3600" dirty="0" smtClean="0"/>
              <a:t>实验上认定原子核具有集团结构的依据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 smtClean="0">
                <a:latin typeface="+mn-ea"/>
              </a:rPr>
              <a:t>1</a:t>
            </a:r>
            <a:r>
              <a:rPr lang="zh-CN" altLang="en-US" sz="1800" dirty="0" smtClean="0">
                <a:latin typeface="+mn-ea"/>
              </a:rPr>
              <a:t>） 测量分子</a:t>
            </a:r>
            <a:r>
              <a:rPr lang="zh-CN" altLang="en-US" sz="1800" dirty="0">
                <a:latin typeface="+mn-ea"/>
              </a:rPr>
              <a:t>共振态（</a:t>
            </a:r>
            <a:r>
              <a:rPr lang="zh-CN" altLang="en-US" sz="1800" dirty="0" smtClean="0">
                <a:solidFill>
                  <a:srgbClr val="FF0000"/>
                </a:solidFill>
                <a:latin typeface="+mn-ea"/>
              </a:rPr>
              <a:t>能量分辨、粒子鉴别</a:t>
            </a:r>
            <a:r>
              <a:rPr lang="zh-CN" altLang="en-US" sz="1800" dirty="0" smtClean="0">
                <a:latin typeface="+mn-ea"/>
              </a:rPr>
              <a:t>），并确定每个态的</a:t>
            </a:r>
            <a:r>
              <a:rPr lang="zh-CN" altLang="en-US" sz="1800" dirty="0">
                <a:latin typeface="+mn-ea"/>
              </a:rPr>
              <a:t>自旋（</a:t>
            </a:r>
            <a:r>
              <a:rPr lang="zh-CN" altLang="en-US" sz="1800" dirty="0">
                <a:solidFill>
                  <a:srgbClr val="FF0000"/>
                </a:solidFill>
                <a:latin typeface="+mn-ea"/>
              </a:rPr>
              <a:t>径迹</a:t>
            </a:r>
            <a:r>
              <a:rPr lang="zh-CN" altLang="en-US" sz="1800" dirty="0" smtClean="0">
                <a:solidFill>
                  <a:srgbClr val="FF0000"/>
                </a:solidFill>
                <a:latin typeface="+mn-ea"/>
              </a:rPr>
              <a:t>角分辨率</a:t>
            </a:r>
            <a:r>
              <a:rPr lang="zh-CN" altLang="en-US" sz="1800" dirty="0" smtClean="0">
                <a:latin typeface="+mn-ea"/>
              </a:rPr>
              <a:t>），进而构建对应的分子转动带，验证其对应转动惯量是否与集团结构的大形变一致。 </a:t>
            </a:r>
            <a:endParaRPr lang="en-US" altLang="zh-CN" sz="1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 smtClean="0">
                <a:latin typeface="+mn-ea"/>
              </a:rPr>
              <a:t>2</a:t>
            </a:r>
            <a:r>
              <a:rPr lang="zh-CN" altLang="en-US" sz="1800" dirty="0" smtClean="0">
                <a:latin typeface="+mn-ea"/>
              </a:rPr>
              <a:t>） 测量分子共振态的集团衰变的分宽度</a:t>
            </a:r>
            <a:r>
              <a:rPr lang="en-US" altLang="zh-CN" sz="1800" dirty="0" smtClean="0">
                <a:latin typeface="+mn-ea"/>
              </a:rPr>
              <a:t>(</a:t>
            </a:r>
            <a:r>
              <a:rPr lang="zh-CN" altLang="en-US" sz="1800" dirty="0" smtClean="0">
                <a:solidFill>
                  <a:srgbClr val="FF0000"/>
                </a:solidFill>
                <a:latin typeface="+mn-ea"/>
              </a:rPr>
              <a:t>截面、效率测量、角接收度</a:t>
            </a:r>
            <a:r>
              <a:rPr lang="zh-CN" altLang="en-US" sz="1800" dirty="0" smtClean="0">
                <a:latin typeface="+mn-ea"/>
              </a:rPr>
              <a:t>）。无量纲约化宽度与集团化程度密切相关 </a:t>
            </a:r>
            <a:endParaRPr lang="en-US" altLang="zh-CN" sz="1800" dirty="0" smtClean="0">
              <a:latin typeface="+mn-ea"/>
            </a:endParaRPr>
          </a:p>
          <a:p>
            <a:pPr marL="91440" lvl="1" indent="-91440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charset="0"/>
              <a:buChar char=" "/>
            </a:pPr>
            <a:r>
              <a:rPr lang="en-US" altLang="zh-CN" sz="1800" dirty="0" smtClean="0">
                <a:latin typeface="+mn-ea"/>
              </a:rPr>
              <a:t>3</a:t>
            </a:r>
            <a:r>
              <a:rPr lang="zh-CN" altLang="en-US" sz="1800" dirty="0" smtClean="0">
                <a:latin typeface="+mn-ea"/>
              </a:rPr>
              <a:t>） 测量特征的跃迁强度</a:t>
            </a:r>
            <a:r>
              <a:rPr lang="zh-CN" altLang="en-US" sz="2000" dirty="0">
                <a:solidFill>
                  <a:srgbClr val="FF0000"/>
                </a:solidFill>
                <a:latin typeface="+mn-ea"/>
              </a:rPr>
              <a:t>（</a:t>
            </a:r>
            <a:r>
              <a:rPr lang="zh-CN" altLang="en-US" dirty="0">
                <a:solidFill>
                  <a:srgbClr val="FF0000"/>
                </a:solidFill>
                <a:latin typeface="+mn-ea"/>
              </a:rPr>
              <a:t>微分截面测量、角分辨率、效率、角接受度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) </a:t>
            </a:r>
            <a:r>
              <a:rPr lang="zh-CN" altLang="en-US" sz="1800" dirty="0" smtClean="0">
                <a:latin typeface="+mn-ea"/>
              </a:rPr>
              <a:t>，例如</a:t>
            </a:r>
            <a:r>
              <a:rPr lang="en-US" altLang="zh-CN" sz="1800" dirty="0" smtClean="0">
                <a:latin typeface="+mn-ea"/>
              </a:rPr>
              <a:t>0+</a:t>
            </a:r>
            <a:r>
              <a:rPr lang="zh-CN" altLang="en-US" sz="1800" dirty="0" smtClean="0">
                <a:latin typeface="+mn-ea"/>
              </a:rPr>
              <a:t>态间的单极跃迁。反常强化的跃迁强度能够表明集团化结构的存在。 </a:t>
            </a:r>
            <a:endParaRPr lang="en-US" altLang="zh-CN" sz="1800" dirty="0" smtClean="0">
              <a:latin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E2C5F-55BD-4A39-8725-BA5FE9803C5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1D72-DEB4-40D4-8948-80A7FF284E68}" type="slidenum">
              <a:rPr lang="zh-CN" altLang="en-US" smtClean="0"/>
            </a:fld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275512" y="5228705"/>
            <a:ext cx="3142211" cy="9476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AT TPC</a:t>
            </a:r>
            <a:endParaRPr lang="en-US" altLang="zh-CN" sz="2400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研究集团结构的利器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两种流派的</a:t>
            </a:r>
            <a:r>
              <a:rPr lang="en-US" altLang="zh-CN"/>
              <a:t>AT-TPC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小而美</a:t>
            </a:r>
            <a:r>
              <a:rPr lang="en-US" altLang="zh-CN"/>
              <a:t>-</a:t>
            </a:r>
            <a:r>
              <a:rPr lang="zh-CN" altLang="en-US"/>
              <a:t>读出条派</a:t>
            </a:r>
            <a:br>
              <a:rPr lang="zh-CN" altLang="en-US"/>
            </a:br>
            <a:r>
              <a:rPr lang="en-US" altLang="zh-CN">
                <a:solidFill>
                  <a:srgbClr val="FF0000"/>
                </a:solidFill>
              </a:rPr>
              <a:t>	</a:t>
            </a:r>
            <a:r>
              <a:rPr lang="zh-CN" altLang="en-US">
                <a:solidFill>
                  <a:srgbClr val="FF0000"/>
                </a:solidFill>
              </a:rPr>
              <a:t>京都大学</a:t>
            </a:r>
            <a:r>
              <a:rPr lang="en-US" altLang="zh-CN">
                <a:solidFill>
                  <a:srgbClr val="FF0000"/>
                </a:solidFill>
              </a:rPr>
              <a:t>MAIKo TPC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   MSU Prototype AT-TPC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/>
              <a:t>     </a:t>
            </a:r>
            <a:r>
              <a:rPr lang="zh-CN" altLang="en-US"/>
              <a:t>电子学</a:t>
            </a:r>
            <a:r>
              <a:rPr lang="en-US" altLang="zh-CN"/>
              <a:t>~200-500</a:t>
            </a:r>
            <a:r>
              <a:rPr lang="zh-CN" altLang="en-US"/>
              <a:t>路，条宽</a:t>
            </a:r>
            <a:r>
              <a:rPr lang="en-US" altLang="zh-CN"/>
              <a:t>0.4~2mm</a:t>
            </a:r>
            <a:endParaRPr lang="en-US" altLang="zh-CN"/>
          </a:p>
          <a:p>
            <a:r>
              <a:rPr lang="en-US" altLang="zh-CN"/>
              <a:t>     </a:t>
            </a:r>
            <a:r>
              <a:rPr lang="zh-CN" altLang="en-US"/>
              <a:t>较少电子学达到较高位置探测精度</a:t>
            </a:r>
            <a:endParaRPr lang="zh-CN" altLang="en-US"/>
          </a:p>
          <a:p>
            <a:pPr marL="0" indent="0">
              <a:buNone/>
            </a:pPr>
            <a:endParaRPr lang="en-US" altLang="zh-CN"/>
          </a:p>
          <a:p>
            <a:r>
              <a:rPr lang="zh-CN" altLang="en-US"/>
              <a:t>大而壕</a:t>
            </a:r>
            <a:r>
              <a:rPr lang="en-US" altLang="zh-CN"/>
              <a:t>-</a:t>
            </a:r>
            <a:r>
              <a:rPr lang="zh-CN" altLang="en-US"/>
              <a:t>读出</a:t>
            </a:r>
            <a:r>
              <a:rPr lang="en-US" altLang="zh-CN">
                <a:sym typeface="+mn-ea"/>
              </a:rPr>
              <a:t>pad</a:t>
            </a:r>
            <a:r>
              <a:rPr lang="zh-CN" altLang="en-US">
                <a:sym typeface="+mn-ea"/>
              </a:rPr>
              <a:t>派</a:t>
            </a:r>
            <a:endParaRPr lang="en-US" altLang="zh-CN"/>
          </a:p>
          <a:p>
            <a:r>
              <a:rPr lang="zh-CN" altLang="en-US"/>
              <a:t>     </a:t>
            </a:r>
            <a:r>
              <a:rPr lang="en-US" altLang="zh-CN">
                <a:solidFill>
                  <a:srgbClr val="FF0000"/>
                </a:solidFill>
              </a:rPr>
              <a:t>ACTAR</a:t>
            </a:r>
            <a:r>
              <a:rPr lang="zh-CN" altLang="en-US">
                <a:solidFill>
                  <a:srgbClr val="FF0000"/>
                </a:solidFill>
              </a:rPr>
              <a:t>、</a:t>
            </a:r>
            <a:r>
              <a:rPr lang="en-US" altLang="zh-CN">
                <a:solidFill>
                  <a:srgbClr val="FF0000"/>
                </a:solidFill>
              </a:rPr>
              <a:t>MSU AT-TPC</a:t>
            </a:r>
            <a:r>
              <a:rPr lang="zh-CN" altLang="en-US">
                <a:solidFill>
                  <a:srgbClr val="FF0000"/>
                </a:solidFill>
              </a:rPr>
              <a:t>等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     电子学</a:t>
            </a:r>
            <a:r>
              <a:rPr lang="en-US" altLang="zh-CN"/>
              <a:t>~10000</a:t>
            </a:r>
            <a:r>
              <a:rPr lang="zh-CN" altLang="en-US"/>
              <a:t>路  </a:t>
            </a:r>
            <a:r>
              <a:rPr lang="en-US" altLang="zh-CN"/>
              <a:t>2~5mm  pad</a:t>
            </a:r>
            <a:endParaRPr lang="en-US" altLang="zh-CN"/>
          </a:p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53219"/>
          <a:stretch>
            <a:fillRect/>
          </a:stretch>
        </p:blipFill>
        <p:spPr>
          <a:xfrm>
            <a:off x="6797675" y="-98425"/>
            <a:ext cx="3639185" cy="3348990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/>
        </p:nvPicPr>
        <p:blipFill>
          <a:blip r:embed="rId2"/>
          <a:srcRect l="40665" t="18074" r="3016" b="16828"/>
          <a:stretch>
            <a:fillRect/>
          </a:stretch>
        </p:blipFill>
        <p:spPr>
          <a:xfrm>
            <a:off x="6431280" y="2884805"/>
            <a:ext cx="4506595" cy="39281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160426"/>
</p:tagLst>
</file>

<file path=ppt/tags/tag10.xml><?xml version="1.0" encoding="utf-8"?>
<p:tagLst xmlns:p="http://schemas.openxmlformats.org/presentationml/2006/main">
  <p:tag name="MH" val="20150925103528"/>
  <p:tag name="MH_LIBRARY" val="GRAPHIC"/>
  <p:tag name="MH_TYPE" val="Other"/>
  <p:tag name="MH_ORDER" val="207"/>
  <p:tag name="KSO_WM_TAG_VERSION" val="1.0"/>
  <p:tag name="KSO_WM_BEAUTIFY_FLAG" val="#wm#"/>
  <p:tag name="KSO_WM_UNIT_TYPE" val="i"/>
  <p:tag name="KSO_WM_UNIT_ID" val="custom160549_13*i*6"/>
  <p:tag name="KSO_WM_TEMPLATE_CATEGORY" val="custom"/>
  <p:tag name="KSO_WM_TEMPLATE_INDEX" val="160549"/>
  <p:tag name="KSO_WM_UNIT_INDEX" val="6"/>
</p:tagLst>
</file>

<file path=ppt/tags/tag11.xml><?xml version="1.0" encoding="utf-8"?>
<p:tagLst xmlns:p="http://schemas.openxmlformats.org/presentationml/2006/main">
  <p:tag name="MH" val="20150925103528"/>
  <p:tag name="MH_LIBRARY" val="GRAPHIC"/>
  <p:tag name="MH_TYPE" val="Other"/>
  <p:tag name="MH_ORDER" val="208"/>
  <p:tag name="KSO_WM_TAG_VERSION" val="1.0"/>
  <p:tag name="KSO_WM_BEAUTIFY_FLAG" val="#wm#"/>
  <p:tag name="KSO_WM_UNIT_TYPE" val="i"/>
  <p:tag name="KSO_WM_UNIT_ID" val="custom160549_13*i*7"/>
  <p:tag name="KSO_WM_TEMPLATE_CATEGORY" val="custom"/>
  <p:tag name="KSO_WM_TEMPLATE_INDEX" val="160549"/>
  <p:tag name="KSO_WM_UNIT_INDEX" val="7"/>
</p:tagLst>
</file>

<file path=ppt/tags/tag12.xml><?xml version="1.0" encoding="utf-8"?>
<p:tagLst xmlns:p="http://schemas.openxmlformats.org/presentationml/2006/main">
  <p:tag name="MH" val="20150925103528"/>
  <p:tag name="MH_LIBRARY" val="GRAPHIC"/>
  <p:tag name="MH_TYPE" val="Other"/>
  <p:tag name="MH_ORDER" val="209"/>
  <p:tag name="KSO_WM_TAG_VERSION" val="1.0"/>
  <p:tag name="KSO_WM_BEAUTIFY_FLAG" val="#wm#"/>
  <p:tag name="KSO_WM_UNIT_TYPE" val="i"/>
  <p:tag name="KSO_WM_UNIT_ID" val="custom160549_13*i*8"/>
  <p:tag name="KSO_WM_TEMPLATE_CATEGORY" val="custom"/>
  <p:tag name="KSO_WM_TEMPLATE_INDEX" val="160549"/>
  <p:tag name="KSO_WM_UNIT_INDEX" val="8"/>
</p:tagLst>
</file>

<file path=ppt/tags/tag13.xml><?xml version="1.0" encoding="utf-8"?>
<p:tagLst xmlns:p="http://schemas.openxmlformats.org/presentationml/2006/main">
  <p:tag name="MH" val="20150925103528"/>
  <p:tag name="MH_LIBRARY" val="GRAPHIC"/>
  <p:tag name="MH_TYPE" val="Other"/>
  <p:tag name="MH_ORDER" val="210"/>
  <p:tag name="KSO_WM_TAG_VERSION" val="1.0"/>
  <p:tag name="KSO_WM_BEAUTIFY_FLAG" val="#wm#"/>
  <p:tag name="KSO_WM_UNIT_TYPE" val="i"/>
  <p:tag name="KSO_WM_UNIT_ID" val="custom160549_13*i*9"/>
  <p:tag name="KSO_WM_TEMPLATE_CATEGORY" val="custom"/>
  <p:tag name="KSO_WM_TEMPLATE_INDEX" val="160549"/>
  <p:tag name="KSO_WM_UNIT_INDEX" val="9"/>
</p:tagLst>
</file>

<file path=ppt/tags/tag14.xml><?xml version="1.0" encoding="utf-8"?>
<p:tagLst xmlns:p="http://schemas.openxmlformats.org/presentationml/2006/main">
  <p:tag name="MH" val="20150925103528"/>
  <p:tag name="MH_LIBRARY" val="GRAPHIC"/>
  <p:tag name="MH_TYPE" val="Other"/>
  <p:tag name="MH_ORDER" val="211"/>
  <p:tag name="KSO_WM_TAG_VERSION" val="1.0"/>
  <p:tag name="KSO_WM_BEAUTIFY_FLAG" val="#wm#"/>
  <p:tag name="KSO_WM_UNIT_TYPE" val="i"/>
  <p:tag name="KSO_WM_UNIT_ID" val="custom160549_13*i*10"/>
  <p:tag name="KSO_WM_TEMPLATE_CATEGORY" val="custom"/>
  <p:tag name="KSO_WM_TEMPLATE_INDEX" val="160549"/>
  <p:tag name="KSO_WM_UNIT_INDEX" val="10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49"/>
  <p:tag name="MH" val="20150925103328"/>
  <p:tag name="MH_LIBRARY" val="GRAPHIC"/>
  <p:tag name="MH_TYPE" val="PageTitle"/>
  <p:tag name="MH_ORDER" val="PageTitle"/>
  <p:tag name="KSO_WM_UNIT_TYPE" val="a"/>
  <p:tag name="KSO_WM_UNIT_INDEX" val="1"/>
  <p:tag name="KSO_WM_UNIT_ID" val="custom160549_13*a*1"/>
  <p:tag name="KSO_WM_UNIT_CLEAR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49"/>
  <p:tag name="KSO_WM_UNIT_TYPE" val="f"/>
  <p:tag name="KSO_WM_UNIT_INDEX" val="1"/>
  <p:tag name="KSO_WM_UNIT_ID" val="custom160549_13*f*1"/>
  <p:tag name="KSO_WM_UNIT_CLEAR" val="1"/>
  <p:tag name="KSO_WM_UNIT_LAYERLEVEL" val="1"/>
  <p:tag name="KSO_WM_UNIT_VALUE" val="429"/>
  <p:tag name="KSO_WM_UNIT_HIGHLIGHT" val="0"/>
  <p:tag name="KSO_WM_UNIT_COMPATIBLE" val="0"/>
  <p:tag name="KSO_WM_UNIT_PRESET_TEXT_INDEX" val="5"/>
  <p:tag name="KSO_WM_UNIT_PRESET_TEXT_LEN" val="232"/>
</p:tagLst>
</file>

<file path=ppt/tags/tag17.xml><?xml version="1.0" encoding="utf-8"?>
<p:tagLst xmlns:p="http://schemas.openxmlformats.org/presentationml/2006/main">
  <p:tag name="MH_TYPE" val="#NeiR#"/>
  <p:tag name="MH_NUMBER" val="1"/>
  <p:tag name="MH_CATEGORY" val="#QiTTB#"/>
  <p:tag name="MH_LAYOUT" val="SubTitleText"/>
  <p:tag name="MH" val="20150925103328"/>
  <p:tag name="MH_LIBRARY" val="GRAPHIC"/>
  <p:tag name="KSO_WM_TEMPLATE_CATEGORY" val="custom"/>
  <p:tag name="KSO_WM_TEMPLATE_INDEX" val="160549"/>
  <p:tag name="KSO_WM_TAG_VERSION" val="1.0"/>
  <p:tag name="KSO_WM_SLIDE_ID" val="custom160549_13"/>
  <p:tag name="KSO_WM_SLIDE_INDEX" val="13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160426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160426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160426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160426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160426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16042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16042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160426"/>
</p:tagLst>
</file>

<file path=ppt/tags/tag25.xml><?xml version="1.0" encoding="utf-8"?>
<p:tagLst xmlns:p="http://schemas.openxmlformats.org/presentationml/2006/main">
  <p:tag name="KSO_WM_TEMPLATE_CATEGORY" val="custom"/>
  <p:tag name="KSO_WM_TEMPLATE_INDEX" val="160549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16042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16042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160426"/>
</p:tagLst>
</file>

<file path=ppt/tags/tag29.xml><?xml version="1.0" encoding="utf-8"?>
<p:tagLst xmlns:p="http://schemas.openxmlformats.org/presentationml/2006/main">
  <p:tag name="KSO_WM_TEMPLATE_CATEGORY" val="custom"/>
  <p:tag name="KSO_WM_TEMPLATE_INDEX" val="160549"/>
</p:tagLst>
</file>

<file path=ppt/tags/tag3.xml><?xml version="1.0" encoding="utf-8"?>
<p:tagLst xmlns:p="http://schemas.openxmlformats.org/presentationml/2006/main">
  <p:tag name="KSO_WM_TEMPLATE_CATEGORY" val="custom"/>
  <p:tag name="KSO_WM_TEMPLATE_INDEX" val="160426"/>
</p:tagLst>
</file>

<file path=ppt/tags/tag30.xml><?xml version="1.0" encoding="utf-8"?>
<p:tagLst xmlns:p="http://schemas.openxmlformats.org/presentationml/2006/main">
  <p:tag name="KSO_WM_TEMPLATE_CATEGORY" val="custom"/>
  <p:tag name="KSO_WM_TEMPLATE_INDEX" val="160549"/>
</p:tagLst>
</file>

<file path=ppt/tags/tag31.xml><?xml version="1.0" encoding="utf-8"?>
<p:tagLst xmlns:p="http://schemas.openxmlformats.org/presentationml/2006/main">
  <p:tag name="KSO_WM_TEMPLATE_CATEGORY" val="custom"/>
  <p:tag name="KSO_WM_TEMPLATE_INDEX" val="160549"/>
</p:tagLst>
</file>

<file path=ppt/tags/tag32.xml><?xml version="1.0" encoding="utf-8"?>
<p:tagLst xmlns:p="http://schemas.openxmlformats.org/presentationml/2006/main">
  <p:tag name="KSO_WM_TEMPLATE_CATEGORY" val="custom"/>
  <p:tag name="KSO_WM_TEMPLATE_INDEX" val="160549"/>
</p:tagLst>
</file>

<file path=ppt/tags/tag33.xml><?xml version="1.0" encoding="utf-8"?>
<p:tagLst xmlns:p="http://schemas.openxmlformats.org/presentationml/2006/main">
  <p:tag name="KSO_WM_TEMPLATE_CATEGORY" val="custom"/>
  <p:tag name="KSO_WM_TEMPLATE_INDEX" val="160549"/>
</p:tagLst>
</file>

<file path=ppt/tags/tag34.xml><?xml version="1.0" encoding="utf-8"?>
<p:tagLst xmlns:p="http://schemas.openxmlformats.org/presentationml/2006/main">
  <p:tag name="KSO_WM_TEMPLATE_CATEGORY" val="custom"/>
  <p:tag name="KSO_WM_TEMPLATE_INDEX" val="160549"/>
</p:tagLst>
</file>

<file path=ppt/tags/tag35.xml><?xml version="1.0" encoding="utf-8"?>
<p:tagLst xmlns:p="http://schemas.openxmlformats.org/presentationml/2006/main">
  <p:tag name="KSO_WM_TEMPLATE_CATEGORY" val="custom"/>
  <p:tag name="KSO_WM_TEMPLATE_INDEX" val="160549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49_27*i*0"/>
  <p:tag name="KSO_WM_TEMPLATE_CATEGORY" val="custom"/>
  <p:tag name="KSO_WM_TEMPLATE_INDEX" val="160549"/>
  <p:tag name="KSO_WM_UNIT_INDEX" val="0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49_27*i*1"/>
  <p:tag name="KSO_WM_TEMPLATE_CATEGORY" val="custom"/>
  <p:tag name="KSO_WM_TEMPLATE_INDEX" val="160549"/>
  <p:tag name="KSO_WM_UNIT_INDEX" val="1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49"/>
  <p:tag name="KSO_WM_UNIT_TYPE" val="f"/>
  <p:tag name="KSO_WM_UNIT_INDEX" val="1"/>
  <p:tag name="KSO_WM_UNIT_ID" val="custom160549_27*f*1"/>
  <p:tag name="KSO_WM_UNIT_CLEAR" val="1"/>
  <p:tag name="KSO_WM_UNIT_LAYERLEVEL" val="1"/>
  <p:tag name="KSO_WM_UNIT_VALUE" val="66"/>
  <p:tag name="KSO_WM_UNIT_HIGHLIGHT" val="0"/>
  <p:tag name="KSO_WM_UNIT_COMPATIBLE" val="0"/>
  <p:tag name="KSO_WM_UNIT_PRESET_TEXT_INDEX" val="4"/>
  <p:tag name="KSO_WM_UNIT_PRESET_TEXT_LEN" val="120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49"/>
  <p:tag name="MH" val="20150925103328"/>
  <p:tag name="MH_LIBRARY" val="GRAPHIC"/>
  <p:tag name="MH_TYPE" val="PageTitle"/>
  <p:tag name="MH_ORDER" val="PageTitle"/>
  <p:tag name="KSO_WM_UNIT_TYPE" val="a"/>
  <p:tag name="KSO_WM_UNIT_INDEX" val="1"/>
  <p:tag name="KSO_WM_UNIT_ID" val="custom160549_27*a*1"/>
  <p:tag name="KSO_WM_UNIT_CLEAR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160426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49"/>
  <p:tag name="KSO_WM_UNIT_TYPE" val="d"/>
  <p:tag name="KSO_WM_UNIT_INDEX" val="1"/>
  <p:tag name="KSO_WM_UNIT_ID" val="custom160549_27*d*1"/>
  <p:tag name="KSO_WM_UNIT_CLEAR" val="0"/>
  <p:tag name="KSO_WM_UNIT_LAYERLEVEL" val="1"/>
  <p:tag name="KSO_WM_UNIT_VALUE" val="956*1650"/>
  <p:tag name="KSO_WM_UNIT_HIGHLIGHT" val="0"/>
  <p:tag name="KSO_WM_UNIT_COMPATIBLE" val="0"/>
</p:tagLst>
</file>

<file path=ppt/tags/tag41.xml><?xml version="1.0" encoding="utf-8"?>
<p:tagLst xmlns:p="http://schemas.openxmlformats.org/presentationml/2006/main">
  <p:tag name="KSO_WM_TEMPLATE_CATEGORY" val="custom"/>
  <p:tag name="KSO_WM_TEMPLATE_INDEX" val="160549"/>
  <p:tag name="KSO_WM_TAG_VERSION" val="1.0"/>
  <p:tag name="KSO_WM_SLIDE_ID" val="custom160549_27"/>
  <p:tag name="KSO_WM_SLIDE_INDEX" val="27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169*130"/>
  <p:tag name="KSO_WM_SLIDE_SIZE" val="622*375"/>
</p:tagLst>
</file>

<file path=ppt/tags/tag42.xml><?xml version="1.0" encoding="utf-8"?>
<p:tagLst xmlns:p="http://schemas.openxmlformats.org/presentationml/2006/main">
  <p:tag name="KSO_WM_TEMPLATE_CATEGORY" val="custom"/>
  <p:tag name="KSO_WM_TEMPLATE_INDEX" val="160549"/>
</p:tagLst>
</file>

<file path=ppt/tags/tag5.xml><?xml version="1.0" encoding="utf-8"?>
<p:tagLst xmlns:p="http://schemas.openxmlformats.org/presentationml/2006/main">
  <p:tag name="KSO_WM_TEMPLATE_CATEGORY" val="custom"/>
  <p:tag name="KSO_WM_TEMPLATE_INDEX" val="160549"/>
</p:tagLst>
</file>

<file path=ppt/tags/tag6.xml><?xml version="1.0" encoding="utf-8"?>
<p:tagLst xmlns:p="http://schemas.openxmlformats.org/presentationml/2006/main">
  <p:tag name="KSO_WM_TEMPLATE_CATEGORY" val="custom"/>
  <p:tag name="KSO_WM_TEMPLATE_INDEX" val="160549"/>
</p:tagLst>
</file>

<file path=ppt/tags/tag7.xml><?xml version="1.0" encoding="utf-8"?>
<p:tagLst xmlns:p="http://schemas.openxmlformats.org/presentationml/2006/main">
  <p:tag name="KSO_WM_TEMPLATE_CATEGORY" val="custom"/>
  <p:tag name="KSO_WM_TEMPLATE_INDEX" val="160549"/>
</p:tagLst>
</file>

<file path=ppt/tags/tag8.xml><?xml version="1.0" encoding="utf-8"?>
<p:tagLst xmlns:p="http://schemas.openxmlformats.org/presentationml/2006/main">
  <p:tag name="KSO_WM_TEMPLATE_CATEGORY" val="custom"/>
  <p:tag name="KSO_WM_TEMPLATE_INDEX" val="160549"/>
</p:tagLst>
</file>

<file path=ppt/tags/tag9.xml><?xml version="1.0" encoding="utf-8"?>
<p:tagLst xmlns:p="http://schemas.openxmlformats.org/presentationml/2006/main">
  <p:tag name="KSO_WM_TEMPLATE_CATEGORY" val="custom"/>
  <p:tag name="KSO_WM_TEMPLATE_INDEX" val="160549"/>
</p:tagLst>
</file>

<file path=ppt/theme/theme1.xml><?xml version="1.0" encoding="utf-8"?>
<a:theme xmlns:a="http://schemas.openxmlformats.org/drawingml/2006/main" name="A000120140530A99PPBG">
  <a:themeElements>
    <a:clrScheme name="139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E42180"/>
      </a:accent1>
      <a:accent2>
        <a:srgbClr val="FB4E3F"/>
      </a:accent2>
      <a:accent3>
        <a:srgbClr val="FFFFFF"/>
      </a:accent3>
      <a:accent4>
        <a:srgbClr val="505050"/>
      </a:accent4>
      <a:accent5>
        <a:srgbClr val="EFABC0"/>
      </a:accent5>
      <a:accent6>
        <a:srgbClr val="E34638"/>
      </a:accent6>
      <a:hlink>
        <a:srgbClr val="00B0F0"/>
      </a:hlink>
      <a:folHlink>
        <a:srgbClr val="AFB2B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4770</Words>
  <Application>WPS 演示</Application>
  <PresentationFormat>宽屏</PresentationFormat>
  <Paragraphs>485</Paragraphs>
  <Slides>48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9" baseType="lpstr">
      <vt:lpstr>Arial</vt:lpstr>
      <vt:lpstr>宋体</vt:lpstr>
      <vt:lpstr>Wingdings</vt:lpstr>
      <vt:lpstr>幼圆</vt:lpstr>
      <vt:lpstr>黑体</vt:lpstr>
      <vt:lpstr>华文中宋</vt:lpstr>
      <vt:lpstr>微软雅黑</vt:lpstr>
      <vt:lpstr>Calibri</vt:lpstr>
      <vt:lpstr>Arial Unicode MS</vt:lpstr>
      <vt:lpstr>Symbol</vt:lpstr>
      <vt:lpstr>A000120140530A99PPBG</vt:lpstr>
      <vt:lpstr>AT TPC的进展与实验报告</vt:lpstr>
      <vt:lpstr>主要内容</vt:lpstr>
      <vt:lpstr>What is TPC</vt:lpstr>
      <vt:lpstr>What is AT-TPC</vt:lpstr>
      <vt:lpstr>Advantage of AT TPC</vt:lpstr>
      <vt:lpstr>Advantage of AT TPC</vt:lpstr>
      <vt:lpstr>AT TPC 的好处</vt:lpstr>
      <vt:lpstr>实验上认定原子核具有集团结构的依据</vt:lpstr>
      <vt:lpstr>两种流派的AT-TPC</vt:lpstr>
      <vt:lpstr>ACTAR TPC Conceptual Design Report http://pro.ganil-spiral2.eu/laboratory/detectors/actartpc/publications</vt:lpstr>
      <vt:lpstr>综述文献： ACTAR TPC Conceptual Design Report http://pro.ganil-spiral2.eu/laboratory/detectors/actartpc/publications</vt:lpstr>
      <vt:lpstr>Key of TPC</vt:lpstr>
      <vt:lpstr>PowerPoint 演示文稿</vt:lpstr>
      <vt:lpstr>Cooperation of GET in China</vt:lpstr>
      <vt:lpstr>TPC GET group since 2015.11</vt:lpstr>
      <vt:lpstr>Group of Prof. Tang Xiaodong  at IMP in Lanzhou Fusion reaction measurement</vt:lpstr>
      <vt:lpstr>Preliminary results for 16O+40Ar</vt:lpstr>
      <vt:lpstr>TPC &amp;AGET 测试</vt:lpstr>
      <vt:lpstr>PowerPoint 演示文稿</vt:lpstr>
      <vt:lpstr>北大的GEM TPC研发进展</vt:lpstr>
      <vt:lpstr>测量</vt:lpstr>
      <vt:lpstr>PowerPoint 演示文稿</vt:lpstr>
      <vt:lpstr>α源径迹测试</vt:lpstr>
      <vt:lpstr>X方向定位精度为条周期1.53mm/sqrt(12)  漂移方向（Z方向）的定位分辨率残差=0.066mm 对应一条的分辨率σ=0.054mm</vt:lpstr>
      <vt:lpstr>角度分辨率估计  对每一条穿透TPC的alpha径迹 前半部分的直线拟合算斜率k1 前后部分的直线拟合算斜率k2  计算k1-k2</vt:lpstr>
      <vt:lpstr>k1-k2 sigma=0.01149 对应到角度分辨率=0.47°（sigma）</vt:lpstr>
      <vt:lpstr>α源粒子在TPC散射径迹初步观察  气体He+CO2(4%)  800mbar</vt:lpstr>
      <vt:lpstr>α源粒子在TPC散射径迹初步观察  气体He+CO2(4%)  800mbar</vt:lpstr>
      <vt:lpstr>PowerPoint 演示文稿</vt:lpstr>
      <vt:lpstr>测量</vt:lpstr>
      <vt:lpstr>进展</vt:lpstr>
      <vt:lpstr>ActarSim Simulation by Han Jiaxing</vt:lpstr>
      <vt:lpstr>PowerPoint 演示文稿</vt:lpstr>
      <vt:lpstr>新场笼设计</vt:lpstr>
      <vt:lpstr>总结</vt:lpstr>
      <vt:lpstr>PowerPoint 演示文稿</vt:lpstr>
      <vt:lpstr>结构： TPC灵敏区：200mm*300mm*200mm 读出pad：2mm*3mm，10000路 读出电子学：AGET 辅助探测阵列：CsI晶体，三面   目标： 利用中低能放射性核束研究 奇异核集团结构 熔合反应 I型X射线暴(α, p)突破反应的直接测量 巨共振等</vt:lpstr>
      <vt:lpstr>感谢TPC GET合作组 谢谢大家   李奇特  Email： liqt@pku.edu.cn</vt:lpstr>
      <vt:lpstr>PowerPoint 演示文稿</vt:lpstr>
      <vt:lpstr>Group of Prof. Tang Xiaodong  at IMP in Lanzhou Fusion reaction measurement</vt:lpstr>
      <vt:lpstr>Detector tests with beam @ IMP</vt:lpstr>
      <vt:lpstr>Preliminary results for 16O+40Ar</vt:lpstr>
      <vt:lpstr>PowerPoint 演示文稿</vt:lpstr>
      <vt:lpstr>PowerPoint 演示文稿</vt:lpstr>
      <vt:lpstr>PowerPoint 演示文稿</vt:lpstr>
      <vt:lpstr>PowerPoint 演示文稿</vt:lpstr>
      <vt:lpstr>International cooperation</vt:lpstr>
      <vt:lpstr>感谢TPC GET合作组 谢谢大家  Email： liqt@pku.edu.cn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Qite</dc:creator>
  <cp:lastModifiedBy>奇特文竹</cp:lastModifiedBy>
  <cp:revision>19</cp:revision>
  <dcterms:created xsi:type="dcterms:W3CDTF">2017-07-21T20:11:00Z</dcterms:created>
  <dcterms:modified xsi:type="dcterms:W3CDTF">2017-11-11T05:24:03Z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