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0" r:id="rId4"/>
    <p:sldId id="267" r:id="rId5"/>
    <p:sldId id="262" r:id="rId6"/>
    <p:sldId id="273" r:id="rId7"/>
    <p:sldId id="271" r:id="rId8"/>
    <p:sldId id="266" r:id="rId9"/>
    <p:sldId id="260" r:id="rId10"/>
    <p:sldId id="269" r:id="rId11"/>
    <p:sldId id="265" r:id="rId12"/>
    <p:sldId id="263" r:id="rId13"/>
    <p:sldId id="264" r:id="rId14"/>
    <p:sldId id="268" r:id="rId15"/>
    <p:sldId id="259" r:id="rId16"/>
    <p:sldId id="261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CEDB"/>
    <a:srgbClr val="EBC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8203" autoAdjust="0"/>
    <p:restoredTop sz="96429" autoAdjust="0"/>
  </p:normalViewPr>
  <p:slideViewPr>
    <p:cSldViewPr snapToGrid="0">
      <p:cViewPr varScale="1">
        <p:scale>
          <a:sx n="71" d="100"/>
          <a:sy n="71" d="100"/>
        </p:scale>
        <p:origin x="174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4CD60-21AB-41FE-BC3F-C9ACAE45EF73}" type="datetimeFigureOut">
              <a:rPr lang="zh-CN" altLang="en-US" smtClean="0"/>
              <a:t>2017-11-11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607D6-FA73-455A-9E77-F3D530A6E0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89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607D6-FA73-455A-9E77-F3D530A6E0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717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607D6-FA73-455A-9E77-F3D530A6E0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995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5607D6-FA73-455A-9E77-F3D530A6E0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73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2017/11/9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ECEC-5213-4DD5-B626-ECF332FB51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814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2017/11/9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ECEC-5213-4DD5-B626-ECF332FB51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57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2017/11/9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ECEC-5213-4DD5-B626-ECF332FB51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95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2017/11/9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ECEC-5213-4DD5-B626-ECF332FB51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96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2017/11/9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ECEC-5213-4DD5-B626-ECF332FB51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727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2017/11/9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ECEC-5213-4DD5-B626-ECF332FB51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55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2017/11/9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ECEC-5213-4DD5-B626-ECF332FB51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38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2017/11/9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ECEC-5213-4DD5-B626-ECF332FB51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326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2017/11/9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ECEC-5213-4DD5-B626-ECF332FB51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366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2017/11/9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ECEC-5213-4DD5-B626-ECF332FB51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65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2017/11/9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DECEC-5213-4DD5-B626-ECF332FB51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792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2017/11/9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DECEC-5213-4DD5-B626-ECF332FB51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11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57225" y="2633751"/>
            <a:ext cx="7772400" cy="689125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M-THGEM</a:t>
            </a:r>
            <a:r>
              <a:rPr lang="zh-CN" altLang="en-US" sz="3600" b="1" dirty="0" smtClean="0"/>
              <a:t>及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CCD</a:t>
            </a:r>
            <a:r>
              <a:rPr lang="zh-CN" altLang="en-US" sz="3600" b="1" dirty="0" smtClean="0"/>
              <a:t>光读出研究</a:t>
            </a:r>
            <a:endParaRPr lang="zh-CN" altLang="en-US" sz="36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20" y="118521"/>
            <a:ext cx="1828800" cy="1743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775" y="147096"/>
            <a:ext cx="3124200" cy="1714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725" y="6369364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第七届全国先进气体探测器研讨会、</a:t>
            </a:r>
            <a:r>
              <a:rPr lang="en-US" altLang="zh-CN" sz="1600" dirty="0"/>
              <a:t>2017</a:t>
            </a:r>
            <a:r>
              <a:rPr lang="zh-CN" altLang="en-US" sz="1600" dirty="0"/>
              <a:t>年</a:t>
            </a:r>
            <a:r>
              <a:rPr lang="en-US" altLang="zh-CN" sz="1600" dirty="0"/>
              <a:t>11</a:t>
            </a:r>
            <a:r>
              <a:rPr lang="zh-CN" altLang="en-US" sz="1600" dirty="0"/>
              <a:t>月</a:t>
            </a:r>
            <a:r>
              <a:rPr lang="en-US" altLang="zh-CN" sz="1600" dirty="0"/>
              <a:t>11</a:t>
            </a:r>
            <a:r>
              <a:rPr lang="zh-CN" altLang="en-US" sz="1600" dirty="0"/>
              <a:t>日</a:t>
            </a:r>
          </a:p>
          <a:p>
            <a:endParaRPr lang="zh-CN" altLang="en-US" sz="1600" dirty="0"/>
          </a:p>
        </p:txBody>
      </p:sp>
      <p:sp>
        <p:nvSpPr>
          <p:cNvPr id="5" name="文本框 4"/>
          <p:cNvSpPr txBox="1"/>
          <p:nvPr/>
        </p:nvSpPr>
        <p:spPr>
          <a:xfrm>
            <a:off x="4341082" y="4641851"/>
            <a:ext cx="4802918" cy="1296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 smtClean="0"/>
              <a:t>彭志远</a:t>
            </a:r>
            <a:r>
              <a:rPr lang="en-US" altLang="zh-CN" sz="1600" baseline="30000" dirty="0"/>
              <a:t>1</a:t>
            </a:r>
            <a:r>
              <a:rPr lang="zh-CN" altLang="en-US" sz="1600" dirty="0" smtClean="0"/>
              <a:t>、谢宇广</a:t>
            </a:r>
            <a:r>
              <a:rPr lang="en-US" altLang="zh-CN" sz="1600" baseline="30000" dirty="0" smtClean="0"/>
              <a:t>2</a:t>
            </a:r>
            <a:r>
              <a:rPr lang="zh-CN" altLang="en-US" sz="1600" dirty="0" smtClean="0"/>
              <a:t>、李更兰</a:t>
            </a:r>
            <a:r>
              <a:rPr lang="en-US" altLang="zh-CN" sz="1600" baseline="30000" dirty="0" smtClean="0"/>
              <a:t>2</a:t>
            </a:r>
          </a:p>
          <a:p>
            <a:pPr algn="ctr">
              <a:lnSpc>
                <a:spcPct val="125000"/>
              </a:lnSpc>
            </a:pPr>
            <a:r>
              <a:rPr lang="en-US" altLang="zh-CN" sz="1600" dirty="0" smtClean="0"/>
              <a:t>1</a:t>
            </a:r>
            <a:r>
              <a:rPr lang="zh-CN" altLang="en-US" sz="1600" dirty="0" smtClean="0"/>
              <a:t>、广西大学</a:t>
            </a:r>
            <a:endParaRPr lang="en-US" altLang="zh-CN" sz="1600" dirty="0" smtClean="0"/>
          </a:p>
          <a:p>
            <a:pPr algn="ctr">
              <a:lnSpc>
                <a:spcPct val="125000"/>
              </a:lnSpc>
            </a:pPr>
            <a:r>
              <a:rPr lang="en-US" altLang="zh-CN" sz="1600" dirty="0" smtClean="0"/>
              <a:t>2</a:t>
            </a:r>
            <a:r>
              <a:rPr lang="zh-CN" altLang="en-US" sz="1600" dirty="0" smtClean="0"/>
              <a:t>、中国科学院高能物理研究所，核探测与核电子学</a:t>
            </a:r>
            <a:endParaRPr lang="en-US" altLang="zh-CN" sz="1600" dirty="0" smtClean="0"/>
          </a:p>
          <a:p>
            <a:pPr algn="ctr">
              <a:lnSpc>
                <a:spcPct val="125000"/>
              </a:lnSpc>
            </a:pPr>
            <a:r>
              <a:rPr lang="zh-CN" altLang="en-US" sz="1600" dirty="0" smtClean="0"/>
              <a:t>国家重点实验室</a:t>
            </a:r>
            <a:endParaRPr lang="en-US" altLang="zh-CN" sz="1600" dirty="0" smtClean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886575" y="6369364"/>
            <a:ext cx="2057400" cy="365125"/>
          </a:xfrm>
        </p:spPr>
        <p:txBody>
          <a:bodyPr/>
          <a:lstStyle/>
          <a:p>
            <a:fld id="{EADDECEC-5213-4DD5-B626-ECF332FB51A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9594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36576" y="6356350"/>
            <a:ext cx="369663" cy="359176"/>
          </a:xfrm>
        </p:spPr>
        <p:txBody>
          <a:bodyPr/>
          <a:lstStyle/>
          <a:p>
            <a:fld id="{EADDECEC-5213-4DD5-B626-ECF332FB51A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38150" y="228600"/>
            <a:ext cx="8372475" cy="602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</a:rPr>
              <a:t>基于厚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</a:t>
            </a:r>
            <a:r>
              <a:rPr lang="zh-CN" altLang="en-US" sz="3200" dirty="0" smtClean="0">
                <a:solidFill>
                  <a:schemeClr val="tx1"/>
                </a:solidFill>
              </a:rPr>
              <a:t>和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CCD</a:t>
            </a:r>
            <a:r>
              <a:rPr lang="zh-CN" altLang="en-US" sz="3200" dirty="0" smtClean="0">
                <a:solidFill>
                  <a:schemeClr val="tx1"/>
                </a:solidFill>
              </a:rPr>
              <a:t>的成像</a:t>
            </a:r>
            <a:r>
              <a:rPr lang="zh-CN" altLang="en-US" sz="3200" dirty="0" smtClean="0">
                <a:solidFill>
                  <a:schemeClr val="tx1"/>
                </a:solidFill>
              </a:rPr>
              <a:t>探测器研究进展</a:t>
            </a:r>
            <a:r>
              <a:rPr lang="en-US" altLang="zh-CN" sz="3200" dirty="0" smtClean="0">
                <a:solidFill>
                  <a:schemeClr val="tx1"/>
                </a:solidFill>
              </a:rPr>
              <a:t> 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438150" y="997016"/>
            <a:ext cx="3667125" cy="4032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200" dirty="0" smtClean="0"/>
              <a:t>厚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GEM</a:t>
            </a:r>
            <a:r>
              <a:rPr lang="zh-CN" altLang="en-US" sz="2200" dirty="0" smtClean="0"/>
              <a:t>光读出背景及现状</a:t>
            </a:r>
            <a:endParaRPr lang="zh-CN" altLang="en-US" sz="2200" dirty="0"/>
          </a:p>
        </p:txBody>
      </p:sp>
      <p:sp>
        <p:nvSpPr>
          <p:cNvPr id="12" name="矩形 11"/>
          <p:cNvSpPr/>
          <p:nvPr/>
        </p:nvSpPr>
        <p:spPr>
          <a:xfrm>
            <a:off x="438150" y="1540902"/>
            <a:ext cx="8372475" cy="1317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zh-CN" sz="2000" dirty="0"/>
              <a:t>基于微结构气体探测器（</a:t>
            </a:r>
            <a:r>
              <a:rPr lang="en-US" altLang="zh-CN" sz="2000" dirty="0"/>
              <a:t>MPGD</a:t>
            </a:r>
            <a:r>
              <a:rPr lang="zh-CN" altLang="zh-CN" sz="2000" dirty="0"/>
              <a:t>）的成像应用十分广泛，如</a:t>
            </a:r>
            <a:r>
              <a:rPr lang="en-US" altLang="zh-CN" sz="2000" dirty="0"/>
              <a:t>X</a:t>
            </a:r>
            <a:r>
              <a:rPr lang="zh-CN" altLang="zh-CN" sz="2000" dirty="0"/>
              <a:t>射线成像和中子成像等。</a:t>
            </a:r>
            <a:r>
              <a:rPr lang="zh-CN" altLang="en-US" sz="2000" dirty="0"/>
              <a:t>就</a:t>
            </a:r>
            <a:r>
              <a:rPr lang="zh-CN" altLang="zh-CN" sz="2000" dirty="0"/>
              <a:t>探测器而言，有多种选择，如</a:t>
            </a:r>
            <a:r>
              <a:rPr lang="en-US" altLang="zh-CN" sz="2000" dirty="0" err="1"/>
              <a:t>Micromegas</a:t>
            </a:r>
            <a:r>
              <a:rPr lang="zh-CN" altLang="zh-CN" sz="2000" dirty="0"/>
              <a:t>、</a:t>
            </a:r>
            <a:r>
              <a:rPr lang="en-US" altLang="zh-CN" sz="2000" dirty="0"/>
              <a:t>GEM</a:t>
            </a:r>
            <a:r>
              <a:rPr lang="zh-CN" altLang="zh-CN" sz="2000" dirty="0"/>
              <a:t>和厚</a:t>
            </a:r>
            <a:r>
              <a:rPr lang="en-US" altLang="zh-CN" sz="2000" dirty="0"/>
              <a:t>GEM</a:t>
            </a:r>
            <a:r>
              <a:rPr lang="zh-CN" altLang="en-US" sz="2000" dirty="0"/>
              <a:t>等，相对于硅和闪烁体成像技术，</a:t>
            </a:r>
            <a:r>
              <a:rPr lang="en-US" altLang="zh-CN" sz="2000" dirty="0"/>
              <a:t>MPGD</a:t>
            </a:r>
            <a:r>
              <a:rPr lang="zh-CN" altLang="en-US" sz="2000" dirty="0"/>
              <a:t>具有大面积、成本低的优点，国内外基于各种</a:t>
            </a:r>
            <a:r>
              <a:rPr lang="en-US" altLang="zh-CN" sz="2000" dirty="0"/>
              <a:t>MPGD</a:t>
            </a:r>
            <a:r>
              <a:rPr lang="zh-CN" altLang="en-US" sz="2000" dirty="0"/>
              <a:t>均有应用于成像的研究</a:t>
            </a:r>
            <a:r>
              <a:rPr lang="zh-CN" altLang="zh-CN" sz="1600" dirty="0"/>
              <a:t>。</a:t>
            </a:r>
            <a:endParaRPr lang="zh-CN" altLang="en-US" sz="1600" dirty="0"/>
          </a:p>
        </p:txBody>
      </p:sp>
      <p:pic>
        <p:nvPicPr>
          <p:cNvPr id="13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6177" y="2992789"/>
            <a:ext cx="3030399" cy="3363561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38150" y="2992789"/>
            <a:ext cx="4998829" cy="70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        除了</a:t>
            </a:r>
            <a:r>
              <a:rPr lang="zh-CN" altLang="en-US" sz="2000" dirty="0">
                <a:solidFill>
                  <a:srgbClr val="FF0000"/>
                </a:solidFill>
              </a:rPr>
              <a:t>电荷感应读出方法之外，还可以利用雪崩发光进行读出！</a:t>
            </a:r>
            <a:endParaRPr lang="zh-CN" altLang="en-US" sz="2000" dirty="0"/>
          </a:p>
        </p:txBody>
      </p:sp>
      <p:sp>
        <p:nvSpPr>
          <p:cNvPr id="2" name="文本框 1"/>
          <p:cNvSpPr txBox="1"/>
          <p:nvPr/>
        </p:nvSpPr>
        <p:spPr>
          <a:xfrm>
            <a:off x="711808" y="3914759"/>
            <a:ext cx="44515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000000"/>
                </a:solidFill>
                <a:latin typeface="+mn-ea"/>
              </a:rPr>
              <a:t>优点：</a:t>
            </a:r>
            <a:endParaRPr lang="en-US" altLang="zh-CN" sz="2000" dirty="0" smtClean="0">
              <a:solidFill>
                <a:srgbClr val="000000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000000"/>
                </a:solidFill>
                <a:latin typeface="+mn-ea"/>
              </a:rPr>
              <a:t>单一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光读出</a:t>
            </a:r>
            <a:r>
              <a:rPr lang="zh-CN" altLang="en-US" sz="2000" dirty="0" smtClean="0">
                <a:solidFill>
                  <a:srgbClr val="000000"/>
                </a:solidFill>
                <a:latin typeface="+mn-ea"/>
              </a:rPr>
              <a:t>器件（如</a:t>
            </a:r>
            <a:r>
              <a:rPr lang="en-US" altLang="zh-CN" sz="2000" dirty="0" smtClean="0">
                <a:solidFill>
                  <a:srgbClr val="000000"/>
                </a:solidFill>
                <a:latin typeface="+mn-ea"/>
              </a:rPr>
              <a:t>CCD</a:t>
            </a:r>
            <a:r>
              <a:rPr lang="zh-CN" altLang="en-US" sz="2000" dirty="0" smtClean="0">
                <a:solidFill>
                  <a:srgbClr val="000000"/>
                </a:solidFill>
                <a:latin typeface="+mn-ea"/>
              </a:rPr>
              <a:t>）即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可实现非常大视角和灵敏面积的读出，只需</a:t>
            </a:r>
            <a:r>
              <a:rPr lang="zh-CN" altLang="en-US" sz="2000" dirty="0" smtClean="0">
                <a:solidFill>
                  <a:srgbClr val="000000"/>
                </a:solidFill>
                <a:latin typeface="+mn-ea"/>
              </a:rPr>
              <a:t>调焦。</a:t>
            </a:r>
            <a:endParaRPr lang="en-US" altLang="zh-CN" sz="2000" dirty="0" smtClean="0">
              <a:solidFill>
                <a:srgbClr val="000000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000000"/>
                </a:solidFill>
                <a:latin typeface="+mn-ea"/>
              </a:rPr>
              <a:t>读出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体积小、成本大大</a:t>
            </a:r>
            <a:r>
              <a:rPr lang="zh-CN" altLang="en-US" sz="2000" dirty="0" smtClean="0">
                <a:solidFill>
                  <a:srgbClr val="000000"/>
                </a:solidFill>
                <a:latin typeface="+mn-ea"/>
              </a:rPr>
              <a:t>降低。</a:t>
            </a:r>
            <a:endParaRPr lang="en-US" altLang="zh-CN" sz="2000" dirty="0" smtClean="0">
              <a:solidFill>
                <a:srgbClr val="000000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000000"/>
                </a:solidFill>
                <a:latin typeface="+mn-ea"/>
              </a:rPr>
              <a:t>CCD</a:t>
            </a:r>
            <a:r>
              <a:rPr lang="zh-CN" altLang="en-US" sz="2000" dirty="0">
                <a:solidFill>
                  <a:srgbClr val="000000"/>
                </a:solidFill>
                <a:latin typeface="+mn-ea"/>
              </a:rPr>
              <a:t>相机是完全商业化的成熟且高性能产品，</a:t>
            </a:r>
            <a:r>
              <a:rPr lang="zh-CN" altLang="en-US" sz="2000" dirty="0" smtClean="0">
                <a:solidFill>
                  <a:srgbClr val="000000"/>
                </a:solidFill>
                <a:latin typeface="+mn-ea"/>
              </a:rPr>
              <a:t>成本较低</a:t>
            </a:r>
            <a:r>
              <a:rPr lang="zh-CN" altLang="en-US" sz="2000" dirty="0" smtClean="0">
                <a:solidFill>
                  <a:srgbClr val="000000"/>
                </a:solidFill>
                <a:latin typeface="+mn-ea"/>
              </a:rPr>
              <a:t>。</a:t>
            </a:r>
            <a:endParaRPr lang="en-US" altLang="zh-CN" sz="2000" dirty="0" smtClean="0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08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5780" y="1036316"/>
            <a:ext cx="3667125" cy="4032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sz="2200" dirty="0" smtClean="0"/>
              <a:t>厚</a:t>
            </a:r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GEM</a:t>
            </a:r>
            <a:r>
              <a:rPr lang="zh-CN" altLang="en-US" sz="2200" dirty="0" smtClean="0"/>
              <a:t>光读出背景及现状</a:t>
            </a:r>
            <a:endParaRPr lang="zh-CN" altLang="en-US" sz="2200" dirty="0"/>
          </a:p>
        </p:txBody>
      </p:sp>
      <p:sp>
        <p:nvSpPr>
          <p:cNvPr id="5" name="矩形 4"/>
          <p:cNvSpPr/>
          <p:nvPr/>
        </p:nvSpPr>
        <p:spPr>
          <a:xfrm>
            <a:off x="438150" y="228600"/>
            <a:ext cx="8372475" cy="602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</a:rPr>
              <a:t>基于厚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</a:t>
            </a:r>
            <a:r>
              <a:rPr lang="zh-CN" altLang="en-US" sz="3200" dirty="0" smtClean="0">
                <a:solidFill>
                  <a:schemeClr val="tx1"/>
                </a:solidFill>
              </a:rPr>
              <a:t>和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CCD</a:t>
            </a:r>
            <a:r>
              <a:rPr lang="zh-CN" altLang="en-US" sz="3200" dirty="0" smtClean="0">
                <a:solidFill>
                  <a:schemeClr val="tx1"/>
                </a:solidFill>
              </a:rPr>
              <a:t>的成像</a:t>
            </a:r>
            <a:r>
              <a:rPr lang="zh-CN" altLang="en-US" sz="3200" dirty="0" smtClean="0">
                <a:solidFill>
                  <a:schemeClr val="tx1"/>
                </a:solidFill>
              </a:rPr>
              <a:t>探测器研究进展</a:t>
            </a:r>
            <a:r>
              <a:rPr lang="en-US" altLang="zh-CN" sz="3200" dirty="0" smtClean="0">
                <a:solidFill>
                  <a:schemeClr val="tx1"/>
                </a:solidFill>
              </a:rPr>
              <a:t> 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982883" y="6424084"/>
            <a:ext cx="2057400" cy="365125"/>
          </a:xfrm>
        </p:spPr>
        <p:txBody>
          <a:bodyPr/>
          <a:lstStyle/>
          <a:p>
            <a:fld id="{EADDECEC-5213-4DD5-B626-ECF332FB51A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01754" y="5751125"/>
            <a:ext cx="8208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</a:t>
            </a:r>
            <a:r>
              <a:rPr lang="zh-CN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研究目标：</a:t>
            </a:r>
            <a:r>
              <a:rPr lang="zh-CN" altLang="en-US" dirty="0" smtClean="0">
                <a:latin typeface="Times New Roman" panose="02020603050405020304" pitchFamily="18" charset="0"/>
              </a:rPr>
              <a:t>实现一种基于厚</a:t>
            </a:r>
            <a:r>
              <a:rPr lang="en-US" altLang="zh-CN" dirty="0" smtClean="0">
                <a:latin typeface="Times New Roman" panose="02020603050405020304" pitchFamily="18" charset="0"/>
              </a:rPr>
              <a:t>GEM</a:t>
            </a:r>
            <a:r>
              <a:rPr lang="zh-CN" altLang="en-US" dirty="0" smtClean="0">
                <a:latin typeface="Times New Roman" panose="02020603050405020304" pitchFamily="18" charset="0"/>
              </a:rPr>
              <a:t>或</a:t>
            </a:r>
            <a:r>
              <a:rPr lang="en-US" altLang="zh-CN" dirty="0" smtClean="0">
                <a:latin typeface="Times New Roman" panose="02020603050405020304" pitchFamily="18" charset="0"/>
              </a:rPr>
              <a:t>M-THGEM</a:t>
            </a:r>
            <a:r>
              <a:rPr lang="zh-CN" altLang="en-US" dirty="0" smtClean="0">
                <a:latin typeface="Times New Roman" panose="02020603050405020304" pitchFamily="18" charset="0"/>
              </a:rPr>
              <a:t>并且</a:t>
            </a:r>
            <a:r>
              <a:rPr lang="zh-CN" altLang="en-US" dirty="0" smtClean="0">
                <a:latin typeface="Times New Roman" panose="02020603050405020304" pitchFamily="18" charset="0"/>
              </a:rPr>
              <a:t>以普通</a:t>
            </a:r>
            <a:r>
              <a:rPr lang="en-US" altLang="zh-CN" dirty="0" smtClean="0">
                <a:latin typeface="Times New Roman" panose="02020603050405020304" pitchFamily="18" charset="0"/>
              </a:rPr>
              <a:t>CCD</a:t>
            </a:r>
            <a:r>
              <a:rPr lang="zh-CN" altLang="en-US" dirty="0" smtClean="0">
                <a:latin typeface="Times New Roman" panose="02020603050405020304" pitchFamily="18" charset="0"/>
              </a:rPr>
              <a:t>相机读出的</a:t>
            </a:r>
            <a:r>
              <a:rPr lang="en-US" altLang="zh-CN" dirty="0" smtClean="0">
                <a:latin typeface="Times New Roman" panose="02020603050405020304" pitchFamily="18" charset="0"/>
              </a:rPr>
              <a:t>X-ray</a:t>
            </a:r>
            <a:r>
              <a:rPr lang="zh-CN" altLang="en-US" dirty="0" smtClean="0">
                <a:latin typeface="Times New Roman" panose="02020603050405020304" pitchFamily="18" charset="0"/>
              </a:rPr>
              <a:t>成像探测器</a:t>
            </a:r>
            <a:r>
              <a:rPr lang="zh-CN" altLang="en-US" dirty="0" smtClean="0">
                <a:latin typeface="Times New Roman" panose="02020603050405020304" pitchFamily="18" charset="0"/>
              </a:rPr>
              <a:t>，单</a:t>
            </a:r>
            <a:r>
              <a:rPr lang="en-US" altLang="zh-CN" dirty="0" smtClean="0">
                <a:latin typeface="Times New Roman" panose="02020603050405020304" pitchFamily="18" charset="0"/>
              </a:rPr>
              <a:t>CCD</a:t>
            </a:r>
            <a:r>
              <a:rPr lang="zh-CN" altLang="en-US" dirty="0" smtClean="0">
                <a:latin typeface="Times New Roman" panose="02020603050405020304" pitchFamily="18" charset="0"/>
              </a:rPr>
              <a:t>成像灵敏面积</a:t>
            </a:r>
            <a:r>
              <a:rPr lang="en-US" altLang="zh-CN" dirty="0" smtClean="0">
                <a:latin typeface="Times New Roman" panose="02020603050405020304" pitchFamily="18" charset="0"/>
              </a:rPr>
              <a:t>&gt;=200</a:t>
            </a:r>
            <a:r>
              <a:rPr lang="zh-CN" altLang="en-US" dirty="0" smtClean="0">
                <a:latin typeface="Times New Roman" panose="02020603050405020304" pitchFamily="18" charset="0"/>
              </a:rPr>
              <a:t>*</a:t>
            </a:r>
            <a:r>
              <a:rPr lang="en-US" altLang="zh-CN" dirty="0" smtClean="0">
                <a:latin typeface="Times New Roman" panose="02020603050405020304" pitchFamily="18" charset="0"/>
              </a:rPr>
              <a:t>200mm</a:t>
            </a:r>
            <a:r>
              <a:rPr lang="en-US" altLang="zh-CN" baseline="30000" dirty="0" smtClean="0">
                <a:latin typeface="Times New Roman" panose="02020603050405020304" pitchFamily="18" charset="0"/>
              </a:rPr>
              <a:t>2</a:t>
            </a:r>
            <a:r>
              <a:rPr lang="zh-CN" altLang="en-US" baseline="30000" dirty="0" smtClean="0">
                <a:latin typeface="Times New Roman" panose="02020603050405020304" pitchFamily="18" charset="0"/>
              </a:rPr>
              <a:t>，</a:t>
            </a:r>
            <a:r>
              <a:rPr lang="zh-CN" altLang="en-US" dirty="0" smtClean="0">
                <a:latin typeface="Times New Roman" panose="02020603050405020304" pitchFamily="18" charset="0"/>
              </a:rPr>
              <a:t>位置分辨好于</a:t>
            </a:r>
            <a:r>
              <a:rPr lang="en-US" altLang="zh-CN" dirty="0" smtClean="0">
                <a:latin typeface="Times New Roman" panose="02020603050405020304" pitchFamily="18" charset="0"/>
              </a:rPr>
              <a:t>400</a:t>
            </a:r>
            <a:r>
              <a:rPr lang="el-GR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dirty="0" smtClean="0">
                <a:latin typeface="Times New Roman" panose="02020603050405020304" pitchFamily="18" charset="0"/>
              </a:rPr>
              <a:t>m</a:t>
            </a:r>
            <a:r>
              <a:rPr lang="zh-CN" altLang="en-US" dirty="0" smtClean="0">
                <a:latin typeface="Times New Roman" panose="02020603050405020304" pitchFamily="18" charset="0"/>
              </a:rPr>
              <a:t>。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29523" y="1392335"/>
            <a:ext cx="58451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dirty="0" smtClean="0">
                <a:latin typeface="Times New Roman" panose="02020603050405020304" pitchFamily="18" charset="0"/>
              </a:rPr>
              <a:t>我们以前有用</a:t>
            </a:r>
            <a:r>
              <a:rPr lang="en-US" altLang="zh-CN" dirty="0" smtClean="0">
                <a:latin typeface="Times New Roman" panose="02020603050405020304" pitchFamily="18" charset="0"/>
              </a:rPr>
              <a:t>ICCD</a:t>
            </a:r>
            <a:r>
              <a:rPr lang="zh-CN" altLang="en-US" dirty="0" smtClean="0">
                <a:latin typeface="Times New Roman" panose="02020603050405020304" pitchFamily="18" charset="0"/>
              </a:rPr>
              <a:t>相机测试厚</a:t>
            </a:r>
            <a:r>
              <a:rPr lang="en-US" altLang="zh-CN" dirty="0" smtClean="0">
                <a:latin typeface="Times New Roman" panose="02020603050405020304" pitchFamily="18" charset="0"/>
              </a:rPr>
              <a:t>GEM</a:t>
            </a:r>
            <a:r>
              <a:rPr lang="zh-CN" altLang="en-US" dirty="0" smtClean="0">
                <a:latin typeface="Times New Roman" panose="02020603050405020304" pitchFamily="18" charset="0"/>
              </a:rPr>
              <a:t>光读出，国科大也有</a:t>
            </a:r>
            <a:r>
              <a:rPr lang="en-US" altLang="zh-CN" dirty="0" smtClean="0">
                <a:latin typeface="Times New Roman" panose="02020603050405020304" pitchFamily="18" charset="0"/>
              </a:rPr>
              <a:t>THGEM</a:t>
            </a:r>
            <a:r>
              <a:rPr lang="zh-CN" altLang="en-US" dirty="0" smtClean="0">
                <a:latin typeface="Times New Roman" panose="02020603050405020304" pitchFamily="18" charset="0"/>
              </a:rPr>
              <a:t>成像方面的研究。</a:t>
            </a:r>
            <a:endParaRPr lang="en-US" altLang="zh-CN" dirty="0" smtClean="0">
              <a:latin typeface="Times New Roman" panose="02020603050405020304" pitchFamily="18" charset="0"/>
            </a:endParaRPr>
          </a:p>
          <a:p>
            <a:pPr indent="457200"/>
            <a:r>
              <a:rPr lang="zh-CN" altLang="en-US" dirty="0" smtClean="0">
                <a:latin typeface="Times New Roman" panose="02020603050405020304" pitchFamily="18" charset="0"/>
              </a:rPr>
              <a:t>国外有用</a:t>
            </a:r>
            <a:r>
              <a:rPr lang="en-US" altLang="zh-CN" dirty="0" smtClean="0">
                <a:latin typeface="Times New Roman" panose="02020603050405020304" pitchFamily="18" charset="0"/>
              </a:rPr>
              <a:t>G-GEM(Glass-</a:t>
            </a:r>
            <a:r>
              <a:rPr lang="en-US" altLang="zh-CN" dirty="0" err="1" smtClean="0">
                <a:latin typeface="Times New Roman" panose="02020603050405020304" pitchFamily="18" charset="0"/>
              </a:rPr>
              <a:t>GasElectronMultiplier</a:t>
            </a:r>
            <a:r>
              <a:rPr lang="en-US" altLang="zh-CN" dirty="0" smtClean="0">
                <a:latin typeface="Times New Roman" panose="02020603050405020304" pitchFamily="18" charset="0"/>
              </a:rPr>
              <a:t>)</a:t>
            </a:r>
            <a:r>
              <a:rPr lang="zh-CN" altLang="en-US" dirty="0" smtClean="0">
                <a:latin typeface="Times New Roman" panose="02020603050405020304" pitchFamily="18" charset="0"/>
              </a:rPr>
              <a:t>与普通</a:t>
            </a:r>
            <a:r>
              <a:rPr lang="en-US" altLang="zh-CN" dirty="0" smtClean="0">
                <a:latin typeface="Times New Roman" panose="02020603050405020304" pitchFamily="18" charset="0"/>
              </a:rPr>
              <a:t>CCD</a:t>
            </a:r>
            <a:r>
              <a:rPr lang="zh-CN" altLang="en-US" dirty="0" smtClean="0">
                <a:latin typeface="Times New Roman" panose="02020603050405020304" pitchFamily="18" charset="0"/>
              </a:rPr>
              <a:t>成像的研究，下图为其在</a:t>
            </a:r>
            <a:r>
              <a:rPr lang="en-US" altLang="zh-CN" dirty="0" smtClean="0">
                <a:latin typeface="Times New Roman" panose="02020603050405020304" pitchFamily="18" charset="0"/>
              </a:rPr>
              <a:t>100</a:t>
            </a:r>
            <a:r>
              <a:rPr lang="zh-CN" altLang="en-US" dirty="0" smtClean="0">
                <a:latin typeface="Times New Roman" panose="02020603050405020304" pitchFamily="18" charset="0"/>
              </a:rPr>
              <a:t>*</a:t>
            </a:r>
            <a:r>
              <a:rPr lang="en-US" altLang="zh-CN" dirty="0" smtClean="0">
                <a:latin typeface="Times New Roman" panose="02020603050405020304" pitchFamily="18" charset="0"/>
              </a:rPr>
              <a:t>100mm</a:t>
            </a:r>
            <a:r>
              <a:rPr lang="en-US" altLang="zh-CN" baseline="30000" dirty="0" smtClean="0">
                <a:latin typeface="Times New Roman" panose="02020603050405020304" pitchFamily="18" charset="0"/>
              </a:rPr>
              <a:t>2</a:t>
            </a:r>
            <a:r>
              <a:rPr lang="zh-CN" altLang="en-US" dirty="0" smtClean="0">
                <a:latin typeface="Times New Roman" panose="02020603050405020304" pitchFamily="18" charset="0"/>
              </a:rPr>
              <a:t>面积下得到的清晰</a:t>
            </a:r>
            <a:r>
              <a:rPr lang="en-US" altLang="zh-CN" dirty="0" smtClean="0">
                <a:latin typeface="Times New Roman" panose="02020603050405020304" pitchFamily="18" charset="0"/>
              </a:rPr>
              <a:t>X</a:t>
            </a:r>
            <a:r>
              <a:rPr lang="zh-CN" altLang="en-US" dirty="0" smtClean="0">
                <a:latin typeface="Times New Roman" panose="02020603050405020304" pitchFamily="18" charset="0"/>
              </a:rPr>
              <a:t>射线图像，空间分辨</a:t>
            </a:r>
            <a:r>
              <a:rPr lang="en-US" altLang="zh-CN" dirty="0" smtClean="0">
                <a:latin typeface="Times New Roman" panose="02020603050405020304" pitchFamily="18" charset="0"/>
              </a:rPr>
              <a:t>~500um</a:t>
            </a:r>
            <a:r>
              <a:rPr lang="zh-CN" altLang="en-US" dirty="0" smtClean="0">
                <a:latin typeface="Times New Roman" panose="02020603050405020304" pitchFamily="18" charset="0"/>
              </a:rPr>
              <a:t>。</a:t>
            </a:r>
            <a:endParaRPr lang="en-US" altLang="zh-CN" dirty="0" smtClean="0">
              <a:latin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149780" y="2866074"/>
            <a:ext cx="6564702" cy="2786331"/>
            <a:chOff x="1328468" y="2665562"/>
            <a:chExt cx="6564702" cy="2786331"/>
          </a:xfrm>
        </p:grpSpPr>
        <p:sp>
          <p:nvSpPr>
            <p:cNvPr id="11" name="矩形 10"/>
            <p:cNvSpPr/>
            <p:nvPr/>
          </p:nvSpPr>
          <p:spPr>
            <a:xfrm>
              <a:off x="1328468" y="2665562"/>
              <a:ext cx="6564702" cy="278633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4659" y="2766319"/>
              <a:ext cx="3055403" cy="2278202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9376" y="4066975"/>
              <a:ext cx="1000684" cy="99090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5849" y="2766318"/>
              <a:ext cx="3055401" cy="227820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97466" y="3942197"/>
              <a:ext cx="1123785" cy="1114402"/>
            </a:xfrm>
            <a:prstGeom prst="rect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2162815" y="5062895"/>
              <a:ext cx="4923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Obtained  image of leaves (2sec integration time)</a:t>
              </a:r>
              <a:r>
                <a:rPr lang="en-US" altLang="zh-CN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[2]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52387" y="656757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Fujiwara, et al., Review on Scientific 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Instruments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624" y="1005020"/>
            <a:ext cx="2013827" cy="174687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8033648" y="976318"/>
            <a:ext cx="109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</a:t>
            </a:r>
            <a:r>
              <a:rPr lang="el-GR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hole</a:t>
            </a:r>
          </a:p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280</a:t>
            </a:r>
            <a:r>
              <a:rPr lang="el-GR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pitch</a:t>
            </a:r>
          </a:p>
        </p:txBody>
      </p:sp>
    </p:spTree>
    <p:extLst>
      <p:ext uri="{BB962C8B-B14F-4D97-AF65-F5344CB8AC3E}">
        <p14:creationId xmlns:p14="http://schemas.microsoft.com/office/powerpoint/2010/main" val="41020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图片 10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32" y="2679408"/>
            <a:ext cx="6209203" cy="408440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26572" y="896179"/>
            <a:ext cx="29033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200" dirty="0"/>
              <a:t>光读出探测器设计</a:t>
            </a:r>
          </a:p>
        </p:txBody>
      </p:sp>
      <p:sp>
        <p:nvSpPr>
          <p:cNvPr id="6" name="矩形 5"/>
          <p:cNvSpPr/>
          <p:nvPr/>
        </p:nvSpPr>
        <p:spPr>
          <a:xfrm>
            <a:off x="438150" y="228600"/>
            <a:ext cx="8372475" cy="602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基于厚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GEM</a:t>
            </a:r>
            <a:r>
              <a:rPr lang="zh-CN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和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CCD</a:t>
            </a:r>
            <a:r>
              <a:rPr lang="zh-CN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的成像</a:t>
            </a:r>
            <a:r>
              <a:rPr lang="zh-CN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探测器研究进展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4" name="任意多边形 103"/>
          <p:cNvSpPr/>
          <p:nvPr/>
        </p:nvSpPr>
        <p:spPr>
          <a:xfrm>
            <a:off x="7425267" y="1684867"/>
            <a:ext cx="969334" cy="2777367"/>
          </a:xfrm>
          <a:custGeom>
            <a:avLst/>
            <a:gdLst>
              <a:gd name="connsiteX0" fmla="*/ 0 w 969334"/>
              <a:gd name="connsiteY0" fmla="*/ 0 h 2777367"/>
              <a:gd name="connsiteX1" fmla="*/ 25400 w 969334"/>
              <a:gd name="connsiteY1" fmla="*/ 626533 h 2777367"/>
              <a:gd name="connsiteX2" fmla="*/ 50800 w 969334"/>
              <a:gd name="connsiteY2" fmla="*/ 677333 h 2777367"/>
              <a:gd name="connsiteX3" fmla="*/ 110066 w 969334"/>
              <a:gd name="connsiteY3" fmla="*/ 719666 h 2777367"/>
              <a:gd name="connsiteX4" fmla="*/ 127000 w 969334"/>
              <a:gd name="connsiteY4" fmla="*/ 745066 h 2777367"/>
              <a:gd name="connsiteX5" fmla="*/ 203200 w 969334"/>
              <a:gd name="connsiteY5" fmla="*/ 795866 h 2777367"/>
              <a:gd name="connsiteX6" fmla="*/ 270933 w 969334"/>
              <a:gd name="connsiteY6" fmla="*/ 863600 h 2777367"/>
              <a:gd name="connsiteX7" fmla="*/ 338666 w 969334"/>
              <a:gd name="connsiteY7" fmla="*/ 897466 h 2777367"/>
              <a:gd name="connsiteX8" fmla="*/ 389466 w 969334"/>
              <a:gd name="connsiteY8" fmla="*/ 931333 h 2777367"/>
              <a:gd name="connsiteX9" fmla="*/ 575733 w 969334"/>
              <a:gd name="connsiteY9" fmla="*/ 1007533 h 2777367"/>
              <a:gd name="connsiteX10" fmla="*/ 677333 w 969334"/>
              <a:gd name="connsiteY10" fmla="*/ 1049866 h 2777367"/>
              <a:gd name="connsiteX11" fmla="*/ 804333 w 969334"/>
              <a:gd name="connsiteY11" fmla="*/ 1083733 h 2777367"/>
              <a:gd name="connsiteX12" fmla="*/ 846666 w 969334"/>
              <a:gd name="connsiteY12" fmla="*/ 1100666 h 2777367"/>
              <a:gd name="connsiteX13" fmla="*/ 897466 w 969334"/>
              <a:gd name="connsiteY13" fmla="*/ 1117600 h 2777367"/>
              <a:gd name="connsiteX14" fmla="*/ 846666 w 969334"/>
              <a:gd name="connsiteY14" fmla="*/ 1261533 h 2777367"/>
              <a:gd name="connsiteX15" fmla="*/ 762000 w 969334"/>
              <a:gd name="connsiteY15" fmla="*/ 1295400 h 2777367"/>
              <a:gd name="connsiteX16" fmla="*/ 668866 w 969334"/>
              <a:gd name="connsiteY16" fmla="*/ 1354666 h 2777367"/>
              <a:gd name="connsiteX17" fmla="*/ 457200 w 969334"/>
              <a:gd name="connsiteY17" fmla="*/ 1413933 h 2777367"/>
              <a:gd name="connsiteX18" fmla="*/ 330200 w 969334"/>
              <a:gd name="connsiteY18" fmla="*/ 1456266 h 2777367"/>
              <a:gd name="connsiteX19" fmla="*/ 254000 w 969334"/>
              <a:gd name="connsiteY19" fmla="*/ 1464733 h 2777367"/>
              <a:gd name="connsiteX20" fmla="*/ 194733 w 969334"/>
              <a:gd name="connsiteY20" fmla="*/ 1473200 h 2777367"/>
              <a:gd name="connsiteX21" fmla="*/ 143933 w 969334"/>
              <a:gd name="connsiteY21" fmla="*/ 1490133 h 2777367"/>
              <a:gd name="connsiteX22" fmla="*/ 84666 w 969334"/>
              <a:gd name="connsiteY22" fmla="*/ 1498600 h 2777367"/>
              <a:gd name="connsiteX23" fmla="*/ 67733 w 969334"/>
              <a:gd name="connsiteY23" fmla="*/ 1549400 h 2777367"/>
              <a:gd name="connsiteX24" fmla="*/ 127000 w 969334"/>
              <a:gd name="connsiteY24" fmla="*/ 1634066 h 2777367"/>
              <a:gd name="connsiteX25" fmla="*/ 228600 w 969334"/>
              <a:gd name="connsiteY25" fmla="*/ 1676400 h 2777367"/>
              <a:gd name="connsiteX26" fmla="*/ 355600 w 969334"/>
              <a:gd name="connsiteY26" fmla="*/ 1735666 h 2777367"/>
              <a:gd name="connsiteX27" fmla="*/ 431800 w 969334"/>
              <a:gd name="connsiteY27" fmla="*/ 1778000 h 2777367"/>
              <a:gd name="connsiteX28" fmla="*/ 524933 w 969334"/>
              <a:gd name="connsiteY28" fmla="*/ 1811866 h 2777367"/>
              <a:gd name="connsiteX29" fmla="*/ 685800 w 969334"/>
              <a:gd name="connsiteY29" fmla="*/ 1888066 h 2777367"/>
              <a:gd name="connsiteX30" fmla="*/ 711200 w 969334"/>
              <a:gd name="connsiteY30" fmla="*/ 1921933 h 2777367"/>
              <a:gd name="connsiteX31" fmla="*/ 643466 w 969334"/>
              <a:gd name="connsiteY31" fmla="*/ 2015066 h 2777367"/>
              <a:gd name="connsiteX32" fmla="*/ 584200 w 969334"/>
              <a:gd name="connsiteY32" fmla="*/ 2048933 h 2777367"/>
              <a:gd name="connsiteX33" fmla="*/ 533400 w 969334"/>
              <a:gd name="connsiteY33" fmla="*/ 2082800 h 2777367"/>
              <a:gd name="connsiteX34" fmla="*/ 414866 w 969334"/>
              <a:gd name="connsiteY34" fmla="*/ 2116666 h 2777367"/>
              <a:gd name="connsiteX35" fmla="*/ 287866 w 969334"/>
              <a:gd name="connsiteY35" fmla="*/ 2175933 h 2777367"/>
              <a:gd name="connsiteX36" fmla="*/ 533400 w 969334"/>
              <a:gd name="connsiteY36" fmla="*/ 2269066 h 2777367"/>
              <a:gd name="connsiteX37" fmla="*/ 804333 w 969334"/>
              <a:gd name="connsiteY37" fmla="*/ 2387600 h 2777367"/>
              <a:gd name="connsiteX38" fmla="*/ 880533 w 969334"/>
              <a:gd name="connsiteY38" fmla="*/ 2421466 h 2777367"/>
              <a:gd name="connsiteX39" fmla="*/ 931333 w 969334"/>
              <a:gd name="connsiteY39" fmla="*/ 2438400 h 2777367"/>
              <a:gd name="connsiteX40" fmla="*/ 931333 w 969334"/>
              <a:gd name="connsiteY40" fmla="*/ 2497666 h 2777367"/>
              <a:gd name="connsiteX41" fmla="*/ 465666 w 969334"/>
              <a:gd name="connsiteY41" fmla="*/ 2556933 h 2777367"/>
              <a:gd name="connsiteX42" fmla="*/ 347133 w 969334"/>
              <a:gd name="connsiteY42" fmla="*/ 2573866 h 2777367"/>
              <a:gd name="connsiteX43" fmla="*/ 508000 w 969334"/>
              <a:gd name="connsiteY43" fmla="*/ 2607733 h 2777367"/>
              <a:gd name="connsiteX44" fmla="*/ 567266 w 969334"/>
              <a:gd name="connsiteY44" fmla="*/ 2633133 h 2777367"/>
              <a:gd name="connsiteX45" fmla="*/ 618066 w 969334"/>
              <a:gd name="connsiteY45" fmla="*/ 2658533 h 2777367"/>
              <a:gd name="connsiteX46" fmla="*/ 465666 w 969334"/>
              <a:gd name="connsiteY46" fmla="*/ 2734733 h 2777367"/>
              <a:gd name="connsiteX47" fmla="*/ 389466 w 969334"/>
              <a:gd name="connsiteY47" fmla="*/ 2751666 h 2777367"/>
              <a:gd name="connsiteX48" fmla="*/ 330200 w 969334"/>
              <a:gd name="connsiteY48" fmla="*/ 2768600 h 2777367"/>
              <a:gd name="connsiteX49" fmla="*/ 414866 w 969334"/>
              <a:gd name="connsiteY49" fmla="*/ 2777066 h 2777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69334" h="2777367">
                <a:moveTo>
                  <a:pt x="0" y="0"/>
                </a:moveTo>
                <a:cubicBezTo>
                  <a:pt x="47378" y="236907"/>
                  <a:pt x="-1539" y="-19993"/>
                  <a:pt x="25400" y="626533"/>
                </a:cubicBezTo>
                <a:cubicBezTo>
                  <a:pt x="25999" y="640906"/>
                  <a:pt x="41554" y="668087"/>
                  <a:pt x="50800" y="677333"/>
                </a:cubicBezTo>
                <a:cubicBezTo>
                  <a:pt x="61305" y="687838"/>
                  <a:pt x="95641" y="710050"/>
                  <a:pt x="110066" y="719666"/>
                </a:cubicBezTo>
                <a:cubicBezTo>
                  <a:pt x="115711" y="728133"/>
                  <a:pt x="119805" y="737871"/>
                  <a:pt x="127000" y="745066"/>
                </a:cubicBezTo>
                <a:cubicBezTo>
                  <a:pt x="144639" y="762705"/>
                  <a:pt x="183043" y="783772"/>
                  <a:pt x="203200" y="795866"/>
                </a:cubicBezTo>
                <a:cubicBezTo>
                  <a:pt x="228729" y="829905"/>
                  <a:pt x="231301" y="839211"/>
                  <a:pt x="270933" y="863600"/>
                </a:cubicBezTo>
                <a:cubicBezTo>
                  <a:pt x="292431" y="876830"/>
                  <a:pt x="316749" y="884942"/>
                  <a:pt x="338666" y="897466"/>
                </a:cubicBezTo>
                <a:cubicBezTo>
                  <a:pt x="356336" y="907563"/>
                  <a:pt x="371007" y="922763"/>
                  <a:pt x="389466" y="931333"/>
                </a:cubicBezTo>
                <a:cubicBezTo>
                  <a:pt x="450311" y="959583"/>
                  <a:pt x="513702" y="981991"/>
                  <a:pt x="575733" y="1007533"/>
                </a:cubicBezTo>
                <a:cubicBezTo>
                  <a:pt x="609658" y="1021502"/>
                  <a:pt x="641740" y="1040967"/>
                  <a:pt x="677333" y="1049866"/>
                </a:cubicBezTo>
                <a:cubicBezTo>
                  <a:pt x="712142" y="1058569"/>
                  <a:pt x="769353" y="1072073"/>
                  <a:pt x="804333" y="1083733"/>
                </a:cubicBezTo>
                <a:cubicBezTo>
                  <a:pt x="818751" y="1088539"/>
                  <a:pt x="832383" y="1095472"/>
                  <a:pt x="846666" y="1100666"/>
                </a:cubicBezTo>
                <a:cubicBezTo>
                  <a:pt x="863441" y="1106766"/>
                  <a:pt x="897466" y="1117600"/>
                  <a:pt x="897466" y="1117600"/>
                </a:cubicBezTo>
                <a:cubicBezTo>
                  <a:pt x="880533" y="1165578"/>
                  <a:pt x="877500" y="1221063"/>
                  <a:pt x="846666" y="1261533"/>
                </a:cubicBezTo>
                <a:cubicBezTo>
                  <a:pt x="828245" y="1285711"/>
                  <a:pt x="788926" y="1281296"/>
                  <a:pt x="762000" y="1295400"/>
                </a:cubicBezTo>
                <a:cubicBezTo>
                  <a:pt x="729404" y="1312474"/>
                  <a:pt x="702317" y="1339334"/>
                  <a:pt x="668866" y="1354666"/>
                </a:cubicBezTo>
                <a:cubicBezTo>
                  <a:pt x="615154" y="1379284"/>
                  <a:pt x="514448" y="1396971"/>
                  <a:pt x="457200" y="1413933"/>
                </a:cubicBezTo>
                <a:cubicBezTo>
                  <a:pt x="414415" y="1426610"/>
                  <a:pt x="373491" y="1445443"/>
                  <a:pt x="330200" y="1456266"/>
                </a:cubicBezTo>
                <a:cubicBezTo>
                  <a:pt x="305407" y="1462464"/>
                  <a:pt x="279359" y="1461563"/>
                  <a:pt x="254000" y="1464733"/>
                </a:cubicBezTo>
                <a:cubicBezTo>
                  <a:pt x="234198" y="1467208"/>
                  <a:pt x="214489" y="1470378"/>
                  <a:pt x="194733" y="1473200"/>
                </a:cubicBezTo>
                <a:cubicBezTo>
                  <a:pt x="177800" y="1478844"/>
                  <a:pt x="161325" y="1486119"/>
                  <a:pt x="143933" y="1490133"/>
                </a:cubicBezTo>
                <a:cubicBezTo>
                  <a:pt x="124488" y="1494620"/>
                  <a:pt x="100418" y="1486348"/>
                  <a:pt x="84666" y="1498600"/>
                </a:cubicBezTo>
                <a:cubicBezTo>
                  <a:pt x="70577" y="1509558"/>
                  <a:pt x="67733" y="1549400"/>
                  <a:pt x="67733" y="1549400"/>
                </a:cubicBezTo>
                <a:cubicBezTo>
                  <a:pt x="87489" y="1577622"/>
                  <a:pt x="99961" y="1612720"/>
                  <a:pt x="127000" y="1634066"/>
                </a:cubicBezTo>
                <a:cubicBezTo>
                  <a:pt x="155797" y="1656800"/>
                  <a:pt x="195073" y="1661499"/>
                  <a:pt x="228600" y="1676400"/>
                </a:cubicBezTo>
                <a:cubicBezTo>
                  <a:pt x="271290" y="1695373"/>
                  <a:pt x="313816" y="1714774"/>
                  <a:pt x="355600" y="1735666"/>
                </a:cubicBezTo>
                <a:cubicBezTo>
                  <a:pt x="381589" y="1748661"/>
                  <a:pt x="405303" y="1766076"/>
                  <a:pt x="431800" y="1778000"/>
                </a:cubicBezTo>
                <a:cubicBezTo>
                  <a:pt x="461924" y="1791556"/>
                  <a:pt x="494623" y="1798732"/>
                  <a:pt x="524933" y="1811866"/>
                </a:cubicBezTo>
                <a:cubicBezTo>
                  <a:pt x="579375" y="1835457"/>
                  <a:pt x="685800" y="1888066"/>
                  <a:pt x="685800" y="1888066"/>
                </a:cubicBezTo>
                <a:cubicBezTo>
                  <a:pt x="694267" y="1899355"/>
                  <a:pt x="709923" y="1907880"/>
                  <a:pt x="711200" y="1921933"/>
                </a:cubicBezTo>
                <a:cubicBezTo>
                  <a:pt x="716491" y="1980136"/>
                  <a:pt x="683810" y="1990239"/>
                  <a:pt x="643466" y="2015066"/>
                </a:cubicBezTo>
                <a:cubicBezTo>
                  <a:pt x="624088" y="2026991"/>
                  <a:pt x="603578" y="2037008"/>
                  <a:pt x="584200" y="2048933"/>
                </a:cubicBezTo>
                <a:cubicBezTo>
                  <a:pt x="566868" y="2059599"/>
                  <a:pt x="552296" y="2075242"/>
                  <a:pt x="533400" y="2082800"/>
                </a:cubicBezTo>
                <a:cubicBezTo>
                  <a:pt x="495247" y="2098061"/>
                  <a:pt x="450787" y="2096710"/>
                  <a:pt x="414866" y="2116666"/>
                </a:cubicBezTo>
                <a:cubicBezTo>
                  <a:pt x="323063" y="2167668"/>
                  <a:pt x="366232" y="2149812"/>
                  <a:pt x="287866" y="2175933"/>
                </a:cubicBezTo>
                <a:cubicBezTo>
                  <a:pt x="365283" y="2311412"/>
                  <a:pt x="273832" y="2187097"/>
                  <a:pt x="533400" y="2269066"/>
                </a:cubicBezTo>
                <a:cubicBezTo>
                  <a:pt x="627400" y="2298750"/>
                  <a:pt x="714073" y="2347973"/>
                  <a:pt x="804333" y="2387600"/>
                </a:cubicBezTo>
                <a:cubicBezTo>
                  <a:pt x="829784" y="2398774"/>
                  <a:pt x="854164" y="2412676"/>
                  <a:pt x="880533" y="2421466"/>
                </a:cubicBezTo>
                <a:lnTo>
                  <a:pt x="931333" y="2438400"/>
                </a:lnTo>
                <a:cubicBezTo>
                  <a:pt x="950414" y="2452711"/>
                  <a:pt x="1006356" y="2477205"/>
                  <a:pt x="931333" y="2497666"/>
                </a:cubicBezTo>
                <a:cubicBezTo>
                  <a:pt x="752310" y="2546491"/>
                  <a:pt x="645405" y="2538959"/>
                  <a:pt x="465666" y="2556933"/>
                </a:cubicBezTo>
                <a:cubicBezTo>
                  <a:pt x="425952" y="2560904"/>
                  <a:pt x="386644" y="2568222"/>
                  <a:pt x="347133" y="2573866"/>
                </a:cubicBezTo>
                <a:cubicBezTo>
                  <a:pt x="389819" y="2581627"/>
                  <a:pt x="463751" y="2592984"/>
                  <a:pt x="508000" y="2607733"/>
                </a:cubicBezTo>
                <a:cubicBezTo>
                  <a:pt x="528390" y="2614530"/>
                  <a:pt x="547310" y="2625151"/>
                  <a:pt x="567266" y="2633133"/>
                </a:cubicBezTo>
                <a:cubicBezTo>
                  <a:pt x="611083" y="2650660"/>
                  <a:pt x="575249" y="2629989"/>
                  <a:pt x="618066" y="2658533"/>
                </a:cubicBezTo>
                <a:cubicBezTo>
                  <a:pt x="550652" y="2700667"/>
                  <a:pt x="545262" y="2709598"/>
                  <a:pt x="465666" y="2734733"/>
                </a:cubicBezTo>
                <a:cubicBezTo>
                  <a:pt x="440854" y="2742568"/>
                  <a:pt x="414709" y="2745355"/>
                  <a:pt x="389466" y="2751666"/>
                </a:cubicBezTo>
                <a:cubicBezTo>
                  <a:pt x="369534" y="2756649"/>
                  <a:pt x="349955" y="2762955"/>
                  <a:pt x="330200" y="2768600"/>
                </a:cubicBezTo>
                <a:cubicBezTo>
                  <a:pt x="386370" y="2779833"/>
                  <a:pt x="358143" y="2777066"/>
                  <a:pt x="414866" y="2777066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任意多边形 105"/>
          <p:cNvSpPr/>
          <p:nvPr/>
        </p:nvSpPr>
        <p:spPr>
          <a:xfrm>
            <a:off x="5166517" y="1873959"/>
            <a:ext cx="3562616" cy="4074038"/>
          </a:xfrm>
          <a:custGeom>
            <a:avLst/>
            <a:gdLst>
              <a:gd name="connsiteX0" fmla="*/ 1979350 w 3562616"/>
              <a:gd name="connsiteY0" fmla="*/ 158041 h 4074038"/>
              <a:gd name="connsiteX1" fmla="*/ 2800616 w 3562616"/>
              <a:gd name="connsiteY1" fmla="*/ 1588908 h 4074038"/>
              <a:gd name="connsiteX2" fmla="*/ 1539083 w 3562616"/>
              <a:gd name="connsiteY2" fmla="*/ 1919108 h 4074038"/>
              <a:gd name="connsiteX3" fmla="*/ 3012283 w 3562616"/>
              <a:gd name="connsiteY3" fmla="*/ 2816574 h 4074038"/>
              <a:gd name="connsiteX4" fmla="*/ 1708416 w 3562616"/>
              <a:gd name="connsiteY4" fmla="*/ 3231441 h 4074038"/>
              <a:gd name="connsiteX5" fmla="*/ 2724416 w 3562616"/>
              <a:gd name="connsiteY5" fmla="*/ 3730974 h 4074038"/>
              <a:gd name="connsiteX6" fmla="*/ 3274750 w 3562616"/>
              <a:gd name="connsiteY6" fmla="*/ 3790241 h 4074038"/>
              <a:gd name="connsiteX7" fmla="*/ 2055550 w 3562616"/>
              <a:gd name="connsiteY7" fmla="*/ 4035774 h 4074038"/>
              <a:gd name="connsiteX8" fmla="*/ 3562616 w 3562616"/>
              <a:gd name="connsiteY8" fmla="*/ 4052708 h 4074038"/>
              <a:gd name="connsiteX9" fmla="*/ 2055550 w 3562616"/>
              <a:gd name="connsiteY9" fmla="*/ 3832574 h 4074038"/>
              <a:gd name="connsiteX10" fmla="*/ 2969950 w 3562616"/>
              <a:gd name="connsiteY10" fmla="*/ 1927574 h 4074038"/>
              <a:gd name="connsiteX11" fmla="*/ 133616 w 3562616"/>
              <a:gd name="connsiteY11" fmla="*/ 3849508 h 4074038"/>
              <a:gd name="connsiteX12" fmla="*/ 556950 w 3562616"/>
              <a:gd name="connsiteY12" fmla="*/ 3189108 h 4074038"/>
              <a:gd name="connsiteX13" fmla="*/ 1403616 w 3562616"/>
              <a:gd name="connsiteY13" fmla="*/ 2181574 h 4074038"/>
              <a:gd name="connsiteX14" fmla="*/ 1733816 w 3562616"/>
              <a:gd name="connsiteY14" fmla="*/ 5641 h 4074038"/>
              <a:gd name="connsiteX15" fmla="*/ 1293550 w 3562616"/>
              <a:gd name="connsiteY15" fmla="*/ 1546574 h 4074038"/>
              <a:gd name="connsiteX16" fmla="*/ 2097883 w 3562616"/>
              <a:gd name="connsiteY16" fmla="*/ 1394174 h 4074038"/>
              <a:gd name="connsiteX17" fmla="*/ 2546616 w 3562616"/>
              <a:gd name="connsiteY17" fmla="*/ 2376308 h 4074038"/>
              <a:gd name="connsiteX18" fmla="*/ 2741350 w 3562616"/>
              <a:gd name="connsiteY18" fmla="*/ 1436508 h 4074038"/>
              <a:gd name="connsiteX19" fmla="*/ 3452550 w 3562616"/>
              <a:gd name="connsiteY19" fmla="*/ 1698974 h 4074038"/>
              <a:gd name="connsiteX20" fmla="*/ 2775216 w 3562616"/>
              <a:gd name="connsiteY20" fmla="*/ 2520241 h 4074038"/>
              <a:gd name="connsiteX21" fmla="*/ 2123283 w 3562616"/>
              <a:gd name="connsiteY21" fmla="*/ 2300108 h 4074038"/>
              <a:gd name="connsiteX22" fmla="*/ 2927616 w 3562616"/>
              <a:gd name="connsiteY22" fmla="*/ 2884308 h 4074038"/>
              <a:gd name="connsiteX23" fmla="*/ 2445016 w 3562616"/>
              <a:gd name="connsiteY23" fmla="*/ 2875841 h 4074038"/>
              <a:gd name="connsiteX24" fmla="*/ 1852350 w 3562616"/>
              <a:gd name="connsiteY24" fmla="*/ 2596441 h 4074038"/>
              <a:gd name="connsiteX25" fmla="*/ 2368816 w 3562616"/>
              <a:gd name="connsiteY25" fmla="*/ 2808108 h 4074038"/>
              <a:gd name="connsiteX26" fmla="*/ 2588950 w 3562616"/>
              <a:gd name="connsiteY26" fmla="*/ 2350908 h 4074038"/>
              <a:gd name="connsiteX27" fmla="*/ 2749816 w 3562616"/>
              <a:gd name="connsiteY27" fmla="*/ 2139241 h 407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562616" h="4074038">
                <a:moveTo>
                  <a:pt x="1979350" y="158041"/>
                </a:moveTo>
                <a:cubicBezTo>
                  <a:pt x="2426672" y="726719"/>
                  <a:pt x="2873994" y="1295397"/>
                  <a:pt x="2800616" y="1588908"/>
                </a:cubicBezTo>
                <a:cubicBezTo>
                  <a:pt x="2727238" y="1882419"/>
                  <a:pt x="1503805" y="1714497"/>
                  <a:pt x="1539083" y="1919108"/>
                </a:cubicBezTo>
                <a:cubicBezTo>
                  <a:pt x="1574361" y="2123719"/>
                  <a:pt x="2984061" y="2597852"/>
                  <a:pt x="3012283" y="2816574"/>
                </a:cubicBezTo>
                <a:cubicBezTo>
                  <a:pt x="3040505" y="3035296"/>
                  <a:pt x="1756394" y="3079041"/>
                  <a:pt x="1708416" y="3231441"/>
                </a:cubicBezTo>
                <a:cubicBezTo>
                  <a:pt x="1660438" y="3383841"/>
                  <a:pt x="2463360" y="3637841"/>
                  <a:pt x="2724416" y="3730974"/>
                </a:cubicBezTo>
                <a:cubicBezTo>
                  <a:pt x="2985472" y="3824107"/>
                  <a:pt x="3386228" y="3739441"/>
                  <a:pt x="3274750" y="3790241"/>
                </a:cubicBezTo>
                <a:cubicBezTo>
                  <a:pt x="3163272" y="3841041"/>
                  <a:pt x="2007572" y="3992030"/>
                  <a:pt x="2055550" y="4035774"/>
                </a:cubicBezTo>
                <a:cubicBezTo>
                  <a:pt x="2103528" y="4079519"/>
                  <a:pt x="3562616" y="4086575"/>
                  <a:pt x="3562616" y="4052708"/>
                </a:cubicBezTo>
                <a:cubicBezTo>
                  <a:pt x="3562616" y="4018841"/>
                  <a:pt x="2154328" y="4186763"/>
                  <a:pt x="2055550" y="3832574"/>
                </a:cubicBezTo>
                <a:cubicBezTo>
                  <a:pt x="1956772" y="3478385"/>
                  <a:pt x="3290272" y="1924752"/>
                  <a:pt x="2969950" y="1927574"/>
                </a:cubicBezTo>
                <a:cubicBezTo>
                  <a:pt x="2649628" y="1930396"/>
                  <a:pt x="535783" y="3639252"/>
                  <a:pt x="133616" y="3849508"/>
                </a:cubicBezTo>
                <a:cubicBezTo>
                  <a:pt x="-268551" y="4059764"/>
                  <a:pt x="345283" y="3467097"/>
                  <a:pt x="556950" y="3189108"/>
                </a:cubicBezTo>
                <a:cubicBezTo>
                  <a:pt x="768617" y="2911119"/>
                  <a:pt x="1207472" y="2712152"/>
                  <a:pt x="1403616" y="2181574"/>
                </a:cubicBezTo>
                <a:cubicBezTo>
                  <a:pt x="1599760" y="1650996"/>
                  <a:pt x="1752160" y="111474"/>
                  <a:pt x="1733816" y="5641"/>
                </a:cubicBezTo>
                <a:cubicBezTo>
                  <a:pt x="1715472" y="-100192"/>
                  <a:pt x="1232872" y="1315152"/>
                  <a:pt x="1293550" y="1546574"/>
                </a:cubicBezTo>
                <a:cubicBezTo>
                  <a:pt x="1354228" y="1777996"/>
                  <a:pt x="1889039" y="1255885"/>
                  <a:pt x="2097883" y="1394174"/>
                </a:cubicBezTo>
                <a:cubicBezTo>
                  <a:pt x="2306727" y="1532463"/>
                  <a:pt x="2439372" y="2369252"/>
                  <a:pt x="2546616" y="2376308"/>
                </a:cubicBezTo>
                <a:cubicBezTo>
                  <a:pt x="2653860" y="2383364"/>
                  <a:pt x="2590361" y="1549397"/>
                  <a:pt x="2741350" y="1436508"/>
                </a:cubicBezTo>
                <a:cubicBezTo>
                  <a:pt x="2892339" y="1323619"/>
                  <a:pt x="3446906" y="1518352"/>
                  <a:pt x="3452550" y="1698974"/>
                </a:cubicBezTo>
                <a:cubicBezTo>
                  <a:pt x="3458194" y="1879596"/>
                  <a:pt x="2996760" y="2420052"/>
                  <a:pt x="2775216" y="2520241"/>
                </a:cubicBezTo>
                <a:cubicBezTo>
                  <a:pt x="2553672" y="2620430"/>
                  <a:pt x="2097883" y="2239430"/>
                  <a:pt x="2123283" y="2300108"/>
                </a:cubicBezTo>
                <a:cubicBezTo>
                  <a:pt x="2148683" y="2360786"/>
                  <a:pt x="2873994" y="2788353"/>
                  <a:pt x="2927616" y="2884308"/>
                </a:cubicBezTo>
                <a:cubicBezTo>
                  <a:pt x="2981238" y="2980263"/>
                  <a:pt x="2624227" y="2923819"/>
                  <a:pt x="2445016" y="2875841"/>
                </a:cubicBezTo>
                <a:cubicBezTo>
                  <a:pt x="2265805" y="2827863"/>
                  <a:pt x="1865050" y="2607730"/>
                  <a:pt x="1852350" y="2596441"/>
                </a:cubicBezTo>
                <a:cubicBezTo>
                  <a:pt x="1839650" y="2585152"/>
                  <a:pt x="2246049" y="2849030"/>
                  <a:pt x="2368816" y="2808108"/>
                </a:cubicBezTo>
                <a:cubicBezTo>
                  <a:pt x="2491583" y="2767186"/>
                  <a:pt x="2525450" y="2462386"/>
                  <a:pt x="2588950" y="2350908"/>
                </a:cubicBezTo>
                <a:cubicBezTo>
                  <a:pt x="2652450" y="2239430"/>
                  <a:pt x="2694783" y="2228141"/>
                  <a:pt x="2749816" y="2139241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矩形 109"/>
          <p:cNvSpPr/>
          <p:nvPr/>
        </p:nvSpPr>
        <p:spPr>
          <a:xfrm>
            <a:off x="187017" y="1239721"/>
            <a:ext cx="4397815" cy="1563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挑选国产优性能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FR-4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基材，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探测器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使用双层厚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GEM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或</a:t>
            </a:r>
            <a:r>
              <a:rPr lang="en-US" altLang="zh-CN" sz="2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M-THGEM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，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以实现低工作电压下大于</a:t>
            </a:r>
            <a:r>
              <a:rPr lang="en-US" altLang="zh-CN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10</a:t>
            </a:r>
            <a:r>
              <a:rPr lang="en-US" altLang="zh-CN" sz="2000" baseline="30000" dirty="0">
                <a:solidFill>
                  <a:schemeClr val="tx1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latin typeface="Times New Roman" panose="02020603050405020304" pitchFamily="18" charset="0"/>
              </a:rPr>
              <a:t>的</a:t>
            </a:r>
            <a:r>
              <a:rPr lang="zh-CN" altLang="en-US" sz="20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增益</a:t>
            </a:r>
            <a:endParaRPr lang="en-US" altLang="zh-CN" sz="2000" dirty="0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7" name="灯片编号占位符 116"/>
          <p:cNvSpPr>
            <a:spLocks noGrp="1"/>
          </p:cNvSpPr>
          <p:nvPr>
            <p:ph type="sldNum" sz="quarter" idx="12"/>
          </p:nvPr>
        </p:nvSpPr>
        <p:spPr>
          <a:xfrm>
            <a:off x="6947825" y="6398685"/>
            <a:ext cx="2057400" cy="365125"/>
          </a:xfrm>
        </p:spPr>
        <p:txBody>
          <a:bodyPr/>
          <a:lstStyle/>
          <a:p>
            <a:fld id="{EADDECEC-5213-4DD5-B626-ECF332FB51A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2853530" y="645789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探测器结构</a:t>
            </a:r>
            <a:endParaRPr lang="zh-CN" altLang="en-US" sz="2000" dirty="0"/>
          </a:p>
        </p:txBody>
      </p:sp>
      <p:sp>
        <p:nvSpPr>
          <p:cNvPr id="4" name="文本框 3"/>
          <p:cNvSpPr txBox="1"/>
          <p:nvPr/>
        </p:nvSpPr>
        <p:spPr>
          <a:xfrm>
            <a:off x="4412986" y="362781"/>
            <a:ext cx="473101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2000" dirty="0"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2000" dirty="0" smtClean="0"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Times New Roman" panose="02020603050405020304" pitchFamily="18" charset="0"/>
              </a:rPr>
              <a:t>孔径</a:t>
            </a:r>
            <a:r>
              <a:rPr lang="en-US" altLang="zh-CN" sz="2000" dirty="0">
                <a:latin typeface="Times New Roman" panose="02020603050405020304" pitchFamily="18" charset="0"/>
              </a:rPr>
              <a:t>200</a:t>
            </a:r>
            <a:r>
              <a:rPr lang="el-GR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000" dirty="0">
                <a:latin typeface="Times New Roman" panose="02020603050405020304" pitchFamily="18" charset="0"/>
              </a:rPr>
              <a:t>m</a:t>
            </a:r>
            <a:r>
              <a:rPr lang="zh-CN" altLang="en-US" sz="2000" dirty="0">
                <a:latin typeface="Times New Roman" panose="02020603050405020304" pitchFamily="18" charset="0"/>
              </a:rPr>
              <a:t>，</a:t>
            </a:r>
            <a:r>
              <a:rPr lang="en-US" altLang="zh-CN" sz="2000" dirty="0">
                <a:latin typeface="Times New Roman" panose="02020603050405020304" pitchFamily="18" charset="0"/>
              </a:rPr>
              <a:t>rim 80</a:t>
            </a:r>
            <a:r>
              <a:rPr lang="el-GR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000" dirty="0">
                <a:latin typeface="Times New Roman" panose="02020603050405020304" pitchFamily="18" charset="0"/>
              </a:rPr>
              <a:t>m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Times New Roman" panose="02020603050405020304" pitchFamily="18" charset="0"/>
              </a:rPr>
              <a:t>灵敏范围</a:t>
            </a:r>
            <a:r>
              <a:rPr lang="en-US" altLang="zh-CN" sz="2000" dirty="0">
                <a:latin typeface="Times New Roman" panose="02020603050405020304" pitchFamily="18" charset="0"/>
              </a:rPr>
              <a:t>60</a:t>
            </a:r>
            <a:r>
              <a:rPr lang="zh-CN" altLang="en-US" sz="2000" dirty="0">
                <a:latin typeface="Times New Roman" panose="02020603050405020304" pitchFamily="18" charset="0"/>
              </a:rPr>
              <a:t>*</a:t>
            </a:r>
            <a:r>
              <a:rPr lang="en-US" altLang="zh-CN" sz="2000" dirty="0">
                <a:latin typeface="Times New Roman" panose="02020603050405020304" pitchFamily="18" charset="0"/>
              </a:rPr>
              <a:t>60mm</a:t>
            </a:r>
            <a:r>
              <a:rPr lang="en-US" altLang="zh-CN" sz="2000" baseline="30000" dirty="0">
                <a:latin typeface="Times New Roman" panose="02020603050405020304" pitchFamily="18" charset="0"/>
              </a:rPr>
              <a:t>2</a:t>
            </a:r>
            <a:r>
              <a:rPr lang="zh-CN" altLang="en-US" sz="2000" dirty="0">
                <a:latin typeface="Times New Roman" panose="02020603050405020304" pitchFamily="18" charset="0"/>
              </a:rPr>
              <a:t>、</a:t>
            </a:r>
            <a:r>
              <a:rPr lang="en-US" altLang="zh-CN" sz="2000" dirty="0">
                <a:latin typeface="Times New Roman" panose="02020603050405020304" pitchFamily="18" charset="0"/>
              </a:rPr>
              <a:t>200</a:t>
            </a:r>
            <a:r>
              <a:rPr lang="zh-CN" altLang="en-US" sz="2000" dirty="0">
                <a:latin typeface="Times New Roman" panose="02020603050405020304" pitchFamily="18" charset="0"/>
              </a:rPr>
              <a:t>*</a:t>
            </a:r>
            <a:r>
              <a:rPr lang="en-US" altLang="zh-CN" sz="2000" dirty="0">
                <a:latin typeface="Times New Roman" panose="02020603050405020304" pitchFamily="18" charset="0"/>
              </a:rPr>
              <a:t>200mm</a:t>
            </a:r>
            <a:r>
              <a:rPr lang="en-US" altLang="zh-CN" sz="2000" baseline="30000" dirty="0">
                <a:latin typeface="Times New Roman" panose="02020603050405020304" pitchFamily="18" charset="0"/>
              </a:rPr>
              <a:t>2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Times New Roman" panose="02020603050405020304" pitchFamily="18" charset="0"/>
              </a:rPr>
              <a:t>工作气体：</a:t>
            </a:r>
            <a:r>
              <a:rPr lang="en-US" altLang="zh-CN" sz="2000" dirty="0">
                <a:latin typeface="Times New Roman" panose="02020603050405020304" pitchFamily="18" charset="0"/>
              </a:rPr>
              <a:t>Ar+CF4(10%)</a:t>
            </a:r>
            <a:endParaRPr lang="zh-CN" altLang="en-US" sz="2000" dirty="0"/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latin typeface="Times New Roman" panose="02020603050405020304" pitchFamily="18" charset="0"/>
              </a:rPr>
              <a:t>X-Ray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射线入射窗采用厚度小于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100um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的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Mylar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薄膜</a:t>
            </a:r>
            <a:endParaRPr lang="en-US" altLang="zh-CN" sz="2000" dirty="0" smtClean="0"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000" dirty="0" smtClean="0">
                <a:latin typeface="Times New Roman" panose="02020603050405020304" pitchFamily="18" charset="0"/>
              </a:rPr>
              <a:t>阳极</a:t>
            </a:r>
            <a:r>
              <a:rPr lang="zh-CN" altLang="en-US" sz="2000" dirty="0">
                <a:latin typeface="Times New Roman" panose="02020603050405020304" pitchFamily="18" charset="0"/>
              </a:rPr>
              <a:t>透射窗采用</a:t>
            </a:r>
            <a:r>
              <a:rPr lang="en-US" altLang="zh-CN" sz="2000" dirty="0">
                <a:latin typeface="Times New Roman" panose="02020603050405020304" pitchFamily="18" charset="0"/>
              </a:rPr>
              <a:t>0.55mm</a:t>
            </a:r>
            <a:r>
              <a:rPr lang="zh-CN" altLang="en-US" sz="2000" dirty="0">
                <a:latin typeface="Times New Roman" panose="02020603050405020304" pitchFamily="18" charset="0"/>
              </a:rPr>
              <a:t>厚度</a:t>
            </a:r>
            <a:r>
              <a:rPr lang="en-US" altLang="zh-CN" sz="2000" dirty="0">
                <a:latin typeface="Times New Roman" panose="02020603050405020304" pitchFamily="18" charset="0"/>
              </a:rPr>
              <a:t>ITO</a:t>
            </a:r>
            <a:r>
              <a:rPr lang="zh-CN" altLang="en-US" sz="2000" dirty="0">
                <a:latin typeface="Times New Roman" panose="02020603050405020304" pitchFamily="18" charset="0"/>
              </a:rPr>
              <a:t>导电玻璃，方阻</a:t>
            </a:r>
            <a:r>
              <a:rPr lang="en-US" altLang="zh-CN" sz="2000" dirty="0">
                <a:latin typeface="Times New Roman" panose="02020603050405020304" pitchFamily="18" charset="0"/>
              </a:rPr>
              <a:t>~6</a:t>
            </a:r>
            <a:r>
              <a:rPr lang="el-GR" altLang="zh-CN" sz="2000" dirty="0">
                <a:latin typeface="Times New Roman" panose="02020603050405020304" pitchFamily="18" charset="0"/>
              </a:rPr>
              <a:t>Ω</a:t>
            </a:r>
            <a:r>
              <a:rPr lang="zh-CN" altLang="en-US" sz="2000" dirty="0">
                <a:latin typeface="Times New Roman" panose="02020603050405020304" pitchFamily="18" charset="0"/>
              </a:rPr>
              <a:t>，导电层厚</a:t>
            </a:r>
            <a:r>
              <a:rPr lang="en-US" altLang="zh-CN" sz="2000" dirty="0">
                <a:latin typeface="Times New Roman" panose="02020603050405020304" pitchFamily="18" charset="0"/>
              </a:rPr>
              <a:t>185nm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2000" dirty="0">
                <a:latin typeface="Times New Roman" panose="02020603050405020304" pitchFamily="18" charset="0"/>
              </a:rPr>
              <a:t>普通科研级</a:t>
            </a:r>
            <a:r>
              <a:rPr lang="en-US" altLang="zh-CN" sz="2000" dirty="0">
                <a:latin typeface="Times New Roman" panose="02020603050405020304" pitchFamily="18" charset="0"/>
              </a:rPr>
              <a:t>CCD: MR4021MC-BH</a:t>
            </a:r>
            <a:r>
              <a:rPr lang="zh-CN" altLang="en-US" sz="2000" dirty="0">
                <a:latin typeface="Times New Roman" panose="02020603050405020304" pitchFamily="18" charset="0"/>
              </a:rPr>
              <a:t>、有效像素</a:t>
            </a:r>
            <a:r>
              <a:rPr lang="en-US" altLang="zh-CN" sz="2000" dirty="0">
                <a:latin typeface="Times New Roman" panose="02020603050405020304" pitchFamily="18" charset="0"/>
              </a:rPr>
              <a:t>2048</a:t>
            </a:r>
            <a:r>
              <a:rPr lang="zh-CN" altLang="en-US" sz="2000" dirty="0">
                <a:latin typeface="Times New Roman" panose="02020603050405020304" pitchFamily="18" charset="0"/>
              </a:rPr>
              <a:t>*</a:t>
            </a:r>
            <a:r>
              <a:rPr lang="en-US" altLang="zh-CN" sz="2000" dirty="0">
                <a:latin typeface="Times New Roman" panose="02020603050405020304" pitchFamily="18" charset="0"/>
              </a:rPr>
              <a:t>2048</a:t>
            </a:r>
            <a:r>
              <a:rPr lang="zh-CN" altLang="en-US" sz="2000" dirty="0">
                <a:latin typeface="Times New Roman" panose="02020603050405020304" pitchFamily="18" charset="0"/>
              </a:rPr>
              <a:t>、</a:t>
            </a:r>
            <a:r>
              <a:rPr lang="en-US" altLang="zh-CN" sz="2000" dirty="0">
                <a:latin typeface="Times New Roman" panose="02020603050405020304" pitchFamily="18" charset="0"/>
              </a:rPr>
              <a:t>F2.0~F2.2</a:t>
            </a:r>
            <a:r>
              <a:rPr lang="zh-CN" altLang="en-US" sz="2000" dirty="0">
                <a:latin typeface="Times New Roman" panose="02020603050405020304" pitchFamily="18" charset="0"/>
              </a:rPr>
              <a:t>变焦镜头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60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76" y="818760"/>
            <a:ext cx="4659912" cy="25008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38150" y="228600"/>
            <a:ext cx="8372475" cy="602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基于厚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GEM</a:t>
            </a:r>
            <a:r>
              <a:rPr lang="zh-CN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CCD</a:t>
            </a:r>
            <a:r>
              <a:rPr lang="zh-CN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的成像</a:t>
            </a:r>
            <a:r>
              <a:rPr lang="zh-CN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探测器研究进展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9987" y="970709"/>
            <a:ext cx="29033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200" dirty="0"/>
              <a:t>光读出探测器设计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7" y="3270578"/>
            <a:ext cx="3827659" cy="274335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266" y="3679770"/>
            <a:ext cx="4428826" cy="277619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88916" y="3329092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CF4</a:t>
            </a:r>
            <a:r>
              <a:rPr lang="zh-CN" altLang="en-US" dirty="0" smtClean="0"/>
              <a:t>发光光谱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588916" y="6397400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CCD</a:t>
            </a:r>
            <a:r>
              <a:rPr lang="zh-CN" altLang="en-US" dirty="0" smtClean="0"/>
              <a:t>量子效率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1025737" y="5989518"/>
            <a:ext cx="2181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</a:rPr>
              <a:t>ITO</a:t>
            </a:r>
            <a:r>
              <a:rPr lang="zh-CN" altLang="en-US" dirty="0" smtClean="0"/>
              <a:t>导电玻璃透光率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5686318" y="4034204"/>
            <a:ext cx="807615" cy="193707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393031" y="3679770"/>
            <a:ext cx="649856" cy="2147977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543075" y="3279660"/>
            <a:ext cx="15247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透光率</a:t>
            </a:r>
            <a:r>
              <a:rPr lang="en-US" altLang="zh-CN" sz="2000" dirty="0" smtClean="0">
                <a:solidFill>
                  <a:srgbClr val="FF0000"/>
                </a:solidFill>
              </a:rPr>
              <a:t>&gt;84%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82179" y="1379901"/>
            <a:ext cx="3990192" cy="1807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zh-CN" dirty="0" smtClean="0">
                <a:latin typeface="Times New Roman" panose="02020603050405020304" pitchFamily="18" charset="0"/>
              </a:rPr>
              <a:t>CF4</a:t>
            </a:r>
            <a:r>
              <a:rPr lang="zh-CN" altLang="en-US" dirty="0" smtClean="0">
                <a:latin typeface="Times New Roman" panose="02020603050405020304" pitchFamily="18" charset="0"/>
              </a:rPr>
              <a:t>是一种可见光强发光气</a:t>
            </a:r>
            <a:r>
              <a:rPr lang="en-US" altLang="zh-CN" baseline="30000" dirty="0" smtClean="0">
                <a:latin typeface="Times New Roman" panose="02020603050405020304" pitchFamily="18" charset="0"/>
              </a:rPr>
              <a:t>[3]</a:t>
            </a:r>
            <a:endParaRPr lang="en-US" altLang="zh-CN" dirty="0" smtClean="0">
              <a:latin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zh-CN" dirty="0" smtClean="0">
                <a:latin typeface="Times New Roman" panose="02020603050405020304" pitchFamily="18" charset="0"/>
              </a:rPr>
              <a:t>CF4</a:t>
            </a:r>
            <a:r>
              <a:rPr lang="zh-CN" altLang="en-US" dirty="0" smtClean="0">
                <a:latin typeface="Times New Roman" panose="02020603050405020304" pitchFamily="18" charset="0"/>
              </a:rPr>
              <a:t>闪烁光集中在</a:t>
            </a:r>
            <a:r>
              <a:rPr lang="en-US" altLang="zh-CN" dirty="0" smtClean="0">
                <a:latin typeface="Times New Roman" panose="02020603050405020304" pitchFamily="18" charset="0"/>
              </a:rPr>
              <a:t>620nm</a:t>
            </a:r>
            <a:r>
              <a:rPr lang="zh-CN" altLang="en-US" dirty="0" smtClean="0">
                <a:latin typeface="Times New Roman" panose="02020603050405020304" pitchFamily="18" charset="0"/>
              </a:rPr>
              <a:t>左右</a:t>
            </a:r>
            <a:endParaRPr lang="en-US" altLang="zh-CN" dirty="0" smtClean="0">
              <a:latin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dirty="0" smtClean="0">
                <a:latin typeface="Times New Roman" panose="02020603050405020304" pitchFamily="18" charset="0"/>
              </a:rPr>
              <a:t>阳极</a:t>
            </a:r>
            <a:r>
              <a:rPr lang="zh-CN" altLang="en-US" dirty="0">
                <a:latin typeface="Times New Roman" panose="02020603050405020304" pitchFamily="18" charset="0"/>
              </a:rPr>
              <a:t>透</a:t>
            </a:r>
            <a:r>
              <a:rPr lang="zh-CN" altLang="en-US" dirty="0" smtClean="0">
                <a:latin typeface="Times New Roman" panose="02020603050405020304" pitchFamily="18" charset="0"/>
              </a:rPr>
              <a:t>射窗</a:t>
            </a:r>
            <a:r>
              <a:rPr lang="en-US" altLang="zh-CN" dirty="0" smtClean="0">
                <a:latin typeface="Times New Roman" panose="02020603050405020304" pitchFamily="18" charset="0"/>
              </a:rPr>
              <a:t>—ITO</a:t>
            </a:r>
            <a:r>
              <a:rPr lang="zh-CN" altLang="en-US" dirty="0" smtClean="0">
                <a:latin typeface="Times New Roman" panose="02020603050405020304" pitchFamily="18" charset="0"/>
              </a:rPr>
              <a:t>导电玻璃透光率</a:t>
            </a:r>
            <a:r>
              <a:rPr lang="en-US" altLang="zh-CN" dirty="0" smtClean="0">
                <a:latin typeface="Times New Roman" panose="02020603050405020304" pitchFamily="18" charset="0"/>
              </a:rPr>
              <a:t>&gt;84%@620nm</a:t>
            </a:r>
            <a:r>
              <a:rPr lang="zh-CN" altLang="en-US" dirty="0" smtClean="0">
                <a:latin typeface="Times New Roman" panose="02020603050405020304" pitchFamily="18" charset="0"/>
              </a:rPr>
              <a:t>左右</a:t>
            </a:r>
            <a:endParaRPr lang="en-US" altLang="zh-CN" dirty="0" smtClean="0">
              <a:latin typeface="Times New Roman" panose="02020603050405020304" pitchFamily="18" charset="0"/>
            </a:endParaRPr>
          </a:p>
          <a:p>
            <a:pPr marL="285750" indent="-285750">
              <a:lnSpc>
                <a:spcPct val="125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en-US" altLang="zh-CN" dirty="0" smtClean="0">
                <a:latin typeface="Times New Roman" panose="02020603050405020304" pitchFamily="18" charset="0"/>
              </a:rPr>
              <a:t>CCD</a:t>
            </a:r>
            <a:r>
              <a:rPr lang="zh-CN" altLang="en-US" dirty="0" smtClean="0">
                <a:latin typeface="Times New Roman" panose="02020603050405020304" pitchFamily="18" charset="0"/>
              </a:rPr>
              <a:t>量子效率</a:t>
            </a:r>
            <a:r>
              <a:rPr lang="en-US" altLang="zh-CN" dirty="0" smtClean="0">
                <a:latin typeface="Times New Roman" panose="02020603050405020304" pitchFamily="18" charset="0"/>
              </a:rPr>
              <a:t>&gt;30%@620nm</a:t>
            </a:r>
            <a:r>
              <a:rPr lang="zh-CN" altLang="en-US" dirty="0" smtClean="0">
                <a:latin typeface="Times New Roman" panose="02020603050405020304" pitchFamily="18" charset="0"/>
              </a:rPr>
              <a:t>左右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560" y="3279660"/>
            <a:ext cx="1821253" cy="2039804"/>
          </a:xfrm>
          <a:prstGeom prst="rect">
            <a:avLst/>
          </a:prstGeom>
        </p:spPr>
      </p:pic>
      <p:cxnSp>
        <p:nvCxnSpPr>
          <p:cNvPr id="21" name="直接箭头连接符 20"/>
          <p:cNvCxnSpPr/>
          <p:nvPr/>
        </p:nvCxnSpPr>
        <p:spPr>
          <a:xfrm>
            <a:off x="7725611" y="5352572"/>
            <a:ext cx="948267" cy="0"/>
          </a:xfrm>
          <a:prstGeom prst="straightConnector1">
            <a:avLst/>
          </a:prstGeom>
          <a:ln w="12700"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7202264" y="4960929"/>
            <a:ext cx="8547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60mm</a:t>
            </a:r>
            <a:endParaRPr lang="zh-CN" altLang="en-US" sz="20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8746067" y="4764714"/>
            <a:ext cx="0" cy="554750"/>
          </a:xfrm>
          <a:prstGeom prst="straightConnector1">
            <a:avLst/>
          </a:prstGeom>
          <a:ln w="1270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8349396" y="4446558"/>
            <a:ext cx="8547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32mm</a:t>
            </a:r>
            <a:endParaRPr lang="zh-CN" altLang="en-US" sz="20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 flipH="1">
            <a:off x="6111513" y="2014231"/>
            <a:ext cx="1388533" cy="4826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6688667" y="276860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CF4 light spectrum</a:t>
            </a:r>
            <a:r>
              <a:rPr lang="en-US" altLang="zh-C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[3]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0" y="6539117"/>
            <a:ext cx="4313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[3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lang="en-US" altLang="zh-CN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M.M.F.R.Fraga,et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al.,</a:t>
            </a:r>
            <a:r>
              <a:rPr lang="en-US" altLang="zh-CN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Instr.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Meth. A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504 (2003) 88–92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灯片编号占位符 35"/>
          <p:cNvSpPr>
            <a:spLocks noGrp="1"/>
          </p:cNvSpPr>
          <p:nvPr>
            <p:ph type="sldNum" sz="quarter" idx="12"/>
          </p:nvPr>
        </p:nvSpPr>
        <p:spPr>
          <a:xfrm>
            <a:off x="6933876" y="6420705"/>
            <a:ext cx="2057400" cy="365125"/>
          </a:xfrm>
        </p:spPr>
        <p:txBody>
          <a:bodyPr/>
          <a:lstStyle/>
          <a:p>
            <a:fld id="{EADDECEC-5213-4DD5-B626-ECF332FB51A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58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914681" y="6448940"/>
            <a:ext cx="2057400" cy="365125"/>
          </a:xfrm>
        </p:spPr>
        <p:txBody>
          <a:bodyPr/>
          <a:lstStyle/>
          <a:p>
            <a:fld id="{EADDECEC-5213-4DD5-B626-ECF332FB51A1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8150" y="228600"/>
            <a:ext cx="8372475" cy="602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基于厚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</a:t>
            </a:r>
            <a:r>
              <a:rPr lang="zh-CN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CCD</a:t>
            </a:r>
            <a:r>
              <a:rPr lang="zh-CN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的成像</a:t>
            </a:r>
            <a:r>
              <a:rPr lang="zh-CN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探测器研究进展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258" y="1492306"/>
            <a:ext cx="2390301" cy="214408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19902" y="3702189"/>
            <a:ext cx="1919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CCD</a:t>
            </a:r>
            <a:r>
              <a:rPr lang="zh-CN" altLang="en-US" sz="2000" dirty="0" smtClean="0"/>
              <a:t>对焦</a:t>
            </a:r>
            <a:r>
              <a:rPr lang="en-US" altLang="zh-CN" sz="2000" dirty="0" smtClean="0"/>
              <a:t>THGEM</a:t>
            </a:r>
            <a:endParaRPr lang="zh-CN" altLang="en-US" sz="2000" dirty="0"/>
          </a:p>
        </p:txBody>
      </p:sp>
      <p:sp>
        <p:nvSpPr>
          <p:cNvPr id="10" name="文本框 9"/>
          <p:cNvSpPr txBox="1"/>
          <p:nvPr/>
        </p:nvSpPr>
        <p:spPr>
          <a:xfrm>
            <a:off x="388781" y="823283"/>
            <a:ext cx="3318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CCD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光读出初步测试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57" y="1362420"/>
            <a:ext cx="2600629" cy="247979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57" y="3948952"/>
            <a:ext cx="2586096" cy="275459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26" y="4102299"/>
            <a:ext cx="2367483" cy="2346641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982073" y="648371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打火发光</a:t>
            </a:r>
            <a:endParaRPr lang="zh-CN" altLang="en-US" sz="2000" dirty="0"/>
          </a:p>
        </p:txBody>
      </p:sp>
      <p:sp>
        <p:nvSpPr>
          <p:cNvPr id="5" name="文本框 4"/>
          <p:cNvSpPr txBox="1"/>
          <p:nvPr/>
        </p:nvSpPr>
        <p:spPr>
          <a:xfrm>
            <a:off x="123535" y="1718816"/>
            <a:ext cx="149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阳极透射窗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ITO</a:t>
            </a:r>
            <a:r>
              <a:rPr lang="zh-CN" altLang="en-US" dirty="0" smtClean="0"/>
              <a:t>导电玻璃</a:t>
            </a:r>
            <a:endParaRPr lang="zh-CN" altLang="en-US" dirty="0"/>
          </a:p>
        </p:txBody>
      </p:sp>
      <p:cxnSp>
        <p:nvCxnSpPr>
          <p:cNvPr id="13" name="直接箭头连接符 12"/>
          <p:cNvCxnSpPr/>
          <p:nvPr/>
        </p:nvCxnSpPr>
        <p:spPr>
          <a:xfrm>
            <a:off x="1395549" y="2365147"/>
            <a:ext cx="1280160" cy="31619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550581" y="5326249"/>
            <a:ext cx="462012" cy="789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73734" y="5930854"/>
            <a:ext cx="7136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CCD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箭头连接符 15"/>
          <p:cNvCxnSpPr>
            <a:stCxn id="15" idx="3"/>
          </p:cNvCxnSpPr>
          <p:nvPr/>
        </p:nvCxnSpPr>
        <p:spPr>
          <a:xfrm flipV="1">
            <a:off x="1287391" y="5802419"/>
            <a:ext cx="1263190" cy="32849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596474" y="1377010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探测器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H="1">
            <a:off x="3147347" y="3636395"/>
            <a:ext cx="253599" cy="127034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706791" y="4422207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endParaRPr lang="zh-CN" altLang="en-US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1249854" y="4701365"/>
            <a:ext cx="1392136" cy="11713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椭圆 25"/>
          <p:cNvSpPr/>
          <p:nvPr/>
        </p:nvSpPr>
        <p:spPr>
          <a:xfrm>
            <a:off x="2656292" y="4754864"/>
            <a:ext cx="294047" cy="234769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1712463" y="4004009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暗箱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38150" y="228600"/>
            <a:ext cx="8372475" cy="602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基于厚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</a:t>
            </a:r>
            <a:r>
              <a:rPr lang="zh-CN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CCD</a:t>
            </a:r>
            <a:r>
              <a:rPr lang="zh-CN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的成像</a:t>
            </a:r>
            <a:r>
              <a:rPr lang="zh-CN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探测器研究进展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8150" y="1076905"/>
            <a:ext cx="3275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PMT</a:t>
            </a:r>
            <a:r>
              <a:rPr lang="zh-CN" altLang="en-US" sz="2400" dirty="0" smtClean="0"/>
              <a:t>光</a:t>
            </a:r>
            <a:r>
              <a:rPr lang="zh-CN" altLang="en-US" sz="2400" dirty="0"/>
              <a:t>读出初步测试</a:t>
            </a:r>
            <a:endParaRPr lang="en-US" altLang="zh-CN" sz="2400" dirty="0"/>
          </a:p>
        </p:txBody>
      </p:sp>
      <p:sp>
        <p:nvSpPr>
          <p:cNvPr id="81" name="文本框 80"/>
          <p:cNvSpPr txBox="1"/>
          <p:nvPr/>
        </p:nvSpPr>
        <p:spPr>
          <a:xfrm>
            <a:off x="56768" y="6521460"/>
            <a:ext cx="513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[4] Takeshi </a:t>
            </a:r>
            <a:r>
              <a:rPr lang="en-US" altLang="zh-CN" sz="1200" dirty="0" err="1" smtClean="0"/>
              <a:t>Fujiwara,et</a:t>
            </a:r>
            <a:r>
              <a:rPr lang="en-US" altLang="zh-CN" sz="1200" dirty="0" smtClean="0"/>
              <a:t> </a:t>
            </a:r>
            <a:r>
              <a:rPr lang="en-US" altLang="zh-CN" sz="1200" dirty="0" err="1" smtClean="0"/>
              <a:t>al.,Japanese</a:t>
            </a:r>
            <a:r>
              <a:rPr lang="en-US" altLang="zh-CN" sz="1200" dirty="0" smtClean="0"/>
              <a:t> Journal of Applied Physics 55,106401(2016)</a:t>
            </a:r>
            <a:endParaRPr lang="zh-CN" altLang="en-US" sz="1200" dirty="0"/>
          </a:p>
        </p:txBody>
      </p:sp>
      <p:pic>
        <p:nvPicPr>
          <p:cNvPr id="82" name="图片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06" y="3467742"/>
            <a:ext cx="2724023" cy="2031108"/>
          </a:xfrm>
          <a:prstGeom prst="rect">
            <a:avLst/>
          </a:prstGeom>
        </p:spPr>
      </p:pic>
      <p:sp>
        <p:nvSpPr>
          <p:cNvPr id="84" name="文本框 74"/>
          <p:cNvSpPr txBox="1"/>
          <p:nvPr/>
        </p:nvSpPr>
        <p:spPr>
          <a:xfrm>
            <a:off x="6120434" y="5770659"/>
            <a:ext cx="2052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PMT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读出光信号</a:t>
            </a:r>
            <a:endParaRPr lang="zh-CN" altLang="en-US" sz="2000" dirty="0"/>
          </a:p>
        </p:txBody>
      </p:sp>
      <p:sp>
        <p:nvSpPr>
          <p:cNvPr id="87" name="灯片编号占位符 86"/>
          <p:cNvSpPr>
            <a:spLocks noGrp="1"/>
          </p:cNvSpPr>
          <p:nvPr>
            <p:ph type="sldNum" sz="quarter" idx="12"/>
          </p:nvPr>
        </p:nvSpPr>
        <p:spPr>
          <a:xfrm>
            <a:off x="6966947" y="6433334"/>
            <a:ext cx="2057400" cy="365125"/>
          </a:xfrm>
        </p:spPr>
        <p:txBody>
          <a:bodyPr/>
          <a:lstStyle/>
          <a:p>
            <a:fld id="{EADDECEC-5213-4DD5-B626-ECF332FB51A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88" name="矩形 87"/>
          <p:cNvSpPr/>
          <p:nvPr/>
        </p:nvSpPr>
        <p:spPr>
          <a:xfrm>
            <a:off x="1971532" y="5770659"/>
            <a:ext cx="17379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PMT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读出装置</a:t>
            </a:r>
            <a:endParaRPr lang="zh-CN" altLang="en-US" sz="2000" dirty="0"/>
          </a:p>
        </p:txBody>
      </p:sp>
      <p:sp>
        <p:nvSpPr>
          <p:cNvPr id="89" name="文本框 88"/>
          <p:cNvSpPr txBox="1"/>
          <p:nvPr/>
        </p:nvSpPr>
        <p:spPr>
          <a:xfrm>
            <a:off x="1165508" y="1709393"/>
            <a:ext cx="6606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利用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PMT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光读出</a:t>
            </a:r>
            <a:r>
              <a:rPr lang="en-US" altLang="zh-CN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能谱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光子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PMT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测试探测器光产额（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gas gain 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photons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[4]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62527" y="2521677"/>
            <a:ext cx="4402992" cy="3348627"/>
            <a:chOff x="990742" y="2572872"/>
            <a:chExt cx="4307399" cy="3037692"/>
          </a:xfrm>
        </p:grpSpPr>
        <p:grpSp>
          <p:nvGrpSpPr>
            <p:cNvPr id="80" name="组合 79"/>
            <p:cNvGrpSpPr/>
            <p:nvPr/>
          </p:nvGrpSpPr>
          <p:grpSpPr>
            <a:xfrm>
              <a:off x="990742" y="2572872"/>
              <a:ext cx="4307399" cy="3037692"/>
              <a:chOff x="662590" y="1677282"/>
              <a:chExt cx="3633645" cy="2811395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1099728" y="2128620"/>
                <a:ext cx="2860926" cy="1904716"/>
                <a:chOff x="1361824" y="1962434"/>
                <a:chExt cx="3718176" cy="2404939"/>
              </a:xfrm>
            </p:grpSpPr>
            <p:pic>
              <p:nvPicPr>
                <p:cNvPr id="7" name="图片 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61825" y="2025087"/>
                  <a:ext cx="2253443" cy="1607114"/>
                </a:xfrm>
                <a:prstGeom prst="rect">
                  <a:avLst/>
                </a:prstGeom>
              </p:spPr>
            </p:pic>
            <p:cxnSp>
              <p:nvCxnSpPr>
                <p:cNvPr id="9" name="直接连接符 8"/>
                <p:cNvCxnSpPr/>
                <p:nvPr/>
              </p:nvCxnSpPr>
              <p:spPr>
                <a:xfrm>
                  <a:off x="1776658" y="2274147"/>
                  <a:ext cx="1507066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/>
                <p:cNvCxnSpPr/>
                <p:nvPr/>
              </p:nvCxnSpPr>
              <p:spPr>
                <a:xfrm>
                  <a:off x="1821108" y="2392680"/>
                  <a:ext cx="1418166" cy="7620"/>
                </a:xfrm>
                <a:prstGeom prst="line">
                  <a:avLst/>
                </a:prstGeom>
                <a:ln w="317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矩形 14"/>
                <p:cNvSpPr/>
                <p:nvPr/>
              </p:nvSpPr>
              <p:spPr>
                <a:xfrm>
                  <a:off x="2315499" y="1962434"/>
                  <a:ext cx="346094" cy="45719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6" name="矩形 15"/>
                <p:cNvSpPr/>
                <p:nvPr/>
              </p:nvSpPr>
              <p:spPr>
                <a:xfrm>
                  <a:off x="2610466" y="2047947"/>
                  <a:ext cx="216554" cy="100893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2142452" y="2055110"/>
                  <a:ext cx="216554" cy="100893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1776658" y="2470150"/>
                  <a:ext cx="1507066" cy="4571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右箭头 18"/>
                <p:cNvSpPr/>
                <p:nvPr/>
              </p:nvSpPr>
              <p:spPr>
                <a:xfrm>
                  <a:off x="1361824" y="2190750"/>
                  <a:ext cx="207417" cy="123613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0" name="右箭头 19"/>
                <p:cNvSpPr/>
                <p:nvPr/>
              </p:nvSpPr>
              <p:spPr>
                <a:xfrm>
                  <a:off x="3424768" y="2400300"/>
                  <a:ext cx="197324" cy="122343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22" name="直接连接符 21"/>
                <p:cNvCxnSpPr/>
                <p:nvPr/>
              </p:nvCxnSpPr>
              <p:spPr>
                <a:xfrm flipH="1">
                  <a:off x="1834424" y="2499360"/>
                  <a:ext cx="12084" cy="168095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 flipV="1">
                  <a:off x="1834424" y="4180311"/>
                  <a:ext cx="1524725" cy="688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/>
              </p:nvCxnSpPr>
              <p:spPr>
                <a:xfrm flipH="1">
                  <a:off x="1839684" y="2499360"/>
                  <a:ext cx="6824" cy="138825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2488546" y="3487562"/>
                  <a:ext cx="0" cy="19692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>
                  <a:off x="2488546" y="3684484"/>
                  <a:ext cx="870604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矩形 34"/>
                <p:cNvSpPr/>
                <p:nvPr/>
              </p:nvSpPr>
              <p:spPr>
                <a:xfrm>
                  <a:off x="3368092" y="3557327"/>
                  <a:ext cx="508000" cy="2366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等腰三角形 35"/>
                <p:cNvSpPr/>
                <p:nvPr/>
              </p:nvSpPr>
              <p:spPr>
                <a:xfrm rot="5400000">
                  <a:off x="3338460" y="4020819"/>
                  <a:ext cx="360363" cy="318984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等腰三角形 38"/>
                <p:cNvSpPr/>
                <p:nvPr/>
              </p:nvSpPr>
              <p:spPr>
                <a:xfrm rot="5400000">
                  <a:off x="3855403" y="4027700"/>
                  <a:ext cx="360363" cy="318984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40" name="直接连接符 39"/>
                <p:cNvCxnSpPr>
                  <a:endCxn id="39" idx="3"/>
                </p:cNvCxnSpPr>
                <p:nvPr/>
              </p:nvCxnSpPr>
              <p:spPr>
                <a:xfrm>
                  <a:off x="3672541" y="4187192"/>
                  <a:ext cx="203552" cy="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矩形 42"/>
                <p:cNvSpPr/>
                <p:nvPr/>
              </p:nvSpPr>
              <p:spPr>
                <a:xfrm>
                  <a:off x="4668293" y="3887612"/>
                  <a:ext cx="411707" cy="411038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45" name="肘形连接符 44"/>
                <p:cNvCxnSpPr>
                  <a:stCxn id="35" idx="3"/>
                </p:cNvCxnSpPr>
                <p:nvPr/>
              </p:nvCxnSpPr>
              <p:spPr>
                <a:xfrm>
                  <a:off x="3876092" y="3675666"/>
                  <a:ext cx="792201" cy="324463"/>
                </a:xfrm>
                <a:prstGeom prst="bentConnector3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/>
                <p:cNvCxnSpPr/>
                <p:nvPr/>
              </p:nvCxnSpPr>
              <p:spPr>
                <a:xfrm>
                  <a:off x="4189483" y="4187192"/>
                  <a:ext cx="47881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文本框 53"/>
                <p:cNvSpPr txBox="1"/>
                <p:nvPr/>
              </p:nvSpPr>
              <p:spPr>
                <a:xfrm>
                  <a:off x="4630179" y="3887610"/>
                  <a:ext cx="39946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600" dirty="0" smtClean="0"/>
                    <a:t>PC</a:t>
                  </a:r>
                  <a:endParaRPr lang="zh-CN" altLang="en-US" sz="1600" dirty="0"/>
                </a:p>
              </p:txBody>
            </p:sp>
          </p:grpSp>
          <p:sp>
            <p:nvSpPr>
              <p:cNvPr id="55" name="文本框 54"/>
              <p:cNvSpPr txBox="1"/>
              <p:nvPr/>
            </p:nvSpPr>
            <p:spPr>
              <a:xfrm>
                <a:off x="1606753" y="1677282"/>
                <a:ext cx="7839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baseline="30000" dirty="0" smtClean="0"/>
                  <a:t>55</a:t>
                </a:r>
                <a:r>
                  <a:rPr lang="en-US" altLang="zh-CN" sz="1200" dirty="0" smtClean="0"/>
                  <a:t>Fe X-ray</a:t>
                </a:r>
              </a:p>
              <a:p>
                <a:r>
                  <a:rPr lang="en-US" altLang="zh-CN" sz="1200" dirty="0" smtClean="0"/>
                  <a:t>(5.9KeV)</a:t>
                </a:r>
                <a:endParaRPr lang="zh-CN" altLang="en-US" sz="1200" dirty="0"/>
              </a:p>
            </p:txBody>
          </p:sp>
          <p:cxnSp>
            <p:nvCxnSpPr>
              <p:cNvPr id="58" name="直接箭头连接符 57"/>
              <p:cNvCxnSpPr/>
              <p:nvPr/>
            </p:nvCxnSpPr>
            <p:spPr>
              <a:xfrm flipH="1">
                <a:off x="1961920" y="2165596"/>
                <a:ext cx="1" cy="1312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箭头连接符 58"/>
              <p:cNvCxnSpPr/>
              <p:nvPr/>
            </p:nvCxnSpPr>
            <p:spPr>
              <a:xfrm flipH="1">
                <a:off x="2019070" y="2165596"/>
                <a:ext cx="1" cy="1312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箭头连接符 59"/>
              <p:cNvCxnSpPr/>
              <p:nvPr/>
            </p:nvCxnSpPr>
            <p:spPr>
              <a:xfrm flipH="1">
                <a:off x="1904770" y="2165596"/>
                <a:ext cx="1" cy="1312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w="sm" len="sm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文本框 60"/>
              <p:cNvSpPr txBox="1"/>
              <p:nvPr/>
            </p:nvSpPr>
            <p:spPr>
              <a:xfrm>
                <a:off x="696580" y="2988691"/>
                <a:ext cx="7445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 smtClean="0"/>
                  <a:t>ITO Class</a:t>
                </a:r>
              </a:p>
              <a:p>
                <a:r>
                  <a:rPr lang="en-US" altLang="zh-CN" sz="1200" dirty="0" smtClean="0"/>
                  <a:t> Anode</a:t>
                </a:r>
                <a:endParaRPr lang="zh-CN" altLang="en-US" sz="1200" dirty="0"/>
              </a:p>
            </p:txBody>
          </p:sp>
          <p:cxnSp>
            <p:nvCxnSpPr>
              <p:cNvPr id="63" name="直接箭头连接符 62"/>
              <p:cNvCxnSpPr/>
              <p:nvPr/>
            </p:nvCxnSpPr>
            <p:spPr>
              <a:xfrm flipV="1">
                <a:off x="1259324" y="2566942"/>
                <a:ext cx="347429" cy="42174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Dot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文本框 63"/>
              <p:cNvSpPr txBox="1"/>
              <p:nvPr/>
            </p:nvSpPr>
            <p:spPr>
              <a:xfrm>
                <a:off x="2072715" y="2899676"/>
                <a:ext cx="4716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 smtClean="0"/>
                  <a:t>PMT</a:t>
                </a:r>
                <a:endParaRPr lang="zh-CN" altLang="en-US" sz="1200" dirty="0"/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1638452" y="3451026"/>
                <a:ext cx="10194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 smtClean="0"/>
                  <a:t>Optical signal</a:t>
                </a:r>
                <a:endParaRPr lang="zh-CN" altLang="en-US" sz="1200" dirty="0"/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1610270" y="3875343"/>
                <a:ext cx="10116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 smtClean="0"/>
                  <a:t>Charge signal</a:t>
                </a:r>
                <a:endParaRPr lang="zh-CN" altLang="en-US" sz="1200" dirty="0"/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2588245" y="3349568"/>
                <a:ext cx="4988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 smtClean="0"/>
                  <a:t>5751</a:t>
                </a:r>
                <a:endParaRPr lang="zh-CN" altLang="en-US" sz="1200" dirty="0"/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3085711" y="2881570"/>
                <a:ext cx="12105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 smtClean="0"/>
                  <a:t>Charge-sensitive</a:t>
                </a:r>
              </a:p>
              <a:p>
                <a:r>
                  <a:rPr lang="en-US" altLang="zh-CN" sz="1200" dirty="0" smtClean="0"/>
                  <a:t> Amplifier</a:t>
                </a:r>
                <a:endParaRPr lang="zh-CN" altLang="en-US" sz="1200" dirty="0"/>
              </a:p>
            </p:txBody>
          </p:sp>
          <p:sp>
            <p:nvSpPr>
              <p:cNvPr id="69" name="文本框 68"/>
              <p:cNvSpPr txBox="1"/>
              <p:nvPr/>
            </p:nvSpPr>
            <p:spPr>
              <a:xfrm>
                <a:off x="2833626" y="4027012"/>
                <a:ext cx="7601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 smtClean="0"/>
                  <a:t>Shaping </a:t>
                </a:r>
              </a:p>
              <a:p>
                <a:r>
                  <a:rPr lang="en-US" altLang="zh-CN" sz="1200" dirty="0" smtClean="0"/>
                  <a:t>Amplifier</a:t>
                </a:r>
                <a:endParaRPr lang="zh-CN" altLang="en-US" sz="1200" dirty="0"/>
              </a:p>
            </p:txBody>
          </p:sp>
          <p:cxnSp>
            <p:nvCxnSpPr>
              <p:cNvPr id="70" name="直接箭头连接符 69"/>
              <p:cNvCxnSpPr/>
              <p:nvPr/>
            </p:nvCxnSpPr>
            <p:spPr>
              <a:xfrm flipH="1">
                <a:off x="2813361" y="3281057"/>
                <a:ext cx="552467" cy="5189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Dot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文本框 73"/>
              <p:cNvSpPr txBox="1"/>
              <p:nvPr/>
            </p:nvSpPr>
            <p:spPr>
              <a:xfrm>
                <a:off x="662590" y="2051796"/>
                <a:ext cx="8742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 smtClean="0"/>
                  <a:t>Ar+CF4 gas</a:t>
                </a:r>
                <a:endParaRPr lang="zh-CN" altLang="en-US" sz="1200" dirty="0"/>
              </a:p>
            </p:txBody>
          </p:sp>
          <p:sp>
            <p:nvSpPr>
              <p:cNvPr id="75" name="文本框 74"/>
              <p:cNvSpPr txBox="1"/>
              <p:nvPr/>
            </p:nvSpPr>
            <p:spPr>
              <a:xfrm>
                <a:off x="2447995" y="1924061"/>
                <a:ext cx="70904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 smtClean="0"/>
                  <a:t>Cathode</a:t>
                </a:r>
                <a:endParaRPr lang="zh-CN" altLang="en-US" sz="1200" dirty="0"/>
              </a:p>
            </p:txBody>
          </p:sp>
          <p:cxnSp>
            <p:nvCxnSpPr>
              <p:cNvPr id="76" name="直接箭头连接符 75"/>
              <p:cNvCxnSpPr/>
              <p:nvPr/>
            </p:nvCxnSpPr>
            <p:spPr>
              <a:xfrm flipH="1">
                <a:off x="2426589" y="2138343"/>
                <a:ext cx="224729" cy="21991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dashDot"/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文本框 78"/>
              <p:cNvSpPr txBox="1"/>
              <p:nvPr/>
            </p:nvSpPr>
            <p:spPr>
              <a:xfrm>
                <a:off x="2395979" y="2531304"/>
                <a:ext cx="8742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 smtClean="0"/>
                  <a:t>Ar+CF4 gas</a:t>
                </a:r>
                <a:endParaRPr lang="zh-CN" altLang="en-US" sz="1200" dirty="0"/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191066" y="2718115"/>
              <a:ext cx="7537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 smtClean="0"/>
                <a:t>Chamber</a:t>
              </a:r>
              <a:endParaRPr lang="zh-CN" altLang="en-US" sz="1200" dirty="0"/>
            </a:p>
          </p:txBody>
        </p:sp>
        <p:cxnSp>
          <p:nvCxnSpPr>
            <p:cNvPr id="52" name="直接箭头连接符 51"/>
            <p:cNvCxnSpPr/>
            <p:nvPr/>
          </p:nvCxnSpPr>
          <p:spPr>
            <a:xfrm>
              <a:off x="1845472" y="2965851"/>
              <a:ext cx="106947" cy="207589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Dot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408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930275" y="1364587"/>
            <a:ext cx="7585075" cy="3985567"/>
          </a:xfrm>
        </p:spPr>
        <p:txBody>
          <a:bodyPr>
            <a:noAutofit/>
          </a:bodyPr>
          <a:lstStyle/>
          <a:p>
            <a:pPr>
              <a:lnSpc>
                <a:spcPct val="145000"/>
              </a:lnSpc>
            </a:pPr>
            <a:r>
              <a:rPr lang="zh-CN" altLang="en-US" sz="2000" dirty="0">
                <a:latin typeface="Times New Roman" panose="02020603050405020304" pitchFamily="18" charset="0"/>
              </a:rPr>
              <a:t>我们对国产</a:t>
            </a:r>
            <a:r>
              <a:rPr lang="en-US" altLang="zh-CN" sz="2000" dirty="0">
                <a:latin typeface="Times New Roman" panose="02020603050405020304" pitchFamily="18" charset="0"/>
              </a:rPr>
              <a:t>FR-4</a:t>
            </a:r>
            <a:r>
              <a:rPr lang="zh-CN" altLang="en-US" sz="2000" dirty="0">
                <a:latin typeface="Times New Roman" panose="02020603050405020304" pitchFamily="18" charset="0"/>
              </a:rPr>
              <a:t>厚</a:t>
            </a:r>
            <a:r>
              <a:rPr lang="en-US" altLang="zh-CN" sz="2000" dirty="0">
                <a:latin typeface="Times New Roman" panose="02020603050405020304" pitchFamily="18" charset="0"/>
              </a:rPr>
              <a:t>GEM</a:t>
            </a:r>
            <a:r>
              <a:rPr lang="zh-CN" altLang="en-US" sz="2000" dirty="0">
                <a:latin typeface="Times New Roman" panose="02020603050405020304" pitchFamily="18" charset="0"/>
              </a:rPr>
              <a:t>进行了更深入的挑选工作，并利用该基材研制了</a:t>
            </a:r>
            <a:r>
              <a:rPr lang="en-US" altLang="zh-CN" sz="2000" dirty="0">
                <a:latin typeface="Times New Roman" panose="02020603050405020304" pitchFamily="18" charset="0"/>
              </a:rPr>
              <a:t>M-THGEM</a:t>
            </a:r>
          </a:p>
          <a:p>
            <a:pPr>
              <a:lnSpc>
                <a:spcPct val="145000"/>
              </a:lnSpc>
            </a:pPr>
            <a:r>
              <a:rPr lang="zh-CN" altLang="en-US" sz="2000" dirty="0" smtClean="0">
                <a:latin typeface="Times New Roman" panose="02020603050405020304" pitchFamily="18" charset="0"/>
              </a:rPr>
              <a:t>进行了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PMT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初步光读出测试，后续我们将利用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M-THGEM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完成</a:t>
            </a:r>
            <a:r>
              <a:rPr lang="zh-CN" altLang="en-US" sz="2000" dirty="0">
                <a:latin typeface="Times New Roman" panose="02020603050405020304" pitchFamily="18" charset="0"/>
              </a:rPr>
              <a:t>光读出</a:t>
            </a:r>
            <a:r>
              <a:rPr lang="en-US" altLang="zh-CN" sz="2000" dirty="0">
                <a:latin typeface="Times New Roman" panose="02020603050405020304" pitchFamily="18" charset="0"/>
              </a:rPr>
              <a:t>55Fe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能谱和光</a:t>
            </a:r>
            <a:r>
              <a:rPr lang="zh-CN" altLang="en-US" sz="2000" dirty="0">
                <a:latin typeface="Times New Roman" panose="02020603050405020304" pitchFamily="18" charset="0"/>
              </a:rPr>
              <a:t>产额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测试；最终配合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CCD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相机进行成像实验</a:t>
            </a:r>
            <a:endParaRPr lang="en-US" altLang="zh-CN" sz="2000" dirty="0" smtClean="0">
              <a:latin typeface="Times New Roman" panose="02020603050405020304" pitchFamily="18" charset="0"/>
            </a:endParaRPr>
          </a:p>
          <a:p>
            <a:pPr>
              <a:lnSpc>
                <a:spcPct val="145000"/>
              </a:lnSpc>
            </a:pPr>
            <a:r>
              <a:rPr lang="zh-CN" altLang="en-US" sz="2000" dirty="0" smtClean="0">
                <a:latin typeface="Times New Roman" panose="02020603050405020304" pitchFamily="18" charset="0"/>
              </a:rPr>
              <a:t>成功对探测器换气过程进行了优化，今后将继续进行探测器测试系统优化工作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38150" y="260907"/>
            <a:ext cx="8372475" cy="602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</a:rPr>
              <a:t>总结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951009" y="6430497"/>
            <a:ext cx="2057400" cy="365125"/>
          </a:xfrm>
        </p:spPr>
        <p:txBody>
          <a:bodyPr/>
          <a:lstStyle/>
          <a:p>
            <a:fld id="{EADDECEC-5213-4DD5-B626-ECF332FB51A1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7986" y="5615583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谢谢！！！</a:t>
            </a:r>
            <a:endParaRPr lang="zh-CN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81566" y="4712002"/>
            <a:ext cx="7366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/>
              <a:t>感谢重点实验室基金支持！！！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6356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 txBox="1">
            <a:spLocks noGrp="1"/>
          </p:cNvSpPr>
          <p:nvPr>
            <p:ph idx="1"/>
          </p:nvPr>
        </p:nvSpPr>
        <p:spPr>
          <a:xfrm>
            <a:off x="1193533" y="1437372"/>
            <a:ext cx="7322938" cy="434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Times New Roman" panose="02020603050405020304" pitchFamily="18" charset="0"/>
              </a:rPr>
              <a:t>M-THGEM</a:t>
            </a:r>
            <a:endParaRPr lang="en-US" altLang="zh-CN" dirty="0">
              <a:latin typeface="Times New Roman" panose="02020603050405020304" pitchFamily="18" charset="0"/>
            </a:endParaRPr>
          </a:p>
          <a:p>
            <a:r>
              <a:rPr lang="zh-CN" altLang="en-US" sz="2000" dirty="0" smtClean="0">
                <a:latin typeface="Times New Roman" panose="02020603050405020304" pitchFamily="18" charset="0"/>
              </a:rPr>
              <a:t>实验室厚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GEM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研究现状</a:t>
            </a:r>
            <a:endParaRPr lang="en-US" altLang="zh-CN" sz="2000" dirty="0" smtClean="0">
              <a:latin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Times New Roman" panose="02020603050405020304" pitchFamily="18" charset="0"/>
              </a:rPr>
              <a:t>M-THGEM</a:t>
            </a:r>
            <a:r>
              <a:rPr lang="zh-CN" altLang="en-US" sz="2000" dirty="0">
                <a:latin typeface="Times New Roman" panose="02020603050405020304" pitchFamily="18" charset="0"/>
              </a:rPr>
              <a:t>研制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</a:rPr>
              <a:t>M-THGEM</a:t>
            </a:r>
            <a:r>
              <a:rPr lang="zh-CN" altLang="en-US" sz="2000" dirty="0">
                <a:latin typeface="Times New Roman" panose="02020603050405020304" pitchFamily="18" charset="0"/>
              </a:rPr>
              <a:t>性能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测试</a:t>
            </a:r>
            <a:endParaRPr lang="en-US" altLang="zh-CN" sz="2000" dirty="0" smtClean="0">
              <a:latin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Times New Roman" panose="02020603050405020304" pitchFamily="18" charset="0"/>
              </a:rPr>
              <a:t>THGEM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测试换气过程优化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Times New Roman" panose="02020603050405020304" pitchFamily="18" charset="0"/>
              </a:rPr>
              <a:t>基于</a:t>
            </a:r>
            <a:r>
              <a:rPr lang="zh-CN" altLang="en-US" dirty="0">
                <a:latin typeface="Times New Roman" panose="02020603050405020304" pitchFamily="18" charset="0"/>
              </a:rPr>
              <a:t>厚</a:t>
            </a:r>
            <a:r>
              <a:rPr lang="en-US" altLang="zh-CN" dirty="0">
                <a:latin typeface="Times New Roman" panose="02020603050405020304" pitchFamily="18" charset="0"/>
              </a:rPr>
              <a:t>GEM</a:t>
            </a:r>
            <a:r>
              <a:rPr lang="zh-CN" altLang="en-US" dirty="0">
                <a:latin typeface="Times New Roman" panose="02020603050405020304" pitchFamily="18" charset="0"/>
              </a:rPr>
              <a:t>和</a:t>
            </a:r>
            <a:r>
              <a:rPr lang="en-US" altLang="zh-CN" dirty="0">
                <a:latin typeface="Times New Roman" panose="02020603050405020304" pitchFamily="18" charset="0"/>
              </a:rPr>
              <a:t>CCD</a:t>
            </a:r>
            <a:r>
              <a:rPr lang="zh-CN" altLang="en-US" dirty="0">
                <a:latin typeface="Times New Roman" panose="02020603050405020304" pitchFamily="18" charset="0"/>
              </a:rPr>
              <a:t>的成像</a:t>
            </a:r>
            <a:r>
              <a:rPr lang="zh-CN" altLang="en-US" dirty="0" smtClean="0">
                <a:latin typeface="Times New Roman" panose="02020603050405020304" pitchFamily="18" charset="0"/>
              </a:rPr>
              <a:t>探测器研究进展</a:t>
            </a:r>
            <a:endParaRPr lang="en-US" altLang="zh-CN" dirty="0">
              <a:latin typeface="Times New Roman" panose="02020603050405020304" pitchFamily="18" charset="0"/>
            </a:endParaRPr>
          </a:p>
          <a:p>
            <a:r>
              <a:rPr lang="zh-CN" altLang="en-US" sz="2000" dirty="0">
                <a:latin typeface="Times New Roman" panose="02020603050405020304" pitchFamily="18" charset="0"/>
              </a:rPr>
              <a:t>厚</a:t>
            </a:r>
            <a:r>
              <a:rPr lang="en-US" altLang="zh-CN" sz="2000" dirty="0">
                <a:latin typeface="Times New Roman" panose="02020603050405020304" pitchFamily="18" charset="0"/>
              </a:rPr>
              <a:t>GEM</a:t>
            </a:r>
            <a:r>
              <a:rPr lang="zh-CN" altLang="en-US" sz="2000" dirty="0">
                <a:latin typeface="Times New Roman" panose="02020603050405020304" pitchFamily="18" charset="0"/>
              </a:rPr>
              <a:t>光读出现状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r>
              <a:rPr lang="zh-CN" altLang="en-US" sz="2000" dirty="0">
                <a:latin typeface="Times New Roman" panose="02020603050405020304" pitchFamily="18" charset="0"/>
              </a:rPr>
              <a:t>光读出探测器设计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r>
              <a:rPr lang="en-US" altLang="zh-CN" sz="2000" dirty="0" smtClean="0">
                <a:latin typeface="Times New Roman" panose="02020603050405020304" pitchFamily="18" charset="0"/>
              </a:rPr>
              <a:t>CCD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、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PMT</a:t>
            </a:r>
            <a:r>
              <a:rPr lang="zh-CN" altLang="en-US" sz="2000" dirty="0">
                <a:latin typeface="Times New Roman" panose="02020603050405020304" pitchFamily="18" charset="0"/>
              </a:rPr>
              <a:t>光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读出初步测试</a:t>
            </a:r>
            <a:endParaRPr lang="en-US" altLang="zh-CN" sz="2000" baseline="30000" dirty="0"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Times New Roman" panose="02020603050405020304" pitchFamily="18" charset="0"/>
              </a:rPr>
              <a:t>总结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57200" y="247650"/>
            <a:ext cx="8372475" cy="602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</a:rPr>
              <a:t>主要内容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932083" y="6373284"/>
            <a:ext cx="2057400" cy="365125"/>
          </a:xfrm>
        </p:spPr>
        <p:txBody>
          <a:bodyPr/>
          <a:lstStyle/>
          <a:p>
            <a:fld id="{EADDECEC-5213-4DD5-B626-ECF332FB51A1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185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996965" y="6438801"/>
            <a:ext cx="2057400" cy="365125"/>
          </a:xfrm>
        </p:spPr>
        <p:txBody>
          <a:bodyPr/>
          <a:lstStyle/>
          <a:p>
            <a:fld id="{EADDECEC-5213-4DD5-B626-ECF332FB51A1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28624" y="274679"/>
            <a:ext cx="8372475" cy="602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实验室厚</a:t>
            </a:r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</a:t>
            </a:r>
            <a:r>
              <a:rPr lang="zh-CN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研究现状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12" y="3763478"/>
            <a:ext cx="5157291" cy="267532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179419" y="5080689"/>
            <a:ext cx="1251284" cy="12705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72" y="1000276"/>
            <a:ext cx="3103848" cy="319213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893419" y="1186076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sz="2000" dirty="0">
                <a:solidFill>
                  <a:srgbClr val="000000"/>
                </a:solidFill>
                <a:latin typeface="+mn-ea"/>
              </a:rPr>
              <a:t>厚</a:t>
            </a:r>
            <a:r>
              <a:rPr lang="en-US" altLang="zh-CN" sz="2000" dirty="0">
                <a:solidFill>
                  <a:srgbClr val="000000"/>
                </a:solidFill>
                <a:latin typeface="+mn-ea"/>
              </a:rPr>
              <a:t>GEM</a:t>
            </a:r>
            <a:r>
              <a:rPr lang="zh-CN" altLang="zh-CN" sz="2000" dirty="0">
                <a:solidFill>
                  <a:srgbClr val="000000"/>
                </a:solidFill>
                <a:latin typeface="+mn-ea"/>
              </a:rPr>
              <a:t>具有增益高、造价便宜、结实</a:t>
            </a:r>
            <a:r>
              <a:rPr lang="zh-CN" altLang="zh-CN" sz="2000" dirty="0" smtClean="0">
                <a:solidFill>
                  <a:srgbClr val="000000"/>
                </a:solidFill>
                <a:latin typeface="+mn-ea"/>
              </a:rPr>
              <a:t>耐用、</a:t>
            </a:r>
            <a:r>
              <a:rPr lang="zh-CN" altLang="zh-CN" sz="2000" dirty="0">
                <a:solidFill>
                  <a:srgbClr val="000000"/>
                </a:solidFill>
                <a:latin typeface="+mn-ea"/>
              </a:rPr>
              <a:t>亚毫米级的位置分辨、易于大面积制作等</a:t>
            </a:r>
            <a:r>
              <a:rPr lang="zh-CN" altLang="zh-CN" sz="2000" dirty="0" smtClean="0">
                <a:solidFill>
                  <a:srgbClr val="000000"/>
                </a:solidFill>
                <a:latin typeface="+mn-ea"/>
              </a:rPr>
              <a:t>优点</a:t>
            </a:r>
            <a:r>
              <a:rPr lang="zh-CN" altLang="en-US" dirty="0" smtClean="0">
                <a:solidFill>
                  <a:srgbClr val="000000"/>
                </a:solidFill>
                <a:latin typeface="+mn-ea"/>
              </a:rPr>
              <a:t>。</a:t>
            </a:r>
            <a:endParaRPr lang="en-US" altLang="zh-CN" dirty="0">
              <a:solidFill>
                <a:srgbClr val="000000"/>
              </a:solidFill>
              <a:latin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 smtClean="0">
                <a:solidFill>
                  <a:srgbClr val="000000"/>
                </a:solidFill>
                <a:latin typeface="+mn-ea"/>
              </a:rPr>
              <a:t>我们研制了陶瓷、</a:t>
            </a:r>
            <a:r>
              <a:rPr lang="en-US" altLang="zh-CN" dirty="0" smtClean="0">
                <a:solidFill>
                  <a:srgbClr val="000000"/>
                </a:solidFill>
                <a:latin typeface="+mn-ea"/>
              </a:rPr>
              <a:t>FR4</a:t>
            </a:r>
            <a:r>
              <a:rPr lang="zh-CN" altLang="en-US" dirty="0" smtClean="0">
                <a:solidFill>
                  <a:srgbClr val="000000"/>
                </a:solidFill>
                <a:latin typeface="+mn-ea"/>
              </a:rPr>
              <a:t>（环氧树脂）、</a:t>
            </a:r>
            <a:r>
              <a:rPr lang="en-US" altLang="zh-CN" dirty="0" smtClean="0">
                <a:solidFill>
                  <a:srgbClr val="000000"/>
                </a:solidFill>
                <a:latin typeface="+mn-ea"/>
              </a:rPr>
              <a:t>PTFE</a:t>
            </a:r>
            <a:r>
              <a:rPr lang="zh-CN" altLang="en-US" dirty="0" smtClean="0">
                <a:solidFill>
                  <a:srgbClr val="000000"/>
                </a:solidFill>
                <a:latin typeface="+mn-ea"/>
              </a:rPr>
              <a:t>（聚四氟乙烯）和</a:t>
            </a:r>
            <a:r>
              <a:rPr lang="en-US" altLang="zh-CN" dirty="0" err="1" smtClean="0">
                <a:solidFill>
                  <a:srgbClr val="000000"/>
                </a:solidFill>
                <a:latin typeface="+mn-ea"/>
              </a:rPr>
              <a:t>Kapton</a:t>
            </a:r>
            <a:r>
              <a:rPr lang="zh-CN" altLang="en-US" dirty="0" smtClean="0">
                <a:solidFill>
                  <a:srgbClr val="000000"/>
                </a:solidFill>
                <a:latin typeface="+mn-ea"/>
              </a:rPr>
              <a:t>（聚酰亚胺）共四种高性能基材</a:t>
            </a:r>
            <a:r>
              <a:rPr lang="en-US" altLang="zh-CN" dirty="0" smtClean="0">
                <a:solidFill>
                  <a:srgbClr val="000000"/>
                </a:solidFill>
                <a:latin typeface="+mn-ea"/>
              </a:rPr>
              <a:t>THGEM</a:t>
            </a:r>
            <a:r>
              <a:rPr lang="zh-CN" altLang="en-US" dirty="0" smtClean="0">
                <a:solidFill>
                  <a:srgbClr val="000000"/>
                </a:solidFill>
                <a:latin typeface="+mn-ea"/>
              </a:rPr>
              <a:t>，并将他们应用于</a:t>
            </a:r>
            <a:r>
              <a:rPr lang="en-US" altLang="zh-CN" dirty="0" smtClean="0">
                <a:solidFill>
                  <a:srgbClr val="000000"/>
                </a:solidFill>
                <a:latin typeface="+mn-ea"/>
              </a:rPr>
              <a:t>TPC</a:t>
            </a:r>
            <a:r>
              <a:rPr lang="zh-CN" altLang="en-US" dirty="0" smtClean="0">
                <a:solidFill>
                  <a:srgbClr val="000000"/>
                </a:solidFill>
                <a:latin typeface="+mn-ea"/>
              </a:rPr>
              <a:t>探测器、</a:t>
            </a:r>
            <a:r>
              <a:rPr lang="en-US" altLang="zh-CN" dirty="0" smtClean="0">
                <a:solidFill>
                  <a:srgbClr val="000000"/>
                </a:solidFill>
                <a:latin typeface="+mn-ea"/>
              </a:rPr>
              <a:t>PDD</a:t>
            </a:r>
            <a:r>
              <a:rPr lang="zh-CN" altLang="en-US" dirty="0" smtClean="0">
                <a:solidFill>
                  <a:srgbClr val="000000"/>
                </a:solidFill>
                <a:latin typeface="+mn-ea"/>
              </a:rPr>
              <a:t>探测器以及中子探测等。</a:t>
            </a:r>
            <a:endParaRPr lang="zh-CN" altLang="en-US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68268" y="4374594"/>
            <a:ext cx="32487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Times New Roman" panose="02020603050405020304" pitchFamily="18" charset="0"/>
              </a:rPr>
              <a:t>其中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FR-4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具有工艺成熟、易于加工、成本低廉的优势。</a:t>
            </a:r>
            <a:endParaRPr lang="en-US" altLang="zh-CN" sz="2000" dirty="0" smtClean="0"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</a:rPr>
              <a:t>FR-4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指的是一种耐燃材料的等级，种类较多。</a:t>
            </a:r>
            <a:endParaRPr lang="en-US" altLang="zh-CN" sz="2000" dirty="0" smtClean="0"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Times New Roman" panose="02020603050405020304" pitchFamily="18" charset="0"/>
              </a:rPr>
              <a:t>我们针对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FR-4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基材厚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GEM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进行了优选</a:t>
            </a:r>
            <a:r>
              <a:rPr lang="zh-CN" altLang="en-US" sz="2000" dirty="0">
                <a:latin typeface="Times New Roman" panose="02020603050405020304" pitchFamily="18" charset="0"/>
              </a:rPr>
              <a:t>研制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。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59312" y="6046214"/>
            <a:ext cx="7425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400" b="0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FR-4</a:t>
            </a:r>
            <a:endParaRPr lang="zh-CN" altLang="en-US" sz="2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337957" y="49306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优性能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09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508" y="1568784"/>
            <a:ext cx="3849492" cy="1595176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539" y="4640567"/>
            <a:ext cx="3778560" cy="165950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028531" y="3130705"/>
            <a:ext cx="148470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zh-CN" alt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级</a:t>
            </a:r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THGEM</a:t>
            </a:r>
            <a:endParaRPr lang="zh-CN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19499" y="6100015"/>
            <a:ext cx="19027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3-layer-THGEM</a:t>
            </a:r>
            <a:endParaRPr lang="zh-CN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6756593" y="3520571"/>
            <a:ext cx="28575" cy="1114425"/>
          </a:xfrm>
          <a:prstGeom prst="straightConnector1">
            <a:avLst/>
          </a:prstGeom>
          <a:ln w="1270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911819" y="3746259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多层印制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PCB</a:t>
            </a:r>
            <a:r>
              <a:rPr lang="zh-CN" altLang="en-US" dirty="0" smtClean="0"/>
              <a:t>技术</a:t>
            </a:r>
            <a:endParaRPr lang="en-US" altLang="zh-CN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15" y="3930925"/>
            <a:ext cx="3493585" cy="226251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1995" y="1363297"/>
            <a:ext cx="5346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M-THGEM(Multi-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THickGasElectronMultipliers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是基于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多梯</a:t>
            </a:r>
            <a:r>
              <a:rPr lang="zh-CN" altLang="en-US" sz="2000" dirty="0">
                <a:latin typeface="Times New Roman" panose="02020603050405020304" pitchFamily="18" charset="0"/>
              </a:rPr>
              <a:t>级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THGEM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探测器，将多片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THGEM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压缩印制成一片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M-THGEM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，极低地压缩了空间，除了拥有普通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THGEM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探测器的优点，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M-THGEM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探测器可以在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更低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工作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电压下拥有更高增益</a:t>
            </a:r>
            <a:r>
              <a:rPr lang="en-US" altLang="zh-CN" sz="2000" baseline="30000" dirty="0" smtClean="0"/>
              <a:t>[1]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。</a:t>
            </a:r>
            <a:endParaRPr lang="en-US" altLang="zh-CN" sz="2000" dirty="0" smtClean="0">
              <a:latin typeface="Times New Roman" panose="02020603050405020304" pitchFamily="18" charset="0"/>
            </a:endParaRPr>
          </a:p>
          <a:p>
            <a:r>
              <a:rPr lang="en-US" altLang="zh-CN" sz="2000" dirty="0">
                <a:latin typeface="Times New Roman" panose="02020603050405020304" pitchFamily="18" charset="0"/>
              </a:rPr>
              <a:t> 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    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6100067" y="5428660"/>
            <a:ext cx="335280" cy="20412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4740662" y="4150124"/>
            <a:ext cx="1456150" cy="122016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4614861" y="5691150"/>
            <a:ext cx="1652846" cy="5854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288221" y="3992615"/>
            <a:ext cx="1946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200µm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Pitch:600µm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Rim:80µm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TH:500µm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60*60mm</a:t>
            </a:r>
            <a:r>
              <a:rPr lang="en-US" altLang="zh-C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灯片编号占位符 25"/>
          <p:cNvSpPr>
            <a:spLocks noGrp="1"/>
          </p:cNvSpPr>
          <p:nvPr>
            <p:ph type="sldNum" sz="quarter" idx="12"/>
          </p:nvPr>
        </p:nvSpPr>
        <p:spPr>
          <a:xfrm>
            <a:off x="6911819" y="6402179"/>
            <a:ext cx="2057400" cy="365125"/>
          </a:xfrm>
        </p:spPr>
        <p:txBody>
          <a:bodyPr/>
          <a:lstStyle/>
          <a:p>
            <a:fld id="{EADDECEC-5213-4DD5-B626-ECF332FB51A1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856454" y="6137905"/>
            <a:ext cx="1225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FR-4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基材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V="1">
            <a:off x="1944505" y="5875867"/>
            <a:ext cx="443095" cy="42420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428624" y="274679"/>
            <a:ext cx="8372475" cy="602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M-THGEM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1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 86"/>
          <p:cNvSpPr/>
          <p:nvPr/>
        </p:nvSpPr>
        <p:spPr>
          <a:xfrm>
            <a:off x="428624" y="274679"/>
            <a:ext cx="8372475" cy="602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M-THGEM</a:t>
            </a:r>
            <a:r>
              <a:rPr lang="zh-CN" alt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研制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5986" y="1008421"/>
            <a:ext cx="62600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</a:rPr>
              <a:t>挑选优性能的</a:t>
            </a:r>
            <a:r>
              <a:rPr lang="en-US" altLang="zh-CN" sz="2000" dirty="0">
                <a:latin typeface="Times New Roman" panose="02020603050405020304" pitchFamily="18" charset="0"/>
              </a:rPr>
              <a:t>FR-4</a:t>
            </a:r>
            <a:r>
              <a:rPr lang="zh-CN" altLang="en-US" sz="2000" dirty="0">
                <a:latin typeface="Times New Roman" panose="02020603050405020304" pitchFamily="18" charset="0"/>
              </a:rPr>
              <a:t>基材配方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研制了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2-layer-THGEM</a:t>
            </a:r>
            <a:r>
              <a:rPr lang="zh-CN" altLang="en-US" sz="2000" dirty="0"/>
              <a:t>和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3-layer-THGEM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304" y="1474107"/>
            <a:ext cx="3160011" cy="23700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82773" y="3724050"/>
            <a:ext cx="2370008" cy="316001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8624" y="4333380"/>
            <a:ext cx="3706464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/>
              <a:t>应用：</a:t>
            </a: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重离子径迹探测</a:t>
            </a: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zh-CN" altLang="en-US" sz="2000" dirty="0" smtClean="0"/>
              <a:t>子跟踪</a:t>
            </a:r>
            <a:r>
              <a:rPr lang="en-US" altLang="zh-CN" sz="2000" baseline="30000" dirty="0" smtClean="0"/>
              <a:t>[1]</a:t>
            </a: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大面积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UV</a:t>
            </a:r>
            <a:r>
              <a:rPr lang="zh-CN" altLang="en-US" sz="2000" dirty="0" smtClean="0"/>
              <a:t>光子探测器</a:t>
            </a: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X-ray/</a:t>
            </a:r>
            <a:r>
              <a:rPr lang="zh-CN" altLang="en-US" sz="2000" dirty="0" smtClean="0">
                <a:solidFill>
                  <a:srgbClr val="FF0000"/>
                </a:solidFill>
              </a:rPr>
              <a:t>中子成像与闪烁光读出</a:t>
            </a: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28624" y="1945617"/>
            <a:ext cx="47595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Times New Roman" panose="02020603050405020304" pitchFamily="18" charset="0"/>
              </a:rPr>
              <a:t>对比传统多级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THGEM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，</a:t>
            </a:r>
            <a:r>
              <a:rPr lang="en-US" altLang="zh-CN" sz="2000" dirty="0" smtClean="0">
                <a:latin typeface="Times New Roman" panose="02020603050405020304" pitchFamily="18" charset="0"/>
              </a:rPr>
              <a:t>M-THGEM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的优势：</a:t>
            </a:r>
            <a:endParaRPr lang="en-US" altLang="zh-CN" sz="2000" dirty="0" smtClean="0"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Times New Roman" panose="02020603050405020304" pitchFamily="18" charset="0"/>
              </a:rPr>
              <a:t>梯级之间电荷损失可忽略不计，更低电压下更</a:t>
            </a:r>
            <a:r>
              <a:rPr lang="zh-CN" altLang="en-US" sz="2000" dirty="0">
                <a:latin typeface="Times New Roman" panose="02020603050405020304" pitchFamily="18" charset="0"/>
              </a:rPr>
              <a:t>高效的电子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倍增</a:t>
            </a:r>
            <a:endParaRPr lang="en-US" altLang="zh-CN" sz="2000" dirty="0"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</a:rPr>
              <a:t>无需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猝灭气体，也可以更稳定地工作在纯惰性气体中</a:t>
            </a:r>
            <a:r>
              <a:rPr lang="en-US" altLang="zh-CN" sz="2000" baseline="30000" dirty="0" smtClean="0">
                <a:latin typeface="Times New Roman" panose="02020603050405020304" pitchFamily="18" charset="0"/>
              </a:rPr>
              <a:t>[1]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Times New Roman" panose="02020603050405020304" pitchFamily="18" charset="0"/>
              </a:rPr>
              <a:t>结构更加紧凑，充分节约空间</a:t>
            </a:r>
            <a:endParaRPr lang="zh-CN" altLang="en-US" sz="2000" dirty="0">
              <a:latin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01899" y="6488667"/>
            <a:ext cx="1731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3-layer-THGEM</a:t>
            </a:r>
            <a:endParaRPr lang="zh-CN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001899" y="3749719"/>
            <a:ext cx="1731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2-layer-THGEM</a:t>
            </a:r>
            <a:endParaRPr lang="zh-CN" alt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8624" y="1843239"/>
            <a:ext cx="4759570" cy="4271794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34871" y="6534834"/>
            <a:ext cx="5506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[1]</a:t>
            </a:r>
            <a:r>
              <a:rPr lang="en-US" altLang="zh-CN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M.Cortesi,et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al.,NSCL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zh-CN" sz="1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Michigan State University, East Lansing (MI) 48824, U.S.A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6972310" y="6426625"/>
            <a:ext cx="2057400" cy="365125"/>
          </a:xfrm>
        </p:spPr>
        <p:txBody>
          <a:bodyPr/>
          <a:lstStyle/>
          <a:p>
            <a:fld id="{EADDECEC-5213-4DD5-B626-ECF332FB51A1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7903038" y="3933271"/>
            <a:ext cx="19462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200µm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Pitch:600µm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Rim:80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TH:500µm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60*60mm</a:t>
            </a:r>
            <a:r>
              <a:rPr lang="en-US" altLang="zh-CN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827956" y="1350761"/>
            <a:ext cx="19462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HD</a:t>
            </a:r>
            <a:r>
              <a:rPr lang="zh-CN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200µm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Pitch:600µm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Rim:80µm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TH:300µm</a:t>
            </a:r>
            <a:endParaRPr lang="en-US" altLang="zh-CN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60*60mm</a:t>
            </a:r>
            <a:r>
              <a:rPr lang="en-US" altLang="zh-CN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9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917265" y="6379131"/>
            <a:ext cx="2057400" cy="365125"/>
          </a:xfrm>
        </p:spPr>
        <p:txBody>
          <a:bodyPr/>
          <a:lstStyle/>
          <a:p>
            <a:fld id="{EADDECEC-5213-4DD5-B626-ECF332FB51A1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38149" y="193530"/>
            <a:ext cx="8372475" cy="602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M-THGEM</a:t>
            </a:r>
            <a:r>
              <a:rPr lang="zh-CN" altLang="en-US" sz="3200" dirty="0" smtClean="0">
                <a:solidFill>
                  <a:schemeClr val="tx1"/>
                </a:solidFill>
              </a:rPr>
              <a:t>性能测试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975" y="1887344"/>
            <a:ext cx="4498922" cy="321353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051" y="1756765"/>
            <a:ext cx="4265614" cy="340531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47133" y="1004655"/>
            <a:ext cx="2082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800" dirty="0" smtClean="0"/>
              <a:t>增益性能</a:t>
            </a:r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423560" y="5100876"/>
            <a:ext cx="401238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Double layers</a:t>
            </a:r>
            <a:r>
              <a:rPr lang="en-US" altLang="zh-CN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THGEM</a:t>
            </a:r>
            <a:endParaRPr lang="zh-CN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36904" y="5100876"/>
            <a:ext cx="560990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2-Layer-THGEM</a:t>
            </a:r>
            <a:endParaRPr lang="zh-CN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00667" y="1456457"/>
            <a:ext cx="31332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/>
              <a:t>工作气体：</a:t>
            </a:r>
            <a:r>
              <a:rPr lang="en-US" altLang="zh-CN" sz="2200" dirty="0" smtClean="0"/>
              <a:t>Ar+CO2(10%)</a:t>
            </a:r>
            <a:endParaRPr lang="zh-CN" altLang="en-US" sz="2200" dirty="0"/>
          </a:p>
        </p:txBody>
      </p:sp>
      <p:sp>
        <p:nvSpPr>
          <p:cNvPr id="13" name="文本框 12"/>
          <p:cNvSpPr txBox="1"/>
          <p:nvPr/>
        </p:nvSpPr>
        <p:spPr>
          <a:xfrm>
            <a:off x="694300" y="5784067"/>
            <a:ext cx="811632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对比双层</a:t>
            </a:r>
            <a:r>
              <a:rPr lang="en-US" altLang="zh-CN" dirty="0" smtClean="0">
                <a:latin typeface="Times New Roman" panose="02020603050405020304" pitchFamily="18" charset="0"/>
              </a:rPr>
              <a:t>THGEM</a:t>
            </a:r>
            <a:r>
              <a:rPr lang="zh-CN" altLang="en-US" dirty="0" smtClean="0">
                <a:latin typeface="Times New Roman" panose="02020603050405020304" pitchFamily="18" charset="0"/>
              </a:rPr>
              <a:t>，</a:t>
            </a:r>
            <a:r>
              <a:rPr lang="en-US" altLang="zh-CN" dirty="0" smtClean="0">
                <a:latin typeface="Times New Roman" panose="02020603050405020304" pitchFamily="18" charset="0"/>
              </a:rPr>
              <a:t>M-THGEM</a:t>
            </a:r>
            <a:r>
              <a:rPr lang="zh-CN" altLang="en-US" dirty="0" smtClean="0">
                <a:latin typeface="Times New Roman" panose="02020603050405020304" pitchFamily="18" charset="0"/>
              </a:rPr>
              <a:t>的工作电压坪区由</a:t>
            </a:r>
            <a:r>
              <a:rPr lang="en-US" altLang="zh-CN" dirty="0" smtClean="0">
                <a:latin typeface="Times New Roman" panose="02020603050405020304" pitchFamily="18" charset="0"/>
              </a:rPr>
              <a:t>920~1050V</a:t>
            </a:r>
            <a:r>
              <a:rPr lang="zh-CN" altLang="en-US" dirty="0" smtClean="0">
                <a:latin typeface="Times New Roman" panose="02020603050405020304" pitchFamily="18" charset="0"/>
              </a:rPr>
              <a:t>下降至</a:t>
            </a:r>
            <a:r>
              <a:rPr lang="en-US" altLang="zh-CN" dirty="0" smtClean="0">
                <a:latin typeface="Times New Roman" panose="02020603050405020304" pitchFamily="18" charset="0"/>
              </a:rPr>
              <a:t>550~730V</a:t>
            </a:r>
            <a:r>
              <a:rPr lang="zh-CN" altLang="en-US" dirty="0" smtClean="0">
                <a:latin typeface="Times New Roman" panose="02020603050405020304" pitchFamily="18" charset="0"/>
              </a:rPr>
              <a:t>；</a:t>
            </a:r>
            <a:endParaRPr lang="en-US" altLang="zh-CN" dirty="0" smtClean="0">
              <a:latin typeface="Times New Roman" panose="02020603050405020304" pitchFamily="18" charset="0"/>
            </a:endParaRPr>
          </a:p>
          <a:p>
            <a:r>
              <a:rPr lang="zh-CN" altLang="en-US" dirty="0" smtClean="0">
                <a:latin typeface="Times New Roman" panose="02020603050405020304" pitchFamily="18" charset="0"/>
              </a:rPr>
              <a:t>增益也略有提升；基本达到了</a:t>
            </a:r>
            <a:r>
              <a:rPr lang="zh-CN" altLang="en-US" sz="2000" dirty="0">
                <a:latin typeface="Times New Roman" panose="02020603050405020304" pitchFamily="18" charset="0"/>
              </a:rPr>
              <a:t>更低工作电压下拥有更高</a:t>
            </a:r>
            <a:r>
              <a:rPr lang="zh-CN" altLang="en-US" sz="2000" dirty="0" smtClean="0">
                <a:latin typeface="Times New Roman" panose="02020603050405020304" pitchFamily="18" charset="0"/>
              </a:rPr>
              <a:t>增益</a:t>
            </a:r>
            <a:r>
              <a:rPr lang="zh-CN" altLang="en-US" sz="2000" dirty="0" smtClean="0"/>
              <a:t>的要求。</a:t>
            </a:r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22051" y="2915497"/>
            <a:ext cx="911910" cy="20318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67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991350" y="6460999"/>
            <a:ext cx="2057400" cy="365125"/>
          </a:xfrm>
        </p:spPr>
        <p:txBody>
          <a:bodyPr/>
          <a:lstStyle/>
          <a:p>
            <a:fld id="{EADDECEC-5213-4DD5-B626-ECF332FB51A1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38149" y="193530"/>
            <a:ext cx="8372475" cy="602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M-THGEM</a:t>
            </a:r>
            <a:r>
              <a:rPr lang="zh-CN" altLang="en-US" sz="3200" dirty="0" smtClean="0">
                <a:solidFill>
                  <a:schemeClr val="tx1"/>
                </a:solidFill>
              </a:rPr>
              <a:t>性能测试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38149" y="1004655"/>
            <a:ext cx="4596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800" dirty="0" smtClean="0"/>
              <a:t>长期稳定性以及能量分辨</a:t>
            </a:r>
            <a:endParaRPr lang="zh-CN" altLang="en-US" sz="2800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0" y="2129467"/>
            <a:ext cx="4340993" cy="3057812"/>
          </a:xfrm>
          <a:prstGeom prst="rect">
            <a:avLst/>
          </a:prstGeom>
        </p:spPr>
      </p:pic>
      <p:pic>
        <p:nvPicPr>
          <p:cNvPr id="22" name="内容占位符 1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886" y="2129467"/>
            <a:ext cx="4559849" cy="3057812"/>
          </a:xfrm>
        </p:spPr>
      </p:pic>
      <p:sp>
        <p:nvSpPr>
          <p:cNvPr id="23" name="文本框 22"/>
          <p:cNvSpPr txBox="1"/>
          <p:nvPr/>
        </p:nvSpPr>
        <p:spPr>
          <a:xfrm>
            <a:off x="6589512" y="3359284"/>
            <a:ext cx="26314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2-layer-M-THGEM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Resolution=33.2%</a:t>
            </a:r>
          </a:p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@gain=10</a:t>
            </a:r>
            <a:r>
              <a:rPr lang="en-US" altLang="zh-CN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050542" y="5511744"/>
            <a:ext cx="7147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  5</a:t>
            </a:r>
            <a:r>
              <a:rPr lang="zh-CN" altLang="en-US" sz="2000" dirty="0" smtClean="0"/>
              <a:t>个小时之后，增益基本保持在</a:t>
            </a:r>
            <a:r>
              <a:rPr lang="en-US" altLang="zh-CN" sz="2000" dirty="0" smtClean="0"/>
              <a:t>2X10</a:t>
            </a:r>
            <a:r>
              <a:rPr lang="en-US" altLang="zh-CN" sz="2000" baseline="30000" dirty="0" smtClean="0"/>
              <a:t>4</a:t>
            </a:r>
            <a:r>
              <a:rPr lang="zh-CN" altLang="en-US" sz="2000" dirty="0" smtClean="0"/>
              <a:t>左右，波动幅度大约为</a:t>
            </a:r>
            <a:r>
              <a:rPr lang="en-US" altLang="zh-CN" sz="2000" dirty="0" smtClean="0"/>
              <a:t>2400/20000=12%</a:t>
            </a:r>
            <a:r>
              <a:rPr lang="zh-CN" altLang="en-US" sz="2000" dirty="0" smtClean="0"/>
              <a:t>；增益为</a:t>
            </a:r>
            <a:r>
              <a:rPr lang="en-US" altLang="zh-CN" sz="2000" dirty="0" smtClean="0"/>
              <a:t>10</a:t>
            </a:r>
            <a:r>
              <a:rPr lang="en-US" altLang="zh-CN" sz="2000" baseline="30000" dirty="0" smtClean="0"/>
              <a:t>4</a:t>
            </a:r>
            <a:r>
              <a:rPr lang="zh-CN" altLang="en-US" sz="2000" dirty="0" smtClean="0"/>
              <a:t>时能量分辨率为</a:t>
            </a:r>
            <a:r>
              <a:rPr lang="en-US" altLang="zh-CN" sz="2000" dirty="0" smtClean="0"/>
              <a:t>33.2%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</p:txBody>
      </p:sp>
    </p:spTree>
    <p:extLst>
      <p:ext uri="{BB962C8B-B14F-4D97-AF65-F5344CB8AC3E}">
        <p14:creationId xmlns:p14="http://schemas.microsoft.com/office/powerpoint/2010/main" val="4884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8150" y="260907"/>
            <a:ext cx="8372475" cy="602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THGEM</a:t>
            </a:r>
            <a:r>
              <a:rPr lang="zh-CN" altLang="en-US" sz="3200" dirty="0" smtClean="0">
                <a:solidFill>
                  <a:schemeClr val="tx1"/>
                </a:solidFill>
              </a:rPr>
              <a:t>测试换气过程优化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116" y="1113369"/>
            <a:ext cx="2450710" cy="523028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93107" y="1295196"/>
            <a:ext cx="584982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目的：缩短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THGEM</a:t>
            </a:r>
            <a:r>
              <a:rPr lang="zh-CN" altLang="en-US" sz="2000" dirty="0" smtClean="0"/>
              <a:t>性能测试中腔室充入</a:t>
            </a:r>
            <a:r>
              <a:rPr lang="en-US" altLang="zh-CN" sz="2000" dirty="0" smtClean="0"/>
              <a:t>/</a:t>
            </a:r>
            <a:r>
              <a:rPr lang="zh-CN" altLang="en-US" sz="2000" dirty="0" smtClean="0"/>
              <a:t>更换工作气体过程的时间周期</a:t>
            </a:r>
            <a:endParaRPr lang="en-US" altLang="zh-CN" sz="2000" dirty="0" smtClean="0"/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zh-CN" altLang="en-US" sz="2000" dirty="0" smtClean="0"/>
              <a:t>方式：将测试腔室抽至近真空，再充入目标气体</a:t>
            </a:r>
            <a:endParaRPr lang="en-US" altLang="zh-CN" sz="2000" dirty="0" smtClean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3" y="3148323"/>
            <a:ext cx="6061051" cy="3195328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772696" y="6389119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/>
              <a:t>快速换气系统</a:t>
            </a:r>
            <a:endParaRPr lang="en-US" altLang="zh-CN" sz="2000" dirty="0"/>
          </a:p>
        </p:txBody>
      </p:sp>
      <p:sp>
        <p:nvSpPr>
          <p:cNvPr id="18" name="文本框 17"/>
          <p:cNvSpPr txBox="1"/>
          <p:nvPr/>
        </p:nvSpPr>
        <p:spPr>
          <a:xfrm>
            <a:off x="1962584" y="6343651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PLC-</a:t>
            </a: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Labview</a:t>
            </a:r>
            <a:r>
              <a:rPr lang="zh-CN" altLang="en-US" sz="2000" dirty="0" smtClean="0"/>
              <a:t>控制程序</a:t>
            </a:r>
            <a:endParaRPr lang="zh-CN" altLang="en-US" sz="2000" dirty="0"/>
          </a:p>
        </p:txBody>
      </p:sp>
      <p:sp>
        <p:nvSpPr>
          <p:cNvPr id="19" name="文本框 18"/>
          <p:cNvSpPr txBox="1"/>
          <p:nvPr/>
        </p:nvSpPr>
        <p:spPr>
          <a:xfrm>
            <a:off x="6731000" y="4885267"/>
            <a:ext cx="120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真空泵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438131" y="3869266"/>
            <a:ext cx="1383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PLC</a:t>
            </a:r>
            <a:r>
              <a:rPr lang="zh-CN" altLang="en-US" b="1" dirty="0" smtClean="0">
                <a:solidFill>
                  <a:srgbClr val="FF0000"/>
                </a:solidFill>
              </a:rPr>
              <a:t>控制柜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886681" y="2059950"/>
            <a:ext cx="747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NIM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469688" y="2738914"/>
            <a:ext cx="919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阀门及管路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</p:nvPr>
        </p:nvSpPr>
        <p:spPr>
          <a:xfrm>
            <a:off x="6983584" y="6406612"/>
            <a:ext cx="2057400" cy="365125"/>
          </a:xfrm>
        </p:spPr>
        <p:txBody>
          <a:bodyPr/>
          <a:lstStyle/>
          <a:p>
            <a:fld id="{EADDECEC-5213-4DD5-B626-ECF332FB51A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815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518676"/>
              </p:ext>
            </p:extLst>
          </p:nvPr>
        </p:nvGraphicFramePr>
        <p:xfrm>
          <a:off x="610470" y="1183553"/>
          <a:ext cx="8101544" cy="2119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752"/>
                <a:gridCol w="5154792"/>
              </a:tblGrid>
              <a:tr h="408219"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</a:rPr>
                        <a:t>排空法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</a:rPr>
                        <a:t>真空换气法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71166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</a:rPr>
                        <a:t>耗时（</a:t>
                      </a:r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2~10</a:t>
                      </a: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</a:rPr>
                        <a:t>小时）</a:t>
                      </a:r>
                      <a:endParaRPr lang="en-US" altLang="zh-CN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</a:rPr>
                        <a:t>耗</a:t>
                      </a: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</a:rPr>
                        <a:t>气</a:t>
                      </a:r>
                      <a:endParaRPr lang="en-US" altLang="zh-CN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</a:rPr>
                        <a:t>换气效果不够稳定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</a:rPr>
                        <a:t>换气</a:t>
                      </a: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</a:rPr>
                        <a:t>时间缩短</a:t>
                      </a: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</a:rPr>
                        <a:t>至</a:t>
                      </a:r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</a:rPr>
                        <a:t>分钟左右</a:t>
                      </a:r>
                      <a:endParaRPr lang="en-US" altLang="zh-CN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lnSpc>
                          <a:spcPct val="125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</a:rPr>
                        <a:t>节约气体</a:t>
                      </a:r>
                      <a:endParaRPr lang="en-US" altLang="zh-CN" sz="20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</a:rPr>
                        <a:t>换气效果更好、更稳定，有利于在对比</a:t>
                      </a:r>
                      <a:r>
                        <a:rPr lang="en-US" altLang="zh-CN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THGEM</a:t>
                      </a:r>
                      <a:r>
                        <a:rPr lang="zh-CN" altLang="en-US" sz="2000" dirty="0" smtClean="0">
                          <a:solidFill>
                            <a:srgbClr val="FF0000"/>
                          </a:solidFill>
                        </a:rPr>
                        <a:t>性能时排除换气效果造成的影响</a:t>
                      </a:r>
                      <a:endParaRPr lang="zh-CN" altLang="en-US" sz="20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438150" y="260907"/>
            <a:ext cx="8372475" cy="6026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THGEM</a:t>
            </a:r>
            <a:r>
              <a:rPr lang="zh-CN" altLang="en-US" sz="3200" dirty="0" smtClean="0">
                <a:solidFill>
                  <a:schemeClr val="tx1"/>
                </a:solidFill>
              </a:rPr>
              <a:t>测试换气过程优化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276" y="3471335"/>
            <a:ext cx="2877058" cy="3302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3471335"/>
            <a:ext cx="2766374" cy="3234267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500506" y="396400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排空</a:t>
            </a:r>
            <a:r>
              <a:rPr lang="zh-CN" altLang="en-US" dirty="0">
                <a:solidFill>
                  <a:srgbClr val="FF0000"/>
                </a:solidFill>
              </a:rPr>
              <a:t>法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554519" y="3964001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真空换气法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312334" y="4445616"/>
            <a:ext cx="29734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000" dirty="0" smtClean="0"/>
              <a:t>工作坪区更加集中</a:t>
            </a:r>
            <a:endParaRPr lang="en-US" altLang="zh-CN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000" dirty="0" smtClean="0"/>
              <a:t>同种基材增益曲线更加相近</a:t>
            </a:r>
            <a:endParaRPr lang="en-US" altLang="zh-CN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000" dirty="0" smtClean="0"/>
              <a:t>测试效率更高</a:t>
            </a:r>
            <a:endParaRPr lang="en-US" altLang="zh-CN" sz="2000" dirty="0" smtClean="0"/>
          </a:p>
          <a:p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6312334" y="4246436"/>
            <a:ext cx="2744882" cy="1751798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>
          <a:xfrm>
            <a:off x="6999816" y="6429107"/>
            <a:ext cx="2057400" cy="365125"/>
          </a:xfrm>
        </p:spPr>
        <p:txBody>
          <a:bodyPr/>
          <a:lstStyle/>
          <a:p>
            <a:fld id="{EADDECEC-5213-4DD5-B626-ECF332FB51A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07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00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8669</TotalTime>
  <Words>1314</Words>
  <Application>Microsoft Office PowerPoint</Application>
  <PresentationFormat>全屏显示(4:3)</PresentationFormat>
  <Paragraphs>198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华文楷体</vt:lpstr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M-THGEM及CCD光读出研究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基于厚GEM和CCD光读出成像探测器研究</dc:title>
  <dc:creator>peng</dc:creator>
  <cp:lastModifiedBy>张明丽</cp:lastModifiedBy>
  <cp:revision>260</cp:revision>
  <dcterms:created xsi:type="dcterms:W3CDTF">2017-10-25T01:27:23Z</dcterms:created>
  <dcterms:modified xsi:type="dcterms:W3CDTF">2017-11-11T01:47:16Z</dcterms:modified>
</cp:coreProperties>
</file>