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89" r:id="rId6"/>
    <p:sldId id="291" r:id="rId7"/>
    <p:sldId id="296" r:id="rId8"/>
    <p:sldId id="292" r:id="rId9"/>
    <p:sldId id="258" r:id="rId10"/>
    <p:sldId id="293" r:id="rId11"/>
    <p:sldId id="259" r:id="rId12"/>
    <p:sldId id="269" r:id="rId13"/>
    <p:sldId id="260" r:id="rId14"/>
    <p:sldId id="270" r:id="rId15"/>
    <p:sldId id="265" r:id="rId16"/>
    <p:sldId id="271" r:id="rId17"/>
    <p:sldId id="266" r:id="rId18"/>
    <p:sldId id="261" r:id="rId19"/>
    <p:sldId id="262" r:id="rId20"/>
    <p:sldId id="274" r:id="rId21"/>
    <p:sldId id="273" r:id="rId22"/>
    <p:sldId id="275" r:id="rId23"/>
    <p:sldId id="264" r:id="rId24"/>
    <p:sldId id="297" r:id="rId25"/>
    <p:sldId id="276" r:id="rId26"/>
    <p:sldId id="284" r:id="rId27"/>
    <p:sldId id="294" r:id="rId2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81336" autoAdjust="0"/>
  </p:normalViewPr>
  <p:slideViewPr>
    <p:cSldViewPr snapToGrid="0">
      <p:cViewPr varScale="1">
        <p:scale>
          <a:sx n="99" d="100"/>
          <a:sy n="99" d="100"/>
        </p:scale>
        <p:origin x="15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8D0A-95F2-4B32-AF6D-699CF57063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 smtClean="0"/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903242C-B6AB-4934-A119-D15C71D1729A}" type="slidenum">
              <a:rPr lang="zh-CN" altLang="en-US" sz="1200" smtClean="0">
                <a:latin typeface="Calibri" panose="020F0502020204030204" pitchFamily="34" charset="0"/>
              </a:rPr>
            </a:fld>
            <a:endParaRPr lang="zh-CN" altLang="en-US" sz="1200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kern="1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4000" baseline="30000" dirty="0" smtClean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5B01D-7ACB-4C8A-A2F1-F61FF608C03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697811"/>
            <a:ext cx="9144000" cy="1370859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DMM: 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一</a:t>
            </a:r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种用于单光电子探测器的双层微网格探测器的研制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701" y="2967576"/>
            <a:ext cx="9131300" cy="639224"/>
          </a:xfrm>
        </p:spPr>
        <p:txBody>
          <a:bodyPr>
            <a:norm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zh-CN" altLang="en-US" sz="3200" b="1" kern="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张志永</a:t>
            </a:r>
            <a:r>
              <a:rPr lang="en-US" altLang="zh-CN" sz="3200" b="1" kern="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sz="3200" b="1" kern="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齐斌斌</a:t>
            </a:r>
            <a:r>
              <a:rPr lang="en-US" altLang="zh-CN" sz="3200" b="1" kern="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3200" b="1" kern="0" dirty="0" smtClean="0">
                <a:solidFill>
                  <a:srgbClr val="00206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刘成明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TextBox 18"/>
          <p:cNvSpPr txBox="1">
            <a:spLocks noChangeArrowheads="1"/>
          </p:cNvSpPr>
          <p:nvPr/>
        </p:nvSpPr>
        <p:spPr bwMode="auto">
          <a:xfrm>
            <a:off x="0" y="4425359"/>
            <a:ext cx="91567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核探测与核电子学国家重点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实验室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中国科学技术大学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 descr="封面 new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616575"/>
            <a:ext cx="91440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08"/>
    </mc:Choice>
    <mc:Fallback>
      <p:transition spd="slow" advTm="3670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2890" y="2008505"/>
            <a:ext cx="6442710" cy="2949575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x-rays (</a:t>
            </a:r>
            <a:r>
              <a:rPr lang="en-US" altLang="zh-CN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55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Fe)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测试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	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电子透过率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能量分辨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增益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	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正离子反馈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;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UV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激光测试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	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单光电子响应；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	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单</a:t>
            </a:r>
            <a:r>
              <a:rPr lang="en-US" altLang="zh-CN" dirty="0" err="1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p.e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.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气体增益；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0" y="384175"/>
            <a:ext cx="9109075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DMM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探测器性能研究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253490" y="3300374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kern="1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55</a:t>
            </a:r>
            <a:r>
              <a:rPr lang="en-US" altLang="zh-CN" sz="2400" kern="1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Fe</a:t>
            </a:r>
            <a:r>
              <a:rPr lang="zh-CN" altLang="en-US" sz="2400" kern="1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能谱，</a:t>
            </a:r>
            <a:r>
              <a:rPr lang="en-US" altLang="zh-CN" sz="2400" kern="1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16.5%</a:t>
            </a:r>
            <a:r>
              <a:rPr lang="zh-CN" altLang="en-US" sz="2400" kern="1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kern="1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FWHM</a:t>
            </a:r>
            <a:r>
              <a:rPr lang="zh-CN" altLang="en-US" sz="2400" kern="1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CN" altLang="zh-CN" sz="2400" kern="1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60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37190" y="4028736"/>
            <a:ext cx="3030981" cy="20468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90180" y="4484578"/>
            <a:ext cx="1576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Mesh type: 590LPI, 23um thickness, 13um wire diameter</a:t>
            </a:r>
            <a:endParaRPr lang="zh-CN" altLang="en-US" sz="1600" dirty="0"/>
          </a:p>
        </p:txBody>
      </p:sp>
      <p:sp>
        <p:nvSpPr>
          <p:cNvPr id="65" name="矩形 64"/>
          <p:cNvSpPr/>
          <p:nvPr/>
        </p:nvSpPr>
        <p:spPr>
          <a:xfrm>
            <a:off x="4340110" y="328980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kern="1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电子透光率</a:t>
            </a:r>
            <a:endParaRPr lang="zh-CN" altLang="zh-CN" sz="24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516255" y="3267196"/>
            <a:ext cx="1415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kern="1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增益曲线</a:t>
            </a:r>
            <a:endParaRPr lang="zh-CN" altLang="zh-CN" sz="24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01" y="4037490"/>
            <a:ext cx="2934648" cy="200788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573278" y="1430214"/>
            <a:ext cx="6358804" cy="1558080"/>
            <a:chOff x="2603876" y="1755204"/>
            <a:chExt cx="5606895" cy="1398939"/>
          </a:xfrm>
        </p:grpSpPr>
        <p:grpSp>
          <p:nvGrpSpPr>
            <p:cNvPr id="98" name="组合 97"/>
            <p:cNvGrpSpPr/>
            <p:nvPr/>
          </p:nvGrpSpPr>
          <p:grpSpPr>
            <a:xfrm>
              <a:off x="2603876" y="1939870"/>
              <a:ext cx="3362878" cy="1214273"/>
              <a:chOff x="2464465" y="2725686"/>
              <a:chExt cx="3989469" cy="1577548"/>
            </a:xfrm>
          </p:grpSpPr>
          <p:grpSp>
            <p:nvGrpSpPr>
              <p:cNvPr id="99" name="组合 98"/>
              <p:cNvGrpSpPr/>
              <p:nvPr/>
            </p:nvGrpSpPr>
            <p:grpSpPr>
              <a:xfrm>
                <a:off x="2464465" y="2725686"/>
                <a:ext cx="3989469" cy="1577548"/>
                <a:chOff x="2189320" y="2722450"/>
                <a:chExt cx="4699085" cy="1982230"/>
              </a:xfrm>
            </p:grpSpPr>
            <p:sp>
              <p:nvSpPr>
                <p:cNvPr id="101" name="矩形 100"/>
                <p:cNvSpPr/>
                <p:nvPr/>
              </p:nvSpPr>
              <p:spPr>
                <a:xfrm>
                  <a:off x="2189321" y="3742974"/>
                  <a:ext cx="173007" cy="774671"/>
                </a:xfrm>
                <a:prstGeom prst="rect">
                  <a:avLst/>
                </a:prstGeom>
                <a:pattFill prst="pct60">
                  <a:fgClr>
                    <a:schemeClr val="bg1">
                      <a:lumMod val="65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6678244" y="3748435"/>
                  <a:ext cx="173007" cy="774671"/>
                </a:xfrm>
                <a:prstGeom prst="rect">
                  <a:avLst/>
                </a:prstGeom>
                <a:pattFill prst="pct60">
                  <a:fgClr>
                    <a:schemeClr val="bg1">
                      <a:lumMod val="65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3" name="直接连接符 102"/>
                <p:cNvCxnSpPr/>
                <p:nvPr/>
              </p:nvCxnSpPr>
              <p:spPr>
                <a:xfrm>
                  <a:off x="2189819" y="4258676"/>
                  <a:ext cx="4698586" cy="0"/>
                </a:xfrm>
                <a:prstGeom prst="line">
                  <a:avLst/>
                </a:prstGeom>
                <a:ln w="19050">
                  <a:solidFill>
                    <a:schemeClr val="dk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直接连接符 103"/>
                <p:cNvCxnSpPr/>
                <p:nvPr/>
              </p:nvCxnSpPr>
              <p:spPr>
                <a:xfrm>
                  <a:off x="2189817" y="3802843"/>
                  <a:ext cx="4698588" cy="0"/>
                </a:xfrm>
                <a:prstGeom prst="line">
                  <a:avLst/>
                </a:prstGeom>
                <a:ln w="19050">
                  <a:solidFill>
                    <a:schemeClr val="dk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矩形 104"/>
                <p:cNvSpPr/>
                <p:nvPr/>
              </p:nvSpPr>
              <p:spPr>
                <a:xfrm>
                  <a:off x="2189320" y="4517646"/>
                  <a:ext cx="4661931" cy="187034"/>
                </a:xfrm>
                <a:prstGeom prst="rect">
                  <a:avLst/>
                </a:prstGeom>
                <a:pattFill prst="pct75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1" rIns="68580" bIns="34291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200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6" name="Freeform 18"/>
                <p:cNvSpPr/>
                <p:nvPr/>
              </p:nvSpPr>
              <p:spPr bwMode="auto">
                <a:xfrm rot="10800000">
                  <a:off x="4290211" y="3766848"/>
                  <a:ext cx="173606" cy="436616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00000"/>
                    </a:gs>
                    <a:gs pos="100000">
                      <a:srgbClr val="FFFF00"/>
                    </a:gs>
                  </a:gsLst>
                  <a:lin ang="5400000" scaled="0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zh-CN" altLang="en-US" sz="2000" kern="0">
                    <a:solidFill>
                      <a:sysClr val="windowText" lastClr="000000"/>
                    </a:solidFill>
                    <a:latin typeface="Arial" panose="020B0604020202020204" pitchFamily="34" charset="0"/>
                  </a:endParaRPr>
                </a:p>
              </p:txBody>
            </p:sp>
            <p:cxnSp>
              <p:nvCxnSpPr>
                <p:cNvPr id="107" name="直接连接符 106"/>
                <p:cNvCxnSpPr/>
                <p:nvPr/>
              </p:nvCxnSpPr>
              <p:spPr>
                <a:xfrm>
                  <a:off x="2189817" y="2722450"/>
                  <a:ext cx="4698588" cy="0"/>
                </a:xfrm>
                <a:prstGeom prst="line">
                  <a:avLst/>
                </a:prstGeom>
                <a:ln>
                  <a:solidFill>
                    <a:schemeClr val="dk1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组合 108"/>
                <p:cNvGrpSpPr/>
                <p:nvPr/>
              </p:nvGrpSpPr>
              <p:grpSpPr>
                <a:xfrm>
                  <a:off x="2436572" y="4463623"/>
                  <a:ext cx="4153502" cy="55089"/>
                  <a:chOff x="2461456" y="5132611"/>
                  <a:chExt cx="4418564" cy="107128"/>
                </a:xfrm>
                <a:pattFill prst="pct90">
                  <a:fgClr>
                    <a:schemeClr val="accent4"/>
                  </a:fgClr>
                  <a:bgClr>
                    <a:schemeClr val="bg1"/>
                  </a:bgClr>
                </a:pattFill>
              </p:grpSpPr>
              <p:sp>
                <p:nvSpPr>
                  <p:cNvPr id="110" name="矩形 109"/>
                  <p:cNvSpPr/>
                  <p:nvPr/>
                </p:nvSpPr>
                <p:spPr>
                  <a:xfrm>
                    <a:off x="2461456" y="5132614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1" name="矩形 110"/>
                  <p:cNvSpPr/>
                  <p:nvPr/>
                </p:nvSpPr>
                <p:spPr>
                  <a:xfrm>
                    <a:off x="3028950" y="5132613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2" name="矩形 111"/>
                  <p:cNvSpPr/>
                  <p:nvPr/>
                </p:nvSpPr>
                <p:spPr>
                  <a:xfrm>
                    <a:off x="3596444" y="5132613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3" name="矩形 112"/>
                  <p:cNvSpPr/>
                  <p:nvPr/>
                </p:nvSpPr>
                <p:spPr>
                  <a:xfrm>
                    <a:off x="4163938" y="5132612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4" name="矩形 113"/>
                  <p:cNvSpPr/>
                  <p:nvPr/>
                </p:nvSpPr>
                <p:spPr>
                  <a:xfrm>
                    <a:off x="4731432" y="5132612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5" name="矩形 114"/>
                  <p:cNvSpPr/>
                  <p:nvPr/>
                </p:nvSpPr>
                <p:spPr>
                  <a:xfrm>
                    <a:off x="5298926" y="5132611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6" name="矩形 115"/>
                  <p:cNvSpPr/>
                  <p:nvPr/>
                </p:nvSpPr>
                <p:spPr>
                  <a:xfrm>
                    <a:off x="5863339" y="5134590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17" name="矩形 116"/>
                  <p:cNvSpPr/>
                  <p:nvPr/>
                </p:nvSpPr>
                <p:spPr>
                  <a:xfrm>
                    <a:off x="6430833" y="5134589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cxnSp>
            <p:nvCxnSpPr>
              <p:cNvPr id="100" name="曲线连接符 99"/>
              <p:cNvCxnSpPr/>
              <p:nvPr/>
            </p:nvCxnSpPr>
            <p:spPr>
              <a:xfrm rot="16200000" flipH="1">
                <a:off x="3830827" y="2915611"/>
                <a:ext cx="449610" cy="34351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8" name="爆炸形 1 117"/>
            <p:cNvSpPr/>
            <p:nvPr/>
          </p:nvSpPr>
          <p:spPr>
            <a:xfrm>
              <a:off x="4116095" y="2414259"/>
              <a:ext cx="65444" cy="79679"/>
            </a:xfrm>
            <a:prstGeom prst="irregularSeal1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6"/>
            <p:cNvSpPr/>
            <p:nvPr/>
          </p:nvSpPr>
          <p:spPr>
            <a:xfrm>
              <a:off x="4653174" y="2542819"/>
              <a:ext cx="933162" cy="359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~240um</a:t>
              </a:r>
              <a:endPara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4851042" y="2160458"/>
              <a:ext cx="626442" cy="3592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3mm</a:t>
              </a:r>
              <a:endPara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1" name="直接箭头连接符 70"/>
            <p:cNvCxnSpPr/>
            <p:nvPr/>
          </p:nvCxnSpPr>
          <p:spPr>
            <a:xfrm flipH="1" flipV="1">
              <a:off x="5835427" y="2880929"/>
              <a:ext cx="7317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H="1" flipV="1">
              <a:off x="5835427" y="2577128"/>
              <a:ext cx="7317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 flipH="1" flipV="1">
              <a:off x="5823568" y="1953457"/>
              <a:ext cx="7317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文本框 73"/>
            <p:cNvSpPr txBox="1"/>
            <p:nvPr/>
          </p:nvSpPr>
          <p:spPr>
            <a:xfrm>
              <a:off x="6612638" y="1755204"/>
              <a:ext cx="1320613" cy="35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/>
                <a:t>Drift (-HV) </a:t>
              </a:r>
              <a:endParaRPr lang="zh-CN" altLang="en-US" sz="2000" dirty="0"/>
            </a:p>
          </p:txBody>
        </p:sp>
        <p:sp>
          <p:nvSpPr>
            <p:cNvPr id="75" name="文本框 50"/>
            <p:cNvSpPr txBox="1"/>
            <p:nvPr/>
          </p:nvSpPr>
          <p:spPr>
            <a:xfrm>
              <a:off x="6609996" y="2674061"/>
              <a:ext cx="1343081" cy="35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 smtClean="0"/>
                <a:t>Anode  (0V)</a:t>
              </a:r>
              <a:endParaRPr lang="zh-CN" altLang="en-US" sz="2000" dirty="0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6612638" y="2365672"/>
              <a:ext cx="1598133" cy="35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/>
                <a:t>Avalanche (-HV)  </a:t>
              </a:r>
              <a:endParaRPr lang="zh-CN" altLang="en-US" sz="2000" dirty="0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55" y="4072332"/>
            <a:ext cx="2652771" cy="197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475124" y="4578152"/>
            <a:ext cx="1571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Up to 4</a:t>
            </a:r>
            <a:r>
              <a:rPr lang="el-GR" altLang="zh-CN" sz="2000" dirty="0" smtClean="0">
                <a:solidFill>
                  <a:srgbClr val="00B0F0"/>
                </a:solidFill>
                <a:latin typeface="Dotum" panose="020B0600000101010101" pitchFamily="34" charset="-127"/>
                <a:ea typeface="Dotum" panose="020B0600000101010101" pitchFamily="34" charset="-127"/>
                <a:cs typeface="Arial" panose="020B0604020202020204" pitchFamily="34" charset="0"/>
              </a:rPr>
              <a:t>ᵡ</a:t>
            </a:r>
            <a:r>
              <a:rPr lang="en-US" altLang="zh-CN" sz="2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en-US" altLang="zh-CN" sz="2000" baseline="30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endParaRPr lang="zh-CN" altLang="en-US" sz="2000" baseline="300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" name="矩形 24"/>
          <p:cNvSpPr>
            <a:spLocks noChangeArrowheads="1"/>
          </p:cNvSpPr>
          <p:nvPr/>
        </p:nvSpPr>
        <p:spPr bwMode="auto">
          <a:xfrm>
            <a:off x="0" y="384175"/>
            <a:ext cx="9109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一级放大区性能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(FA)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053" y="4223033"/>
            <a:ext cx="2973084" cy="1971585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481741" y="3392709"/>
            <a:ext cx="8337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chemeClr val="accent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绝大部分事例能量沉积很低，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但横向角度的光电子和俄歇电子仍可以形成</a:t>
            </a:r>
            <a:r>
              <a:rPr lang="zh-CN" altLang="en-US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全能峰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en-US" altLang="zh-CN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42" name="直接箭头连接符 41"/>
          <p:cNvCxnSpPr/>
          <p:nvPr/>
        </p:nvCxnSpPr>
        <p:spPr>
          <a:xfrm flipH="1">
            <a:off x="2340537" y="4166805"/>
            <a:ext cx="602290" cy="10588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文本框 43"/>
          <p:cNvSpPr txBox="1"/>
          <p:nvPr/>
        </p:nvSpPr>
        <p:spPr>
          <a:xfrm>
            <a:off x="3676158" y="4329923"/>
            <a:ext cx="2120234" cy="101566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丝网型号相同，应有相同的透过率曲线。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930" y="4266942"/>
            <a:ext cx="2605562" cy="18349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389224" y="1340275"/>
            <a:ext cx="7126126" cy="1615599"/>
            <a:chOff x="1755617" y="1564814"/>
            <a:chExt cx="7126126" cy="1615599"/>
          </a:xfrm>
        </p:grpSpPr>
        <p:sp>
          <p:nvSpPr>
            <p:cNvPr id="52" name="文本框 51"/>
            <p:cNvSpPr txBox="1"/>
            <p:nvPr/>
          </p:nvSpPr>
          <p:spPr>
            <a:xfrm>
              <a:off x="6408465" y="2546180"/>
              <a:ext cx="24732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/>
                <a:t>Avalanche (-HV) </a:t>
              </a:r>
              <a:endParaRPr lang="zh-CN" altLang="en-US" sz="2000" dirty="0"/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1755617" y="1564814"/>
              <a:ext cx="6432866" cy="1615599"/>
              <a:chOff x="2686050" y="1606717"/>
              <a:chExt cx="5335274" cy="1250834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2686050" y="1606717"/>
                <a:ext cx="3362877" cy="1214273"/>
                <a:chOff x="2464465" y="2725686"/>
                <a:chExt cx="3989469" cy="1577548"/>
              </a:xfrm>
            </p:grpSpPr>
            <p:grpSp>
              <p:nvGrpSpPr>
                <p:cNvPr id="14" name="组合 13"/>
                <p:cNvGrpSpPr/>
                <p:nvPr/>
              </p:nvGrpSpPr>
              <p:grpSpPr>
                <a:xfrm>
                  <a:off x="2464465" y="2725686"/>
                  <a:ext cx="3989469" cy="1577548"/>
                  <a:chOff x="2189320" y="2722450"/>
                  <a:chExt cx="4699085" cy="1982230"/>
                </a:xfrm>
              </p:grpSpPr>
              <p:sp>
                <p:nvSpPr>
                  <p:cNvPr id="16" name="矩形 15"/>
                  <p:cNvSpPr/>
                  <p:nvPr/>
                </p:nvSpPr>
                <p:spPr>
                  <a:xfrm>
                    <a:off x="2189321" y="3742974"/>
                    <a:ext cx="173007" cy="774671"/>
                  </a:xfrm>
                  <a:prstGeom prst="rect">
                    <a:avLst/>
                  </a:prstGeom>
                  <a:pattFill prst="pct60">
                    <a:fgClr>
                      <a:schemeClr val="bg1">
                        <a:lumMod val="6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7" name="矩形 16"/>
                  <p:cNvSpPr/>
                  <p:nvPr/>
                </p:nvSpPr>
                <p:spPr>
                  <a:xfrm>
                    <a:off x="6678244" y="3748435"/>
                    <a:ext cx="173007" cy="774671"/>
                  </a:xfrm>
                  <a:prstGeom prst="rect">
                    <a:avLst/>
                  </a:prstGeom>
                  <a:pattFill prst="pct60">
                    <a:fgClr>
                      <a:schemeClr val="bg1">
                        <a:lumMod val="65000"/>
                      </a:schemeClr>
                    </a:fgClr>
                    <a:bgClr>
                      <a:schemeClr val="bg1"/>
                    </a:bgClr>
                  </a:patt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8" name="直接连接符 17"/>
                  <p:cNvCxnSpPr/>
                  <p:nvPr/>
                </p:nvCxnSpPr>
                <p:spPr>
                  <a:xfrm>
                    <a:off x="2189819" y="4258676"/>
                    <a:ext cx="4698586" cy="0"/>
                  </a:xfrm>
                  <a:prstGeom prst="line">
                    <a:avLst/>
                  </a:prstGeom>
                  <a:ln w="19050">
                    <a:solidFill>
                      <a:schemeClr val="dk1"/>
                    </a:solidFill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接连接符 18"/>
                  <p:cNvCxnSpPr/>
                  <p:nvPr/>
                </p:nvCxnSpPr>
                <p:spPr>
                  <a:xfrm>
                    <a:off x="2189817" y="3802843"/>
                    <a:ext cx="4698588" cy="0"/>
                  </a:xfrm>
                  <a:prstGeom prst="line">
                    <a:avLst/>
                  </a:prstGeom>
                  <a:ln w="19050">
                    <a:solidFill>
                      <a:schemeClr val="dk1"/>
                    </a:solidFill>
                    <a:prstDash val="dash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矩形 19"/>
                  <p:cNvSpPr/>
                  <p:nvPr/>
                </p:nvSpPr>
                <p:spPr>
                  <a:xfrm>
                    <a:off x="2189320" y="4517646"/>
                    <a:ext cx="4661931" cy="187034"/>
                  </a:xfrm>
                  <a:prstGeom prst="rect">
                    <a:avLst/>
                  </a:prstGeom>
                  <a:pattFill prst="pct75">
                    <a:fgClr>
                      <a:schemeClr val="accent1"/>
                    </a:fgClr>
                    <a:bgClr>
                      <a:schemeClr val="bg1"/>
                    </a:bgClr>
                  </a:patt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1" rIns="68580" bIns="34291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sz="2000">
                      <a:solidFill>
                        <a:schemeClr val="bg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1" name="Freeform 18"/>
                  <p:cNvSpPr/>
                  <p:nvPr/>
                </p:nvSpPr>
                <p:spPr bwMode="auto">
                  <a:xfrm rot="10800000">
                    <a:off x="4116432" y="4224861"/>
                    <a:ext cx="285364" cy="258971"/>
                  </a:xfrm>
                  <a:custGeom>
                    <a:avLst/>
                    <a:gdLst>
                      <a:gd name="T0" fmla="*/ 336 w 651"/>
                      <a:gd name="T1" fmla="*/ 1964 h 1969"/>
                      <a:gd name="T2" fmla="*/ 225 w 651"/>
                      <a:gd name="T3" fmla="*/ 1543 h 1969"/>
                      <a:gd name="T4" fmla="*/ 114 w 651"/>
                      <a:gd name="T5" fmla="*/ 1017 h 1969"/>
                      <a:gd name="T6" fmla="*/ 3 w 651"/>
                      <a:gd name="T7" fmla="*/ 275 h 1969"/>
                      <a:gd name="T8" fmla="*/ 131 w 651"/>
                      <a:gd name="T9" fmla="*/ 48 h 1969"/>
                      <a:gd name="T10" fmla="*/ 535 w 651"/>
                      <a:gd name="T11" fmla="*/ 42 h 1969"/>
                      <a:gd name="T12" fmla="*/ 646 w 651"/>
                      <a:gd name="T13" fmla="*/ 297 h 1969"/>
                      <a:gd name="T14" fmla="*/ 563 w 651"/>
                      <a:gd name="T15" fmla="*/ 989 h 1969"/>
                      <a:gd name="T16" fmla="*/ 468 w 651"/>
                      <a:gd name="T17" fmla="*/ 1554 h 1969"/>
                      <a:gd name="T18" fmla="*/ 402 w 651"/>
                      <a:gd name="T19" fmla="*/ 1969 h 196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1"/>
                      <a:gd name="T31" fmla="*/ 0 h 1969"/>
                      <a:gd name="T32" fmla="*/ 651 w 651"/>
                      <a:gd name="T33" fmla="*/ 1969 h 196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C00000"/>
                      </a:gs>
                      <a:gs pos="100000">
                        <a:srgbClr val="FFFF00"/>
                      </a:gs>
                    </a:gsLst>
                    <a:lin ang="5400000" scaled="0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wrap="none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zh-CN" altLang="en-US" sz="2000" kern="0">
                      <a:solidFill>
                        <a:sysClr val="windowText" lastClr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cxnSp>
                <p:nvCxnSpPr>
                  <p:cNvPr id="22" name="直接连接符 21"/>
                  <p:cNvCxnSpPr/>
                  <p:nvPr/>
                </p:nvCxnSpPr>
                <p:spPr>
                  <a:xfrm>
                    <a:off x="2189817" y="2722450"/>
                    <a:ext cx="4698588" cy="0"/>
                  </a:xfrm>
                  <a:prstGeom prst="line">
                    <a:avLst/>
                  </a:prstGeom>
                  <a:ln>
                    <a:solidFill>
                      <a:schemeClr val="dk1"/>
                    </a:solidFill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4" name="组合 23"/>
                  <p:cNvGrpSpPr/>
                  <p:nvPr/>
                </p:nvGrpSpPr>
                <p:grpSpPr>
                  <a:xfrm>
                    <a:off x="2436572" y="4463623"/>
                    <a:ext cx="4153502" cy="55089"/>
                    <a:chOff x="2461456" y="5132611"/>
                    <a:chExt cx="4418564" cy="107128"/>
                  </a:xfrm>
                  <a:pattFill prst="pct90">
                    <a:fgClr>
                      <a:schemeClr val="accent4"/>
                    </a:fgClr>
                    <a:bgClr>
                      <a:schemeClr val="bg1"/>
                    </a:bgClr>
                  </a:pattFill>
                </p:grpSpPr>
                <p:sp>
                  <p:nvSpPr>
                    <p:cNvPr id="25" name="矩形 24"/>
                    <p:cNvSpPr/>
                    <p:nvPr/>
                  </p:nvSpPr>
                  <p:spPr>
                    <a:xfrm>
                      <a:off x="2461456" y="5132614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6" name="矩形 25"/>
                    <p:cNvSpPr/>
                    <p:nvPr/>
                  </p:nvSpPr>
                  <p:spPr>
                    <a:xfrm>
                      <a:off x="3028950" y="5132613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7" name="矩形 26"/>
                    <p:cNvSpPr/>
                    <p:nvPr/>
                  </p:nvSpPr>
                  <p:spPr>
                    <a:xfrm>
                      <a:off x="3596444" y="5132613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8" name="矩形 27"/>
                    <p:cNvSpPr/>
                    <p:nvPr/>
                  </p:nvSpPr>
                  <p:spPr>
                    <a:xfrm>
                      <a:off x="4163938" y="5132612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9" name="矩形 28"/>
                    <p:cNvSpPr/>
                    <p:nvPr/>
                  </p:nvSpPr>
                  <p:spPr>
                    <a:xfrm>
                      <a:off x="4731432" y="5132612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0" name="矩形 29"/>
                    <p:cNvSpPr/>
                    <p:nvPr/>
                  </p:nvSpPr>
                  <p:spPr>
                    <a:xfrm>
                      <a:off x="5298926" y="5132611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1" name="矩形 30"/>
                    <p:cNvSpPr/>
                    <p:nvPr/>
                  </p:nvSpPr>
                  <p:spPr>
                    <a:xfrm>
                      <a:off x="5863339" y="5134590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" name="矩形 31"/>
                    <p:cNvSpPr/>
                    <p:nvPr/>
                  </p:nvSpPr>
                  <p:spPr>
                    <a:xfrm>
                      <a:off x="6430833" y="5134589"/>
                      <a:ext cx="449187" cy="105149"/>
                    </a:xfrm>
                    <a:prstGeom prst="rect">
                      <a:avLst/>
                    </a:prstGeom>
                    <a:grpFill/>
                    <a:ln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cxnSp>
              <p:nvCxnSpPr>
                <p:cNvPr id="15" name="曲线连接符 14"/>
                <p:cNvCxnSpPr/>
                <p:nvPr/>
              </p:nvCxnSpPr>
              <p:spPr>
                <a:xfrm rot="16200000" flipH="1">
                  <a:off x="3676958" y="3329575"/>
                  <a:ext cx="449609" cy="343516"/>
                </a:xfrm>
                <a:prstGeom prst="curvedConnector3">
                  <a:avLst>
                    <a:gd name="adj1" fmla="val 50000"/>
                  </a:avLst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爆炸形 1 32"/>
              <p:cNvSpPr/>
              <p:nvPr/>
            </p:nvSpPr>
            <p:spPr>
              <a:xfrm>
                <a:off x="4092201" y="2394090"/>
                <a:ext cx="65444" cy="79679"/>
              </a:xfrm>
              <a:prstGeom prst="irregularSeal1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cxnSp>
            <p:nvCxnSpPr>
              <p:cNvPr id="34" name="直接箭头连接符 33"/>
              <p:cNvCxnSpPr/>
              <p:nvPr/>
            </p:nvCxnSpPr>
            <p:spPr>
              <a:xfrm flipH="1" flipV="1">
                <a:off x="5835428" y="2706416"/>
                <a:ext cx="7317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/>
              <p:nvPr/>
            </p:nvCxnSpPr>
            <p:spPr>
              <a:xfrm flipH="1" flipV="1">
                <a:off x="5835427" y="2551250"/>
                <a:ext cx="7317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/>
              <p:cNvCxnSpPr/>
              <p:nvPr/>
            </p:nvCxnSpPr>
            <p:spPr>
              <a:xfrm flipH="1" flipV="1">
                <a:off x="5835427" y="2268543"/>
                <a:ext cx="73174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文本框 50"/>
              <p:cNvSpPr txBox="1"/>
              <p:nvPr/>
            </p:nvSpPr>
            <p:spPr>
              <a:xfrm>
                <a:off x="6608367" y="2075747"/>
                <a:ext cx="1315734" cy="30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/>
                  <a:t>Drift (-HV )</a:t>
                </a:r>
                <a:endParaRPr lang="zh-CN" altLang="en-US" sz="2000" dirty="0"/>
              </a:p>
            </p:txBody>
          </p:sp>
          <p:sp>
            <p:nvSpPr>
              <p:cNvPr id="53" name="文本框 50"/>
              <p:cNvSpPr txBox="1"/>
              <p:nvPr/>
            </p:nvSpPr>
            <p:spPr>
              <a:xfrm>
                <a:off x="6605949" y="2547777"/>
                <a:ext cx="1415375" cy="30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 smtClean="0"/>
                  <a:t>Anode (0V)</a:t>
                </a:r>
                <a:endParaRPr lang="zh-CN" altLang="en-US" sz="2000" dirty="0"/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4687678" y="2240899"/>
                <a:ext cx="877733" cy="309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~240um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4685036" y="2480753"/>
                <a:ext cx="877733" cy="309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~120um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7" name="矩形 56"/>
          <p:cNvSpPr/>
          <p:nvPr/>
        </p:nvSpPr>
        <p:spPr>
          <a:xfrm>
            <a:off x="6755991" y="3875992"/>
            <a:ext cx="1415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kern="1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增益曲线</a:t>
            </a:r>
            <a:endParaRPr lang="zh-CN" altLang="zh-CN" sz="24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7278711" y="5089974"/>
            <a:ext cx="1302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en-US" altLang="zh-CN" dirty="0" smtClean="0"/>
              <a:t>~ 2</a:t>
            </a:r>
            <a:r>
              <a:rPr lang="el-GR" altLang="zh-CN" dirty="0">
                <a:latin typeface="Dotum" panose="020B0600000101010101" pitchFamily="34" charset="-127"/>
                <a:ea typeface="Dotum" panose="020B0600000101010101" pitchFamily="34" charset="-127"/>
              </a:rPr>
              <a:t>ᵡ</a:t>
            </a:r>
            <a:r>
              <a:rPr lang="en-US" altLang="zh-CN" dirty="0"/>
              <a:t>10</a:t>
            </a:r>
            <a:r>
              <a:rPr lang="en-US" altLang="zh-CN" baseline="30000" dirty="0"/>
              <a:t>4</a:t>
            </a:r>
            <a:endParaRPr lang="zh-CN" altLang="en-US" baseline="30000" dirty="0"/>
          </a:p>
        </p:txBody>
      </p:sp>
      <p:sp>
        <p:nvSpPr>
          <p:cNvPr id="43" name="矩形 24"/>
          <p:cNvSpPr>
            <a:spLocks noChangeArrowheads="1"/>
          </p:cNvSpPr>
          <p:nvPr/>
        </p:nvSpPr>
        <p:spPr bwMode="auto">
          <a:xfrm>
            <a:off x="0" y="384175"/>
            <a:ext cx="9109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二级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放大区性能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(SA</a:t>
            </a:r>
            <a:r>
              <a:rPr lang="en-US" altLang="zh-CN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zh-CN" altLang="en-US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46" name="直接箭头连接符 45"/>
          <p:cNvCxnSpPr/>
          <p:nvPr/>
        </p:nvCxnSpPr>
        <p:spPr>
          <a:xfrm flipH="1">
            <a:off x="998185" y="3764035"/>
            <a:ext cx="957673" cy="1296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845" y="1703348"/>
            <a:ext cx="3663950" cy="28905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1635" y="4661933"/>
            <a:ext cx="4098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kern="1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55</a:t>
            </a:r>
            <a:r>
              <a:rPr lang="en-US" altLang="zh-CN" sz="24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Fe</a:t>
            </a:r>
            <a:r>
              <a:rPr lang="zh-CN" altLang="en-US" sz="24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能谱，</a:t>
            </a:r>
            <a:r>
              <a:rPr lang="en-US" altLang="zh-CN" sz="2400" kern="1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19%</a:t>
            </a:r>
            <a:r>
              <a:rPr lang="zh-CN" altLang="en-US" sz="2400" kern="1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400" kern="1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FWHM</a:t>
            </a:r>
            <a:r>
              <a:rPr lang="zh-CN" altLang="en-US" sz="2400" kern="1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CN" altLang="zh-CN" sz="2400" kern="1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kern="1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~</a:t>
            </a:r>
            <a:r>
              <a:rPr lang="en-US" altLang="zh-CN" sz="24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30000 </a:t>
            </a:r>
            <a:r>
              <a:rPr lang="zh-CN" altLang="en-US" sz="2400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增益</a:t>
            </a:r>
            <a:endParaRPr lang="zh-CN" altLang="zh-CN" sz="24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810883" y="5573892"/>
            <a:ext cx="777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charset="-128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增益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&gt;7 </a:t>
            </a:r>
            <a:r>
              <a:rPr lang="el-GR" altLang="zh-CN" sz="2400" dirty="0" smtClean="0">
                <a:solidFill>
                  <a:srgbClr val="00B0F0"/>
                </a:solidFill>
                <a:latin typeface="Dotum" panose="020B0600000101010101" pitchFamily="34" charset="-127"/>
                <a:ea typeface="Dotum" panose="020B0600000101010101" pitchFamily="34" charset="-127"/>
                <a:cs typeface="Arial" panose="020B0604020202020204" pitchFamily="34" charset="0"/>
              </a:rPr>
              <a:t>ᵡ</a:t>
            </a:r>
            <a:r>
              <a:rPr lang="en-US" altLang="zh-CN" sz="2400" dirty="0" smtClean="0">
                <a:solidFill>
                  <a:srgbClr val="00B0F0"/>
                </a:solidFill>
                <a:latin typeface="Dotum" panose="020B0600000101010101" pitchFamily="34" charset="-127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10</a:t>
            </a:r>
            <a:r>
              <a:rPr lang="en-US" altLang="zh-CN" sz="2400" baseline="30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4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,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对应于雪崩气隙中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~10</a:t>
            </a:r>
            <a:r>
              <a:rPr lang="en-US" altLang="zh-CN" sz="2400" baseline="30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7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的总的电荷量！</a:t>
            </a:r>
            <a:endParaRPr lang="en-US" altLang="zh-CN" sz="2400" baseline="30000" dirty="0" smtClean="0"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66598" y="1126925"/>
            <a:ext cx="340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气体混合 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Ar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(93):C02(7)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795" y="1703348"/>
            <a:ext cx="4589145" cy="3772079"/>
          </a:xfrm>
          <a:prstGeom prst="rect">
            <a:avLst/>
          </a:prstGeom>
        </p:spPr>
      </p:pic>
      <p:sp>
        <p:nvSpPr>
          <p:cNvPr id="13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FA+SA 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测试</a:t>
            </a:r>
            <a:r>
              <a:rPr lang="en-US" altLang="zh-CN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6105" y="2012059"/>
            <a:ext cx="4953000" cy="39071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8650" y="1290450"/>
            <a:ext cx="7407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简单估计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: Total gain = PA gain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Trans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SA gain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75752" y="3056435"/>
            <a:ext cx="2239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15% at 1:1 ratio</a:t>
            </a:r>
            <a:endParaRPr lang="zh-CN" altLang="en-US" sz="2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FA</a:t>
            </a: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雪崩电子到</a:t>
            </a:r>
            <a:r>
              <a:rPr lang="en-US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SA </a:t>
            </a: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的透过率</a:t>
            </a:r>
            <a:r>
              <a:rPr lang="en-US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02388" y="5615351"/>
            <a:ext cx="760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 smtClean="0"/>
              <a:t>Keithley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(</a:t>
            </a:r>
            <a:r>
              <a:rPr lang="en-US" altLang="zh-CN" sz="2000" dirty="0" smtClean="0"/>
              <a:t>6482) </a:t>
            </a:r>
            <a:r>
              <a:rPr lang="en-US" altLang="zh-CN" sz="2000" dirty="0" err="1"/>
              <a:t>picoammeter</a:t>
            </a:r>
            <a:r>
              <a:rPr lang="en-US" altLang="zh-CN" sz="2000" dirty="0" smtClean="0"/>
              <a:t>, </a:t>
            </a:r>
            <a:r>
              <a:rPr lang="en-US" altLang="zh-CN" sz="2000" dirty="0"/>
              <a:t>with a resolution of ~10 </a:t>
            </a:r>
            <a:r>
              <a:rPr lang="en-US" altLang="zh-CN" sz="2000" dirty="0" err="1"/>
              <a:t>fA</a:t>
            </a:r>
            <a:r>
              <a:rPr lang="en-US" altLang="zh-CN" sz="2000" dirty="0"/>
              <a:t> at ±20 </a:t>
            </a:r>
            <a:r>
              <a:rPr lang="en-US" altLang="zh-CN" sz="2000" dirty="0" err="1"/>
              <a:t>nA</a:t>
            </a:r>
            <a:r>
              <a:rPr lang="en-US" altLang="zh-CN" sz="2000" dirty="0"/>
              <a:t> </a:t>
            </a:r>
            <a:endParaRPr lang="en-US" altLang="zh-CN" sz="20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28650" y="2092422"/>
            <a:ext cx="7865923" cy="3406112"/>
            <a:chOff x="787664" y="2344263"/>
            <a:chExt cx="7497812" cy="2815553"/>
          </a:xfrm>
        </p:grpSpPr>
        <p:grpSp>
          <p:nvGrpSpPr>
            <p:cNvPr id="99" name="组合 98"/>
            <p:cNvGrpSpPr/>
            <p:nvPr/>
          </p:nvGrpSpPr>
          <p:grpSpPr>
            <a:xfrm>
              <a:off x="787664" y="2761403"/>
              <a:ext cx="3410679" cy="1468171"/>
              <a:chOff x="2122526" y="2307977"/>
              <a:chExt cx="4765879" cy="2396703"/>
            </a:xfrm>
          </p:grpSpPr>
          <p:sp>
            <p:nvSpPr>
              <p:cNvPr id="101" name="矩形 100"/>
              <p:cNvSpPr/>
              <p:nvPr/>
            </p:nvSpPr>
            <p:spPr>
              <a:xfrm>
                <a:off x="2189321" y="3742974"/>
                <a:ext cx="173007" cy="774671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6678244" y="3748435"/>
                <a:ext cx="173007" cy="774671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3" name="直接连接符 102"/>
              <p:cNvCxnSpPr/>
              <p:nvPr/>
            </p:nvCxnSpPr>
            <p:spPr>
              <a:xfrm>
                <a:off x="2189819" y="4258676"/>
                <a:ext cx="4698586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/>
            </p:nvCxnSpPr>
            <p:spPr>
              <a:xfrm>
                <a:off x="2189817" y="3802843"/>
                <a:ext cx="4698588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5" name="矩形 104"/>
              <p:cNvSpPr/>
              <p:nvPr/>
            </p:nvSpPr>
            <p:spPr>
              <a:xfrm>
                <a:off x="2189320" y="4517646"/>
                <a:ext cx="4661931" cy="187034"/>
              </a:xfrm>
              <a:prstGeom prst="rect">
                <a:avLst/>
              </a:prstGeom>
              <a:pattFill prst="pct7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1" rIns="68580" bIns="34291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107" name="直接连接符 106"/>
              <p:cNvCxnSpPr/>
              <p:nvPr/>
            </p:nvCxnSpPr>
            <p:spPr>
              <a:xfrm>
                <a:off x="2189817" y="2722450"/>
                <a:ext cx="4698588" cy="0"/>
              </a:xfrm>
              <a:prstGeom prst="line">
                <a:avLst/>
              </a:prstGeom>
              <a:ln>
                <a:solidFill>
                  <a:schemeClr val="dk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8" name="文本框 28"/>
              <p:cNvSpPr txBox="1"/>
              <p:nvPr/>
            </p:nvSpPr>
            <p:spPr>
              <a:xfrm>
                <a:off x="2122526" y="2307977"/>
                <a:ext cx="2332500" cy="502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Drift cathode (-HV) 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9" name="组合 108"/>
              <p:cNvGrpSpPr/>
              <p:nvPr/>
            </p:nvGrpSpPr>
            <p:grpSpPr>
              <a:xfrm>
                <a:off x="2436572" y="4463623"/>
                <a:ext cx="4153502" cy="55089"/>
                <a:chOff x="2461456" y="5132611"/>
                <a:chExt cx="4418564" cy="107128"/>
              </a:xfrm>
              <a:pattFill prst="pct90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110" name="矩形 109"/>
                <p:cNvSpPr/>
                <p:nvPr/>
              </p:nvSpPr>
              <p:spPr>
                <a:xfrm>
                  <a:off x="2461456" y="5132614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矩形 110"/>
                <p:cNvSpPr/>
                <p:nvPr/>
              </p:nvSpPr>
              <p:spPr>
                <a:xfrm>
                  <a:off x="3028950" y="5132613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2" name="矩形 111"/>
                <p:cNvSpPr/>
                <p:nvPr/>
              </p:nvSpPr>
              <p:spPr>
                <a:xfrm>
                  <a:off x="3596444" y="5132613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" name="矩形 112"/>
                <p:cNvSpPr/>
                <p:nvPr/>
              </p:nvSpPr>
              <p:spPr>
                <a:xfrm>
                  <a:off x="4163938" y="5132612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4" name="矩形 113"/>
                <p:cNvSpPr/>
                <p:nvPr/>
              </p:nvSpPr>
              <p:spPr>
                <a:xfrm>
                  <a:off x="4731432" y="5132612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5" name="矩形 114"/>
                <p:cNvSpPr/>
                <p:nvPr/>
              </p:nvSpPr>
              <p:spPr>
                <a:xfrm>
                  <a:off x="5298926" y="5132611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矩形 115"/>
                <p:cNvSpPr/>
                <p:nvPr/>
              </p:nvSpPr>
              <p:spPr>
                <a:xfrm>
                  <a:off x="5863339" y="5134590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7" name="矩形 116"/>
                <p:cNvSpPr/>
                <p:nvPr/>
              </p:nvSpPr>
              <p:spPr>
                <a:xfrm>
                  <a:off x="6430833" y="5134589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121" name="直接箭头连接符 120"/>
            <p:cNvCxnSpPr/>
            <p:nvPr/>
          </p:nvCxnSpPr>
          <p:spPr>
            <a:xfrm>
              <a:off x="1019963" y="4115001"/>
              <a:ext cx="0" cy="60069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文本框 28"/>
            <p:cNvSpPr txBox="1"/>
            <p:nvPr/>
          </p:nvSpPr>
          <p:spPr>
            <a:xfrm>
              <a:off x="987472" y="3354599"/>
              <a:ext cx="166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Pre-mesh (-HV)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28"/>
            <p:cNvSpPr txBox="1"/>
            <p:nvPr/>
          </p:nvSpPr>
          <p:spPr>
            <a:xfrm>
              <a:off x="985674" y="3713804"/>
              <a:ext cx="166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Sec-mesh (-HV)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614619" y="2775789"/>
              <a:ext cx="3410679" cy="1468171"/>
              <a:chOff x="2122526" y="2307977"/>
              <a:chExt cx="4765879" cy="2396703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2189321" y="3742974"/>
                <a:ext cx="173007" cy="774671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6678244" y="3748435"/>
                <a:ext cx="173007" cy="774671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2189819" y="4258676"/>
                <a:ext cx="4698586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2189817" y="3802843"/>
                <a:ext cx="4698588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矩形 58"/>
              <p:cNvSpPr/>
              <p:nvPr/>
            </p:nvSpPr>
            <p:spPr>
              <a:xfrm>
                <a:off x="2189320" y="4517646"/>
                <a:ext cx="4661931" cy="187034"/>
              </a:xfrm>
              <a:prstGeom prst="rect">
                <a:avLst/>
              </a:prstGeom>
              <a:pattFill prst="pct7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68580" tIns="34291" rIns="68580" bIns="34291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60" name="直接连接符 59"/>
              <p:cNvCxnSpPr/>
              <p:nvPr/>
            </p:nvCxnSpPr>
            <p:spPr>
              <a:xfrm>
                <a:off x="2189817" y="2722450"/>
                <a:ext cx="4698588" cy="0"/>
              </a:xfrm>
              <a:prstGeom prst="line">
                <a:avLst/>
              </a:prstGeom>
              <a:ln>
                <a:solidFill>
                  <a:schemeClr val="dk1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文本框 28"/>
              <p:cNvSpPr txBox="1"/>
              <p:nvPr/>
            </p:nvSpPr>
            <p:spPr>
              <a:xfrm>
                <a:off x="2122526" y="2307977"/>
                <a:ext cx="2332500" cy="502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Drift cathode (0V) 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2436572" y="4463623"/>
                <a:ext cx="4153502" cy="55089"/>
                <a:chOff x="2461456" y="5132611"/>
                <a:chExt cx="4418564" cy="107128"/>
              </a:xfrm>
              <a:pattFill prst="pct90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63" name="矩形 62"/>
                <p:cNvSpPr/>
                <p:nvPr/>
              </p:nvSpPr>
              <p:spPr>
                <a:xfrm>
                  <a:off x="2461456" y="5132614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4" name="矩形 63"/>
                <p:cNvSpPr/>
                <p:nvPr/>
              </p:nvSpPr>
              <p:spPr>
                <a:xfrm>
                  <a:off x="3028950" y="5132613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5" name="矩形 64"/>
                <p:cNvSpPr/>
                <p:nvPr/>
              </p:nvSpPr>
              <p:spPr>
                <a:xfrm>
                  <a:off x="3596444" y="5132613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6" name="矩形 65"/>
                <p:cNvSpPr/>
                <p:nvPr/>
              </p:nvSpPr>
              <p:spPr>
                <a:xfrm>
                  <a:off x="4163938" y="5132612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4731432" y="5132612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8" name="矩形 67"/>
                <p:cNvSpPr/>
                <p:nvPr/>
              </p:nvSpPr>
              <p:spPr>
                <a:xfrm>
                  <a:off x="5298926" y="5132611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5863339" y="5134590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矩形 69"/>
                <p:cNvSpPr/>
                <p:nvPr/>
              </p:nvSpPr>
              <p:spPr>
                <a:xfrm>
                  <a:off x="6430833" y="5134589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cxnSp>
          <p:nvCxnSpPr>
            <p:cNvPr id="71" name="直接箭头连接符 70"/>
            <p:cNvCxnSpPr/>
            <p:nvPr/>
          </p:nvCxnSpPr>
          <p:spPr>
            <a:xfrm flipH="1">
              <a:off x="7660708" y="3044967"/>
              <a:ext cx="0" cy="1688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文本框 28"/>
            <p:cNvSpPr txBox="1"/>
            <p:nvPr/>
          </p:nvSpPr>
          <p:spPr>
            <a:xfrm>
              <a:off x="4814426" y="3368985"/>
              <a:ext cx="166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Pre-mesh (+HV)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文本框 28"/>
            <p:cNvSpPr txBox="1"/>
            <p:nvPr/>
          </p:nvSpPr>
          <p:spPr>
            <a:xfrm>
              <a:off x="4812630" y="3728191"/>
              <a:ext cx="166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Sec-mesh (+HV)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文本框 28"/>
            <p:cNvSpPr txBox="1"/>
            <p:nvPr/>
          </p:nvSpPr>
          <p:spPr>
            <a:xfrm>
              <a:off x="4839364" y="4215813"/>
              <a:ext cx="166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Anode  (+HV)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文本框 28"/>
            <p:cNvSpPr txBox="1"/>
            <p:nvPr/>
          </p:nvSpPr>
          <p:spPr>
            <a:xfrm>
              <a:off x="985674" y="4195936"/>
              <a:ext cx="1669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Anode  (0V)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上箭头 4"/>
            <p:cNvSpPr/>
            <p:nvPr/>
          </p:nvSpPr>
          <p:spPr>
            <a:xfrm>
              <a:off x="4287153" y="2741279"/>
              <a:ext cx="189781" cy="1628131"/>
            </a:xfrm>
            <a:prstGeom prst="up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946427" y="2344263"/>
              <a:ext cx="1431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E-field </a:t>
              </a:r>
              <a:endParaRPr lang="zh-CN" altLang="en-US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899027" y="4761036"/>
              <a:ext cx="228849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-1 to -3 </a:t>
              </a:r>
              <a:r>
                <a:rPr lang="en-US" altLang="zh-CN" sz="2000" dirty="0" err="1"/>
                <a:t>nA</a:t>
              </a:r>
              <a:r>
                <a:rPr lang="en-US" altLang="zh-CN" sz="2000" dirty="0"/>
                <a:t> level </a:t>
              </a:r>
              <a:endParaRPr lang="zh-CN" altLang="en-US" sz="2000" dirty="0"/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5996979" y="4737335"/>
              <a:ext cx="2288497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+0.5 to +2 </a:t>
              </a:r>
              <a:r>
                <a:rPr lang="en-US" altLang="zh-CN" sz="2000" dirty="0" err="1"/>
                <a:t>pA</a:t>
              </a:r>
              <a:r>
                <a:rPr lang="en-US" altLang="zh-CN" sz="2000" dirty="0"/>
                <a:t> level </a:t>
              </a:r>
              <a:endParaRPr lang="zh-CN" altLang="en-US" sz="2000" dirty="0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56717" y="1152204"/>
            <a:ext cx="6779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IBF ratio = (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Idrift-Iprimary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)/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Ianode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≈ </a:t>
            </a:r>
            <a:r>
              <a:rPr lang="en-US" altLang="zh-CN" sz="2400" dirty="0" err="1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Idrift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en-US" altLang="zh-CN" sz="2400" dirty="0" err="1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Ianode</a:t>
            </a:r>
            <a:endParaRPr lang="zh-CN" altLang="en-US" sz="2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2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正离子反馈测量 （</a:t>
            </a:r>
            <a:r>
              <a:rPr lang="en-US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setup</a:t>
            </a: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6649" y="5030221"/>
            <a:ext cx="8850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测试结果显示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较高的</a:t>
            </a:r>
            <a:r>
              <a:rPr lang="en-US" altLang="zh-CN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E-sec/E-pre </a:t>
            </a:r>
            <a:r>
              <a:rPr lang="zh-CN" altLang="en-US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比率</a:t>
            </a:r>
            <a:r>
              <a:rPr lang="en-US" altLang="zh-CN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有助于进一步</a:t>
            </a:r>
            <a:r>
              <a:rPr lang="zh-CN" altLang="en-US" sz="20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压低</a:t>
            </a:r>
            <a:r>
              <a:rPr lang="en-US" altLang="zh-CN" sz="2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IBF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，通过降低预防大电压可以得到更低的正离子反馈率</a:t>
            </a:r>
            <a:r>
              <a:rPr lang="en-US" altLang="zh-CN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endParaRPr lang="en-US" altLang="zh-CN" sz="2000" kern="100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我们在相对较高的预放大电压下进行测试，是为了保证足够高的反馈电流</a:t>
            </a:r>
            <a:r>
              <a:rPr lang="en-US" altLang="zh-CN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(&gt;1 </a:t>
            </a:r>
            <a:r>
              <a:rPr lang="en-US" altLang="zh-CN" sz="2000" kern="100" dirty="0" err="1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pA</a:t>
            </a:r>
            <a:r>
              <a:rPr lang="en-US" altLang="zh-CN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以确保足够好的测量精度</a:t>
            </a:r>
            <a:r>
              <a:rPr lang="en-US" altLang="zh-CN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~ 0.1pA pedestal current</a:t>
            </a:r>
            <a:r>
              <a:rPr lang="zh-CN" altLang="en-US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2000" kern="1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.</a:t>
            </a:r>
            <a:endParaRPr lang="zh-CN" altLang="zh-CN" sz="20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1878964" y="1146636"/>
            <a:ext cx="5283835" cy="3767455"/>
          </a:xfrm>
          <a:prstGeom prst="rect">
            <a:avLst/>
          </a:prstGeom>
        </p:spPr>
      </p:pic>
      <p:sp>
        <p:nvSpPr>
          <p:cNvPr id="9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正离子反馈测量 （结果）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27622" y="2782889"/>
            <a:ext cx="7487728" cy="2467155"/>
            <a:chOff x="1192653" y="1605466"/>
            <a:chExt cx="6403683" cy="2147288"/>
          </a:xfrm>
        </p:grpSpPr>
        <p:sp>
          <p:nvSpPr>
            <p:cNvPr id="6" name="文本框 5"/>
            <p:cNvSpPr txBox="1"/>
            <p:nvPr/>
          </p:nvSpPr>
          <p:spPr>
            <a:xfrm>
              <a:off x="1192653" y="1907540"/>
              <a:ext cx="1450690" cy="30777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800" dirty="0">
                  <a:solidFill>
                    <a:schemeClr val="tx1"/>
                  </a:solidFill>
                </a:rPr>
                <a:t>Pulse generator</a:t>
              </a:r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V="1">
              <a:off x="2625994" y="2053577"/>
              <a:ext cx="1055338" cy="1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3699334" y="1907540"/>
              <a:ext cx="1448730" cy="95410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1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800" dirty="0">
                  <a:solidFill>
                    <a:schemeClr val="tx1"/>
                  </a:solidFill>
                </a:rPr>
                <a:t>Laser: 400 Hz</a:t>
              </a:r>
              <a:endParaRPr lang="en-US" altLang="zh-CN" sz="1800" dirty="0">
                <a:solidFill>
                  <a:schemeClr val="tx1"/>
                </a:solidFill>
              </a:endParaRPr>
            </a:p>
            <a:p>
              <a:r>
                <a:rPr lang="en-US" altLang="zh-CN" sz="1800" dirty="0">
                  <a:solidFill>
                    <a:schemeClr val="tx1"/>
                  </a:solidFill>
                </a:rPr>
                <a:t>          ~4ps</a:t>
              </a:r>
              <a:endParaRPr lang="en-US" altLang="zh-CN" sz="1800" dirty="0">
                <a:solidFill>
                  <a:schemeClr val="tx1"/>
                </a:solidFill>
              </a:endParaRPr>
            </a:p>
            <a:p>
              <a:r>
                <a:rPr lang="en-US" altLang="zh-CN" sz="1800" dirty="0">
                  <a:solidFill>
                    <a:schemeClr val="tx1"/>
                  </a:solidFill>
                </a:rPr>
                <a:t>          </a:t>
              </a:r>
              <a:r>
                <a:rPr lang="en-US" altLang="zh-CN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≥</a:t>
              </a:r>
              <a:r>
                <a:rPr lang="en-US" altLang="zh-CN" sz="1800" dirty="0">
                  <a:solidFill>
                    <a:schemeClr val="tx1"/>
                  </a:solidFill>
                </a:rPr>
                <a:t>40uJ</a:t>
              </a:r>
              <a:endParaRPr lang="en-US" altLang="zh-CN" sz="1800" dirty="0">
                <a:solidFill>
                  <a:schemeClr val="tx1"/>
                </a:solidFill>
              </a:endParaRPr>
            </a:p>
            <a:p>
              <a:r>
                <a:rPr lang="en-US" altLang="zh-CN" sz="1800" dirty="0">
                  <a:solidFill>
                    <a:schemeClr val="tx1"/>
                  </a:solidFill>
                </a:rPr>
                <a:t>          213nm  </a:t>
              </a:r>
              <a:endParaRPr lang="zh-CN" alt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565912" y="1916052"/>
              <a:ext cx="502790" cy="117286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529908" y="2213376"/>
              <a:ext cx="72008" cy="576064"/>
            </a:xfrm>
            <a:prstGeom prst="rect">
              <a:avLst/>
            </a:prstGeom>
            <a:pattFill prst="pct20">
              <a:fgClr>
                <a:schemeClr val="accent3"/>
              </a:fgClr>
              <a:bgClr>
                <a:schemeClr val="bg1"/>
              </a:bgClr>
            </a:patt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879570" y="2087278"/>
              <a:ext cx="103382" cy="821429"/>
            </a:xfrm>
            <a:prstGeom prst="rect">
              <a:avLst/>
            </a:prstGeom>
            <a:pattFill prst="pct90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110750" y="2356893"/>
              <a:ext cx="72008" cy="28001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肘形连接符 12"/>
            <p:cNvCxnSpPr>
              <a:stCxn id="11" idx="2"/>
            </p:cNvCxnSpPr>
            <p:nvPr/>
          </p:nvCxnSpPr>
          <p:spPr>
            <a:xfrm rot="5400000">
              <a:off x="5939951" y="2583603"/>
              <a:ext cx="666207" cy="1316415"/>
            </a:xfrm>
            <a:prstGeom prst="bentConnector2">
              <a:avLst/>
            </a:prstGeom>
            <a:ln>
              <a:headEnd type="none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流程图: 摘录 13"/>
            <p:cNvSpPr/>
            <p:nvPr/>
          </p:nvSpPr>
          <p:spPr>
            <a:xfrm rot="16200000">
              <a:off x="5205028" y="3344841"/>
              <a:ext cx="385643" cy="430183"/>
            </a:xfrm>
            <a:prstGeom prst="flowChartExtra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108552" y="3430336"/>
              <a:ext cx="1993411" cy="27453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Multichannel analyzer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接箭头连接符 15"/>
            <p:cNvCxnSpPr>
              <a:stCxn id="14" idx="0"/>
              <a:endCxn id="15" idx="3"/>
            </p:cNvCxnSpPr>
            <p:nvPr/>
          </p:nvCxnSpPr>
          <p:spPr>
            <a:xfrm flipH="1">
              <a:off x="4101963" y="3559932"/>
              <a:ext cx="1080795" cy="0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 flipH="1">
              <a:off x="2411760" y="2228487"/>
              <a:ext cx="0" cy="1197540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2417043" y="2356893"/>
              <a:ext cx="394827" cy="106913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Gate signal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561308" y="1608365"/>
              <a:ext cx="1309382" cy="32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Driving pulse 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5748635" y="3241810"/>
              <a:ext cx="1336889" cy="32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Anode signal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93306" y="3335538"/>
              <a:ext cx="545729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14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zh-CN" sz="1800" dirty="0">
                  <a:solidFill>
                    <a:schemeClr val="tx1"/>
                  </a:solidFill>
                  <a:latin typeface="Dotum" panose="020B0600000101010101" pitchFamily="34" charset="-127"/>
                  <a:ea typeface="Dotum" panose="020B0600000101010101" pitchFamily="34" charset="-127"/>
                </a:rPr>
                <a:t>PC</a:t>
              </a:r>
              <a:endParaRPr lang="zh-CN" altLang="en-US" sz="1800" dirty="0">
                <a:solidFill>
                  <a:schemeClr val="tx1"/>
                </a:solidFill>
                <a:latin typeface="Dotum" panose="020B0600000101010101" pitchFamily="34" charset="-127"/>
                <a:ea typeface="Dotum" panose="020B0600000101010101" pitchFamily="34" charset="-127"/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 flipH="1">
              <a:off x="1739988" y="3573016"/>
              <a:ext cx="367310" cy="5943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6084168" y="1612197"/>
              <a:ext cx="781467" cy="32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Quartz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6714919" y="1605466"/>
              <a:ext cx="881417" cy="32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652128" y="2209960"/>
              <a:ext cx="72000" cy="576064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tx1">
                  <a:lumMod val="50000"/>
                  <a:lumOff val="50000"/>
                </a:schemeClr>
              </a:bgClr>
            </a:patt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接箭头连接符 25"/>
            <p:cNvCxnSpPr>
              <a:stCxn id="28" idx="3"/>
              <a:endCxn id="11" idx="1"/>
            </p:cNvCxnSpPr>
            <p:nvPr/>
          </p:nvCxnSpPr>
          <p:spPr>
            <a:xfrm>
              <a:off x="6156176" y="2494654"/>
              <a:ext cx="723394" cy="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5426941" y="2711725"/>
              <a:ext cx="1087281" cy="321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attenuators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84176" y="2206622"/>
              <a:ext cx="72000" cy="576064"/>
            </a:xfrm>
            <a:prstGeom prst="rect">
              <a:avLst/>
            </a:prstGeom>
            <a:pattFill prst="dkDnDiag">
              <a:fgClr>
                <a:schemeClr val="tx1"/>
              </a:fgClr>
              <a:bgClr>
                <a:schemeClr val="tx1">
                  <a:lumMod val="50000"/>
                  <a:lumOff val="50000"/>
                </a:schemeClr>
              </a:bgClr>
            </a:patt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右箭头 28"/>
            <p:cNvSpPr/>
            <p:nvPr/>
          </p:nvSpPr>
          <p:spPr>
            <a:xfrm>
              <a:off x="5175654" y="2388928"/>
              <a:ext cx="461789" cy="225787"/>
            </a:xfrm>
            <a:prstGeom prst="rightArrow">
              <a:avLst/>
            </a:prstGeom>
            <a:pattFill prst="narHorz">
              <a:fgClr>
                <a:srgbClr val="C00000"/>
              </a:fgClr>
              <a:bgClr>
                <a:schemeClr val="bg1"/>
              </a:bgClr>
            </a:patt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右箭头 29"/>
            <p:cNvSpPr/>
            <p:nvPr/>
          </p:nvSpPr>
          <p:spPr>
            <a:xfrm>
              <a:off x="5740677" y="2437188"/>
              <a:ext cx="343499" cy="109367"/>
            </a:xfrm>
            <a:prstGeom prst="rightArrow">
              <a:avLst/>
            </a:prstGeom>
            <a:pattFill prst="narHorz">
              <a:fgClr>
                <a:srgbClr val="C00000"/>
              </a:fgClr>
              <a:bgClr>
                <a:schemeClr val="bg1"/>
              </a:bgClr>
            </a:patt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1131196" y="1567853"/>
            <a:ext cx="6473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sz="24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利用</a:t>
            </a:r>
            <a:r>
              <a:rPr lang="en-US" altLang="zh-CN" sz="24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UV</a:t>
            </a:r>
            <a:r>
              <a:rPr lang="zh-CN" altLang="en-US" sz="2400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激光器测试探测器单光电子响应示意图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32" name="灯片编号占位符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34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单电子测量（</a:t>
            </a:r>
            <a:r>
              <a:rPr lang="en-US" altLang="zh-CN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setup</a:t>
            </a: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084608" y="2051572"/>
            <a:ext cx="4223159" cy="2302510"/>
            <a:chOff x="4485734" y="2079426"/>
            <a:chExt cx="3243532" cy="217879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734" y="2079426"/>
              <a:ext cx="3243532" cy="2178794"/>
            </a:xfrm>
            <a:prstGeom prst="rect">
              <a:avLst/>
            </a:prstGeom>
          </p:spPr>
        </p:pic>
        <p:sp>
          <p:nvSpPr>
            <p:cNvPr id="10" name="文本框 14"/>
            <p:cNvSpPr txBox="1"/>
            <p:nvPr/>
          </p:nvSpPr>
          <p:spPr>
            <a:xfrm>
              <a:off x="6456370" y="3245040"/>
              <a:ext cx="1056243" cy="349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50ns/div</a:t>
              </a:r>
              <a:endParaRPr lang="en-US" altLang="zh-CN" dirty="0"/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4652924" y="2368453"/>
              <a:ext cx="1056243" cy="349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3333FF"/>
                  </a:solidFill>
                </a:rPr>
                <a:t>2mV/div</a:t>
              </a:r>
              <a:endParaRPr lang="en-US" altLang="zh-CN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27511" y="2270080"/>
            <a:ext cx="3494821" cy="1809115"/>
            <a:chOff x="780087" y="2218630"/>
            <a:chExt cx="2894965" cy="1809115"/>
          </a:xfrm>
        </p:grpSpPr>
        <p:pic>
          <p:nvPicPr>
            <p:cNvPr id="7" name="图片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80087" y="2218630"/>
              <a:ext cx="2894965" cy="1809115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2677730" y="3207051"/>
              <a:ext cx="6509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~240um</a:t>
              </a:r>
              <a:endPara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675088" y="3446905"/>
              <a:ext cx="6509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~120um</a:t>
              </a:r>
              <a:endPara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768062" y="2855162"/>
              <a:ext cx="5513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300um</a:t>
              </a:r>
              <a:endPara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54708" y="4286721"/>
            <a:ext cx="2982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5.5 nm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镀铬石英玻璃窗作为光电转换层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.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3805813" y="1200812"/>
            <a:ext cx="478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阳极信号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未用任何放大器，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50</a:t>
            </a:r>
            <a:r>
              <a:rPr lang="el-GR" altLang="zh-CN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Ω </a:t>
            </a:r>
            <a:r>
              <a:rPr lang="en-US" altLang="el-GR" sz="24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耦合</a:t>
            </a:r>
            <a:endParaRPr lang="en-US" altLang="el-GR" sz="2400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32" y="4452842"/>
            <a:ext cx="4385435" cy="18408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302294" y="4759674"/>
            <a:ext cx="2066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C00000"/>
                </a:solidFill>
              </a:rPr>
              <a:t>Trigger for laser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84608" y="5401216"/>
            <a:ext cx="43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B050"/>
                </a:solidFill>
              </a:rPr>
              <a:t>DMM signal after amplification and shaping 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0859" y="1376372"/>
            <a:ext cx="3204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气体混合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Ar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(80):CF4(10):C2H6(10)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单电子测量（光探测器设置及光电子信号）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67" y="2412419"/>
            <a:ext cx="3945070" cy="274559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9467" y="1434503"/>
            <a:ext cx="4091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利用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polya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分布函数拟合单电子能谱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0471" y="5251617"/>
            <a:ext cx="390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对应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Mean”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值计算增益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~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1.2X10</a:t>
            </a:r>
            <a:r>
              <a:rPr lang="en-US" altLang="zh-CN" sz="2400" baseline="30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96803" y="3384724"/>
            <a:ext cx="1289237" cy="800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35" dirty="0"/>
              <a:t>P0: Constant</a:t>
            </a:r>
            <a:endParaRPr lang="en-US" altLang="zh-CN" sz="1535" dirty="0"/>
          </a:p>
          <a:p>
            <a:r>
              <a:rPr lang="en-US" altLang="zh-CN" sz="1535" dirty="0"/>
              <a:t>P1: Mean </a:t>
            </a:r>
            <a:endParaRPr lang="en-US" altLang="zh-CN" sz="1535" dirty="0"/>
          </a:p>
          <a:p>
            <a:r>
              <a:rPr lang="en-US" altLang="zh-CN" sz="1535" dirty="0"/>
              <a:t>P2: RMS</a:t>
            </a:r>
            <a:endParaRPr lang="zh-CN" altLang="en-US" sz="1535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396" y="1798321"/>
            <a:ext cx="3947304" cy="31623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00880" y="4971548"/>
            <a:ext cx="4426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激光器频率设置为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400 Hz,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调整光衰减器，光电子</a:t>
            </a:r>
            <a:r>
              <a:rPr lang="en-US" altLang="zh-CN" sz="24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polya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mean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值随探测器计数率的变化。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单电子测量（单电子能谱）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70995" y="1106906"/>
            <a:ext cx="3419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5%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有光电子信号，对应双电子占比约为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2%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7081520" y="1937903"/>
            <a:ext cx="2078" cy="1679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65128"/>
            <a:ext cx="9144000" cy="1325563"/>
          </a:xfrm>
        </p:spPr>
        <p:txBody>
          <a:bodyPr/>
          <a:lstStyle/>
          <a:p>
            <a:pPr algn="ctr"/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内容提要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89760" y="1690691"/>
            <a:ext cx="7122160" cy="4351338"/>
          </a:xfrm>
        </p:spPr>
        <p:txBody>
          <a:bodyPr>
            <a:normAutofit/>
          </a:bodyPr>
          <a:lstStyle/>
          <a:p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热压膜</a:t>
            </a:r>
            <a:r>
              <a:rPr lang="en-US" altLang="zh-CN" sz="32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Micromegas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简介</a:t>
            </a:r>
            <a:endParaRPr lang="en-US" altLang="zh-CN" sz="32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DMM</a:t>
            </a: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探测器研究背景</a:t>
            </a:r>
            <a:r>
              <a:rPr lang="en-US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探测器设计及参数</a:t>
            </a:r>
            <a:endParaRPr lang="en-US" altLang="zh-CN" sz="32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28600" lvl="1">
              <a:spcBef>
                <a:spcPts val="1000"/>
              </a:spcBef>
            </a:pPr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</a:t>
            </a:r>
            <a:r>
              <a:rPr lang="zh-CN" altLang="en-US" sz="3200" dirty="0">
                <a:latin typeface="华文楷体" panose="02010600040101010101" pitchFamily="2" charset="-122"/>
                <a:ea typeface="华文楷体" panose="02010600040101010101" pitchFamily="2" charset="-122"/>
              </a:rPr>
              <a:t>性能研究</a:t>
            </a:r>
            <a:endParaRPr lang="en-US" altLang="zh-CN" sz="32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增益及能量分辨率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正离子反馈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单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光电子响应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总结</a:t>
            </a:r>
            <a:r>
              <a:rPr lang="en-US" altLang="zh-CN" sz="32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sz="32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32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2"/>
    </mc:Choice>
    <mc:Fallback>
      <p:transition spd="slow" advTm="247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525" y="1346984"/>
            <a:ext cx="6645125" cy="50093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19605" y="2391014"/>
            <a:ext cx="344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增益可以达到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en-US" altLang="zh-CN" sz="2400" dirty="0" smtClean="0">
                <a:solidFill>
                  <a:srgbClr val="00B0F0"/>
                </a:solidFill>
                <a:latin typeface="Dotum" panose="020B0600000101010101" pitchFamily="34" charset="-127"/>
                <a:ea typeface="Dotum" panose="020B0600000101010101" pitchFamily="34" charset="-127"/>
              </a:rPr>
              <a:t>X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en-US" altLang="zh-CN" sz="2400" baseline="30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2400" baseline="30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4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!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52700" y="5010010"/>
            <a:ext cx="2181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Fe55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源测试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点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单电子测量（单电子增益）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" y="1524635"/>
            <a:ext cx="8778240" cy="4445635"/>
          </a:xfrm>
        </p:spPr>
        <p:txBody>
          <a:bodyPr>
            <a:normAutofit lnSpcReduction="20000"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成功研制了一种双丝网结构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DMM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探测器，并验证其可用以单光电子测量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用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x-ray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测得了低至</a:t>
            </a:r>
            <a:r>
              <a:rPr lang="en-US" altLang="zh-CN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~ 0.0005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的正离子反馈率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测试结果显示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较高的</a:t>
            </a:r>
            <a:r>
              <a:rPr lang="en-US" altLang="zh-CN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E-sec/E-pre </a:t>
            </a:r>
            <a:r>
              <a:rPr lang="zh-CN" altLang="en-US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比率</a:t>
            </a:r>
            <a:r>
              <a:rPr lang="en-US" altLang="zh-CN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有助于进一步</a:t>
            </a:r>
            <a:r>
              <a:rPr lang="zh-CN" altLang="en-US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压低</a:t>
            </a:r>
            <a:r>
              <a:rPr lang="en-US" altLang="zh-CN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IBF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利用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UV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激光器测得探测器对单光电子的响应，单光电子能谱及</a:t>
            </a:r>
            <a:r>
              <a:rPr lang="zh-CN" altLang="en-US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高于</a:t>
            </a:r>
            <a:r>
              <a:rPr lang="en-US" altLang="zh-CN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10</a:t>
            </a:r>
            <a:r>
              <a:rPr lang="en-US" altLang="zh-CN" baseline="300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的增益，与传统的真空型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PMT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相当。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可作为高计数率</a:t>
            </a:r>
            <a:r>
              <a:rPr lang="en-US" altLang="zh-CN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TPC</a:t>
            </a:r>
            <a:r>
              <a:rPr lang="zh-CN" altLang="en-US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读出，比如</a:t>
            </a:r>
            <a:r>
              <a:rPr lang="en-US" altLang="zh-CN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ILC</a:t>
            </a:r>
            <a:r>
              <a:rPr lang="zh-CN" altLang="en-US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</a:t>
            </a:r>
            <a:r>
              <a:rPr lang="en-US" altLang="zh-CN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TPC</a:t>
            </a:r>
            <a:r>
              <a:rPr lang="zh-CN" altLang="en-US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要求离子反馈率</a:t>
            </a:r>
            <a:r>
              <a:rPr lang="en-US" altLang="zh-CN" dirty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&lt;0.001.</a:t>
            </a:r>
            <a:endParaRPr lang="en-US" altLang="zh-CN" dirty="0" smtClean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对于</a:t>
            </a:r>
            <a:r>
              <a:rPr lang="en-US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Gas-PMT</a:t>
            </a:r>
            <a:r>
              <a:rPr lang="zh-CN" altLang="en-U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，仍需研究气体老化，光电转化材料等问题。</a:t>
            </a:r>
            <a:endParaRPr lang="en-US" altLang="zh-CN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0" y="384175"/>
            <a:ext cx="9109075" cy="754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40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总结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957705"/>
            <a:ext cx="9144000" cy="13239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感谢核探测与核电子学国家重点实验室</a:t>
            </a:r>
            <a:r>
              <a:rPr lang="en-US" altLang="zh-CN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2016,2017</a:t>
            </a:r>
            <a:r>
              <a:rPr lang="zh-CN" altLang="en-US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自主课题的经费支持！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613400" y="4523662"/>
            <a:ext cx="2733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/>
              <a:t>谢谢！</a:t>
            </a:r>
            <a:endParaRPr lang="zh-CN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1563" y="2219807"/>
            <a:ext cx="7886700" cy="1325563"/>
          </a:xfrm>
        </p:spPr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Validation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内容占位符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2444930"/>
            <a:ext cx="3756327" cy="3157183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049" y="2444930"/>
            <a:ext cx="3923936" cy="3021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998913"/>
            <a:ext cx="16002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5" descr="F:\MicroMegas\INST Fabric\Photos\Thermo-bond films\IMG_1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268413"/>
            <a:ext cx="1581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386013"/>
            <a:ext cx="15811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503488"/>
            <a:ext cx="13557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68"/>
          <p:cNvSpPr txBox="1"/>
          <p:nvPr/>
        </p:nvSpPr>
        <p:spPr>
          <a:xfrm>
            <a:off x="4748213" y="4133850"/>
            <a:ext cx="374173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阻性阳极制作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碳浆印刷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k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Ω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□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- 100M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Ω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□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高纯锗镀膜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M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Ω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□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- 100M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Ω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□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3735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4067175"/>
            <a:ext cx="2143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6" name="文本框 12"/>
          <p:cNvSpPr txBox="1">
            <a:spLocks noChangeArrowheads="1"/>
          </p:cNvSpPr>
          <p:nvPr/>
        </p:nvSpPr>
        <p:spPr bwMode="auto">
          <a:xfrm>
            <a:off x="2809875" y="4368800"/>
            <a:ext cx="1593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面电阻率</a:t>
            </a:r>
            <a:r>
              <a:rPr lang="en-US" altLang="zh-CN" sz="16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sz="16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镀锗厚度</a:t>
            </a:r>
            <a:r>
              <a:rPr lang="en-US" altLang="zh-CN" sz="160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(FR4 base)</a:t>
            </a:r>
            <a:endParaRPr lang="zh-CN" altLang="en-US" sz="16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E967E-5514-49CB-90C1-8E8F05BF24BD}" type="slidenum">
              <a:rPr lang="zh-CN" altLang="en-US" smtClean="0"/>
            </a:fld>
            <a:endParaRPr lang="zh-CN" altLang="en-US"/>
          </a:p>
        </p:txBody>
      </p:sp>
      <p:sp>
        <p:nvSpPr>
          <p:cNvPr id="73740" name="矩形 15"/>
          <p:cNvSpPr>
            <a:spLocks noChangeArrowheads="1"/>
          </p:cNvSpPr>
          <p:nvPr/>
        </p:nvSpPr>
        <p:spPr bwMode="auto">
          <a:xfrm>
            <a:off x="0" y="384175"/>
            <a:ext cx="910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热压膜工艺材料及参数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3741" name="矩形 16"/>
          <p:cNvSpPr>
            <a:spLocks noChangeArrowheads="1"/>
          </p:cNvSpPr>
          <p:nvPr/>
        </p:nvSpPr>
        <p:spPr bwMode="auto">
          <a:xfrm>
            <a:off x="2682875" y="1268413"/>
            <a:ext cx="4986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热熔胶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绝缘层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热熔胶三层结构；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商业化产品，多种规格可选；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粘接牢固，长期稳定性好，高绝缘性。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3742" name="矩形 5"/>
          <p:cNvSpPr>
            <a:spLocks noChangeArrowheads="1"/>
          </p:cNvSpPr>
          <p:nvPr/>
        </p:nvSpPr>
        <p:spPr bwMode="auto">
          <a:xfrm>
            <a:off x="2692400" y="2357438"/>
            <a:ext cx="45720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丝径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: 10-50um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网厚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: 20-100um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，辊压可到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10um</a:t>
            </a: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目数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: 160-820LPI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开窗比：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30%-65%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最大张力：</a:t>
            </a:r>
            <a:r>
              <a:rPr lang="en-US" altLang="zh-CN" sz="2000">
                <a:latin typeface="华文楷体" panose="02010600040101010101" pitchFamily="2" charset="-122"/>
                <a:ea typeface="华文楷体" panose="02010600040101010101" pitchFamily="2" charset="-122"/>
              </a:rPr>
              <a:t>~30N</a:t>
            </a:r>
            <a:endParaRPr lang="en-US" altLang="zh-CN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3743" name="文本框 9"/>
          <p:cNvSpPr txBox="1">
            <a:spLocks noChangeArrowheads="1"/>
          </p:cNvSpPr>
          <p:nvPr/>
        </p:nvSpPr>
        <p:spPr bwMode="auto">
          <a:xfrm>
            <a:off x="739775" y="5667375"/>
            <a:ext cx="7361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找齐这些材料及其加工方法非常不容易！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89038"/>
            <a:ext cx="3084512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339725" y="3968750"/>
            <a:ext cx="37528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 Bulk 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工艺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专业机构（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Saclay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CERN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）多年研究，技术成熟；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Φ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0.2-0.4mm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支撑垫片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 2mm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间距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大面探测器遇到些问题，平整性支撑，清洁及打火等；</a:t>
            </a:r>
            <a:endParaRPr lang="zh-CN" altLang="en-US" sz="2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65"/>
          <p:cNvSpPr txBox="1"/>
          <p:nvPr/>
        </p:nvSpPr>
        <p:spPr>
          <a:xfrm>
            <a:off x="4092575" y="2636838"/>
            <a:ext cx="5008563" cy="2925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   热压膜工艺</a:t>
            </a: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更好的能量分辨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无蚀刻过程，对环境无污染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设备要求简单，普通实验室就能实现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所用材料规格丰富，容易扩展成新结构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非常便宜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Φ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1mm-</a:t>
            </a:r>
            <a:r>
              <a:rPr lang="el-GR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Φ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2mm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支撑垫片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, 10mm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间距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   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易于清洗，对大面积研制很有优势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92100" indent="-292100" eaLnBrk="1" hangingPunct="1"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增益均匀性有待提高；</a:t>
            </a:r>
            <a:endParaRPr lang="en-US" altLang="zh-CN" sz="20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27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1187450"/>
            <a:ext cx="43307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第七届全国先进气体探测器研讨会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61B31-13D1-4C55-8BEE-05570F4C341D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0" y="319353"/>
            <a:ext cx="9144000" cy="843522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Micromegas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热压膜制作工艺研发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116013" y="1198880"/>
            <a:ext cx="6934200" cy="4968239"/>
            <a:chOff x="1116013" y="1412875"/>
            <a:chExt cx="6934200" cy="4464050"/>
          </a:xfrm>
        </p:grpSpPr>
        <p:sp>
          <p:nvSpPr>
            <p:cNvPr id="9" name="TextBox 2"/>
            <p:cNvSpPr txBox="1"/>
            <p:nvPr/>
          </p:nvSpPr>
          <p:spPr>
            <a:xfrm>
              <a:off x="2124075" y="3021013"/>
              <a:ext cx="2103438" cy="4000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张网： </a:t>
              </a:r>
              <a:r>
                <a:rPr lang="en-US" altLang="zh-CN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~25N/cm </a:t>
              </a:r>
              <a:endPara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4755" name="组合 16"/>
            <p:cNvGrpSpPr/>
            <p:nvPr/>
          </p:nvGrpSpPr>
          <p:grpSpPr bwMode="auto">
            <a:xfrm>
              <a:off x="1116013" y="1412875"/>
              <a:ext cx="6934199" cy="1657350"/>
              <a:chOff x="971600" y="1412776"/>
              <a:chExt cx="6885764" cy="1712843"/>
            </a:xfrm>
          </p:grpSpPr>
          <p:pic>
            <p:nvPicPr>
              <p:cNvPr id="74776" name="图片 9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3502" y="1412776"/>
                <a:ext cx="2690790" cy="17090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777" name="图片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412776"/>
                <a:ext cx="1631796" cy="818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778" name="图片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2235512"/>
                <a:ext cx="1631796" cy="890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779" name="图片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8362" y="1415677"/>
                <a:ext cx="2579002" cy="1706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TextBox 2"/>
            <p:cNvSpPr txBox="1"/>
            <p:nvPr/>
          </p:nvSpPr>
          <p:spPr>
            <a:xfrm>
              <a:off x="1828800" y="5462588"/>
              <a:ext cx="963613" cy="4000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zh-CN" altLang="en-US" dirty="0"/>
                <a:t>热绑定</a:t>
              </a:r>
              <a:endParaRPr lang="zh-CN" altLang="en-US" dirty="0"/>
            </a:p>
          </p:txBody>
        </p:sp>
        <p:sp>
          <p:nvSpPr>
            <p:cNvPr id="27" name="TextBox 2"/>
            <p:cNvSpPr txBox="1"/>
            <p:nvPr/>
          </p:nvSpPr>
          <p:spPr>
            <a:xfrm>
              <a:off x="5808663" y="3068638"/>
              <a:ext cx="1776412" cy="4000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zh-CN" altLang="en-US" dirty="0"/>
                <a:t>摆放支撑垫片</a:t>
              </a:r>
              <a:endParaRPr lang="zh-CN" altLang="en-US" dirty="0"/>
            </a:p>
          </p:txBody>
        </p:sp>
        <p:sp>
          <p:nvSpPr>
            <p:cNvPr id="28" name="TextBox 2"/>
            <p:cNvSpPr txBox="1"/>
            <p:nvPr/>
          </p:nvSpPr>
          <p:spPr>
            <a:xfrm>
              <a:off x="4284663" y="5476875"/>
              <a:ext cx="1357312" cy="4000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zh-CN" altLang="en-US" dirty="0"/>
                <a:t>绑定</a:t>
              </a:r>
              <a:r>
                <a:rPr lang="zh-CN" altLang="en-US" dirty="0" smtClean="0"/>
                <a:t>完成</a:t>
              </a:r>
              <a:endParaRPr lang="zh-CN" altLang="en-US" dirty="0"/>
            </a:p>
          </p:txBody>
        </p:sp>
        <p:sp>
          <p:nvSpPr>
            <p:cNvPr id="29" name="TextBox 2"/>
            <p:cNvSpPr txBox="1"/>
            <p:nvPr/>
          </p:nvSpPr>
          <p:spPr>
            <a:xfrm>
              <a:off x="6232525" y="5462588"/>
              <a:ext cx="1606550" cy="4000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00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defRPr>
              </a:lvl1pPr>
            </a:lstStyle>
            <a:p>
              <a:pPr eaLnBrk="1" hangingPunct="1">
                <a:defRPr/>
              </a:pPr>
              <a:r>
                <a:rPr lang="zh-CN" altLang="en-US" dirty="0"/>
                <a:t>剪裁掉丝网</a:t>
              </a:r>
              <a:endParaRPr lang="zh-CN" altLang="en-US" dirty="0"/>
            </a:p>
          </p:txBody>
        </p:sp>
        <p:grpSp>
          <p:nvGrpSpPr>
            <p:cNvPr id="74760" name="组合 4"/>
            <p:cNvGrpSpPr/>
            <p:nvPr/>
          </p:nvGrpSpPr>
          <p:grpSpPr bwMode="auto">
            <a:xfrm>
              <a:off x="1116013" y="3683000"/>
              <a:ext cx="6934200" cy="1784350"/>
              <a:chOff x="333193" y="3580014"/>
              <a:chExt cx="7284915" cy="2046956"/>
            </a:xfrm>
          </p:grpSpPr>
          <p:pic>
            <p:nvPicPr>
              <p:cNvPr id="74765" name="图片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193" y="3580015"/>
                <a:ext cx="3078808" cy="2046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766" name="图片 2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2001" y="3580014"/>
                <a:ext cx="1948644" cy="2046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4767" name="组合 3"/>
              <p:cNvGrpSpPr/>
              <p:nvPr/>
            </p:nvGrpSpPr>
            <p:grpSpPr bwMode="auto">
              <a:xfrm>
                <a:off x="5304877" y="3590012"/>
                <a:ext cx="2313231" cy="2032608"/>
                <a:chOff x="6134724" y="3762947"/>
                <a:chExt cx="2015640" cy="1837032"/>
              </a:xfrm>
            </p:grpSpPr>
            <p:grpSp>
              <p:nvGrpSpPr>
                <p:cNvPr id="74768" name="组合 22"/>
                <p:cNvGrpSpPr/>
                <p:nvPr/>
              </p:nvGrpSpPr>
              <p:grpSpPr bwMode="auto">
                <a:xfrm>
                  <a:off x="6185813" y="3775277"/>
                  <a:ext cx="1964551" cy="1824702"/>
                  <a:chOff x="4662600" y="4290268"/>
                  <a:chExt cx="2329203" cy="2329204"/>
                </a:xfrm>
              </p:grpSpPr>
              <p:pic>
                <p:nvPicPr>
                  <p:cNvPr id="74773" name="图片 15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2600" y="4290268"/>
                    <a:ext cx="2329203" cy="23292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19" name="直接箭头连接符 18"/>
                  <p:cNvCxnSpPr/>
                  <p:nvPr/>
                </p:nvCxnSpPr>
                <p:spPr>
                  <a:xfrm flipH="1">
                    <a:off x="5096527" y="6284133"/>
                    <a:ext cx="1655782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775" name="文本框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38936" y="5860968"/>
                    <a:ext cx="1358962" cy="5107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6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r>
                      <a:rPr lang="en-US" altLang="zh-CN" sz="2000"/>
                      <a:t>100mm</a:t>
                    </a:r>
                    <a:endParaRPr lang="zh-CN" altLang="en-US" sz="2000"/>
                  </a:p>
                </p:txBody>
              </p:sp>
            </p:grpSp>
            <p:sp>
              <p:nvSpPr>
                <p:cNvPr id="74769" name="文本框 29"/>
                <p:cNvSpPr txBox="1">
                  <a:spLocks noChangeArrowheads="1"/>
                </p:cNvSpPr>
                <p:nvPr/>
              </p:nvSpPr>
              <p:spPr bwMode="auto">
                <a:xfrm>
                  <a:off x="6954184" y="4475510"/>
                  <a:ext cx="1146208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000"/>
                    <a:t>10mm</a:t>
                  </a:r>
                  <a:endParaRPr lang="zh-CN" altLang="en-US" sz="2000"/>
                </a:p>
              </p:txBody>
            </p:sp>
            <p:cxnSp>
              <p:nvCxnSpPr>
                <p:cNvPr id="31" name="直接箭头连接符 30"/>
                <p:cNvCxnSpPr/>
                <p:nvPr/>
              </p:nvCxnSpPr>
              <p:spPr>
                <a:xfrm flipH="1">
                  <a:off x="7211574" y="4822105"/>
                  <a:ext cx="184560" cy="0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74771" name="图片 13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83290" y="3810488"/>
                  <a:ext cx="711228" cy="616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文本框 25"/>
                <p:cNvSpPr txBox="1"/>
                <p:nvPr/>
              </p:nvSpPr>
              <p:spPr>
                <a:xfrm>
                  <a:off x="6134727" y="3762141"/>
                  <a:ext cx="908272" cy="51187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1" hangingPunct="1">
                    <a:defRPr/>
                  </a:pPr>
                  <a:r>
                    <a:rPr lang="el-GR" altLang="zh-CN" sz="1365" dirty="0">
                      <a:cs typeface="Arial" panose="020B0604020202020204" pitchFamily="34" charset="0"/>
                    </a:rPr>
                    <a:t>Φ</a:t>
                  </a:r>
                  <a:r>
                    <a:rPr lang="en-US" altLang="zh-CN" sz="1365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1.2mm </a:t>
                  </a:r>
                  <a:endParaRPr lang="en-US" altLang="zh-CN" sz="1365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eaLnBrk="1" hangingPunct="1">
                    <a:defRPr/>
                  </a:pPr>
                  <a:endParaRPr lang="en-US" altLang="zh-CN" sz="1365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74761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研发了一套完整的热压膜工艺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第七届全国先进气体探测器研讨会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7D9560-F6B9-4C23-BC5C-9CF4A179333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31" y="4139003"/>
            <a:ext cx="2936015" cy="203396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65014" y="5004735"/>
            <a:ext cx="1692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en-US" altLang="zh-CN" dirty="0"/>
              <a:t>100 cm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518" y="1529210"/>
            <a:ext cx="2515866" cy="160067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705755" y="2672098"/>
            <a:ext cx="1166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30 cm</a:t>
            </a:r>
            <a:endParaRPr lang="zh-CN" altLang="en-US" sz="24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6958672" y="3194420"/>
            <a:ext cx="460442" cy="23909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5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34331" y="4153046"/>
            <a:ext cx="245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en-US" altLang="zh-CN" dirty="0"/>
              <a:t>Under developing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634331" y="3256951"/>
            <a:ext cx="317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zh-CN" altLang="en-US" dirty="0" smtClean="0"/>
              <a:t>热辊压机，宽幅</a:t>
            </a:r>
            <a:r>
              <a:rPr lang="en-US" altLang="zh-CN" dirty="0" smtClean="0"/>
              <a:t>30 cm</a:t>
            </a:r>
            <a:r>
              <a:rPr lang="zh-CN" altLang="en-US" dirty="0" smtClean="0"/>
              <a:t>升级到</a:t>
            </a:r>
            <a:r>
              <a:rPr lang="en-US" altLang="zh-CN" dirty="0" smtClean="0"/>
              <a:t>100 cm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628650" y="1026072"/>
            <a:ext cx="5603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大型张网机可完成几米宽幅的丝网拉伸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789166" y="5423247"/>
            <a:ext cx="311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丝网印刷实现米量级的阻性读出板制作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14" y="4291630"/>
            <a:ext cx="1838736" cy="1881334"/>
          </a:xfrm>
          <a:prstGeom prst="rect">
            <a:avLst/>
          </a:prstGeom>
        </p:spPr>
      </p:pic>
      <p:sp>
        <p:nvSpPr>
          <p:cNvPr id="22" name="下箭头 21"/>
          <p:cNvSpPr/>
          <p:nvPr/>
        </p:nvSpPr>
        <p:spPr>
          <a:xfrm>
            <a:off x="1512459" y="3982849"/>
            <a:ext cx="432108" cy="24926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5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大面积</a:t>
            </a:r>
            <a:r>
              <a:rPr lang="en-US" altLang="zh-CN" sz="36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Micromegas</a:t>
            </a: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探测器研制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14" y="1536472"/>
            <a:ext cx="1838736" cy="242460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6560" y="1541696"/>
            <a:ext cx="2677771" cy="1905122"/>
          </a:xfrm>
          <a:prstGeom prst="rect">
            <a:avLst/>
          </a:prstGeom>
        </p:spPr>
      </p:pic>
      <p:sp>
        <p:nvSpPr>
          <p:cNvPr id="25" name="下箭头 24"/>
          <p:cNvSpPr/>
          <p:nvPr/>
        </p:nvSpPr>
        <p:spPr>
          <a:xfrm>
            <a:off x="4000613" y="3471179"/>
            <a:ext cx="432108" cy="275129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35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6560" y="3764427"/>
            <a:ext cx="2518458" cy="158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4"/>
          <p:cNvSpPr>
            <a:spLocks noChangeArrowheads="1"/>
          </p:cNvSpPr>
          <p:nvPr/>
        </p:nvSpPr>
        <p:spPr bwMode="auto">
          <a:xfrm>
            <a:off x="1" y="1352550"/>
            <a:ext cx="914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Calibri Light" panose="020F0302020204030204" pitchFamily="34" charset="0"/>
              <a:buAutoNum type="arabicPeriod"/>
            </a:pPr>
            <a:r>
              <a:rPr lang="zh-CN" altLang="en-US" sz="28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双</a:t>
            </a:r>
            <a:r>
              <a:rPr lang="zh-CN" altLang="en-US" sz="28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丝网结构</a:t>
            </a:r>
            <a:r>
              <a:rPr lang="zh-CN" altLang="en-US" sz="2800" dirty="0" smtClean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探测器研制（本报告）</a:t>
            </a:r>
            <a:endParaRPr lang="en-US" altLang="zh-CN" sz="28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Calibri Light" panose="020F0302020204030204" pitchFamily="34" charset="0"/>
              <a:buAutoNum type="arabicPeriod"/>
            </a:pP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基于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MPGD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读出的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RICH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探测器模拟 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r>
              <a:rPr lang="en-US" altLang="zh-CN" sz="28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---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丰建鑫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Calibri Light" panose="020F0302020204030204" pitchFamily="34" charset="0"/>
              <a:buAutoNum type="arabicPeriod"/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背靠背双雪崩结构用于宇宙射线测试系统</a:t>
            </a:r>
            <a:endParaRPr lang="en-US" altLang="zh-CN" sz="2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r>
              <a:rPr lang="en-US" altLang="zh-CN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---</a:t>
            </a:r>
            <a:r>
              <a:rPr lang="zh-CN" altLang="en-US" sz="28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刘成明</a:t>
            </a:r>
            <a:endParaRPr lang="en-US" altLang="zh-CN" sz="28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/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探测器位置分辨研究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en-US" altLang="zh-CN" sz="2800" dirty="0" err="1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muon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成像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;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Calibri Light" panose="020F0302020204030204" pitchFamily="34" charset="0"/>
              <a:buAutoNum type="arabicPeriod"/>
            </a:pP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两维条读出中子束流监测探测器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/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---</a:t>
            </a:r>
            <a:r>
              <a:rPr lang="zh-CN" altLang="en-US" sz="28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齐斌斌</a:t>
            </a:r>
            <a:endParaRPr lang="en-US" altLang="zh-CN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1" eaLnBrk="1" hangingPunct="1"/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中国散裂中子源</a:t>
            </a:r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-</a:t>
            </a: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白光中子源束流监测</a:t>
            </a: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；</a:t>
            </a:r>
            <a:endParaRPr lang="en-US" altLang="zh-CN" sz="2800" dirty="0" smtClean="0"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第七届全国先进气体探测器研讨会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A8D2E-8A76-497A-9D1F-ECBEB0CB4E36}" type="slidenum">
              <a:rPr lang="zh-CN" altLang="en-US" smtClean="0"/>
            </a:fld>
            <a:endParaRPr lang="zh-CN" altLang="en-US"/>
          </a:p>
        </p:txBody>
      </p:sp>
      <p:sp>
        <p:nvSpPr>
          <p:cNvPr id="17" name="矩形 24"/>
          <p:cNvSpPr>
            <a:spLocks noChangeArrowheads="1"/>
          </p:cNvSpPr>
          <p:nvPr/>
        </p:nvSpPr>
        <p:spPr bwMode="auto">
          <a:xfrm>
            <a:off x="0" y="384175"/>
            <a:ext cx="910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相关的</a:t>
            </a:r>
            <a:r>
              <a:rPr lang="zh-CN" altLang="en-US" sz="36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研究报告</a:t>
            </a:r>
            <a:endParaRPr lang="zh-CN" altLang="en-US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49833"/>
            <a:ext cx="9144000" cy="843522"/>
          </a:xfrm>
        </p:spPr>
        <p:txBody>
          <a:bodyPr>
            <a:normAutofit/>
          </a:bodyPr>
          <a:lstStyle/>
          <a:p>
            <a:pPr algn="ctr"/>
            <a:r>
              <a:rPr lang="en-US" altLang="zh-CN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DMM</a:t>
            </a:r>
            <a:r>
              <a:rPr lang="zh-CN" altLang="en-US" sz="4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探测器研究背景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8650" y="1178160"/>
            <a:ext cx="77765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基于</a:t>
            </a:r>
            <a:r>
              <a:rPr lang="zh-CN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微结构气体探测器的一类新型的光灵敏</a:t>
            </a:r>
            <a:r>
              <a:rPr lang="zh-CN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探测器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en-US" altLang="zh-CN" sz="2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具有</a:t>
            </a:r>
            <a:r>
              <a:rPr lang="zh-CN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易于制作成大的灵敏面积、良好的位置和时间分辨能力、能够稳定工作在较强的磁场环境下、造价低廉等的诸多优势</a:t>
            </a:r>
            <a:r>
              <a:rPr lang="zh-CN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zh-CN" sz="24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654" y="2802837"/>
            <a:ext cx="2454079" cy="1882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51" y="2783956"/>
            <a:ext cx="2999527" cy="17749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9770" y="4756162"/>
            <a:ext cx="70116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如何获取</a:t>
            </a:r>
            <a:r>
              <a:rPr lang="zh-CN" altLang="zh-CN" sz="2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高增益和低离子</a:t>
            </a:r>
            <a:r>
              <a:rPr lang="zh-CN" altLang="zh-CN" sz="2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反馈</a:t>
            </a:r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是制约这一</a:t>
            </a:r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研究</a:t>
            </a:r>
            <a:endParaRPr lang="en-US" altLang="zh-CN" sz="2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最关键问题。</a:t>
            </a:r>
            <a:endParaRPr lang="en-US" altLang="zh-CN" sz="2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改进的出发点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利用网型电极替代孔型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 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降低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IBF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双层及多层级联雪崩模式</a:t>
            </a:r>
            <a:r>
              <a:rPr lang="en-US" altLang="zh-CN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 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高增益</a:t>
            </a:r>
            <a:endParaRPr lang="en-US" altLang="zh-CN" sz="2000" dirty="0">
              <a:solidFill>
                <a:srgbClr val="00B0F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Wingdings" panose="05000000000000000000" pitchFamily="2" charset="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78" y="2691077"/>
            <a:ext cx="2428571" cy="257142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pPr>
              <a:defRPr/>
            </a:pPr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751E4-DE95-482C-90BA-1FE403233FB3}" type="slidenum">
              <a:rPr lang="zh-CN" altLang="en-US" smtClean="0"/>
            </a:fld>
            <a:endParaRPr lang="zh-CN" altLang="en-US"/>
          </a:p>
        </p:txBody>
      </p:sp>
      <p:sp>
        <p:nvSpPr>
          <p:cNvPr id="79878" name="文本框 74"/>
          <p:cNvSpPr txBox="1">
            <a:spLocks noChangeArrowheads="1"/>
          </p:cNvSpPr>
          <p:nvPr/>
        </p:nvSpPr>
        <p:spPr bwMode="auto">
          <a:xfrm>
            <a:off x="158612" y="4535281"/>
            <a:ext cx="88484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1950" indent="-361950" defTabSz="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514350" indent="-171450" defTabSz="457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857250" indent="-171450" defTabSz="457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200150" indent="-171450" defTabSz="457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543050" indent="-171450" defTabSz="4572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0002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4574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9146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371850" indent="-17145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级联两层丝网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两层丝网间距离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en-US" altLang="zh-CN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200-300um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作为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first level amplification (FA) 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第二层丝网到阳极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en-US" altLang="zh-CN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50-100um</a:t>
            </a:r>
            <a:r>
              <a:rPr lang="zh-CN" altLang="en-US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作为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secondary amplification (SA)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这种结构利于实现非常高的增益，同时有效的抑制正离子反馈！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9880" name="文本框 60"/>
          <p:cNvSpPr txBox="1">
            <a:spLocks noChangeArrowheads="1"/>
          </p:cNvSpPr>
          <p:nvPr/>
        </p:nvSpPr>
        <p:spPr bwMode="auto">
          <a:xfrm>
            <a:off x="4554537" y="1896397"/>
            <a:ext cx="2297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en-US" altLang="zh-CN" sz="2400" dirty="0">
                <a:solidFill>
                  <a:srgbClr val="FF99CC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Piggyback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95780" y="2351881"/>
            <a:ext cx="4662170" cy="1931988"/>
            <a:chOff x="2317750" y="1749425"/>
            <a:chExt cx="3976688" cy="1516063"/>
          </a:xfrm>
        </p:grpSpPr>
        <p:grpSp>
          <p:nvGrpSpPr>
            <p:cNvPr id="79877" name="组合 58"/>
            <p:cNvGrpSpPr/>
            <p:nvPr/>
          </p:nvGrpSpPr>
          <p:grpSpPr bwMode="auto">
            <a:xfrm>
              <a:off x="2317750" y="1749425"/>
              <a:ext cx="3976688" cy="1516063"/>
              <a:chOff x="2334240" y="2007292"/>
              <a:chExt cx="3977675" cy="1515865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334240" y="2758082"/>
                <a:ext cx="147675" cy="615870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145186" y="2762843"/>
                <a:ext cx="147675" cy="615870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3" name="直接连接符 32"/>
              <p:cNvCxnSpPr/>
              <p:nvPr/>
            </p:nvCxnSpPr>
            <p:spPr>
              <a:xfrm>
                <a:off x="2351707" y="3167603"/>
                <a:ext cx="3960208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2351707" y="2805701"/>
                <a:ext cx="3960208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矩形 34"/>
              <p:cNvSpPr/>
              <p:nvPr/>
            </p:nvSpPr>
            <p:spPr>
              <a:xfrm>
                <a:off x="2334240" y="3373951"/>
                <a:ext cx="3958620" cy="149206"/>
              </a:xfrm>
              <a:prstGeom prst="rect">
                <a:avLst/>
              </a:prstGeom>
              <a:pattFill prst="pct7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1" rIns="68580" bIns="34291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4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6" name="直接箭头连接符 35"/>
              <p:cNvCxnSpPr/>
              <p:nvPr/>
            </p:nvCxnSpPr>
            <p:spPr>
              <a:xfrm>
                <a:off x="5916529" y="2026340"/>
                <a:ext cx="0" cy="763488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889" name="文本框 52"/>
              <p:cNvSpPr txBox="1">
                <a:spLocks noChangeArrowheads="1"/>
              </p:cNvSpPr>
              <p:nvPr/>
            </p:nvSpPr>
            <p:spPr bwMode="auto">
              <a:xfrm>
                <a:off x="4712104" y="2789950"/>
                <a:ext cx="10044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~0.2 mm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890" name="矩形 37"/>
              <p:cNvSpPr>
                <a:spLocks noChangeArrowheads="1"/>
              </p:cNvSpPr>
              <p:nvPr/>
            </p:nvSpPr>
            <p:spPr bwMode="auto">
              <a:xfrm>
                <a:off x="4844255" y="3100353"/>
                <a:ext cx="119055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~0.1 mm</a:t>
                </a:r>
                <a:endParaRPr lang="zh-CN" altLang="en-US" sz="1400"/>
              </a:p>
            </p:txBody>
          </p:sp>
          <p:cxnSp>
            <p:nvCxnSpPr>
              <p:cNvPr id="39" name="直接箭头连接符 38"/>
              <p:cNvCxnSpPr/>
              <p:nvPr/>
            </p:nvCxnSpPr>
            <p:spPr>
              <a:xfrm>
                <a:off x="5916529" y="2805701"/>
                <a:ext cx="0" cy="380950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直接箭头连接符 39"/>
              <p:cNvCxnSpPr/>
              <p:nvPr/>
            </p:nvCxnSpPr>
            <p:spPr>
              <a:xfrm>
                <a:off x="5916529" y="3186651"/>
                <a:ext cx="0" cy="141269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1" name="组合 40"/>
              <p:cNvGrpSpPr/>
              <p:nvPr/>
            </p:nvGrpSpPr>
            <p:grpSpPr>
              <a:xfrm>
                <a:off x="2544154" y="3331229"/>
                <a:ext cx="3526285" cy="43841"/>
                <a:chOff x="2461456" y="5132611"/>
                <a:chExt cx="4418564" cy="107128"/>
              </a:xfrm>
              <a:pattFill prst="pct90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46" name="矩形 45"/>
                <p:cNvSpPr/>
                <p:nvPr/>
              </p:nvSpPr>
              <p:spPr>
                <a:xfrm>
                  <a:off x="2461456" y="5132614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>
                  <a:off x="3028950" y="5132613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8" name="矩形 47"/>
                <p:cNvSpPr/>
                <p:nvPr/>
              </p:nvSpPr>
              <p:spPr>
                <a:xfrm>
                  <a:off x="3596444" y="5132613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4163938" y="5132612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矩形 49"/>
                <p:cNvSpPr/>
                <p:nvPr/>
              </p:nvSpPr>
              <p:spPr>
                <a:xfrm>
                  <a:off x="4731432" y="5132612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矩形 50"/>
                <p:cNvSpPr/>
                <p:nvPr/>
              </p:nvSpPr>
              <p:spPr>
                <a:xfrm>
                  <a:off x="5298926" y="5132611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矩形 51"/>
                <p:cNvSpPr/>
                <p:nvPr/>
              </p:nvSpPr>
              <p:spPr>
                <a:xfrm>
                  <a:off x="5863339" y="5134590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6430833" y="5134589"/>
                  <a:ext cx="449187" cy="105149"/>
                </a:xfrm>
                <a:prstGeom prst="rect">
                  <a:avLst/>
                </a:prstGeom>
                <a:grpFill/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9894" name="文本框 65"/>
              <p:cNvSpPr txBox="1">
                <a:spLocks noChangeArrowheads="1"/>
              </p:cNvSpPr>
              <p:nvPr/>
            </p:nvSpPr>
            <p:spPr bwMode="auto">
              <a:xfrm>
                <a:off x="2453609" y="2831897"/>
                <a:ext cx="178678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/>
                  <a:t>FA </a:t>
                </a:r>
                <a:endParaRPr lang="zh-CN" altLang="en-US" sz="1400"/>
              </a:p>
            </p:txBody>
          </p:sp>
          <p:sp>
            <p:nvSpPr>
              <p:cNvPr id="79895" name="文本框 66"/>
              <p:cNvSpPr txBox="1">
                <a:spLocks noChangeArrowheads="1"/>
              </p:cNvSpPr>
              <p:nvPr/>
            </p:nvSpPr>
            <p:spPr bwMode="auto">
              <a:xfrm>
                <a:off x="2438049" y="3103349"/>
                <a:ext cx="193357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/>
                  <a:t>SA</a:t>
                </a:r>
                <a:endParaRPr lang="zh-CN" altLang="en-US" sz="1400"/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2334240" y="2007292"/>
                <a:ext cx="396020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897" name="文本框 110"/>
              <p:cNvSpPr txBox="1">
                <a:spLocks noChangeArrowheads="1"/>
              </p:cNvSpPr>
              <p:nvPr/>
            </p:nvSpPr>
            <p:spPr bwMode="auto">
              <a:xfrm>
                <a:off x="2336893" y="2058156"/>
                <a:ext cx="193357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/>
                  <a:t>Drift region </a:t>
                </a:r>
                <a:endParaRPr lang="zh-CN" altLang="en-US" sz="1400"/>
              </a:p>
            </p:txBody>
          </p:sp>
          <p:sp>
            <p:nvSpPr>
              <p:cNvPr id="54" name="Freeform 18"/>
              <p:cNvSpPr/>
              <p:nvPr/>
            </p:nvSpPr>
            <p:spPr bwMode="auto">
              <a:xfrm rot="10800000">
                <a:off x="3944365" y="3177127"/>
                <a:ext cx="271530" cy="182538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C0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reeform 18"/>
              <p:cNvSpPr/>
              <p:nvPr/>
            </p:nvSpPr>
            <p:spPr bwMode="auto">
              <a:xfrm rot="10800000">
                <a:off x="4018996" y="2816811"/>
                <a:ext cx="117504" cy="347618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C00000"/>
                  </a:gs>
                  <a:gs pos="100000">
                    <a:srgbClr val="FFFF00"/>
                  </a:gs>
                </a:gsLst>
                <a:lin ang="5400000" scaled="0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zh-CN" altLang="en-US" sz="1400" kern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79879" name="图片 5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500" y="2606675"/>
              <a:ext cx="460375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6" name="直接连接符 55"/>
            <p:cNvCxnSpPr/>
            <p:nvPr/>
          </p:nvCxnSpPr>
          <p:spPr>
            <a:xfrm>
              <a:off x="2335213" y="2538448"/>
              <a:ext cx="3959225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882" name="矩形 15"/>
          <p:cNvSpPr>
            <a:spLocks noChangeArrowheads="1"/>
          </p:cNvSpPr>
          <p:nvPr/>
        </p:nvSpPr>
        <p:spPr bwMode="auto">
          <a:xfrm>
            <a:off x="0" y="384175"/>
            <a:ext cx="9109075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DMM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探测器设计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3244" y="1358760"/>
            <a:ext cx="6452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Double Micro-Meshes gaseous structure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 （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DMM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）</a:t>
            </a:r>
            <a:endParaRPr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"/>
          <p:cNvSpPr txBox="1"/>
          <p:nvPr/>
        </p:nvSpPr>
        <p:spPr>
          <a:xfrm>
            <a:off x="621922" y="1579609"/>
            <a:ext cx="6503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 cm </a:t>
            </a:r>
            <a:r>
              <a:rPr lang="el-GR" altLang="zh-CN" sz="2400" dirty="0" smtClean="0">
                <a:latin typeface="Dotum" panose="020B0600000101010101" pitchFamily="34" charset="-127"/>
                <a:ea typeface="Dotum" panose="020B0600000101010101" pitchFamily="34" charset="-127"/>
                <a:cs typeface="Arial" panose="020B0604020202020204" pitchFamily="34" charset="0"/>
              </a:rPr>
              <a:t>ᵡ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sz="24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baseline="30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灵敏面积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   </a:t>
            </a:r>
            <a:endParaRPr lang="en-US" altLang="zh-CN" sz="2400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利用热压膜工艺易于实现较大面积</a:t>
            </a:r>
            <a:endParaRPr lang="en-US" altLang="zh-CN" sz="2400" dirty="0" smtClean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FA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SA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丝网间距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~240um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SA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丝网到阳极</a:t>
            </a: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~120um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3mm </a:t>
            </a:r>
            <a:r>
              <a:rPr lang="zh-CN" altLang="en-US" sz="2400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漂移区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9845" y="3712196"/>
            <a:ext cx="2410764" cy="23485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63" y="3753360"/>
            <a:ext cx="1569895" cy="2348589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2333993" y="4703369"/>
            <a:ext cx="241539" cy="44857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5094782" y="4722880"/>
            <a:ext cx="241539" cy="44857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2017/11/11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smtClean="0"/>
              <a:t>第七届全国先进气体探测器研讨会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5855A-7E53-4AD0-884B-12576B16CD4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52147" y="3405902"/>
            <a:ext cx="3430344" cy="18794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11738" y="3621587"/>
            <a:ext cx="3768959" cy="1109437"/>
          </a:xfrm>
          <a:prstGeom prst="rect">
            <a:avLst/>
          </a:prstGeom>
        </p:spPr>
      </p:pic>
      <p:sp>
        <p:nvSpPr>
          <p:cNvPr id="14" name="矩形 15"/>
          <p:cNvSpPr>
            <a:spLocks noChangeArrowheads="1"/>
          </p:cNvSpPr>
          <p:nvPr/>
        </p:nvSpPr>
        <p:spPr bwMode="auto">
          <a:xfrm>
            <a:off x="0" y="384175"/>
            <a:ext cx="9109075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DMM</a:t>
            </a:r>
            <a:r>
              <a:rPr lang="zh-CN" altLang="en-US" sz="4000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探测器制作及参数</a:t>
            </a:r>
            <a:endParaRPr lang="en-US" altLang="zh-CN" sz="4000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3787</Words>
  <Application>WPS 演示</Application>
  <PresentationFormat>全屏显示(4:3)</PresentationFormat>
  <Paragraphs>471</Paragraphs>
  <Slides>25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华文楷体</vt:lpstr>
      <vt:lpstr>Times New Roman</vt:lpstr>
      <vt:lpstr>楷体</vt:lpstr>
      <vt:lpstr>Calibri Light</vt:lpstr>
      <vt:lpstr>Calibri</vt:lpstr>
      <vt:lpstr>华文彩云</vt:lpstr>
      <vt:lpstr>Century Gothic</vt:lpstr>
      <vt:lpstr>Dotum</vt:lpstr>
      <vt:lpstr>微软雅黑</vt:lpstr>
      <vt:lpstr>Arial Unicode MS</vt:lpstr>
      <vt:lpstr>MS PGothic</vt:lpstr>
      <vt:lpstr>Malgun Gothic</vt:lpstr>
      <vt:lpstr>Office 主题</vt:lpstr>
      <vt:lpstr>DMM: 一种用于单光电子探测器的双层微网格探测器的研制</vt:lpstr>
      <vt:lpstr>内容提要 </vt:lpstr>
      <vt:lpstr>Micromegas热压膜制作工艺研发</vt:lpstr>
      <vt:lpstr>PowerPoint 演示文稿</vt:lpstr>
      <vt:lpstr>PowerPoint 演示文稿</vt:lpstr>
      <vt:lpstr>PowerPoint 演示文稿</vt:lpstr>
      <vt:lpstr>DMM探测器研究背景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Backup slides</vt:lpstr>
      <vt:lpstr>Validation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PIGGYBACK STUCTURE:  a high gain and low ion-backflow double iterating meshes Micromegas for single-electron multiplication </dc:title>
  <dc:creator>dell</dc:creator>
  <cp:lastModifiedBy>zhzhy</cp:lastModifiedBy>
  <cp:revision>227</cp:revision>
  <dcterms:created xsi:type="dcterms:W3CDTF">2017-08-21T12:09:00Z</dcterms:created>
  <dcterms:modified xsi:type="dcterms:W3CDTF">2017-11-11T00:25:42Z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