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7" r:id="rId3"/>
    <p:sldId id="258" r:id="rId4"/>
    <p:sldId id="269" r:id="rId5"/>
    <p:sldId id="270" r:id="rId6"/>
    <p:sldId id="285" r:id="rId7"/>
    <p:sldId id="268" r:id="rId8"/>
    <p:sldId id="259" r:id="rId9"/>
    <p:sldId id="276" r:id="rId10"/>
    <p:sldId id="260" r:id="rId11"/>
    <p:sldId id="271" r:id="rId12"/>
    <p:sldId id="261" r:id="rId13"/>
    <p:sldId id="263" r:id="rId14"/>
    <p:sldId id="287" r:id="rId15"/>
    <p:sldId id="277" r:id="rId16"/>
    <p:sldId id="272" r:id="rId17"/>
    <p:sldId id="273" r:id="rId18"/>
    <p:sldId id="289" r:id="rId19"/>
    <p:sldId id="274" r:id="rId20"/>
    <p:sldId id="275" r:id="rId21"/>
    <p:sldId id="291" r:id="rId22"/>
    <p:sldId id="278" r:id="rId23"/>
    <p:sldId id="279" r:id="rId24"/>
    <p:sldId id="292" r:id="rId25"/>
    <p:sldId id="265" r:id="rId26"/>
    <p:sldId id="281" r:id="rId27"/>
    <p:sldId id="280" r:id="rId28"/>
    <p:sldId id="283" r:id="rId29"/>
  </p:sldIdLst>
  <p:sldSz cx="12192000" cy="6858000"/>
  <p:notesSz cx="6761163" cy="9942513"/>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81" autoAdjust="0"/>
  </p:normalViewPr>
  <p:slideViewPr>
    <p:cSldViewPr snapToGrid="0">
      <p:cViewPr varScale="1">
        <p:scale>
          <a:sx n="81" d="100"/>
          <a:sy n="81" d="100"/>
        </p:scale>
        <p:origin x="936" y="6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ltLang="zh-CN" sz="2400" b="0" i="0" u="none" strike="noStrike" baseline="0" dirty="0">
                <a:effectLst/>
              </a:rPr>
              <a:t>Electron transmission curves in different materials@</a:t>
            </a:r>
            <a:r>
              <a:rPr lang="en-US" altLang="zh-CN" sz="2400" b="0" i="0" u="none" strike="noStrike" baseline="30000" dirty="0">
                <a:effectLst/>
              </a:rPr>
              <a:t>14</a:t>
            </a:r>
            <a:r>
              <a:rPr lang="en-US" altLang="zh-CN" sz="2400" b="0" i="0" u="none" strike="noStrike" baseline="0" dirty="0">
                <a:effectLst/>
              </a:rPr>
              <a:t>C</a:t>
            </a:r>
            <a:r>
              <a:rPr lang="en-US" altLang="zh-CN" sz="2400" dirty="0"/>
              <a:t> </a:t>
            </a:r>
            <a:endParaRPr lang="zh-CN" alt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5.4807920966873883E-2"/>
          <c:y val="0.17171296296296296"/>
          <c:w val="0.91027451719215546"/>
          <c:h val="0.73478297457092945"/>
        </c:manualLayout>
      </c:layout>
      <c:scatterChart>
        <c:scatterStyle val="smoothMarker"/>
        <c:varyColors val="0"/>
        <c:ser>
          <c:idx val="0"/>
          <c:order val="0"/>
          <c:tx>
            <c:v>MICA</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改程序重新计算!$A$4:$A$25</c:f>
              <c:numCache>
                <c:formatCode>General</c:formatCode>
                <c:ptCount val="22"/>
                <c:pt idx="0">
                  <c:v>1E-4</c:v>
                </c:pt>
                <c:pt idx="1">
                  <c:v>2.0000000000000001E-4</c:v>
                </c:pt>
                <c:pt idx="2">
                  <c:v>2.9999999999999997E-4</c:v>
                </c:pt>
                <c:pt idx="3">
                  <c:v>4.0000000000000002E-4</c:v>
                </c:pt>
                <c:pt idx="4">
                  <c:v>5.0000000000000001E-4</c:v>
                </c:pt>
                <c:pt idx="5">
                  <c:v>5.9999999999999995E-4</c:v>
                </c:pt>
                <c:pt idx="6">
                  <c:v>6.9999999999999999E-4</c:v>
                </c:pt>
                <c:pt idx="7">
                  <c:v>8.0000000000000004E-4</c:v>
                </c:pt>
                <c:pt idx="8">
                  <c:v>8.9999999999999998E-4</c:v>
                </c:pt>
                <c:pt idx="9">
                  <c:v>1E-3</c:v>
                </c:pt>
                <c:pt idx="10">
                  <c:v>1.25E-3</c:v>
                </c:pt>
                <c:pt idx="11">
                  <c:v>2E-3</c:v>
                </c:pt>
                <c:pt idx="12">
                  <c:v>2.5000000000000001E-3</c:v>
                </c:pt>
                <c:pt idx="13">
                  <c:v>3.0000000000000001E-3</c:v>
                </c:pt>
                <c:pt idx="14">
                  <c:v>3.8E-3</c:v>
                </c:pt>
                <c:pt idx="15">
                  <c:v>4.0000000000000001E-3</c:v>
                </c:pt>
                <c:pt idx="16">
                  <c:v>5.0000000000000001E-3</c:v>
                </c:pt>
                <c:pt idx="17">
                  <c:v>6.0000000000000001E-3</c:v>
                </c:pt>
                <c:pt idx="18">
                  <c:v>7.0000000000000001E-3</c:v>
                </c:pt>
                <c:pt idx="19">
                  <c:v>8.0000000000000002E-3</c:v>
                </c:pt>
                <c:pt idx="20">
                  <c:v>8.9999999999999993E-3</c:v>
                </c:pt>
                <c:pt idx="21">
                  <c:v>0.01</c:v>
                </c:pt>
              </c:numCache>
            </c:numRef>
          </c:xVal>
          <c:yVal>
            <c:numRef>
              <c:f>改程序重新计算!$B$4:$B$25</c:f>
              <c:numCache>
                <c:formatCode>0.0%</c:formatCode>
                <c:ptCount val="22"/>
                <c:pt idx="0">
                  <c:v>0.99624699999999999</c:v>
                </c:pt>
                <c:pt idx="1">
                  <c:v>0.98371900000000001</c:v>
                </c:pt>
                <c:pt idx="2">
                  <c:v>0.97007500000000002</c:v>
                </c:pt>
                <c:pt idx="3">
                  <c:v>0.95664700000000003</c:v>
                </c:pt>
                <c:pt idx="4">
                  <c:v>0.94411999999999996</c:v>
                </c:pt>
                <c:pt idx="5">
                  <c:v>0.93206599999999995</c:v>
                </c:pt>
                <c:pt idx="6">
                  <c:v>0.92020199999999996</c:v>
                </c:pt>
                <c:pt idx="7">
                  <c:v>0.90845100000000001</c:v>
                </c:pt>
                <c:pt idx="8">
                  <c:v>0.89694300000000005</c:v>
                </c:pt>
                <c:pt idx="9">
                  <c:v>0.885795</c:v>
                </c:pt>
                <c:pt idx="10">
                  <c:v>0.858657</c:v>
                </c:pt>
                <c:pt idx="11">
                  <c:v>0.78163800000000005</c:v>
                </c:pt>
                <c:pt idx="12">
                  <c:v>0.73033999999999999</c:v>
                </c:pt>
                <c:pt idx="13">
                  <c:v>0.67689100000000002</c:v>
                </c:pt>
                <c:pt idx="14">
                  <c:v>0.587202</c:v>
                </c:pt>
                <c:pt idx="15">
                  <c:v>0.56421399999999999</c:v>
                </c:pt>
                <c:pt idx="16">
                  <c:v>0.44908199999999998</c:v>
                </c:pt>
                <c:pt idx="17">
                  <c:v>0.33865600000000001</c:v>
                </c:pt>
                <c:pt idx="18">
                  <c:v>0.239255</c:v>
                </c:pt>
                <c:pt idx="19">
                  <c:v>0.15574199999999999</c:v>
                </c:pt>
                <c:pt idx="20">
                  <c:v>9.1626200000000005E-2</c:v>
                </c:pt>
                <c:pt idx="21">
                  <c:v>4.7537099999999999E-2</c:v>
                </c:pt>
              </c:numCache>
            </c:numRef>
          </c:yVal>
          <c:smooth val="1"/>
          <c:extLst>
            <c:ext xmlns:c16="http://schemas.microsoft.com/office/drawing/2014/chart" uri="{C3380CC4-5D6E-409C-BE32-E72D297353CC}">
              <c16:uniqueId val="{00000000-65D0-4937-85BC-124786231FE8}"/>
            </c:ext>
          </c:extLst>
        </c:ser>
        <c:ser>
          <c:idx val="1"/>
          <c:order val="1"/>
          <c:tx>
            <c:v>PIS</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改程序重新计算!$A$4:$A$25</c:f>
              <c:numCache>
                <c:formatCode>General</c:formatCode>
                <c:ptCount val="22"/>
                <c:pt idx="0">
                  <c:v>1E-4</c:v>
                </c:pt>
                <c:pt idx="1">
                  <c:v>2.0000000000000001E-4</c:v>
                </c:pt>
                <c:pt idx="2">
                  <c:v>2.9999999999999997E-4</c:v>
                </c:pt>
                <c:pt idx="3">
                  <c:v>4.0000000000000002E-4</c:v>
                </c:pt>
                <c:pt idx="4">
                  <c:v>5.0000000000000001E-4</c:v>
                </c:pt>
                <c:pt idx="5">
                  <c:v>5.9999999999999995E-4</c:v>
                </c:pt>
                <c:pt idx="6">
                  <c:v>6.9999999999999999E-4</c:v>
                </c:pt>
                <c:pt idx="7">
                  <c:v>8.0000000000000004E-4</c:v>
                </c:pt>
                <c:pt idx="8">
                  <c:v>8.9999999999999998E-4</c:v>
                </c:pt>
                <c:pt idx="9">
                  <c:v>1E-3</c:v>
                </c:pt>
                <c:pt idx="10">
                  <c:v>1.25E-3</c:v>
                </c:pt>
                <c:pt idx="11">
                  <c:v>2E-3</c:v>
                </c:pt>
                <c:pt idx="12">
                  <c:v>2.5000000000000001E-3</c:v>
                </c:pt>
                <c:pt idx="13">
                  <c:v>3.0000000000000001E-3</c:v>
                </c:pt>
                <c:pt idx="14">
                  <c:v>3.8E-3</c:v>
                </c:pt>
                <c:pt idx="15">
                  <c:v>4.0000000000000001E-3</c:v>
                </c:pt>
                <c:pt idx="16">
                  <c:v>5.0000000000000001E-3</c:v>
                </c:pt>
                <c:pt idx="17">
                  <c:v>6.0000000000000001E-3</c:v>
                </c:pt>
                <c:pt idx="18">
                  <c:v>7.0000000000000001E-3</c:v>
                </c:pt>
                <c:pt idx="19">
                  <c:v>8.0000000000000002E-3</c:v>
                </c:pt>
                <c:pt idx="20">
                  <c:v>8.9999999999999993E-3</c:v>
                </c:pt>
                <c:pt idx="21">
                  <c:v>0.01</c:v>
                </c:pt>
              </c:numCache>
            </c:numRef>
          </c:xVal>
          <c:yVal>
            <c:numRef>
              <c:f>改程序重新计算!$C$4:$C$25</c:f>
              <c:numCache>
                <c:formatCode>0.0%</c:formatCode>
                <c:ptCount val="22"/>
                <c:pt idx="0">
                  <c:v>0.99893900000000002</c:v>
                </c:pt>
                <c:pt idx="1">
                  <c:v>0.99595400000000001</c:v>
                </c:pt>
                <c:pt idx="2">
                  <c:v>0.99240499999999998</c:v>
                </c:pt>
                <c:pt idx="3">
                  <c:v>0.98848499999999995</c:v>
                </c:pt>
                <c:pt idx="4">
                  <c:v>0.98469899999999999</c:v>
                </c:pt>
                <c:pt idx="5">
                  <c:v>0.98083500000000001</c:v>
                </c:pt>
                <c:pt idx="6">
                  <c:v>0.97685599999999995</c:v>
                </c:pt>
                <c:pt idx="7">
                  <c:v>0.97296300000000002</c:v>
                </c:pt>
                <c:pt idx="8">
                  <c:v>0.96921800000000002</c:v>
                </c:pt>
                <c:pt idx="9">
                  <c:v>0.96539299999999995</c:v>
                </c:pt>
                <c:pt idx="10">
                  <c:v>0.95590600000000003</c:v>
                </c:pt>
                <c:pt idx="11">
                  <c:v>0.92625000000000002</c:v>
                </c:pt>
                <c:pt idx="12">
                  <c:v>0.90494699999999995</c:v>
                </c:pt>
                <c:pt idx="13">
                  <c:v>0.88187499999999996</c:v>
                </c:pt>
                <c:pt idx="14">
                  <c:v>0.84170900000000004</c:v>
                </c:pt>
                <c:pt idx="15">
                  <c:v>0.83094800000000002</c:v>
                </c:pt>
                <c:pt idx="16">
                  <c:v>0.773478</c:v>
                </c:pt>
                <c:pt idx="17">
                  <c:v>0.70952300000000001</c:v>
                </c:pt>
                <c:pt idx="18">
                  <c:v>0.638934</c:v>
                </c:pt>
                <c:pt idx="19">
                  <c:v>0.56160399999999999</c:v>
                </c:pt>
                <c:pt idx="20">
                  <c:v>0.478246</c:v>
                </c:pt>
                <c:pt idx="21">
                  <c:v>0.39011600000000002</c:v>
                </c:pt>
              </c:numCache>
            </c:numRef>
          </c:yVal>
          <c:smooth val="1"/>
          <c:extLst>
            <c:ext xmlns:c16="http://schemas.microsoft.com/office/drawing/2014/chart" uri="{C3380CC4-5D6E-409C-BE32-E72D297353CC}">
              <c16:uniqueId val="{00000001-65D0-4937-85BC-124786231FE8}"/>
            </c:ext>
          </c:extLst>
        </c:ser>
        <c:dLbls>
          <c:showLegendKey val="0"/>
          <c:showVal val="0"/>
          <c:showCatName val="0"/>
          <c:showSerName val="0"/>
          <c:showPercent val="0"/>
          <c:showBubbleSize val="0"/>
        </c:dLbls>
        <c:axId val="492187688"/>
        <c:axId val="492189328"/>
      </c:scatterChart>
      <c:valAx>
        <c:axId val="492187688"/>
        <c:scaling>
          <c:logBase val="10"/>
          <c:orientation val="minMax"/>
          <c:max val="0.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b="0" i="0" u="none" strike="noStrike" baseline="0">
                    <a:effectLst/>
                  </a:rPr>
                  <a:t>Thickness/cm</a:t>
                </a:r>
                <a:endParaRPr lang="zh-CN" altLang="en-US" sz="1800" b="0"/>
              </a:p>
            </c:rich>
          </c:tx>
          <c:layout>
            <c:manualLayout>
              <c:xMode val="edge"/>
              <c:yMode val="edge"/>
              <c:x val="0.44279716455897561"/>
              <c:y val="0.9228506497663402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492189328"/>
        <c:crosses val="autoZero"/>
        <c:crossBetween val="midCat"/>
      </c:valAx>
      <c:valAx>
        <c:axId val="492189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ltLang="zh-CN" sz="2000" b="0" i="0" u="none" strike="noStrike" baseline="0">
                    <a:effectLst/>
                  </a:rPr>
                  <a:t>transmissivity/%</a:t>
                </a:r>
                <a:endParaRPr lang="zh-CN" altLang="en-US" sz="2000" b="0"/>
              </a:p>
            </c:rich>
          </c:tx>
          <c:layout>
            <c:manualLayout>
              <c:xMode val="edge"/>
              <c:yMode val="edge"/>
              <c:x val="9.6870489491317831E-4"/>
              <c:y val="0.24909800310550714"/>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492187688"/>
        <c:crosses val="autoZero"/>
        <c:crossBetween val="midCat"/>
      </c:valAx>
      <c:spPr>
        <a:noFill/>
        <a:ln>
          <a:noFill/>
        </a:ln>
        <a:effectLst/>
      </c:spPr>
    </c:plotArea>
    <c:legend>
      <c:legendPos val="b"/>
      <c:layout>
        <c:manualLayout>
          <c:xMode val="edge"/>
          <c:yMode val="edge"/>
          <c:x val="0.67272044277943965"/>
          <c:y val="0.18576334208223969"/>
          <c:w val="0.18102802360303211"/>
          <c:h val="8.670579163325564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78559896148103E-2"/>
          <c:y val="7.3325753644405425E-2"/>
          <c:w val="0.83897784751041571"/>
          <c:h val="0.83874200258522358"/>
        </c:manualLayout>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'C14衰减'!$C$12:$F$12</c:f>
              <c:numCache>
                <c:formatCode>General</c:formatCode>
                <c:ptCount val="4"/>
                <c:pt idx="0">
                  <c:v>8</c:v>
                </c:pt>
                <c:pt idx="1">
                  <c:v>10</c:v>
                </c:pt>
                <c:pt idx="2">
                  <c:v>12.5</c:v>
                </c:pt>
                <c:pt idx="3">
                  <c:v>38</c:v>
                </c:pt>
              </c:numCache>
            </c:numRef>
          </c:xVal>
          <c:yVal>
            <c:numRef>
              <c:f>'C14衰减'!$C$24:$F$24</c:f>
              <c:numCache>
                <c:formatCode>0.0%</c:formatCode>
                <c:ptCount val="4"/>
                <c:pt idx="0">
                  <c:v>0.65868919044673502</c:v>
                </c:pt>
                <c:pt idx="1">
                  <c:v>0.65160945400269688</c:v>
                </c:pt>
                <c:pt idx="2">
                  <c:v>0.58524604821154558</c:v>
                </c:pt>
                <c:pt idx="3">
                  <c:v>0.26282609211321012</c:v>
                </c:pt>
              </c:numCache>
            </c:numRef>
          </c:yVal>
          <c:smooth val="1"/>
          <c:extLst>
            <c:ext xmlns:c16="http://schemas.microsoft.com/office/drawing/2014/chart" uri="{C3380CC4-5D6E-409C-BE32-E72D297353CC}">
              <c16:uniqueId val="{00000000-E0EB-4076-AC88-459AC0BC78E9}"/>
            </c:ext>
          </c:extLst>
        </c:ser>
        <c:dLbls>
          <c:showLegendKey val="0"/>
          <c:showVal val="0"/>
          <c:showCatName val="0"/>
          <c:showSerName val="0"/>
          <c:showPercent val="0"/>
          <c:showBubbleSize val="0"/>
        </c:dLbls>
        <c:axId val="535426408"/>
        <c:axId val="535425424"/>
      </c:scatterChart>
      <c:valAx>
        <c:axId val="5354264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THICKNESS</a:t>
                </a:r>
                <a:r>
                  <a:rPr lang="en-US" altLang="zh-CN" baseline="0"/>
                  <a:t> of PIS</a:t>
                </a:r>
                <a:r>
                  <a:rPr lang="zh-CN" altLang="en-US" baseline="0"/>
                  <a:t>（</a:t>
                </a:r>
                <a:r>
                  <a:rPr lang="en-US" altLang="zh-CN" baseline="0"/>
                  <a:t>μm</a:t>
                </a:r>
                <a:r>
                  <a:rPr lang="zh-CN" altLang="en-US" baseline="0"/>
                  <a:t>）</a:t>
                </a:r>
                <a:endParaRPr lang="zh-CN"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5425424"/>
        <c:crosses val="autoZero"/>
        <c:crossBetween val="midCat"/>
      </c:valAx>
      <c:valAx>
        <c:axId val="53542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EFF%</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542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4473684001498"/>
          <c:y val="0.15269376361454345"/>
          <c:w val="0.85746228265533542"/>
          <c:h val="0.72709632888487974"/>
        </c:manualLayout>
      </c:layout>
      <c:scatterChart>
        <c:scatterStyle val="smoothMarker"/>
        <c:varyColors val="0"/>
        <c:ser>
          <c:idx val="0"/>
          <c:order val="0"/>
          <c:tx>
            <c:v>Geant4-mica</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Sheet1!$D$3:$I$3</c:f>
              <c:numCache>
                <c:formatCode>General</c:formatCode>
                <c:ptCount val="6"/>
                <c:pt idx="0">
                  <c:v>1</c:v>
                </c:pt>
                <c:pt idx="1">
                  <c:v>2</c:v>
                </c:pt>
                <c:pt idx="2">
                  <c:v>5</c:v>
                </c:pt>
                <c:pt idx="3">
                  <c:v>10</c:v>
                </c:pt>
                <c:pt idx="4">
                  <c:v>20</c:v>
                </c:pt>
                <c:pt idx="5">
                  <c:v>50</c:v>
                </c:pt>
              </c:numCache>
            </c:numRef>
          </c:xVal>
          <c:yVal>
            <c:numRef>
              <c:f>Sheet1!$D$4:$I$4</c:f>
              <c:numCache>
                <c:formatCode>General</c:formatCode>
                <c:ptCount val="6"/>
                <c:pt idx="0">
                  <c:v>2.84294</c:v>
                </c:pt>
                <c:pt idx="1">
                  <c:v>5.5893499999999996</c:v>
                </c:pt>
                <c:pt idx="2">
                  <c:v>18.671099999999999</c:v>
                </c:pt>
                <c:pt idx="3">
                  <c:v>54.483899999999998</c:v>
                </c:pt>
                <c:pt idx="4">
                  <c:v>172.48599999999999</c:v>
                </c:pt>
                <c:pt idx="5">
                  <c:v>842.15200000000004</c:v>
                </c:pt>
              </c:numCache>
            </c:numRef>
          </c:yVal>
          <c:smooth val="1"/>
          <c:extLst>
            <c:ext xmlns:c16="http://schemas.microsoft.com/office/drawing/2014/chart" uri="{C3380CC4-5D6E-409C-BE32-E72D297353CC}">
              <c16:uniqueId val="{00000000-CBD3-4A52-941D-6C7323A0E2BA}"/>
            </c:ext>
          </c:extLst>
        </c:ser>
        <c:ser>
          <c:idx val="1"/>
          <c:order val="1"/>
          <c:tx>
            <c:v>SRIM-mica</c:v>
          </c:tx>
          <c:spPr>
            <a:ln w="6350" cap="rnd">
              <a:solidFill>
                <a:schemeClr val="accent5"/>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5400" cap="rnd">
                <a:solidFill>
                  <a:schemeClr val="accent5"/>
                </a:solidFill>
                <a:round/>
              </a:ln>
              <a:effectLst/>
            </c:spPr>
            <c:extLst>
              <c:ext xmlns:c16="http://schemas.microsoft.com/office/drawing/2014/chart" uri="{C3380CC4-5D6E-409C-BE32-E72D297353CC}">
                <c16:uniqueId val="{00000004-CBD3-4A52-941D-6C7323A0E2BA}"/>
              </c:ext>
            </c:extLst>
          </c:dPt>
          <c:xVal>
            <c:numRef>
              <c:f>Sheet1!$D$3:$I$3</c:f>
              <c:numCache>
                <c:formatCode>General</c:formatCode>
                <c:ptCount val="6"/>
                <c:pt idx="0">
                  <c:v>1</c:v>
                </c:pt>
                <c:pt idx="1">
                  <c:v>2</c:v>
                </c:pt>
                <c:pt idx="2">
                  <c:v>5</c:v>
                </c:pt>
                <c:pt idx="3">
                  <c:v>10</c:v>
                </c:pt>
                <c:pt idx="4">
                  <c:v>20</c:v>
                </c:pt>
                <c:pt idx="5">
                  <c:v>50</c:v>
                </c:pt>
              </c:numCache>
            </c:numRef>
          </c:xVal>
          <c:yVal>
            <c:numRef>
              <c:f>Sheet1!$D$5:$I$5</c:f>
              <c:numCache>
                <c:formatCode>General</c:formatCode>
                <c:ptCount val="6"/>
                <c:pt idx="0">
                  <c:v>2.98</c:v>
                </c:pt>
                <c:pt idx="1">
                  <c:v>5.89</c:v>
                </c:pt>
                <c:pt idx="2">
                  <c:v>19.2</c:v>
                </c:pt>
                <c:pt idx="3">
                  <c:v>55.5</c:v>
                </c:pt>
                <c:pt idx="4">
                  <c:v>174</c:v>
                </c:pt>
                <c:pt idx="5">
                  <c:v>859</c:v>
                </c:pt>
              </c:numCache>
            </c:numRef>
          </c:yVal>
          <c:smooth val="1"/>
          <c:extLst>
            <c:ext xmlns:c16="http://schemas.microsoft.com/office/drawing/2014/chart" uri="{C3380CC4-5D6E-409C-BE32-E72D297353CC}">
              <c16:uniqueId val="{00000001-CBD3-4A52-941D-6C7323A0E2BA}"/>
            </c:ext>
          </c:extLst>
        </c:ser>
        <c:ser>
          <c:idx val="2"/>
          <c:order val="2"/>
          <c:tx>
            <c:v>SRIM-PIS</c:v>
          </c:tx>
          <c:spPr>
            <a:ln w="31750" cap="rnd">
              <a:solidFill>
                <a:srgbClr val="FF0000"/>
              </a:solidFill>
              <a:round/>
            </a:ln>
            <a:effectLst/>
          </c:spPr>
          <c:marker>
            <c:symbol val="circle"/>
            <c:size val="5"/>
            <c:spPr>
              <a:solidFill>
                <a:schemeClr val="accent3"/>
              </a:solidFill>
              <a:ln w="9525">
                <a:solidFill>
                  <a:schemeClr val="accent3"/>
                </a:solidFill>
              </a:ln>
              <a:effectLst/>
            </c:spPr>
          </c:marker>
          <c:xVal>
            <c:numRef>
              <c:f>Sheet1!$D$3:$I$3</c:f>
              <c:numCache>
                <c:formatCode>General</c:formatCode>
                <c:ptCount val="6"/>
                <c:pt idx="0">
                  <c:v>1</c:v>
                </c:pt>
                <c:pt idx="1">
                  <c:v>2</c:v>
                </c:pt>
                <c:pt idx="2">
                  <c:v>5</c:v>
                </c:pt>
                <c:pt idx="3">
                  <c:v>10</c:v>
                </c:pt>
                <c:pt idx="4">
                  <c:v>20</c:v>
                </c:pt>
                <c:pt idx="5">
                  <c:v>50</c:v>
                </c:pt>
              </c:numCache>
            </c:numRef>
          </c:xVal>
          <c:yVal>
            <c:numRef>
              <c:f>Sheet1!$D$6:$I$6</c:f>
              <c:numCache>
                <c:formatCode>General</c:formatCode>
                <c:ptCount val="6"/>
                <c:pt idx="0">
                  <c:v>3.98</c:v>
                </c:pt>
                <c:pt idx="1">
                  <c:v>8.09</c:v>
                </c:pt>
                <c:pt idx="2">
                  <c:v>27.6</c:v>
                </c:pt>
                <c:pt idx="3">
                  <c:v>82.9</c:v>
                </c:pt>
                <c:pt idx="4">
                  <c:v>269</c:v>
                </c:pt>
                <c:pt idx="5">
                  <c:v>1360</c:v>
                </c:pt>
              </c:numCache>
            </c:numRef>
          </c:yVal>
          <c:smooth val="1"/>
          <c:extLst>
            <c:ext xmlns:c16="http://schemas.microsoft.com/office/drawing/2014/chart" uri="{C3380CC4-5D6E-409C-BE32-E72D297353CC}">
              <c16:uniqueId val="{00000002-CBD3-4A52-941D-6C7323A0E2BA}"/>
            </c:ext>
          </c:extLst>
        </c:ser>
        <c:dLbls>
          <c:showLegendKey val="0"/>
          <c:showVal val="0"/>
          <c:showCatName val="0"/>
          <c:showSerName val="0"/>
          <c:showPercent val="0"/>
          <c:showBubbleSize val="0"/>
        </c:dLbls>
        <c:axId val="377496288"/>
        <c:axId val="377489400"/>
      </c:scatterChart>
      <c:valAx>
        <c:axId val="377496288"/>
        <c:scaling>
          <c:orientation val="minMax"/>
          <c:max val="50"/>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minorGridlines>
          <c:spPr>
            <a:ln w="9525" cap="flat" cmpd="sng" algn="ctr">
              <a:solidFill>
                <a:schemeClr val="accent5">
                  <a:alpha val="28000"/>
                </a:schemeClr>
              </a:solidFill>
              <a:round/>
            </a:ln>
            <a:effectLst/>
          </c:spPr>
        </c:min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ltLang="zh-CN" sz="2000" dirty="0"/>
                  <a:t>α-Energy/MeV</a:t>
                </a:r>
                <a:endParaRPr lang="zh-CN" altLang="en-US" sz="2000" dirty="0"/>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77489400"/>
        <c:crosses val="autoZero"/>
        <c:crossBetween val="midCat"/>
      </c:valAx>
      <c:valAx>
        <c:axId val="377489400"/>
        <c:scaling>
          <c:logBase val="10"/>
          <c:orientation val="minMax"/>
          <c:max val="1500"/>
          <c:min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gradFill>
                <a:gsLst>
                  <a:gs pos="37000">
                    <a:srgbClr val="BAEEFF">
                      <a:alpha val="37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in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ltLang="zh-CN" sz="1800"/>
                  <a:t>α-Range/μm</a:t>
                </a:r>
                <a:endParaRPr lang="zh-CN" altLang="en-US" sz="180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accent5">
                <a:alpha val="47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77496288"/>
        <c:crosses val="autoZero"/>
        <c:crossBetween val="midCat"/>
      </c:valAx>
      <c:spPr>
        <a:noFill/>
        <a:ln>
          <a:solidFill>
            <a:schemeClr val="accent5">
              <a:alpha val="50000"/>
            </a:schemeClr>
          </a:solidFill>
        </a:ln>
        <a:effectLst/>
      </c:spPr>
    </c:plotArea>
    <c:legend>
      <c:legendPos val="b"/>
      <c:layout>
        <c:manualLayout>
          <c:xMode val="edge"/>
          <c:yMode val="edge"/>
          <c:x val="0.25655736516878358"/>
          <c:y val="7.0958905921823814E-2"/>
          <c:w val="0.46479151268864172"/>
          <c:h val="6.745354177203956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61683-A5B3-41FF-8AF2-86F609296B01}"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zh-CN" altLang="en-US"/>
        </a:p>
      </dgm:t>
    </dgm:pt>
    <dgm:pt modelId="{5E66E890-2645-4DBA-A801-B5994D2FA349}">
      <dgm:prSet phldrT="[文本]"/>
      <dgm:spPr/>
      <dgm:t>
        <a:bodyPr/>
        <a:lstStyle/>
        <a:p>
          <a:r>
            <a:rPr lang="zh-CN" altLang="en-US" dirty="0"/>
            <a:t>研究背景简介</a:t>
          </a:r>
        </a:p>
      </dgm:t>
    </dgm:pt>
    <dgm:pt modelId="{A5F5DBBC-185E-4224-B22C-879B21C6FD98}" type="parTrans" cxnId="{BF915D17-7AB9-426C-824A-67B568C05CFE}">
      <dgm:prSet/>
      <dgm:spPr/>
      <dgm:t>
        <a:bodyPr/>
        <a:lstStyle/>
        <a:p>
          <a:endParaRPr lang="zh-CN" altLang="en-US"/>
        </a:p>
      </dgm:t>
    </dgm:pt>
    <dgm:pt modelId="{CD90B57D-13C9-4012-ADEA-CA2F7F21FF8B}" type="sibTrans" cxnId="{BF915D17-7AB9-426C-824A-67B568C05CFE}">
      <dgm:prSet/>
      <dgm:spPr/>
      <dgm:t>
        <a:bodyPr/>
        <a:lstStyle/>
        <a:p>
          <a:endParaRPr lang="zh-CN" altLang="en-US"/>
        </a:p>
      </dgm:t>
    </dgm:pt>
    <dgm:pt modelId="{B4C5A1B8-8A26-4680-8158-C0988D162AA1}">
      <dgm:prSet phldrT="[文本]"/>
      <dgm:spPr/>
      <dgm:t>
        <a:bodyPr/>
        <a:lstStyle/>
        <a:p>
          <a:r>
            <a:rPr lang="zh-CN" altLang="en-US" dirty="0"/>
            <a:t>需求与现状</a:t>
          </a:r>
        </a:p>
      </dgm:t>
    </dgm:pt>
    <dgm:pt modelId="{C81657D1-77BB-4A14-AEE5-22D4F146A0F2}" type="parTrans" cxnId="{501DE13C-C754-4901-B235-25C4CCBB301D}">
      <dgm:prSet/>
      <dgm:spPr/>
      <dgm:t>
        <a:bodyPr/>
        <a:lstStyle/>
        <a:p>
          <a:endParaRPr lang="zh-CN" altLang="en-US"/>
        </a:p>
      </dgm:t>
    </dgm:pt>
    <dgm:pt modelId="{B4E5449D-DB41-479F-914E-AD7E6B478FA5}" type="sibTrans" cxnId="{501DE13C-C754-4901-B235-25C4CCBB301D}">
      <dgm:prSet/>
      <dgm:spPr/>
      <dgm:t>
        <a:bodyPr/>
        <a:lstStyle/>
        <a:p>
          <a:endParaRPr lang="zh-CN" altLang="en-US"/>
        </a:p>
      </dgm:t>
    </dgm:pt>
    <dgm:pt modelId="{8CC8AE24-76E0-41EE-AE00-93D9423C114F}">
      <dgm:prSet phldrT="[文本]"/>
      <dgm:spPr/>
      <dgm:t>
        <a:bodyPr/>
        <a:lstStyle/>
        <a:p>
          <a:r>
            <a:rPr lang="zh-CN" altLang="en-US" dirty="0"/>
            <a:t>解决方法探索</a:t>
          </a:r>
        </a:p>
      </dgm:t>
    </dgm:pt>
    <dgm:pt modelId="{3E5DDBCE-6C5F-4BBE-979E-F48D60F21B53}" type="parTrans" cxnId="{9F5B76B1-B290-4651-BAC3-B473662F8518}">
      <dgm:prSet/>
      <dgm:spPr/>
      <dgm:t>
        <a:bodyPr/>
        <a:lstStyle/>
        <a:p>
          <a:endParaRPr lang="zh-CN" altLang="en-US"/>
        </a:p>
      </dgm:t>
    </dgm:pt>
    <dgm:pt modelId="{0AB0BCC3-6B84-4365-A1CA-60512C7872D9}" type="sibTrans" cxnId="{9F5B76B1-B290-4651-BAC3-B473662F8518}">
      <dgm:prSet/>
      <dgm:spPr/>
      <dgm:t>
        <a:bodyPr/>
        <a:lstStyle/>
        <a:p>
          <a:endParaRPr lang="zh-CN" altLang="en-US"/>
        </a:p>
      </dgm:t>
    </dgm:pt>
    <dgm:pt modelId="{96A0A6FF-C57A-4DC5-82F1-FC9857986202}">
      <dgm:prSet phldrT="[文本]"/>
      <dgm:spPr/>
      <dgm:t>
        <a:bodyPr/>
        <a:lstStyle/>
        <a:p>
          <a:r>
            <a:rPr lang="zh-CN" altLang="en-US" dirty="0"/>
            <a:t>探索之一</a:t>
          </a:r>
          <a:r>
            <a:rPr lang="en-US" altLang="zh-CN" dirty="0"/>
            <a:t>——</a:t>
          </a:r>
          <a:r>
            <a:rPr lang="zh-CN" altLang="en-US" dirty="0"/>
            <a:t>云母基底的石墨烯生长工艺</a:t>
          </a:r>
        </a:p>
      </dgm:t>
    </dgm:pt>
    <dgm:pt modelId="{0FE86496-3C77-4DF3-BF9E-3101C3F36172}" type="parTrans" cxnId="{DEA42285-7D19-4992-88A5-29AC812B6AA8}">
      <dgm:prSet/>
      <dgm:spPr/>
      <dgm:t>
        <a:bodyPr/>
        <a:lstStyle/>
        <a:p>
          <a:endParaRPr lang="zh-CN" altLang="en-US"/>
        </a:p>
      </dgm:t>
    </dgm:pt>
    <dgm:pt modelId="{1334F283-445F-4876-8D09-4F32B1F6B898}" type="sibTrans" cxnId="{DEA42285-7D19-4992-88A5-29AC812B6AA8}">
      <dgm:prSet/>
      <dgm:spPr/>
      <dgm:t>
        <a:bodyPr/>
        <a:lstStyle/>
        <a:p>
          <a:endParaRPr lang="zh-CN" altLang="en-US"/>
        </a:p>
      </dgm:t>
    </dgm:pt>
    <dgm:pt modelId="{D7BE5DA2-F3E7-4C4F-AAAA-774D1E6C4D01}">
      <dgm:prSet phldrT="[文本]"/>
      <dgm:spPr/>
      <dgm:t>
        <a:bodyPr/>
        <a:lstStyle/>
        <a:p>
          <a:r>
            <a:rPr lang="zh-CN" altLang="en-US" dirty="0"/>
            <a:t>问题描述</a:t>
          </a:r>
        </a:p>
      </dgm:t>
    </dgm:pt>
    <dgm:pt modelId="{5A582286-F205-4B19-AA65-5C545409DF6A}" type="parTrans" cxnId="{93E64CE9-B410-4108-842C-554B22D62C40}">
      <dgm:prSet/>
      <dgm:spPr/>
      <dgm:t>
        <a:bodyPr/>
        <a:lstStyle/>
        <a:p>
          <a:endParaRPr lang="zh-CN" altLang="en-US"/>
        </a:p>
      </dgm:t>
    </dgm:pt>
    <dgm:pt modelId="{78D0E794-7B63-4017-B5F0-4EFA9D3AB22C}" type="sibTrans" cxnId="{93E64CE9-B410-4108-842C-554B22D62C40}">
      <dgm:prSet/>
      <dgm:spPr/>
      <dgm:t>
        <a:bodyPr/>
        <a:lstStyle/>
        <a:p>
          <a:endParaRPr lang="zh-CN" altLang="en-US"/>
        </a:p>
      </dgm:t>
    </dgm:pt>
    <dgm:pt modelId="{ABF70BEE-A58C-4C74-9E06-F8616E007817}">
      <dgm:prSet phldrT="[文本]"/>
      <dgm:spPr/>
      <dgm:t>
        <a:bodyPr/>
        <a:lstStyle/>
        <a:p>
          <a:r>
            <a:rPr lang="zh-CN" altLang="en-US" dirty="0"/>
            <a:t>探索之二</a:t>
          </a:r>
          <a:r>
            <a:rPr lang="en-US" altLang="zh-CN" dirty="0"/>
            <a:t>——</a:t>
          </a:r>
          <a:r>
            <a:rPr lang="zh-CN" altLang="en-US" dirty="0"/>
            <a:t>新型高分子聚合薄窗材料应用</a:t>
          </a:r>
        </a:p>
      </dgm:t>
    </dgm:pt>
    <dgm:pt modelId="{077DA345-AB99-42DA-A2B6-F76E51835419}" type="parTrans" cxnId="{4459D2EC-2912-4B36-A4ED-9220AD427D87}">
      <dgm:prSet/>
      <dgm:spPr/>
      <dgm:t>
        <a:bodyPr/>
        <a:lstStyle/>
        <a:p>
          <a:endParaRPr lang="zh-CN" altLang="en-US"/>
        </a:p>
      </dgm:t>
    </dgm:pt>
    <dgm:pt modelId="{D0687ABF-94D1-4673-8A79-47FF9FF6783D}" type="sibTrans" cxnId="{4459D2EC-2912-4B36-A4ED-9220AD427D87}">
      <dgm:prSet/>
      <dgm:spPr/>
      <dgm:t>
        <a:bodyPr/>
        <a:lstStyle/>
        <a:p>
          <a:endParaRPr lang="zh-CN" altLang="en-US"/>
        </a:p>
      </dgm:t>
    </dgm:pt>
    <dgm:pt modelId="{DF452D71-0EB8-4D77-9088-E411D98F06B9}">
      <dgm:prSet phldrT="[文本]"/>
      <dgm:spPr/>
      <dgm:t>
        <a:bodyPr/>
        <a:lstStyle/>
        <a:p>
          <a:r>
            <a:rPr lang="zh-CN" altLang="en-US" dirty="0"/>
            <a:t>探索之三</a:t>
          </a:r>
          <a:r>
            <a:rPr lang="en-US" altLang="zh-CN" dirty="0"/>
            <a:t>——</a:t>
          </a:r>
          <a:r>
            <a:rPr lang="zh-CN" altLang="en-US" dirty="0"/>
            <a:t>双真空排气工艺研究</a:t>
          </a:r>
        </a:p>
      </dgm:t>
    </dgm:pt>
    <dgm:pt modelId="{C23391CE-30DD-4CDE-B7CF-B37EDFD1DE9A}" type="parTrans" cxnId="{B79DF85E-0AB4-4519-999A-5CC230875320}">
      <dgm:prSet/>
      <dgm:spPr/>
      <dgm:t>
        <a:bodyPr/>
        <a:lstStyle/>
        <a:p>
          <a:endParaRPr lang="zh-CN" altLang="en-US"/>
        </a:p>
      </dgm:t>
    </dgm:pt>
    <dgm:pt modelId="{68DC1D1A-5506-4F63-8630-23C43D2444EC}" type="sibTrans" cxnId="{B79DF85E-0AB4-4519-999A-5CC230875320}">
      <dgm:prSet/>
      <dgm:spPr/>
      <dgm:t>
        <a:bodyPr/>
        <a:lstStyle/>
        <a:p>
          <a:endParaRPr lang="zh-CN" altLang="en-US"/>
        </a:p>
      </dgm:t>
    </dgm:pt>
    <dgm:pt modelId="{5305F20A-2708-488C-B9DD-8FFF622C87F7}">
      <dgm:prSet phldrT="[文本]"/>
      <dgm:spPr/>
      <dgm:t>
        <a:bodyPr/>
        <a:lstStyle/>
        <a:p>
          <a:r>
            <a:rPr lang="zh-CN" altLang="en-US" dirty="0"/>
            <a:t>总结与成果</a:t>
          </a:r>
          <a:endParaRPr lang="en-US" altLang="zh-CN" dirty="0"/>
        </a:p>
      </dgm:t>
    </dgm:pt>
    <dgm:pt modelId="{8FDB3FCA-D102-465C-939B-D212F5F6814D}" type="parTrans" cxnId="{89AAF348-74B8-4720-8E00-A393202707B4}">
      <dgm:prSet/>
      <dgm:spPr/>
      <dgm:t>
        <a:bodyPr/>
        <a:lstStyle/>
        <a:p>
          <a:endParaRPr lang="zh-CN" altLang="en-US"/>
        </a:p>
      </dgm:t>
    </dgm:pt>
    <dgm:pt modelId="{FC547F64-62B2-4F87-A690-D990471ADEB1}" type="sibTrans" cxnId="{89AAF348-74B8-4720-8E00-A393202707B4}">
      <dgm:prSet/>
      <dgm:spPr/>
      <dgm:t>
        <a:bodyPr/>
        <a:lstStyle/>
        <a:p>
          <a:endParaRPr lang="zh-CN" altLang="en-US"/>
        </a:p>
      </dgm:t>
    </dgm:pt>
    <dgm:pt modelId="{8DAAD40B-46B4-4B19-9C2D-F65E1C6058DE}">
      <dgm:prSet phldrT="[文本]"/>
      <dgm:spPr/>
      <dgm:t>
        <a:bodyPr/>
        <a:lstStyle/>
        <a:p>
          <a:r>
            <a:rPr lang="zh-CN" altLang="en-US" dirty="0"/>
            <a:t>下一步计划</a:t>
          </a:r>
          <a:endParaRPr lang="en-US" altLang="zh-CN" dirty="0"/>
        </a:p>
      </dgm:t>
    </dgm:pt>
    <dgm:pt modelId="{1337B05B-3B2B-4274-AF00-660E5DE12495}" type="parTrans" cxnId="{B57F3194-7D5B-4770-8826-3E6F311619DA}">
      <dgm:prSet/>
      <dgm:spPr/>
      <dgm:t>
        <a:bodyPr/>
        <a:lstStyle/>
        <a:p>
          <a:endParaRPr lang="zh-CN" altLang="en-US"/>
        </a:p>
      </dgm:t>
    </dgm:pt>
    <dgm:pt modelId="{4A82557C-ECA6-4BDA-9B3D-364E4C3DCDB2}" type="sibTrans" cxnId="{B57F3194-7D5B-4770-8826-3E6F311619DA}">
      <dgm:prSet/>
      <dgm:spPr/>
      <dgm:t>
        <a:bodyPr/>
        <a:lstStyle/>
        <a:p>
          <a:endParaRPr lang="zh-CN" altLang="en-US"/>
        </a:p>
      </dgm:t>
    </dgm:pt>
    <dgm:pt modelId="{04F33B5A-6555-48E4-B821-951FC937FD5B}" type="pres">
      <dgm:prSet presAssocID="{E1B61683-A5B3-41FF-8AF2-86F609296B01}" presName="linear" presStyleCnt="0">
        <dgm:presLayoutVars>
          <dgm:animLvl val="lvl"/>
          <dgm:resizeHandles val="exact"/>
        </dgm:presLayoutVars>
      </dgm:prSet>
      <dgm:spPr/>
    </dgm:pt>
    <dgm:pt modelId="{04559970-BB4C-48F2-9D8A-838CDC735E1E}" type="pres">
      <dgm:prSet presAssocID="{5E66E890-2645-4DBA-A801-B5994D2FA349}" presName="parentText" presStyleLbl="node1" presStyleIdx="0" presStyleCnt="4">
        <dgm:presLayoutVars>
          <dgm:chMax val="0"/>
          <dgm:bulletEnabled val="1"/>
        </dgm:presLayoutVars>
      </dgm:prSet>
      <dgm:spPr/>
    </dgm:pt>
    <dgm:pt modelId="{F6E24E9F-35B4-4F2C-896C-5DAF9A58E931}" type="pres">
      <dgm:prSet presAssocID="{5E66E890-2645-4DBA-A801-B5994D2FA349}" presName="childText" presStyleLbl="revTx" presStyleIdx="0" presStyleCnt="2">
        <dgm:presLayoutVars>
          <dgm:bulletEnabled val="1"/>
        </dgm:presLayoutVars>
      </dgm:prSet>
      <dgm:spPr/>
    </dgm:pt>
    <dgm:pt modelId="{5A149614-0980-439D-9914-3915D9B9EE92}" type="pres">
      <dgm:prSet presAssocID="{8CC8AE24-76E0-41EE-AE00-93D9423C114F}" presName="parentText" presStyleLbl="node1" presStyleIdx="1" presStyleCnt="4">
        <dgm:presLayoutVars>
          <dgm:chMax val="0"/>
          <dgm:bulletEnabled val="1"/>
        </dgm:presLayoutVars>
      </dgm:prSet>
      <dgm:spPr/>
    </dgm:pt>
    <dgm:pt modelId="{A6598C2D-3351-47D1-BDE7-97ADF77606E9}" type="pres">
      <dgm:prSet presAssocID="{8CC8AE24-76E0-41EE-AE00-93D9423C114F}" presName="childText" presStyleLbl="revTx" presStyleIdx="1" presStyleCnt="2">
        <dgm:presLayoutVars>
          <dgm:bulletEnabled val="1"/>
        </dgm:presLayoutVars>
      </dgm:prSet>
      <dgm:spPr/>
    </dgm:pt>
    <dgm:pt modelId="{7B23C371-4721-4F34-ABF1-068CD9440400}" type="pres">
      <dgm:prSet presAssocID="{5305F20A-2708-488C-B9DD-8FFF622C87F7}" presName="parentText" presStyleLbl="node1" presStyleIdx="2" presStyleCnt="4">
        <dgm:presLayoutVars>
          <dgm:chMax val="0"/>
          <dgm:bulletEnabled val="1"/>
        </dgm:presLayoutVars>
      </dgm:prSet>
      <dgm:spPr/>
    </dgm:pt>
    <dgm:pt modelId="{8097B8F3-C2F9-462D-80C3-9AC197B2FBE9}" type="pres">
      <dgm:prSet presAssocID="{FC547F64-62B2-4F87-A690-D990471ADEB1}" presName="spacer" presStyleCnt="0"/>
      <dgm:spPr/>
    </dgm:pt>
    <dgm:pt modelId="{8A420774-833E-4B36-A7AF-C3C685AC0503}" type="pres">
      <dgm:prSet presAssocID="{8DAAD40B-46B4-4B19-9C2D-F65E1C6058DE}" presName="parentText" presStyleLbl="node1" presStyleIdx="3" presStyleCnt="4">
        <dgm:presLayoutVars>
          <dgm:chMax val="0"/>
          <dgm:bulletEnabled val="1"/>
        </dgm:presLayoutVars>
      </dgm:prSet>
      <dgm:spPr/>
    </dgm:pt>
  </dgm:ptLst>
  <dgm:cxnLst>
    <dgm:cxn modelId="{C8AE1604-38B5-408D-9E5F-3A78309F8965}" type="presOf" srcId="{5305F20A-2708-488C-B9DD-8FFF622C87F7}" destId="{7B23C371-4721-4F34-ABF1-068CD9440400}" srcOrd="0" destOrd="0" presId="urn:microsoft.com/office/officeart/2005/8/layout/vList2"/>
    <dgm:cxn modelId="{BF915D17-7AB9-426C-824A-67B568C05CFE}" srcId="{E1B61683-A5B3-41FF-8AF2-86F609296B01}" destId="{5E66E890-2645-4DBA-A801-B5994D2FA349}" srcOrd="0" destOrd="0" parTransId="{A5F5DBBC-185E-4224-B22C-879B21C6FD98}" sibTransId="{CD90B57D-13C9-4012-ADEA-CA2F7F21FF8B}"/>
    <dgm:cxn modelId="{FCEB762A-3E6C-4F79-9992-26AD221E4E5A}" type="presOf" srcId="{B4C5A1B8-8A26-4680-8158-C0988D162AA1}" destId="{F6E24E9F-35B4-4F2C-896C-5DAF9A58E931}" srcOrd="0" destOrd="0" presId="urn:microsoft.com/office/officeart/2005/8/layout/vList2"/>
    <dgm:cxn modelId="{CC1F692B-9DD3-4601-8AC6-5C1DF273A5F9}" type="presOf" srcId="{DF452D71-0EB8-4D77-9088-E411D98F06B9}" destId="{A6598C2D-3351-47D1-BDE7-97ADF77606E9}" srcOrd="0" destOrd="2" presId="urn:microsoft.com/office/officeart/2005/8/layout/vList2"/>
    <dgm:cxn modelId="{501DE13C-C754-4901-B235-25C4CCBB301D}" srcId="{5E66E890-2645-4DBA-A801-B5994D2FA349}" destId="{B4C5A1B8-8A26-4680-8158-C0988D162AA1}" srcOrd="0" destOrd="0" parTransId="{C81657D1-77BB-4A14-AEE5-22D4F146A0F2}" sibTransId="{B4E5449D-DB41-479F-914E-AD7E6B478FA5}"/>
    <dgm:cxn modelId="{B79DF85E-0AB4-4519-999A-5CC230875320}" srcId="{8CC8AE24-76E0-41EE-AE00-93D9423C114F}" destId="{DF452D71-0EB8-4D77-9088-E411D98F06B9}" srcOrd="2" destOrd="0" parTransId="{C23391CE-30DD-4CDE-B7CF-B37EDFD1DE9A}" sibTransId="{68DC1D1A-5506-4F63-8630-23C43D2444EC}"/>
    <dgm:cxn modelId="{89AAF348-74B8-4720-8E00-A393202707B4}" srcId="{E1B61683-A5B3-41FF-8AF2-86F609296B01}" destId="{5305F20A-2708-488C-B9DD-8FFF622C87F7}" srcOrd="2" destOrd="0" parTransId="{8FDB3FCA-D102-465C-939B-D212F5F6814D}" sibTransId="{FC547F64-62B2-4F87-A690-D990471ADEB1}"/>
    <dgm:cxn modelId="{DEA42285-7D19-4992-88A5-29AC812B6AA8}" srcId="{8CC8AE24-76E0-41EE-AE00-93D9423C114F}" destId="{96A0A6FF-C57A-4DC5-82F1-FC9857986202}" srcOrd="0" destOrd="0" parTransId="{0FE86496-3C77-4DF3-BF9E-3101C3F36172}" sibTransId="{1334F283-445F-4876-8D09-4F32B1F6B898}"/>
    <dgm:cxn modelId="{F0A30393-040C-4141-98C3-9C30B0D8C9B8}" type="presOf" srcId="{8DAAD40B-46B4-4B19-9C2D-F65E1C6058DE}" destId="{8A420774-833E-4B36-A7AF-C3C685AC0503}" srcOrd="0" destOrd="0" presId="urn:microsoft.com/office/officeart/2005/8/layout/vList2"/>
    <dgm:cxn modelId="{B57F3194-7D5B-4770-8826-3E6F311619DA}" srcId="{E1B61683-A5B3-41FF-8AF2-86F609296B01}" destId="{8DAAD40B-46B4-4B19-9C2D-F65E1C6058DE}" srcOrd="3" destOrd="0" parTransId="{1337B05B-3B2B-4274-AF00-660E5DE12495}" sibTransId="{4A82557C-ECA6-4BDA-9B3D-364E4C3DCDB2}"/>
    <dgm:cxn modelId="{FB198CA2-793D-42C4-A9DC-3F70D9DB2098}" type="presOf" srcId="{5E66E890-2645-4DBA-A801-B5994D2FA349}" destId="{04559970-BB4C-48F2-9D8A-838CDC735E1E}" srcOrd="0" destOrd="0" presId="urn:microsoft.com/office/officeart/2005/8/layout/vList2"/>
    <dgm:cxn modelId="{9F5B76B1-B290-4651-BAC3-B473662F8518}" srcId="{E1B61683-A5B3-41FF-8AF2-86F609296B01}" destId="{8CC8AE24-76E0-41EE-AE00-93D9423C114F}" srcOrd="1" destOrd="0" parTransId="{3E5DDBCE-6C5F-4BBE-979E-F48D60F21B53}" sibTransId="{0AB0BCC3-6B84-4365-A1CA-60512C7872D9}"/>
    <dgm:cxn modelId="{45E17EBA-653C-489D-B08F-71B1598F029A}" type="presOf" srcId="{96A0A6FF-C57A-4DC5-82F1-FC9857986202}" destId="{A6598C2D-3351-47D1-BDE7-97ADF77606E9}" srcOrd="0" destOrd="0" presId="urn:microsoft.com/office/officeart/2005/8/layout/vList2"/>
    <dgm:cxn modelId="{2D0182BC-DDD5-42A3-B682-1C0C65F43921}" type="presOf" srcId="{E1B61683-A5B3-41FF-8AF2-86F609296B01}" destId="{04F33B5A-6555-48E4-B821-951FC937FD5B}" srcOrd="0" destOrd="0" presId="urn:microsoft.com/office/officeart/2005/8/layout/vList2"/>
    <dgm:cxn modelId="{203857C9-CAC6-4CCC-8F83-1BCF42D1F1F3}" type="presOf" srcId="{D7BE5DA2-F3E7-4C4F-AAAA-774D1E6C4D01}" destId="{F6E24E9F-35B4-4F2C-896C-5DAF9A58E931}" srcOrd="0" destOrd="1" presId="urn:microsoft.com/office/officeart/2005/8/layout/vList2"/>
    <dgm:cxn modelId="{81A7E3CC-81B7-4A0B-BD20-4D6232ABE1CC}" type="presOf" srcId="{ABF70BEE-A58C-4C74-9E06-F8616E007817}" destId="{A6598C2D-3351-47D1-BDE7-97ADF77606E9}" srcOrd="0" destOrd="1" presId="urn:microsoft.com/office/officeart/2005/8/layout/vList2"/>
    <dgm:cxn modelId="{8DF255D6-B365-4A47-AD38-3DB8D026D3DE}" type="presOf" srcId="{8CC8AE24-76E0-41EE-AE00-93D9423C114F}" destId="{5A149614-0980-439D-9914-3915D9B9EE92}" srcOrd="0" destOrd="0" presId="urn:microsoft.com/office/officeart/2005/8/layout/vList2"/>
    <dgm:cxn modelId="{93E64CE9-B410-4108-842C-554B22D62C40}" srcId="{5E66E890-2645-4DBA-A801-B5994D2FA349}" destId="{D7BE5DA2-F3E7-4C4F-AAAA-774D1E6C4D01}" srcOrd="1" destOrd="0" parTransId="{5A582286-F205-4B19-AA65-5C545409DF6A}" sibTransId="{78D0E794-7B63-4017-B5F0-4EFA9D3AB22C}"/>
    <dgm:cxn modelId="{4459D2EC-2912-4B36-A4ED-9220AD427D87}" srcId="{8CC8AE24-76E0-41EE-AE00-93D9423C114F}" destId="{ABF70BEE-A58C-4C74-9E06-F8616E007817}" srcOrd="1" destOrd="0" parTransId="{077DA345-AB99-42DA-A2B6-F76E51835419}" sibTransId="{D0687ABF-94D1-4673-8A79-47FF9FF6783D}"/>
    <dgm:cxn modelId="{B0DCB0AC-8F36-4035-9B1C-306810B3CF19}" type="presParOf" srcId="{04F33B5A-6555-48E4-B821-951FC937FD5B}" destId="{04559970-BB4C-48F2-9D8A-838CDC735E1E}" srcOrd="0" destOrd="0" presId="urn:microsoft.com/office/officeart/2005/8/layout/vList2"/>
    <dgm:cxn modelId="{69978832-AD8D-4AC3-9862-DB3A8B5B9B4C}" type="presParOf" srcId="{04F33B5A-6555-48E4-B821-951FC937FD5B}" destId="{F6E24E9F-35B4-4F2C-896C-5DAF9A58E931}" srcOrd="1" destOrd="0" presId="urn:microsoft.com/office/officeart/2005/8/layout/vList2"/>
    <dgm:cxn modelId="{6F2AA9D3-C4DA-4C2C-94B2-098A18C55823}" type="presParOf" srcId="{04F33B5A-6555-48E4-B821-951FC937FD5B}" destId="{5A149614-0980-439D-9914-3915D9B9EE92}" srcOrd="2" destOrd="0" presId="urn:microsoft.com/office/officeart/2005/8/layout/vList2"/>
    <dgm:cxn modelId="{12B9D4A9-2521-44C1-A848-532AF474804C}" type="presParOf" srcId="{04F33B5A-6555-48E4-B821-951FC937FD5B}" destId="{A6598C2D-3351-47D1-BDE7-97ADF77606E9}" srcOrd="3" destOrd="0" presId="urn:microsoft.com/office/officeart/2005/8/layout/vList2"/>
    <dgm:cxn modelId="{AB3878E6-9D6C-40A9-885C-4856BA6481F6}" type="presParOf" srcId="{04F33B5A-6555-48E4-B821-951FC937FD5B}" destId="{7B23C371-4721-4F34-ABF1-068CD9440400}" srcOrd="4" destOrd="0" presId="urn:microsoft.com/office/officeart/2005/8/layout/vList2"/>
    <dgm:cxn modelId="{1C0186A9-659B-4787-9E65-903970E36072}" type="presParOf" srcId="{04F33B5A-6555-48E4-B821-951FC937FD5B}" destId="{8097B8F3-C2F9-462D-80C3-9AC197B2FBE9}" srcOrd="5" destOrd="0" presId="urn:microsoft.com/office/officeart/2005/8/layout/vList2"/>
    <dgm:cxn modelId="{C244B2C4-F846-4928-90D9-129B66AD6A6B}" type="presParOf" srcId="{04F33B5A-6555-48E4-B821-951FC937FD5B}" destId="{8A420774-833E-4B36-A7AF-C3C685AC050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F3C92B-6F1F-4CE6-96BA-44949DCE6111}"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zh-CN" altLang="en-US"/>
        </a:p>
      </dgm:t>
    </dgm:pt>
    <dgm:pt modelId="{DE606AAE-5C3C-47D2-95B2-7130B406B3D6}">
      <dgm:prSet phldrT="[文本]" custT="1"/>
      <dgm:spPr/>
      <dgm:t>
        <a:bodyPr/>
        <a:lstStyle/>
        <a:p>
          <a:pPr algn="ctr"/>
          <a:r>
            <a:rPr lang="zh-CN" altLang="en-US" sz="4800" dirty="0"/>
            <a:t>云母</a:t>
          </a:r>
          <a:r>
            <a:rPr lang="en-US" altLang="zh-CN" sz="4800" dirty="0"/>
            <a:t>-</a:t>
          </a:r>
          <a:r>
            <a:rPr lang="zh-CN" altLang="en-US" sz="4800" dirty="0"/>
            <a:t>石墨烯覆层结构</a:t>
          </a:r>
        </a:p>
      </dgm:t>
    </dgm:pt>
    <dgm:pt modelId="{3F4D2E37-164C-4A71-A9E7-13CCBCE04269}" type="parTrans" cxnId="{94062C93-6970-43D3-AD8A-C5FB9425F6FD}">
      <dgm:prSet/>
      <dgm:spPr/>
      <dgm:t>
        <a:bodyPr/>
        <a:lstStyle/>
        <a:p>
          <a:endParaRPr lang="zh-CN" altLang="en-US"/>
        </a:p>
      </dgm:t>
    </dgm:pt>
    <dgm:pt modelId="{FD0A02BC-61A1-47E0-BE0A-4BB5DA15CA49}" type="sibTrans" cxnId="{94062C93-6970-43D3-AD8A-C5FB9425F6FD}">
      <dgm:prSet/>
      <dgm:spPr/>
      <dgm:t>
        <a:bodyPr/>
        <a:lstStyle/>
        <a:p>
          <a:endParaRPr lang="zh-CN" altLang="en-US"/>
        </a:p>
      </dgm:t>
    </dgm:pt>
    <dgm:pt modelId="{D8D2B299-1132-425D-838E-DC9C40A52012}" type="pres">
      <dgm:prSet presAssocID="{3DF3C92B-6F1F-4CE6-96BA-44949DCE6111}" presName="linear" presStyleCnt="0">
        <dgm:presLayoutVars>
          <dgm:animLvl val="lvl"/>
          <dgm:resizeHandles val="exact"/>
        </dgm:presLayoutVars>
      </dgm:prSet>
      <dgm:spPr/>
    </dgm:pt>
    <dgm:pt modelId="{5831FAC3-390C-4B91-A45B-A0270D19D11A}" type="pres">
      <dgm:prSet presAssocID="{DE606AAE-5C3C-47D2-95B2-7130B406B3D6}" presName="parentText" presStyleLbl="node1" presStyleIdx="0" presStyleCnt="1">
        <dgm:presLayoutVars>
          <dgm:chMax val="0"/>
          <dgm:bulletEnabled val="1"/>
        </dgm:presLayoutVars>
      </dgm:prSet>
      <dgm:spPr/>
    </dgm:pt>
  </dgm:ptLst>
  <dgm:cxnLst>
    <dgm:cxn modelId="{269FB477-A17E-4AC8-8895-CE6B27D996F6}" type="presOf" srcId="{3DF3C92B-6F1F-4CE6-96BA-44949DCE6111}" destId="{D8D2B299-1132-425D-838E-DC9C40A52012}" srcOrd="0" destOrd="0" presId="urn:microsoft.com/office/officeart/2005/8/layout/vList2"/>
    <dgm:cxn modelId="{94062C93-6970-43D3-AD8A-C5FB9425F6FD}" srcId="{3DF3C92B-6F1F-4CE6-96BA-44949DCE6111}" destId="{DE606AAE-5C3C-47D2-95B2-7130B406B3D6}" srcOrd="0" destOrd="0" parTransId="{3F4D2E37-164C-4A71-A9E7-13CCBCE04269}" sibTransId="{FD0A02BC-61A1-47E0-BE0A-4BB5DA15CA49}"/>
    <dgm:cxn modelId="{5AC181D1-2728-4BC5-AFF1-C2B28A9477A1}" type="presOf" srcId="{DE606AAE-5C3C-47D2-95B2-7130B406B3D6}" destId="{5831FAC3-390C-4B91-A45B-A0270D19D11A}" srcOrd="0" destOrd="0" presId="urn:microsoft.com/office/officeart/2005/8/layout/vList2"/>
    <dgm:cxn modelId="{210BB6E9-17F0-4B4A-94C1-E6DD26B1263A}" type="presParOf" srcId="{D8D2B299-1132-425D-838E-DC9C40A52012}" destId="{5831FAC3-390C-4B91-A45B-A0270D19D1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2F1C4-CE23-4B17-8F24-BE6AC62B5DD2}" type="doc">
      <dgm:prSet loTypeId="urn:microsoft.com/office/officeart/2005/8/layout/hList1" loCatId="list" qsTypeId="urn:microsoft.com/office/officeart/2005/8/quickstyle/simple1" qsCatId="simple" csTypeId="urn:microsoft.com/office/officeart/2005/8/colors/accent1_1" csCatId="accent1" phldr="1"/>
      <dgm:spPr/>
      <dgm:t>
        <a:bodyPr rtlCol="0"/>
        <a:lstStyle/>
        <a:p>
          <a:pPr rtl="0"/>
          <a:endParaRPr lang="en-US"/>
        </a:p>
      </dgm:t>
    </dgm:pt>
    <dgm:pt modelId="{75151AD3-56D0-4892-9CC3-0245E0F61F03}">
      <dgm:prSet phldrT="[Text]"/>
      <dgm:spPr>
        <a:xfrm>
          <a:off x="3143" y="269189"/>
          <a:ext cx="3064668" cy="691200"/>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rtlCol="0"/>
        <a:lstStyle/>
        <a:p>
          <a:pPr rtl="0">
            <a:buNone/>
          </a:pPr>
          <a:r>
            <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石墨烯特点</a:t>
          </a:r>
          <a:endPar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gm:t>
    </dgm:pt>
    <dgm:pt modelId="{251E6184-4BAA-4DDB-A10B-FABA4B4EC6AC}" type="parTrans" cxnId="{B3DE65D2-24BB-4268-AA0A-53ADA4D0C0D3}">
      <dgm:prSet/>
      <dgm:spPr/>
      <dgm:t>
        <a:bodyPr rtlCol="0"/>
        <a:lstStyle/>
        <a:p>
          <a:pPr rtl="0"/>
          <a:endParaRPr lang="en-US"/>
        </a:p>
      </dgm:t>
    </dgm:pt>
    <dgm:pt modelId="{8D6B5241-E3C8-447A-AED6-C9C8EC5B134E}" type="sibTrans" cxnId="{B3DE65D2-24BB-4268-AA0A-53ADA4D0C0D3}">
      <dgm:prSet/>
      <dgm:spPr/>
      <dgm:t>
        <a:bodyPr rtlCol="0"/>
        <a:lstStyle/>
        <a:p>
          <a:pPr rtl="0"/>
          <a:endParaRPr lang="en-US"/>
        </a:p>
      </dgm:t>
    </dgm:pt>
    <dgm:pt modelId="{C8B9AACC-6090-4E93-B112-FEF419B2C8C0}">
      <dgm:prSet phldrT="[Text]"/>
      <dgm:spPr>
        <a:xfrm>
          <a:off x="3496865" y="269189"/>
          <a:ext cx="3064668" cy="691200"/>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rtlCol="0"/>
        <a:lstStyle/>
        <a:p>
          <a:pPr rtl="0">
            <a:buNone/>
          </a:pPr>
          <a:r>
            <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云母结构特点</a:t>
          </a:r>
          <a:endPar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gm:t>
    </dgm:pt>
    <dgm:pt modelId="{A7E617ED-9935-4663-8F3F-C5929E3D596D}" type="parTrans" cxnId="{0839064A-C0A4-4793-98C9-AD59CECDA429}">
      <dgm:prSet/>
      <dgm:spPr/>
      <dgm:t>
        <a:bodyPr rtlCol="0"/>
        <a:lstStyle/>
        <a:p>
          <a:pPr rtl="0"/>
          <a:endParaRPr lang="en-US"/>
        </a:p>
      </dgm:t>
    </dgm:pt>
    <dgm:pt modelId="{189DEA9E-C25E-4034-8501-E0959F0E50DA}" type="sibTrans" cxnId="{0839064A-C0A4-4793-98C9-AD59CECDA429}">
      <dgm:prSet/>
      <dgm:spPr/>
      <dgm:t>
        <a:bodyPr rtlCol="0"/>
        <a:lstStyle/>
        <a:p>
          <a:pPr rtl="0"/>
          <a:endParaRPr lang="en-US"/>
        </a:p>
      </dgm:t>
    </dgm:pt>
    <dgm:pt modelId="{C5E6BC8D-1A4E-42C8-8E2C-7EC17FC2E1D1}">
      <dgm:prSet phldrT="[Text]"/>
      <dgm:spPr>
        <a:xfrm>
          <a:off x="6990588" y="269189"/>
          <a:ext cx="3064668" cy="691200"/>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rtlCol="0"/>
        <a:lstStyle/>
        <a:p>
          <a:pPr rtl="0">
            <a:buNone/>
          </a:pPr>
          <a:r>
            <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石墨烯云母结构</a:t>
          </a:r>
          <a:endPar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gm:t>
    </dgm:pt>
    <dgm:pt modelId="{D540C9D5-0D0F-4ED0-A8C6-5122EF89E0B8}" type="parTrans" cxnId="{B8151A82-97B0-4A6B-96BC-6914694D949A}">
      <dgm:prSet/>
      <dgm:spPr/>
      <dgm:t>
        <a:bodyPr rtlCol="0"/>
        <a:lstStyle/>
        <a:p>
          <a:pPr rtl="0"/>
          <a:endParaRPr lang="en-US"/>
        </a:p>
      </dgm:t>
    </dgm:pt>
    <dgm:pt modelId="{3984F889-9155-4B34-8DCE-A8EECAF129A9}" type="sibTrans" cxnId="{B8151A82-97B0-4A6B-96BC-6914694D949A}">
      <dgm:prSet/>
      <dgm:spPr/>
      <dgm:t>
        <a:bodyPr rtlCol="0"/>
        <a:lstStyle/>
        <a:p>
          <a:pPr rtl="0"/>
          <a:endParaRPr lang="en-US"/>
        </a:p>
      </dgm:t>
    </dgm:pt>
    <dgm:pt modelId="{DD879645-BB58-407B-A47E-D1FA7C57DE19}">
      <dgm:prSet phldrT="[Text]"/>
      <dgm:spPr>
        <a:xfrm>
          <a:off x="3143" y="960390"/>
          <a:ext cx="3064668" cy="3228120"/>
        </a:xfrm>
        <a:prstGeom prst="rect">
          <a:avLst/>
        </a:prstGeom>
        <a:solidFill>
          <a:sysClr val="window" lastClr="FFFFFF">
            <a:alpha val="90000"/>
            <a:tint val="40000"/>
            <a:hueOff val="0"/>
            <a:satOff val="0"/>
            <a:lumOff val="0"/>
            <a:alphaOff val="0"/>
          </a:sysClr>
        </a:solidFill>
        <a:ln w="25400" cap="flat" cmpd="sng" algn="ctr">
          <a:solidFill>
            <a:srgbClr val="4F81BD">
              <a:alpha val="90000"/>
              <a:hueOff val="0"/>
              <a:satOff val="0"/>
              <a:lumOff val="0"/>
              <a:alphaOff val="0"/>
            </a:srgbClr>
          </a:solidFill>
          <a:prstDash val="solid"/>
        </a:ln>
        <a:effectLst/>
      </dgm:spPr>
      <dgm:t>
        <a:bodyPr rtlCol="0"/>
        <a:lstStyle/>
        <a:p>
          <a:pPr rtl="0">
            <a:buChar char="•"/>
          </a:pPr>
          <a:r>
            <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单原子层二维材料</a:t>
          </a:r>
          <a:endPar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gm:t>
    </dgm:pt>
    <dgm:pt modelId="{DF9B7292-02E2-428F-9384-E2F91AD9145A}" type="parTrans" cxnId="{E0E559EE-F745-4296-9764-8F9C3499296E}">
      <dgm:prSet/>
      <dgm:spPr/>
      <dgm:t>
        <a:bodyPr rtlCol="0"/>
        <a:lstStyle/>
        <a:p>
          <a:pPr rtl="0"/>
          <a:endParaRPr lang="en-US"/>
        </a:p>
      </dgm:t>
    </dgm:pt>
    <dgm:pt modelId="{888118AD-0CFE-47C8-B0CF-5D705BEE4271}" type="sibTrans" cxnId="{E0E559EE-F745-4296-9764-8F9C3499296E}">
      <dgm:prSet/>
      <dgm:spPr/>
      <dgm:t>
        <a:bodyPr rtlCol="0"/>
        <a:lstStyle/>
        <a:p>
          <a:pPr rtl="0"/>
          <a:endParaRPr lang="en-US"/>
        </a:p>
      </dgm:t>
    </dgm:pt>
    <dgm:pt modelId="{C923180A-1F5E-4EDF-B1B4-BF296491DA39}">
      <dgm:prSet phldrT="[Text]"/>
      <dgm:spPr>
        <a:xfrm>
          <a:off x="3496865" y="960390"/>
          <a:ext cx="3064668" cy="3228120"/>
        </a:xfrm>
        <a:prstGeom prst="rect">
          <a:avLst/>
        </a:prstGeom>
        <a:blipFill rotWithShape="0">
          <a:blip xmlns:r="http://schemas.openxmlformats.org/officeDocument/2006/relationships" r:embed="rId1"/>
          <a:srcRect/>
          <a:stretch>
            <a:fillRect l="-8000" r="-8000"/>
          </a:stretch>
        </a:blipFill>
        <a:ln w="25400" cap="flat" cmpd="sng" algn="ctr">
          <a:solidFill>
            <a:srgbClr val="4F81BD">
              <a:alpha val="90000"/>
              <a:hueOff val="0"/>
              <a:satOff val="0"/>
              <a:lumOff val="0"/>
              <a:alphaOff val="0"/>
            </a:srgbClr>
          </a:solidFill>
          <a:prstDash val="solid"/>
        </a:ln>
        <a:effectLst/>
      </dgm:spPr>
      <dgm:t>
        <a:bodyPr rtlCol="0"/>
        <a:lstStyle/>
        <a:p>
          <a:pPr rtl="0">
            <a:buChar char="•"/>
          </a:pPr>
          <a:endParaRPr lang="zh-cn" altLang="en-US" b="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gm:t>
    </dgm:pt>
    <dgm:pt modelId="{64CF54F0-ABE1-4118-8E0E-503764491476}" type="parTrans" cxnId="{BCE5DB3A-467D-498D-996F-34F511A90A5C}">
      <dgm:prSet/>
      <dgm:spPr/>
      <dgm:t>
        <a:bodyPr rtlCol="0"/>
        <a:lstStyle/>
        <a:p>
          <a:pPr rtl="0"/>
          <a:endParaRPr lang="en-US"/>
        </a:p>
      </dgm:t>
    </dgm:pt>
    <dgm:pt modelId="{EAFD4255-150B-483D-854A-FCFF3E1C3818}" type="sibTrans" cxnId="{BCE5DB3A-467D-498D-996F-34F511A90A5C}">
      <dgm:prSet/>
      <dgm:spPr/>
      <dgm:t>
        <a:bodyPr rtlCol="0"/>
        <a:lstStyle/>
        <a:p>
          <a:pPr rtl="0"/>
          <a:endParaRPr lang="en-US"/>
        </a:p>
      </dgm:t>
    </dgm:pt>
    <dgm:pt modelId="{09E2EDBB-FB3E-4B60-875C-23AF617F3985}">
      <dgm:prSet phldrT="[Text]"/>
      <dgm:spPr>
        <a:xfrm>
          <a:off x="6990588" y="960390"/>
          <a:ext cx="3064668" cy="3228120"/>
        </a:xfrm>
        <a:prstGeom prst="rect">
          <a:avLst/>
        </a:prstGeom>
        <a:blipFill rotWithShape="0">
          <a:blip xmlns:r="http://schemas.openxmlformats.org/officeDocument/2006/relationships" r:embed="rId2"/>
          <a:srcRect/>
          <a:stretch>
            <a:fillRect l="-30000" r="-30000"/>
          </a:stretch>
        </a:blipFill>
        <a:ln w="25400" cap="flat" cmpd="sng" algn="ctr">
          <a:solidFill>
            <a:srgbClr val="4F81BD">
              <a:alpha val="90000"/>
              <a:hueOff val="0"/>
              <a:satOff val="0"/>
              <a:lumOff val="0"/>
              <a:alphaOff val="0"/>
            </a:srgbClr>
          </a:solidFill>
          <a:prstDash val="solid"/>
        </a:ln>
        <a:effectLst/>
      </dgm:spPr>
      <dgm:t>
        <a:bodyPr rtlCol="0"/>
        <a:lstStyle/>
        <a:p>
          <a:pPr rtl="0">
            <a:buChar char="•"/>
          </a:pPr>
          <a:endPar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gm:t>
    </dgm:pt>
    <dgm:pt modelId="{E5138E13-E922-4691-9380-87EA04CDF907}" type="parTrans" cxnId="{E4F42334-EB63-40DE-94BB-2D0F07F5D639}">
      <dgm:prSet/>
      <dgm:spPr/>
      <dgm:t>
        <a:bodyPr rtlCol="0"/>
        <a:lstStyle/>
        <a:p>
          <a:pPr rtl="0"/>
          <a:endParaRPr lang="en-US"/>
        </a:p>
      </dgm:t>
    </dgm:pt>
    <dgm:pt modelId="{12A8F3F2-3EA0-4A05-ADCA-5CBAB885E305}" type="sibTrans" cxnId="{E4F42334-EB63-40DE-94BB-2D0F07F5D639}">
      <dgm:prSet/>
      <dgm:spPr/>
      <dgm:t>
        <a:bodyPr rtlCol="0"/>
        <a:lstStyle/>
        <a:p>
          <a:pPr rtl="0"/>
          <a:endParaRPr lang="en-US"/>
        </a:p>
      </dgm:t>
    </dgm:pt>
    <dgm:pt modelId="{EAF06583-65C5-45B2-B524-F19BE584B173}">
      <dgm:prSet phldrT="[Text]"/>
      <dgm:spPr>
        <a:xfrm>
          <a:off x="3143" y="960390"/>
          <a:ext cx="3064668" cy="3228120"/>
        </a:xfrm>
        <a:prstGeom prst="rect">
          <a:avLst/>
        </a:prstGeom>
        <a:solidFill>
          <a:sysClr val="window" lastClr="FFFFFF">
            <a:alpha val="90000"/>
            <a:tint val="40000"/>
            <a:hueOff val="0"/>
            <a:satOff val="0"/>
            <a:lumOff val="0"/>
            <a:alphaOff val="0"/>
          </a:sysClr>
        </a:solidFill>
        <a:ln w="25400" cap="flat" cmpd="sng" algn="ctr">
          <a:solidFill>
            <a:srgbClr val="4F81BD">
              <a:alpha val="90000"/>
              <a:hueOff val="0"/>
              <a:satOff val="0"/>
              <a:lumOff val="0"/>
              <a:alphaOff val="0"/>
            </a:srgbClr>
          </a:solidFill>
          <a:prstDash val="solid"/>
        </a:ln>
        <a:effectLst/>
      </dgm:spPr>
      <dgm:t>
        <a:bodyPr rtlCol="0"/>
        <a:lstStyle/>
        <a:p>
          <a:pPr rtl="0">
            <a:buChar char="•"/>
          </a:pPr>
          <a:r>
            <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韧性极好，弹性模量为</a:t>
          </a:r>
          <a:r>
            <a:rPr lang="en-US" altLang="zh-CN"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1.0TPa</a:t>
          </a:r>
          <a:endPar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gm:t>
    </dgm:pt>
    <dgm:pt modelId="{235A4AFF-CA6F-4605-B476-0B34A882DAA0}" type="parTrans" cxnId="{874A6C63-7FA7-4932-9DEF-BE04FEB68B45}">
      <dgm:prSet/>
      <dgm:spPr/>
      <dgm:t>
        <a:bodyPr/>
        <a:lstStyle/>
        <a:p>
          <a:endParaRPr lang="zh-CN" altLang="en-US"/>
        </a:p>
      </dgm:t>
    </dgm:pt>
    <dgm:pt modelId="{A4A84A94-62D5-4793-B58A-DA4E5672B7B3}" type="sibTrans" cxnId="{874A6C63-7FA7-4932-9DEF-BE04FEB68B45}">
      <dgm:prSet/>
      <dgm:spPr/>
      <dgm:t>
        <a:bodyPr/>
        <a:lstStyle/>
        <a:p>
          <a:endParaRPr lang="zh-CN" altLang="en-US"/>
        </a:p>
      </dgm:t>
    </dgm:pt>
    <dgm:pt modelId="{891545ED-705E-4D6C-AFAE-A0580AD57552}">
      <dgm:prSet phldrT="[Text]"/>
      <dgm:spPr>
        <a:xfrm>
          <a:off x="3143" y="960390"/>
          <a:ext cx="3064668" cy="3228120"/>
        </a:xfrm>
        <a:prstGeom prst="rect">
          <a:avLst/>
        </a:prstGeom>
        <a:solidFill>
          <a:sysClr val="window" lastClr="FFFFFF">
            <a:alpha val="90000"/>
            <a:tint val="40000"/>
            <a:hueOff val="0"/>
            <a:satOff val="0"/>
            <a:lumOff val="0"/>
            <a:alphaOff val="0"/>
          </a:sysClr>
        </a:solidFill>
        <a:ln w="25400" cap="flat" cmpd="sng" algn="ctr">
          <a:solidFill>
            <a:srgbClr val="4F81BD">
              <a:alpha val="90000"/>
              <a:hueOff val="0"/>
              <a:satOff val="0"/>
              <a:lumOff val="0"/>
              <a:alphaOff val="0"/>
            </a:srgbClr>
          </a:solidFill>
          <a:prstDash val="solid"/>
        </a:ln>
        <a:effectLst/>
      </dgm:spPr>
      <dgm:t>
        <a:bodyPr rtlCol="0"/>
        <a:lstStyle/>
        <a:p>
          <a:pPr rtl="0">
            <a:buChar char="•"/>
          </a:pPr>
          <a:r>
            <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微观强度可达</a:t>
          </a:r>
          <a:r>
            <a:rPr lang="en-US" altLang="zh-CN"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130GPa</a:t>
          </a:r>
          <a:r>
            <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，是传统钢材的</a:t>
          </a:r>
          <a:r>
            <a:rPr lang="en-US" altLang="zh-CN"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100</a:t>
          </a:r>
          <a:r>
            <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多倍</a:t>
          </a:r>
          <a:endParaRPr lang="zh-cn" altLang="en-US"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gm:t>
    </dgm:pt>
    <dgm:pt modelId="{BF20BA4B-C597-4D0E-B4C9-7A6DA384659D}" type="parTrans" cxnId="{C8E1C18C-4F13-4518-8741-FB1F874BB4A5}">
      <dgm:prSet/>
      <dgm:spPr/>
      <dgm:t>
        <a:bodyPr/>
        <a:lstStyle/>
        <a:p>
          <a:endParaRPr lang="zh-CN" altLang="en-US"/>
        </a:p>
      </dgm:t>
    </dgm:pt>
    <dgm:pt modelId="{17D1A0CF-0705-4C62-A038-4DD0CDA0A884}" type="sibTrans" cxnId="{C8E1C18C-4F13-4518-8741-FB1F874BB4A5}">
      <dgm:prSet/>
      <dgm:spPr/>
      <dgm:t>
        <a:bodyPr/>
        <a:lstStyle/>
        <a:p>
          <a:endParaRPr lang="zh-CN" altLang="en-US"/>
        </a:p>
      </dgm:t>
    </dgm:pt>
    <dgm:pt modelId="{D87BED67-81A6-4D17-8D17-E76427E1E33B}" type="pres">
      <dgm:prSet presAssocID="{C032F1C4-CE23-4B17-8F24-BE6AC62B5DD2}" presName="Name0" presStyleCnt="0">
        <dgm:presLayoutVars>
          <dgm:dir/>
          <dgm:animLvl val="lvl"/>
          <dgm:resizeHandles val="exact"/>
        </dgm:presLayoutVars>
      </dgm:prSet>
      <dgm:spPr/>
    </dgm:pt>
    <dgm:pt modelId="{3B4AE95A-9591-421D-A73D-8C752F096023}" type="pres">
      <dgm:prSet presAssocID="{75151AD3-56D0-4892-9CC3-0245E0F61F03}" presName="composite" presStyleCnt="0"/>
      <dgm:spPr/>
    </dgm:pt>
    <dgm:pt modelId="{BD651282-0938-422C-9E95-11E748D01F8C}" type="pres">
      <dgm:prSet presAssocID="{75151AD3-56D0-4892-9CC3-0245E0F61F03}" presName="parTx" presStyleLbl="alignNode1" presStyleIdx="0" presStyleCnt="3">
        <dgm:presLayoutVars>
          <dgm:chMax val="0"/>
          <dgm:chPref val="0"/>
          <dgm:bulletEnabled val="1"/>
        </dgm:presLayoutVars>
      </dgm:prSet>
      <dgm:spPr/>
    </dgm:pt>
    <dgm:pt modelId="{9B31B566-F93C-4932-9C27-2AC260B106B4}" type="pres">
      <dgm:prSet presAssocID="{75151AD3-56D0-4892-9CC3-0245E0F61F03}" presName="desTx" presStyleLbl="alignAccFollowNode1" presStyleIdx="0" presStyleCnt="3">
        <dgm:presLayoutVars>
          <dgm:bulletEnabled val="1"/>
        </dgm:presLayoutVars>
      </dgm:prSet>
      <dgm:spPr/>
    </dgm:pt>
    <dgm:pt modelId="{B63729D6-F3DB-48E7-93F1-D6F50BEF5888}" type="pres">
      <dgm:prSet presAssocID="{8D6B5241-E3C8-447A-AED6-C9C8EC5B134E}" presName="space" presStyleCnt="0"/>
      <dgm:spPr/>
    </dgm:pt>
    <dgm:pt modelId="{72AAB9C0-3B52-40E5-B9E7-00904F9DBA3A}" type="pres">
      <dgm:prSet presAssocID="{C8B9AACC-6090-4E93-B112-FEF419B2C8C0}" presName="composite" presStyleCnt="0"/>
      <dgm:spPr/>
    </dgm:pt>
    <dgm:pt modelId="{7C161E6A-A933-4F26-AC69-DB5355D2DFE6}" type="pres">
      <dgm:prSet presAssocID="{C8B9AACC-6090-4E93-B112-FEF419B2C8C0}" presName="parTx" presStyleLbl="alignNode1" presStyleIdx="1" presStyleCnt="3">
        <dgm:presLayoutVars>
          <dgm:chMax val="0"/>
          <dgm:chPref val="0"/>
          <dgm:bulletEnabled val="1"/>
        </dgm:presLayoutVars>
      </dgm:prSet>
      <dgm:spPr/>
    </dgm:pt>
    <dgm:pt modelId="{571D68AB-B350-4D5C-AB6A-ABC40C2D8986}" type="pres">
      <dgm:prSet presAssocID="{C8B9AACC-6090-4E93-B112-FEF419B2C8C0}" presName="desTx" presStyleLbl="alignAccFollowNode1" presStyleIdx="1" presStyleCnt="3">
        <dgm:presLayoutVars>
          <dgm:bulletEnabled val="1"/>
        </dgm:presLayoutVars>
      </dgm:prSet>
      <dgm:spPr/>
    </dgm:pt>
    <dgm:pt modelId="{F7B218AC-2FBD-4F6D-AFE8-3263399BC2F7}" type="pres">
      <dgm:prSet presAssocID="{189DEA9E-C25E-4034-8501-E0959F0E50DA}" presName="space" presStyleCnt="0"/>
      <dgm:spPr/>
    </dgm:pt>
    <dgm:pt modelId="{F7101213-BF46-4FD5-9C2C-E1DDF6F4C64B}" type="pres">
      <dgm:prSet presAssocID="{C5E6BC8D-1A4E-42C8-8E2C-7EC17FC2E1D1}" presName="composite" presStyleCnt="0"/>
      <dgm:spPr/>
    </dgm:pt>
    <dgm:pt modelId="{98493B2B-A905-429A-BAEF-6EBFD0668D83}" type="pres">
      <dgm:prSet presAssocID="{C5E6BC8D-1A4E-42C8-8E2C-7EC17FC2E1D1}" presName="parTx" presStyleLbl="alignNode1" presStyleIdx="2" presStyleCnt="3">
        <dgm:presLayoutVars>
          <dgm:chMax val="0"/>
          <dgm:chPref val="0"/>
          <dgm:bulletEnabled val="1"/>
        </dgm:presLayoutVars>
      </dgm:prSet>
      <dgm:spPr/>
    </dgm:pt>
    <dgm:pt modelId="{875AD089-2E66-469E-88C2-DFFE8330212E}" type="pres">
      <dgm:prSet presAssocID="{C5E6BC8D-1A4E-42C8-8E2C-7EC17FC2E1D1}" presName="desTx" presStyleLbl="alignAccFollowNode1" presStyleIdx="2" presStyleCnt="3">
        <dgm:presLayoutVars>
          <dgm:bulletEnabled val="1"/>
        </dgm:presLayoutVars>
      </dgm:prSet>
      <dgm:spPr/>
    </dgm:pt>
  </dgm:ptLst>
  <dgm:cxnLst>
    <dgm:cxn modelId="{E4F42334-EB63-40DE-94BB-2D0F07F5D639}" srcId="{C5E6BC8D-1A4E-42C8-8E2C-7EC17FC2E1D1}" destId="{09E2EDBB-FB3E-4B60-875C-23AF617F3985}" srcOrd="0" destOrd="0" parTransId="{E5138E13-E922-4691-9380-87EA04CDF907}" sibTransId="{12A8F3F2-3EA0-4A05-ADCA-5CBAB885E305}"/>
    <dgm:cxn modelId="{4F8C6138-289F-4844-9D6B-F8511B13ED2F}" type="presOf" srcId="{75151AD3-56D0-4892-9CC3-0245E0F61F03}" destId="{BD651282-0938-422C-9E95-11E748D01F8C}" srcOrd="0" destOrd="0" presId="urn:microsoft.com/office/officeart/2005/8/layout/hList1"/>
    <dgm:cxn modelId="{BCE5DB3A-467D-498D-996F-34F511A90A5C}" srcId="{C8B9AACC-6090-4E93-B112-FEF419B2C8C0}" destId="{C923180A-1F5E-4EDF-B1B4-BF296491DA39}" srcOrd="0" destOrd="0" parTransId="{64CF54F0-ABE1-4118-8E0E-503764491476}" sibTransId="{EAFD4255-150B-483D-854A-FCFF3E1C3818}"/>
    <dgm:cxn modelId="{DB6C073C-8D0D-468E-A740-B7FD6B4B106D}" type="presOf" srcId="{C8B9AACC-6090-4E93-B112-FEF419B2C8C0}" destId="{7C161E6A-A933-4F26-AC69-DB5355D2DFE6}" srcOrd="0" destOrd="0" presId="urn:microsoft.com/office/officeart/2005/8/layout/hList1"/>
    <dgm:cxn modelId="{874A6C63-7FA7-4932-9DEF-BE04FEB68B45}" srcId="{75151AD3-56D0-4892-9CC3-0245E0F61F03}" destId="{EAF06583-65C5-45B2-B524-F19BE584B173}" srcOrd="1" destOrd="0" parTransId="{235A4AFF-CA6F-4605-B476-0B34A882DAA0}" sibTransId="{A4A84A94-62D5-4793-B58A-DA4E5672B7B3}"/>
    <dgm:cxn modelId="{E8D81469-988D-45B3-B9EA-2D2573365D3C}" type="presOf" srcId="{DD879645-BB58-407B-A47E-D1FA7C57DE19}" destId="{9B31B566-F93C-4932-9C27-2AC260B106B4}" srcOrd="0" destOrd="0" presId="urn:microsoft.com/office/officeart/2005/8/layout/hList1"/>
    <dgm:cxn modelId="{0839064A-C0A4-4793-98C9-AD59CECDA429}" srcId="{C032F1C4-CE23-4B17-8F24-BE6AC62B5DD2}" destId="{C8B9AACC-6090-4E93-B112-FEF419B2C8C0}" srcOrd="1" destOrd="0" parTransId="{A7E617ED-9935-4663-8F3F-C5929E3D596D}" sibTransId="{189DEA9E-C25E-4034-8501-E0959F0E50DA}"/>
    <dgm:cxn modelId="{B8151A82-97B0-4A6B-96BC-6914694D949A}" srcId="{C032F1C4-CE23-4B17-8F24-BE6AC62B5DD2}" destId="{C5E6BC8D-1A4E-42C8-8E2C-7EC17FC2E1D1}" srcOrd="2" destOrd="0" parTransId="{D540C9D5-0D0F-4ED0-A8C6-5122EF89E0B8}" sibTransId="{3984F889-9155-4B34-8DCE-A8EECAF129A9}"/>
    <dgm:cxn modelId="{C8E1C18C-4F13-4518-8741-FB1F874BB4A5}" srcId="{75151AD3-56D0-4892-9CC3-0245E0F61F03}" destId="{891545ED-705E-4D6C-AFAE-A0580AD57552}" srcOrd="2" destOrd="0" parTransId="{BF20BA4B-C597-4D0E-B4C9-7A6DA384659D}" sibTransId="{17D1A0CF-0705-4C62-A038-4DD0CDA0A884}"/>
    <dgm:cxn modelId="{21447794-36EF-4D5D-B30A-43DFDAD44097}" type="presOf" srcId="{09E2EDBB-FB3E-4B60-875C-23AF617F3985}" destId="{875AD089-2E66-469E-88C2-DFFE8330212E}" srcOrd="0" destOrd="0" presId="urn:microsoft.com/office/officeart/2005/8/layout/hList1"/>
    <dgm:cxn modelId="{A5C771A8-5982-496C-8BB1-DD6AA42FC231}" type="presOf" srcId="{C5E6BC8D-1A4E-42C8-8E2C-7EC17FC2E1D1}" destId="{98493B2B-A905-429A-BAEF-6EBFD0668D83}" srcOrd="0" destOrd="0" presId="urn:microsoft.com/office/officeart/2005/8/layout/hList1"/>
    <dgm:cxn modelId="{9F328BB4-7642-4F06-BCD9-67ECC2658380}" type="presOf" srcId="{EAF06583-65C5-45B2-B524-F19BE584B173}" destId="{9B31B566-F93C-4932-9C27-2AC260B106B4}" srcOrd="0" destOrd="1" presId="urn:microsoft.com/office/officeart/2005/8/layout/hList1"/>
    <dgm:cxn modelId="{89229CC4-3974-420D-9952-926A371F65C1}" type="presOf" srcId="{891545ED-705E-4D6C-AFAE-A0580AD57552}" destId="{9B31B566-F93C-4932-9C27-2AC260B106B4}" srcOrd="0" destOrd="2" presId="urn:microsoft.com/office/officeart/2005/8/layout/hList1"/>
    <dgm:cxn modelId="{B3DE65D2-24BB-4268-AA0A-53ADA4D0C0D3}" srcId="{C032F1C4-CE23-4B17-8F24-BE6AC62B5DD2}" destId="{75151AD3-56D0-4892-9CC3-0245E0F61F03}" srcOrd="0" destOrd="0" parTransId="{251E6184-4BAA-4DDB-A10B-FABA4B4EC6AC}" sibTransId="{8D6B5241-E3C8-447A-AED6-C9C8EC5B134E}"/>
    <dgm:cxn modelId="{E0E559EE-F745-4296-9764-8F9C3499296E}" srcId="{75151AD3-56D0-4892-9CC3-0245E0F61F03}" destId="{DD879645-BB58-407B-A47E-D1FA7C57DE19}" srcOrd="0" destOrd="0" parTransId="{DF9B7292-02E2-428F-9384-E2F91AD9145A}" sibTransId="{888118AD-0CFE-47C8-B0CF-5D705BEE4271}"/>
    <dgm:cxn modelId="{0647B5F4-FEE2-41D2-9E58-740358B717DF}" type="presOf" srcId="{C923180A-1F5E-4EDF-B1B4-BF296491DA39}" destId="{571D68AB-B350-4D5C-AB6A-ABC40C2D8986}" srcOrd="0" destOrd="0" presId="urn:microsoft.com/office/officeart/2005/8/layout/hList1"/>
    <dgm:cxn modelId="{C55140F9-8FB7-4843-9C39-528F8955E8FA}" type="presOf" srcId="{C032F1C4-CE23-4B17-8F24-BE6AC62B5DD2}" destId="{D87BED67-81A6-4D17-8D17-E76427E1E33B}" srcOrd="0" destOrd="0" presId="urn:microsoft.com/office/officeart/2005/8/layout/hList1"/>
    <dgm:cxn modelId="{5E7078FF-97A7-4EB6-B52A-ACD4A31A25A0}" type="presParOf" srcId="{D87BED67-81A6-4D17-8D17-E76427E1E33B}" destId="{3B4AE95A-9591-421D-A73D-8C752F096023}" srcOrd="0" destOrd="0" presId="urn:microsoft.com/office/officeart/2005/8/layout/hList1"/>
    <dgm:cxn modelId="{9F59A703-76C9-443D-A26E-FAEED66106A5}" type="presParOf" srcId="{3B4AE95A-9591-421D-A73D-8C752F096023}" destId="{BD651282-0938-422C-9E95-11E748D01F8C}" srcOrd="0" destOrd="0" presId="urn:microsoft.com/office/officeart/2005/8/layout/hList1"/>
    <dgm:cxn modelId="{1F3959CC-D909-404B-BBEF-6A5BFF78C7A3}" type="presParOf" srcId="{3B4AE95A-9591-421D-A73D-8C752F096023}" destId="{9B31B566-F93C-4932-9C27-2AC260B106B4}" srcOrd="1" destOrd="0" presId="urn:microsoft.com/office/officeart/2005/8/layout/hList1"/>
    <dgm:cxn modelId="{DB58917B-E84A-474C-82AB-B3C34E669197}" type="presParOf" srcId="{D87BED67-81A6-4D17-8D17-E76427E1E33B}" destId="{B63729D6-F3DB-48E7-93F1-D6F50BEF5888}" srcOrd="1" destOrd="0" presId="urn:microsoft.com/office/officeart/2005/8/layout/hList1"/>
    <dgm:cxn modelId="{A180CD1F-411F-4C0C-8DD7-40A6C2B37183}" type="presParOf" srcId="{D87BED67-81A6-4D17-8D17-E76427E1E33B}" destId="{72AAB9C0-3B52-40E5-B9E7-00904F9DBA3A}" srcOrd="2" destOrd="0" presId="urn:microsoft.com/office/officeart/2005/8/layout/hList1"/>
    <dgm:cxn modelId="{37054B85-70F2-4FD3-8C28-C42E1266C8F8}" type="presParOf" srcId="{72AAB9C0-3B52-40E5-B9E7-00904F9DBA3A}" destId="{7C161E6A-A933-4F26-AC69-DB5355D2DFE6}" srcOrd="0" destOrd="0" presId="urn:microsoft.com/office/officeart/2005/8/layout/hList1"/>
    <dgm:cxn modelId="{FE7042FB-E3F8-4E9F-935A-070A1DB699A6}" type="presParOf" srcId="{72AAB9C0-3B52-40E5-B9E7-00904F9DBA3A}" destId="{571D68AB-B350-4D5C-AB6A-ABC40C2D8986}" srcOrd="1" destOrd="0" presId="urn:microsoft.com/office/officeart/2005/8/layout/hList1"/>
    <dgm:cxn modelId="{C05129FA-33ED-4D75-BF08-EA2D7D48B940}" type="presParOf" srcId="{D87BED67-81A6-4D17-8D17-E76427E1E33B}" destId="{F7B218AC-2FBD-4F6D-AFE8-3263399BC2F7}" srcOrd="3" destOrd="0" presId="urn:microsoft.com/office/officeart/2005/8/layout/hList1"/>
    <dgm:cxn modelId="{AAF39F93-40D7-4424-B34B-8112AE05C4D6}" type="presParOf" srcId="{D87BED67-81A6-4D17-8D17-E76427E1E33B}" destId="{F7101213-BF46-4FD5-9C2C-E1DDF6F4C64B}" srcOrd="4" destOrd="0" presId="urn:microsoft.com/office/officeart/2005/8/layout/hList1"/>
    <dgm:cxn modelId="{EDA28480-5457-4CEA-BE02-0F3D128ECD3A}" type="presParOf" srcId="{F7101213-BF46-4FD5-9C2C-E1DDF6F4C64B}" destId="{98493B2B-A905-429A-BAEF-6EBFD0668D83}" srcOrd="0" destOrd="0" presId="urn:microsoft.com/office/officeart/2005/8/layout/hList1"/>
    <dgm:cxn modelId="{7FB0305B-BE26-4F8B-8BD0-E3315A818859}" type="presParOf" srcId="{F7101213-BF46-4FD5-9C2C-E1DDF6F4C64B}" destId="{875AD089-2E66-469E-88C2-DFFE8330212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F3C92B-6F1F-4CE6-96BA-44949DCE6111}"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zh-CN" altLang="en-US"/>
        </a:p>
      </dgm:t>
    </dgm:pt>
    <dgm:pt modelId="{DE606AAE-5C3C-47D2-95B2-7130B406B3D6}">
      <dgm:prSet phldrT="[文本]" custT="1"/>
      <dgm:spPr/>
      <dgm:t>
        <a:bodyPr/>
        <a:lstStyle/>
        <a:p>
          <a:pPr algn="ctr"/>
          <a:r>
            <a:rPr lang="zh-CN" altLang="en-US" sz="4800" dirty="0"/>
            <a:t>新型高分子聚合薄窗材料应用</a:t>
          </a:r>
        </a:p>
      </dgm:t>
    </dgm:pt>
    <dgm:pt modelId="{3F4D2E37-164C-4A71-A9E7-13CCBCE04269}" type="parTrans" cxnId="{94062C93-6970-43D3-AD8A-C5FB9425F6FD}">
      <dgm:prSet/>
      <dgm:spPr/>
      <dgm:t>
        <a:bodyPr/>
        <a:lstStyle/>
        <a:p>
          <a:endParaRPr lang="zh-CN" altLang="en-US"/>
        </a:p>
      </dgm:t>
    </dgm:pt>
    <dgm:pt modelId="{FD0A02BC-61A1-47E0-BE0A-4BB5DA15CA49}" type="sibTrans" cxnId="{94062C93-6970-43D3-AD8A-C5FB9425F6FD}">
      <dgm:prSet/>
      <dgm:spPr/>
      <dgm:t>
        <a:bodyPr/>
        <a:lstStyle/>
        <a:p>
          <a:endParaRPr lang="zh-CN" altLang="en-US"/>
        </a:p>
      </dgm:t>
    </dgm:pt>
    <dgm:pt modelId="{D8D2B299-1132-425D-838E-DC9C40A52012}" type="pres">
      <dgm:prSet presAssocID="{3DF3C92B-6F1F-4CE6-96BA-44949DCE6111}" presName="linear" presStyleCnt="0">
        <dgm:presLayoutVars>
          <dgm:animLvl val="lvl"/>
          <dgm:resizeHandles val="exact"/>
        </dgm:presLayoutVars>
      </dgm:prSet>
      <dgm:spPr/>
    </dgm:pt>
    <dgm:pt modelId="{5831FAC3-390C-4B91-A45B-A0270D19D11A}" type="pres">
      <dgm:prSet presAssocID="{DE606AAE-5C3C-47D2-95B2-7130B406B3D6}" presName="parentText" presStyleLbl="node1" presStyleIdx="0" presStyleCnt="1">
        <dgm:presLayoutVars>
          <dgm:chMax val="0"/>
          <dgm:bulletEnabled val="1"/>
        </dgm:presLayoutVars>
      </dgm:prSet>
      <dgm:spPr/>
    </dgm:pt>
  </dgm:ptLst>
  <dgm:cxnLst>
    <dgm:cxn modelId="{269FB477-A17E-4AC8-8895-CE6B27D996F6}" type="presOf" srcId="{3DF3C92B-6F1F-4CE6-96BA-44949DCE6111}" destId="{D8D2B299-1132-425D-838E-DC9C40A52012}" srcOrd="0" destOrd="0" presId="urn:microsoft.com/office/officeart/2005/8/layout/vList2"/>
    <dgm:cxn modelId="{94062C93-6970-43D3-AD8A-C5FB9425F6FD}" srcId="{3DF3C92B-6F1F-4CE6-96BA-44949DCE6111}" destId="{DE606AAE-5C3C-47D2-95B2-7130B406B3D6}" srcOrd="0" destOrd="0" parTransId="{3F4D2E37-164C-4A71-A9E7-13CCBCE04269}" sibTransId="{FD0A02BC-61A1-47E0-BE0A-4BB5DA15CA49}"/>
    <dgm:cxn modelId="{5AC181D1-2728-4BC5-AFF1-C2B28A9477A1}" type="presOf" srcId="{DE606AAE-5C3C-47D2-95B2-7130B406B3D6}" destId="{5831FAC3-390C-4B91-A45B-A0270D19D11A}" srcOrd="0" destOrd="0" presId="urn:microsoft.com/office/officeart/2005/8/layout/vList2"/>
    <dgm:cxn modelId="{210BB6E9-17F0-4B4A-94C1-E6DD26B1263A}" type="presParOf" srcId="{D8D2B299-1132-425D-838E-DC9C40A52012}" destId="{5831FAC3-390C-4B91-A45B-A0270D19D1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F3C92B-6F1F-4CE6-96BA-44949DCE6111}"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zh-CN" altLang="en-US"/>
        </a:p>
      </dgm:t>
    </dgm:pt>
    <dgm:pt modelId="{DE606AAE-5C3C-47D2-95B2-7130B406B3D6}">
      <dgm:prSet phldrT="[文本]" custT="1"/>
      <dgm:spPr/>
      <dgm:t>
        <a:bodyPr/>
        <a:lstStyle/>
        <a:p>
          <a:pPr algn="ctr"/>
          <a:r>
            <a:rPr lang="zh-CN" altLang="en-US" sz="4800" dirty="0"/>
            <a:t>双真空排气工艺研究</a:t>
          </a:r>
        </a:p>
      </dgm:t>
    </dgm:pt>
    <dgm:pt modelId="{3F4D2E37-164C-4A71-A9E7-13CCBCE04269}" type="parTrans" cxnId="{94062C93-6970-43D3-AD8A-C5FB9425F6FD}">
      <dgm:prSet/>
      <dgm:spPr/>
      <dgm:t>
        <a:bodyPr/>
        <a:lstStyle/>
        <a:p>
          <a:endParaRPr lang="zh-CN" altLang="en-US"/>
        </a:p>
      </dgm:t>
    </dgm:pt>
    <dgm:pt modelId="{FD0A02BC-61A1-47E0-BE0A-4BB5DA15CA49}" type="sibTrans" cxnId="{94062C93-6970-43D3-AD8A-C5FB9425F6FD}">
      <dgm:prSet/>
      <dgm:spPr/>
      <dgm:t>
        <a:bodyPr/>
        <a:lstStyle/>
        <a:p>
          <a:endParaRPr lang="zh-CN" altLang="en-US"/>
        </a:p>
      </dgm:t>
    </dgm:pt>
    <dgm:pt modelId="{D8D2B299-1132-425D-838E-DC9C40A52012}" type="pres">
      <dgm:prSet presAssocID="{3DF3C92B-6F1F-4CE6-96BA-44949DCE6111}" presName="linear" presStyleCnt="0">
        <dgm:presLayoutVars>
          <dgm:animLvl val="lvl"/>
          <dgm:resizeHandles val="exact"/>
        </dgm:presLayoutVars>
      </dgm:prSet>
      <dgm:spPr/>
    </dgm:pt>
    <dgm:pt modelId="{5831FAC3-390C-4B91-A45B-A0270D19D11A}" type="pres">
      <dgm:prSet presAssocID="{DE606AAE-5C3C-47D2-95B2-7130B406B3D6}" presName="parentText" presStyleLbl="node1" presStyleIdx="0" presStyleCnt="1">
        <dgm:presLayoutVars>
          <dgm:chMax val="0"/>
          <dgm:bulletEnabled val="1"/>
        </dgm:presLayoutVars>
      </dgm:prSet>
      <dgm:spPr/>
    </dgm:pt>
  </dgm:ptLst>
  <dgm:cxnLst>
    <dgm:cxn modelId="{269FB477-A17E-4AC8-8895-CE6B27D996F6}" type="presOf" srcId="{3DF3C92B-6F1F-4CE6-96BA-44949DCE6111}" destId="{D8D2B299-1132-425D-838E-DC9C40A52012}" srcOrd="0" destOrd="0" presId="urn:microsoft.com/office/officeart/2005/8/layout/vList2"/>
    <dgm:cxn modelId="{94062C93-6970-43D3-AD8A-C5FB9425F6FD}" srcId="{3DF3C92B-6F1F-4CE6-96BA-44949DCE6111}" destId="{DE606AAE-5C3C-47D2-95B2-7130B406B3D6}" srcOrd="0" destOrd="0" parTransId="{3F4D2E37-164C-4A71-A9E7-13CCBCE04269}" sibTransId="{FD0A02BC-61A1-47E0-BE0A-4BB5DA15CA49}"/>
    <dgm:cxn modelId="{5AC181D1-2728-4BC5-AFF1-C2B28A9477A1}" type="presOf" srcId="{DE606AAE-5C3C-47D2-95B2-7130B406B3D6}" destId="{5831FAC3-390C-4B91-A45B-A0270D19D11A}" srcOrd="0" destOrd="0" presId="urn:microsoft.com/office/officeart/2005/8/layout/vList2"/>
    <dgm:cxn modelId="{210BB6E9-17F0-4B4A-94C1-E6DD26B1263A}" type="presParOf" srcId="{D8D2B299-1132-425D-838E-DC9C40A52012}" destId="{5831FAC3-390C-4B91-A45B-A0270D19D1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59970-BB4C-48F2-9D8A-838CDC735E1E}">
      <dsp:nvSpPr>
        <dsp:cNvPr id="0" name=""/>
        <dsp:cNvSpPr/>
      </dsp:nvSpPr>
      <dsp:spPr>
        <a:xfrm>
          <a:off x="0" y="16537"/>
          <a:ext cx="10058399" cy="62887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研究背景简介</a:t>
          </a:r>
        </a:p>
      </dsp:txBody>
      <dsp:txXfrm>
        <a:off x="30699" y="47236"/>
        <a:ext cx="9997001" cy="567477"/>
      </dsp:txXfrm>
    </dsp:sp>
    <dsp:sp modelId="{F6E24E9F-35B4-4F2C-896C-5DAF9A58E931}">
      <dsp:nvSpPr>
        <dsp:cNvPr id="0" name=""/>
        <dsp:cNvSpPr/>
      </dsp:nvSpPr>
      <dsp:spPr>
        <a:xfrm>
          <a:off x="0" y="645412"/>
          <a:ext cx="10058399"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t>需求与现状</a:t>
          </a:r>
        </a:p>
        <a:p>
          <a:pPr marL="228600" lvl="1" indent="-228600" algn="l" defTabSz="889000">
            <a:lnSpc>
              <a:spcPct val="90000"/>
            </a:lnSpc>
            <a:spcBef>
              <a:spcPct val="0"/>
            </a:spcBef>
            <a:spcAft>
              <a:spcPct val="20000"/>
            </a:spcAft>
            <a:buChar char="•"/>
          </a:pPr>
          <a:r>
            <a:rPr lang="zh-CN" altLang="en-US" sz="2000" kern="1200" dirty="0"/>
            <a:t>问题描述</a:t>
          </a:r>
        </a:p>
      </dsp:txBody>
      <dsp:txXfrm>
        <a:off x="0" y="645412"/>
        <a:ext cx="10058399" cy="724500"/>
      </dsp:txXfrm>
    </dsp:sp>
    <dsp:sp modelId="{5A149614-0980-439D-9914-3915D9B9EE92}">
      <dsp:nvSpPr>
        <dsp:cNvPr id="0" name=""/>
        <dsp:cNvSpPr/>
      </dsp:nvSpPr>
      <dsp:spPr>
        <a:xfrm>
          <a:off x="0" y="1369912"/>
          <a:ext cx="10058399" cy="62887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解决方法探索</a:t>
          </a:r>
        </a:p>
      </dsp:txBody>
      <dsp:txXfrm>
        <a:off x="30699" y="1400611"/>
        <a:ext cx="9997001" cy="567477"/>
      </dsp:txXfrm>
    </dsp:sp>
    <dsp:sp modelId="{A6598C2D-3351-47D1-BDE7-97ADF77606E9}">
      <dsp:nvSpPr>
        <dsp:cNvPr id="0" name=""/>
        <dsp:cNvSpPr/>
      </dsp:nvSpPr>
      <dsp:spPr>
        <a:xfrm>
          <a:off x="0" y="1998787"/>
          <a:ext cx="10058399" cy="111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t>探索之一</a:t>
          </a:r>
          <a:r>
            <a:rPr lang="en-US" altLang="zh-CN" sz="2000" kern="1200" dirty="0"/>
            <a:t>——</a:t>
          </a:r>
          <a:r>
            <a:rPr lang="zh-CN" altLang="en-US" sz="2000" kern="1200" dirty="0"/>
            <a:t>云母基底的石墨烯生长工艺</a:t>
          </a:r>
        </a:p>
        <a:p>
          <a:pPr marL="228600" lvl="1" indent="-228600" algn="l" defTabSz="889000">
            <a:lnSpc>
              <a:spcPct val="90000"/>
            </a:lnSpc>
            <a:spcBef>
              <a:spcPct val="0"/>
            </a:spcBef>
            <a:spcAft>
              <a:spcPct val="20000"/>
            </a:spcAft>
            <a:buChar char="•"/>
          </a:pPr>
          <a:r>
            <a:rPr lang="zh-CN" altLang="en-US" sz="2000" kern="1200" dirty="0"/>
            <a:t>探索之二</a:t>
          </a:r>
          <a:r>
            <a:rPr lang="en-US" altLang="zh-CN" sz="2000" kern="1200" dirty="0"/>
            <a:t>——</a:t>
          </a:r>
          <a:r>
            <a:rPr lang="zh-CN" altLang="en-US" sz="2000" kern="1200" dirty="0"/>
            <a:t>新型高分子聚合薄窗材料应用</a:t>
          </a:r>
        </a:p>
        <a:p>
          <a:pPr marL="228600" lvl="1" indent="-228600" algn="l" defTabSz="889000">
            <a:lnSpc>
              <a:spcPct val="90000"/>
            </a:lnSpc>
            <a:spcBef>
              <a:spcPct val="0"/>
            </a:spcBef>
            <a:spcAft>
              <a:spcPct val="20000"/>
            </a:spcAft>
            <a:buChar char="•"/>
          </a:pPr>
          <a:r>
            <a:rPr lang="zh-CN" altLang="en-US" sz="2000" kern="1200" dirty="0"/>
            <a:t>探索之三</a:t>
          </a:r>
          <a:r>
            <a:rPr lang="en-US" altLang="zh-CN" sz="2000" kern="1200" dirty="0"/>
            <a:t>——</a:t>
          </a:r>
          <a:r>
            <a:rPr lang="zh-CN" altLang="en-US" sz="2000" kern="1200" dirty="0"/>
            <a:t>双真空排气工艺研究</a:t>
          </a:r>
        </a:p>
      </dsp:txBody>
      <dsp:txXfrm>
        <a:off x="0" y="1998787"/>
        <a:ext cx="10058399" cy="1112625"/>
      </dsp:txXfrm>
    </dsp:sp>
    <dsp:sp modelId="{7B23C371-4721-4F34-ABF1-068CD9440400}">
      <dsp:nvSpPr>
        <dsp:cNvPr id="0" name=""/>
        <dsp:cNvSpPr/>
      </dsp:nvSpPr>
      <dsp:spPr>
        <a:xfrm>
          <a:off x="0" y="3111412"/>
          <a:ext cx="10058399" cy="62887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总结与成果</a:t>
          </a:r>
          <a:endParaRPr lang="en-US" altLang="zh-CN" sz="2500" kern="1200" dirty="0"/>
        </a:p>
      </dsp:txBody>
      <dsp:txXfrm>
        <a:off x="30699" y="3142111"/>
        <a:ext cx="9997001" cy="567477"/>
      </dsp:txXfrm>
    </dsp:sp>
    <dsp:sp modelId="{8A420774-833E-4B36-A7AF-C3C685AC0503}">
      <dsp:nvSpPr>
        <dsp:cNvPr id="0" name=""/>
        <dsp:cNvSpPr/>
      </dsp:nvSpPr>
      <dsp:spPr>
        <a:xfrm>
          <a:off x="0" y="3812287"/>
          <a:ext cx="10058399" cy="62887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zh-CN" altLang="en-US" sz="2500" kern="1200" dirty="0"/>
            <a:t>下一步计划</a:t>
          </a:r>
          <a:endParaRPr lang="en-US" altLang="zh-CN" sz="2500" kern="1200" dirty="0"/>
        </a:p>
      </dsp:txBody>
      <dsp:txXfrm>
        <a:off x="30699" y="3842986"/>
        <a:ext cx="9997001" cy="567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1FAC3-390C-4B91-A45B-A0270D19D11A}">
      <dsp:nvSpPr>
        <dsp:cNvPr id="0" name=""/>
        <dsp:cNvSpPr/>
      </dsp:nvSpPr>
      <dsp:spPr>
        <a:xfrm>
          <a:off x="0" y="1620450"/>
          <a:ext cx="10058399"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zh-CN" altLang="en-US" sz="4800" kern="1200" dirty="0"/>
            <a:t>云母</a:t>
          </a:r>
          <a:r>
            <a:rPr lang="en-US" altLang="zh-CN" sz="4800" kern="1200" dirty="0"/>
            <a:t>-</a:t>
          </a:r>
          <a:r>
            <a:rPr lang="zh-CN" altLang="en-US" sz="4800" kern="1200" dirty="0"/>
            <a:t>石墨烯覆层结构</a:t>
          </a:r>
        </a:p>
      </dsp:txBody>
      <dsp:txXfrm>
        <a:off x="59399" y="1679849"/>
        <a:ext cx="9939601"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51282-0938-422C-9E95-11E748D01F8C}">
      <dsp:nvSpPr>
        <dsp:cNvPr id="0" name=""/>
        <dsp:cNvSpPr/>
      </dsp:nvSpPr>
      <dsp:spPr>
        <a:xfrm>
          <a:off x="3344" y="188844"/>
          <a:ext cx="3260891" cy="748800"/>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rtlCol="0" anchor="ctr" anchorCtr="0">
          <a:noAutofit/>
        </a:bodyPr>
        <a:lstStyle/>
        <a:p>
          <a:pPr marL="0" lvl="0" indent="0" algn="ctr" defTabSz="1155700" rtl="0">
            <a:lnSpc>
              <a:spcPct val="90000"/>
            </a:lnSpc>
            <a:spcBef>
              <a:spcPct val="0"/>
            </a:spcBef>
            <a:spcAft>
              <a:spcPct val="35000"/>
            </a:spcAft>
            <a:buNone/>
          </a:pPr>
          <a:r>
            <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石墨烯特点</a:t>
          </a:r>
          <a:endPar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sp:txBody>
      <dsp:txXfrm>
        <a:off x="3344" y="188844"/>
        <a:ext cx="3260891" cy="748800"/>
      </dsp:txXfrm>
    </dsp:sp>
    <dsp:sp modelId="{9B31B566-F93C-4932-9C27-2AC260B106B4}">
      <dsp:nvSpPr>
        <dsp:cNvPr id="0" name=""/>
        <dsp:cNvSpPr/>
      </dsp:nvSpPr>
      <dsp:spPr>
        <a:xfrm>
          <a:off x="3344" y="937644"/>
          <a:ext cx="3260891" cy="3497130"/>
        </a:xfrm>
        <a:prstGeom prst="rect">
          <a:avLst/>
        </a:prstGeom>
        <a:solidFill>
          <a:sysClr val="window" lastClr="FFFFFF">
            <a:alpha val="90000"/>
            <a:tint val="40000"/>
            <a:hueOff val="0"/>
            <a:satOff val="0"/>
            <a:lumOff val="0"/>
            <a:alphaOff val="0"/>
          </a:sysClr>
        </a:solidFill>
        <a:ln w="25400" cap="flat" cmpd="sng" algn="ctr">
          <a:solidFill>
            <a:srgbClr val="4F81BD">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rtlCol="0" anchor="t" anchorCtr="0">
          <a:noAutofit/>
        </a:bodyPr>
        <a:lstStyle/>
        <a:p>
          <a:pPr marL="228600" lvl="1" indent="-228600" algn="l" defTabSz="1155700" rtl="0">
            <a:lnSpc>
              <a:spcPct val="90000"/>
            </a:lnSpc>
            <a:spcBef>
              <a:spcPct val="0"/>
            </a:spcBef>
            <a:spcAft>
              <a:spcPct val="15000"/>
            </a:spcAft>
            <a:buChar char="•"/>
          </a:pPr>
          <a:r>
            <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单原子层二维材料</a:t>
          </a:r>
          <a:endPar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a:p>
          <a:pPr marL="228600" lvl="1" indent="-228600" algn="l" defTabSz="1155700" rtl="0">
            <a:lnSpc>
              <a:spcPct val="90000"/>
            </a:lnSpc>
            <a:spcBef>
              <a:spcPct val="0"/>
            </a:spcBef>
            <a:spcAft>
              <a:spcPct val="15000"/>
            </a:spcAft>
            <a:buChar char="•"/>
          </a:pPr>
          <a:r>
            <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韧性极好，弹性模量为</a:t>
          </a:r>
          <a:r>
            <a:rPr lang="en-US" altLang="zh-CN"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1.0TPa</a:t>
          </a:r>
          <a:endPar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a:p>
          <a:pPr marL="228600" lvl="1" indent="-228600" algn="l" defTabSz="1155700" rtl="0">
            <a:lnSpc>
              <a:spcPct val="90000"/>
            </a:lnSpc>
            <a:spcBef>
              <a:spcPct val="0"/>
            </a:spcBef>
            <a:spcAft>
              <a:spcPct val="15000"/>
            </a:spcAft>
            <a:buChar char="•"/>
          </a:pPr>
          <a:r>
            <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微观强度可达</a:t>
          </a:r>
          <a:r>
            <a:rPr lang="en-US" altLang="zh-CN"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130GPa</a:t>
          </a:r>
          <a:r>
            <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，是传统钢材的</a:t>
          </a:r>
          <a:r>
            <a:rPr lang="en-US" altLang="zh-CN"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100</a:t>
          </a:r>
          <a:r>
            <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多倍</a:t>
          </a:r>
          <a:endPar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sp:txBody>
      <dsp:txXfrm>
        <a:off x="3344" y="937644"/>
        <a:ext cx="3260891" cy="3497130"/>
      </dsp:txXfrm>
    </dsp:sp>
    <dsp:sp modelId="{7C161E6A-A933-4F26-AC69-DB5355D2DFE6}">
      <dsp:nvSpPr>
        <dsp:cNvPr id="0" name=""/>
        <dsp:cNvSpPr/>
      </dsp:nvSpPr>
      <dsp:spPr>
        <a:xfrm>
          <a:off x="3720760" y="188844"/>
          <a:ext cx="3260891" cy="748800"/>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rtlCol="0" anchor="ctr" anchorCtr="0">
          <a:noAutofit/>
        </a:bodyPr>
        <a:lstStyle/>
        <a:p>
          <a:pPr marL="0" lvl="0" indent="0" algn="ctr" defTabSz="1155700" rtl="0">
            <a:lnSpc>
              <a:spcPct val="90000"/>
            </a:lnSpc>
            <a:spcBef>
              <a:spcPct val="0"/>
            </a:spcBef>
            <a:spcAft>
              <a:spcPct val="35000"/>
            </a:spcAft>
            <a:buNone/>
          </a:pPr>
          <a:r>
            <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云母结构特点</a:t>
          </a:r>
          <a:endPar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sp:txBody>
      <dsp:txXfrm>
        <a:off x="3720760" y="188844"/>
        <a:ext cx="3260891" cy="748800"/>
      </dsp:txXfrm>
    </dsp:sp>
    <dsp:sp modelId="{571D68AB-B350-4D5C-AB6A-ABC40C2D8986}">
      <dsp:nvSpPr>
        <dsp:cNvPr id="0" name=""/>
        <dsp:cNvSpPr/>
      </dsp:nvSpPr>
      <dsp:spPr>
        <a:xfrm>
          <a:off x="3720760" y="937644"/>
          <a:ext cx="3260891" cy="3497130"/>
        </a:xfrm>
        <a:prstGeom prst="rect">
          <a:avLst/>
        </a:prstGeom>
        <a:blipFill rotWithShape="0">
          <a:blip xmlns:r="http://schemas.openxmlformats.org/officeDocument/2006/relationships" r:embed="rId1"/>
          <a:srcRect/>
          <a:stretch>
            <a:fillRect l="-8000" r="-8000"/>
          </a:stretch>
        </a:blipFill>
        <a:ln w="25400" cap="flat" cmpd="sng" algn="ctr">
          <a:solidFill>
            <a:srgbClr val="4F81BD">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rtlCol="0" anchor="t" anchorCtr="0">
          <a:noAutofit/>
        </a:bodyPr>
        <a:lstStyle/>
        <a:p>
          <a:pPr marL="228600" lvl="1" indent="-228600" algn="l" defTabSz="1155700" rtl="0">
            <a:lnSpc>
              <a:spcPct val="90000"/>
            </a:lnSpc>
            <a:spcBef>
              <a:spcPct val="0"/>
            </a:spcBef>
            <a:spcAft>
              <a:spcPct val="15000"/>
            </a:spcAft>
            <a:buChar char="•"/>
          </a:pPr>
          <a:endParaRPr lang="zh-cn" altLang="en-US" sz="2600" b="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sp:txBody>
      <dsp:txXfrm>
        <a:off x="3720760" y="937644"/>
        <a:ext cx="3260891" cy="3497130"/>
      </dsp:txXfrm>
    </dsp:sp>
    <dsp:sp modelId="{98493B2B-A905-429A-BAEF-6EBFD0668D83}">
      <dsp:nvSpPr>
        <dsp:cNvPr id="0" name=""/>
        <dsp:cNvSpPr/>
      </dsp:nvSpPr>
      <dsp:spPr>
        <a:xfrm>
          <a:off x="7438177" y="188844"/>
          <a:ext cx="3260891" cy="748800"/>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rtlCol="0" anchor="ctr" anchorCtr="0">
          <a:noAutofit/>
        </a:bodyPr>
        <a:lstStyle/>
        <a:p>
          <a:pPr marL="0" lvl="0" indent="0" algn="ctr" defTabSz="1155700" rtl="0">
            <a:lnSpc>
              <a:spcPct val="90000"/>
            </a:lnSpc>
            <a:spcBef>
              <a:spcPct val="0"/>
            </a:spcBef>
            <a:spcAft>
              <a:spcPct val="35000"/>
            </a:spcAft>
            <a:buNone/>
          </a:pPr>
          <a:r>
            <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rPr>
            <a:t>石墨烯云母结构</a:t>
          </a:r>
          <a:endPar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sp:txBody>
      <dsp:txXfrm>
        <a:off x="7438177" y="188844"/>
        <a:ext cx="3260891" cy="748800"/>
      </dsp:txXfrm>
    </dsp:sp>
    <dsp:sp modelId="{875AD089-2E66-469E-88C2-DFFE8330212E}">
      <dsp:nvSpPr>
        <dsp:cNvPr id="0" name=""/>
        <dsp:cNvSpPr/>
      </dsp:nvSpPr>
      <dsp:spPr>
        <a:xfrm>
          <a:off x="7438177" y="937644"/>
          <a:ext cx="3260891" cy="3497130"/>
        </a:xfrm>
        <a:prstGeom prst="rect">
          <a:avLst/>
        </a:prstGeom>
        <a:blipFill rotWithShape="0">
          <a:blip xmlns:r="http://schemas.openxmlformats.org/officeDocument/2006/relationships" r:embed="rId2"/>
          <a:srcRect/>
          <a:stretch>
            <a:fillRect l="-30000" r="-30000"/>
          </a:stretch>
        </a:blipFill>
        <a:ln w="25400" cap="flat" cmpd="sng" algn="ctr">
          <a:solidFill>
            <a:srgbClr val="4F81BD">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rtlCol="0" anchor="t" anchorCtr="0">
          <a:noAutofit/>
        </a:bodyPr>
        <a:lstStyle/>
        <a:p>
          <a:pPr marL="228600" lvl="1" indent="-228600" algn="l" defTabSz="1155700" rtl="0">
            <a:lnSpc>
              <a:spcPct val="90000"/>
            </a:lnSpc>
            <a:spcBef>
              <a:spcPct val="0"/>
            </a:spcBef>
            <a:spcAft>
              <a:spcPct val="15000"/>
            </a:spcAft>
            <a:buChar char="•"/>
          </a:pPr>
          <a:endParaRPr lang="zh-cn" altLang="en-US" sz="2600" kern="1200" dirty="0">
            <a:solidFill>
              <a:sysClr val="windowText" lastClr="000000">
                <a:hueOff val="0"/>
                <a:satOff val="0"/>
                <a:lumOff val="0"/>
                <a:alphaOff val="0"/>
              </a:sysClr>
            </a:solidFill>
            <a:latin typeface="Microsoft YaHei UI" panose="020B0503020204020204" pitchFamily="34" charset="-122"/>
            <a:ea typeface="Microsoft YaHei UI" panose="020B0503020204020204" pitchFamily="34" charset="-122"/>
            <a:cs typeface="+mn-cs"/>
          </a:endParaRPr>
        </a:p>
      </dsp:txBody>
      <dsp:txXfrm>
        <a:off x="7438177" y="937644"/>
        <a:ext cx="3260891" cy="3497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1FAC3-390C-4B91-A45B-A0270D19D11A}">
      <dsp:nvSpPr>
        <dsp:cNvPr id="0" name=""/>
        <dsp:cNvSpPr/>
      </dsp:nvSpPr>
      <dsp:spPr>
        <a:xfrm>
          <a:off x="0" y="1620450"/>
          <a:ext cx="10058399"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zh-CN" altLang="en-US" sz="4800" kern="1200" dirty="0"/>
            <a:t>新型高分子聚合薄窗材料应用</a:t>
          </a:r>
        </a:p>
      </dsp:txBody>
      <dsp:txXfrm>
        <a:off x="59399" y="1679849"/>
        <a:ext cx="9939601"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1FAC3-390C-4B91-A45B-A0270D19D11A}">
      <dsp:nvSpPr>
        <dsp:cNvPr id="0" name=""/>
        <dsp:cNvSpPr/>
      </dsp:nvSpPr>
      <dsp:spPr>
        <a:xfrm>
          <a:off x="0" y="1620450"/>
          <a:ext cx="10058399"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zh-CN" altLang="en-US" sz="4800" kern="1200" dirty="0"/>
            <a:t>双真空排气工艺研究</a:t>
          </a:r>
        </a:p>
      </dsp:txBody>
      <dsp:txXfrm>
        <a:off x="59399" y="1679849"/>
        <a:ext cx="9939601"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pPr rtl="0"/>
            <a:fld id="{30CA0680-4C68-400E-9D99-25CCDC418FFD}" type="datetime1">
              <a:rPr lang="zh-CN" altLang="en-US" smtClean="0">
                <a:latin typeface="Microsoft YaHei UI" panose="020B0503020204020204" pitchFamily="34" charset="-122"/>
                <a:ea typeface="Microsoft YaHei UI" panose="020B0503020204020204" pitchFamily="34" charset="-122"/>
              </a:rPr>
              <a:t>2018/10/10</a:t>
            </a:fld>
            <a:endParaRPr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 name="幻灯片编号占位符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pPr rtl="0"/>
            <a:fld id="{5DE4C80B-8910-445E-8D30-7A590951118B}" type="slidenum">
              <a:rPr lang="en-US" altLang="zh-CN">
                <a:latin typeface="Microsoft YaHei UI" panose="020B0503020204020204" pitchFamily="34" charset="-122"/>
                <a:ea typeface="Microsoft YaHei UI" panose="020B0503020204020204" pitchFamily="34" charset="-122"/>
              </a:rPr>
              <a:t>‹#›</a:t>
            </a:fld>
            <a:endParaRPr lang="en-US" altLang="zh-CN"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3" name="日期占位符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5947690C-47BF-47A4-B05D-0432ABB87517}" type="datetime1">
              <a:rPr lang="zh-CN" altLang="en-US" smtClean="0"/>
              <a:pPr/>
              <a:t>2018/10/10</a:t>
            </a:fld>
            <a:endParaRPr lang="zh-CN" altLang="en-US" dirty="0"/>
          </a:p>
        </p:txBody>
      </p:sp>
      <p:sp>
        <p:nvSpPr>
          <p:cNvPr id="4"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pPr rtl="0"/>
            <a:endParaRPr/>
          </a:p>
        </p:txBody>
      </p:sp>
      <p:sp>
        <p:nvSpPr>
          <p:cNvPr id="5" name="备注占位符 4"/>
          <p:cNvSpPr>
            <a:spLocks noGrp="1"/>
          </p:cNvSpPr>
          <p:nvPr>
            <p:ph type="body" sz="quarter" idx="3"/>
          </p:nvPr>
        </p:nvSpPr>
        <p:spPr>
          <a:xfrm>
            <a:off x="676117" y="4784834"/>
            <a:ext cx="5408930" cy="3355598"/>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a:p>
        </p:txBody>
      </p:sp>
      <p:sp>
        <p:nvSpPr>
          <p:cNvPr id="7" name="幻灯片编号占位符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5D81F1E7-4EFD-4BFF-B438-FCD52FD36B17}" type="slidenum">
              <a:rPr lang="en-US" altLang="zh-CN" noProof="0" smtClean="0"/>
              <a:pPr/>
              <a:t>‹#›</a:t>
            </a:fld>
            <a:endParaRPr lang="zh-CN" altLang="en-US" noProof="0" dirty="0"/>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81F1E7-4EFD-4BFF-B438-FCD52FD36B17}" type="slidenum">
              <a:rPr lang="en-US" altLang="zh-CN" smtClean="0"/>
              <a:pPr/>
              <a:t>1</a:t>
            </a:fld>
            <a:endParaRPr lang="zh-CN" altLang="en-US" dirty="0"/>
          </a:p>
        </p:txBody>
      </p:sp>
    </p:spTree>
    <p:extLst>
      <p:ext uri="{BB962C8B-B14F-4D97-AF65-F5344CB8AC3E}">
        <p14:creationId xmlns:p14="http://schemas.microsoft.com/office/powerpoint/2010/main" val="144174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11</a:t>
            </a:fld>
            <a:endParaRPr lang="zh-CN" altLang="en-US" noProof="0" dirty="0"/>
          </a:p>
        </p:txBody>
      </p:sp>
    </p:spTree>
    <p:extLst>
      <p:ext uri="{BB962C8B-B14F-4D97-AF65-F5344CB8AC3E}">
        <p14:creationId xmlns:p14="http://schemas.microsoft.com/office/powerpoint/2010/main" val="2680485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幻灯片编号占位符 3"/>
          <p:cNvSpPr>
            <a:spLocks noGrp="1"/>
          </p:cNvSpPr>
          <p:nvPr>
            <p:ph type="sldNum" sz="quarter" idx="10"/>
          </p:nvPr>
        </p:nvSpPr>
        <p:spPr/>
        <p:txBody>
          <a:bodyPr rtlCol="0"/>
          <a:lstStyle/>
          <a:p>
            <a:pPr rtl="0"/>
            <a:fld id="{5D81F1E7-4EFD-4BFF-B438-FCD52FD36B17}" type="slidenum">
              <a:rPr lang="en-US" smtClean="0"/>
              <a:t>12</a:t>
            </a:fld>
            <a:endParaRPr lang="en-US"/>
          </a:p>
        </p:txBody>
      </p:sp>
    </p:spTree>
    <p:extLst>
      <p:ext uri="{BB962C8B-B14F-4D97-AF65-F5344CB8AC3E}">
        <p14:creationId xmlns:p14="http://schemas.microsoft.com/office/powerpoint/2010/main" val="186217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5D81F1E7-4EFD-4BFF-B438-FCD52FD36B17}" type="slidenum">
              <a:rPr lang="en-US" smtClean="0"/>
              <a:t>13</a:t>
            </a:fld>
            <a:endParaRPr lang="en-US"/>
          </a:p>
        </p:txBody>
      </p:sp>
    </p:spTree>
    <p:extLst>
      <p:ext uri="{BB962C8B-B14F-4D97-AF65-F5344CB8AC3E}">
        <p14:creationId xmlns:p14="http://schemas.microsoft.com/office/powerpoint/2010/main" val="416773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5D81F1E7-4EFD-4BFF-B438-FCD52FD36B17}" type="slidenum">
              <a:rPr lang="en-US" smtClean="0"/>
              <a:t>14</a:t>
            </a:fld>
            <a:endParaRPr lang="en-US"/>
          </a:p>
        </p:txBody>
      </p:sp>
    </p:spTree>
    <p:extLst>
      <p:ext uri="{BB962C8B-B14F-4D97-AF65-F5344CB8AC3E}">
        <p14:creationId xmlns:p14="http://schemas.microsoft.com/office/powerpoint/2010/main" val="2427811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zh-cn" dirty="0"/>
              <a:t>按 3 到 5 个要点汇总你的研究。</a:t>
            </a:r>
            <a:endParaRPr lang="en-US" dirty="0"/>
          </a:p>
          <a:p>
            <a:pPr rtl="0"/>
            <a:endParaRPr lang="en-US" dirty="0"/>
          </a:p>
        </p:txBody>
      </p:sp>
      <p:sp>
        <p:nvSpPr>
          <p:cNvPr id="4" name="幻灯片编号占位符 3"/>
          <p:cNvSpPr>
            <a:spLocks noGrp="1"/>
          </p:cNvSpPr>
          <p:nvPr>
            <p:ph type="sldNum" sz="quarter" idx="10"/>
          </p:nvPr>
        </p:nvSpPr>
        <p:spPr/>
        <p:txBody>
          <a:bodyPr rtlCol="0"/>
          <a:lstStyle/>
          <a:p>
            <a:pPr rtl="0"/>
            <a:fld id="{5D81F1E7-4EFD-4BFF-B438-FCD52FD36B17}" type="slidenum">
              <a:rPr lang="en-US" smtClean="0"/>
              <a:t>15</a:t>
            </a:fld>
            <a:endParaRPr lang="en-US"/>
          </a:p>
        </p:txBody>
      </p:sp>
    </p:spTree>
    <p:extLst>
      <p:ext uri="{BB962C8B-B14F-4D97-AF65-F5344CB8AC3E}">
        <p14:creationId xmlns:p14="http://schemas.microsoft.com/office/powerpoint/2010/main" val="1459607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16</a:t>
            </a:fld>
            <a:endParaRPr lang="zh-CN" altLang="en-US" noProof="0" dirty="0"/>
          </a:p>
        </p:txBody>
      </p:sp>
    </p:spTree>
    <p:extLst>
      <p:ext uri="{BB962C8B-B14F-4D97-AF65-F5344CB8AC3E}">
        <p14:creationId xmlns:p14="http://schemas.microsoft.com/office/powerpoint/2010/main" val="78225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17</a:t>
            </a:fld>
            <a:endParaRPr lang="zh-CN" altLang="en-US" noProof="0" dirty="0"/>
          </a:p>
        </p:txBody>
      </p:sp>
    </p:spTree>
    <p:extLst>
      <p:ext uri="{BB962C8B-B14F-4D97-AF65-F5344CB8AC3E}">
        <p14:creationId xmlns:p14="http://schemas.microsoft.com/office/powerpoint/2010/main" val="346625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18</a:t>
            </a:fld>
            <a:endParaRPr lang="zh-CN" altLang="en-US" noProof="0" dirty="0"/>
          </a:p>
        </p:txBody>
      </p:sp>
    </p:spTree>
    <p:extLst>
      <p:ext uri="{BB962C8B-B14F-4D97-AF65-F5344CB8AC3E}">
        <p14:creationId xmlns:p14="http://schemas.microsoft.com/office/powerpoint/2010/main" val="2764338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19</a:t>
            </a:fld>
            <a:endParaRPr lang="zh-CN" altLang="en-US" noProof="0" dirty="0"/>
          </a:p>
        </p:txBody>
      </p:sp>
    </p:spTree>
    <p:extLst>
      <p:ext uri="{BB962C8B-B14F-4D97-AF65-F5344CB8AC3E}">
        <p14:creationId xmlns:p14="http://schemas.microsoft.com/office/powerpoint/2010/main" val="358080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20</a:t>
            </a:fld>
            <a:endParaRPr lang="zh-CN" altLang="en-US" noProof="0" dirty="0"/>
          </a:p>
        </p:txBody>
      </p:sp>
    </p:spTree>
    <p:extLst>
      <p:ext uri="{BB962C8B-B14F-4D97-AF65-F5344CB8AC3E}">
        <p14:creationId xmlns:p14="http://schemas.microsoft.com/office/powerpoint/2010/main" val="22800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3</a:t>
            </a:fld>
            <a:endParaRPr lang="zh-CN" altLang="en-US" noProof="0" dirty="0"/>
          </a:p>
        </p:txBody>
      </p:sp>
    </p:spTree>
    <p:extLst>
      <p:ext uri="{BB962C8B-B14F-4D97-AF65-F5344CB8AC3E}">
        <p14:creationId xmlns:p14="http://schemas.microsoft.com/office/powerpoint/2010/main" val="3539943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21</a:t>
            </a:fld>
            <a:endParaRPr lang="zh-CN" altLang="en-US" noProof="0" dirty="0"/>
          </a:p>
        </p:txBody>
      </p:sp>
    </p:spTree>
    <p:extLst>
      <p:ext uri="{BB962C8B-B14F-4D97-AF65-F5344CB8AC3E}">
        <p14:creationId xmlns:p14="http://schemas.microsoft.com/office/powerpoint/2010/main" val="4276492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zh-cn" dirty="0"/>
              <a:t>按 3 到 5 个要点汇总你的研究。</a:t>
            </a:r>
            <a:endParaRPr lang="en-US" dirty="0"/>
          </a:p>
          <a:p>
            <a:pPr rtl="0"/>
            <a:endParaRPr lang="en-US" dirty="0"/>
          </a:p>
        </p:txBody>
      </p:sp>
      <p:sp>
        <p:nvSpPr>
          <p:cNvPr id="4" name="幻灯片编号占位符 3"/>
          <p:cNvSpPr>
            <a:spLocks noGrp="1"/>
          </p:cNvSpPr>
          <p:nvPr>
            <p:ph type="sldNum" sz="quarter" idx="10"/>
          </p:nvPr>
        </p:nvSpPr>
        <p:spPr/>
        <p:txBody>
          <a:bodyPr rtlCol="0"/>
          <a:lstStyle/>
          <a:p>
            <a:pPr rtl="0"/>
            <a:fld id="{5D81F1E7-4EFD-4BFF-B438-FCD52FD36B17}" type="slidenum">
              <a:rPr lang="en-US" smtClean="0"/>
              <a:t>22</a:t>
            </a:fld>
            <a:endParaRPr lang="en-US"/>
          </a:p>
        </p:txBody>
      </p:sp>
    </p:spTree>
    <p:extLst>
      <p:ext uri="{BB962C8B-B14F-4D97-AF65-F5344CB8AC3E}">
        <p14:creationId xmlns:p14="http://schemas.microsoft.com/office/powerpoint/2010/main" val="3725947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25</a:t>
            </a:fld>
            <a:endParaRPr lang="zh-CN" altLang="en-US" noProof="0" dirty="0"/>
          </a:p>
        </p:txBody>
      </p:sp>
    </p:spTree>
    <p:extLst>
      <p:ext uri="{BB962C8B-B14F-4D97-AF65-F5344CB8AC3E}">
        <p14:creationId xmlns:p14="http://schemas.microsoft.com/office/powerpoint/2010/main" val="4232426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26</a:t>
            </a:fld>
            <a:endParaRPr lang="zh-CN" altLang="en-US" noProof="0" dirty="0"/>
          </a:p>
        </p:txBody>
      </p:sp>
    </p:spTree>
    <p:extLst>
      <p:ext uri="{BB962C8B-B14F-4D97-AF65-F5344CB8AC3E}">
        <p14:creationId xmlns:p14="http://schemas.microsoft.com/office/powerpoint/2010/main" val="3647099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zh-cn" dirty="0"/>
              <a:t>按 3 到 5 个要点汇总你的研究。</a:t>
            </a:r>
            <a:endParaRPr lang="en-US" dirty="0"/>
          </a:p>
          <a:p>
            <a:pPr rtl="0"/>
            <a:endParaRPr lang="en-US" dirty="0"/>
          </a:p>
        </p:txBody>
      </p:sp>
      <p:sp>
        <p:nvSpPr>
          <p:cNvPr id="4" name="幻灯片编号占位符 3"/>
          <p:cNvSpPr>
            <a:spLocks noGrp="1"/>
          </p:cNvSpPr>
          <p:nvPr>
            <p:ph type="sldNum" sz="quarter" idx="10"/>
          </p:nvPr>
        </p:nvSpPr>
        <p:spPr/>
        <p:txBody>
          <a:bodyPr rtlCol="0"/>
          <a:lstStyle/>
          <a:p>
            <a:pPr rtl="0"/>
            <a:fld id="{5D81F1E7-4EFD-4BFF-B438-FCD52FD36B17}" type="slidenum">
              <a:rPr lang="en-US" smtClean="0"/>
              <a:t>28</a:t>
            </a:fld>
            <a:endParaRPr lang="en-US"/>
          </a:p>
        </p:txBody>
      </p:sp>
    </p:spTree>
    <p:extLst>
      <p:ext uri="{BB962C8B-B14F-4D97-AF65-F5344CB8AC3E}">
        <p14:creationId xmlns:p14="http://schemas.microsoft.com/office/powerpoint/2010/main" val="14750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4</a:t>
            </a:fld>
            <a:endParaRPr lang="zh-CN" altLang="en-US" noProof="0" dirty="0"/>
          </a:p>
        </p:txBody>
      </p:sp>
    </p:spTree>
    <p:extLst>
      <p:ext uri="{BB962C8B-B14F-4D97-AF65-F5344CB8AC3E}">
        <p14:creationId xmlns:p14="http://schemas.microsoft.com/office/powerpoint/2010/main" val="402584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今年由于受到中美贸易战的影响，一些大批量进口的端窗盖革计数管受到影响，国内相关用户正在寻求可替代方案。</a:t>
            </a:r>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5</a:t>
            </a:fld>
            <a:endParaRPr lang="zh-CN" altLang="en-US" noProof="0" dirty="0"/>
          </a:p>
        </p:txBody>
      </p:sp>
    </p:spTree>
    <p:extLst>
      <p:ext uri="{BB962C8B-B14F-4D97-AF65-F5344CB8AC3E}">
        <p14:creationId xmlns:p14="http://schemas.microsoft.com/office/powerpoint/2010/main" val="211130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今年由于受到中美贸易战的影响，一些大批量进口的端窗盖革计数管受到影响，国内相关用户正在寻求可替代方案。</a:t>
            </a:r>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6</a:t>
            </a:fld>
            <a:endParaRPr lang="zh-CN" altLang="en-US" noProof="0" dirty="0"/>
          </a:p>
        </p:txBody>
      </p:sp>
    </p:spTree>
    <p:extLst>
      <p:ext uri="{BB962C8B-B14F-4D97-AF65-F5344CB8AC3E}">
        <p14:creationId xmlns:p14="http://schemas.microsoft.com/office/powerpoint/2010/main" val="337971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7</a:t>
            </a:fld>
            <a:endParaRPr lang="zh-CN" altLang="en-US" noProof="0" dirty="0"/>
          </a:p>
        </p:txBody>
      </p:sp>
    </p:spTree>
    <p:extLst>
      <p:ext uri="{BB962C8B-B14F-4D97-AF65-F5344CB8AC3E}">
        <p14:creationId xmlns:p14="http://schemas.microsoft.com/office/powerpoint/2010/main" val="222445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zh-cn" dirty="0"/>
              <a:t>按 3 到 5 个要点汇总你的研究。</a:t>
            </a:r>
            <a:endParaRPr lang="en-US" dirty="0"/>
          </a:p>
          <a:p>
            <a:pPr rtl="0"/>
            <a:endParaRPr lang="en-US" dirty="0"/>
          </a:p>
        </p:txBody>
      </p:sp>
      <p:sp>
        <p:nvSpPr>
          <p:cNvPr id="4" name="幻灯片编号占位符 3"/>
          <p:cNvSpPr>
            <a:spLocks noGrp="1"/>
          </p:cNvSpPr>
          <p:nvPr>
            <p:ph type="sldNum" sz="quarter" idx="10"/>
          </p:nvPr>
        </p:nvSpPr>
        <p:spPr/>
        <p:txBody>
          <a:bodyPr rtlCol="0"/>
          <a:lstStyle/>
          <a:p>
            <a:pPr rtl="0"/>
            <a:fld id="{5D81F1E7-4EFD-4BFF-B438-FCD52FD36B17}" type="slidenum">
              <a:rPr lang="en-US" smtClean="0"/>
              <a:t>8</a:t>
            </a:fld>
            <a:endParaRPr lang="en-US"/>
          </a:p>
        </p:txBody>
      </p:sp>
    </p:spTree>
    <p:extLst>
      <p:ext uri="{BB962C8B-B14F-4D97-AF65-F5344CB8AC3E}">
        <p14:creationId xmlns:p14="http://schemas.microsoft.com/office/powerpoint/2010/main" val="385503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zh-cn" dirty="0"/>
              <a:t>按 3 到 5 个要点汇总你的研究。</a:t>
            </a:r>
            <a:endParaRPr lang="en-US" dirty="0"/>
          </a:p>
          <a:p>
            <a:pPr rtl="0"/>
            <a:endParaRPr lang="en-US" dirty="0"/>
          </a:p>
        </p:txBody>
      </p:sp>
      <p:sp>
        <p:nvSpPr>
          <p:cNvPr id="4" name="幻灯片编号占位符 3"/>
          <p:cNvSpPr>
            <a:spLocks noGrp="1"/>
          </p:cNvSpPr>
          <p:nvPr>
            <p:ph type="sldNum" sz="quarter" idx="10"/>
          </p:nvPr>
        </p:nvSpPr>
        <p:spPr/>
        <p:txBody>
          <a:bodyPr rtlCol="0"/>
          <a:lstStyle/>
          <a:p>
            <a:pPr rtl="0"/>
            <a:fld id="{5D81F1E7-4EFD-4BFF-B438-FCD52FD36B17}" type="slidenum">
              <a:rPr lang="en-US" smtClean="0"/>
              <a:t>9</a:t>
            </a:fld>
            <a:endParaRPr lang="en-US"/>
          </a:p>
        </p:txBody>
      </p:sp>
    </p:spTree>
    <p:extLst>
      <p:ext uri="{BB962C8B-B14F-4D97-AF65-F5344CB8AC3E}">
        <p14:creationId xmlns:p14="http://schemas.microsoft.com/office/powerpoint/2010/main" val="4274336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81F1E7-4EFD-4BFF-B438-FCD52FD36B17}" type="slidenum">
              <a:rPr lang="en-US" altLang="zh-CN" noProof="0" smtClean="0"/>
              <a:pPr/>
              <a:t>10</a:t>
            </a:fld>
            <a:endParaRPr lang="zh-CN" altLang="en-US" noProof="0" dirty="0"/>
          </a:p>
        </p:txBody>
      </p:sp>
    </p:spTree>
    <p:extLst>
      <p:ext uri="{BB962C8B-B14F-4D97-AF65-F5344CB8AC3E}">
        <p14:creationId xmlns:p14="http://schemas.microsoft.com/office/powerpoint/2010/main" val="3812676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矩形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ctrTitle"/>
          </p:nvPr>
        </p:nvSpPr>
        <p:spPr>
          <a:xfrm>
            <a:off x="609600" y="4740333"/>
            <a:ext cx="10972800" cy="1263534"/>
          </a:xfrm>
        </p:spPr>
        <p:txBody>
          <a:bodyPr rtlCol="0" anchor="ctr">
            <a:normAutofit/>
          </a:bodyPr>
          <a:lstStyle>
            <a:lvl1pPr algn="l">
              <a:defRPr sz="5800">
                <a:latin typeface="Microsoft YaHei UI" panose="020B0503020204020204" pitchFamily="34" charset="-122"/>
                <a:ea typeface="Microsoft YaHei UI" panose="020B0503020204020204" pitchFamily="34" charset="-122"/>
              </a:defRPr>
            </a:lvl1pPr>
          </a:lstStyle>
          <a:p>
            <a:pPr rtl="0"/>
            <a:r>
              <a:rPr lang="zh-CN" altLang="en-US"/>
              <a:t>单击此处编辑母版标题样式</a:t>
            </a:r>
            <a:endParaRPr dirty="0"/>
          </a:p>
        </p:txBody>
      </p:sp>
      <p:cxnSp>
        <p:nvCxnSpPr>
          <p:cNvPr id="8" name="直接连接符​​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副标题 2"/>
          <p:cNvSpPr>
            <a:spLocks noGrp="1"/>
          </p:cNvSpPr>
          <p:nvPr>
            <p:ph type="subTitle" idx="1"/>
          </p:nvPr>
        </p:nvSpPr>
        <p:spPr>
          <a:xfrm>
            <a:off x="609600" y="6286500"/>
            <a:ext cx="10972800" cy="457200"/>
          </a:xfrm>
        </p:spPr>
        <p:txBody>
          <a:bodyPr rtlCol="0" anchor="ctr">
            <a:normAutofit/>
          </a:bodyPr>
          <a:lstStyle>
            <a:lvl1pPr marL="0" indent="0" algn="l">
              <a:spcBef>
                <a:spcPts val="0"/>
              </a:spcBef>
              <a:buNone/>
              <a:defRPr sz="1800">
                <a:solidFill>
                  <a:schemeClr val="tx1">
                    <a:lumMod val="50000"/>
                  </a:schemeClr>
                </a:solidFill>
                <a:latin typeface="Microsoft YaHei UI" panose="020B0503020204020204" pitchFamily="34" charset="-122"/>
                <a:ea typeface="Microsoft YaHei UI" panose="020B0503020204020204" pitchFamily="34" charset="-122"/>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zh-CN" altLang="en-US"/>
              <a:t>单击此处编辑母版副标题样式</a:t>
            </a:r>
            <a:endParaRPr dirty="0"/>
          </a:p>
        </p:txBody>
      </p:sp>
      <p:pic>
        <p:nvPicPr>
          <p:cNvPr id="9" name="图片 8" descr="试管特写"/>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dirty="0"/>
          </a:p>
        </p:txBody>
      </p:sp>
      <p:sp>
        <p:nvSpPr>
          <p:cNvPr id="3" name="竖排文字占位符 2"/>
          <p:cNvSpPr>
            <a:spLocks noGrp="1"/>
          </p:cNvSpPr>
          <p:nvPr>
            <p:ph type="body" orient="vert" idx="1"/>
          </p:nvPr>
        </p:nvSpPr>
        <p:spPr/>
        <p:txBody>
          <a:bodyPr vert="eaVert" rtlCol="0"/>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dirty="0"/>
          </a:p>
        </p:txBody>
      </p:sp>
      <p:sp>
        <p:nvSpPr>
          <p:cNvPr id="6" name="幻灯片编号占位符 3"/>
          <p:cNvSpPr>
            <a:spLocks noGrp="1"/>
          </p:cNvSpPr>
          <p:nvPr>
            <p:ph type="sldNum" sz="quarter" idx="12"/>
          </p:nvPr>
        </p:nvSpPr>
        <p:spPr/>
        <p:txBody>
          <a:bodyPr rtlCol="0"/>
          <a:lstStyle/>
          <a:p>
            <a:pPr rtl="0"/>
            <a:fld id="{5F4C9F40-B079-4B71-A627-7266DFEA7F03}" type="slidenum">
              <a:rPr/>
              <a:t>‹#›</a:t>
            </a:fld>
            <a:endParaRPr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4" name="日期占位符 5"/>
          <p:cNvSpPr>
            <a:spLocks noGrp="1"/>
          </p:cNvSpPr>
          <p:nvPr>
            <p:ph type="dt" sz="half" idx="10"/>
          </p:nvPr>
        </p:nvSpPr>
        <p:spPr/>
        <p:txBody>
          <a:bodyPr rtlCol="0"/>
          <a:lstStyle>
            <a:lvl1pPr>
              <a:defRPr/>
            </a:lvl1pPr>
          </a:lstStyle>
          <a:p>
            <a:endParaRPr lang="zh-CN" altLang="en-US" dirty="0"/>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7" name="矩形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latin typeface="Microsoft YaHei UI" panose="020B0503020204020204" pitchFamily="34" charset="-122"/>
              <a:ea typeface="Microsoft YaHei UI" panose="020B0503020204020204" pitchFamily="34" charset="-122"/>
            </a:endParaRPr>
          </a:p>
        </p:txBody>
      </p:sp>
      <p:cxnSp>
        <p:nvCxnSpPr>
          <p:cNvPr id="8" name="直接连接符​​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垂直标题 1"/>
          <p:cNvSpPr>
            <a:spLocks noGrp="1"/>
          </p:cNvSpPr>
          <p:nvPr>
            <p:ph type="title" orient="vert"/>
          </p:nvPr>
        </p:nvSpPr>
        <p:spPr>
          <a:xfrm>
            <a:off x="9486900" y="685800"/>
            <a:ext cx="2324100" cy="5486399"/>
          </a:xfrm>
        </p:spPr>
        <p:txBody>
          <a:bodyPr vert="eaVert" rtlCol="0"/>
          <a:lstStyle>
            <a:lvl1pPr>
              <a:defRPr>
                <a:latin typeface="Microsoft YaHei UI" panose="020B0503020204020204" pitchFamily="34" charset="-122"/>
                <a:ea typeface="Microsoft YaHei UI" panose="020B0503020204020204" pitchFamily="34" charset="-122"/>
              </a:defRPr>
            </a:lvl1pPr>
          </a:lstStyle>
          <a:p>
            <a:pPr rtl="0"/>
            <a:r>
              <a:rPr lang="zh-CN" altLang="en-US"/>
              <a:t>单击此处编辑母版标题样式</a:t>
            </a:r>
            <a:endParaRPr dirty="0"/>
          </a:p>
        </p:txBody>
      </p:sp>
      <p:sp>
        <p:nvSpPr>
          <p:cNvPr id="3" name="竖排文字占位符 2"/>
          <p:cNvSpPr>
            <a:spLocks noGrp="1"/>
          </p:cNvSpPr>
          <p:nvPr>
            <p:ph type="body" orient="vert" idx="1"/>
          </p:nvPr>
        </p:nvSpPr>
        <p:spPr>
          <a:xfrm>
            <a:off x="838199" y="685800"/>
            <a:ext cx="8105775" cy="5486399"/>
          </a:xfrm>
        </p:spPr>
        <p:txBody>
          <a:bodyPr vert="eaVert"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dirty="0"/>
          </a:p>
        </p:txBody>
      </p:sp>
      <p:sp>
        <p:nvSpPr>
          <p:cNvPr id="6" name="幻灯片编号占位符 3"/>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5F4C9F40-B079-4B71-A627-7266DFEA7F03}" type="slidenum">
              <a:rPr lang="en-US" altLang="zh-CN" smtClean="0"/>
              <a:pPr/>
              <a:t>‹#›</a:t>
            </a:fld>
            <a:endParaRPr lang="en-US" altLang="zh-CN"/>
          </a:p>
        </p:txBody>
      </p:sp>
      <p:sp>
        <p:nvSpPr>
          <p:cNvPr id="5" name="页脚占位符 4"/>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noProof="0" dirty="0"/>
          </a:p>
        </p:txBody>
      </p:sp>
      <p:sp>
        <p:nvSpPr>
          <p:cNvPr id="4" name="日期占位符 5"/>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zh-CN" altLang="en-US" dirty="0"/>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dirty="0"/>
          </a:p>
        </p:txBody>
      </p:sp>
      <p:sp>
        <p:nvSpPr>
          <p:cNvPr id="3" name="内容占位符 2"/>
          <p:cNvSpPr>
            <a:spLocks noGrp="1"/>
          </p:cNvSpPr>
          <p:nvPr>
            <p:ph idx="1"/>
          </p:nvPr>
        </p:nvSpPr>
        <p:spPr/>
        <p:txBody>
          <a:bodyPr rtlCol="0"/>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dirty="0"/>
          </a:p>
        </p:txBody>
      </p:sp>
      <p:sp>
        <p:nvSpPr>
          <p:cNvPr id="6" name="幻灯片编号占位符 3"/>
          <p:cNvSpPr>
            <a:spLocks noGrp="1"/>
          </p:cNvSpPr>
          <p:nvPr>
            <p:ph type="sldNum" sz="quarter" idx="12"/>
          </p:nvPr>
        </p:nvSpPr>
        <p:spPr/>
        <p:txBody>
          <a:bodyPr rtlCol="0"/>
          <a:lstStyle/>
          <a:p>
            <a:pPr rtl="0"/>
            <a:fld id="{5F4C9F40-B079-4B71-A627-7266DFEA7F03}" type="slidenum">
              <a:rPr/>
              <a:t>‹#›</a:t>
            </a:fld>
            <a:endParaRPr dirty="0"/>
          </a:p>
        </p:txBody>
      </p:sp>
      <p:sp>
        <p:nvSpPr>
          <p:cNvPr id="5" name="页脚占位符 4"/>
          <p:cNvSpPr>
            <a:spLocks noGrp="1"/>
          </p:cNvSpPr>
          <p:nvPr>
            <p:ph type="ftr" sz="quarter" idx="11"/>
          </p:nvPr>
        </p:nvSpPr>
        <p:spPr/>
        <p:txBody>
          <a:bodyPr rtlCol="0"/>
          <a:lstStyle/>
          <a:p>
            <a:pPr rtl="0"/>
            <a:endParaRPr lang="zh-CN" altLang="en-US" noProof="0" dirty="0"/>
          </a:p>
        </p:txBody>
      </p:sp>
      <p:sp>
        <p:nvSpPr>
          <p:cNvPr id="4" name="日期占位符 5"/>
          <p:cNvSpPr>
            <a:spLocks noGrp="1"/>
          </p:cNvSpPr>
          <p:nvPr>
            <p:ph type="dt" sz="half" idx="10"/>
          </p:nvPr>
        </p:nvSpPr>
        <p:spPr/>
        <p:txBody>
          <a:bodyPr rtlCol="0"/>
          <a:lstStyle>
            <a:lvl1pPr>
              <a:defRPr/>
            </a:lvl1pPr>
          </a:lstStyle>
          <a:p>
            <a:endParaRPr lang="zh-CN" altLang="en-US" dirty="0"/>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a:xfrm>
            <a:off x="609600" y="3153095"/>
            <a:ext cx="10972800" cy="2286000"/>
          </a:xfrm>
        </p:spPr>
        <p:txBody>
          <a:bodyPr rtlCol="0" anchor="b">
            <a:normAutofit/>
          </a:bodyPr>
          <a:lstStyle>
            <a:lvl1pPr>
              <a:defRPr sz="5800" b="0">
                <a:latin typeface="Microsoft YaHei UI" panose="020B0503020204020204" pitchFamily="34" charset="-122"/>
                <a:ea typeface="Microsoft YaHei UI" panose="020B0503020204020204" pitchFamily="34" charset="-122"/>
              </a:defRPr>
            </a:lvl1pPr>
          </a:lstStyle>
          <a:p>
            <a:pPr rtl="0"/>
            <a:r>
              <a:rPr lang="zh-CN" altLang="en-US"/>
              <a:t>单击此处编辑母版标题样式</a:t>
            </a:r>
            <a:endParaRPr dirty="0"/>
          </a:p>
        </p:txBody>
      </p:sp>
      <p:cxnSp>
        <p:nvCxnSpPr>
          <p:cNvPr id="8" name="直接连接符​​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p:nvPr>
        </p:nvSpPr>
        <p:spPr>
          <a:xfrm>
            <a:off x="603250" y="5864054"/>
            <a:ext cx="10972800" cy="450042"/>
          </a:xfrm>
        </p:spPr>
        <p:txBody>
          <a:bodyPr rtlCol="0" anchor="ctr"/>
          <a:lstStyle>
            <a:lvl1pPr marL="0" indent="0">
              <a:spcBef>
                <a:spcPts val="0"/>
              </a:spcBef>
              <a:buNone/>
              <a:defRPr sz="2000">
                <a:solidFill>
                  <a:schemeClr val="tx1">
                    <a:lumMod val="50000"/>
                  </a:schemeClr>
                </a:solidFill>
                <a:latin typeface="Microsoft YaHei UI" panose="020B0503020204020204" pitchFamily="34" charset="-122"/>
                <a:ea typeface="Microsoft YaHei UI"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编辑母版文本样式</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dirty="0"/>
          </a:p>
        </p:txBody>
      </p:sp>
      <p:sp>
        <p:nvSpPr>
          <p:cNvPr id="3" name="内容占位符 2"/>
          <p:cNvSpPr>
            <a:spLocks noGrp="1"/>
          </p:cNvSpPr>
          <p:nvPr>
            <p:ph sz="half" idx="1"/>
          </p:nvPr>
        </p:nvSpPr>
        <p:spPr>
          <a:xfrm>
            <a:off x="1066800" y="1714501"/>
            <a:ext cx="4752109" cy="4457700"/>
          </a:xfrm>
        </p:spPr>
        <p:txBody>
          <a:bodyPr rtlCol="0">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dirty="0"/>
          </a:p>
        </p:txBody>
      </p:sp>
      <p:sp>
        <p:nvSpPr>
          <p:cNvPr id="4" name="内容占位符 3"/>
          <p:cNvSpPr>
            <a:spLocks noGrp="1"/>
          </p:cNvSpPr>
          <p:nvPr>
            <p:ph sz="half" idx="2"/>
          </p:nvPr>
        </p:nvSpPr>
        <p:spPr>
          <a:xfrm>
            <a:off x="6373091" y="1714501"/>
            <a:ext cx="4752109" cy="4457700"/>
          </a:xfrm>
        </p:spPr>
        <p:txBody>
          <a:bodyPr rtlCol="0">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dirty="0"/>
          </a:p>
        </p:txBody>
      </p:sp>
      <p:sp>
        <p:nvSpPr>
          <p:cNvPr id="7" name="幻灯片编号占位符 4"/>
          <p:cNvSpPr>
            <a:spLocks noGrp="1"/>
          </p:cNvSpPr>
          <p:nvPr>
            <p:ph type="sldNum" sz="quarter" idx="12"/>
          </p:nvPr>
        </p:nvSpPr>
        <p:spPr/>
        <p:txBody>
          <a:bodyPr rtlCol="0"/>
          <a:lstStyle/>
          <a:p>
            <a:pPr rtl="0"/>
            <a:fld id="{5F4C9F40-B079-4B71-A627-7266DFEA7F03}" type="slidenum">
              <a:rPr/>
              <a:t>‹#›</a:t>
            </a:fld>
            <a:endParaRPr/>
          </a:p>
        </p:txBody>
      </p:sp>
      <p:sp>
        <p:nvSpPr>
          <p:cNvPr id="6" name="页脚占位符 5"/>
          <p:cNvSpPr>
            <a:spLocks noGrp="1"/>
          </p:cNvSpPr>
          <p:nvPr>
            <p:ph type="ftr" sz="quarter" idx="11"/>
          </p:nvPr>
        </p:nvSpPr>
        <p:spPr/>
        <p:txBody>
          <a:bodyPr rtlCol="0"/>
          <a:lstStyle/>
          <a:p>
            <a:pPr rtl="0"/>
            <a:endParaRPr lang="zh-CN" altLang="en-US" noProof="0" dirty="0"/>
          </a:p>
        </p:txBody>
      </p:sp>
      <p:sp>
        <p:nvSpPr>
          <p:cNvPr id="5" name="日期占位符 6"/>
          <p:cNvSpPr>
            <a:spLocks noGrp="1"/>
          </p:cNvSpPr>
          <p:nvPr>
            <p:ph type="dt" sz="half" idx="10"/>
          </p:nvPr>
        </p:nvSpPr>
        <p:spPr/>
        <p:txBody>
          <a:bodyPr rtlCol="0"/>
          <a:lstStyle>
            <a:lvl1pPr>
              <a:defRPr/>
            </a:lvl1pPr>
          </a:lstStyle>
          <a:p>
            <a:endParaRPr lang="zh-CN" altLang="en-US" dirty="0"/>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dirty="0"/>
          </a:p>
        </p:txBody>
      </p:sp>
      <p:sp>
        <p:nvSpPr>
          <p:cNvPr id="3" name="文本占位符 2"/>
          <p:cNvSpPr>
            <a:spLocks noGrp="1"/>
          </p:cNvSpPr>
          <p:nvPr>
            <p:ph type="body" idx="1"/>
          </p:nvPr>
        </p:nvSpPr>
        <p:spPr>
          <a:xfrm>
            <a:off x="1066800" y="1529541"/>
            <a:ext cx="4754880" cy="811583"/>
          </a:xfrm>
        </p:spPr>
        <p:txBody>
          <a:bodyPr rtlCol="0"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编辑母版文本样式</a:t>
            </a:r>
          </a:p>
        </p:txBody>
      </p:sp>
      <p:sp>
        <p:nvSpPr>
          <p:cNvPr id="4" name="内容占位符 3"/>
          <p:cNvSpPr>
            <a:spLocks noGrp="1"/>
          </p:cNvSpPr>
          <p:nvPr>
            <p:ph sz="half" idx="2"/>
          </p:nvPr>
        </p:nvSpPr>
        <p:spPr>
          <a:xfrm>
            <a:off x="1066800" y="2484692"/>
            <a:ext cx="4754880" cy="3687508"/>
          </a:xfrm>
        </p:spPr>
        <p:txBody>
          <a:bodyPr rtlCol="0"/>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dirty="0"/>
          </a:p>
        </p:txBody>
      </p:sp>
      <p:sp>
        <p:nvSpPr>
          <p:cNvPr id="5" name="文本占位符 4"/>
          <p:cNvSpPr>
            <a:spLocks noGrp="1"/>
          </p:cNvSpPr>
          <p:nvPr>
            <p:ph type="body" sz="quarter" idx="3"/>
          </p:nvPr>
        </p:nvSpPr>
        <p:spPr>
          <a:xfrm>
            <a:off x="6370320" y="1529541"/>
            <a:ext cx="4754880" cy="811583"/>
          </a:xfrm>
        </p:spPr>
        <p:txBody>
          <a:bodyPr rtlCol="0"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编辑母版文本样式</a:t>
            </a:r>
          </a:p>
        </p:txBody>
      </p:sp>
      <p:sp>
        <p:nvSpPr>
          <p:cNvPr id="6" name="内容占位符 5"/>
          <p:cNvSpPr>
            <a:spLocks noGrp="1"/>
          </p:cNvSpPr>
          <p:nvPr>
            <p:ph sz="quarter" idx="4"/>
          </p:nvPr>
        </p:nvSpPr>
        <p:spPr>
          <a:xfrm>
            <a:off x="6370320" y="2484692"/>
            <a:ext cx="4754880" cy="3687508"/>
          </a:xfrm>
        </p:spPr>
        <p:txBody>
          <a:bodyPr rtlCol="0"/>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dirty="0"/>
          </a:p>
        </p:txBody>
      </p:sp>
      <p:sp>
        <p:nvSpPr>
          <p:cNvPr id="9" name="幻灯片编号占位符 6"/>
          <p:cNvSpPr>
            <a:spLocks noGrp="1"/>
          </p:cNvSpPr>
          <p:nvPr>
            <p:ph type="sldNum" sz="quarter" idx="12"/>
          </p:nvPr>
        </p:nvSpPr>
        <p:spPr/>
        <p:txBody>
          <a:bodyPr rtlCol="0"/>
          <a:lstStyle/>
          <a:p>
            <a:pPr rtl="0"/>
            <a:fld id="{5F4C9F40-B079-4B71-A627-7266DFEA7F03}" type="slidenum">
              <a:rPr/>
              <a:t>‹#›</a:t>
            </a:fld>
            <a:endParaRPr/>
          </a:p>
        </p:txBody>
      </p:sp>
      <p:sp>
        <p:nvSpPr>
          <p:cNvPr id="8" name="页脚占位符 7"/>
          <p:cNvSpPr>
            <a:spLocks noGrp="1"/>
          </p:cNvSpPr>
          <p:nvPr>
            <p:ph type="ftr" sz="quarter" idx="11"/>
          </p:nvPr>
        </p:nvSpPr>
        <p:spPr/>
        <p:txBody>
          <a:bodyPr rtlCol="0"/>
          <a:lstStyle/>
          <a:p>
            <a:pPr rtl="0"/>
            <a:endParaRPr lang="zh-CN" altLang="en-US" noProof="0" dirty="0"/>
          </a:p>
        </p:txBody>
      </p:sp>
      <p:sp>
        <p:nvSpPr>
          <p:cNvPr id="7" name="日期占位符 8"/>
          <p:cNvSpPr>
            <a:spLocks noGrp="1"/>
          </p:cNvSpPr>
          <p:nvPr>
            <p:ph type="dt" sz="half" idx="10"/>
          </p:nvPr>
        </p:nvSpPr>
        <p:spPr/>
        <p:txBody>
          <a:bodyPr rtlCol="0"/>
          <a:lstStyle>
            <a:lvl1pPr>
              <a:defRPr/>
            </a:lvl1pPr>
          </a:lstStyle>
          <a:p>
            <a:endParaRPr lang="zh-CN" altLang="en-US" dirty="0"/>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dirty="0"/>
          </a:p>
        </p:txBody>
      </p:sp>
      <p:sp>
        <p:nvSpPr>
          <p:cNvPr id="5" name="幻灯片编号占位符 2"/>
          <p:cNvSpPr>
            <a:spLocks noGrp="1"/>
          </p:cNvSpPr>
          <p:nvPr>
            <p:ph type="sldNum" sz="quarter" idx="12"/>
          </p:nvPr>
        </p:nvSpPr>
        <p:spPr/>
        <p:txBody>
          <a:bodyPr rtlCol="0"/>
          <a:lstStyle/>
          <a:p>
            <a:pPr rtl="0"/>
            <a:fld id="{5F4C9F40-B079-4B71-A627-7266DFEA7F03}" type="slidenum">
              <a:rPr/>
              <a:t>‹#›</a:t>
            </a:fld>
            <a:endParaRPr/>
          </a:p>
        </p:txBody>
      </p:sp>
      <p:sp>
        <p:nvSpPr>
          <p:cNvPr id="4" name="页脚占位符 3"/>
          <p:cNvSpPr>
            <a:spLocks noGrp="1"/>
          </p:cNvSpPr>
          <p:nvPr>
            <p:ph type="ftr" sz="quarter" idx="11"/>
          </p:nvPr>
        </p:nvSpPr>
        <p:spPr/>
        <p:txBody>
          <a:bodyPr rtlCol="0"/>
          <a:lstStyle/>
          <a:p>
            <a:pPr rtl="0"/>
            <a:endParaRPr lang="zh-CN" altLang="en-US" noProof="0" dirty="0"/>
          </a:p>
        </p:txBody>
      </p:sp>
      <p:sp>
        <p:nvSpPr>
          <p:cNvPr id="3" name="日期占位符 5"/>
          <p:cNvSpPr>
            <a:spLocks noGrp="1"/>
          </p:cNvSpPr>
          <p:nvPr>
            <p:ph type="dt" sz="half" idx="10"/>
          </p:nvPr>
        </p:nvSpPr>
        <p:spPr/>
        <p:txBody>
          <a:bodyPr rtlCol="0"/>
          <a:lstStyle>
            <a:lvl1pPr>
              <a:defRPr/>
            </a:lvl1pPr>
          </a:lstStyle>
          <a:p>
            <a:endParaRPr lang="zh-CN" altLang="en-US" dirty="0"/>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4" name="幻灯片编号占位符 1"/>
          <p:cNvSpPr>
            <a:spLocks noGrp="1"/>
          </p:cNvSpPr>
          <p:nvPr>
            <p:ph type="sldNum" sz="quarter" idx="12"/>
          </p:nvPr>
        </p:nvSpPr>
        <p:spPr/>
        <p:txBody>
          <a:bodyPr rtlCol="0"/>
          <a:lstStyle/>
          <a:p>
            <a:pPr rtl="0"/>
            <a:fld id="{5F4C9F40-B079-4B71-A627-7266DFEA7F03}" type="slidenum">
              <a:rPr/>
              <a:t>‹#›</a:t>
            </a:fld>
            <a:endParaRPr dirty="0"/>
          </a:p>
        </p:txBody>
      </p:sp>
      <p:sp>
        <p:nvSpPr>
          <p:cNvPr id="3" name="页脚占位符 2"/>
          <p:cNvSpPr>
            <a:spLocks noGrp="1"/>
          </p:cNvSpPr>
          <p:nvPr>
            <p:ph type="ftr" sz="quarter" idx="11"/>
          </p:nvPr>
        </p:nvSpPr>
        <p:spPr/>
        <p:txBody>
          <a:bodyPr rtlCol="0"/>
          <a:lstStyle/>
          <a:p>
            <a:pPr rtl="0"/>
            <a:endParaRPr lang="zh-CN" altLang="en-US" noProof="0" dirty="0"/>
          </a:p>
        </p:txBody>
      </p:sp>
      <p:sp>
        <p:nvSpPr>
          <p:cNvPr id="2" name="日期占位符 3"/>
          <p:cNvSpPr>
            <a:spLocks noGrp="1"/>
          </p:cNvSpPr>
          <p:nvPr>
            <p:ph type="dt" sz="half" idx="10"/>
          </p:nvPr>
        </p:nvSpPr>
        <p:spPr/>
        <p:txBody>
          <a:bodyPr rtlCol="0"/>
          <a:lstStyle>
            <a:lvl1pPr>
              <a:defRPr/>
            </a:lvl1pPr>
          </a:lstStyle>
          <a:p>
            <a:endParaRPr lang="zh-CN" altLang="en-US"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题注的内容">
    <p:spTree>
      <p:nvGrpSpPr>
        <p:cNvPr id="1" name=""/>
        <p:cNvGrpSpPr/>
        <p:nvPr/>
      </p:nvGrpSpPr>
      <p:grpSpPr>
        <a:xfrm>
          <a:off x="0" y="0"/>
          <a:ext cx="0" cy="0"/>
          <a:chOff x="0" y="0"/>
          <a:chExt cx="0" cy="0"/>
        </a:xfrm>
      </p:grpSpPr>
      <p:sp>
        <p:nvSpPr>
          <p:cNvPr id="13" name="矩形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latin typeface="Microsoft YaHei UI" panose="020B0503020204020204" pitchFamily="34" charset="-122"/>
              <a:ea typeface="Microsoft YaHei UI" panose="020B0503020204020204" pitchFamily="34" charset="-122"/>
            </a:endParaRPr>
          </a:p>
        </p:txBody>
      </p:sp>
      <p:cxnSp>
        <p:nvCxnSpPr>
          <p:cNvPr id="9" name="直接连接符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380519" y="465512"/>
            <a:ext cx="3506162" cy="1600200"/>
          </a:xfrm>
        </p:spPr>
        <p:txBody>
          <a:bodyPr rtlCol="0" anchor="t">
            <a:normAutofit/>
          </a:bodyPr>
          <a:lstStyle>
            <a:lvl1pPr>
              <a:defRPr sz="2800" b="0">
                <a:latin typeface="Microsoft YaHei UI" panose="020B0503020204020204" pitchFamily="34" charset="-122"/>
                <a:ea typeface="Microsoft YaHei UI" panose="020B0503020204020204" pitchFamily="34" charset="-122"/>
              </a:defRPr>
            </a:lvl1pPr>
          </a:lstStyle>
          <a:p>
            <a:pPr rtl="0"/>
            <a:r>
              <a:rPr lang="zh-CN" altLang="en-US"/>
              <a:t>单击此处编辑母版标题样式</a:t>
            </a:r>
            <a:endParaRPr dirty="0"/>
          </a:p>
        </p:txBody>
      </p:sp>
      <p:sp>
        <p:nvSpPr>
          <p:cNvPr id="4" name="文本占位符 3"/>
          <p:cNvSpPr>
            <a:spLocks noGrp="1"/>
          </p:cNvSpPr>
          <p:nvPr>
            <p:ph type="body" sz="half" idx="2"/>
          </p:nvPr>
        </p:nvSpPr>
        <p:spPr>
          <a:xfrm>
            <a:off x="380519" y="3746500"/>
            <a:ext cx="3506162" cy="2425700"/>
          </a:xfrm>
        </p:spPr>
        <p:txBody>
          <a:bodyPr rtlCol="0" anchor="b">
            <a:normAutofit/>
          </a:bodyPr>
          <a:lstStyle>
            <a:lvl1pPr marL="0" indent="0">
              <a:spcBef>
                <a:spcPts val="1200"/>
              </a:spcBef>
              <a:buNone/>
              <a:defRPr sz="1600">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编辑母版文本样式</a:t>
            </a:r>
          </a:p>
        </p:txBody>
      </p:sp>
      <p:sp>
        <p:nvSpPr>
          <p:cNvPr id="3" name="内容占位符 2"/>
          <p:cNvSpPr>
            <a:spLocks noGrp="1"/>
          </p:cNvSpPr>
          <p:nvPr>
            <p:ph idx="1"/>
          </p:nvPr>
        </p:nvSpPr>
        <p:spPr>
          <a:xfrm>
            <a:off x="4699000" y="465513"/>
            <a:ext cx="7048500" cy="5935287"/>
          </a:xfrm>
        </p:spPr>
        <p:txBody>
          <a:bodyPr rtlCol="0">
            <a:normAutofit/>
          </a:bodyPr>
          <a:lstStyle>
            <a:lvl1pPr>
              <a:defRPr sz="2200">
                <a:latin typeface="Microsoft YaHei UI" panose="020B0503020204020204" pitchFamily="34" charset="-122"/>
                <a:ea typeface="Microsoft YaHei UI" panose="020B0503020204020204" pitchFamily="34" charset="-122"/>
              </a:defRPr>
            </a:lvl1pPr>
            <a:lvl2pPr>
              <a:defRPr sz="2000">
                <a:latin typeface="Microsoft YaHei UI" panose="020B0503020204020204" pitchFamily="34" charset="-122"/>
                <a:ea typeface="Microsoft YaHei UI" panose="020B0503020204020204" pitchFamily="34" charset="-122"/>
              </a:defRPr>
            </a:lvl2pPr>
            <a:lvl3pPr>
              <a:defRPr sz="1800">
                <a:latin typeface="Microsoft YaHei UI" panose="020B0503020204020204" pitchFamily="34" charset="-122"/>
                <a:ea typeface="Microsoft YaHei UI" panose="020B0503020204020204" pitchFamily="34" charset="-122"/>
              </a:defRPr>
            </a:lvl3pPr>
            <a:lvl4pPr>
              <a:defRPr sz="1600">
                <a:latin typeface="Microsoft YaHei UI" panose="020B0503020204020204" pitchFamily="34" charset="-122"/>
                <a:ea typeface="Microsoft YaHei UI" panose="020B0503020204020204" pitchFamily="34" charset="-122"/>
              </a:defRPr>
            </a:lvl4pPr>
            <a:lvl5pPr>
              <a:defRPr sz="1600">
                <a:latin typeface="Microsoft YaHei UI" panose="020B0503020204020204" pitchFamily="34" charset="-122"/>
                <a:ea typeface="Microsoft YaHei UI" panose="020B0503020204020204" pitchFamily="34" charset="-122"/>
              </a:defRPr>
            </a:lvl5pPr>
            <a:lvl6pPr>
              <a:defRPr sz="1600"/>
            </a:lvl6pPr>
            <a:lvl7pPr>
              <a:defRPr sz="1600"/>
            </a:lvl7pPr>
            <a:lvl8pPr>
              <a:defRPr sz="1600"/>
            </a:lvl8pPr>
            <a:lvl9pPr>
              <a:defRPr sz="1600"/>
            </a:lvl9pPr>
          </a:lstStyle>
          <a:p>
            <a:pPr lvl="0" rtl="0"/>
            <a:r>
              <a:rPr lang="zh-CN" altLang="en-US"/>
              <a:t>编辑母版文本样式</a:t>
            </a:r>
          </a:p>
          <a:p>
            <a:pPr lvl="1" rtl="0"/>
            <a:r>
              <a:rPr lang="zh-CN" altLang="en-US"/>
              <a:t>第二级</a:t>
            </a:r>
          </a:p>
          <a:p>
            <a:pPr lvl="2" rtl="0"/>
            <a:r>
              <a:rPr lang="zh-CN" altLang="en-US"/>
              <a:t>第三级</a:t>
            </a:r>
          </a:p>
          <a:p>
            <a:pPr lvl="3" rtl="0"/>
            <a:r>
              <a:rPr lang="zh-CN" altLang="en-US"/>
              <a:t>第四级</a:t>
            </a:r>
          </a:p>
          <a:p>
            <a:pPr lvl="4" rtl="0"/>
            <a:r>
              <a:rPr lang="zh-CN" altLang="en-US"/>
              <a:t>第五级</a:t>
            </a:r>
            <a:endParaRPr dirty="0"/>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题注的图片">
    <p:spTree>
      <p:nvGrpSpPr>
        <p:cNvPr id="1" name=""/>
        <p:cNvGrpSpPr/>
        <p:nvPr/>
      </p:nvGrpSpPr>
      <p:grpSpPr>
        <a:xfrm>
          <a:off x="0" y="0"/>
          <a:ext cx="0" cy="0"/>
          <a:chOff x="0" y="0"/>
          <a:chExt cx="0" cy="0"/>
        </a:xfrm>
      </p:grpSpPr>
      <p:sp>
        <p:nvSpPr>
          <p:cNvPr id="8" name="矩形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latin typeface="Microsoft YaHei UI" panose="020B0503020204020204" pitchFamily="34" charset="-122"/>
              <a:ea typeface="Microsoft YaHei UI" panose="020B0503020204020204" pitchFamily="34" charset="-122"/>
            </a:endParaRPr>
          </a:p>
        </p:txBody>
      </p:sp>
      <p:cxnSp>
        <p:nvCxnSpPr>
          <p:cNvPr id="9" name="直接连接符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384048" y="466344"/>
            <a:ext cx="3502152" cy="1600200"/>
          </a:xfrm>
        </p:spPr>
        <p:txBody>
          <a:bodyPr rtlCol="0" anchor="t">
            <a:normAutofit/>
          </a:bodyPr>
          <a:lstStyle>
            <a:lvl1pPr>
              <a:defRPr sz="2800" b="0">
                <a:latin typeface="Microsoft YaHei UI" panose="020B0503020204020204" pitchFamily="34" charset="-122"/>
                <a:ea typeface="Microsoft YaHei UI" panose="020B0503020204020204" pitchFamily="34" charset="-122"/>
              </a:defRPr>
            </a:lvl1pPr>
          </a:lstStyle>
          <a:p>
            <a:pPr rtl="0"/>
            <a:r>
              <a:rPr lang="zh-CN" altLang="en-US"/>
              <a:t>单击此处编辑母版标题样式</a:t>
            </a:r>
            <a:endParaRPr dirty="0"/>
          </a:p>
        </p:txBody>
      </p:sp>
      <p:sp>
        <p:nvSpPr>
          <p:cNvPr id="4" name="文本占位符 3"/>
          <p:cNvSpPr>
            <a:spLocks noGrp="1"/>
          </p:cNvSpPr>
          <p:nvPr>
            <p:ph type="body" sz="half" idx="2"/>
          </p:nvPr>
        </p:nvSpPr>
        <p:spPr>
          <a:xfrm>
            <a:off x="384048" y="3749040"/>
            <a:ext cx="3502152" cy="2423160"/>
          </a:xfrm>
        </p:spPr>
        <p:txBody>
          <a:bodyPr rtlCol="0" anchor="b">
            <a:normAutofit/>
          </a:bodyPr>
          <a:lstStyle>
            <a:lvl1pPr marL="0" indent="0">
              <a:spcBef>
                <a:spcPts val="1200"/>
              </a:spcBef>
              <a:buNone/>
              <a:defRPr sz="1600">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编辑母版文本样式</a:t>
            </a:r>
          </a:p>
        </p:txBody>
      </p:sp>
      <p:sp>
        <p:nvSpPr>
          <p:cNvPr id="3" name="图片占位符 2" descr="为添加图像预留的空占位符。单击占位符，选择要添加的图像。"/>
          <p:cNvSpPr>
            <a:spLocks noGrp="1"/>
          </p:cNvSpPr>
          <p:nvPr>
            <p:ph type="pic" idx="1"/>
          </p:nvPr>
        </p:nvSpPr>
        <p:spPr>
          <a:xfrm>
            <a:off x="4309872" y="0"/>
            <a:ext cx="7882128" cy="6858000"/>
          </a:xfrm>
        </p:spPr>
        <p:txBody>
          <a:bodyPr tIns="731520" rtlCol="0">
            <a:normAutofit/>
          </a:bodyPr>
          <a:lstStyle>
            <a:lvl1pPr marL="0" indent="0" algn="ctr">
              <a:buNone/>
              <a:defRPr sz="24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a:t>单击图标添加图片</a:t>
            </a:r>
            <a:endParaRPr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矩形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latin typeface="Microsoft YaHei UI" panose="020B0503020204020204" pitchFamily="34" charset="-122"/>
              <a:ea typeface="Microsoft YaHei UI" panose="020B0503020204020204" pitchFamily="34" charset="-122"/>
            </a:endParaRPr>
          </a:p>
        </p:txBody>
      </p:sp>
      <p:sp>
        <p:nvSpPr>
          <p:cNvPr id="2" name="标题占位符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pPr rtl="0"/>
            <a:r>
              <a:rPr lang="zh-cn" dirty="0"/>
              <a:t>单击此处编辑母版标题样式</a:t>
            </a:r>
            <a:endParaRPr dirty="0"/>
          </a:p>
        </p:txBody>
      </p:sp>
      <p:cxnSp>
        <p:nvCxnSpPr>
          <p:cNvPr id="9" name="直接连接符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endParaRPr dirty="0"/>
          </a:p>
        </p:txBody>
      </p:sp>
      <p:sp>
        <p:nvSpPr>
          <p:cNvPr id="6" name="幻灯片编号占位符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latin typeface="Microsoft YaHei UI" panose="020B0503020204020204" pitchFamily="34" charset="-122"/>
                <a:ea typeface="Microsoft YaHei UI" panose="020B0503020204020204" pitchFamily="34" charset="-122"/>
              </a:defRPr>
            </a:lvl1pPr>
          </a:lstStyle>
          <a:p>
            <a:fld id="{5F4C9F40-B079-4B71-A627-7266DFEA7F03}" type="slidenum">
              <a:rPr lang="en-US" altLang="zh-CN" noProof="0" smtClean="0"/>
              <a:pPr/>
              <a:t>‹#›</a:t>
            </a:fld>
            <a:endParaRPr lang="zh-CN" altLang="en-US" noProof="0" dirty="0"/>
          </a:p>
        </p:txBody>
      </p:sp>
      <p:sp>
        <p:nvSpPr>
          <p:cNvPr id="5" name="页脚占位符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latin typeface="Microsoft YaHei UI" panose="020B0503020204020204" pitchFamily="34" charset="-122"/>
                <a:ea typeface="Microsoft YaHei UI" panose="020B0503020204020204" pitchFamily="34" charset="-122"/>
              </a:defRPr>
            </a:lvl1pPr>
          </a:lstStyle>
          <a:p>
            <a:endParaRPr lang="zh-CN" altLang="en-US" dirty="0"/>
          </a:p>
        </p:txBody>
      </p:sp>
      <p:sp>
        <p:nvSpPr>
          <p:cNvPr id="4" name="日期占位符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latin typeface="Microsoft YaHei UI" panose="020B0503020204020204" pitchFamily="34" charset="-122"/>
                <a:ea typeface="Microsoft YaHei UI" panose="020B0503020204020204" pitchFamily="34" charset="-122"/>
              </a:defRPr>
            </a:lvl1pPr>
          </a:lstStyle>
          <a:p>
            <a:endParaRPr lang="zh-CN" altLang="en-US"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icrosoft YaHei UI" panose="020B0503020204020204" pitchFamily="34" charset="-122"/>
          <a:ea typeface="Microsoft YaHei UI" panose="020B0503020204020204" pitchFamily="34" charset="-122"/>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icrosoft YaHei UI" panose="020B0503020204020204" pitchFamily="34" charset="-122"/>
          <a:ea typeface="Microsoft YaHei UI" panose="020B0503020204020204" pitchFamily="34" charset="-122"/>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tel:1500137660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rtlCol="0">
            <a:normAutofit/>
          </a:bodyPr>
          <a:lstStyle/>
          <a:p>
            <a:r>
              <a:rPr lang="zh-CN" altLang="en-US" dirty="0"/>
              <a:t>端窗式盖革计数管研究进展</a:t>
            </a:r>
            <a:endParaRPr lang="zh-cn" dirty="0">
              <a:latin typeface="Microsoft YaHei UI" panose="020B0503020204020204" pitchFamily="34" charset="-122"/>
              <a:ea typeface="Microsoft YaHei UI" panose="020B0503020204020204" pitchFamily="34" charset="-122"/>
            </a:endParaRPr>
          </a:p>
        </p:txBody>
      </p:sp>
      <p:sp>
        <p:nvSpPr>
          <p:cNvPr id="3" name="副标题 2"/>
          <p:cNvSpPr>
            <a:spLocks noGrp="1"/>
          </p:cNvSpPr>
          <p:nvPr>
            <p:ph type="subTitle" idx="1"/>
          </p:nvPr>
        </p:nvSpPr>
        <p:spPr/>
        <p:txBody>
          <a:bodyPr rtlCol="0">
            <a:normAutofit/>
          </a:bodyPr>
          <a:lstStyle/>
          <a:p>
            <a:r>
              <a:rPr lang="zh-CN" altLang="en-US" sz="1600" dirty="0">
                <a:solidFill>
                  <a:schemeClr val="tx1">
                    <a:lumMod val="95000"/>
                  </a:schemeClr>
                </a:solidFill>
                <a:latin typeface="Microsoft YaHei UI" panose="020B0503020204020204" pitchFamily="34" charset="-122"/>
                <a:ea typeface="Microsoft YaHei UI" panose="020B0503020204020204" pitchFamily="34" charset="-122"/>
              </a:rPr>
              <a:t>李志远    </a:t>
            </a:r>
            <a:r>
              <a:rPr lang="zh-CN" altLang="en-US" sz="1600" dirty="0">
                <a:solidFill>
                  <a:schemeClr val="tx1">
                    <a:lumMod val="95000"/>
                  </a:schemeClr>
                </a:solidFill>
              </a:rPr>
              <a:t>军事科学院防化研究院</a:t>
            </a:r>
            <a:r>
              <a:rPr lang="zh-CN" altLang="en-US" sz="1600" dirty="0">
                <a:solidFill>
                  <a:schemeClr val="tx1">
                    <a:lumMod val="95000"/>
                  </a:schemeClr>
                </a:solidFill>
                <a:latin typeface="Microsoft YaHei UI" panose="020B0503020204020204" pitchFamily="34" charset="-122"/>
                <a:ea typeface="Microsoft YaHei UI" panose="020B0503020204020204" pitchFamily="34" charset="-122"/>
              </a:rPr>
              <a:t>    指导老师：</a:t>
            </a:r>
            <a:r>
              <a:rPr lang="zh-CN" altLang="en-US" sz="1600" dirty="0">
                <a:solidFill>
                  <a:schemeClr val="tx1">
                    <a:lumMod val="95000"/>
                  </a:schemeClr>
                </a:solidFill>
              </a:rPr>
              <a:t>艾宪芸（军事科学院防化研究院</a:t>
            </a:r>
            <a:r>
              <a:rPr lang="en-US" altLang="zh-CN" sz="1600" dirty="0">
                <a:solidFill>
                  <a:schemeClr val="tx1">
                    <a:lumMod val="95000"/>
                  </a:schemeClr>
                </a:solidFill>
              </a:rPr>
              <a:t> </a:t>
            </a:r>
            <a:r>
              <a:rPr lang="zh-CN" altLang="en-US" sz="1600" dirty="0">
                <a:solidFill>
                  <a:schemeClr val="tx1">
                    <a:lumMod val="95000"/>
                  </a:schemeClr>
                </a:solidFill>
                <a:latin typeface="Microsoft YaHei UI" panose="020B0503020204020204" pitchFamily="34" charset="-122"/>
                <a:ea typeface="Microsoft YaHei UI" panose="020B0503020204020204" pitchFamily="34" charset="-122"/>
              </a:rPr>
              <a:t>）、谢宇广（中国科学院高能物理研究所）</a:t>
            </a:r>
            <a:endParaRPr lang="zh-cn" sz="1600" dirty="0">
              <a:solidFill>
                <a:schemeClr val="tx1">
                  <a:lumMod val="95000"/>
                </a:scheme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zh-CN" altLang="en-US" dirty="0"/>
              <a:t>云母</a:t>
            </a:r>
            <a:r>
              <a:rPr lang="en-US" altLang="zh-CN" dirty="0"/>
              <a:t>-</a:t>
            </a:r>
            <a:r>
              <a:rPr lang="zh-CN" altLang="en-US" dirty="0"/>
              <a:t>石墨烯覆层结构</a:t>
            </a:r>
            <a:endParaRPr lang="zh-cn" dirty="0"/>
          </a:p>
        </p:txBody>
      </p:sp>
      <p:graphicFrame>
        <p:nvGraphicFramePr>
          <p:cNvPr id="4" name="内容占位符 2" descr="水平项目符号列表显示相互毗邻排列的 3 个组，项目符号置于每组下方"/>
          <p:cNvGraphicFramePr>
            <a:graphicFrameLocks noGrp="1"/>
          </p:cNvGraphicFramePr>
          <p:nvPr>
            <p:ph idx="1"/>
            <p:extLst>
              <p:ext uri="{D42A27DB-BD31-4B8C-83A1-F6EECF244321}">
                <p14:modId xmlns:p14="http://schemas.microsoft.com/office/powerpoint/2010/main" val="359552598"/>
              </p:ext>
            </p:extLst>
          </p:nvPr>
        </p:nvGraphicFramePr>
        <p:xfrm>
          <a:off x="1066799" y="1548581"/>
          <a:ext cx="10702413" cy="4623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7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zh-CN" altLang="en-US" dirty="0"/>
              <a:t>云母</a:t>
            </a:r>
            <a:r>
              <a:rPr lang="en-US" altLang="zh-CN" dirty="0"/>
              <a:t>-</a:t>
            </a:r>
            <a:r>
              <a:rPr lang="zh-CN" altLang="en-US" dirty="0"/>
              <a:t>石墨烯覆层结构</a:t>
            </a:r>
            <a:r>
              <a:rPr lang="en-US" altLang="zh-CN" dirty="0"/>
              <a:t>——</a:t>
            </a:r>
            <a:r>
              <a:rPr lang="zh-CN" altLang="en-US" dirty="0"/>
              <a:t>转移法</a:t>
            </a:r>
            <a:endParaRPr lang="zh-cn" dirty="0"/>
          </a:p>
        </p:txBody>
      </p:sp>
      <p:pic>
        <p:nvPicPr>
          <p:cNvPr id="5" name="内容占位符 4">
            <a:extLst>
              <a:ext uri="{FF2B5EF4-FFF2-40B4-BE49-F238E27FC236}">
                <a16:creationId xmlns:a16="http://schemas.microsoft.com/office/drawing/2014/main" id="{BFAC5B87-CF73-4B98-AE68-741621A2E21D}"/>
              </a:ext>
            </a:extLst>
          </p:cNvPr>
          <p:cNvPicPr>
            <a:picLocks noGrp="1" noChangeAspect="1"/>
          </p:cNvPicPr>
          <p:nvPr>
            <p:ph idx="1"/>
          </p:nvPr>
        </p:nvPicPr>
        <p:blipFill>
          <a:blip r:embed="rId3"/>
          <a:stretch>
            <a:fillRect/>
          </a:stretch>
        </p:blipFill>
        <p:spPr>
          <a:xfrm>
            <a:off x="703943" y="1534799"/>
            <a:ext cx="6346121" cy="1964250"/>
          </a:xfrm>
          <a:prstGeom prst="rect">
            <a:avLst/>
          </a:prstGeom>
        </p:spPr>
      </p:pic>
      <p:pic>
        <p:nvPicPr>
          <p:cNvPr id="6" name="图片 5">
            <a:extLst>
              <a:ext uri="{FF2B5EF4-FFF2-40B4-BE49-F238E27FC236}">
                <a16:creationId xmlns:a16="http://schemas.microsoft.com/office/drawing/2014/main" id="{141707D0-699E-481B-830C-C79BAD6F3E66}"/>
              </a:ext>
            </a:extLst>
          </p:cNvPr>
          <p:cNvPicPr>
            <a:picLocks noChangeAspect="1"/>
          </p:cNvPicPr>
          <p:nvPr/>
        </p:nvPicPr>
        <p:blipFill>
          <a:blip r:embed="rId4"/>
          <a:stretch>
            <a:fillRect/>
          </a:stretch>
        </p:blipFill>
        <p:spPr>
          <a:xfrm>
            <a:off x="2653924" y="3602782"/>
            <a:ext cx="4396140" cy="2989878"/>
          </a:xfrm>
          <a:prstGeom prst="rect">
            <a:avLst/>
          </a:prstGeom>
        </p:spPr>
      </p:pic>
      <p:sp>
        <p:nvSpPr>
          <p:cNvPr id="8" name="矩形 7">
            <a:extLst>
              <a:ext uri="{FF2B5EF4-FFF2-40B4-BE49-F238E27FC236}">
                <a16:creationId xmlns:a16="http://schemas.microsoft.com/office/drawing/2014/main" id="{705CFDB2-9019-44C0-BC2D-98512DF7523A}"/>
              </a:ext>
            </a:extLst>
          </p:cNvPr>
          <p:cNvSpPr/>
          <p:nvPr/>
        </p:nvSpPr>
        <p:spPr>
          <a:xfrm>
            <a:off x="345395" y="3683392"/>
            <a:ext cx="2192040" cy="2585323"/>
          </a:xfrm>
          <a:prstGeom prst="rect">
            <a:avLst/>
          </a:prstGeom>
        </p:spPr>
        <p:txBody>
          <a:bodyPr wrap="square">
            <a:spAutoFit/>
          </a:bodyPr>
          <a:lstStyle/>
          <a:p>
            <a:r>
              <a:rPr lang="zh-CN" altLang="en-US" dirty="0"/>
              <a:t>相比</a:t>
            </a:r>
            <a:r>
              <a:rPr lang="en-US" altLang="zh-CN" dirty="0"/>
              <a:t>SiO</a:t>
            </a:r>
            <a:r>
              <a:rPr lang="en-US" altLang="zh-CN" baseline="-25000" dirty="0"/>
              <a:t>2</a:t>
            </a:r>
            <a:r>
              <a:rPr lang="zh-CN" altLang="en-US" dirty="0"/>
              <a:t>，云母有超平的表面（</a:t>
            </a:r>
            <a:r>
              <a:rPr lang="en-US" altLang="zh-CN" dirty="0" err="1"/>
              <a:t>Ultraflat</a:t>
            </a:r>
            <a:r>
              <a:rPr lang="zh-CN" altLang="en-US" dirty="0"/>
              <a:t>）</a:t>
            </a:r>
          </a:p>
          <a:p>
            <a:endParaRPr lang="en-US" altLang="zh-CN" dirty="0"/>
          </a:p>
          <a:p>
            <a:r>
              <a:rPr lang="en-US" altLang="zh-CN" dirty="0"/>
              <a:t>Lui C H, Liu L, </a:t>
            </a:r>
            <a:r>
              <a:rPr lang="en-US" altLang="zh-CN" dirty="0" err="1"/>
              <a:t>Mak</a:t>
            </a:r>
            <a:r>
              <a:rPr lang="en-US" altLang="zh-CN" dirty="0"/>
              <a:t> K F, et al. </a:t>
            </a:r>
            <a:r>
              <a:rPr lang="en-US" altLang="zh-CN" dirty="0" err="1"/>
              <a:t>Ultraflat</a:t>
            </a:r>
            <a:r>
              <a:rPr lang="en-US" altLang="zh-CN" dirty="0"/>
              <a:t> graphene.[J]. Nature, 2009, 462(7271):339-341.</a:t>
            </a:r>
            <a:endParaRPr lang="zh-CN" altLang="en-US" dirty="0"/>
          </a:p>
        </p:txBody>
      </p:sp>
      <p:pic>
        <p:nvPicPr>
          <p:cNvPr id="9" name="图片 8">
            <a:extLst>
              <a:ext uri="{FF2B5EF4-FFF2-40B4-BE49-F238E27FC236}">
                <a16:creationId xmlns:a16="http://schemas.microsoft.com/office/drawing/2014/main" id="{924B6C20-DAFF-4BA7-9DE8-D14287879FFA}"/>
              </a:ext>
            </a:extLst>
          </p:cNvPr>
          <p:cNvPicPr>
            <a:picLocks noChangeAspect="1"/>
          </p:cNvPicPr>
          <p:nvPr/>
        </p:nvPicPr>
        <p:blipFill>
          <a:blip r:embed="rId5"/>
          <a:stretch>
            <a:fillRect/>
          </a:stretch>
        </p:blipFill>
        <p:spPr>
          <a:xfrm>
            <a:off x="7166553" y="1534799"/>
            <a:ext cx="4680052" cy="4933135"/>
          </a:xfrm>
          <a:prstGeom prst="rect">
            <a:avLst/>
          </a:prstGeom>
        </p:spPr>
      </p:pic>
    </p:spTree>
    <p:extLst>
      <p:ext uri="{BB962C8B-B14F-4D97-AF65-F5344CB8AC3E}">
        <p14:creationId xmlns:p14="http://schemas.microsoft.com/office/powerpoint/2010/main" val="205685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295131" y="5791210"/>
            <a:ext cx="11548082" cy="885089"/>
          </a:xfrm>
        </p:spPr>
        <p:txBody>
          <a:bodyPr rtlCol="0">
            <a:normAutofit/>
          </a:bodyPr>
          <a:lstStyle/>
          <a:p>
            <a:r>
              <a:rPr lang="zh-CN" altLang="en-US" dirty="0">
                <a:solidFill>
                  <a:schemeClr val="tx1"/>
                </a:solidFill>
              </a:rPr>
              <a:t>本研究中用转移法得到了覆盖有石墨烯的云母片，云母原片的直径约为</a:t>
            </a:r>
            <a:r>
              <a:rPr lang="en-US" altLang="zh-CN" dirty="0">
                <a:solidFill>
                  <a:schemeClr val="tx1"/>
                </a:solidFill>
              </a:rPr>
              <a:t>25mm</a:t>
            </a:r>
            <a:r>
              <a:rPr lang="zh-CN" altLang="en-US" dirty="0">
                <a:solidFill>
                  <a:schemeClr val="tx1"/>
                </a:solidFill>
              </a:rPr>
              <a:t>，通过显微镜放大观察石墨烯边缘不规整、与云母之间的结合也不完整，过程复杂不适合大批量应用。</a:t>
            </a:r>
            <a:endParaRPr lang="zh-cn" dirty="0">
              <a:solidFill>
                <a:schemeClr val="tx1"/>
              </a:solidFill>
            </a:endParaRPr>
          </a:p>
        </p:txBody>
      </p:sp>
      <p:pic>
        <p:nvPicPr>
          <p:cNvPr id="4" name="图片 3">
            <a:extLst>
              <a:ext uri="{FF2B5EF4-FFF2-40B4-BE49-F238E27FC236}">
                <a16:creationId xmlns:a16="http://schemas.microsoft.com/office/drawing/2014/main" id="{1E70AEE0-A708-4A8C-A63D-B5844E09B65D}"/>
              </a:ext>
            </a:extLst>
          </p:cNvPr>
          <p:cNvPicPr>
            <a:picLocks noChangeAspect="1"/>
          </p:cNvPicPr>
          <p:nvPr/>
        </p:nvPicPr>
        <p:blipFill>
          <a:blip r:embed="rId3"/>
          <a:stretch>
            <a:fillRect/>
          </a:stretch>
        </p:blipFill>
        <p:spPr>
          <a:xfrm>
            <a:off x="318881" y="541117"/>
            <a:ext cx="8368831" cy="4887461"/>
          </a:xfrm>
          <a:prstGeom prst="rect">
            <a:avLst/>
          </a:prstGeom>
        </p:spPr>
      </p:pic>
      <p:pic>
        <p:nvPicPr>
          <p:cNvPr id="8" name="图片 7">
            <a:extLst>
              <a:ext uri="{FF2B5EF4-FFF2-40B4-BE49-F238E27FC236}">
                <a16:creationId xmlns:a16="http://schemas.microsoft.com/office/drawing/2014/main" id="{16916612-AD18-4925-9475-A530C8035DA2}"/>
              </a:ext>
            </a:extLst>
          </p:cNvPr>
          <p:cNvPicPr>
            <a:picLocks noChangeAspect="1"/>
          </p:cNvPicPr>
          <p:nvPr/>
        </p:nvPicPr>
        <p:blipFill>
          <a:blip r:embed="rId4"/>
          <a:stretch>
            <a:fillRect/>
          </a:stretch>
        </p:blipFill>
        <p:spPr>
          <a:xfrm>
            <a:off x="8837759" y="541117"/>
            <a:ext cx="3005454" cy="1950123"/>
          </a:xfrm>
          <a:prstGeom prst="rect">
            <a:avLst/>
          </a:prstGeom>
        </p:spPr>
      </p:pic>
      <p:pic>
        <p:nvPicPr>
          <p:cNvPr id="9" name="图片 8">
            <a:extLst>
              <a:ext uri="{FF2B5EF4-FFF2-40B4-BE49-F238E27FC236}">
                <a16:creationId xmlns:a16="http://schemas.microsoft.com/office/drawing/2014/main" id="{822A5469-1ECF-4C55-9437-D25B7BCD89E8}"/>
              </a:ext>
            </a:extLst>
          </p:cNvPr>
          <p:cNvPicPr>
            <a:picLocks noChangeAspect="1"/>
          </p:cNvPicPr>
          <p:nvPr/>
        </p:nvPicPr>
        <p:blipFill>
          <a:blip r:embed="rId5"/>
          <a:stretch>
            <a:fillRect/>
          </a:stretch>
        </p:blipFill>
        <p:spPr>
          <a:xfrm>
            <a:off x="8877558" y="3406009"/>
            <a:ext cx="2965655" cy="2070708"/>
          </a:xfrm>
          <a:prstGeom prst="rect">
            <a:avLst/>
          </a:prstGeom>
        </p:spPr>
      </p:pic>
      <p:sp>
        <p:nvSpPr>
          <p:cNvPr id="2" name="文本框 1">
            <a:extLst>
              <a:ext uri="{FF2B5EF4-FFF2-40B4-BE49-F238E27FC236}">
                <a16:creationId xmlns:a16="http://schemas.microsoft.com/office/drawing/2014/main" id="{6DB90F25-7F52-4364-AD74-25B31F944332}"/>
              </a:ext>
            </a:extLst>
          </p:cNvPr>
          <p:cNvSpPr txBox="1"/>
          <p:nvPr/>
        </p:nvSpPr>
        <p:spPr>
          <a:xfrm>
            <a:off x="8838855" y="2491240"/>
            <a:ext cx="3081764" cy="923330"/>
          </a:xfrm>
          <a:prstGeom prst="rect">
            <a:avLst/>
          </a:prstGeom>
          <a:noFill/>
        </p:spPr>
        <p:txBody>
          <a:bodyPr wrap="square" rtlCol="0">
            <a:spAutoFit/>
          </a:bodyPr>
          <a:lstStyle/>
          <a:p>
            <a:pPr algn="just"/>
            <a:r>
              <a:rPr lang="zh-CN" altLang="en-US" dirty="0"/>
              <a:t>实验得到</a:t>
            </a:r>
            <a:r>
              <a:rPr lang="el-GR" altLang="zh-CN" dirty="0"/>
              <a:t>Φ</a:t>
            </a:r>
            <a:r>
              <a:rPr lang="en-US" altLang="zh-CN" dirty="0"/>
              <a:t>25mm</a:t>
            </a:r>
            <a:r>
              <a:rPr lang="zh-CN" altLang="en-US" dirty="0"/>
              <a:t>的云母</a:t>
            </a:r>
            <a:r>
              <a:rPr lang="en-US" altLang="zh-CN" dirty="0"/>
              <a:t>-</a:t>
            </a:r>
            <a:r>
              <a:rPr lang="zh-CN" altLang="en-US" dirty="0"/>
              <a:t>石墨烯转移片，黑色不规则线条是用笔标记的石墨烯边缘。</a:t>
            </a:r>
          </a:p>
        </p:txBody>
      </p:sp>
    </p:spTree>
    <p:extLst>
      <p:ext uri="{BB962C8B-B14F-4D97-AF65-F5344CB8AC3E}">
        <p14:creationId xmlns:p14="http://schemas.microsoft.com/office/powerpoint/2010/main" val="82303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zh-CN" altLang="en-US" dirty="0"/>
              <a:t>云母</a:t>
            </a:r>
            <a:r>
              <a:rPr lang="en-US" altLang="zh-CN" dirty="0"/>
              <a:t>-</a:t>
            </a:r>
            <a:r>
              <a:rPr lang="zh-CN" altLang="en-US" dirty="0"/>
              <a:t>石墨烯</a:t>
            </a:r>
            <a:r>
              <a:rPr lang="en-US" altLang="zh-CN" dirty="0"/>
              <a:t>——</a:t>
            </a:r>
            <a:r>
              <a:rPr lang="zh-CN" altLang="en-US" dirty="0"/>
              <a:t>化学气相沉积法（</a:t>
            </a:r>
            <a:r>
              <a:rPr lang="en-US" altLang="zh-CN" dirty="0"/>
              <a:t>CVD</a:t>
            </a:r>
            <a:r>
              <a:rPr lang="zh-CN" altLang="en-US" dirty="0"/>
              <a:t>）</a:t>
            </a:r>
            <a:endParaRPr lang="zh-cn" dirty="0"/>
          </a:p>
        </p:txBody>
      </p:sp>
      <p:pic>
        <p:nvPicPr>
          <p:cNvPr id="5" name="图片 4" descr="C:\Users\Jenny\AppData\Roaming\Tencent\Users\6696489\QQ\WinTemp\RichOle\}8V0[5D%HOJ$)N{`MPZ6O}8.png">
            <a:extLst>
              <a:ext uri="{FF2B5EF4-FFF2-40B4-BE49-F238E27FC236}">
                <a16:creationId xmlns:a16="http://schemas.microsoft.com/office/drawing/2014/main" id="{1141EE40-B98E-4406-8AFB-2A3C8ED5FD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46811" y="1624355"/>
            <a:ext cx="5678384" cy="3188019"/>
          </a:xfrm>
          <a:prstGeom prst="rect">
            <a:avLst/>
          </a:prstGeom>
          <a:noFill/>
          <a:ln>
            <a:noFill/>
          </a:ln>
        </p:spPr>
      </p:pic>
      <p:pic>
        <p:nvPicPr>
          <p:cNvPr id="14" name="图片 13">
            <a:extLst>
              <a:ext uri="{FF2B5EF4-FFF2-40B4-BE49-F238E27FC236}">
                <a16:creationId xmlns:a16="http://schemas.microsoft.com/office/drawing/2014/main" id="{42C73F18-4B38-419E-9DC4-026E350D3E45}"/>
              </a:ext>
            </a:extLst>
          </p:cNvPr>
          <p:cNvPicPr>
            <a:picLocks noChangeAspect="1"/>
          </p:cNvPicPr>
          <p:nvPr/>
        </p:nvPicPr>
        <p:blipFill>
          <a:blip r:embed="rId4"/>
          <a:stretch>
            <a:fillRect/>
          </a:stretch>
        </p:blipFill>
        <p:spPr>
          <a:xfrm>
            <a:off x="7431314" y="1624355"/>
            <a:ext cx="3656316" cy="3188019"/>
          </a:xfrm>
          <a:prstGeom prst="rect">
            <a:avLst/>
          </a:prstGeom>
        </p:spPr>
      </p:pic>
      <p:sp>
        <p:nvSpPr>
          <p:cNvPr id="10" name="文本框 9">
            <a:extLst>
              <a:ext uri="{FF2B5EF4-FFF2-40B4-BE49-F238E27FC236}">
                <a16:creationId xmlns:a16="http://schemas.microsoft.com/office/drawing/2014/main" id="{965B8768-2026-4FD2-82C4-48B41739F39A}"/>
              </a:ext>
            </a:extLst>
          </p:cNvPr>
          <p:cNvSpPr txBox="1"/>
          <p:nvPr/>
        </p:nvSpPr>
        <p:spPr>
          <a:xfrm>
            <a:off x="1446810" y="4812374"/>
            <a:ext cx="9763495" cy="1938992"/>
          </a:xfrm>
          <a:prstGeom prst="rect">
            <a:avLst/>
          </a:prstGeom>
          <a:noFill/>
        </p:spPr>
        <p:txBody>
          <a:bodyPr wrap="square" rtlCol="0">
            <a:spAutoFit/>
          </a:bodyPr>
          <a:lstStyle/>
          <a:p>
            <a:r>
              <a:rPr lang="en-US" altLang="zh-CN" sz="2400" dirty="0"/>
              <a:t>        CVD</a:t>
            </a:r>
            <a:r>
              <a:rPr lang="zh-CN" altLang="en-US" sz="2400" dirty="0"/>
              <a:t>生长方法是一种成本较低的大面积石墨烯生长方法，通过拉曼光谱检测高品质石墨烯薄膜可得到右图的谱形。</a:t>
            </a:r>
            <a:endParaRPr lang="en-US" altLang="zh-CN" sz="2400" dirty="0"/>
          </a:p>
          <a:p>
            <a:r>
              <a:rPr lang="en-US" altLang="zh-CN" sz="2400" dirty="0"/>
              <a:t>        </a:t>
            </a:r>
            <a:r>
              <a:rPr lang="zh-CN" altLang="en-US" sz="2400" dirty="0"/>
              <a:t>经调研，北京大学刘忠范院士领导的研究团队在耐高温玻璃和普通玻璃上成功实现了高品质石墨烯薄膜的可控生长，但国内还没有实现云母云母基底上的大面积石墨烯可控生长。</a:t>
            </a:r>
          </a:p>
        </p:txBody>
      </p:sp>
    </p:spTree>
    <p:extLst>
      <p:ext uri="{BB962C8B-B14F-4D97-AF65-F5344CB8AC3E}">
        <p14:creationId xmlns:p14="http://schemas.microsoft.com/office/powerpoint/2010/main" val="33413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zh-CN" altLang="en-US" dirty="0"/>
              <a:t>云母</a:t>
            </a:r>
            <a:r>
              <a:rPr lang="en-US" altLang="zh-CN" dirty="0"/>
              <a:t>-</a:t>
            </a:r>
            <a:r>
              <a:rPr lang="zh-CN" altLang="en-US" dirty="0"/>
              <a:t>石墨烯</a:t>
            </a:r>
            <a:r>
              <a:rPr lang="en-US" altLang="zh-CN" dirty="0"/>
              <a:t>——</a:t>
            </a:r>
            <a:r>
              <a:rPr lang="zh-CN" altLang="en-US" dirty="0"/>
              <a:t>化学气相沉积法（</a:t>
            </a:r>
            <a:r>
              <a:rPr lang="en-US" altLang="zh-CN" dirty="0"/>
              <a:t>CVD</a:t>
            </a:r>
            <a:r>
              <a:rPr lang="zh-CN" altLang="en-US" dirty="0"/>
              <a:t>）</a:t>
            </a:r>
            <a:endParaRPr lang="zh-cn" dirty="0"/>
          </a:p>
        </p:txBody>
      </p:sp>
      <p:pic>
        <p:nvPicPr>
          <p:cNvPr id="3" name="图片 2">
            <a:extLst>
              <a:ext uri="{FF2B5EF4-FFF2-40B4-BE49-F238E27FC236}">
                <a16:creationId xmlns:a16="http://schemas.microsoft.com/office/drawing/2014/main" id="{E85F0995-D8F7-40E5-AD1B-D20AC4C5E6DC}"/>
              </a:ext>
            </a:extLst>
          </p:cNvPr>
          <p:cNvPicPr>
            <a:picLocks noChangeAspect="1"/>
          </p:cNvPicPr>
          <p:nvPr/>
        </p:nvPicPr>
        <p:blipFill>
          <a:blip r:embed="rId3"/>
          <a:stretch>
            <a:fillRect/>
          </a:stretch>
        </p:blipFill>
        <p:spPr>
          <a:xfrm>
            <a:off x="1330373" y="1500540"/>
            <a:ext cx="3211616" cy="2410986"/>
          </a:xfrm>
          <a:prstGeom prst="rect">
            <a:avLst/>
          </a:prstGeom>
        </p:spPr>
      </p:pic>
      <p:pic>
        <p:nvPicPr>
          <p:cNvPr id="6" name="图片 5">
            <a:extLst>
              <a:ext uri="{FF2B5EF4-FFF2-40B4-BE49-F238E27FC236}">
                <a16:creationId xmlns:a16="http://schemas.microsoft.com/office/drawing/2014/main" id="{758E1853-21CC-4E2C-A8CB-6AD08C4B7D4B}"/>
              </a:ext>
            </a:extLst>
          </p:cNvPr>
          <p:cNvPicPr>
            <a:picLocks noChangeAspect="1"/>
          </p:cNvPicPr>
          <p:nvPr/>
        </p:nvPicPr>
        <p:blipFill>
          <a:blip r:embed="rId4"/>
          <a:stretch>
            <a:fillRect/>
          </a:stretch>
        </p:blipFill>
        <p:spPr>
          <a:xfrm>
            <a:off x="4731995" y="1508049"/>
            <a:ext cx="3211616" cy="2414658"/>
          </a:xfrm>
          <a:prstGeom prst="rect">
            <a:avLst/>
          </a:prstGeom>
        </p:spPr>
      </p:pic>
      <p:pic>
        <p:nvPicPr>
          <p:cNvPr id="12" name="图片 11">
            <a:extLst>
              <a:ext uri="{FF2B5EF4-FFF2-40B4-BE49-F238E27FC236}">
                <a16:creationId xmlns:a16="http://schemas.microsoft.com/office/drawing/2014/main" id="{7A9B4D0E-FD27-4B8E-ACC6-3D7BCE8C34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0373" y="3976414"/>
            <a:ext cx="3214650" cy="2754586"/>
          </a:xfrm>
          <a:prstGeom prst="rect">
            <a:avLst/>
          </a:prstGeom>
        </p:spPr>
      </p:pic>
      <p:pic>
        <p:nvPicPr>
          <p:cNvPr id="13" name="图片 12">
            <a:extLst>
              <a:ext uri="{FF2B5EF4-FFF2-40B4-BE49-F238E27FC236}">
                <a16:creationId xmlns:a16="http://schemas.microsoft.com/office/drawing/2014/main" id="{7C3F1BF1-B553-4982-BFDF-0C2C00EABF86}"/>
              </a:ext>
            </a:extLst>
          </p:cNvPr>
          <p:cNvPicPr>
            <a:picLocks noChangeAspect="1"/>
          </p:cNvPicPr>
          <p:nvPr/>
        </p:nvPicPr>
        <p:blipFill>
          <a:blip r:embed="rId6"/>
          <a:stretch>
            <a:fillRect/>
          </a:stretch>
        </p:blipFill>
        <p:spPr>
          <a:xfrm>
            <a:off x="4731995" y="3976414"/>
            <a:ext cx="3211616" cy="2765767"/>
          </a:xfrm>
          <a:prstGeom prst="rect">
            <a:avLst/>
          </a:prstGeom>
        </p:spPr>
      </p:pic>
      <p:sp>
        <p:nvSpPr>
          <p:cNvPr id="7" name="文本框 6">
            <a:extLst>
              <a:ext uri="{FF2B5EF4-FFF2-40B4-BE49-F238E27FC236}">
                <a16:creationId xmlns:a16="http://schemas.microsoft.com/office/drawing/2014/main" id="{1B85972B-5E7E-4104-BBB6-08B598A15CE1}"/>
              </a:ext>
            </a:extLst>
          </p:cNvPr>
          <p:cNvSpPr txBox="1"/>
          <p:nvPr/>
        </p:nvSpPr>
        <p:spPr>
          <a:xfrm>
            <a:off x="8130583" y="1775811"/>
            <a:ext cx="3687610" cy="4401205"/>
          </a:xfrm>
          <a:prstGeom prst="rect">
            <a:avLst/>
          </a:prstGeom>
          <a:noFill/>
        </p:spPr>
        <p:txBody>
          <a:bodyPr wrap="square" rtlCol="0">
            <a:spAutoFit/>
          </a:bodyPr>
          <a:lstStyle/>
          <a:p>
            <a:pPr algn="just"/>
            <a:r>
              <a:rPr lang="zh-CN" altLang="en-US" sz="2000" dirty="0"/>
              <a:t>       本研究中通过多种生长方式和生长条件对比，在生长温度</a:t>
            </a:r>
            <a:r>
              <a:rPr lang="en-US" altLang="zh-CN" sz="2000" dirty="0"/>
              <a:t>T=800℃</a:t>
            </a:r>
            <a:r>
              <a:rPr lang="zh-CN" altLang="en-US" sz="2000" dirty="0"/>
              <a:t>，恒温时间</a:t>
            </a:r>
            <a:r>
              <a:rPr lang="en-US" altLang="zh-CN" sz="2000" dirty="0"/>
              <a:t>t=10min</a:t>
            </a:r>
            <a:r>
              <a:rPr lang="zh-CN" altLang="en-US" sz="2000" dirty="0"/>
              <a:t>，气体浓度</a:t>
            </a:r>
            <a:r>
              <a:rPr lang="en-US" altLang="zh-CN" sz="2000" dirty="0"/>
              <a:t>C2H2=20sccm</a:t>
            </a:r>
            <a:r>
              <a:rPr lang="zh-CN" altLang="en-US" sz="2000" dirty="0"/>
              <a:t>的条件下得到了少量散落石墨烯的生成。图中可以看出</a:t>
            </a:r>
            <a:r>
              <a:rPr lang="en-US" altLang="zh-CN" sz="2000" dirty="0"/>
              <a:t>D</a:t>
            </a:r>
            <a:r>
              <a:rPr lang="zh-CN" altLang="en-US" sz="2000" dirty="0"/>
              <a:t>，</a:t>
            </a:r>
            <a:r>
              <a:rPr lang="en-US" altLang="zh-CN" sz="2000" dirty="0"/>
              <a:t>D’</a:t>
            </a:r>
            <a:r>
              <a:rPr lang="zh-CN" altLang="en-US" sz="2000" dirty="0"/>
              <a:t>，</a:t>
            </a:r>
            <a:r>
              <a:rPr lang="en-US" altLang="zh-CN" sz="2000" dirty="0"/>
              <a:t>G</a:t>
            </a:r>
            <a:r>
              <a:rPr lang="zh-CN" altLang="en-US" sz="2000" dirty="0"/>
              <a:t>，</a:t>
            </a:r>
            <a:r>
              <a:rPr lang="en-US" altLang="zh-CN" sz="2000" dirty="0"/>
              <a:t>G’</a:t>
            </a:r>
            <a:r>
              <a:rPr lang="zh-CN" altLang="en-US" sz="2000" dirty="0"/>
              <a:t>峰，但是</a:t>
            </a:r>
            <a:r>
              <a:rPr lang="en-US" altLang="zh-CN" sz="2000" dirty="0"/>
              <a:t>D’</a:t>
            </a:r>
            <a:r>
              <a:rPr lang="zh-CN" altLang="en-US" sz="2000" dirty="0"/>
              <a:t>和</a:t>
            </a:r>
            <a:r>
              <a:rPr lang="en-US" altLang="zh-CN" sz="2000" dirty="0"/>
              <a:t>G’</a:t>
            </a:r>
            <a:r>
              <a:rPr lang="zh-CN" altLang="en-US" sz="2000" dirty="0"/>
              <a:t>峰不是很明显，说明石墨烯的缺陷较大。</a:t>
            </a:r>
            <a:endParaRPr lang="en-US" altLang="zh-CN" sz="2000" dirty="0"/>
          </a:p>
          <a:p>
            <a:pPr algn="just"/>
            <a:r>
              <a:rPr lang="en-US" altLang="zh-CN" sz="2000" dirty="0"/>
              <a:t>        </a:t>
            </a:r>
            <a:r>
              <a:rPr lang="zh-CN" altLang="en-US" sz="2000" dirty="0"/>
              <a:t>由于天然云母的裂解温度较低，</a:t>
            </a:r>
            <a:r>
              <a:rPr lang="en-US" altLang="zh-CN" sz="2000" dirty="0"/>
              <a:t>800</a:t>
            </a:r>
            <a:r>
              <a:rPr lang="zh-CN" altLang="en-US" sz="2000" dirty="0"/>
              <a:t>℃时已经开始出现变化，右上图已经出现鼓包现象。</a:t>
            </a:r>
            <a:endParaRPr lang="en-US" altLang="zh-CN" sz="2000" dirty="0"/>
          </a:p>
          <a:p>
            <a:pPr algn="just"/>
            <a:r>
              <a:rPr lang="zh-CN" altLang="en-US" sz="2000" dirty="0"/>
              <a:t>因此下一步可考虑温度更高的人工合同云母</a:t>
            </a:r>
            <a:r>
              <a:rPr lang="en-US" altLang="zh-CN" sz="2000" dirty="0"/>
              <a:t>——</a:t>
            </a:r>
            <a:r>
              <a:rPr lang="zh-CN" altLang="en-US" sz="2000" dirty="0"/>
              <a:t>如氟金云母，使用温度超过</a:t>
            </a:r>
            <a:r>
              <a:rPr lang="en-US" altLang="zh-CN" sz="2000" dirty="0"/>
              <a:t>1000</a:t>
            </a:r>
            <a:r>
              <a:rPr lang="zh-CN" altLang="en-US" sz="2000" dirty="0"/>
              <a:t>℃。</a:t>
            </a:r>
            <a:endParaRPr lang="en-US" altLang="zh-CN" sz="2000" dirty="0"/>
          </a:p>
        </p:txBody>
      </p:sp>
    </p:spTree>
    <p:extLst>
      <p:ext uri="{BB962C8B-B14F-4D97-AF65-F5344CB8AC3E}">
        <p14:creationId xmlns:p14="http://schemas.microsoft.com/office/powerpoint/2010/main" val="354903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t>解决方法探索</a:t>
            </a:r>
            <a:endParaRPr lang="en-US" dirty="0"/>
          </a:p>
        </p:txBody>
      </p:sp>
      <p:graphicFrame>
        <p:nvGraphicFramePr>
          <p:cNvPr id="4" name="内容占位符 3">
            <a:extLst>
              <a:ext uri="{FF2B5EF4-FFF2-40B4-BE49-F238E27FC236}">
                <a16:creationId xmlns:a16="http://schemas.microsoft.com/office/drawing/2014/main" id="{86644E43-F8D9-465B-A12B-AB9027C3EC5A}"/>
              </a:ext>
            </a:extLst>
          </p:cNvPr>
          <p:cNvGraphicFramePr>
            <a:graphicFrameLocks noGrp="1"/>
          </p:cNvGraphicFramePr>
          <p:nvPr>
            <p:ph idx="1"/>
            <p:extLst>
              <p:ext uri="{D42A27DB-BD31-4B8C-83A1-F6EECF244321}">
                <p14:modId xmlns:p14="http://schemas.microsoft.com/office/powerpoint/2010/main" val="2032932052"/>
              </p:ext>
            </p:extLst>
          </p:nvPr>
        </p:nvGraphicFramePr>
        <p:xfrm>
          <a:off x="1066800" y="1714500"/>
          <a:ext cx="100584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933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zh-CN" altLang="en-US" dirty="0"/>
              <a:t>新型高分子聚合薄窗材料应用</a:t>
            </a:r>
            <a:endParaRPr lang="zh-cn" dirty="0"/>
          </a:p>
        </p:txBody>
      </p:sp>
      <p:pic>
        <p:nvPicPr>
          <p:cNvPr id="6" name="内容占位符 5">
            <a:extLst>
              <a:ext uri="{FF2B5EF4-FFF2-40B4-BE49-F238E27FC236}">
                <a16:creationId xmlns:a16="http://schemas.microsoft.com/office/drawing/2014/main" id="{E2FBC50E-9C75-4FEB-8242-345E946092B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9198"/>
          <a:stretch/>
        </p:blipFill>
        <p:spPr>
          <a:xfrm>
            <a:off x="174169" y="1869621"/>
            <a:ext cx="6901791" cy="3525159"/>
          </a:xfrm>
        </p:spPr>
      </p:pic>
      <p:sp>
        <p:nvSpPr>
          <p:cNvPr id="7" name="文本框 6">
            <a:extLst>
              <a:ext uri="{FF2B5EF4-FFF2-40B4-BE49-F238E27FC236}">
                <a16:creationId xmlns:a16="http://schemas.microsoft.com/office/drawing/2014/main" id="{FC241C12-21A1-4164-B81B-D83E0F54FA3D}"/>
              </a:ext>
            </a:extLst>
          </p:cNvPr>
          <p:cNvSpPr txBox="1"/>
          <p:nvPr/>
        </p:nvSpPr>
        <p:spPr>
          <a:xfrm>
            <a:off x="7075960" y="1463220"/>
            <a:ext cx="5130554" cy="5970865"/>
          </a:xfrm>
          <a:prstGeom prst="rect">
            <a:avLst/>
          </a:prstGeom>
          <a:noFill/>
        </p:spPr>
        <p:txBody>
          <a:bodyPr wrap="square" rtlCol="0">
            <a:spAutoFit/>
          </a:bodyPr>
          <a:lstStyle/>
          <a:p>
            <a:pPr marL="457200" indent="-457200">
              <a:buFont typeface="Arial" panose="020B0604020202020204" pitchFamily="34" charset="0"/>
              <a:buChar char="•"/>
            </a:pPr>
            <a:r>
              <a:rPr lang="zh-CN" altLang="en-US" sz="2800" dirty="0"/>
              <a:t>热分解温度可达</a:t>
            </a:r>
            <a:r>
              <a:rPr lang="en-US" altLang="zh-CN" sz="2800" dirty="0"/>
              <a:t>596</a:t>
            </a:r>
            <a:r>
              <a:rPr lang="zh-CN" altLang="en-US" sz="2800" dirty="0"/>
              <a:t>℃接近天然云母；</a:t>
            </a:r>
            <a:endParaRPr lang="en-US" altLang="zh-CN" sz="2800" dirty="0"/>
          </a:p>
          <a:p>
            <a:pPr marL="457200" indent="-457200">
              <a:buFont typeface="Arial" panose="020B0604020202020204" pitchFamily="34" charset="0"/>
              <a:buChar char="•"/>
            </a:pPr>
            <a:r>
              <a:rPr lang="zh-CN" altLang="en-US" sz="2800" dirty="0"/>
              <a:t>抗拉伸强度，同等厚度约是云母的</a:t>
            </a:r>
            <a:r>
              <a:rPr lang="en-US" altLang="zh-CN" sz="2800" dirty="0"/>
              <a:t>3-5</a:t>
            </a:r>
            <a:r>
              <a:rPr lang="zh-CN" altLang="en-US" sz="2800" dirty="0"/>
              <a:t>倍；</a:t>
            </a:r>
            <a:endParaRPr lang="en-US" altLang="zh-CN" sz="2800" dirty="0"/>
          </a:p>
          <a:p>
            <a:pPr marL="457200" indent="-457200">
              <a:buFont typeface="Arial" panose="020B0604020202020204" pitchFamily="34" charset="0"/>
              <a:buChar char="•"/>
            </a:pPr>
            <a:r>
              <a:rPr lang="zh-CN" altLang="en-US" sz="2800" dirty="0"/>
              <a:t>厚度均匀，目前国外最小厚度能做到</a:t>
            </a:r>
            <a:r>
              <a:rPr lang="en-US" altLang="zh-CN" sz="2800" dirty="0"/>
              <a:t>5um</a:t>
            </a:r>
            <a:r>
              <a:rPr lang="zh-CN" altLang="en-US" sz="2800" dirty="0"/>
              <a:t>；</a:t>
            </a:r>
            <a:endParaRPr lang="en-US" altLang="zh-CN" sz="2800" dirty="0"/>
          </a:p>
          <a:p>
            <a:pPr marL="457200" indent="-457200">
              <a:buFont typeface="Arial" panose="020B0604020202020204" pitchFamily="34" charset="0"/>
              <a:buChar char="•"/>
            </a:pPr>
            <a:r>
              <a:rPr lang="zh-CN" altLang="en-US" sz="2800" dirty="0"/>
              <a:t>云母需要人工剥片，厚度不易控制，良品率低；</a:t>
            </a:r>
            <a:endParaRPr lang="en-US" altLang="zh-CN" sz="2800" dirty="0"/>
          </a:p>
          <a:p>
            <a:pPr marL="457200" indent="-457200">
              <a:buFont typeface="Arial" panose="020B0604020202020204" pitchFamily="34" charset="0"/>
              <a:buChar char="•"/>
            </a:pPr>
            <a:r>
              <a:rPr lang="zh-CN" altLang="en-US" sz="2800" dirty="0"/>
              <a:t>密度小为</a:t>
            </a:r>
            <a:r>
              <a:rPr lang="en-US" altLang="zh-CN" sz="2800" dirty="0"/>
              <a:t>1.4g/cm</a:t>
            </a:r>
            <a:r>
              <a:rPr lang="en-US" altLang="zh-CN" sz="2800" baseline="30000" dirty="0"/>
              <a:t>3</a:t>
            </a:r>
            <a:r>
              <a:rPr lang="zh-CN" altLang="en-US" sz="2800" dirty="0"/>
              <a:t>，是云母的一半；</a:t>
            </a:r>
            <a:endParaRPr lang="en-US" altLang="zh-CN" sz="2800" dirty="0"/>
          </a:p>
          <a:p>
            <a:pPr marL="457200" indent="-457200">
              <a:buFont typeface="Arial" panose="020B0604020202020204" pitchFamily="34" charset="0"/>
              <a:buChar char="•"/>
            </a:pPr>
            <a:r>
              <a:rPr lang="zh-CN" altLang="en-US" sz="2800" dirty="0"/>
              <a:t>主要成分为</a:t>
            </a:r>
            <a:r>
              <a:rPr lang="en-US" altLang="zh-CN" sz="2800" dirty="0"/>
              <a:t>C-H-O-N</a:t>
            </a:r>
            <a:r>
              <a:rPr lang="zh-CN" altLang="en-US" sz="2800" dirty="0"/>
              <a:t>，不含放射性本底。</a:t>
            </a:r>
            <a:endParaRPr lang="en-US" altLang="zh-CN" sz="2800" dirty="0"/>
          </a:p>
          <a:p>
            <a:pPr marL="457200" indent="-457200">
              <a:buFont typeface="Arial" panose="020B0604020202020204" pitchFamily="34" charset="0"/>
              <a:buChar char="•"/>
            </a:pPr>
            <a:endParaRPr lang="en-US" altLang="zh-CN" sz="2800" dirty="0"/>
          </a:p>
          <a:p>
            <a:endParaRPr lang="zh-CN" altLang="en-US" dirty="0"/>
          </a:p>
        </p:txBody>
      </p:sp>
      <p:sp>
        <p:nvSpPr>
          <p:cNvPr id="8" name="文本框 7">
            <a:extLst>
              <a:ext uri="{FF2B5EF4-FFF2-40B4-BE49-F238E27FC236}">
                <a16:creationId xmlns:a16="http://schemas.microsoft.com/office/drawing/2014/main" id="{ED01391F-B569-44C4-9247-877F20604895}"/>
              </a:ext>
            </a:extLst>
          </p:cNvPr>
          <p:cNvSpPr txBox="1"/>
          <p:nvPr/>
        </p:nvSpPr>
        <p:spPr>
          <a:xfrm>
            <a:off x="1278353" y="5501512"/>
            <a:ext cx="5229325" cy="584775"/>
          </a:xfrm>
          <a:prstGeom prst="rect">
            <a:avLst/>
          </a:prstGeom>
          <a:noFill/>
        </p:spPr>
        <p:txBody>
          <a:bodyPr wrap="square" rtlCol="0">
            <a:spAutoFit/>
          </a:bodyPr>
          <a:lstStyle/>
          <a:p>
            <a:pPr algn="ctr"/>
            <a:r>
              <a:rPr lang="zh-CN" altLang="en-US" sz="3200" dirty="0"/>
              <a:t>有机高分子材料</a:t>
            </a:r>
            <a:r>
              <a:rPr lang="en-US" altLang="zh-CN" sz="3200" dirty="0"/>
              <a:t>(PIS</a:t>
            </a:r>
            <a:r>
              <a:rPr lang="zh-CN" altLang="en-US" sz="3200" dirty="0"/>
              <a:t>）</a:t>
            </a:r>
          </a:p>
        </p:txBody>
      </p:sp>
    </p:spTree>
    <p:extLst>
      <p:ext uri="{BB962C8B-B14F-4D97-AF65-F5344CB8AC3E}">
        <p14:creationId xmlns:p14="http://schemas.microsoft.com/office/powerpoint/2010/main" val="18789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zh-CN" altLang="en-US" dirty="0"/>
              <a:t>新型高分子聚合薄窗材料应用</a:t>
            </a:r>
            <a:endParaRPr lang="zh-cn" dirty="0"/>
          </a:p>
        </p:txBody>
      </p:sp>
      <p:graphicFrame>
        <p:nvGraphicFramePr>
          <p:cNvPr id="7" name="内容占位符 6">
            <a:extLst>
              <a:ext uri="{FF2B5EF4-FFF2-40B4-BE49-F238E27FC236}">
                <a16:creationId xmlns:a16="http://schemas.microsoft.com/office/drawing/2014/main" id="{9E529A16-6F52-4ECB-B8BC-C94FF9C27719}"/>
              </a:ext>
            </a:extLst>
          </p:cNvPr>
          <p:cNvGraphicFramePr>
            <a:graphicFrameLocks noGrp="1"/>
          </p:cNvGraphicFramePr>
          <p:nvPr>
            <p:ph idx="1"/>
            <p:extLst>
              <p:ext uri="{D42A27DB-BD31-4B8C-83A1-F6EECF244321}">
                <p14:modId xmlns:p14="http://schemas.microsoft.com/office/powerpoint/2010/main" val="713587242"/>
              </p:ext>
            </p:extLst>
          </p:nvPr>
        </p:nvGraphicFramePr>
        <p:xfrm>
          <a:off x="1066800" y="1453243"/>
          <a:ext cx="10058400"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a:extLst>
              <a:ext uri="{FF2B5EF4-FFF2-40B4-BE49-F238E27FC236}">
                <a16:creationId xmlns:a16="http://schemas.microsoft.com/office/drawing/2014/main" id="{1B6A1001-4D12-4DA5-B584-BDE4250879D5}"/>
              </a:ext>
            </a:extLst>
          </p:cNvPr>
          <p:cNvSpPr txBox="1"/>
          <p:nvPr/>
        </p:nvSpPr>
        <p:spPr>
          <a:xfrm>
            <a:off x="4298868" y="6183840"/>
            <a:ext cx="2767104" cy="369332"/>
          </a:xfrm>
          <a:prstGeom prst="rect">
            <a:avLst/>
          </a:prstGeom>
          <a:noFill/>
        </p:spPr>
        <p:txBody>
          <a:bodyPr wrap="none" rtlCol="0">
            <a:spAutoFit/>
          </a:bodyPr>
          <a:lstStyle/>
          <a:p>
            <a:r>
              <a:rPr lang="en-US" altLang="zh-CN" dirty="0"/>
              <a:t>PIS</a:t>
            </a:r>
            <a:r>
              <a:rPr lang="zh-CN" altLang="en-US" dirty="0"/>
              <a:t>对低能</a:t>
            </a:r>
            <a:r>
              <a:rPr lang="en-US" altLang="zh-CN" dirty="0"/>
              <a:t>β</a:t>
            </a:r>
            <a:r>
              <a:rPr lang="zh-CN" altLang="en-US" dirty="0"/>
              <a:t>的透过率模拟</a:t>
            </a:r>
          </a:p>
        </p:txBody>
      </p:sp>
    </p:spTree>
    <p:extLst>
      <p:ext uri="{BB962C8B-B14F-4D97-AF65-F5344CB8AC3E}">
        <p14:creationId xmlns:p14="http://schemas.microsoft.com/office/powerpoint/2010/main" val="125071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zh-CN" altLang="en-US" dirty="0"/>
              <a:t>新型高分子聚合薄窗材料应用</a:t>
            </a:r>
            <a:endParaRPr lang="zh-cn" dirty="0"/>
          </a:p>
        </p:txBody>
      </p:sp>
      <p:sp>
        <p:nvSpPr>
          <p:cNvPr id="4" name="文本框 3">
            <a:extLst>
              <a:ext uri="{FF2B5EF4-FFF2-40B4-BE49-F238E27FC236}">
                <a16:creationId xmlns:a16="http://schemas.microsoft.com/office/drawing/2014/main" id="{1B6A1001-4D12-4DA5-B584-BDE4250879D5}"/>
              </a:ext>
            </a:extLst>
          </p:cNvPr>
          <p:cNvSpPr txBox="1"/>
          <p:nvPr/>
        </p:nvSpPr>
        <p:spPr>
          <a:xfrm>
            <a:off x="4597031" y="6266967"/>
            <a:ext cx="3575018" cy="369332"/>
          </a:xfrm>
          <a:prstGeom prst="rect">
            <a:avLst/>
          </a:prstGeom>
          <a:noFill/>
        </p:spPr>
        <p:txBody>
          <a:bodyPr wrap="none" rtlCol="0">
            <a:spAutoFit/>
          </a:bodyPr>
          <a:lstStyle/>
          <a:p>
            <a:r>
              <a:rPr lang="en-US" altLang="zh-CN" dirty="0"/>
              <a:t>PIS</a:t>
            </a:r>
            <a:r>
              <a:rPr lang="zh-CN" altLang="en-US" dirty="0"/>
              <a:t>对低能</a:t>
            </a:r>
            <a:r>
              <a:rPr lang="en-US" altLang="zh-CN" dirty="0"/>
              <a:t>β(</a:t>
            </a:r>
            <a:r>
              <a:rPr lang="en-US" altLang="zh-CN" baseline="30000" dirty="0"/>
              <a:t>14</a:t>
            </a:r>
            <a:r>
              <a:rPr lang="en-US" altLang="zh-CN" dirty="0"/>
              <a:t>C)</a:t>
            </a:r>
            <a:r>
              <a:rPr lang="zh-CN" altLang="en-US" dirty="0"/>
              <a:t>的透过率的实验</a:t>
            </a:r>
          </a:p>
        </p:txBody>
      </p:sp>
      <p:graphicFrame>
        <p:nvGraphicFramePr>
          <p:cNvPr id="5" name="内容占位符 4">
            <a:extLst>
              <a:ext uri="{FF2B5EF4-FFF2-40B4-BE49-F238E27FC236}">
                <a16:creationId xmlns:a16="http://schemas.microsoft.com/office/drawing/2014/main" id="{85AEE8CF-E0D1-4E1D-BCA8-6CB21AB431D5}"/>
              </a:ext>
            </a:extLst>
          </p:cNvPr>
          <p:cNvGraphicFramePr>
            <a:graphicFrameLocks noGrp="1"/>
          </p:cNvGraphicFramePr>
          <p:nvPr>
            <p:ph idx="1"/>
            <p:extLst>
              <p:ext uri="{D42A27DB-BD31-4B8C-83A1-F6EECF244321}">
                <p14:modId xmlns:p14="http://schemas.microsoft.com/office/powerpoint/2010/main" val="4046184214"/>
              </p:ext>
            </p:extLst>
          </p:nvPr>
        </p:nvGraphicFramePr>
        <p:xfrm>
          <a:off x="379446" y="1823298"/>
          <a:ext cx="5716556" cy="4329995"/>
        </p:xfrm>
        <a:graphic>
          <a:graphicData uri="http://schemas.openxmlformats.org/drawingml/2006/table">
            <a:tbl>
              <a:tblPr firstRow="1" bandRow="1">
                <a:tableStyleId>{69012ECD-51FC-41F1-AA8D-1B2483CD663E}</a:tableStyleId>
              </a:tblPr>
              <a:tblGrid>
                <a:gridCol w="1934546">
                  <a:extLst>
                    <a:ext uri="{9D8B030D-6E8A-4147-A177-3AD203B41FA5}">
                      <a16:colId xmlns:a16="http://schemas.microsoft.com/office/drawing/2014/main" val="1959466958"/>
                    </a:ext>
                  </a:extLst>
                </a:gridCol>
                <a:gridCol w="1175657">
                  <a:extLst>
                    <a:ext uri="{9D8B030D-6E8A-4147-A177-3AD203B41FA5}">
                      <a16:colId xmlns:a16="http://schemas.microsoft.com/office/drawing/2014/main" val="590494519"/>
                    </a:ext>
                  </a:extLst>
                </a:gridCol>
                <a:gridCol w="1177214">
                  <a:extLst>
                    <a:ext uri="{9D8B030D-6E8A-4147-A177-3AD203B41FA5}">
                      <a16:colId xmlns:a16="http://schemas.microsoft.com/office/drawing/2014/main" val="3493753018"/>
                    </a:ext>
                  </a:extLst>
                </a:gridCol>
                <a:gridCol w="185055">
                  <a:extLst>
                    <a:ext uri="{9D8B030D-6E8A-4147-A177-3AD203B41FA5}">
                      <a16:colId xmlns:a16="http://schemas.microsoft.com/office/drawing/2014/main" val="1236018619"/>
                    </a:ext>
                  </a:extLst>
                </a:gridCol>
                <a:gridCol w="1244084">
                  <a:extLst>
                    <a:ext uri="{9D8B030D-6E8A-4147-A177-3AD203B41FA5}">
                      <a16:colId xmlns:a16="http://schemas.microsoft.com/office/drawing/2014/main" val="1621360214"/>
                    </a:ext>
                  </a:extLst>
                </a:gridCol>
              </a:tblGrid>
              <a:tr h="512301">
                <a:tc>
                  <a:txBody>
                    <a:bodyPr/>
                    <a:lstStyle/>
                    <a:p>
                      <a:pPr algn="ctr"/>
                      <a:endParaRPr lang="zh-CN" altLang="en-US" dirty="0"/>
                    </a:p>
                  </a:txBody>
                  <a:tcPr anchor="ctr"/>
                </a:tc>
                <a:tc>
                  <a:txBody>
                    <a:bodyPr/>
                    <a:lstStyle/>
                    <a:p>
                      <a:pPr algn="ctr"/>
                      <a:endParaRPr lang="zh-CN" altLang="en-US"/>
                    </a:p>
                  </a:txBody>
                  <a:tcPr anchor="ctr"/>
                </a:tc>
                <a:tc>
                  <a:txBody>
                    <a:bodyPr/>
                    <a:lstStyle/>
                    <a:p>
                      <a:pPr algn="ctr"/>
                      <a:r>
                        <a:rPr lang="en-US" altLang="zh-CN" dirty="0"/>
                        <a:t>Mica</a:t>
                      </a:r>
                      <a:endParaRPr lang="zh-CN" altLang="en-US" dirty="0"/>
                    </a:p>
                  </a:txBody>
                  <a:tcPr anchor="ctr"/>
                </a:tc>
                <a:tc gridSpan="2">
                  <a:txBody>
                    <a:bodyPr/>
                    <a:lstStyle/>
                    <a:p>
                      <a:pPr algn="ctr"/>
                      <a:r>
                        <a:rPr lang="en-US" altLang="zh-CN" dirty="0"/>
                        <a:t>PIS</a:t>
                      </a:r>
                      <a:endParaRPr lang="zh-CN" altLang="en-US" dirty="0"/>
                    </a:p>
                  </a:txBody>
                  <a:tcPr anchor="ctr"/>
                </a:tc>
                <a:tc hMerge="1">
                  <a:txBody>
                    <a:bodyPr/>
                    <a:lstStyle/>
                    <a:p>
                      <a:pPr algn="ctr"/>
                      <a:endParaRPr lang="zh-CN" altLang="en-US" dirty="0"/>
                    </a:p>
                  </a:txBody>
                  <a:tcPr/>
                </a:tc>
                <a:extLst>
                  <a:ext uri="{0D108BD9-81ED-4DB2-BD59-A6C34878D82A}">
                    <a16:rowId xmlns:a16="http://schemas.microsoft.com/office/drawing/2014/main" val="3222310083"/>
                  </a:ext>
                </a:extLst>
              </a:tr>
              <a:tr h="884245">
                <a:tc>
                  <a:txBody>
                    <a:bodyPr/>
                    <a:lstStyle/>
                    <a:p>
                      <a:pPr algn="ctr"/>
                      <a:r>
                        <a:rPr lang="en-US" altLang="zh-CN" dirty="0"/>
                        <a:t>THICKNESS(um</a:t>
                      </a:r>
                      <a:r>
                        <a:rPr lang="zh-CN" altLang="en-US" dirty="0"/>
                        <a:t>）</a:t>
                      </a:r>
                    </a:p>
                  </a:txBody>
                  <a:tcPr anchor="ctr"/>
                </a:tc>
                <a:tc>
                  <a:txBody>
                    <a:bodyPr/>
                    <a:lstStyle/>
                    <a:p>
                      <a:pPr algn="ctr"/>
                      <a:r>
                        <a:rPr lang="en-US" altLang="zh-CN" dirty="0"/>
                        <a:t>0</a:t>
                      </a:r>
                      <a:endParaRPr lang="zh-CN" altLang="en-US" dirty="0"/>
                    </a:p>
                  </a:txBody>
                  <a:tcPr anchor="ctr"/>
                </a:tc>
                <a:tc gridSpan="3">
                  <a:txBody>
                    <a:bodyPr/>
                    <a:lstStyle/>
                    <a:p>
                      <a:pPr algn="ctr"/>
                      <a:r>
                        <a:rPr lang="en-US" altLang="zh-CN" dirty="0"/>
                        <a:t>40</a:t>
                      </a:r>
                      <a:endParaRPr lang="zh-CN" altLang="en-US" dirty="0"/>
                    </a:p>
                  </a:txBody>
                  <a:tcPr anchor="ctr"/>
                </a:tc>
                <a:tc hMerge="1">
                  <a:txBody>
                    <a:bodyPr/>
                    <a:lstStyle/>
                    <a:p>
                      <a:endParaRPr lang="zh-CN" altLang="en-US" dirty="0"/>
                    </a:p>
                  </a:txBody>
                  <a:tcPr/>
                </a:tc>
                <a:tc hMerge="1">
                  <a:txBody>
                    <a:bodyPr/>
                    <a:lstStyle/>
                    <a:p>
                      <a:pPr algn="ctr"/>
                      <a:endParaRPr lang="zh-CN" altLang="en-US" dirty="0"/>
                    </a:p>
                  </a:txBody>
                  <a:tcPr/>
                </a:tc>
                <a:extLst>
                  <a:ext uri="{0D108BD9-81ED-4DB2-BD59-A6C34878D82A}">
                    <a16:rowId xmlns:a16="http://schemas.microsoft.com/office/drawing/2014/main" val="1844760067"/>
                  </a:ext>
                </a:extLst>
              </a:tr>
              <a:tr h="512301">
                <a:tc rowSpan="3">
                  <a:txBody>
                    <a:bodyPr/>
                    <a:lstStyle/>
                    <a:p>
                      <a:pPr algn="ctr"/>
                      <a:r>
                        <a:rPr lang="en-US" altLang="zh-CN" dirty="0"/>
                        <a:t>cps</a:t>
                      </a:r>
                      <a:endParaRPr lang="zh-CN" altLang="en-US" dirty="0"/>
                    </a:p>
                  </a:txBody>
                  <a:tcPr anchor="ctr"/>
                </a:tc>
                <a:tc>
                  <a:txBody>
                    <a:bodyPr/>
                    <a:lstStyle/>
                    <a:p>
                      <a:pPr algn="ctr"/>
                      <a:r>
                        <a:rPr lang="en-US" altLang="zh-CN" dirty="0"/>
                        <a:t>18347</a:t>
                      </a:r>
                      <a:endParaRPr lang="zh-CN" altLang="en-US" dirty="0"/>
                    </a:p>
                  </a:txBody>
                  <a:tcPr anchor="ctr"/>
                </a:tc>
                <a:tc gridSpan="2">
                  <a:txBody>
                    <a:bodyPr/>
                    <a:lstStyle/>
                    <a:p>
                      <a:pPr algn="ctr"/>
                      <a:r>
                        <a:rPr lang="en-US" altLang="zh-CN" dirty="0"/>
                        <a:t>2129</a:t>
                      </a:r>
                      <a:endParaRPr lang="zh-CN" altLang="en-US" dirty="0"/>
                    </a:p>
                  </a:txBody>
                  <a:tcPr anchor="ctr"/>
                </a:tc>
                <a:tc hMerge="1">
                  <a:txBody>
                    <a:bodyPr/>
                    <a:lstStyle/>
                    <a:p>
                      <a:pPr algn="ctr"/>
                      <a:r>
                        <a:rPr lang="en-US" altLang="zh-CN" dirty="0"/>
                        <a:t>4796</a:t>
                      </a:r>
                      <a:endParaRPr lang="zh-CN" altLang="en-US" dirty="0"/>
                    </a:p>
                  </a:txBody>
                  <a:tcPr/>
                </a:tc>
                <a:tc>
                  <a:txBody>
                    <a:bodyPr/>
                    <a:lstStyle/>
                    <a:p>
                      <a:pPr algn="ctr"/>
                      <a:r>
                        <a:rPr lang="en-US" altLang="zh-CN"/>
                        <a:t>4796</a:t>
                      </a:r>
                      <a:endParaRPr lang="zh-CN" altLang="en-US" dirty="0"/>
                    </a:p>
                  </a:txBody>
                  <a:tcPr anchor="ctr"/>
                </a:tc>
                <a:extLst>
                  <a:ext uri="{0D108BD9-81ED-4DB2-BD59-A6C34878D82A}">
                    <a16:rowId xmlns:a16="http://schemas.microsoft.com/office/drawing/2014/main" val="286345260"/>
                  </a:ext>
                </a:extLst>
              </a:tr>
              <a:tr h="512301">
                <a:tc vMerge="1">
                  <a:txBody>
                    <a:bodyPr/>
                    <a:lstStyle/>
                    <a:p>
                      <a:pPr algn="ctr"/>
                      <a:endParaRPr lang="zh-CN" altLang="en-US" dirty="0"/>
                    </a:p>
                  </a:txBody>
                  <a:tcPr anchor="ctr"/>
                </a:tc>
                <a:tc>
                  <a:txBody>
                    <a:bodyPr/>
                    <a:lstStyle/>
                    <a:p>
                      <a:pPr algn="ctr"/>
                      <a:r>
                        <a:rPr lang="en-US" altLang="zh-CN" dirty="0"/>
                        <a:t>18618</a:t>
                      </a:r>
                      <a:endParaRPr lang="zh-CN" altLang="en-US" dirty="0"/>
                    </a:p>
                  </a:txBody>
                  <a:tcPr anchor="ctr"/>
                </a:tc>
                <a:tc gridSpan="2">
                  <a:txBody>
                    <a:bodyPr/>
                    <a:lstStyle/>
                    <a:p>
                      <a:pPr algn="ctr"/>
                      <a:r>
                        <a:rPr lang="en-US" altLang="zh-CN" dirty="0"/>
                        <a:t>2224</a:t>
                      </a:r>
                      <a:endParaRPr lang="zh-CN" altLang="en-US" dirty="0"/>
                    </a:p>
                  </a:txBody>
                  <a:tcPr anchor="ctr"/>
                </a:tc>
                <a:tc hMerge="1">
                  <a:txBody>
                    <a:bodyPr/>
                    <a:lstStyle/>
                    <a:p>
                      <a:pPr algn="ctr"/>
                      <a:r>
                        <a:rPr lang="en-US" altLang="zh-CN" dirty="0"/>
                        <a:t>4756</a:t>
                      </a:r>
                      <a:endParaRPr lang="zh-CN" altLang="en-US" dirty="0"/>
                    </a:p>
                  </a:txBody>
                  <a:tcPr/>
                </a:tc>
                <a:tc>
                  <a:txBody>
                    <a:bodyPr/>
                    <a:lstStyle/>
                    <a:p>
                      <a:pPr algn="ctr"/>
                      <a:r>
                        <a:rPr lang="en-US" altLang="zh-CN"/>
                        <a:t>4756</a:t>
                      </a:r>
                      <a:endParaRPr lang="zh-CN" altLang="en-US" dirty="0"/>
                    </a:p>
                  </a:txBody>
                  <a:tcPr anchor="ctr"/>
                </a:tc>
                <a:extLst>
                  <a:ext uri="{0D108BD9-81ED-4DB2-BD59-A6C34878D82A}">
                    <a16:rowId xmlns:a16="http://schemas.microsoft.com/office/drawing/2014/main" val="4149284750"/>
                  </a:ext>
                </a:extLst>
              </a:tr>
              <a:tr h="512301">
                <a:tc vMerge="1">
                  <a:txBody>
                    <a:bodyPr/>
                    <a:lstStyle/>
                    <a:p>
                      <a:pPr algn="ctr"/>
                      <a:endParaRPr lang="zh-CN" altLang="en-US" dirty="0"/>
                    </a:p>
                  </a:txBody>
                  <a:tcPr anchor="ctr"/>
                </a:tc>
                <a:tc>
                  <a:txBody>
                    <a:bodyPr/>
                    <a:lstStyle/>
                    <a:p>
                      <a:pPr algn="ctr"/>
                      <a:r>
                        <a:rPr lang="en-US" altLang="zh-CN" dirty="0"/>
                        <a:t>18244</a:t>
                      </a:r>
                      <a:endParaRPr lang="zh-CN" altLang="en-US" dirty="0"/>
                    </a:p>
                  </a:txBody>
                  <a:tcPr anchor="ctr"/>
                </a:tc>
                <a:tc gridSpan="2">
                  <a:txBody>
                    <a:bodyPr/>
                    <a:lstStyle/>
                    <a:p>
                      <a:pPr algn="ctr"/>
                      <a:r>
                        <a:rPr lang="en-US" altLang="zh-CN" dirty="0"/>
                        <a:t>2140</a:t>
                      </a:r>
                      <a:endParaRPr lang="zh-CN" altLang="en-US" dirty="0"/>
                    </a:p>
                  </a:txBody>
                  <a:tcPr anchor="ctr"/>
                </a:tc>
                <a:tc hMerge="1">
                  <a:txBody>
                    <a:bodyPr/>
                    <a:lstStyle/>
                    <a:p>
                      <a:pPr algn="ctr"/>
                      <a:r>
                        <a:rPr lang="en-US" altLang="zh-CN" dirty="0"/>
                        <a:t>4852</a:t>
                      </a:r>
                      <a:endParaRPr lang="zh-CN" altLang="en-US" dirty="0"/>
                    </a:p>
                  </a:txBody>
                  <a:tcPr/>
                </a:tc>
                <a:tc>
                  <a:txBody>
                    <a:bodyPr/>
                    <a:lstStyle/>
                    <a:p>
                      <a:pPr algn="ctr"/>
                      <a:r>
                        <a:rPr lang="en-US" altLang="zh-CN"/>
                        <a:t>4852</a:t>
                      </a:r>
                      <a:endParaRPr lang="zh-CN" altLang="en-US" dirty="0"/>
                    </a:p>
                  </a:txBody>
                  <a:tcPr anchor="ctr"/>
                </a:tc>
                <a:extLst>
                  <a:ext uri="{0D108BD9-81ED-4DB2-BD59-A6C34878D82A}">
                    <a16:rowId xmlns:a16="http://schemas.microsoft.com/office/drawing/2014/main" val="320812434"/>
                  </a:ext>
                </a:extLst>
              </a:tr>
              <a:tr h="884245">
                <a:tc>
                  <a:txBody>
                    <a:bodyPr/>
                    <a:lstStyle/>
                    <a:p>
                      <a:pPr algn="ctr"/>
                      <a:r>
                        <a:rPr lang="en-US" altLang="zh-CN" dirty="0"/>
                        <a:t>AVERAGE</a:t>
                      </a:r>
                      <a:endParaRPr lang="zh-CN" altLang="en-US" dirty="0"/>
                    </a:p>
                  </a:txBody>
                  <a:tcPr anchor="ctr"/>
                </a:tc>
                <a:tc>
                  <a:txBody>
                    <a:bodyPr/>
                    <a:lstStyle/>
                    <a:p>
                      <a:pPr algn="ctr"/>
                      <a:r>
                        <a:rPr lang="en-US" altLang="zh-CN" dirty="0"/>
                        <a:t>18403</a:t>
                      </a:r>
                      <a:endParaRPr lang="zh-CN" altLang="en-US" dirty="0"/>
                    </a:p>
                  </a:txBody>
                  <a:tcPr anchor="ctr"/>
                </a:tc>
                <a:tc gridSpan="2">
                  <a:txBody>
                    <a:bodyPr/>
                    <a:lstStyle/>
                    <a:p>
                      <a:pPr algn="ctr"/>
                      <a:r>
                        <a:rPr lang="en-US" altLang="zh-CN" dirty="0"/>
                        <a:t>2164</a:t>
                      </a:r>
                      <a:endParaRPr lang="zh-CN" altLang="en-US" dirty="0"/>
                    </a:p>
                  </a:txBody>
                  <a:tcPr anchor="ctr"/>
                </a:tc>
                <a:tc hMerge="1">
                  <a:txBody>
                    <a:bodyPr/>
                    <a:lstStyle/>
                    <a:p>
                      <a:pPr algn="ctr"/>
                      <a:r>
                        <a:rPr lang="en-US" altLang="zh-CN" dirty="0"/>
                        <a:t>4801</a:t>
                      </a:r>
                      <a:endParaRPr lang="zh-CN" altLang="en-US" dirty="0"/>
                    </a:p>
                  </a:txBody>
                  <a:tcPr/>
                </a:tc>
                <a:tc>
                  <a:txBody>
                    <a:bodyPr/>
                    <a:lstStyle/>
                    <a:p>
                      <a:pPr algn="ctr"/>
                      <a:r>
                        <a:rPr lang="en-US" altLang="zh-CN"/>
                        <a:t>4801</a:t>
                      </a:r>
                      <a:endParaRPr lang="zh-CN" altLang="en-US" dirty="0"/>
                    </a:p>
                  </a:txBody>
                  <a:tcPr anchor="ctr"/>
                </a:tc>
                <a:extLst>
                  <a:ext uri="{0D108BD9-81ED-4DB2-BD59-A6C34878D82A}">
                    <a16:rowId xmlns:a16="http://schemas.microsoft.com/office/drawing/2014/main" val="3298311264"/>
                  </a:ext>
                </a:extLst>
              </a:tr>
              <a:tr h="512301">
                <a:tc>
                  <a:txBody>
                    <a:bodyPr/>
                    <a:lstStyle/>
                    <a:p>
                      <a:pPr algn="ctr"/>
                      <a:r>
                        <a:rPr lang="en-US" altLang="zh-CN" dirty="0"/>
                        <a:t>EFF%</a:t>
                      </a:r>
                      <a:endParaRPr lang="zh-CN" altLang="en-US" dirty="0"/>
                    </a:p>
                  </a:txBody>
                  <a:tcPr anchor="ctr"/>
                </a:tc>
                <a:tc>
                  <a:txBody>
                    <a:bodyPr/>
                    <a:lstStyle/>
                    <a:p>
                      <a:pPr algn="ctr"/>
                      <a:r>
                        <a:rPr lang="en-US" altLang="zh-CN" dirty="0"/>
                        <a:t>-</a:t>
                      </a:r>
                      <a:endParaRPr lang="zh-CN" altLang="en-US" dirty="0"/>
                    </a:p>
                  </a:txBody>
                  <a:tcPr anchor="ctr"/>
                </a:tc>
                <a:tc gridSpan="2">
                  <a:txBody>
                    <a:bodyPr/>
                    <a:lstStyle/>
                    <a:p>
                      <a:pPr algn="ctr"/>
                      <a:r>
                        <a:rPr lang="en-US" altLang="zh-CN" dirty="0"/>
                        <a:t>11.8%</a:t>
                      </a:r>
                      <a:endParaRPr lang="zh-CN" altLang="en-US" dirty="0"/>
                    </a:p>
                  </a:txBody>
                  <a:tcPr anchor="ctr"/>
                </a:tc>
                <a:tc hMerge="1">
                  <a:txBody>
                    <a:bodyPr/>
                    <a:lstStyle/>
                    <a:p>
                      <a:pPr algn="ctr"/>
                      <a:r>
                        <a:rPr lang="en-US" altLang="zh-CN" dirty="0"/>
                        <a:t>26.1%</a:t>
                      </a:r>
                      <a:endParaRPr lang="zh-CN" altLang="en-US" dirty="0"/>
                    </a:p>
                  </a:txBody>
                  <a:tcPr/>
                </a:tc>
                <a:tc>
                  <a:txBody>
                    <a:bodyPr/>
                    <a:lstStyle/>
                    <a:p>
                      <a:pPr algn="ctr"/>
                      <a:r>
                        <a:rPr lang="en-US" altLang="zh-CN" dirty="0"/>
                        <a:t>26.1%</a:t>
                      </a:r>
                      <a:endParaRPr lang="zh-CN" altLang="en-US" dirty="0"/>
                    </a:p>
                  </a:txBody>
                  <a:tcPr anchor="ctr"/>
                </a:tc>
                <a:extLst>
                  <a:ext uri="{0D108BD9-81ED-4DB2-BD59-A6C34878D82A}">
                    <a16:rowId xmlns:a16="http://schemas.microsoft.com/office/drawing/2014/main" val="2220254020"/>
                  </a:ext>
                </a:extLst>
              </a:tr>
            </a:tbl>
          </a:graphicData>
        </a:graphic>
      </p:graphicFrame>
      <p:graphicFrame>
        <p:nvGraphicFramePr>
          <p:cNvPr id="8" name="图表 7">
            <a:extLst>
              <a:ext uri="{FF2B5EF4-FFF2-40B4-BE49-F238E27FC236}">
                <a16:creationId xmlns:a16="http://schemas.microsoft.com/office/drawing/2014/main" id="{EF104E18-29B7-4000-B56E-841C7F0D8521}"/>
              </a:ext>
            </a:extLst>
          </p:cNvPr>
          <p:cNvGraphicFramePr>
            <a:graphicFrameLocks/>
          </p:cNvGraphicFramePr>
          <p:nvPr>
            <p:extLst>
              <p:ext uri="{D42A27DB-BD31-4B8C-83A1-F6EECF244321}">
                <p14:modId xmlns:p14="http://schemas.microsoft.com/office/powerpoint/2010/main" val="252689442"/>
              </p:ext>
            </p:extLst>
          </p:nvPr>
        </p:nvGraphicFramePr>
        <p:xfrm>
          <a:off x="6177281" y="1853847"/>
          <a:ext cx="6014719" cy="4329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543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zh-CN" altLang="en-US" dirty="0"/>
              <a:t>新型高分子聚合薄窗材料应用</a:t>
            </a:r>
            <a:endParaRPr lang="zh-cn" dirty="0"/>
          </a:p>
        </p:txBody>
      </p:sp>
      <p:graphicFrame>
        <p:nvGraphicFramePr>
          <p:cNvPr id="8" name="内容占位符 7">
            <a:extLst>
              <a:ext uri="{FF2B5EF4-FFF2-40B4-BE49-F238E27FC236}">
                <a16:creationId xmlns:a16="http://schemas.microsoft.com/office/drawing/2014/main" id="{00C9DD99-5C27-40DB-B252-53E185D51787}"/>
              </a:ext>
            </a:extLst>
          </p:cNvPr>
          <p:cNvGraphicFramePr>
            <a:graphicFrameLocks noGrp="1"/>
          </p:cNvGraphicFramePr>
          <p:nvPr>
            <p:ph idx="1"/>
            <p:extLst>
              <p:ext uri="{D42A27DB-BD31-4B8C-83A1-F6EECF244321}">
                <p14:modId xmlns:p14="http://schemas.microsoft.com/office/powerpoint/2010/main" val="1827307157"/>
              </p:ext>
            </p:extLst>
          </p:nvPr>
        </p:nvGraphicFramePr>
        <p:xfrm>
          <a:off x="1" y="1422400"/>
          <a:ext cx="12192000" cy="543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380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61712F-C19F-4D4B-8AAA-ED09F799DDBF}"/>
              </a:ext>
            </a:extLst>
          </p:cNvPr>
          <p:cNvSpPr>
            <a:spLocks noGrp="1"/>
          </p:cNvSpPr>
          <p:nvPr>
            <p:ph type="title"/>
          </p:nvPr>
        </p:nvSpPr>
        <p:spPr/>
        <p:txBody>
          <a:bodyPr/>
          <a:lstStyle/>
          <a:p>
            <a:r>
              <a:rPr lang="zh-CN" altLang="en-US" dirty="0"/>
              <a:t>主要汇报内容</a:t>
            </a:r>
          </a:p>
        </p:txBody>
      </p:sp>
      <p:graphicFrame>
        <p:nvGraphicFramePr>
          <p:cNvPr id="4" name="内容占位符 3">
            <a:extLst>
              <a:ext uri="{FF2B5EF4-FFF2-40B4-BE49-F238E27FC236}">
                <a16:creationId xmlns:a16="http://schemas.microsoft.com/office/drawing/2014/main" id="{FBAB2CFE-6497-400F-ADE1-60E6E54FD58C}"/>
              </a:ext>
            </a:extLst>
          </p:cNvPr>
          <p:cNvGraphicFramePr>
            <a:graphicFrameLocks noGrp="1"/>
          </p:cNvGraphicFramePr>
          <p:nvPr>
            <p:ph idx="1"/>
            <p:extLst>
              <p:ext uri="{D42A27DB-BD31-4B8C-83A1-F6EECF244321}">
                <p14:modId xmlns:p14="http://schemas.microsoft.com/office/powerpoint/2010/main" val="812297221"/>
              </p:ext>
            </p:extLst>
          </p:nvPr>
        </p:nvGraphicFramePr>
        <p:xfrm>
          <a:off x="1066800" y="1714500"/>
          <a:ext cx="100584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135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04559970-BB4C-48F2-9D8A-838CDC735E1E}"/>
                                            </p:graphicEl>
                                          </p:spTgt>
                                        </p:tgtEl>
                                        <p:attrNameLst>
                                          <p:attrName>style.visibility</p:attrName>
                                        </p:attrNameLst>
                                      </p:cBhvr>
                                      <p:to>
                                        <p:strVal val="visible"/>
                                      </p:to>
                                    </p:set>
                                    <p:animEffect transition="in" filter="fade">
                                      <p:cBhvr>
                                        <p:cTn id="7" dur="1000"/>
                                        <p:tgtEl>
                                          <p:spTgt spid="4">
                                            <p:graphicEl>
                                              <a:dgm id="{04559970-BB4C-48F2-9D8A-838CDC735E1E}"/>
                                            </p:graphicEl>
                                          </p:spTgt>
                                        </p:tgtEl>
                                      </p:cBhvr>
                                    </p:animEffect>
                                    <p:anim calcmode="lin" valueType="num">
                                      <p:cBhvr>
                                        <p:cTn id="8" dur="1000" fill="hold"/>
                                        <p:tgtEl>
                                          <p:spTgt spid="4">
                                            <p:graphicEl>
                                              <a:dgm id="{04559970-BB4C-48F2-9D8A-838CDC735E1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04559970-BB4C-48F2-9D8A-838CDC735E1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6E24E9F-35B4-4F2C-896C-5DAF9A58E931}"/>
                                            </p:graphicEl>
                                          </p:spTgt>
                                        </p:tgtEl>
                                        <p:attrNameLst>
                                          <p:attrName>style.visibility</p:attrName>
                                        </p:attrNameLst>
                                      </p:cBhvr>
                                      <p:to>
                                        <p:strVal val="visible"/>
                                      </p:to>
                                    </p:set>
                                    <p:animEffect transition="in" filter="fade">
                                      <p:cBhvr>
                                        <p:cTn id="14" dur="1000"/>
                                        <p:tgtEl>
                                          <p:spTgt spid="4">
                                            <p:graphicEl>
                                              <a:dgm id="{F6E24E9F-35B4-4F2C-896C-5DAF9A58E931}"/>
                                            </p:graphicEl>
                                          </p:spTgt>
                                        </p:tgtEl>
                                      </p:cBhvr>
                                    </p:animEffect>
                                    <p:anim calcmode="lin" valueType="num">
                                      <p:cBhvr>
                                        <p:cTn id="15" dur="1000" fill="hold"/>
                                        <p:tgtEl>
                                          <p:spTgt spid="4">
                                            <p:graphicEl>
                                              <a:dgm id="{F6E24E9F-35B4-4F2C-896C-5DAF9A58E931}"/>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F6E24E9F-35B4-4F2C-896C-5DAF9A58E93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5A149614-0980-439D-9914-3915D9B9EE92}"/>
                                            </p:graphicEl>
                                          </p:spTgt>
                                        </p:tgtEl>
                                        <p:attrNameLst>
                                          <p:attrName>style.visibility</p:attrName>
                                        </p:attrNameLst>
                                      </p:cBhvr>
                                      <p:to>
                                        <p:strVal val="visible"/>
                                      </p:to>
                                    </p:set>
                                    <p:animEffect transition="in" filter="fade">
                                      <p:cBhvr>
                                        <p:cTn id="21" dur="1000"/>
                                        <p:tgtEl>
                                          <p:spTgt spid="4">
                                            <p:graphicEl>
                                              <a:dgm id="{5A149614-0980-439D-9914-3915D9B9EE92}"/>
                                            </p:graphicEl>
                                          </p:spTgt>
                                        </p:tgtEl>
                                      </p:cBhvr>
                                    </p:animEffect>
                                    <p:anim calcmode="lin" valueType="num">
                                      <p:cBhvr>
                                        <p:cTn id="22" dur="1000" fill="hold"/>
                                        <p:tgtEl>
                                          <p:spTgt spid="4">
                                            <p:graphicEl>
                                              <a:dgm id="{5A149614-0980-439D-9914-3915D9B9EE92}"/>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5A149614-0980-439D-9914-3915D9B9EE92}"/>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A6598C2D-3351-47D1-BDE7-97ADF77606E9}"/>
                                            </p:graphicEl>
                                          </p:spTgt>
                                        </p:tgtEl>
                                        <p:attrNameLst>
                                          <p:attrName>style.visibility</p:attrName>
                                        </p:attrNameLst>
                                      </p:cBhvr>
                                      <p:to>
                                        <p:strVal val="visible"/>
                                      </p:to>
                                    </p:set>
                                    <p:animEffect transition="in" filter="fade">
                                      <p:cBhvr>
                                        <p:cTn id="28" dur="1000"/>
                                        <p:tgtEl>
                                          <p:spTgt spid="4">
                                            <p:graphicEl>
                                              <a:dgm id="{A6598C2D-3351-47D1-BDE7-97ADF77606E9}"/>
                                            </p:graphicEl>
                                          </p:spTgt>
                                        </p:tgtEl>
                                      </p:cBhvr>
                                    </p:animEffect>
                                    <p:anim calcmode="lin" valueType="num">
                                      <p:cBhvr>
                                        <p:cTn id="29" dur="1000" fill="hold"/>
                                        <p:tgtEl>
                                          <p:spTgt spid="4">
                                            <p:graphicEl>
                                              <a:dgm id="{A6598C2D-3351-47D1-BDE7-97ADF77606E9}"/>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A6598C2D-3351-47D1-BDE7-97ADF77606E9}"/>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7B23C371-4721-4F34-ABF1-068CD9440400}"/>
                                            </p:graphicEl>
                                          </p:spTgt>
                                        </p:tgtEl>
                                        <p:attrNameLst>
                                          <p:attrName>style.visibility</p:attrName>
                                        </p:attrNameLst>
                                      </p:cBhvr>
                                      <p:to>
                                        <p:strVal val="visible"/>
                                      </p:to>
                                    </p:set>
                                    <p:animEffect transition="in" filter="fade">
                                      <p:cBhvr>
                                        <p:cTn id="35" dur="1000"/>
                                        <p:tgtEl>
                                          <p:spTgt spid="4">
                                            <p:graphicEl>
                                              <a:dgm id="{7B23C371-4721-4F34-ABF1-068CD9440400}"/>
                                            </p:graphicEl>
                                          </p:spTgt>
                                        </p:tgtEl>
                                      </p:cBhvr>
                                    </p:animEffect>
                                    <p:anim calcmode="lin" valueType="num">
                                      <p:cBhvr>
                                        <p:cTn id="36" dur="1000" fill="hold"/>
                                        <p:tgtEl>
                                          <p:spTgt spid="4">
                                            <p:graphicEl>
                                              <a:dgm id="{7B23C371-4721-4F34-ABF1-068CD9440400}"/>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7B23C371-4721-4F34-ABF1-068CD94404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8A420774-833E-4B36-A7AF-C3C685AC0503}"/>
                                            </p:graphicEl>
                                          </p:spTgt>
                                        </p:tgtEl>
                                        <p:attrNameLst>
                                          <p:attrName>style.visibility</p:attrName>
                                        </p:attrNameLst>
                                      </p:cBhvr>
                                      <p:to>
                                        <p:strVal val="visible"/>
                                      </p:to>
                                    </p:set>
                                    <p:animEffect transition="in" filter="fade">
                                      <p:cBhvr>
                                        <p:cTn id="42" dur="1000"/>
                                        <p:tgtEl>
                                          <p:spTgt spid="4">
                                            <p:graphicEl>
                                              <a:dgm id="{8A420774-833E-4B36-A7AF-C3C685AC0503}"/>
                                            </p:graphicEl>
                                          </p:spTgt>
                                        </p:tgtEl>
                                      </p:cBhvr>
                                    </p:animEffect>
                                    <p:anim calcmode="lin" valueType="num">
                                      <p:cBhvr>
                                        <p:cTn id="43" dur="1000" fill="hold"/>
                                        <p:tgtEl>
                                          <p:spTgt spid="4">
                                            <p:graphicEl>
                                              <a:dgm id="{8A420774-833E-4B36-A7AF-C3C685AC050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8A420774-833E-4B36-A7AF-C3C685AC050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zh-CN" altLang="en-US" dirty="0"/>
              <a:t>新型高分子聚合薄窗材料应用</a:t>
            </a:r>
            <a:endParaRPr lang="zh-cn" dirty="0"/>
          </a:p>
        </p:txBody>
      </p:sp>
      <p:pic>
        <p:nvPicPr>
          <p:cNvPr id="18" name="内容占位符 17">
            <a:extLst>
              <a:ext uri="{FF2B5EF4-FFF2-40B4-BE49-F238E27FC236}">
                <a16:creationId xmlns:a16="http://schemas.microsoft.com/office/drawing/2014/main" id="{068A28E3-7DA5-40CA-8E93-1492C8E71D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9490" y="1638299"/>
            <a:ext cx="4662324" cy="3993243"/>
          </a:xfrm>
        </p:spPr>
      </p:pic>
      <p:pic>
        <p:nvPicPr>
          <p:cNvPr id="20" name="图片 19">
            <a:extLst>
              <a:ext uri="{FF2B5EF4-FFF2-40B4-BE49-F238E27FC236}">
                <a16:creationId xmlns:a16="http://schemas.microsoft.com/office/drawing/2014/main" id="{06122CA1-B35C-4316-9C22-004B3B655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261" y="1638300"/>
            <a:ext cx="4662323" cy="3993242"/>
          </a:xfrm>
          <a:prstGeom prst="rect">
            <a:avLst/>
          </a:prstGeom>
        </p:spPr>
      </p:pic>
      <p:sp>
        <p:nvSpPr>
          <p:cNvPr id="21" name="文本框 20">
            <a:extLst>
              <a:ext uri="{FF2B5EF4-FFF2-40B4-BE49-F238E27FC236}">
                <a16:creationId xmlns:a16="http://schemas.microsoft.com/office/drawing/2014/main" id="{75809336-D71B-40A9-9FE3-9BA85ABF680C}"/>
              </a:ext>
            </a:extLst>
          </p:cNvPr>
          <p:cNvSpPr txBox="1"/>
          <p:nvPr/>
        </p:nvSpPr>
        <p:spPr>
          <a:xfrm>
            <a:off x="1066800" y="5631542"/>
            <a:ext cx="10223168" cy="1200329"/>
          </a:xfrm>
          <a:prstGeom prst="rect">
            <a:avLst/>
          </a:prstGeom>
          <a:noFill/>
        </p:spPr>
        <p:txBody>
          <a:bodyPr wrap="square" rtlCol="0">
            <a:spAutoFit/>
          </a:bodyPr>
          <a:lstStyle/>
          <a:p>
            <a:pPr algn="just"/>
            <a:r>
              <a:rPr lang="zh-CN" altLang="en-US" sz="2400" dirty="0"/>
              <a:t>天然放射性核素最低</a:t>
            </a:r>
            <a:r>
              <a:rPr lang="en-US" altLang="zh-CN" sz="2400" dirty="0"/>
              <a:t>α</a:t>
            </a:r>
            <a:r>
              <a:rPr lang="zh-CN" altLang="en-US" sz="2400" dirty="0"/>
              <a:t>能量为</a:t>
            </a:r>
            <a:r>
              <a:rPr lang="en-US" altLang="zh-CN" sz="2400" dirty="0"/>
              <a:t>1.83MeV</a:t>
            </a:r>
            <a:r>
              <a:rPr lang="zh-CN" altLang="en-US" sz="2400" dirty="0"/>
              <a:t>（</a:t>
            </a:r>
            <a:r>
              <a:rPr lang="en-US" altLang="zh-CN" sz="2400" baseline="30000" dirty="0"/>
              <a:t>144</a:t>
            </a:r>
            <a:r>
              <a:rPr lang="en-US" altLang="zh-CN" sz="2400" dirty="0"/>
              <a:t>Nd</a:t>
            </a:r>
            <a:r>
              <a:rPr lang="zh-CN" altLang="en-US" sz="2400" dirty="0"/>
              <a:t>），只需要用</a:t>
            </a:r>
            <a:r>
              <a:rPr lang="en-US" altLang="zh-CN" sz="2400" dirty="0"/>
              <a:t>7.3μm</a:t>
            </a:r>
            <a:r>
              <a:rPr lang="zh-CN" altLang="en-US" sz="2400" dirty="0"/>
              <a:t>左右的</a:t>
            </a:r>
            <a:r>
              <a:rPr lang="en-US" altLang="zh-CN" sz="2400" dirty="0"/>
              <a:t>PIS</a:t>
            </a:r>
            <a:r>
              <a:rPr lang="zh-CN" altLang="en-US" sz="2400" dirty="0"/>
              <a:t>就可以探测到，而用云母则要薄到</a:t>
            </a:r>
            <a:r>
              <a:rPr lang="en-US" altLang="zh-CN" sz="2400" dirty="0"/>
              <a:t>5μm</a:t>
            </a:r>
            <a:r>
              <a:rPr lang="zh-CN" altLang="en-US" sz="2400" dirty="0"/>
              <a:t>；因此如果能采用</a:t>
            </a:r>
            <a:r>
              <a:rPr lang="en-US" altLang="zh-CN" sz="2400" dirty="0"/>
              <a:t>5μm</a:t>
            </a:r>
            <a:r>
              <a:rPr lang="zh-CN" altLang="en-US" sz="2400" dirty="0"/>
              <a:t>的</a:t>
            </a:r>
            <a:r>
              <a:rPr lang="en-US" altLang="zh-CN" sz="2400" dirty="0"/>
              <a:t>PIS</a:t>
            </a:r>
            <a:r>
              <a:rPr lang="zh-CN" altLang="en-US" sz="2400" dirty="0"/>
              <a:t>膜（日本已批量生产）则可以探测到大部分的天然</a:t>
            </a:r>
            <a:r>
              <a:rPr lang="en-US" altLang="zh-CN" sz="2400" dirty="0"/>
              <a:t>α</a:t>
            </a:r>
            <a:r>
              <a:rPr lang="zh-CN" altLang="en-US" sz="2400" dirty="0"/>
              <a:t>本底。</a:t>
            </a:r>
          </a:p>
        </p:txBody>
      </p:sp>
    </p:spTree>
    <p:extLst>
      <p:ext uri="{BB962C8B-B14F-4D97-AF65-F5344CB8AC3E}">
        <p14:creationId xmlns:p14="http://schemas.microsoft.com/office/powerpoint/2010/main" val="415601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r>
              <a:rPr lang="zh-CN" altLang="en-US" dirty="0"/>
              <a:t>新型高分子聚合薄窗材料应用</a:t>
            </a:r>
            <a:endParaRPr lang="zh-cn" dirty="0"/>
          </a:p>
        </p:txBody>
      </p:sp>
      <p:pic>
        <p:nvPicPr>
          <p:cNvPr id="6" name="内容占位符 5">
            <a:extLst>
              <a:ext uri="{FF2B5EF4-FFF2-40B4-BE49-F238E27FC236}">
                <a16:creationId xmlns:a16="http://schemas.microsoft.com/office/drawing/2014/main" id="{E2FBC50E-9C75-4FEB-8242-345E946092B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9198"/>
          <a:stretch/>
        </p:blipFill>
        <p:spPr>
          <a:xfrm>
            <a:off x="174169" y="1869621"/>
            <a:ext cx="6901791" cy="3525159"/>
          </a:xfrm>
        </p:spPr>
      </p:pic>
      <p:sp>
        <p:nvSpPr>
          <p:cNvPr id="7" name="文本框 6">
            <a:extLst>
              <a:ext uri="{FF2B5EF4-FFF2-40B4-BE49-F238E27FC236}">
                <a16:creationId xmlns:a16="http://schemas.microsoft.com/office/drawing/2014/main" id="{FC241C12-21A1-4164-B81B-D83E0F54FA3D}"/>
              </a:ext>
            </a:extLst>
          </p:cNvPr>
          <p:cNvSpPr txBox="1"/>
          <p:nvPr/>
        </p:nvSpPr>
        <p:spPr>
          <a:xfrm>
            <a:off x="7337217" y="1591131"/>
            <a:ext cx="4597484" cy="5139869"/>
          </a:xfrm>
          <a:prstGeom prst="rect">
            <a:avLst/>
          </a:prstGeom>
          <a:noFill/>
        </p:spPr>
        <p:txBody>
          <a:bodyPr wrap="square" rtlCol="0">
            <a:spAutoFit/>
          </a:bodyPr>
          <a:lstStyle/>
          <a:p>
            <a:pPr marL="457200" indent="-457200">
              <a:buFont typeface="Arial" panose="020B0604020202020204" pitchFamily="34" charset="0"/>
              <a:buChar char="•"/>
            </a:pPr>
            <a:r>
              <a:rPr lang="zh-CN" altLang="en-US" sz="2400" dirty="0"/>
              <a:t>采用</a:t>
            </a:r>
            <a:r>
              <a:rPr lang="en-US" altLang="zh-CN" sz="2400" dirty="0"/>
              <a:t>PIS</a:t>
            </a:r>
            <a:r>
              <a:rPr lang="zh-CN" altLang="en-US" sz="2400" dirty="0"/>
              <a:t>膜材料作为替换云母的备选方案有如下优点：</a:t>
            </a:r>
            <a:endParaRPr lang="en-US" altLang="zh-CN" sz="2400" dirty="0"/>
          </a:p>
          <a:p>
            <a:r>
              <a:rPr lang="en-US" altLang="zh-CN" sz="2400" dirty="0"/>
              <a:t>    </a:t>
            </a:r>
            <a:r>
              <a:rPr lang="zh-CN" altLang="en-US" sz="2400" dirty="0"/>
              <a:t>（</a:t>
            </a:r>
            <a:r>
              <a:rPr lang="en-US" altLang="zh-CN" sz="2400" dirty="0"/>
              <a:t>1</a:t>
            </a:r>
            <a:r>
              <a:rPr lang="zh-CN" altLang="en-US" sz="2400" dirty="0"/>
              <a:t>）对低能</a:t>
            </a:r>
            <a:r>
              <a:rPr lang="en-US" altLang="zh-CN" sz="2400" dirty="0"/>
              <a:t>α</a:t>
            </a:r>
            <a:r>
              <a:rPr lang="zh-CN" altLang="en-US" sz="2400" dirty="0"/>
              <a:t>或</a:t>
            </a:r>
            <a:r>
              <a:rPr lang="en-US" altLang="zh-CN" sz="2400" dirty="0"/>
              <a:t>β</a:t>
            </a:r>
            <a:r>
              <a:rPr lang="zh-CN" altLang="en-US" sz="2400" dirty="0"/>
              <a:t>射线具有更高的透过率，因此探测效率更高，可探测射线能量更低；</a:t>
            </a:r>
            <a:endParaRPr lang="en-US" altLang="zh-CN" sz="2400" dirty="0"/>
          </a:p>
          <a:p>
            <a:r>
              <a:rPr lang="en-US" altLang="zh-CN" sz="2400" dirty="0"/>
              <a:t>    </a:t>
            </a:r>
            <a:r>
              <a:rPr lang="zh-CN" altLang="en-US" sz="2400" dirty="0"/>
              <a:t>（</a:t>
            </a:r>
            <a:r>
              <a:rPr lang="en-US" altLang="zh-CN" sz="2400" dirty="0"/>
              <a:t>2</a:t>
            </a:r>
            <a:r>
              <a:rPr lang="zh-CN" altLang="en-US" sz="2400" dirty="0"/>
              <a:t>）抗压强度更大，同样厚度的端窗可制作面积更大端窗式探测器；</a:t>
            </a:r>
            <a:endParaRPr lang="en-US" altLang="zh-CN" sz="2400" dirty="0"/>
          </a:p>
          <a:p>
            <a:r>
              <a:rPr lang="en-US" altLang="zh-CN" sz="2400" dirty="0"/>
              <a:t>    </a:t>
            </a:r>
            <a:r>
              <a:rPr lang="zh-CN" altLang="en-US" sz="2400" dirty="0"/>
              <a:t>（</a:t>
            </a:r>
            <a:r>
              <a:rPr lang="en-US" altLang="zh-CN" sz="2400" dirty="0"/>
              <a:t>3</a:t>
            </a:r>
            <a:r>
              <a:rPr lang="zh-CN" altLang="en-US" sz="2400" dirty="0"/>
              <a:t>）厚度和面积可以机械化控制，均匀性完全优于云母；</a:t>
            </a:r>
            <a:endParaRPr lang="en-US" altLang="zh-CN" sz="2400" dirty="0"/>
          </a:p>
          <a:p>
            <a:r>
              <a:rPr lang="zh-CN" altLang="en-US" sz="2400" dirty="0"/>
              <a:t>       但用于真空器件，当前急需解决的问题是</a:t>
            </a:r>
            <a:r>
              <a:rPr lang="en-US" altLang="zh-CN" sz="2400" dirty="0"/>
              <a:t>PIS</a:t>
            </a:r>
            <a:r>
              <a:rPr lang="zh-CN" altLang="en-US" sz="2400" dirty="0"/>
              <a:t>的封接问题。</a:t>
            </a:r>
            <a:endParaRPr lang="en-US" altLang="zh-CN" sz="2400" dirty="0"/>
          </a:p>
          <a:p>
            <a:pPr marL="457200" indent="-457200">
              <a:buFont typeface="Arial" panose="020B0604020202020204" pitchFamily="34" charset="0"/>
              <a:buChar char="•"/>
            </a:pPr>
            <a:endParaRPr lang="en-US" altLang="zh-CN" sz="2400" dirty="0"/>
          </a:p>
          <a:p>
            <a:endParaRPr lang="zh-CN" altLang="en-US" sz="1600" dirty="0"/>
          </a:p>
        </p:txBody>
      </p:sp>
      <p:sp>
        <p:nvSpPr>
          <p:cNvPr id="8" name="文本框 7">
            <a:extLst>
              <a:ext uri="{FF2B5EF4-FFF2-40B4-BE49-F238E27FC236}">
                <a16:creationId xmlns:a16="http://schemas.microsoft.com/office/drawing/2014/main" id="{ED01391F-B569-44C4-9247-877F20604895}"/>
              </a:ext>
            </a:extLst>
          </p:cNvPr>
          <p:cNvSpPr txBox="1"/>
          <p:nvPr/>
        </p:nvSpPr>
        <p:spPr>
          <a:xfrm>
            <a:off x="1278353" y="5501512"/>
            <a:ext cx="5229325" cy="1077218"/>
          </a:xfrm>
          <a:prstGeom prst="rect">
            <a:avLst/>
          </a:prstGeom>
          <a:noFill/>
        </p:spPr>
        <p:txBody>
          <a:bodyPr wrap="square" rtlCol="0">
            <a:spAutoFit/>
          </a:bodyPr>
          <a:lstStyle/>
          <a:p>
            <a:pPr algn="ctr"/>
            <a:r>
              <a:rPr lang="zh-CN" altLang="en-US" sz="3200" dirty="0"/>
              <a:t>图中样品是使用</a:t>
            </a:r>
            <a:r>
              <a:rPr lang="en-US" altLang="zh-CN" sz="3200" dirty="0"/>
              <a:t>A4</a:t>
            </a:r>
            <a:r>
              <a:rPr lang="zh-CN" altLang="en-US" sz="3200" dirty="0"/>
              <a:t>纸大小的原膜切割为</a:t>
            </a:r>
            <a:r>
              <a:rPr lang="el-GR" altLang="zh-CN" sz="3200" dirty="0"/>
              <a:t>Φ</a:t>
            </a:r>
            <a:r>
              <a:rPr lang="en-US" altLang="zh-CN" sz="3200" dirty="0"/>
              <a:t>45mm</a:t>
            </a:r>
            <a:r>
              <a:rPr lang="zh-CN" altLang="en-US" sz="3200" dirty="0"/>
              <a:t>的窗膜</a:t>
            </a:r>
          </a:p>
        </p:txBody>
      </p:sp>
    </p:spTree>
    <p:extLst>
      <p:ext uri="{BB962C8B-B14F-4D97-AF65-F5344CB8AC3E}">
        <p14:creationId xmlns:p14="http://schemas.microsoft.com/office/powerpoint/2010/main" val="73360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t>解决方法探索</a:t>
            </a:r>
            <a:endParaRPr lang="en-US" dirty="0"/>
          </a:p>
        </p:txBody>
      </p:sp>
      <p:graphicFrame>
        <p:nvGraphicFramePr>
          <p:cNvPr id="4" name="内容占位符 3">
            <a:extLst>
              <a:ext uri="{FF2B5EF4-FFF2-40B4-BE49-F238E27FC236}">
                <a16:creationId xmlns:a16="http://schemas.microsoft.com/office/drawing/2014/main" id="{86644E43-F8D9-465B-A12B-AB9027C3EC5A}"/>
              </a:ext>
            </a:extLst>
          </p:cNvPr>
          <p:cNvGraphicFramePr>
            <a:graphicFrameLocks noGrp="1"/>
          </p:cNvGraphicFramePr>
          <p:nvPr>
            <p:ph idx="1"/>
            <p:extLst>
              <p:ext uri="{D42A27DB-BD31-4B8C-83A1-F6EECF244321}">
                <p14:modId xmlns:p14="http://schemas.microsoft.com/office/powerpoint/2010/main" val="4164685562"/>
              </p:ext>
            </p:extLst>
          </p:nvPr>
        </p:nvGraphicFramePr>
        <p:xfrm>
          <a:off x="1066800" y="1714500"/>
          <a:ext cx="100584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9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586D4-32AE-4255-A84D-AFBBE8619E62}"/>
              </a:ext>
            </a:extLst>
          </p:cNvPr>
          <p:cNvSpPr>
            <a:spLocks noGrp="1"/>
          </p:cNvSpPr>
          <p:nvPr>
            <p:ph type="title"/>
          </p:nvPr>
        </p:nvSpPr>
        <p:spPr/>
        <p:txBody>
          <a:bodyPr/>
          <a:lstStyle/>
          <a:p>
            <a:r>
              <a:rPr lang="zh-CN" altLang="en-US" dirty="0"/>
              <a:t>双真空排气工艺的基本思想</a:t>
            </a:r>
          </a:p>
        </p:txBody>
      </p:sp>
      <p:pic>
        <p:nvPicPr>
          <p:cNvPr id="5" name="内容占位符 4">
            <a:extLst>
              <a:ext uri="{FF2B5EF4-FFF2-40B4-BE49-F238E27FC236}">
                <a16:creationId xmlns:a16="http://schemas.microsoft.com/office/drawing/2014/main" id="{7F73666C-D79C-41E7-98EF-9A975D9A4E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23" r="21151" b="53893"/>
          <a:stretch/>
        </p:blipFill>
        <p:spPr>
          <a:xfrm>
            <a:off x="473114" y="1633218"/>
            <a:ext cx="5458288" cy="3504840"/>
          </a:xfrm>
        </p:spPr>
      </p:pic>
      <p:pic>
        <p:nvPicPr>
          <p:cNvPr id="7" name="图片 6">
            <a:extLst>
              <a:ext uri="{FF2B5EF4-FFF2-40B4-BE49-F238E27FC236}">
                <a16:creationId xmlns:a16="http://schemas.microsoft.com/office/drawing/2014/main" id="{607BC385-2B3F-4B16-999D-87CB389492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71" r="4297" b="11111"/>
          <a:stretch/>
        </p:blipFill>
        <p:spPr>
          <a:xfrm>
            <a:off x="6081483" y="1598385"/>
            <a:ext cx="5637403" cy="3539673"/>
          </a:xfrm>
          <a:prstGeom prst="rect">
            <a:avLst/>
          </a:prstGeom>
        </p:spPr>
      </p:pic>
      <p:sp>
        <p:nvSpPr>
          <p:cNvPr id="8" name="文本框 7">
            <a:extLst>
              <a:ext uri="{FF2B5EF4-FFF2-40B4-BE49-F238E27FC236}">
                <a16:creationId xmlns:a16="http://schemas.microsoft.com/office/drawing/2014/main" id="{9414D98B-ADFA-44A6-A54C-9655D5D14C36}"/>
              </a:ext>
            </a:extLst>
          </p:cNvPr>
          <p:cNvSpPr txBox="1"/>
          <p:nvPr/>
        </p:nvSpPr>
        <p:spPr>
          <a:xfrm>
            <a:off x="314722" y="5484930"/>
            <a:ext cx="11404163" cy="954107"/>
          </a:xfrm>
          <a:prstGeom prst="rect">
            <a:avLst/>
          </a:prstGeom>
          <a:noFill/>
        </p:spPr>
        <p:txBody>
          <a:bodyPr wrap="square" rtlCol="0">
            <a:spAutoFit/>
          </a:bodyPr>
          <a:lstStyle/>
          <a:p>
            <a:pPr algn="just"/>
            <a:r>
              <a:rPr lang="zh-CN" altLang="en-US" sz="2800" dirty="0"/>
              <a:t>排气和充气过程中，云母内外两侧的压力始终保持一致，理论上无论多薄的片层都不会因受力不平衡而破裂。</a:t>
            </a:r>
          </a:p>
        </p:txBody>
      </p:sp>
    </p:spTree>
    <p:extLst>
      <p:ext uri="{BB962C8B-B14F-4D97-AF65-F5344CB8AC3E}">
        <p14:creationId xmlns:p14="http://schemas.microsoft.com/office/powerpoint/2010/main" val="293255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586D4-32AE-4255-A84D-AFBBE8619E62}"/>
              </a:ext>
            </a:extLst>
          </p:cNvPr>
          <p:cNvSpPr>
            <a:spLocks noGrp="1"/>
          </p:cNvSpPr>
          <p:nvPr>
            <p:ph type="title"/>
          </p:nvPr>
        </p:nvSpPr>
        <p:spPr/>
        <p:txBody>
          <a:bodyPr/>
          <a:lstStyle/>
          <a:p>
            <a:r>
              <a:rPr lang="zh-CN" altLang="en-US" dirty="0"/>
              <a:t>双真空排气工艺的效果</a:t>
            </a:r>
          </a:p>
        </p:txBody>
      </p:sp>
      <p:sp>
        <p:nvSpPr>
          <p:cNvPr id="8" name="文本框 7">
            <a:extLst>
              <a:ext uri="{FF2B5EF4-FFF2-40B4-BE49-F238E27FC236}">
                <a16:creationId xmlns:a16="http://schemas.microsoft.com/office/drawing/2014/main" id="{9414D98B-ADFA-44A6-A54C-9655D5D14C36}"/>
              </a:ext>
            </a:extLst>
          </p:cNvPr>
          <p:cNvSpPr txBox="1"/>
          <p:nvPr/>
        </p:nvSpPr>
        <p:spPr>
          <a:xfrm>
            <a:off x="492331" y="5167250"/>
            <a:ext cx="11404163" cy="954107"/>
          </a:xfrm>
          <a:prstGeom prst="rect">
            <a:avLst/>
          </a:prstGeom>
          <a:noFill/>
        </p:spPr>
        <p:txBody>
          <a:bodyPr wrap="square" rtlCol="0">
            <a:spAutoFit/>
          </a:bodyPr>
          <a:lstStyle/>
          <a:p>
            <a:r>
              <a:rPr lang="zh-CN" altLang="en-US" sz="2800" dirty="0"/>
              <a:t>        采用双真空排气工艺，经过多批次排气，无论是否烤温，均无云母破裂情况，左图为采用传统工艺直接排气经常遇到的情况。</a:t>
            </a:r>
          </a:p>
        </p:txBody>
      </p:sp>
      <p:pic>
        <p:nvPicPr>
          <p:cNvPr id="9" name="内容占位符 8">
            <a:extLst>
              <a:ext uri="{FF2B5EF4-FFF2-40B4-BE49-F238E27FC236}">
                <a16:creationId xmlns:a16="http://schemas.microsoft.com/office/drawing/2014/main" id="{00693391-F99B-4011-88E1-9FF9D4B6548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331" y="1857746"/>
            <a:ext cx="6379833" cy="3142508"/>
          </a:xfrm>
        </p:spPr>
      </p:pic>
      <p:pic>
        <p:nvPicPr>
          <p:cNvPr id="11" name="图片 10">
            <a:extLst>
              <a:ext uri="{FF2B5EF4-FFF2-40B4-BE49-F238E27FC236}">
                <a16:creationId xmlns:a16="http://schemas.microsoft.com/office/drawing/2014/main" id="{2F209A47-02EF-43C9-878F-9953A67E5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878" y="1857746"/>
            <a:ext cx="4755791" cy="3142507"/>
          </a:xfrm>
          <a:prstGeom prst="rect">
            <a:avLst/>
          </a:prstGeom>
        </p:spPr>
      </p:pic>
    </p:spTree>
    <p:extLst>
      <p:ext uri="{BB962C8B-B14F-4D97-AF65-F5344CB8AC3E}">
        <p14:creationId xmlns:p14="http://schemas.microsoft.com/office/powerpoint/2010/main" val="146804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t>总结与成果</a:t>
            </a:r>
            <a:endParaRPr lang="zh-cn" dirty="0"/>
          </a:p>
        </p:txBody>
      </p:sp>
      <p:sp>
        <p:nvSpPr>
          <p:cNvPr id="3" name="内容占位符 2"/>
          <p:cNvSpPr>
            <a:spLocks noGrp="1"/>
          </p:cNvSpPr>
          <p:nvPr>
            <p:ph idx="1"/>
          </p:nvPr>
        </p:nvSpPr>
        <p:spPr>
          <a:xfrm>
            <a:off x="950685" y="1786721"/>
            <a:ext cx="10994572" cy="4294766"/>
          </a:xfrm>
        </p:spPr>
        <p:txBody>
          <a:bodyPr rtlCol="0">
            <a:normAutofit/>
          </a:bodyPr>
          <a:lstStyle/>
          <a:p>
            <a:r>
              <a:rPr lang="zh-CN" altLang="en-US" sz="3200" dirty="0"/>
              <a:t>通过云母</a:t>
            </a:r>
            <a:r>
              <a:rPr lang="en-US" altLang="zh-CN" sz="3200" dirty="0"/>
              <a:t>-</a:t>
            </a:r>
            <a:r>
              <a:rPr lang="zh-CN" altLang="en-US" sz="3200" dirty="0"/>
              <a:t>石墨烯的覆层研究，成功实现了云母与单层石墨烯的结合，但基于云母的大面积石墨烯生长技术尚未突破；</a:t>
            </a:r>
            <a:endParaRPr lang="en-US" altLang="zh-CN" sz="3200" dirty="0"/>
          </a:p>
          <a:p>
            <a:r>
              <a:rPr lang="zh-CN" altLang="en-US" sz="3200" dirty="0"/>
              <a:t>通过新型高分子复合材料</a:t>
            </a:r>
            <a:r>
              <a:rPr lang="en-US" altLang="zh-CN" sz="3200" dirty="0"/>
              <a:t>PIS</a:t>
            </a:r>
            <a:r>
              <a:rPr lang="zh-CN" altLang="en-US" sz="3200" dirty="0"/>
              <a:t>的辐射透过率研究，得到了比云母材料更为优异的效果，但新的密封工艺技术还处于在研究阶段；</a:t>
            </a:r>
            <a:endParaRPr lang="en-US" altLang="zh-CN" sz="3200" dirty="0"/>
          </a:p>
          <a:p>
            <a:r>
              <a:rPr lang="zh-CN" altLang="en-US" sz="3200" dirty="0"/>
              <a:t>通过双真空排气工艺的研究，得到了比较理想的实验样品，云母窗厚度和尺寸已经达到国外端窗盖革计数管水平。</a:t>
            </a:r>
            <a:endParaRPr lang="en-US" altLang="zh-CN" sz="3200" dirty="0"/>
          </a:p>
          <a:p>
            <a:endParaRPr lang="zh-cn" sz="4000" dirty="0"/>
          </a:p>
        </p:txBody>
      </p:sp>
    </p:spTree>
    <p:extLst>
      <p:ext uri="{BB962C8B-B14F-4D97-AF65-F5344CB8AC3E}">
        <p14:creationId xmlns:p14="http://schemas.microsoft.com/office/powerpoint/2010/main" val="2396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t>总结与成果</a:t>
            </a:r>
            <a:endParaRPr lang="zh-cn" dirty="0"/>
          </a:p>
        </p:txBody>
      </p:sp>
      <p:sp>
        <p:nvSpPr>
          <p:cNvPr id="3" name="内容占位符 2"/>
          <p:cNvSpPr>
            <a:spLocks noGrp="1"/>
          </p:cNvSpPr>
          <p:nvPr>
            <p:ph idx="1"/>
          </p:nvPr>
        </p:nvSpPr>
        <p:spPr>
          <a:xfrm>
            <a:off x="1221179" y="5230565"/>
            <a:ext cx="10058400" cy="1097280"/>
          </a:xfrm>
        </p:spPr>
        <p:txBody>
          <a:bodyPr rtlCol="0">
            <a:normAutofit/>
          </a:bodyPr>
          <a:lstStyle/>
          <a:p>
            <a:pPr marL="0" indent="0" algn="ctr">
              <a:buNone/>
            </a:pPr>
            <a:r>
              <a:rPr lang="zh-CN" altLang="en-US" sz="3200" dirty="0"/>
              <a:t>端窗式盖革计数管系列试验样品，直径分别为</a:t>
            </a:r>
            <a:r>
              <a:rPr lang="en-US" altLang="zh-CN" sz="3200" dirty="0"/>
              <a:t>25mm</a:t>
            </a:r>
            <a:r>
              <a:rPr lang="zh-CN" altLang="en-US" sz="3200" dirty="0"/>
              <a:t>、</a:t>
            </a:r>
            <a:r>
              <a:rPr lang="en-US" altLang="zh-CN" sz="3200" dirty="0"/>
              <a:t>35mm</a:t>
            </a:r>
            <a:r>
              <a:rPr lang="zh-CN" altLang="en-US" sz="3200" dirty="0"/>
              <a:t>、</a:t>
            </a:r>
            <a:r>
              <a:rPr lang="en-US" altLang="zh-CN" sz="3200" dirty="0"/>
              <a:t>45mm</a:t>
            </a:r>
            <a:endParaRPr lang="zh-cn" sz="3200" dirty="0"/>
          </a:p>
        </p:txBody>
      </p:sp>
      <p:pic>
        <p:nvPicPr>
          <p:cNvPr id="5" name="图片 4">
            <a:extLst>
              <a:ext uri="{FF2B5EF4-FFF2-40B4-BE49-F238E27FC236}">
                <a16:creationId xmlns:a16="http://schemas.microsoft.com/office/drawing/2014/main" id="{7D5C4106-FB9D-441E-A0CB-F9CF392EA9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529" b="30594"/>
          <a:stretch/>
        </p:blipFill>
        <p:spPr>
          <a:xfrm>
            <a:off x="1442774" y="2333966"/>
            <a:ext cx="9306451" cy="2558668"/>
          </a:xfrm>
          <a:prstGeom prst="rect">
            <a:avLst/>
          </a:prstGeom>
        </p:spPr>
      </p:pic>
    </p:spTree>
    <p:extLst>
      <p:ext uri="{BB962C8B-B14F-4D97-AF65-F5344CB8AC3E}">
        <p14:creationId xmlns:p14="http://schemas.microsoft.com/office/powerpoint/2010/main" val="213565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78706F-C62B-4B85-8CCB-45ED1859AEDD}"/>
              </a:ext>
            </a:extLst>
          </p:cNvPr>
          <p:cNvSpPr>
            <a:spLocks noGrp="1"/>
          </p:cNvSpPr>
          <p:nvPr>
            <p:ph type="title"/>
          </p:nvPr>
        </p:nvSpPr>
        <p:spPr/>
        <p:txBody>
          <a:bodyPr/>
          <a:lstStyle/>
          <a:p>
            <a:r>
              <a:rPr lang="zh-CN" altLang="en-US" dirty="0"/>
              <a:t>下一步工作</a:t>
            </a:r>
          </a:p>
        </p:txBody>
      </p:sp>
      <p:sp>
        <p:nvSpPr>
          <p:cNvPr id="3" name="内容占位符 2">
            <a:extLst>
              <a:ext uri="{FF2B5EF4-FFF2-40B4-BE49-F238E27FC236}">
                <a16:creationId xmlns:a16="http://schemas.microsoft.com/office/drawing/2014/main" id="{86364910-DC0E-40D6-A2F6-53D3046E458E}"/>
              </a:ext>
            </a:extLst>
          </p:cNvPr>
          <p:cNvSpPr>
            <a:spLocks noGrp="1"/>
          </p:cNvSpPr>
          <p:nvPr>
            <p:ph idx="1"/>
          </p:nvPr>
        </p:nvSpPr>
        <p:spPr>
          <a:xfrm>
            <a:off x="1197429" y="2152566"/>
            <a:ext cx="6236525" cy="3179454"/>
          </a:xfrm>
        </p:spPr>
        <p:txBody>
          <a:bodyPr>
            <a:normAutofit/>
          </a:bodyPr>
          <a:lstStyle/>
          <a:p>
            <a:r>
              <a:rPr lang="zh-CN" altLang="en-US" sz="2400" dirty="0"/>
              <a:t>新型材料应用技术研究；</a:t>
            </a:r>
            <a:endParaRPr lang="en-US" altLang="zh-CN" sz="2400" dirty="0"/>
          </a:p>
          <a:p>
            <a:r>
              <a:rPr lang="zh-CN" altLang="en-US" sz="2400" dirty="0"/>
              <a:t>新型密封工艺技术研究；</a:t>
            </a:r>
            <a:endParaRPr lang="en-US" altLang="zh-CN" sz="2400" dirty="0"/>
          </a:p>
          <a:p>
            <a:r>
              <a:rPr lang="zh-CN" altLang="en-US" sz="2400" dirty="0"/>
              <a:t>面向便携式辐射仪器的先进气体探测器研究，如将本研究中的成果应用于密封式</a:t>
            </a:r>
            <a:r>
              <a:rPr lang="en-US" altLang="zh-CN" sz="2400" dirty="0"/>
              <a:t>THGEM</a:t>
            </a:r>
            <a:r>
              <a:rPr lang="zh-CN" altLang="en-US" sz="2400" dirty="0"/>
              <a:t>探测器的开发中，拓展</a:t>
            </a:r>
            <a:r>
              <a:rPr lang="en-US" altLang="zh-CN" sz="2400" dirty="0"/>
              <a:t>THGEM</a:t>
            </a:r>
            <a:r>
              <a:rPr lang="zh-CN" altLang="en-US" sz="2400" dirty="0"/>
              <a:t>探测器的应用领域。</a:t>
            </a:r>
            <a:endParaRPr lang="en-US" altLang="zh-CN" sz="2400" dirty="0"/>
          </a:p>
          <a:p>
            <a:endParaRPr lang="zh-CN" altLang="en-US" dirty="0"/>
          </a:p>
        </p:txBody>
      </p:sp>
      <p:pic>
        <p:nvPicPr>
          <p:cNvPr id="6" name="图片 5">
            <a:extLst>
              <a:ext uri="{FF2B5EF4-FFF2-40B4-BE49-F238E27FC236}">
                <a16:creationId xmlns:a16="http://schemas.microsoft.com/office/drawing/2014/main" id="{64B75939-CA75-4871-8268-57ECD1D35861}"/>
              </a:ext>
            </a:extLst>
          </p:cNvPr>
          <p:cNvPicPr>
            <a:picLocks noChangeAspect="1"/>
          </p:cNvPicPr>
          <p:nvPr/>
        </p:nvPicPr>
        <p:blipFill>
          <a:blip r:embed="rId2"/>
          <a:stretch>
            <a:fillRect/>
          </a:stretch>
        </p:blipFill>
        <p:spPr>
          <a:xfrm>
            <a:off x="7679278" y="1803597"/>
            <a:ext cx="3877392" cy="3877392"/>
          </a:xfrm>
          <a:prstGeom prst="rect">
            <a:avLst/>
          </a:prstGeom>
        </p:spPr>
      </p:pic>
    </p:spTree>
    <p:extLst>
      <p:ext uri="{BB962C8B-B14F-4D97-AF65-F5344CB8AC3E}">
        <p14:creationId xmlns:p14="http://schemas.microsoft.com/office/powerpoint/2010/main" val="427771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p>
            <a:pPr algn="ctr" rtl="0"/>
            <a:r>
              <a:rPr lang="zh-CN" altLang="en-US" sz="4800" dirty="0"/>
              <a:t>欢迎各位专家批评指正！</a:t>
            </a:r>
            <a:endParaRPr lang="en-US" sz="4800" dirty="0"/>
          </a:p>
        </p:txBody>
      </p:sp>
      <p:pic>
        <p:nvPicPr>
          <p:cNvPr id="6" name="图片 5">
            <a:extLst>
              <a:ext uri="{FF2B5EF4-FFF2-40B4-BE49-F238E27FC236}">
                <a16:creationId xmlns:a16="http://schemas.microsoft.com/office/drawing/2014/main" id="{E548B021-E093-42F9-A824-41A07BD5D91E}"/>
              </a:ext>
            </a:extLst>
          </p:cNvPr>
          <p:cNvPicPr>
            <a:picLocks noChangeAspect="1"/>
          </p:cNvPicPr>
          <p:nvPr/>
        </p:nvPicPr>
        <p:blipFill rotWithShape="1">
          <a:blip r:embed="rId3"/>
          <a:srcRect b="434"/>
          <a:stretch/>
        </p:blipFill>
        <p:spPr>
          <a:xfrm>
            <a:off x="4128861" y="2193345"/>
            <a:ext cx="8048625" cy="3433082"/>
          </a:xfrm>
          <a:prstGeom prst="rect">
            <a:avLst/>
          </a:prstGeom>
        </p:spPr>
        <p:style>
          <a:lnRef idx="2">
            <a:schemeClr val="dk1"/>
          </a:lnRef>
          <a:fillRef idx="1">
            <a:schemeClr val="lt1"/>
          </a:fillRef>
          <a:effectRef idx="0">
            <a:schemeClr val="dk1"/>
          </a:effectRef>
          <a:fontRef idx="minor">
            <a:schemeClr val="dk1"/>
          </a:fontRef>
        </p:style>
      </p:pic>
      <p:sp>
        <p:nvSpPr>
          <p:cNvPr id="7" name="文本框 6">
            <a:extLst>
              <a:ext uri="{FF2B5EF4-FFF2-40B4-BE49-F238E27FC236}">
                <a16:creationId xmlns:a16="http://schemas.microsoft.com/office/drawing/2014/main" id="{F51C2E2F-A2D6-41A2-AB2A-0EB5BD48F146}"/>
              </a:ext>
            </a:extLst>
          </p:cNvPr>
          <p:cNvSpPr txBox="1"/>
          <p:nvPr/>
        </p:nvSpPr>
        <p:spPr>
          <a:xfrm>
            <a:off x="4267200" y="3523022"/>
            <a:ext cx="6197600" cy="207800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50000"/>
              </a:lnSpc>
            </a:pPr>
            <a:r>
              <a:rPr lang="en-US" altLang="zh-CN" sz="3600" dirty="0">
                <a:solidFill>
                  <a:schemeClr val="tx1"/>
                </a:solidFill>
                <a:hlinkClick r:id="rId4">
                  <a:extLst>
                    <a:ext uri="{A12FA001-AC4F-418D-AE19-62706E023703}">
                      <ahyp:hlinkClr xmlns:ahyp="http://schemas.microsoft.com/office/drawing/2018/hyperlinkcolor" val="tx"/>
                    </a:ext>
                  </a:extLst>
                </a:hlinkClick>
              </a:rPr>
              <a:t>TEL:15001376608</a:t>
            </a:r>
            <a:endParaRPr lang="en-US" altLang="zh-CN" sz="3600" dirty="0">
              <a:solidFill>
                <a:schemeClr val="tx1"/>
              </a:solidFill>
            </a:endParaRPr>
          </a:p>
          <a:p>
            <a:pPr>
              <a:lnSpc>
                <a:spcPct val="150000"/>
              </a:lnSpc>
            </a:pPr>
            <a:r>
              <a:rPr lang="en-US" altLang="zh-CN" sz="3600" dirty="0" err="1">
                <a:solidFill>
                  <a:schemeClr val="tx1"/>
                </a:solidFill>
              </a:rPr>
              <a:t>EMAIL:lizhiyuan@ihep.ac.cn</a:t>
            </a:r>
            <a:endParaRPr lang="en-US" altLang="zh-CN" sz="3600" dirty="0">
              <a:solidFill>
                <a:schemeClr val="tx1"/>
              </a:solidFill>
            </a:endParaRPr>
          </a:p>
          <a:p>
            <a:pPr>
              <a:lnSpc>
                <a:spcPct val="150000"/>
              </a:lnSpc>
            </a:pPr>
            <a:endParaRPr lang="zh-CN" altLang="en-US" sz="1600" dirty="0">
              <a:solidFill>
                <a:schemeClr val="tx1"/>
              </a:solidFill>
            </a:endParaRPr>
          </a:p>
        </p:txBody>
      </p:sp>
      <p:pic>
        <p:nvPicPr>
          <p:cNvPr id="9" name="图片 8">
            <a:extLst>
              <a:ext uri="{FF2B5EF4-FFF2-40B4-BE49-F238E27FC236}">
                <a16:creationId xmlns:a16="http://schemas.microsoft.com/office/drawing/2014/main" id="{7B06D933-0DD3-4C49-8109-398043AF1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25" y="1662751"/>
            <a:ext cx="4143375" cy="4153681"/>
          </a:xfrm>
          <a:prstGeom prst="rect">
            <a:avLst/>
          </a:prstGeom>
        </p:spPr>
      </p:pic>
    </p:spTree>
    <p:extLst>
      <p:ext uri="{BB962C8B-B14F-4D97-AF65-F5344CB8AC3E}">
        <p14:creationId xmlns:p14="http://schemas.microsoft.com/office/powerpoint/2010/main" val="122023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t>研究背景简介</a:t>
            </a:r>
            <a:endParaRPr lang="zh-cn" dirty="0"/>
          </a:p>
        </p:txBody>
      </p:sp>
      <p:sp>
        <p:nvSpPr>
          <p:cNvPr id="3" name="内容占位符 2"/>
          <p:cNvSpPr>
            <a:spLocks noGrp="1"/>
          </p:cNvSpPr>
          <p:nvPr>
            <p:ph idx="1"/>
          </p:nvPr>
        </p:nvSpPr>
        <p:spPr/>
        <p:txBody>
          <a:bodyPr rtlCol="0"/>
          <a:lstStyle/>
          <a:p>
            <a:pPr rtl="0"/>
            <a:r>
              <a:rPr lang="zh-CN" altLang="en-US" dirty="0"/>
              <a:t>需求与现状</a:t>
            </a:r>
            <a:endParaRPr lang="en-US" altLang="zh-CN" dirty="0"/>
          </a:p>
          <a:p>
            <a:pPr marL="457200" indent="-457200" rtl="0">
              <a:buFont typeface="+mj-lt"/>
              <a:buAutoNum type="arabicPeriod"/>
            </a:pPr>
            <a:r>
              <a:rPr lang="zh-CN" altLang="en-US" dirty="0"/>
              <a:t>军事需求</a:t>
            </a:r>
            <a:endParaRPr lang="en-US" altLang="zh-CN" dirty="0"/>
          </a:p>
          <a:p>
            <a:pPr marL="0" indent="0" rtl="0">
              <a:buNone/>
            </a:pPr>
            <a:endParaRPr lang="zh-cn" dirty="0"/>
          </a:p>
        </p:txBody>
      </p:sp>
      <p:pic>
        <p:nvPicPr>
          <p:cNvPr id="5" name="图片 4">
            <a:extLst>
              <a:ext uri="{FF2B5EF4-FFF2-40B4-BE49-F238E27FC236}">
                <a16:creationId xmlns:a16="http://schemas.microsoft.com/office/drawing/2014/main" id="{E46BB41B-54D4-494B-8742-A3BD4239A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116" y="1714500"/>
            <a:ext cx="3600449" cy="2637440"/>
          </a:xfrm>
          <a:prstGeom prst="rect">
            <a:avLst/>
          </a:prstGeom>
        </p:spPr>
      </p:pic>
      <p:sp>
        <p:nvSpPr>
          <p:cNvPr id="6" name="矩形 5">
            <a:extLst>
              <a:ext uri="{FF2B5EF4-FFF2-40B4-BE49-F238E27FC236}">
                <a16:creationId xmlns:a16="http://schemas.microsoft.com/office/drawing/2014/main" id="{CA7149A3-9A4A-46C5-8E5F-5206BDD5EECA}"/>
              </a:ext>
            </a:extLst>
          </p:cNvPr>
          <p:cNvSpPr/>
          <p:nvPr/>
        </p:nvSpPr>
        <p:spPr>
          <a:xfrm>
            <a:off x="596348" y="4422676"/>
            <a:ext cx="11595652" cy="2308324"/>
          </a:xfrm>
          <a:prstGeom prst="rect">
            <a:avLst/>
          </a:prstGeom>
        </p:spPr>
        <p:txBody>
          <a:bodyPr wrap="square">
            <a:spAutoFit/>
          </a:bodyPr>
          <a:lstStyle/>
          <a:p>
            <a:pPr algn="just"/>
            <a:r>
              <a:rPr lang="en-US" altLang="zh-CN" sz="2400" dirty="0"/>
              <a:t>FFS06</a:t>
            </a:r>
            <a:r>
              <a:rPr lang="zh-CN" altLang="en-US" sz="2400" dirty="0"/>
              <a:t>型辐射仪为探测电离辐射并具有识别、计量等功能的新型便携式核辐射监测仪器，用于发现放射性沾染，测量沾染区的</a:t>
            </a:r>
            <a:r>
              <a:rPr lang="en-US" altLang="zh-CN" sz="2400" dirty="0"/>
              <a:t>β/γ</a:t>
            </a:r>
            <a:r>
              <a:rPr lang="zh-CN" altLang="en-US" sz="2400" dirty="0"/>
              <a:t>剂量率，确定沾染边界和沾染地域等级，概略测定沾染比度和放性浓度。测量时，测量沾染程度的探测器置于可伸缩的探棒内，测量地面剂量率的探测器置于操纵箱内。电信号将探测器输出的信号变换为显示器和监听器所需的信号；显示器直接示出</a:t>
            </a:r>
            <a:r>
              <a:rPr lang="en-US" altLang="zh-CN" sz="2400" dirty="0"/>
              <a:t>β/γ</a:t>
            </a:r>
            <a:r>
              <a:rPr lang="zh-CN" altLang="en-US" sz="2400" dirty="0"/>
              <a:t>剂量率的数值；在实施沾染检查时，监听器同时给出声响信号。现收藏于上海民防科普教育馆。</a:t>
            </a:r>
          </a:p>
        </p:txBody>
      </p:sp>
      <p:pic>
        <p:nvPicPr>
          <p:cNvPr id="8" name="图片 7">
            <a:extLst>
              <a:ext uri="{FF2B5EF4-FFF2-40B4-BE49-F238E27FC236}">
                <a16:creationId xmlns:a16="http://schemas.microsoft.com/office/drawing/2014/main" id="{0E45A546-2117-4CF8-AD9C-CA9A5BA2F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131" y="1714500"/>
            <a:ext cx="4528811" cy="2636368"/>
          </a:xfrm>
          <a:prstGeom prst="rect">
            <a:avLst/>
          </a:prstGeom>
        </p:spPr>
      </p:pic>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t>研究背景简介</a:t>
            </a:r>
            <a:endParaRPr lang="zh-cn" dirty="0"/>
          </a:p>
        </p:txBody>
      </p:sp>
      <p:sp>
        <p:nvSpPr>
          <p:cNvPr id="3" name="内容占位符 2"/>
          <p:cNvSpPr>
            <a:spLocks noGrp="1"/>
          </p:cNvSpPr>
          <p:nvPr>
            <p:ph idx="1"/>
          </p:nvPr>
        </p:nvSpPr>
        <p:spPr>
          <a:xfrm>
            <a:off x="1066800" y="1615108"/>
            <a:ext cx="10058400" cy="4457700"/>
          </a:xfrm>
        </p:spPr>
        <p:txBody>
          <a:bodyPr rtlCol="0"/>
          <a:lstStyle/>
          <a:p>
            <a:pPr rtl="0"/>
            <a:r>
              <a:rPr lang="zh-CN" altLang="en-US" dirty="0"/>
              <a:t>需求与现状</a:t>
            </a:r>
            <a:endParaRPr lang="en-US" altLang="zh-CN" dirty="0"/>
          </a:p>
          <a:p>
            <a:pPr marL="457200" indent="-457200" rtl="0">
              <a:buFont typeface="+mj-lt"/>
              <a:buAutoNum type="arabicPeriod" startAt="2"/>
            </a:pPr>
            <a:r>
              <a:rPr lang="zh-CN" altLang="en-US" dirty="0"/>
              <a:t>民事需求</a:t>
            </a:r>
            <a:endParaRPr lang="zh-cn" dirty="0"/>
          </a:p>
        </p:txBody>
      </p:sp>
      <p:pic>
        <p:nvPicPr>
          <p:cNvPr id="9" name="图片 8">
            <a:extLst>
              <a:ext uri="{FF2B5EF4-FFF2-40B4-BE49-F238E27FC236}">
                <a16:creationId xmlns:a16="http://schemas.microsoft.com/office/drawing/2014/main" id="{B9C011BD-E7EA-4147-BB71-D950F663B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201" y="1714500"/>
            <a:ext cx="3019425" cy="3019425"/>
          </a:xfrm>
          <a:prstGeom prst="rect">
            <a:avLst/>
          </a:prstGeom>
        </p:spPr>
      </p:pic>
      <p:pic>
        <p:nvPicPr>
          <p:cNvPr id="10" name="图片 9">
            <a:extLst>
              <a:ext uri="{FF2B5EF4-FFF2-40B4-BE49-F238E27FC236}">
                <a16:creationId xmlns:a16="http://schemas.microsoft.com/office/drawing/2014/main" id="{377D96D6-AED6-451D-8FF7-C65E73B087EE}"/>
              </a:ext>
            </a:extLst>
          </p:cNvPr>
          <p:cNvPicPr>
            <a:picLocks noChangeAspect="1"/>
          </p:cNvPicPr>
          <p:nvPr/>
        </p:nvPicPr>
        <p:blipFill>
          <a:blip r:embed="rId4"/>
          <a:stretch>
            <a:fillRect/>
          </a:stretch>
        </p:blipFill>
        <p:spPr>
          <a:xfrm>
            <a:off x="7294286" y="1697934"/>
            <a:ext cx="4029520" cy="3019425"/>
          </a:xfrm>
          <a:prstGeom prst="rect">
            <a:avLst/>
          </a:prstGeom>
        </p:spPr>
      </p:pic>
      <p:sp>
        <p:nvSpPr>
          <p:cNvPr id="11" name="矩形 10">
            <a:extLst>
              <a:ext uri="{FF2B5EF4-FFF2-40B4-BE49-F238E27FC236}">
                <a16:creationId xmlns:a16="http://schemas.microsoft.com/office/drawing/2014/main" id="{FF8AABA0-E77F-4A6A-83B4-77FF607D01E9}"/>
              </a:ext>
            </a:extLst>
          </p:cNvPr>
          <p:cNvSpPr/>
          <p:nvPr/>
        </p:nvSpPr>
        <p:spPr>
          <a:xfrm>
            <a:off x="1033493" y="4976009"/>
            <a:ext cx="10519802" cy="954107"/>
          </a:xfrm>
          <a:prstGeom prst="rect">
            <a:avLst/>
          </a:prstGeom>
        </p:spPr>
        <p:txBody>
          <a:bodyPr wrap="square">
            <a:spAutoFit/>
          </a:bodyPr>
          <a:lstStyle/>
          <a:p>
            <a:r>
              <a:rPr lang="zh-CN" altLang="en-US" sz="2800" dirty="0">
                <a:latin typeface="+mn-ea"/>
              </a:rPr>
              <a:t>主要用于便携式表面沾污仪，可测定</a:t>
            </a:r>
            <a:r>
              <a:rPr lang="en-US" altLang="zh-CN" sz="2800" dirty="0">
                <a:latin typeface="+mn-ea"/>
              </a:rPr>
              <a:t>2MeV</a:t>
            </a:r>
            <a:r>
              <a:rPr lang="zh-CN" altLang="en-US" sz="2800" dirty="0">
                <a:latin typeface="+mn-ea"/>
              </a:rPr>
              <a:t>以上的</a:t>
            </a:r>
            <a:r>
              <a:rPr lang="en-US" altLang="zh-CN" sz="2800" dirty="0">
                <a:latin typeface="+mn-ea"/>
              </a:rPr>
              <a:t>α</a:t>
            </a:r>
            <a:r>
              <a:rPr lang="zh-CN" altLang="en-US" sz="2800" dirty="0">
                <a:latin typeface="+mn-ea"/>
              </a:rPr>
              <a:t>射线，</a:t>
            </a:r>
            <a:r>
              <a:rPr lang="en-US" altLang="zh-CN" sz="2800" dirty="0">
                <a:latin typeface="+mn-ea"/>
              </a:rPr>
              <a:t>100keV</a:t>
            </a:r>
            <a:r>
              <a:rPr lang="zh-CN" altLang="en-US" sz="2800" dirty="0">
                <a:latin typeface="+mn-ea"/>
              </a:rPr>
              <a:t>以上的</a:t>
            </a:r>
            <a:r>
              <a:rPr lang="en-US" altLang="zh-CN" sz="2800" dirty="0">
                <a:latin typeface="+mn-ea"/>
              </a:rPr>
              <a:t>β</a:t>
            </a:r>
            <a:r>
              <a:rPr lang="zh-CN" altLang="en-US" sz="2800" dirty="0">
                <a:latin typeface="+mn-ea"/>
              </a:rPr>
              <a:t>射线，以及大于</a:t>
            </a:r>
            <a:r>
              <a:rPr lang="en-US" altLang="zh-CN" sz="2800" dirty="0">
                <a:latin typeface="+mn-ea"/>
              </a:rPr>
              <a:t>10keV</a:t>
            </a:r>
            <a:r>
              <a:rPr lang="zh-CN" altLang="en-US" sz="2800" dirty="0">
                <a:latin typeface="+mn-ea"/>
              </a:rPr>
              <a:t>的</a:t>
            </a:r>
            <a:r>
              <a:rPr lang="en-US" altLang="zh-CN" sz="2800" dirty="0">
                <a:latin typeface="+mn-ea"/>
              </a:rPr>
              <a:t>X</a:t>
            </a:r>
            <a:r>
              <a:rPr lang="zh-CN" altLang="en-US" sz="2800" dirty="0">
                <a:latin typeface="+mn-ea"/>
              </a:rPr>
              <a:t>或</a:t>
            </a:r>
            <a:r>
              <a:rPr lang="en-US" altLang="zh-CN" sz="2800" dirty="0">
                <a:latin typeface="+mn-ea"/>
              </a:rPr>
              <a:t>γ</a:t>
            </a:r>
            <a:r>
              <a:rPr lang="zh-CN" altLang="en-US" sz="2800" dirty="0">
                <a:latin typeface="+mn-ea"/>
              </a:rPr>
              <a:t>射线。</a:t>
            </a:r>
          </a:p>
        </p:txBody>
      </p:sp>
    </p:spTree>
    <p:extLst>
      <p:ext uri="{BB962C8B-B14F-4D97-AF65-F5344CB8AC3E}">
        <p14:creationId xmlns:p14="http://schemas.microsoft.com/office/powerpoint/2010/main" val="291750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t>研究背景简介</a:t>
            </a:r>
            <a:endParaRPr lang="zh-cn" dirty="0"/>
          </a:p>
        </p:txBody>
      </p:sp>
      <p:sp>
        <p:nvSpPr>
          <p:cNvPr id="3" name="内容占位符 2"/>
          <p:cNvSpPr>
            <a:spLocks noGrp="1"/>
          </p:cNvSpPr>
          <p:nvPr>
            <p:ph idx="1"/>
          </p:nvPr>
        </p:nvSpPr>
        <p:spPr>
          <a:xfrm>
            <a:off x="624344" y="1615108"/>
            <a:ext cx="4859022" cy="4457700"/>
          </a:xfrm>
        </p:spPr>
        <p:txBody>
          <a:bodyPr rtlCol="0">
            <a:normAutofit/>
          </a:bodyPr>
          <a:lstStyle/>
          <a:p>
            <a:pPr rtl="0"/>
            <a:r>
              <a:rPr lang="zh-CN" altLang="en-US" sz="2800" dirty="0"/>
              <a:t>国产端窗式盖革计数管</a:t>
            </a:r>
            <a:endParaRPr lang="en-US" altLang="zh-CN" sz="2800" dirty="0"/>
          </a:p>
          <a:p>
            <a:pPr rtl="0"/>
            <a:endParaRPr lang="en-US" altLang="zh-CN" sz="2800" dirty="0"/>
          </a:p>
          <a:p>
            <a:pPr rtl="0"/>
            <a:endParaRPr lang="en-US" altLang="zh-CN" sz="2800" dirty="0"/>
          </a:p>
          <a:p>
            <a:pPr rtl="0"/>
            <a:endParaRPr lang="en-US" altLang="zh-CN" sz="2800" dirty="0"/>
          </a:p>
          <a:p>
            <a:pPr marL="0" indent="0" rtl="0">
              <a:buNone/>
            </a:pPr>
            <a:endParaRPr lang="en-US" altLang="zh-CN" sz="2800" dirty="0"/>
          </a:p>
        </p:txBody>
      </p:sp>
      <p:pic>
        <p:nvPicPr>
          <p:cNvPr id="5" name="图片 4">
            <a:extLst>
              <a:ext uri="{FF2B5EF4-FFF2-40B4-BE49-F238E27FC236}">
                <a16:creationId xmlns:a16="http://schemas.microsoft.com/office/drawing/2014/main" id="{543DBFFA-3327-41EC-AEDB-1BE3B17FE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455" y="2252641"/>
            <a:ext cx="3740663" cy="2429832"/>
          </a:xfrm>
          <a:prstGeom prst="rect">
            <a:avLst/>
          </a:prstGeom>
        </p:spPr>
      </p:pic>
      <p:sp>
        <p:nvSpPr>
          <p:cNvPr id="12" name="内容占位符 2">
            <a:extLst>
              <a:ext uri="{FF2B5EF4-FFF2-40B4-BE49-F238E27FC236}">
                <a16:creationId xmlns:a16="http://schemas.microsoft.com/office/drawing/2014/main" id="{EF278E67-1F40-40B8-B23E-316F81D82420}"/>
              </a:ext>
            </a:extLst>
          </p:cNvPr>
          <p:cNvSpPr txBox="1">
            <a:spLocks/>
          </p:cNvSpPr>
          <p:nvPr/>
        </p:nvSpPr>
        <p:spPr>
          <a:xfrm>
            <a:off x="6528188" y="1615108"/>
            <a:ext cx="4720383" cy="4457700"/>
          </a:xfrm>
          <a:prstGeom prst="rect">
            <a:avLst/>
          </a:prstGeom>
        </p:spPr>
        <p:txBody>
          <a:bodyPr vert="horz" lIns="91440" tIns="45720" rIns="91440" bIns="45720" rtlCol="0">
            <a:norm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icrosoft YaHei UI" panose="020B0503020204020204" pitchFamily="34" charset="-122"/>
                <a:ea typeface="Microsoft YaHei UI" panose="020B0503020204020204" pitchFamily="34" charset="-122"/>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icrosoft YaHei UI" panose="020B0503020204020204" pitchFamily="34" charset="-122"/>
                <a:ea typeface="Microsoft YaHei UI" panose="020B0503020204020204" pitchFamily="34" charset="-122"/>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r>
              <a:rPr lang="zh-CN" altLang="en-US" sz="2800" dirty="0"/>
              <a:t>进口端窗式盖革计数管</a:t>
            </a:r>
            <a:endParaRPr lang="en-US" altLang="zh-CN" sz="2800" dirty="0"/>
          </a:p>
          <a:p>
            <a:endParaRPr lang="en-US" altLang="zh-CN" sz="2800" dirty="0"/>
          </a:p>
          <a:p>
            <a:endParaRPr lang="en-US" altLang="zh-CN" sz="2800" dirty="0"/>
          </a:p>
          <a:p>
            <a:endParaRPr lang="en-US" altLang="zh-CN" sz="2800" dirty="0"/>
          </a:p>
          <a:p>
            <a:pPr marL="0" indent="0">
              <a:buFont typeface="Arial" pitchFamily="34" charset="0"/>
              <a:buNone/>
            </a:pPr>
            <a:endParaRPr lang="en-US" altLang="zh-CN" sz="2800" dirty="0"/>
          </a:p>
        </p:txBody>
      </p:sp>
      <p:sp>
        <p:nvSpPr>
          <p:cNvPr id="6" name="文本框 5">
            <a:extLst>
              <a:ext uri="{FF2B5EF4-FFF2-40B4-BE49-F238E27FC236}">
                <a16:creationId xmlns:a16="http://schemas.microsoft.com/office/drawing/2014/main" id="{2A3868FC-85A3-4BA3-8E87-87DB169A7724}"/>
              </a:ext>
            </a:extLst>
          </p:cNvPr>
          <p:cNvSpPr txBox="1"/>
          <p:nvPr/>
        </p:nvSpPr>
        <p:spPr>
          <a:xfrm>
            <a:off x="1287780" y="4828096"/>
            <a:ext cx="4859022" cy="1815882"/>
          </a:xfrm>
          <a:prstGeom prst="rect">
            <a:avLst/>
          </a:prstGeom>
          <a:noFill/>
        </p:spPr>
        <p:txBody>
          <a:bodyPr wrap="none" rtlCol="0">
            <a:spAutoFit/>
          </a:bodyPr>
          <a:lstStyle/>
          <a:p>
            <a:r>
              <a:rPr lang="zh-CN" altLang="en-US" sz="2800" dirty="0"/>
              <a:t>窗直径＜</a:t>
            </a:r>
            <a:r>
              <a:rPr lang="el-GR" altLang="zh-CN" sz="2800" dirty="0"/>
              <a:t>Φ</a:t>
            </a:r>
            <a:r>
              <a:rPr lang="en-US" altLang="zh-CN" sz="2800" dirty="0"/>
              <a:t>30mm</a:t>
            </a:r>
            <a:r>
              <a:rPr lang="zh-CN" altLang="en-US" sz="2800" dirty="0"/>
              <a:t>；</a:t>
            </a:r>
            <a:endParaRPr lang="en-US" altLang="zh-CN" sz="2800" dirty="0"/>
          </a:p>
          <a:p>
            <a:r>
              <a:rPr lang="zh-CN" altLang="en-US" sz="2800" dirty="0"/>
              <a:t>窗厚＞</a:t>
            </a:r>
            <a:r>
              <a:rPr lang="en-US" altLang="zh-CN" sz="2800" dirty="0"/>
              <a:t>2.0mg/cm</a:t>
            </a:r>
            <a:r>
              <a:rPr lang="en-US" altLang="zh-CN" sz="2800" baseline="30000" dirty="0"/>
              <a:t>2</a:t>
            </a:r>
            <a:r>
              <a:rPr lang="zh-CN" altLang="en-US" sz="2800" dirty="0"/>
              <a:t>；</a:t>
            </a:r>
            <a:endParaRPr lang="en-US" altLang="zh-CN" sz="2800" dirty="0"/>
          </a:p>
          <a:p>
            <a:r>
              <a:rPr lang="zh-CN" altLang="en-US" sz="2800" dirty="0"/>
              <a:t>探测对象主要为</a:t>
            </a:r>
            <a:r>
              <a:rPr lang="en-US" altLang="zh-CN" sz="2800" dirty="0"/>
              <a:t>β</a:t>
            </a:r>
            <a:r>
              <a:rPr lang="zh-CN" altLang="en-US" sz="2800" dirty="0"/>
              <a:t>和</a:t>
            </a:r>
            <a:r>
              <a:rPr lang="en-US" altLang="zh-CN" sz="2800" dirty="0"/>
              <a:t>X/γ</a:t>
            </a:r>
            <a:r>
              <a:rPr lang="zh-CN" altLang="en-US" sz="2800" dirty="0"/>
              <a:t>射线；</a:t>
            </a:r>
            <a:endParaRPr lang="en-US" altLang="zh-CN" sz="2800" dirty="0"/>
          </a:p>
          <a:p>
            <a:r>
              <a:rPr lang="zh-CN" altLang="en-US" sz="2800" dirty="0"/>
              <a:t>成品率低，单价约几百元。</a:t>
            </a:r>
          </a:p>
        </p:txBody>
      </p:sp>
      <p:sp>
        <p:nvSpPr>
          <p:cNvPr id="13" name="文本框 12">
            <a:extLst>
              <a:ext uri="{FF2B5EF4-FFF2-40B4-BE49-F238E27FC236}">
                <a16:creationId xmlns:a16="http://schemas.microsoft.com/office/drawing/2014/main" id="{BF195672-E658-4CDF-9538-BEF5288ACFF8}"/>
              </a:ext>
            </a:extLst>
          </p:cNvPr>
          <p:cNvSpPr txBox="1"/>
          <p:nvPr/>
        </p:nvSpPr>
        <p:spPr>
          <a:xfrm>
            <a:off x="6825275" y="4828097"/>
            <a:ext cx="5067413" cy="1815882"/>
          </a:xfrm>
          <a:prstGeom prst="rect">
            <a:avLst/>
          </a:prstGeom>
          <a:noFill/>
        </p:spPr>
        <p:txBody>
          <a:bodyPr wrap="none" rtlCol="0">
            <a:spAutoFit/>
          </a:bodyPr>
          <a:lstStyle/>
          <a:p>
            <a:r>
              <a:rPr lang="zh-CN" altLang="en-US" sz="2800" dirty="0"/>
              <a:t>窗直径≥</a:t>
            </a:r>
            <a:r>
              <a:rPr lang="el-GR" altLang="zh-CN" sz="2800" dirty="0"/>
              <a:t>Φ</a:t>
            </a:r>
            <a:r>
              <a:rPr lang="en-US" altLang="zh-CN" sz="2800" dirty="0"/>
              <a:t>45mm</a:t>
            </a:r>
            <a:r>
              <a:rPr lang="zh-CN" altLang="en-US" sz="2800" dirty="0"/>
              <a:t>；</a:t>
            </a:r>
            <a:endParaRPr lang="en-US" altLang="zh-CN" sz="2800" dirty="0"/>
          </a:p>
          <a:p>
            <a:r>
              <a:rPr lang="zh-CN" altLang="en-US" sz="2800" dirty="0"/>
              <a:t>窗厚</a:t>
            </a:r>
            <a:r>
              <a:rPr lang="en-US" altLang="zh-CN" sz="2800" dirty="0"/>
              <a:t>1.5~2.0mg/cm</a:t>
            </a:r>
            <a:r>
              <a:rPr lang="en-US" altLang="zh-CN" sz="2800" baseline="30000" dirty="0"/>
              <a:t>2</a:t>
            </a:r>
            <a:r>
              <a:rPr lang="zh-CN" altLang="en-US" sz="2800" dirty="0"/>
              <a:t>；</a:t>
            </a:r>
            <a:endParaRPr lang="en-US" altLang="zh-CN" sz="2800" dirty="0"/>
          </a:p>
          <a:p>
            <a:r>
              <a:rPr lang="zh-CN" altLang="en-US" sz="2800" dirty="0"/>
              <a:t>探测对象主要</a:t>
            </a:r>
            <a:r>
              <a:rPr lang="en-US" altLang="zh-CN" sz="2800" dirty="0"/>
              <a:t>α</a:t>
            </a:r>
            <a:r>
              <a:rPr lang="zh-CN" altLang="en-US" sz="2800" dirty="0"/>
              <a:t>、</a:t>
            </a:r>
            <a:r>
              <a:rPr lang="en-US" altLang="zh-CN" sz="2800" dirty="0"/>
              <a:t>β</a:t>
            </a:r>
            <a:r>
              <a:rPr lang="zh-CN" altLang="en-US" sz="2800" dirty="0"/>
              <a:t>和</a:t>
            </a:r>
            <a:r>
              <a:rPr lang="en-US" altLang="zh-CN" sz="2800" dirty="0"/>
              <a:t>X/γ</a:t>
            </a:r>
            <a:r>
              <a:rPr lang="zh-CN" altLang="en-US" sz="2800" dirty="0"/>
              <a:t>射线；</a:t>
            </a:r>
            <a:endParaRPr lang="en-US" altLang="zh-CN" sz="2800" dirty="0"/>
          </a:p>
          <a:p>
            <a:r>
              <a:rPr lang="zh-CN" altLang="en-US" sz="2800" dirty="0"/>
              <a:t>单价约</a:t>
            </a:r>
            <a:r>
              <a:rPr lang="en-US" altLang="zh-CN" sz="2800" dirty="0"/>
              <a:t>1500</a:t>
            </a:r>
            <a:r>
              <a:rPr lang="zh-CN" altLang="en-US" sz="2800" dirty="0"/>
              <a:t>元。</a:t>
            </a:r>
          </a:p>
        </p:txBody>
      </p:sp>
      <p:pic>
        <p:nvPicPr>
          <p:cNvPr id="8" name="图片 7">
            <a:extLst>
              <a:ext uri="{FF2B5EF4-FFF2-40B4-BE49-F238E27FC236}">
                <a16:creationId xmlns:a16="http://schemas.microsoft.com/office/drawing/2014/main" id="{60622A99-CE11-4F68-9761-7713F493C612}"/>
              </a:ext>
            </a:extLst>
          </p:cNvPr>
          <p:cNvPicPr>
            <a:picLocks noChangeAspect="1"/>
          </p:cNvPicPr>
          <p:nvPr/>
        </p:nvPicPr>
        <p:blipFill>
          <a:blip r:embed="rId4"/>
          <a:stretch>
            <a:fillRect/>
          </a:stretch>
        </p:blipFill>
        <p:spPr>
          <a:xfrm>
            <a:off x="7293224" y="2252641"/>
            <a:ext cx="2463127" cy="2429832"/>
          </a:xfrm>
          <a:prstGeom prst="rect">
            <a:avLst/>
          </a:prstGeom>
        </p:spPr>
      </p:pic>
    </p:spTree>
    <p:extLst>
      <p:ext uri="{BB962C8B-B14F-4D97-AF65-F5344CB8AC3E}">
        <p14:creationId xmlns:p14="http://schemas.microsoft.com/office/powerpoint/2010/main" val="212014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t>研究背景简介</a:t>
            </a:r>
            <a:endParaRPr lang="zh-cn" dirty="0"/>
          </a:p>
        </p:txBody>
      </p:sp>
      <p:graphicFrame>
        <p:nvGraphicFramePr>
          <p:cNvPr id="9" name="内容占位符 8">
            <a:extLst>
              <a:ext uri="{FF2B5EF4-FFF2-40B4-BE49-F238E27FC236}">
                <a16:creationId xmlns:a16="http://schemas.microsoft.com/office/drawing/2014/main" id="{4B08C479-2AB2-4A83-8581-79396E7379C6}"/>
              </a:ext>
            </a:extLst>
          </p:cNvPr>
          <p:cNvGraphicFramePr>
            <a:graphicFrameLocks noGrp="1"/>
          </p:cNvGraphicFramePr>
          <p:nvPr>
            <p:ph idx="1"/>
            <p:extLst>
              <p:ext uri="{D42A27DB-BD31-4B8C-83A1-F6EECF244321}">
                <p14:modId xmlns:p14="http://schemas.microsoft.com/office/powerpoint/2010/main" val="3576404213"/>
              </p:ext>
            </p:extLst>
          </p:nvPr>
        </p:nvGraphicFramePr>
        <p:xfrm>
          <a:off x="1999601" y="1470003"/>
          <a:ext cx="8563949" cy="4954868"/>
        </p:xfrm>
        <a:graphic>
          <a:graphicData uri="http://schemas.openxmlformats.org/drawingml/2006/table">
            <a:tbl>
              <a:tblPr firstRow="1" bandRow="1">
                <a:tableStyleId>{69012ECD-51FC-41F1-AA8D-1B2483CD663E}</a:tableStyleId>
              </a:tblPr>
              <a:tblGrid>
                <a:gridCol w="4888087">
                  <a:extLst>
                    <a:ext uri="{9D8B030D-6E8A-4147-A177-3AD203B41FA5}">
                      <a16:colId xmlns:a16="http://schemas.microsoft.com/office/drawing/2014/main" val="269738049"/>
                    </a:ext>
                  </a:extLst>
                </a:gridCol>
                <a:gridCol w="1231241">
                  <a:extLst>
                    <a:ext uri="{9D8B030D-6E8A-4147-A177-3AD203B41FA5}">
                      <a16:colId xmlns:a16="http://schemas.microsoft.com/office/drawing/2014/main" val="1398746066"/>
                    </a:ext>
                  </a:extLst>
                </a:gridCol>
                <a:gridCol w="1306286">
                  <a:extLst>
                    <a:ext uri="{9D8B030D-6E8A-4147-A177-3AD203B41FA5}">
                      <a16:colId xmlns:a16="http://schemas.microsoft.com/office/drawing/2014/main" val="3399325348"/>
                    </a:ext>
                  </a:extLst>
                </a:gridCol>
                <a:gridCol w="1138335">
                  <a:extLst>
                    <a:ext uri="{9D8B030D-6E8A-4147-A177-3AD203B41FA5}">
                      <a16:colId xmlns:a16="http://schemas.microsoft.com/office/drawing/2014/main" val="522211049"/>
                    </a:ext>
                  </a:extLst>
                </a:gridCol>
              </a:tblGrid>
              <a:tr h="370840">
                <a:tc>
                  <a:txBody>
                    <a:bodyPr/>
                    <a:lstStyle/>
                    <a:p>
                      <a:pPr algn="ctr"/>
                      <a:r>
                        <a:rPr lang="zh-CN" altLang="en-US" dirty="0"/>
                        <a:t>主要参数</a:t>
                      </a:r>
                    </a:p>
                  </a:txBody>
                  <a:tcPr/>
                </a:tc>
                <a:tc>
                  <a:txBody>
                    <a:bodyPr/>
                    <a:lstStyle/>
                    <a:p>
                      <a:r>
                        <a:rPr lang="en-US" altLang="zh-CN" dirty="0"/>
                        <a:t>LND 7312</a:t>
                      </a:r>
                      <a:endParaRPr lang="zh-CN" altLang="en-US" dirty="0"/>
                    </a:p>
                  </a:txBody>
                  <a:tcPr/>
                </a:tc>
                <a:tc>
                  <a:txBody>
                    <a:bodyPr/>
                    <a:lstStyle/>
                    <a:p>
                      <a:r>
                        <a:rPr lang="en-US" altLang="zh-CN" dirty="0"/>
                        <a:t>LND 7231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GJ6401</a:t>
                      </a:r>
                      <a:endParaRPr lang="zh-CN" altLang="en-US" dirty="0"/>
                    </a:p>
                  </a:txBody>
                  <a:tcPr/>
                </a:tc>
                <a:extLst>
                  <a:ext uri="{0D108BD9-81ED-4DB2-BD59-A6C34878D82A}">
                    <a16:rowId xmlns:a16="http://schemas.microsoft.com/office/drawing/2014/main" val="1466899818"/>
                  </a:ext>
                </a:extLst>
              </a:tr>
              <a:tr h="1246468">
                <a:tc>
                  <a:txBody>
                    <a:bodyPr/>
                    <a:lstStyle/>
                    <a:p>
                      <a:pPr algn="ctr"/>
                      <a:r>
                        <a:rPr lang="en-US" altLang="zh-CN" dirty="0"/>
                        <a:t>APPEARANCE</a:t>
                      </a:r>
                      <a:endParaRPr lang="zh-CN" altLang="en-US" dirty="0"/>
                    </a:p>
                  </a:txBody>
                  <a:tcPr anchor="ct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3209545073"/>
                  </a:ext>
                </a:extLst>
              </a:tr>
              <a:tr h="370840">
                <a:tc>
                  <a:txBody>
                    <a:bodyPr/>
                    <a:lstStyle/>
                    <a:p>
                      <a:pPr algn="ctr"/>
                      <a:r>
                        <a:rPr lang="en-US" altLang="zh-CN" dirty="0">
                          <a:solidFill>
                            <a:srgbClr val="FF0000"/>
                          </a:solidFill>
                        </a:rPr>
                        <a:t>WINDOW DIAMERER</a:t>
                      </a:r>
                      <a:r>
                        <a:rPr lang="zh-CN" altLang="en-US" dirty="0">
                          <a:solidFill>
                            <a:srgbClr val="FF0000"/>
                          </a:solidFill>
                        </a:rPr>
                        <a:t>（</a:t>
                      </a:r>
                      <a:r>
                        <a:rPr lang="en-US" altLang="zh-CN" dirty="0">
                          <a:solidFill>
                            <a:srgbClr val="FF0000"/>
                          </a:solidFill>
                        </a:rPr>
                        <a:t>MM</a:t>
                      </a:r>
                      <a:r>
                        <a:rPr lang="zh-CN" altLang="en-US" dirty="0">
                          <a:solidFill>
                            <a:srgbClr val="FF0000"/>
                          </a:solidFill>
                        </a:rPr>
                        <a:t>）</a:t>
                      </a:r>
                    </a:p>
                  </a:txBody>
                  <a:tcPr/>
                </a:tc>
                <a:tc>
                  <a:txBody>
                    <a:bodyPr/>
                    <a:lstStyle/>
                    <a:p>
                      <a:pPr algn="ctr"/>
                      <a:r>
                        <a:rPr lang="en-US" altLang="zh-CN" dirty="0">
                          <a:solidFill>
                            <a:srgbClr val="FF0000"/>
                          </a:solidFill>
                        </a:rPr>
                        <a:t>44.5</a:t>
                      </a:r>
                      <a:endParaRPr lang="zh-CN" altLang="en-US" dirty="0">
                        <a:solidFill>
                          <a:srgbClr val="FF0000"/>
                        </a:solidFill>
                      </a:endParaRPr>
                    </a:p>
                  </a:txBody>
                  <a:tcPr/>
                </a:tc>
                <a:tc>
                  <a:txBody>
                    <a:bodyPr/>
                    <a:lstStyle/>
                    <a:p>
                      <a:pPr algn="ctr"/>
                      <a:r>
                        <a:rPr lang="en-US" altLang="zh-CN" dirty="0">
                          <a:solidFill>
                            <a:srgbClr val="FF0000"/>
                          </a:solidFill>
                        </a:rPr>
                        <a:t>28.6</a:t>
                      </a:r>
                      <a:endParaRPr lang="zh-CN" altLang="en-US" dirty="0">
                        <a:solidFill>
                          <a:srgbClr val="FF0000"/>
                        </a:solidFill>
                      </a:endParaRPr>
                    </a:p>
                  </a:txBody>
                  <a:tcPr/>
                </a:tc>
                <a:tc>
                  <a:txBody>
                    <a:bodyPr/>
                    <a:lstStyle/>
                    <a:p>
                      <a:pPr algn="ctr"/>
                      <a:r>
                        <a:rPr lang="en-US" altLang="zh-CN" dirty="0">
                          <a:solidFill>
                            <a:srgbClr val="FF0000"/>
                          </a:solidFill>
                        </a:rPr>
                        <a:t>25</a:t>
                      </a:r>
                      <a:endParaRPr lang="zh-CN" altLang="en-US" dirty="0">
                        <a:solidFill>
                          <a:srgbClr val="FF0000"/>
                        </a:solidFill>
                      </a:endParaRPr>
                    </a:p>
                  </a:txBody>
                  <a:tcPr/>
                </a:tc>
                <a:extLst>
                  <a:ext uri="{0D108BD9-81ED-4DB2-BD59-A6C34878D82A}">
                    <a16:rowId xmlns:a16="http://schemas.microsoft.com/office/drawing/2014/main" val="4180266450"/>
                  </a:ext>
                </a:extLst>
              </a:tr>
              <a:tr h="370840">
                <a:tc>
                  <a:txBody>
                    <a:bodyPr/>
                    <a:lstStyle/>
                    <a:p>
                      <a:pPr algn="ctr"/>
                      <a:r>
                        <a:rPr lang="en-US" altLang="zh-CN" dirty="0"/>
                        <a:t>WINDOW MATERIAL</a:t>
                      </a:r>
                      <a:endParaRPr lang="zh-CN" altLang="en-US" dirty="0"/>
                    </a:p>
                  </a:txBody>
                  <a:tcPr/>
                </a:tc>
                <a:tc>
                  <a:txBody>
                    <a:bodyPr/>
                    <a:lstStyle/>
                    <a:p>
                      <a:pPr algn="ctr"/>
                      <a:r>
                        <a:rPr lang="en-US" altLang="zh-CN" dirty="0"/>
                        <a:t>Mica</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Mica</a:t>
                      </a:r>
                      <a:endParaRPr lang="zh-CN" altLang="en-US" dirty="0"/>
                    </a:p>
                  </a:txBody>
                  <a:tcPr/>
                </a:tc>
                <a:tc>
                  <a:txBody>
                    <a:bodyPr/>
                    <a:lstStyle/>
                    <a:p>
                      <a:pPr algn="ctr"/>
                      <a:r>
                        <a:rPr lang="en-US" altLang="zh-CN" dirty="0"/>
                        <a:t>Mica</a:t>
                      </a:r>
                      <a:endParaRPr lang="zh-CN" altLang="en-US" dirty="0"/>
                    </a:p>
                  </a:txBody>
                  <a:tcPr/>
                </a:tc>
                <a:extLst>
                  <a:ext uri="{0D108BD9-81ED-4DB2-BD59-A6C34878D82A}">
                    <a16:rowId xmlns:a16="http://schemas.microsoft.com/office/drawing/2014/main" val="112638540"/>
                  </a:ext>
                </a:extLst>
              </a:tr>
              <a:tr h="370840">
                <a:tc>
                  <a:txBody>
                    <a:bodyPr/>
                    <a:lstStyle/>
                    <a:p>
                      <a:pPr algn="ctr"/>
                      <a:r>
                        <a:rPr lang="en-US" altLang="zh-CN" dirty="0">
                          <a:solidFill>
                            <a:srgbClr val="FF0000"/>
                          </a:solidFill>
                        </a:rPr>
                        <a:t>AREAL DENSITY(MG/CM</a:t>
                      </a:r>
                      <a:r>
                        <a:rPr lang="en-US" altLang="zh-CN" baseline="30000" dirty="0">
                          <a:solidFill>
                            <a:srgbClr val="FF0000"/>
                          </a:solidFill>
                        </a:rPr>
                        <a:t>2</a:t>
                      </a:r>
                      <a:r>
                        <a:rPr lang="en-US" altLang="zh-CN" dirty="0">
                          <a:solidFill>
                            <a:srgbClr val="FF0000"/>
                          </a:solidFill>
                        </a:rPr>
                        <a:t>)</a:t>
                      </a:r>
                      <a:endParaRPr lang="zh-CN" altLang="en-US" dirty="0">
                        <a:solidFill>
                          <a:srgbClr val="FF0000"/>
                        </a:solidFill>
                      </a:endParaRPr>
                    </a:p>
                  </a:txBody>
                  <a:tcPr/>
                </a:tc>
                <a:tc>
                  <a:txBody>
                    <a:bodyPr/>
                    <a:lstStyle/>
                    <a:p>
                      <a:pPr algn="ctr"/>
                      <a:r>
                        <a:rPr lang="en-US" altLang="zh-CN" dirty="0">
                          <a:solidFill>
                            <a:srgbClr val="FF0000"/>
                          </a:solidFill>
                        </a:rPr>
                        <a:t>1.5~2.0</a:t>
                      </a:r>
                      <a:endParaRPr lang="zh-CN" altLang="en-US" dirty="0">
                        <a:solidFill>
                          <a:srgbClr val="FF0000"/>
                        </a:solidFill>
                      </a:endParaRPr>
                    </a:p>
                  </a:txBody>
                  <a:tcPr/>
                </a:tc>
                <a:tc>
                  <a:txBody>
                    <a:bodyPr/>
                    <a:lstStyle/>
                    <a:p>
                      <a:pPr algn="ctr"/>
                      <a:r>
                        <a:rPr lang="en-US" altLang="zh-CN" dirty="0">
                          <a:solidFill>
                            <a:srgbClr val="FF0000"/>
                          </a:solidFill>
                        </a:rPr>
                        <a:t>1.5 ~ 2.0</a:t>
                      </a:r>
                      <a:endParaRPr lang="zh-CN" altLang="en-US" dirty="0">
                        <a:solidFill>
                          <a:srgbClr val="FF0000"/>
                        </a:solidFill>
                      </a:endParaRPr>
                    </a:p>
                  </a:txBody>
                  <a:tcPr/>
                </a:tc>
                <a:tc>
                  <a:txBody>
                    <a:bodyPr/>
                    <a:lstStyle/>
                    <a:p>
                      <a:pPr algn="ctr"/>
                      <a:r>
                        <a:rPr lang="en-US" altLang="zh-CN" dirty="0">
                          <a:solidFill>
                            <a:srgbClr val="FF0000"/>
                          </a:solidFill>
                        </a:rPr>
                        <a:t>2.3~2.7</a:t>
                      </a:r>
                      <a:endParaRPr lang="zh-CN" altLang="en-US" dirty="0">
                        <a:solidFill>
                          <a:srgbClr val="FF0000"/>
                        </a:solidFill>
                      </a:endParaRPr>
                    </a:p>
                  </a:txBody>
                  <a:tcPr/>
                </a:tc>
                <a:extLst>
                  <a:ext uri="{0D108BD9-81ED-4DB2-BD59-A6C34878D82A}">
                    <a16:rowId xmlns:a16="http://schemas.microsoft.com/office/drawing/2014/main" val="274295578"/>
                  </a:ext>
                </a:extLst>
              </a:tr>
              <a:tr h="370840">
                <a:tc>
                  <a:txBody>
                    <a:bodyPr/>
                    <a:lstStyle/>
                    <a:p>
                      <a:pPr algn="ctr"/>
                      <a:r>
                        <a:rPr lang="en-US" altLang="zh-CN" dirty="0"/>
                        <a:t>MAXIMUM STARTING VOLTAGE</a:t>
                      </a:r>
                      <a:r>
                        <a:rPr lang="zh-CN" altLang="en-US" dirty="0"/>
                        <a:t>（</a:t>
                      </a:r>
                      <a:r>
                        <a:rPr lang="en-US" altLang="zh-CN" dirty="0"/>
                        <a:t>V</a:t>
                      </a:r>
                      <a:r>
                        <a:rPr lang="zh-CN" altLang="en-US" dirty="0"/>
                        <a:t>）</a:t>
                      </a:r>
                    </a:p>
                  </a:txBody>
                  <a:tcPr/>
                </a:tc>
                <a:tc>
                  <a:txBody>
                    <a:bodyPr/>
                    <a:lstStyle/>
                    <a:p>
                      <a:pPr algn="ctr"/>
                      <a:r>
                        <a:rPr lang="en-US" altLang="zh-CN" dirty="0"/>
                        <a:t>425</a:t>
                      </a:r>
                      <a:endParaRPr lang="zh-CN" altLang="en-US" dirty="0"/>
                    </a:p>
                  </a:txBody>
                  <a:tcPr/>
                </a:tc>
                <a:tc>
                  <a:txBody>
                    <a:bodyPr/>
                    <a:lstStyle/>
                    <a:p>
                      <a:pPr algn="ctr"/>
                      <a:r>
                        <a:rPr lang="en-US" altLang="zh-CN" dirty="0"/>
                        <a:t>375</a:t>
                      </a:r>
                      <a:endParaRPr lang="zh-CN" altLang="en-US" dirty="0"/>
                    </a:p>
                  </a:txBody>
                  <a:tcPr/>
                </a:tc>
                <a:tc>
                  <a:txBody>
                    <a:bodyPr/>
                    <a:lstStyle/>
                    <a:p>
                      <a:pPr algn="ctr"/>
                      <a:r>
                        <a:rPr lang="en-US" altLang="zh-CN" dirty="0"/>
                        <a:t>360</a:t>
                      </a:r>
                      <a:endParaRPr lang="zh-CN" altLang="en-US" dirty="0"/>
                    </a:p>
                  </a:txBody>
                  <a:tcPr/>
                </a:tc>
                <a:extLst>
                  <a:ext uri="{0D108BD9-81ED-4DB2-BD59-A6C34878D82A}">
                    <a16:rowId xmlns:a16="http://schemas.microsoft.com/office/drawing/2014/main" val="2650913377"/>
                  </a:ext>
                </a:extLst>
              </a:tr>
              <a:tr h="370840">
                <a:tc>
                  <a:txBody>
                    <a:bodyPr/>
                    <a:lstStyle/>
                    <a:p>
                      <a:pPr algn="ctr"/>
                      <a:r>
                        <a:rPr lang="en-US" altLang="zh-CN" dirty="0"/>
                        <a:t>RECOMMENDED OPERATING VOLTAGE(V</a:t>
                      </a:r>
                      <a:r>
                        <a:rPr lang="zh-CN" altLang="en-US" dirty="0"/>
                        <a:t>）</a:t>
                      </a:r>
                    </a:p>
                  </a:txBody>
                  <a:tcPr/>
                </a:tc>
                <a:tc>
                  <a:txBody>
                    <a:bodyPr/>
                    <a:lstStyle/>
                    <a:p>
                      <a:pPr algn="ctr"/>
                      <a:r>
                        <a:rPr lang="en-US" altLang="zh-CN" dirty="0"/>
                        <a:t>500</a:t>
                      </a:r>
                      <a:endParaRPr lang="zh-CN" altLang="en-US" dirty="0"/>
                    </a:p>
                  </a:txBody>
                  <a:tcPr/>
                </a:tc>
                <a:tc>
                  <a:txBody>
                    <a:bodyPr/>
                    <a:lstStyle/>
                    <a:p>
                      <a:pPr algn="ctr"/>
                      <a:r>
                        <a:rPr lang="en-US" altLang="zh-CN" dirty="0"/>
                        <a:t>500</a:t>
                      </a:r>
                      <a:endParaRPr lang="zh-CN" altLang="en-US" dirty="0"/>
                    </a:p>
                  </a:txBody>
                  <a:tcPr/>
                </a:tc>
                <a:tc>
                  <a:txBody>
                    <a:bodyPr/>
                    <a:lstStyle/>
                    <a:p>
                      <a:pPr algn="ctr"/>
                      <a:r>
                        <a:rPr lang="en-US" altLang="zh-CN" dirty="0"/>
                        <a:t>430</a:t>
                      </a:r>
                      <a:endParaRPr lang="zh-CN" altLang="en-US" dirty="0"/>
                    </a:p>
                  </a:txBody>
                  <a:tcPr/>
                </a:tc>
                <a:extLst>
                  <a:ext uri="{0D108BD9-81ED-4DB2-BD59-A6C34878D82A}">
                    <a16:rowId xmlns:a16="http://schemas.microsoft.com/office/drawing/2014/main" val="2449641010"/>
                  </a:ext>
                </a:extLst>
              </a:tr>
              <a:tr h="370840">
                <a:tc>
                  <a:txBody>
                    <a:bodyPr/>
                    <a:lstStyle/>
                    <a:p>
                      <a:pPr algn="ctr"/>
                      <a:r>
                        <a:rPr lang="en-US" altLang="zh-CN" dirty="0"/>
                        <a:t>OPERATING VOLTAGE RANGE</a:t>
                      </a:r>
                      <a:r>
                        <a:rPr lang="zh-CN" altLang="en-US" dirty="0"/>
                        <a:t>（</a:t>
                      </a:r>
                      <a:r>
                        <a:rPr lang="en-US" altLang="zh-CN" dirty="0"/>
                        <a:t>V</a:t>
                      </a:r>
                      <a:r>
                        <a:rPr lang="zh-CN" altLang="en-US" dirty="0"/>
                        <a:t>）</a:t>
                      </a:r>
                    </a:p>
                  </a:txBody>
                  <a:tcPr/>
                </a:tc>
                <a:tc>
                  <a:txBody>
                    <a:bodyPr/>
                    <a:lstStyle/>
                    <a:p>
                      <a:pPr algn="ctr"/>
                      <a:r>
                        <a:rPr lang="en-US" altLang="zh-CN" dirty="0"/>
                        <a:t>475~675</a:t>
                      </a:r>
                      <a:endParaRPr lang="zh-CN" altLang="en-US" dirty="0"/>
                    </a:p>
                  </a:txBody>
                  <a:tcPr/>
                </a:tc>
                <a:tc>
                  <a:txBody>
                    <a:bodyPr/>
                    <a:lstStyle/>
                    <a:p>
                      <a:pPr algn="ctr"/>
                      <a:r>
                        <a:rPr lang="en-US" altLang="zh-CN" dirty="0"/>
                        <a:t>450 ~ 700</a:t>
                      </a:r>
                      <a:endParaRPr lang="zh-CN" altLang="en-US" dirty="0"/>
                    </a:p>
                  </a:txBody>
                  <a:tcPr/>
                </a:tc>
                <a:tc>
                  <a:txBody>
                    <a:bodyPr/>
                    <a:lstStyle/>
                    <a:p>
                      <a:pPr algn="ctr"/>
                      <a:r>
                        <a:rPr lang="en-US" altLang="zh-CN" dirty="0"/>
                        <a:t>380~550</a:t>
                      </a:r>
                      <a:endParaRPr lang="zh-CN" altLang="en-US" dirty="0"/>
                    </a:p>
                  </a:txBody>
                  <a:tcPr/>
                </a:tc>
                <a:extLst>
                  <a:ext uri="{0D108BD9-81ED-4DB2-BD59-A6C34878D82A}">
                    <a16:rowId xmlns:a16="http://schemas.microsoft.com/office/drawing/2014/main" val="1105074380"/>
                  </a:ext>
                </a:extLst>
              </a:tr>
              <a:tr h="370840">
                <a:tc>
                  <a:txBody>
                    <a:bodyPr/>
                    <a:lstStyle/>
                    <a:p>
                      <a:pPr algn="ctr"/>
                      <a:r>
                        <a:rPr lang="en-US" altLang="zh-CN" dirty="0"/>
                        <a:t>MAXIMUM PLATEAU SLOPE(%/100V</a:t>
                      </a:r>
                      <a:r>
                        <a:rPr lang="zh-CN" altLang="en-US" dirty="0"/>
                        <a:t>）</a:t>
                      </a:r>
                    </a:p>
                  </a:txBody>
                  <a:tcPr/>
                </a:tc>
                <a:tc>
                  <a:txBody>
                    <a:bodyPr/>
                    <a:lstStyle/>
                    <a:p>
                      <a:pPr algn="ctr"/>
                      <a:r>
                        <a:rPr lang="en-US" altLang="zh-CN" dirty="0"/>
                        <a:t>10</a:t>
                      </a:r>
                      <a:endParaRPr lang="zh-CN" altLang="en-US" dirty="0"/>
                    </a:p>
                  </a:txBody>
                  <a:tcPr/>
                </a:tc>
                <a:tc>
                  <a:txBody>
                    <a:bodyPr/>
                    <a:lstStyle/>
                    <a:p>
                      <a:pPr algn="ctr"/>
                      <a:r>
                        <a:rPr lang="en-US" altLang="zh-CN" dirty="0"/>
                        <a:t>7</a:t>
                      </a:r>
                      <a:endParaRPr lang="zh-CN" altLang="en-US" dirty="0"/>
                    </a:p>
                  </a:txBody>
                  <a:tcPr/>
                </a:tc>
                <a:tc>
                  <a:txBody>
                    <a:bodyPr/>
                    <a:lstStyle/>
                    <a:p>
                      <a:pPr algn="ctr"/>
                      <a:r>
                        <a:rPr lang="en-US" altLang="zh-CN" dirty="0"/>
                        <a:t>15</a:t>
                      </a:r>
                      <a:endParaRPr lang="zh-CN" altLang="en-US" dirty="0"/>
                    </a:p>
                  </a:txBody>
                  <a:tcPr/>
                </a:tc>
                <a:extLst>
                  <a:ext uri="{0D108BD9-81ED-4DB2-BD59-A6C34878D82A}">
                    <a16:rowId xmlns:a16="http://schemas.microsoft.com/office/drawing/2014/main" val="2278957325"/>
                  </a:ext>
                </a:extLst>
              </a:tr>
              <a:tr h="370840">
                <a:tc>
                  <a:txBody>
                    <a:bodyPr/>
                    <a:lstStyle/>
                    <a:p>
                      <a:pPr algn="ctr"/>
                      <a:r>
                        <a:rPr lang="en-US" altLang="zh-CN" sz="1800" b="0" i="0" kern="1200" dirty="0">
                          <a:solidFill>
                            <a:schemeClr val="tx1"/>
                          </a:solidFill>
                          <a:effectLst/>
                          <a:latin typeface="+mn-lt"/>
                          <a:ea typeface="+mn-ea"/>
                          <a:cs typeface="+mn-cs"/>
                        </a:rPr>
                        <a:t>MAXIMUM BACKGROUND(CPM</a:t>
                      </a:r>
                      <a:r>
                        <a:rPr lang="zh-CN" altLang="en-US" sz="1800" b="0" i="0" kern="1200" dirty="0">
                          <a:solidFill>
                            <a:schemeClr val="tx1"/>
                          </a:solidFill>
                          <a:effectLst/>
                          <a:latin typeface="+mn-lt"/>
                          <a:ea typeface="+mn-ea"/>
                          <a:cs typeface="+mn-cs"/>
                        </a:rPr>
                        <a:t>）</a:t>
                      </a:r>
                      <a:endParaRPr lang="zh-CN" altLang="en-US" b="0" dirty="0"/>
                    </a:p>
                  </a:txBody>
                  <a:tcPr/>
                </a:tc>
                <a:tc>
                  <a:txBody>
                    <a:bodyPr/>
                    <a:lstStyle/>
                    <a:p>
                      <a:pPr algn="ctr"/>
                      <a:r>
                        <a:rPr lang="en-US" altLang="zh-CN" dirty="0"/>
                        <a:t>30</a:t>
                      </a:r>
                      <a:endParaRPr lang="zh-CN" altLang="en-US" dirty="0"/>
                    </a:p>
                  </a:txBody>
                  <a:tcPr/>
                </a:tc>
                <a:tc>
                  <a:txBody>
                    <a:bodyPr/>
                    <a:lstStyle/>
                    <a:p>
                      <a:pPr algn="ctr"/>
                      <a:r>
                        <a:rPr lang="en-US" altLang="zh-CN" dirty="0"/>
                        <a:t>18</a:t>
                      </a:r>
                      <a:endParaRPr lang="zh-CN" altLang="en-US" dirty="0"/>
                    </a:p>
                  </a:txBody>
                  <a:tcPr/>
                </a:tc>
                <a:tc>
                  <a:txBody>
                    <a:bodyPr/>
                    <a:lstStyle/>
                    <a:p>
                      <a:pPr algn="ctr"/>
                      <a:r>
                        <a:rPr lang="en-US" altLang="zh-CN" dirty="0"/>
                        <a:t>18</a:t>
                      </a:r>
                      <a:endParaRPr lang="zh-CN" altLang="en-US" dirty="0"/>
                    </a:p>
                  </a:txBody>
                  <a:tcPr/>
                </a:tc>
                <a:extLst>
                  <a:ext uri="{0D108BD9-81ED-4DB2-BD59-A6C34878D82A}">
                    <a16:rowId xmlns:a16="http://schemas.microsoft.com/office/drawing/2014/main" val="1920658273"/>
                  </a:ext>
                </a:extLst>
              </a:tr>
              <a:tr h="370840">
                <a:tc>
                  <a:txBody>
                    <a:bodyPr/>
                    <a:lstStyle/>
                    <a:p>
                      <a:pPr algn="ctr"/>
                      <a:r>
                        <a:rPr lang="en-US" altLang="zh-CN" b="0" dirty="0"/>
                        <a:t>MANUFACTURER</a:t>
                      </a:r>
                      <a:endParaRPr lang="zh-CN" altLang="en-US" b="0" dirty="0"/>
                    </a:p>
                  </a:txBody>
                  <a:tcPr/>
                </a:tc>
                <a:tc>
                  <a:txBody>
                    <a:bodyPr/>
                    <a:lstStyle/>
                    <a:p>
                      <a:pPr algn="ctr"/>
                      <a:r>
                        <a:rPr lang="en-US" altLang="zh-CN" dirty="0"/>
                        <a:t>US-LND</a:t>
                      </a:r>
                      <a:endParaRPr lang="zh-CN" altLang="en-US" dirty="0"/>
                    </a:p>
                  </a:txBody>
                  <a:tcPr/>
                </a:tc>
                <a:tc>
                  <a:txBody>
                    <a:bodyPr/>
                    <a:lstStyle/>
                    <a:p>
                      <a:pPr algn="ctr"/>
                      <a:r>
                        <a:rPr lang="en-US" altLang="zh-CN" dirty="0"/>
                        <a:t>US-LND</a:t>
                      </a:r>
                      <a:endParaRPr lang="zh-CN" altLang="en-US" dirty="0"/>
                    </a:p>
                  </a:txBody>
                  <a:tcPr/>
                </a:tc>
                <a:tc>
                  <a:txBody>
                    <a:bodyPr/>
                    <a:lstStyle/>
                    <a:p>
                      <a:pPr algn="ctr"/>
                      <a:r>
                        <a:rPr lang="en-US" altLang="zh-CN" dirty="0"/>
                        <a:t>CA-NBC</a:t>
                      </a:r>
                      <a:endParaRPr lang="zh-CN" altLang="en-US" dirty="0"/>
                    </a:p>
                  </a:txBody>
                  <a:tcPr/>
                </a:tc>
                <a:extLst>
                  <a:ext uri="{0D108BD9-81ED-4DB2-BD59-A6C34878D82A}">
                    <a16:rowId xmlns:a16="http://schemas.microsoft.com/office/drawing/2014/main" val="2438855216"/>
                  </a:ext>
                </a:extLst>
              </a:tr>
            </a:tbl>
          </a:graphicData>
        </a:graphic>
      </p:graphicFrame>
      <p:sp>
        <p:nvSpPr>
          <p:cNvPr id="10" name="矩形 9">
            <a:extLst>
              <a:ext uri="{FF2B5EF4-FFF2-40B4-BE49-F238E27FC236}">
                <a16:creationId xmlns:a16="http://schemas.microsoft.com/office/drawing/2014/main" id="{ED33883C-F999-40A9-8430-82D0021206D4}"/>
              </a:ext>
            </a:extLst>
          </p:cNvPr>
          <p:cNvSpPr/>
          <p:nvPr/>
        </p:nvSpPr>
        <p:spPr>
          <a:xfrm>
            <a:off x="4804247" y="6434437"/>
            <a:ext cx="3262432" cy="400110"/>
          </a:xfrm>
          <a:prstGeom prst="rect">
            <a:avLst/>
          </a:prstGeom>
        </p:spPr>
        <p:txBody>
          <a:bodyPr wrap="none">
            <a:spAutoFit/>
          </a:bodyPr>
          <a:lstStyle/>
          <a:p>
            <a:r>
              <a:rPr lang="zh-CN" altLang="en-US" sz="2000" dirty="0"/>
              <a:t>国内外端窗管主要指标对比</a:t>
            </a:r>
          </a:p>
        </p:txBody>
      </p:sp>
      <p:pic>
        <p:nvPicPr>
          <p:cNvPr id="14" name="图片 13">
            <a:extLst>
              <a:ext uri="{FF2B5EF4-FFF2-40B4-BE49-F238E27FC236}">
                <a16:creationId xmlns:a16="http://schemas.microsoft.com/office/drawing/2014/main" id="{2F16B0F8-66CC-4BD8-BFAF-A177D8168623}"/>
              </a:ext>
            </a:extLst>
          </p:cNvPr>
          <p:cNvPicPr>
            <a:picLocks noChangeAspect="1"/>
          </p:cNvPicPr>
          <p:nvPr/>
        </p:nvPicPr>
        <p:blipFill>
          <a:blip r:embed="rId3"/>
          <a:stretch>
            <a:fillRect/>
          </a:stretch>
        </p:blipFill>
        <p:spPr>
          <a:xfrm>
            <a:off x="8200269" y="1834779"/>
            <a:ext cx="1237596" cy="1225010"/>
          </a:xfrm>
          <a:prstGeom prst="rect">
            <a:avLst/>
          </a:prstGeom>
        </p:spPr>
      </p:pic>
      <p:pic>
        <p:nvPicPr>
          <p:cNvPr id="16" name="图片 15">
            <a:extLst>
              <a:ext uri="{FF2B5EF4-FFF2-40B4-BE49-F238E27FC236}">
                <a16:creationId xmlns:a16="http://schemas.microsoft.com/office/drawing/2014/main" id="{D3603E0A-4E5A-4C31-A430-9A2D6B6027D1}"/>
              </a:ext>
            </a:extLst>
          </p:cNvPr>
          <p:cNvPicPr>
            <a:picLocks noChangeAspect="1"/>
          </p:cNvPicPr>
          <p:nvPr/>
        </p:nvPicPr>
        <p:blipFill>
          <a:blip r:embed="rId4"/>
          <a:stretch>
            <a:fillRect/>
          </a:stretch>
        </p:blipFill>
        <p:spPr>
          <a:xfrm>
            <a:off x="6905258" y="1834779"/>
            <a:ext cx="1295011" cy="1225010"/>
          </a:xfrm>
          <a:prstGeom prst="rect">
            <a:avLst/>
          </a:prstGeom>
        </p:spPr>
      </p:pic>
      <p:pic>
        <p:nvPicPr>
          <p:cNvPr id="17" name="图片 16">
            <a:extLst>
              <a:ext uri="{FF2B5EF4-FFF2-40B4-BE49-F238E27FC236}">
                <a16:creationId xmlns:a16="http://schemas.microsoft.com/office/drawing/2014/main" id="{F6FC0826-4D06-4F2F-9C50-D354B5A952B9}"/>
              </a:ext>
            </a:extLst>
          </p:cNvPr>
          <p:cNvPicPr>
            <a:picLocks noChangeAspect="1"/>
          </p:cNvPicPr>
          <p:nvPr/>
        </p:nvPicPr>
        <p:blipFill>
          <a:blip r:embed="rId5"/>
          <a:stretch>
            <a:fillRect/>
          </a:stretch>
        </p:blipFill>
        <p:spPr>
          <a:xfrm>
            <a:off x="9437865" y="1834779"/>
            <a:ext cx="1125685" cy="1225010"/>
          </a:xfrm>
          <a:prstGeom prst="rect">
            <a:avLst/>
          </a:prstGeom>
        </p:spPr>
      </p:pic>
    </p:spTree>
    <p:extLst>
      <p:ext uri="{BB962C8B-B14F-4D97-AF65-F5344CB8AC3E}">
        <p14:creationId xmlns:p14="http://schemas.microsoft.com/office/powerpoint/2010/main" val="255808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t>研究背景简介</a:t>
            </a:r>
            <a:endParaRPr lang="zh-cn" dirty="0"/>
          </a:p>
        </p:txBody>
      </p:sp>
      <p:sp>
        <p:nvSpPr>
          <p:cNvPr id="3" name="内容占位符 2"/>
          <p:cNvSpPr>
            <a:spLocks noGrp="1"/>
          </p:cNvSpPr>
          <p:nvPr>
            <p:ph idx="1"/>
          </p:nvPr>
        </p:nvSpPr>
        <p:spPr/>
        <p:txBody>
          <a:bodyPr rtlCol="0">
            <a:normAutofit lnSpcReduction="10000"/>
          </a:bodyPr>
          <a:lstStyle/>
          <a:p>
            <a:pPr rtl="0"/>
            <a:r>
              <a:rPr lang="zh-CN" altLang="en-US" sz="2800" dirty="0"/>
              <a:t>问题描述</a:t>
            </a:r>
            <a:endParaRPr lang="en-US" altLang="zh-CN" sz="2800" dirty="0"/>
          </a:p>
          <a:p>
            <a:pPr rtl="0"/>
            <a:r>
              <a:rPr lang="zh-CN" altLang="en-US" sz="2800" dirty="0"/>
              <a:t>端窗材料一般采用天然云母，要求云母品质高，云母窗厚度越小，对低能</a:t>
            </a:r>
            <a:r>
              <a:rPr lang="en-US" altLang="zh-CN" sz="2800" dirty="0"/>
              <a:t>α</a:t>
            </a:r>
            <a:r>
              <a:rPr lang="zh-CN" altLang="en-US" sz="2800" dirty="0"/>
              <a:t>、</a:t>
            </a:r>
            <a:r>
              <a:rPr lang="en-US" altLang="zh-CN" sz="2800" dirty="0"/>
              <a:t>β</a:t>
            </a:r>
            <a:r>
              <a:rPr lang="zh-CN" altLang="en-US" sz="2800" dirty="0"/>
              <a:t>或</a:t>
            </a:r>
            <a:r>
              <a:rPr lang="en-US" altLang="zh-CN" sz="2800" dirty="0"/>
              <a:t>X/γ</a:t>
            </a:r>
            <a:r>
              <a:rPr lang="zh-CN" altLang="en-US" sz="2800" dirty="0"/>
              <a:t>射线的探测越有利。</a:t>
            </a:r>
            <a:endParaRPr lang="en-US" altLang="zh-CN" sz="2800" dirty="0"/>
          </a:p>
          <a:p>
            <a:pPr rtl="0"/>
            <a:r>
              <a:rPr lang="zh-CN" altLang="en-US" sz="2800" dirty="0"/>
              <a:t>天然白云母密度约为</a:t>
            </a:r>
            <a:r>
              <a:rPr lang="en-US" altLang="zh-CN" sz="2800" dirty="0"/>
              <a:t>2.8g/cm</a:t>
            </a:r>
            <a:r>
              <a:rPr lang="en-US" altLang="zh-CN" sz="2800" baseline="30000" dirty="0"/>
              <a:t>3</a:t>
            </a:r>
            <a:r>
              <a:rPr lang="zh-CN" altLang="en-US" sz="2800" dirty="0"/>
              <a:t>，能耐＞</a:t>
            </a:r>
            <a:r>
              <a:rPr lang="en-US" altLang="zh-CN" sz="2800" dirty="0"/>
              <a:t>600</a:t>
            </a:r>
            <a:r>
              <a:rPr lang="zh-CN" altLang="en-US" sz="2800" dirty="0"/>
              <a:t>℃的高温。但云母天生较脆，尤其是薄云母，抗压程度不及一张</a:t>
            </a:r>
            <a:r>
              <a:rPr lang="en-US" altLang="zh-CN" sz="2800" dirty="0"/>
              <a:t>A4</a:t>
            </a:r>
            <a:r>
              <a:rPr lang="zh-CN" altLang="en-US" sz="2800" dirty="0"/>
              <a:t>纸。</a:t>
            </a:r>
            <a:endParaRPr lang="en-US" altLang="zh-CN" sz="2800" dirty="0"/>
          </a:p>
          <a:p>
            <a:pPr rtl="0"/>
            <a:r>
              <a:rPr lang="zh-CN" altLang="en-US" sz="2800" dirty="0"/>
              <a:t>端窗盖革管在工艺过程中由于需要烤温并抽真空，端窗很容易炸裂，这就造成了大面积薄窗盖革计数管的工艺难度。</a:t>
            </a:r>
            <a:endParaRPr lang="en-US" altLang="zh-CN" sz="2800" dirty="0"/>
          </a:p>
          <a:p>
            <a:pPr rtl="0"/>
            <a:r>
              <a:rPr lang="zh-CN" altLang="en-US" sz="2800" dirty="0"/>
              <a:t>云母越薄、端窗面积越大成品率越低，成本越高。</a:t>
            </a:r>
            <a:endParaRPr lang="zh-cn" sz="2800" dirty="0"/>
          </a:p>
        </p:txBody>
      </p:sp>
    </p:spTree>
    <p:extLst>
      <p:ext uri="{BB962C8B-B14F-4D97-AF65-F5344CB8AC3E}">
        <p14:creationId xmlns:p14="http://schemas.microsoft.com/office/powerpoint/2010/main" val="359799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t>解决方法探索</a:t>
            </a:r>
            <a:endParaRPr lang="en-US" dirty="0"/>
          </a:p>
        </p:txBody>
      </p:sp>
      <p:sp>
        <p:nvSpPr>
          <p:cNvPr id="3" name="内容占位符 2"/>
          <p:cNvSpPr>
            <a:spLocks noGrp="1"/>
          </p:cNvSpPr>
          <p:nvPr>
            <p:ph idx="1"/>
          </p:nvPr>
        </p:nvSpPr>
        <p:spPr/>
        <p:txBody>
          <a:bodyPr rtlCol="0">
            <a:normAutofit/>
          </a:bodyPr>
          <a:lstStyle/>
          <a:p>
            <a:r>
              <a:rPr lang="zh-CN" altLang="en-US" sz="3600" dirty="0"/>
              <a:t>探索之一</a:t>
            </a:r>
            <a:r>
              <a:rPr lang="en-US" altLang="zh-CN" sz="3600" dirty="0"/>
              <a:t>——</a:t>
            </a:r>
            <a:r>
              <a:rPr lang="zh-CN" altLang="en-US" sz="3600" dirty="0"/>
              <a:t>云母</a:t>
            </a:r>
            <a:r>
              <a:rPr lang="en-US" altLang="zh-CN" sz="3600" dirty="0"/>
              <a:t>-</a:t>
            </a:r>
            <a:r>
              <a:rPr lang="zh-CN" altLang="en-US" sz="3600" dirty="0"/>
              <a:t>石墨烯覆层结构</a:t>
            </a:r>
          </a:p>
          <a:p>
            <a:r>
              <a:rPr lang="zh-CN" altLang="en-US" sz="3600" dirty="0"/>
              <a:t>探索之二</a:t>
            </a:r>
            <a:r>
              <a:rPr lang="en-US" altLang="zh-CN" sz="3600" dirty="0"/>
              <a:t>——</a:t>
            </a:r>
            <a:r>
              <a:rPr lang="zh-CN" altLang="en-US" sz="3600" dirty="0"/>
              <a:t>新型高分子聚合薄窗材料应用</a:t>
            </a:r>
          </a:p>
          <a:p>
            <a:r>
              <a:rPr lang="zh-CN" altLang="en-US" sz="3600" dirty="0"/>
              <a:t>探索之三</a:t>
            </a:r>
            <a:r>
              <a:rPr lang="en-US" altLang="zh-CN" sz="3600" dirty="0"/>
              <a:t>——</a:t>
            </a:r>
            <a:r>
              <a:rPr lang="zh-CN" altLang="en-US" sz="3600" dirty="0"/>
              <a:t>双真空排气工艺研究</a:t>
            </a:r>
          </a:p>
        </p:txBody>
      </p:sp>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dirty="0"/>
              <a:t>解决方法探索</a:t>
            </a:r>
            <a:endParaRPr lang="en-US" dirty="0"/>
          </a:p>
        </p:txBody>
      </p:sp>
      <p:graphicFrame>
        <p:nvGraphicFramePr>
          <p:cNvPr id="4" name="内容占位符 3">
            <a:extLst>
              <a:ext uri="{FF2B5EF4-FFF2-40B4-BE49-F238E27FC236}">
                <a16:creationId xmlns:a16="http://schemas.microsoft.com/office/drawing/2014/main" id="{86644E43-F8D9-465B-A12B-AB9027C3EC5A}"/>
              </a:ext>
            </a:extLst>
          </p:cNvPr>
          <p:cNvGraphicFramePr>
            <a:graphicFrameLocks noGrp="1"/>
          </p:cNvGraphicFramePr>
          <p:nvPr>
            <p:ph idx="1"/>
            <p:extLst>
              <p:ext uri="{D42A27DB-BD31-4B8C-83A1-F6EECF244321}">
                <p14:modId xmlns:p14="http://schemas.microsoft.com/office/powerpoint/2010/main" val="3307952383"/>
              </p:ext>
            </p:extLst>
          </p:nvPr>
        </p:nvGraphicFramePr>
        <p:xfrm>
          <a:off x="1066800" y="1714500"/>
          <a:ext cx="100584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222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科学项目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792992_TF02922647_TF02922647" id="{2322DB2D-299D-4E6C-B3B9-FB12C66AF731}" vid="{D7C831E9-CF9C-4ACE-88D7-981B8FCAE1C1}"/>
    </a:ext>
  </a:extLst>
</a:theme>
</file>

<file path=ppt/theme/theme2.xml><?xml version="1.0" encoding="utf-8"?>
<a:theme xmlns:a="http://schemas.openxmlformats.org/drawingml/2006/main" name="办公室主题">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办公室主题">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科学项目演示文稿（宽屏）</Template>
  <TotalTime>2565</TotalTime>
  <Words>1748</Words>
  <Application>Microsoft Office PowerPoint</Application>
  <PresentationFormat>宽屏</PresentationFormat>
  <Paragraphs>214</Paragraphs>
  <Slides>28</Slides>
  <Notes>24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28</vt:i4>
      </vt:variant>
    </vt:vector>
  </HeadingPairs>
  <TitlesOfParts>
    <vt:vector size="32" baseType="lpstr">
      <vt:lpstr>Microsoft YaHei UI</vt:lpstr>
      <vt:lpstr>幼圆</vt:lpstr>
      <vt:lpstr>Arial</vt:lpstr>
      <vt:lpstr>科学项目 16x9</vt:lpstr>
      <vt:lpstr>端窗式盖革计数管研究进展</vt:lpstr>
      <vt:lpstr>主要汇报内容</vt:lpstr>
      <vt:lpstr>研究背景简介</vt:lpstr>
      <vt:lpstr>研究背景简介</vt:lpstr>
      <vt:lpstr>研究背景简介</vt:lpstr>
      <vt:lpstr>研究背景简介</vt:lpstr>
      <vt:lpstr>研究背景简介</vt:lpstr>
      <vt:lpstr>解决方法探索</vt:lpstr>
      <vt:lpstr>解决方法探索</vt:lpstr>
      <vt:lpstr>云母-石墨烯覆层结构</vt:lpstr>
      <vt:lpstr>云母-石墨烯覆层结构——转移法</vt:lpstr>
      <vt:lpstr>PowerPoint 演示文稿</vt:lpstr>
      <vt:lpstr>云母-石墨烯——化学气相沉积法（CVD）</vt:lpstr>
      <vt:lpstr>云母-石墨烯——化学气相沉积法（CVD）</vt:lpstr>
      <vt:lpstr>解决方法探索</vt:lpstr>
      <vt:lpstr>新型高分子聚合薄窗材料应用</vt:lpstr>
      <vt:lpstr>新型高分子聚合薄窗材料应用</vt:lpstr>
      <vt:lpstr>新型高分子聚合薄窗材料应用</vt:lpstr>
      <vt:lpstr>新型高分子聚合薄窗材料应用</vt:lpstr>
      <vt:lpstr>新型高分子聚合薄窗材料应用</vt:lpstr>
      <vt:lpstr>新型高分子聚合薄窗材料应用</vt:lpstr>
      <vt:lpstr>解决方法探索</vt:lpstr>
      <vt:lpstr>双真空排气工艺的基本思想</vt:lpstr>
      <vt:lpstr>双真空排气工艺的效果</vt:lpstr>
      <vt:lpstr>总结与成果</vt:lpstr>
      <vt:lpstr>总结与成果</vt:lpstr>
      <vt:lpstr>下一步工作</vt:lpstr>
      <vt:lpstr>欢迎各位专家批评指正！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端窗式盖革计数管研究进展</dc:title>
  <dc:creator>Jerrylee</dc:creator>
  <cp:lastModifiedBy>Jerry</cp:lastModifiedBy>
  <cp:revision>75</cp:revision>
  <cp:lastPrinted>2018-10-09T06:39:25Z</cp:lastPrinted>
  <dcterms:created xsi:type="dcterms:W3CDTF">2018-10-01T01:34:56Z</dcterms:created>
  <dcterms:modified xsi:type="dcterms:W3CDTF">2018-10-10T09:48:52Z</dcterms:modified>
</cp:coreProperties>
</file>