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sdx" ContentType="application/vnd.ms-visio.drawing"/>
  <Default Extension="tif" ContentType="image/tiff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64" r:id="rId2"/>
    <p:sldId id="265" r:id="rId3"/>
    <p:sldId id="267" r:id="rId4"/>
    <p:sldId id="295" r:id="rId5"/>
    <p:sldId id="262" r:id="rId6"/>
    <p:sldId id="259" r:id="rId7"/>
    <p:sldId id="270" r:id="rId8"/>
    <p:sldId id="271" r:id="rId9"/>
    <p:sldId id="273" r:id="rId10"/>
    <p:sldId id="274" r:id="rId11"/>
    <p:sldId id="275" r:id="rId12"/>
    <p:sldId id="277" r:id="rId13"/>
    <p:sldId id="279" r:id="rId14"/>
    <p:sldId id="286" r:id="rId15"/>
    <p:sldId id="281" r:id="rId16"/>
    <p:sldId id="282" r:id="rId17"/>
    <p:sldId id="283" r:id="rId18"/>
    <p:sldId id="260" r:id="rId19"/>
    <p:sldId id="285" r:id="rId20"/>
    <p:sldId id="287" r:id="rId21"/>
    <p:sldId id="288" r:id="rId22"/>
    <p:sldId id="289" r:id="rId23"/>
    <p:sldId id="290" r:id="rId24"/>
    <p:sldId id="292" r:id="rId25"/>
    <p:sldId id="293" r:id="rId26"/>
    <p:sldId id="294" r:id="rId27"/>
    <p:sldId id="263" r:id="rId2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D09E5E-8F5D-4EF9-9638-35E3E754823A}" type="datetimeFigureOut">
              <a:rPr lang="zh-CN" altLang="en-US" smtClean="0"/>
              <a:t>2018/10/14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8BBA0-A956-4775-BEC2-80F6F6B084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71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AFTER</a:t>
            </a:r>
            <a:r>
              <a:rPr lang="zh-CN" altLang="en-US" dirty="0"/>
              <a:t>不包括片外</a:t>
            </a:r>
            <a:r>
              <a:rPr lang="en-US" altLang="zh-CN" dirty="0"/>
              <a:t>ADC, SAMPA</a:t>
            </a:r>
            <a:r>
              <a:rPr lang="zh-CN" altLang="en-US" dirty="0"/>
              <a:t>的功耗只有模拟前端和</a:t>
            </a:r>
            <a:r>
              <a:rPr lang="en-US" altLang="zh-CN" dirty="0"/>
              <a:t>ADC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19F00-710A-4079-8559-DBB38C39251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8170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19F00-710A-4079-8559-DBB38C39251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8622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2018/10/14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2018/10/14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2018/10/14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2018/10/14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2018/10/14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2018/10/14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2018/10/14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__1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__2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68C6F6-0F00-4298-BF59-69B63EC1CB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基于</a:t>
            </a:r>
            <a:r>
              <a:rPr lang="en-US" altLang="zh-CN" dirty="0"/>
              <a:t>65nm</a:t>
            </a:r>
            <a:r>
              <a:rPr lang="zh-CN" altLang="en-US" dirty="0"/>
              <a:t>工艺的</a:t>
            </a:r>
            <a:br>
              <a:rPr lang="en-US" altLang="zh-CN" dirty="0"/>
            </a:br>
            <a:r>
              <a:rPr lang="zh-CN" altLang="en-US" dirty="0"/>
              <a:t>低功耗高集成度</a:t>
            </a:r>
            <a:r>
              <a:rPr lang="en-US" altLang="zh-CN" dirty="0"/>
              <a:t>TPC</a:t>
            </a:r>
            <a:r>
              <a:rPr lang="zh-CN" altLang="en-US" dirty="0"/>
              <a:t>读出</a:t>
            </a:r>
            <a:r>
              <a:rPr lang="en-US" altLang="zh-CN" dirty="0"/>
              <a:t>ASIC</a:t>
            </a:r>
            <a:r>
              <a:rPr lang="zh-CN" altLang="en-US" dirty="0"/>
              <a:t>研制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756480D-5284-4D53-956C-073BAC0D6C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邓智</a:t>
            </a:r>
            <a:endParaRPr lang="en-US" altLang="zh-CN" dirty="0"/>
          </a:p>
          <a:p>
            <a:r>
              <a:rPr lang="zh-CN" altLang="en-US" dirty="0"/>
              <a:t>清华大学</a:t>
            </a:r>
            <a:endParaRPr lang="en-US" altLang="zh-CN" dirty="0"/>
          </a:p>
          <a:p>
            <a:fld id="{B3E280DC-54E1-4ADC-B0A8-65C7F11EC38B}" type="datetime1">
              <a:rPr lang="zh-CN" altLang="zh-CN"/>
              <a:t>2018/10/14</a:t>
            </a:fld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86FA25C-56BF-494F-980C-A2AD3739E1F2}"/>
              </a:ext>
            </a:extLst>
          </p:cNvPr>
          <p:cNvSpPr txBox="1"/>
          <p:nvPr/>
        </p:nvSpPr>
        <p:spPr>
          <a:xfrm>
            <a:off x="1979712" y="5934287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第</a:t>
            </a:r>
            <a:r>
              <a:rPr lang="en-US" altLang="zh-CN" dirty="0"/>
              <a:t>8</a:t>
            </a:r>
            <a:r>
              <a:rPr lang="zh-CN" altLang="en-US" dirty="0"/>
              <a:t>届先进气体探测器合作组会  湖南衡阳</a:t>
            </a:r>
          </a:p>
        </p:txBody>
      </p:sp>
    </p:spTree>
    <p:extLst>
      <p:ext uri="{BB962C8B-B14F-4D97-AF65-F5344CB8AC3E}">
        <p14:creationId xmlns:p14="http://schemas.microsoft.com/office/powerpoint/2010/main" val="918199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565150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测试系统和波形</a:t>
            </a: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046" y="2884961"/>
            <a:ext cx="4400404" cy="2856616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1904" y="2903217"/>
            <a:ext cx="3748088" cy="282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564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功耗和线性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F48E5FD-4FA2-4858-AAD5-0AAE79C52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068960"/>
            <a:ext cx="4382244" cy="255630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1B3D72D-D3B4-4C16-9ED4-30A44DE55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451" y="1383244"/>
            <a:ext cx="3974783" cy="265135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735C895-738D-4AAA-93FF-5FA214C700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215" y="4149080"/>
            <a:ext cx="3787257" cy="252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001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噪声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6" y="2574227"/>
            <a:ext cx="5401056" cy="360273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019550" y="4144762"/>
            <a:ext cx="35433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ENC  = 13.5 e/pF + 313.7 e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51753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SAR ADC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原理图和版图</a:t>
            </a: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/>
          </p:nvPr>
        </p:nvGraphicFramePr>
        <p:xfrm>
          <a:off x="276649" y="2695365"/>
          <a:ext cx="4666825" cy="2455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Visio" r:id="rId3" imgW="7477010" imgH="3933757" progId="Visio.Drawing.15">
                  <p:embed/>
                </p:oleObj>
              </mc:Choice>
              <mc:Fallback>
                <p:oleObj name="Visio" r:id="rId3" imgW="7477010" imgH="3933757" progId="Visio.Drawing.15">
                  <p:embed/>
                  <p:pic>
                    <p:nvPicPr>
                      <p:cNvPr id="4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649" y="2695365"/>
                        <a:ext cx="4666825" cy="24558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图片 4">
            <a:extLst>
              <a:ext uri="{FF2B5EF4-FFF2-40B4-BE49-F238E27FC236}">
                <a16:creationId xmlns:a16="http://schemas.microsoft.com/office/drawing/2014/main" id="{95584CA2-C734-41D0-B756-277833BFAF3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73" r="2582"/>
          <a:stretch/>
        </p:blipFill>
        <p:spPr>
          <a:xfrm>
            <a:off x="6043236" y="2863679"/>
            <a:ext cx="2089426" cy="228755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 rot="16200000">
            <a:off x="6872505" y="4749841"/>
            <a:ext cx="430887" cy="123367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90um x 97um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629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测试系统</a:t>
            </a:r>
            <a:endParaRPr lang="en-US" altLang="zh-CN" dirty="0"/>
          </a:p>
          <a:p>
            <a:pPr lvl="1"/>
            <a:r>
              <a:rPr lang="en-US" altLang="zh-CN" dirty="0"/>
              <a:t>TSW1400EVM</a:t>
            </a:r>
          </a:p>
          <a:p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/>
          </p:nvPr>
        </p:nvGraphicFramePr>
        <p:xfrm>
          <a:off x="3521494" y="2144217"/>
          <a:ext cx="5384381" cy="40327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Visio" r:id="rId3" imgW="5515143" imgH="4133863" progId="Visio.Drawing.15">
                  <p:embed/>
                </p:oleObj>
              </mc:Choice>
              <mc:Fallback>
                <p:oleObj name="Visio" r:id="rId3" imgW="5515143" imgH="4133863" progId="Visio.Drawing.15">
                  <p:embed/>
                  <p:pic>
                    <p:nvPicPr>
                      <p:cNvPr id="4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1494" y="2144217"/>
                        <a:ext cx="5384381" cy="40327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1913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584200"/>
          </a:xfrm>
        </p:spPr>
        <p:txBody>
          <a:bodyPr/>
          <a:lstStyle/>
          <a:p>
            <a:r>
              <a:rPr lang="zh-CN" altLang="en-US" dirty="0"/>
              <a:t>线性</a:t>
            </a:r>
            <a:r>
              <a:rPr lang="en-US" altLang="zh-CN" dirty="0"/>
              <a:t> @ 50MSPS, 2.4MHz sine input</a:t>
            </a:r>
            <a:endParaRPr lang="zh-CN" altLang="en-US" dirty="0"/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B872C864-42AC-4EC3-AE98-60639179FCB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444910" y="2400694"/>
          <a:ext cx="5946113" cy="159563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627357">
                  <a:extLst>
                    <a:ext uri="{9D8B030D-6E8A-4147-A177-3AD203B41FA5}">
                      <a16:colId xmlns:a16="http://schemas.microsoft.com/office/drawing/2014/main" val="3844908454"/>
                    </a:ext>
                  </a:extLst>
                </a:gridCol>
                <a:gridCol w="1079689">
                  <a:extLst>
                    <a:ext uri="{9D8B030D-6E8A-4147-A177-3AD203B41FA5}">
                      <a16:colId xmlns:a16="http://schemas.microsoft.com/office/drawing/2014/main" val="2251225711"/>
                    </a:ext>
                  </a:extLst>
                </a:gridCol>
                <a:gridCol w="1079689">
                  <a:extLst>
                    <a:ext uri="{9D8B030D-6E8A-4147-A177-3AD203B41FA5}">
                      <a16:colId xmlns:a16="http://schemas.microsoft.com/office/drawing/2014/main" val="1267874706"/>
                    </a:ext>
                  </a:extLst>
                </a:gridCol>
                <a:gridCol w="1079689">
                  <a:extLst>
                    <a:ext uri="{9D8B030D-6E8A-4147-A177-3AD203B41FA5}">
                      <a16:colId xmlns:a16="http://schemas.microsoft.com/office/drawing/2014/main" val="2951073138"/>
                    </a:ext>
                  </a:extLst>
                </a:gridCol>
                <a:gridCol w="1079689">
                  <a:extLst>
                    <a:ext uri="{9D8B030D-6E8A-4147-A177-3AD203B41FA5}">
                      <a16:colId xmlns:a16="http://schemas.microsoft.com/office/drawing/2014/main" val="4168145744"/>
                    </a:ext>
                  </a:extLst>
                </a:gridCol>
              </a:tblGrid>
              <a:tr h="34688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Chip NO.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Without Cali.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With Cali.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4505978"/>
                  </a:ext>
                </a:extLst>
              </a:tr>
              <a:tr h="49558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SNDR</a:t>
                      </a:r>
                    </a:p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(dB)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SFDR</a:t>
                      </a:r>
                    </a:p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(</a:t>
                      </a:r>
                      <a:r>
                        <a:rPr lang="en-US" sz="1800" u="none" strike="noStrike" dirty="0" err="1">
                          <a:effectLst/>
                        </a:rPr>
                        <a:t>dBc</a:t>
                      </a:r>
                      <a:r>
                        <a:rPr lang="en-US" sz="1800" u="none" strike="noStrike" dirty="0">
                          <a:effectLst/>
                        </a:rPr>
                        <a:t>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SNDR</a:t>
                      </a:r>
                    </a:p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(dB)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SFDR</a:t>
                      </a:r>
                    </a:p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(</a:t>
                      </a:r>
                      <a:r>
                        <a:rPr lang="en-US" sz="1800" u="none" strike="noStrike" dirty="0" err="1">
                          <a:effectLst/>
                        </a:rPr>
                        <a:t>dBc</a:t>
                      </a:r>
                      <a:r>
                        <a:rPr lang="en-US" sz="1800" u="none" strike="noStrike" dirty="0">
                          <a:effectLst/>
                        </a:rPr>
                        <a:t>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56573630"/>
                  </a:ext>
                </a:extLst>
              </a:tr>
              <a:tr h="34688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 dirty="0">
                          <a:effectLst/>
                        </a:rPr>
                        <a:t>1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 dirty="0">
                          <a:effectLst/>
                        </a:rPr>
                        <a:t>54.0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61.4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 dirty="0">
                          <a:effectLst/>
                        </a:rPr>
                        <a:t>57.2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 dirty="0">
                          <a:effectLst/>
                        </a:rPr>
                        <a:t>79.4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27038778"/>
                  </a:ext>
                </a:extLst>
              </a:tr>
              <a:tr h="34688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 dirty="0">
                          <a:effectLst/>
                        </a:rPr>
                        <a:t>2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53.2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59.2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 dirty="0">
                          <a:effectLst/>
                        </a:rPr>
                        <a:t>56.9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 dirty="0">
                          <a:effectLst/>
                        </a:rPr>
                        <a:t>71.7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923230164"/>
                  </a:ext>
                </a:extLst>
              </a:tr>
            </a:tbl>
          </a:graphicData>
        </a:graphic>
      </p:graphicFrame>
      <p:pic>
        <p:nvPicPr>
          <p:cNvPr id="6" name="图片 5">
            <a:extLst>
              <a:ext uri="{FF2B5EF4-FFF2-40B4-BE49-F238E27FC236}">
                <a16:creationId xmlns:a16="http://schemas.microsoft.com/office/drawing/2014/main" id="{8F8325F9-63A6-4C79-BD93-3861F7CA4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282" y="3926779"/>
            <a:ext cx="3703592" cy="278068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D6BA7F1-8834-473A-A3C2-EE4FE8F448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1701" y="3934219"/>
            <a:ext cx="3714750" cy="278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958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altLang="zh-CN" dirty="0"/>
              <a:t>SNDR @ 50 MSPS sampling rate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977CE1A-8D59-44B4-A119-37A768D7E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274" y="2410249"/>
            <a:ext cx="4866751" cy="3654000"/>
          </a:xfrm>
          <a:prstGeom prst="rect">
            <a:avLst/>
          </a:prstGeom>
        </p:spPr>
      </p:pic>
      <p:cxnSp>
        <p:nvCxnSpPr>
          <p:cNvPr id="6" name="直接箭头连接符 5"/>
          <p:cNvCxnSpPr/>
          <p:nvPr/>
        </p:nvCxnSpPr>
        <p:spPr>
          <a:xfrm flipH="1">
            <a:off x="6162675" y="4019550"/>
            <a:ext cx="590550" cy="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6753225" y="3816628"/>
            <a:ext cx="226422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57 dB, ENOB = 9.18bit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281667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60375"/>
          </a:xfrm>
        </p:spPr>
        <p:txBody>
          <a:bodyPr>
            <a:normAutofit fontScale="85000" lnSpcReduction="20000"/>
          </a:bodyPr>
          <a:lstStyle/>
          <a:p>
            <a:r>
              <a:rPr lang="zh-CN" altLang="en-US" dirty="0"/>
              <a:t>功耗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/>
          </p:nvPr>
        </p:nvGraphicFramePr>
        <p:xfrm>
          <a:off x="262818" y="2954336"/>
          <a:ext cx="3594807" cy="1859565"/>
        </p:xfrm>
        <a:graphic>
          <a:graphicData uri="http://schemas.openxmlformats.org/drawingml/2006/table">
            <a:tbl>
              <a:tblPr firstRow="1" firstCol="1" bandRow="1"/>
              <a:tblGrid>
                <a:gridCol w="2327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6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913">
                <a:tc>
                  <a:txBody>
                    <a:bodyPr/>
                    <a:lstStyle/>
                    <a:p>
                      <a:pPr indent="27940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altLang="zh-CN" sz="1600" b="0" dirty="0">
                          <a:effectLst/>
                          <a:latin typeface="Times New Roman"/>
                          <a:ea typeface="宋体"/>
                        </a:rPr>
                        <a:t>Module name</a:t>
                      </a:r>
                      <a:endParaRPr lang="zh-CN" sz="1600" b="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altLang="zh-CN" sz="1600" b="0" dirty="0">
                          <a:effectLst/>
                          <a:latin typeface="Times New Roman"/>
                          <a:ea typeface="宋体"/>
                        </a:rPr>
                        <a:t>Power (</a:t>
                      </a:r>
                      <a:r>
                        <a:rPr lang="en-US" sz="1600" b="0" dirty="0" err="1">
                          <a:effectLst/>
                          <a:latin typeface="Times New Roman"/>
                          <a:ea typeface="宋体"/>
                        </a:rPr>
                        <a:t>mW</a:t>
                      </a:r>
                      <a:r>
                        <a:rPr lang="en-US" sz="1600" b="0" dirty="0">
                          <a:effectLst/>
                          <a:latin typeface="Times New Roman"/>
                          <a:ea typeface="宋体"/>
                        </a:rPr>
                        <a:t>)</a:t>
                      </a:r>
                      <a:endParaRPr lang="zh-CN" sz="1600" b="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913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altLang="zh-CN" sz="1600" b="0" dirty="0">
                          <a:effectLst/>
                          <a:latin typeface="Times New Roman"/>
                          <a:ea typeface="宋体"/>
                        </a:rPr>
                        <a:t>The whole chip</a:t>
                      </a:r>
                      <a:endParaRPr lang="zh-CN" sz="1600" b="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dirty="0">
                          <a:effectLst/>
                          <a:latin typeface="Times New Roman"/>
                          <a:ea typeface="宋体"/>
                        </a:rPr>
                        <a:t>4.0</a:t>
                      </a:r>
                      <a:endParaRPr lang="zh-CN" sz="1600" b="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913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altLang="zh-CN" sz="1600" b="0" dirty="0">
                          <a:effectLst/>
                          <a:latin typeface="Times New Roman"/>
                          <a:ea typeface="宋体"/>
                        </a:rPr>
                        <a:t>Reference buffer module</a:t>
                      </a:r>
                      <a:endParaRPr lang="zh-CN" sz="1600" b="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dirty="0">
                          <a:effectLst/>
                          <a:latin typeface="Times New Roman"/>
                          <a:ea typeface="宋体"/>
                        </a:rPr>
                        <a:t>0.25</a:t>
                      </a:r>
                      <a:endParaRPr lang="zh-CN" sz="1600" b="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913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altLang="zh-CN" sz="1600" b="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</a:rPr>
                        <a:t>SAR ADC Core Module</a:t>
                      </a:r>
                      <a:endParaRPr lang="zh-CN" sz="1600" b="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altLang="zh-CN" sz="1600" b="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</a:rPr>
                        <a:t>1.0</a:t>
                      </a:r>
                      <a:endParaRPr lang="zh-CN" sz="1600" b="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913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altLang="zh-CN" sz="1600" b="0" dirty="0">
                          <a:effectLst/>
                          <a:latin typeface="Times New Roman"/>
                          <a:ea typeface="宋体"/>
                        </a:rPr>
                        <a:t>Other modules (CLK gen.)</a:t>
                      </a:r>
                      <a:endParaRPr lang="zh-CN" sz="1600" b="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altLang="zh-CN" sz="1600" b="0" dirty="0">
                          <a:effectLst/>
                          <a:latin typeface="Times New Roman"/>
                          <a:ea typeface="宋体"/>
                        </a:rPr>
                        <a:t>2.75</a:t>
                      </a:r>
                      <a:endParaRPr lang="zh-CN" sz="1600" b="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700" y="2581275"/>
            <a:ext cx="4709047" cy="28701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2557" y="4959956"/>
            <a:ext cx="1895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FOM=21.3fJ/conv.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3966324" y="5603859"/>
            <a:ext cx="51964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400" dirty="0"/>
              <a:t>B. </a:t>
            </a:r>
            <a:r>
              <a:rPr lang="en-US" altLang="zh-CN" sz="1400" dirty="0" err="1"/>
              <a:t>Murmann</a:t>
            </a:r>
            <a:r>
              <a:rPr lang="en-US" altLang="zh-CN" sz="1400" dirty="0"/>
              <a:t>, ADC Performance Survey 1997-2017, [Online].Available: http://web.stanford.edu/~murmann/adcsurvey.html</a:t>
            </a:r>
            <a:endParaRPr lang="zh-CN" altLang="zh-CN" sz="1400" dirty="0"/>
          </a:p>
        </p:txBody>
      </p:sp>
    </p:spTree>
    <p:extLst>
      <p:ext uri="{BB962C8B-B14F-4D97-AF65-F5344CB8AC3E}">
        <p14:creationId xmlns:p14="http://schemas.microsoft.com/office/powerpoint/2010/main" val="32282700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常规性能测试小结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53175"/>
          </a:xfrm>
        </p:spPr>
        <p:txBody>
          <a:bodyPr>
            <a:normAutofit/>
          </a:bodyPr>
          <a:lstStyle/>
          <a:p>
            <a:r>
              <a:rPr lang="zh-CN" altLang="en-US" sz="2000" dirty="0"/>
              <a:t>技术方案和创新性：</a:t>
            </a:r>
            <a:endParaRPr lang="en-US" altLang="zh-CN" sz="2000" dirty="0"/>
          </a:p>
          <a:p>
            <a:pPr lvl="1"/>
            <a:r>
              <a:rPr lang="zh-CN" altLang="en-US" sz="1600" dirty="0"/>
              <a:t>采用更加先进的</a:t>
            </a:r>
            <a:r>
              <a:rPr lang="en-US" altLang="zh-CN" sz="1600" dirty="0"/>
              <a:t>65nm CMOS</a:t>
            </a:r>
            <a:r>
              <a:rPr lang="zh-CN" altLang="en-US" sz="1600" dirty="0"/>
              <a:t>工艺</a:t>
            </a:r>
            <a:endParaRPr lang="en-US" altLang="zh-CN" sz="1600" dirty="0"/>
          </a:p>
          <a:p>
            <a:pPr lvl="1"/>
            <a:r>
              <a:rPr lang="zh-CN" altLang="en-US" sz="1600" dirty="0"/>
              <a:t>减少模拟电路，采用一阶</a:t>
            </a:r>
            <a:r>
              <a:rPr lang="en-US" altLang="zh-CN" sz="1600" dirty="0"/>
              <a:t>CR-RC</a:t>
            </a:r>
            <a:r>
              <a:rPr lang="zh-CN" altLang="en-US" sz="1600" dirty="0"/>
              <a:t>成形和</a:t>
            </a:r>
            <a:r>
              <a:rPr lang="en-US" altLang="zh-CN" sz="1600" dirty="0"/>
              <a:t>SAR ADC</a:t>
            </a:r>
            <a:r>
              <a:rPr lang="zh-CN" altLang="en-US" sz="1600" dirty="0"/>
              <a:t>结构，更多功能由数字电路实现</a:t>
            </a:r>
            <a:endParaRPr lang="en-US" altLang="zh-CN" sz="1600" dirty="0"/>
          </a:p>
          <a:p>
            <a:r>
              <a:rPr lang="zh-CN" altLang="en-US" sz="2000" dirty="0"/>
              <a:t>目前取得的进展：</a:t>
            </a:r>
            <a:endParaRPr lang="en-US" altLang="zh-CN" sz="2000" dirty="0"/>
          </a:p>
          <a:p>
            <a:pPr lvl="1"/>
            <a:r>
              <a:rPr lang="zh-CN" altLang="en-US" sz="1600" dirty="0"/>
              <a:t>完成基于</a:t>
            </a:r>
            <a:r>
              <a:rPr lang="en-US" altLang="zh-CN" sz="1600" dirty="0"/>
              <a:t>65nm</a:t>
            </a:r>
            <a:r>
              <a:rPr lang="zh-CN" altLang="en-US" sz="1600" dirty="0"/>
              <a:t>低功耗高集成度</a:t>
            </a:r>
            <a:r>
              <a:rPr lang="en-US" altLang="zh-CN" sz="1600" dirty="0"/>
              <a:t>TPC</a:t>
            </a:r>
            <a:r>
              <a:rPr lang="zh-CN" altLang="en-US" sz="1600" dirty="0"/>
              <a:t>读出</a:t>
            </a:r>
            <a:r>
              <a:rPr lang="en-US" altLang="zh-CN" sz="1600" dirty="0"/>
              <a:t>ASIC</a:t>
            </a:r>
            <a:r>
              <a:rPr lang="zh-CN" altLang="en-US" sz="1600" dirty="0"/>
              <a:t>第一次流片</a:t>
            </a:r>
            <a:endParaRPr lang="en-US" altLang="zh-CN" sz="1600" dirty="0"/>
          </a:p>
          <a:p>
            <a:pPr lvl="1"/>
            <a:r>
              <a:rPr lang="zh-CN" altLang="en-US" sz="1600" dirty="0"/>
              <a:t>模拟前端（</a:t>
            </a:r>
            <a:r>
              <a:rPr lang="en-US" altLang="zh-CN" sz="1600" dirty="0"/>
              <a:t>AFE</a:t>
            </a:r>
            <a:r>
              <a:rPr lang="zh-CN" altLang="en-US" sz="1600" dirty="0"/>
              <a:t>）和逐次逼近（</a:t>
            </a:r>
            <a:r>
              <a:rPr lang="en-US" altLang="zh-CN" sz="1600" dirty="0"/>
              <a:t>SAR</a:t>
            </a:r>
            <a:r>
              <a:rPr lang="zh-CN" altLang="en-US" sz="1600" dirty="0"/>
              <a:t>）型</a:t>
            </a:r>
            <a:r>
              <a:rPr lang="en-US" altLang="zh-CN" sz="1600" dirty="0"/>
              <a:t>ADC</a:t>
            </a:r>
            <a:r>
              <a:rPr lang="zh-CN" altLang="en-US" sz="1600" dirty="0"/>
              <a:t>原型芯片的测试，各项性能指标达到设计要求，</a:t>
            </a:r>
            <a:r>
              <a:rPr lang="zh-CN" altLang="en-US" sz="1600" dirty="0">
                <a:solidFill>
                  <a:srgbClr val="FF0000"/>
                </a:solidFill>
              </a:rPr>
              <a:t>单通道功耗分别为</a:t>
            </a:r>
            <a:r>
              <a:rPr lang="en-US" altLang="zh-CN" sz="1600" dirty="0">
                <a:solidFill>
                  <a:srgbClr val="FF0000"/>
                </a:solidFill>
              </a:rPr>
              <a:t>2.18mW</a:t>
            </a:r>
            <a:r>
              <a:rPr lang="zh-CN" altLang="en-US" sz="1600" dirty="0">
                <a:solidFill>
                  <a:srgbClr val="FF0000"/>
                </a:solidFill>
              </a:rPr>
              <a:t>和</a:t>
            </a:r>
            <a:r>
              <a:rPr lang="en-US" altLang="zh-CN" sz="1600" dirty="0">
                <a:solidFill>
                  <a:srgbClr val="FF0000"/>
                </a:solidFill>
              </a:rPr>
              <a:t>1mW</a:t>
            </a:r>
            <a:r>
              <a:rPr lang="zh-CN" altLang="en-US" sz="1600" dirty="0">
                <a:solidFill>
                  <a:srgbClr val="FF0000"/>
                </a:solidFill>
              </a:rPr>
              <a:t>，低于现有芯片的</a:t>
            </a:r>
            <a:r>
              <a:rPr lang="en-US" altLang="zh-CN" sz="1600" dirty="0">
                <a:solidFill>
                  <a:srgbClr val="FF0000"/>
                </a:solidFill>
              </a:rPr>
              <a:t>1/2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264" y="3826986"/>
            <a:ext cx="975742" cy="127733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6058" y="3984860"/>
            <a:ext cx="1665536" cy="111893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5018792"/>
            <a:ext cx="3671561" cy="164267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4392" y="5047751"/>
            <a:ext cx="3672408" cy="159298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281691" y="4280988"/>
            <a:ext cx="725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AFE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5626460" y="427035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SAR-ADC</a:t>
            </a:r>
            <a:endParaRPr lang="zh-CN" altLang="en-US" dirty="0"/>
          </a:p>
        </p:txBody>
      </p:sp>
      <p:sp>
        <p:nvSpPr>
          <p:cNvPr id="5" name="圆角矩形 4"/>
          <p:cNvSpPr/>
          <p:nvPr/>
        </p:nvSpPr>
        <p:spPr>
          <a:xfrm>
            <a:off x="457200" y="3789040"/>
            <a:ext cx="4114800" cy="2872428"/>
          </a:xfrm>
          <a:prstGeom prst="roundRect">
            <a:avLst>
              <a:gd name="adj" fmla="val 3829"/>
            </a:avLst>
          </a:prstGeom>
          <a:noFill/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4798368" y="3796932"/>
            <a:ext cx="4022104" cy="2872428"/>
          </a:xfrm>
          <a:prstGeom prst="roundRect">
            <a:avLst>
              <a:gd name="adj" fmla="val 3829"/>
            </a:avLst>
          </a:prstGeom>
          <a:noFill/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63305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33770A-6D92-4700-9B46-68E415AB9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SAR ADC TID</a:t>
            </a:r>
            <a:r>
              <a:rPr lang="zh-CN" altLang="en-US" dirty="0"/>
              <a:t>辐照特性测试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3B43739-717E-4EFA-80F4-8FEEE26DF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762872" cy="4525963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测试条件：</a:t>
            </a:r>
            <a:endParaRPr lang="en-US" altLang="zh-CN" dirty="0"/>
          </a:p>
          <a:p>
            <a:pPr lvl="1"/>
            <a:r>
              <a:rPr lang="zh-CN" altLang="en-US" dirty="0"/>
              <a:t>辐照源：钴</a:t>
            </a:r>
            <a:r>
              <a:rPr lang="en-US" altLang="zh-CN" dirty="0"/>
              <a:t>60</a:t>
            </a:r>
          </a:p>
          <a:p>
            <a:pPr lvl="1"/>
            <a:r>
              <a:rPr lang="zh-CN" altLang="en-US" dirty="0"/>
              <a:t>剂量率</a:t>
            </a:r>
            <a:r>
              <a:rPr lang="en-US" altLang="zh-CN" dirty="0"/>
              <a:t>:</a:t>
            </a:r>
            <a:r>
              <a:rPr lang="zh-CN" altLang="en-US" dirty="0"/>
              <a:t>剂量率 </a:t>
            </a:r>
            <a:r>
              <a:rPr lang="en-US" altLang="zh-CN" dirty="0"/>
              <a:t>50rad(Si)/s 	        </a:t>
            </a:r>
          </a:p>
          <a:p>
            <a:pPr lvl="1"/>
            <a:r>
              <a:rPr lang="zh-CN" altLang="en-US" dirty="0"/>
              <a:t>累计剂量：</a:t>
            </a:r>
            <a:r>
              <a:rPr lang="en-US" altLang="zh-CN" dirty="0"/>
              <a:t>1Mrad</a:t>
            </a:r>
            <a:r>
              <a:rPr lang="zh-CN" altLang="en-US" dirty="0"/>
              <a:t>（</a:t>
            </a:r>
            <a:r>
              <a:rPr lang="en-US" altLang="zh-CN" dirty="0"/>
              <a:t>Si</a:t>
            </a:r>
            <a:r>
              <a:rPr lang="zh-CN" altLang="en-US" dirty="0"/>
              <a:t>）</a:t>
            </a:r>
            <a:endParaRPr lang="en-US" altLang="zh-CN" dirty="0"/>
          </a:p>
          <a:p>
            <a:pPr lvl="1"/>
            <a:r>
              <a:rPr lang="zh-CN" altLang="en-US" dirty="0"/>
              <a:t>样品量：</a:t>
            </a:r>
            <a:r>
              <a:rPr lang="en-US" altLang="zh-CN" dirty="0"/>
              <a:t>3</a:t>
            </a:r>
          </a:p>
          <a:p>
            <a:pPr lvl="1"/>
            <a:r>
              <a:rPr lang="zh-CN" altLang="en-US" dirty="0"/>
              <a:t>辐照条件：芯片正常工作（</a:t>
            </a:r>
            <a:r>
              <a:rPr lang="en-US" altLang="zh-CN" dirty="0"/>
              <a:t>CK</a:t>
            </a:r>
            <a:r>
              <a:rPr lang="zh-CN" altLang="en-US" dirty="0"/>
              <a:t>：</a:t>
            </a:r>
            <a:r>
              <a:rPr lang="en-US" altLang="zh-CN" dirty="0"/>
              <a:t>50M</a:t>
            </a:r>
            <a:r>
              <a:rPr lang="zh-CN" altLang="en-US" dirty="0"/>
              <a:t>；</a:t>
            </a:r>
            <a:r>
              <a:rPr lang="en-US" altLang="zh-CN" dirty="0"/>
              <a:t>SIG</a:t>
            </a:r>
            <a:r>
              <a:rPr lang="zh-CN" altLang="en-US" dirty="0"/>
              <a:t>：</a:t>
            </a:r>
            <a:r>
              <a:rPr lang="en-US" altLang="zh-CN" dirty="0"/>
              <a:t>2.411M</a:t>
            </a:r>
            <a:r>
              <a:rPr lang="zh-CN" altLang="en-US" dirty="0"/>
              <a:t>），只有芯片暴露在辐照环境中</a:t>
            </a:r>
          </a:p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0C11B87-F478-452C-84C0-435D3576DB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462838"/>
            <a:ext cx="3621861" cy="270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971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E2059B-A843-4559-9BBA-5634AA262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概要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B288088-2B45-44F9-8F32-100F7ADC21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背景介绍</a:t>
            </a:r>
            <a:endParaRPr lang="en-US" altLang="zh-CN" dirty="0"/>
          </a:p>
          <a:p>
            <a:r>
              <a:rPr lang="en-US" altLang="zh-CN" dirty="0"/>
              <a:t>TPC</a:t>
            </a:r>
            <a:r>
              <a:rPr lang="zh-CN" altLang="en-US" dirty="0"/>
              <a:t>前端</a:t>
            </a:r>
            <a:r>
              <a:rPr lang="en-US" altLang="zh-CN" dirty="0"/>
              <a:t>ASIC</a:t>
            </a:r>
            <a:r>
              <a:rPr lang="zh-CN" altLang="en-US" dirty="0"/>
              <a:t>设计</a:t>
            </a:r>
            <a:endParaRPr lang="en-US" altLang="zh-CN" dirty="0"/>
          </a:p>
          <a:p>
            <a:r>
              <a:rPr lang="zh-CN" altLang="en-US" dirty="0"/>
              <a:t>原型芯片的测试</a:t>
            </a:r>
            <a:endParaRPr lang="en-US" altLang="zh-CN" dirty="0"/>
          </a:p>
          <a:p>
            <a:r>
              <a:rPr lang="zh-CN" altLang="en-US" dirty="0"/>
              <a:t>计划与展望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4149229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F29882-160F-420D-85B4-C48C853F4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DF97DE7-F646-4497-BC9C-EE5ABC974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20MSPS</a:t>
            </a:r>
            <a:r>
              <a:rPr lang="zh-CN" altLang="en-US" dirty="0"/>
              <a:t>采样性能对比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D8848ED-5B0F-4AA5-A13B-419141AA39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30" y="2453640"/>
            <a:ext cx="4076065" cy="24384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362F37B-CD64-47C2-B430-42190B2A9D0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413" y="1316038"/>
            <a:ext cx="3174462" cy="2579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1A1B390-CC95-458B-BEBB-ABC9DA2AF0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9413" y="4001209"/>
            <a:ext cx="3277357" cy="2459916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D9DC81CD-3D68-412D-A5AE-7F2C9F9D321C}"/>
              </a:ext>
            </a:extLst>
          </p:cNvPr>
          <p:cNvSpPr txBox="1"/>
          <p:nvPr/>
        </p:nvSpPr>
        <p:spPr>
          <a:xfrm>
            <a:off x="835660" y="5313164"/>
            <a:ext cx="31553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三个样品</a:t>
            </a:r>
            <a:r>
              <a:rPr lang="en-US" altLang="zh-CN" dirty="0"/>
              <a:t>ENOB</a:t>
            </a:r>
            <a:r>
              <a:rPr lang="zh-CN" altLang="en-US" dirty="0"/>
              <a:t>变化量的平均值</a:t>
            </a:r>
            <a:r>
              <a:rPr lang="en-US" altLang="zh-CN" dirty="0"/>
              <a:t>AVG=-0.05bit</a:t>
            </a:r>
            <a:r>
              <a:rPr lang="zh-CN" altLang="en-US" dirty="0"/>
              <a:t>。</a:t>
            </a:r>
            <a:r>
              <a:rPr lang="en-US" altLang="zh-CN" dirty="0"/>
              <a:t>INL</a:t>
            </a:r>
            <a:r>
              <a:rPr lang="zh-CN" altLang="en-US" dirty="0"/>
              <a:t>，</a:t>
            </a:r>
            <a:r>
              <a:rPr lang="en-US" altLang="zh-CN" dirty="0"/>
              <a:t>DNL</a:t>
            </a:r>
            <a:r>
              <a:rPr lang="zh-CN" altLang="en-US" dirty="0"/>
              <a:t>基本保持不变。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7482383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572A76-0350-455C-808D-76D6B4C37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16C0AE8-7F0D-4ACE-8260-7059126390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50MSPS</a:t>
            </a:r>
            <a:r>
              <a:rPr lang="zh-CN" altLang="en-US" dirty="0"/>
              <a:t>采样性能对比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B903821-52E0-4333-95BA-DAAB20AFB984}"/>
              </a:ext>
            </a:extLst>
          </p:cNvPr>
          <p:cNvSpPr txBox="1"/>
          <p:nvPr/>
        </p:nvSpPr>
        <p:spPr>
          <a:xfrm>
            <a:off x="998856" y="5391150"/>
            <a:ext cx="36398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三个样品辐照后</a:t>
            </a:r>
            <a:r>
              <a:rPr lang="en-US" altLang="zh-CN" dirty="0"/>
              <a:t>ENOB</a:t>
            </a:r>
            <a:r>
              <a:rPr lang="zh-CN" altLang="en-US" dirty="0"/>
              <a:t>均减小，平均减小</a:t>
            </a:r>
            <a:r>
              <a:rPr lang="en-US" altLang="zh-CN" dirty="0"/>
              <a:t>0.03bit</a:t>
            </a:r>
            <a:r>
              <a:rPr lang="zh-CN" altLang="en-US" dirty="0"/>
              <a:t>，最大减小</a:t>
            </a:r>
            <a:r>
              <a:rPr lang="en-US" altLang="zh-CN" dirty="0"/>
              <a:t>0.07bit</a:t>
            </a:r>
            <a:r>
              <a:rPr lang="zh-CN" altLang="en-US" dirty="0"/>
              <a:t>。</a:t>
            </a:r>
            <a:r>
              <a:rPr lang="en-US" altLang="zh-CN" dirty="0"/>
              <a:t>INL</a:t>
            </a:r>
            <a:r>
              <a:rPr lang="zh-CN" altLang="en-US" dirty="0"/>
              <a:t>，</a:t>
            </a:r>
            <a:r>
              <a:rPr lang="en-US" altLang="zh-CN" dirty="0"/>
              <a:t>DNL</a:t>
            </a:r>
            <a:r>
              <a:rPr lang="zh-CN" altLang="en-US" dirty="0"/>
              <a:t>基本保持不变</a:t>
            </a:r>
            <a:endParaRPr lang="en-US" altLang="zh-CN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B862C8FB-6B86-41B2-AFD8-A37C1614E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665" y="2381829"/>
            <a:ext cx="3664585" cy="243782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4F7F7E4-BD20-4682-BAA1-7812648B4B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1322" y="1275931"/>
            <a:ext cx="3411050" cy="256026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69E9D22-D823-4A5F-8452-1022BA198C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0280" y="3809740"/>
            <a:ext cx="3566856" cy="267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9297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1F2E0B-5E46-4B68-81E2-0816F98E8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SAR ADC</a:t>
            </a:r>
            <a:r>
              <a:rPr lang="zh-CN" altLang="en-US" dirty="0"/>
              <a:t>低温性能测试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F7194E5-6F94-4981-8B8D-9431D60A6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754760" cy="4525963"/>
          </a:xfrm>
        </p:spPr>
        <p:txBody>
          <a:bodyPr/>
          <a:lstStyle/>
          <a:p>
            <a:r>
              <a:rPr lang="zh-CN" altLang="en-US" dirty="0"/>
              <a:t>液氙</a:t>
            </a:r>
            <a:r>
              <a:rPr lang="en-US" altLang="zh-CN" dirty="0"/>
              <a:t>TPC</a:t>
            </a:r>
            <a:r>
              <a:rPr lang="zh-CN" altLang="en-US" dirty="0"/>
              <a:t>读出</a:t>
            </a:r>
            <a:endParaRPr lang="en-US" altLang="zh-CN" dirty="0"/>
          </a:p>
          <a:p>
            <a:r>
              <a:rPr lang="zh-CN" altLang="en-US" dirty="0"/>
              <a:t>测试系统：</a:t>
            </a: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CD156AFF-C28E-4043-9C1C-F388CB38E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5428" y="2132856"/>
            <a:ext cx="5061372" cy="383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7238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B270D9-CCF5-4A6B-8ED6-BE8572ECE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F4FDE4-039D-4911-BD09-852AF8D0B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20688"/>
          </a:xfrm>
        </p:spPr>
        <p:txBody>
          <a:bodyPr/>
          <a:lstStyle/>
          <a:p>
            <a:r>
              <a:rPr lang="zh-CN" altLang="en-US" dirty="0"/>
              <a:t>低温性能：</a:t>
            </a:r>
            <a:r>
              <a:rPr lang="en-US" altLang="zh-CN" dirty="0"/>
              <a:t>ENOB @ 100MSPS</a:t>
            </a:r>
            <a:endParaRPr lang="zh-CN" altLang="en-US" dirty="0"/>
          </a:p>
        </p:txBody>
      </p:sp>
      <p:pic>
        <p:nvPicPr>
          <p:cNvPr id="5" name="Picture 24" descr="C:\Users\丰\Desktop\ENOB.png">
            <a:extLst>
              <a:ext uri="{FF2B5EF4-FFF2-40B4-BE49-F238E27FC236}">
                <a16:creationId xmlns:a16="http://schemas.microsoft.com/office/drawing/2014/main" id="{82BAE215-4865-4C57-8C51-239BACEC77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79383"/>
            <a:ext cx="3985329" cy="2985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2" descr="C:\Users\丰\Desktop\FIG\DNL.png">
            <a:extLst>
              <a:ext uri="{FF2B5EF4-FFF2-40B4-BE49-F238E27FC236}">
                <a16:creationId xmlns:a16="http://schemas.microsoft.com/office/drawing/2014/main" id="{D0247E40-CB2F-46A5-A61C-252D908C87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529" y="2620468"/>
            <a:ext cx="4461104" cy="334582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BD30A2A0-3563-464F-B640-74A098C980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2635331"/>
              </p:ext>
            </p:extLst>
          </p:nvPr>
        </p:nvGraphicFramePr>
        <p:xfrm>
          <a:off x="888683" y="2349415"/>
          <a:ext cx="3366134" cy="14299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9800">
                  <a:extLst>
                    <a:ext uri="{9D8B030D-6E8A-4147-A177-3AD203B41FA5}">
                      <a16:colId xmlns:a16="http://schemas.microsoft.com/office/drawing/2014/main" val="312818476"/>
                    </a:ext>
                  </a:extLst>
                </a:gridCol>
                <a:gridCol w="1221666">
                  <a:extLst>
                    <a:ext uri="{9D8B030D-6E8A-4147-A177-3AD203B41FA5}">
                      <a16:colId xmlns:a16="http://schemas.microsoft.com/office/drawing/2014/main" val="1428528231"/>
                    </a:ext>
                  </a:extLst>
                </a:gridCol>
                <a:gridCol w="1294668">
                  <a:extLst>
                    <a:ext uri="{9D8B030D-6E8A-4147-A177-3AD203B41FA5}">
                      <a16:colId xmlns:a16="http://schemas.microsoft.com/office/drawing/2014/main" val="2901937868"/>
                    </a:ext>
                  </a:extLst>
                </a:gridCol>
              </a:tblGrid>
              <a:tr h="5491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ENOB /bits</a:t>
                      </a:r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baseline="0" dirty="0"/>
                        <a:t>w/o  Calibration</a:t>
                      </a:r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baseline="0" dirty="0"/>
                        <a:t>w/  Calibration</a:t>
                      </a:r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92773869"/>
                  </a:ext>
                </a:extLst>
              </a:tr>
              <a:tr h="3949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dirty="0"/>
                        <a:t>RT</a:t>
                      </a:r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dirty="0"/>
                        <a:t>8.92</a:t>
                      </a:r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dirty="0"/>
                        <a:t>8.94</a:t>
                      </a:r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16005612"/>
                  </a:ext>
                </a:extLst>
              </a:tr>
              <a:tr h="3949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dirty="0"/>
                        <a:t>LN</a:t>
                      </a:r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dirty="0"/>
                        <a:t>8.65</a:t>
                      </a:r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dirty="0"/>
                        <a:t>8.73</a:t>
                      </a:r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17985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53146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D6F6A8-10A0-41E3-AFEA-81D6A01DC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8954BA8-8976-4197-A63A-F637E32DA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HCI</a:t>
            </a:r>
            <a:r>
              <a:rPr lang="zh-CN" altLang="en-US" dirty="0"/>
              <a:t>寿命加速实验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/>
              <a:t>提高工作电源电压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/>
              <a:t>定期监测电流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/>
              <a:t>定期测试</a:t>
            </a:r>
            <a:r>
              <a:rPr lang="en-US" altLang="zh-CN" dirty="0"/>
              <a:t>ENOB</a:t>
            </a:r>
            <a:r>
              <a:rPr lang="zh-CN" altLang="en-US" dirty="0"/>
              <a:t>性能</a:t>
            </a:r>
            <a:endParaRPr lang="en-US" altLang="zh-CN" dirty="0"/>
          </a:p>
          <a:p>
            <a:endParaRPr lang="zh-CN" altLang="en-US" dirty="0"/>
          </a:p>
        </p:txBody>
      </p:sp>
      <p:pic>
        <p:nvPicPr>
          <p:cNvPr id="7" name="Picture 49" descr="C:\Users\丰\Desktop\Drawing1.tif">
            <a:extLst>
              <a:ext uri="{FF2B5EF4-FFF2-40B4-BE49-F238E27FC236}">
                <a16:creationId xmlns:a16="http://schemas.microsoft.com/office/drawing/2014/main" id="{899B0A02-8054-44F8-8947-E8C06AD1A35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78952"/>
            <a:ext cx="2853690" cy="4804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21687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99110A-CACA-493C-8E60-4587D7912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6E3947F-A4C6-4731-82F6-70C573255C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选定寿命衡量参数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4E61A416-AD47-407F-93CB-00074501D4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4692" y="2469261"/>
            <a:ext cx="4699350" cy="3520666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D0304D50-49F2-4A95-83E5-FF26B90D79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492896"/>
            <a:ext cx="4636255" cy="3473397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F6F58CD5-7979-4710-8B5A-D3D8BDC9C7FD}"/>
              </a:ext>
            </a:extLst>
          </p:cNvPr>
          <p:cNvSpPr txBox="1"/>
          <p:nvPr/>
        </p:nvSpPr>
        <p:spPr>
          <a:xfrm>
            <a:off x="1691680" y="6094723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ENOB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0726269-0958-4D31-B050-559C99C62A2A}"/>
              </a:ext>
            </a:extLst>
          </p:cNvPr>
          <p:cNvSpPr txBox="1"/>
          <p:nvPr/>
        </p:nvSpPr>
        <p:spPr>
          <a:xfrm>
            <a:off x="5940152" y="6124059"/>
            <a:ext cx="1692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电源电压电流</a:t>
            </a:r>
          </a:p>
        </p:txBody>
      </p:sp>
    </p:spTree>
    <p:extLst>
      <p:ext uri="{BB962C8B-B14F-4D97-AF65-F5344CB8AC3E}">
        <p14:creationId xmlns:p14="http://schemas.microsoft.com/office/powerpoint/2010/main" val="30291545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AA438A-E10D-4968-95B4-2131832B9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253FE8-EE0F-43D1-B2EE-F815831A97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三个不同电源电压加速实验</a:t>
            </a:r>
          </a:p>
        </p:txBody>
      </p:sp>
      <p:pic>
        <p:nvPicPr>
          <p:cNvPr id="4" name="Picture 44" descr="C:\Users\丰\Desktop\3point.png">
            <a:extLst>
              <a:ext uri="{FF2B5EF4-FFF2-40B4-BE49-F238E27FC236}">
                <a16:creationId xmlns:a16="http://schemas.microsoft.com/office/drawing/2014/main" id="{6A056599-FD07-494B-8A91-7249F7312B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94" y="2636912"/>
            <a:ext cx="4076406" cy="305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6" descr="C:\Users\丰\Desktop\lifetime.png">
            <a:extLst>
              <a:ext uri="{FF2B5EF4-FFF2-40B4-BE49-F238E27FC236}">
                <a16:creationId xmlns:a16="http://schemas.microsoft.com/office/drawing/2014/main" id="{90AE4959-F3A5-426A-BC2E-AA31372B43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954" y="2276872"/>
            <a:ext cx="4840827" cy="36315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43611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计划与展望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04863"/>
          </a:xfrm>
        </p:spPr>
        <p:txBody>
          <a:bodyPr>
            <a:normAutofit fontScale="70000" lnSpcReduction="20000"/>
          </a:bodyPr>
          <a:lstStyle/>
          <a:p>
            <a:r>
              <a:rPr lang="zh-CN" altLang="en-US" sz="2800" dirty="0"/>
              <a:t>芯片评测：</a:t>
            </a:r>
            <a:endParaRPr lang="en-US" altLang="zh-CN" sz="2800" dirty="0"/>
          </a:p>
          <a:p>
            <a:pPr lvl="1"/>
            <a:r>
              <a:rPr lang="zh-CN" altLang="en-US" sz="2500" dirty="0"/>
              <a:t>模拟前端</a:t>
            </a:r>
            <a:r>
              <a:rPr lang="en-US" altLang="zh-CN" sz="2500" dirty="0"/>
              <a:t>+ADC</a:t>
            </a:r>
            <a:r>
              <a:rPr lang="zh-CN" altLang="en-US" sz="2500" dirty="0"/>
              <a:t>混合芯片</a:t>
            </a:r>
            <a:endParaRPr lang="en-US" altLang="zh-CN" sz="2500" dirty="0"/>
          </a:p>
          <a:p>
            <a:pPr lvl="1"/>
            <a:r>
              <a:rPr lang="zh-CN" altLang="en-US" sz="2500" dirty="0"/>
              <a:t>抗辐照性能</a:t>
            </a:r>
            <a:endParaRPr lang="en-US" altLang="zh-CN" sz="2500" dirty="0"/>
          </a:p>
          <a:p>
            <a:r>
              <a:rPr lang="zh-CN" altLang="en-US" sz="2800" dirty="0"/>
              <a:t>芯片设计：</a:t>
            </a:r>
            <a:endParaRPr lang="en-US" altLang="zh-CN" sz="2800" dirty="0"/>
          </a:p>
          <a:p>
            <a:pPr lvl="1"/>
            <a:r>
              <a:rPr lang="zh-CN" altLang="en-US" sz="2500" dirty="0"/>
              <a:t>低功耗数字滤波电路</a:t>
            </a:r>
            <a:endParaRPr lang="en-US" altLang="zh-CN" sz="2500" dirty="0"/>
          </a:p>
          <a:p>
            <a:pPr lvl="1"/>
            <a:r>
              <a:rPr lang="zh-CN" altLang="en-US" sz="2500" dirty="0"/>
              <a:t>数据压缩</a:t>
            </a:r>
            <a:endParaRPr lang="en-US" altLang="zh-CN" sz="2500" dirty="0"/>
          </a:p>
          <a:p>
            <a:pPr lvl="1"/>
            <a:r>
              <a:rPr lang="zh-CN" altLang="en-US" sz="2500" dirty="0"/>
              <a:t>高速串行数据传输</a:t>
            </a:r>
            <a:endParaRPr lang="en-US" altLang="zh-CN" sz="2500" dirty="0"/>
          </a:p>
          <a:p>
            <a:pPr lvl="1"/>
            <a:r>
              <a:rPr lang="en-US" altLang="zh-CN" sz="2500" dirty="0"/>
              <a:t>16</a:t>
            </a:r>
            <a:r>
              <a:rPr lang="zh-CN" altLang="en-US" sz="2500" dirty="0"/>
              <a:t>通道完整功能</a:t>
            </a:r>
            <a:r>
              <a:rPr lang="en-US" altLang="zh-CN" sz="2500" dirty="0"/>
              <a:t>ASIC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365104"/>
            <a:ext cx="6821343" cy="178859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17B9A4CF-5A50-42A1-AC79-73FB0973395D}"/>
              </a:ext>
            </a:extLst>
          </p:cNvPr>
          <p:cNvSpPr txBox="1"/>
          <p:nvPr/>
        </p:nvSpPr>
        <p:spPr>
          <a:xfrm>
            <a:off x="5868144" y="2924944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谢谢！</a:t>
            </a:r>
          </a:p>
        </p:txBody>
      </p:sp>
    </p:spTree>
    <p:extLst>
      <p:ext uri="{BB962C8B-B14F-4D97-AF65-F5344CB8AC3E}">
        <p14:creationId xmlns:p14="http://schemas.microsoft.com/office/powerpoint/2010/main" val="201967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背景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743522"/>
            <a:ext cx="7886700" cy="677365"/>
          </a:xfrm>
        </p:spPr>
        <p:txBody>
          <a:bodyPr>
            <a:normAutofit/>
          </a:bodyPr>
          <a:lstStyle/>
          <a:p>
            <a:r>
              <a:rPr lang="en-US" altLang="zh-CN" dirty="0"/>
              <a:t>CEPC</a:t>
            </a:r>
            <a:r>
              <a:rPr lang="zh-CN" altLang="en-US" dirty="0"/>
              <a:t>主径迹室</a:t>
            </a:r>
            <a:r>
              <a:rPr lang="en-US" altLang="zh-CN" dirty="0"/>
              <a:t>TPC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543176"/>
            <a:ext cx="7669761" cy="346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462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19D41D-FBF3-44B3-BDC9-F3B5F6275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波形采样：</a:t>
            </a:r>
            <a:r>
              <a:rPr lang="en-US" altLang="zh-CN" dirty="0"/>
              <a:t>SCA vs. ADC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5A45A75-672F-4900-BDE2-FA749A500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48680"/>
          </a:xfrm>
        </p:spPr>
        <p:txBody>
          <a:bodyPr/>
          <a:lstStyle/>
          <a:p>
            <a:endParaRPr lang="zh-CN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FAD3EE-F6CD-4FA4-89F4-6F9613FC8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48" y="1700808"/>
            <a:ext cx="4295452" cy="2377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9A754613-1259-4D4E-8F77-981628F5C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204" y="1661334"/>
            <a:ext cx="3958248" cy="258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CBBD0B04-4641-414F-9CCA-441BBBBDEEB4}"/>
              </a:ext>
            </a:extLst>
          </p:cNvPr>
          <p:cNvSpPr txBox="1"/>
          <p:nvPr/>
        </p:nvSpPr>
        <p:spPr>
          <a:xfrm>
            <a:off x="276548" y="4437112"/>
            <a:ext cx="43674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模拟波形存储在开关电容阵列上，选通输出和数字化，典型芯片包括</a:t>
            </a:r>
            <a:r>
              <a:rPr lang="en-US" altLang="zh-CN" dirty="0"/>
              <a:t>APV25</a:t>
            </a:r>
            <a:r>
              <a:rPr lang="zh-CN" altLang="en-US" dirty="0"/>
              <a:t>、</a:t>
            </a:r>
            <a:r>
              <a:rPr lang="en-US" altLang="zh-CN" dirty="0"/>
              <a:t>AGET</a:t>
            </a:r>
          </a:p>
          <a:p>
            <a:r>
              <a:rPr lang="zh-CN" altLang="en-US" dirty="0"/>
              <a:t>优点：功耗低、电路结构简单</a:t>
            </a:r>
            <a:endParaRPr lang="en-US" altLang="zh-CN" dirty="0"/>
          </a:p>
          <a:p>
            <a:r>
              <a:rPr lang="zh-CN" altLang="en-US" dirty="0"/>
              <a:t>缺点：事例率低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85D5AF4-C24D-44B8-AB38-EAB35C0ACA2E}"/>
              </a:ext>
            </a:extLst>
          </p:cNvPr>
          <p:cNvSpPr txBox="1"/>
          <p:nvPr/>
        </p:nvSpPr>
        <p:spPr>
          <a:xfrm>
            <a:off x="4776540" y="4437111"/>
            <a:ext cx="43674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模拟波形直接数字化，典型芯片包括</a:t>
            </a:r>
            <a:r>
              <a:rPr lang="en-US" altLang="zh-CN" dirty="0"/>
              <a:t>ALTRO</a:t>
            </a:r>
            <a:r>
              <a:rPr lang="zh-CN" altLang="en-US" dirty="0"/>
              <a:t>、</a:t>
            </a:r>
            <a:r>
              <a:rPr lang="en-US" altLang="zh-CN" dirty="0"/>
              <a:t>SAMPA</a:t>
            </a:r>
          </a:p>
          <a:p>
            <a:r>
              <a:rPr lang="zh-CN" altLang="en-US" dirty="0"/>
              <a:t>优点：事例率高</a:t>
            </a:r>
            <a:endParaRPr lang="en-US" altLang="zh-CN" dirty="0"/>
          </a:p>
          <a:p>
            <a:r>
              <a:rPr lang="zh-CN" altLang="en-US" dirty="0"/>
              <a:t>缺点：功耗高、电路复杂、输出数据量大</a:t>
            </a:r>
          </a:p>
        </p:txBody>
      </p:sp>
    </p:spTree>
    <p:extLst>
      <p:ext uri="{BB962C8B-B14F-4D97-AF65-F5344CB8AC3E}">
        <p14:creationId xmlns:p14="http://schemas.microsoft.com/office/powerpoint/2010/main" val="3992569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低功耗高集成度</a:t>
            </a:r>
            <a:r>
              <a:rPr lang="en-US" altLang="zh-CN" dirty="0"/>
              <a:t>TPC</a:t>
            </a:r>
            <a:r>
              <a:rPr lang="zh-CN" altLang="en-US" dirty="0"/>
              <a:t>读出</a:t>
            </a:r>
            <a:r>
              <a:rPr lang="en-US" altLang="zh-CN" dirty="0"/>
              <a:t>ASIC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477686"/>
            <a:ext cx="7886700" cy="1231234"/>
          </a:xfrm>
        </p:spPr>
        <p:txBody>
          <a:bodyPr>
            <a:noAutofit/>
          </a:bodyPr>
          <a:lstStyle/>
          <a:p>
            <a:r>
              <a:rPr lang="zh-CN" altLang="en-US" sz="1800" dirty="0"/>
              <a:t>为了实现高动量分辨，</a:t>
            </a:r>
            <a:r>
              <a:rPr lang="en-US" altLang="zh-CN" sz="1800" dirty="0"/>
              <a:t>CEPC-TPC</a:t>
            </a:r>
            <a:r>
              <a:rPr lang="zh-CN" altLang="en-US" sz="1800" dirty="0"/>
              <a:t>读出</a:t>
            </a:r>
            <a:r>
              <a:rPr lang="en-US" altLang="zh-CN" sz="1800" dirty="0"/>
              <a:t>pad</a:t>
            </a:r>
            <a:r>
              <a:rPr lang="zh-CN" altLang="en-US" sz="1800" dirty="0"/>
              <a:t>面积只有几个平方毫米，每个端面读出通道数高达</a:t>
            </a:r>
            <a:r>
              <a:rPr lang="en-US" altLang="zh-CN" sz="1800" dirty="0"/>
              <a:t>1M</a:t>
            </a:r>
          </a:p>
          <a:p>
            <a:r>
              <a:rPr lang="zh-CN" altLang="en-US" sz="1800" dirty="0"/>
              <a:t>国际上现有</a:t>
            </a:r>
            <a:r>
              <a:rPr lang="en-US" altLang="zh-CN" sz="1800" dirty="0"/>
              <a:t>ASIC</a:t>
            </a:r>
            <a:r>
              <a:rPr lang="zh-CN" altLang="en-US" sz="1800" dirty="0"/>
              <a:t>无法满足</a:t>
            </a:r>
            <a:r>
              <a:rPr lang="en-US" altLang="zh-CN" sz="1800" dirty="0"/>
              <a:t>CEPC-TPC</a:t>
            </a:r>
            <a:r>
              <a:rPr lang="zh-CN" altLang="en-US" sz="1800" dirty="0"/>
              <a:t>读出的低功耗要求，本课题实现单通道功耗小于</a:t>
            </a:r>
            <a:r>
              <a:rPr lang="en-US" altLang="zh-CN" sz="1800" dirty="0"/>
              <a:t>5mW</a:t>
            </a:r>
            <a:r>
              <a:rPr lang="zh-CN" altLang="en-US" sz="1800" dirty="0"/>
              <a:t>的读出</a:t>
            </a:r>
            <a:r>
              <a:rPr lang="en-US" altLang="zh-CN" sz="1800" dirty="0"/>
              <a:t>ASIC</a:t>
            </a:r>
            <a:r>
              <a:rPr lang="zh-CN" altLang="en-US" sz="1800" dirty="0"/>
              <a:t>芯片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/>
          </p:nvPr>
        </p:nvGraphicFramePr>
        <p:xfrm>
          <a:off x="323528" y="2852936"/>
          <a:ext cx="8639174" cy="3576313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22097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9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12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42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442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37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 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PASA/ALTRO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AFTER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Super-ALTRO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</a:rPr>
                        <a:t>SAMPA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7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TPC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ALICE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T2K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ILC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</a:rPr>
                        <a:t>ALICE upgrade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7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Pad size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4x7.5 mm</a:t>
                      </a:r>
                      <a:r>
                        <a:rPr lang="en-US" sz="1600" kern="100" baseline="30000" dirty="0">
                          <a:effectLst/>
                        </a:rPr>
                        <a:t>2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6.9x9.7 mm</a:t>
                      </a:r>
                      <a:r>
                        <a:rPr lang="en-US" sz="1600" kern="100" baseline="30000" dirty="0">
                          <a:effectLst/>
                        </a:rPr>
                        <a:t>2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1x6 mm</a:t>
                      </a:r>
                      <a:r>
                        <a:rPr lang="en-US" sz="1600" kern="100" baseline="30000">
                          <a:effectLst/>
                        </a:rPr>
                        <a:t>2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4x7.5 mm</a:t>
                      </a:r>
                      <a:r>
                        <a:rPr lang="en-US" sz="1600" kern="100" baseline="30000" dirty="0">
                          <a:effectLst/>
                        </a:rPr>
                        <a:t>2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7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Pad channels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5.7 x 10</a:t>
                      </a:r>
                      <a:r>
                        <a:rPr lang="en-US" sz="1600" kern="100" baseline="30000" dirty="0">
                          <a:effectLst/>
                        </a:rPr>
                        <a:t>5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1.25 x 10</a:t>
                      </a:r>
                      <a:r>
                        <a:rPr lang="en-US" sz="1600" kern="100" baseline="30000">
                          <a:effectLst/>
                        </a:rPr>
                        <a:t>5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1-2 x 10</a:t>
                      </a:r>
                      <a:r>
                        <a:rPr lang="en-US" sz="1600" kern="100" baseline="30000">
                          <a:effectLst/>
                        </a:rPr>
                        <a:t>6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5.7 x 10</a:t>
                      </a:r>
                      <a:r>
                        <a:rPr lang="en-US" sz="1600" kern="100" baseline="30000" dirty="0">
                          <a:effectLst/>
                        </a:rPr>
                        <a:t>5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7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Readout Chamber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MWPC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 err="1">
                          <a:effectLst/>
                        </a:rPr>
                        <a:t>MicroMegas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GEM/MicroMegas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GEM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7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Gain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12mV/</a:t>
                      </a:r>
                      <a:r>
                        <a:rPr lang="en-US" sz="1600" kern="100" dirty="0" err="1">
                          <a:effectLst/>
                        </a:rPr>
                        <a:t>fC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18 mV/</a:t>
                      </a:r>
                      <a:r>
                        <a:rPr lang="en-US" sz="1600" kern="100" dirty="0" err="1">
                          <a:effectLst/>
                        </a:rPr>
                        <a:t>fC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12-27 mV/</a:t>
                      </a:r>
                      <a:r>
                        <a:rPr lang="en-US" sz="1600" kern="100" dirty="0" err="1">
                          <a:effectLst/>
                        </a:rPr>
                        <a:t>fC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20/30 mV/</a:t>
                      </a:r>
                      <a:r>
                        <a:rPr lang="en-US" altLang="zh-CN" sz="1600" kern="100" dirty="0" err="1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fC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37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Shaper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CR-(RC)</a:t>
                      </a:r>
                      <a:r>
                        <a:rPr lang="en-US" sz="1600" kern="100" baseline="30000" dirty="0">
                          <a:effectLst/>
                        </a:rPr>
                        <a:t>4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CR-(RC)</a:t>
                      </a:r>
                      <a:r>
                        <a:rPr lang="en-US" sz="1600" kern="100" baseline="30000" dirty="0">
                          <a:effectLst/>
                        </a:rPr>
                        <a:t>2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CR-(RC)</a:t>
                      </a:r>
                      <a:r>
                        <a:rPr lang="en-US" sz="1600" kern="100" baseline="30000" dirty="0">
                          <a:effectLst/>
                        </a:rPr>
                        <a:t>4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CR-(RC)</a:t>
                      </a:r>
                      <a:r>
                        <a:rPr lang="en-US" altLang="zh-CN" sz="1600" kern="100" baseline="300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zh-CN" sz="1600" kern="100" baseline="300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37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Peaking time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200 ns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100 ns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30-120 ns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80/160 ns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37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ENC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385 e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1000 e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520 e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482 e @ 180ns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799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00" dirty="0">
                          <a:effectLst/>
                        </a:rPr>
                        <a:t>Waveform Sampler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ADC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SCA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ADC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ADC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37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Sampling frequency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</a:rPr>
                        <a:t>10</a:t>
                      </a:r>
                      <a:r>
                        <a:rPr lang="en-US" sz="1600" kern="100" dirty="0">
                          <a:effectLst/>
                        </a:rPr>
                        <a:t>MSPS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25MSPS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40MSPS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20MSPS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37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Dynamic range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10bit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10bit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10bit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10bit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37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Power consumption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32mW/</a:t>
                      </a:r>
                      <a:r>
                        <a:rPr lang="en-US" sz="1600" kern="100" dirty="0" err="1">
                          <a:effectLst/>
                        </a:rPr>
                        <a:t>ch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6.2-7.5mW/</a:t>
                      </a:r>
                      <a:r>
                        <a:rPr lang="en-US" sz="1600" kern="100" dirty="0" err="1">
                          <a:effectLst/>
                        </a:rPr>
                        <a:t>ch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</a:rPr>
                        <a:t>47.3</a:t>
                      </a:r>
                      <a:r>
                        <a:rPr lang="en-US" sz="1600" kern="100" dirty="0">
                          <a:effectLst/>
                        </a:rPr>
                        <a:t>mW/</a:t>
                      </a:r>
                      <a:r>
                        <a:rPr lang="en-US" sz="1600" kern="100" dirty="0" err="1">
                          <a:effectLst/>
                        </a:rPr>
                        <a:t>ch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8mW/</a:t>
                      </a:r>
                      <a:r>
                        <a:rPr lang="en-US" altLang="zh-CN" sz="1600" kern="100" dirty="0" err="1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ch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37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CMOS Process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250 nm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350 nm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130 nm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</a:rPr>
                        <a:t>130nm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5" name="圆角矩形 4"/>
          <p:cNvSpPr/>
          <p:nvPr/>
        </p:nvSpPr>
        <p:spPr>
          <a:xfrm>
            <a:off x="252413" y="5898415"/>
            <a:ext cx="8639174" cy="27307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399589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研制目标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690689"/>
            <a:ext cx="8210550" cy="3263504"/>
          </a:xfrm>
        </p:spPr>
        <p:txBody>
          <a:bodyPr>
            <a:normAutofit/>
          </a:bodyPr>
          <a:lstStyle/>
          <a:p>
            <a:r>
              <a:rPr lang="zh-CN" altLang="en-US" dirty="0"/>
              <a:t>用于</a:t>
            </a:r>
            <a:r>
              <a:rPr lang="en-US" altLang="zh-CN" dirty="0"/>
              <a:t>TPC</a:t>
            </a:r>
            <a:r>
              <a:rPr lang="zh-CN" altLang="en-US" dirty="0"/>
              <a:t>读出的低功耗前端</a:t>
            </a:r>
            <a:r>
              <a:rPr lang="en-US" altLang="zh-CN" dirty="0"/>
              <a:t>ASIC</a:t>
            </a:r>
            <a:r>
              <a:rPr lang="zh-CN" altLang="en-US" dirty="0"/>
              <a:t>芯片</a:t>
            </a:r>
            <a:endParaRPr lang="en-US" altLang="zh-CN" dirty="0"/>
          </a:p>
          <a:p>
            <a:r>
              <a:rPr lang="zh-CN" altLang="en-US" dirty="0"/>
              <a:t>每个通道实现模拟前端放大、</a:t>
            </a:r>
            <a:r>
              <a:rPr lang="en-US" altLang="zh-CN" dirty="0"/>
              <a:t>10b</a:t>
            </a:r>
            <a:r>
              <a:rPr lang="zh-CN" altLang="en-US" dirty="0"/>
              <a:t>、</a:t>
            </a:r>
            <a:r>
              <a:rPr lang="en-US" altLang="zh-CN" dirty="0"/>
              <a:t>40MSPS</a:t>
            </a:r>
            <a:r>
              <a:rPr lang="zh-CN" altLang="en-US" dirty="0"/>
              <a:t>波形采样</a:t>
            </a:r>
            <a:r>
              <a:rPr lang="en-US" altLang="zh-CN" dirty="0"/>
              <a:t>ADC</a:t>
            </a:r>
            <a:r>
              <a:rPr lang="zh-CN" altLang="en-US" dirty="0"/>
              <a:t>，且单通道功耗不超过</a:t>
            </a:r>
            <a:r>
              <a:rPr lang="en-US" altLang="zh-CN" dirty="0"/>
              <a:t>5 </a:t>
            </a:r>
            <a:r>
              <a:rPr lang="en-US" altLang="zh-CN" dirty="0" err="1"/>
              <a:t>mW</a:t>
            </a:r>
            <a:endParaRPr lang="en-US" altLang="zh-CN" dirty="0"/>
          </a:p>
          <a:p>
            <a:r>
              <a:rPr lang="zh-CN" altLang="en-US" dirty="0"/>
              <a:t>低功耗数字滤波和数据压缩</a:t>
            </a:r>
            <a:r>
              <a:rPr lang="en-US" altLang="zh-CN" dirty="0"/>
              <a:t> 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grpSp>
        <p:nvGrpSpPr>
          <p:cNvPr id="6" name="组合 5"/>
          <p:cNvGrpSpPr>
            <a:grpSpLocks noChangeAspect="1"/>
          </p:cNvGrpSpPr>
          <p:nvPr/>
        </p:nvGrpSpPr>
        <p:grpSpPr>
          <a:xfrm>
            <a:off x="1663190" y="4160355"/>
            <a:ext cx="5554293" cy="2119401"/>
            <a:chOff x="5177915" y="2840920"/>
            <a:chExt cx="3800475" cy="1450181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7915" y="2840920"/>
              <a:ext cx="3800475" cy="145018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圆角矩形 4"/>
            <p:cNvSpPr/>
            <p:nvPr/>
          </p:nvSpPr>
          <p:spPr>
            <a:xfrm>
              <a:off x="5999260" y="3385766"/>
              <a:ext cx="757361" cy="52478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1800037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/>
              <a:t>研制合作组成员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芯片设计：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/>
              <a:t>清华大学工物系：邓智、刘伟、刘丰、赵馨远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/>
              <a:t>清华大学微电子所：李福乐、谷宪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系统和需求：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/>
              <a:t>高能所：祁辉荣组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/>
              <a:t>清华大学工物系：李玉兰组、宫辉组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32511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芯片结构和需求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01416"/>
            <a:ext cx="4329969" cy="254198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3200" dirty="0"/>
              <a:t>第一次流片：</a:t>
            </a:r>
            <a:endParaRPr lang="en-US" altLang="zh-CN" sz="3200" dirty="0"/>
          </a:p>
          <a:p>
            <a:pPr lvl="1"/>
            <a:r>
              <a:rPr lang="en-US" altLang="zh-CN" dirty="0"/>
              <a:t>5</a:t>
            </a:r>
            <a:r>
              <a:rPr lang="zh-CN" altLang="en-US" dirty="0"/>
              <a:t>通道前端模拟</a:t>
            </a:r>
            <a:endParaRPr lang="en-US" altLang="zh-CN" dirty="0"/>
          </a:p>
          <a:p>
            <a:pPr lvl="1"/>
            <a:r>
              <a:rPr lang="zh-CN" altLang="en-US" dirty="0"/>
              <a:t>单通道</a:t>
            </a:r>
            <a:r>
              <a:rPr lang="en-US" altLang="zh-CN" dirty="0"/>
              <a:t>SAR-ADC</a:t>
            </a:r>
          </a:p>
          <a:p>
            <a:pPr lvl="1"/>
            <a:r>
              <a:rPr lang="en-US" altLang="zh-CN" dirty="0"/>
              <a:t>3</a:t>
            </a:r>
            <a:r>
              <a:rPr lang="zh-CN" altLang="en-US" dirty="0"/>
              <a:t>通道混合芯片</a:t>
            </a:r>
            <a:endParaRPr lang="en-US" altLang="zh-CN" dirty="0"/>
          </a:p>
          <a:p>
            <a:pPr>
              <a:lnSpc>
                <a:spcPct val="100000"/>
              </a:lnSpc>
            </a:pPr>
            <a:endParaRPr lang="en-US" altLang="zh-CN" sz="3200" dirty="0"/>
          </a:p>
          <a:p>
            <a:pPr>
              <a:lnSpc>
                <a:spcPct val="100000"/>
              </a:lnSpc>
            </a:pPr>
            <a:endParaRPr lang="zh-CN" altLang="en-US" sz="32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76" y="4629609"/>
            <a:ext cx="4836704" cy="126821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FB688284-CB20-4B98-BBC5-82B174C697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030331"/>
              </p:ext>
            </p:extLst>
          </p:nvPr>
        </p:nvGraphicFramePr>
        <p:xfrm>
          <a:off x="4915820" y="1916832"/>
          <a:ext cx="4185381" cy="4267200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2644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0923">
                  <a:extLst>
                    <a:ext uri="{9D8B030D-6E8A-4147-A177-3AD203B41FA5}">
                      <a16:colId xmlns:a16="http://schemas.microsoft.com/office/drawing/2014/main" val="102291284"/>
                    </a:ext>
                  </a:extLst>
                </a:gridCol>
              </a:tblGrid>
              <a:tr h="205740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AFE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Signal Polarity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Negative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Detector Capacitance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5-20 pF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Shaper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CR-RC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Shaping Time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160 ns</a:t>
                      </a:r>
                      <a:endParaRPr lang="zh-CN" sz="14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ENC (Equivalent Noise Charge)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&lt;500 e @ 10pF</a:t>
                      </a:r>
                      <a:endParaRPr lang="zh-CN" sz="14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Dynamic Range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120 fC</a:t>
                      </a:r>
                      <a:endParaRPr lang="zh-CN" sz="14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Gain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10 mV/fC</a:t>
                      </a:r>
                      <a:endParaRPr lang="zh-CN" sz="14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INL (Integrated Non-Linearity)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&lt;1%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Crosstalk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&lt;1%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Power Consumption (AFE)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&lt;2.5 </a:t>
                      </a:r>
                      <a:r>
                        <a:rPr lang="en-US" sz="1400" kern="100" dirty="0" err="1">
                          <a:effectLst/>
                        </a:rPr>
                        <a:t>mW</a:t>
                      </a:r>
                      <a:r>
                        <a:rPr lang="en-US" sz="1400" kern="100" dirty="0">
                          <a:effectLst/>
                        </a:rPr>
                        <a:t>/</a:t>
                      </a:r>
                      <a:r>
                        <a:rPr lang="en-US" sz="1400" kern="100" dirty="0" err="1">
                          <a:effectLst/>
                        </a:rPr>
                        <a:t>ch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5740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ADC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Input Range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-0.6V ~ 0.6V diff.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Resolution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10 bit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Sampling Rate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40 MSPS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DNL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&lt;0.65 LSB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INL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&lt;0.6 LSB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ENOB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&gt;9 bit @ 2MHz 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Power Consumption (ADC)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&lt;2.5 </a:t>
                      </a:r>
                      <a:r>
                        <a:rPr lang="en-US" sz="1400" kern="100" dirty="0" err="1">
                          <a:effectLst/>
                        </a:rPr>
                        <a:t>mW</a:t>
                      </a:r>
                      <a:r>
                        <a:rPr lang="en-US" sz="1400" kern="100" dirty="0">
                          <a:effectLst/>
                        </a:rPr>
                        <a:t>/</a:t>
                      </a:r>
                      <a:r>
                        <a:rPr lang="en-US" sz="1400" kern="100" dirty="0" err="1">
                          <a:effectLst/>
                        </a:rPr>
                        <a:t>ch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</a:rPr>
                        <a:t>Process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</a:rPr>
                        <a:t>65 nm CMOS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5396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前端模拟芯片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611245"/>
            <a:ext cx="6983202" cy="615516"/>
          </a:xfrm>
        </p:spPr>
        <p:txBody>
          <a:bodyPr/>
          <a:lstStyle/>
          <a:p>
            <a:r>
              <a:rPr lang="zh-CN" altLang="en-US" dirty="0"/>
              <a:t>原理图和版图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078" y="2632008"/>
            <a:ext cx="5387023" cy="3046065"/>
          </a:xfrm>
          <a:prstGeom prst="rect">
            <a:avLst/>
          </a:prstGeom>
        </p:spPr>
      </p:pic>
      <p:pic>
        <p:nvPicPr>
          <p:cNvPr id="80" name="图片 7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847" y="3660065"/>
            <a:ext cx="2468628" cy="1253203"/>
          </a:xfrm>
          <a:prstGeom prst="rect">
            <a:avLst/>
          </a:prstGeom>
        </p:spPr>
      </p:pic>
      <p:sp>
        <p:nvSpPr>
          <p:cNvPr id="81" name="文本框 80"/>
          <p:cNvSpPr txBox="1"/>
          <p:nvPr/>
        </p:nvSpPr>
        <p:spPr>
          <a:xfrm rot="16200000">
            <a:off x="7230486" y="4452566"/>
            <a:ext cx="392415" cy="131382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1320um x 838um</a:t>
            </a:r>
            <a:endParaRPr lang="zh-CN" alt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9995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929</Words>
  <Application>Microsoft Office PowerPoint</Application>
  <PresentationFormat>全屏显示(4:3)</PresentationFormat>
  <Paragraphs>249</Paragraphs>
  <Slides>27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4" baseType="lpstr">
      <vt:lpstr>等线</vt:lpstr>
      <vt:lpstr>宋体</vt:lpstr>
      <vt:lpstr>Arial</vt:lpstr>
      <vt:lpstr>Calibri</vt:lpstr>
      <vt:lpstr>Times New Roman</vt:lpstr>
      <vt:lpstr>Office 主题</vt:lpstr>
      <vt:lpstr>Visio</vt:lpstr>
      <vt:lpstr>基于65nm工艺的 低功耗高集成度TPC读出ASIC研制</vt:lpstr>
      <vt:lpstr>概要</vt:lpstr>
      <vt:lpstr>背景</vt:lpstr>
      <vt:lpstr>波形采样：SCA vs. ADC</vt:lpstr>
      <vt:lpstr>低功耗高集成度TPC读出ASIC</vt:lpstr>
      <vt:lpstr>研制目标</vt:lpstr>
      <vt:lpstr>研制合作组成员</vt:lpstr>
      <vt:lpstr>芯片结构和需求</vt:lpstr>
      <vt:lpstr>前端模拟芯片</vt:lpstr>
      <vt:lpstr>PowerPoint 演示文稿</vt:lpstr>
      <vt:lpstr>PowerPoint 演示文稿</vt:lpstr>
      <vt:lpstr>PowerPoint 演示文稿</vt:lpstr>
      <vt:lpstr>SAR ADC</vt:lpstr>
      <vt:lpstr>PowerPoint 演示文稿</vt:lpstr>
      <vt:lpstr>PowerPoint 演示文稿</vt:lpstr>
      <vt:lpstr>PowerPoint 演示文稿</vt:lpstr>
      <vt:lpstr>PowerPoint 演示文稿</vt:lpstr>
      <vt:lpstr>常规性能测试小结</vt:lpstr>
      <vt:lpstr>SAR ADC TID辐照特性测试</vt:lpstr>
      <vt:lpstr>PowerPoint 演示文稿</vt:lpstr>
      <vt:lpstr>PowerPoint 演示文稿</vt:lpstr>
      <vt:lpstr>SAR ADC低温性能测试</vt:lpstr>
      <vt:lpstr>PowerPoint 演示文稿</vt:lpstr>
      <vt:lpstr>PowerPoint 演示文稿</vt:lpstr>
      <vt:lpstr>PowerPoint 演示文稿</vt:lpstr>
      <vt:lpstr>PowerPoint 演示文稿</vt:lpstr>
      <vt:lpstr>计划与展望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ASIC进展：2014.6-2015.6</dc:title>
  <dc:creator>dengz</dc:creator>
  <cp:lastModifiedBy>Deng Zhi</cp:lastModifiedBy>
  <cp:revision>40</cp:revision>
  <dcterms:created xsi:type="dcterms:W3CDTF">2015-07-10T06:06:35Z</dcterms:created>
  <dcterms:modified xsi:type="dcterms:W3CDTF">2018-10-14T01:15:28Z</dcterms:modified>
</cp:coreProperties>
</file>