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0" r:id="rId2"/>
    <p:sldId id="417" r:id="rId3"/>
    <p:sldId id="406" r:id="rId4"/>
    <p:sldId id="408" r:id="rId5"/>
    <p:sldId id="409" r:id="rId6"/>
    <p:sldId id="418" r:id="rId7"/>
    <p:sldId id="359" r:id="rId8"/>
    <p:sldId id="358" r:id="rId9"/>
    <p:sldId id="362" r:id="rId10"/>
    <p:sldId id="373" r:id="rId11"/>
    <p:sldId id="361" r:id="rId12"/>
    <p:sldId id="368" r:id="rId13"/>
    <p:sldId id="369" r:id="rId14"/>
    <p:sldId id="376" r:id="rId15"/>
    <p:sldId id="370" r:id="rId16"/>
    <p:sldId id="420" r:id="rId17"/>
    <p:sldId id="421" r:id="rId18"/>
    <p:sldId id="424" r:id="rId19"/>
    <p:sldId id="422" r:id="rId20"/>
    <p:sldId id="425" r:id="rId21"/>
    <p:sldId id="440" r:id="rId22"/>
    <p:sldId id="429" r:id="rId23"/>
    <p:sldId id="430" r:id="rId24"/>
    <p:sldId id="439" r:id="rId25"/>
    <p:sldId id="431" r:id="rId26"/>
    <p:sldId id="432" r:id="rId27"/>
    <p:sldId id="434" r:id="rId28"/>
    <p:sldId id="435" r:id="rId29"/>
    <p:sldId id="436" r:id="rId30"/>
    <p:sldId id="437" r:id="rId31"/>
    <p:sldId id="438" r:id="rId32"/>
    <p:sldId id="419" r:id="rId33"/>
    <p:sldId id="423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242" autoAdjust="0"/>
  </p:normalViewPr>
  <p:slideViewPr>
    <p:cSldViewPr>
      <p:cViewPr varScale="1">
        <p:scale>
          <a:sx n="103" d="100"/>
          <a:sy n="103" d="100"/>
        </p:scale>
        <p:origin x="128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42918-ED6D-4B4A-841B-F71547EE7B01}" type="datetimeFigureOut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0FF7F-7528-4BAC-B41A-7596A41976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4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58825"/>
            <a:ext cx="5094287" cy="3821113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1" y="4835526"/>
            <a:ext cx="5230813" cy="46672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zh-CN">
                <a:latin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31254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3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左图为一块前端板的读出信号，右图为</a:t>
            </a:r>
            <a:r>
              <a:rPr lang="en-US" altLang="zh-CN" dirty="0" smtClean="0"/>
              <a:t>2</a:t>
            </a:r>
            <a:r>
              <a:rPr lang="zh-CN" altLang="en-US" dirty="0" smtClean="0"/>
              <a:t>块前端板同时触发的读出信号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436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左图为一块前端板的读出信号，右图为</a:t>
            </a:r>
            <a:r>
              <a:rPr lang="en-US" altLang="zh-CN" dirty="0" smtClean="0"/>
              <a:t>2</a:t>
            </a:r>
            <a:r>
              <a:rPr lang="zh-CN" altLang="en-US" dirty="0" smtClean="0"/>
              <a:t>块前端板同时触发的读出信号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72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该研究背景是针对</a:t>
            </a:r>
            <a:r>
              <a:rPr lang="en-US" altLang="zh-CN"/>
              <a:t>ATLAS Phase 1 NSW</a:t>
            </a:r>
            <a:r>
              <a:rPr lang="zh-CN" altLang="en-US"/>
              <a:t>探测器升级。如图为</a:t>
            </a:r>
            <a:r>
              <a:rPr lang="en-US" altLang="zh-CN"/>
              <a:t>NSW</a:t>
            </a:r>
            <a:r>
              <a:rPr lang="zh-CN" altLang="en-US"/>
              <a:t>探测器架构</a:t>
            </a:r>
            <a:r>
              <a:rPr lang="en-US" altLang="zh-CN"/>
              <a:t>,</a:t>
            </a:r>
            <a:r>
              <a:rPr lang="zh-CN" altLang="en-US"/>
              <a:t>在探测器的两端各有一个</a:t>
            </a:r>
            <a:r>
              <a:rPr lang="en-US" altLang="zh-CN"/>
              <a:t>NSW,</a:t>
            </a:r>
            <a:r>
              <a:rPr lang="zh-CN" altLang="en-US"/>
              <a:t>按设计单端</a:t>
            </a:r>
            <a:r>
              <a:rPr lang="en-US" altLang="zh-CN"/>
              <a:t>NSW</a:t>
            </a:r>
            <a:r>
              <a:rPr lang="zh-CN" altLang="en-US"/>
              <a:t>由</a:t>
            </a:r>
            <a:r>
              <a:rPr lang="en-US" altLang="zh-CN"/>
              <a:t>16</a:t>
            </a:r>
            <a:r>
              <a:rPr lang="zh-CN" altLang="en-US"/>
              <a:t>个扇面组成，每面</a:t>
            </a:r>
            <a:r>
              <a:rPr lang="en-US" altLang="zh-CN"/>
              <a:t>3</a:t>
            </a:r>
            <a:r>
              <a:rPr lang="zh-CN" altLang="en-US"/>
              <a:t>个</a:t>
            </a:r>
            <a:r>
              <a:rPr lang="en-US" altLang="zh-CN"/>
              <a:t>sTGC</a:t>
            </a:r>
            <a:r>
              <a:rPr lang="zh-CN" altLang="en-US"/>
              <a:t>探测器模块，前后</a:t>
            </a:r>
            <a:r>
              <a:rPr lang="en-US" altLang="zh-CN"/>
              <a:t>8</a:t>
            </a:r>
            <a:r>
              <a:rPr lang="zh-CN" altLang="en-US"/>
              <a:t>层，总</a:t>
            </a:r>
            <a:r>
              <a:rPr lang="en-US" altLang="zh-CN"/>
              <a:t>sTGC</a:t>
            </a:r>
            <a:r>
              <a:rPr lang="zh-CN" altLang="en-US"/>
              <a:t>数目为</a:t>
            </a:r>
            <a:r>
              <a:rPr lang="en-US" altLang="zh-CN"/>
              <a:t>768</a:t>
            </a:r>
            <a:r>
              <a:rPr lang="zh-CN" altLang="en-US"/>
              <a:t>个模块。每个</a:t>
            </a:r>
            <a:r>
              <a:rPr lang="en-US" altLang="zh-CN"/>
              <a:t>sTGC</a:t>
            </a:r>
            <a:r>
              <a:rPr lang="zh-CN" altLang="en-US"/>
              <a:t>模块需要</a:t>
            </a:r>
            <a:r>
              <a:rPr lang="en-US" altLang="zh-CN"/>
              <a:t>2</a:t>
            </a:r>
            <a:r>
              <a:rPr lang="zh-CN" altLang="en-US"/>
              <a:t>块</a:t>
            </a:r>
            <a:r>
              <a:rPr lang="en-US" altLang="zh-CN"/>
              <a:t>FEB</a:t>
            </a:r>
            <a:r>
              <a:rPr lang="zh-CN" altLang="en-US"/>
              <a:t>板进行信号读出：一块</a:t>
            </a:r>
            <a:r>
              <a:rPr lang="en-US" altLang="zh-CN"/>
              <a:t>FEB</a:t>
            </a:r>
            <a:r>
              <a:rPr lang="zh-CN" altLang="en-US"/>
              <a:t>板处理</a:t>
            </a:r>
            <a:r>
              <a:rPr lang="en-US" altLang="zh-CN"/>
              <a:t>512</a:t>
            </a:r>
            <a:r>
              <a:rPr lang="zh-CN" altLang="en-US"/>
              <a:t>通道</a:t>
            </a:r>
            <a:r>
              <a:rPr lang="en-US" altLang="zh-CN"/>
              <a:t>Strip</a:t>
            </a:r>
            <a:r>
              <a:rPr lang="zh-CN" altLang="en-US"/>
              <a:t>读出，另一块处理</a:t>
            </a:r>
            <a:r>
              <a:rPr lang="en-US" altLang="zh-CN"/>
              <a:t>192</a:t>
            </a:r>
            <a:r>
              <a:rPr lang="zh-CN" altLang="en-US"/>
              <a:t>通道</a:t>
            </a:r>
            <a:r>
              <a:rPr lang="en-US" altLang="zh-CN"/>
              <a:t>Pad+Wire</a:t>
            </a:r>
            <a:r>
              <a:rPr lang="zh-CN" altLang="en-US"/>
              <a:t>读出信号。</a:t>
            </a:r>
            <a:r>
              <a:rPr lang="en-US" altLang="zh-CN"/>
              <a:t>Strip</a:t>
            </a:r>
            <a:r>
              <a:rPr lang="zh-CN" altLang="en-US"/>
              <a:t>读出</a:t>
            </a:r>
            <a:r>
              <a:rPr lang="en-US" altLang="zh-CN"/>
              <a:t>FEB</a:t>
            </a:r>
            <a:r>
              <a:rPr lang="zh-CN" altLang="en-US"/>
              <a:t>共计</a:t>
            </a:r>
            <a:r>
              <a:rPr lang="en-US" altLang="zh-CN"/>
              <a:t>768</a:t>
            </a:r>
            <a:r>
              <a:rPr lang="zh-CN" altLang="en-US"/>
              <a:t>块，用于</a:t>
            </a:r>
            <a:r>
              <a:rPr lang="en-US" altLang="zh-CN"/>
              <a:t>Pad+Wire</a:t>
            </a:r>
            <a:r>
              <a:rPr lang="zh-CN" altLang="en-US"/>
              <a:t>读出</a:t>
            </a:r>
            <a:r>
              <a:rPr lang="en-US" altLang="zh-CN"/>
              <a:t>FEB</a:t>
            </a:r>
            <a:r>
              <a:rPr lang="zh-CN" altLang="en-US"/>
              <a:t>共计</a:t>
            </a:r>
            <a:r>
              <a:rPr lang="en-US" altLang="zh-CN"/>
              <a:t>768</a:t>
            </a:r>
            <a:r>
              <a:rPr lang="zh-CN" altLang="en-US"/>
              <a:t>块，共计</a:t>
            </a:r>
            <a:r>
              <a:rPr lang="en-US" altLang="zh-CN"/>
              <a:t>1536 </a:t>
            </a:r>
            <a:r>
              <a:rPr lang="zh-CN" altLang="en-US"/>
              <a:t>块</a:t>
            </a:r>
            <a:r>
              <a:rPr lang="en-US" altLang="zh-CN"/>
              <a:t>FEB</a:t>
            </a:r>
            <a:r>
              <a:rPr lang="zh-CN" altLang="en-US"/>
              <a:t>。</a:t>
            </a:r>
          </a:p>
        </p:txBody>
      </p:sp>
      <p:sp>
        <p:nvSpPr>
          <p:cNvPr id="286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72A1132-369A-493B-8450-33F331E755C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68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en-US" altLang="zh-CN" baseline="0" dirty="0"/>
              <a:t> crowd between GFZ and VMM to leave rooms for pi-network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24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Separate analog from digital power inputs to FEAST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32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Amplitude peak-to-peak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A-VMM3</a:t>
            </a:r>
            <a:r>
              <a:rPr lang="en-US" altLang="zh-CN" baseline="0" dirty="0"/>
              <a:t> MO; D-VMM3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42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When connected to chamber, noise keeps similar for different gains: ~1fC.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30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0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95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F14B-B940-443D-BA76-3DA41F8937C8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DAA7-11E4-4481-8BB7-D6F5B0DA6F5E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2E99-E846-4057-A3CC-9B2E5D4F6712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13/09/26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科技部</a:t>
            </a:r>
            <a:r>
              <a:rPr lang="en-US" altLang="zh-CN"/>
              <a:t>+</a:t>
            </a:r>
            <a:r>
              <a:rPr lang="zh-CN" altLang="en-US"/>
              <a:t>基金委</a:t>
            </a:r>
            <a:r>
              <a:rPr lang="en-US" altLang="zh-CN"/>
              <a:t>+</a:t>
            </a:r>
            <a:r>
              <a:rPr lang="zh-CN" altLang="en-US"/>
              <a:t>科学院汇报</a:t>
            </a:r>
            <a:r>
              <a:rPr lang="en-US" altLang="zh-CN"/>
              <a:t>ATLAS NSW</a:t>
            </a:r>
            <a:r>
              <a:rPr lang="zh-CN" altLang="en-US"/>
              <a:t>升级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1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480E-8274-4ABA-9548-8509DF1D53FB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E6D-67AB-4449-9C6D-8F083C302131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CC18-3CEC-4B6C-A809-7C7B10E655DA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6DDF-76A0-490F-BA6B-1AABF3D3FDD0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92B3-3E8C-479B-929E-0854A2713C39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8E13-C43F-4304-AE58-E22CAC25B4F6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1F23-2930-4319-9EE9-9C7B6718CF70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FBB2-8B1A-477B-B035-2D45F286D9F1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4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599" y="214290"/>
            <a:ext cx="1305401" cy="517568"/>
          </a:xfrm>
          <a:prstGeom prst="rect">
            <a:avLst/>
          </a:prstGeom>
        </p:spPr>
      </p:pic>
      <p:pic>
        <p:nvPicPr>
          <p:cNvPr id="7" name="图片 6" descr="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" y="0"/>
            <a:ext cx="785786" cy="779302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86E8-B405-4F56-A261-199457496F4E}" type="datetime1">
              <a:rPr lang="zh-CN" altLang="en-US" smtClean="0"/>
              <a:pPr/>
              <a:t>2018/10/14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42844" y="6429396"/>
            <a:ext cx="371477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Univ.</a:t>
            </a:r>
            <a:r>
              <a:rPr lang="en-US" altLang="zh-CN" sz="1600" b="1" cap="none" spc="0" baseline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of Sci. &amp; Tech. of CHN (USTC)</a:t>
            </a:r>
            <a:endParaRPr lang="zh-CN" altLang="en-US" sz="1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pitchFamily="18" charset="0"/>
              </a:rPr>
              <a:t>ATLAS </a:t>
            </a:r>
            <a:r>
              <a:rPr lang="en-US" altLang="zh-CN" dirty="0" err="1" smtClean="0"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pitchFamily="18" charset="0"/>
              </a:rPr>
              <a:t>前端读出电子学</a:t>
            </a:r>
            <a:r>
              <a:rPr lang="en-US" altLang="zh-CN" dirty="0" smtClean="0"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pitchFamily="18" charset="0"/>
              </a:rPr>
              <a:t/>
            </a:r>
            <a:br>
              <a:rPr lang="en-US" altLang="zh-CN" dirty="0" smtClean="0"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pitchFamily="18" charset="0"/>
              </a:rPr>
            </a:br>
            <a:r>
              <a:rPr lang="zh-CN" altLang="en-US" dirty="0">
                <a:latin typeface="华文琥珀" panose="02010800040101010101" pitchFamily="2" charset="-122"/>
                <a:ea typeface="华文琥珀" panose="02010800040101010101" pitchFamily="2" charset="-122"/>
                <a:cs typeface="Times New Roman" panose="02020603050405020304" pitchFamily="18" charset="0"/>
              </a:rPr>
              <a:t>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1892" y="3356992"/>
            <a:ext cx="7704856" cy="3024336"/>
          </a:xfrm>
        </p:spPr>
        <p:txBody>
          <a:bodyPr>
            <a:normAutofit fontScale="70000" lnSpcReduction="20000"/>
          </a:bodyPr>
          <a:lstStyle/>
          <a:p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李锋，</a:t>
            </a:r>
            <a:r>
              <a:rPr lang="zh-CN" altLang="en-US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张智磊，王鑫鑫</a:t>
            </a:r>
            <a:r>
              <a:rPr lang="zh-CN" altLang="en-US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，缪鹏，周爽，韩良，金革</a:t>
            </a:r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 smtClean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核探测与核电子学国家重点实验室，中国</a:t>
            </a:r>
            <a:r>
              <a:rPr lang="zh-CN" altLang="en-US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科学技术大学</a:t>
            </a:r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300" dirty="0" smtClean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300" dirty="0" smtClean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3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3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第八</a:t>
            </a:r>
            <a:r>
              <a:rPr lang="zh-CN" altLang="en-US" sz="230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届</a:t>
            </a:r>
            <a:r>
              <a:rPr lang="zh-CN" altLang="en-US" sz="230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全国先进气体</a:t>
            </a:r>
            <a:r>
              <a:rPr lang="zh-CN" altLang="en-US" sz="23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探测器研讨会，</a:t>
            </a:r>
            <a:r>
              <a:rPr lang="en-US" altLang="zh-CN" sz="23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2018.10.13-14</a:t>
            </a:r>
          </a:p>
          <a:p>
            <a:r>
              <a:rPr lang="zh-CN" altLang="en-US" sz="23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南华大学，衡阳，中国</a:t>
            </a:r>
            <a:endParaRPr lang="zh-CN" altLang="en-US" sz="23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 tests of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94031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of strip signal on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219977"/>
              </p:ext>
            </p:extLst>
          </p:nvPr>
        </p:nvGraphicFramePr>
        <p:xfrm>
          <a:off x="150432" y="1711193"/>
          <a:ext cx="44802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2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71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(mV/</a:t>
                      </a:r>
                      <a:r>
                        <a:rPr lang="en-US" altLang="zh-C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Amplitude</a:t>
                      </a:r>
                    </a:p>
                    <a:p>
                      <a:pPr algn="ctr"/>
                      <a:r>
                        <a:rPr lang="en-US" altLang="zh-CN" sz="1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7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01484" y="4712808"/>
            <a:ext cx="766192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intrinsic noise of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0.5mV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gains </a:t>
            </a:r>
            <a:endParaRPr lang="zh-CN" altLang="en-US" sz="2400" dirty="0"/>
          </a:p>
        </p:txBody>
      </p:sp>
      <p:pic>
        <p:nvPicPr>
          <p:cNvPr id="10" name="Picture 2" descr="H:\sFEB Noise2\50ns1mV\tek000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1687573"/>
            <a:ext cx="4200466" cy="252028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220072" y="2050786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PT=50ns, Gain = 1mV/</a:t>
            </a:r>
            <a:r>
              <a:rPr lang="en-US" altLang="zh-CN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@ 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56355" y="1258728"/>
            <a:ext cx="4265702" cy="2448272"/>
            <a:chOff x="27821" y="1484784"/>
            <a:chExt cx="4265702" cy="244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21" y="1484784"/>
              <a:ext cx="4265702" cy="244827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19672" y="1520062"/>
              <a:ext cx="1464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WZ </a:t>
              </a:r>
              <a:endPara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522057" y="1278822"/>
            <a:ext cx="4493413" cy="2408083"/>
            <a:chOff x="4572000" y="1485230"/>
            <a:chExt cx="4493413" cy="24080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" t="340" b="17346"/>
            <a:stretch/>
          </p:blipFill>
          <p:spPr>
            <a:xfrm>
              <a:off x="4572000" y="1485230"/>
              <a:ext cx="4493413" cy="240808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671586" y="2207416"/>
              <a:ext cx="84179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  <a:cs typeface="Times New Roman" panose="02020603050405020304" pitchFamily="18" charset="0"/>
                </a:rPr>
                <a:t>Cooling Fan 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048861" y="2063826"/>
              <a:ext cx="99198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Cooling Fan 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795722" y="3257594"/>
              <a:ext cx="249753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Linear Power Supplies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407997" y="2081600"/>
              <a:ext cx="92957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sFEB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299845" y="2068967"/>
              <a:ext cx="92773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sFEB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332824" y="2469026"/>
              <a:ext cx="929571" cy="17950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pFEB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477988" y="2456257"/>
              <a:ext cx="10003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pFEB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358699" y="2158890"/>
              <a:ext cx="941146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Configure &amp; DAQ Board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928516" y="1540135"/>
              <a:ext cx="1584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SDU </a:t>
              </a:r>
              <a:endPara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01964" y="4259428"/>
            <a:ext cx="668343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size QS2 with soldered adapter board and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trigger by scintillator cosmic coincidence 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Configure and readout via a simple DAQ board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detector grounding and efficient chip cooling are vital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@ 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09513"/>
            <a:ext cx="4635476" cy="405293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9293" y="3534981"/>
            <a:ext cx="4725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connected to a particular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 of ~ 2nF and powered up to 3.2kV, the level of noise is ~ 5200e ENC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980728"/>
            <a:ext cx="4109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noise on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WZ: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4438" y="1903184"/>
            <a:ext cx="472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noise of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w/o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reported as 700-800e of ENC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@ 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95" y="985723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signals: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273" y="1606852"/>
            <a:ext cx="2380890" cy="2480210"/>
            <a:chOff x="251520" y="1646841"/>
            <a:chExt cx="3456384" cy="34896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1646841"/>
              <a:ext cx="3456384" cy="348963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69257" y="2485897"/>
              <a:ext cx="1967488" cy="51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WZ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557534" y="1837068"/>
            <a:ext cx="3166594" cy="2138340"/>
            <a:chOff x="4367584" y="1052736"/>
            <a:chExt cx="4327556" cy="262273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584" y="1052736"/>
              <a:ext cx="4327556" cy="262273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367584" y="1213354"/>
              <a:ext cx="3638699" cy="7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Signal of 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pFEB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@ SDU </a:t>
              </a:r>
            </a:p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(PT=25ns, Gain = 3mV/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fC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67974" y="1833110"/>
            <a:ext cx="3168523" cy="2146256"/>
            <a:chOff x="4764655" y="3861048"/>
            <a:chExt cx="3421750" cy="214625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656" y="3861048"/>
              <a:ext cx="3421749" cy="214625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764655" y="3996715"/>
              <a:ext cx="3044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of 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sFEB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@ SDU </a:t>
              </a:r>
            </a:p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(PT=25ns, Gain = 0.5mV/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fC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67544" y="4365104"/>
            <a:ext cx="81531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and good analog signals of both 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observed.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 if gains of &lt; 3mV/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used, due to </a:t>
            </a:r>
            <a:r>
              <a:rPr lang="el-GR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-network attenuation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 if gains of ≥ 3mV/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used, due to pull-up resistor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@ 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95" y="985723"/>
            <a:ext cx="7501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Analog/digital response via VMM3 on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pFEB@WZ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QS2: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68407"/>
            <a:ext cx="3926128" cy="343341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720" y="321297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VMM3 MO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669455"/>
            <a:ext cx="3966809" cy="345637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411388" y="3191195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VMM3 PDO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40980" y="5498134"/>
            <a:ext cx="586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VMM3 analog and ADC work properly.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83568" y="1124744"/>
            <a:ext cx="80032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ASICs on FEB can be configured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by the full chain  from OPCUA client, to DCS to FELIX to L1DDC, and finally to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noise level has been measured w/o and w/ full size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sTGC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detector. The intrinsic electronic noise RMS is ~ 0.5mV, and is less than 2.5mV when connected with powered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sTGC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Clean analog signals of cosmic have been seen, and digital readout of VMM3 have been tested at chamber sites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 dead channel observed at chamber sites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demonstrated that proper grounding is required for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sTGC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detector.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Good cooling is mandatory for FEBs.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NSW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 committee ordered 38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pairs of p/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chamber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sites and CERN. Delivered in January 2018.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FEB 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altLang="zh-CN" dirty="0" err="1" smtClean="0"/>
              <a:t>pFEB</a:t>
            </a:r>
            <a:r>
              <a:rPr lang="en-US" altLang="zh-CN" dirty="0" smtClean="0"/>
              <a:t> v2.2 Layout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2760" y="1052736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Layout completed in October 2017.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077543" cy="418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8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CN" dirty="0" err="1" smtClean="0"/>
              <a:t>sFEB</a:t>
            </a:r>
            <a:r>
              <a:rPr lang="en-US" altLang="zh-CN" dirty="0" smtClean="0"/>
              <a:t> v2.2 Layout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360" y="1124744"/>
            <a:ext cx="8229600" cy="4525963"/>
          </a:xfrm>
        </p:spPr>
        <p:txBody>
          <a:bodyPr/>
          <a:lstStyle/>
          <a:p>
            <a:r>
              <a:rPr lang="en-US" altLang="zh-CN" dirty="0"/>
              <a:t>Layout completed </a:t>
            </a:r>
            <a:r>
              <a:rPr lang="en-US" altLang="zh-CN" dirty="0" smtClean="0"/>
              <a:t>in </a:t>
            </a:r>
            <a:r>
              <a:rPr lang="en-US" altLang="zh-CN" dirty="0"/>
              <a:t>October 2017.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12444"/>
            <a:ext cx="9143999" cy="25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+mn-lt"/>
                <a:ea typeface="+mn-ea"/>
                <a:cs typeface="+mn-cs"/>
              </a:rPr>
              <a:t>All-ASIC prototype: p/</a:t>
            </a:r>
            <a:r>
              <a:rPr lang="en-US" altLang="zh-CN" sz="3600" dirty="0" err="1" smtClean="0">
                <a:latin typeface="+mn-lt"/>
                <a:ea typeface="+mn-ea"/>
                <a:cs typeface="+mn-cs"/>
              </a:rPr>
              <a:t>sFEB</a:t>
            </a:r>
            <a:r>
              <a:rPr lang="en-US" altLang="zh-CN" sz="3600" dirty="0" smtClean="0">
                <a:latin typeface="+mn-lt"/>
                <a:ea typeface="+mn-ea"/>
                <a:cs typeface="+mn-cs"/>
              </a:rPr>
              <a:t> v2.2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04048" y="836712"/>
            <a:ext cx="41281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smtClean="0"/>
              <a:t>FEAST:	POWER ASIC(bottom layer)</a:t>
            </a:r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VMM3:	Front-end ASIC</a:t>
            </a:r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TDS2:	Trigger Data </a:t>
            </a:r>
            <a:r>
              <a:rPr lang="en-US" altLang="zh-CN" sz="2000" b="1" dirty="0" err="1" smtClean="0"/>
              <a:t>Serializer</a:t>
            </a:r>
            <a:endParaRPr lang="en-US" altLang="zh-CN" sz="2000" b="1" dirty="0" smtClean="0"/>
          </a:p>
          <a:p>
            <a:pPr>
              <a:lnSpc>
                <a:spcPct val="120000"/>
              </a:lnSpc>
            </a:pPr>
            <a:r>
              <a:rPr lang="en-US" altLang="zh-CN" sz="2000" b="1" dirty="0"/>
              <a:t>ROC:	Read Out Controller for raw         	data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GBT-SCA: Giga Bit Transceiver-Slow        	Control Adapter ASIC</a:t>
            </a:r>
          </a:p>
        </p:txBody>
      </p:sp>
      <p:sp>
        <p:nvSpPr>
          <p:cNvPr id="9" name="矩形 8"/>
          <p:cNvSpPr/>
          <p:nvPr/>
        </p:nvSpPr>
        <p:spPr>
          <a:xfrm>
            <a:off x="251520" y="3513202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boards prototypes had been used and tested in the 5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Vertical Slice test in January 2018 and can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and communicate with other subsystems.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" y="790109"/>
            <a:ext cx="4962252" cy="2704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" y="4181535"/>
            <a:ext cx="7410524" cy="267976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1619672" y="1412776"/>
            <a:ext cx="3456384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619672" y="1412776"/>
            <a:ext cx="3456384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3347864" y="1412776"/>
            <a:ext cx="1656184" cy="440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971600" y="1853208"/>
            <a:ext cx="4104456" cy="3516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4139952" y="2708920"/>
            <a:ext cx="936104" cy="208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4175956" y="2060848"/>
            <a:ext cx="900100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 txBox="1">
            <a:spLocks/>
          </p:cNvSpPr>
          <p:nvPr/>
        </p:nvSpPr>
        <p:spPr>
          <a:xfrm>
            <a:off x="7296293" y="4181535"/>
            <a:ext cx="1847707" cy="1779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 smtClean="0"/>
              <a:t>v2.2</a:t>
            </a:r>
            <a:r>
              <a:rPr lang="zh-CN" altLang="en-US" sz="2000" dirty="0" smtClean="0"/>
              <a:t>在</a:t>
            </a:r>
            <a:r>
              <a:rPr lang="en-US" altLang="zh-CN" sz="2000" dirty="0" smtClean="0"/>
              <a:t>5th VS</a:t>
            </a:r>
            <a:r>
              <a:rPr lang="zh-CN" altLang="en-US" sz="2000" dirty="0" smtClean="0"/>
              <a:t>实验中首次成功实现了由顶层</a:t>
            </a:r>
            <a:r>
              <a:rPr lang="en-US" altLang="zh-CN" sz="2000" dirty="0" smtClean="0"/>
              <a:t>Felix</a:t>
            </a:r>
            <a:r>
              <a:rPr lang="zh-CN" altLang="en-US" sz="2000" dirty="0" smtClean="0">
                <a:solidFill>
                  <a:srgbClr val="FF0000"/>
                </a:solidFill>
              </a:rPr>
              <a:t>配置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FEB test board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16" y="3205097"/>
            <a:ext cx="5364088" cy="31928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" y="1264371"/>
            <a:ext cx="5631491" cy="2036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45046"/>
            <a:ext cx="3654346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t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6" y="795029"/>
            <a:ext cx="6253407" cy="495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灯片编号占位符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DD6980C9-9FD7-4B42-862E-78AA2339B225}" type="slidenum">
              <a:rPr lang="en-US" altLang="zh-CN" smtClean="0"/>
              <a:pPr eaLnBrk="1" hangingPunct="1"/>
              <a:t>2</a:t>
            </a:fld>
            <a:endParaRPr lang="en-US" altLang="zh-CN"/>
          </a:p>
        </p:txBody>
      </p:sp>
      <p:sp>
        <p:nvSpPr>
          <p:cNvPr id="17" name="TextBox 16"/>
          <p:cNvSpPr txBox="1"/>
          <p:nvPr/>
        </p:nvSpPr>
        <p:spPr>
          <a:xfrm>
            <a:off x="1752600" y="5388114"/>
            <a:ext cx="2755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dirty="0" err="1"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zh-CN" altLang="en-US" sz="1600" b="1" dirty="0">
                <a:latin typeface="Times New Roman" pitchFamily="18" charset="0"/>
                <a:cs typeface="Times New Roman" pitchFamily="18" charset="0"/>
              </a:rPr>
              <a:t>谱仪端盖近端探测器</a:t>
            </a:r>
            <a:endParaRPr lang="en-US" altLang="zh-CN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SW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Small Wheel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椭圆 18"/>
          <p:cNvSpPr/>
          <p:nvPr/>
        </p:nvSpPr>
        <p:spPr bwMode="auto">
          <a:xfrm rot="600000">
            <a:off x="3697286" y="2685915"/>
            <a:ext cx="337212" cy="1364226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椭圆 19"/>
          <p:cNvSpPr/>
          <p:nvPr/>
        </p:nvSpPr>
        <p:spPr bwMode="auto">
          <a:xfrm rot="600000">
            <a:off x="1995942" y="2644004"/>
            <a:ext cx="361884" cy="125505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176884" y="3810000"/>
            <a:ext cx="431258" cy="1578114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19" idx="3"/>
          </p:cNvCxnSpPr>
          <p:nvPr/>
        </p:nvCxnSpPr>
        <p:spPr>
          <a:xfrm flipH="1">
            <a:off x="2760542" y="3822325"/>
            <a:ext cx="904184" cy="1565789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70856" y="47159"/>
            <a:ext cx="718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+mj-lt"/>
                <a:ea typeface="黑体" panose="02010609060101010101" pitchFamily="49" charset="-122"/>
              </a:rPr>
              <a:t>ATLAS Phase 1 </a:t>
            </a:r>
            <a:r>
              <a:rPr lang="zh-CN" altLang="en-US" sz="3600" dirty="0"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600" dirty="0">
                <a:latin typeface="+mj-lt"/>
                <a:ea typeface="黑体" panose="02010609060101010101" pitchFamily="49" charset="-122"/>
              </a:rPr>
              <a:t>Muon </a:t>
            </a:r>
            <a:r>
              <a:rPr lang="zh-CN" altLang="en-US" sz="3600" dirty="0">
                <a:latin typeface="+mj-lt"/>
                <a:ea typeface="黑体" panose="02010609060101010101" pitchFamily="49" charset="-122"/>
              </a:rPr>
              <a:t>探测器升级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376707" y="1235838"/>
            <a:ext cx="273661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  <a:ea typeface="黑体" panose="02010609060101010101" pitchFamily="49" charset="-122"/>
              </a:rPr>
              <a:t>Phase 1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升级任务之一是新建一个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Small Wheel(SW)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用于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L1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触发和测量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Muon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轨迹</a:t>
            </a:r>
            <a:endParaRPr lang="en-US" altLang="zh-CN" dirty="0">
              <a:latin typeface="+mj-lt"/>
              <a:ea typeface="黑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由</a:t>
            </a:r>
            <a:r>
              <a:rPr lang="en-US" altLang="zh-CN" dirty="0" err="1">
                <a:latin typeface="+mj-lt"/>
                <a:ea typeface="黑体" panose="02010609060101010101" pitchFamily="49" charset="-122"/>
              </a:rPr>
              <a:t>Micromegas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和</a:t>
            </a:r>
            <a:r>
              <a:rPr lang="en-US" altLang="zh-CN" dirty="0" err="1">
                <a:latin typeface="+mj-lt"/>
                <a:ea typeface="黑体" panose="02010609060101010101" pitchFamily="49" charset="-122"/>
              </a:rPr>
              <a:t>sTGC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二个探测器组成</a:t>
            </a:r>
            <a:endParaRPr lang="en-US" altLang="zh-CN" dirty="0">
              <a:latin typeface="+mj-lt"/>
              <a:ea typeface="黑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中国组（中国科学技术大学和山东大学）参加</a:t>
            </a:r>
            <a:r>
              <a:rPr lang="en-US" altLang="zh-CN" dirty="0" err="1">
                <a:latin typeface="+mj-lt"/>
                <a:ea typeface="黑体" panose="02010609060101010101" pitchFamily="49" charset="-122"/>
              </a:rPr>
              <a:t>sTGC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的建设</a:t>
            </a:r>
            <a:endParaRPr lang="en-US" altLang="zh-CN" dirty="0">
              <a:latin typeface="+mj-lt"/>
              <a:ea typeface="黑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山东大学负责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1/6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的</a:t>
            </a:r>
            <a:r>
              <a:rPr lang="en-US" altLang="zh-CN" dirty="0" err="1">
                <a:latin typeface="+mj-lt"/>
                <a:ea typeface="黑体" panose="02010609060101010101" pitchFamily="49" charset="-122"/>
              </a:rPr>
              <a:t>sTGC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探测器（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144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个）的建造</a:t>
            </a:r>
            <a:endParaRPr lang="en-US" altLang="zh-CN" dirty="0">
              <a:latin typeface="+mj-lt"/>
              <a:ea typeface="黑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lt"/>
                <a:ea typeface="黑体" panose="02010609060101010101" pitchFamily="49" charset="-122"/>
              </a:rPr>
              <a:t>中国科学技术大学负责全部前端电子学读出板（</a:t>
            </a:r>
            <a:r>
              <a:rPr lang="en-US" altLang="zh-CN" dirty="0" err="1">
                <a:latin typeface="+mj-lt"/>
                <a:ea typeface="黑体" panose="02010609060101010101" pitchFamily="49" charset="-122"/>
              </a:rPr>
              <a:t>pFEB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 &amp; </a:t>
            </a:r>
            <a:r>
              <a:rPr lang="en-US" altLang="zh-CN" dirty="0" err="1">
                <a:latin typeface="+mj-lt"/>
                <a:ea typeface="黑体" panose="02010609060101010101" pitchFamily="49" charset="-122"/>
              </a:rPr>
              <a:t>sFEB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，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33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万通道</a:t>
            </a:r>
            <a:r>
              <a:rPr lang="en-US" altLang="zh-CN" dirty="0">
                <a:latin typeface="+mj-lt"/>
                <a:ea typeface="黑体" panose="02010609060101010101" pitchFamily="49" charset="-122"/>
              </a:rPr>
              <a:t>)</a:t>
            </a:r>
            <a:r>
              <a:rPr lang="zh-CN" altLang="en-US" dirty="0">
                <a:latin typeface="+mj-lt"/>
                <a:ea typeface="黑体" panose="02010609060101010101" pitchFamily="49" charset="-122"/>
              </a:rPr>
              <a:t>的研制和生产</a:t>
            </a:r>
          </a:p>
        </p:txBody>
      </p:sp>
    </p:spTree>
    <p:extLst>
      <p:ext uri="{BB962C8B-B14F-4D97-AF65-F5344CB8AC3E}">
        <p14:creationId xmlns:p14="http://schemas.microsoft.com/office/powerpoint/2010/main" val="29252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02" y="-117177"/>
            <a:ext cx="3848571" cy="980728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/>
              <a:t>p/</a:t>
            </a:r>
            <a:r>
              <a:rPr lang="en-US" altLang="zh-CN" sz="3200" dirty="0" err="1" smtClean="0"/>
              <a:t>sFEB</a:t>
            </a:r>
            <a:r>
              <a:rPr lang="en-US" altLang="zh-CN" sz="3200" dirty="0" smtClean="0"/>
              <a:t> v2.3</a:t>
            </a:r>
            <a:r>
              <a:rPr lang="zh-CN" altLang="en-US" sz="3200" dirty="0" smtClean="0"/>
              <a:t>及</a:t>
            </a:r>
            <a:r>
              <a:rPr lang="en-US" altLang="zh-CN" sz="3200" dirty="0" smtClean="0"/>
              <a:t>v2.3a</a:t>
            </a:r>
            <a:br>
              <a:rPr lang="en-US" altLang="zh-CN" sz="3200" dirty="0" smtClean="0"/>
            </a:br>
            <a:r>
              <a:rPr lang="en-US" altLang="zh-CN" sz="3200" dirty="0" smtClean="0"/>
              <a:t>May-August, 2018</a:t>
            </a:r>
            <a:endParaRPr lang="zh-CN" altLang="en-US" sz="3200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94513"/>
            <a:ext cx="8229600" cy="2363487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573" y="19301"/>
            <a:ext cx="4838229" cy="21697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4864"/>
            <a:ext cx="8151631" cy="2319809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0" y="879332"/>
            <a:ext cx="4139952" cy="1181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/>
              <a:t>v</a:t>
            </a:r>
            <a:r>
              <a:rPr lang="en-US" altLang="zh-CN" sz="3200" dirty="0" smtClean="0"/>
              <a:t>2.3</a:t>
            </a:r>
            <a:r>
              <a:rPr lang="zh-CN" altLang="en-US" sz="3200" dirty="0" smtClean="0"/>
              <a:t>在</a:t>
            </a:r>
            <a:r>
              <a:rPr lang="en-US" altLang="zh-CN" sz="3200" dirty="0" smtClean="0"/>
              <a:t>6th VS</a:t>
            </a:r>
            <a:r>
              <a:rPr lang="zh-CN" altLang="en-US" sz="3200" dirty="0" smtClean="0"/>
              <a:t>实验中首次成功实现了</a:t>
            </a:r>
            <a:r>
              <a:rPr lang="zh-CN" altLang="en-US" sz="3200" dirty="0" smtClean="0">
                <a:solidFill>
                  <a:srgbClr val="FF0000"/>
                </a:solidFill>
              </a:rPr>
              <a:t>触发链路测试</a:t>
            </a:r>
            <a:r>
              <a:rPr lang="zh-CN" altLang="en-US" sz="3200" dirty="0" smtClean="0"/>
              <a:t>，</a:t>
            </a:r>
            <a:endParaRPr lang="en-US" altLang="zh-CN" sz="3200" dirty="0" smtClean="0"/>
          </a:p>
          <a:p>
            <a:pPr algn="l"/>
            <a:r>
              <a:rPr lang="en-US" altLang="zh-CN" sz="3200" dirty="0" smtClean="0"/>
              <a:t>v2.3/2.3a</a:t>
            </a:r>
            <a:r>
              <a:rPr lang="zh-CN" altLang="en-US" sz="3200" dirty="0" smtClean="0"/>
              <a:t>参加了</a:t>
            </a:r>
            <a:r>
              <a:rPr lang="en-US" altLang="zh-CN" sz="3200" dirty="0" smtClean="0"/>
              <a:t>9</a:t>
            </a:r>
            <a:r>
              <a:rPr lang="zh-CN" altLang="en-US" sz="3200" dirty="0" smtClean="0"/>
              <a:t>月在</a:t>
            </a:r>
            <a:r>
              <a:rPr lang="en-US" altLang="zh-CN" sz="3200" dirty="0" smtClean="0"/>
              <a:t>CERN</a:t>
            </a:r>
            <a:r>
              <a:rPr lang="zh-CN" altLang="en-US" sz="3200" dirty="0" smtClean="0"/>
              <a:t>的</a:t>
            </a:r>
            <a:r>
              <a:rPr lang="en-US" altLang="zh-CN" sz="3200" dirty="0" smtClean="0"/>
              <a:t>beam test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27340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6052"/>
            <a:ext cx="8229600" cy="914772"/>
          </a:xfrm>
        </p:spPr>
        <p:txBody>
          <a:bodyPr/>
          <a:lstStyle/>
          <a:p>
            <a:r>
              <a:rPr lang="en-US" altLang="zh-CN" dirty="0" smtClean="0"/>
              <a:t>Trigger chain test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" y="1772816"/>
            <a:ext cx="4131540" cy="3428613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extLst>
              <p:ext uri="{D42A27DB-BD31-4B8C-83A1-F6EECF244321}">
                <p14:modId xmlns:p14="http://schemas.microsoft.com/office/powerpoint/2010/main" val="39835614"/>
              </p:ext>
            </p:extLst>
          </p:nvPr>
        </p:nvGraphicFramePr>
        <p:xfrm>
          <a:off x="4131539" y="1340768"/>
          <a:ext cx="5004048" cy="494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048"/>
              </a:tblGrid>
              <a:tr h="4120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Detail</a:t>
                      </a:r>
                    </a:p>
                  </a:txBody>
                  <a:tcPr anchor="ctr"/>
                </a:tc>
              </a:tr>
              <a:tr h="10732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ym typeface="+mn-ea"/>
                        </a:rPr>
                        <a:t>pFEB v2.3:</a:t>
                      </a:r>
                      <a:endParaRPr lang="en-US" altLang="zh-CN" sz="14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Configuring TDS as Pad mode……ok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VMM3a is configured to send TOT/TOP pulses to TDS……ok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TDS outputs pad firing data (4.8Gbps) to PAD Trigger Board……ok</a:t>
                      </a:r>
                    </a:p>
                    <a:p>
                      <a:pPr>
                        <a:buNone/>
                      </a:pPr>
                      <a:endParaRPr lang="en-US" altLang="zh-CN" sz="1400" dirty="0"/>
                    </a:p>
                  </a:txBody>
                  <a:tcPr/>
                </a:tc>
              </a:tr>
              <a:tr h="875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ym typeface="+mn-ea"/>
                        </a:rPr>
                        <a:t>PAD Trigger Board:</a:t>
                      </a:r>
                      <a:endParaRPr lang="en-US" altLang="zh-CN" sz="14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4.8Gbps link between pFEB and PAD Trigger Board is stable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PAD Trigger decodes trigger data</a:t>
                      </a:r>
                      <a:r>
                        <a:rPr lang="en-US" altLang="zh-CN" sz="1400" dirty="0"/>
                        <a:t>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PAD Trigger sends Road information(640Mbps) to sFEB V2.3……ok</a:t>
                      </a:r>
                      <a:endParaRPr lang="en-US" altLang="zh-CN" sz="1400" dirty="0"/>
                    </a:p>
                  </a:txBody>
                  <a:tcPr/>
                </a:tc>
              </a:tr>
              <a:tr h="16652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ym typeface="+mn-ea"/>
                        </a:rPr>
                        <a:t>sFEB v2.3:</a:t>
                      </a:r>
                      <a:endParaRPr lang="en-US" altLang="zh-CN" sz="14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Configuring TDS as Strip mode……ok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VMM3a is configured to send Charge-6b data to TDS……ok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BCID matching and Pad-Strip matching in TDS……ok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TDS outputs charge information for selected strips (4.8Gbps) to Router……ok</a:t>
                      </a:r>
                      <a:endParaRPr lang="en-US" altLang="zh-CN" sz="1400" dirty="0"/>
                    </a:p>
                  </a:txBody>
                  <a:tcPr/>
                </a:tc>
              </a:tr>
              <a:tr h="7605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/>
                        <a:t>Router:</a:t>
                      </a:r>
                      <a:endParaRPr lang="en-US" altLang="zh-CN" sz="1400" dirty="0"/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Router decodes BCID, channel number and charge value……</a:t>
                      </a:r>
                      <a:r>
                        <a:rPr lang="en-US" altLang="zh-CN" sz="1400" dirty="0" smtClean="0">
                          <a:sym typeface="+mn-ea"/>
                        </a:rPr>
                        <a:t>ok</a:t>
                      </a:r>
                      <a:endParaRPr lang="en-US" altLang="zh-CN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530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17154" r="2160" b="19206"/>
          <a:stretch/>
        </p:blipFill>
        <p:spPr>
          <a:xfrm>
            <a:off x="1423646" y="1553871"/>
            <a:ext cx="3528392" cy="3282225"/>
          </a:xfrm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71600" y="30907"/>
            <a:ext cx="3852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VMM&amp;ROC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测试板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2600" r="4854" b="22301"/>
          <a:stretch/>
        </p:blipFill>
        <p:spPr>
          <a:xfrm>
            <a:off x="5436096" y="2343036"/>
            <a:ext cx="3312368" cy="325979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00110" y="133309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千兆网接口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" name="直接箭头连接符 10"/>
          <p:cNvCxnSpPr>
            <a:stCxn id="9" idx="1"/>
          </p:cNvCxnSpPr>
          <p:nvPr/>
        </p:nvCxnSpPr>
        <p:spPr>
          <a:xfrm flipH="1">
            <a:off x="4952038" y="1517760"/>
            <a:ext cx="648072" cy="3858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54232" y="10395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电源模块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" name="直接箭头连接符 16"/>
          <p:cNvCxnSpPr>
            <a:stCxn id="15" idx="3"/>
          </p:cNvCxnSpPr>
          <p:nvPr/>
        </p:nvCxnSpPr>
        <p:spPr>
          <a:xfrm>
            <a:off x="1862228" y="1224195"/>
            <a:ext cx="209490" cy="391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54232" y="5148179"/>
            <a:ext cx="146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ROC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芯片位置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2210818" y="4309618"/>
            <a:ext cx="288032" cy="10529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179629" y="5148179"/>
            <a:ext cx="146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芯片位置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箭头连接符 22"/>
          <p:cNvCxnSpPr>
            <a:stCxn id="22" idx="0"/>
          </p:cNvCxnSpPr>
          <p:nvPr/>
        </p:nvCxnSpPr>
        <p:spPr>
          <a:xfrm flipV="1">
            <a:off x="3910380" y="4322548"/>
            <a:ext cx="45057" cy="825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889566" y="1116817"/>
            <a:ext cx="146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K7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系列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FPGA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" name="直接箭头连接符 26"/>
          <p:cNvCxnSpPr>
            <a:stCxn id="26" idx="2"/>
          </p:cNvCxnSpPr>
          <p:nvPr/>
        </p:nvCxnSpPr>
        <p:spPr>
          <a:xfrm flipH="1">
            <a:off x="3504240" y="1486149"/>
            <a:ext cx="116077" cy="1209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6660232" y="5688234"/>
            <a:ext cx="174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芯片测试座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" name="直接箭头连接符 33"/>
          <p:cNvCxnSpPr>
            <a:stCxn id="33" idx="0"/>
          </p:cNvCxnSpPr>
          <p:nvPr/>
        </p:nvCxnSpPr>
        <p:spPr>
          <a:xfrm flipV="1">
            <a:off x="7534999" y="5085184"/>
            <a:ext cx="133346" cy="603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08507" y="3010317"/>
            <a:ext cx="89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供电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>
            <a:stCxn id="38" idx="3"/>
          </p:cNvCxnSpPr>
          <p:nvPr/>
        </p:nvCxnSpPr>
        <p:spPr>
          <a:xfrm>
            <a:off x="1304616" y="3194983"/>
            <a:ext cx="2285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107504" y="3564315"/>
            <a:ext cx="119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供电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/>
          <p:cNvCxnSpPr>
            <a:stCxn id="43" idx="3"/>
          </p:cNvCxnSpPr>
          <p:nvPr/>
        </p:nvCxnSpPr>
        <p:spPr>
          <a:xfrm>
            <a:off x="1304616" y="3748981"/>
            <a:ext cx="274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96797" y="4079249"/>
            <a:ext cx="119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供电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0" name="直接箭头连接符 49"/>
          <p:cNvCxnSpPr>
            <a:stCxn id="49" idx="3"/>
          </p:cNvCxnSpPr>
          <p:nvPr/>
        </p:nvCxnSpPr>
        <p:spPr>
          <a:xfrm>
            <a:off x="1293909" y="4263915"/>
            <a:ext cx="274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885967" y="5819099"/>
            <a:ext cx="4731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确保焊接在</a:t>
            </a:r>
            <a:r>
              <a:rPr lang="en-US" altLang="zh-CN" b="1" dirty="0" smtClean="0">
                <a:solidFill>
                  <a:srgbClr val="FF0000"/>
                </a:solidFill>
              </a:rPr>
              <a:t>FEB</a:t>
            </a:r>
            <a:r>
              <a:rPr lang="zh-CN" altLang="en-US" b="1" dirty="0" smtClean="0">
                <a:solidFill>
                  <a:srgbClr val="FF0000"/>
                </a:solidFill>
              </a:rPr>
              <a:t>上的</a:t>
            </a:r>
            <a:r>
              <a:rPr lang="en-US" altLang="zh-CN" b="1" dirty="0" smtClean="0">
                <a:solidFill>
                  <a:srgbClr val="FF0000"/>
                </a:solidFill>
              </a:rPr>
              <a:t>VMM</a:t>
            </a:r>
            <a:r>
              <a:rPr lang="zh-CN" altLang="en-US" b="1" dirty="0" smtClean="0">
                <a:solidFill>
                  <a:srgbClr val="FF0000"/>
                </a:solidFill>
              </a:rPr>
              <a:t>、</a:t>
            </a:r>
            <a:r>
              <a:rPr lang="en-US" altLang="zh-CN" b="1" dirty="0" smtClean="0">
                <a:solidFill>
                  <a:srgbClr val="FF0000"/>
                </a:solidFill>
              </a:rPr>
              <a:t>ROC</a:t>
            </a:r>
            <a:r>
              <a:rPr lang="zh-CN" altLang="en-US" b="1" dirty="0" smtClean="0">
                <a:solidFill>
                  <a:srgbClr val="FF0000"/>
                </a:solidFill>
              </a:rPr>
              <a:t>能正常工作。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752528" cy="3554967"/>
          </a:xfrm>
        </p:spPr>
      </p:pic>
      <p:sp>
        <p:nvSpPr>
          <p:cNvPr id="8" name="文本框 7"/>
          <p:cNvSpPr txBox="1"/>
          <p:nvPr/>
        </p:nvSpPr>
        <p:spPr>
          <a:xfrm>
            <a:off x="971600" y="30907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测试结果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0675" y="88589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数字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工作电流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箭头连接符 11"/>
          <p:cNvCxnSpPr>
            <a:stCxn id="10" idx="2"/>
          </p:cNvCxnSpPr>
          <p:nvPr/>
        </p:nvCxnSpPr>
        <p:spPr>
          <a:xfrm>
            <a:off x="3556338" y="1255224"/>
            <a:ext cx="79558" cy="540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651559" y="885892"/>
            <a:ext cx="20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模拟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工作电流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/>
          <p:cNvCxnSpPr>
            <a:stCxn id="14" idx="2"/>
          </p:cNvCxnSpPr>
          <p:nvPr/>
        </p:nvCxnSpPr>
        <p:spPr>
          <a:xfrm flipH="1">
            <a:off x="4932040" y="1255224"/>
            <a:ext cx="735182" cy="733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图片 17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85782"/>
            <a:ext cx="5672335" cy="2458289"/>
          </a:xfrm>
          <a:prstGeom prst="rect">
            <a:avLst/>
          </a:prstGeom>
        </p:spPr>
      </p:pic>
      <p:sp>
        <p:nvSpPr>
          <p:cNvPr id="19" name="内容占位符 2"/>
          <p:cNvSpPr txBox="1">
            <a:spLocks/>
          </p:cNvSpPr>
          <p:nvPr/>
        </p:nvSpPr>
        <p:spPr>
          <a:xfrm>
            <a:off x="5356536" y="1795645"/>
            <a:ext cx="3618295" cy="210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能够稳定工作，并准确反映不同配置下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芯片的工作电流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44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-18752"/>
            <a:ext cx="8229600" cy="1013917"/>
          </a:xfrm>
        </p:spPr>
        <p:txBody>
          <a:bodyPr/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已经完成前端板</a:t>
            </a:r>
            <a:r>
              <a:rPr lang="en-US" altLang="zh-CN" dirty="0" smtClean="0"/>
              <a:t>p/</a:t>
            </a:r>
            <a:r>
              <a:rPr lang="en-US" altLang="zh-CN" dirty="0" err="1" smtClean="0"/>
              <a:t>sFEB</a:t>
            </a:r>
            <a:r>
              <a:rPr lang="zh-CN" altLang="en-US" dirty="0" smtClean="0"/>
              <a:t>设计工作，并能跟其他单位设计的电子学子系统完美配合，实现读出和触发功能。</a:t>
            </a:r>
            <a:endParaRPr lang="en-US" altLang="zh-CN" dirty="0" smtClean="0"/>
          </a:p>
          <a:p>
            <a:r>
              <a:rPr lang="zh-CN" altLang="en-US" dirty="0" smtClean="0"/>
              <a:t>设计完成了</a:t>
            </a:r>
            <a:r>
              <a:rPr lang="en-US" altLang="zh-CN" dirty="0" smtClean="0"/>
              <a:t>FEB</a:t>
            </a:r>
            <a:r>
              <a:rPr lang="zh-CN" altLang="en-US" dirty="0" smtClean="0"/>
              <a:t>测试板，用于交付前对前端板</a:t>
            </a:r>
            <a:r>
              <a:rPr lang="en-US" altLang="zh-CN" dirty="0" smtClean="0"/>
              <a:t>FEB</a:t>
            </a:r>
            <a:r>
              <a:rPr lang="zh-CN" altLang="en-US" dirty="0" smtClean="0"/>
              <a:t>进行测试。</a:t>
            </a:r>
            <a:endParaRPr lang="en-US" altLang="zh-CN" dirty="0" smtClean="0"/>
          </a:p>
          <a:p>
            <a:r>
              <a:rPr lang="zh-CN" altLang="en-US" dirty="0" smtClean="0"/>
              <a:t>设计完成了</a:t>
            </a:r>
            <a:r>
              <a:rPr lang="en-US" altLang="zh-CN" dirty="0" smtClean="0"/>
              <a:t>VMM/ROC</a:t>
            </a:r>
            <a:r>
              <a:rPr lang="zh-CN" altLang="en-US" dirty="0" smtClean="0"/>
              <a:t>芯片测试板，在焊接前对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进行初步的功能测试和筛查。</a:t>
            </a:r>
            <a:endParaRPr lang="en-US" altLang="zh-CN" dirty="0" smtClean="0"/>
          </a:p>
          <a:p>
            <a:r>
              <a:rPr lang="zh-CN" altLang="en-US" dirty="0" smtClean="0"/>
              <a:t>已经做好了大规模生产的准备，静待生产任务和芯片。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578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846640" cy="1470025"/>
          </a:xfrm>
        </p:spPr>
        <p:txBody>
          <a:bodyPr>
            <a:normAutofit fontScale="90000"/>
          </a:bodyPr>
          <a:lstStyle/>
          <a:p>
            <a:r>
              <a:rPr lang="zh-CN" altLang="en-US" sz="5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基于</a:t>
            </a:r>
            <a:r>
              <a:rPr lang="en-US" altLang="zh-CN" sz="5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VMM3</a:t>
            </a:r>
            <a:r>
              <a:rPr lang="zh-CN" altLang="en-US" sz="5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5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Micromegas</a:t>
            </a:r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多</a:t>
            </a:r>
            <a:r>
              <a:rPr lang="zh-CN" altLang="en-US" sz="5400">
                <a:latin typeface="黑体" panose="02010609060101010101" pitchFamily="49" charset="-122"/>
                <a:ea typeface="黑体" panose="02010609060101010101" pitchFamily="49" charset="-122"/>
              </a:rPr>
              <a:t>通道</a:t>
            </a:r>
            <a:r>
              <a:rPr lang="zh-CN" altLang="en-US" sz="5400" smtClean="0">
                <a:latin typeface="黑体" panose="02010609060101010101" pitchFamily="49" charset="-122"/>
                <a:ea typeface="黑体" panose="02010609060101010101" pitchFamily="49" charset="-122"/>
              </a:rPr>
              <a:t>读出电子学研究</a:t>
            </a:r>
            <a:endParaRPr lang="zh-CN" altLang="en-US" sz="5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1892" y="4005064"/>
            <a:ext cx="7704856" cy="1944216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张智磊 王鑫鑫 李锋 金革</a:t>
            </a:r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en-US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日</a:t>
            </a:r>
            <a:endParaRPr lang="zh-CN" altLang="en-US" sz="26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20" r="7475" b="1574"/>
          <a:stretch/>
        </p:blipFill>
        <p:spPr>
          <a:xfrm rot="5400000">
            <a:off x="4644008" y="836712"/>
            <a:ext cx="3538854" cy="35388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8376" y="4581128"/>
            <a:ext cx="814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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探测器信号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通过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Hirose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引入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MMFEB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MMFEBV1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片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VMM3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芯片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共计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128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路读出通道</a:t>
            </a:r>
            <a:endParaRPr lang="en-US" altLang="zh-CN" sz="1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MMFEB_XX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片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VMM3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芯片共计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256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路读出通道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l">
              <a:buFont typeface="Wingdings" panose="05000000000000000000" charset="0"/>
              <a:buChar char="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测试数据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通过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HDMI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接口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以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160Mbps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的速率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传输至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MMDAQ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板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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通过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VMM3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MO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输出可以实时监测通道的模拟信号等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信息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"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FEAST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电源模块保证了在强辐照强磁场环境下稳定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的低噪声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电源提供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650" r="10800" b="3801"/>
          <a:stretch/>
        </p:blipFill>
        <p:spPr>
          <a:xfrm>
            <a:off x="1259632" y="836712"/>
            <a:ext cx="2177756" cy="353885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9592" y="98058"/>
            <a:ext cx="774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2VMM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4VMM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36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MicroMegas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前端板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9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8" t="2100" r="16845" b="1302"/>
          <a:stretch/>
        </p:blipFill>
        <p:spPr>
          <a:xfrm rot="16200000">
            <a:off x="3104505" y="-504105"/>
            <a:ext cx="3119073" cy="63767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5536" y="4725144"/>
            <a:ext cx="814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"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Micromegas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前端板测试数据通过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HDMI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接口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以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160Mbps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的速率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传输至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MMDAQ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板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MMDAQ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最多可接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块前端板，单块支持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2048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探测器通道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读出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"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MMDAQ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板可接收外部触发，同时可以分发给下层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MMDAQ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板，实现级联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3648" y="9805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MMDAQ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276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475633" y="1966806"/>
            <a:ext cx="3356377" cy="3240360"/>
            <a:chOff x="1158" y="3857"/>
            <a:chExt cx="6709" cy="6218"/>
          </a:xfrm>
        </p:grpSpPr>
        <p:sp>
          <p:nvSpPr>
            <p:cNvPr id="11" name="矩形 10"/>
            <p:cNvSpPr/>
            <p:nvPr/>
          </p:nvSpPr>
          <p:spPr>
            <a:xfrm>
              <a:off x="1465" y="6558"/>
              <a:ext cx="2115" cy="109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MMFEB</a:t>
              </a:r>
              <a:endPara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429" y="3857"/>
              <a:ext cx="2100" cy="10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PC</a:t>
              </a:r>
              <a:endPara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75" y="8590"/>
              <a:ext cx="2496" cy="148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Oscilloscope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092" y="6820"/>
              <a:ext cx="2775" cy="109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DAQ </a:t>
              </a:r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Board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158" y="3909"/>
              <a:ext cx="2408" cy="984"/>
            </a:xfrm>
            <a:prstGeom prst="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Micromegas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302" y="4893"/>
              <a:ext cx="1305" cy="1665"/>
              <a:chOff x="1492" y="4760"/>
              <a:chExt cx="1305" cy="1665"/>
            </a:xfrm>
          </p:grpSpPr>
          <p:sp>
            <p:nvSpPr>
              <p:cNvPr id="33" name="下箭头 32"/>
              <p:cNvSpPr/>
              <p:nvPr/>
            </p:nvSpPr>
            <p:spPr>
              <a:xfrm>
                <a:off x="1492" y="4760"/>
                <a:ext cx="456" cy="1665"/>
              </a:xfrm>
              <a:prstGeom prst="downArrow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802" y="5277"/>
                <a:ext cx="995" cy="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</a:rPr>
                  <a:t>Signals</a:t>
                </a:r>
              </a:p>
            </p:txBody>
          </p:sp>
        </p:grpSp>
        <p:sp>
          <p:nvSpPr>
            <p:cNvPr id="20" name="右箭头 19"/>
            <p:cNvSpPr/>
            <p:nvPr/>
          </p:nvSpPr>
          <p:spPr>
            <a:xfrm>
              <a:off x="3592" y="7255"/>
              <a:ext cx="1505" cy="18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右箭头 20"/>
            <p:cNvSpPr/>
            <p:nvPr/>
          </p:nvSpPr>
          <p:spPr>
            <a:xfrm rot="10800000">
              <a:off x="3587" y="7437"/>
              <a:ext cx="1505" cy="18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30" y="6853"/>
              <a:ext cx="1544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/>
                <a:t>FEB DATA</a:t>
              </a:r>
              <a:endParaRPr lang="zh-CN" altLang="en-US" sz="12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530" y="7556"/>
              <a:ext cx="1595" cy="1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Configure</a:t>
              </a:r>
            </a:p>
            <a:p>
              <a:pPr algn="ctr"/>
              <a:r>
                <a:rPr lang="en-US" altLang="zh-CN" sz="1200" dirty="0" smtClean="0"/>
                <a:t>Trigger</a:t>
              </a:r>
            </a:p>
            <a:p>
              <a:pPr algn="ctr"/>
              <a:r>
                <a:rPr lang="en-US" altLang="zh-CN" sz="1200" dirty="0"/>
                <a:t>CLK</a:t>
              </a:r>
            </a:p>
            <a:p>
              <a:pPr algn="ctr"/>
              <a:endParaRPr lang="zh-CN" altLang="en-US" sz="1200" dirty="0"/>
            </a:p>
          </p:txBody>
        </p:sp>
        <p:cxnSp>
          <p:nvCxnSpPr>
            <p:cNvPr id="24" name="肘形连接符 23"/>
            <p:cNvCxnSpPr>
              <a:stCxn id="16" idx="3"/>
            </p:cNvCxnSpPr>
            <p:nvPr/>
          </p:nvCxnSpPr>
          <p:spPr>
            <a:xfrm>
              <a:off x="3566" y="4401"/>
              <a:ext cx="1531" cy="2419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下箭头 24"/>
            <p:cNvSpPr/>
            <p:nvPr/>
          </p:nvSpPr>
          <p:spPr>
            <a:xfrm>
              <a:off x="5974" y="4998"/>
              <a:ext cx="276" cy="1757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下箭头 25"/>
            <p:cNvSpPr/>
            <p:nvPr/>
          </p:nvSpPr>
          <p:spPr>
            <a:xfrm rot="10800000">
              <a:off x="6653" y="5010"/>
              <a:ext cx="240" cy="1745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400" y="5234"/>
              <a:ext cx="738" cy="141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200" dirty="0" smtClean="0"/>
                <a:t>Command</a:t>
              </a:r>
              <a:endParaRPr lang="zh-CN" altLang="en-US" sz="12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646" y="5503"/>
              <a:ext cx="738" cy="73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200" dirty="0" smtClean="0"/>
                <a:t>Data</a:t>
              </a:r>
              <a:endParaRPr lang="zh-CN" altLang="en-US" sz="1200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961" y="4459"/>
              <a:ext cx="1225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/>
                <a:t>Trigger</a:t>
              </a:r>
              <a:endParaRPr lang="zh-CN" altLang="en-US" sz="1200" dirty="0"/>
            </a:p>
          </p:txBody>
        </p:sp>
        <p:cxnSp>
          <p:nvCxnSpPr>
            <p:cNvPr id="30" name="直接箭头连接符 29"/>
            <p:cNvCxnSpPr>
              <a:stCxn id="11" idx="2"/>
              <a:endCxn id="14" idx="0"/>
            </p:cNvCxnSpPr>
            <p:nvPr/>
          </p:nvCxnSpPr>
          <p:spPr>
            <a:xfrm>
              <a:off x="2522" y="7648"/>
              <a:ext cx="0" cy="9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2523" y="8053"/>
              <a:ext cx="674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</a:rPr>
                <a:t>MO</a:t>
              </a:r>
            </a:p>
          </p:txBody>
        </p:sp>
      </p:grpSp>
      <p:pic>
        <p:nvPicPr>
          <p:cNvPr id="37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4502032" cy="3367592"/>
          </a:xfrm>
        </p:spPr>
      </p:pic>
      <p:sp>
        <p:nvSpPr>
          <p:cNvPr id="40" name="矩形 39"/>
          <p:cNvSpPr/>
          <p:nvPr/>
        </p:nvSpPr>
        <p:spPr>
          <a:xfrm>
            <a:off x="5552150" y="3531748"/>
            <a:ext cx="1058092" cy="568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MMFEB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426236" y="177670"/>
            <a:ext cx="617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MicroMegas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集成测试系统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86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0" y="1711071"/>
            <a:ext cx="8229600" cy="3435858"/>
          </a:xfrm>
        </p:spPr>
      </p:pic>
      <p:sp>
        <p:nvSpPr>
          <p:cNvPr id="7" name="文本框 6"/>
          <p:cNvSpPr txBox="1"/>
          <p:nvPr/>
        </p:nvSpPr>
        <p:spPr>
          <a:xfrm>
            <a:off x="1043608" y="18864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前端板测试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536" y="1052736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模拟输出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MO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噪声测试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7544" y="522841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RMS=578uV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45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27">
            <a:extLst>
              <a:ext uri="{FF2B5EF4-FFF2-40B4-BE49-F238E27FC236}">
                <a16:creationId xmlns="" xmlns:a16="http://schemas.microsoft.com/office/drawing/2014/main" id="{3201D53F-C442-4CF7-A5D0-5F36622FA718}"/>
              </a:ext>
            </a:extLst>
          </p:cNvPr>
          <p:cNvCxnSpPr/>
          <p:nvPr/>
        </p:nvCxnSpPr>
        <p:spPr>
          <a:xfrm>
            <a:off x="5292725" y="5872163"/>
            <a:ext cx="348138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灯片编号占位符 4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10400" y="655320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356670-A805-46B2-8F2B-26E78C1B7F1D}" type="slidenum"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zh-CN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301625" y="754063"/>
            <a:ext cx="86233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NSW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由由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层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MicroMegas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探测器组成。</a:t>
            </a:r>
            <a:endParaRPr lang="en-US" altLang="zh-CN" sz="1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NSW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由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个扇面组成，前后各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个，每个扇面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探测器模块。</a:t>
            </a:r>
            <a:endParaRPr lang="en-US" altLang="zh-CN" sz="1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每个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模块需要一个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板读出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512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Strip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信号和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板读出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192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通道的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pad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wire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信号。</a:t>
            </a:r>
            <a:endParaRPr lang="en-US" altLang="zh-CN" sz="1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共计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768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块，</a:t>
            </a:r>
            <a:r>
              <a:rPr lang="en-US" altLang="zh-CN" sz="18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共计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768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块，共计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1536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块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FEB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，约</a:t>
            </a:r>
            <a:r>
              <a:rPr lang="en-US" altLang="zh-CN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33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万通道。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1" y="2609459"/>
            <a:ext cx="2252474" cy="24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64904"/>
            <a:ext cx="1763403" cy="265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10" y="2749375"/>
            <a:ext cx="3732580" cy="328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矩形 23"/>
          <p:cNvSpPr>
            <a:spLocks noChangeArrowheads="1"/>
          </p:cNvSpPr>
          <p:nvPr/>
        </p:nvSpPr>
        <p:spPr bwMode="auto">
          <a:xfrm>
            <a:off x="2195736" y="124158"/>
            <a:ext cx="4860032" cy="579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latin typeface="Tahoma" panose="020B060403050404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NSW</a:t>
            </a:r>
            <a:r>
              <a:rPr lang="zh-CN" altLang="en-US" dirty="0">
                <a:latin typeface="Arial" panose="020B060402020202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Detector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CFA2983-E944-4B1A-A724-D57ACE036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46" y="5107950"/>
            <a:ext cx="4985349" cy="17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8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43608" y="18864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前端板测试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536" y="15207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宇宙线测试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17348" b="12461"/>
          <a:stretch/>
        </p:blipFill>
        <p:spPr>
          <a:xfrm>
            <a:off x="4644008" y="2276872"/>
            <a:ext cx="4350022" cy="273630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" r="17399" b="11766"/>
          <a:stretch/>
        </p:blipFill>
        <p:spPr>
          <a:xfrm>
            <a:off x="199540" y="2243512"/>
            <a:ext cx="4315525" cy="27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43608" y="18864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前端板测试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280" y="1196752"/>
            <a:ext cx="89112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总结：</a:t>
            </a:r>
          </a:p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0" fontAlgn="auto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这套基于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VMM3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芯片的</a:t>
            </a:r>
            <a:r>
              <a:rPr lang="en-US" altLang="zh-CN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Micromegas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多通道信号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读出系统实现了多通道信号测试及读出，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单块芯片可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同时读出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64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路信号，目前我们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通道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MMFEBV1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256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路通道的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MMFEB_XX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两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套读出系统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，基于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VMM3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的多通道读出特性可满足多种探测器的读出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要求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0" fontAlgn="auto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噪声水平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低，抗辐照性能好，高速数据传输，正负极性信号均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可测量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0" fontAlgn="auto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从前端读出电子学，到前端配置与数据采集传输，再到上位机软件控制，具有完善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的采集系统，可移植性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好，能够适用于多种测试环境</a:t>
            </a:r>
          </a:p>
        </p:txBody>
      </p:sp>
    </p:spTree>
    <p:extLst>
      <p:ext uri="{BB962C8B-B14F-4D97-AF65-F5344CB8AC3E}">
        <p14:creationId xmlns:p14="http://schemas.microsoft.com/office/powerpoint/2010/main" val="1382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ED5E6BC-D597-4860-AF06-9F911A17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华文细黑" panose="02010600040101010101" pitchFamily="2" charset="-122"/>
                <a:ea typeface="华文细黑" panose="02010600040101010101" pitchFamily="2" charset="-122"/>
              </a:rPr>
              <a:t>结束语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F2680F5-07F9-4FE0-878D-5EDFA2D4F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41" y="1124744"/>
            <a:ext cx="8229600" cy="4968552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USTC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已经完成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ATLAS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升级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NSW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前端触发电子学的设计工作</a:t>
            </a:r>
            <a:endParaRPr lang="en-US" altLang="zh-CN" sz="20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设计完成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了用于批量生产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的芯片测试平台、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FEB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自动测试系统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按照目前进展，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USTC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按计划完成任务没有问题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0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完成了两个版本的基于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VMM3 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MicroMegas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前端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板设计，并与探测器进行了集成测试。</a:t>
            </a:r>
            <a:endParaRPr lang="en-US" altLang="zh-CN" sz="20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希望能与国内同行在气体探测器信号读出方面开展更深入的合作。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BC684E5-AFFC-42F1-8E9E-7551191B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772400" cy="1362075"/>
          </a:xfrm>
        </p:spPr>
        <p:txBody>
          <a:bodyPr/>
          <a:lstStyle/>
          <a:p>
            <a:pPr algn="ctr"/>
            <a:r>
              <a:rPr lang="en-US" altLang="zh-CN" dirty="0" smtClean="0"/>
              <a:t>Thanks</a:t>
            </a:r>
            <a:r>
              <a:rPr lang="zh-CN" altLang="en-US" dirty="0" smtClean="0"/>
              <a:t>！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23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9F1A57-ABE5-4DF3-A8DC-6FF63C3ADBEA}" type="slidenum">
              <a:rPr lang="zh-CN" altLang="en-US" sz="1800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066800"/>
            <a:ext cx="91455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矩形 23"/>
          <p:cNvSpPr>
            <a:spLocks noChangeArrowheads="1"/>
          </p:cNvSpPr>
          <p:nvPr/>
        </p:nvSpPr>
        <p:spPr bwMode="auto">
          <a:xfrm>
            <a:off x="9525" y="188640"/>
            <a:ext cx="9144000" cy="579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/>
              <a:t>NSW Trigger Electronics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107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灯片编号占位符 4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10400" y="655320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191253-5B4D-44B3-8751-C5E235B06610}" type="slidenum"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zh-CN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170381-7EB5-4E5F-8261-65857E40FCB3}"/>
              </a:ext>
            </a:extLst>
          </p:cNvPr>
          <p:cNvSpPr txBox="1"/>
          <p:nvPr/>
        </p:nvSpPr>
        <p:spPr>
          <a:xfrm>
            <a:off x="642938" y="1477963"/>
            <a:ext cx="8043862" cy="49398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spcBef>
                <a:spcPts val="600"/>
              </a:spcBef>
              <a:buFontTx/>
              <a:buAutoNum type="arabicParenBoth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通道密度：由于</a:t>
            </a:r>
            <a:r>
              <a:rPr lang="en-US" altLang="zh-CN" sz="20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空间限制，每个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FEB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的尺寸不能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超过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25cm×6cm(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512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约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A4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纸的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1/4)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16.5cm×6cm(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192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通道，约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A4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纸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1/6)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。在如此有限的空间里，集成模拟处理、数字化、触发、高速通信全部功能在一个前端板上，在国内外还是第一次；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Tx/>
              <a:buAutoNum type="arabicParenBoth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数据通信技术：在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FEB 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Level-1 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触发系统之间有两类数据需要高速传输，一类是原始数据，另一类是触发数据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。数据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率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6Gbps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4.8Gbps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，如何进行高速高保真的数据传输是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FEB 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设计中需要解决的难题；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Tx/>
              <a:buAutoNum type="arabicParenBoth"/>
              <a:defRPr/>
            </a:pP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所有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器件均为定制品：没有经过完整检测、存在意想不到问题、资料不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全、生产质量不稳定；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Tx/>
              <a:buAutoNum type="arabicParenBoth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时间紧：工程进度与器件开发存在严重冲突。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zh-CN" sz="2000" dirty="0"/>
          </a:p>
          <a:p>
            <a:pPr algn="just">
              <a:defRPr/>
            </a:pPr>
            <a:endParaRPr lang="en-US" altLang="zh-CN" sz="2000" dirty="0"/>
          </a:p>
          <a:p>
            <a:pPr algn="just">
              <a:defRPr/>
            </a:pPr>
            <a:endParaRPr lang="zh-CN" altLang="en-US" sz="2000" dirty="0"/>
          </a:p>
        </p:txBody>
      </p:sp>
      <p:sp>
        <p:nvSpPr>
          <p:cNvPr id="32772" name="矩形 23"/>
          <p:cNvSpPr>
            <a:spLocks noChangeArrowheads="1"/>
          </p:cNvSpPr>
          <p:nvPr/>
        </p:nvSpPr>
        <p:spPr bwMode="auto">
          <a:xfrm>
            <a:off x="881994" y="216023"/>
            <a:ext cx="7565750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FEB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设计面临的挑战</a:t>
            </a:r>
            <a:endParaRPr lang="en-US" altLang="zh-CN" sz="2800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54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D58444-6128-4EAB-90A8-6CFA06FE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前端电子学板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FEB</a:t>
            </a:r>
            <a:r>
              <a:rPr lang="zh-CN" altLang="en-US" sz="3200" b="1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研制阶段性进展</a:t>
            </a:r>
            <a:endParaRPr lang="zh-CN" altLang="en-US" sz="3200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764AA60-A3D3-452D-8624-D5432624C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9654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2015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月，完成基于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VMM2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pFEB1.0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的设计，并在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Michigan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大学与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Mini-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进行了联合调试；</a:t>
            </a:r>
            <a:endParaRPr lang="en-US" altLang="zh-CN" sz="20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2016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月，完成基于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VMM2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pFEB1.2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sFEB1.1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原型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版，并在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2016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月通过了在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USTC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的现场验收；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月，完成了基于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VMM3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pFEB2.0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原型板；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月，完成了基于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VMM3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pFEB2.1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sFEB2.1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的工程版，并在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月的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CERN VS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实验中进行了集成实验，实现了通过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FELIX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进行配置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，以及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4.8Gbps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数据上行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传送；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月，在以色列的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Weizmann Institute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、加拿大的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McGill 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大学和山东大学同时在</a:t>
            </a:r>
            <a:r>
              <a:rPr lang="en-US" altLang="zh-CN" sz="20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探测器上进行了测试，结果显示，所有性能指标都达到设计要求；</a:t>
            </a: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月，在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CERN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进行了束流测试，结果表明达到了预期目标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0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altLang="zh-CN" sz="2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p/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v2.2 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参加第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次电子学集成测试。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6-7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p/</a:t>
            </a:r>
            <a:r>
              <a:rPr lang="en-US" altLang="zh-CN" sz="2000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en-US" altLang="zh-CN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v2.3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参加第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次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电子学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集成</a:t>
            </a:r>
            <a:r>
              <a:rPr lang="zh-CN" altLang="en-US" sz="2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测试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0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月，改进了电源部分的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p/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v2.3a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CERN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进行了束流测试，用于测试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zh-CN" altLang="en-US" sz="20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探测器原型并进行探测器与电子学集成实验。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8A44443-231F-4E5D-B34D-24F8277A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33639" y="1183826"/>
            <a:ext cx="240285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PCB size: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16.5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cm, 12 layers, 192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Channel;</a:t>
            </a:r>
          </a:p>
          <a:p>
            <a:pPr>
              <a:lnSpc>
                <a:spcPct val="120000"/>
              </a:lnSpc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67544" y="836712"/>
            <a:ext cx="6120680" cy="2520279"/>
            <a:chOff x="1619672" y="1628800"/>
            <a:chExt cx="5815152" cy="266429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672" y="1628800"/>
              <a:ext cx="5815152" cy="2664296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2996831" y="2837699"/>
              <a:ext cx="734366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68839" y="3658534"/>
              <a:ext cx="662358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376604" y="2807059"/>
              <a:ext cx="680783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40544" y="3069538"/>
              <a:ext cx="607891" cy="27231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16200000">
              <a:off x="3821447" y="3158934"/>
              <a:ext cx="1416294" cy="300715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43697" y="3683609"/>
              <a:ext cx="667932" cy="291136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FPGA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12727" y="2797228"/>
              <a:ext cx="544462" cy="27231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78513" y="3554513"/>
              <a:ext cx="954496" cy="462926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2(D)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662820" y="3798641"/>
              <a:ext cx="118561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1(A)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40C6AC3-0B7B-4C11-8BC1-81799013D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12" y="3487949"/>
            <a:ext cx="6192688" cy="27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-2071" y="386238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PCB size: 27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6cm, 14 layers, no overlap among AGND and DGND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VMM3 is protected by using SP3004 as recommended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channel has a 100kΩ pull-up resistor between GFZ connector and VMM3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SY54020 to fan-out Pad Trigger EN/CLK/BCID to 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TDS2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“ROC-like” XC7K70T reads data from VMM3 and transmits to L1DDC by E-link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miniSAS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L1DDC communication, 1 from Pad trigger, 1 to Router</a:t>
            </a:r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580" y="1199276"/>
            <a:ext cx="9141420" cy="2594863"/>
            <a:chOff x="2580" y="1199276"/>
            <a:chExt cx="9141420" cy="25948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" y="1199276"/>
              <a:ext cx="9141420" cy="259486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07111" y="2393706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631186" y="2361536"/>
              <a:ext cx="70224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666851" y="3157359"/>
              <a:ext cx="66658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442942" y="2354935"/>
              <a:ext cx="687672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34125" y="3164656"/>
              <a:ext cx="66302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87328" y="3158239"/>
              <a:ext cx="541839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826022" y="3165656"/>
              <a:ext cx="578148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748161" y="3159361"/>
              <a:ext cx="56815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366315" y="3168625"/>
              <a:ext cx="58415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93167" y="2413603"/>
              <a:ext cx="734069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FPGA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43880" y="2289695"/>
              <a:ext cx="585796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 rot="16200000">
              <a:off x="1640265" y="2715289"/>
              <a:ext cx="13642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rot="16200000">
              <a:off x="6104013" y="2740295"/>
              <a:ext cx="1494414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6064" y="2222788"/>
              <a:ext cx="804669" cy="52322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2(A)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211303" y="2203775"/>
              <a:ext cx="848338" cy="52322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2(D)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820175" y="1355548"/>
              <a:ext cx="1499508" cy="338554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miniSAS</a:t>
              </a:r>
              <a:endParaRPr lang="zh-CN" alt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915026" y="2342818"/>
              <a:ext cx="67878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11130" y="3179726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881500" y="3157552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371B54A-6E3A-4802-BFAF-0D769529B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3" y="3791902"/>
            <a:ext cx="9144000" cy="266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 tests of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30741"/>
            <a:ext cx="4170040" cy="25020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4031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of pad signal on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58550"/>
              </p:ext>
            </p:extLst>
          </p:nvPr>
        </p:nvGraphicFramePr>
        <p:xfrm>
          <a:off x="150432" y="1711193"/>
          <a:ext cx="44802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2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71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(mV/</a:t>
                      </a:r>
                      <a:r>
                        <a:rPr lang="en-US" altLang="zh-C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Amplitude</a:t>
                      </a:r>
                    </a:p>
                    <a:p>
                      <a:pPr algn="ctr"/>
                      <a:r>
                        <a:rPr lang="en-US" altLang="zh-CN" sz="1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7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01484" y="4712808"/>
            <a:ext cx="766192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intrinsic noise of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0.5mV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gains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661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k_mod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nek_model</Template>
  <TotalTime>11000</TotalTime>
  <Words>2196</Words>
  <Application>Microsoft Office PowerPoint</Application>
  <PresentationFormat>全屏显示(4:3)</PresentationFormat>
  <Paragraphs>321</Paragraphs>
  <Slides>33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黑体</vt:lpstr>
      <vt:lpstr>华文行楷</vt:lpstr>
      <vt:lpstr>华文琥珀</vt:lpstr>
      <vt:lpstr>华文楷体</vt:lpstr>
      <vt:lpstr>华文细黑</vt:lpstr>
      <vt:lpstr>宋体</vt:lpstr>
      <vt:lpstr>Arial</vt:lpstr>
      <vt:lpstr>Calibri</vt:lpstr>
      <vt:lpstr>Symbol</vt:lpstr>
      <vt:lpstr>Tahoma</vt:lpstr>
      <vt:lpstr>Times New Roman</vt:lpstr>
      <vt:lpstr>Wingdings</vt:lpstr>
      <vt:lpstr>nek_model</vt:lpstr>
      <vt:lpstr> ATLAS sTGC前端读出电子学 研究进展</vt:lpstr>
      <vt:lpstr>PowerPoint 演示文稿</vt:lpstr>
      <vt:lpstr>PowerPoint 演示文稿</vt:lpstr>
      <vt:lpstr>PowerPoint 演示文稿</vt:lpstr>
      <vt:lpstr>PowerPoint 演示文稿</vt:lpstr>
      <vt:lpstr>前端电子学板FEB研制阶段性进展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pFEB v2.2 Layout</vt:lpstr>
      <vt:lpstr>sFEB v2.2 Layout</vt:lpstr>
      <vt:lpstr>All-ASIC prototype: p/sFEB v2.2</vt:lpstr>
      <vt:lpstr>PowerPoint 演示文稿</vt:lpstr>
      <vt:lpstr>p/sFEB v2.3及v2.3a May-August, 2018</vt:lpstr>
      <vt:lpstr>Trigger chain test</vt:lpstr>
      <vt:lpstr>PowerPoint 演示文稿</vt:lpstr>
      <vt:lpstr>PowerPoint 演示文稿</vt:lpstr>
      <vt:lpstr>总结</vt:lpstr>
      <vt:lpstr>基于VMM3的Micromegas多通道读出电子学研究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结束语</vt:lpstr>
      <vt:lpstr>Thanks！ 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China</dc:creator>
  <cp:lastModifiedBy>AutoBVT</cp:lastModifiedBy>
  <cp:revision>656</cp:revision>
  <dcterms:created xsi:type="dcterms:W3CDTF">2015-09-17T12:16:47Z</dcterms:created>
  <dcterms:modified xsi:type="dcterms:W3CDTF">2018-10-14T01:40:15Z</dcterms:modified>
</cp:coreProperties>
</file>