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1" r:id="rId2"/>
    <p:sldId id="257" r:id="rId3"/>
    <p:sldId id="290" r:id="rId4"/>
    <p:sldId id="305" r:id="rId5"/>
    <p:sldId id="292" r:id="rId6"/>
    <p:sldId id="259" r:id="rId7"/>
    <p:sldId id="306" r:id="rId8"/>
    <p:sldId id="289" r:id="rId9"/>
    <p:sldId id="307" r:id="rId10"/>
    <p:sldId id="308" r:id="rId11"/>
    <p:sldId id="315" r:id="rId12"/>
    <p:sldId id="309" r:id="rId13"/>
    <p:sldId id="310" r:id="rId14"/>
    <p:sldId id="312" r:id="rId15"/>
    <p:sldId id="314" r:id="rId16"/>
    <p:sldId id="317" r:id="rId17"/>
  </p:sldIdLst>
  <p:sldSz cx="9144000" cy="5143500" type="screen16x9"/>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C5"/>
    <a:srgbClr val="2D2D6F"/>
    <a:srgbClr val="1A3F6C"/>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6060" autoAdjust="0"/>
  </p:normalViewPr>
  <p:slideViewPr>
    <p:cSldViewPr snapToGrid="0">
      <p:cViewPr varScale="1">
        <p:scale>
          <a:sx n="84" d="100"/>
          <a:sy n="84" d="100"/>
        </p:scale>
        <p:origin x="63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t>2018/10/13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t>‹#›</a:t>
            </a:fld>
            <a:endParaRPr lang="zh-CN" altLang="en-US"/>
          </a:p>
        </p:txBody>
      </p:sp>
    </p:spTree>
    <p:extLst>
      <p:ext uri="{BB962C8B-B14F-4D97-AF65-F5344CB8AC3E}">
        <p14:creationId xmlns:p14="http://schemas.microsoft.com/office/powerpoint/2010/main" val="1365836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a:t>
            </a:fld>
            <a:endParaRPr lang="en-US" altLang="zh-CN"/>
          </a:p>
        </p:txBody>
      </p:sp>
    </p:spTree>
    <p:extLst>
      <p:ext uri="{BB962C8B-B14F-4D97-AF65-F5344CB8AC3E}">
        <p14:creationId xmlns:p14="http://schemas.microsoft.com/office/powerpoint/2010/main" val="106220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10</a:t>
            </a:fld>
            <a:endParaRPr lang="zh-CN" altLang="en-US"/>
          </a:p>
        </p:txBody>
      </p:sp>
    </p:spTree>
    <p:extLst>
      <p:ext uri="{BB962C8B-B14F-4D97-AF65-F5344CB8AC3E}">
        <p14:creationId xmlns:p14="http://schemas.microsoft.com/office/powerpoint/2010/main" val="199381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11</a:t>
            </a:fld>
            <a:endParaRPr lang="zh-CN" altLang="en-US"/>
          </a:p>
        </p:txBody>
      </p:sp>
    </p:spTree>
    <p:extLst>
      <p:ext uri="{BB962C8B-B14F-4D97-AF65-F5344CB8AC3E}">
        <p14:creationId xmlns:p14="http://schemas.microsoft.com/office/powerpoint/2010/main" val="371891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12</a:t>
            </a:fld>
            <a:endParaRPr lang="zh-CN" altLang="en-US"/>
          </a:p>
        </p:txBody>
      </p:sp>
    </p:spTree>
    <p:extLst>
      <p:ext uri="{BB962C8B-B14F-4D97-AF65-F5344CB8AC3E}">
        <p14:creationId xmlns:p14="http://schemas.microsoft.com/office/powerpoint/2010/main" val="3319088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13</a:t>
            </a:fld>
            <a:endParaRPr lang="zh-CN" altLang="en-US"/>
          </a:p>
        </p:txBody>
      </p:sp>
    </p:spTree>
    <p:extLst>
      <p:ext uri="{BB962C8B-B14F-4D97-AF65-F5344CB8AC3E}">
        <p14:creationId xmlns:p14="http://schemas.microsoft.com/office/powerpoint/2010/main" val="31845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14</a:t>
            </a:fld>
            <a:endParaRPr lang="zh-CN" altLang="en-US"/>
          </a:p>
        </p:txBody>
      </p:sp>
    </p:spTree>
    <p:extLst>
      <p:ext uri="{BB962C8B-B14F-4D97-AF65-F5344CB8AC3E}">
        <p14:creationId xmlns:p14="http://schemas.microsoft.com/office/powerpoint/2010/main" val="792306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15</a:t>
            </a:fld>
            <a:endParaRPr lang="zh-CN" altLang="en-US"/>
          </a:p>
        </p:txBody>
      </p:sp>
    </p:spTree>
    <p:extLst>
      <p:ext uri="{BB962C8B-B14F-4D97-AF65-F5344CB8AC3E}">
        <p14:creationId xmlns:p14="http://schemas.microsoft.com/office/powerpoint/2010/main" val="1843483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16</a:t>
            </a:fld>
            <a:endParaRPr lang="zh-CN" altLang="en-US"/>
          </a:p>
        </p:txBody>
      </p:sp>
    </p:spTree>
    <p:extLst>
      <p:ext uri="{BB962C8B-B14F-4D97-AF65-F5344CB8AC3E}">
        <p14:creationId xmlns:p14="http://schemas.microsoft.com/office/powerpoint/2010/main" val="988081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2</a:t>
            </a:fld>
            <a:endParaRPr lang="zh-CN" altLang="en-US"/>
          </a:p>
        </p:txBody>
      </p:sp>
    </p:spTree>
    <p:extLst>
      <p:ext uri="{BB962C8B-B14F-4D97-AF65-F5344CB8AC3E}">
        <p14:creationId xmlns:p14="http://schemas.microsoft.com/office/powerpoint/2010/main" val="102221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B859D290-D985-411D-9682-F67D75E8F91D}" type="datetime1">
              <a:rPr lang="zh-CN" altLang="en-US" smtClean="0"/>
              <a:pPr/>
              <a:t>2018/10/13</a:t>
            </a:fld>
            <a:endParaRPr lang="zh-CN" altLang="en-US" sz="1200"/>
          </a:p>
        </p:txBody>
      </p:sp>
      <p:sp>
        <p:nvSpPr>
          <p:cNvPr id="5" name="灯片编号占位符 4"/>
          <p:cNvSpPr>
            <a:spLocks noGrp="1"/>
          </p:cNvSpPr>
          <p:nvPr>
            <p:ph type="sldNum" sz="quarter" idx="11"/>
          </p:nvPr>
        </p:nvSpPr>
        <p:spPr/>
        <p:txBody>
          <a:bodyPr/>
          <a:lstStyle/>
          <a:p>
            <a:fld id="{F86BACA0-EB3D-4B88-810F-2A2ECB2CFB33}" type="slidenum">
              <a:rPr lang="zh-CN" altLang="en-US" smtClean="0"/>
              <a:pPr/>
              <a:t>3</a:t>
            </a:fld>
            <a:endParaRPr lang="zh-CN" altLang="en-US" sz="1200"/>
          </a:p>
        </p:txBody>
      </p:sp>
    </p:spTree>
    <p:extLst>
      <p:ext uri="{BB962C8B-B14F-4D97-AF65-F5344CB8AC3E}">
        <p14:creationId xmlns:p14="http://schemas.microsoft.com/office/powerpoint/2010/main" val="285538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Garfield++   </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 a toolkit for the detailed simulation of particle detectors that use gas and semi-conductors as sensitive medium. The main area of application is currently in </a:t>
            </a:r>
            <a:r>
              <a:rPr lang="en-US" altLang="zh-CN" sz="1200" b="0" i="0" kern="1200" dirty="0" err="1" smtClean="0">
                <a:solidFill>
                  <a:schemeClr val="tx1"/>
                </a:solidFill>
                <a:effectLst/>
                <a:latin typeface="+mn-lt"/>
                <a:ea typeface="+mn-ea"/>
                <a:cs typeface="+mn-cs"/>
              </a:rPr>
              <a:t>micropattern</a:t>
            </a:r>
            <a:r>
              <a:rPr lang="en-US" altLang="zh-CN" sz="1200" b="0" i="0" kern="1200" dirty="0" smtClean="0">
                <a:solidFill>
                  <a:schemeClr val="tx1"/>
                </a:solidFill>
                <a:effectLst/>
                <a:latin typeface="+mn-lt"/>
                <a:ea typeface="+mn-ea"/>
                <a:cs typeface="+mn-cs"/>
              </a:rPr>
              <a:t> gaseous detectors.</a:t>
            </a:r>
          </a:p>
          <a:p>
            <a:r>
              <a:rPr lang="en-US" altLang="zh-CN" sz="1200" b="0" i="0" kern="1200" dirty="0" smtClean="0">
                <a:solidFill>
                  <a:schemeClr val="tx1"/>
                </a:solidFill>
                <a:effectLst/>
                <a:latin typeface="+mn-lt"/>
                <a:ea typeface="+mn-ea"/>
                <a:cs typeface="+mn-cs"/>
              </a:rPr>
              <a:t>Electric field </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 finite element programs</a:t>
            </a:r>
          </a:p>
          <a:p>
            <a:r>
              <a:rPr lang="en-US" altLang="zh-CN" sz="1200" b="0" i="0" kern="1200" dirty="0" err="1" smtClean="0">
                <a:solidFill>
                  <a:schemeClr val="tx1"/>
                </a:solidFill>
                <a:effectLst/>
                <a:latin typeface="+mn-lt"/>
                <a:ea typeface="+mn-ea"/>
                <a:cs typeface="+mn-cs"/>
              </a:rPr>
              <a:t>Magboltz</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solves the Boltzmann transport equations for electrons in gas mixtures under the influence of electric and magnetic fields.</a:t>
            </a:r>
          </a:p>
          <a:p>
            <a:r>
              <a:rPr lang="en-US" altLang="zh-CN" sz="1200" b="0" i="0" kern="1200" dirty="0" smtClean="0">
                <a:solidFill>
                  <a:schemeClr val="tx1"/>
                </a:solidFill>
                <a:effectLst/>
                <a:latin typeface="+mn-lt"/>
                <a:ea typeface="+mn-ea"/>
                <a:cs typeface="+mn-cs"/>
              </a:rPr>
              <a:t>Heed</a:t>
            </a:r>
            <a:r>
              <a:rPr lang="en-US" altLang="zh-CN" sz="1200" b="0" i="0" kern="1200" baseline="0" dirty="0" smtClean="0">
                <a:solidFill>
                  <a:schemeClr val="tx1"/>
                </a:solidFill>
                <a:effectLst/>
                <a:latin typeface="+mn-lt"/>
                <a:ea typeface="+mn-ea"/>
                <a:cs typeface="+mn-cs"/>
              </a:rPr>
              <a:t> p</a:t>
            </a:r>
            <a:r>
              <a:rPr lang="en-US" altLang="zh-CN" sz="1200" b="0" i="0" kern="1200" dirty="0" smtClean="0">
                <a:solidFill>
                  <a:schemeClr val="tx1"/>
                </a:solidFill>
                <a:effectLst/>
                <a:latin typeface="+mn-lt"/>
                <a:ea typeface="+mn-ea"/>
                <a:cs typeface="+mn-cs"/>
              </a:rPr>
              <a:t>rogram</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 generates </a:t>
            </a:r>
            <a:r>
              <a:rPr lang="en-US" altLang="zh-CN" sz="1200" b="0" i="0" kern="1200" dirty="0" err="1" smtClean="0">
                <a:solidFill>
                  <a:schemeClr val="tx1"/>
                </a:solidFill>
                <a:effectLst/>
                <a:latin typeface="+mn-lt"/>
                <a:ea typeface="+mn-ea"/>
                <a:cs typeface="+mn-cs"/>
              </a:rPr>
              <a:t>ionisation</a:t>
            </a:r>
            <a:r>
              <a:rPr lang="en-US" altLang="zh-CN" sz="1200" b="0" i="0" kern="1200" dirty="0" smtClean="0">
                <a:solidFill>
                  <a:schemeClr val="tx1"/>
                </a:solidFill>
                <a:effectLst/>
                <a:latin typeface="+mn-lt"/>
                <a:ea typeface="+mn-ea"/>
                <a:cs typeface="+mn-cs"/>
              </a:rPr>
              <a:t> patterns of fast charged particles. </a:t>
            </a:r>
          </a:p>
          <a:p>
            <a:r>
              <a:rPr lang="en-US" altLang="zh-CN" sz="1200" b="0" i="0" u="none" kern="1200" dirty="0" err="1" smtClean="0">
                <a:solidFill>
                  <a:srgbClr val="4646C5"/>
                </a:solidFill>
                <a:effectLst/>
                <a:latin typeface="+mn-lt"/>
                <a:ea typeface="+mn-ea"/>
                <a:cs typeface="+mn-cs"/>
              </a:rPr>
              <a:t>Degrad</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calculates the cluster size distribution and primary cluster distribution in gas mixtures for minimum </a:t>
            </a:r>
            <a:r>
              <a:rPr lang="en-US" altLang="zh-CN" sz="1200" b="0" i="0" kern="1200" dirty="0" err="1" smtClean="0">
                <a:solidFill>
                  <a:schemeClr val="tx1"/>
                </a:solidFill>
                <a:effectLst/>
                <a:latin typeface="+mn-lt"/>
                <a:ea typeface="+mn-ea"/>
                <a:cs typeface="+mn-cs"/>
              </a:rPr>
              <a:t>ionising</a:t>
            </a:r>
            <a:r>
              <a:rPr lang="en-US" altLang="zh-CN" sz="1200" b="0" i="0" kern="1200" dirty="0" smtClean="0">
                <a:solidFill>
                  <a:schemeClr val="tx1"/>
                </a:solidFill>
                <a:effectLst/>
                <a:latin typeface="+mn-lt"/>
                <a:ea typeface="+mn-ea"/>
                <a:cs typeface="+mn-cs"/>
              </a:rPr>
              <a:t> particles and X-rays.</a:t>
            </a:r>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4</a:t>
            </a:fld>
            <a:endParaRPr lang="zh-CN" altLang="en-US"/>
          </a:p>
        </p:txBody>
      </p:sp>
    </p:spTree>
    <p:extLst>
      <p:ext uri="{BB962C8B-B14F-4D97-AF65-F5344CB8AC3E}">
        <p14:creationId xmlns:p14="http://schemas.microsoft.com/office/powerpoint/2010/main" val="414062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5</a:t>
            </a:fld>
            <a:endParaRPr lang="zh-CN" altLang="en-US"/>
          </a:p>
        </p:txBody>
      </p:sp>
    </p:spTree>
    <p:extLst>
      <p:ext uri="{BB962C8B-B14F-4D97-AF65-F5344CB8AC3E}">
        <p14:creationId xmlns:p14="http://schemas.microsoft.com/office/powerpoint/2010/main" val="340616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6</a:t>
            </a:fld>
            <a:endParaRPr lang="zh-CN" altLang="en-US"/>
          </a:p>
        </p:txBody>
      </p:sp>
    </p:spTree>
    <p:extLst>
      <p:ext uri="{BB962C8B-B14F-4D97-AF65-F5344CB8AC3E}">
        <p14:creationId xmlns:p14="http://schemas.microsoft.com/office/powerpoint/2010/main" val="1075301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t>7</a:t>
            </a:fld>
            <a:endParaRPr lang="zh-CN" altLang="en-US"/>
          </a:p>
        </p:txBody>
      </p:sp>
    </p:spTree>
    <p:extLst>
      <p:ext uri="{BB962C8B-B14F-4D97-AF65-F5344CB8AC3E}">
        <p14:creationId xmlns:p14="http://schemas.microsoft.com/office/powerpoint/2010/main" val="153885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4A4E2E4E-2FFD-4B0E-BE9C-FA7BDC09154E}" type="slidenum">
              <a:rPr lang="zh-CN" altLang="en-US" smtClean="0"/>
              <a:pPr/>
              <a:t>8</a:t>
            </a:fld>
            <a:endParaRPr lang="zh-CN" altLang="en-US"/>
          </a:p>
        </p:txBody>
      </p:sp>
    </p:spTree>
    <p:extLst>
      <p:ext uri="{BB962C8B-B14F-4D97-AF65-F5344CB8AC3E}">
        <p14:creationId xmlns:p14="http://schemas.microsoft.com/office/powerpoint/2010/main" val="3542829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8537CBA-0E44-4282-A4F0-C3BCC1A4C2D1}" type="slidenum">
              <a:rPr lang="zh-CN" altLang="en-US" smtClean="0"/>
              <a:t>9</a:t>
            </a:fld>
            <a:endParaRPr lang="zh-CN" altLang="en-US"/>
          </a:p>
        </p:txBody>
      </p:sp>
    </p:spTree>
    <p:extLst>
      <p:ext uri="{BB962C8B-B14F-4D97-AF65-F5344CB8AC3E}">
        <p14:creationId xmlns:p14="http://schemas.microsoft.com/office/powerpoint/2010/main" val="173442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815011272"/>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3105365753"/>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619847810"/>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cxnSp>
        <p:nvCxnSpPr>
          <p:cNvPr id="3" name="直接连接符 2"/>
          <p:cNvCxnSpPr/>
          <p:nvPr userDrawn="1"/>
        </p:nvCxnSpPr>
        <p:spPr>
          <a:xfrm>
            <a:off x="515259" y="624118"/>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5436099"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3278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7"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5" y="-20538"/>
            <a:ext cx="1704311" cy="720080"/>
          </a:xfrm>
          <a:prstGeom prst="rect">
            <a:avLst/>
          </a:prstGeom>
        </p:spPr>
      </p:pic>
    </p:spTree>
    <p:extLst>
      <p:ext uri="{BB962C8B-B14F-4D97-AF65-F5344CB8AC3E}">
        <p14:creationId xmlns:p14="http://schemas.microsoft.com/office/powerpoint/2010/main" val="3974026585"/>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740"/>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30016377"/>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957390"/>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1_标题幻灯片">
    <p:bg>
      <p:bgPr>
        <a:pattFill prst="ltUpDiag">
          <a:fgClr>
            <a:schemeClr val="accent6">
              <a:lumMod val="8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37429"/>
      </p:ext>
    </p:extLst>
  </p:cSld>
  <p:clrMapOvr>
    <a:masterClrMapping/>
  </p:clrMapOvr>
  <p:transition spd="slow">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2180677444"/>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6" name="灯片编号占位符 5"/>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1172218166"/>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1051850969"/>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2" y="1151335"/>
            <a:ext cx="4040188"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2"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9" y="1151335"/>
            <a:ext cx="4041775" cy="47982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9" name="灯片编号占位符 8"/>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113486126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5" name="灯片编号占位符 4"/>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2101343882"/>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4" name="灯片编号占位符 3"/>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429371218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04792"/>
            <a:ext cx="5111751"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4" y="1076328"/>
            <a:ext cx="3008313" cy="351829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321738283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1792288" y="4025507"/>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7" name="灯片编号占位符 6"/>
          <p:cNvSpPr>
            <a:spLocks noGrp="1"/>
          </p:cNvSpPr>
          <p:nvPr>
            <p:ph type="sldNum" sz="quarter" idx="12"/>
          </p:nvPr>
        </p:nvSpPr>
        <p:spPr/>
        <p:txBody>
          <a:body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3634744713"/>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smtClean="0"/>
              <a:t>第八届先进气体探测器研讨会   湖南衡阳</a:t>
            </a:r>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BEBC7A-FD02-486B-81B5-A845787C689C}" type="slidenum">
              <a:rPr lang="zh-CN" altLang="en-US" smtClean="0"/>
              <a:t>‹#›</a:t>
            </a:fld>
            <a:endParaRPr lang="zh-CN" altLang="en-US"/>
          </a:p>
        </p:txBody>
      </p:sp>
    </p:spTree>
    <p:extLst>
      <p:ext uri="{BB962C8B-B14F-4D97-AF65-F5344CB8AC3E}">
        <p14:creationId xmlns:p14="http://schemas.microsoft.com/office/powerpoint/2010/main" val="398978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9" r:id="rId16"/>
  </p:sldLayoutIdLst>
  <p:transition spd="slow">
    <p:pull/>
  </p:transition>
  <p:hf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notesSlide" Target="../notesSlides/notesSlide12.xml"/><Relationship Id="rId7"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hyperlink" Target="http://inspirehep.net/author/profile/Correia,%20P.M.M.?recid=1634671&amp;ln=zh_CN"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4.xml"/><Relationship Id="rId7"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42.png"/><Relationship Id="rId5" Type="http://schemas.openxmlformats.org/officeDocument/2006/relationships/hyperlink" Target="http://inspirehep.net/author/profile/Correia,%20P.M.M.?recid=1634671&amp;ln=zh_CN" TargetMode="External"/><Relationship Id="rId10" Type="http://schemas.openxmlformats.org/officeDocument/2006/relationships/image" Target="../media/image450.png"/><Relationship Id="rId4" Type="http://schemas.openxmlformats.org/officeDocument/2006/relationships/hyperlink" Target="http://inspirehep.net/record/1634671?ln=zh_CN" TargetMode="External"/><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hyperlink" Target="http://inspirehep.net/author/profile/Correia,%20P.M.M.?recid=1634671&amp;ln=zh_CN" TargetMode="External"/><Relationship Id="rId4" Type="http://schemas.openxmlformats.org/officeDocument/2006/relationships/hyperlink" Target="http://inspirehep.net/record/1634671?ln=zh_CN"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indico.cern.ch/event/525268/" TargetMode="External"/><Relationship Id="rId3" Type="http://schemas.openxmlformats.org/officeDocument/2006/relationships/notesSlide" Target="../notesSlides/notesSlide6.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1877660"/>
            <a:ext cx="9144000" cy="2492567"/>
          </a:xfrm>
          <a:prstGeom prst="rect">
            <a:avLst/>
          </a:prstGeom>
          <a:solidFill>
            <a:srgbClr val="1A3F6C"/>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a:p>
        </p:txBody>
      </p:sp>
      <p:pic>
        <p:nvPicPr>
          <p:cNvPr id="103" name="Picture 2" descr="C:\Users\Administrator\Desktop\微立体创业计划\001.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3354697" y="-135395"/>
            <a:ext cx="2139323" cy="21390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4" name="Picture 3" descr="C:\Users\Administrator\Desktop\微立体创业计划\0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19150" y="-240078"/>
            <a:ext cx="2300631" cy="2300320"/>
          </a:xfrm>
          <a:prstGeom prst="rect">
            <a:avLst/>
          </a:prstGeom>
          <a:noFill/>
          <a:effectLst>
            <a:outerShdw blurRad="50800" dist="50800" dir="5400000" algn="ctr" rotWithShape="0">
              <a:schemeClr val="bg1">
                <a:alpha val="0"/>
              </a:schemeClr>
            </a:outerShdw>
          </a:effectLst>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015413" y="5314104"/>
            <a:ext cx="1128587" cy="369306"/>
          </a:xfrm>
          <a:prstGeom prst="rect">
            <a:avLst/>
          </a:prstGeom>
          <a:noFill/>
        </p:spPr>
        <p:txBody>
          <a:bodyPr wrap="square" lIns="91413" tIns="45707" rIns="91413" bIns="45707" rtlCol="0">
            <a:spAutoFit/>
          </a:bodyPr>
          <a:lstStyle/>
          <a:p>
            <a:r>
              <a:rPr lang="zh-CN" altLang="en-US" dirty="0"/>
              <a:t>延时文字</a:t>
            </a:r>
          </a:p>
        </p:txBody>
      </p:sp>
      <p:sp>
        <p:nvSpPr>
          <p:cNvPr id="23" name="圆角矩形 22"/>
          <p:cNvSpPr/>
          <p:nvPr/>
        </p:nvSpPr>
        <p:spPr>
          <a:xfrm>
            <a:off x="2707937" y="3064792"/>
            <a:ext cx="3945007" cy="613948"/>
          </a:xfrm>
          <a:prstGeom prst="roundRect">
            <a:avLst/>
          </a:prstGeom>
          <a:solidFill>
            <a:schemeClr val="bg1">
              <a:lumMod val="50000"/>
            </a:schemeClr>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dirty="0"/>
          </a:p>
        </p:txBody>
      </p:sp>
      <p:sp>
        <p:nvSpPr>
          <p:cNvPr id="24" name="TextBox 23"/>
          <p:cNvSpPr txBox="1"/>
          <p:nvPr/>
        </p:nvSpPr>
        <p:spPr>
          <a:xfrm>
            <a:off x="2930907" y="3033459"/>
            <a:ext cx="3647098" cy="646305"/>
          </a:xfrm>
          <a:prstGeom prst="rect">
            <a:avLst/>
          </a:prstGeom>
          <a:noFill/>
        </p:spPr>
        <p:txBody>
          <a:bodyPr wrap="none" lIns="91413" tIns="45707" rIns="91413" bIns="45707" rtlCol="0">
            <a:spAutoFit/>
          </a:bodyPr>
          <a:lstStyle/>
          <a:p>
            <a:r>
              <a:rPr lang="zh-CN" altLang="en-US"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核探测与核电子学国家重点实验室</a:t>
            </a:r>
          </a:p>
          <a:p>
            <a:pPr algn="ctr"/>
            <a:r>
              <a:rPr lang="zh-CN" altLang="en-US"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rPr>
              <a:t>中国科学技术大学 </a:t>
            </a:r>
            <a:endParaRPr lang="en-US" altLang="zh-CN" dirty="0">
              <a:solidFill>
                <a:schemeClr val="bg1"/>
              </a:solidFill>
              <a:effectLst>
                <a:outerShdw blurRad="50800" dist="38100" dir="10800000" algn="r" rotWithShape="0">
                  <a:prstClr val="black">
                    <a:alpha val="40000"/>
                  </a:prstClr>
                </a:outerShdw>
              </a:effectLst>
              <a:latin typeface="方正兰亭粗黑_GBK" panose="02000000000000000000" pitchFamily="2" charset="-122"/>
              <a:ea typeface="方正兰亭粗黑_GBK" panose="02000000000000000000" pitchFamily="2" charset="-122"/>
            </a:endParaRPr>
          </a:p>
        </p:txBody>
      </p:sp>
      <p:grpSp>
        <p:nvGrpSpPr>
          <p:cNvPr id="25" name="Group 91"/>
          <p:cNvGrpSpPr>
            <a:grpSpLocks/>
          </p:cNvGrpSpPr>
          <p:nvPr/>
        </p:nvGrpSpPr>
        <p:grpSpPr bwMode="auto">
          <a:xfrm>
            <a:off x="2365957" y="3095195"/>
            <a:ext cx="536815" cy="652507"/>
            <a:chOff x="936" y="1480"/>
            <a:chExt cx="1589" cy="1990"/>
          </a:xfrm>
        </p:grpSpPr>
        <p:grpSp>
          <p:nvGrpSpPr>
            <p:cNvPr id="26" name="组合 33"/>
            <p:cNvGrpSpPr>
              <a:grpSpLocks/>
            </p:cNvGrpSpPr>
            <p:nvPr/>
          </p:nvGrpSpPr>
          <p:grpSpPr bwMode="auto">
            <a:xfrm>
              <a:off x="985" y="1581"/>
              <a:ext cx="1441" cy="1889"/>
              <a:chOff x="1754168" y="3653262"/>
              <a:chExt cx="1857599" cy="2439745"/>
            </a:xfrm>
          </p:grpSpPr>
          <p:sp>
            <p:nvSpPr>
              <p:cNvPr id="31" name="椭圆 30"/>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latin typeface="+mj-lt"/>
                  <a:ea typeface="方正超粗黑简体" panose="03000509000000000000" pitchFamily="65" charset="-122"/>
                </a:endParaRPr>
              </a:p>
            </p:txBody>
          </p:sp>
          <p:sp>
            <p:nvSpPr>
              <p:cNvPr id="32" name="椭圆 31"/>
              <p:cNvSpPr/>
              <p:nvPr/>
            </p:nvSpPr>
            <p:spPr>
              <a:xfrm>
                <a:off x="1911556" y="3810650"/>
                <a:ext cx="1542822" cy="1542820"/>
              </a:xfrm>
              <a:prstGeom prst="ellipse">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椭圆 32"/>
              <p:cNvSpPr/>
              <p:nvPr/>
            </p:nvSpPr>
            <p:spPr>
              <a:xfrm>
                <a:off x="1890879" y="3789973"/>
                <a:ext cx="1584176" cy="1584174"/>
              </a:xfrm>
              <a:prstGeom prst="ellipse">
                <a:avLst/>
              </a:prstGeom>
              <a:solidFill>
                <a:srgbClr val="1A3F6C"/>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solidFill>
                    <a:srgbClr val="0087CF"/>
                  </a:solidFill>
                  <a:latin typeface="+mj-lt"/>
                  <a:ea typeface="方正超粗黑简体" panose="03000509000000000000" pitchFamily="65" charset="-122"/>
                </a:endParaRPr>
              </a:p>
            </p:txBody>
          </p:sp>
          <p:sp>
            <p:nvSpPr>
              <p:cNvPr id="34" name="矩形 33"/>
              <p:cNvSpPr/>
              <p:nvPr/>
            </p:nvSpPr>
            <p:spPr>
              <a:xfrm>
                <a:off x="2328986" y="4093181"/>
                <a:ext cx="704895" cy="1999826"/>
              </a:xfrm>
              <a:prstGeom prst="rect">
                <a:avLst/>
              </a:prstGeom>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ctr"/>
                <a:endParaRPr lang="zh-CN" altLang="zh-CN" sz="2700" b="1">
                  <a:solidFill>
                    <a:srgbClr val="CA0098"/>
                  </a:solidFill>
                  <a:latin typeface="微软雅黑" pitchFamily="34" charset="-122"/>
                  <a:ea typeface="微软雅黑" pitchFamily="34" charset="-122"/>
                </a:endParaRPr>
              </a:p>
            </p:txBody>
          </p:sp>
        </p:grpSp>
        <p:grpSp>
          <p:nvGrpSpPr>
            <p:cNvPr id="27" name="组合 4"/>
            <p:cNvGrpSpPr>
              <a:grpSpLocks/>
            </p:cNvGrpSpPr>
            <p:nvPr/>
          </p:nvGrpSpPr>
          <p:grpSpPr bwMode="auto">
            <a:xfrm>
              <a:off x="936" y="1480"/>
              <a:ext cx="1589" cy="1588"/>
              <a:chOff x="3733576" y="3930057"/>
              <a:chExt cx="1801556" cy="1800152"/>
            </a:xfrm>
          </p:grpSpPr>
          <p:sp>
            <p:nvSpPr>
              <p:cNvPr id="28" name="椭圆 27"/>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9"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0"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sp>
        <p:nvSpPr>
          <p:cNvPr id="2" name="TextBox 1"/>
          <p:cNvSpPr txBox="1"/>
          <p:nvPr/>
        </p:nvSpPr>
        <p:spPr>
          <a:xfrm>
            <a:off x="1661173" y="2012046"/>
            <a:ext cx="6201036" cy="1384968"/>
          </a:xfrm>
          <a:prstGeom prst="rect">
            <a:avLst/>
          </a:prstGeom>
          <a:noFill/>
        </p:spPr>
        <p:txBody>
          <a:bodyPr wrap="square" lIns="91413" tIns="45707" rIns="91413" bIns="45707"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一种</a:t>
            </a:r>
            <a:r>
              <a:rPr lang="zh-CN" altLang="zh-CN" sz="2800" b="1" dirty="0">
                <a:solidFill>
                  <a:schemeClr val="bg1"/>
                </a:solidFill>
                <a:latin typeface="微软雅黑" panose="020B0503020204020204" pitchFamily="34" charset="-122"/>
                <a:ea typeface="微软雅黑" panose="020B0503020204020204" pitchFamily="34" charset="-122"/>
              </a:rPr>
              <a:t>快速模拟</a:t>
            </a:r>
            <a:r>
              <a:rPr lang="en-US" altLang="zh-CN" sz="2800" b="1" dirty="0">
                <a:solidFill>
                  <a:schemeClr val="bg1"/>
                </a:solidFill>
                <a:latin typeface="微软雅黑" panose="020B0503020204020204" pitchFamily="34" charset="-122"/>
                <a:ea typeface="微软雅黑" panose="020B0503020204020204" pitchFamily="34" charset="-122"/>
              </a:rPr>
              <a:t>THGEM Charging-up</a:t>
            </a:r>
            <a:r>
              <a:rPr lang="zh-CN" altLang="zh-CN" sz="2800" b="1" dirty="0">
                <a:solidFill>
                  <a:schemeClr val="bg1"/>
                </a:solidFill>
                <a:latin typeface="微软雅黑" panose="020B0503020204020204" pitchFamily="34" charset="-122"/>
                <a:ea typeface="微软雅黑" panose="020B0503020204020204" pitchFamily="34" charset="-122"/>
              </a:rPr>
              <a:t>效应的方法</a:t>
            </a:r>
            <a:r>
              <a:rPr lang="zh-CN" altLang="en-US" sz="2800" b="1" dirty="0">
                <a:solidFill>
                  <a:schemeClr val="bg1"/>
                </a:solidFill>
                <a:latin typeface="微软雅黑" panose="020B0503020204020204" pitchFamily="34" charset="-122"/>
                <a:ea typeface="微软雅黑" panose="020B0503020204020204" pitchFamily="34" charset="-122"/>
              </a:rPr>
              <a:t>研究</a:t>
            </a:r>
            <a:r>
              <a:rPr lang="en-US" altLang="zh-CN" sz="2800" b="1" dirty="0">
                <a:solidFill>
                  <a:schemeClr val="bg1"/>
                </a:solidFill>
                <a:latin typeface="微软雅黑" panose="020B0503020204020204" pitchFamily="34" charset="-122"/>
                <a:ea typeface="微软雅黑" panose="020B0503020204020204" pitchFamily="34" charset="-122"/>
              </a:rPr>
              <a:t/>
            </a:r>
            <a:br>
              <a:rPr lang="en-US" altLang="zh-CN" sz="2800" b="1" dirty="0">
                <a:solidFill>
                  <a:schemeClr val="bg1"/>
                </a:solidFill>
                <a:latin typeface="微软雅黑" panose="020B0503020204020204" pitchFamily="34" charset="-122"/>
                <a:ea typeface="微软雅黑" panose="020B0503020204020204" pitchFamily="34" charset="-122"/>
              </a:rPr>
            </a:b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3030211" y="3806490"/>
            <a:ext cx="3335269" cy="523220"/>
          </a:xfrm>
          <a:prstGeom prst="rect">
            <a:avLst/>
          </a:prstGeom>
          <a:noFill/>
        </p:spPr>
        <p:txBody>
          <a:bodyPr wrap="square" rtlCol="0">
            <a:spAutoFit/>
          </a:bodyPr>
          <a:lstStyle/>
          <a:p>
            <a:pPr algn="ctr"/>
            <a:r>
              <a:rPr lang="zh-CN" altLang="en-US" sz="1400" dirty="0">
                <a:solidFill>
                  <a:schemeClr val="bg1"/>
                </a:solidFill>
                <a:latin typeface="微软雅黑" pitchFamily="34" charset="-122"/>
                <a:ea typeface="微软雅黑" pitchFamily="34" charset="-122"/>
              </a:rPr>
              <a:t>报告人：宋国锋</a:t>
            </a:r>
            <a:endParaRPr lang="en-US" altLang="zh-CN" sz="1400" dirty="0">
              <a:solidFill>
                <a:schemeClr val="bg1"/>
              </a:solidFill>
              <a:latin typeface="微软雅黑" pitchFamily="34" charset="-122"/>
              <a:ea typeface="微软雅黑" pitchFamily="34" charset="-122"/>
            </a:endParaRPr>
          </a:p>
          <a:p>
            <a:pPr algn="ctr"/>
            <a:r>
              <a:rPr lang="en-US" altLang="zh-CN" sz="1400" dirty="0">
                <a:solidFill>
                  <a:schemeClr val="bg1"/>
                </a:solidFill>
                <a:latin typeface="微软雅黑" pitchFamily="34" charset="-122"/>
                <a:ea typeface="微软雅黑" pitchFamily="34" charset="-122"/>
              </a:rPr>
              <a:t>2018/10/14</a:t>
            </a:r>
            <a:endParaRPr lang="zh-CN" altLang="en-US" sz="1400" dirty="0">
              <a:solidFill>
                <a:schemeClr val="bg1"/>
              </a:solidFill>
              <a:latin typeface="微软雅黑" pitchFamily="34" charset="-122"/>
              <a:ea typeface="微软雅黑" pitchFamily="34" charset="-122"/>
            </a:endParaRPr>
          </a:p>
        </p:txBody>
      </p:sp>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99035" y="66077"/>
            <a:ext cx="1706503" cy="1706503"/>
          </a:xfrm>
          <a:prstGeom prst="rect">
            <a:avLst/>
          </a:prstGeom>
          <a:effectLst>
            <a:glow>
              <a:schemeClr val="accent1"/>
            </a:glow>
            <a:softEdge rad="203200"/>
          </a:effectLst>
        </p:spPr>
      </p:pic>
      <p:sp>
        <p:nvSpPr>
          <p:cNvPr id="21" name="页脚占位符 1"/>
          <p:cNvSpPr txBox="1">
            <a:spLocks/>
          </p:cNvSpPr>
          <p:nvPr/>
        </p:nvSpPr>
        <p:spPr>
          <a:xfrm>
            <a:off x="2625513" y="4719909"/>
            <a:ext cx="4533900" cy="273844"/>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第八届先进气体探测器研讨会   湖南衡阳</a:t>
            </a:r>
          </a:p>
        </p:txBody>
      </p:sp>
    </p:spTree>
    <p:extLst>
      <p:ext uri="{BB962C8B-B14F-4D97-AF65-F5344CB8AC3E}">
        <p14:creationId xmlns:p14="http://schemas.microsoft.com/office/powerpoint/2010/main" val="677344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3320003" y="337951"/>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92" name="文本框 7"/>
          <p:cNvSpPr txBox="1">
            <a:spLocks noChangeArrowheads="1"/>
          </p:cNvSpPr>
          <p:nvPr/>
        </p:nvSpPr>
        <p:spPr bwMode="auto">
          <a:xfrm>
            <a:off x="950935" y="4326090"/>
            <a:ext cx="527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zh-CN" altLang="en-US" sz="1400" dirty="0">
                <a:solidFill>
                  <a:srgbClr val="C00000"/>
                </a:solidFill>
                <a:latin typeface="微软雅黑" panose="020B0503020204020204" pitchFamily="34" charset="-122"/>
                <a:ea typeface="微软雅黑" panose="020B0503020204020204" pitchFamily="34" charset="-122"/>
              </a:rPr>
              <a:t>初始电场</a:t>
            </a:r>
            <a:r>
              <a:rPr lang="en-US" altLang="zh-CN" sz="14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左</a:t>
            </a:r>
            <a:r>
              <a:rPr lang="en-US" altLang="zh-CN" sz="14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和迭加电荷平衡时的电场</a:t>
            </a:r>
            <a:r>
              <a:rPr lang="en-US" altLang="zh-CN" sz="14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右</a:t>
            </a:r>
            <a:r>
              <a:rPr lang="en-US" altLang="zh-CN" sz="1400" dirty="0">
                <a:solidFill>
                  <a:srgbClr val="C00000"/>
                </a:solidFill>
                <a:latin typeface="微软雅黑" panose="020B0503020204020204" pitchFamily="34" charset="-122"/>
                <a:ea typeface="微软雅黑" panose="020B0503020204020204" pitchFamily="34" charset="-122"/>
              </a:rPr>
              <a:t>)</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
        <p:nvSpPr>
          <p:cNvPr id="98" name="TextBox 6"/>
          <p:cNvSpPr txBox="1"/>
          <p:nvPr/>
        </p:nvSpPr>
        <p:spPr>
          <a:xfrm>
            <a:off x="979447" y="242193"/>
            <a:ext cx="2249334"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模拟过程和结果</a:t>
            </a:r>
          </a:p>
        </p:txBody>
      </p:sp>
      <p:sp>
        <p:nvSpPr>
          <p:cNvPr id="99" name="TextBox 7"/>
          <p:cNvSpPr txBox="1"/>
          <p:nvPr/>
        </p:nvSpPr>
        <p:spPr>
          <a:xfrm>
            <a:off x="3465870" y="279019"/>
            <a:ext cx="3679723" cy="338554"/>
          </a:xfrm>
          <a:prstGeom prst="rect">
            <a:avLst/>
          </a:prstGeom>
          <a:noFill/>
        </p:spPr>
        <p:txBody>
          <a:bodyPr wrap="square" rtlCol="0">
            <a:spAutoFit/>
          </a:bodyPr>
          <a:lstStyle/>
          <a:p>
            <a:pPr algn="ctr"/>
            <a:r>
              <a:rPr lang="en-US" altLang="zh-CN" sz="1600" cap="all" dirty="0">
                <a:solidFill>
                  <a:srgbClr val="C00000"/>
                </a:solidFill>
                <a:latin typeface="Kozuka Gothic Pro R" pitchFamily="34" charset="-128"/>
                <a:ea typeface="Kozuka Gothic Pro R" pitchFamily="34" charset="-128"/>
              </a:rPr>
              <a:t>Simulation Process and Results</a:t>
            </a:r>
            <a:endParaRPr lang="zh-CN" altLang="en-US" sz="1600" cap="all" dirty="0">
              <a:solidFill>
                <a:srgbClr val="C00000"/>
              </a:solidFill>
              <a:latin typeface="Kozuka Gothic Pro R" pitchFamily="34" charset="-128"/>
              <a:ea typeface="Kozuka Gothic Pro R" pitchFamily="34" charset="-128"/>
            </a:endParaRPr>
          </a:p>
        </p:txBody>
      </p:sp>
      <p:sp>
        <p:nvSpPr>
          <p:cNvPr id="9" name="文本框 8"/>
          <p:cNvSpPr txBox="1"/>
          <p:nvPr/>
        </p:nvSpPr>
        <p:spPr>
          <a:xfrm>
            <a:off x="3283195" y="983625"/>
            <a:ext cx="2577612"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迭代添加电荷计算电场</a:t>
            </a:r>
          </a:p>
        </p:txBody>
      </p:sp>
      <p:pic>
        <p:nvPicPr>
          <p:cNvPr id="18" name="内容占位符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979447" y="1676096"/>
            <a:ext cx="3193367" cy="2399391"/>
          </a:xfrm>
          <a:prstGeom prst="rect">
            <a:avLst/>
          </a:prstGeom>
          <a:effectLst>
            <a:outerShdw blurRad="533400" dist="241300" dir="8400000" algn="ctr" rotWithShape="0">
              <a:srgbClr val="000000">
                <a:alpha val="45000"/>
              </a:srgbClr>
            </a:outerShdw>
          </a:effectLst>
        </p:spPr>
      </p:pic>
      <p:pic>
        <p:nvPicPr>
          <p:cNvPr id="19" name="图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5481" y="1694773"/>
            <a:ext cx="3178907" cy="2380715"/>
          </a:xfrm>
          <a:prstGeom prst="rect">
            <a:avLst/>
          </a:prstGeom>
          <a:noFill/>
          <a:ln>
            <a:noFill/>
          </a:ln>
          <a:effectLst>
            <a:outerShdw blurRad="533400" dist="241300" dir="8400000" algn="ctr"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页脚占位符 1"/>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3" name="灯片编号占位符 2"/>
          <p:cNvSpPr>
            <a:spLocks noGrp="1"/>
          </p:cNvSpPr>
          <p:nvPr>
            <p:ph type="sldNum" sz="quarter" idx="12"/>
          </p:nvPr>
        </p:nvSpPr>
        <p:spPr/>
        <p:txBody>
          <a:bodyPr/>
          <a:lstStyle/>
          <a:p>
            <a:fld id="{E1BEBC7A-FD02-486B-81B5-A845787C689C}" type="slidenum">
              <a:rPr lang="zh-CN" altLang="en-US" smtClean="0"/>
              <a:t>10</a:t>
            </a:fld>
            <a:endParaRPr lang="zh-CN" altLang="en-US"/>
          </a:p>
        </p:txBody>
      </p:sp>
    </p:spTree>
    <p:custDataLst>
      <p:tags r:id="rId1"/>
    </p:custDataLst>
    <p:extLst>
      <p:ext uri="{BB962C8B-B14F-4D97-AF65-F5344CB8AC3E}">
        <p14:creationId xmlns:p14="http://schemas.microsoft.com/office/powerpoint/2010/main" val="11717315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153705" y="1295402"/>
            <a:ext cx="5758665" cy="2683309"/>
          </a:xfrm>
          <a:prstGeom prst="rect">
            <a:avLst/>
          </a:prstGeom>
          <a:solidFill>
            <a:schemeClr val="bg1"/>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04801" y="1295401"/>
            <a:ext cx="2613660" cy="2677237"/>
          </a:xfrm>
          <a:prstGeom prst="rect">
            <a:avLst/>
          </a:prstGeom>
          <a:solidFill>
            <a:schemeClr val="bg1"/>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3388583" y="337951"/>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2" name="页脚占位符 1"/>
          <p:cNvSpPr>
            <a:spLocks noGrp="1"/>
          </p:cNvSpPr>
          <p:nvPr>
            <p:ph type="ftr" sz="quarter" idx="11"/>
          </p:nvPr>
        </p:nvSpPr>
        <p:spPr/>
        <p:txBody>
          <a:bodyPr/>
          <a:lstStyle/>
          <a:p>
            <a:r>
              <a:rPr lang="zh-CN" altLang="en-US" dirty="0" smtClean="0"/>
              <a:t>第八届先进气体探测器研讨会   湖南衡阳</a:t>
            </a:r>
            <a:endParaRPr lang="zh-CN" altLang="en-US" dirty="0"/>
          </a:p>
        </p:txBody>
      </p:sp>
      <p:sp>
        <p:nvSpPr>
          <p:cNvPr id="3" name="灯片编号占位符 2"/>
          <p:cNvSpPr>
            <a:spLocks noGrp="1"/>
          </p:cNvSpPr>
          <p:nvPr>
            <p:ph type="sldNum" sz="quarter" idx="12"/>
          </p:nvPr>
        </p:nvSpPr>
        <p:spPr/>
        <p:txBody>
          <a:bodyPr/>
          <a:lstStyle/>
          <a:p>
            <a:fld id="{E1BEBC7A-FD02-486B-81B5-A845787C689C}" type="slidenum">
              <a:rPr lang="zh-CN" altLang="en-US" smtClean="0"/>
              <a:t>11</a:t>
            </a:fld>
            <a:endParaRPr lang="zh-CN" altLang="en-US" dirty="0"/>
          </a:p>
        </p:txBody>
      </p:sp>
      <p:sp>
        <p:nvSpPr>
          <p:cNvPr id="10" name="TextBox 6"/>
          <p:cNvSpPr txBox="1"/>
          <p:nvPr/>
        </p:nvSpPr>
        <p:spPr>
          <a:xfrm>
            <a:off x="979447" y="242193"/>
            <a:ext cx="2249334"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模拟过程和结果</a:t>
            </a:r>
          </a:p>
        </p:txBody>
      </p:sp>
      <p:sp>
        <p:nvSpPr>
          <p:cNvPr id="11" name="TextBox 7"/>
          <p:cNvSpPr txBox="1"/>
          <p:nvPr/>
        </p:nvSpPr>
        <p:spPr>
          <a:xfrm>
            <a:off x="3548386" y="269503"/>
            <a:ext cx="3672800" cy="338554"/>
          </a:xfrm>
          <a:prstGeom prst="rect">
            <a:avLst/>
          </a:prstGeom>
          <a:noFill/>
        </p:spPr>
        <p:txBody>
          <a:bodyPr wrap="none" rtlCol="0">
            <a:spAutoFit/>
          </a:bodyPr>
          <a:lstStyle/>
          <a:p>
            <a:pPr algn="ctr"/>
            <a:r>
              <a:rPr lang="en-US" altLang="zh-CN" sz="1600" cap="all" dirty="0">
                <a:solidFill>
                  <a:srgbClr val="C00000"/>
                </a:solidFill>
                <a:latin typeface="Kozuka Gothic Pro R" pitchFamily="34" charset="-128"/>
                <a:ea typeface="Kozuka Gothic Pro R" pitchFamily="34" charset="-128"/>
              </a:rPr>
              <a:t>Simulation Process and Results</a:t>
            </a:r>
            <a:endParaRPr lang="zh-CN" altLang="en-US" sz="1600" cap="all" dirty="0">
              <a:solidFill>
                <a:srgbClr val="C00000"/>
              </a:solidFill>
              <a:latin typeface="Kozuka Gothic Pro R" pitchFamily="34" charset="-128"/>
              <a:ea typeface="Kozuka Gothic Pro R" pitchFamily="34" charset="-128"/>
            </a:endParaRPr>
          </a:p>
        </p:txBody>
      </p:sp>
      <p:pic>
        <p:nvPicPr>
          <p:cNvPr id="12" name="内容占位符 5"/>
          <p:cNvPicPr>
            <a:picLocks noChangeAspect="1"/>
          </p:cNvPicPr>
          <p:nvPr/>
        </p:nvPicPr>
        <p:blipFill rotWithShape="1">
          <a:blip r:embed="rId4" cstate="print">
            <a:extLst>
              <a:ext uri="{28A0092B-C50C-407E-A947-70E740481C1C}">
                <a14:useLocalDpi xmlns:a14="http://schemas.microsoft.com/office/drawing/2010/main" val="0"/>
              </a:ext>
            </a:extLst>
          </a:blip>
          <a:srcRect l="3067" t="8022" r="1475" b="-452"/>
          <a:stretch/>
        </p:blipFill>
        <p:spPr>
          <a:xfrm>
            <a:off x="3228886" y="1410678"/>
            <a:ext cx="2715879" cy="2310408"/>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4031" t="5686" r="3956" b="3751"/>
          <a:stretch/>
        </p:blipFill>
        <p:spPr>
          <a:xfrm>
            <a:off x="6131809" y="1465082"/>
            <a:ext cx="2684532" cy="2230619"/>
          </a:xfrm>
          <a:prstGeom prst="rect">
            <a:avLst/>
          </a:prstGeom>
        </p:spPr>
      </p:pic>
      <p:sp>
        <p:nvSpPr>
          <p:cNvPr id="5" name="文本框 4"/>
          <p:cNvSpPr txBox="1"/>
          <p:nvPr/>
        </p:nvSpPr>
        <p:spPr>
          <a:xfrm>
            <a:off x="1450113" y="771839"/>
            <a:ext cx="5291183"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Garfield </a:t>
            </a:r>
            <a:r>
              <a:rPr lang="zh-CN" altLang="en-US" dirty="0">
                <a:latin typeface="微软雅黑" panose="020B0503020204020204" pitchFamily="34" charset="-122"/>
                <a:ea typeface="微软雅黑" panose="020B0503020204020204" pitchFamily="34" charset="-122"/>
              </a:rPr>
              <a:t>模拟电子雪崩</a:t>
            </a:r>
          </a:p>
        </p:txBody>
      </p:sp>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l="4479" t="1956" r="1673" b="-349"/>
          <a:stretch/>
        </p:blipFill>
        <p:spPr>
          <a:xfrm>
            <a:off x="439295" y="1385292"/>
            <a:ext cx="2357779" cy="2372439"/>
          </a:xfrm>
          <a:prstGeom prst="rect">
            <a:avLst/>
          </a:prstGeom>
        </p:spPr>
      </p:pic>
      <p:cxnSp>
        <p:nvCxnSpPr>
          <p:cNvPr id="13" name="直接连接符 12"/>
          <p:cNvCxnSpPr/>
          <p:nvPr/>
        </p:nvCxnSpPr>
        <p:spPr>
          <a:xfrm>
            <a:off x="2080260" y="1600201"/>
            <a:ext cx="198120" cy="0"/>
          </a:xfrm>
          <a:prstGeom prst="line">
            <a:avLst/>
          </a:prstGeom>
          <a:ln w="1905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080260" y="1752601"/>
            <a:ext cx="198120" cy="0"/>
          </a:xfrm>
          <a:prstGeom prst="line">
            <a:avLst/>
          </a:prstGeom>
          <a:ln w="190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2202714" y="1482410"/>
            <a:ext cx="647700" cy="400110"/>
          </a:xfrm>
          <a:prstGeom prst="rect">
            <a:avLst/>
          </a:prstGeom>
          <a:noFill/>
        </p:spPr>
        <p:txBody>
          <a:bodyPr wrap="square" rtlCol="0">
            <a:spAutoFit/>
          </a:bodyPr>
          <a:lstStyle/>
          <a:p>
            <a:r>
              <a:rPr lang="en-US" altLang="zh-CN" sz="1000" b="1" dirty="0"/>
              <a:t>Ion</a:t>
            </a:r>
          </a:p>
          <a:p>
            <a:r>
              <a:rPr lang="en-US" altLang="zh-CN" sz="1000" b="1" dirty="0"/>
              <a:t>Electron</a:t>
            </a:r>
            <a:endParaRPr lang="zh-CN" altLang="en-US" sz="1000" b="1" dirty="0"/>
          </a:p>
        </p:txBody>
      </p:sp>
      <p:sp>
        <p:nvSpPr>
          <p:cNvPr id="17" name="文本框 16"/>
          <p:cNvSpPr txBox="1"/>
          <p:nvPr/>
        </p:nvSpPr>
        <p:spPr>
          <a:xfrm>
            <a:off x="5410944" y="3526407"/>
            <a:ext cx="608856" cy="261610"/>
          </a:xfrm>
          <a:prstGeom prst="rect">
            <a:avLst/>
          </a:prstGeom>
          <a:solidFill>
            <a:schemeClr val="bg1"/>
          </a:solidFill>
          <a:effectLst>
            <a:softEdge rad="63500"/>
          </a:effectLst>
        </p:spPr>
        <p:txBody>
          <a:bodyPr wrap="square" rtlCol="0">
            <a:spAutoFit/>
          </a:bodyPr>
          <a:lstStyle/>
          <a:p>
            <a:r>
              <a:rPr lang="en-US" altLang="zh-CN" sz="1100" dirty="0"/>
              <a:t>z(</a:t>
            </a:r>
            <a:r>
              <a:rPr lang="en-US" altLang="zh-CN" sz="1100" dirty="0" err="1"/>
              <a:t>μm</a:t>
            </a:r>
            <a:r>
              <a:rPr lang="en-US" altLang="zh-CN" sz="1100" dirty="0"/>
              <a:t>)</a:t>
            </a:r>
            <a:endParaRPr lang="zh-CN" altLang="en-US" sz="1100" dirty="0"/>
          </a:p>
        </p:txBody>
      </p:sp>
      <p:sp>
        <p:nvSpPr>
          <p:cNvPr id="26" name="文本框 25"/>
          <p:cNvSpPr txBox="1"/>
          <p:nvPr/>
        </p:nvSpPr>
        <p:spPr>
          <a:xfrm>
            <a:off x="8415519" y="3526407"/>
            <a:ext cx="608856" cy="261610"/>
          </a:xfrm>
          <a:prstGeom prst="rect">
            <a:avLst/>
          </a:prstGeom>
          <a:solidFill>
            <a:schemeClr val="bg1"/>
          </a:solidFill>
          <a:effectLst>
            <a:softEdge rad="63500"/>
          </a:effectLst>
        </p:spPr>
        <p:txBody>
          <a:bodyPr wrap="square" rtlCol="0">
            <a:spAutoFit/>
          </a:bodyPr>
          <a:lstStyle/>
          <a:p>
            <a:r>
              <a:rPr lang="en-US" altLang="zh-CN" sz="1100" dirty="0"/>
              <a:t>z(</a:t>
            </a:r>
            <a:r>
              <a:rPr lang="en-US" altLang="zh-CN" sz="1100" dirty="0" err="1"/>
              <a:t>μm</a:t>
            </a:r>
            <a:r>
              <a:rPr lang="en-US" altLang="zh-CN" sz="1100" dirty="0"/>
              <a:t>)</a:t>
            </a:r>
            <a:endParaRPr lang="zh-CN" altLang="en-US" sz="1100" dirty="0"/>
          </a:p>
        </p:txBody>
      </p:sp>
      <p:sp>
        <p:nvSpPr>
          <p:cNvPr id="18" name="文本框 17"/>
          <p:cNvSpPr txBox="1"/>
          <p:nvPr/>
        </p:nvSpPr>
        <p:spPr>
          <a:xfrm>
            <a:off x="601633" y="3695640"/>
            <a:ext cx="2262201" cy="276999"/>
          </a:xfrm>
          <a:prstGeom prst="rect">
            <a:avLst/>
          </a:prstGeom>
          <a:noFill/>
        </p:spPr>
        <p:txBody>
          <a:bodyPr wrap="square" rtlCol="0">
            <a:spAutoFit/>
          </a:bodyPr>
          <a:lstStyle/>
          <a:p>
            <a:r>
              <a:rPr lang="zh-CN" altLang="en-US" sz="1200" dirty="0">
                <a:solidFill>
                  <a:srgbClr val="C00000"/>
                </a:solidFill>
                <a:latin typeface="微软雅黑" panose="020B0503020204020204" pitchFamily="34" charset="-122"/>
                <a:ea typeface="微软雅黑" panose="020B0503020204020204" pitchFamily="34" charset="-122"/>
              </a:rPr>
              <a:t>雪崩过程产生的电荷漂移径迹</a:t>
            </a:r>
          </a:p>
        </p:txBody>
      </p:sp>
      <p:sp>
        <p:nvSpPr>
          <p:cNvPr id="27" name="文本框 26"/>
          <p:cNvSpPr txBox="1"/>
          <p:nvPr/>
        </p:nvSpPr>
        <p:spPr>
          <a:xfrm>
            <a:off x="3793785" y="3695642"/>
            <a:ext cx="5230593" cy="276999"/>
          </a:xfrm>
          <a:prstGeom prst="rect">
            <a:avLst/>
          </a:prstGeom>
          <a:noFill/>
        </p:spPr>
        <p:txBody>
          <a:bodyPr wrap="square" rtlCol="0">
            <a:spAutoFit/>
          </a:bodyPr>
          <a:lstStyle/>
          <a:p>
            <a:r>
              <a:rPr lang="zh-CN" altLang="en-US" sz="1200" dirty="0">
                <a:solidFill>
                  <a:srgbClr val="C00000"/>
                </a:solidFill>
                <a:latin typeface="微软雅黑" panose="020B0503020204020204" pitchFamily="34" charset="-122"/>
                <a:ea typeface="微软雅黑" panose="020B0503020204020204" pitchFamily="34" charset="-122"/>
              </a:rPr>
              <a:t>初始状态（左）和电荷迭代十次后电荷在绝缘介质表面不同位置的分布</a:t>
            </a:r>
          </a:p>
        </p:txBody>
      </p:sp>
      <p:sp>
        <p:nvSpPr>
          <p:cNvPr id="31" name="文本框 30"/>
          <p:cNvSpPr txBox="1"/>
          <p:nvPr/>
        </p:nvSpPr>
        <p:spPr>
          <a:xfrm>
            <a:off x="5036083" y="1536401"/>
            <a:ext cx="647700" cy="553998"/>
          </a:xfrm>
          <a:prstGeom prst="rect">
            <a:avLst/>
          </a:prstGeom>
          <a:noFill/>
        </p:spPr>
        <p:txBody>
          <a:bodyPr wrap="square" rtlCol="0">
            <a:spAutoFit/>
          </a:bodyPr>
          <a:lstStyle/>
          <a:p>
            <a:r>
              <a:rPr lang="en-US" altLang="zh-CN" sz="1000" b="1" dirty="0"/>
              <a:t>Electron</a:t>
            </a:r>
          </a:p>
          <a:p>
            <a:r>
              <a:rPr lang="en-US" altLang="zh-CN" sz="1000" b="1" dirty="0"/>
              <a:t>Ion</a:t>
            </a:r>
            <a:endParaRPr lang="zh-CN" altLang="en-US" sz="1000" b="1" dirty="0"/>
          </a:p>
          <a:p>
            <a:endParaRPr lang="en-US" altLang="zh-CN" sz="1000" b="1" dirty="0"/>
          </a:p>
        </p:txBody>
      </p:sp>
      <p:sp>
        <p:nvSpPr>
          <p:cNvPr id="20" name="矩形 19"/>
          <p:cNvSpPr/>
          <p:nvPr/>
        </p:nvSpPr>
        <p:spPr>
          <a:xfrm>
            <a:off x="4783065" y="1641614"/>
            <a:ext cx="289560" cy="70136"/>
          </a:xfrm>
          <a:prstGeom prst="rect">
            <a:avLst/>
          </a:prstGeom>
          <a:pattFill prst="dkDnDiag">
            <a:fgClr>
              <a:srgbClr val="4646C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777635" y="1796366"/>
            <a:ext cx="289560" cy="70136"/>
          </a:xfrm>
          <a:prstGeom prst="rect">
            <a:avLst/>
          </a:prstGeom>
          <a:pattFill prst="ltUpDiag">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829268" y="1682465"/>
            <a:ext cx="289560" cy="70136"/>
          </a:xfrm>
          <a:prstGeom prst="rect">
            <a:avLst/>
          </a:prstGeom>
          <a:pattFill prst="dkDnDiag">
            <a:fgClr>
              <a:srgbClr val="4646C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7829268" y="1828466"/>
            <a:ext cx="289560" cy="64197"/>
          </a:xfrm>
          <a:prstGeom prst="rect">
            <a:avLst/>
          </a:prstGeom>
          <a:pattFill prst="ltUpDiag">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8091670" y="1583563"/>
            <a:ext cx="647700" cy="553998"/>
          </a:xfrm>
          <a:prstGeom prst="rect">
            <a:avLst/>
          </a:prstGeom>
          <a:noFill/>
        </p:spPr>
        <p:txBody>
          <a:bodyPr wrap="square" rtlCol="0">
            <a:spAutoFit/>
          </a:bodyPr>
          <a:lstStyle/>
          <a:p>
            <a:r>
              <a:rPr lang="en-US" altLang="zh-CN" sz="1000" b="1" dirty="0"/>
              <a:t>Electron</a:t>
            </a:r>
          </a:p>
          <a:p>
            <a:r>
              <a:rPr lang="en-US" altLang="zh-CN" sz="1000" b="1" dirty="0"/>
              <a:t>Ion</a:t>
            </a:r>
            <a:endParaRPr lang="zh-CN" altLang="en-US" sz="1000" b="1" dirty="0"/>
          </a:p>
          <a:p>
            <a:endParaRPr lang="en-US" altLang="zh-CN" sz="1000" b="1" dirty="0"/>
          </a:p>
        </p:txBody>
      </p:sp>
    </p:spTree>
    <p:custDataLst>
      <p:tags r:id="rId1"/>
    </p:custDataLst>
    <p:extLst>
      <p:ext uri="{BB962C8B-B14F-4D97-AF65-F5344CB8AC3E}">
        <p14:creationId xmlns:p14="http://schemas.microsoft.com/office/powerpoint/2010/main" val="7215607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3235999" y="2893165"/>
            <a:ext cx="2499480" cy="1951144"/>
          </a:xfrm>
          <a:prstGeom prst="rect">
            <a:avLst/>
          </a:prstGeom>
          <a:solidFill>
            <a:schemeClr val="bg1"/>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231239" y="880977"/>
            <a:ext cx="2499480" cy="1847772"/>
          </a:xfrm>
          <a:prstGeom prst="rect">
            <a:avLst/>
          </a:prstGeom>
          <a:solidFill>
            <a:schemeClr val="bg1"/>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41390" y="2893165"/>
            <a:ext cx="2473348" cy="1951144"/>
          </a:xfrm>
          <a:prstGeom prst="rect">
            <a:avLst/>
          </a:prstGeom>
          <a:solidFill>
            <a:schemeClr val="bg1"/>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41389" y="886441"/>
            <a:ext cx="2499480" cy="1847772"/>
          </a:xfrm>
          <a:prstGeom prst="rect">
            <a:avLst/>
          </a:prstGeom>
          <a:solidFill>
            <a:schemeClr val="bg1"/>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4520299" y="342820"/>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98" name="TextBox 6"/>
          <p:cNvSpPr txBox="1"/>
          <p:nvPr/>
        </p:nvSpPr>
        <p:spPr>
          <a:xfrm>
            <a:off x="950935" y="248966"/>
            <a:ext cx="3288080" cy="400110"/>
          </a:xfrm>
          <a:prstGeom prst="rect">
            <a:avLst/>
          </a:prstGeom>
          <a:noFill/>
        </p:spPr>
        <p:txBody>
          <a:bodyPr wrap="none" rtlCol="0">
            <a:spAutoFit/>
          </a:bodyPr>
          <a:lstStyle/>
          <a:p>
            <a:r>
              <a:rPr lang="en-US" altLang="zh-CN" sz="2000" spc="300" dirty="0">
                <a:latin typeface="Kozuka Gothic Pr6N M" panose="020B0700000000000000" pitchFamily="34" charset="-128"/>
                <a:ea typeface="Kozuka Gothic Pr6N M" panose="020B0700000000000000" pitchFamily="34" charset="-128"/>
              </a:rPr>
              <a:t>Garfield</a:t>
            </a:r>
            <a:r>
              <a:rPr lang="zh-CN" altLang="en-US" sz="2000" spc="300" dirty="0">
                <a:latin typeface="方正兰亭细黑_GBK" pitchFamily="2" charset="-122"/>
                <a:ea typeface="方正兰亭细黑_GBK" pitchFamily="2" charset="-122"/>
              </a:rPr>
              <a:t>雪崩计算增益</a:t>
            </a:r>
          </a:p>
        </p:txBody>
      </p:sp>
      <p:sp>
        <p:nvSpPr>
          <p:cNvPr id="99" name="TextBox 7"/>
          <p:cNvSpPr txBox="1"/>
          <p:nvPr/>
        </p:nvSpPr>
        <p:spPr>
          <a:xfrm>
            <a:off x="4604449" y="277839"/>
            <a:ext cx="2252540" cy="338554"/>
          </a:xfrm>
          <a:prstGeom prst="rect">
            <a:avLst/>
          </a:prstGeom>
          <a:noFill/>
        </p:spPr>
        <p:txBody>
          <a:bodyPr wrap="none" rtlCol="0">
            <a:spAutoFit/>
          </a:bodyPr>
          <a:lstStyle/>
          <a:p>
            <a:pPr algn="ctr"/>
            <a:r>
              <a:rPr lang="en-US" altLang="zh-CN" sz="1600" cap="all" dirty="0">
                <a:solidFill>
                  <a:srgbClr val="C00000"/>
                </a:solidFill>
                <a:latin typeface="Kozuka Gothic Pro R" pitchFamily="34" charset="-128"/>
                <a:ea typeface="Kozuka Gothic Pro R" pitchFamily="34" charset="-128"/>
              </a:rPr>
              <a:t>Simulation Results</a:t>
            </a:r>
            <a:endParaRPr lang="zh-CN" altLang="en-US" sz="1600" cap="all" dirty="0">
              <a:solidFill>
                <a:srgbClr val="C00000"/>
              </a:solidFill>
              <a:latin typeface="Kozuka Gothic Pro R" pitchFamily="34" charset="-128"/>
              <a:ea typeface="Kozuka Gothic Pro R" pitchFamily="34" charset="-128"/>
            </a:endParaRPr>
          </a:p>
        </p:txBody>
      </p:sp>
      <p:pic>
        <p:nvPicPr>
          <p:cNvPr id="12"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0042" t="9436" r="11834" b="8852"/>
          <a:stretch/>
        </p:blipFill>
        <p:spPr bwMode="auto">
          <a:xfrm>
            <a:off x="3389295" y="3156937"/>
            <a:ext cx="2061936" cy="165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内容占位符 5"/>
          <p:cNvPicPr>
            <a:picLocks noChangeAspect="1"/>
          </p:cNvPicPr>
          <p:nvPr/>
        </p:nvPicPr>
        <p:blipFill rotWithShape="1">
          <a:blip r:embed="rId5" cstate="print">
            <a:extLst>
              <a:ext uri="{28A0092B-C50C-407E-A947-70E740481C1C}">
                <a14:useLocalDpi xmlns:a14="http://schemas.microsoft.com/office/drawing/2010/main" val="0"/>
              </a:ext>
            </a:extLst>
          </a:blip>
          <a:srcRect l="2674" t="8032" r="5575" b="1393"/>
          <a:stretch/>
        </p:blipFill>
        <p:spPr>
          <a:xfrm>
            <a:off x="621261" y="1198433"/>
            <a:ext cx="2231523" cy="1493893"/>
          </a:xfrm>
          <a:prstGeom prst="rect">
            <a:avLst/>
          </a:prstGeom>
        </p:spPr>
      </p:pic>
      <p:sp>
        <p:nvSpPr>
          <p:cNvPr id="2" name="文本框 1"/>
          <p:cNvSpPr txBox="1"/>
          <p:nvPr/>
        </p:nvSpPr>
        <p:spPr>
          <a:xfrm>
            <a:off x="6168307" y="953053"/>
            <a:ext cx="2213695" cy="3323987"/>
          </a:xfrm>
          <a:prstGeom prst="rect">
            <a:avLst/>
          </a:prstGeom>
          <a:noFill/>
        </p:spPr>
        <p:txBody>
          <a:bodyPr wrap="square" rtlCol="0">
            <a:spAutoFit/>
          </a:bodyPr>
          <a:lstStyle/>
          <a:p>
            <a:pPr marL="342891" indent="-342891">
              <a:buFont typeface="+mj-ea"/>
              <a:buAutoNum type="circleNumDbPlain"/>
            </a:pPr>
            <a:r>
              <a:rPr lang="zh-CN" altLang="en-US" sz="1400" dirty="0">
                <a:latin typeface="微软雅黑" panose="020B0503020204020204" pitchFamily="34" charset="-122"/>
                <a:ea typeface="微软雅黑" panose="020B0503020204020204" pitchFamily="34" charset="-122"/>
              </a:rPr>
              <a:t>增益随迭代次数逐渐减小；</a:t>
            </a:r>
            <a:endParaRPr lang="en-US" altLang="zh-CN" sz="1400" dirty="0">
              <a:latin typeface="微软雅黑" panose="020B0503020204020204" pitchFamily="34" charset="-122"/>
              <a:ea typeface="微软雅黑" panose="020B0503020204020204" pitchFamily="34" charset="-122"/>
            </a:endParaRPr>
          </a:p>
          <a:p>
            <a:pPr marL="342891" indent="-342891">
              <a:buFont typeface="+mj-ea"/>
              <a:buAutoNum type="circleNumDbPlain"/>
            </a:pPr>
            <a:endParaRPr lang="en-US" altLang="zh-CN" sz="1400" dirty="0">
              <a:latin typeface="微软雅黑" panose="020B0503020204020204" pitchFamily="34" charset="-122"/>
              <a:ea typeface="微软雅黑" panose="020B0503020204020204" pitchFamily="34" charset="-122"/>
            </a:endParaRPr>
          </a:p>
          <a:p>
            <a:pPr marL="342891" indent="-342891">
              <a:buFont typeface="+mj-ea"/>
              <a:buAutoNum type="circleNumDbPlain"/>
            </a:pPr>
            <a:r>
              <a:rPr lang="zh-CN" altLang="en-US" sz="1400" dirty="0">
                <a:latin typeface="微软雅黑" panose="020B0503020204020204" pitchFamily="34" charset="-122"/>
                <a:ea typeface="微软雅黑" panose="020B0503020204020204" pitchFamily="34" charset="-122"/>
              </a:rPr>
              <a:t>每一次原初电离的雪崩产生的电荷漂移到介质表面的数量减小；</a:t>
            </a:r>
            <a:endParaRPr lang="en-US" altLang="zh-CN" sz="1400" dirty="0">
              <a:latin typeface="微软雅黑" panose="020B0503020204020204" pitchFamily="34" charset="-122"/>
              <a:ea typeface="微软雅黑" panose="020B0503020204020204" pitchFamily="34" charset="-122"/>
            </a:endParaRPr>
          </a:p>
          <a:p>
            <a:pPr marL="342891" indent="-342891">
              <a:buFont typeface="+mj-ea"/>
              <a:buAutoNum type="circleNumDbPlain"/>
            </a:pPr>
            <a:endParaRPr lang="en-US" altLang="zh-CN" sz="1400" dirty="0">
              <a:latin typeface="微软雅黑" panose="020B0503020204020204" pitchFamily="34" charset="-122"/>
              <a:ea typeface="微软雅黑" panose="020B0503020204020204" pitchFamily="34" charset="-122"/>
            </a:endParaRPr>
          </a:p>
          <a:p>
            <a:pPr marL="342891" indent="-342891">
              <a:buFont typeface="+mj-ea"/>
              <a:buAutoNum type="circleNumDbPlain"/>
            </a:pPr>
            <a:r>
              <a:rPr lang="zh-CN" altLang="en-US" sz="1400" dirty="0">
                <a:latin typeface="微软雅黑" panose="020B0503020204020204" pitchFamily="34" charset="-122"/>
                <a:ea typeface="微软雅黑" panose="020B0503020204020204" pitchFamily="34" charset="-122"/>
              </a:rPr>
              <a:t>绝缘介质表面的电荷堆积速率减慢；</a:t>
            </a:r>
            <a:endParaRPr lang="en-US" altLang="zh-CN" sz="1400" dirty="0">
              <a:latin typeface="微软雅黑" panose="020B0503020204020204" pitchFamily="34" charset="-122"/>
              <a:ea typeface="微软雅黑" panose="020B0503020204020204" pitchFamily="34" charset="-122"/>
            </a:endParaRPr>
          </a:p>
          <a:p>
            <a:pPr marL="342891" indent="-342891">
              <a:buFont typeface="+mj-ea"/>
              <a:buAutoNum type="circleNumDbPlain"/>
            </a:pPr>
            <a:endParaRPr lang="en-US" altLang="zh-CN" sz="1400" dirty="0">
              <a:latin typeface="微软雅黑" panose="020B0503020204020204" pitchFamily="34" charset="-122"/>
              <a:ea typeface="微软雅黑" panose="020B0503020204020204" pitchFamily="34" charset="-122"/>
            </a:endParaRPr>
          </a:p>
          <a:p>
            <a:pPr marL="342891" indent="-342891">
              <a:buFont typeface="+mj-ea"/>
              <a:buAutoNum type="circleNumDbPlain"/>
            </a:pPr>
            <a:r>
              <a:rPr lang="zh-CN" altLang="en-US" sz="1400" dirty="0">
                <a:latin typeface="微软雅黑" panose="020B0503020204020204" pitchFamily="34" charset="-122"/>
                <a:ea typeface="微软雅黑" panose="020B0503020204020204" pitchFamily="34" charset="-122"/>
              </a:rPr>
              <a:t>由图②和图③结合原初电离的计数率，可以得到堆积电荷所需时间，进而 得到增益随时间的变化关系。</a:t>
            </a:r>
          </a:p>
        </p:txBody>
      </p:sp>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9283" t="7253" r="10407" b="7350"/>
          <a:stretch/>
        </p:blipFill>
        <p:spPr>
          <a:xfrm>
            <a:off x="599145" y="3168943"/>
            <a:ext cx="2231689" cy="1665313"/>
          </a:xfrm>
          <a:prstGeom prst="rect">
            <a:avLst/>
          </a:prstGeom>
        </p:spPr>
      </p:pic>
      <p:pic>
        <p:nvPicPr>
          <p:cNvPr id="4" name="图片 3"/>
          <p:cNvPicPr>
            <a:picLocks noChangeAspect="1"/>
          </p:cNvPicPr>
          <p:nvPr/>
        </p:nvPicPr>
        <p:blipFill rotWithShape="1">
          <a:blip r:embed="rId7" cstate="print">
            <a:extLst>
              <a:ext uri="{28A0092B-C50C-407E-A947-70E740481C1C}">
                <a14:useLocalDpi xmlns:a14="http://schemas.microsoft.com/office/drawing/2010/main" val="0"/>
              </a:ext>
            </a:extLst>
          </a:blip>
          <a:srcRect t="3022"/>
          <a:stretch/>
        </p:blipFill>
        <p:spPr>
          <a:xfrm>
            <a:off x="3389295" y="1211146"/>
            <a:ext cx="2061936" cy="1498209"/>
          </a:xfrm>
          <a:prstGeom prst="rect">
            <a:avLst/>
          </a:prstGeom>
        </p:spPr>
      </p:pic>
      <p:sp>
        <p:nvSpPr>
          <p:cNvPr id="5" name="文本框 4"/>
          <p:cNvSpPr txBox="1"/>
          <p:nvPr/>
        </p:nvSpPr>
        <p:spPr>
          <a:xfrm>
            <a:off x="757891" y="903365"/>
            <a:ext cx="2256847" cy="615553"/>
          </a:xfrm>
          <a:prstGeom prst="rect">
            <a:avLst/>
          </a:prstGeom>
          <a:noFill/>
        </p:spPr>
        <p:txBody>
          <a:bodyPr wrap="square" rtlCol="0">
            <a:spAutoFit/>
          </a:bodyPr>
          <a:lstStyle/>
          <a:p>
            <a:r>
              <a:rPr lang="zh-CN" altLang="en-US" sz="1600" dirty="0">
                <a:solidFill>
                  <a:srgbClr val="C00000"/>
                </a:solidFill>
                <a:latin typeface="Kozuka Gothic Pro R" pitchFamily="34" charset="-128"/>
                <a:ea typeface="Kozuka Gothic Pro R" pitchFamily="34" charset="-128"/>
              </a:rPr>
              <a:t>①</a:t>
            </a:r>
            <a:r>
              <a:rPr lang="en-US" altLang="zh-CN" sz="1600" dirty="0">
                <a:solidFill>
                  <a:srgbClr val="C00000"/>
                </a:solidFill>
                <a:latin typeface="Kozuka Gothic Pro R" pitchFamily="34" charset="-128"/>
                <a:ea typeface="Kozuka Gothic Pro R" pitchFamily="34" charset="-128"/>
              </a:rPr>
              <a:t>Gain </a:t>
            </a:r>
            <a:r>
              <a:rPr lang="en-US" altLang="zh-CN" sz="1600" dirty="0" err="1">
                <a:solidFill>
                  <a:srgbClr val="C00000"/>
                </a:solidFill>
                <a:latin typeface="Kozuka Gothic Pro R" pitchFamily="34" charset="-128"/>
                <a:ea typeface="Kozuka Gothic Pro R" pitchFamily="34" charset="-128"/>
              </a:rPr>
              <a:t>vs</a:t>
            </a:r>
            <a:r>
              <a:rPr lang="en-US" altLang="zh-CN" sz="1600" dirty="0">
                <a:solidFill>
                  <a:srgbClr val="C00000"/>
                </a:solidFill>
                <a:latin typeface="Kozuka Gothic Pro R" pitchFamily="34" charset="-128"/>
                <a:ea typeface="Kozuka Gothic Pro R" pitchFamily="34" charset="-128"/>
              </a:rPr>
              <a:t> iterations</a:t>
            </a:r>
          </a:p>
          <a:p>
            <a:endParaRPr lang="zh-CN" altLang="en-US" dirty="0"/>
          </a:p>
        </p:txBody>
      </p:sp>
      <p:sp>
        <p:nvSpPr>
          <p:cNvPr id="20" name="文本框 19"/>
          <p:cNvSpPr txBox="1"/>
          <p:nvPr/>
        </p:nvSpPr>
        <p:spPr>
          <a:xfrm>
            <a:off x="3605355" y="2893166"/>
            <a:ext cx="2256847" cy="338554"/>
          </a:xfrm>
          <a:prstGeom prst="rect">
            <a:avLst/>
          </a:prstGeom>
          <a:noFill/>
        </p:spPr>
        <p:txBody>
          <a:bodyPr wrap="square" rtlCol="0">
            <a:spAutoFit/>
          </a:bodyPr>
          <a:lstStyle/>
          <a:p>
            <a:r>
              <a:rPr lang="zh-CN" altLang="en-US" sz="1600" dirty="0">
                <a:solidFill>
                  <a:srgbClr val="C00000"/>
                </a:solidFill>
                <a:latin typeface="Kozuka Gothic Pro R" pitchFamily="34" charset="-128"/>
                <a:ea typeface="Kozuka Gothic Pro R" pitchFamily="34" charset="-128"/>
              </a:rPr>
              <a:t>④</a:t>
            </a:r>
            <a:r>
              <a:rPr lang="en-US" altLang="zh-CN" sz="1600" dirty="0">
                <a:solidFill>
                  <a:srgbClr val="C00000"/>
                </a:solidFill>
                <a:latin typeface="Kozuka Gothic Pro R" pitchFamily="34" charset="-128"/>
                <a:ea typeface="Kozuka Gothic Pro R" pitchFamily="34" charset="-128"/>
              </a:rPr>
              <a:t>Gain </a:t>
            </a:r>
            <a:r>
              <a:rPr lang="en-US" altLang="zh-CN" sz="1600" dirty="0" err="1">
                <a:solidFill>
                  <a:srgbClr val="C00000"/>
                </a:solidFill>
                <a:latin typeface="Kozuka Gothic Pro R" pitchFamily="34" charset="-128"/>
                <a:ea typeface="Kozuka Gothic Pro R" pitchFamily="34" charset="-128"/>
              </a:rPr>
              <a:t>vs</a:t>
            </a:r>
            <a:r>
              <a:rPr lang="en-US" altLang="zh-CN" sz="1600" dirty="0">
                <a:solidFill>
                  <a:srgbClr val="C00000"/>
                </a:solidFill>
                <a:latin typeface="Kozuka Gothic Pro R" pitchFamily="34" charset="-128"/>
                <a:ea typeface="Kozuka Gothic Pro R" pitchFamily="34" charset="-128"/>
              </a:rPr>
              <a:t> time</a:t>
            </a:r>
            <a:endParaRPr lang="zh-CN" altLang="en-US" dirty="0"/>
          </a:p>
        </p:txBody>
      </p:sp>
      <p:sp>
        <p:nvSpPr>
          <p:cNvPr id="21" name="文本框 20"/>
          <p:cNvSpPr txBox="1"/>
          <p:nvPr/>
        </p:nvSpPr>
        <p:spPr>
          <a:xfrm>
            <a:off x="3211674" y="809549"/>
            <a:ext cx="2549049" cy="677108"/>
          </a:xfrm>
          <a:prstGeom prst="rect">
            <a:avLst/>
          </a:prstGeom>
          <a:noFill/>
        </p:spPr>
        <p:txBody>
          <a:bodyPr wrap="square" rtlCol="0">
            <a:spAutoFit/>
          </a:bodyPr>
          <a:lstStyle/>
          <a:p>
            <a:r>
              <a:rPr lang="zh-CN" altLang="en-US" sz="1200" b="1" dirty="0">
                <a:solidFill>
                  <a:srgbClr val="C00000"/>
                </a:solidFill>
                <a:latin typeface="Kozuka Gothic Pro R" pitchFamily="34" charset="-128"/>
                <a:ea typeface="Kozuka Gothic Pro R" pitchFamily="34" charset="-128"/>
              </a:rPr>
              <a:t>②</a:t>
            </a:r>
            <a:r>
              <a:rPr lang="en-US" altLang="zh-CN" sz="1200" b="1" dirty="0">
                <a:solidFill>
                  <a:srgbClr val="C00000"/>
                </a:solidFill>
                <a:latin typeface="Kozuka Gothic Pro R" pitchFamily="34" charset="-128"/>
                <a:ea typeface="Kozuka Gothic Pro R" pitchFamily="34" charset="-128"/>
              </a:rPr>
              <a:t>Number of electrons accumulated on </a:t>
            </a:r>
            <a:r>
              <a:rPr lang="en-US" altLang="zh-CN" sz="1200" b="1" dirty="0" err="1">
                <a:solidFill>
                  <a:srgbClr val="C00000"/>
                </a:solidFill>
                <a:latin typeface="Kozuka Gothic Pro R" pitchFamily="34" charset="-128"/>
                <a:ea typeface="Kozuka Gothic Pro R" pitchFamily="34" charset="-128"/>
              </a:rPr>
              <a:t>dieletric</a:t>
            </a:r>
            <a:r>
              <a:rPr lang="en-US" altLang="zh-CN" sz="1200" b="1" dirty="0">
                <a:solidFill>
                  <a:srgbClr val="C00000"/>
                </a:solidFill>
                <a:latin typeface="Kozuka Gothic Pro R" pitchFamily="34" charset="-128"/>
                <a:ea typeface="Kozuka Gothic Pro R" pitchFamily="34" charset="-128"/>
              </a:rPr>
              <a:t> surface of one avalanche </a:t>
            </a:r>
            <a:endParaRPr lang="zh-CN" altLang="en-US" sz="1200" b="1" dirty="0">
              <a:solidFill>
                <a:srgbClr val="C00000"/>
              </a:solidFill>
              <a:latin typeface="Kozuka Gothic Pro R" pitchFamily="34" charset="-128"/>
              <a:ea typeface="Kozuka Gothic Pro R" pitchFamily="34" charset="-128"/>
            </a:endParaRPr>
          </a:p>
          <a:p>
            <a:endParaRPr lang="zh-CN" altLang="en-US" sz="1400" b="1" dirty="0"/>
          </a:p>
        </p:txBody>
      </p:sp>
      <p:sp>
        <p:nvSpPr>
          <p:cNvPr id="22" name="文本框 21"/>
          <p:cNvSpPr txBox="1"/>
          <p:nvPr/>
        </p:nvSpPr>
        <p:spPr>
          <a:xfrm>
            <a:off x="389111" y="2799472"/>
            <a:ext cx="2651759" cy="461665"/>
          </a:xfrm>
          <a:prstGeom prst="rect">
            <a:avLst/>
          </a:prstGeom>
          <a:noFill/>
        </p:spPr>
        <p:txBody>
          <a:bodyPr wrap="square" rtlCol="0">
            <a:spAutoFit/>
          </a:bodyPr>
          <a:lstStyle/>
          <a:p>
            <a:pPr algn="ctr"/>
            <a:r>
              <a:rPr lang="zh-CN" altLang="en-US" sz="1100" b="1" dirty="0">
                <a:solidFill>
                  <a:srgbClr val="C00000"/>
                </a:solidFill>
                <a:latin typeface="Kozuka Gothic Pro R" pitchFamily="34" charset="-128"/>
                <a:ea typeface="Kozuka Gothic Pro R" pitchFamily="34" charset="-128"/>
              </a:rPr>
              <a:t>③</a:t>
            </a:r>
            <a:r>
              <a:rPr lang="en-US" altLang="zh-CN" sz="1200" b="1" dirty="0">
                <a:solidFill>
                  <a:srgbClr val="C00000"/>
                </a:solidFill>
                <a:latin typeface="Kozuka Gothic Pro R" pitchFamily="34" charset="-128"/>
                <a:ea typeface="Kozuka Gothic Pro R" pitchFamily="34" charset="-128"/>
              </a:rPr>
              <a:t>Charge accumulated of each iteration</a:t>
            </a:r>
            <a:r>
              <a:rPr lang="zh-CN" altLang="en-US" sz="1200" b="1" dirty="0">
                <a:solidFill>
                  <a:srgbClr val="C00000"/>
                </a:solidFill>
                <a:latin typeface="Kozuka Gothic Pro R" pitchFamily="34" charset="-128"/>
                <a:ea typeface="Kozuka Gothic Pro R" pitchFamily="34" charset="-128"/>
              </a:rPr>
              <a:t>（</a:t>
            </a:r>
            <a:r>
              <a:rPr lang="en-US" altLang="zh-CN" sz="1200" b="1" dirty="0">
                <a:solidFill>
                  <a:srgbClr val="C00000"/>
                </a:solidFill>
                <a:latin typeface="Kozuka Gothic Pro R" pitchFamily="34" charset="-128"/>
                <a:ea typeface="Kozuka Gothic Pro R" pitchFamily="34" charset="-128"/>
              </a:rPr>
              <a:t>red</a:t>
            </a:r>
            <a:r>
              <a:rPr lang="zh-CN" altLang="en-US" sz="1200" b="1" dirty="0">
                <a:solidFill>
                  <a:srgbClr val="C00000"/>
                </a:solidFill>
                <a:latin typeface="Kozuka Gothic Pro R" pitchFamily="34" charset="-128"/>
                <a:ea typeface="Kozuka Gothic Pro R" pitchFamily="34" charset="-128"/>
              </a:rPr>
              <a:t>），</a:t>
            </a:r>
            <a:r>
              <a:rPr lang="en-US" altLang="zh-CN" sz="1200" b="1" dirty="0">
                <a:solidFill>
                  <a:srgbClr val="C00000"/>
                </a:solidFill>
                <a:latin typeface="Kozuka Gothic Pro R" pitchFamily="34" charset="-128"/>
                <a:ea typeface="Kozuka Gothic Pro R" pitchFamily="34" charset="-128"/>
              </a:rPr>
              <a:t>total charge</a:t>
            </a:r>
            <a:r>
              <a:rPr lang="zh-CN" altLang="en-US" sz="1200" b="1" dirty="0">
                <a:solidFill>
                  <a:srgbClr val="C00000"/>
                </a:solidFill>
                <a:latin typeface="Kozuka Gothic Pro R" pitchFamily="34" charset="-128"/>
                <a:ea typeface="Kozuka Gothic Pro R" pitchFamily="34" charset="-128"/>
              </a:rPr>
              <a:t>（</a:t>
            </a:r>
            <a:r>
              <a:rPr lang="en-US" altLang="zh-CN" sz="1200" b="1" dirty="0">
                <a:solidFill>
                  <a:srgbClr val="C00000"/>
                </a:solidFill>
                <a:latin typeface="Kozuka Gothic Pro R" pitchFamily="34" charset="-128"/>
                <a:ea typeface="Kozuka Gothic Pro R" pitchFamily="34" charset="-128"/>
              </a:rPr>
              <a:t>dark</a:t>
            </a:r>
            <a:r>
              <a:rPr lang="zh-CN" altLang="en-US" sz="1200" b="1" dirty="0">
                <a:solidFill>
                  <a:srgbClr val="C00000"/>
                </a:solidFill>
                <a:latin typeface="Kozuka Gothic Pro R" pitchFamily="34" charset="-128"/>
                <a:ea typeface="Kozuka Gothic Pro R" pitchFamily="34" charset="-128"/>
              </a:rPr>
              <a:t>）</a:t>
            </a:r>
          </a:p>
        </p:txBody>
      </p:sp>
      <p:sp>
        <p:nvSpPr>
          <p:cNvPr id="7" name="下箭头 6"/>
          <p:cNvSpPr/>
          <p:nvPr/>
        </p:nvSpPr>
        <p:spPr>
          <a:xfrm>
            <a:off x="4325846" y="2629971"/>
            <a:ext cx="189887" cy="33128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7"/>
          <p:cNvSpPr/>
          <p:nvPr/>
        </p:nvSpPr>
        <p:spPr>
          <a:xfrm>
            <a:off x="2945673" y="3762823"/>
            <a:ext cx="405167" cy="18991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右箭头 29"/>
          <p:cNvSpPr/>
          <p:nvPr/>
        </p:nvSpPr>
        <p:spPr>
          <a:xfrm rot="2313264">
            <a:off x="2945673" y="2735531"/>
            <a:ext cx="405167" cy="18991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6029385" y="768567"/>
            <a:ext cx="13276" cy="4054089"/>
          </a:xfrm>
          <a:prstGeom prst="line">
            <a:avLst/>
          </a:prstGeom>
          <a:ln w="22225">
            <a:solidFill>
              <a:schemeClr val="bg1">
                <a:lumMod val="65000"/>
              </a:schemeClr>
            </a:solidFill>
          </a:ln>
          <a:effectLst>
            <a:outerShdw blurRad="114300" dist="88900" dir="8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sp>
        <p:nvSpPr>
          <p:cNvPr id="17" name="页脚占位符 16"/>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23" name="灯片编号占位符 22"/>
          <p:cNvSpPr>
            <a:spLocks noGrp="1"/>
          </p:cNvSpPr>
          <p:nvPr>
            <p:ph type="sldNum" sz="quarter" idx="12"/>
          </p:nvPr>
        </p:nvSpPr>
        <p:spPr/>
        <p:txBody>
          <a:bodyPr/>
          <a:lstStyle/>
          <a:p>
            <a:fld id="{E1BEBC7A-FD02-486B-81B5-A845787C689C}" type="slidenum">
              <a:rPr lang="zh-CN" altLang="en-US" smtClean="0"/>
              <a:t>12</a:t>
            </a:fld>
            <a:endParaRPr lang="zh-CN" altLang="en-US" dirty="0"/>
          </a:p>
        </p:txBody>
      </p:sp>
      <mc:AlternateContent xmlns:mc="http://schemas.openxmlformats.org/markup-compatibility/2006" xmlns:a14="http://schemas.microsoft.com/office/drawing/2010/main">
        <mc:Choice Requires="a14">
          <p:sp>
            <p:nvSpPr>
              <p:cNvPr id="31" name="文本框 30"/>
              <p:cNvSpPr txBox="1"/>
              <p:nvPr/>
            </p:nvSpPr>
            <p:spPr>
              <a:xfrm>
                <a:off x="6309361" y="4467477"/>
                <a:ext cx="3406140" cy="276999"/>
              </a:xfrm>
              <a:prstGeom prst="rect">
                <a:avLst/>
              </a:prstGeom>
              <a:noFill/>
            </p:spPr>
            <p:txBody>
              <a:bodyPr wrap="square" rtlCol="0">
                <a:spAutoFit/>
              </a:bodyPr>
              <a:lstStyle/>
              <a:p>
                <a:pPr marL="171446" indent="-171446">
                  <a:buFont typeface="Wingdings" panose="05000000000000000000" pitchFamily="2" charset="2"/>
                  <a:buChar char="u"/>
                </a:pPr>
                <a:r>
                  <a:rPr lang="en-US" altLang="zh-CN" sz="1200" dirty="0">
                    <a:solidFill>
                      <a:schemeClr val="tx2"/>
                    </a:solidFill>
                  </a:rPr>
                  <a:t>5.9keV X-ray Rate </a:t>
                </a:r>
                <a:r>
                  <a:rPr lang="zh-CN" altLang="en-US" sz="1200" dirty="0">
                    <a:solidFill>
                      <a:schemeClr val="tx2"/>
                    </a:solidFill>
                  </a:rPr>
                  <a:t>：</a:t>
                </a:r>
                <a:r>
                  <a:rPr lang="en-US" altLang="zh-CN" sz="1200" dirty="0">
                    <a:solidFill>
                      <a:schemeClr val="tx2"/>
                    </a:solidFill>
                  </a:rPr>
                  <a:t>60Hz/</a:t>
                </a:r>
                <a14:m>
                  <m:oMath xmlns:m="http://schemas.openxmlformats.org/officeDocument/2006/math">
                    <m:sSup>
                      <m:sSupPr>
                        <m:ctrlPr>
                          <a:rPr lang="en-US" altLang="zh-CN" sz="1200" i="1">
                            <a:solidFill>
                              <a:schemeClr val="tx2"/>
                            </a:solidFill>
                            <a:latin typeface="Cambria Math" panose="02040503050406030204" pitchFamily="18" charset="0"/>
                          </a:rPr>
                        </m:ctrlPr>
                      </m:sSupPr>
                      <m:e>
                        <m:r>
                          <a:rPr lang="en-US" altLang="zh-CN" sz="1200" i="1">
                            <a:solidFill>
                              <a:schemeClr val="tx2"/>
                            </a:solidFill>
                            <a:latin typeface="Cambria Math" panose="02040503050406030204" pitchFamily="18" charset="0"/>
                          </a:rPr>
                          <m:t>𝑚𝑚</m:t>
                        </m:r>
                      </m:e>
                      <m:sup>
                        <m:r>
                          <a:rPr lang="en-US" altLang="zh-CN" sz="1200" i="1">
                            <a:solidFill>
                              <a:schemeClr val="tx2"/>
                            </a:solidFill>
                            <a:latin typeface="Cambria Math" panose="02040503050406030204" pitchFamily="18" charset="0"/>
                          </a:rPr>
                          <m:t>2</m:t>
                        </m:r>
                      </m:sup>
                    </m:sSup>
                  </m:oMath>
                </a14:m>
                <a:endParaRPr lang="zh-CN" altLang="en-US" sz="1200" dirty="0">
                  <a:solidFill>
                    <a:schemeClr val="tx2"/>
                  </a:solidFill>
                </a:endParaRPr>
              </a:p>
            </p:txBody>
          </p:sp>
        </mc:Choice>
        <mc:Fallback xmlns="">
          <p:sp>
            <p:nvSpPr>
              <p:cNvPr id="31" name="文本框 30"/>
              <p:cNvSpPr txBox="1">
                <a:spLocks noRot="1" noChangeAspect="1" noMove="1" noResize="1" noEditPoints="1" noAdjustHandles="1" noChangeArrowheads="1" noChangeShapeType="1" noTextEdit="1"/>
              </p:cNvSpPr>
              <p:nvPr/>
            </p:nvSpPr>
            <p:spPr>
              <a:xfrm>
                <a:off x="6309360" y="4467474"/>
                <a:ext cx="3406140" cy="276999"/>
              </a:xfrm>
              <a:prstGeom prst="rect">
                <a:avLst/>
              </a:prstGeom>
              <a:blipFill rotWithShape="0">
                <a:blip r:embed="rId8"/>
                <a:stretch>
                  <a:fillRect t="-4444" b="-20000"/>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13923148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4543648" y="1301222"/>
            <a:ext cx="4028853" cy="2875395"/>
          </a:xfrm>
          <a:prstGeom prst="rect">
            <a:avLst/>
          </a:prstGeom>
          <a:solidFill>
            <a:schemeClr val="bg1"/>
          </a:solidFill>
          <a:ln>
            <a:noFill/>
          </a:ln>
          <a:effectLst>
            <a:outerShdw blurRad="114300" dist="88900" dir="8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46880" y="1286374"/>
            <a:ext cx="3620320" cy="2890243"/>
          </a:xfrm>
          <a:prstGeom prst="rect">
            <a:avLst/>
          </a:prstGeom>
          <a:solidFill>
            <a:schemeClr val="bg1"/>
          </a:solidFill>
          <a:ln>
            <a:noFill/>
          </a:ln>
          <a:effectLst>
            <a:outerShdw blurRad="114300" dist="88900" dir="8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2499685" y="355058"/>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98" name="TextBox 6"/>
          <p:cNvSpPr txBox="1"/>
          <p:nvPr/>
        </p:nvSpPr>
        <p:spPr>
          <a:xfrm>
            <a:off x="950935" y="248966"/>
            <a:ext cx="136447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模拟结果</a:t>
            </a:r>
          </a:p>
        </p:txBody>
      </p:sp>
      <p:sp>
        <p:nvSpPr>
          <p:cNvPr id="99" name="TextBox 7"/>
          <p:cNvSpPr txBox="1"/>
          <p:nvPr/>
        </p:nvSpPr>
        <p:spPr>
          <a:xfrm>
            <a:off x="2616152" y="290077"/>
            <a:ext cx="2252540" cy="338554"/>
          </a:xfrm>
          <a:prstGeom prst="rect">
            <a:avLst/>
          </a:prstGeom>
          <a:noFill/>
        </p:spPr>
        <p:txBody>
          <a:bodyPr wrap="none" rtlCol="0">
            <a:spAutoFit/>
          </a:bodyPr>
          <a:lstStyle/>
          <a:p>
            <a:pPr algn="ctr"/>
            <a:r>
              <a:rPr lang="en-US" altLang="zh-CN" sz="1600" cap="all" dirty="0">
                <a:solidFill>
                  <a:srgbClr val="C00000"/>
                </a:solidFill>
                <a:latin typeface="Kozuka Gothic Pro R" pitchFamily="34" charset="-128"/>
                <a:ea typeface="Kozuka Gothic Pro R" pitchFamily="34" charset="-128"/>
              </a:rPr>
              <a:t>Simulation Results</a:t>
            </a:r>
            <a:endParaRPr lang="zh-CN" altLang="en-US" sz="1600" cap="all" dirty="0">
              <a:solidFill>
                <a:srgbClr val="C00000"/>
              </a:solidFill>
              <a:latin typeface="Kozuka Gothic Pro R" pitchFamily="34" charset="-128"/>
              <a:ea typeface="Kozuka Gothic Pro R" pitchFamily="34" charset="-128"/>
            </a:endParaRP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r="1210" b="17438"/>
          <a:stretch/>
        </p:blipFill>
        <p:spPr bwMode="auto">
          <a:xfrm>
            <a:off x="4770758" y="1330933"/>
            <a:ext cx="3733165" cy="248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3"/>
          <p:cNvPicPr>
            <a:picLocks noChangeAspect="1"/>
          </p:cNvPicPr>
          <p:nvPr/>
        </p:nvPicPr>
        <p:blipFill rotWithShape="1">
          <a:blip r:embed="rId5" cstate="print">
            <a:extLst>
              <a:ext uri="{28A0092B-C50C-407E-A947-70E740481C1C}">
                <a14:useLocalDpi xmlns:a14="http://schemas.microsoft.com/office/drawing/2010/main" val="0"/>
              </a:ext>
            </a:extLst>
          </a:blip>
          <a:srcRect l="9686" t="2552" r="5703" b="10229"/>
          <a:stretch/>
        </p:blipFill>
        <p:spPr bwMode="auto">
          <a:xfrm>
            <a:off x="875626" y="1330935"/>
            <a:ext cx="3248119" cy="234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页脚占位符 1"/>
          <p:cNvSpPr>
            <a:spLocks noGrp="1"/>
          </p:cNvSpPr>
          <p:nvPr>
            <p:ph type="ftr" sz="quarter" idx="11"/>
          </p:nvPr>
        </p:nvSpPr>
        <p:spPr/>
        <p:txBody>
          <a:bodyPr/>
          <a:lstStyle/>
          <a:p>
            <a:r>
              <a:rPr lang="zh-CN" altLang="en-US" dirty="0" smtClean="0"/>
              <a:t>第八届先进气体探测器研讨会   湖南衡阳</a:t>
            </a:r>
            <a:endParaRPr lang="zh-CN" altLang="en-US" dirty="0"/>
          </a:p>
        </p:txBody>
      </p:sp>
      <p:sp>
        <p:nvSpPr>
          <p:cNvPr id="3" name="灯片编号占位符 2"/>
          <p:cNvSpPr>
            <a:spLocks noGrp="1"/>
          </p:cNvSpPr>
          <p:nvPr>
            <p:ph type="sldNum" sz="quarter" idx="12"/>
          </p:nvPr>
        </p:nvSpPr>
        <p:spPr/>
        <p:txBody>
          <a:bodyPr/>
          <a:lstStyle/>
          <a:p>
            <a:fld id="{E1BEBC7A-FD02-486B-81B5-A845787C689C}" type="slidenum">
              <a:rPr lang="zh-CN" altLang="en-US" smtClean="0"/>
              <a:t>13</a:t>
            </a:fld>
            <a:endParaRPr lang="zh-CN" altLang="en-US" dirty="0"/>
          </a:p>
        </p:txBody>
      </p:sp>
      <p:sp>
        <p:nvSpPr>
          <p:cNvPr id="4" name="文本框 3"/>
          <p:cNvSpPr txBox="1"/>
          <p:nvPr/>
        </p:nvSpPr>
        <p:spPr>
          <a:xfrm>
            <a:off x="4606605" y="3567466"/>
            <a:ext cx="4080195" cy="646331"/>
          </a:xfrm>
          <a:prstGeom prst="rect">
            <a:avLst/>
          </a:prstGeom>
          <a:noFill/>
        </p:spPr>
        <p:txBody>
          <a:bodyPr wrap="square" rtlCol="0">
            <a:spAutoFit/>
          </a:bodyPr>
          <a:lstStyle/>
          <a:p>
            <a:pPr marL="171446" indent="-171446">
              <a:buFont typeface="Wingdings" panose="05000000000000000000" pitchFamily="2" charset="2"/>
              <a:buChar char="l"/>
            </a:pPr>
            <a:r>
              <a:rPr lang="en-US" altLang="zh-CN" sz="1200" b="1" dirty="0">
                <a:solidFill>
                  <a:schemeClr val="tx2"/>
                </a:solidFill>
                <a:latin typeface="Kozuka Gothic Pro R" pitchFamily="34" charset="-128"/>
                <a:ea typeface="Kozuka Gothic Pro R" pitchFamily="34" charset="-128"/>
              </a:rPr>
              <a:t>Measured relative gain variation in </a:t>
            </a:r>
            <a:r>
              <a:rPr lang="en-US" altLang="zh-CN" sz="1200" b="1" dirty="0" err="1">
                <a:solidFill>
                  <a:schemeClr val="tx2"/>
                </a:solidFill>
                <a:latin typeface="Kozuka Gothic Pro R" pitchFamily="34" charset="-128"/>
                <a:ea typeface="Kozuka Gothic Pro R" pitchFamily="34" charset="-128"/>
              </a:rPr>
              <a:t>Ar</a:t>
            </a:r>
            <a:r>
              <a:rPr lang="en-US" altLang="zh-CN" sz="1200" b="1" dirty="0">
                <a:solidFill>
                  <a:schemeClr val="tx2"/>
                </a:solidFill>
                <a:latin typeface="Kozuka Gothic Pro R" pitchFamily="34" charset="-128"/>
                <a:ea typeface="Kozuka Gothic Pro R" pitchFamily="34" charset="-128"/>
              </a:rPr>
              <a:t> due to charging up of a  THGEM electrode</a:t>
            </a:r>
            <a:r>
              <a:rPr lang="zh-CN" altLang="en-US" sz="1200" b="1" dirty="0">
                <a:solidFill>
                  <a:schemeClr val="tx2"/>
                </a:solidFill>
                <a:latin typeface="Kozuka Gothic Pro R" pitchFamily="34" charset="-128"/>
                <a:ea typeface="Kozuka Gothic Pro R" pitchFamily="34" charset="-128"/>
              </a:rPr>
              <a:t>，</a:t>
            </a:r>
            <a:r>
              <a:rPr lang="en-US" altLang="zh-CN" sz="1200" b="1" dirty="0">
                <a:solidFill>
                  <a:schemeClr val="tx2"/>
                </a:solidFill>
                <a:latin typeface="Kozuka Gothic Pro R" pitchFamily="34" charset="-128"/>
                <a:ea typeface="Kozuka Gothic Pro R" pitchFamily="34" charset="-128"/>
              </a:rPr>
              <a:t>the gain in each experiment was normalized to its value after 10 minutes of irradiation</a:t>
            </a:r>
            <a:r>
              <a:rPr lang="en-US" altLang="zh-CN" sz="1200" dirty="0">
                <a:solidFill>
                  <a:schemeClr val="tx2"/>
                </a:solidFill>
              </a:rPr>
              <a:t>.</a:t>
            </a:r>
            <a:endParaRPr lang="zh-CN" altLang="en-US" sz="1200" b="1" dirty="0">
              <a:solidFill>
                <a:schemeClr val="tx2"/>
              </a:solidFill>
              <a:latin typeface="Kozuka Gothic Pro R" pitchFamily="34" charset="-128"/>
              <a:ea typeface="Kozuka Gothic Pro R" pitchFamily="34" charset="-128"/>
            </a:endParaRPr>
          </a:p>
        </p:txBody>
      </p:sp>
      <p:sp>
        <p:nvSpPr>
          <p:cNvPr id="5" name="文本框 4"/>
          <p:cNvSpPr txBox="1"/>
          <p:nvPr/>
        </p:nvSpPr>
        <p:spPr>
          <a:xfrm>
            <a:off x="1036832" y="3643663"/>
            <a:ext cx="3158640" cy="461665"/>
          </a:xfrm>
          <a:prstGeom prst="rect">
            <a:avLst/>
          </a:prstGeom>
          <a:noFill/>
        </p:spPr>
        <p:txBody>
          <a:bodyPr wrap="square" rtlCol="0">
            <a:spAutoFit/>
          </a:bodyPr>
          <a:lstStyle/>
          <a:p>
            <a:pPr marL="171446" indent="-171446">
              <a:buFont typeface="Wingdings" panose="05000000000000000000" pitchFamily="2" charset="2"/>
              <a:buChar char="l"/>
            </a:pPr>
            <a:r>
              <a:rPr lang="en-US" altLang="zh-CN" sz="1200" b="1" dirty="0">
                <a:solidFill>
                  <a:schemeClr val="tx2"/>
                </a:solidFill>
                <a:latin typeface="Kozuka Gothic Pro R" pitchFamily="34" charset="-128"/>
                <a:ea typeface="Kozuka Gothic Pro R" pitchFamily="34" charset="-128"/>
              </a:rPr>
              <a:t>Gain variation simulated</a:t>
            </a:r>
            <a:r>
              <a:rPr lang="zh-CN" altLang="en-US" sz="1200" b="1" dirty="0">
                <a:solidFill>
                  <a:schemeClr val="tx2"/>
                </a:solidFill>
                <a:latin typeface="Kozuka Gothic Pro R" pitchFamily="34" charset="-128"/>
                <a:ea typeface="Kozuka Gothic Pro R" pitchFamily="34" charset="-128"/>
              </a:rPr>
              <a:t> </a:t>
            </a:r>
            <a:r>
              <a:rPr lang="en-US" altLang="zh-CN" sz="1200" b="1" dirty="0">
                <a:solidFill>
                  <a:schemeClr val="tx2"/>
                </a:solidFill>
                <a:latin typeface="Kozuka Gothic Pro R" pitchFamily="34" charset="-128"/>
                <a:ea typeface="Kozuka Gothic Pro R" pitchFamily="34" charset="-128"/>
              </a:rPr>
              <a:t>by Fast </a:t>
            </a:r>
            <a:r>
              <a:rPr lang="en-US" altLang="zh-CN" sz="1200" b="1" dirty="0" err="1">
                <a:solidFill>
                  <a:schemeClr val="tx2"/>
                </a:solidFill>
                <a:latin typeface="Kozuka Gothic Pro R" pitchFamily="34" charset="-128"/>
                <a:ea typeface="Kozuka Gothic Pro R" pitchFamily="34" charset="-128"/>
              </a:rPr>
              <a:t>Simulaiton</a:t>
            </a:r>
            <a:r>
              <a:rPr lang="en-US" altLang="zh-CN" sz="1200" b="1" dirty="0">
                <a:solidFill>
                  <a:schemeClr val="tx2"/>
                </a:solidFill>
                <a:latin typeface="Kozuka Gothic Pro R" pitchFamily="34" charset="-128"/>
                <a:ea typeface="Kozuka Gothic Pro R" pitchFamily="34" charset="-128"/>
              </a:rPr>
              <a:t> </a:t>
            </a:r>
            <a:r>
              <a:rPr lang="en-US" altLang="zh-CN" sz="1200" b="1" dirty="0" err="1">
                <a:solidFill>
                  <a:schemeClr val="tx2"/>
                </a:solidFill>
                <a:latin typeface="Kozuka Gothic Pro R" pitchFamily="34" charset="-128"/>
                <a:ea typeface="Kozuka Gothic Pro R" pitchFamily="34" charset="-128"/>
              </a:rPr>
              <a:t>Method,normalized</a:t>
            </a:r>
            <a:r>
              <a:rPr lang="en-US" altLang="zh-CN" sz="1200" b="1" dirty="0">
                <a:solidFill>
                  <a:schemeClr val="tx2"/>
                </a:solidFill>
                <a:latin typeface="Kozuka Gothic Pro R" pitchFamily="34" charset="-128"/>
                <a:ea typeface="Kozuka Gothic Pro R" pitchFamily="34" charset="-128"/>
              </a:rPr>
              <a:t> by iteration3. </a:t>
            </a:r>
          </a:p>
        </p:txBody>
      </p:sp>
      <p:sp>
        <p:nvSpPr>
          <p:cNvPr id="6" name="文本框 5"/>
          <p:cNvSpPr txBox="1"/>
          <p:nvPr/>
        </p:nvSpPr>
        <p:spPr>
          <a:xfrm>
            <a:off x="3248772" y="778003"/>
            <a:ext cx="242928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模拟结果和实验对比</a:t>
            </a:r>
          </a:p>
        </p:txBody>
      </p:sp>
      <p:sp>
        <p:nvSpPr>
          <p:cNvPr id="11" name="文本框 10"/>
          <p:cNvSpPr txBox="1"/>
          <p:nvPr/>
        </p:nvSpPr>
        <p:spPr>
          <a:xfrm>
            <a:off x="4572003" y="4237910"/>
            <a:ext cx="4784037" cy="461665"/>
          </a:xfrm>
          <a:prstGeom prst="rect">
            <a:avLst/>
          </a:prstGeom>
          <a:noFill/>
        </p:spPr>
        <p:txBody>
          <a:bodyPr wrap="square" rtlCol="0">
            <a:spAutoFit/>
          </a:bodyPr>
          <a:lstStyle/>
          <a:p>
            <a:pPr marL="171446" indent="-171446">
              <a:buFont typeface="Arial" panose="020B0604020202020204" pitchFamily="34" charset="0"/>
              <a:buChar char="•"/>
            </a:pPr>
            <a:r>
              <a:rPr lang="en-US" altLang="zh-CN" sz="1200" b="1" i="1" dirty="0">
                <a:solidFill>
                  <a:schemeClr val="tx2"/>
                </a:solidFill>
                <a:latin typeface="Microsoft Himalaya" panose="01010100010101010101" pitchFamily="2" charset="0"/>
                <a:ea typeface="Microsoft Himalaya" panose="01010100010101010101" pitchFamily="2" charset="0"/>
                <a:cs typeface="Microsoft Himalaya" panose="01010100010101010101" pitchFamily="2" charset="0"/>
              </a:rPr>
              <a:t>Measurements of charging-up processes in THGEM-based particle detectors,</a:t>
            </a:r>
          </a:p>
          <a:p>
            <a:r>
              <a:rPr lang="en-US" altLang="zh-CN" sz="1200" b="1" i="1" dirty="0">
                <a:solidFill>
                  <a:schemeClr val="tx2"/>
                </a:solidFill>
                <a:latin typeface="Microsoft Himalaya" panose="01010100010101010101" pitchFamily="2" charset="0"/>
                <a:ea typeface="Microsoft Himalaya" panose="01010100010101010101" pitchFamily="2" charset="0"/>
                <a:cs typeface="Microsoft Himalaya" panose="01010100010101010101" pitchFamily="2" charset="0"/>
              </a:rPr>
              <a:t>     M. Pitt</a:t>
            </a:r>
            <a:r>
              <a:rPr lang="x-none" altLang="zh-CN" sz="1200" b="1" i="1" dirty="0">
                <a:solidFill>
                  <a:schemeClr val="tx2"/>
                </a:solidFill>
                <a:latin typeface="Microsoft Himalaya" panose="01010100010101010101" pitchFamily="2" charset="0"/>
                <a:cs typeface="Microsoft Himalaya" panose="01010100010101010101" pitchFamily="2" charset="0"/>
                <a:hlinkClick r:id="rId6"/>
              </a:rPr>
              <a:t>.</a:t>
            </a:r>
            <a:r>
              <a:rPr lang="x-none" altLang="zh-CN" sz="1200" b="1" i="1" dirty="0">
                <a:solidFill>
                  <a:schemeClr val="tx2"/>
                </a:solidFill>
                <a:latin typeface="Microsoft Himalaya" panose="01010100010101010101" pitchFamily="2" charset="0"/>
                <a:cs typeface="Microsoft Himalaya" panose="01010100010101010101" pitchFamily="2" charset="0"/>
              </a:rPr>
              <a:t> et al. </a:t>
            </a:r>
            <a:r>
              <a:rPr lang="en-US" altLang="zh-CN" sz="1200" b="1" i="1" dirty="0">
                <a:solidFill>
                  <a:schemeClr val="tx2"/>
                </a:solidFill>
                <a:latin typeface="Microsoft Himalaya" panose="01010100010101010101" pitchFamily="2" charset="0"/>
                <a:ea typeface="Microsoft Himalaya" panose="01010100010101010101" pitchFamily="2" charset="0"/>
                <a:cs typeface="Microsoft Himalaya" panose="01010100010101010101" pitchFamily="2" charset="0"/>
              </a:rPr>
              <a:t>Prepared for submission to JINST</a:t>
            </a:r>
            <a:endParaRPr lang="zh-CN" altLang="en-US" sz="1200" b="1" i="1" dirty="0">
              <a:solidFill>
                <a:schemeClr val="tx2"/>
              </a:solidFill>
              <a:latin typeface="Microsoft Himalaya" panose="01010100010101010101" pitchFamily="2" charset="0"/>
              <a:cs typeface="Microsoft Himalaya" panose="01010100010101010101" pitchFamily="2" charset="0"/>
            </a:endParaRPr>
          </a:p>
        </p:txBody>
      </p:sp>
      <p:sp>
        <p:nvSpPr>
          <p:cNvPr id="19" name="文本框 18"/>
          <p:cNvSpPr txBox="1"/>
          <p:nvPr/>
        </p:nvSpPr>
        <p:spPr>
          <a:xfrm>
            <a:off x="646881" y="4254791"/>
            <a:ext cx="6812643" cy="584775"/>
          </a:xfrm>
          <a:prstGeom prst="rect">
            <a:avLst/>
          </a:prstGeom>
          <a:noFill/>
          <a:ln>
            <a:noFill/>
          </a:ln>
        </p:spPr>
        <p:txBody>
          <a:bodyPr wrap="square" rtlCol="0">
            <a:spAutoFit/>
          </a:bodyPr>
          <a:lstStyle/>
          <a:p>
            <a:pPr marL="285744" indent="-285744">
              <a:buFont typeface="Wingdings" panose="05000000000000000000" pitchFamily="2" charset="2"/>
              <a:buChar char="u"/>
            </a:pPr>
            <a:r>
              <a:rPr lang="zh-CN" altLang="en-US" sz="1400" dirty="0">
                <a:solidFill>
                  <a:srgbClr val="C00000"/>
                </a:solidFill>
                <a:latin typeface="微软雅黑" panose="020B0503020204020204" pitchFamily="34" charset="-122"/>
                <a:ea typeface="微软雅黑" panose="020B0503020204020204" pitchFamily="34" charset="-122"/>
              </a:rPr>
              <a:t>模拟的增益变化，结果与其他模拟方法接近</a:t>
            </a:r>
            <a:endParaRPr lang="zh-CN" altLang="zh-CN" sz="1400" dirty="0">
              <a:solidFill>
                <a:srgbClr val="C00000"/>
              </a:solidFill>
              <a:latin typeface="微软雅黑" panose="020B0503020204020204" pitchFamily="34" charset="-122"/>
              <a:ea typeface="微软雅黑" panose="020B0503020204020204" pitchFamily="34" charset="-122"/>
            </a:endParaRPr>
          </a:p>
          <a:p>
            <a:endParaRPr lang="zh-CN" altLang="en-US" dirty="0">
              <a:solidFill>
                <a:srgbClr val="C00000"/>
              </a:solidFill>
            </a:endParaRPr>
          </a:p>
        </p:txBody>
      </p:sp>
      <mc:AlternateContent xmlns:mc="http://schemas.openxmlformats.org/markup-compatibility/2006" xmlns:a14="http://schemas.microsoft.com/office/drawing/2010/main">
        <mc:Choice Requires="a14">
          <p:sp>
            <p:nvSpPr>
              <p:cNvPr id="20" name="文本框 19"/>
              <p:cNvSpPr txBox="1"/>
              <p:nvPr/>
            </p:nvSpPr>
            <p:spPr>
              <a:xfrm>
                <a:off x="1848719" y="1581459"/>
                <a:ext cx="1905619" cy="874085"/>
              </a:xfrm>
              <a:prstGeom prst="rect">
                <a:avLst/>
              </a:prstGeom>
              <a:solidFill>
                <a:schemeClr val="bg1"/>
              </a:solidFill>
              <a:ln>
                <a:noFill/>
              </a:ln>
            </p:spPr>
            <p:txBody>
              <a:bodyPr wrap="square" rtlCol="0">
                <a:spAutoFit/>
              </a:bodyPr>
              <a:lstStyle/>
              <a:p>
                <a:pPr algn="ctr"/>
                <a:r>
                  <a:rPr lang="en-US" altLang="zh-CN" sz="1000" dirty="0"/>
                  <a:t>THGEM </a:t>
                </a:r>
                <a:r>
                  <a:rPr lang="zh-CN" altLang="en-US" sz="1000" dirty="0"/>
                  <a:t> △</a:t>
                </a:r>
                <a:r>
                  <a:rPr lang="en-US" altLang="zh-CN" sz="1000" dirty="0"/>
                  <a:t>V=1500V </a:t>
                </a:r>
                <a:r>
                  <a:rPr lang="zh-CN" altLang="en-US" sz="1000" dirty="0"/>
                  <a:t>；</a:t>
                </a:r>
                <a:r>
                  <a:rPr lang="en-US" altLang="zh-CN" sz="1000" dirty="0"/>
                  <a:t>pen=0.57</a:t>
                </a:r>
              </a:p>
              <a:p>
                <a:pPr algn="ctr"/>
                <a:r>
                  <a:rPr lang="en-US" altLang="zh-CN" sz="1000" dirty="0"/>
                  <a:t>t=0.4;a=1;d=0.5; Gas</a:t>
                </a:r>
                <a:r>
                  <a:rPr lang="zh-CN" altLang="en-US" sz="1000" dirty="0"/>
                  <a:t>：</a:t>
                </a:r>
                <a:r>
                  <a:rPr lang="en-US" altLang="zh-CN" sz="1000" dirty="0" err="1"/>
                  <a:t>Ar</a:t>
                </a:r>
                <a:endParaRPr lang="en-US" altLang="zh-CN" sz="1000" dirty="0"/>
              </a:p>
              <a:p>
                <a:pPr algn="ctr"/>
                <a14:m>
                  <m:oMath xmlns:m="http://schemas.openxmlformats.org/officeDocument/2006/math">
                    <m:sSub>
                      <m:sSubPr>
                        <m:ctrlPr>
                          <a:rPr lang="zh-CN" altLang="zh-CN" sz="1000" i="1">
                            <a:latin typeface="Cambria Math" panose="02040503050406030204" pitchFamily="18" charset="0"/>
                          </a:rPr>
                        </m:ctrlPr>
                      </m:sSubPr>
                      <m:e>
                        <m:r>
                          <a:rPr lang="en-US" altLang="zh-CN" sz="1000" i="1">
                            <a:latin typeface="Cambria Math" panose="02040503050406030204" pitchFamily="18" charset="0"/>
                          </a:rPr>
                          <m:t>𝐸</m:t>
                        </m:r>
                      </m:e>
                      <m:sub>
                        <m:r>
                          <a:rPr lang="en-US" altLang="zh-CN" sz="1000" i="1">
                            <a:latin typeface="Cambria Math" panose="02040503050406030204" pitchFamily="18" charset="0"/>
                          </a:rPr>
                          <m:t>𝑑𝑟𝑖𝑓𝑡</m:t>
                        </m:r>
                      </m:sub>
                    </m:sSub>
                  </m:oMath>
                </a14:m>
                <a:r>
                  <a:rPr lang="en-US" altLang="zh-CN" sz="1000" dirty="0"/>
                  <a:t>=0.2kV/cm; </a:t>
                </a:r>
                <a14:m>
                  <m:oMath xmlns:m="http://schemas.openxmlformats.org/officeDocument/2006/math">
                    <m:sSub>
                      <m:sSubPr>
                        <m:ctrlPr>
                          <a:rPr lang="zh-CN" altLang="zh-CN" sz="1000" i="1">
                            <a:latin typeface="Cambria Math" panose="02040503050406030204" pitchFamily="18" charset="0"/>
                          </a:rPr>
                        </m:ctrlPr>
                      </m:sSubPr>
                      <m:e>
                        <m:r>
                          <a:rPr lang="en-US" altLang="zh-CN" sz="1000" i="1">
                            <a:latin typeface="Cambria Math" panose="02040503050406030204" pitchFamily="18" charset="0"/>
                          </a:rPr>
                          <m:t>𝐸</m:t>
                        </m:r>
                      </m:e>
                      <m:sub>
                        <m:r>
                          <a:rPr lang="en-US" altLang="zh-CN" sz="1000" i="1">
                            <a:latin typeface="Cambria Math" panose="02040503050406030204" pitchFamily="18" charset="0"/>
                          </a:rPr>
                          <m:t>𝑖𝑛𝑑</m:t>
                        </m:r>
                      </m:sub>
                    </m:sSub>
                  </m:oMath>
                </a14:m>
                <a:r>
                  <a:rPr lang="en-US" altLang="zh-CN" sz="1000" dirty="0"/>
                  <a:t>=0.5kV/cm Rate=60Hz</a:t>
                </a:r>
                <a:r>
                  <a:rPr lang="en-US" altLang="zh-CN" sz="1000" dirty="0">
                    <a:solidFill>
                      <a:schemeClr val="tx2"/>
                    </a:solidFill>
                  </a:rPr>
                  <a:t>/</a:t>
                </a:r>
                <a14:m>
                  <m:oMath xmlns:m="http://schemas.openxmlformats.org/officeDocument/2006/math">
                    <m:sSup>
                      <m:sSupPr>
                        <m:ctrlPr>
                          <a:rPr lang="en-US" altLang="zh-CN" sz="1000" i="1">
                            <a:solidFill>
                              <a:schemeClr val="tx2"/>
                            </a:solidFill>
                            <a:latin typeface="Cambria Math" panose="02040503050406030204" pitchFamily="18" charset="0"/>
                          </a:rPr>
                        </m:ctrlPr>
                      </m:sSupPr>
                      <m:e>
                        <m:r>
                          <a:rPr lang="en-US" altLang="zh-CN" sz="1000" i="1">
                            <a:solidFill>
                              <a:schemeClr val="tx2"/>
                            </a:solidFill>
                            <a:latin typeface="Cambria Math" panose="02040503050406030204" pitchFamily="18" charset="0"/>
                          </a:rPr>
                          <m:t>𝑚𝑚</m:t>
                        </m:r>
                      </m:e>
                      <m:sup>
                        <m:r>
                          <a:rPr lang="en-US" altLang="zh-CN" sz="1000" i="1">
                            <a:solidFill>
                              <a:schemeClr val="tx2"/>
                            </a:solidFill>
                            <a:latin typeface="Cambria Math" panose="02040503050406030204" pitchFamily="18" charset="0"/>
                          </a:rPr>
                          <m:t>2</m:t>
                        </m:r>
                      </m:sup>
                    </m:sSup>
                  </m:oMath>
                </a14:m>
                <a:r>
                  <a:rPr lang="zh-CN" altLang="en-US" sz="1000" dirty="0"/>
                  <a:t>；</a:t>
                </a:r>
                <a:r>
                  <a:rPr lang="en-US" altLang="zh-CN" sz="1000" dirty="0" err="1"/>
                  <a:t>Eγ</a:t>
                </a:r>
                <a:r>
                  <a:rPr lang="en-US" altLang="zh-CN" sz="1000" dirty="0"/>
                  <a:t>=5.9keV</a:t>
                </a:r>
              </a:p>
            </p:txBody>
          </p:sp>
        </mc:Choice>
        <mc:Fallback xmlns="">
          <p:sp>
            <p:nvSpPr>
              <p:cNvPr id="20" name="文本框 19"/>
              <p:cNvSpPr txBox="1">
                <a:spLocks noRot="1" noChangeAspect="1" noMove="1" noResize="1" noEditPoints="1" noAdjustHandles="1" noChangeArrowheads="1" noChangeShapeType="1" noTextEdit="1"/>
              </p:cNvSpPr>
              <p:nvPr/>
            </p:nvSpPr>
            <p:spPr>
              <a:xfrm>
                <a:off x="1848716" y="1581459"/>
                <a:ext cx="1905619" cy="871178"/>
              </a:xfrm>
              <a:prstGeom prst="rect">
                <a:avLst/>
              </a:prstGeom>
              <a:blipFill rotWithShape="0">
                <a:blip r:embed="rId7"/>
                <a:stretch>
                  <a:fillRect l="-1597" r="-2875" b="-4196"/>
                </a:stretch>
              </a:blipFill>
              <a:ln>
                <a:noFill/>
              </a:ln>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4475172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656330" y="1129735"/>
            <a:ext cx="3972415" cy="3027791"/>
          </a:xfrm>
          <a:prstGeom prst="rect">
            <a:avLst/>
          </a:prstGeom>
          <a:solidFill>
            <a:schemeClr val="bg1"/>
          </a:solidFill>
          <a:ln>
            <a:noFill/>
          </a:ln>
          <a:effectLst>
            <a:outerShdw blurRad="114300" dist="88900" dir="8400000" sx="101000" sy="101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84269" y="1136081"/>
            <a:ext cx="3361012" cy="3000175"/>
          </a:xfrm>
          <a:prstGeom prst="rect">
            <a:avLst/>
          </a:prstGeom>
          <a:solidFill>
            <a:schemeClr val="bg1"/>
          </a:solidFill>
          <a:ln>
            <a:noFill/>
          </a:ln>
          <a:effectLst>
            <a:outerShdw blurRad="114300" dist="88900" dir="8400000" sx="101000" sy="101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2464775" y="36720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98" name="TextBox 6"/>
          <p:cNvSpPr txBox="1"/>
          <p:nvPr/>
        </p:nvSpPr>
        <p:spPr>
          <a:xfrm>
            <a:off x="950935" y="248966"/>
            <a:ext cx="136447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模拟结果</a:t>
            </a:r>
          </a:p>
        </p:txBody>
      </p:sp>
      <p:sp>
        <p:nvSpPr>
          <p:cNvPr id="99" name="TextBox 7"/>
          <p:cNvSpPr txBox="1"/>
          <p:nvPr/>
        </p:nvSpPr>
        <p:spPr>
          <a:xfrm>
            <a:off x="2571210" y="290579"/>
            <a:ext cx="2252541" cy="338554"/>
          </a:xfrm>
          <a:prstGeom prst="rect">
            <a:avLst/>
          </a:prstGeom>
          <a:noFill/>
        </p:spPr>
        <p:txBody>
          <a:bodyPr wrap="none" rtlCol="0">
            <a:spAutoFit/>
          </a:bodyPr>
          <a:lstStyle/>
          <a:p>
            <a:pPr algn="ctr"/>
            <a:r>
              <a:rPr lang="en-US" altLang="zh-CN" sz="1600" cap="all" dirty="0">
                <a:solidFill>
                  <a:srgbClr val="C00000"/>
                </a:solidFill>
                <a:latin typeface="Kozuka Gothic Pro R" pitchFamily="34" charset="-128"/>
                <a:ea typeface="Kozuka Gothic Pro R" pitchFamily="34" charset="-128"/>
              </a:rPr>
              <a:t>Simulation results</a:t>
            </a:r>
            <a:endParaRPr lang="zh-CN" altLang="en-US" sz="1600" cap="all" dirty="0">
              <a:solidFill>
                <a:srgbClr val="C00000"/>
              </a:solidFill>
              <a:latin typeface="Kozuka Gothic Pro R" pitchFamily="34" charset="-128"/>
              <a:ea typeface="Kozuka Gothic Pro R" pitchFamily="34" charset="-128"/>
            </a:endParaRPr>
          </a:p>
        </p:txBody>
      </p:sp>
      <p:sp>
        <p:nvSpPr>
          <p:cNvPr id="2" name="页脚占位符 1"/>
          <p:cNvSpPr>
            <a:spLocks noGrp="1"/>
          </p:cNvSpPr>
          <p:nvPr>
            <p:ph type="ftr" sz="quarter" idx="11"/>
          </p:nvPr>
        </p:nvSpPr>
        <p:spPr/>
        <p:txBody>
          <a:bodyPr/>
          <a:lstStyle/>
          <a:p>
            <a:r>
              <a:rPr lang="zh-CN" altLang="en-US" dirty="0" smtClean="0"/>
              <a:t>第八届先进气体探测器研讨会   湖南衡阳</a:t>
            </a:r>
            <a:endParaRPr lang="zh-CN" altLang="en-US" dirty="0"/>
          </a:p>
        </p:txBody>
      </p:sp>
      <p:sp>
        <p:nvSpPr>
          <p:cNvPr id="3" name="灯片编号占位符 2"/>
          <p:cNvSpPr>
            <a:spLocks noGrp="1"/>
          </p:cNvSpPr>
          <p:nvPr>
            <p:ph type="sldNum" sz="quarter" idx="12"/>
          </p:nvPr>
        </p:nvSpPr>
        <p:spPr/>
        <p:txBody>
          <a:bodyPr/>
          <a:lstStyle/>
          <a:p>
            <a:fld id="{E1BEBC7A-FD02-486B-81B5-A845787C689C}" type="slidenum">
              <a:rPr lang="zh-CN" altLang="en-US" smtClean="0"/>
              <a:t>14</a:t>
            </a:fld>
            <a:endParaRPr lang="zh-CN" altLang="en-US" dirty="0"/>
          </a:p>
        </p:txBody>
      </p:sp>
      <p:sp>
        <p:nvSpPr>
          <p:cNvPr id="6" name="文本框 5"/>
          <p:cNvSpPr txBox="1"/>
          <p:nvPr/>
        </p:nvSpPr>
        <p:spPr>
          <a:xfrm>
            <a:off x="2315414" y="766748"/>
            <a:ext cx="4394089"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快速模拟方法和动态模拟方法结果对比</a:t>
            </a:r>
          </a:p>
        </p:txBody>
      </p:sp>
      <p:sp>
        <p:nvSpPr>
          <p:cNvPr id="11" name="文本框 10"/>
          <p:cNvSpPr txBox="1"/>
          <p:nvPr/>
        </p:nvSpPr>
        <p:spPr>
          <a:xfrm>
            <a:off x="4760741" y="3777589"/>
            <a:ext cx="3926063" cy="369332"/>
          </a:xfrm>
          <a:prstGeom prst="rect">
            <a:avLst/>
          </a:prstGeom>
          <a:noFill/>
        </p:spPr>
        <p:txBody>
          <a:bodyPr wrap="square" rtlCol="0">
            <a:spAutoFit/>
          </a:bodyPr>
          <a:lstStyle/>
          <a:p>
            <a:pPr marL="171446" indent="-171446">
              <a:buFont typeface="Arial" panose="020B0604020202020204" pitchFamily="34" charset="0"/>
              <a:buChar char="•"/>
            </a:pPr>
            <a:r>
              <a:rPr lang="x-none" altLang="zh-CN" sz="900" i="1" u="sng" dirty="0">
                <a:solidFill>
                  <a:srgbClr val="4646C5"/>
                </a:solidFill>
                <a:hlinkClick r:id="rId4"/>
              </a:rPr>
              <a:t>Simulation of gain stability of THGEM gas-avalanche particle detectors</a:t>
            </a:r>
            <a:r>
              <a:rPr lang="x-none" altLang="zh-CN" sz="900" i="1" u="sng" dirty="0">
                <a:solidFill>
                  <a:srgbClr val="4646C5"/>
                </a:solidFill>
              </a:rPr>
              <a:t> - </a:t>
            </a:r>
            <a:r>
              <a:rPr lang="x-none" altLang="zh-CN" sz="900" i="1" u="sng" dirty="0">
                <a:solidFill>
                  <a:srgbClr val="4646C5"/>
                </a:solidFill>
                <a:hlinkClick r:id="rId5"/>
              </a:rPr>
              <a:t>Correia, P.M.M.</a:t>
            </a:r>
            <a:r>
              <a:rPr lang="x-none" altLang="zh-CN" sz="900" i="1" u="sng" dirty="0">
                <a:solidFill>
                  <a:srgbClr val="4646C5"/>
                </a:solidFill>
              </a:rPr>
              <a:t> et al. JINST 13 (2018)</a:t>
            </a:r>
            <a:endParaRPr lang="zh-CN" altLang="en-US" sz="900" i="1" u="sng" dirty="0">
              <a:solidFill>
                <a:srgbClr val="4646C5"/>
              </a:solidFill>
            </a:endParaRPr>
          </a:p>
        </p:txBody>
      </p:sp>
      <p:pic>
        <p:nvPicPr>
          <p:cNvPr id="18" name="内容占位符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5239972" y="1123645"/>
            <a:ext cx="2626461" cy="2546664"/>
          </a:xfrm>
          <a:prstGeom prst="rect">
            <a:avLst/>
          </a:prstGeom>
        </p:spPr>
      </p:pic>
      <p:sp>
        <p:nvSpPr>
          <p:cNvPr id="4" name="文本框 3"/>
          <p:cNvSpPr txBox="1"/>
          <p:nvPr/>
        </p:nvSpPr>
        <p:spPr>
          <a:xfrm>
            <a:off x="4683671" y="3563030"/>
            <a:ext cx="4080195" cy="276999"/>
          </a:xfrm>
          <a:prstGeom prst="rect">
            <a:avLst/>
          </a:prstGeom>
          <a:noFill/>
        </p:spPr>
        <p:txBody>
          <a:bodyPr wrap="square" rtlCol="0">
            <a:spAutoFit/>
          </a:bodyPr>
          <a:lstStyle/>
          <a:p>
            <a:pPr marL="171446" indent="-171446">
              <a:buFont typeface="Wingdings" panose="05000000000000000000" pitchFamily="2" charset="2"/>
              <a:buChar char="l"/>
            </a:pPr>
            <a:r>
              <a:rPr lang="en-US" altLang="zh-CN" sz="1200" dirty="0">
                <a:solidFill>
                  <a:schemeClr val="tx2"/>
                </a:solidFill>
              </a:rPr>
              <a:t>Simulated gain evolution in the THGEM as function of time</a:t>
            </a:r>
            <a:endParaRPr lang="zh-CN" altLang="en-US" sz="1200" b="1" dirty="0">
              <a:solidFill>
                <a:schemeClr val="tx2"/>
              </a:solidFill>
              <a:latin typeface="Kozuka Gothic Pro R" pitchFamily="34" charset="-128"/>
              <a:ea typeface="Kozuka Gothic Pro R" pitchFamily="34" charset="-128"/>
            </a:endParaRPr>
          </a:p>
        </p:txBody>
      </p:sp>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344" t="7419" r="6487" b="472"/>
          <a:stretch/>
        </p:blipFill>
        <p:spPr>
          <a:xfrm>
            <a:off x="921658" y="1167949"/>
            <a:ext cx="2972359" cy="2582751"/>
          </a:xfrm>
          <a:prstGeom prst="rect">
            <a:avLst/>
          </a:prstGeom>
        </p:spPr>
      </p:pic>
      <mc:AlternateContent xmlns:mc="http://schemas.openxmlformats.org/markup-compatibility/2006" xmlns:a14="http://schemas.microsoft.com/office/drawing/2010/main">
        <mc:Choice Requires="a14">
          <p:sp>
            <p:nvSpPr>
              <p:cNvPr id="10" name="文本框 9"/>
              <p:cNvSpPr txBox="1"/>
              <p:nvPr/>
            </p:nvSpPr>
            <p:spPr>
              <a:xfrm>
                <a:off x="1224917" y="1261122"/>
                <a:ext cx="2777076" cy="795859"/>
              </a:xfrm>
              <a:prstGeom prst="rect">
                <a:avLst/>
              </a:prstGeom>
              <a:noFill/>
            </p:spPr>
            <p:txBody>
              <a:bodyPr wrap="square" rtlCol="0">
                <a:spAutoFit/>
              </a:bodyPr>
              <a:lstStyle/>
              <a:p>
                <a:pPr algn="ctr"/>
                <a:r>
                  <a:rPr lang="en-US" altLang="zh-CN" sz="900" dirty="0"/>
                  <a:t>THGEM; Ne/CH4(5%);pen=0.4; t=0.8;a=1;d=0.5;</a:t>
                </a:r>
              </a:p>
              <a:p>
                <a:pPr algn="ctr"/>
                <a:r>
                  <a:rPr lang="en-US" altLang="zh-CN" sz="900" dirty="0" err="1"/>
                  <a:t>noRim</a:t>
                </a:r>
                <a:r>
                  <a:rPr lang="en-US" altLang="zh-CN" sz="900" dirty="0"/>
                  <a:t>;</a:t>
                </a:r>
                <a14:m>
                  <m:oMath xmlns:m="http://schemas.openxmlformats.org/officeDocument/2006/math">
                    <m:sSub>
                      <m:sSubPr>
                        <m:ctrlPr>
                          <a:rPr lang="zh-CN" altLang="zh-CN" sz="900" i="1">
                            <a:latin typeface="Cambria Math" panose="02040503050406030204" pitchFamily="18" charset="0"/>
                          </a:rPr>
                        </m:ctrlPr>
                      </m:sSubPr>
                      <m:e>
                        <m:r>
                          <a:rPr lang="en-US" altLang="zh-CN" sz="900" i="1">
                            <a:latin typeface="Cambria Math" panose="02040503050406030204" pitchFamily="18" charset="0"/>
                          </a:rPr>
                          <m:t>𝐸</m:t>
                        </m:r>
                      </m:e>
                      <m:sub>
                        <m:r>
                          <a:rPr lang="en-US" altLang="zh-CN" sz="900" i="1">
                            <a:latin typeface="Cambria Math" panose="02040503050406030204" pitchFamily="18" charset="0"/>
                          </a:rPr>
                          <m:t>𝑑𝑟𝑖𝑓𝑡</m:t>
                        </m:r>
                      </m:sub>
                    </m:sSub>
                  </m:oMath>
                </a14:m>
                <a:r>
                  <a:rPr lang="en-US" altLang="zh-CN" sz="900" dirty="0"/>
                  <a:t>=0.5kV/cm; </a:t>
                </a:r>
                <a14:m>
                  <m:oMath xmlns:m="http://schemas.openxmlformats.org/officeDocument/2006/math">
                    <m:sSub>
                      <m:sSubPr>
                        <m:ctrlPr>
                          <a:rPr lang="zh-CN" altLang="zh-CN" sz="900" i="1">
                            <a:latin typeface="Cambria Math" panose="02040503050406030204" pitchFamily="18" charset="0"/>
                          </a:rPr>
                        </m:ctrlPr>
                      </m:sSubPr>
                      <m:e>
                        <m:r>
                          <a:rPr lang="en-US" altLang="zh-CN" sz="900" i="1">
                            <a:latin typeface="Cambria Math" panose="02040503050406030204" pitchFamily="18" charset="0"/>
                          </a:rPr>
                          <m:t>𝐸</m:t>
                        </m:r>
                      </m:e>
                      <m:sub>
                        <m:r>
                          <a:rPr lang="en-US" altLang="zh-CN" sz="900" i="1">
                            <a:latin typeface="Cambria Math" panose="02040503050406030204" pitchFamily="18" charset="0"/>
                          </a:rPr>
                          <m:t>𝑖𝑛𝑑</m:t>
                        </m:r>
                      </m:sub>
                    </m:sSub>
                  </m:oMath>
                </a14:m>
                <a:r>
                  <a:rPr lang="en-US" altLang="zh-CN" sz="900" dirty="0"/>
                  <a:t>=0.5kV/cm</a:t>
                </a:r>
              </a:p>
              <a:p>
                <a:pPr algn="ctr"/>
                <a:r>
                  <a:rPr lang="zh-CN" altLang="en-US" sz="900" dirty="0"/>
                  <a:t>△</a:t>
                </a:r>
                <a:r>
                  <a:rPr lang="en-US" altLang="zh-CN" sz="900" dirty="0"/>
                  <a:t>V=600V</a:t>
                </a:r>
                <a:r>
                  <a:rPr lang="zh-CN" altLang="en-US" sz="900" dirty="0"/>
                  <a:t>；</a:t>
                </a:r>
                <a:r>
                  <a:rPr lang="en-US" altLang="zh-CN" sz="900" dirty="0"/>
                  <a:t>Rate=10Hz</a:t>
                </a:r>
                <a:r>
                  <a:rPr lang="en-US" altLang="zh-CN" sz="900" dirty="0">
                    <a:solidFill>
                      <a:schemeClr val="tx2"/>
                    </a:solidFill>
                  </a:rPr>
                  <a:t>/</a:t>
                </a:r>
                <a14:m>
                  <m:oMath xmlns:m="http://schemas.openxmlformats.org/officeDocument/2006/math">
                    <m:sSup>
                      <m:sSupPr>
                        <m:ctrlPr>
                          <a:rPr lang="en-US" altLang="zh-CN" sz="900" i="1">
                            <a:solidFill>
                              <a:schemeClr val="tx2"/>
                            </a:solidFill>
                            <a:latin typeface="Cambria Math" panose="02040503050406030204" pitchFamily="18" charset="0"/>
                          </a:rPr>
                        </m:ctrlPr>
                      </m:sSupPr>
                      <m:e>
                        <m:r>
                          <a:rPr lang="en-US" altLang="zh-CN" sz="900" i="1">
                            <a:solidFill>
                              <a:schemeClr val="tx2"/>
                            </a:solidFill>
                            <a:latin typeface="Cambria Math" panose="02040503050406030204" pitchFamily="18" charset="0"/>
                          </a:rPr>
                          <m:t>𝑚𝑚</m:t>
                        </m:r>
                      </m:e>
                      <m:sup>
                        <m:r>
                          <a:rPr lang="en-US" altLang="zh-CN" sz="900" i="1">
                            <a:solidFill>
                              <a:schemeClr val="tx2"/>
                            </a:solidFill>
                            <a:latin typeface="Cambria Math" panose="02040503050406030204" pitchFamily="18" charset="0"/>
                          </a:rPr>
                          <m:t>2</m:t>
                        </m:r>
                      </m:sup>
                    </m:sSup>
                  </m:oMath>
                </a14:m>
                <a:r>
                  <a:rPr lang="zh-CN" altLang="en-US" sz="900" dirty="0"/>
                  <a:t>；</a:t>
                </a:r>
                <a:r>
                  <a:rPr lang="en-US" altLang="zh-CN" sz="900" dirty="0" err="1"/>
                  <a:t>Eγ</a:t>
                </a:r>
                <a:r>
                  <a:rPr lang="en-US" altLang="zh-CN" sz="900" dirty="0"/>
                  <a:t>=8keV</a:t>
                </a:r>
              </a:p>
              <a:p>
                <a:pPr algn="ctr"/>
                <a:endParaRPr lang="en-US" altLang="zh-CN" sz="900" dirty="0"/>
              </a:p>
              <a:p>
                <a:pPr algn="ctr"/>
                <a:endParaRPr lang="zh-CN" altLang="en-US" sz="900" dirty="0"/>
              </a:p>
            </p:txBody>
          </p:sp>
        </mc:Choice>
        <mc:Fallback xmlns="">
          <p:sp>
            <p:nvSpPr>
              <p:cNvPr id="10" name="文本框 9"/>
              <p:cNvSpPr txBox="1">
                <a:spLocks noRot="1" noChangeAspect="1" noMove="1" noResize="1" noEditPoints="1" noAdjustHandles="1" noChangeArrowheads="1" noChangeShapeType="1" noTextEdit="1"/>
              </p:cNvSpPr>
              <p:nvPr/>
            </p:nvSpPr>
            <p:spPr>
              <a:xfrm>
                <a:off x="1224916" y="1261122"/>
                <a:ext cx="2777076" cy="811248"/>
              </a:xfrm>
              <a:prstGeom prst="rect">
                <a:avLst/>
              </a:prstGeom>
              <a:blipFill rotWithShape="0">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7"/>
              <p:cNvSpPr txBox="1">
                <a:spLocks noChangeArrowheads="1"/>
              </p:cNvSpPr>
              <p:nvPr/>
            </p:nvSpPr>
            <p:spPr bwMode="auto">
              <a:xfrm>
                <a:off x="2509624" y="1821911"/>
                <a:ext cx="1187857" cy="8524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14:m>
                  <m:oMath xmlns:m="http://schemas.openxmlformats.org/officeDocument/2006/math">
                    <m:sSubSup>
                      <m:sSubSupPr>
                        <m:ctrlPr>
                          <a:rPr lang="zh-CN" altLang="zh-CN" sz="1200" i="1">
                            <a:latin typeface="Cambria Math" panose="02040503050406030204" pitchFamily="18" charset="0"/>
                          </a:rPr>
                        </m:ctrlPr>
                      </m:sSubSupPr>
                      <m:e>
                        <m:r>
                          <a:rPr lang="en-US" altLang="zh-CN" sz="1200" i="1">
                            <a:latin typeface="Cambria Math" panose="02040503050406030204" pitchFamily="18" charset="0"/>
                          </a:rPr>
                          <m:t>𝐺</m:t>
                        </m:r>
                      </m:e>
                      <m:sub>
                        <m:r>
                          <a:rPr lang="en-US" altLang="zh-CN" sz="1200" i="1">
                            <a:latin typeface="Cambria Math" panose="02040503050406030204" pitchFamily="18" charset="0"/>
                          </a:rPr>
                          <m:t>0</m:t>
                        </m:r>
                      </m:sub>
                      <m:sup>
                        <m:r>
                          <a:rPr lang="en-US" altLang="zh-CN" sz="1200" i="1">
                            <a:latin typeface="Cambria Math" panose="02040503050406030204" pitchFamily="18" charset="0"/>
                          </a:rPr>
                          <m:t>𝐹𝑖𝑡</m:t>
                        </m:r>
                      </m:sup>
                    </m:sSubSup>
                  </m:oMath>
                </a14:m>
                <a:r>
                  <a:rPr lang="en-US" altLang="zh-CN" sz="1200" dirty="0">
                    <a:latin typeface="DejaVu Sans Mono" panose="020B0609030804020204" pitchFamily="49" charset="0"/>
                    <a:ea typeface="DejaVu Sans Mono" panose="020B0609030804020204" pitchFamily="49" charset="0"/>
                    <a:cs typeface="DejaVu Sans Mono" panose="020B0609030804020204" pitchFamily="49" charset="0"/>
                  </a:rPr>
                  <a:t>=88.0</a:t>
                </a:r>
              </a:p>
              <a:p>
                <a14:m>
                  <m:oMath xmlns:m="http://schemas.openxmlformats.org/officeDocument/2006/math">
                    <m:sSubSup>
                      <m:sSubSupPr>
                        <m:ctrlPr>
                          <a:rPr lang="zh-CN" altLang="zh-CN" sz="1200" i="1">
                            <a:latin typeface="Cambria Math" panose="02040503050406030204" pitchFamily="18" charset="0"/>
                          </a:rPr>
                        </m:ctrlPr>
                      </m:sSubSupPr>
                      <m:e>
                        <m:r>
                          <a:rPr lang="en-US" altLang="zh-CN" sz="1200" i="1">
                            <a:latin typeface="Cambria Math" panose="02040503050406030204" pitchFamily="18" charset="0"/>
                          </a:rPr>
                          <m:t>𝐺</m:t>
                        </m:r>
                      </m:e>
                      <m:sub>
                        <m:r>
                          <a:rPr lang="en-US" altLang="zh-CN" sz="1200" i="1">
                            <a:latin typeface="Cambria Math" panose="02040503050406030204" pitchFamily="18" charset="0"/>
                          </a:rPr>
                          <m:t>𝐹</m:t>
                        </m:r>
                      </m:sub>
                      <m:sup>
                        <m:r>
                          <a:rPr lang="en-US" altLang="zh-CN" sz="1200" i="1">
                            <a:latin typeface="Cambria Math" panose="02040503050406030204" pitchFamily="18" charset="0"/>
                          </a:rPr>
                          <m:t>𝐹𝑖𝑡</m:t>
                        </m:r>
                      </m:sup>
                    </m:sSubSup>
                  </m:oMath>
                </a14:m>
                <a:r>
                  <a:rPr lang="en-US" altLang="zh-CN" sz="1200" dirty="0">
                    <a:latin typeface="DejaVu Sans Mono" panose="020B0609030804020204" pitchFamily="49" charset="0"/>
                    <a:ea typeface="DejaVu Sans Mono" panose="020B0609030804020204" pitchFamily="49" charset="0"/>
                    <a:cs typeface="DejaVu Sans Mono" panose="020B0609030804020204" pitchFamily="49" charset="0"/>
                  </a:rPr>
                  <a:t>=55.7</a:t>
                </a:r>
              </a:p>
              <a:p>
                <a:r>
                  <a:rPr lang="en-US" altLang="zh-CN" sz="1200" dirty="0">
                    <a:latin typeface="DejaVu Sans Mono" panose="020B0609030804020204" pitchFamily="49" charset="0"/>
                    <a:ea typeface="DejaVu Sans Mono" panose="020B0609030804020204" pitchFamily="49" charset="0"/>
                    <a:cs typeface="DejaVu Sans Mono" panose="020B0609030804020204" pitchFamily="49" charset="0"/>
                  </a:rPr>
                  <a:t>τ=72.1[min]</a:t>
                </a:r>
                <a:r>
                  <a:rPr lang="zh-CN" altLang="zh-CN" sz="1200" dirty="0">
                    <a:latin typeface="DejaVu Sans Mono" panose="020B0609030804020204" pitchFamily="49" charset="0"/>
                    <a:cs typeface="DejaVu Sans Mono" panose="020B0609030804020204" pitchFamily="49" charset="0"/>
                  </a:rPr>
                  <a:t> </a:t>
                </a:r>
                <a14:m>
                  <m:oMath xmlns:m="http://schemas.openxmlformats.org/officeDocument/2006/math">
                    <m:sSup>
                      <m:sSupPr>
                        <m:ctrlPr>
                          <a:rPr lang="zh-CN" altLang="zh-CN" sz="1200" i="1">
                            <a:latin typeface="Cambria Math" panose="02040503050406030204" pitchFamily="18" charset="0"/>
                          </a:rPr>
                        </m:ctrlPr>
                      </m:sSupPr>
                      <m:e>
                        <m:r>
                          <a:rPr lang="en-US" altLang="zh-CN" sz="1200" i="1">
                            <a:latin typeface="Cambria Math" panose="02040503050406030204" pitchFamily="18" charset="0"/>
                          </a:rPr>
                          <m:t>𝜒</m:t>
                        </m:r>
                      </m:e>
                      <m:sup>
                        <m:r>
                          <a:rPr lang="en-US" altLang="zh-CN" sz="1200" i="1">
                            <a:latin typeface="Cambria Math" panose="02040503050406030204" pitchFamily="18" charset="0"/>
                          </a:rPr>
                          <m:t>2</m:t>
                        </m:r>
                      </m:sup>
                    </m:sSup>
                  </m:oMath>
                </a14:m>
                <a:r>
                  <a:rPr lang="en-US" altLang="zh-CN" sz="1200" dirty="0">
                    <a:latin typeface="DejaVu Sans Mono" panose="020B0609030804020204" pitchFamily="49" charset="0"/>
                    <a:ea typeface="DejaVu Sans Mono" panose="020B0609030804020204" pitchFamily="49" charset="0"/>
                    <a:cs typeface="DejaVu Sans Mono" panose="020B0609030804020204" pitchFamily="49" charset="0"/>
                  </a:rPr>
                  <a:t>/</a:t>
                </a:r>
                <a:r>
                  <a:rPr lang="en-US" altLang="zh-CN" sz="1200" dirty="0" err="1">
                    <a:latin typeface="DejaVu Sans Mono" panose="020B0609030804020204" pitchFamily="49" charset="0"/>
                    <a:ea typeface="DejaVu Sans Mono" panose="020B0609030804020204" pitchFamily="49" charset="0"/>
                    <a:cs typeface="DejaVu Sans Mono" panose="020B0609030804020204" pitchFamily="49" charset="0"/>
                  </a:rPr>
                  <a:t>ndf</a:t>
                </a:r>
                <a:r>
                  <a:rPr lang="en-US" altLang="zh-CN" sz="1200" dirty="0">
                    <a:latin typeface="DejaVu Sans Mono" panose="020B0609030804020204" pitchFamily="49" charset="0"/>
                    <a:ea typeface="DejaVu Sans Mono" panose="020B0609030804020204" pitchFamily="49" charset="0"/>
                    <a:cs typeface="DejaVu Sans Mono" panose="020B0609030804020204" pitchFamily="49" charset="0"/>
                  </a:rPr>
                  <a:t>=0.69</a:t>
                </a:r>
                <a:endParaRPr lang="en-US" altLang="zh-CN" sz="1200" dirty="0">
                  <a:latin typeface="DFKai-SB" panose="03000509000000000000" pitchFamily="65" charset="-120"/>
                  <a:ea typeface="DFKai-SB" panose="03000509000000000000" pitchFamily="65" charset="-120"/>
                </a:endParaRPr>
              </a:p>
            </p:txBody>
          </p:sp>
        </mc:Choice>
        <mc:Fallback xmlns="">
          <p:sp>
            <p:nvSpPr>
              <p:cNvPr id="21" name="文本框 7"/>
              <p:cNvSpPr txBox="1">
                <a:spLocks noRot="1" noChangeAspect="1" noMove="1" noResize="1" noEditPoints="1" noAdjustHandles="1" noChangeArrowheads="1" noChangeShapeType="1" noTextEdit="1"/>
              </p:cNvSpPr>
              <p:nvPr/>
            </p:nvSpPr>
            <p:spPr bwMode="auto">
              <a:xfrm>
                <a:off x="2509620" y="1821907"/>
                <a:ext cx="1187857" cy="852413"/>
              </a:xfrm>
              <a:prstGeom prst="rect">
                <a:avLst/>
              </a:prstGeom>
              <a:blipFill rotWithShape="0">
                <a:blip r:embed="rId9"/>
                <a:stretch>
                  <a:fillRect l="-513" b="-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5" name="文本框 4"/>
          <p:cNvSpPr txBox="1"/>
          <p:nvPr/>
        </p:nvSpPr>
        <p:spPr>
          <a:xfrm>
            <a:off x="1073251" y="3626678"/>
            <a:ext cx="2872740" cy="461665"/>
          </a:xfrm>
          <a:prstGeom prst="rect">
            <a:avLst/>
          </a:prstGeom>
          <a:noFill/>
        </p:spPr>
        <p:txBody>
          <a:bodyPr wrap="square" rtlCol="0">
            <a:spAutoFit/>
          </a:bodyPr>
          <a:lstStyle/>
          <a:p>
            <a:pPr marL="171446" indent="-171446">
              <a:buFont typeface="Wingdings" panose="05000000000000000000" pitchFamily="2" charset="2"/>
              <a:buChar char="l"/>
            </a:pPr>
            <a:r>
              <a:rPr lang="en-US" altLang="zh-CN" sz="1200" dirty="0">
                <a:solidFill>
                  <a:schemeClr val="tx2"/>
                </a:solidFill>
                <a:latin typeface="Kozuka Gothic Pro R" pitchFamily="34" charset="-128"/>
                <a:ea typeface="Kozuka Gothic Pro R" pitchFamily="34" charset="-128"/>
              </a:rPr>
              <a:t>Gain variation simulated</a:t>
            </a:r>
            <a:r>
              <a:rPr lang="zh-CN" altLang="en-US" sz="1200" dirty="0">
                <a:solidFill>
                  <a:schemeClr val="tx2"/>
                </a:solidFill>
                <a:latin typeface="Kozuka Gothic Pro R" pitchFamily="34" charset="-128"/>
                <a:ea typeface="Kozuka Gothic Pro R" pitchFamily="34" charset="-128"/>
              </a:rPr>
              <a:t> </a:t>
            </a:r>
            <a:r>
              <a:rPr lang="en-US" altLang="zh-CN" sz="1200" dirty="0">
                <a:solidFill>
                  <a:schemeClr val="tx2"/>
                </a:solidFill>
                <a:latin typeface="Kozuka Gothic Pro R" pitchFamily="34" charset="-128"/>
                <a:ea typeface="Kozuka Gothic Pro R" pitchFamily="34" charset="-128"/>
              </a:rPr>
              <a:t>by Fast Simulation Method </a:t>
            </a:r>
          </a:p>
        </p:txBody>
      </p:sp>
      <mc:AlternateContent xmlns:mc="http://schemas.openxmlformats.org/markup-compatibility/2006" xmlns:a14="http://schemas.microsoft.com/office/drawing/2010/main">
        <mc:Choice Requires="a14">
          <p:sp>
            <p:nvSpPr>
              <p:cNvPr id="12" name="文本框 11"/>
              <p:cNvSpPr txBox="1"/>
              <p:nvPr/>
            </p:nvSpPr>
            <p:spPr>
              <a:xfrm>
                <a:off x="950936" y="4168124"/>
                <a:ext cx="6812643" cy="592791"/>
              </a:xfrm>
              <a:prstGeom prst="rect">
                <a:avLst/>
              </a:prstGeom>
              <a:noFill/>
            </p:spPr>
            <p:txBody>
              <a:bodyPr wrap="square" rtlCol="0">
                <a:spAutoFit/>
              </a:bodyPr>
              <a:lstStyle/>
              <a:p>
                <a:pPr marL="285744" indent="-285744">
                  <a:buFont typeface="Wingdings" panose="05000000000000000000" pitchFamily="2" charset="2"/>
                  <a:buChar char="u"/>
                </a:pPr>
                <a:r>
                  <a:rPr lang="zh-CN" altLang="en-US" sz="1400" dirty="0">
                    <a:solidFill>
                      <a:srgbClr val="C00000"/>
                    </a:solidFill>
                    <a:latin typeface="微软雅黑" panose="020B0503020204020204" pitchFamily="34" charset="-122"/>
                    <a:ea typeface="微软雅黑" panose="020B0503020204020204" pitchFamily="34" charset="-122"/>
                  </a:rPr>
                  <a:t>用函数</a:t>
                </a:r>
                <a:r>
                  <a:rPr lang="en-US" altLang="zh-CN" sz="1400" dirty="0">
                    <a:solidFill>
                      <a:srgbClr val="C00000"/>
                    </a:solidFill>
                    <a:latin typeface="微软雅黑" panose="020B0503020204020204" pitchFamily="34" charset="-122"/>
                    <a:ea typeface="微软雅黑" panose="020B0503020204020204" pitchFamily="34" charset="-122"/>
                  </a:rPr>
                  <a:t>G(t)=</a:t>
                </a:r>
                <a14:m>
                  <m:oMath xmlns:m="http://schemas.openxmlformats.org/officeDocument/2006/math">
                    <m:sSub>
                      <m:sSubPr>
                        <m:ctrlPr>
                          <a:rPr lang="zh-CN" altLang="zh-CN" sz="1400" i="1">
                            <a:solidFill>
                              <a:srgbClr val="C00000"/>
                            </a:solidFill>
                            <a:latin typeface="Cambria Math" panose="02040503050406030204" pitchFamily="18" charset="0"/>
                          </a:rPr>
                        </m:ctrlPr>
                      </m:sSubPr>
                      <m:e>
                        <m:r>
                          <a:rPr lang="en-US" altLang="zh-CN" sz="1400" i="1">
                            <a:solidFill>
                              <a:srgbClr val="C00000"/>
                            </a:solidFill>
                            <a:latin typeface="Cambria Math" panose="02040503050406030204" pitchFamily="18" charset="0"/>
                          </a:rPr>
                          <m:t>𝐺</m:t>
                        </m:r>
                      </m:e>
                      <m:sub>
                        <m:r>
                          <a:rPr lang="en-US" altLang="zh-CN" sz="1400" i="1">
                            <a:solidFill>
                              <a:srgbClr val="C00000"/>
                            </a:solidFill>
                            <a:latin typeface="Cambria Math" panose="02040503050406030204" pitchFamily="18" charset="0"/>
                          </a:rPr>
                          <m:t>0</m:t>
                        </m:r>
                      </m:sub>
                    </m:sSub>
                  </m:oMath>
                </a14:m>
                <a:r>
                  <a:rPr lang="en-US" altLang="zh-CN" sz="1400" dirty="0">
                    <a:solidFill>
                      <a:srgbClr val="C00000"/>
                    </a:solidFill>
                    <a:latin typeface="微软雅黑" panose="020B0503020204020204" pitchFamily="34" charset="-122"/>
                    <a:ea typeface="微软雅黑" panose="020B0503020204020204" pitchFamily="34" charset="-122"/>
                  </a:rPr>
                  <a:t>-</a:t>
                </a:r>
                <a:r>
                  <a:rPr lang="zh-CN" altLang="zh-CN" sz="1400" dirty="0">
                    <a:solidFill>
                      <a:srgbClr val="C00000"/>
                    </a:solidFill>
                    <a:latin typeface="微软雅黑" panose="020B0503020204020204" pitchFamily="34" charset="-122"/>
                    <a:ea typeface="微软雅黑" panose="020B0503020204020204" pitchFamily="34" charset="-122"/>
                  </a:rPr>
                  <a:t>△</a:t>
                </a:r>
                <a:r>
                  <a:rPr lang="en-US" altLang="zh-CN" sz="1400" dirty="0">
                    <a:solidFill>
                      <a:srgbClr val="C00000"/>
                    </a:solidFill>
                    <a:latin typeface="微软雅黑" panose="020B0503020204020204" pitchFamily="34" charset="-122"/>
                    <a:ea typeface="微软雅黑" panose="020B0503020204020204" pitchFamily="34" charset="-122"/>
                  </a:rPr>
                  <a:t>G</a:t>
                </a:r>
                <a:r>
                  <a:rPr lang="zh-CN" altLang="zh-CN" sz="1400" dirty="0">
                    <a:solidFill>
                      <a:srgbClr val="C00000"/>
                    </a:solidFill>
                    <a:latin typeface="微软雅黑" panose="020B0503020204020204" pitchFamily="34" charset="-122"/>
                    <a:ea typeface="微软雅黑" panose="020B0503020204020204" pitchFamily="34" charset="-122"/>
                  </a:rPr>
                  <a:t>（</a:t>
                </a:r>
                <a:r>
                  <a:rPr lang="en-US" altLang="zh-CN" sz="1400" dirty="0">
                    <a:solidFill>
                      <a:srgbClr val="C00000"/>
                    </a:solidFill>
                    <a:latin typeface="微软雅黑" panose="020B0503020204020204" pitchFamily="34" charset="-122"/>
                    <a:ea typeface="微软雅黑" panose="020B0503020204020204" pitchFamily="34" charset="-122"/>
                  </a:rPr>
                  <a:t>1-</a:t>
                </a:r>
                <a14:m>
                  <m:oMath xmlns:m="http://schemas.openxmlformats.org/officeDocument/2006/math">
                    <m:sSup>
                      <m:sSupPr>
                        <m:ctrlPr>
                          <a:rPr lang="zh-CN" altLang="zh-CN" sz="1400" i="1">
                            <a:solidFill>
                              <a:srgbClr val="C00000"/>
                            </a:solidFill>
                            <a:latin typeface="Cambria Math" panose="02040503050406030204" pitchFamily="18" charset="0"/>
                          </a:rPr>
                        </m:ctrlPr>
                      </m:sSupPr>
                      <m:e>
                        <m:r>
                          <a:rPr lang="en-US" altLang="zh-CN" sz="1400" i="1">
                            <a:solidFill>
                              <a:srgbClr val="C00000"/>
                            </a:solidFill>
                            <a:latin typeface="Cambria Math" panose="02040503050406030204" pitchFamily="18" charset="0"/>
                          </a:rPr>
                          <m:t>𝑒</m:t>
                        </m:r>
                      </m:e>
                      <m:sup>
                        <m:r>
                          <a:rPr lang="en-US" altLang="zh-CN" sz="1400" i="1">
                            <a:solidFill>
                              <a:srgbClr val="C00000"/>
                            </a:solidFill>
                            <a:latin typeface="Cambria Math" panose="02040503050406030204" pitchFamily="18" charset="0"/>
                          </a:rPr>
                          <m:t>−</m:t>
                        </m:r>
                        <m:r>
                          <a:rPr lang="en-US" altLang="zh-CN" sz="1400" i="1">
                            <a:solidFill>
                              <a:srgbClr val="C00000"/>
                            </a:solidFill>
                            <a:latin typeface="Cambria Math" panose="02040503050406030204" pitchFamily="18" charset="0"/>
                          </a:rPr>
                          <m:t>𝑡</m:t>
                        </m:r>
                        <m:r>
                          <a:rPr lang="en-US" altLang="zh-CN" sz="1400">
                            <a:solidFill>
                              <a:srgbClr val="C00000"/>
                            </a:solidFill>
                            <a:latin typeface="Cambria Math" panose="02040503050406030204" pitchFamily="18" charset="0"/>
                          </a:rPr>
                          <m:t>/</m:t>
                        </m:r>
                        <m:r>
                          <a:rPr lang="en-US" altLang="zh-CN" sz="1400" i="1">
                            <a:solidFill>
                              <a:srgbClr val="C00000"/>
                            </a:solidFill>
                            <a:latin typeface="Cambria Math" panose="02040503050406030204" pitchFamily="18" charset="0"/>
                          </a:rPr>
                          <m:t>𝜏</m:t>
                        </m:r>
                      </m:sup>
                    </m:sSup>
                  </m:oMath>
                </a14:m>
                <a:r>
                  <a:rPr lang="zh-CN" altLang="zh-CN" sz="14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拟合模拟的增益变化，结果与其他模拟方法接近</a:t>
                </a:r>
                <a:endParaRPr lang="zh-CN" altLang="zh-CN" sz="1400" dirty="0">
                  <a:solidFill>
                    <a:srgbClr val="C00000"/>
                  </a:solidFill>
                  <a:latin typeface="微软雅黑" panose="020B0503020204020204" pitchFamily="34" charset="-122"/>
                  <a:ea typeface="微软雅黑" panose="020B0503020204020204" pitchFamily="34" charset="-122"/>
                </a:endParaRPr>
              </a:p>
              <a:p>
                <a:endParaRPr lang="zh-CN" altLang="en-US" dirty="0">
                  <a:solidFill>
                    <a:srgbClr val="C00000"/>
                  </a:solidFill>
                </a:endParaRPr>
              </a:p>
            </p:txBody>
          </p:sp>
        </mc:Choice>
        <mc:Fallback xmlns="">
          <p:sp>
            <p:nvSpPr>
              <p:cNvPr id="12" name="文本框 11"/>
              <p:cNvSpPr txBox="1">
                <a:spLocks noRot="1" noChangeAspect="1" noMove="1" noResize="1" noEditPoints="1" noAdjustHandles="1" noChangeArrowheads="1" noChangeShapeType="1" noTextEdit="1"/>
              </p:cNvSpPr>
              <p:nvPr/>
            </p:nvSpPr>
            <p:spPr>
              <a:xfrm>
                <a:off x="950935" y="4168123"/>
                <a:ext cx="6812643" cy="592791"/>
              </a:xfrm>
              <a:prstGeom prst="rect">
                <a:avLst/>
              </a:prstGeom>
              <a:blipFill rotWithShape="0">
                <a:blip r:embed="rId10"/>
                <a:stretch>
                  <a:fillRect l="-179" t="-1031"/>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7094947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059182" y="1165861"/>
            <a:ext cx="7096679" cy="1257300"/>
          </a:xfrm>
          <a:prstGeom prst="rect">
            <a:avLst/>
          </a:prstGeom>
          <a:solidFill>
            <a:schemeClr val="bg1"/>
          </a:solidFill>
          <a:ln>
            <a:noFill/>
          </a:ln>
          <a:effectLst>
            <a:outerShdw blurRad="152400" dist="1651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56724" y="3001938"/>
            <a:ext cx="7099137" cy="1155531"/>
          </a:xfrm>
          <a:prstGeom prst="rect">
            <a:avLst/>
          </a:prstGeom>
          <a:solidFill>
            <a:schemeClr val="bg1"/>
          </a:solidFill>
          <a:ln>
            <a:noFill/>
          </a:ln>
          <a:effectLst>
            <a:outerShdw blurRad="152400" dist="1651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2687543" y="31575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98" name="TextBox 6"/>
          <p:cNvSpPr txBox="1"/>
          <p:nvPr/>
        </p:nvSpPr>
        <p:spPr>
          <a:xfrm>
            <a:off x="921658" y="205162"/>
            <a:ext cx="165942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总结与展望</a:t>
            </a:r>
          </a:p>
        </p:txBody>
      </p:sp>
      <p:sp>
        <p:nvSpPr>
          <p:cNvPr id="99" name="TextBox 7"/>
          <p:cNvSpPr txBox="1"/>
          <p:nvPr/>
        </p:nvSpPr>
        <p:spPr>
          <a:xfrm>
            <a:off x="2687543" y="239393"/>
            <a:ext cx="2568332" cy="338554"/>
          </a:xfrm>
          <a:prstGeom prst="rect">
            <a:avLst/>
          </a:prstGeom>
          <a:noFill/>
        </p:spPr>
        <p:txBody>
          <a:bodyPr wrap="none" rtlCol="0">
            <a:spAutoFit/>
          </a:bodyPr>
          <a:lstStyle/>
          <a:p>
            <a:pPr algn="ctr"/>
            <a:r>
              <a:rPr lang="en-US" altLang="zh-CN" sz="1600" cap="all" dirty="0">
                <a:solidFill>
                  <a:srgbClr val="C00000"/>
                </a:solidFill>
                <a:latin typeface="Kozuka Gothic Pro R" pitchFamily="34" charset="-128"/>
                <a:ea typeface="Kozuka Gothic Pro R" pitchFamily="34" charset="-128"/>
              </a:rPr>
              <a:t>Summary and Outlook</a:t>
            </a:r>
            <a:endParaRPr lang="zh-CN" altLang="en-US" sz="1600" cap="all" dirty="0">
              <a:solidFill>
                <a:srgbClr val="C00000"/>
              </a:solidFill>
              <a:latin typeface="Kozuka Gothic Pro R" pitchFamily="34" charset="-128"/>
              <a:ea typeface="Kozuka Gothic Pro R" pitchFamily="34" charset="-128"/>
            </a:endParaRPr>
          </a:p>
        </p:txBody>
      </p:sp>
      <p:sp>
        <p:nvSpPr>
          <p:cNvPr id="2" name="页脚占位符 1"/>
          <p:cNvSpPr>
            <a:spLocks noGrp="1"/>
          </p:cNvSpPr>
          <p:nvPr>
            <p:ph type="ftr" sz="quarter" idx="11"/>
          </p:nvPr>
        </p:nvSpPr>
        <p:spPr/>
        <p:txBody>
          <a:bodyPr/>
          <a:lstStyle/>
          <a:p>
            <a:r>
              <a:rPr lang="zh-CN" altLang="en-US" dirty="0" smtClean="0"/>
              <a:t>第八届先进气体探测器研讨会   湖南衡阳</a:t>
            </a:r>
            <a:endParaRPr lang="zh-CN" altLang="en-US" dirty="0"/>
          </a:p>
        </p:txBody>
      </p:sp>
      <p:sp>
        <p:nvSpPr>
          <p:cNvPr id="3" name="灯片编号占位符 2"/>
          <p:cNvSpPr>
            <a:spLocks noGrp="1"/>
          </p:cNvSpPr>
          <p:nvPr>
            <p:ph type="sldNum" sz="quarter" idx="12"/>
          </p:nvPr>
        </p:nvSpPr>
        <p:spPr/>
        <p:txBody>
          <a:bodyPr/>
          <a:lstStyle/>
          <a:p>
            <a:fld id="{E1BEBC7A-FD02-486B-81B5-A845787C689C}" type="slidenum">
              <a:rPr lang="zh-CN" altLang="en-US" smtClean="0"/>
              <a:t>15</a:t>
            </a:fld>
            <a:endParaRPr lang="zh-CN" altLang="en-US" dirty="0"/>
          </a:p>
        </p:txBody>
      </p:sp>
      <p:sp>
        <p:nvSpPr>
          <p:cNvPr id="7" name="文本框 6"/>
          <p:cNvSpPr txBox="1"/>
          <p:nvPr/>
        </p:nvSpPr>
        <p:spPr>
          <a:xfrm>
            <a:off x="1085851" y="1188873"/>
            <a:ext cx="7002780" cy="1169551"/>
          </a:xfrm>
          <a:prstGeom prst="rect">
            <a:avLst/>
          </a:prstGeom>
          <a:noFill/>
        </p:spPr>
        <p:txBody>
          <a:bodyPr wrap="square" rtlCol="0">
            <a:spAutoFit/>
          </a:bodyPr>
          <a:lstStyle/>
          <a:p>
            <a:endParaRPr lang="en-US" altLang="zh-CN" sz="1400" dirty="0">
              <a:latin typeface="微软雅黑" panose="020B0503020204020204" pitchFamily="34" charset="-122"/>
              <a:ea typeface="微软雅黑" panose="020B0503020204020204" pitchFamily="34" charset="-122"/>
            </a:endParaRPr>
          </a:p>
          <a:p>
            <a:pPr algn="just"/>
            <a:r>
              <a:rPr lang="zh-CN" altLang="en-US" sz="1400" dirty="0">
                <a:latin typeface="微软雅黑" panose="020B0503020204020204" pitchFamily="34" charset="-122"/>
                <a:ea typeface="微软雅黑" panose="020B0503020204020204" pitchFamily="34" charset="-122"/>
              </a:rPr>
              <a:t>研究了</a:t>
            </a:r>
            <a:r>
              <a:rPr lang="en-US" altLang="zh-CN" sz="1400" dirty="0">
                <a:latin typeface="微软雅黑" panose="020B0503020204020204" pitchFamily="34" charset="-122"/>
                <a:ea typeface="微软雅黑" panose="020B0503020204020204" pitchFamily="34" charset="-122"/>
              </a:rPr>
              <a:t>THGEM Charging-up </a:t>
            </a:r>
            <a:r>
              <a:rPr lang="zh-CN" altLang="en-US" sz="1400" dirty="0">
                <a:latin typeface="微软雅黑" panose="020B0503020204020204" pitchFamily="34" charset="-122"/>
                <a:ea typeface="微软雅黑" panose="020B0503020204020204" pitchFamily="34" charset="-122"/>
              </a:rPr>
              <a:t>效应的形成机理，开发了一种新的根据电场理论计算电荷堆积的方法，用有限元方法结合</a:t>
            </a:r>
            <a:r>
              <a:rPr lang="en-US" altLang="zh-CN" sz="1400" dirty="0">
                <a:latin typeface="微软雅黑" panose="020B0503020204020204" pitchFamily="34" charset="-122"/>
                <a:ea typeface="微软雅黑" panose="020B0503020204020204" pitchFamily="34" charset="-122"/>
              </a:rPr>
              <a:t>Garfield</a:t>
            </a:r>
            <a:r>
              <a:rPr lang="zh-CN" altLang="en-US" sz="1400" dirty="0">
                <a:latin typeface="微软雅黑" panose="020B0503020204020204" pitchFamily="34" charset="-122"/>
                <a:ea typeface="微软雅黑" panose="020B0503020204020204" pitchFamily="34" charset="-122"/>
              </a:rPr>
              <a:t>模拟了的增益变化，初步模拟结果与实验和其他模拟方法结果符合得较好。这种模拟方法对比其他模拟方法减少了迭代次数，减少了</a:t>
            </a:r>
            <a:r>
              <a:rPr lang="en-US" altLang="zh-CN" sz="1400" dirty="0">
                <a:latin typeface="微软雅黑" panose="020B0503020204020204" pitchFamily="34" charset="-122"/>
                <a:ea typeface="微软雅黑" panose="020B0503020204020204" pitchFamily="34" charset="-122"/>
              </a:rPr>
              <a:t>ANSYS</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Garfield</a:t>
            </a:r>
            <a:r>
              <a:rPr lang="zh-CN" altLang="en-US" sz="1400" dirty="0">
                <a:latin typeface="微软雅黑" panose="020B0503020204020204" pitchFamily="34" charset="-122"/>
                <a:ea typeface="微软雅黑" panose="020B0503020204020204" pitchFamily="34" charset="-122"/>
              </a:rPr>
              <a:t>使用次数，方便快捷。</a:t>
            </a:r>
          </a:p>
        </p:txBody>
      </p:sp>
      <p:sp>
        <p:nvSpPr>
          <p:cNvPr id="9" name="文本框 8"/>
          <p:cNvSpPr txBox="1"/>
          <p:nvPr/>
        </p:nvSpPr>
        <p:spPr>
          <a:xfrm>
            <a:off x="1110063" y="2987918"/>
            <a:ext cx="6949440" cy="1384995"/>
          </a:xfrm>
          <a:prstGeom prst="rect">
            <a:avLst/>
          </a:prstGeom>
          <a:noFill/>
        </p:spPr>
        <p:txBody>
          <a:bodyPr wrap="square" rtlCol="0">
            <a:spAutoFit/>
          </a:bodyPr>
          <a:lstStyle/>
          <a:p>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做更多的模拟工作与实验对比，完善模拟方法；</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该方法没有考虑电荷在</a:t>
            </a:r>
            <a:r>
              <a:rPr lang="en-US" altLang="zh-CN" sz="1400" dirty="0">
                <a:latin typeface="微软雅黑" panose="020B0503020204020204" pitchFamily="34" charset="-122"/>
                <a:ea typeface="微软雅黑" panose="020B0503020204020204" pitchFamily="34" charset="-122"/>
              </a:rPr>
              <a:t>rim</a:t>
            </a:r>
            <a:r>
              <a:rPr lang="zh-CN" altLang="en-US" sz="1400" dirty="0">
                <a:latin typeface="微软雅黑" panose="020B0503020204020204" pitchFamily="34" charset="-122"/>
                <a:ea typeface="微软雅黑" panose="020B0503020204020204" pitchFamily="34" charset="-122"/>
              </a:rPr>
              <a:t>上的堆积，有待研究；</a:t>
            </a:r>
            <a:endParaRPr lang="en-US" altLang="zh-CN" sz="1400" dirty="0">
              <a:latin typeface="微软雅黑" panose="020B0503020204020204" pitchFamily="34" charset="-122"/>
              <a:ea typeface="微软雅黑" panose="020B0503020204020204" pitchFamily="34" charset="-122"/>
            </a:endParaRPr>
          </a:p>
          <a:p>
            <a:pPr algn="just"/>
            <a:r>
              <a:rPr lang="zh-CN" altLang="en-US" sz="1400" dirty="0">
                <a:latin typeface="微软雅黑" panose="020B0503020204020204" pitchFamily="34" charset="-122"/>
                <a:ea typeface="微软雅黑" panose="020B0503020204020204" pitchFamily="34" charset="-122"/>
              </a:rPr>
              <a:t>平衡时仍有少量雪崩电荷落到绝缘介质表面，电荷在绝缘介质表面是否有移动需要考虑；</a:t>
            </a:r>
            <a:endParaRPr lang="en-US" altLang="zh-CN" sz="1400" dirty="0">
              <a:latin typeface="微软雅黑" panose="020B0503020204020204" pitchFamily="34" charset="-122"/>
              <a:ea typeface="微软雅黑" panose="020B0503020204020204" pitchFamily="34" charset="-122"/>
            </a:endParaRPr>
          </a:p>
          <a:p>
            <a:pPr algn="just"/>
            <a:r>
              <a:rPr lang="zh-CN" altLang="en-US" sz="1400" dirty="0">
                <a:latin typeface="微软雅黑" panose="020B0503020204020204" pitchFamily="34" charset="-122"/>
                <a:ea typeface="微软雅黑" panose="020B0503020204020204" pitchFamily="34" charset="-122"/>
              </a:rPr>
              <a:t>尝试运用此方法模拟其他类似探测器（如</a:t>
            </a:r>
            <a:r>
              <a:rPr lang="en-US" altLang="zh-CN" sz="1400" dirty="0">
                <a:latin typeface="微软雅黑" panose="020B0503020204020204" pitchFamily="34" charset="-122"/>
                <a:ea typeface="微软雅黑" panose="020B0503020204020204" pitchFamily="34" charset="-122"/>
              </a:rPr>
              <a:t>GEM</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RPWELL</a:t>
            </a:r>
            <a:r>
              <a:rPr lang="zh-CN" altLang="en-US" sz="1400" dirty="0">
                <a:latin typeface="微软雅黑" panose="020B0503020204020204" pitchFamily="34" charset="-122"/>
                <a:ea typeface="微软雅黑" panose="020B0503020204020204" pitchFamily="34" charset="-122"/>
              </a:rPr>
              <a:t>）增益变化。</a:t>
            </a:r>
            <a:endParaRPr lang="en-US" altLang="zh-CN" sz="1400" dirty="0">
              <a:latin typeface="微软雅黑" panose="020B0503020204020204" pitchFamily="34" charset="-122"/>
              <a:ea typeface="微软雅黑" panose="020B0503020204020204" pitchFamily="34" charset="-122"/>
            </a:endParaRPr>
          </a:p>
          <a:p>
            <a:pPr algn="just"/>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853440" y="834381"/>
            <a:ext cx="1082041" cy="471324"/>
          </a:xfrm>
          <a:prstGeom prst="rect">
            <a:avLst/>
          </a:prstGeom>
          <a:solidFill>
            <a:schemeClr val="tx2"/>
          </a:solidFill>
          <a:ln>
            <a:noFill/>
          </a:ln>
          <a:effectLst>
            <a:outerShdw blurRad="114300" dist="190500" dir="8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59758" y="839209"/>
            <a:ext cx="1013823"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总结</a:t>
            </a:r>
          </a:p>
        </p:txBody>
      </p:sp>
      <p:sp>
        <p:nvSpPr>
          <p:cNvPr id="34" name="矩形 33"/>
          <p:cNvSpPr/>
          <p:nvPr/>
        </p:nvSpPr>
        <p:spPr>
          <a:xfrm>
            <a:off x="850981" y="2619927"/>
            <a:ext cx="1082041" cy="511795"/>
          </a:xfrm>
          <a:prstGeom prst="rect">
            <a:avLst/>
          </a:prstGeom>
          <a:solidFill>
            <a:schemeClr val="tx2"/>
          </a:solidFill>
          <a:ln>
            <a:noFill/>
          </a:ln>
          <a:effectLst>
            <a:outerShdw blurRad="114300" dist="190500" dir="8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957299" y="2644992"/>
            <a:ext cx="1067163"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展望</a:t>
            </a:r>
          </a:p>
        </p:txBody>
      </p:sp>
    </p:spTree>
    <p:custDataLst>
      <p:tags r:id="rId1"/>
    </p:custDataLst>
    <p:extLst>
      <p:ext uri="{BB962C8B-B14F-4D97-AF65-F5344CB8AC3E}">
        <p14:creationId xmlns:p14="http://schemas.microsoft.com/office/powerpoint/2010/main" val="13161224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059182" y="1165861"/>
            <a:ext cx="7096679" cy="1257300"/>
          </a:xfrm>
          <a:prstGeom prst="rect">
            <a:avLst/>
          </a:prstGeom>
          <a:solidFill>
            <a:schemeClr val="bg1"/>
          </a:solidFill>
          <a:ln>
            <a:noFill/>
          </a:ln>
          <a:effectLst>
            <a:outerShdw blurRad="152400" dist="1651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56724" y="3001938"/>
            <a:ext cx="7099137" cy="1155531"/>
          </a:xfrm>
          <a:prstGeom prst="rect">
            <a:avLst/>
          </a:prstGeom>
          <a:solidFill>
            <a:schemeClr val="bg1"/>
          </a:solidFill>
          <a:ln>
            <a:noFill/>
          </a:ln>
          <a:effectLst>
            <a:outerShdw blurRad="152400" dist="1651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2687543" y="31575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98" name="TextBox 6"/>
          <p:cNvSpPr txBox="1"/>
          <p:nvPr/>
        </p:nvSpPr>
        <p:spPr>
          <a:xfrm>
            <a:off x="921658" y="205162"/>
            <a:ext cx="1659429"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总结与展望</a:t>
            </a:r>
          </a:p>
        </p:txBody>
      </p:sp>
      <p:sp>
        <p:nvSpPr>
          <p:cNvPr id="99" name="TextBox 7"/>
          <p:cNvSpPr txBox="1"/>
          <p:nvPr/>
        </p:nvSpPr>
        <p:spPr>
          <a:xfrm>
            <a:off x="2687543" y="239393"/>
            <a:ext cx="2568332" cy="338554"/>
          </a:xfrm>
          <a:prstGeom prst="rect">
            <a:avLst/>
          </a:prstGeom>
          <a:noFill/>
        </p:spPr>
        <p:txBody>
          <a:bodyPr wrap="none" rtlCol="0">
            <a:spAutoFit/>
          </a:bodyPr>
          <a:lstStyle/>
          <a:p>
            <a:pPr algn="ctr"/>
            <a:r>
              <a:rPr lang="en-US" altLang="zh-CN" sz="1600" cap="all" dirty="0">
                <a:solidFill>
                  <a:srgbClr val="C00000"/>
                </a:solidFill>
                <a:latin typeface="Kozuka Gothic Pro R" pitchFamily="34" charset="-128"/>
                <a:ea typeface="Kozuka Gothic Pro R" pitchFamily="34" charset="-128"/>
              </a:rPr>
              <a:t>Summary and Outlook</a:t>
            </a:r>
            <a:endParaRPr lang="zh-CN" altLang="en-US" sz="1600" cap="all" dirty="0">
              <a:solidFill>
                <a:srgbClr val="C00000"/>
              </a:solidFill>
              <a:latin typeface="Kozuka Gothic Pro R" pitchFamily="34" charset="-128"/>
              <a:ea typeface="Kozuka Gothic Pro R" pitchFamily="34" charset="-128"/>
            </a:endParaRPr>
          </a:p>
        </p:txBody>
      </p:sp>
      <p:sp>
        <p:nvSpPr>
          <p:cNvPr id="2" name="页脚占位符 1"/>
          <p:cNvSpPr>
            <a:spLocks noGrp="1"/>
          </p:cNvSpPr>
          <p:nvPr>
            <p:ph type="ftr" sz="quarter" idx="11"/>
          </p:nvPr>
        </p:nvSpPr>
        <p:spPr/>
        <p:txBody>
          <a:bodyPr/>
          <a:lstStyle/>
          <a:p>
            <a:r>
              <a:rPr lang="zh-CN" altLang="en-US" dirty="0" smtClean="0"/>
              <a:t>第八届先进气体探测器研讨会   湖南衡阳</a:t>
            </a:r>
            <a:endParaRPr lang="zh-CN" altLang="en-US" dirty="0"/>
          </a:p>
        </p:txBody>
      </p:sp>
      <p:sp>
        <p:nvSpPr>
          <p:cNvPr id="3" name="灯片编号占位符 2"/>
          <p:cNvSpPr>
            <a:spLocks noGrp="1"/>
          </p:cNvSpPr>
          <p:nvPr>
            <p:ph type="sldNum" sz="quarter" idx="12"/>
          </p:nvPr>
        </p:nvSpPr>
        <p:spPr/>
        <p:txBody>
          <a:bodyPr/>
          <a:lstStyle/>
          <a:p>
            <a:fld id="{E1BEBC7A-FD02-486B-81B5-A845787C689C}" type="slidenum">
              <a:rPr lang="zh-CN" altLang="en-US" smtClean="0"/>
              <a:t>16</a:t>
            </a:fld>
            <a:endParaRPr lang="zh-CN" altLang="en-US" dirty="0"/>
          </a:p>
        </p:txBody>
      </p:sp>
      <p:sp>
        <p:nvSpPr>
          <p:cNvPr id="7" name="文本框 6"/>
          <p:cNvSpPr txBox="1"/>
          <p:nvPr/>
        </p:nvSpPr>
        <p:spPr>
          <a:xfrm>
            <a:off x="1085851" y="1188873"/>
            <a:ext cx="7002780" cy="1169551"/>
          </a:xfrm>
          <a:prstGeom prst="rect">
            <a:avLst/>
          </a:prstGeom>
          <a:noFill/>
        </p:spPr>
        <p:txBody>
          <a:bodyPr wrap="square" rtlCol="0">
            <a:spAutoFit/>
          </a:bodyPr>
          <a:lstStyle/>
          <a:p>
            <a:endParaRPr lang="en-US" altLang="zh-CN" sz="1400" dirty="0">
              <a:latin typeface="微软雅黑" panose="020B0503020204020204" pitchFamily="34" charset="-122"/>
              <a:ea typeface="微软雅黑" panose="020B0503020204020204" pitchFamily="34" charset="-122"/>
            </a:endParaRPr>
          </a:p>
          <a:p>
            <a:pPr algn="just"/>
            <a:r>
              <a:rPr lang="zh-CN" altLang="en-US" sz="1400" dirty="0">
                <a:latin typeface="微软雅黑" panose="020B0503020204020204" pitchFamily="34" charset="-122"/>
                <a:ea typeface="微软雅黑" panose="020B0503020204020204" pitchFamily="34" charset="-122"/>
              </a:rPr>
              <a:t>研究了</a:t>
            </a:r>
            <a:r>
              <a:rPr lang="en-US" altLang="zh-CN" sz="1400" dirty="0">
                <a:latin typeface="微软雅黑" panose="020B0503020204020204" pitchFamily="34" charset="-122"/>
                <a:ea typeface="微软雅黑" panose="020B0503020204020204" pitchFamily="34" charset="-122"/>
              </a:rPr>
              <a:t>THGEM Charging-up </a:t>
            </a:r>
            <a:r>
              <a:rPr lang="zh-CN" altLang="en-US" sz="1400" dirty="0">
                <a:latin typeface="微软雅黑" panose="020B0503020204020204" pitchFamily="34" charset="-122"/>
                <a:ea typeface="微软雅黑" panose="020B0503020204020204" pitchFamily="34" charset="-122"/>
              </a:rPr>
              <a:t>效应的形成机理，开发了一种新的根据电场理论计算电荷堆积的方法，用有限元方法结合</a:t>
            </a:r>
            <a:r>
              <a:rPr lang="en-US" altLang="zh-CN" sz="1400" dirty="0">
                <a:latin typeface="微软雅黑" panose="020B0503020204020204" pitchFamily="34" charset="-122"/>
                <a:ea typeface="微软雅黑" panose="020B0503020204020204" pitchFamily="34" charset="-122"/>
              </a:rPr>
              <a:t>Garfield</a:t>
            </a:r>
            <a:r>
              <a:rPr lang="zh-CN" altLang="en-US" sz="1400" dirty="0">
                <a:latin typeface="微软雅黑" panose="020B0503020204020204" pitchFamily="34" charset="-122"/>
                <a:ea typeface="微软雅黑" panose="020B0503020204020204" pitchFamily="34" charset="-122"/>
              </a:rPr>
              <a:t>模拟了的增益变化，初步模拟结果与实验和其他模拟方法结果符合得较好。这种模拟方法对比其他模拟方法减少了迭代次数，减少了</a:t>
            </a:r>
            <a:r>
              <a:rPr lang="en-US" altLang="zh-CN" sz="1400" dirty="0">
                <a:latin typeface="微软雅黑" panose="020B0503020204020204" pitchFamily="34" charset="-122"/>
                <a:ea typeface="微软雅黑" panose="020B0503020204020204" pitchFamily="34" charset="-122"/>
              </a:rPr>
              <a:t>ANSYS</a:t>
            </a:r>
            <a:r>
              <a:rPr lang="zh-CN" altLang="en-US" sz="1400" dirty="0">
                <a:latin typeface="微软雅黑" panose="020B0503020204020204" pitchFamily="34" charset="-122"/>
                <a:ea typeface="微软雅黑" panose="020B0503020204020204" pitchFamily="34" charset="-122"/>
              </a:rPr>
              <a:t>和</a:t>
            </a:r>
            <a:r>
              <a:rPr lang="en-US" altLang="zh-CN" sz="1400" dirty="0">
                <a:latin typeface="微软雅黑" panose="020B0503020204020204" pitchFamily="34" charset="-122"/>
                <a:ea typeface="微软雅黑" panose="020B0503020204020204" pitchFamily="34" charset="-122"/>
              </a:rPr>
              <a:t>Garfield</a:t>
            </a:r>
            <a:r>
              <a:rPr lang="zh-CN" altLang="en-US" sz="1400" dirty="0">
                <a:latin typeface="微软雅黑" panose="020B0503020204020204" pitchFamily="34" charset="-122"/>
                <a:ea typeface="微软雅黑" panose="020B0503020204020204" pitchFamily="34" charset="-122"/>
              </a:rPr>
              <a:t>使用次数，方便快捷。</a:t>
            </a:r>
          </a:p>
        </p:txBody>
      </p:sp>
      <p:sp>
        <p:nvSpPr>
          <p:cNvPr id="9" name="文本框 8"/>
          <p:cNvSpPr txBox="1"/>
          <p:nvPr/>
        </p:nvSpPr>
        <p:spPr>
          <a:xfrm>
            <a:off x="1110063" y="2987918"/>
            <a:ext cx="6949440" cy="1384995"/>
          </a:xfrm>
          <a:prstGeom prst="rect">
            <a:avLst/>
          </a:prstGeom>
          <a:noFill/>
        </p:spPr>
        <p:txBody>
          <a:bodyPr wrap="square" rtlCol="0">
            <a:spAutoFit/>
          </a:bodyPr>
          <a:lstStyle/>
          <a:p>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做更多的模拟工作与实验对比，完善模拟方法；</a:t>
            </a:r>
            <a:endParaRPr lang="en-US" altLang="zh-CN" sz="1400" dirty="0">
              <a:latin typeface="微软雅黑" panose="020B0503020204020204" pitchFamily="34" charset="-122"/>
              <a:ea typeface="微软雅黑" panose="020B0503020204020204" pitchFamily="34" charset="-122"/>
            </a:endParaRPr>
          </a:p>
          <a:p>
            <a:r>
              <a:rPr lang="zh-CN" altLang="en-US" sz="1400" dirty="0" smtClean="0">
                <a:latin typeface="微软雅黑" panose="020B0503020204020204" pitchFamily="34" charset="-122"/>
                <a:ea typeface="微软雅黑" panose="020B0503020204020204" pitchFamily="34" charset="-122"/>
              </a:rPr>
              <a:t>该</a:t>
            </a:r>
            <a:r>
              <a:rPr lang="zh-CN" altLang="en-US" sz="1400" dirty="0">
                <a:latin typeface="微软雅黑" panose="020B0503020204020204" pitchFamily="34" charset="-122"/>
                <a:ea typeface="微软雅黑" panose="020B0503020204020204" pitchFamily="34" charset="-122"/>
              </a:rPr>
              <a:t>方法没有考虑电荷在</a:t>
            </a:r>
            <a:r>
              <a:rPr lang="en-US" altLang="zh-CN" sz="1400" dirty="0">
                <a:latin typeface="微软雅黑" panose="020B0503020204020204" pitchFamily="34" charset="-122"/>
                <a:ea typeface="微软雅黑" panose="020B0503020204020204" pitchFamily="34" charset="-122"/>
              </a:rPr>
              <a:t>rim</a:t>
            </a:r>
            <a:r>
              <a:rPr lang="zh-CN" altLang="en-US" sz="1400" dirty="0">
                <a:latin typeface="微软雅黑" panose="020B0503020204020204" pitchFamily="34" charset="-122"/>
                <a:ea typeface="微软雅黑" panose="020B0503020204020204" pitchFamily="34" charset="-122"/>
              </a:rPr>
              <a:t>上的堆积，有待研究；</a:t>
            </a:r>
            <a:endParaRPr lang="en-US" altLang="zh-CN" sz="1400" dirty="0">
              <a:latin typeface="微软雅黑" panose="020B0503020204020204" pitchFamily="34" charset="-122"/>
              <a:ea typeface="微软雅黑" panose="020B0503020204020204" pitchFamily="34" charset="-122"/>
            </a:endParaRPr>
          </a:p>
          <a:p>
            <a:pPr algn="just"/>
            <a:r>
              <a:rPr lang="zh-CN" altLang="en-US" sz="1400" dirty="0">
                <a:latin typeface="微软雅黑" panose="020B0503020204020204" pitchFamily="34" charset="-122"/>
                <a:ea typeface="微软雅黑" panose="020B0503020204020204" pitchFamily="34" charset="-122"/>
              </a:rPr>
              <a:t>平衡时仍有少量雪崩电荷落到绝缘介质表面，电荷在绝缘介质表面是否有移动需要考虑；</a:t>
            </a:r>
            <a:endParaRPr lang="en-US" altLang="zh-CN" sz="1400" dirty="0">
              <a:latin typeface="微软雅黑" panose="020B0503020204020204" pitchFamily="34" charset="-122"/>
              <a:ea typeface="微软雅黑" panose="020B0503020204020204" pitchFamily="34" charset="-122"/>
            </a:endParaRPr>
          </a:p>
          <a:p>
            <a:pPr algn="just"/>
            <a:r>
              <a:rPr lang="zh-CN" altLang="en-US" sz="1400" dirty="0">
                <a:latin typeface="微软雅黑" panose="020B0503020204020204" pitchFamily="34" charset="-122"/>
                <a:ea typeface="微软雅黑" panose="020B0503020204020204" pitchFamily="34" charset="-122"/>
              </a:rPr>
              <a:t>尝试运用此方法模拟其他类似探测器（如</a:t>
            </a:r>
            <a:r>
              <a:rPr lang="en-US" altLang="zh-CN" sz="1400" dirty="0">
                <a:latin typeface="微软雅黑" panose="020B0503020204020204" pitchFamily="34" charset="-122"/>
                <a:ea typeface="微软雅黑" panose="020B0503020204020204" pitchFamily="34" charset="-122"/>
              </a:rPr>
              <a:t>GEM</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RPWELL</a:t>
            </a:r>
            <a:r>
              <a:rPr lang="zh-CN" altLang="en-US" sz="1400" dirty="0">
                <a:latin typeface="微软雅黑" panose="020B0503020204020204" pitchFamily="34" charset="-122"/>
                <a:ea typeface="微软雅黑" panose="020B0503020204020204" pitchFamily="34" charset="-122"/>
              </a:rPr>
              <a:t>）增益变化。</a:t>
            </a:r>
            <a:endParaRPr lang="en-US" altLang="zh-CN" sz="1400" dirty="0">
              <a:latin typeface="微软雅黑" panose="020B0503020204020204" pitchFamily="34" charset="-122"/>
              <a:ea typeface="微软雅黑" panose="020B0503020204020204" pitchFamily="34" charset="-122"/>
            </a:endParaRPr>
          </a:p>
          <a:p>
            <a:pPr algn="just"/>
            <a:endParaRPr lang="zh-CN" altLang="en-US" sz="1400" dirty="0">
              <a:latin typeface="微软雅黑" panose="020B0503020204020204" pitchFamily="34" charset="-122"/>
              <a:ea typeface="微软雅黑" panose="020B0503020204020204" pitchFamily="34" charset="-122"/>
            </a:endParaRPr>
          </a:p>
        </p:txBody>
      </p:sp>
      <p:sp>
        <p:nvSpPr>
          <p:cNvPr id="16" name="矩形 15"/>
          <p:cNvSpPr/>
          <p:nvPr/>
        </p:nvSpPr>
        <p:spPr>
          <a:xfrm>
            <a:off x="853440" y="834381"/>
            <a:ext cx="1082041" cy="471324"/>
          </a:xfrm>
          <a:prstGeom prst="rect">
            <a:avLst/>
          </a:prstGeom>
          <a:solidFill>
            <a:schemeClr val="tx2"/>
          </a:solidFill>
          <a:ln>
            <a:noFill/>
          </a:ln>
          <a:effectLst>
            <a:outerShdw blurRad="114300" dist="190500" dir="8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59758" y="839209"/>
            <a:ext cx="1013823"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总结</a:t>
            </a:r>
          </a:p>
        </p:txBody>
      </p:sp>
      <p:sp>
        <p:nvSpPr>
          <p:cNvPr id="34" name="矩形 33"/>
          <p:cNvSpPr/>
          <p:nvPr/>
        </p:nvSpPr>
        <p:spPr>
          <a:xfrm>
            <a:off x="850981" y="2619927"/>
            <a:ext cx="1082041" cy="511795"/>
          </a:xfrm>
          <a:prstGeom prst="rect">
            <a:avLst/>
          </a:prstGeom>
          <a:solidFill>
            <a:schemeClr val="tx2"/>
          </a:solidFill>
          <a:ln>
            <a:noFill/>
          </a:ln>
          <a:effectLst>
            <a:outerShdw blurRad="114300" dist="190500" dir="8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957299" y="2644992"/>
            <a:ext cx="1067163" cy="461665"/>
          </a:xfrm>
          <a:prstGeom prst="rect">
            <a:avLst/>
          </a:prstGeom>
          <a:noFill/>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展望</a:t>
            </a:r>
          </a:p>
        </p:txBody>
      </p:sp>
      <p:sp>
        <p:nvSpPr>
          <p:cNvPr id="19" name="TextBox 80"/>
          <p:cNvSpPr txBox="1"/>
          <p:nvPr/>
        </p:nvSpPr>
        <p:spPr>
          <a:xfrm>
            <a:off x="4366460" y="905563"/>
            <a:ext cx="4262285" cy="2123658"/>
          </a:xfrm>
          <a:prstGeom prst="rect">
            <a:avLst/>
          </a:prstGeom>
          <a:solidFill>
            <a:schemeClr val="bg1"/>
          </a:solidFill>
          <a:effectLst>
            <a:outerShdw blurRad="127000" dist="774700" dir="8400000" sx="136000" sy="136000" algn="ctr" rotWithShape="0">
              <a:srgbClr val="000000">
                <a:alpha val="37000"/>
              </a:srgbClr>
            </a:outerShdw>
          </a:effectLst>
        </p:spPr>
        <p:txBody>
          <a:bodyPr wrap="square" rtlCol="0">
            <a:spAutoFit/>
          </a:bodyPr>
          <a:lstStyle/>
          <a:p>
            <a:pPr algn="ctr">
              <a:lnSpc>
                <a:spcPct val="150000"/>
              </a:lnSpc>
            </a:pPr>
            <a:r>
              <a:rPr lang="en-US" altLang="zh-CN" sz="8800" dirty="0">
                <a:solidFill>
                  <a:srgbClr val="C00000"/>
                </a:solidFill>
                <a:latin typeface="Impact" pitchFamily="34" charset="0"/>
                <a:ea typeface="微软雅黑" panose="020B0503020204020204" pitchFamily="34" charset="-122"/>
              </a:rPr>
              <a:t>THANKS!</a:t>
            </a:r>
            <a:endParaRPr lang="zh-CN" altLang="en-US" sz="8800" dirty="0">
              <a:solidFill>
                <a:srgbClr val="C00000"/>
              </a:solidFill>
              <a:latin typeface="Impact" pitchFamily="34"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24292364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直接连接符 94"/>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1537552" y="2735340"/>
            <a:ext cx="3993689" cy="276999"/>
          </a:xfrm>
          <a:prstGeom prst="rect">
            <a:avLst/>
          </a:prstGeom>
          <a:noFill/>
        </p:spPr>
        <p:txBody>
          <a:bodyPr wrap="square" rtlCol="0">
            <a:spAutoFit/>
          </a:bodyPr>
          <a:lstStyle/>
          <a:p>
            <a:r>
              <a:rPr lang="en-US" altLang="zh-CN" sz="1200" dirty="0">
                <a:solidFill>
                  <a:srgbClr val="C00000"/>
                </a:solidFill>
                <a:latin typeface="Kozuka Gothic Pro R" pitchFamily="34" charset="-128"/>
                <a:ea typeface="Kozuka Gothic Pro R" pitchFamily="34" charset="-128"/>
              </a:rPr>
              <a:t>THE METHODOLOGY AND SIMULATION PROCESS</a:t>
            </a:r>
            <a:endParaRPr lang="zh-CN" altLang="en-US" sz="1200" dirty="0">
              <a:solidFill>
                <a:srgbClr val="C00000"/>
              </a:solidFill>
              <a:latin typeface="Kozuka Gothic Pro R" pitchFamily="34" charset="-128"/>
              <a:ea typeface="Kozuka Gothic Pro R" pitchFamily="34" charset="-128"/>
            </a:endParaRPr>
          </a:p>
        </p:txBody>
      </p:sp>
      <p:sp>
        <p:nvSpPr>
          <p:cNvPr id="105" name="椭圆 104"/>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TextBox 105"/>
          <p:cNvSpPr txBox="1"/>
          <p:nvPr/>
        </p:nvSpPr>
        <p:spPr>
          <a:xfrm>
            <a:off x="981096" y="197922"/>
            <a:ext cx="774571"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目录</a:t>
            </a:r>
          </a:p>
        </p:txBody>
      </p:sp>
      <p:sp>
        <p:nvSpPr>
          <p:cNvPr id="107" name="TextBox 106"/>
          <p:cNvSpPr txBox="1"/>
          <p:nvPr/>
        </p:nvSpPr>
        <p:spPr>
          <a:xfrm>
            <a:off x="2160085" y="267888"/>
            <a:ext cx="1213794" cy="338554"/>
          </a:xfrm>
          <a:prstGeom prst="rect">
            <a:avLst/>
          </a:prstGeom>
          <a:noFill/>
        </p:spPr>
        <p:txBody>
          <a:bodyPr wrap="none" rtlCol="0">
            <a:spAutoFit/>
          </a:bodyPr>
          <a:lstStyle/>
          <a:p>
            <a:r>
              <a:rPr lang="en-US" altLang="zh-CN" sz="1600" dirty="0">
                <a:solidFill>
                  <a:srgbClr val="C00000"/>
                </a:solidFill>
                <a:latin typeface="Kozuka Gothic Pro R" pitchFamily="34" charset="-128"/>
                <a:ea typeface="Kozuka Gothic Pro R" pitchFamily="34" charset="-128"/>
              </a:rPr>
              <a:t>CONTENTS</a:t>
            </a:r>
            <a:endParaRPr lang="zh-CN" altLang="en-US" sz="1600" dirty="0">
              <a:solidFill>
                <a:srgbClr val="C00000"/>
              </a:solidFill>
              <a:latin typeface="Kozuka Gothic Pro R" pitchFamily="34" charset="-128"/>
              <a:ea typeface="Kozuka Gothic Pro R" pitchFamily="34" charset="-128"/>
            </a:endParaRPr>
          </a:p>
        </p:txBody>
      </p:sp>
      <p:cxnSp>
        <p:nvCxnSpPr>
          <p:cNvPr id="108" name="直接连接符 107"/>
          <p:cNvCxnSpPr/>
          <p:nvPr/>
        </p:nvCxnSpPr>
        <p:spPr>
          <a:xfrm>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781551" y="893045"/>
            <a:ext cx="625965" cy="756090"/>
            <a:chOff x="2591676" y="2836786"/>
            <a:chExt cx="1139038" cy="1364342"/>
          </a:xfrm>
        </p:grpSpPr>
        <p:grpSp>
          <p:nvGrpSpPr>
            <p:cNvPr id="120" name="组合 119"/>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CN" altLang="en-US">
                  <a:solidFill>
                    <a:srgbClr val="1A3F6C"/>
                  </a:solidFill>
                </a:endParaRPr>
              </a:p>
            </p:txBody>
          </p:sp>
          <p:sp>
            <p:nvSpPr>
              <p:cNvPr id="123" name="椭圆 1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CN" altLang="en-US">
                  <a:solidFill>
                    <a:srgbClr val="1A3F6C"/>
                  </a:solidFill>
                </a:endParaRPr>
              </a:p>
            </p:txBody>
          </p:sp>
        </p:grpSp>
        <p:sp>
          <p:nvSpPr>
            <p:cNvPr id="135" name="TextBox 134"/>
            <p:cNvSpPr txBox="1"/>
            <p:nvPr/>
          </p:nvSpPr>
          <p:spPr>
            <a:xfrm>
              <a:off x="2865621" y="2923769"/>
              <a:ext cx="645219" cy="1277359"/>
            </a:xfrm>
            <a:prstGeom prst="rect">
              <a:avLst/>
            </a:prstGeom>
            <a:noFill/>
          </p:spPr>
          <p:txBody>
            <a:bodyPr wrap="none" rtlCol="0" anchor="t" anchorCtr="0">
              <a:spAutoFit/>
            </a:bodyPr>
            <a:lstStyle/>
            <a:p>
              <a:r>
                <a:rPr lang="en-US" altLang="zh-CN" sz="4000" dirty="0">
                  <a:solidFill>
                    <a:srgbClr val="1A3F6C"/>
                  </a:solidFill>
                  <a:latin typeface="Watford DB" pitchFamily="2" charset="0"/>
                  <a:ea typeface="造字工房劲黑（非商用）常规体" pitchFamily="50" charset="-122"/>
                </a:rPr>
                <a:t>1</a:t>
              </a:r>
              <a:endParaRPr lang="zh-CN" altLang="en-US" sz="4000" dirty="0">
                <a:solidFill>
                  <a:srgbClr val="1A3F6C"/>
                </a:solidFill>
                <a:latin typeface="Watford DB" pitchFamily="2" charset="0"/>
                <a:ea typeface="造字工房劲黑（非商用）常规体" pitchFamily="50" charset="-122"/>
              </a:endParaRPr>
            </a:p>
          </p:txBody>
        </p:sp>
      </p:grpSp>
      <p:sp>
        <p:nvSpPr>
          <p:cNvPr id="144" name="TextBox 143"/>
          <p:cNvSpPr txBox="1"/>
          <p:nvPr/>
        </p:nvSpPr>
        <p:spPr>
          <a:xfrm>
            <a:off x="1537549" y="1010770"/>
            <a:ext cx="3792348"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厚型</a:t>
            </a:r>
            <a:r>
              <a:rPr lang="en-US" altLang="zh-CN" dirty="0">
                <a:latin typeface="微软雅黑" panose="020B0503020204020204" pitchFamily="34" charset="-122"/>
                <a:ea typeface="微软雅黑" panose="020B0503020204020204" pitchFamily="34" charset="-122"/>
              </a:rPr>
              <a:t>GEM </a:t>
            </a:r>
            <a:r>
              <a:rPr lang="zh-CN" altLang="en-US" dirty="0">
                <a:latin typeface="微软雅黑" panose="020B0503020204020204" pitchFamily="34" charset="-122"/>
                <a:ea typeface="微软雅黑" panose="020B0503020204020204" pitchFamily="34" charset="-122"/>
              </a:rPr>
              <a:t>及</a:t>
            </a:r>
            <a:r>
              <a:rPr lang="en-US" altLang="zh-CN" dirty="0">
                <a:latin typeface="微软雅黑" panose="020B0503020204020204" pitchFamily="34" charset="-122"/>
                <a:ea typeface="微软雅黑" panose="020B0503020204020204" pitchFamily="34" charset="-122"/>
              </a:rPr>
              <a:t>Charging-up</a:t>
            </a:r>
            <a:r>
              <a:rPr lang="zh-CN" altLang="en-US" dirty="0">
                <a:latin typeface="微软雅黑" panose="020B0503020204020204" pitchFamily="34" charset="-122"/>
                <a:ea typeface="微软雅黑" panose="020B0503020204020204" pitchFamily="34" charset="-122"/>
              </a:rPr>
              <a:t>效应</a:t>
            </a:r>
          </a:p>
        </p:txBody>
      </p:sp>
      <p:sp>
        <p:nvSpPr>
          <p:cNvPr id="145" name="TextBox 144"/>
          <p:cNvSpPr txBox="1"/>
          <p:nvPr/>
        </p:nvSpPr>
        <p:spPr>
          <a:xfrm>
            <a:off x="1537548" y="1693713"/>
            <a:ext cx="1569660"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模拟方法现状</a:t>
            </a:r>
          </a:p>
        </p:txBody>
      </p:sp>
      <p:sp>
        <p:nvSpPr>
          <p:cNvPr id="146" name="TextBox 145"/>
          <p:cNvSpPr txBox="1"/>
          <p:nvPr/>
        </p:nvSpPr>
        <p:spPr>
          <a:xfrm>
            <a:off x="1537548" y="2418733"/>
            <a:ext cx="2262158"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研究方法及模拟过程</a:t>
            </a:r>
          </a:p>
        </p:txBody>
      </p:sp>
      <p:sp>
        <p:nvSpPr>
          <p:cNvPr id="147" name="TextBox 146"/>
          <p:cNvSpPr txBox="1"/>
          <p:nvPr/>
        </p:nvSpPr>
        <p:spPr>
          <a:xfrm>
            <a:off x="1537549" y="3146607"/>
            <a:ext cx="1107996"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模拟结果</a:t>
            </a:r>
          </a:p>
        </p:txBody>
      </p:sp>
      <p:sp>
        <p:nvSpPr>
          <p:cNvPr id="148" name="TextBox 147"/>
          <p:cNvSpPr txBox="1"/>
          <p:nvPr/>
        </p:nvSpPr>
        <p:spPr>
          <a:xfrm>
            <a:off x="1537548" y="3899747"/>
            <a:ext cx="1338828" cy="369332"/>
          </a:xfrm>
          <a:prstGeom prst="rect">
            <a:avLst/>
          </a:prstGeom>
          <a:noFill/>
        </p:spPr>
        <p:txBody>
          <a:bodyPr wrap="none" rtlCol="0">
            <a:spAutoFit/>
          </a:bodyPr>
          <a:lstStyle/>
          <a:p>
            <a:r>
              <a:rPr lang="zh-CN" altLang="en-US" dirty="0">
                <a:latin typeface="微软雅黑" panose="020B0503020204020204" pitchFamily="34" charset="-122"/>
                <a:ea typeface="微软雅黑" panose="020B0503020204020204" pitchFamily="34" charset="-122"/>
              </a:rPr>
              <a:t>总结与展望</a:t>
            </a:r>
          </a:p>
        </p:txBody>
      </p:sp>
      <p:sp>
        <p:nvSpPr>
          <p:cNvPr id="149" name="TextBox 148"/>
          <p:cNvSpPr txBox="1"/>
          <p:nvPr/>
        </p:nvSpPr>
        <p:spPr>
          <a:xfrm>
            <a:off x="1537548" y="1361578"/>
            <a:ext cx="2666114" cy="276999"/>
          </a:xfrm>
          <a:prstGeom prst="rect">
            <a:avLst/>
          </a:prstGeom>
          <a:noFill/>
        </p:spPr>
        <p:txBody>
          <a:bodyPr wrap="none" rtlCol="0">
            <a:spAutoFit/>
          </a:bodyPr>
          <a:lstStyle/>
          <a:p>
            <a:r>
              <a:rPr lang="en-US" altLang="zh-CN" sz="1200" cap="all" dirty="0">
                <a:solidFill>
                  <a:srgbClr val="C00000"/>
                </a:solidFill>
                <a:latin typeface="Kozuka Gothic Pro R" pitchFamily="34" charset="-128"/>
                <a:ea typeface="Kozuka Gothic Pro R" pitchFamily="34" charset="-128"/>
              </a:rPr>
              <a:t>THGEM and Charging-up Effect</a:t>
            </a:r>
            <a:endParaRPr lang="zh-CN" altLang="en-US" sz="1200" cap="all" dirty="0">
              <a:solidFill>
                <a:srgbClr val="C00000"/>
              </a:solidFill>
              <a:latin typeface="Kozuka Gothic Pro R" pitchFamily="34" charset="-128"/>
              <a:ea typeface="Kozuka Gothic Pro R" pitchFamily="34" charset="-128"/>
            </a:endParaRPr>
          </a:p>
        </p:txBody>
      </p:sp>
      <p:sp>
        <p:nvSpPr>
          <p:cNvPr id="150" name="TextBox 149"/>
          <p:cNvSpPr txBox="1"/>
          <p:nvPr/>
        </p:nvSpPr>
        <p:spPr>
          <a:xfrm>
            <a:off x="1537552" y="2024533"/>
            <a:ext cx="4222289" cy="276999"/>
          </a:xfrm>
          <a:prstGeom prst="rect">
            <a:avLst/>
          </a:prstGeom>
          <a:noFill/>
        </p:spPr>
        <p:txBody>
          <a:bodyPr wrap="square" rtlCol="0">
            <a:spAutoFit/>
          </a:bodyPr>
          <a:lstStyle/>
          <a:p>
            <a:r>
              <a:rPr lang="en-US" altLang="zh-CN" sz="1200" dirty="0">
                <a:solidFill>
                  <a:srgbClr val="C00000"/>
                </a:solidFill>
                <a:latin typeface="Kozuka Gothic Pro R" pitchFamily="34" charset="-128"/>
                <a:ea typeface="Kozuka Gothic Pro R" pitchFamily="34" charset="-128"/>
              </a:rPr>
              <a:t>PRESENT SIMULATION</a:t>
            </a:r>
            <a:r>
              <a:rPr lang="zh-CN" altLang="en-US" sz="1200" dirty="0">
                <a:solidFill>
                  <a:srgbClr val="C00000"/>
                </a:solidFill>
                <a:latin typeface="Kozuka Gothic Pro R" pitchFamily="34" charset="-128"/>
                <a:ea typeface="Kozuka Gothic Pro R" pitchFamily="34" charset="-128"/>
              </a:rPr>
              <a:t> </a:t>
            </a:r>
            <a:r>
              <a:rPr lang="en-US" altLang="zh-CN" sz="1200" dirty="0">
                <a:solidFill>
                  <a:srgbClr val="C00000"/>
                </a:solidFill>
                <a:latin typeface="Kozuka Gothic Pro R" pitchFamily="34" charset="-128"/>
                <a:ea typeface="Kozuka Gothic Pro R" pitchFamily="34" charset="-128"/>
              </a:rPr>
              <a:t>METHGOD</a:t>
            </a:r>
            <a:endParaRPr lang="zh-CN" altLang="en-US" sz="1200" dirty="0">
              <a:solidFill>
                <a:srgbClr val="C00000"/>
              </a:solidFill>
              <a:latin typeface="Kozuka Gothic Pro R" pitchFamily="34" charset="-128"/>
              <a:ea typeface="Kozuka Gothic Pro R" pitchFamily="34" charset="-128"/>
            </a:endParaRPr>
          </a:p>
        </p:txBody>
      </p:sp>
      <p:sp>
        <p:nvSpPr>
          <p:cNvPr id="151" name="TextBox 150"/>
          <p:cNvSpPr txBox="1"/>
          <p:nvPr/>
        </p:nvSpPr>
        <p:spPr>
          <a:xfrm>
            <a:off x="1537551" y="3489109"/>
            <a:ext cx="2690669" cy="276999"/>
          </a:xfrm>
          <a:prstGeom prst="rect">
            <a:avLst/>
          </a:prstGeom>
          <a:noFill/>
        </p:spPr>
        <p:txBody>
          <a:bodyPr wrap="square" rtlCol="0">
            <a:spAutoFit/>
          </a:bodyPr>
          <a:lstStyle/>
          <a:p>
            <a:r>
              <a:rPr lang="en-US" altLang="zh-CN" sz="1200" dirty="0">
                <a:solidFill>
                  <a:srgbClr val="C00000"/>
                </a:solidFill>
                <a:latin typeface="Kozuka Gothic Pro R" pitchFamily="34" charset="-128"/>
                <a:ea typeface="Kozuka Gothic Pro R" pitchFamily="34" charset="-128"/>
              </a:rPr>
              <a:t>THE RESULTS OF SIMULAIOTN</a:t>
            </a:r>
            <a:endParaRPr lang="zh-CN" altLang="en-US" sz="1200" dirty="0">
              <a:solidFill>
                <a:srgbClr val="C00000"/>
              </a:solidFill>
              <a:latin typeface="Kozuka Gothic Pro R" pitchFamily="34" charset="-128"/>
              <a:ea typeface="Kozuka Gothic Pro R" pitchFamily="34" charset="-128"/>
            </a:endParaRPr>
          </a:p>
        </p:txBody>
      </p:sp>
      <p:sp>
        <p:nvSpPr>
          <p:cNvPr id="152" name="TextBox 151"/>
          <p:cNvSpPr txBox="1"/>
          <p:nvPr/>
        </p:nvSpPr>
        <p:spPr>
          <a:xfrm>
            <a:off x="1537550" y="4244890"/>
            <a:ext cx="1972015" cy="276999"/>
          </a:xfrm>
          <a:prstGeom prst="rect">
            <a:avLst/>
          </a:prstGeom>
          <a:noFill/>
        </p:spPr>
        <p:txBody>
          <a:bodyPr wrap="none" rtlCol="0">
            <a:spAutoFit/>
          </a:bodyPr>
          <a:lstStyle/>
          <a:p>
            <a:r>
              <a:rPr lang="en-US" altLang="zh-CN" sz="1200" dirty="0">
                <a:solidFill>
                  <a:srgbClr val="C00000"/>
                </a:solidFill>
                <a:latin typeface="Kozuka Gothic Pro R" pitchFamily="34" charset="-128"/>
                <a:ea typeface="Kozuka Gothic Pro R" pitchFamily="34" charset="-128"/>
              </a:rPr>
              <a:t>SUMMARY AND OUTLOOK</a:t>
            </a:r>
            <a:endParaRPr lang="zh-CN" altLang="en-US" sz="1200" dirty="0">
              <a:solidFill>
                <a:srgbClr val="C00000"/>
              </a:solidFill>
              <a:latin typeface="Kozuka Gothic Pro R" pitchFamily="34" charset="-128"/>
              <a:ea typeface="Kozuka Gothic Pro R" pitchFamily="34" charset="-128"/>
            </a:endParaRPr>
          </a:p>
        </p:txBody>
      </p:sp>
      <p:sp>
        <p:nvSpPr>
          <p:cNvPr id="153" name="TextBox 152"/>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2" name="页脚占位符 1"/>
          <p:cNvSpPr>
            <a:spLocks noGrp="1"/>
          </p:cNvSpPr>
          <p:nvPr>
            <p:ph type="ftr" sz="quarter" idx="11"/>
          </p:nvPr>
        </p:nvSpPr>
        <p:spPr/>
        <p:txBody>
          <a:bodyPr/>
          <a:lstStyle/>
          <a:p>
            <a:r>
              <a:rPr lang="zh-CN" altLang="en-US" dirty="0" smtClean="0"/>
              <a:t>第八届先进气体探测器研讨会   湖南衡阳</a:t>
            </a:r>
            <a:endParaRPr lang="zh-CN" altLang="en-US" dirty="0"/>
          </a:p>
        </p:txBody>
      </p:sp>
      <p:sp>
        <p:nvSpPr>
          <p:cNvPr id="3" name="灯片编号占位符 2"/>
          <p:cNvSpPr>
            <a:spLocks noGrp="1"/>
          </p:cNvSpPr>
          <p:nvPr>
            <p:ph type="sldNum" sz="quarter" idx="12"/>
          </p:nvPr>
        </p:nvSpPr>
        <p:spPr/>
        <p:txBody>
          <a:bodyPr/>
          <a:lstStyle/>
          <a:p>
            <a:fld id="{E1BEBC7A-FD02-486B-81B5-A845787C689C}" type="slidenum">
              <a:rPr lang="zh-CN" altLang="en-US" smtClean="0"/>
              <a:t>2</a:t>
            </a:fld>
            <a:endParaRPr lang="zh-CN" altLang="en-US" dirty="0"/>
          </a:p>
        </p:txBody>
      </p:sp>
      <p:grpSp>
        <p:nvGrpSpPr>
          <p:cNvPr id="67" name="组合 66"/>
          <p:cNvGrpSpPr/>
          <p:nvPr/>
        </p:nvGrpSpPr>
        <p:grpSpPr>
          <a:xfrm>
            <a:off x="781551" y="1625163"/>
            <a:ext cx="625965" cy="756090"/>
            <a:chOff x="2591676" y="2836786"/>
            <a:chExt cx="1139038" cy="1364342"/>
          </a:xfrm>
        </p:grpSpPr>
        <p:grpSp>
          <p:nvGrpSpPr>
            <p:cNvPr id="68" name="组合 67"/>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CN" altLang="en-US">
                  <a:solidFill>
                    <a:srgbClr val="1A3F6C"/>
                  </a:solidFill>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CN" altLang="en-US">
                  <a:solidFill>
                    <a:srgbClr val="1A3F6C"/>
                  </a:solidFill>
                </a:endParaRPr>
              </a:p>
            </p:txBody>
          </p:sp>
        </p:grpSp>
        <p:sp>
          <p:nvSpPr>
            <p:cNvPr id="69" name="TextBox 134"/>
            <p:cNvSpPr txBox="1"/>
            <p:nvPr/>
          </p:nvSpPr>
          <p:spPr>
            <a:xfrm>
              <a:off x="2865621" y="2923769"/>
              <a:ext cx="645219" cy="1277359"/>
            </a:xfrm>
            <a:prstGeom prst="rect">
              <a:avLst/>
            </a:prstGeom>
            <a:noFill/>
          </p:spPr>
          <p:txBody>
            <a:bodyPr wrap="none" rtlCol="0" anchor="t" anchorCtr="0">
              <a:spAutoFit/>
            </a:bodyPr>
            <a:lstStyle/>
            <a:p>
              <a:r>
                <a:rPr lang="en-US" altLang="zh-CN" sz="4000" dirty="0">
                  <a:solidFill>
                    <a:srgbClr val="1A3F6C"/>
                  </a:solidFill>
                  <a:latin typeface="Watford DB" pitchFamily="2" charset="0"/>
                  <a:ea typeface="造字工房劲黑（非商用）常规体" pitchFamily="50" charset="-122"/>
                </a:rPr>
                <a:t>2</a:t>
              </a:r>
              <a:endParaRPr lang="zh-CN" altLang="en-US" sz="4000" dirty="0">
                <a:solidFill>
                  <a:srgbClr val="1A3F6C"/>
                </a:solidFill>
                <a:latin typeface="Watford DB" pitchFamily="2" charset="0"/>
                <a:ea typeface="造字工房劲黑（非商用）常规体" pitchFamily="50" charset="-122"/>
              </a:endParaRPr>
            </a:p>
          </p:txBody>
        </p:sp>
      </p:grpSp>
      <p:grpSp>
        <p:nvGrpSpPr>
          <p:cNvPr id="72" name="组合 71"/>
          <p:cNvGrpSpPr/>
          <p:nvPr/>
        </p:nvGrpSpPr>
        <p:grpSpPr>
          <a:xfrm>
            <a:off x="781551" y="2370529"/>
            <a:ext cx="625965" cy="756090"/>
            <a:chOff x="2591676" y="2836786"/>
            <a:chExt cx="1139038" cy="1364342"/>
          </a:xfrm>
        </p:grpSpPr>
        <p:grpSp>
          <p:nvGrpSpPr>
            <p:cNvPr id="73" name="组合 72"/>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CN" altLang="en-US">
                  <a:solidFill>
                    <a:srgbClr val="1A3F6C"/>
                  </a:solidFill>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CN" altLang="en-US">
                  <a:solidFill>
                    <a:srgbClr val="1A3F6C"/>
                  </a:solidFill>
                </a:endParaRPr>
              </a:p>
            </p:txBody>
          </p:sp>
        </p:grpSp>
        <p:sp>
          <p:nvSpPr>
            <p:cNvPr id="74" name="TextBox 134"/>
            <p:cNvSpPr txBox="1"/>
            <p:nvPr/>
          </p:nvSpPr>
          <p:spPr>
            <a:xfrm>
              <a:off x="2865621" y="2923769"/>
              <a:ext cx="645219" cy="1277359"/>
            </a:xfrm>
            <a:prstGeom prst="rect">
              <a:avLst/>
            </a:prstGeom>
            <a:noFill/>
          </p:spPr>
          <p:txBody>
            <a:bodyPr wrap="none" rtlCol="0" anchor="t" anchorCtr="0">
              <a:spAutoFit/>
            </a:bodyPr>
            <a:lstStyle/>
            <a:p>
              <a:r>
                <a:rPr lang="en-US" altLang="zh-CN" sz="4000" dirty="0">
                  <a:solidFill>
                    <a:srgbClr val="1A3F6C"/>
                  </a:solidFill>
                  <a:latin typeface="Watford DB" pitchFamily="2" charset="0"/>
                  <a:ea typeface="造字工房劲黑（非商用）常规体" pitchFamily="50" charset="-122"/>
                </a:rPr>
                <a:t>3</a:t>
              </a:r>
              <a:endParaRPr lang="zh-CN" altLang="en-US" sz="4000" dirty="0">
                <a:solidFill>
                  <a:srgbClr val="1A3F6C"/>
                </a:solidFill>
                <a:latin typeface="Watford DB" pitchFamily="2" charset="0"/>
                <a:ea typeface="造字工房劲黑（非商用）常规体" pitchFamily="50" charset="-122"/>
              </a:endParaRPr>
            </a:p>
          </p:txBody>
        </p:sp>
      </p:grpSp>
      <p:grpSp>
        <p:nvGrpSpPr>
          <p:cNvPr id="77" name="组合 76"/>
          <p:cNvGrpSpPr/>
          <p:nvPr/>
        </p:nvGrpSpPr>
        <p:grpSpPr>
          <a:xfrm>
            <a:off x="781551" y="3100483"/>
            <a:ext cx="625965" cy="756090"/>
            <a:chOff x="2591676" y="2836786"/>
            <a:chExt cx="1139038" cy="1364342"/>
          </a:xfrm>
        </p:grpSpPr>
        <p:grpSp>
          <p:nvGrpSpPr>
            <p:cNvPr id="78" name="组合 77"/>
            <p:cNvGrpSpPr/>
            <p:nvPr/>
          </p:nvGrpSpPr>
          <p:grpSpPr>
            <a:xfrm>
              <a:off x="2591676" y="2836786"/>
              <a:ext cx="1139038" cy="1139038"/>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CN" altLang="en-US">
                  <a:solidFill>
                    <a:srgbClr val="1A3F6C"/>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CN" altLang="en-US">
                  <a:solidFill>
                    <a:srgbClr val="1A3F6C"/>
                  </a:solidFill>
                </a:endParaRPr>
              </a:p>
            </p:txBody>
          </p:sp>
        </p:grpSp>
        <p:sp>
          <p:nvSpPr>
            <p:cNvPr id="79" name="TextBox 134"/>
            <p:cNvSpPr txBox="1"/>
            <p:nvPr/>
          </p:nvSpPr>
          <p:spPr>
            <a:xfrm>
              <a:off x="2865621" y="2923769"/>
              <a:ext cx="645219" cy="1277359"/>
            </a:xfrm>
            <a:prstGeom prst="rect">
              <a:avLst/>
            </a:prstGeom>
            <a:noFill/>
          </p:spPr>
          <p:txBody>
            <a:bodyPr wrap="none" rtlCol="0" anchor="t" anchorCtr="0">
              <a:spAutoFit/>
            </a:bodyPr>
            <a:lstStyle/>
            <a:p>
              <a:r>
                <a:rPr lang="en-US" altLang="zh-CN" sz="4000" dirty="0">
                  <a:solidFill>
                    <a:srgbClr val="1A3F6C"/>
                  </a:solidFill>
                  <a:latin typeface="Watford DB" pitchFamily="2" charset="0"/>
                  <a:ea typeface="造字工房劲黑（非商用）常规体" pitchFamily="50" charset="-122"/>
                </a:rPr>
                <a:t>4</a:t>
              </a:r>
              <a:endParaRPr lang="zh-CN" altLang="en-US" sz="4000" dirty="0">
                <a:solidFill>
                  <a:srgbClr val="1A3F6C"/>
                </a:solidFill>
                <a:latin typeface="Watford DB" pitchFamily="2" charset="0"/>
                <a:ea typeface="造字工房劲黑（非商用）常规体" pitchFamily="50" charset="-122"/>
              </a:endParaRPr>
            </a:p>
          </p:txBody>
        </p:sp>
      </p:grpSp>
      <p:grpSp>
        <p:nvGrpSpPr>
          <p:cNvPr id="82" name="组合 81"/>
          <p:cNvGrpSpPr/>
          <p:nvPr/>
        </p:nvGrpSpPr>
        <p:grpSpPr>
          <a:xfrm>
            <a:off x="781552" y="3867779"/>
            <a:ext cx="625965" cy="772260"/>
            <a:chOff x="2591676" y="2833931"/>
            <a:chExt cx="1139038" cy="1393519"/>
          </a:xfrm>
        </p:grpSpPr>
        <p:grpSp>
          <p:nvGrpSpPr>
            <p:cNvPr id="83" name="组合 82"/>
            <p:cNvGrpSpPr/>
            <p:nvPr/>
          </p:nvGrpSpPr>
          <p:grpSpPr>
            <a:xfrm>
              <a:off x="2591676" y="2833931"/>
              <a:ext cx="1139038" cy="1141893"/>
              <a:chOff x="304800" y="663074"/>
              <a:chExt cx="4000500" cy="4010526"/>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CN" altLang="en-US">
                  <a:solidFill>
                    <a:srgbClr val="1A3F6C"/>
                  </a:solidFill>
                </a:endParaRPr>
              </a:p>
            </p:txBody>
          </p:sp>
          <p:sp>
            <p:nvSpPr>
              <p:cNvPr id="86" name="椭圆 85"/>
              <p:cNvSpPr/>
              <p:nvPr/>
            </p:nvSpPr>
            <p:spPr>
              <a:xfrm>
                <a:off x="350732" y="663074"/>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CN" altLang="en-US">
                  <a:solidFill>
                    <a:srgbClr val="1A3F6C"/>
                  </a:solidFill>
                </a:endParaRPr>
              </a:p>
            </p:txBody>
          </p:sp>
        </p:grpSp>
        <p:sp>
          <p:nvSpPr>
            <p:cNvPr id="84" name="TextBox 134"/>
            <p:cNvSpPr txBox="1"/>
            <p:nvPr/>
          </p:nvSpPr>
          <p:spPr>
            <a:xfrm>
              <a:off x="2901736" y="2950092"/>
              <a:ext cx="645219" cy="1277358"/>
            </a:xfrm>
            <a:prstGeom prst="rect">
              <a:avLst/>
            </a:prstGeom>
            <a:noFill/>
          </p:spPr>
          <p:txBody>
            <a:bodyPr wrap="none" rtlCol="0" anchor="t" anchorCtr="0">
              <a:spAutoFit/>
            </a:bodyPr>
            <a:lstStyle/>
            <a:p>
              <a:r>
                <a:rPr lang="en-US" altLang="zh-CN" sz="4000" dirty="0">
                  <a:solidFill>
                    <a:srgbClr val="1A3F6C"/>
                  </a:solidFill>
                  <a:latin typeface="Watford DB" pitchFamily="2" charset="0"/>
                  <a:ea typeface="造字工房劲黑（非商用）常规体" pitchFamily="50" charset="-122"/>
                </a:rPr>
                <a:t>5</a:t>
              </a:r>
              <a:endParaRPr lang="zh-CN" altLang="en-US" sz="4000" dirty="0">
                <a:solidFill>
                  <a:srgbClr val="1A3F6C"/>
                </a:solidFill>
                <a:latin typeface="Watford DB" pitchFamily="2" charset="0"/>
                <a:ea typeface="造字工房劲黑（非商用）常规体" pitchFamily="50" charset="-122"/>
              </a:endParaRPr>
            </a:p>
          </p:txBody>
        </p:sp>
      </p:grpSp>
    </p:spTree>
    <p:custDataLst>
      <p:tags r:id="rId1"/>
    </p:custDataLst>
    <p:extLst>
      <p:ext uri="{BB962C8B-B14F-4D97-AF65-F5344CB8AC3E}">
        <p14:creationId xmlns:p14="http://schemas.microsoft.com/office/powerpoint/2010/main" val="42658559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Box 41"/>
          <p:cNvSpPr>
            <a:spLocks noChangeArrowheads="1"/>
          </p:cNvSpPr>
          <p:nvPr/>
        </p:nvSpPr>
        <p:spPr bwMode="auto">
          <a:xfrm>
            <a:off x="515258" y="1179230"/>
            <a:ext cx="7819037"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1446" indent="-171446">
              <a:buClr>
                <a:schemeClr val="tx2"/>
              </a:buClr>
              <a:buFont typeface="Wingdings" panose="05000000000000000000" pitchFamily="2" charset="2"/>
              <a:buChar char="u"/>
            </a:pPr>
            <a:r>
              <a:rPr lang="en-US" altLang="zh-CN" sz="1100" dirty="0">
                <a:solidFill>
                  <a:srgbClr val="C00000"/>
                </a:solidFill>
                <a:latin typeface="微软雅黑" pitchFamily="34" charset="-122"/>
                <a:ea typeface="微软雅黑" pitchFamily="34" charset="-122"/>
                <a:sym typeface="微软雅黑" pitchFamily="34" charset="-122"/>
              </a:rPr>
              <a:t>THGEM</a:t>
            </a:r>
            <a:r>
              <a:rPr lang="zh-CN" altLang="en-US" sz="1100" dirty="0">
                <a:solidFill>
                  <a:schemeClr val="tx1">
                    <a:lumMod val="85000"/>
                    <a:lumOff val="15000"/>
                  </a:schemeClr>
                </a:solidFill>
                <a:latin typeface="微软雅黑" pitchFamily="34" charset="-122"/>
                <a:ea typeface="微软雅黑" pitchFamily="34" charset="-122"/>
                <a:sym typeface="微软雅黑" pitchFamily="34" charset="-122"/>
              </a:rPr>
              <a:t>是一种微孔型微结构气体探测器，位置分辨在百微米量级，时间分辨在纳秒量级。具有机械强度高、结构紧凑、造价低廉、高增益、高计数率能力等优点，广泛应用于高能物理实验中。</a:t>
            </a:r>
            <a:endParaRPr lang="en-US" altLang="zh-CN" sz="1100" dirty="0">
              <a:solidFill>
                <a:schemeClr val="tx1">
                  <a:lumMod val="85000"/>
                  <a:lumOff val="15000"/>
                </a:schemeClr>
              </a:solidFill>
              <a:latin typeface="微软雅黑" pitchFamily="34" charset="-122"/>
              <a:ea typeface="微软雅黑" pitchFamily="34" charset="-122"/>
              <a:sym typeface="微软雅黑" pitchFamily="34" charset="-122"/>
            </a:endParaRPr>
          </a:p>
          <a:p>
            <a:pPr marL="171446" indent="-171446">
              <a:buClr>
                <a:schemeClr val="tx2"/>
              </a:buClr>
              <a:buFont typeface="Wingdings" panose="05000000000000000000" pitchFamily="2" charset="2"/>
              <a:buChar char="u"/>
            </a:pPr>
            <a:endParaRPr lang="en-US" altLang="zh-CN" sz="1100" dirty="0">
              <a:solidFill>
                <a:schemeClr val="tx1">
                  <a:lumMod val="85000"/>
                  <a:lumOff val="15000"/>
                </a:schemeClr>
              </a:solidFill>
              <a:latin typeface="微软雅黑" pitchFamily="34" charset="-122"/>
              <a:ea typeface="微软雅黑" pitchFamily="34" charset="-122"/>
              <a:sym typeface="微软雅黑" pitchFamily="34" charset="-122"/>
            </a:endParaRPr>
          </a:p>
          <a:p>
            <a:pPr marL="171446" indent="-171446">
              <a:buClr>
                <a:schemeClr val="tx2"/>
              </a:buClr>
              <a:buFont typeface="Wingdings" panose="05000000000000000000" pitchFamily="2" charset="2"/>
              <a:buChar char="u"/>
            </a:pPr>
            <a:r>
              <a:rPr lang="en-US" altLang="zh-CN" sz="1100" dirty="0">
                <a:solidFill>
                  <a:srgbClr val="C00000"/>
                </a:solidFill>
                <a:latin typeface="微软雅黑" pitchFamily="34" charset="-122"/>
                <a:ea typeface="微软雅黑" pitchFamily="34" charset="-122"/>
                <a:sym typeface="微软雅黑" pitchFamily="34" charset="-122"/>
              </a:rPr>
              <a:t>Charging-up</a:t>
            </a:r>
            <a:r>
              <a:rPr lang="zh-CN" altLang="en-US" sz="1100" dirty="0">
                <a:solidFill>
                  <a:schemeClr val="tx1">
                    <a:lumMod val="85000"/>
                    <a:lumOff val="15000"/>
                  </a:schemeClr>
                </a:solidFill>
                <a:latin typeface="微软雅黑" pitchFamily="34" charset="-122"/>
                <a:ea typeface="微软雅黑" pitchFamily="34" charset="-122"/>
                <a:sym typeface="微软雅黑" pitchFamily="34" charset="-122"/>
              </a:rPr>
              <a:t>效应：探测器受辐照连续工作时，增益会随时间发生变化。</a:t>
            </a:r>
            <a:r>
              <a:rPr lang="zh-CN" altLang="zh-CN" sz="1100" dirty="0">
                <a:solidFill>
                  <a:schemeClr val="tx1">
                    <a:lumMod val="85000"/>
                    <a:lumOff val="15000"/>
                  </a:schemeClr>
                </a:solidFill>
                <a:latin typeface="微软雅黑" pitchFamily="34" charset="-122"/>
                <a:ea typeface="微软雅黑" pitchFamily="34" charset="-122"/>
              </a:rPr>
              <a:t>研究认为这种效应是由于原初电离的在气体中雪崩产生的电子和离子在</a:t>
            </a:r>
            <a:r>
              <a:rPr lang="en-US" altLang="zh-CN" sz="1100" dirty="0">
                <a:solidFill>
                  <a:schemeClr val="tx1">
                    <a:lumMod val="85000"/>
                    <a:lumOff val="15000"/>
                  </a:schemeClr>
                </a:solidFill>
                <a:latin typeface="微软雅黑" pitchFamily="34" charset="-122"/>
                <a:ea typeface="微软雅黑" pitchFamily="34" charset="-122"/>
              </a:rPr>
              <a:t>THGEM</a:t>
            </a:r>
            <a:r>
              <a:rPr lang="zh-CN" altLang="zh-CN" sz="1100" dirty="0">
                <a:solidFill>
                  <a:schemeClr val="tx1">
                    <a:lumMod val="85000"/>
                    <a:lumOff val="15000"/>
                  </a:schemeClr>
                </a:solidFill>
                <a:latin typeface="微软雅黑" pitchFamily="34" charset="-122"/>
                <a:ea typeface="微软雅黑" pitchFamily="34" charset="-122"/>
              </a:rPr>
              <a:t>膜的绝缘介质表面堆积，导致孔内电场发生变化，从而引起增益发生变化。</a:t>
            </a:r>
            <a:endParaRPr lang="en-US" altLang="zh-CN" sz="1100" dirty="0">
              <a:solidFill>
                <a:schemeClr val="tx1">
                  <a:lumMod val="85000"/>
                  <a:lumOff val="15000"/>
                </a:schemeClr>
              </a:solidFill>
              <a:latin typeface="微软雅黑" pitchFamily="34" charset="-122"/>
              <a:ea typeface="微软雅黑" pitchFamily="34" charset="-122"/>
            </a:endParaRPr>
          </a:p>
          <a:p>
            <a:pPr marL="171446" indent="-171446">
              <a:buClr>
                <a:schemeClr val="tx2"/>
              </a:buClr>
              <a:buFont typeface="Wingdings" panose="05000000000000000000" pitchFamily="2" charset="2"/>
              <a:buChar char="u"/>
            </a:pPr>
            <a:endParaRPr lang="en-US" altLang="zh-CN" sz="1100" dirty="0">
              <a:solidFill>
                <a:schemeClr val="tx1">
                  <a:lumMod val="85000"/>
                  <a:lumOff val="15000"/>
                </a:schemeClr>
              </a:solidFill>
              <a:latin typeface="微软雅黑" pitchFamily="34" charset="-122"/>
              <a:ea typeface="微软雅黑" pitchFamily="34" charset="-122"/>
              <a:sym typeface="微软雅黑" pitchFamily="34" charset="-122"/>
            </a:endParaRPr>
          </a:p>
          <a:p>
            <a:pPr marL="171446" indent="-171446">
              <a:buClr>
                <a:schemeClr val="tx2"/>
              </a:buClr>
              <a:buFont typeface="Wingdings" panose="05000000000000000000" pitchFamily="2" charset="2"/>
              <a:buChar char="u"/>
            </a:pPr>
            <a:r>
              <a:rPr lang="zh-CN" altLang="en-US" sz="1100" dirty="0">
                <a:solidFill>
                  <a:srgbClr val="C00000"/>
                </a:solidFill>
                <a:latin typeface="微软雅黑" pitchFamily="34" charset="-122"/>
                <a:ea typeface="微软雅黑" pitchFamily="34" charset="-122"/>
                <a:sym typeface="微软雅黑" pitchFamily="34" charset="-122"/>
              </a:rPr>
              <a:t>模拟研究</a:t>
            </a:r>
            <a:r>
              <a:rPr lang="en-US" altLang="zh-CN" sz="1100" dirty="0">
                <a:solidFill>
                  <a:schemeClr val="tx1">
                    <a:lumMod val="85000"/>
                    <a:lumOff val="15000"/>
                  </a:schemeClr>
                </a:solidFill>
                <a:latin typeface="微软雅黑" pitchFamily="34" charset="-122"/>
                <a:ea typeface="微软雅黑" pitchFamily="34" charset="-122"/>
                <a:sym typeface="微软雅黑" pitchFamily="34" charset="-122"/>
              </a:rPr>
              <a:t>Charging-up</a:t>
            </a:r>
            <a:r>
              <a:rPr lang="zh-CN" altLang="en-US" sz="1100" dirty="0">
                <a:solidFill>
                  <a:schemeClr val="tx1">
                    <a:lumMod val="85000"/>
                    <a:lumOff val="15000"/>
                  </a:schemeClr>
                </a:solidFill>
                <a:latin typeface="微软雅黑" pitchFamily="34" charset="-122"/>
                <a:ea typeface="微软雅黑" pitchFamily="34" charset="-122"/>
                <a:sym typeface="微软雅黑" pitchFamily="34" charset="-122"/>
              </a:rPr>
              <a:t>效应有助于我们理解该现象形成的机理，预测探测器增益变化行为，优化探测器制作基材、结构、工作条件，减少该现象的不良影响。</a:t>
            </a:r>
            <a:endParaRPr lang="en-US" altLang="zh-CN" sz="1100" dirty="0">
              <a:solidFill>
                <a:schemeClr val="tx1">
                  <a:lumMod val="85000"/>
                  <a:lumOff val="15000"/>
                </a:schemeClr>
              </a:solidFill>
              <a:latin typeface="微软雅黑" pitchFamily="34" charset="-122"/>
              <a:ea typeface="微软雅黑" pitchFamily="34" charset="-122"/>
              <a:sym typeface="微软雅黑" pitchFamily="34" charset="-122"/>
            </a:endParaRPr>
          </a:p>
          <a:p>
            <a:endParaRPr lang="en-US" altLang="zh-CN" sz="1100" dirty="0">
              <a:solidFill>
                <a:schemeClr val="tx1">
                  <a:lumMod val="85000"/>
                  <a:lumOff val="15000"/>
                </a:schemeClr>
              </a:solidFill>
              <a:latin typeface="微软雅黑" pitchFamily="34" charset="-122"/>
              <a:ea typeface="微软雅黑" pitchFamily="34" charset="-122"/>
              <a:sym typeface="微软雅黑" pitchFamily="34" charset="-122"/>
            </a:endParaRPr>
          </a:p>
          <a:p>
            <a:endParaRPr lang="zh-CN" altLang="en-US" sz="1100" dirty="0">
              <a:solidFill>
                <a:schemeClr val="tx1">
                  <a:lumMod val="85000"/>
                  <a:lumOff val="15000"/>
                </a:schemeClr>
              </a:solidFill>
              <a:latin typeface="微软雅黑" pitchFamily="34" charset="-122"/>
              <a:ea typeface="微软雅黑" pitchFamily="34" charset="-122"/>
              <a:sym typeface="微软雅黑" pitchFamily="34" charset="-122"/>
            </a:endParaRPr>
          </a:p>
          <a:p>
            <a:endParaRPr lang="zh-CN" altLang="en-US" sz="1100"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6154" name="TextBox 43"/>
          <p:cNvSpPr>
            <a:spLocks noChangeArrowheads="1"/>
          </p:cNvSpPr>
          <p:nvPr/>
        </p:nvSpPr>
        <p:spPr bwMode="auto">
          <a:xfrm>
            <a:off x="2342127" y="789530"/>
            <a:ext cx="44246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000" dirty="0">
                <a:latin typeface="微软雅黑" panose="020B0503020204020204" pitchFamily="34" charset="-122"/>
                <a:ea typeface="微软雅黑" panose="020B0503020204020204" pitchFamily="34" charset="-122"/>
              </a:rPr>
              <a:t>厚型</a:t>
            </a:r>
            <a:r>
              <a:rPr lang="en-US" altLang="zh-CN" sz="2000" dirty="0">
                <a:latin typeface="微软雅黑" panose="020B0503020204020204" pitchFamily="34" charset="-122"/>
                <a:ea typeface="微软雅黑" panose="020B0503020204020204" pitchFamily="34" charset="-122"/>
              </a:rPr>
              <a:t>GEM </a:t>
            </a:r>
            <a:r>
              <a:rPr lang="zh-CN" altLang="en-US" sz="2000" dirty="0">
                <a:latin typeface="微软雅黑" panose="020B0503020204020204" pitchFamily="34" charset="-122"/>
                <a:ea typeface="微软雅黑" panose="020B0503020204020204" pitchFamily="34" charset="-122"/>
              </a:rPr>
              <a:t>及</a:t>
            </a:r>
            <a:r>
              <a:rPr lang="en-US" altLang="zh-CN" sz="2000" dirty="0">
                <a:latin typeface="微软雅黑" panose="020B0503020204020204" pitchFamily="34" charset="-122"/>
                <a:ea typeface="微软雅黑" panose="020B0503020204020204" pitchFamily="34" charset="-122"/>
              </a:rPr>
              <a:t>Charging-up</a:t>
            </a:r>
            <a:r>
              <a:rPr lang="zh-CN" altLang="en-US" sz="2000" dirty="0">
                <a:latin typeface="微软雅黑" panose="020B0503020204020204" pitchFamily="34" charset="-122"/>
                <a:ea typeface="微软雅黑" panose="020B0503020204020204" pitchFamily="34" charset="-122"/>
              </a:rPr>
              <a:t>效应</a:t>
            </a:r>
          </a:p>
        </p:txBody>
      </p:sp>
      <p:cxnSp>
        <p:nvCxnSpPr>
          <p:cNvPr id="33" name="直接连接符 32"/>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908958" y="206330"/>
            <a:ext cx="136447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背景介绍</a:t>
            </a:r>
          </a:p>
        </p:txBody>
      </p:sp>
      <p:sp>
        <p:nvSpPr>
          <p:cNvPr id="36" name="TextBox 35"/>
          <p:cNvSpPr txBox="1"/>
          <p:nvPr/>
        </p:nvSpPr>
        <p:spPr>
          <a:xfrm>
            <a:off x="2364757" y="234972"/>
            <a:ext cx="1614545" cy="338554"/>
          </a:xfrm>
          <a:prstGeom prst="rect">
            <a:avLst/>
          </a:prstGeom>
          <a:noFill/>
        </p:spPr>
        <p:txBody>
          <a:bodyPr wrap="none" rtlCol="0">
            <a:spAutoFit/>
          </a:bodyPr>
          <a:lstStyle/>
          <a:p>
            <a:r>
              <a:rPr lang="en-US" altLang="zh-CN" sz="1600" dirty="0">
                <a:solidFill>
                  <a:srgbClr val="C00000"/>
                </a:solidFill>
                <a:latin typeface="Kozuka Gothic Pro R" pitchFamily="34" charset="-128"/>
                <a:ea typeface="Kozuka Gothic Pro R" pitchFamily="34" charset="-128"/>
              </a:rPr>
              <a:t>INTRODUCTION</a:t>
            </a:r>
            <a:endParaRPr lang="zh-CN" altLang="en-US" sz="1600" dirty="0">
              <a:solidFill>
                <a:srgbClr val="C00000"/>
              </a:solidFill>
              <a:latin typeface="Kozuka Gothic Pro R" pitchFamily="34" charset="-128"/>
              <a:ea typeface="Kozuka Gothic Pro R" pitchFamily="34" charset="-128"/>
            </a:endParaRPr>
          </a:p>
        </p:txBody>
      </p:sp>
      <p:cxnSp>
        <p:nvCxnSpPr>
          <p:cNvPr id="37" name="直接连接符 36"/>
          <p:cNvCxnSpPr/>
          <p:nvPr/>
        </p:nvCxnSpPr>
        <p:spPr>
          <a:xfrm>
            <a:off x="2307128"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页脚占位符 5"/>
          <p:cNvSpPr>
            <a:spLocks noGrp="1"/>
          </p:cNvSpPr>
          <p:nvPr>
            <p:ph type="ftr" sz="quarter" idx="11"/>
          </p:nvPr>
        </p:nvSpPr>
        <p:spPr>
          <a:xfrm>
            <a:off x="3050094" y="4890373"/>
            <a:ext cx="2895600" cy="273844"/>
          </a:xfrm>
        </p:spPr>
        <p:txBody>
          <a:bodyPr/>
          <a:lstStyle/>
          <a:p>
            <a:r>
              <a:rPr lang="zh-CN" altLang="en-US" dirty="0" smtClean="0"/>
              <a:t>第八届先进气体探测器研讨会   湖南衡阳</a:t>
            </a:r>
            <a:endParaRPr lang="zh-CN" altLang="en-US" dirty="0"/>
          </a:p>
        </p:txBody>
      </p:sp>
      <p:sp>
        <p:nvSpPr>
          <p:cNvPr id="7" name="灯片编号占位符 6"/>
          <p:cNvSpPr>
            <a:spLocks noGrp="1"/>
          </p:cNvSpPr>
          <p:nvPr>
            <p:ph type="sldNum" sz="quarter" idx="12"/>
          </p:nvPr>
        </p:nvSpPr>
        <p:spPr>
          <a:xfrm>
            <a:off x="6497713" y="4438372"/>
            <a:ext cx="2133600" cy="273844"/>
          </a:xfrm>
        </p:spPr>
        <p:txBody>
          <a:bodyPr/>
          <a:lstStyle/>
          <a:p>
            <a:fld id="{E1BEBC7A-FD02-486B-81B5-A845787C689C}" type="slidenum">
              <a:rPr lang="zh-CN" altLang="en-US" smtClean="0"/>
              <a:t>3</a:t>
            </a:fld>
            <a:endParaRPr lang="zh-CN" altLang="en-US"/>
          </a:p>
        </p:txBody>
      </p:sp>
      <p:pic>
        <p:nvPicPr>
          <p:cNvPr id="8" name="图片 7"/>
          <p:cNvPicPr>
            <a:picLocks noChangeAspect="1"/>
          </p:cNvPicPr>
          <p:nvPr/>
        </p:nvPicPr>
        <p:blipFill>
          <a:blip r:embed="rId3"/>
          <a:stretch>
            <a:fillRect/>
          </a:stretch>
        </p:blipFill>
        <p:spPr>
          <a:xfrm>
            <a:off x="3359323" y="2639158"/>
            <a:ext cx="2178913" cy="1926139"/>
          </a:xfrm>
          <a:prstGeom prst="rect">
            <a:avLst/>
          </a:prstGeom>
          <a:effectLst>
            <a:outerShdw blurRad="114300" dist="88900" dir="8400000" algn="ctr" rotWithShape="0">
              <a:srgbClr val="000000">
                <a:alpha val="40000"/>
              </a:srgbClr>
            </a:outerShdw>
          </a:effectLst>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1" t="21411" r="33266"/>
          <a:stretch/>
        </p:blipFill>
        <p:spPr>
          <a:xfrm>
            <a:off x="737814" y="2632008"/>
            <a:ext cx="2195433" cy="1928859"/>
          </a:xfrm>
          <a:prstGeom prst="rect">
            <a:avLst/>
          </a:prstGeom>
          <a:effectLst>
            <a:outerShdw blurRad="114300" dist="88900" dir="8400000" algn="ctr" rotWithShape="0">
              <a:srgbClr val="000000">
                <a:alpha val="40000"/>
              </a:srgbClr>
            </a:outerShdw>
          </a:effectLst>
        </p:spPr>
      </p:pic>
      <p:pic>
        <p:nvPicPr>
          <p:cNvPr id="10" name="图片 9"/>
          <p:cNvPicPr>
            <a:picLocks noChangeAspect="1"/>
          </p:cNvPicPr>
          <p:nvPr/>
        </p:nvPicPr>
        <p:blipFill rotWithShape="1">
          <a:blip r:embed="rId5"/>
          <a:srcRect t="1336" r="3659"/>
          <a:stretch/>
        </p:blipFill>
        <p:spPr>
          <a:xfrm>
            <a:off x="5964314" y="2632010"/>
            <a:ext cx="2664431" cy="1927512"/>
          </a:xfrm>
          <a:prstGeom prst="rect">
            <a:avLst/>
          </a:prstGeom>
          <a:effectLst>
            <a:outerShdw blurRad="114300" dist="88900" dir="8400000" algn="ctr" rotWithShape="0">
              <a:srgbClr val="000000">
                <a:alpha val="40000"/>
              </a:srgbClr>
            </a:outerShdw>
          </a:effectLst>
        </p:spPr>
      </p:pic>
      <p:cxnSp>
        <p:nvCxnSpPr>
          <p:cNvPr id="12" name="直接箭头连接符 11"/>
          <p:cNvCxnSpPr/>
          <p:nvPr/>
        </p:nvCxnSpPr>
        <p:spPr>
          <a:xfrm>
            <a:off x="1723990" y="3274546"/>
            <a:ext cx="796727" cy="23323"/>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a:off x="1328886" y="4104711"/>
            <a:ext cx="43059" cy="172403"/>
          </a:xfrm>
          <a:prstGeom prst="straightConnector1">
            <a:avLst/>
          </a:prstGeom>
          <a:ln w="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a:off x="1917724" y="3956238"/>
            <a:ext cx="40926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1640053" y="2930194"/>
            <a:ext cx="1136651" cy="261610"/>
          </a:xfrm>
          <a:prstGeom prst="rect">
            <a:avLst/>
          </a:prstGeom>
          <a:noFill/>
        </p:spPr>
        <p:txBody>
          <a:bodyPr wrap="square" rtlCol="0">
            <a:spAutoFit/>
          </a:bodyPr>
          <a:lstStyle/>
          <a:p>
            <a:r>
              <a:rPr lang="en-US" altLang="zh-CN" sz="1100" b="1" dirty="0">
                <a:solidFill>
                  <a:schemeClr val="bg1"/>
                </a:solidFill>
              </a:rPr>
              <a:t>Pitch 800μm</a:t>
            </a:r>
            <a:endParaRPr lang="zh-CN" altLang="en-US" sz="1100" b="1" dirty="0">
              <a:solidFill>
                <a:schemeClr val="bg1"/>
              </a:solidFill>
            </a:endParaRPr>
          </a:p>
        </p:txBody>
      </p:sp>
      <p:sp>
        <p:nvSpPr>
          <p:cNvPr id="22" name="文本框 21"/>
          <p:cNvSpPr txBox="1"/>
          <p:nvPr/>
        </p:nvSpPr>
        <p:spPr>
          <a:xfrm>
            <a:off x="1544020" y="3590313"/>
            <a:ext cx="1470964" cy="261610"/>
          </a:xfrm>
          <a:prstGeom prst="rect">
            <a:avLst/>
          </a:prstGeom>
          <a:noFill/>
        </p:spPr>
        <p:txBody>
          <a:bodyPr wrap="square" rtlCol="0">
            <a:spAutoFit/>
          </a:bodyPr>
          <a:lstStyle/>
          <a:p>
            <a:r>
              <a:rPr lang="en-US" altLang="zh-CN" sz="1100" b="1" dirty="0">
                <a:solidFill>
                  <a:schemeClr val="bg1"/>
                </a:solidFill>
              </a:rPr>
              <a:t>Diameter 400μm</a:t>
            </a:r>
            <a:endParaRPr lang="zh-CN" altLang="en-US" sz="1100" b="1" dirty="0">
              <a:solidFill>
                <a:schemeClr val="bg1"/>
              </a:solidFill>
            </a:endParaRPr>
          </a:p>
        </p:txBody>
      </p:sp>
      <p:sp>
        <p:nvSpPr>
          <p:cNvPr id="28" name="文本框 27"/>
          <p:cNvSpPr txBox="1"/>
          <p:nvPr/>
        </p:nvSpPr>
        <p:spPr>
          <a:xfrm>
            <a:off x="670489" y="4015505"/>
            <a:ext cx="1043048" cy="261610"/>
          </a:xfrm>
          <a:prstGeom prst="rect">
            <a:avLst/>
          </a:prstGeom>
          <a:noFill/>
        </p:spPr>
        <p:txBody>
          <a:bodyPr wrap="square" rtlCol="0">
            <a:spAutoFit/>
          </a:bodyPr>
          <a:lstStyle/>
          <a:p>
            <a:r>
              <a:rPr lang="en-US" altLang="zh-CN" sz="1100" b="1" dirty="0">
                <a:solidFill>
                  <a:schemeClr val="bg1"/>
                </a:solidFill>
              </a:rPr>
              <a:t>Rim 50μm</a:t>
            </a:r>
            <a:endParaRPr lang="zh-CN" altLang="en-US" sz="1100" b="1" dirty="0">
              <a:solidFill>
                <a:schemeClr val="bg1"/>
              </a:solidFill>
            </a:endParaRPr>
          </a:p>
        </p:txBody>
      </p:sp>
      <p:sp>
        <p:nvSpPr>
          <p:cNvPr id="29" name="文本框 28"/>
          <p:cNvSpPr txBox="1"/>
          <p:nvPr/>
        </p:nvSpPr>
        <p:spPr>
          <a:xfrm>
            <a:off x="967413" y="4588958"/>
            <a:ext cx="1900621" cy="276999"/>
          </a:xfrm>
          <a:prstGeom prst="rect">
            <a:avLst/>
          </a:prstGeom>
          <a:noFill/>
        </p:spPr>
        <p:txBody>
          <a:bodyPr wrap="square" rtlCol="0">
            <a:spAutoFit/>
          </a:bodyPr>
          <a:lstStyle/>
          <a:p>
            <a:r>
              <a:rPr lang="en-US" altLang="zh-CN" sz="1200" dirty="0">
                <a:solidFill>
                  <a:srgbClr val="C00000"/>
                </a:solidFill>
                <a:latin typeface="Kozuka Gothic Pro R" pitchFamily="34" charset="-128"/>
                <a:ea typeface="Kozuka Gothic Pro R" pitchFamily="34" charset="-128"/>
              </a:rPr>
              <a:t>THGEM </a:t>
            </a:r>
            <a:r>
              <a:rPr lang="zh-CN" altLang="en-US" sz="1200" dirty="0">
                <a:solidFill>
                  <a:srgbClr val="C00000"/>
                </a:solidFill>
                <a:latin typeface="Kozuka Gothic Pro R" pitchFamily="34" charset="-128"/>
                <a:ea typeface="Kozuka Gothic Pro R" pitchFamily="34" charset="-128"/>
              </a:rPr>
              <a:t>结构图（照片）</a:t>
            </a:r>
          </a:p>
        </p:txBody>
      </p:sp>
      <p:sp>
        <p:nvSpPr>
          <p:cNvPr id="70" name="文本框 69"/>
          <p:cNvSpPr txBox="1"/>
          <p:nvPr/>
        </p:nvSpPr>
        <p:spPr>
          <a:xfrm>
            <a:off x="3583954" y="4563194"/>
            <a:ext cx="1900621" cy="276999"/>
          </a:xfrm>
          <a:prstGeom prst="rect">
            <a:avLst/>
          </a:prstGeom>
          <a:noFill/>
        </p:spPr>
        <p:txBody>
          <a:bodyPr wrap="square" rtlCol="0">
            <a:spAutoFit/>
          </a:bodyPr>
          <a:lstStyle/>
          <a:p>
            <a:r>
              <a:rPr lang="en-US" altLang="zh-CN" sz="1200" dirty="0">
                <a:solidFill>
                  <a:srgbClr val="C00000"/>
                </a:solidFill>
                <a:latin typeface="Kozuka Gothic Pro R" pitchFamily="34" charset="-128"/>
                <a:ea typeface="Kozuka Gothic Pro R" pitchFamily="34" charset="-128"/>
              </a:rPr>
              <a:t>Charging-up </a:t>
            </a:r>
            <a:r>
              <a:rPr lang="zh-CN" altLang="en-US" sz="1200" dirty="0">
                <a:solidFill>
                  <a:srgbClr val="C00000"/>
                </a:solidFill>
                <a:latin typeface="Kozuka Gothic Pro R" pitchFamily="34" charset="-128"/>
                <a:ea typeface="Kozuka Gothic Pro R" pitchFamily="34" charset="-128"/>
              </a:rPr>
              <a:t>效应示意图</a:t>
            </a:r>
          </a:p>
        </p:txBody>
      </p:sp>
      <p:sp>
        <p:nvSpPr>
          <p:cNvPr id="71" name="文本框 70"/>
          <p:cNvSpPr txBox="1"/>
          <p:nvPr/>
        </p:nvSpPr>
        <p:spPr>
          <a:xfrm>
            <a:off x="6236153" y="4570641"/>
            <a:ext cx="2120751" cy="276999"/>
          </a:xfrm>
          <a:prstGeom prst="rect">
            <a:avLst/>
          </a:prstGeom>
          <a:noFill/>
        </p:spPr>
        <p:txBody>
          <a:bodyPr wrap="square" rtlCol="0">
            <a:spAutoFit/>
          </a:bodyPr>
          <a:lstStyle/>
          <a:p>
            <a:r>
              <a:rPr lang="en-US" altLang="zh-CN" sz="1200" dirty="0">
                <a:solidFill>
                  <a:srgbClr val="C00000"/>
                </a:solidFill>
                <a:latin typeface="Kozuka Gothic Pro R" pitchFamily="34" charset="-128"/>
                <a:ea typeface="Kozuka Gothic Pro R" pitchFamily="34" charset="-128"/>
              </a:rPr>
              <a:t>THGEM </a:t>
            </a:r>
            <a:r>
              <a:rPr lang="zh-CN" altLang="en-US" sz="1200" dirty="0">
                <a:solidFill>
                  <a:srgbClr val="C00000"/>
                </a:solidFill>
                <a:latin typeface="Kozuka Gothic Pro R" pitchFamily="34" charset="-128"/>
                <a:ea typeface="Kozuka Gothic Pro R" pitchFamily="34" charset="-128"/>
              </a:rPr>
              <a:t>增益随时间变化图</a:t>
            </a:r>
          </a:p>
        </p:txBody>
      </p:sp>
      <p:sp>
        <p:nvSpPr>
          <p:cNvPr id="31" name="文本框 30"/>
          <p:cNvSpPr txBox="1"/>
          <p:nvPr/>
        </p:nvSpPr>
        <p:spPr>
          <a:xfrm>
            <a:off x="6135282" y="4805392"/>
            <a:ext cx="2672007" cy="338554"/>
          </a:xfrm>
          <a:prstGeom prst="rect">
            <a:avLst/>
          </a:prstGeom>
          <a:noFill/>
        </p:spPr>
        <p:txBody>
          <a:bodyPr wrap="square" rtlCol="0">
            <a:spAutoFit/>
          </a:bodyPr>
          <a:lstStyle/>
          <a:p>
            <a:pPr marL="171446" indent="-171446">
              <a:buClr>
                <a:schemeClr val="tx2"/>
              </a:buClr>
              <a:buFont typeface="Arial" panose="020B0604020202020204" pitchFamily="34" charset="0"/>
              <a:buChar char="•"/>
            </a:pPr>
            <a:r>
              <a:rPr lang="en-US" altLang="zh-CN" sz="800" dirty="0">
                <a:solidFill>
                  <a:schemeClr val="tx2"/>
                </a:solidFill>
              </a:rPr>
              <a:t>M. </a:t>
            </a:r>
            <a:r>
              <a:rPr lang="en-US" altLang="zh-CN" sz="800" dirty="0" err="1">
                <a:solidFill>
                  <a:schemeClr val="tx2"/>
                </a:solidFill>
              </a:rPr>
              <a:t>Alexeev</a:t>
            </a:r>
            <a:r>
              <a:rPr lang="en-US" altLang="zh-CN" sz="800" dirty="0">
                <a:solidFill>
                  <a:schemeClr val="tx2"/>
                </a:solidFill>
              </a:rPr>
              <a:t> et al., </a:t>
            </a:r>
            <a:r>
              <a:rPr lang="en-US" altLang="zh-CN" sz="800" i="1" dirty="0">
                <a:solidFill>
                  <a:schemeClr val="tx2"/>
                </a:solidFill>
              </a:rPr>
              <a:t>The gain in thick GEM multipliers and its time-evolution</a:t>
            </a:r>
            <a:r>
              <a:rPr lang="en-US" altLang="zh-CN" sz="800" dirty="0">
                <a:solidFill>
                  <a:schemeClr val="tx2"/>
                </a:solidFill>
              </a:rPr>
              <a:t>, 2015 </a:t>
            </a:r>
            <a:r>
              <a:rPr lang="en-US" altLang="zh-CN" sz="800" i="1" dirty="0">
                <a:solidFill>
                  <a:schemeClr val="tx2"/>
                </a:solidFill>
              </a:rPr>
              <a:t>JINST </a:t>
            </a:r>
            <a:r>
              <a:rPr lang="en-US" altLang="zh-CN" sz="800" b="1" dirty="0">
                <a:solidFill>
                  <a:schemeClr val="tx2"/>
                </a:solidFill>
              </a:rPr>
              <a:t>10 </a:t>
            </a:r>
            <a:r>
              <a:rPr lang="en-US" altLang="zh-CN" sz="800" dirty="0">
                <a:solidFill>
                  <a:schemeClr val="tx2"/>
                </a:solidFill>
              </a:rPr>
              <a:t>P03026.</a:t>
            </a:r>
            <a:endParaRPr lang="zh-CN" altLang="en-US" sz="800" dirty="0">
              <a:solidFill>
                <a:schemeClr val="tx2"/>
              </a:solidFill>
            </a:endParaRPr>
          </a:p>
        </p:txBody>
      </p:sp>
    </p:spTree>
    <p:extLst>
      <p:ext uri="{BB962C8B-B14F-4D97-AF65-F5344CB8AC3E}">
        <p14:creationId xmlns:p14="http://schemas.microsoft.com/office/powerpoint/2010/main" val="28445762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5167060" y="2831997"/>
            <a:ext cx="1794137" cy="1642560"/>
          </a:xfrm>
          <a:prstGeom prst="rect">
            <a:avLst/>
          </a:prstGeom>
          <a:blipFill>
            <a:blip r:embed="rId4"/>
            <a:stretch>
              <a:fillRect/>
            </a:stretch>
          </a:blipFill>
          <a:ln>
            <a:noFill/>
          </a:ln>
          <a:effectLst>
            <a:outerShdw blurRad="114300" dist="889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101417" y="4132769"/>
            <a:ext cx="1803001" cy="518708"/>
          </a:xfrm>
          <a:prstGeom prst="rect">
            <a:avLst/>
          </a:prstGeom>
          <a:solidFill>
            <a:schemeClr val="tx2"/>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100858" y="4132099"/>
            <a:ext cx="1803003" cy="241744"/>
          </a:xfrm>
          <a:prstGeom prst="rect">
            <a:avLst/>
          </a:prstGeom>
          <a:solidFill>
            <a:schemeClr val="bg1"/>
          </a:solidFill>
          <a:ln>
            <a:noFill/>
          </a:ln>
          <a:effectLst>
            <a:outerShdw blurRad="114300" dist="1270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3101419" y="1825701"/>
            <a:ext cx="1751292" cy="1885592"/>
          </a:xfrm>
          <a:prstGeom prst="rect">
            <a:avLst/>
          </a:prstGeom>
          <a:solidFill>
            <a:schemeClr val="tx2"/>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105741" y="1823274"/>
            <a:ext cx="1751293" cy="295495"/>
          </a:xfrm>
          <a:prstGeom prst="rect">
            <a:avLst/>
          </a:prstGeom>
          <a:solidFill>
            <a:schemeClr val="bg1"/>
          </a:solidFill>
          <a:ln>
            <a:noFill/>
          </a:ln>
          <a:effectLst>
            <a:outerShdw blurRad="114300" dist="1270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118194" y="621435"/>
            <a:ext cx="1785668" cy="732344"/>
          </a:xfrm>
          <a:prstGeom prst="rect">
            <a:avLst/>
          </a:prstGeom>
          <a:solidFill>
            <a:schemeClr val="tx2"/>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118192" y="603762"/>
            <a:ext cx="1785669" cy="295495"/>
          </a:xfrm>
          <a:prstGeom prst="rect">
            <a:avLst/>
          </a:prstGeom>
          <a:solidFill>
            <a:schemeClr val="bg1"/>
          </a:solidFill>
          <a:ln>
            <a:noFill/>
          </a:ln>
          <a:effectLst>
            <a:outerShdw blurRad="114300" dist="1270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箭头连接符 31"/>
          <p:cNvCxnSpPr/>
          <p:nvPr/>
        </p:nvCxnSpPr>
        <p:spPr>
          <a:xfrm flipH="1">
            <a:off x="423391" y="459558"/>
            <a:ext cx="10279" cy="4307705"/>
          </a:xfrm>
          <a:prstGeom prst="straightConnector1">
            <a:avLst/>
          </a:prstGeom>
          <a:ln w="57150">
            <a:solidFill>
              <a:srgbClr val="1A3F6C"/>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43195" y="414763"/>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74818" y="32843"/>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36895" y="-3021"/>
            <a:ext cx="3074881" cy="400110"/>
          </a:xfrm>
          <a:prstGeom prst="rect">
            <a:avLst/>
          </a:prstGeom>
          <a:noFill/>
        </p:spPr>
        <p:txBody>
          <a:bodyPr wrap="none" rtlCol="0">
            <a:spAutoFit/>
          </a:bodyPr>
          <a:lstStyle/>
          <a:p>
            <a:r>
              <a:rPr lang="en-US" altLang="zh-CN" sz="2000" spc="300" dirty="0">
                <a:latin typeface="Kozuka Gothic Pr6N M" panose="020B0700000000000000" pitchFamily="34" charset="-128"/>
                <a:ea typeface="Kozuka Gothic Pr6N M" panose="020B0700000000000000" pitchFamily="34" charset="-128"/>
              </a:rPr>
              <a:t>THGEM</a:t>
            </a:r>
            <a:r>
              <a:rPr lang="zh-CN" altLang="en-US" sz="2000" spc="300" dirty="0">
                <a:latin typeface="方正兰亭细黑_GBK" pitchFamily="2" charset="-122"/>
                <a:ea typeface="方正兰亭细黑_GBK" pitchFamily="2" charset="-122"/>
              </a:rPr>
              <a:t>增益模拟流程</a:t>
            </a:r>
          </a:p>
        </p:txBody>
      </p:sp>
      <p:sp>
        <p:nvSpPr>
          <p:cNvPr id="27" name="TextBox 26"/>
          <p:cNvSpPr txBox="1"/>
          <p:nvPr/>
        </p:nvSpPr>
        <p:spPr>
          <a:xfrm>
            <a:off x="4060202" y="21095"/>
            <a:ext cx="3267241" cy="338554"/>
          </a:xfrm>
          <a:prstGeom prst="rect">
            <a:avLst/>
          </a:prstGeom>
          <a:noFill/>
        </p:spPr>
        <p:txBody>
          <a:bodyPr wrap="none" rtlCol="0">
            <a:spAutoFit/>
          </a:bodyPr>
          <a:lstStyle/>
          <a:p>
            <a:r>
              <a:rPr lang="en-US" altLang="zh-CN" sz="1600" cap="all" dirty="0">
                <a:solidFill>
                  <a:srgbClr val="C00000"/>
                </a:solidFill>
                <a:latin typeface="Kozuka Gothic Pro R" pitchFamily="34" charset="-128"/>
                <a:ea typeface="Kozuka Gothic Pro R" pitchFamily="34" charset="-128"/>
              </a:rPr>
              <a:t>Gas gain simulation process</a:t>
            </a:r>
            <a:endParaRPr lang="zh-CN" altLang="en-US" sz="1600" cap="all" dirty="0">
              <a:solidFill>
                <a:srgbClr val="C00000"/>
              </a:solidFill>
              <a:latin typeface="Kozuka Gothic Pro R" pitchFamily="34" charset="-128"/>
              <a:ea typeface="Kozuka Gothic Pro R" pitchFamily="34" charset="-128"/>
            </a:endParaRPr>
          </a:p>
        </p:txBody>
      </p:sp>
      <p:cxnSp>
        <p:nvCxnSpPr>
          <p:cNvPr id="28" name="直接连接符 27"/>
          <p:cNvCxnSpPr/>
          <p:nvPr/>
        </p:nvCxnSpPr>
        <p:spPr>
          <a:xfrm>
            <a:off x="3945358" y="99028"/>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4" name="TextBox 3"/>
          <p:cNvSpPr txBox="1"/>
          <p:nvPr/>
        </p:nvSpPr>
        <p:spPr>
          <a:xfrm>
            <a:off x="565169" y="543007"/>
            <a:ext cx="1683203" cy="338554"/>
          </a:xfrm>
          <a:prstGeom prst="rect">
            <a:avLst/>
          </a:prstGeom>
          <a:noFill/>
        </p:spPr>
        <p:txBody>
          <a:bodyPr wrap="square" rtlCol="0">
            <a:spAutoFit/>
          </a:bodyPr>
          <a:lstStyle/>
          <a:p>
            <a:r>
              <a:rPr lang="zh-CN" altLang="en-US" sz="1600" b="1" dirty="0">
                <a:solidFill>
                  <a:srgbClr val="C00000"/>
                </a:solidFill>
              </a:rPr>
              <a:t>建模计算电场：</a:t>
            </a:r>
          </a:p>
        </p:txBody>
      </p:sp>
      <p:sp>
        <p:nvSpPr>
          <p:cNvPr id="5" name="TextBox 4"/>
          <p:cNvSpPr txBox="1"/>
          <p:nvPr/>
        </p:nvSpPr>
        <p:spPr>
          <a:xfrm>
            <a:off x="674818" y="851700"/>
            <a:ext cx="1813532" cy="812530"/>
          </a:xfrm>
          <a:prstGeom prst="rect">
            <a:avLst/>
          </a:prstGeom>
          <a:noFill/>
        </p:spPr>
        <p:txBody>
          <a:bodyPr wrap="square" rtlCol="0">
            <a:spAutoFit/>
          </a:bodyPr>
          <a:lstStyle/>
          <a:p>
            <a:pPr algn="just">
              <a:lnSpc>
                <a:spcPct val="130000"/>
              </a:lnSpc>
            </a:pPr>
            <a:r>
              <a:rPr lang="zh-CN" altLang="en-US" sz="1200" dirty="0">
                <a:latin typeface="微软雅黑" pitchFamily="34" charset="-122"/>
                <a:ea typeface="微软雅黑" pitchFamily="34" charset="-122"/>
              </a:rPr>
              <a:t>用有限元方法对探测器建模并划分网格：探测器结构、材料、电场；</a:t>
            </a:r>
            <a:endParaRPr lang="en-US" altLang="zh-CN" sz="1200" dirty="0">
              <a:latin typeface="微软雅黑" pitchFamily="34" charset="-122"/>
              <a:ea typeface="微软雅黑" pitchFamily="34" charset="-122"/>
            </a:endParaRPr>
          </a:p>
        </p:txBody>
      </p:sp>
      <p:sp>
        <p:nvSpPr>
          <p:cNvPr id="61" name="TextBox 60"/>
          <p:cNvSpPr txBox="1"/>
          <p:nvPr/>
        </p:nvSpPr>
        <p:spPr>
          <a:xfrm>
            <a:off x="692878" y="2067331"/>
            <a:ext cx="1800135" cy="1538883"/>
          </a:xfrm>
          <a:prstGeom prst="rect">
            <a:avLst/>
          </a:prstGeom>
          <a:noFill/>
        </p:spPr>
        <p:txBody>
          <a:bodyPr wrap="square" rtlCol="0">
            <a:spAutoFit/>
          </a:bodyPr>
          <a:lstStyle/>
          <a:p>
            <a:pPr algn="just"/>
            <a:r>
              <a:rPr lang="zh-CN" altLang="en-US" sz="1200" dirty="0">
                <a:latin typeface="微软雅黑" pitchFamily="34" charset="-122"/>
                <a:ea typeface="微软雅黑" pitchFamily="34" charset="-122"/>
              </a:rPr>
              <a:t>将</a:t>
            </a:r>
            <a:r>
              <a:rPr lang="en-US" altLang="zh-CN" sz="1200" dirty="0">
                <a:latin typeface="微软雅黑" pitchFamily="34" charset="-122"/>
                <a:ea typeface="微软雅黑" pitchFamily="34" charset="-122"/>
              </a:rPr>
              <a:t> 1</a:t>
            </a:r>
            <a:r>
              <a:rPr lang="zh-CN" altLang="en-US" sz="1200" dirty="0">
                <a:latin typeface="微软雅黑" pitchFamily="34" charset="-122"/>
                <a:ea typeface="微软雅黑" pitchFamily="34" charset="-122"/>
              </a:rPr>
              <a:t>中得到的信息文件放入</a:t>
            </a:r>
            <a:r>
              <a:rPr lang="en-US" altLang="zh-CN" sz="1200" dirty="0">
                <a:latin typeface="微软雅黑" pitchFamily="34" charset="-122"/>
                <a:ea typeface="微软雅黑" pitchFamily="34" charset="-122"/>
              </a:rPr>
              <a:t>Garfield++</a:t>
            </a:r>
            <a:r>
              <a:rPr lang="zh-CN" altLang="en-US" sz="1200" dirty="0">
                <a:latin typeface="微软雅黑" pitchFamily="34" charset="-122"/>
                <a:ea typeface="微软雅黑" pitchFamily="34" charset="-122"/>
              </a:rPr>
              <a:t>程序中模拟原初电子在气体中电磁场作用下的电离、漂移、扩散等效应，并追踪雪崩产生的电子粒子的位置信息</a:t>
            </a:r>
            <a:r>
              <a:rPr lang="zh-CN" altLang="en-US" sz="1000" dirty="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a:p>
            <a:endParaRPr lang="zh-CN" altLang="en-US" sz="1000" dirty="0">
              <a:latin typeface="微软雅黑" pitchFamily="34" charset="-122"/>
              <a:ea typeface="微软雅黑" pitchFamily="34" charset="-122"/>
            </a:endParaRPr>
          </a:p>
        </p:txBody>
      </p:sp>
      <p:sp>
        <p:nvSpPr>
          <p:cNvPr id="2" name="页脚占位符 1"/>
          <p:cNvSpPr>
            <a:spLocks noGrp="1"/>
          </p:cNvSpPr>
          <p:nvPr>
            <p:ph type="ftr" sz="quarter" idx="11"/>
          </p:nvPr>
        </p:nvSpPr>
        <p:spPr/>
        <p:txBody>
          <a:bodyPr/>
          <a:lstStyle/>
          <a:p>
            <a:r>
              <a:rPr lang="zh-CN" altLang="en-US" smtClean="0"/>
              <a:t>第八届先进气体探测器研讨会   湖南衡阳</a:t>
            </a:r>
            <a:endParaRPr lang="zh-CN" altLang="en-US" dirty="0"/>
          </a:p>
        </p:txBody>
      </p:sp>
      <p:sp>
        <p:nvSpPr>
          <p:cNvPr id="3" name="灯片编号占位符 2"/>
          <p:cNvSpPr>
            <a:spLocks noGrp="1"/>
          </p:cNvSpPr>
          <p:nvPr>
            <p:ph type="sldNum" sz="quarter" idx="12"/>
          </p:nvPr>
        </p:nvSpPr>
        <p:spPr/>
        <p:txBody>
          <a:bodyPr/>
          <a:lstStyle/>
          <a:p>
            <a:fld id="{E1BEBC7A-FD02-486B-81B5-A845787C689C}" type="slidenum">
              <a:rPr lang="zh-CN" altLang="en-US" smtClean="0"/>
              <a:t>4</a:t>
            </a:fld>
            <a:endParaRPr lang="zh-CN" altLang="en-US"/>
          </a:p>
        </p:txBody>
      </p:sp>
      <p:sp>
        <p:nvSpPr>
          <p:cNvPr id="22" name="椭圆 21"/>
          <p:cNvSpPr/>
          <p:nvPr/>
        </p:nvSpPr>
        <p:spPr>
          <a:xfrm>
            <a:off x="253826" y="459558"/>
            <a:ext cx="373311" cy="356440"/>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1</a:t>
            </a:r>
            <a:endParaRPr lang="zh-CN" altLang="en-US" dirty="0">
              <a:solidFill>
                <a:srgbClr val="C00000"/>
              </a:solidFill>
            </a:endParaRPr>
          </a:p>
        </p:txBody>
      </p:sp>
      <p:sp>
        <p:nvSpPr>
          <p:cNvPr id="30" name="TextBox 3"/>
          <p:cNvSpPr txBox="1"/>
          <p:nvPr/>
        </p:nvSpPr>
        <p:spPr>
          <a:xfrm>
            <a:off x="584004" y="1737947"/>
            <a:ext cx="1683203" cy="338554"/>
          </a:xfrm>
          <a:prstGeom prst="rect">
            <a:avLst/>
          </a:prstGeom>
          <a:noFill/>
        </p:spPr>
        <p:txBody>
          <a:bodyPr wrap="square" rtlCol="0">
            <a:spAutoFit/>
          </a:bodyPr>
          <a:lstStyle/>
          <a:p>
            <a:r>
              <a:rPr lang="zh-CN" altLang="en-US" sz="1600" b="1" dirty="0">
                <a:solidFill>
                  <a:srgbClr val="C00000"/>
                </a:solidFill>
              </a:rPr>
              <a:t>计算电子雪崩：</a:t>
            </a:r>
          </a:p>
        </p:txBody>
      </p:sp>
      <p:sp>
        <p:nvSpPr>
          <p:cNvPr id="33" name="椭圆 32"/>
          <p:cNvSpPr/>
          <p:nvPr/>
        </p:nvSpPr>
        <p:spPr>
          <a:xfrm>
            <a:off x="253826" y="1709801"/>
            <a:ext cx="373311" cy="37331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2</a:t>
            </a:r>
            <a:endParaRPr lang="zh-CN" altLang="en-US" dirty="0">
              <a:solidFill>
                <a:srgbClr val="C00000"/>
              </a:solidFill>
            </a:endParaRPr>
          </a:p>
        </p:txBody>
      </p:sp>
      <p:sp>
        <p:nvSpPr>
          <p:cNvPr id="8" name="矩形 7"/>
          <p:cNvSpPr/>
          <p:nvPr/>
        </p:nvSpPr>
        <p:spPr>
          <a:xfrm>
            <a:off x="679481" y="3765508"/>
            <a:ext cx="1813532" cy="830997"/>
          </a:xfrm>
          <a:prstGeom prst="rect">
            <a:avLst/>
          </a:prstGeom>
        </p:spPr>
        <p:txBody>
          <a:bodyPr wrap="square">
            <a:spAutoFit/>
          </a:bodyPr>
          <a:lstStyle/>
          <a:p>
            <a:pPr algn="just">
              <a:defRPr/>
            </a:pPr>
            <a:r>
              <a:rPr lang="zh-CN" altLang="en-US" sz="1200" dirty="0">
                <a:latin typeface="微软雅黑" pitchFamily="34" charset="-122"/>
                <a:ea typeface="微软雅黑" pitchFamily="34" charset="-122"/>
              </a:rPr>
              <a:t>对</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的数据分析得到电子数目和位置等信息，得到探测器电子透过率、</a:t>
            </a:r>
            <a:r>
              <a:rPr lang="en-US" altLang="zh-CN" sz="1200" dirty="0">
                <a:latin typeface="微软雅黑" pitchFamily="34" charset="-122"/>
                <a:ea typeface="微软雅黑" pitchFamily="34" charset="-122"/>
              </a:rPr>
              <a:t>IBF</a:t>
            </a:r>
            <a:r>
              <a:rPr lang="zh-CN" altLang="en-US" sz="1200" dirty="0">
                <a:latin typeface="微软雅黑" pitchFamily="34" charset="-122"/>
                <a:ea typeface="微软雅黑" pitchFamily="34" charset="-122"/>
              </a:rPr>
              <a:t>、增益等信息。</a:t>
            </a:r>
            <a:endParaRPr lang="en-US" altLang="zh-CN" sz="1200" dirty="0">
              <a:latin typeface="微软雅黑" pitchFamily="34" charset="-122"/>
              <a:ea typeface="微软雅黑" pitchFamily="34" charset="-122"/>
            </a:endParaRPr>
          </a:p>
        </p:txBody>
      </p:sp>
      <p:sp>
        <p:nvSpPr>
          <p:cNvPr id="34" name="椭圆 33"/>
          <p:cNvSpPr/>
          <p:nvPr/>
        </p:nvSpPr>
        <p:spPr>
          <a:xfrm>
            <a:off x="253826" y="3347460"/>
            <a:ext cx="373311" cy="37331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3</a:t>
            </a:r>
            <a:endParaRPr lang="zh-CN" altLang="en-US" dirty="0">
              <a:solidFill>
                <a:srgbClr val="C00000"/>
              </a:solidFill>
            </a:endParaRPr>
          </a:p>
        </p:txBody>
      </p:sp>
      <p:sp>
        <p:nvSpPr>
          <p:cNvPr id="35" name="TextBox 3"/>
          <p:cNvSpPr txBox="1"/>
          <p:nvPr/>
        </p:nvSpPr>
        <p:spPr>
          <a:xfrm>
            <a:off x="620533" y="3399230"/>
            <a:ext cx="1683203" cy="338554"/>
          </a:xfrm>
          <a:prstGeom prst="rect">
            <a:avLst/>
          </a:prstGeom>
          <a:noFill/>
        </p:spPr>
        <p:txBody>
          <a:bodyPr wrap="square" rtlCol="0">
            <a:spAutoFit/>
          </a:bodyPr>
          <a:lstStyle/>
          <a:p>
            <a:r>
              <a:rPr lang="zh-CN" altLang="en-US" sz="1600" b="1" dirty="0">
                <a:solidFill>
                  <a:srgbClr val="C00000"/>
                </a:solidFill>
              </a:rPr>
              <a:t>结果分析：</a:t>
            </a:r>
          </a:p>
        </p:txBody>
      </p:sp>
      <p:sp>
        <p:nvSpPr>
          <p:cNvPr id="11" name="文本框 10"/>
          <p:cNvSpPr txBox="1"/>
          <p:nvPr/>
        </p:nvSpPr>
        <p:spPr>
          <a:xfrm>
            <a:off x="3185277" y="1833403"/>
            <a:ext cx="1513633" cy="338554"/>
          </a:xfrm>
          <a:prstGeom prst="rect">
            <a:avLst/>
          </a:prstGeom>
          <a:noFill/>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GARFIELD++</a:t>
            </a:r>
            <a:endParaRPr lang="zh-CN" altLang="en-US" sz="16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978044" y="2070286"/>
            <a:ext cx="1993096" cy="523220"/>
          </a:xfrm>
          <a:prstGeom prst="rect">
            <a:avLst/>
          </a:prstGeom>
          <a:noFill/>
        </p:spPr>
        <p:txBody>
          <a:bodyPr wrap="square" rtlCol="0">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ComponentAnsys123 Import field map</a:t>
            </a:r>
          </a:p>
        </p:txBody>
      </p:sp>
      <p:sp>
        <p:nvSpPr>
          <p:cNvPr id="13" name="矩形 12"/>
          <p:cNvSpPr/>
          <p:nvPr/>
        </p:nvSpPr>
        <p:spPr>
          <a:xfrm>
            <a:off x="3046839" y="2608618"/>
            <a:ext cx="1896429" cy="502573"/>
          </a:xfrm>
          <a:prstGeom prst="rect">
            <a:avLst/>
          </a:prstGeom>
        </p:spPr>
        <p:txBody>
          <a:bodyPr wrap="square">
            <a:spAutoFit/>
          </a:bodyPr>
          <a:lstStyle/>
          <a:p>
            <a:pPr algn="ctr"/>
            <a:r>
              <a:rPr lang="en-US" altLang="zh-CN" sz="1333" dirty="0">
                <a:solidFill>
                  <a:schemeClr val="bg1"/>
                </a:solidFill>
                <a:latin typeface="微软雅黑" panose="020B0503020204020204" pitchFamily="34" charset="-122"/>
                <a:ea typeface="微软雅黑" panose="020B0503020204020204" pitchFamily="34" charset="-122"/>
              </a:rPr>
              <a:t>HEED Generates ionization pattern </a:t>
            </a:r>
          </a:p>
        </p:txBody>
      </p:sp>
      <p:sp>
        <p:nvSpPr>
          <p:cNvPr id="14" name="矩形 13"/>
          <p:cNvSpPr/>
          <p:nvPr/>
        </p:nvSpPr>
        <p:spPr>
          <a:xfrm>
            <a:off x="3063391" y="3118654"/>
            <a:ext cx="1825857" cy="523220"/>
          </a:xfrm>
          <a:prstGeom prst="rect">
            <a:avLst/>
          </a:prstGeom>
        </p:spPr>
        <p:txBody>
          <a:bodyPr wrap="squar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rPr>
              <a:t>MAGBOLTS Solves charge transport</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229033" y="4106121"/>
            <a:ext cx="1581376" cy="553998"/>
          </a:xfrm>
          <a:prstGeom prst="rect">
            <a:avLst/>
          </a:prstGeom>
          <a:noFill/>
        </p:spPr>
        <p:txBody>
          <a:bodyPr wrap="square" rtlCol="0">
            <a:spAutoFit/>
          </a:bodyPr>
          <a:lstStyle/>
          <a:p>
            <a:pPr algn="ctr"/>
            <a:r>
              <a:rPr lang="en-US" altLang="zh-CN" sz="1600" dirty="0">
                <a:latin typeface="微软雅黑" panose="020B0503020204020204" pitchFamily="34" charset="-122"/>
                <a:ea typeface="微软雅黑" panose="020B0503020204020204" pitchFamily="34" charset="-122"/>
              </a:rPr>
              <a:t>C++</a:t>
            </a:r>
          </a:p>
          <a:p>
            <a:pPr algn="ctr"/>
            <a:r>
              <a:rPr lang="en-US" altLang="zh-CN" sz="1400" dirty="0">
                <a:solidFill>
                  <a:schemeClr val="bg1"/>
                </a:solidFill>
              </a:rPr>
              <a:t>Data analysis</a:t>
            </a:r>
            <a:endParaRPr lang="zh-CN" altLang="en-US" sz="1400" dirty="0">
              <a:solidFill>
                <a:schemeClr val="bg1"/>
              </a:solidFill>
            </a:endParaRPr>
          </a:p>
        </p:txBody>
      </p:sp>
      <p:sp>
        <p:nvSpPr>
          <p:cNvPr id="7" name="文本框 6"/>
          <p:cNvSpPr txBox="1"/>
          <p:nvPr/>
        </p:nvSpPr>
        <p:spPr>
          <a:xfrm>
            <a:off x="3235530" y="579021"/>
            <a:ext cx="1623120" cy="830997"/>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FEM (ANSYS)</a:t>
            </a:r>
          </a:p>
          <a:p>
            <a:pPr algn="ctr"/>
            <a:r>
              <a:rPr lang="en-US" altLang="zh-CN" sz="1600" dirty="0">
                <a:solidFill>
                  <a:schemeClr val="bg1"/>
                </a:solidFill>
              </a:rPr>
              <a:t>Electric field map calculation</a:t>
            </a:r>
            <a:endParaRPr lang="zh-CN" altLang="en-US" sz="1600" dirty="0">
              <a:solidFill>
                <a:schemeClr val="bg1"/>
              </a:solidFill>
            </a:endParaRPr>
          </a:p>
        </p:txBody>
      </p:sp>
      <p:sp>
        <p:nvSpPr>
          <p:cNvPr id="43" name="矩形 42"/>
          <p:cNvSpPr/>
          <p:nvPr/>
        </p:nvSpPr>
        <p:spPr>
          <a:xfrm>
            <a:off x="7199278" y="2831998"/>
            <a:ext cx="1849617" cy="1661691"/>
          </a:xfrm>
          <a:prstGeom prst="rect">
            <a:avLst/>
          </a:prstGeom>
          <a:blipFill>
            <a:blip r:embed="rId5"/>
            <a:stretch>
              <a:fillRect/>
            </a:stretch>
          </a:blipFill>
          <a:ln>
            <a:noFill/>
          </a:ln>
          <a:effectLst>
            <a:outerShdw blurRad="114300" dist="889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5173348" y="815998"/>
            <a:ext cx="1787849" cy="1633704"/>
          </a:xfrm>
          <a:prstGeom prst="rect">
            <a:avLst/>
          </a:prstGeom>
          <a:blipFill>
            <a:blip r:embed="rId6"/>
            <a:stretch>
              <a:fillRect/>
            </a:stretch>
          </a:blipFill>
          <a:ln>
            <a:noFill/>
          </a:ln>
          <a:effectLst>
            <a:outerShdw blurRad="114300" dist="889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262780" y="815999"/>
            <a:ext cx="1786115" cy="1644360"/>
          </a:xfrm>
          <a:prstGeom prst="rect">
            <a:avLst/>
          </a:prstGeom>
          <a:blipFill>
            <a:blip r:embed="rId7"/>
            <a:stretch>
              <a:fillRect/>
            </a:stretch>
          </a:blipFill>
          <a:ln>
            <a:noFill/>
          </a:ln>
          <a:effectLst>
            <a:outerShdw blurRad="114300" dist="889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0800000">
            <a:off x="3149193" y="3709843"/>
            <a:ext cx="1655741" cy="357693"/>
          </a:xfrm>
          <a:prstGeom prst="triangle">
            <a:avLst/>
          </a:prstGeom>
          <a:gradFill flip="none" rotWithShape="1">
            <a:gsLst>
              <a:gs pos="0">
                <a:schemeClr val="tx2"/>
              </a:gs>
              <a:gs pos="48000">
                <a:schemeClr val="accent1">
                  <a:lumMod val="97000"/>
                  <a:lumOff val="3000"/>
                </a:schemeClr>
              </a:gs>
              <a:gs pos="100000">
                <a:schemeClr val="accent1">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10800000">
            <a:off x="3112368" y="1350533"/>
            <a:ext cx="1791493" cy="364497"/>
          </a:xfrm>
          <a:prstGeom prst="triangle">
            <a:avLst/>
          </a:prstGeom>
          <a:gradFill flip="none" rotWithShape="1">
            <a:gsLst>
              <a:gs pos="0">
                <a:schemeClr val="tx2"/>
              </a:gs>
              <a:gs pos="48000">
                <a:schemeClr val="accent1">
                  <a:lumMod val="97000"/>
                  <a:lumOff val="3000"/>
                </a:schemeClr>
              </a:gs>
              <a:gs pos="100000">
                <a:schemeClr val="accent1">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3100859" y="2598273"/>
            <a:ext cx="175185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100859" y="3131753"/>
            <a:ext cx="1788389"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40095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4681199" y="1214031"/>
            <a:ext cx="2202012" cy="2276825"/>
          </a:xfrm>
          <a:prstGeom prst="rect">
            <a:avLst/>
          </a:prstGeom>
          <a:solidFill>
            <a:schemeClr val="bg1"/>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114123" y="1209371"/>
            <a:ext cx="1920148" cy="2276825"/>
          </a:xfrm>
          <a:prstGeom prst="rect">
            <a:avLst/>
          </a:prstGeom>
          <a:solidFill>
            <a:schemeClr val="bg1"/>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571329" y="1210785"/>
            <a:ext cx="1949139" cy="2280071"/>
          </a:xfrm>
          <a:prstGeom prst="rect">
            <a:avLst/>
          </a:prstGeom>
          <a:solidFill>
            <a:schemeClr val="bg1"/>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5963" y="1209370"/>
            <a:ext cx="1920148" cy="2276825"/>
          </a:xfrm>
          <a:prstGeom prst="rect">
            <a:avLst/>
          </a:prstGeom>
          <a:solidFill>
            <a:schemeClr val="bg1"/>
          </a:solidFill>
          <a:ln>
            <a:no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409514" y="498563"/>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541137" y="116642"/>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803214" y="80778"/>
            <a:ext cx="4113562" cy="369332"/>
          </a:xfrm>
          <a:prstGeom prst="rect">
            <a:avLst/>
          </a:prstGeom>
          <a:noFill/>
        </p:spPr>
        <p:txBody>
          <a:bodyPr wrap="none" rtlCol="0">
            <a:spAutoFit/>
          </a:bodyPr>
          <a:lstStyle/>
          <a:p>
            <a:r>
              <a:rPr lang="en-US" altLang="zh-CN" spc="300" dirty="0" smtClean="0">
                <a:latin typeface="Kozuka Gothic Pr6N M" panose="020B0700000000000000" pitchFamily="34" charset="-128"/>
                <a:ea typeface="Kozuka Gothic Pr6N M" panose="020B0700000000000000" pitchFamily="34" charset="-128"/>
              </a:rPr>
              <a:t>Charging-up</a:t>
            </a:r>
            <a:r>
              <a:rPr lang="en-US" altLang="zh-CN" spc="300" dirty="0" smtClean="0">
                <a:latin typeface="微软雅黑" panose="020B0503020204020204" pitchFamily="34" charset="-122"/>
                <a:ea typeface="微软雅黑" panose="020B0503020204020204" pitchFamily="34" charset="-122"/>
              </a:rPr>
              <a:t> </a:t>
            </a:r>
            <a:r>
              <a:rPr lang="zh-CN" altLang="en-US" spc="300" dirty="0" smtClean="0">
                <a:latin typeface="方正兰亭细黑_GBK" pitchFamily="2" charset="-122"/>
                <a:ea typeface="方正兰亭细黑_GBK" pitchFamily="2" charset="-122"/>
              </a:rPr>
              <a:t>效应</a:t>
            </a:r>
            <a:r>
              <a:rPr lang="zh-CN" altLang="en-US" spc="300" dirty="0">
                <a:latin typeface="方正兰亭细黑_GBK" pitchFamily="2" charset="-122"/>
                <a:ea typeface="方正兰亭细黑_GBK" pitchFamily="2" charset="-122"/>
              </a:rPr>
              <a:t>现有</a:t>
            </a:r>
            <a:r>
              <a:rPr lang="zh-CN" altLang="en-US" dirty="0">
                <a:latin typeface="方正兰亭细黑_GBK" pitchFamily="2" charset="-122"/>
                <a:ea typeface="方正兰亭细黑_GBK" pitchFamily="2" charset="-122"/>
              </a:rPr>
              <a:t>模拟方法</a:t>
            </a:r>
            <a:endParaRPr lang="zh-CN" altLang="en-US" spc="300" dirty="0">
              <a:latin typeface="方正兰亭细黑_GBK" pitchFamily="2" charset="-122"/>
              <a:ea typeface="方正兰亭细黑_GBK" pitchFamily="2" charset="-122"/>
            </a:endParaRPr>
          </a:p>
        </p:txBody>
      </p:sp>
      <p:sp>
        <p:nvSpPr>
          <p:cNvPr id="27" name="TextBox 26"/>
          <p:cNvSpPr txBox="1"/>
          <p:nvPr/>
        </p:nvSpPr>
        <p:spPr>
          <a:xfrm>
            <a:off x="5026420" y="134104"/>
            <a:ext cx="3211135" cy="307777"/>
          </a:xfrm>
          <a:prstGeom prst="rect">
            <a:avLst/>
          </a:prstGeom>
          <a:noFill/>
        </p:spPr>
        <p:txBody>
          <a:bodyPr wrap="none" rtlCol="0">
            <a:spAutoFit/>
          </a:bodyPr>
          <a:lstStyle/>
          <a:p>
            <a:r>
              <a:rPr lang="en-US" altLang="zh-CN" sz="1400" dirty="0">
                <a:solidFill>
                  <a:srgbClr val="C00000"/>
                </a:solidFill>
                <a:latin typeface="Kozuka Gothic Pro R" pitchFamily="34" charset="-128"/>
                <a:ea typeface="Kozuka Gothic Pro R" pitchFamily="34" charset="-128"/>
              </a:rPr>
              <a:t>PRESENT SITUATION OF SIMULATION</a:t>
            </a:r>
            <a:endParaRPr lang="zh-CN" altLang="en-US" sz="1400" dirty="0">
              <a:solidFill>
                <a:srgbClr val="C00000"/>
              </a:solidFill>
              <a:latin typeface="Kozuka Gothic Pro R" pitchFamily="34" charset="-128"/>
              <a:ea typeface="Kozuka Gothic Pro R" pitchFamily="34" charset="-128"/>
            </a:endParaRPr>
          </a:p>
        </p:txBody>
      </p:sp>
      <p:cxnSp>
        <p:nvCxnSpPr>
          <p:cNvPr id="28" name="直接连接符 27"/>
          <p:cNvCxnSpPr/>
          <p:nvPr/>
        </p:nvCxnSpPr>
        <p:spPr>
          <a:xfrm>
            <a:off x="4914256" y="178758"/>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2" name="页脚占位符 1"/>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3" name="灯片编号占位符 2"/>
          <p:cNvSpPr>
            <a:spLocks noGrp="1"/>
          </p:cNvSpPr>
          <p:nvPr>
            <p:ph type="sldNum" sz="quarter" idx="12"/>
          </p:nvPr>
        </p:nvSpPr>
        <p:spPr/>
        <p:txBody>
          <a:bodyPr/>
          <a:lstStyle/>
          <a:p>
            <a:fld id="{E1BEBC7A-FD02-486B-81B5-A845787C689C}" type="slidenum">
              <a:rPr lang="zh-CN" altLang="en-US" smtClean="0"/>
              <a:t>5</a:t>
            </a:fld>
            <a:endParaRPr lang="zh-CN" altLang="en-US"/>
          </a:p>
        </p:txBody>
      </p:sp>
      <p:sp>
        <p:nvSpPr>
          <p:cNvPr id="5" name="矩形 4"/>
          <p:cNvSpPr/>
          <p:nvPr/>
        </p:nvSpPr>
        <p:spPr>
          <a:xfrm>
            <a:off x="410907" y="3486194"/>
            <a:ext cx="6561967" cy="338554"/>
          </a:xfrm>
          <a:prstGeom prst="rect">
            <a:avLst/>
          </a:prstGeom>
        </p:spPr>
        <p:txBody>
          <a:bodyPr wrap="square">
            <a:spAutoFit/>
          </a:bodyPr>
          <a:lstStyle/>
          <a:p>
            <a:pPr marL="171446" indent="-171446">
              <a:buFont typeface="Wingdings" panose="05000000000000000000" pitchFamily="2" charset="2"/>
              <a:buChar char="l"/>
            </a:pPr>
            <a:r>
              <a:rPr lang="en-US" altLang="zh-CN" sz="800" i="1" u="sng" dirty="0">
                <a:solidFill>
                  <a:srgbClr val="4646C5"/>
                </a:solidFill>
              </a:rPr>
              <a:t>P.M.M. </a:t>
            </a:r>
            <a:r>
              <a:rPr lang="en-US" altLang="zh-CN" sz="800" i="1" u="sng" dirty="0" err="1">
                <a:solidFill>
                  <a:srgbClr val="4646C5"/>
                </a:solidFill>
              </a:rPr>
              <a:t>Correia</a:t>
            </a:r>
            <a:r>
              <a:rPr lang="en-US" altLang="zh-CN" sz="800" i="1" u="sng" dirty="0">
                <a:solidFill>
                  <a:srgbClr val="4646C5"/>
                </a:solidFill>
              </a:rPr>
              <a:t> et al., 2014 JINST 9 P07025 [arXiv:1401.4009].</a:t>
            </a:r>
          </a:p>
          <a:p>
            <a:pPr marL="171446" indent="-171446">
              <a:buFont typeface="Wingdings" panose="05000000000000000000" pitchFamily="2" charset="2"/>
              <a:buChar char="l"/>
            </a:pPr>
            <a:r>
              <a:rPr lang="x-none" altLang="zh-CN" sz="800" i="1" u="sng" dirty="0">
                <a:solidFill>
                  <a:srgbClr val="4646C5"/>
                </a:solidFill>
                <a:hlinkClick r:id="rId4"/>
              </a:rPr>
              <a:t>Simulation of gain stability of THGEM gas-avalanche particle detectors</a:t>
            </a:r>
            <a:r>
              <a:rPr lang="x-none" altLang="zh-CN" sz="800" i="1" u="sng" dirty="0">
                <a:solidFill>
                  <a:srgbClr val="4646C5"/>
                </a:solidFill>
              </a:rPr>
              <a:t> - </a:t>
            </a:r>
            <a:r>
              <a:rPr lang="x-none" altLang="zh-CN" sz="800" i="1" u="sng" dirty="0">
                <a:solidFill>
                  <a:srgbClr val="4646C5"/>
                </a:solidFill>
                <a:hlinkClick r:id="rId5"/>
              </a:rPr>
              <a:t>Correia, P.M.M.</a:t>
            </a:r>
            <a:r>
              <a:rPr lang="x-none" altLang="zh-CN" sz="800" i="1" u="sng" dirty="0">
                <a:solidFill>
                  <a:srgbClr val="4646C5"/>
                </a:solidFill>
              </a:rPr>
              <a:t> et al. JINST 13 (2018)</a:t>
            </a:r>
            <a:endParaRPr lang="zh-CN" altLang="en-US" sz="800" i="1" u="sng" dirty="0">
              <a:solidFill>
                <a:srgbClr val="4646C5"/>
              </a:solidFill>
            </a:endParaRPr>
          </a:p>
        </p:txBody>
      </p:sp>
      <p:sp>
        <p:nvSpPr>
          <p:cNvPr id="36" name="TextBox 74"/>
          <p:cNvSpPr txBox="1"/>
          <p:nvPr/>
        </p:nvSpPr>
        <p:spPr>
          <a:xfrm>
            <a:off x="2614160" y="707895"/>
            <a:ext cx="3513067" cy="47705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en-US" altLang="zh-CN" sz="1800" b="0" dirty="0">
                <a:solidFill>
                  <a:schemeClr val="tx1"/>
                </a:solidFill>
              </a:rPr>
              <a:t>Charging-up </a:t>
            </a:r>
            <a:r>
              <a:rPr lang="zh-CN" altLang="en-US" sz="1800" b="0" dirty="0">
                <a:solidFill>
                  <a:schemeClr val="tx1"/>
                </a:solidFill>
              </a:rPr>
              <a:t>动态模拟方法</a:t>
            </a:r>
          </a:p>
          <a:p>
            <a:endParaRPr lang="zh-CN" altLang="en-US" sz="1300" b="0" dirty="0">
              <a:solidFill>
                <a:schemeClr val="tx1">
                  <a:lumMod val="85000"/>
                  <a:lumOff val="15000"/>
                </a:schemeClr>
              </a:solidFill>
              <a:latin typeface="+mn-ea"/>
            </a:endParaRPr>
          </a:p>
        </p:txBody>
      </p:sp>
      <p:pic>
        <p:nvPicPr>
          <p:cNvPr id="7" name="图片 6"/>
          <p:cNvPicPr>
            <a:picLocks noChangeAspect="1"/>
          </p:cNvPicPr>
          <p:nvPr/>
        </p:nvPicPr>
        <p:blipFill>
          <a:blip r:embed="rId6"/>
          <a:stretch>
            <a:fillRect/>
          </a:stretch>
        </p:blipFill>
        <p:spPr>
          <a:xfrm>
            <a:off x="505963" y="1317685"/>
            <a:ext cx="1868384" cy="1780856"/>
          </a:xfrm>
          <a:prstGeom prst="rect">
            <a:avLst/>
          </a:prstGeom>
          <a:effectLst/>
        </p:spPr>
      </p:pic>
      <p:sp>
        <p:nvSpPr>
          <p:cNvPr id="9" name="矩形 8"/>
          <p:cNvSpPr/>
          <p:nvPr/>
        </p:nvSpPr>
        <p:spPr>
          <a:xfrm>
            <a:off x="2616721" y="1377878"/>
            <a:ext cx="6683225" cy="230832"/>
          </a:xfrm>
          <a:prstGeom prst="rect">
            <a:avLst/>
          </a:prstGeom>
        </p:spPr>
        <p:txBody>
          <a:bodyPr wrap="square">
            <a:spAutoFit/>
          </a:bodyPr>
          <a:lstStyle/>
          <a:p>
            <a:endParaRPr lang="zh-CN" altLang="en-US" sz="900" dirty="0">
              <a:solidFill>
                <a:schemeClr val="tx2"/>
              </a:solidFill>
            </a:endParaRPr>
          </a:p>
        </p:txBody>
      </p:sp>
      <p:pic>
        <p:nvPicPr>
          <p:cNvPr id="10" name="图片 9"/>
          <p:cNvPicPr>
            <a:picLocks noChangeAspect="1"/>
          </p:cNvPicPr>
          <p:nvPr/>
        </p:nvPicPr>
        <p:blipFill rotWithShape="1">
          <a:blip r:embed="rId7"/>
          <a:srcRect l="1870" t="-500" r="-1"/>
          <a:stretch/>
        </p:blipFill>
        <p:spPr>
          <a:xfrm>
            <a:off x="7125566" y="1324045"/>
            <a:ext cx="1858437" cy="1812111"/>
          </a:xfrm>
          <a:prstGeom prst="rect">
            <a:avLst/>
          </a:prstGeom>
          <a:effectLst/>
        </p:spPr>
      </p:pic>
      <p:sp>
        <p:nvSpPr>
          <p:cNvPr id="11" name="文本框 10"/>
          <p:cNvSpPr txBox="1"/>
          <p:nvPr/>
        </p:nvSpPr>
        <p:spPr>
          <a:xfrm>
            <a:off x="1051947" y="4160415"/>
            <a:ext cx="4754555" cy="769441"/>
          </a:xfrm>
          <a:prstGeom prst="rect">
            <a:avLst/>
          </a:prstGeom>
          <a:noFill/>
        </p:spPr>
        <p:txBody>
          <a:bodyPr wrap="square" rtlCol="0">
            <a:spAutoFit/>
          </a:bodyPr>
          <a:lstStyle/>
          <a:p>
            <a:pPr marL="171446" indent="-171446">
              <a:buClr>
                <a:srgbClr val="FF0000"/>
              </a:buClr>
              <a:buFont typeface="Wingdings" panose="05000000000000000000" pitchFamily="2" charset="2"/>
              <a:buChar char="ü"/>
            </a:pPr>
            <a:r>
              <a:rPr lang="zh-CN" altLang="en-US" sz="1100" dirty="0">
                <a:solidFill>
                  <a:schemeClr val="tx1">
                    <a:lumMod val="85000"/>
                    <a:lumOff val="15000"/>
                  </a:schemeClr>
                </a:solidFill>
                <a:latin typeface="微软雅黑" pitchFamily="34" charset="-122"/>
                <a:ea typeface="微软雅黑" pitchFamily="34" charset="-122"/>
              </a:rPr>
              <a:t>动态添加电荷、更新电场，得到了与实验符合的模拟结果；</a:t>
            </a:r>
            <a:endParaRPr lang="en-US" altLang="zh-CN" sz="1100" dirty="0">
              <a:solidFill>
                <a:schemeClr val="tx1">
                  <a:lumMod val="85000"/>
                  <a:lumOff val="15000"/>
                </a:schemeClr>
              </a:solidFill>
              <a:latin typeface="微软雅黑" pitchFamily="34" charset="-122"/>
              <a:ea typeface="微软雅黑" pitchFamily="34" charset="-122"/>
            </a:endParaRPr>
          </a:p>
          <a:p>
            <a:pPr marL="171446" indent="-171446">
              <a:buClr>
                <a:srgbClr val="FF0000"/>
              </a:buClr>
              <a:buFont typeface="微软雅黑" panose="020B0503020204020204" pitchFamily="34" charset="-122"/>
              <a:buChar char="Ⅹ"/>
            </a:pPr>
            <a:r>
              <a:rPr lang="zh-CN" altLang="en-US" sz="1100" dirty="0">
                <a:solidFill>
                  <a:schemeClr val="tx1">
                    <a:lumMod val="85000"/>
                    <a:lumOff val="15000"/>
                  </a:schemeClr>
                </a:solidFill>
                <a:latin typeface="微软雅黑" pitchFamily="34" charset="-122"/>
                <a:ea typeface="微软雅黑" pitchFamily="34" charset="-122"/>
              </a:rPr>
              <a:t>需要频繁计算电场（</a:t>
            </a:r>
            <a:r>
              <a:rPr lang="en-US" altLang="zh-CN" sz="1100" dirty="0">
                <a:solidFill>
                  <a:schemeClr val="tx1">
                    <a:lumMod val="85000"/>
                    <a:lumOff val="15000"/>
                  </a:schemeClr>
                </a:solidFill>
                <a:latin typeface="微软雅黑" pitchFamily="34" charset="-122"/>
                <a:ea typeface="微软雅黑" pitchFamily="34" charset="-122"/>
              </a:rPr>
              <a:t>ANSYS</a:t>
            </a:r>
            <a:r>
              <a:rPr lang="zh-CN" altLang="en-US" sz="1100" dirty="0">
                <a:solidFill>
                  <a:schemeClr val="tx1">
                    <a:lumMod val="85000"/>
                    <a:lumOff val="15000"/>
                  </a:schemeClr>
                </a:solidFill>
                <a:latin typeface="微软雅黑" pitchFamily="34" charset="-122"/>
                <a:ea typeface="微软雅黑" pitchFamily="34" charset="-122"/>
              </a:rPr>
              <a:t>）和计算雪崩（</a:t>
            </a:r>
            <a:r>
              <a:rPr lang="en-US" altLang="zh-CN" sz="1100" dirty="0">
                <a:solidFill>
                  <a:schemeClr val="tx1">
                    <a:lumMod val="85000"/>
                    <a:lumOff val="15000"/>
                  </a:schemeClr>
                </a:solidFill>
                <a:latin typeface="微软雅黑" pitchFamily="34" charset="-122"/>
                <a:ea typeface="微软雅黑" pitchFamily="34" charset="-122"/>
              </a:rPr>
              <a:t>Garfield</a:t>
            </a:r>
            <a:r>
              <a:rPr lang="zh-CN" altLang="en-US" sz="1100" dirty="0">
                <a:solidFill>
                  <a:schemeClr val="tx1">
                    <a:lumMod val="85000"/>
                    <a:lumOff val="15000"/>
                  </a:schemeClr>
                </a:solidFill>
                <a:latin typeface="微软雅黑" pitchFamily="34" charset="-122"/>
                <a:ea typeface="微软雅黑" pitchFamily="34" charset="-122"/>
              </a:rPr>
              <a:t>），耗时耗资源；</a:t>
            </a:r>
            <a:endParaRPr lang="en-US" altLang="zh-CN" sz="1100" dirty="0">
              <a:solidFill>
                <a:schemeClr val="tx1">
                  <a:lumMod val="85000"/>
                  <a:lumOff val="15000"/>
                </a:schemeClr>
              </a:solidFill>
              <a:latin typeface="微软雅黑" pitchFamily="34" charset="-122"/>
              <a:ea typeface="微软雅黑" pitchFamily="34" charset="-122"/>
            </a:endParaRPr>
          </a:p>
          <a:p>
            <a:pPr marL="171446" indent="-171446">
              <a:buClr>
                <a:srgbClr val="FF0000"/>
              </a:buClr>
              <a:buFont typeface="微软雅黑" panose="020B0503020204020204" pitchFamily="34" charset="-122"/>
              <a:buChar char="Ⅹ"/>
            </a:pPr>
            <a:r>
              <a:rPr lang="zh-CN" altLang="en-US" sz="1100" dirty="0">
                <a:solidFill>
                  <a:schemeClr val="tx1">
                    <a:lumMod val="85000"/>
                    <a:lumOff val="15000"/>
                  </a:schemeClr>
                </a:solidFill>
                <a:latin typeface="微软雅黑" pitchFamily="34" charset="-122"/>
                <a:ea typeface="微软雅黑" pitchFamily="34" charset="-122"/>
              </a:rPr>
              <a:t>迭代计算的步长难以确定。</a:t>
            </a:r>
          </a:p>
          <a:p>
            <a:pPr marL="171446" indent="-171446">
              <a:buClr>
                <a:srgbClr val="FF0000"/>
              </a:buClr>
              <a:buFont typeface="微软雅黑" panose="020B0503020204020204" pitchFamily="34" charset="-122"/>
              <a:buChar char="Ⅹ"/>
            </a:pPr>
            <a:endParaRPr lang="en-US" altLang="zh-CN" sz="1100" dirty="0">
              <a:solidFill>
                <a:schemeClr val="tx1">
                  <a:lumMod val="85000"/>
                  <a:lumOff val="15000"/>
                </a:schemeClr>
              </a:solidFill>
              <a:latin typeface="微软雅黑" pitchFamily="34" charset="-122"/>
              <a:ea typeface="微软雅黑" pitchFamily="34" charset="-122"/>
            </a:endParaRPr>
          </a:p>
        </p:txBody>
      </p:sp>
      <p:sp>
        <p:nvSpPr>
          <p:cNvPr id="55" name="TextBox 74"/>
          <p:cNvSpPr txBox="1"/>
          <p:nvPr/>
        </p:nvSpPr>
        <p:spPr>
          <a:xfrm>
            <a:off x="838649" y="3936839"/>
            <a:ext cx="2090881"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rgbClr val="C00000"/>
                </a:solidFill>
                <a:latin typeface="Kozuka Gothic Pro R" pitchFamily="34" charset="-128"/>
                <a:ea typeface="Kozuka Gothic Pro R" pitchFamily="34" charset="-128"/>
              </a:rPr>
              <a:t>该方法优点和难点</a:t>
            </a:r>
          </a:p>
        </p:txBody>
      </p:sp>
      <p:pic>
        <p:nvPicPr>
          <p:cNvPr id="12" name="图片 11"/>
          <p:cNvPicPr>
            <a:picLocks noChangeAspect="1"/>
          </p:cNvPicPr>
          <p:nvPr/>
        </p:nvPicPr>
        <p:blipFill>
          <a:blip r:embed="rId8"/>
          <a:stretch>
            <a:fillRect/>
          </a:stretch>
        </p:blipFill>
        <p:spPr>
          <a:xfrm>
            <a:off x="2571329" y="1331598"/>
            <a:ext cx="1949139" cy="1797009"/>
          </a:xfrm>
          <a:prstGeom prst="rect">
            <a:avLst/>
          </a:prstGeom>
          <a:effectLst/>
        </p:spPr>
      </p:pic>
      <p:sp>
        <p:nvSpPr>
          <p:cNvPr id="4" name="文本框 3"/>
          <p:cNvSpPr txBox="1"/>
          <p:nvPr/>
        </p:nvSpPr>
        <p:spPr>
          <a:xfrm>
            <a:off x="7091484" y="3039617"/>
            <a:ext cx="2294797" cy="430887"/>
          </a:xfrm>
          <a:prstGeom prst="rect">
            <a:avLst/>
          </a:prstGeom>
          <a:noFill/>
        </p:spPr>
        <p:txBody>
          <a:bodyPr wrap="square" rtlCol="0">
            <a:spAutoFit/>
          </a:bodyPr>
          <a:lstStyle/>
          <a:p>
            <a:r>
              <a:rPr lang="en-US" altLang="zh-CN" sz="1100" dirty="0">
                <a:solidFill>
                  <a:srgbClr val="FF0000"/>
                </a:solidFill>
                <a:latin typeface="微软雅黑" panose="020B0503020204020204" pitchFamily="34" charset="-122"/>
                <a:ea typeface="微软雅黑" panose="020B0503020204020204" pitchFamily="34" charset="-122"/>
              </a:rPr>
              <a:t>Gain evolution Simulation results and measurements </a:t>
            </a:r>
            <a:endParaRPr lang="zh-CN" altLang="en-US" sz="1100"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4923553" y="3055309"/>
            <a:ext cx="1708435" cy="430887"/>
          </a:xfrm>
          <a:prstGeom prst="rect">
            <a:avLst/>
          </a:prstGeom>
        </p:spPr>
        <p:txBody>
          <a:bodyPr wrap="square">
            <a:spAutoFit/>
          </a:bodyPr>
          <a:lstStyle/>
          <a:p>
            <a:pPr algn="ctr"/>
            <a:r>
              <a:rPr lang="en-US" altLang="zh-CN" sz="1100" dirty="0">
                <a:solidFill>
                  <a:srgbClr val="FF0000"/>
                </a:solidFill>
                <a:latin typeface="微软雅黑" panose="020B0503020204020204" pitchFamily="34" charset="-122"/>
                <a:ea typeface="微软雅黑" panose="020B0503020204020204" pitchFamily="34" charset="-122"/>
              </a:rPr>
              <a:t>Flowchart of the simulation method</a:t>
            </a:r>
            <a:endParaRPr lang="zh-CN" altLang="en-US" sz="1100"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a:xfrm>
            <a:off x="609769" y="3057846"/>
            <a:ext cx="1636635" cy="430887"/>
          </a:xfrm>
          <a:prstGeom prst="rect">
            <a:avLst/>
          </a:prstGeom>
        </p:spPr>
        <p:txBody>
          <a:bodyPr wrap="square">
            <a:spAutoFit/>
          </a:bodyPr>
          <a:lstStyle/>
          <a:p>
            <a:pPr algn="ctr"/>
            <a:r>
              <a:rPr lang="en-US" altLang="zh-CN" sz="1100" dirty="0">
                <a:solidFill>
                  <a:srgbClr val="FF0000"/>
                </a:solidFill>
                <a:latin typeface="微软雅黑" panose="020B0503020204020204" pitchFamily="34" charset="-122"/>
                <a:ea typeface="微软雅黑" panose="020B0503020204020204" pitchFamily="34" charset="-122"/>
              </a:rPr>
              <a:t>Schematic drawing of charging-up</a:t>
            </a:r>
            <a:endParaRPr lang="zh-CN" altLang="en-US" sz="1100" dirty="0">
              <a:solidFill>
                <a:srgbClr val="FF0000"/>
              </a:solidFill>
              <a:latin typeface="微软雅黑" panose="020B0503020204020204" pitchFamily="34" charset="-122"/>
              <a:ea typeface="微软雅黑" panose="020B0503020204020204" pitchFamily="34" charset="-122"/>
            </a:endParaRPr>
          </a:p>
        </p:txBody>
      </p:sp>
      <p:sp>
        <p:nvSpPr>
          <p:cNvPr id="13" name="矩形 12"/>
          <p:cNvSpPr/>
          <p:nvPr/>
        </p:nvSpPr>
        <p:spPr>
          <a:xfrm>
            <a:off x="2544719" y="3059969"/>
            <a:ext cx="1957748" cy="430887"/>
          </a:xfrm>
          <a:prstGeom prst="rect">
            <a:avLst/>
          </a:prstGeom>
        </p:spPr>
        <p:txBody>
          <a:bodyPr wrap="square">
            <a:spAutoFit/>
          </a:bodyPr>
          <a:lstStyle/>
          <a:p>
            <a:pPr algn="ctr"/>
            <a:r>
              <a:rPr lang="en-US" altLang="zh-CN" sz="1100" dirty="0">
                <a:solidFill>
                  <a:srgbClr val="FF0000"/>
                </a:solidFill>
                <a:latin typeface="微软雅黑" panose="020B0503020204020204" pitchFamily="34" charset="-122"/>
                <a:ea typeface="微软雅黑" panose="020B0503020204020204" pitchFamily="34" charset="-122"/>
              </a:rPr>
              <a:t>THGEM cell employed in simulations</a:t>
            </a:r>
            <a:endParaRPr lang="zh-CN" altLang="en-US" sz="1100" dirty="0">
              <a:solidFill>
                <a:srgbClr val="FF0000"/>
              </a:solidFill>
              <a:latin typeface="微软雅黑" panose="020B0503020204020204" pitchFamily="34" charset="-122"/>
              <a:ea typeface="微软雅黑" panose="020B0503020204020204" pitchFamily="34" charset="-122"/>
            </a:endParaRPr>
          </a:p>
        </p:txBody>
      </p:sp>
      <p:sp>
        <p:nvSpPr>
          <p:cNvPr id="15" name="圆角矩形 14"/>
          <p:cNvSpPr/>
          <p:nvPr/>
        </p:nvSpPr>
        <p:spPr>
          <a:xfrm>
            <a:off x="5145995" y="1259771"/>
            <a:ext cx="1170931" cy="43307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Uncharged field map</a:t>
            </a:r>
            <a:endParaRPr lang="zh-CN" altLang="en-US" sz="1400" dirty="0"/>
          </a:p>
        </p:txBody>
      </p:sp>
      <p:sp>
        <p:nvSpPr>
          <p:cNvPr id="32" name="圆角矩形 31"/>
          <p:cNvSpPr/>
          <p:nvPr/>
        </p:nvSpPr>
        <p:spPr>
          <a:xfrm>
            <a:off x="5173341" y="1908765"/>
            <a:ext cx="1145120" cy="3769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Simulate</a:t>
            </a:r>
          </a:p>
          <a:p>
            <a:pPr algn="ctr"/>
            <a:r>
              <a:rPr lang="en-US" altLang="zh-CN" sz="1400" dirty="0"/>
              <a:t>avalanches</a:t>
            </a:r>
            <a:endParaRPr lang="zh-CN" altLang="en-US" sz="1400" dirty="0"/>
          </a:p>
        </p:txBody>
      </p:sp>
      <p:sp>
        <p:nvSpPr>
          <p:cNvPr id="37" name="下箭头 36"/>
          <p:cNvSpPr/>
          <p:nvPr/>
        </p:nvSpPr>
        <p:spPr>
          <a:xfrm rot="13145092">
            <a:off x="5045399" y="2236256"/>
            <a:ext cx="187236" cy="37607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4728739" y="2535974"/>
            <a:ext cx="972991" cy="56912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Charged new field map</a:t>
            </a:r>
            <a:endParaRPr lang="zh-CN" altLang="en-US" sz="1200" dirty="0"/>
          </a:p>
        </p:txBody>
      </p:sp>
      <p:sp>
        <p:nvSpPr>
          <p:cNvPr id="34" name="圆角矩形 33"/>
          <p:cNvSpPr/>
          <p:nvPr/>
        </p:nvSpPr>
        <p:spPr>
          <a:xfrm>
            <a:off x="5806501" y="2543477"/>
            <a:ext cx="986216" cy="55411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t>Calculate charge deposition</a:t>
            </a:r>
            <a:endParaRPr lang="zh-CN" altLang="en-US" sz="1200" dirty="0"/>
          </a:p>
        </p:txBody>
      </p:sp>
      <p:sp>
        <p:nvSpPr>
          <p:cNvPr id="17" name="下箭头 16"/>
          <p:cNvSpPr/>
          <p:nvPr/>
        </p:nvSpPr>
        <p:spPr>
          <a:xfrm>
            <a:off x="5677477" y="1673762"/>
            <a:ext cx="187236" cy="25434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下箭头 34"/>
          <p:cNvSpPr/>
          <p:nvPr/>
        </p:nvSpPr>
        <p:spPr>
          <a:xfrm rot="5400000">
            <a:off x="5652285" y="2579468"/>
            <a:ext cx="187236" cy="398391"/>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下箭头 37"/>
          <p:cNvSpPr/>
          <p:nvPr/>
        </p:nvSpPr>
        <p:spPr>
          <a:xfrm rot="19688563">
            <a:off x="6234871" y="2237627"/>
            <a:ext cx="187236" cy="332155"/>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6697964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8" y="206330"/>
            <a:ext cx="254428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快速模拟方法思路</a:t>
            </a:r>
          </a:p>
        </p:txBody>
      </p:sp>
      <p:sp>
        <p:nvSpPr>
          <p:cNvPr id="27" name="TextBox 26"/>
          <p:cNvSpPr txBox="1"/>
          <p:nvPr/>
        </p:nvSpPr>
        <p:spPr>
          <a:xfrm>
            <a:off x="3632851" y="247970"/>
            <a:ext cx="2749471" cy="338554"/>
          </a:xfrm>
          <a:prstGeom prst="rect">
            <a:avLst/>
          </a:prstGeom>
          <a:noFill/>
        </p:spPr>
        <p:txBody>
          <a:bodyPr wrap="none" rtlCol="0">
            <a:spAutoFit/>
          </a:bodyPr>
          <a:lstStyle/>
          <a:p>
            <a:r>
              <a:rPr lang="en-US" altLang="zh-CN" sz="1600" cap="all" dirty="0">
                <a:solidFill>
                  <a:srgbClr val="C00000"/>
                </a:solidFill>
                <a:latin typeface="Kozuka Gothic Pro R" pitchFamily="34" charset="-128"/>
                <a:ea typeface="Kozuka Gothic Pro R" pitchFamily="34" charset="-128"/>
              </a:rPr>
              <a:t>Fast Simulation Method</a:t>
            </a:r>
            <a:endParaRPr lang="zh-CN" altLang="en-US" sz="1600" cap="all" dirty="0">
              <a:solidFill>
                <a:srgbClr val="C00000"/>
              </a:solidFill>
              <a:latin typeface="Kozuka Gothic Pro R" pitchFamily="34" charset="-128"/>
              <a:ea typeface="Kozuka Gothic Pro R" pitchFamily="34" charset="-128"/>
            </a:endParaRPr>
          </a:p>
        </p:txBody>
      </p:sp>
      <p:cxnSp>
        <p:nvCxnSpPr>
          <p:cNvPr id="28" name="直接连接符 27"/>
          <p:cNvCxnSpPr/>
          <p:nvPr/>
        </p:nvCxnSpPr>
        <p:spPr>
          <a:xfrm>
            <a:off x="3409931"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65" name="TextBox 64"/>
          <p:cNvSpPr txBox="1"/>
          <p:nvPr/>
        </p:nvSpPr>
        <p:spPr>
          <a:xfrm>
            <a:off x="646880" y="837368"/>
            <a:ext cx="1683203" cy="338554"/>
          </a:xfrm>
          <a:prstGeom prst="rect">
            <a:avLst/>
          </a:prstGeom>
          <a:noFill/>
        </p:spPr>
        <p:txBody>
          <a:bodyPr wrap="square" rtlCol="0">
            <a:spAutoFit/>
          </a:bodyPr>
          <a:lstStyle/>
          <a:p>
            <a:r>
              <a:rPr lang="zh-CN" altLang="en-US" sz="1600" b="1" dirty="0">
                <a:solidFill>
                  <a:srgbClr val="C00000"/>
                </a:solidFill>
              </a:rPr>
              <a:t>电荷添加原理：</a:t>
            </a:r>
          </a:p>
        </p:txBody>
      </p:sp>
      <mc:AlternateContent xmlns:mc="http://schemas.openxmlformats.org/markup-compatibility/2006" xmlns:a14="http://schemas.microsoft.com/office/drawing/2010/main">
        <mc:Choice Requires="a14">
          <p:sp>
            <p:nvSpPr>
              <p:cNvPr id="66" name="TextBox 65"/>
              <p:cNvSpPr txBox="1"/>
              <p:nvPr/>
            </p:nvSpPr>
            <p:spPr>
              <a:xfrm>
                <a:off x="646881" y="1206699"/>
                <a:ext cx="3873129" cy="1845442"/>
              </a:xfrm>
              <a:prstGeom prst="rect">
                <a:avLst/>
              </a:prstGeom>
              <a:noFill/>
            </p:spPr>
            <p:txBody>
              <a:bodyPr wrap="square" rtlCol="0">
                <a:spAutoFit/>
              </a:bodyPr>
              <a:lstStyle/>
              <a:p>
                <a:pPr marL="171446" indent="-171446">
                  <a:buFont typeface="Wingdings" panose="05000000000000000000" pitchFamily="2" charset="2"/>
                  <a:buChar char="u"/>
                  <a:defRPr/>
                </a:pPr>
                <a:r>
                  <a:rPr lang="zh-CN" altLang="en-US" sz="1000" dirty="0">
                    <a:latin typeface="微软雅黑" pitchFamily="34" charset="-122"/>
                    <a:ea typeface="微软雅黑" pitchFamily="34" charset="-122"/>
                  </a:rPr>
                  <a:t>假设电荷堆积是由于电荷沿电场线漂移到介质表面。平衡条件是</a:t>
                </a:r>
                <a:r>
                  <a:rPr lang="en-US" altLang="zh-CN" sz="1000" dirty="0">
                    <a:latin typeface="微软雅黑" pitchFamily="34" charset="-122"/>
                    <a:ea typeface="微软雅黑" pitchFamily="34" charset="-122"/>
                  </a:rPr>
                  <a:t>THGEM </a:t>
                </a:r>
                <a:r>
                  <a:rPr lang="zh-CN" altLang="en-US" sz="1000" dirty="0">
                    <a:latin typeface="微软雅黑" pitchFamily="34" charset="-122"/>
                    <a:ea typeface="微软雅黑" pitchFamily="34" charset="-122"/>
                  </a:rPr>
                  <a:t>孔中</a:t>
                </a:r>
                <a:r>
                  <a:rPr lang="zh-CN" altLang="en-US" sz="1000" dirty="0" smtClean="0">
                    <a:latin typeface="微软雅黑" pitchFamily="34" charset="-122"/>
                    <a:ea typeface="微软雅黑" pitchFamily="34" charset="-122"/>
                  </a:rPr>
                  <a:t>的垂直</a:t>
                </a:r>
                <a:r>
                  <a:rPr lang="zh-CN" altLang="en-US" sz="1000" dirty="0">
                    <a:latin typeface="微软雅黑" pitchFamily="34" charset="-122"/>
                    <a:ea typeface="微软雅黑" pitchFamily="34" charset="-122"/>
                  </a:rPr>
                  <a:t>介质</a:t>
                </a:r>
                <a:r>
                  <a:rPr lang="zh-CN" altLang="en-US" sz="1000" dirty="0" smtClean="0">
                    <a:latin typeface="微软雅黑" pitchFamily="34" charset="-122"/>
                    <a:ea typeface="微软雅黑" pitchFamily="34" charset="-122"/>
                  </a:rPr>
                  <a:t>表面电场分量被所累积的电荷抵消。</a:t>
                </a:r>
                <a:endParaRPr lang="en-US" altLang="zh-CN" sz="1000" dirty="0">
                  <a:latin typeface="微软雅黑" pitchFamily="34" charset="-122"/>
                  <a:ea typeface="微软雅黑" pitchFamily="34" charset="-122"/>
                </a:endParaRPr>
              </a:p>
              <a:p>
                <a:pPr>
                  <a:buFont typeface="Wingdings" panose="05000000000000000000" pitchFamily="2" charset="2"/>
                  <a:buChar char="u"/>
                  <a:defRPr/>
                </a:pPr>
                <a:endParaRPr lang="en-US" altLang="zh-CN" sz="1000" dirty="0">
                  <a:latin typeface="微软雅黑" pitchFamily="34" charset="-122"/>
                  <a:ea typeface="微软雅黑" pitchFamily="34" charset="-122"/>
                </a:endParaRPr>
              </a:p>
              <a:p>
                <a:pPr marL="171446" indent="-171446">
                  <a:buFont typeface="Wingdings" panose="05000000000000000000" pitchFamily="2" charset="2"/>
                  <a:buChar char="u"/>
                  <a:defRPr/>
                </a:pPr>
                <a:r>
                  <a:rPr lang="zh-CN" altLang="en-US" sz="1000" dirty="0" smtClean="0">
                    <a:latin typeface="微软雅黑" pitchFamily="34" charset="-122"/>
                    <a:ea typeface="微软雅黑" pitchFamily="34" charset="-122"/>
                  </a:rPr>
                  <a:t>由</a:t>
                </a:r>
                <a:r>
                  <a:rPr lang="zh-CN" altLang="en-US" sz="1000" dirty="0">
                    <a:latin typeface="微软雅黑" pitchFamily="34" charset="-122"/>
                    <a:ea typeface="微软雅黑" pitchFamily="34" charset="-122"/>
                  </a:rPr>
                  <a:t>高斯定理可计算得要产生电场</a:t>
                </a:r>
                <a:r>
                  <a:rPr lang="en-US" altLang="zh-CN" sz="1000" dirty="0">
                    <a:latin typeface="微软雅黑" pitchFamily="34" charset="-122"/>
                    <a:ea typeface="微软雅黑" pitchFamily="34" charset="-122"/>
                  </a:rPr>
                  <a:t>E</a:t>
                </a:r>
                <a:r>
                  <a:rPr lang="zh-CN" altLang="en-US" sz="1000" dirty="0">
                    <a:latin typeface="微软雅黑" pitchFamily="34" charset="-122"/>
                    <a:ea typeface="微软雅黑" pitchFamily="34" charset="-122"/>
                  </a:rPr>
                  <a:t>，所需要的面电荷密度</a:t>
                </a:r>
                <a:endParaRPr lang="en-US" altLang="zh-CN" sz="1000" dirty="0">
                  <a:latin typeface="微软雅黑" pitchFamily="34" charset="-122"/>
                  <a:ea typeface="微软雅黑" pitchFamily="34" charset="-122"/>
                </a:endParaRPr>
              </a:p>
              <a:p>
                <a:pPr>
                  <a:defRPr/>
                </a:pPr>
                <a14:m>
                  <m:oMathPara xmlns:m="http://schemas.openxmlformats.org/officeDocument/2006/math">
                    <m:oMathParaPr>
                      <m:jc m:val="centerGroup"/>
                    </m:oMathParaPr>
                    <m:oMath xmlns:m="http://schemas.openxmlformats.org/officeDocument/2006/math">
                      <m:r>
                        <m:rPr>
                          <m:nor/>
                        </m:rPr>
                        <a:rPr lang="zh-CN" altLang="en-US" sz="1100" dirty="0">
                          <a:latin typeface="微软雅黑" pitchFamily="34" charset="-122"/>
                          <a:ea typeface="微软雅黑" pitchFamily="34" charset="-122"/>
                        </a:rPr>
                        <m:t>𝝈</m:t>
                      </m:r>
                      <m:r>
                        <m:rPr>
                          <m:nor/>
                        </m:rPr>
                        <a:rPr lang="en-US" altLang="zh-CN" sz="1100" dirty="0">
                          <a:latin typeface="微软雅黑" pitchFamily="34" charset="-122"/>
                          <a:ea typeface="微软雅黑" pitchFamily="34" charset="-122"/>
                        </a:rPr>
                        <m:t>=</m:t>
                      </m:r>
                      <m:r>
                        <m:rPr>
                          <m:nor/>
                        </m:rPr>
                        <a:rPr lang="zh-CN" altLang="en-US" sz="1100" dirty="0">
                          <a:latin typeface="微软雅黑" pitchFamily="34" charset="-122"/>
                          <a:ea typeface="微软雅黑" pitchFamily="34" charset="-122"/>
                        </a:rPr>
                        <m:t>𝝴</m:t>
                      </m:r>
                      <m:r>
                        <m:rPr>
                          <m:nor/>
                        </m:rPr>
                        <a:rPr lang="zh-CN" altLang="en-US" sz="1100" dirty="0">
                          <a:latin typeface="微软雅黑" pitchFamily="34" charset="-122"/>
                          <a:ea typeface="微软雅黑" pitchFamily="34" charset="-122"/>
                        </a:rPr>
                        <m:t>∗</m:t>
                      </m:r>
                      <m:r>
                        <m:rPr>
                          <m:nor/>
                        </m:rPr>
                        <a:rPr lang="en-US" altLang="zh-CN" sz="1100" dirty="0">
                          <a:latin typeface="微软雅黑" pitchFamily="34" charset="-122"/>
                          <a:ea typeface="微软雅黑" pitchFamily="34" charset="-122"/>
                        </a:rPr>
                        <m:t>E</m:t>
                      </m:r>
                    </m:oMath>
                  </m:oMathPara>
                </a14:m>
                <a:endParaRPr lang="en-US" altLang="zh-CN" sz="1100" dirty="0">
                  <a:latin typeface="微软雅黑" pitchFamily="34" charset="-122"/>
                  <a:ea typeface="微软雅黑" pitchFamily="34" charset="-122"/>
                </a:endParaRPr>
              </a:p>
              <a:p>
                <a:pPr>
                  <a:defRPr/>
                </a:pPr>
                <a:r>
                  <a:rPr lang="zh-CN" altLang="en-US" sz="1000" dirty="0">
                    <a:latin typeface="微软雅黑" pitchFamily="34" charset="-122"/>
                    <a:ea typeface="微软雅黑" pitchFamily="34" charset="-122"/>
                  </a:rPr>
                  <a:t>     若考虑介质的极化效应则</a:t>
                </a:r>
                <a:r>
                  <a:rPr lang="en-US" altLang="zh-CN" sz="1000" dirty="0">
                    <a:latin typeface="微软雅黑" pitchFamily="34" charset="-122"/>
                    <a:ea typeface="微软雅黑" pitchFamily="34" charset="-122"/>
                  </a:rPr>
                  <a:t>:</a:t>
                </a:r>
              </a:p>
              <a:p>
                <a:pPr>
                  <a:defRPr/>
                </a:pPr>
                <a14:m>
                  <m:oMathPara xmlns:m="http://schemas.openxmlformats.org/officeDocument/2006/math">
                    <m:oMathParaPr>
                      <m:jc m:val="centerGroup"/>
                    </m:oMathParaPr>
                    <m:oMath xmlns:m="http://schemas.openxmlformats.org/officeDocument/2006/math">
                      <m:r>
                        <m:rPr>
                          <m:nor/>
                        </m:rPr>
                        <a:rPr lang="zh-CN" altLang="en-US" sz="1100" dirty="0">
                          <a:latin typeface="微软雅黑" pitchFamily="34" charset="-122"/>
                          <a:ea typeface="微软雅黑" pitchFamily="34" charset="-122"/>
                        </a:rPr>
                        <m:t>𝝈</m:t>
                      </m:r>
                      <m:r>
                        <m:rPr>
                          <m:nor/>
                        </m:rPr>
                        <a:rPr lang="en-US" altLang="zh-CN" sz="1100" dirty="0">
                          <a:latin typeface="微软雅黑" pitchFamily="34" charset="-122"/>
                          <a:ea typeface="微软雅黑" pitchFamily="34" charset="-122"/>
                        </a:rPr>
                        <m:t>=</m:t>
                      </m:r>
                      <m:sSub>
                        <m:sSubPr>
                          <m:ctrlPr>
                            <a:rPr lang="en-US" altLang="zh-CN" sz="1100" i="1">
                              <a:latin typeface="Cambria Math" panose="02040503050406030204" pitchFamily="18" charset="0"/>
                              <a:ea typeface="微软雅黑" pitchFamily="34" charset="-122"/>
                            </a:rPr>
                          </m:ctrlPr>
                        </m:sSubPr>
                        <m:e>
                          <m:r>
                            <m:rPr>
                              <m:nor/>
                            </m:rPr>
                            <a:rPr lang="zh-CN" altLang="en-US" sz="1100" dirty="0">
                              <a:latin typeface="微软雅黑" pitchFamily="34" charset="-122"/>
                              <a:ea typeface="微软雅黑" pitchFamily="34" charset="-122"/>
                            </a:rPr>
                            <m:t>𝝴</m:t>
                          </m:r>
                        </m:e>
                        <m:sub>
                          <m:r>
                            <a:rPr lang="en-US" altLang="zh-CN" sz="1100">
                              <a:latin typeface="Cambria Math" panose="02040503050406030204" pitchFamily="18" charset="0"/>
                              <a:ea typeface="微软雅黑" pitchFamily="34" charset="-122"/>
                            </a:rPr>
                            <m:t>1</m:t>
                          </m:r>
                        </m:sub>
                      </m:sSub>
                      <m:r>
                        <m:rPr>
                          <m:nor/>
                        </m:rPr>
                        <a:rPr lang="zh-CN" altLang="en-US" sz="1100" dirty="0">
                          <a:latin typeface="微软雅黑" pitchFamily="34" charset="-122"/>
                          <a:ea typeface="微软雅黑" pitchFamily="34" charset="-122"/>
                        </a:rPr>
                        <m:t>∗</m:t>
                      </m:r>
                      <m:r>
                        <m:rPr>
                          <m:nor/>
                        </m:rPr>
                        <a:rPr lang="en-US" altLang="zh-CN" sz="1100" dirty="0">
                          <a:latin typeface="微软雅黑" pitchFamily="34" charset="-122"/>
                          <a:ea typeface="微软雅黑" pitchFamily="34" charset="-122"/>
                        </a:rPr>
                        <m:t>E</m:t>
                      </m:r>
                      <m:r>
                        <m:rPr>
                          <m:nor/>
                        </m:rPr>
                        <a:rPr lang="en-US" altLang="zh-CN" sz="1100" dirty="0">
                          <a:latin typeface="微软雅黑" pitchFamily="34" charset="-122"/>
                          <a:ea typeface="微软雅黑" pitchFamily="34" charset="-122"/>
                        </a:rPr>
                        <m:t>/(1−</m:t>
                      </m:r>
                      <m:f>
                        <m:fPr>
                          <m:ctrlPr>
                            <a:rPr lang="en-US" altLang="zh-CN" sz="1100" i="1" dirty="0">
                              <a:latin typeface="Cambria Math" panose="02040503050406030204" pitchFamily="18" charset="0"/>
                              <a:ea typeface="微软雅黑" pitchFamily="34" charset="-122"/>
                            </a:rPr>
                          </m:ctrlPr>
                        </m:fPr>
                        <m:num>
                          <m:sSup>
                            <m:sSupPr>
                              <m:ctrlPr>
                                <a:rPr lang="en-US" altLang="zh-CN" sz="1100" i="1" dirty="0">
                                  <a:latin typeface="Cambria Math" panose="02040503050406030204" pitchFamily="18" charset="0"/>
                                  <a:ea typeface="微软雅黑" pitchFamily="34" charset="-122"/>
                                </a:rPr>
                              </m:ctrlPr>
                            </m:sSupPr>
                            <m:e>
                              <m:r>
                                <a:rPr lang="en-US" altLang="zh-CN" sz="1100" dirty="0">
                                  <a:latin typeface="Cambria Math" panose="02040503050406030204" pitchFamily="18" charset="0"/>
                                  <a:ea typeface="微软雅黑" pitchFamily="34" charset="-122"/>
                                </a:rPr>
                                <m:t>(</m:t>
                              </m:r>
                              <m:sSub>
                                <m:sSubPr>
                                  <m:ctrlPr>
                                    <a:rPr lang="en-US" altLang="zh-CN" sz="1100" i="1">
                                      <a:latin typeface="Cambria Math" panose="02040503050406030204" pitchFamily="18" charset="0"/>
                                      <a:ea typeface="微软雅黑" pitchFamily="34" charset="-122"/>
                                    </a:rPr>
                                  </m:ctrlPr>
                                </m:sSubPr>
                                <m:e>
                                  <m:r>
                                    <m:rPr>
                                      <m:nor/>
                                    </m:rPr>
                                    <a:rPr lang="zh-CN" altLang="en-US" sz="1100" dirty="0">
                                      <a:latin typeface="微软雅黑" pitchFamily="34" charset="-122"/>
                                      <a:ea typeface="微软雅黑" pitchFamily="34" charset="-122"/>
                                    </a:rPr>
                                    <m:t>𝝴</m:t>
                                  </m:r>
                                </m:e>
                                <m:sub>
                                  <m:r>
                                    <a:rPr lang="en-US" altLang="zh-CN" sz="1100">
                                      <a:latin typeface="Cambria Math" panose="02040503050406030204" pitchFamily="18" charset="0"/>
                                      <a:ea typeface="微软雅黑" pitchFamily="34" charset="-122"/>
                                    </a:rPr>
                                    <m:t>1</m:t>
                                  </m:r>
                                </m:sub>
                              </m:sSub>
                              <m:r>
                                <a:rPr lang="en-US" altLang="zh-CN" sz="1100" dirty="0">
                                  <a:latin typeface="Cambria Math" panose="02040503050406030204" pitchFamily="18" charset="0"/>
                                  <a:ea typeface="微软雅黑" pitchFamily="34" charset="-122"/>
                                </a:rPr>
                                <m:t>−</m:t>
                              </m:r>
                              <m:sSub>
                                <m:sSubPr>
                                  <m:ctrlPr>
                                    <a:rPr lang="en-US" altLang="zh-CN" sz="1100" i="1">
                                      <a:latin typeface="Cambria Math" panose="02040503050406030204" pitchFamily="18" charset="0"/>
                                      <a:ea typeface="微软雅黑" pitchFamily="34" charset="-122"/>
                                    </a:rPr>
                                  </m:ctrlPr>
                                </m:sSubPr>
                                <m:e>
                                  <m:r>
                                    <m:rPr>
                                      <m:nor/>
                                    </m:rPr>
                                    <a:rPr lang="zh-CN" altLang="en-US" sz="1100" dirty="0">
                                      <a:latin typeface="微软雅黑" pitchFamily="34" charset="-122"/>
                                      <a:ea typeface="微软雅黑" pitchFamily="34" charset="-122"/>
                                    </a:rPr>
                                    <m:t>𝝴</m:t>
                                  </m:r>
                                </m:e>
                                <m:sub>
                                  <m:r>
                                    <a:rPr lang="en-US" altLang="zh-CN" sz="1100" dirty="0">
                                      <a:latin typeface="Cambria Math" panose="02040503050406030204" pitchFamily="18" charset="0"/>
                                      <a:ea typeface="微软雅黑" pitchFamily="34" charset="-122"/>
                                    </a:rPr>
                                    <m:t>2</m:t>
                                  </m:r>
                                </m:sub>
                              </m:sSub>
                              <m:r>
                                <a:rPr lang="en-US" altLang="zh-CN" sz="1100" dirty="0">
                                  <a:latin typeface="Cambria Math" panose="02040503050406030204" pitchFamily="18" charset="0"/>
                                  <a:ea typeface="微软雅黑" pitchFamily="34" charset="-122"/>
                                </a:rPr>
                                <m:t>)</m:t>
                              </m:r>
                            </m:e>
                            <m:sup>
                              <m:r>
                                <a:rPr lang="en-US" altLang="zh-CN" sz="1100" dirty="0">
                                  <a:latin typeface="Cambria Math" panose="02040503050406030204" pitchFamily="18" charset="0"/>
                                  <a:ea typeface="微软雅黑" pitchFamily="34" charset="-122"/>
                                </a:rPr>
                                <m:t>2</m:t>
                              </m:r>
                            </m:sup>
                          </m:sSup>
                        </m:num>
                        <m:den>
                          <m:r>
                            <a:rPr lang="en-US" altLang="zh-CN" sz="1100" dirty="0">
                              <a:latin typeface="Cambria Math" panose="02040503050406030204" pitchFamily="18" charset="0"/>
                              <a:ea typeface="微软雅黑" pitchFamily="34" charset="-122"/>
                            </a:rPr>
                            <m:t>2</m:t>
                          </m:r>
                          <m:sSub>
                            <m:sSubPr>
                              <m:ctrlPr>
                                <a:rPr lang="en-US" altLang="zh-CN" sz="1100" i="1">
                                  <a:latin typeface="Cambria Math" panose="02040503050406030204" pitchFamily="18" charset="0"/>
                                  <a:ea typeface="微软雅黑" pitchFamily="34" charset="-122"/>
                                </a:rPr>
                              </m:ctrlPr>
                            </m:sSubPr>
                            <m:e>
                              <m:r>
                                <m:rPr>
                                  <m:nor/>
                                </m:rPr>
                                <a:rPr lang="zh-CN" altLang="en-US" sz="1100" dirty="0">
                                  <a:latin typeface="微软雅黑" pitchFamily="34" charset="-122"/>
                                  <a:ea typeface="微软雅黑" pitchFamily="34" charset="-122"/>
                                </a:rPr>
                                <m:t>𝝴</m:t>
                              </m:r>
                            </m:e>
                            <m:sub>
                              <m:r>
                                <a:rPr lang="en-US" altLang="zh-CN" sz="1100">
                                  <a:latin typeface="Cambria Math" panose="02040503050406030204" pitchFamily="18" charset="0"/>
                                  <a:ea typeface="微软雅黑" pitchFamily="34" charset="-122"/>
                                </a:rPr>
                                <m:t>1</m:t>
                              </m:r>
                            </m:sub>
                          </m:sSub>
                          <m:r>
                            <m:rPr>
                              <m:nor/>
                            </m:rPr>
                            <a:rPr lang="en-US" altLang="zh-CN" sz="1100" dirty="0">
                              <a:latin typeface="微软雅黑" pitchFamily="34" charset="-122"/>
                              <a:ea typeface="微软雅黑" pitchFamily="34" charset="-122"/>
                            </a:rPr>
                            <m:t>∗</m:t>
                          </m:r>
                          <m:sSub>
                            <m:sSubPr>
                              <m:ctrlPr>
                                <a:rPr lang="en-US" altLang="zh-CN" sz="1100" i="1">
                                  <a:latin typeface="Cambria Math" panose="02040503050406030204" pitchFamily="18" charset="0"/>
                                  <a:ea typeface="微软雅黑" pitchFamily="34" charset="-122"/>
                                </a:rPr>
                              </m:ctrlPr>
                            </m:sSubPr>
                            <m:e>
                              <m:r>
                                <m:rPr>
                                  <m:nor/>
                                </m:rPr>
                                <a:rPr lang="zh-CN" altLang="en-US" sz="1100" dirty="0">
                                  <a:latin typeface="微软雅黑" pitchFamily="34" charset="-122"/>
                                  <a:ea typeface="微软雅黑" pitchFamily="34" charset="-122"/>
                                </a:rPr>
                                <m:t>𝝴</m:t>
                              </m:r>
                            </m:e>
                            <m:sub>
                              <m:r>
                                <a:rPr lang="en-US" altLang="zh-CN" sz="1100" dirty="0">
                                  <a:latin typeface="Cambria Math" panose="02040503050406030204" pitchFamily="18" charset="0"/>
                                  <a:ea typeface="微软雅黑" pitchFamily="34" charset="-122"/>
                                </a:rPr>
                                <m:t>2</m:t>
                              </m:r>
                            </m:sub>
                          </m:sSub>
                        </m:den>
                      </m:f>
                      <m:r>
                        <a:rPr lang="en-US" altLang="zh-CN" sz="1100" dirty="0">
                          <a:latin typeface="Cambria Math" panose="02040503050406030204" pitchFamily="18" charset="0"/>
                          <a:ea typeface="微软雅黑" pitchFamily="34" charset="-122"/>
                        </a:rPr>
                        <m:t>)</m:t>
                      </m:r>
                    </m:oMath>
                  </m:oMathPara>
                </a14:m>
                <a:endParaRPr lang="en-US" altLang="zh-CN" sz="1100" dirty="0">
                  <a:latin typeface="微软雅黑" pitchFamily="34" charset="-122"/>
                  <a:ea typeface="微软雅黑" pitchFamily="34" charset="-122"/>
                </a:endParaRPr>
              </a:p>
              <a:p>
                <a:pPr>
                  <a:defRPr/>
                </a:pPr>
                <a:r>
                  <a:rPr lang="zh-CN" altLang="en-US" sz="1000" dirty="0">
                    <a:latin typeface="微软雅黑" pitchFamily="34" charset="-122"/>
                    <a:ea typeface="微软雅黑" pitchFamily="34" charset="-122"/>
                  </a:rPr>
                  <a:t>     其中</a:t>
                </a:r>
                <a14:m>
                  <m:oMath xmlns:m="http://schemas.openxmlformats.org/officeDocument/2006/math">
                    <m:sSub>
                      <m:sSubPr>
                        <m:ctrlPr>
                          <a:rPr lang="en-US" altLang="zh-CN" sz="1100" i="1">
                            <a:latin typeface="Cambria Math" panose="02040503050406030204" pitchFamily="18" charset="0"/>
                            <a:ea typeface="微软雅黑" pitchFamily="34" charset="-122"/>
                          </a:rPr>
                        </m:ctrlPr>
                      </m:sSubPr>
                      <m:e>
                        <m:r>
                          <m:rPr>
                            <m:nor/>
                          </m:rPr>
                          <a:rPr lang="zh-CN" altLang="en-US" sz="1100" dirty="0">
                            <a:latin typeface="微软雅黑" pitchFamily="34" charset="-122"/>
                            <a:ea typeface="微软雅黑" pitchFamily="34" charset="-122"/>
                          </a:rPr>
                          <m:t>𝝴</m:t>
                        </m:r>
                      </m:e>
                      <m:sub>
                        <m:r>
                          <a:rPr lang="en-US" altLang="zh-CN" sz="1100">
                            <a:latin typeface="Cambria Math" panose="02040503050406030204" pitchFamily="18" charset="0"/>
                            <a:ea typeface="微软雅黑" pitchFamily="34" charset="-122"/>
                          </a:rPr>
                          <m:t>1</m:t>
                        </m:r>
                      </m:sub>
                    </m:sSub>
                    <m:r>
                      <a:rPr lang="zh-CN" altLang="en-US" sz="1100" dirty="0">
                        <a:latin typeface="Cambria Math" panose="02040503050406030204" pitchFamily="18" charset="0"/>
                        <a:ea typeface="微软雅黑" pitchFamily="34" charset="-122"/>
                      </a:rPr>
                      <m:t>，</m:t>
                    </m:r>
                    <m:sSub>
                      <m:sSubPr>
                        <m:ctrlPr>
                          <a:rPr lang="en-US" altLang="zh-CN" sz="1100" i="1">
                            <a:latin typeface="Cambria Math" panose="02040503050406030204" pitchFamily="18" charset="0"/>
                            <a:ea typeface="微软雅黑" pitchFamily="34" charset="-122"/>
                          </a:rPr>
                        </m:ctrlPr>
                      </m:sSubPr>
                      <m:e>
                        <m:r>
                          <m:rPr>
                            <m:nor/>
                          </m:rPr>
                          <a:rPr lang="zh-CN" altLang="en-US" sz="1100" dirty="0">
                            <a:latin typeface="微软雅黑" pitchFamily="34" charset="-122"/>
                            <a:ea typeface="微软雅黑" pitchFamily="34" charset="-122"/>
                          </a:rPr>
                          <m:t>𝝴</m:t>
                        </m:r>
                      </m:e>
                      <m:sub>
                        <m:r>
                          <a:rPr lang="en-US" altLang="zh-CN" sz="1100" dirty="0">
                            <a:latin typeface="Cambria Math" panose="02040503050406030204" pitchFamily="18" charset="0"/>
                            <a:ea typeface="微软雅黑" pitchFamily="34" charset="-122"/>
                          </a:rPr>
                          <m:t>2</m:t>
                        </m:r>
                      </m:sub>
                    </m:sSub>
                    <m:r>
                      <a:rPr lang="zh-CN" altLang="en-US" sz="1100" dirty="0">
                        <a:latin typeface="Cambria Math" panose="02040503050406030204" pitchFamily="18" charset="0"/>
                        <a:ea typeface="微软雅黑" pitchFamily="34" charset="-122"/>
                      </a:rPr>
                      <m:t>分别为工作气体</m:t>
                    </m:r>
                  </m:oMath>
                </a14:m>
                <a:r>
                  <a:rPr lang="zh-CN" altLang="en-US" sz="1000" dirty="0">
                    <a:latin typeface="微软雅黑" pitchFamily="34" charset="-122"/>
                    <a:ea typeface="微软雅黑" pitchFamily="34" charset="-122"/>
                  </a:rPr>
                  <a:t>和</a:t>
                </a:r>
                <a:r>
                  <a:rPr lang="en-US" altLang="zh-CN" sz="1000" dirty="0">
                    <a:latin typeface="微软雅黑" pitchFamily="34" charset="-122"/>
                    <a:ea typeface="微软雅黑" pitchFamily="34" charset="-122"/>
                  </a:rPr>
                  <a:t>THGEM</a:t>
                </a:r>
                <a:r>
                  <a:rPr lang="zh-CN" altLang="en-US" sz="1000" dirty="0">
                    <a:latin typeface="微软雅黑" pitchFamily="34" charset="-122"/>
                    <a:ea typeface="微软雅黑" pitchFamily="34" charset="-122"/>
                  </a:rPr>
                  <a:t>基材的介电</a:t>
                </a:r>
                <a:endParaRPr lang="en-US" altLang="zh-CN" sz="1000" dirty="0">
                  <a:latin typeface="微软雅黑" pitchFamily="34" charset="-122"/>
                  <a:ea typeface="微软雅黑" pitchFamily="34" charset="-122"/>
                </a:endParaRPr>
              </a:p>
              <a:p>
                <a:pPr>
                  <a:defRPr/>
                </a:pPr>
                <a:r>
                  <a:rPr lang="zh-CN" altLang="en-US" sz="1000" dirty="0">
                    <a:latin typeface="微软雅黑" pitchFamily="34" charset="-122"/>
                    <a:ea typeface="微软雅黑" pitchFamily="34" charset="-122"/>
                  </a:rPr>
                  <a:t>     常数。</a:t>
                </a:r>
                <a:endParaRPr lang="en-US" altLang="zh-CN" sz="1000" dirty="0">
                  <a:latin typeface="微软雅黑" pitchFamily="34" charset="-122"/>
                  <a:ea typeface="微软雅黑" pitchFamily="34" charset="-122"/>
                </a:endParaRPr>
              </a:p>
              <a:p>
                <a:pPr>
                  <a:buFont typeface="Wingdings" panose="05000000000000000000" pitchFamily="2" charset="2"/>
                  <a:buChar char="u"/>
                  <a:defRPr/>
                </a:pPr>
                <a:endParaRPr lang="en-US" altLang="zh-CN" sz="900" dirty="0">
                  <a:latin typeface="微软雅黑" pitchFamily="34" charset="-122"/>
                  <a:ea typeface="微软雅黑" pitchFamily="34" charset="-122"/>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646881" y="1206699"/>
                <a:ext cx="3873129" cy="1845442"/>
              </a:xfrm>
              <a:prstGeom prst="rect">
                <a:avLst/>
              </a:prstGeom>
              <a:blipFill rotWithShape="0">
                <a:blip r:embed="rId4"/>
                <a:stretch>
                  <a:fillRect r="-472"/>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3" name="灯片编号占位符 2"/>
          <p:cNvSpPr>
            <a:spLocks noGrp="1"/>
          </p:cNvSpPr>
          <p:nvPr>
            <p:ph type="sldNum" sz="quarter" idx="12"/>
          </p:nvPr>
        </p:nvSpPr>
        <p:spPr/>
        <p:txBody>
          <a:bodyPr/>
          <a:lstStyle/>
          <a:p>
            <a:fld id="{E1BEBC7A-FD02-486B-81B5-A845787C689C}" type="slidenum">
              <a:rPr lang="zh-CN" altLang="en-US" smtClean="0"/>
              <a:t>6</a:t>
            </a:fld>
            <a:endParaRPr lang="zh-CN" altLang="en-US"/>
          </a:p>
        </p:txBody>
      </p:sp>
      <mc:AlternateContent xmlns:mc="http://schemas.openxmlformats.org/markup-compatibility/2006" xmlns:a14="http://schemas.microsoft.com/office/drawing/2010/main">
        <mc:Choice Requires="a14">
          <p:sp>
            <p:nvSpPr>
              <p:cNvPr id="29" name="TextBox 64"/>
              <p:cNvSpPr txBox="1"/>
              <p:nvPr/>
            </p:nvSpPr>
            <p:spPr>
              <a:xfrm>
                <a:off x="646880" y="3132161"/>
                <a:ext cx="3209231" cy="912879"/>
              </a:xfrm>
              <a:prstGeom prst="rect">
                <a:avLst/>
              </a:prstGeom>
              <a:noFill/>
            </p:spPr>
            <p:txBody>
              <a:bodyPr wrap="square" rtlCol="0">
                <a:spAutoFit/>
              </a:bodyPr>
              <a:lstStyle/>
              <a:p>
                <a:endParaRPr lang="en-US" altLang="zh-CN" b="1" dirty="0">
                  <a:solidFill>
                    <a:srgbClr val="C00000"/>
                  </a:solidFill>
                </a:endParaRPr>
              </a:p>
              <a:p>
                <a:pPr marL="171446" indent="-171446">
                  <a:buFont typeface="Wingdings" panose="05000000000000000000" pitchFamily="2" charset="2"/>
                  <a:buChar char="u"/>
                </a:pPr>
                <a:r>
                  <a:rPr lang="zh-CN" altLang="en-US" sz="1000" dirty="0">
                    <a:latin typeface="微软雅黑" pitchFamily="34" charset="-122"/>
                    <a:ea typeface="微软雅黑" pitchFamily="34" charset="-122"/>
                  </a:rPr>
                  <a:t>每个节点的总电场和电势可由外加电势和电荷所产生的电场叠加得到：</a:t>
                </a:r>
                <a:endParaRPr lang="en-US" altLang="zh-CN" sz="1000" dirty="0">
                  <a:latin typeface="微软雅黑" pitchFamily="34" charset="-122"/>
                  <a:ea typeface="微软雅黑" pitchFamily="34" charset="-122"/>
                </a:endParaRPr>
              </a:p>
              <a:p>
                <a:pPr algn="ctr"/>
                <a14:m>
                  <m:oMath xmlns:m="http://schemas.openxmlformats.org/officeDocument/2006/math">
                    <m:sSub>
                      <m:sSubPr>
                        <m:ctrlPr>
                          <a:rPr lang="en-US" altLang="zh-CN" sz="1400" i="1">
                            <a:latin typeface="Cambria Math" panose="02040503050406030204" pitchFamily="18" charset="0"/>
                            <a:ea typeface="微软雅黑" pitchFamily="34" charset="-122"/>
                          </a:rPr>
                        </m:ctrlPr>
                      </m:sSubPr>
                      <m:e>
                        <m:r>
                          <a:rPr lang="en-US" altLang="zh-CN" sz="1400">
                            <a:latin typeface="Cambria Math" panose="02040503050406030204" pitchFamily="18" charset="0"/>
                            <a:ea typeface="微软雅黑" pitchFamily="34" charset="-122"/>
                          </a:rPr>
                          <m:t>𝐸</m:t>
                        </m:r>
                      </m:e>
                      <m:sub>
                        <m:r>
                          <m:rPr>
                            <m:sty m:val="p"/>
                          </m:rPr>
                          <a:rPr lang="en-US" altLang="zh-CN" sz="1400">
                            <a:latin typeface="Cambria Math" panose="02040503050406030204" pitchFamily="18" charset="0"/>
                            <a:ea typeface="微软雅黑" pitchFamily="34" charset="-122"/>
                          </a:rPr>
                          <m:t>tot</m:t>
                        </m:r>
                      </m:sub>
                    </m:sSub>
                  </m:oMath>
                </a14:m>
                <a:r>
                  <a:rPr lang="en-US" altLang="zh-CN" sz="1400" dirty="0">
                    <a:latin typeface="微软雅黑" pitchFamily="34" charset="-122"/>
                    <a:ea typeface="微软雅黑" pitchFamily="34" charset="-122"/>
                  </a:rPr>
                  <a:t>=</a:t>
                </a:r>
                <a14:m>
                  <m:oMath xmlns:m="http://schemas.openxmlformats.org/officeDocument/2006/math">
                    <m:sSub>
                      <m:sSubPr>
                        <m:ctrlPr>
                          <a:rPr lang="en-US" altLang="zh-CN" sz="1400" i="1">
                            <a:latin typeface="Cambria Math" panose="02040503050406030204" pitchFamily="18" charset="0"/>
                            <a:ea typeface="微软雅黑" pitchFamily="34" charset="-122"/>
                          </a:rPr>
                        </m:ctrlPr>
                      </m:sSubPr>
                      <m:e>
                        <m:r>
                          <a:rPr lang="en-US" altLang="zh-CN" sz="1400">
                            <a:latin typeface="Cambria Math" panose="02040503050406030204" pitchFamily="18" charset="0"/>
                            <a:ea typeface="微软雅黑" pitchFamily="34" charset="-122"/>
                          </a:rPr>
                          <m:t>𝐸</m:t>
                        </m:r>
                      </m:e>
                      <m:sub>
                        <m:r>
                          <m:rPr>
                            <m:sty m:val="p"/>
                          </m:rPr>
                          <a:rPr lang="en-US" altLang="zh-CN" sz="1400">
                            <a:latin typeface="Cambria Math" panose="02040503050406030204" pitchFamily="18" charset="0"/>
                            <a:ea typeface="微软雅黑" pitchFamily="34" charset="-122"/>
                          </a:rPr>
                          <m:t>uncharged</m:t>
                        </m:r>
                      </m:sub>
                    </m:sSub>
                  </m:oMath>
                </a14:m>
                <a:r>
                  <a:rPr lang="en-US" altLang="zh-CN" sz="1400" dirty="0">
                    <a:latin typeface="微软雅黑" pitchFamily="34" charset="-122"/>
                    <a:ea typeface="微软雅黑" pitchFamily="34" charset="-122"/>
                  </a:rPr>
                  <a:t>+ </a:t>
                </a:r>
                <a:r>
                  <a:rPr lang="zh-CN" altLang="en-US" sz="1400" dirty="0">
                    <a:latin typeface="微软雅黑" pitchFamily="34" charset="-122"/>
                    <a:ea typeface="微软雅黑" pitchFamily="34" charset="-122"/>
                  </a:rPr>
                  <a:t>𝞢</a:t>
                </a:r>
                <a14:m>
                  <m:oMath xmlns:m="http://schemas.openxmlformats.org/officeDocument/2006/math">
                    <m:sSub>
                      <m:sSubPr>
                        <m:ctrlPr>
                          <a:rPr lang="en-US" altLang="zh-CN" sz="1400" i="1">
                            <a:latin typeface="Cambria Math" panose="02040503050406030204" pitchFamily="18" charset="0"/>
                            <a:ea typeface="微软雅黑" pitchFamily="34" charset="-122"/>
                          </a:rPr>
                        </m:ctrlPr>
                      </m:sSubPr>
                      <m:e>
                        <m:r>
                          <m:rPr>
                            <m:nor/>
                          </m:rPr>
                          <a:rPr lang="zh-CN" altLang="en-US" sz="1400" dirty="0">
                            <a:latin typeface="微软雅黑" pitchFamily="34" charset="-122"/>
                            <a:ea typeface="微软雅黑" pitchFamily="34" charset="-122"/>
                          </a:rPr>
                          <m:t>𝞼</m:t>
                        </m:r>
                      </m:e>
                      <m:sub>
                        <m:r>
                          <a:rPr lang="en-US" altLang="zh-CN" sz="1400">
                            <a:latin typeface="Cambria Math" panose="02040503050406030204" pitchFamily="18" charset="0"/>
                            <a:ea typeface="微软雅黑" pitchFamily="34" charset="-122"/>
                          </a:rPr>
                          <m:t>𝑖</m:t>
                        </m:r>
                      </m:sub>
                    </m:sSub>
                  </m:oMath>
                </a14:m>
                <a:r>
                  <a:rPr lang="zh-CN" altLang="en-US" sz="1400" dirty="0">
                    <a:latin typeface="微软雅黑" pitchFamily="34" charset="-122"/>
                    <a:ea typeface="微软雅黑" pitchFamily="34" charset="-122"/>
                  </a:rPr>
                  <a:t>*</a:t>
                </a:r>
                <a14:m>
                  <m:oMath xmlns:m="http://schemas.openxmlformats.org/officeDocument/2006/math">
                    <m:sSub>
                      <m:sSubPr>
                        <m:ctrlPr>
                          <a:rPr lang="en-US" altLang="zh-CN" sz="1400" i="1">
                            <a:latin typeface="Cambria Math" panose="02040503050406030204" pitchFamily="18" charset="0"/>
                            <a:ea typeface="微软雅黑" pitchFamily="34" charset="-122"/>
                          </a:rPr>
                        </m:ctrlPr>
                      </m:sSubPr>
                      <m:e>
                        <m:r>
                          <a:rPr lang="en-US" altLang="zh-CN" sz="1400">
                            <a:latin typeface="Cambria Math" panose="02040503050406030204" pitchFamily="18" charset="0"/>
                            <a:ea typeface="微软雅黑" pitchFamily="34" charset="-122"/>
                          </a:rPr>
                          <m:t>𝐸</m:t>
                        </m:r>
                      </m:e>
                      <m:sub>
                        <m:r>
                          <a:rPr lang="en-US" altLang="zh-CN" sz="1400">
                            <a:latin typeface="Cambria Math" panose="02040503050406030204" pitchFamily="18" charset="0"/>
                            <a:ea typeface="微软雅黑" pitchFamily="34" charset="-122"/>
                          </a:rPr>
                          <m:t>𝑖</m:t>
                        </m:r>
                      </m:sub>
                    </m:sSub>
                  </m:oMath>
                </a14:m>
                <a:endParaRPr lang="zh-CN" altLang="en-US" sz="1000" dirty="0">
                  <a:latin typeface="微软雅黑" pitchFamily="34" charset="-122"/>
                  <a:ea typeface="微软雅黑" pitchFamily="34" charset="-122"/>
                </a:endParaRPr>
              </a:p>
            </p:txBody>
          </p:sp>
        </mc:Choice>
        <mc:Fallback xmlns="">
          <p:sp>
            <p:nvSpPr>
              <p:cNvPr id="29" name="TextBox 64"/>
              <p:cNvSpPr txBox="1">
                <a:spLocks noRot="1" noChangeAspect="1" noMove="1" noResize="1" noEditPoints="1" noAdjustHandles="1" noChangeArrowheads="1" noChangeShapeType="1" noTextEdit="1"/>
              </p:cNvSpPr>
              <p:nvPr/>
            </p:nvSpPr>
            <p:spPr>
              <a:xfrm>
                <a:off x="646880" y="3132161"/>
                <a:ext cx="3209231" cy="912879"/>
              </a:xfrm>
              <a:prstGeom prst="rect">
                <a:avLst/>
              </a:prstGeom>
              <a:blipFill rotWithShape="0">
                <a:blip r:embed="rId5"/>
                <a:stretch>
                  <a:fillRect b="-3333"/>
                </a:stretch>
              </a:blipFill>
            </p:spPr>
            <p:txBody>
              <a:bodyPr/>
              <a:lstStyle/>
              <a:p>
                <a:r>
                  <a:rPr lang="zh-CN" altLang="en-US">
                    <a:noFill/>
                  </a:rPr>
                  <a:t> </a:t>
                </a:r>
              </a:p>
            </p:txBody>
          </p:sp>
        </mc:Fallback>
      </mc:AlternateContent>
      <p:pic>
        <p:nvPicPr>
          <p:cNvPr id="30" name="图片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8958" y="4072333"/>
            <a:ext cx="2289175" cy="403225"/>
          </a:xfrm>
          <a:prstGeom prst="rect">
            <a:avLst/>
          </a:prstGeom>
          <a:noFill/>
          <a:ln w="15875">
            <a:noFill/>
            <a:miter lim="800000"/>
            <a:headEnd/>
            <a:tailEnd/>
          </a:ln>
          <a:effectLst>
            <a:outerShdw blurRad="114300" dist="88900" dir="8400000" algn="ctr" rotWithShape="0">
              <a:srgbClr val="000000">
                <a:alpha val="40000"/>
              </a:srgbClr>
            </a:outerShdw>
            <a:softEdge rad="0"/>
          </a:effectLst>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rotWithShape="1">
          <a:blip r:embed="rId7"/>
          <a:srcRect b="9886"/>
          <a:stretch/>
        </p:blipFill>
        <p:spPr>
          <a:xfrm>
            <a:off x="4300578" y="1795799"/>
            <a:ext cx="4315786" cy="2130692"/>
          </a:xfrm>
          <a:prstGeom prst="rect">
            <a:avLst/>
          </a:prstGeom>
          <a:effectLst>
            <a:outerShdw blurRad="114300" dist="88900" dir="8400000" algn="ctr" rotWithShape="0">
              <a:srgbClr val="000000">
                <a:alpha val="40000"/>
              </a:srgbClr>
            </a:outerShdw>
          </a:effectLst>
        </p:spPr>
      </p:pic>
      <p:sp>
        <p:nvSpPr>
          <p:cNvPr id="11" name="文本框 10"/>
          <p:cNvSpPr txBox="1"/>
          <p:nvPr/>
        </p:nvSpPr>
        <p:spPr>
          <a:xfrm>
            <a:off x="4300578" y="4223825"/>
            <a:ext cx="4163487" cy="338554"/>
          </a:xfrm>
          <a:prstGeom prst="rect">
            <a:avLst/>
          </a:prstGeom>
          <a:noFill/>
        </p:spPr>
        <p:txBody>
          <a:bodyPr wrap="square" rtlCol="0">
            <a:spAutoFit/>
          </a:bodyPr>
          <a:lstStyle/>
          <a:p>
            <a:r>
              <a:rPr lang="en-US" altLang="zh-CN" sz="800" b="1" i="1" u="sng" dirty="0">
                <a:solidFill>
                  <a:schemeClr val="tx2"/>
                </a:solidFill>
              </a:rPr>
              <a:t>P. M. M. </a:t>
            </a:r>
            <a:r>
              <a:rPr lang="en-US" altLang="zh-CN" sz="800" i="1" u="sng" dirty="0" err="1">
                <a:solidFill>
                  <a:schemeClr val="tx2"/>
                </a:solidFill>
              </a:rPr>
              <a:t>Correia,</a:t>
            </a:r>
            <a:r>
              <a:rPr lang="en-US" altLang="zh-CN" sz="800" i="1" u="sng" dirty="0" err="1">
                <a:solidFill>
                  <a:schemeClr val="tx2"/>
                </a:solidFill>
                <a:hlinkClick r:id="rId8"/>
              </a:rPr>
              <a:t>MPGD</a:t>
            </a:r>
            <a:r>
              <a:rPr lang="en-US" altLang="zh-CN" sz="800" i="1" u="sng" dirty="0">
                <a:solidFill>
                  <a:schemeClr val="tx2"/>
                </a:solidFill>
                <a:hlinkClick r:id="rId8"/>
              </a:rPr>
              <a:t> Applications Beyond Fundamental Science Workshop and the 18th RD51 Collaboration Meeting, </a:t>
            </a:r>
            <a:r>
              <a:rPr lang="en-US" altLang="zh-CN" sz="800" i="1" u="sng" dirty="0" err="1">
                <a:solidFill>
                  <a:schemeClr val="tx2"/>
                </a:solidFill>
                <a:hlinkClick r:id="rId8"/>
              </a:rPr>
              <a:t>Aveiro</a:t>
            </a:r>
            <a:r>
              <a:rPr lang="en-US" altLang="zh-CN" sz="800" i="1" u="sng" dirty="0">
                <a:solidFill>
                  <a:schemeClr val="tx2"/>
                </a:solidFill>
                <a:hlinkClick r:id="rId8"/>
              </a:rPr>
              <a:t>, Portugal</a:t>
            </a:r>
            <a:endParaRPr lang="zh-CN" altLang="en-US" sz="800" i="1" u="sng" dirty="0">
              <a:solidFill>
                <a:schemeClr val="tx2"/>
              </a:solidFill>
            </a:endParaRPr>
          </a:p>
        </p:txBody>
      </p:sp>
      <p:sp>
        <p:nvSpPr>
          <p:cNvPr id="16" name="TextBox 64"/>
          <p:cNvSpPr txBox="1"/>
          <p:nvPr/>
        </p:nvSpPr>
        <p:spPr>
          <a:xfrm>
            <a:off x="646879" y="2941585"/>
            <a:ext cx="1683203" cy="338554"/>
          </a:xfrm>
          <a:prstGeom prst="rect">
            <a:avLst/>
          </a:prstGeom>
          <a:noFill/>
        </p:spPr>
        <p:txBody>
          <a:bodyPr wrap="square" rtlCol="0">
            <a:spAutoFit/>
          </a:bodyPr>
          <a:lstStyle/>
          <a:p>
            <a:r>
              <a:rPr lang="zh-CN" altLang="en-US" sz="1600" b="1" dirty="0">
                <a:solidFill>
                  <a:srgbClr val="C00000"/>
                </a:solidFill>
              </a:rPr>
              <a:t>电场更新方法：</a:t>
            </a:r>
          </a:p>
        </p:txBody>
      </p:sp>
    </p:spTree>
    <p:custDataLst>
      <p:tags r:id="rId1"/>
    </p:custDataLst>
    <p:extLst>
      <p:ext uri="{BB962C8B-B14F-4D97-AF65-F5344CB8AC3E}">
        <p14:creationId xmlns:p14="http://schemas.microsoft.com/office/powerpoint/2010/main" val="36140910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p:cNvSpPr/>
          <p:nvPr/>
        </p:nvSpPr>
        <p:spPr>
          <a:xfrm>
            <a:off x="4644189" y="867453"/>
            <a:ext cx="3940151" cy="3341687"/>
          </a:xfrm>
          <a:prstGeom prst="rect">
            <a:avLst/>
          </a:prstGeom>
          <a:solidFill>
            <a:schemeClr val="bg1"/>
          </a:solidFill>
          <a:ln>
            <a:solidFill>
              <a:schemeClr val="bg1"/>
            </a:solidFill>
          </a:ln>
          <a:effectLst>
            <a:outerShdw blurRad="1143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箭头连接符 57"/>
          <p:cNvCxnSpPr/>
          <p:nvPr/>
        </p:nvCxnSpPr>
        <p:spPr>
          <a:xfrm flipH="1">
            <a:off x="6156103" y="3245403"/>
            <a:ext cx="2669" cy="370915"/>
          </a:xfrm>
          <a:prstGeom prst="straightConnector1">
            <a:avLst/>
          </a:prstGeom>
          <a:ln w="38100">
            <a:solidFill>
              <a:srgbClr val="C00000"/>
            </a:solidFill>
            <a:tailEnd type="triangle"/>
          </a:ln>
          <a:effectLst>
            <a:outerShdw blurRad="114300" dist="127000" dir="8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H="1">
            <a:off x="6158769" y="2568886"/>
            <a:ext cx="1157595" cy="17947"/>
          </a:xfrm>
          <a:prstGeom prst="straightConnector1">
            <a:avLst/>
          </a:prstGeom>
          <a:ln w="38100">
            <a:solidFill>
              <a:srgbClr val="C00000"/>
            </a:solidFill>
            <a:tailEnd type="triangle"/>
          </a:ln>
          <a:effectLst>
            <a:outerShdw blurRad="114300" dist="127000" dir="8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787976" y="720963"/>
            <a:ext cx="6603" cy="3929905"/>
          </a:xfrm>
          <a:prstGeom prst="straightConnector1">
            <a:avLst/>
          </a:prstGeom>
          <a:ln w="57150">
            <a:solidFill>
              <a:srgbClr val="1A3F6C"/>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908958" y="206330"/>
            <a:ext cx="1364476"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模拟流程</a:t>
            </a:r>
          </a:p>
        </p:txBody>
      </p:sp>
      <p:sp>
        <p:nvSpPr>
          <p:cNvPr id="27" name="TextBox 26"/>
          <p:cNvSpPr txBox="1"/>
          <p:nvPr/>
        </p:nvSpPr>
        <p:spPr>
          <a:xfrm>
            <a:off x="2535511" y="231784"/>
            <a:ext cx="2297424" cy="338554"/>
          </a:xfrm>
          <a:prstGeom prst="rect">
            <a:avLst/>
          </a:prstGeom>
          <a:noFill/>
        </p:spPr>
        <p:txBody>
          <a:bodyPr wrap="none" rtlCol="0">
            <a:spAutoFit/>
          </a:bodyPr>
          <a:lstStyle/>
          <a:p>
            <a:r>
              <a:rPr lang="en-US" altLang="zh-CN" sz="1600" cap="all" dirty="0">
                <a:solidFill>
                  <a:srgbClr val="C00000"/>
                </a:solidFill>
                <a:latin typeface="Kozuka Gothic Pro R" pitchFamily="34" charset="-128"/>
                <a:ea typeface="Kozuka Gothic Pro R" pitchFamily="34" charset="-128"/>
              </a:rPr>
              <a:t>Simulation Process</a:t>
            </a:r>
            <a:endParaRPr lang="zh-CN" altLang="en-US" sz="1600" cap="all" dirty="0">
              <a:solidFill>
                <a:srgbClr val="C00000"/>
              </a:solidFill>
              <a:latin typeface="Kozuka Gothic Pro R" pitchFamily="34" charset="-128"/>
              <a:ea typeface="Kozuka Gothic Pro R" pitchFamily="34" charset="-128"/>
            </a:endParaRPr>
          </a:p>
        </p:txBody>
      </p:sp>
      <p:cxnSp>
        <p:nvCxnSpPr>
          <p:cNvPr id="28" name="直接连接符 27"/>
          <p:cNvCxnSpPr/>
          <p:nvPr/>
        </p:nvCxnSpPr>
        <p:spPr>
          <a:xfrm>
            <a:off x="244176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sp>
        <p:nvSpPr>
          <p:cNvPr id="4" name="TextBox 3"/>
          <p:cNvSpPr txBox="1"/>
          <p:nvPr/>
        </p:nvSpPr>
        <p:spPr>
          <a:xfrm>
            <a:off x="931967" y="863853"/>
            <a:ext cx="2202543" cy="338554"/>
          </a:xfrm>
          <a:prstGeom prst="rect">
            <a:avLst/>
          </a:prstGeom>
          <a:noFill/>
        </p:spPr>
        <p:txBody>
          <a:bodyPr wrap="square" rtlCol="0">
            <a:spAutoFit/>
          </a:bodyPr>
          <a:lstStyle/>
          <a:p>
            <a:r>
              <a:rPr lang="en-US" altLang="zh-CN" sz="1600" b="1" dirty="0">
                <a:solidFill>
                  <a:srgbClr val="C00000"/>
                </a:solidFill>
              </a:rPr>
              <a:t>ANSYS</a:t>
            </a:r>
            <a:r>
              <a:rPr lang="zh-CN" altLang="en-US" sz="1600" b="1" dirty="0">
                <a:solidFill>
                  <a:srgbClr val="C00000"/>
                </a:solidFill>
              </a:rPr>
              <a:t>建模计算电场：</a:t>
            </a:r>
          </a:p>
        </p:txBody>
      </p:sp>
      <mc:AlternateContent xmlns:mc="http://schemas.openxmlformats.org/markup-compatibility/2006" xmlns:a14="http://schemas.microsoft.com/office/drawing/2010/main">
        <mc:Choice Requires="a14">
          <p:sp>
            <p:nvSpPr>
              <p:cNvPr id="5" name="TextBox 4"/>
              <p:cNvSpPr txBox="1"/>
              <p:nvPr/>
            </p:nvSpPr>
            <p:spPr>
              <a:xfrm>
                <a:off x="985929" y="1190299"/>
                <a:ext cx="3555505" cy="846386"/>
              </a:xfrm>
              <a:prstGeom prst="rect">
                <a:avLst/>
              </a:prstGeom>
              <a:noFill/>
            </p:spPr>
            <p:txBody>
              <a:bodyPr wrap="square" rtlCol="0">
                <a:spAutoFit/>
              </a:bodyPr>
              <a:lstStyle/>
              <a:p>
                <a:r>
                  <a:rPr lang="zh-CN" altLang="en-US" sz="1000" dirty="0">
                    <a:latin typeface="微软雅黑" pitchFamily="34" charset="-122"/>
                    <a:ea typeface="微软雅黑" pitchFamily="34" charset="-122"/>
                  </a:rPr>
                  <a:t>计算初始电场</a:t>
                </a:r>
                <a14:m>
                  <m:oMath xmlns:m="http://schemas.openxmlformats.org/officeDocument/2006/math">
                    <m:sSub>
                      <m:sSubPr>
                        <m:ctrlPr>
                          <a:rPr lang="en-US" altLang="zh-CN" sz="1400" i="1">
                            <a:latin typeface="Cambria Math" panose="02040503050406030204" pitchFamily="18" charset="0"/>
                            <a:ea typeface="微软雅黑" pitchFamily="34" charset="-122"/>
                          </a:rPr>
                        </m:ctrlPr>
                      </m:sSubPr>
                      <m:e>
                        <m:r>
                          <a:rPr lang="en-US" altLang="zh-CN" sz="1400">
                            <a:latin typeface="Cambria Math" panose="02040503050406030204" pitchFamily="18" charset="0"/>
                            <a:ea typeface="微软雅黑" pitchFamily="34" charset="-122"/>
                          </a:rPr>
                          <m:t>𝐸</m:t>
                        </m:r>
                      </m:e>
                      <m:sub>
                        <m:r>
                          <m:rPr>
                            <m:sty m:val="p"/>
                          </m:rPr>
                          <a:rPr lang="en-US" altLang="zh-CN" sz="1400">
                            <a:latin typeface="Cambria Math" panose="02040503050406030204" pitchFamily="18" charset="0"/>
                            <a:ea typeface="微软雅黑" pitchFamily="34" charset="-122"/>
                          </a:rPr>
                          <m:t>uncharged</m:t>
                        </m:r>
                      </m:sub>
                    </m:sSub>
                  </m:oMath>
                </a14:m>
                <a:r>
                  <a:rPr lang="zh-CN" altLang="en-US" sz="1000" dirty="0">
                    <a:latin typeface="微软雅黑" pitchFamily="34" charset="-122"/>
                    <a:ea typeface="微软雅黑" pitchFamily="34" charset="-122"/>
                  </a:rPr>
                  <a:t>，计算最初垂直孔壁的电场强度；</a:t>
                </a:r>
                <a:endParaRPr lang="en-US" altLang="zh-CN" sz="1000" dirty="0">
                  <a:latin typeface="微软雅黑" pitchFamily="34" charset="-122"/>
                  <a:ea typeface="微软雅黑" pitchFamily="34" charset="-122"/>
                </a:endParaRPr>
              </a:p>
              <a:p>
                <a:r>
                  <a:rPr lang="zh-CN" altLang="en-US" sz="1000" dirty="0">
                    <a:latin typeface="微软雅黑" pitchFamily="34" charset="-122"/>
                    <a:ea typeface="微软雅黑" pitchFamily="34" charset="-122"/>
                  </a:rPr>
                  <a:t>添加单位面电荷所产生的电场</a:t>
                </a:r>
                <a14:m>
                  <m:oMath xmlns:m="http://schemas.openxmlformats.org/officeDocument/2006/math">
                    <m:sSub>
                      <m:sSubPr>
                        <m:ctrlPr>
                          <a:rPr lang="en-US" altLang="zh-CN" sz="1400" i="1">
                            <a:latin typeface="Cambria Math" panose="02040503050406030204" pitchFamily="18" charset="0"/>
                            <a:ea typeface="微软雅黑" pitchFamily="34" charset="-122"/>
                          </a:rPr>
                        </m:ctrlPr>
                      </m:sSubPr>
                      <m:e>
                        <m:r>
                          <a:rPr lang="en-US" altLang="zh-CN" sz="1400">
                            <a:latin typeface="Cambria Math" panose="02040503050406030204" pitchFamily="18" charset="0"/>
                            <a:ea typeface="微软雅黑" pitchFamily="34" charset="-122"/>
                          </a:rPr>
                          <m:t>𝐸</m:t>
                        </m:r>
                      </m:e>
                      <m:sub>
                        <m:r>
                          <a:rPr lang="en-US" altLang="zh-CN" sz="1400" i="1">
                            <a:latin typeface="Cambria Math" panose="02040503050406030204" pitchFamily="18" charset="0"/>
                            <a:ea typeface="微软雅黑" pitchFamily="34" charset="-122"/>
                          </a:rPr>
                          <m:t>𝑖</m:t>
                        </m:r>
                      </m:sub>
                    </m:sSub>
                  </m:oMath>
                </a14:m>
                <a:r>
                  <a:rPr lang="zh-CN" altLang="en-US" sz="1000" dirty="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a:p>
                <a:endParaRPr lang="en-US" altLang="zh-CN" sz="1000" dirty="0">
                  <a:latin typeface="微软雅黑" pitchFamily="34" charset="-122"/>
                  <a:ea typeface="微软雅黑" pitchFamily="34" charset="-122"/>
                </a:endParaRPr>
              </a:p>
              <a:p>
                <a:endParaRPr lang="en-US" altLang="zh-CN" sz="1000" dirty="0"/>
              </a:p>
            </p:txBody>
          </p:sp>
        </mc:Choice>
        <mc:Fallback xmlns="">
          <p:sp>
            <p:nvSpPr>
              <p:cNvPr id="5" name="TextBox 4"/>
              <p:cNvSpPr txBox="1">
                <a:spLocks noRot="1" noChangeAspect="1" noMove="1" noResize="1" noEditPoints="1" noAdjustHandles="1" noChangeArrowheads="1" noChangeShapeType="1" noTextEdit="1"/>
              </p:cNvSpPr>
              <p:nvPr/>
            </p:nvSpPr>
            <p:spPr>
              <a:xfrm>
                <a:off x="985927" y="1190299"/>
                <a:ext cx="3555505" cy="846386"/>
              </a:xfrm>
              <a:prstGeom prst="rect">
                <a:avLst/>
              </a:prstGeom>
              <a:blipFill rotWithShape="0">
                <a:blip r:embed="rId4"/>
                <a:stretch>
                  <a:fillRect r="-3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974633" y="2019750"/>
                <a:ext cx="3596295" cy="456728"/>
              </a:xfrm>
              <a:prstGeom prst="rect">
                <a:avLst/>
              </a:prstGeom>
              <a:noFill/>
            </p:spPr>
            <p:txBody>
              <a:bodyPr wrap="square" rtlCol="0">
                <a:spAutoFit/>
              </a:bodyPr>
              <a:lstStyle/>
              <a:p>
                <a:r>
                  <a:rPr lang="zh-CN" altLang="en-US" sz="1000" dirty="0">
                    <a:latin typeface="微软雅黑" pitchFamily="34" charset="-122"/>
                    <a:ea typeface="微软雅黑" pitchFamily="34" charset="-122"/>
                  </a:rPr>
                  <a:t>由介质表面的电场强度计算每层所需要添加的面电荷密度</a:t>
                </a:r>
                <a14:m>
                  <m:oMath xmlns:m="http://schemas.openxmlformats.org/officeDocument/2006/math">
                    <m:sSub>
                      <m:sSubPr>
                        <m:ctrlPr>
                          <a:rPr lang="en-US" altLang="zh-CN" sz="1400" i="1">
                            <a:latin typeface="Cambria Math" panose="02040503050406030204" pitchFamily="18" charset="0"/>
                            <a:ea typeface="微软雅黑" pitchFamily="34" charset="-122"/>
                          </a:rPr>
                        </m:ctrlPr>
                      </m:sSubPr>
                      <m:e>
                        <m:r>
                          <m:rPr>
                            <m:nor/>
                          </m:rPr>
                          <a:rPr lang="zh-CN" altLang="en-US" sz="1400" dirty="0">
                            <a:latin typeface="微软雅黑" pitchFamily="34" charset="-122"/>
                            <a:ea typeface="微软雅黑" pitchFamily="34" charset="-122"/>
                          </a:rPr>
                          <m:t>𝞼</m:t>
                        </m:r>
                      </m:e>
                      <m:sub>
                        <m:r>
                          <a:rPr lang="en-US" altLang="zh-CN" sz="1400">
                            <a:latin typeface="Cambria Math" panose="02040503050406030204" pitchFamily="18" charset="0"/>
                            <a:ea typeface="微软雅黑" pitchFamily="34" charset="-122"/>
                          </a:rPr>
                          <m:t>𝑖</m:t>
                        </m:r>
                      </m:sub>
                    </m:sSub>
                  </m:oMath>
                </a14:m>
                <a:r>
                  <a:rPr lang="zh-CN" altLang="en-US" sz="1000" dirty="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a:p>
                <a:endParaRPr lang="zh-CN" altLang="en-US" sz="1000" dirty="0">
                  <a:latin typeface="微软雅黑" pitchFamily="34" charset="-122"/>
                  <a:ea typeface="微软雅黑" pitchFamily="34" charset="-122"/>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974631" y="2019750"/>
                <a:ext cx="3596295" cy="456728"/>
              </a:xfrm>
              <a:prstGeom prst="rect">
                <a:avLst/>
              </a:prstGeom>
              <a:blipFill rotWithShape="0">
                <a:blip r:embed="rId5"/>
                <a:stretch>
                  <a:fillRect r="-3220"/>
                </a:stretch>
              </a:blipFill>
            </p:spPr>
            <p:txBody>
              <a:bodyPr/>
              <a:lstStyle/>
              <a:p>
                <a:r>
                  <a:rPr lang="zh-CN" altLang="en-US">
                    <a:noFill/>
                  </a:rPr>
                  <a:t> </a:t>
                </a:r>
              </a:p>
            </p:txBody>
          </p:sp>
        </mc:Fallback>
      </mc:AlternateContent>
      <p:sp>
        <p:nvSpPr>
          <p:cNvPr id="2" name="页脚占位符 1"/>
          <p:cNvSpPr>
            <a:spLocks noGrp="1"/>
          </p:cNvSpPr>
          <p:nvPr>
            <p:ph type="ftr" sz="quarter" idx="11"/>
          </p:nvPr>
        </p:nvSpPr>
        <p:spPr/>
        <p:txBody>
          <a:bodyPr/>
          <a:lstStyle/>
          <a:p>
            <a:r>
              <a:rPr lang="zh-CN" altLang="en-US" smtClean="0"/>
              <a:t>第八届先进气体探测器研讨会   湖南衡阳</a:t>
            </a:r>
            <a:endParaRPr lang="zh-CN" altLang="en-US" dirty="0"/>
          </a:p>
        </p:txBody>
      </p:sp>
      <p:sp>
        <p:nvSpPr>
          <p:cNvPr id="3" name="灯片编号占位符 2"/>
          <p:cNvSpPr>
            <a:spLocks noGrp="1"/>
          </p:cNvSpPr>
          <p:nvPr>
            <p:ph type="sldNum" sz="quarter" idx="12"/>
          </p:nvPr>
        </p:nvSpPr>
        <p:spPr/>
        <p:txBody>
          <a:bodyPr/>
          <a:lstStyle/>
          <a:p>
            <a:fld id="{E1BEBC7A-FD02-486B-81B5-A845787C689C}" type="slidenum">
              <a:rPr lang="zh-CN" altLang="en-US" smtClean="0"/>
              <a:t>7</a:t>
            </a:fld>
            <a:endParaRPr lang="zh-CN" altLang="en-US" dirty="0"/>
          </a:p>
        </p:txBody>
      </p:sp>
      <p:sp>
        <p:nvSpPr>
          <p:cNvPr id="22" name="椭圆 21"/>
          <p:cNvSpPr/>
          <p:nvPr/>
        </p:nvSpPr>
        <p:spPr>
          <a:xfrm>
            <a:off x="601322" y="901268"/>
            <a:ext cx="373311" cy="37331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1</a:t>
            </a:r>
            <a:endParaRPr lang="zh-CN" altLang="en-US" dirty="0">
              <a:solidFill>
                <a:srgbClr val="C00000"/>
              </a:solidFill>
            </a:endParaRPr>
          </a:p>
        </p:txBody>
      </p:sp>
      <p:sp>
        <p:nvSpPr>
          <p:cNvPr id="30" name="TextBox 3"/>
          <p:cNvSpPr txBox="1"/>
          <p:nvPr/>
        </p:nvSpPr>
        <p:spPr>
          <a:xfrm>
            <a:off x="919267" y="1723877"/>
            <a:ext cx="1683203" cy="338554"/>
          </a:xfrm>
          <a:prstGeom prst="rect">
            <a:avLst/>
          </a:prstGeom>
          <a:noFill/>
        </p:spPr>
        <p:txBody>
          <a:bodyPr wrap="square" rtlCol="0">
            <a:spAutoFit/>
          </a:bodyPr>
          <a:lstStyle/>
          <a:p>
            <a:r>
              <a:rPr lang="zh-CN" altLang="en-US" sz="1600" b="1" dirty="0">
                <a:solidFill>
                  <a:srgbClr val="C00000"/>
                </a:solidFill>
              </a:rPr>
              <a:t>计算电子雪崩：</a:t>
            </a:r>
          </a:p>
        </p:txBody>
      </p:sp>
      <p:sp>
        <p:nvSpPr>
          <p:cNvPr id="33" name="椭圆 32"/>
          <p:cNvSpPr/>
          <p:nvPr/>
        </p:nvSpPr>
        <p:spPr>
          <a:xfrm>
            <a:off x="614526" y="1715092"/>
            <a:ext cx="373311" cy="37331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2</a:t>
            </a:r>
            <a:endParaRPr lang="zh-CN" altLang="en-US" dirty="0">
              <a:solidFill>
                <a:srgbClr val="C00000"/>
              </a:solidFill>
            </a:endParaRPr>
          </a:p>
        </p:txBody>
      </p:sp>
      <mc:AlternateContent xmlns:mc="http://schemas.openxmlformats.org/markup-compatibility/2006" xmlns:a14="http://schemas.microsoft.com/office/drawing/2010/main">
        <mc:Choice Requires="a14">
          <p:sp>
            <p:nvSpPr>
              <p:cNvPr id="8" name="矩形 7"/>
              <p:cNvSpPr/>
              <p:nvPr/>
            </p:nvSpPr>
            <p:spPr>
              <a:xfrm>
                <a:off x="981234" y="2847216"/>
                <a:ext cx="3560199" cy="328103"/>
              </a:xfrm>
              <a:prstGeom prst="rect">
                <a:avLst/>
              </a:prstGeom>
            </p:spPr>
            <p:txBody>
              <a:bodyPr wrap="square">
                <a:spAutoFit/>
              </a:bodyPr>
              <a:lstStyle/>
              <a:p>
                <a14:m>
                  <m:oMath xmlns:m="http://schemas.openxmlformats.org/officeDocument/2006/math">
                    <m:sSub>
                      <m:sSubPr>
                        <m:ctrlPr>
                          <a:rPr lang="en-US" altLang="zh-CN" sz="1400" i="1">
                            <a:latin typeface="Cambria Math" panose="02040503050406030204" pitchFamily="18" charset="0"/>
                            <a:ea typeface="微软雅黑" pitchFamily="34" charset="-122"/>
                          </a:rPr>
                        </m:ctrlPr>
                      </m:sSubPr>
                      <m:e>
                        <m:r>
                          <a:rPr lang="en-US" altLang="zh-CN" sz="1400">
                            <a:latin typeface="Cambria Math" panose="02040503050406030204" pitchFamily="18" charset="0"/>
                            <a:ea typeface="微软雅黑" pitchFamily="34" charset="-122"/>
                          </a:rPr>
                          <m:t>𝐸</m:t>
                        </m:r>
                      </m:e>
                      <m:sub>
                        <m:r>
                          <m:rPr>
                            <m:sty m:val="p"/>
                          </m:rPr>
                          <a:rPr lang="en-US" altLang="zh-CN" sz="1400">
                            <a:latin typeface="Cambria Math" panose="02040503050406030204" pitchFamily="18" charset="0"/>
                            <a:ea typeface="微软雅黑" pitchFamily="34" charset="-122"/>
                          </a:rPr>
                          <m:t>tot</m:t>
                        </m:r>
                      </m:sub>
                    </m:sSub>
                  </m:oMath>
                </a14:m>
                <a:r>
                  <a:rPr lang="en-US" altLang="zh-CN" sz="1400" dirty="0">
                    <a:latin typeface="微软雅黑" pitchFamily="34" charset="-122"/>
                    <a:ea typeface="微软雅黑" pitchFamily="34" charset="-122"/>
                  </a:rPr>
                  <a:t>=</a:t>
                </a:r>
                <a14:m>
                  <m:oMath xmlns:m="http://schemas.openxmlformats.org/officeDocument/2006/math">
                    <m:sSub>
                      <m:sSubPr>
                        <m:ctrlPr>
                          <a:rPr lang="en-US" altLang="zh-CN" sz="1400" i="1">
                            <a:latin typeface="Cambria Math" panose="02040503050406030204" pitchFamily="18" charset="0"/>
                            <a:ea typeface="微软雅黑" pitchFamily="34" charset="-122"/>
                          </a:rPr>
                        </m:ctrlPr>
                      </m:sSubPr>
                      <m:e>
                        <m:r>
                          <a:rPr lang="en-US" altLang="zh-CN" sz="1400">
                            <a:latin typeface="Cambria Math" panose="02040503050406030204" pitchFamily="18" charset="0"/>
                            <a:ea typeface="微软雅黑" pitchFamily="34" charset="-122"/>
                          </a:rPr>
                          <m:t>𝐸</m:t>
                        </m:r>
                      </m:e>
                      <m:sub>
                        <m:r>
                          <m:rPr>
                            <m:sty m:val="p"/>
                          </m:rPr>
                          <a:rPr lang="en-US" altLang="zh-CN" sz="1400">
                            <a:latin typeface="Cambria Math" panose="02040503050406030204" pitchFamily="18" charset="0"/>
                            <a:ea typeface="微软雅黑" pitchFamily="34" charset="-122"/>
                          </a:rPr>
                          <m:t>uncharged</m:t>
                        </m:r>
                      </m:sub>
                    </m:sSub>
                  </m:oMath>
                </a14:m>
                <a:r>
                  <a:rPr lang="en-US" altLang="zh-CN" sz="1400" dirty="0">
                    <a:latin typeface="微软雅黑" pitchFamily="34" charset="-122"/>
                    <a:ea typeface="微软雅黑" pitchFamily="34" charset="-122"/>
                  </a:rPr>
                  <a:t>+ </a:t>
                </a:r>
                <a:r>
                  <a:rPr lang="zh-CN" altLang="en-US" sz="1400" dirty="0">
                    <a:latin typeface="微软雅黑" pitchFamily="34" charset="-122"/>
                    <a:ea typeface="微软雅黑" pitchFamily="34" charset="-122"/>
                  </a:rPr>
                  <a:t>𝞢</a:t>
                </a:r>
                <a14:m>
                  <m:oMath xmlns:m="http://schemas.openxmlformats.org/officeDocument/2006/math">
                    <m:sSub>
                      <m:sSubPr>
                        <m:ctrlPr>
                          <a:rPr lang="en-US" altLang="zh-CN" sz="1400" i="1">
                            <a:latin typeface="Cambria Math" panose="02040503050406030204" pitchFamily="18" charset="0"/>
                            <a:ea typeface="微软雅黑" pitchFamily="34" charset="-122"/>
                          </a:rPr>
                        </m:ctrlPr>
                      </m:sSubPr>
                      <m:e>
                        <m:r>
                          <m:rPr>
                            <m:nor/>
                          </m:rPr>
                          <a:rPr lang="zh-CN" altLang="en-US" sz="1400" dirty="0">
                            <a:latin typeface="微软雅黑" pitchFamily="34" charset="-122"/>
                            <a:ea typeface="微软雅黑" pitchFamily="34" charset="-122"/>
                          </a:rPr>
                          <m:t>𝞼</m:t>
                        </m:r>
                      </m:e>
                      <m:sub>
                        <m:r>
                          <a:rPr lang="en-US" altLang="zh-CN" sz="1400">
                            <a:latin typeface="Cambria Math" panose="02040503050406030204" pitchFamily="18" charset="0"/>
                            <a:ea typeface="微软雅黑" pitchFamily="34" charset="-122"/>
                          </a:rPr>
                          <m:t>𝑖</m:t>
                        </m:r>
                      </m:sub>
                    </m:sSub>
                  </m:oMath>
                </a14:m>
                <a:r>
                  <a:rPr lang="zh-CN" altLang="en-US" sz="1400" dirty="0">
                    <a:latin typeface="微软雅黑" pitchFamily="34" charset="-122"/>
                    <a:ea typeface="微软雅黑" pitchFamily="34" charset="-122"/>
                  </a:rPr>
                  <a:t>*</a:t>
                </a:r>
                <a14:m>
                  <m:oMath xmlns:m="http://schemas.openxmlformats.org/officeDocument/2006/math">
                    <m:sSub>
                      <m:sSubPr>
                        <m:ctrlPr>
                          <a:rPr lang="en-US" altLang="zh-CN" sz="1400" i="1">
                            <a:latin typeface="Cambria Math" panose="02040503050406030204" pitchFamily="18" charset="0"/>
                            <a:ea typeface="微软雅黑" pitchFamily="34" charset="-122"/>
                          </a:rPr>
                        </m:ctrlPr>
                      </m:sSubPr>
                      <m:e>
                        <m:r>
                          <a:rPr lang="en-US" altLang="zh-CN" sz="1400">
                            <a:latin typeface="Cambria Math" panose="02040503050406030204" pitchFamily="18" charset="0"/>
                            <a:ea typeface="微软雅黑" pitchFamily="34" charset="-122"/>
                          </a:rPr>
                          <m:t>𝐸</m:t>
                        </m:r>
                      </m:e>
                      <m:sub>
                        <m:r>
                          <a:rPr lang="en-US" altLang="zh-CN" sz="1400">
                            <a:latin typeface="Cambria Math" panose="02040503050406030204" pitchFamily="18" charset="0"/>
                            <a:ea typeface="微软雅黑" pitchFamily="34" charset="-122"/>
                          </a:rPr>
                          <m:t>𝑖</m:t>
                        </m:r>
                        <m:r>
                          <a:rPr lang="en-US" altLang="zh-CN" sz="1400">
                            <a:latin typeface="Cambria Math" panose="02040503050406030204" pitchFamily="18" charset="0"/>
                            <a:ea typeface="微软雅黑" pitchFamily="34" charset="-122"/>
                          </a:rPr>
                          <m:t>  </m:t>
                        </m:r>
                      </m:sub>
                    </m:sSub>
                  </m:oMath>
                </a14:m>
                <a:r>
                  <a:rPr lang="zh-CN" altLang="en-US" sz="1000" dirty="0">
                    <a:latin typeface="微软雅黑" pitchFamily="34" charset="-122"/>
                    <a:ea typeface="微软雅黑" pitchFamily="34" charset="-122"/>
                  </a:rPr>
                  <a:t>；</a:t>
                </a:r>
                <a:endParaRPr lang="en-US" altLang="zh-CN" sz="1000" dirty="0">
                  <a:latin typeface="微软雅黑" pitchFamily="34" charset="-122"/>
                  <a:ea typeface="微软雅黑" pitchFamily="34" charset="-122"/>
                </a:endParaRPr>
              </a:p>
            </p:txBody>
          </p:sp>
        </mc:Choice>
        <mc:Fallback xmlns="">
          <p:sp>
            <p:nvSpPr>
              <p:cNvPr id="8" name="矩形 7"/>
              <p:cNvSpPr>
                <a:spLocks noRot="1" noChangeAspect="1" noMove="1" noResize="1" noEditPoints="1" noAdjustHandles="1" noChangeArrowheads="1" noChangeShapeType="1" noTextEdit="1"/>
              </p:cNvSpPr>
              <p:nvPr/>
            </p:nvSpPr>
            <p:spPr>
              <a:xfrm>
                <a:off x="981233" y="2847215"/>
                <a:ext cx="3560199" cy="328103"/>
              </a:xfrm>
              <a:prstGeom prst="rect">
                <a:avLst/>
              </a:prstGeom>
              <a:blipFill rotWithShape="0">
                <a:blip r:embed="rId6"/>
                <a:stretch>
                  <a:fillRect t="-5556" b="-12963"/>
                </a:stretch>
              </a:blipFill>
            </p:spPr>
            <p:txBody>
              <a:bodyPr/>
              <a:lstStyle/>
              <a:p>
                <a:r>
                  <a:rPr lang="zh-CN" altLang="en-US">
                    <a:noFill/>
                  </a:rPr>
                  <a:t> </a:t>
                </a:r>
              </a:p>
            </p:txBody>
          </p:sp>
        </mc:Fallback>
      </mc:AlternateContent>
      <p:sp>
        <p:nvSpPr>
          <p:cNvPr id="34" name="椭圆 33"/>
          <p:cNvSpPr/>
          <p:nvPr/>
        </p:nvSpPr>
        <p:spPr>
          <a:xfrm>
            <a:off x="622801" y="2494844"/>
            <a:ext cx="373311" cy="37331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3</a:t>
            </a:r>
            <a:endParaRPr lang="zh-CN" altLang="en-US" dirty="0">
              <a:solidFill>
                <a:srgbClr val="C00000"/>
              </a:solidFill>
            </a:endParaRPr>
          </a:p>
        </p:txBody>
      </p:sp>
      <p:sp>
        <p:nvSpPr>
          <p:cNvPr id="35" name="TextBox 3"/>
          <p:cNvSpPr txBox="1"/>
          <p:nvPr/>
        </p:nvSpPr>
        <p:spPr>
          <a:xfrm>
            <a:off x="938896" y="2508663"/>
            <a:ext cx="1683203" cy="338554"/>
          </a:xfrm>
          <a:prstGeom prst="rect">
            <a:avLst/>
          </a:prstGeom>
          <a:noFill/>
        </p:spPr>
        <p:txBody>
          <a:bodyPr wrap="square" rtlCol="0">
            <a:spAutoFit/>
          </a:bodyPr>
          <a:lstStyle/>
          <a:p>
            <a:r>
              <a:rPr lang="zh-CN" altLang="en-US" sz="1600" b="1" dirty="0">
                <a:solidFill>
                  <a:srgbClr val="C00000"/>
                </a:solidFill>
              </a:rPr>
              <a:t>更新电场和电势：</a:t>
            </a:r>
          </a:p>
        </p:txBody>
      </p:sp>
      <p:sp>
        <p:nvSpPr>
          <p:cNvPr id="6" name="矩形 5"/>
          <p:cNvSpPr/>
          <p:nvPr/>
        </p:nvSpPr>
        <p:spPr>
          <a:xfrm>
            <a:off x="949983" y="3657745"/>
            <a:ext cx="1797461" cy="615553"/>
          </a:xfrm>
          <a:prstGeom prst="rect">
            <a:avLst/>
          </a:prstGeom>
        </p:spPr>
        <p:txBody>
          <a:bodyPr wrap="square">
            <a:spAutoFit/>
          </a:bodyPr>
          <a:lstStyle/>
          <a:p>
            <a:pPr marL="514338" indent="-514338">
              <a:buFont typeface="Arial" panose="020B0604020202020204" pitchFamily="34" charset="0"/>
              <a:buAutoNum type="arabicPeriod"/>
            </a:pPr>
            <a:endParaRPr lang="en-US" altLang="zh-CN" dirty="0"/>
          </a:p>
          <a:p>
            <a:r>
              <a:rPr lang="en-US" altLang="zh-CN" sz="1600" b="1" dirty="0">
                <a:solidFill>
                  <a:srgbClr val="C00000"/>
                </a:solidFill>
              </a:rPr>
              <a:t>Garfield</a:t>
            </a:r>
            <a:r>
              <a:rPr lang="zh-CN" altLang="en-US" sz="1600" b="1" dirty="0">
                <a:solidFill>
                  <a:srgbClr val="C00000"/>
                </a:solidFill>
              </a:rPr>
              <a:t>模拟增益。</a:t>
            </a:r>
          </a:p>
        </p:txBody>
      </p:sp>
      <p:sp>
        <p:nvSpPr>
          <p:cNvPr id="38" name="椭圆 37"/>
          <p:cNvSpPr/>
          <p:nvPr/>
        </p:nvSpPr>
        <p:spPr>
          <a:xfrm>
            <a:off x="614526" y="3206708"/>
            <a:ext cx="373311" cy="37331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4</a:t>
            </a:r>
            <a:endParaRPr lang="zh-CN" altLang="en-US" dirty="0">
              <a:solidFill>
                <a:srgbClr val="C00000"/>
              </a:solidFill>
            </a:endParaRPr>
          </a:p>
        </p:txBody>
      </p:sp>
      <p:sp>
        <p:nvSpPr>
          <p:cNvPr id="39" name="TextBox 3"/>
          <p:cNvSpPr txBox="1"/>
          <p:nvPr/>
        </p:nvSpPr>
        <p:spPr>
          <a:xfrm>
            <a:off x="938896" y="3212052"/>
            <a:ext cx="1683203" cy="338554"/>
          </a:xfrm>
          <a:prstGeom prst="rect">
            <a:avLst/>
          </a:prstGeom>
          <a:noFill/>
        </p:spPr>
        <p:txBody>
          <a:bodyPr wrap="square" rtlCol="0">
            <a:spAutoFit/>
          </a:bodyPr>
          <a:lstStyle/>
          <a:p>
            <a:r>
              <a:rPr lang="zh-CN" altLang="en-US" sz="1600" b="1" dirty="0">
                <a:solidFill>
                  <a:srgbClr val="C00000"/>
                </a:solidFill>
              </a:rPr>
              <a:t>重新计算电荷：</a:t>
            </a:r>
          </a:p>
        </p:txBody>
      </p:sp>
      <p:sp>
        <p:nvSpPr>
          <p:cNvPr id="40" name="矩形 39"/>
          <p:cNvSpPr/>
          <p:nvPr/>
        </p:nvSpPr>
        <p:spPr>
          <a:xfrm>
            <a:off x="1010107" y="3604007"/>
            <a:ext cx="3560199" cy="246221"/>
          </a:xfrm>
          <a:prstGeom prst="rect">
            <a:avLst/>
          </a:prstGeom>
        </p:spPr>
        <p:txBody>
          <a:bodyPr wrap="square">
            <a:spAutoFit/>
          </a:bodyPr>
          <a:lstStyle/>
          <a:p>
            <a:r>
              <a:rPr lang="zh-CN" altLang="en-US" sz="1000" dirty="0">
                <a:latin typeface="微软雅黑" pitchFamily="34" charset="-122"/>
                <a:ea typeface="微软雅黑" pitchFamily="34" charset="-122"/>
              </a:rPr>
              <a:t>由新的电场重新计算电荷，重复 </a:t>
            </a:r>
            <a:r>
              <a:rPr lang="en-US" altLang="zh-CN" sz="1000" dirty="0">
                <a:solidFill>
                  <a:srgbClr val="C00000"/>
                </a:solidFill>
                <a:latin typeface="微软雅黑" pitchFamily="34" charset="-122"/>
                <a:ea typeface="微软雅黑" pitchFamily="34" charset="-122"/>
              </a:rPr>
              <a:t>2</a:t>
            </a:r>
            <a:r>
              <a:rPr lang="zh-CN" altLang="en-US" sz="1000" dirty="0">
                <a:latin typeface="微软雅黑" pitchFamily="34" charset="-122"/>
                <a:ea typeface="微软雅黑" pitchFamily="34" charset="-122"/>
              </a:rPr>
              <a:t>和</a:t>
            </a:r>
            <a:r>
              <a:rPr lang="zh-CN" altLang="en-US" sz="1000" dirty="0">
                <a:solidFill>
                  <a:srgbClr val="C00000"/>
                </a:solidFill>
                <a:latin typeface="微软雅黑" pitchFamily="34" charset="-122"/>
                <a:ea typeface="微软雅黑" pitchFamily="34" charset="-122"/>
              </a:rPr>
              <a:t> </a:t>
            </a:r>
            <a:r>
              <a:rPr lang="en-US" altLang="zh-CN" sz="1000" dirty="0">
                <a:solidFill>
                  <a:srgbClr val="C00000"/>
                </a:solidFill>
                <a:latin typeface="微软雅黑" pitchFamily="34" charset="-122"/>
                <a:ea typeface="微软雅黑" pitchFamily="34" charset="-122"/>
              </a:rPr>
              <a:t>3</a:t>
            </a:r>
            <a:r>
              <a:rPr lang="zh-CN" altLang="en-US" sz="1000" dirty="0">
                <a:solidFill>
                  <a:srgbClr val="C00000"/>
                </a:solidFill>
                <a:latin typeface="微软雅黑" pitchFamily="34" charset="-122"/>
                <a:ea typeface="微软雅黑" pitchFamily="34" charset="-122"/>
              </a:rPr>
              <a:t>；</a:t>
            </a:r>
            <a:endParaRPr lang="en-US" altLang="zh-CN" sz="1000" dirty="0">
              <a:solidFill>
                <a:srgbClr val="C00000"/>
              </a:solidFill>
              <a:latin typeface="微软雅黑" pitchFamily="34" charset="-122"/>
              <a:ea typeface="微软雅黑" pitchFamily="34" charset="-122"/>
            </a:endParaRPr>
          </a:p>
        </p:txBody>
      </p:sp>
      <p:sp>
        <p:nvSpPr>
          <p:cNvPr id="41" name="椭圆 40"/>
          <p:cNvSpPr/>
          <p:nvPr/>
        </p:nvSpPr>
        <p:spPr>
          <a:xfrm>
            <a:off x="614526" y="3928788"/>
            <a:ext cx="373311" cy="373311"/>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C00000"/>
                </a:solidFill>
              </a:rPr>
              <a:t>5</a:t>
            </a:r>
            <a:endParaRPr lang="zh-CN" altLang="en-US" dirty="0">
              <a:solidFill>
                <a:srgbClr val="C00000"/>
              </a:solidFill>
            </a:endParaRPr>
          </a:p>
        </p:txBody>
      </p:sp>
      <p:sp>
        <p:nvSpPr>
          <p:cNvPr id="11" name="圆角矩形 10"/>
          <p:cNvSpPr/>
          <p:nvPr/>
        </p:nvSpPr>
        <p:spPr>
          <a:xfrm>
            <a:off x="5443740" y="998953"/>
            <a:ext cx="1406923" cy="571519"/>
          </a:xfrm>
          <a:prstGeom prst="roundRect">
            <a:avLst/>
          </a:prstGeom>
          <a:solidFill>
            <a:schemeClr val="tx2"/>
          </a:solidFill>
          <a:ln>
            <a:noFill/>
          </a:ln>
          <a:effectLst>
            <a:outerShdw blurRad="114300" dist="1270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443740" y="1086741"/>
            <a:ext cx="1406923" cy="461665"/>
          </a:xfrm>
          <a:prstGeom prst="rect">
            <a:avLst/>
          </a:prstGeom>
          <a:noFill/>
          <a:effectLst>
            <a:outerShdw blurRad="114300" dist="127000" dir="8400000" algn="ctr" rotWithShape="0">
              <a:srgbClr val="000000">
                <a:alpha val="40000"/>
              </a:srgbClr>
            </a:outerShdw>
          </a:effectLst>
        </p:spPr>
        <p:txBody>
          <a:bodyPr wrap="square" rtlCol="0">
            <a:spAutoFit/>
          </a:bodyPr>
          <a:lstStyle/>
          <a:p>
            <a:r>
              <a:rPr lang="en-US" altLang="zh-CN" sz="1200" dirty="0">
                <a:solidFill>
                  <a:schemeClr val="bg1"/>
                </a:solidFill>
              </a:rPr>
              <a:t>Generate </a:t>
            </a:r>
            <a:r>
              <a:rPr lang="en-US" altLang="zh-CN" sz="1200" dirty="0" err="1">
                <a:solidFill>
                  <a:schemeClr val="bg1"/>
                </a:solidFill>
              </a:rPr>
              <a:t>Ucharged</a:t>
            </a:r>
            <a:r>
              <a:rPr lang="en-US" altLang="zh-CN" sz="1200" dirty="0">
                <a:solidFill>
                  <a:schemeClr val="bg1"/>
                </a:solidFill>
              </a:rPr>
              <a:t> field map (ANSYS)</a:t>
            </a:r>
            <a:endParaRPr lang="zh-CN" altLang="en-US" sz="1200" dirty="0">
              <a:solidFill>
                <a:schemeClr val="bg1"/>
              </a:solidFill>
            </a:endParaRPr>
          </a:p>
        </p:txBody>
      </p:sp>
      <p:sp>
        <p:nvSpPr>
          <p:cNvPr id="47" name="圆角矩形 46"/>
          <p:cNvSpPr/>
          <p:nvPr/>
        </p:nvSpPr>
        <p:spPr>
          <a:xfrm>
            <a:off x="5443740" y="1910544"/>
            <a:ext cx="1406923" cy="513908"/>
          </a:xfrm>
          <a:prstGeom prst="roundRect">
            <a:avLst/>
          </a:prstGeom>
          <a:solidFill>
            <a:schemeClr val="tx2"/>
          </a:solidFill>
          <a:ln>
            <a:noFill/>
          </a:ln>
          <a:effectLst>
            <a:outerShdw blurRad="114300" dist="1270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5365486" y="1945423"/>
            <a:ext cx="1563431" cy="461665"/>
          </a:xfrm>
          <a:prstGeom prst="rect">
            <a:avLst/>
          </a:prstGeom>
          <a:noFill/>
          <a:effectLst>
            <a:outerShdw blurRad="114300" dist="127000" dir="8400000" algn="ctr" rotWithShape="0">
              <a:srgbClr val="000000">
                <a:alpha val="40000"/>
              </a:srgbClr>
            </a:outerShdw>
          </a:effectLst>
        </p:spPr>
        <p:txBody>
          <a:bodyPr wrap="square" rtlCol="0">
            <a:spAutoFit/>
          </a:bodyPr>
          <a:lstStyle/>
          <a:p>
            <a:r>
              <a:rPr lang="en-US" altLang="zh-CN" sz="1200" dirty="0">
                <a:solidFill>
                  <a:schemeClr val="bg1"/>
                </a:solidFill>
              </a:rPr>
              <a:t>Calculate(Recalculate)</a:t>
            </a:r>
          </a:p>
          <a:p>
            <a:pPr algn="ctr"/>
            <a:r>
              <a:rPr lang="en-US" altLang="zh-CN" sz="1200" dirty="0">
                <a:solidFill>
                  <a:schemeClr val="bg1"/>
                </a:solidFill>
              </a:rPr>
              <a:t>charges</a:t>
            </a:r>
            <a:endParaRPr lang="zh-CN" altLang="en-US" sz="1200" dirty="0">
              <a:solidFill>
                <a:schemeClr val="bg1"/>
              </a:solidFill>
            </a:endParaRPr>
          </a:p>
        </p:txBody>
      </p:sp>
      <p:sp>
        <p:nvSpPr>
          <p:cNvPr id="50" name="圆角矩形 49"/>
          <p:cNvSpPr/>
          <p:nvPr/>
        </p:nvSpPr>
        <p:spPr>
          <a:xfrm>
            <a:off x="5472127" y="2771712"/>
            <a:ext cx="1406923" cy="520045"/>
          </a:xfrm>
          <a:prstGeom prst="roundRect">
            <a:avLst/>
          </a:prstGeom>
          <a:solidFill>
            <a:schemeClr val="tx2"/>
          </a:solidFill>
          <a:ln>
            <a:noFill/>
          </a:ln>
          <a:effectLst>
            <a:outerShdw blurRad="114300" dist="1270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5447486" y="2717236"/>
            <a:ext cx="1720703" cy="461665"/>
          </a:xfrm>
          <a:prstGeom prst="rect">
            <a:avLst/>
          </a:prstGeom>
          <a:noFill/>
          <a:effectLst>
            <a:outerShdw blurRad="114300" dist="127000" dir="8400000" algn="ctr" rotWithShape="0">
              <a:srgbClr val="000000">
                <a:alpha val="40000"/>
              </a:srgbClr>
            </a:outerShdw>
          </a:effectLst>
        </p:spPr>
        <p:txBody>
          <a:bodyPr wrap="square" rtlCol="0">
            <a:spAutoFit/>
          </a:bodyPr>
          <a:lstStyle/>
          <a:p>
            <a:r>
              <a:rPr lang="en-US" altLang="zh-CN" sz="1200" dirty="0">
                <a:solidFill>
                  <a:schemeClr val="bg1"/>
                </a:solidFill>
              </a:rPr>
              <a:t>Regenerate charged field map (No ANSYS)</a:t>
            </a:r>
            <a:endParaRPr lang="zh-CN" altLang="en-US" sz="1200" dirty="0">
              <a:solidFill>
                <a:schemeClr val="bg1"/>
              </a:solidFill>
            </a:endParaRPr>
          </a:p>
        </p:txBody>
      </p:sp>
      <p:sp>
        <p:nvSpPr>
          <p:cNvPr id="52" name="圆角矩形 51"/>
          <p:cNvSpPr/>
          <p:nvPr/>
        </p:nvSpPr>
        <p:spPr>
          <a:xfrm>
            <a:off x="5426226" y="3617406"/>
            <a:ext cx="1424437" cy="494979"/>
          </a:xfrm>
          <a:prstGeom prst="roundRect">
            <a:avLst/>
          </a:prstGeom>
          <a:solidFill>
            <a:schemeClr val="tx2"/>
          </a:solidFill>
          <a:ln>
            <a:noFill/>
          </a:ln>
          <a:effectLst>
            <a:outerShdw blurRad="114300" dist="1270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5243049" y="3634066"/>
            <a:ext cx="1808300" cy="461665"/>
          </a:xfrm>
          <a:prstGeom prst="rect">
            <a:avLst/>
          </a:prstGeom>
          <a:noFill/>
          <a:effectLst>
            <a:outerShdw blurRad="114300" dist="127000" dir="8400000" algn="ctr" rotWithShape="0">
              <a:srgbClr val="000000">
                <a:alpha val="40000"/>
              </a:srgbClr>
            </a:outerShdw>
          </a:effectLst>
        </p:spPr>
        <p:txBody>
          <a:bodyPr wrap="square" rtlCol="0">
            <a:spAutoFit/>
          </a:bodyPr>
          <a:lstStyle/>
          <a:p>
            <a:pPr algn="ctr"/>
            <a:r>
              <a:rPr lang="en-US" altLang="zh-CN" sz="1200" dirty="0" err="1">
                <a:solidFill>
                  <a:schemeClr val="bg1"/>
                </a:solidFill>
              </a:rPr>
              <a:t>Calcultae</a:t>
            </a:r>
            <a:r>
              <a:rPr lang="en-US" altLang="zh-CN" sz="1200" dirty="0">
                <a:solidFill>
                  <a:schemeClr val="bg1"/>
                </a:solidFill>
              </a:rPr>
              <a:t> gas gain</a:t>
            </a:r>
          </a:p>
          <a:p>
            <a:pPr algn="ctr"/>
            <a:r>
              <a:rPr lang="en-US" altLang="zh-CN" sz="1200" dirty="0">
                <a:solidFill>
                  <a:schemeClr val="bg1"/>
                </a:solidFill>
              </a:rPr>
              <a:t>(Garfield)</a:t>
            </a:r>
            <a:endParaRPr lang="zh-CN" altLang="en-US" sz="1200" dirty="0">
              <a:solidFill>
                <a:schemeClr val="bg1"/>
              </a:solidFill>
            </a:endParaRPr>
          </a:p>
        </p:txBody>
      </p:sp>
      <p:cxnSp>
        <p:nvCxnSpPr>
          <p:cNvPr id="14" name="直接箭头连接符 13"/>
          <p:cNvCxnSpPr>
            <a:stCxn id="12" idx="2"/>
            <a:endCxn id="47" idx="0"/>
          </p:cNvCxnSpPr>
          <p:nvPr/>
        </p:nvCxnSpPr>
        <p:spPr>
          <a:xfrm>
            <a:off x="6147202" y="1548406"/>
            <a:ext cx="0" cy="362138"/>
          </a:xfrm>
          <a:prstGeom prst="straightConnector1">
            <a:avLst/>
          </a:prstGeom>
          <a:ln w="38100">
            <a:solidFill>
              <a:srgbClr val="C00000"/>
            </a:solidFill>
            <a:tailEnd type="triangle"/>
          </a:ln>
          <a:effectLst>
            <a:outerShdw blurRad="114300" dist="127000" dir="8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49" idx="2"/>
          </p:cNvCxnSpPr>
          <p:nvPr/>
        </p:nvCxnSpPr>
        <p:spPr>
          <a:xfrm>
            <a:off x="6147202" y="2407088"/>
            <a:ext cx="8901" cy="357379"/>
          </a:xfrm>
          <a:prstGeom prst="straightConnector1">
            <a:avLst/>
          </a:prstGeom>
          <a:ln w="38100">
            <a:solidFill>
              <a:srgbClr val="C00000"/>
            </a:solidFill>
            <a:tailEnd type="triangle"/>
          </a:ln>
          <a:effectLst>
            <a:outerShdw blurRad="114300" dist="127000" dir="8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sp>
        <p:nvSpPr>
          <p:cNvPr id="62" name="圆角矩形 61"/>
          <p:cNvSpPr/>
          <p:nvPr/>
        </p:nvSpPr>
        <p:spPr>
          <a:xfrm>
            <a:off x="7219565" y="2181849"/>
            <a:ext cx="1252540" cy="774083"/>
          </a:xfrm>
          <a:prstGeom prst="roundRect">
            <a:avLst/>
          </a:prstGeom>
          <a:solidFill>
            <a:schemeClr val="tx2"/>
          </a:solidFill>
          <a:ln>
            <a:noFill/>
          </a:ln>
          <a:effectLst>
            <a:outerShdw blurRad="114300" dist="1270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7191948" y="2153392"/>
            <a:ext cx="1328301" cy="830997"/>
          </a:xfrm>
          <a:prstGeom prst="rect">
            <a:avLst/>
          </a:prstGeom>
          <a:noFill/>
          <a:effectLst>
            <a:outerShdw blurRad="114300" dist="127000" dir="8400000" algn="ctr" rotWithShape="0">
              <a:srgbClr val="000000">
                <a:alpha val="40000"/>
              </a:srgbClr>
            </a:outerShdw>
          </a:effectLst>
        </p:spPr>
        <p:txBody>
          <a:bodyPr wrap="square" rtlCol="0">
            <a:spAutoFit/>
          </a:bodyPr>
          <a:lstStyle/>
          <a:p>
            <a:pPr algn="ctr"/>
            <a:r>
              <a:rPr lang="en-US" altLang="zh-CN" sz="1200" dirty="0">
                <a:solidFill>
                  <a:schemeClr val="bg1"/>
                </a:solidFill>
              </a:rPr>
              <a:t>Calculate Field of unit charge density on each layer(ANSYS)</a:t>
            </a:r>
            <a:endParaRPr lang="zh-CN" altLang="en-US" sz="1200" dirty="0">
              <a:solidFill>
                <a:schemeClr val="bg1"/>
              </a:solidFill>
            </a:endParaRPr>
          </a:p>
        </p:txBody>
      </p:sp>
      <p:cxnSp>
        <p:nvCxnSpPr>
          <p:cNvPr id="67" name="肘形连接符 66"/>
          <p:cNvCxnSpPr/>
          <p:nvPr/>
        </p:nvCxnSpPr>
        <p:spPr>
          <a:xfrm rot="16200000" flipV="1">
            <a:off x="4986991" y="2603131"/>
            <a:ext cx="952427" cy="26951"/>
          </a:xfrm>
          <a:prstGeom prst="bentConnector4">
            <a:avLst>
              <a:gd name="adj1" fmla="val 670"/>
              <a:gd name="adj2" fmla="val 1684631"/>
            </a:avLst>
          </a:prstGeom>
          <a:ln w="38100">
            <a:solidFill>
              <a:srgbClr val="C00000"/>
            </a:solidFill>
            <a:tailEnd type="triangle"/>
          </a:ln>
          <a:effectLst>
            <a:outerShdw blurRad="114300" dist="127000" dir="8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sp>
        <p:nvSpPr>
          <p:cNvPr id="75" name="文本框 74"/>
          <p:cNvSpPr txBox="1"/>
          <p:nvPr/>
        </p:nvSpPr>
        <p:spPr>
          <a:xfrm>
            <a:off x="5025404" y="4305895"/>
            <a:ext cx="3650512" cy="338554"/>
          </a:xfrm>
          <a:prstGeom prst="rect">
            <a:avLst/>
          </a:prstGeom>
          <a:noFill/>
        </p:spPr>
        <p:txBody>
          <a:bodyPr wrap="square" rtlCol="0">
            <a:spAutoFit/>
          </a:bodyPr>
          <a:lstStyle/>
          <a:p>
            <a:r>
              <a:rPr lang="zh-CN" altLang="en-US" sz="1600" b="1" dirty="0">
                <a:solidFill>
                  <a:srgbClr val="C00000"/>
                </a:solidFill>
              </a:rPr>
              <a:t>快速模拟</a:t>
            </a:r>
            <a:r>
              <a:rPr lang="en-US" altLang="zh-CN" sz="1600" b="1" dirty="0">
                <a:solidFill>
                  <a:srgbClr val="C00000"/>
                </a:solidFill>
              </a:rPr>
              <a:t>Charging-up </a:t>
            </a:r>
            <a:r>
              <a:rPr lang="zh-CN" altLang="en-US" sz="1600" b="1" dirty="0">
                <a:solidFill>
                  <a:srgbClr val="C00000"/>
                </a:solidFill>
              </a:rPr>
              <a:t>效应 流程图</a:t>
            </a:r>
          </a:p>
        </p:txBody>
      </p:sp>
    </p:spTree>
    <p:custDataLst>
      <p:tags r:id="rId1"/>
    </p:custDataLst>
    <p:extLst>
      <p:ext uri="{BB962C8B-B14F-4D97-AF65-F5344CB8AC3E}">
        <p14:creationId xmlns:p14="http://schemas.microsoft.com/office/powerpoint/2010/main" val="36797367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7619" y="1331480"/>
            <a:ext cx="2294204" cy="3293167"/>
          </a:xfrm>
          <a:prstGeom prst="rect">
            <a:avLst/>
          </a:prstGeom>
          <a:solidFill>
            <a:srgbClr val="1A3F6C"/>
          </a:solidFill>
          <a:ln>
            <a:noFill/>
          </a:ln>
          <a:effectLst>
            <a:outerShdw blurRad="88900" dist="88900" dir="8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908957" y="206330"/>
            <a:ext cx="2249334"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模拟过程和结果</a:t>
            </a:r>
          </a:p>
        </p:txBody>
      </p:sp>
      <p:sp>
        <p:nvSpPr>
          <p:cNvPr id="8" name="TextBox 7"/>
          <p:cNvSpPr txBox="1"/>
          <p:nvPr/>
        </p:nvSpPr>
        <p:spPr>
          <a:xfrm>
            <a:off x="3158291" y="241665"/>
            <a:ext cx="3672800" cy="338554"/>
          </a:xfrm>
          <a:prstGeom prst="rect">
            <a:avLst/>
          </a:prstGeom>
          <a:noFill/>
        </p:spPr>
        <p:txBody>
          <a:bodyPr wrap="none" rtlCol="0">
            <a:spAutoFit/>
          </a:bodyPr>
          <a:lstStyle/>
          <a:p>
            <a:pPr algn="ctr"/>
            <a:r>
              <a:rPr lang="en-US" altLang="zh-CN" sz="1600" cap="all" dirty="0">
                <a:solidFill>
                  <a:srgbClr val="C00000"/>
                </a:solidFill>
                <a:latin typeface="Kozuka Gothic Pro R" pitchFamily="34" charset="-128"/>
                <a:ea typeface="Kozuka Gothic Pro R" pitchFamily="34" charset="-128"/>
              </a:rPr>
              <a:t>Simulation Process and Results</a:t>
            </a:r>
            <a:endParaRPr lang="zh-CN" altLang="en-US" sz="1600" cap="all" dirty="0">
              <a:solidFill>
                <a:srgbClr val="C00000"/>
              </a:solidFill>
              <a:latin typeface="Kozuka Gothic Pro R" pitchFamily="34" charset="-128"/>
              <a:ea typeface="Kozuka Gothic Pro R" pitchFamily="34" charset="-128"/>
            </a:endParaRPr>
          </a:p>
        </p:txBody>
      </p:sp>
      <p:cxnSp>
        <p:nvCxnSpPr>
          <p:cNvPr id="9" name="直接连接符 8"/>
          <p:cNvCxnSpPr/>
          <p:nvPr/>
        </p:nvCxnSpPr>
        <p:spPr>
          <a:xfrm>
            <a:off x="3158291"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144453" y="653755"/>
            <a:ext cx="2392019" cy="369332"/>
          </a:xfrm>
          <a:prstGeom prst="rect">
            <a:avLst/>
          </a:prstGeom>
          <a:noFill/>
        </p:spPr>
        <p:txBody>
          <a:bodyPr wrap="square" rtlCol="0">
            <a:spAutoFit/>
          </a:bodyPr>
          <a:lstStyle/>
          <a:p>
            <a:r>
              <a:rPr lang="en-US" altLang="zh-CN" dirty="0">
                <a:latin typeface="微软雅黑" panose="020B0503020204020204" pitchFamily="34" charset="-122"/>
                <a:ea typeface="微软雅黑" panose="020B0503020204020204" pitchFamily="34" charset="-122"/>
              </a:rPr>
              <a:t>ANSYS</a:t>
            </a:r>
            <a:r>
              <a:rPr lang="zh-CN" altLang="en-US" dirty="0">
                <a:latin typeface="微软雅黑" panose="020B0503020204020204" pitchFamily="34" charset="-122"/>
                <a:ea typeface="微软雅黑" panose="020B0503020204020204" pitchFamily="34" charset="-122"/>
              </a:rPr>
              <a:t>建模求解电场</a:t>
            </a:r>
          </a:p>
        </p:txBody>
      </p:sp>
      <p:sp>
        <p:nvSpPr>
          <p:cNvPr id="3" name="矩形 2"/>
          <p:cNvSpPr/>
          <p:nvPr/>
        </p:nvSpPr>
        <p:spPr>
          <a:xfrm>
            <a:off x="661039" y="1755692"/>
            <a:ext cx="1877535" cy="2800767"/>
          </a:xfrm>
          <a:prstGeom prst="rect">
            <a:avLst/>
          </a:prstGeom>
        </p:spPr>
        <p:txBody>
          <a:bodyPr wrap="square">
            <a:spAutoFit/>
          </a:bodyPr>
          <a:lstStyle/>
          <a:p>
            <a:r>
              <a:rPr lang="en-US" altLang="zh-CN" sz="1600" dirty="0">
                <a:solidFill>
                  <a:schemeClr val="bg1"/>
                </a:solidFill>
                <a:latin typeface="Kozuka Gothic Pro R" pitchFamily="34" charset="-128"/>
                <a:ea typeface="Kozuka Gothic Pro R" pitchFamily="34" charset="-128"/>
              </a:rPr>
              <a:t>drift        5mm</a:t>
            </a:r>
          </a:p>
          <a:p>
            <a:r>
              <a:rPr lang="en-US" altLang="zh-CN" sz="1600" dirty="0" err="1">
                <a:solidFill>
                  <a:schemeClr val="bg1"/>
                </a:solidFill>
                <a:latin typeface="Kozuka Gothic Pro R" pitchFamily="34" charset="-128"/>
                <a:ea typeface="Kozuka Gothic Pro R" pitchFamily="34" charset="-128"/>
              </a:rPr>
              <a:t>Edrift</a:t>
            </a:r>
            <a:r>
              <a:rPr lang="en-US" altLang="zh-CN" sz="1600" dirty="0">
                <a:solidFill>
                  <a:schemeClr val="bg1"/>
                </a:solidFill>
                <a:latin typeface="Kozuka Gothic Pro R" pitchFamily="34" charset="-128"/>
                <a:ea typeface="Kozuka Gothic Pro R" pitchFamily="34" charset="-128"/>
              </a:rPr>
              <a:t>      0.2kV/cm</a:t>
            </a:r>
          </a:p>
          <a:p>
            <a:r>
              <a:rPr lang="en-US" altLang="zh-CN" sz="1600" dirty="0">
                <a:solidFill>
                  <a:schemeClr val="bg1"/>
                </a:solidFill>
                <a:latin typeface="Kozuka Gothic Pro R" pitchFamily="34" charset="-128"/>
                <a:ea typeface="Kozuka Gothic Pro R" pitchFamily="34" charset="-128"/>
              </a:rPr>
              <a:t>Induction 2mm</a:t>
            </a:r>
          </a:p>
          <a:p>
            <a:r>
              <a:rPr lang="en-US" altLang="zh-CN" sz="1600" dirty="0" err="1">
                <a:solidFill>
                  <a:schemeClr val="bg1"/>
                </a:solidFill>
                <a:latin typeface="Kozuka Gothic Pro R" pitchFamily="34" charset="-128"/>
                <a:ea typeface="Kozuka Gothic Pro R" pitchFamily="34" charset="-128"/>
              </a:rPr>
              <a:t>Eind</a:t>
            </a:r>
            <a:r>
              <a:rPr lang="en-US" altLang="zh-CN" sz="1600" dirty="0">
                <a:solidFill>
                  <a:schemeClr val="bg1"/>
                </a:solidFill>
                <a:latin typeface="Kozuka Gothic Pro R" pitchFamily="34" charset="-128"/>
                <a:ea typeface="Kozuka Gothic Pro R" pitchFamily="34" charset="-128"/>
              </a:rPr>
              <a:t>        0.5kV/cm</a:t>
            </a:r>
          </a:p>
          <a:p>
            <a:r>
              <a:rPr lang="en-US" altLang="zh-CN" sz="1600" dirty="0">
                <a:solidFill>
                  <a:schemeClr val="bg1"/>
                </a:solidFill>
                <a:latin typeface="Kozuka Gothic Pro R" pitchFamily="34" charset="-128"/>
                <a:ea typeface="Kozuka Gothic Pro R" pitchFamily="34" charset="-128"/>
              </a:rPr>
              <a:t>pitch       1mm</a:t>
            </a:r>
          </a:p>
          <a:p>
            <a:r>
              <a:rPr lang="en-US" altLang="zh-CN" sz="1600" dirty="0">
                <a:solidFill>
                  <a:schemeClr val="bg1"/>
                </a:solidFill>
                <a:latin typeface="Kozuka Gothic Pro R" pitchFamily="34" charset="-128"/>
                <a:ea typeface="Kozuka Gothic Pro R" pitchFamily="34" charset="-128"/>
              </a:rPr>
              <a:t>thickness 0.4mm</a:t>
            </a:r>
          </a:p>
          <a:p>
            <a:r>
              <a:rPr lang="en-US" altLang="zh-CN" sz="1600" dirty="0">
                <a:solidFill>
                  <a:schemeClr val="bg1"/>
                </a:solidFill>
                <a:latin typeface="Kozuka Gothic Pro R" pitchFamily="34" charset="-128"/>
                <a:ea typeface="Kozuka Gothic Pro R" pitchFamily="34" charset="-128"/>
              </a:rPr>
              <a:t>diameter  0.5mm</a:t>
            </a:r>
          </a:p>
          <a:p>
            <a:r>
              <a:rPr lang="en-US" altLang="zh-CN" sz="1600" dirty="0">
                <a:solidFill>
                  <a:schemeClr val="bg1"/>
                </a:solidFill>
                <a:latin typeface="Kozuka Gothic Pro R" pitchFamily="34" charset="-128"/>
                <a:ea typeface="Kozuka Gothic Pro R" pitchFamily="34" charset="-128"/>
              </a:rPr>
              <a:t>rim width 0.1mm</a:t>
            </a:r>
          </a:p>
          <a:p>
            <a:r>
              <a:rPr lang="zh-CN" altLang="en-US" sz="1600" dirty="0">
                <a:solidFill>
                  <a:schemeClr val="bg1"/>
                </a:solidFill>
                <a:latin typeface="Kozuka Gothic Pro R" pitchFamily="34" charset="-128"/>
                <a:ea typeface="Kozuka Gothic Pro R" pitchFamily="34" charset="-128"/>
              </a:rPr>
              <a:t>△</a:t>
            </a:r>
            <a:r>
              <a:rPr lang="en-US" altLang="zh-CN" sz="1600" dirty="0">
                <a:solidFill>
                  <a:schemeClr val="bg1"/>
                </a:solidFill>
                <a:latin typeface="Kozuka Gothic Pro R" pitchFamily="34" charset="-128"/>
                <a:ea typeface="Kozuka Gothic Pro R" pitchFamily="34" charset="-128"/>
              </a:rPr>
              <a:t>V=1500V</a:t>
            </a:r>
          </a:p>
          <a:p>
            <a:r>
              <a:rPr lang="en-US" altLang="zh-CN" sz="1600" dirty="0">
                <a:solidFill>
                  <a:schemeClr val="bg1"/>
                </a:solidFill>
                <a:latin typeface="Kozuka Gothic Pro R" pitchFamily="34" charset="-128"/>
                <a:ea typeface="Kozuka Gothic Pro R" pitchFamily="34" charset="-128"/>
              </a:rPr>
              <a:t>Permittivity of FR4 :  2.9 </a:t>
            </a:r>
            <a:endParaRPr lang="zh-CN" altLang="en-US" sz="1600" dirty="0">
              <a:solidFill>
                <a:schemeClr val="bg1"/>
              </a:solidFill>
              <a:latin typeface="Kozuka Gothic Pro R" pitchFamily="34" charset="-128"/>
              <a:ea typeface="Kozuka Gothic Pro R" pitchFamily="34" charset="-128"/>
            </a:endParaRPr>
          </a:p>
        </p:txBody>
      </p:sp>
      <p:sp>
        <p:nvSpPr>
          <p:cNvPr id="4" name="文本框 3"/>
          <p:cNvSpPr txBox="1"/>
          <p:nvPr/>
        </p:nvSpPr>
        <p:spPr>
          <a:xfrm>
            <a:off x="661037" y="1386360"/>
            <a:ext cx="1649896"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边界条件设置</a:t>
            </a:r>
          </a:p>
        </p:txBody>
      </p:sp>
      <p:cxnSp>
        <p:nvCxnSpPr>
          <p:cNvPr id="12" name="直接连接符 11"/>
          <p:cNvCxnSpPr/>
          <p:nvPr/>
        </p:nvCxnSpPr>
        <p:spPr>
          <a:xfrm>
            <a:off x="387619" y="1755691"/>
            <a:ext cx="229420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内容占位符 5"/>
          <p:cNvPicPr>
            <a:picLocks noChangeAspect="1"/>
          </p:cNvPicPr>
          <p:nvPr/>
        </p:nvPicPr>
        <p:blipFill rotWithShape="1">
          <a:blip r:embed="rId3" cstate="print">
            <a:extLst>
              <a:ext uri="{28A0092B-C50C-407E-A947-70E740481C1C}">
                <a14:useLocalDpi xmlns:a14="http://schemas.microsoft.com/office/drawing/2010/main" val="0"/>
              </a:ext>
            </a:extLst>
          </a:blip>
          <a:srcRect r="4889" b="3066"/>
          <a:stretch/>
        </p:blipFill>
        <p:spPr>
          <a:xfrm>
            <a:off x="3278234" y="1187177"/>
            <a:ext cx="2206456" cy="1682787"/>
          </a:xfrm>
          <a:prstGeom prst="rect">
            <a:avLst/>
          </a:prstGeom>
          <a:effectLst>
            <a:outerShdw blurRad="114300" dist="88900" dir="8100000" algn="ctr" rotWithShape="0">
              <a:srgbClr val="000000">
                <a:alpha val="40000"/>
              </a:srgbClr>
            </a:outerShdw>
          </a:effectLst>
        </p:spPr>
      </p:pic>
      <p:pic>
        <p:nvPicPr>
          <p:cNvPr id="18"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2074" y="3186853"/>
            <a:ext cx="2212616" cy="1662096"/>
          </a:xfrm>
          <a:prstGeom prst="rect">
            <a:avLst/>
          </a:prstGeom>
          <a:noFill/>
          <a:ln>
            <a:noFill/>
          </a:ln>
          <a:effectLst>
            <a:outerShdw blurRad="114300" dist="88900" dir="81000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8086" y="1187181"/>
            <a:ext cx="2233295" cy="1683961"/>
          </a:xfrm>
          <a:prstGeom prst="rect">
            <a:avLst/>
          </a:prstGeom>
          <a:noFill/>
          <a:ln>
            <a:noFill/>
          </a:ln>
          <a:effectLst>
            <a:outerShdw blurRad="114300" dist="114300" dir="81000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l="8838" t="6669" r="8547" b="8228"/>
          <a:stretch/>
        </p:blipFill>
        <p:spPr>
          <a:xfrm>
            <a:off x="6158085" y="3186854"/>
            <a:ext cx="2299232" cy="1653151"/>
          </a:xfrm>
          <a:prstGeom prst="rect">
            <a:avLst/>
          </a:prstGeom>
          <a:effectLst>
            <a:outerShdw blurRad="114300" dist="88900" dir="8100000" algn="ctr" rotWithShape="0">
              <a:srgbClr val="000000">
                <a:alpha val="40000"/>
              </a:srgbClr>
            </a:outerShdw>
          </a:effectLst>
        </p:spPr>
      </p:pic>
      <p:sp>
        <p:nvSpPr>
          <p:cNvPr id="21" name="文本框 20"/>
          <p:cNvSpPr txBox="1"/>
          <p:nvPr/>
        </p:nvSpPr>
        <p:spPr>
          <a:xfrm>
            <a:off x="3922251" y="2817522"/>
            <a:ext cx="1266092" cy="338554"/>
          </a:xfrm>
          <a:prstGeom prst="rect">
            <a:avLst/>
          </a:prstGeom>
          <a:noFill/>
        </p:spPr>
        <p:txBody>
          <a:bodyPr wrap="square" rtlCol="0">
            <a:spAutoFit/>
          </a:bodyPr>
          <a:lstStyle/>
          <a:p>
            <a:r>
              <a:rPr lang="zh-CN" altLang="en-US" sz="1600" dirty="0">
                <a:solidFill>
                  <a:srgbClr val="C00000"/>
                </a:solidFill>
                <a:latin typeface="微软雅黑" panose="020B0503020204020204" pitchFamily="34" charset="-122"/>
                <a:ea typeface="微软雅黑" panose="020B0503020204020204" pitchFamily="34" charset="-122"/>
              </a:rPr>
              <a:t>①建模</a:t>
            </a:r>
          </a:p>
        </p:txBody>
      </p:sp>
      <p:sp>
        <p:nvSpPr>
          <p:cNvPr id="24" name="文本框 23"/>
          <p:cNvSpPr txBox="1"/>
          <p:nvPr/>
        </p:nvSpPr>
        <p:spPr>
          <a:xfrm>
            <a:off x="6674656" y="2817686"/>
            <a:ext cx="1266092" cy="338554"/>
          </a:xfrm>
          <a:prstGeom prst="rect">
            <a:avLst/>
          </a:prstGeom>
          <a:noFill/>
        </p:spPr>
        <p:txBody>
          <a:bodyPr wrap="square" rtlCol="0">
            <a:spAutoFit/>
          </a:bodyPr>
          <a:lstStyle/>
          <a:p>
            <a:r>
              <a:rPr lang="zh-CN" altLang="en-US" sz="1600" dirty="0">
                <a:solidFill>
                  <a:srgbClr val="C00000"/>
                </a:solidFill>
                <a:latin typeface="微软雅黑" panose="020B0503020204020204" pitchFamily="34" charset="-122"/>
                <a:ea typeface="微软雅黑" panose="020B0503020204020204" pitchFamily="34" charset="-122"/>
              </a:rPr>
              <a:t>②划分网格</a:t>
            </a:r>
          </a:p>
        </p:txBody>
      </p:sp>
      <p:sp>
        <p:nvSpPr>
          <p:cNvPr id="25" name="文本框 24"/>
          <p:cNvSpPr txBox="1"/>
          <p:nvPr/>
        </p:nvSpPr>
        <p:spPr>
          <a:xfrm>
            <a:off x="3922251" y="4804946"/>
            <a:ext cx="1266092" cy="338554"/>
          </a:xfrm>
          <a:prstGeom prst="rect">
            <a:avLst/>
          </a:prstGeom>
          <a:noFill/>
        </p:spPr>
        <p:txBody>
          <a:bodyPr wrap="square" rtlCol="0">
            <a:spAutoFit/>
          </a:bodyPr>
          <a:lstStyle/>
          <a:p>
            <a:r>
              <a:rPr lang="zh-CN" altLang="en-US" sz="1600" dirty="0">
                <a:solidFill>
                  <a:srgbClr val="C00000"/>
                </a:solidFill>
                <a:latin typeface="微软雅黑" panose="020B0503020204020204" pitchFamily="34" charset="-122"/>
                <a:ea typeface="微软雅黑" panose="020B0503020204020204" pitchFamily="34" charset="-122"/>
              </a:rPr>
              <a:t>③求解电场</a:t>
            </a:r>
          </a:p>
        </p:txBody>
      </p:sp>
      <p:sp>
        <p:nvSpPr>
          <p:cNvPr id="27" name="文本框 26"/>
          <p:cNvSpPr txBox="1"/>
          <p:nvPr/>
        </p:nvSpPr>
        <p:spPr>
          <a:xfrm>
            <a:off x="6218190" y="4804947"/>
            <a:ext cx="2777441" cy="307777"/>
          </a:xfrm>
          <a:prstGeom prst="rect">
            <a:avLst/>
          </a:prstGeom>
          <a:noFill/>
        </p:spPr>
        <p:txBody>
          <a:bodyPr wrap="squar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④垂直介质表面的电场强度</a:t>
            </a:r>
          </a:p>
        </p:txBody>
      </p:sp>
    </p:spTree>
    <p:extLst>
      <p:ext uri="{BB962C8B-B14F-4D97-AF65-F5344CB8AC3E}">
        <p14:creationId xmlns:p14="http://schemas.microsoft.com/office/powerpoint/2010/main" val="26107174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258" y="624114"/>
            <a:ext cx="811348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881" y="242194"/>
            <a:ext cx="274777" cy="274777"/>
          </a:xfrm>
          <a:prstGeom prst="ellipse">
            <a:avLst/>
          </a:prstGeom>
          <a:solidFill>
            <a:srgbClr val="1A3F6C"/>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a:off x="3320003" y="337951"/>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0609991" y="6382589"/>
            <a:ext cx="877163" cy="369332"/>
          </a:xfrm>
          <a:prstGeom prst="rect">
            <a:avLst/>
          </a:prstGeom>
          <a:noFill/>
        </p:spPr>
        <p:txBody>
          <a:bodyPr wrap="none" rtlCol="0">
            <a:spAutoFit/>
          </a:bodyPr>
          <a:lstStyle/>
          <a:p>
            <a:r>
              <a:rPr lang="zh-CN" altLang="en-US" dirty="0"/>
              <a:t>延时符</a:t>
            </a:r>
          </a:p>
        </p:txBody>
      </p:sp>
      <p:pic>
        <p:nvPicPr>
          <p:cNvPr id="90" name="内容占位符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26391" y="1225925"/>
            <a:ext cx="3503612" cy="2458531"/>
          </a:xfrm>
          <a:prstGeom prst="rect">
            <a:avLst/>
          </a:prstGeom>
          <a:effectLst>
            <a:outerShdw blurRad="114300" dist="88900" dir="8400000" algn="ctr" rotWithShape="0">
              <a:srgbClr val="000000">
                <a:alpha val="40000"/>
              </a:srgbClr>
            </a:outerShdw>
          </a:effectLst>
        </p:spPr>
      </p:pic>
      <p:pic>
        <p:nvPicPr>
          <p:cNvPr id="91" name="图片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4050" y="1225927"/>
            <a:ext cx="3509559" cy="2463283"/>
          </a:xfrm>
          <a:prstGeom prst="rect">
            <a:avLst/>
          </a:prstGeom>
          <a:noFill/>
          <a:ln>
            <a:noFill/>
          </a:ln>
          <a:effectLst>
            <a:outerShdw blurRad="114300" dist="88900" dir="84000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文本框 7"/>
          <p:cNvSpPr txBox="1">
            <a:spLocks noChangeArrowheads="1"/>
          </p:cNvSpPr>
          <p:nvPr/>
        </p:nvSpPr>
        <p:spPr bwMode="auto">
          <a:xfrm>
            <a:off x="1830303" y="3718745"/>
            <a:ext cx="52738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r>
              <a:rPr lang="en-US" altLang="zh-CN" sz="1400" dirty="0">
                <a:solidFill>
                  <a:srgbClr val="C00000"/>
                </a:solidFill>
                <a:latin typeface="微软雅黑" panose="020B0503020204020204" pitchFamily="34" charset="-122"/>
                <a:ea typeface="微软雅黑" panose="020B0503020204020204" pitchFamily="34" charset="-122"/>
              </a:rPr>
              <a:t>THGEM</a:t>
            </a:r>
            <a:r>
              <a:rPr lang="zh-CN" altLang="en-US" sz="1400" dirty="0">
                <a:solidFill>
                  <a:srgbClr val="C00000"/>
                </a:solidFill>
                <a:latin typeface="微软雅黑" panose="020B0503020204020204" pitchFamily="34" charset="-122"/>
                <a:ea typeface="微软雅黑" panose="020B0503020204020204" pitchFamily="34" charset="-122"/>
              </a:rPr>
              <a:t>孔中心电场</a:t>
            </a:r>
            <a:r>
              <a:rPr lang="en-US" altLang="zh-CN" sz="14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左</a:t>
            </a:r>
            <a:r>
              <a:rPr lang="en-US" altLang="zh-CN" sz="14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和垂直孔壁的电场</a:t>
            </a:r>
            <a:r>
              <a:rPr lang="en-US" altLang="zh-CN" sz="14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右</a:t>
            </a:r>
            <a:r>
              <a:rPr lang="en-US" altLang="zh-CN" sz="1400" dirty="0">
                <a:solidFill>
                  <a:srgbClr val="C00000"/>
                </a:solidFill>
                <a:latin typeface="微软雅黑" panose="020B0503020204020204" pitchFamily="34" charset="-122"/>
                <a:ea typeface="微软雅黑" panose="020B0503020204020204" pitchFamily="34" charset="-122"/>
              </a:rPr>
              <a:t>)</a:t>
            </a:r>
            <a:r>
              <a:rPr lang="zh-CN" altLang="en-US" sz="1400" dirty="0">
                <a:solidFill>
                  <a:srgbClr val="C00000"/>
                </a:solidFill>
                <a:latin typeface="微软雅黑" panose="020B0503020204020204" pitchFamily="34" charset="-122"/>
                <a:ea typeface="微软雅黑" panose="020B0503020204020204" pitchFamily="34" charset="-122"/>
              </a:rPr>
              <a:t>随迭代次数的变化</a:t>
            </a:r>
          </a:p>
        </p:txBody>
      </p:sp>
      <p:cxnSp>
        <p:nvCxnSpPr>
          <p:cNvPr id="93" name="直接连接符 92"/>
          <p:cNvCxnSpPr/>
          <p:nvPr/>
        </p:nvCxnSpPr>
        <p:spPr>
          <a:xfrm>
            <a:off x="2244027" y="1786635"/>
            <a:ext cx="0" cy="15808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3035333" y="1778696"/>
            <a:ext cx="0" cy="1580831"/>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a:off x="2244029" y="2677243"/>
            <a:ext cx="791307" cy="10619"/>
          </a:xfrm>
          <a:prstGeom prst="straightConnector1">
            <a:avLst/>
          </a:prstGeom>
          <a:ln w="95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7" name="文本框 13"/>
          <p:cNvSpPr txBox="1">
            <a:spLocks noChangeArrowheads="1"/>
          </p:cNvSpPr>
          <p:nvPr/>
        </p:nvSpPr>
        <p:spPr bwMode="auto">
          <a:xfrm>
            <a:off x="2155491" y="2876036"/>
            <a:ext cx="1171724"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051" dirty="0">
                <a:solidFill>
                  <a:schemeClr val="tx2"/>
                </a:solidFill>
                <a:latin typeface="微软雅黑" panose="020B0503020204020204" pitchFamily="34" charset="-122"/>
                <a:ea typeface="微软雅黑" panose="020B0503020204020204" pitchFamily="34" charset="-122"/>
              </a:rPr>
              <a:t>THGEM hole</a:t>
            </a:r>
            <a:endParaRPr lang="zh-CN" altLang="en-US" sz="1051" dirty="0">
              <a:solidFill>
                <a:schemeClr val="tx2"/>
              </a:solidFill>
              <a:latin typeface="微软雅黑" panose="020B0503020204020204" pitchFamily="34" charset="-122"/>
              <a:ea typeface="微软雅黑" panose="020B0503020204020204" pitchFamily="34" charset="-122"/>
            </a:endParaRPr>
          </a:p>
        </p:txBody>
      </p:sp>
      <p:sp>
        <p:nvSpPr>
          <p:cNvPr id="98" name="TextBox 6"/>
          <p:cNvSpPr txBox="1"/>
          <p:nvPr/>
        </p:nvSpPr>
        <p:spPr>
          <a:xfrm>
            <a:off x="979447" y="242193"/>
            <a:ext cx="2249334" cy="400110"/>
          </a:xfrm>
          <a:prstGeom prst="rect">
            <a:avLst/>
          </a:prstGeom>
          <a:noFill/>
        </p:spPr>
        <p:txBody>
          <a:bodyPr wrap="none" rtlCol="0">
            <a:spAutoFit/>
          </a:bodyPr>
          <a:lstStyle/>
          <a:p>
            <a:r>
              <a:rPr lang="zh-CN" altLang="en-US" sz="2000" spc="300" dirty="0">
                <a:latin typeface="方正兰亭细黑_GBK" pitchFamily="2" charset="-122"/>
                <a:ea typeface="方正兰亭细黑_GBK" pitchFamily="2" charset="-122"/>
              </a:rPr>
              <a:t>模拟过程和结果</a:t>
            </a:r>
          </a:p>
        </p:txBody>
      </p:sp>
      <p:sp>
        <p:nvSpPr>
          <p:cNvPr id="99" name="TextBox 7"/>
          <p:cNvSpPr txBox="1"/>
          <p:nvPr/>
        </p:nvSpPr>
        <p:spPr>
          <a:xfrm>
            <a:off x="3411226" y="257490"/>
            <a:ext cx="3672800" cy="338554"/>
          </a:xfrm>
          <a:prstGeom prst="rect">
            <a:avLst/>
          </a:prstGeom>
          <a:noFill/>
        </p:spPr>
        <p:txBody>
          <a:bodyPr wrap="none" rtlCol="0">
            <a:spAutoFit/>
          </a:bodyPr>
          <a:lstStyle/>
          <a:p>
            <a:pPr algn="ctr"/>
            <a:r>
              <a:rPr lang="en-US" altLang="zh-CN" sz="1600" cap="all" dirty="0">
                <a:solidFill>
                  <a:srgbClr val="C00000"/>
                </a:solidFill>
                <a:latin typeface="Kozuka Gothic Pro R" pitchFamily="34" charset="-128"/>
                <a:ea typeface="Kozuka Gothic Pro R" pitchFamily="34" charset="-128"/>
              </a:rPr>
              <a:t>Simulation Process and Results</a:t>
            </a:r>
            <a:endParaRPr lang="zh-CN" altLang="en-US" sz="1600" cap="all" dirty="0">
              <a:solidFill>
                <a:srgbClr val="C00000"/>
              </a:solidFill>
              <a:latin typeface="Kozuka Gothic Pro R" pitchFamily="34" charset="-128"/>
              <a:ea typeface="Kozuka Gothic Pro R" pitchFamily="34" charset="-128"/>
            </a:endParaRPr>
          </a:p>
        </p:txBody>
      </p:sp>
      <p:sp>
        <p:nvSpPr>
          <p:cNvPr id="9" name="文本框 8"/>
          <p:cNvSpPr txBox="1"/>
          <p:nvPr/>
        </p:nvSpPr>
        <p:spPr>
          <a:xfrm>
            <a:off x="2977893" y="749448"/>
            <a:ext cx="2577612"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迭代添加电荷计算电场</a:t>
            </a:r>
          </a:p>
        </p:txBody>
      </p:sp>
      <p:sp>
        <p:nvSpPr>
          <p:cNvPr id="10" name="文本框 9"/>
          <p:cNvSpPr txBox="1"/>
          <p:nvPr/>
        </p:nvSpPr>
        <p:spPr>
          <a:xfrm>
            <a:off x="1031129" y="4056056"/>
            <a:ext cx="6910083" cy="646331"/>
          </a:xfrm>
          <a:prstGeom prst="rect">
            <a:avLst/>
          </a:prstGeom>
          <a:noFill/>
        </p:spPr>
        <p:txBody>
          <a:bodyPr wrap="square" rtlCol="0">
            <a:spAutoFit/>
          </a:bodyPr>
          <a:lstStyle/>
          <a:p>
            <a:pPr marL="171446" indent="-171446">
              <a:buClr>
                <a:srgbClr val="C00000"/>
              </a:buClr>
              <a:buFont typeface="Wingdings" panose="05000000000000000000" pitchFamily="2" charset="2"/>
              <a:buChar char="l"/>
            </a:pPr>
            <a:r>
              <a:rPr lang="zh-CN" altLang="en-US" sz="1200" dirty="0">
                <a:latin typeface="微软雅黑" panose="020B0503020204020204" pitchFamily="34" charset="-122"/>
                <a:ea typeface="微软雅黑" panose="020B0503020204020204" pitchFamily="34" charset="-122"/>
              </a:rPr>
              <a:t>迭代添加电荷过程中，</a:t>
            </a:r>
            <a:r>
              <a:rPr lang="en-US" altLang="zh-CN" sz="1200" dirty="0">
                <a:latin typeface="微软雅黑" panose="020B0503020204020204" pitchFamily="34" charset="-122"/>
                <a:ea typeface="微软雅黑" panose="020B0503020204020204" pitchFamily="34" charset="-122"/>
              </a:rPr>
              <a:t>THGEM</a:t>
            </a:r>
            <a:r>
              <a:rPr lang="zh-CN" altLang="en-US" sz="1200" dirty="0">
                <a:latin typeface="微软雅黑" panose="020B0503020204020204" pitchFamily="34" charset="-122"/>
                <a:ea typeface="微软雅黑" panose="020B0503020204020204" pitchFamily="34" charset="-122"/>
              </a:rPr>
              <a:t>孔中心电场减小，垂直绝缘介质表面的电场分量减小慢慢趋近</a:t>
            </a:r>
            <a:r>
              <a:rPr lang="en-US" altLang="zh-CN" sz="1200" dirty="0">
                <a:latin typeface="微软雅黑" panose="020B0503020204020204" pitchFamily="34" charset="-122"/>
                <a:ea typeface="微软雅黑" panose="020B0503020204020204" pitchFamily="34" charset="-122"/>
              </a:rPr>
              <a:t>0</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      </a:t>
            </a:r>
          </a:p>
          <a:p>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增益减小，电荷在介质表面堆积减少直至达到平衡</a:t>
            </a:r>
          </a:p>
        </p:txBody>
      </p:sp>
      <p:cxnSp>
        <p:nvCxnSpPr>
          <p:cNvPr id="12" name="肘形连接符 11"/>
          <p:cNvCxnSpPr/>
          <p:nvPr/>
        </p:nvCxnSpPr>
        <p:spPr>
          <a:xfrm rot="16200000" flipH="1">
            <a:off x="1113895" y="4346367"/>
            <a:ext cx="330779" cy="174201"/>
          </a:xfrm>
          <a:prstGeom prst="bentConnector3">
            <a:avLst>
              <a:gd name="adj1" fmla="val 98908"/>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页脚占位符 16"/>
          <p:cNvSpPr>
            <a:spLocks noGrp="1"/>
          </p:cNvSpPr>
          <p:nvPr>
            <p:ph type="ftr" sz="quarter" idx="11"/>
          </p:nvPr>
        </p:nvSpPr>
        <p:spPr/>
        <p:txBody>
          <a:bodyPr/>
          <a:lstStyle/>
          <a:p>
            <a:r>
              <a:rPr lang="zh-CN" altLang="en-US" smtClean="0"/>
              <a:t>第八届先进气体探测器研讨会   湖南衡阳</a:t>
            </a:r>
            <a:endParaRPr lang="zh-CN" altLang="en-US"/>
          </a:p>
        </p:txBody>
      </p:sp>
      <p:sp>
        <p:nvSpPr>
          <p:cNvPr id="18" name="灯片编号占位符 17"/>
          <p:cNvSpPr>
            <a:spLocks noGrp="1"/>
          </p:cNvSpPr>
          <p:nvPr>
            <p:ph type="sldNum" sz="quarter" idx="12"/>
          </p:nvPr>
        </p:nvSpPr>
        <p:spPr/>
        <p:txBody>
          <a:bodyPr/>
          <a:lstStyle/>
          <a:p>
            <a:fld id="{E1BEBC7A-FD02-486B-81B5-A845787C689C}" type="slidenum">
              <a:rPr lang="zh-CN" altLang="en-US" smtClean="0"/>
              <a:t>9</a:t>
            </a:fld>
            <a:endParaRPr lang="zh-CN" altLang="en-US"/>
          </a:p>
        </p:txBody>
      </p:sp>
    </p:spTree>
    <p:custDataLst>
      <p:tags r:id="rId1"/>
    </p:custDataLst>
    <p:extLst>
      <p:ext uri="{BB962C8B-B14F-4D97-AF65-F5344CB8AC3E}">
        <p14:creationId xmlns:p14="http://schemas.microsoft.com/office/powerpoint/2010/main" val="13824836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11111111"/>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SELECTED" val="True"/>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SELECTED" val="True"/>
</p:tagLst>
</file>

<file path=ppt/tags/tag3.xml><?xml version="1.0" encoding="utf-8"?>
<p:tagLst xmlns:a="http://schemas.openxmlformats.org/drawingml/2006/main" xmlns:r="http://schemas.openxmlformats.org/officeDocument/2006/relationships" xmlns:p="http://schemas.openxmlformats.org/presentationml/2006/main">
  <p:tag name="SELECTED" val="True"/>
</p:tagLst>
</file>

<file path=ppt/tags/tag4.xml><?xml version="1.0" encoding="utf-8"?>
<p:tagLst xmlns:a="http://schemas.openxmlformats.org/drawingml/2006/main" xmlns:r="http://schemas.openxmlformats.org/officeDocument/2006/relationships" xmlns:p="http://schemas.openxmlformats.org/presentationml/2006/main">
  <p:tag name="SELECTED" val="True"/>
</p:tagLst>
</file>

<file path=ppt/tags/tag5.xml><?xml version="1.0" encoding="utf-8"?>
<p:tagLst xmlns:a="http://schemas.openxmlformats.org/drawingml/2006/main" xmlns:r="http://schemas.openxmlformats.org/officeDocument/2006/relationships" xmlns:p="http://schemas.openxmlformats.org/presentationml/2006/main">
  <p:tag name="SELECTED" val="True"/>
</p:tagLst>
</file>

<file path=ppt/tags/tag6.xml><?xml version="1.0" encoding="utf-8"?>
<p:tagLst xmlns:a="http://schemas.openxmlformats.org/drawingml/2006/main" xmlns:r="http://schemas.openxmlformats.org/officeDocument/2006/relationships" xmlns:p="http://schemas.openxmlformats.org/presentationml/2006/main">
  <p:tag name="SELECTED" val="True"/>
</p:tagLst>
</file>

<file path=ppt/tags/tag7.xml><?xml version="1.0" encoding="utf-8"?>
<p:tagLst xmlns:a="http://schemas.openxmlformats.org/drawingml/2006/main" xmlns:r="http://schemas.openxmlformats.org/officeDocument/2006/relationships" xmlns:p="http://schemas.openxmlformats.org/presentationml/2006/main">
  <p:tag name="SELECTED" val="True"/>
</p:tagLst>
</file>

<file path=ppt/tags/tag8.xml><?xml version="1.0" encoding="utf-8"?>
<p:tagLst xmlns:a="http://schemas.openxmlformats.org/drawingml/2006/main" xmlns:r="http://schemas.openxmlformats.org/officeDocument/2006/relationships" xmlns:p="http://schemas.openxmlformats.org/presentationml/2006/main">
  <p:tag name="SELECTED" val="True"/>
</p:tagLst>
</file>

<file path=ppt/tags/tag9.xml><?xml version="1.0" encoding="utf-8"?>
<p:tagLst xmlns:a="http://schemas.openxmlformats.org/drawingml/2006/main" xmlns:r="http://schemas.openxmlformats.org/officeDocument/2006/relationships" xmlns:p="http://schemas.openxmlformats.org/presentationml/2006/main">
  <p:tag name="SELECTED" val="True"/>
</p:tagLst>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9983</TotalTime>
  <Words>1718</Words>
  <Application>Microsoft Office PowerPoint</Application>
  <PresentationFormat>全屏显示(16:9)</PresentationFormat>
  <Paragraphs>286</Paragraphs>
  <Slides>16</Slides>
  <Notes>16</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16</vt:i4>
      </vt:variant>
    </vt:vector>
  </HeadingPairs>
  <TitlesOfParts>
    <vt:vector size="34" baseType="lpstr">
      <vt:lpstr>DFKai-SB</vt:lpstr>
      <vt:lpstr>Kozuka Gothic Pr6N M</vt:lpstr>
      <vt:lpstr>Kozuka Gothic Pro R</vt:lpstr>
      <vt:lpstr>Watford DB</vt:lpstr>
      <vt:lpstr>方正超粗黑简体</vt:lpstr>
      <vt:lpstr>方正兰亭粗黑_GBK</vt:lpstr>
      <vt:lpstr>方正兰亭细黑_GBK</vt:lpstr>
      <vt:lpstr>宋体</vt:lpstr>
      <vt:lpstr>微软雅黑</vt:lpstr>
      <vt:lpstr>造字工房劲黑（非商用）常规体</vt:lpstr>
      <vt:lpstr>Arial</vt:lpstr>
      <vt:lpstr>Calibri</vt:lpstr>
      <vt:lpstr>Cambria Math</vt:lpstr>
      <vt:lpstr>DejaVu Sans Mono</vt:lpstr>
      <vt:lpstr>Impact</vt:lpstr>
      <vt:lpstr>Microsoft Himalaya</vt:lpstr>
      <vt:lpstr>Wingdings</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优品PPT</dc:creator>
  <cp:keywords>http:/www.ypppt.com</cp:keywords>
  <dc:description/>
  <cp:lastModifiedBy>lv you</cp:lastModifiedBy>
  <cp:revision>220</cp:revision>
  <dcterms:created xsi:type="dcterms:W3CDTF">2015-01-23T04:02:45Z</dcterms:created>
  <dcterms:modified xsi:type="dcterms:W3CDTF">2018-10-13T15:11:10Z</dcterms:modified>
  <cp:category/>
  <cp:contentStatus>12sc.taobao.com</cp:contentStatus>
</cp:coreProperties>
</file>