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ink/ink3.xml" ContentType="application/inkml+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818" r:id="rId1"/>
  </p:sldMasterIdLst>
  <p:notesMasterIdLst>
    <p:notesMasterId r:id="rId27"/>
  </p:notesMasterIdLst>
  <p:sldIdLst>
    <p:sldId id="256" r:id="rId2"/>
    <p:sldId id="368" r:id="rId3"/>
    <p:sldId id="296" r:id="rId4"/>
    <p:sldId id="417" r:id="rId5"/>
    <p:sldId id="426" r:id="rId6"/>
    <p:sldId id="393" r:id="rId7"/>
    <p:sldId id="403" r:id="rId8"/>
    <p:sldId id="365" r:id="rId9"/>
    <p:sldId id="414" r:id="rId10"/>
    <p:sldId id="381" r:id="rId11"/>
    <p:sldId id="409" r:id="rId12"/>
    <p:sldId id="405" r:id="rId13"/>
    <p:sldId id="406" r:id="rId14"/>
    <p:sldId id="407" r:id="rId15"/>
    <p:sldId id="410" r:id="rId16"/>
    <p:sldId id="416" r:id="rId17"/>
    <p:sldId id="404" r:id="rId18"/>
    <p:sldId id="418" r:id="rId19"/>
    <p:sldId id="420" r:id="rId20"/>
    <p:sldId id="421" r:id="rId21"/>
    <p:sldId id="423" r:id="rId22"/>
    <p:sldId id="424" r:id="rId23"/>
    <p:sldId id="425" r:id="rId24"/>
    <p:sldId id="292" r:id="rId25"/>
    <p:sldId id="293" r:id="rId26"/>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521415D9-36F7-43E2-AB2F-B90AF26B5E84}">
      <p14:sectionLst xmlns:p14="http://schemas.microsoft.com/office/powerpoint/2010/main">
        <p14:section name="默认节" id="{023BC792-5A12-4F40-852F-1A64D1B79170}">
          <p14:sldIdLst>
            <p14:sldId id="256"/>
            <p14:sldId id="368"/>
            <p14:sldId id="296"/>
            <p14:sldId id="417"/>
            <p14:sldId id="426"/>
          </p14:sldIdLst>
        </p14:section>
        <p14:section name="无标题节" id="{9B9640E3-3430-4195-86EA-3D59DB6199A5}">
          <p14:sldIdLst>
            <p14:sldId id="393"/>
            <p14:sldId id="403"/>
            <p14:sldId id="365"/>
            <p14:sldId id="414"/>
            <p14:sldId id="381"/>
            <p14:sldId id="409"/>
            <p14:sldId id="405"/>
            <p14:sldId id="406"/>
            <p14:sldId id="407"/>
            <p14:sldId id="410"/>
            <p14:sldId id="416"/>
            <p14:sldId id="404"/>
            <p14:sldId id="418"/>
            <p14:sldId id="420"/>
            <p14:sldId id="421"/>
            <p14:sldId id="423"/>
            <p14:sldId id="424"/>
            <p14:sldId id="425"/>
            <p14:sldId id="292"/>
            <p14:sldId id="29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66"/>
    <a:srgbClr val="CCCC00"/>
    <a:srgbClr val="0E3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32" autoAdjust="0"/>
    <p:restoredTop sz="95170" autoAdjust="0"/>
  </p:normalViewPr>
  <p:slideViewPr>
    <p:cSldViewPr>
      <p:cViewPr>
        <p:scale>
          <a:sx n="100" d="100"/>
          <a:sy n="100" d="100"/>
        </p:scale>
        <p:origin x="-180" y="808"/>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1" d="100"/>
          <a:sy n="61" d="100"/>
        </p:scale>
        <p:origin x="-2468" y="-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ECFBF5-5600-47CE-810D-18787D9B01B3}" type="doc">
      <dgm:prSet loTypeId="urn:microsoft.com/office/officeart/2005/8/layout/arrow6" loCatId="process" qsTypeId="urn:microsoft.com/office/officeart/2005/8/quickstyle/simple1" qsCatId="simple" csTypeId="urn:microsoft.com/office/officeart/2005/8/colors/accent1_2" csCatId="accent1" phldr="1"/>
      <dgm:spPr/>
      <dgm:t>
        <a:bodyPr/>
        <a:lstStyle/>
        <a:p>
          <a:endParaRPr lang="zh-CN" altLang="en-US"/>
        </a:p>
      </dgm:t>
    </dgm:pt>
    <dgm:pt modelId="{FF7C8036-DDAC-4E6E-97B2-445D46FFC932}">
      <dgm:prSet phldrT="[文本]"/>
      <dgm:spPr/>
      <dgm:t>
        <a:bodyPr/>
        <a:lstStyle/>
        <a:p>
          <a:r>
            <a:rPr lang="zh-CN" altLang="en-US" dirty="0" smtClean="0"/>
            <a:t>高注量率辐射场应用</a:t>
          </a:r>
          <a:endParaRPr lang="zh-CN" altLang="en-US" dirty="0"/>
        </a:p>
      </dgm:t>
    </dgm:pt>
    <dgm:pt modelId="{48BB8F39-C9F5-4D99-B7A4-A7F2F6EB0480}" type="parTrans" cxnId="{F107A9E2-59EC-4B08-800F-1BD073031E3D}">
      <dgm:prSet/>
      <dgm:spPr/>
      <dgm:t>
        <a:bodyPr/>
        <a:lstStyle/>
        <a:p>
          <a:endParaRPr lang="zh-CN" altLang="en-US"/>
        </a:p>
      </dgm:t>
    </dgm:pt>
    <dgm:pt modelId="{627E8959-AF9A-4FAC-8F3A-BD4C559F9C18}" type="sibTrans" cxnId="{F107A9E2-59EC-4B08-800F-1BD073031E3D}">
      <dgm:prSet/>
      <dgm:spPr/>
      <dgm:t>
        <a:bodyPr/>
        <a:lstStyle/>
        <a:p>
          <a:endParaRPr lang="zh-CN" altLang="en-US"/>
        </a:p>
      </dgm:t>
    </dgm:pt>
    <dgm:pt modelId="{F4992313-985C-4FAE-9276-57ED5FDB1BF7}">
      <dgm:prSet phldrT="[文本]"/>
      <dgm:spPr/>
      <dgm:t>
        <a:bodyPr/>
        <a:lstStyle/>
        <a:p>
          <a:r>
            <a:rPr lang="zh-CN" altLang="en-US" dirty="0" smtClean="0"/>
            <a:t>探测器</a:t>
          </a:r>
          <a:endParaRPr lang="en-US" altLang="zh-CN" dirty="0" smtClean="0"/>
        </a:p>
        <a:p>
          <a:r>
            <a:rPr lang="zh-CN" altLang="en-US" dirty="0" smtClean="0"/>
            <a:t>在线校准</a:t>
          </a:r>
          <a:endParaRPr lang="zh-CN" altLang="en-US" dirty="0"/>
        </a:p>
      </dgm:t>
    </dgm:pt>
    <dgm:pt modelId="{FB7E2E9A-72CC-4128-A442-9A84D6CB2175}" type="parTrans" cxnId="{5D282312-5F3A-40BE-83FD-64371BBF9ADD}">
      <dgm:prSet/>
      <dgm:spPr/>
      <dgm:t>
        <a:bodyPr/>
        <a:lstStyle/>
        <a:p>
          <a:endParaRPr lang="zh-CN" altLang="en-US"/>
        </a:p>
      </dgm:t>
    </dgm:pt>
    <dgm:pt modelId="{5404A546-0A5F-4750-98A2-D0C0BD14C8FD}" type="sibTrans" cxnId="{5D282312-5F3A-40BE-83FD-64371BBF9ADD}">
      <dgm:prSet/>
      <dgm:spPr/>
      <dgm:t>
        <a:bodyPr/>
        <a:lstStyle/>
        <a:p>
          <a:endParaRPr lang="zh-CN" altLang="en-US"/>
        </a:p>
      </dgm:t>
    </dgm:pt>
    <dgm:pt modelId="{532164CB-5E40-41DA-A9AD-689E0BBD4839}" type="pres">
      <dgm:prSet presAssocID="{AAECFBF5-5600-47CE-810D-18787D9B01B3}" presName="compositeShape" presStyleCnt="0">
        <dgm:presLayoutVars>
          <dgm:chMax val="2"/>
          <dgm:dir/>
          <dgm:resizeHandles val="exact"/>
        </dgm:presLayoutVars>
      </dgm:prSet>
      <dgm:spPr/>
      <dgm:t>
        <a:bodyPr/>
        <a:lstStyle/>
        <a:p>
          <a:endParaRPr lang="zh-CN" altLang="en-US"/>
        </a:p>
      </dgm:t>
    </dgm:pt>
    <dgm:pt modelId="{31EF8BB0-DBD5-4259-ADCE-B6F80E7EBE79}" type="pres">
      <dgm:prSet presAssocID="{AAECFBF5-5600-47CE-810D-18787D9B01B3}" presName="ribbon" presStyleLbl="node1" presStyleIdx="0" presStyleCnt="1"/>
      <dgm:spPr/>
    </dgm:pt>
    <dgm:pt modelId="{938A617D-3489-450F-A437-0113C6A264E6}" type="pres">
      <dgm:prSet presAssocID="{AAECFBF5-5600-47CE-810D-18787D9B01B3}" presName="leftArrowText" presStyleLbl="node1" presStyleIdx="0" presStyleCnt="1">
        <dgm:presLayoutVars>
          <dgm:chMax val="0"/>
          <dgm:bulletEnabled val="1"/>
        </dgm:presLayoutVars>
      </dgm:prSet>
      <dgm:spPr/>
      <dgm:t>
        <a:bodyPr/>
        <a:lstStyle/>
        <a:p>
          <a:endParaRPr lang="zh-CN" altLang="en-US"/>
        </a:p>
      </dgm:t>
    </dgm:pt>
    <dgm:pt modelId="{93844209-6718-459B-A501-B0ECE040688A}" type="pres">
      <dgm:prSet presAssocID="{AAECFBF5-5600-47CE-810D-18787D9B01B3}" presName="rightArrowText" presStyleLbl="node1" presStyleIdx="0" presStyleCnt="1">
        <dgm:presLayoutVars>
          <dgm:chMax val="0"/>
          <dgm:bulletEnabled val="1"/>
        </dgm:presLayoutVars>
      </dgm:prSet>
      <dgm:spPr/>
      <dgm:t>
        <a:bodyPr/>
        <a:lstStyle/>
        <a:p>
          <a:endParaRPr lang="zh-CN" altLang="en-US"/>
        </a:p>
      </dgm:t>
    </dgm:pt>
  </dgm:ptLst>
  <dgm:cxnLst>
    <dgm:cxn modelId="{5B785016-32F6-4E70-B89B-7BFB2EDDF475}" type="presOf" srcId="{FF7C8036-DDAC-4E6E-97B2-445D46FFC932}" destId="{938A617D-3489-450F-A437-0113C6A264E6}" srcOrd="0" destOrd="0" presId="urn:microsoft.com/office/officeart/2005/8/layout/arrow6"/>
    <dgm:cxn modelId="{F107A9E2-59EC-4B08-800F-1BD073031E3D}" srcId="{AAECFBF5-5600-47CE-810D-18787D9B01B3}" destId="{FF7C8036-DDAC-4E6E-97B2-445D46FFC932}" srcOrd="0" destOrd="0" parTransId="{48BB8F39-C9F5-4D99-B7A4-A7F2F6EB0480}" sibTransId="{627E8959-AF9A-4FAC-8F3A-BD4C559F9C18}"/>
    <dgm:cxn modelId="{5D282312-5F3A-40BE-83FD-64371BBF9ADD}" srcId="{AAECFBF5-5600-47CE-810D-18787D9B01B3}" destId="{F4992313-985C-4FAE-9276-57ED5FDB1BF7}" srcOrd="1" destOrd="0" parTransId="{FB7E2E9A-72CC-4128-A442-9A84D6CB2175}" sibTransId="{5404A546-0A5F-4750-98A2-D0C0BD14C8FD}"/>
    <dgm:cxn modelId="{5E62C9E3-3BBD-4C67-804A-4AD43207EFFD}" type="presOf" srcId="{AAECFBF5-5600-47CE-810D-18787D9B01B3}" destId="{532164CB-5E40-41DA-A9AD-689E0BBD4839}" srcOrd="0" destOrd="0" presId="urn:microsoft.com/office/officeart/2005/8/layout/arrow6"/>
    <dgm:cxn modelId="{6CCBAC08-7104-48AF-BFC8-807DD146ABBB}" type="presOf" srcId="{F4992313-985C-4FAE-9276-57ED5FDB1BF7}" destId="{93844209-6718-459B-A501-B0ECE040688A}" srcOrd="0" destOrd="0" presId="urn:microsoft.com/office/officeart/2005/8/layout/arrow6"/>
    <dgm:cxn modelId="{6C37B554-F054-4954-BFF4-9EE8B4334917}" type="presParOf" srcId="{532164CB-5E40-41DA-A9AD-689E0BBD4839}" destId="{31EF8BB0-DBD5-4259-ADCE-B6F80E7EBE79}" srcOrd="0" destOrd="0" presId="urn:microsoft.com/office/officeart/2005/8/layout/arrow6"/>
    <dgm:cxn modelId="{F0857435-6223-4B9B-9ACB-B64C3C180875}" type="presParOf" srcId="{532164CB-5E40-41DA-A9AD-689E0BBD4839}" destId="{938A617D-3489-450F-A437-0113C6A264E6}" srcOrd="1" destOrd="0" presId="urn:microsoft.com/office/officeart/2005/8/layout/arrow6"/>
    <dgm:cxn modelId="{D63BAB6B-ADCB-4ADD-99F4-4E118BAB4B06}" type="presParOf" srcId="{532164CB-5E40-41DA-A9AD-689E0BBD4839}" destId="{93844209-6718-459B-A501-B0ECE040688A}"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08447F-2EC1-4BAD-927C-052C4EE4E0BB}"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zh-CN" altLang="en-US"/>
        </a:p>
      </dgm:t>
    </dgm:pt>
    <dgm:pt modelId="{33E1512A-AD8B-40EA-99B8-4DEF51D4DCAB}">
      <dgm:prSet phldrT="[文本]" custT="1"/>
      <dgm:spPr/>
      <dgm:t>
        <a:bodyPr/>
        <a:lstStyle/>
        <a:p>
          <a:r>
            <a:rPr lang="zh-CN" altLang="en-US" sz="5400" dirty="0" smtClean="0">
              <a:solidFill>
                <a:srgbClr val="C00000"/>
              </a:solidFill>
            </a:rPr>
            <a:t>探测器结构设计</a:t>
          </a:r>
          <a:endParaRPr lang="zh-CN" altLang="en-US" sz="5400" dirty="0">
            <a:solidFill>
              <a:srgbClr val="C00000"/>
            </a:solidFill>
          </a:endParaRPr>
        </a:p>
      </dgm:t>
    </dgm:pt>
    <dgm:pt modelId="{892391C5-6C88-4853-984E-263DA6C71881}" type="parTrans" cxnId="{A8EEC6B1-8C0D-4B5F-AAD3-E0C6A3F0E873}">
      <dgm:prSet/>
      <dgm:spPr/>
      <dgm:t>
        <a:bodyPr/>
        <a:lstStyle/>
        <a:p>
          <a:endParaRPr lang="zh-CN" altLang="en-US"/>
        </a:p>
      </dgm:t>
    </dgm:pt>
    <dgm:pt modelId="{1ABEBBB0-A85F-41B6-9E46-7CA3904402C2}" type="sibTrans" cxnId="{A8EEC6B1-8C0D-4B5F-AAD3-E0C6A3F0E873}">
      <dgm:prSet/>
      <dgm:spPr/>
      <dgm:t>
        <a:bodyPr/>
        <a:lstStyle/>
        <a:p>
          <a:endParaRPr lang="zh-CN" altLang="en-US"/>
        </a:p>
      </dgm:t>
    </dgm:pt>
    <dgm:pt modelId="{EE3488B6-67F7-4524-AF15-E9364761A3A3}">
      <dgm:prSet phldrT="[文本]" custT="1"/>
      <dgm:spPr/>
      <dgm:t>
        <a:bodyPr/>
        <a:lstStyle/>
        <a:p>
          <a:r>
            <a:rPr lang="en-US" altLang="zh-CN" sz="5400" dirty="0" smtClean="0"/>
            <a:t>X</a:t>
          </a:r>
          <a:r>
            <a:rPr lang="zh-CN" altLang="en-US" sz="5400" dirty="0" smtClean="0"/>
            <a:t>射线与</a:t>
          </a:r>
          <a:r>
            <a:rPr lang="en-US" altLang="zh-CN" sz="5400" dirty="0" smtClean="0">
              <a:latin typeface="Times New Roman" pitchFamily="18" charset="0"/>
              <a:ea typeface="宋体"/>
              <a:cs typeface="Times New Roman" pitchFamily="18" charset="0"/>
            </a:rPr>
            <a:t>α </a:t>
          </a:r>
          <a:r>
            <a:rPr lang="zh-CN" altLang="en-US" sz="5400" dirty="0" smtClean="0">
              <a:latin typeface="Times New Roman" pitchFamily="18" charset="0"/>
              <a:ea typeface="宋体"/>
              <a:cs typeface="Times New Roman" pitchFamily="18" charset="0"/>
            </a:rPr>
            <a:t>源测试</a:t>
          </a:r>
          <a:endParaRPr lang="zh-CN" altLang="en-US" sz="5400" dirty="0">
            <a:latin typeface="Times New Roman" pitchFamily="18" charset="0"/>
            <a:cs typeface="Times New Roman" pitchFamily="18" charset="0"/>
          </a:endParaRPr>
        </a:p>
      </dgm:t>
    </dgm:pt>
    <dgm:pt modelId="{EE602285-A3BE-4B77-8814-79240D8046FB}" type="parTrans" cxnId="{81811813-4411-409B-8DA2-F6CB04FD8B84}">
      <dgm:prSet/>
      <dgm:spPr/>
      <dgm:t>
        <a:bodyPr/>
        <a:lstStyle/>
        <a:p>
          <a:endParaRPr lang="zh-CN" altLang="en-US"/>
        </a:p>
      </dgm:t>
    </dgm:pt>
    <dgm:pt modelId="{F4C9BA29-34BB-4812-BD53-BA8386D2E03A}" type="sibTrans" cxnId="{81811813-4411-409B-8DA2-F6CB04FD8B84}">
      <dgm:prSet/>
      <dgm:spPr/>
      <dgm:t>
        <a:bodyPr/>
        <a:lstStyle/>
        <a:p>
          <a:endParaRPr lang="zh-CN" altLang="en-US"/>
        </a:p>
      </dgm:t>
    </dgm:pt>
    <dgm:pt modelId="{A01818BD-5246-4EEA-81B5-6C13883BE0D4}" type="pres">
      <dgm:prSet presAssocID="{4908447F-2EC1-4BAD-927C-052C4EE4E0BB}" presName="rootnode" presStyleCnt="0">
        <dgm:presLayoutVars>
          <dgm:chMax/>
          <dgm:chPref/>
          <dgm:dir/>
          <dgm:animLvl val="lvl"/>
        </dgm:presLayoutVars>
      </dgm:prSet>
      <dgm:spPr/>
      <dgm:t>
        <a:bodyPr/>
        <a:lstStyle/>
        <a:p>
          <a:endParaRPr lang="zh-CN" altLang="en-US"/>
        </a:p>
      </dgm:t>
    </dgm:pt>
    <dgm:pt modelId="{ADC9A593-261A-4052-823A-F50266C9F4B5}" type="pres">
      <dgm:prSet presAssocID="{33E1512A-AD8B-40EA-99B8-4DEF51D4DCAB}" presName="composite" presStyleCnt="0"/>
      <dgm:spPr/>
    </dgm:pt>
    <dgm:pt modelId="{D078BA66-ABED-4F00-A764-2DAB328F4B4A}" type="pres">
      <dgm:prSet presAssocID="{33E1512A-AD8B-40EA-99B8-4DEF51D4DCAB}" presName="LShape" presStyleLbl="alignNode1" presStyleIdx="0" presStyleCnt="3"/>
      <dgm:spPr/>
    </dgm:pt>
    <dgm:pt modelId="{E4936F1E-AE42-4098-9968-A6B68A40E13B}" type="pres">
      <dgm:prSet presAssocID="{33E1512A-AD8B-40EA-99B8-4DEF51D4DCAB}" presName="ParentText" presStyleLbl="revTx" presStyleIdx="0" presStyleCnt="2">
        <dgm:presLayoutVars>
          <dgm:chMax val="0"/>
          <dgm:chPref val="0"/>
          <dgm:bulletEnabled val="1"/>
        </dgm:presLayoutVars>
      </dgm:prSet>
      <dgm:spPr/>
      <dgm:t>
        <a:bodyPr/>
        <a:lstStyle/>
        <a:p>
          <a:endParaRPr lang="zh-CN" altLang="en-US"/>
        </a:p>
      </dgm:t>
    </dgm:pt>
    <dgm:pt modelId="{0DFE17AA-2DAE-421D-917B-718C0F3831C3}" type="pres">
      <dgm:prSet presAssocID="{33E1512A-AD8B-40EA-99B8-4DEF51D4DCAB}" presName="Triangle" presStyleLbl="alignNode1" presStyleIdx="1" presStyleCnt="3"/>
      <dgm:spPr/>
    </dgm:pt>
    <dgm:pt modelId="{48E4D34C-0F18-4F28-9143-12C5049AD266}" type="pres">
      <dgm:prSet presAssocID="{1ABEBBB0-A85F-41B6-9E46-7CA3904402C2}" presName="sibTrans" presStyleCnt="0"/>
      <dgm:spPr/>
    </dgm:pt>
    <dgm:pt modelId="{2C1AC9C1-717F-4EDA-A245-666A089455DB}" type="pres">
      <dgm:prSet presAssocID="{1ABEBBB0-A85F-41B6-9E46-7CA3904402C2}" presName="space" presStyleCnt="0"/>
      <dgm:spPr/>
    </dgm:pt>
    <dgm:pt modelId="{13DFEB9C-4687-44C4-A0C5-FAC1E05CA3AA}" type="pres">
      <dgm:prSet presAssocID="{EE3488B6-67F7-4524-AF15-E9364761A3A3}" presName="composite" presStyleCnt="0"/>
      <dgm:spPr/>
    </dgm:pt>
    <dgm:pt modelId="{F6F0BA63-AFAC-4BD9-BF93-7401F5241F3A}" type="pres">
      <dgm:prSet presAssocID="{EE3488B6-67F7-4524-AF15-E9364761A3A3}" presName="LShape" presStyleLbl="alignNode1" presStyleIdx="2" presStyleCnt="3"/>
      <dgm:spPr/>
    </dgm:pt>
    <dgm:pt modelId="{D77E816A-324B-4FC3-8B11-695F75A82BC7}" type="pres">
      <dgm:prSet presAssocID="{EE3488B6-67F7-4524-AF15-E9364761A3A3}" presName="ParentText" presStyleLbl="revTx" presStyleIdx="1" presStyleCnt="2">
        <dgm:presLayoutVars>
          <dgm:chMax val="0"/>
          <dgm:chPref val="0"/>
          <dgm:bulletEnabled val="1"/>
        </dgm:presLayoutVars>
      </dgm:prSet>
      <dgm:spPr/>
      <dgm:t>
        <a:bodyPr/>
        <a:lstStyle/>
        <a:p>
          <a:endParaRPr lang="zh-CN" altLang="en-US"/>
        </a:p>
      </dgm:t>
    </dgm:pt>
  </dgm:ptLst>
  <dgm:cxnLst>
    <dgm:cxn modelId="{A8EEC6B1-8C0D-4B5F-AAD3-E0C6A3F0E873}" srcId="{4908447F-2EC1-4BAD-927C-052C4EE4E0BB}" destId="{33E1512A-AD8B-40EA-99B8-4DEF51D4DCAB}" srcOrd="0" destOrd="0" parTransId="{892391C5-6C88-4853-984E-263DA6C71881}" sibTransId="{1ABEBBB0-A85F-41B6-9E46-7CA3904402C2}"/>
    <dgm:cxn modelId="{7085519A-334A-4484-AE0C-E173B5AF4A8F}" type="presOf" srcId="{33E1512A-AD8B-40EA-99B8-4DEF51D4DCAB}" destId="{E4936F1E-AE42-4098-9968-A6B68A40E13B}" srcOrd="0" destOrd="0" presId="urn:microsoft.com/office/officeart/2009/3/layout/StepUpProcess"/>
    <dgm:cxn modelId="{DABFCE5B-E3CB-453F-9B64-1A1AEB778E0E}" type="presOf" srcId="{4908447F-2EC1-4BAD-927C-052C4EE4E0BB}" destId="{A01818BD-5246-4EEA-81B5-6C13883BE0D4}" srcOrd="0" destOrd="0" presId="urn:microsoft.com/office/officeart/2009/3/layout/StepUpProcess"/>
    <dgm:cxn modelId="{81811813-4411-409B-8DA2-F6CB04FD8B84}" srcId="{4908447F-2EC1-4BAD-927C-052C4EE4E0BB}" destId="{EE3488B6-67F7-4524-AF15-E9364761A3A3}" srcOrd="1" destOrd="0" parTransId="{EE602285-A3BE-4B77-8814-79240D8046FB}" sibTransId="{F4C9BA29-34BB-4812-BD53-BA8386D2E03A}"/>
    <dgm:cxn modelId="{79CA7189-6944-4C7C-8CB7-E6F2F835E87B}" type="presOf" srcId="{EE3488B6-67F7-4524-AF15-E9364761A3A3}" destId="{D77E816A-324B-4FC3-8B11-695F75A82BC7}" srcOrd="0" destOrd="0" presId="urn:microsoft.com/office/officeart/2009/3/layout/StepUpProcess"/>
    <dgm:cxn modelId="{34823ED3-F7C5-4536-ACCE-39E44E491B47}" type="presParOf" srcId="{A01818BD-5246-4EEA-81B5-6C13883BE0D4}" destId="{ADC9A593-261A-4052-823A-F50266C9F4B5}" srcOrd="0" destOrd="0" presId="urn:microsoft.com/office/officeart/2009/3/layout/StepUpProcess"/>
    <dgm:cxn modelId="{CC3DDE0B-9E52-47AA-A07B-529127347707}" type="presParOf" srcId="{ADC9A593-261A-4052-823A-F50266C9F4B5}" destId="{D078BA66-ABED-4F00-A764-2DAB328F4B4A}" srcOrd="0" destOrd="0" presId="urn:microsoft.com/office/officeart/2009/3/layout/StepUpProcess"/>
    <dgm:cxn modelId="{4CB3BECE-C92B-4700-8ACB-45AA0FA57210}" type="presParOf" srcId="{ADC9A593-261A-4052-823A-F50266C9F4B5}" destId="{E4936F1E-AE42-4098-9968-A6B68A40E13B}" srcOrd="1" destOrd="0" presId="urn:microsoft.com/office/officeart/2009/3/layout/StepUpProcess"/>
    <dgm:cxn modelId="{9A65AC71-C7C8-4903-A626-CA7452444092}" type="presParOf" srcId="{ADC9A593-261A-4052-823A-F50266C9F4B5}" destId="{0DFE17AA-2DAE-421D-917B-718C0F3831C3}" srcOrd="2" destOrd="0" presId="urn:microsoft.com/office/officeart/2009/3/layout/StepUpProcess"/>
    <dgm:cxn modelId="{E6F54228-075A-4AC4-AEE0-29B503EFAC7E}" type="presParOf" srcId="{A01818BD-5246-4EEA-81B5-6C13883BE0D4}" destId="{48E4D34C-0F18-4F28-9143-12C5049AD266}" srcOrd="1" destOrd="0" presId="urn:microsoft.com/office/officeart/2009/3/layout/StepUpProcess"/>
    <dgm:cxn modelId="{25EAB4B6-3EBE-4E2D-80D6-E843735654D0}" type="presParOf" srcId="{48E4D34C-0F18-4F28-9143-12C5049AD266}" destId="{2C1AC9C1-717F-4EDA-A245-666A089455DB}" srcOrd="0" destOrd="0" presId="urn:microsoft.com/office/officeart/2009/3/layout/StepUpProcess"/>
    <dgm:cxn modelId="{F5F22D39-2AB7-45B7-AE76-439F5FA98FF3}" type="presParOf" srcId="{A01818BD-5246-4EEA-81B5-6C13883BE0D4}" destId="{13DFEB9C-4687-44C4-A0C5-FAC1E05CA3AA}" srcOrd="2" destOrd="0" presId="urn:microsoft.com/office/officeart/2009/3/layout/StepUpProcess"/>
    <dgm:cxn modelId="{3F142556-F378-47C1-93A8-30F25151F26E}" type="presParOf" srcId="{13DFEB9C-4687-44C4-A0C5-FAC1E05CA3AA}" destId="{F6F0BA63-AFAC-4BD9-BF93-7401F5241F3A}" srcOrd="0" destOrd="0" presId="urn:microsoft.com/office/officeart/2009/3/layout/StepUpProcess"/>
    <dgm:cxn modelId="{33AE23E5-D177-4A64-BAF7-87E5CA5F94E4}" type="presParOf" srcId="{13DFEB9C-4687-44C4-A0C5-FAC1E05CA3AA}" destId="{D77E816A-324B-4FC3-8B11-695F75A82BC7}"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08447F-2EC1-4BAD-927C-052C4EE4E0BB}"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zh-CN" altLang="en-US"/>
        </a:p>
      </dgm:t>
    </dgm:pt>
    <dgm:pt modelId="{33E1512A-AD8B-40EA-99B8-4DEF51D4DCAB}">
      <dgm:prSet phldrT="[文本]" custT="1"/>
      <dgm:spPr/>
      <dgm:t>
        <a:bodyPr/>
        <a:lstStyle/>
        <a:p>
          <a:r>
            <a:rPr lang="zh-CN" altLang="en-US" sz="5400" dirty="0" smtClean="0">
              <a:solidFill>
                <a:schemeClr val="tx1"/>
              </a:solidFill>
            </a:rPr>
            <a:t>探测器结构设计</a:t>
          </a:r>
          <a:endParaRPr lang="zh-CN" altLang="en-US" sz="5400" dirty="0">
            <a:solidFill>
              <a:schemeClr val="tx1"/>
            </a:solidFill>
          </a:endParaRPr>
        </a:p>
      </dgm:t>
    </dgm:pt>
    <dgm:pt modelId="{892391C5-6C88-4853-984E-263DA6C71881}" type="parTrans" cxnId="{A8EEC6B1-8C0D-4B5F-AAD3-E0C6A3F0E873}">
      <dgm:prSet/>
      <dgm:spPr/>
      <dgm:t>
        <a:bodyPr/>
        <a:lstStyle/>
        <a:p>
          <a:endParaRPr lang="zh-CN" altLang="en-US"/>
        </a:p>
      </dgm:t>
    </dgm:pt>
    <dgm:pt modelId="{1ABEBBB0-A85F-41B6-9E46-7CA3904402C2}" type="sibTrans" cxnId="{A8EEC6B1-8C0D-4B5F-AAD3-E0C6A3F0E873}">
      <dgm:prSet/>
      <dgm:spPr/>
      <dgm:t>
        <a:bodyPr/>
        <a:lstStyle/>
        <a:p>
          <a:endParaRPr lang="zh-CN" altLang="en-US"/>
        </a:p>
      </dgm:t>
    </dgm:pt>
    <dgm:pt modelId="{EE3488B6-67F7-4524-AF15-E9364761A3A3}">
      <dgm:prSet phldrT="[文本]" custT="1"/>
      <dgm:spPr/>
      <dgm:t>
        <a:bodyPr/>
        <a:lstStyle/>
        <a:p>
          <a:r>
            <a:rPr lang="en-US" altLang="zh-CN" sz="5400" dirty="0" smtClean="0">
              <a:solidFill>
                <a:srgbClr val="C00000"/>
              </a:solidFill>
            </a:rPr>
            <a:t>X</a:t>
          </a:r>
          <a:r>
            <a:rPr lang="zh-CN" altLang="en-US" sz="5400" dirty="0" smtClean="0">
              <a:solidFill>
                <a:srgbClr val="C00000"/>
              </a:solidFill>
            </a:rPr>
            <a:t>射线与</a:t>
          </a:r>
          <a:r>
            <a:rPr lang="en-US" altLang="zh-CN" sz="5400" dirty="0" smtClean="0">
              <a:solidFill>
                <a:srgbClr val="C00000"/>
              </a:solidFill>
              <a:latin typeface="Times New Roman" pitchFamily="18" charset="0"/>
              <a:ea typeface="宋体"/>
              <a:cs typeface="Times New Roman" pitchFamily="18" charset="0"/>
            </a:rPr>
            <a:t>α </a:t>
          </a:r>
          <a:r>
            <a:rPr lang="zh-CN" altLang="en-US" sz="5400" dirty="0" smtClean="0">
              <a:solidFill>
                <a:srgbClr val="C00000"/>
              </a:solidFill>
              <a:latin typeface="Times New Roman" pitchFamily="18" charset="0"/>
              <a:ea typeface="宋体"/>
              <a:cs typeface="Times New Roman" pitchFamily="18" charset="0"/>
            </a:rPr>
            <a:t>源测试</a:t>
          </a:r>
          <a:endParaRPr lang="zh-CN" altLang="en-US" sz="5400" dirty="0">
            <a:solidFill>
              <a:srgbClr val="C00000"/>
            </a:solidFill>
            <a:latin typeface="Times New Roman" pitchFamily="18" charset="0"/>
            <a:cs typeface="Times New Roman" pitchFamily="18" charset="0"/>
          </a:endParaRPr>
        </a:p>
      </dgm:t>
    </dgm:pt>
    <dgm:pt modelId="{EE602285-A3BE-4B77-8814-79240D8046FB}" type="parTrans" cxnId="{81811813-4411-409B-8DA2-F6CB04FD8B84}">
      <dgm:prSet/>
      <dgm:spPr/>
      <dgm:t>
        <a:bodyPr/>
        <a:lstStyle/>
        <a:p>
          <a:endParaRPr lang="zh-CN" altLang="en-US"/>
        </a:p>
      </dgm:t>
    </dgm:pt>
    <dgm:pt modelId="{F4C9BA29-34BB-4812-BD53-BA8386D2E03A}" type="sibTrans" cxnId="{81811813-4411-409B-8DA2-F6CB04FD8B84}">
      <dgm:prSet/>
      <dgm:spPr/>
      <dgm:t>
        <a:bodyPr/>
        <a:lstStyle/>
        <a:p>
          <a:endParaRPr lang="zh-CN" altLang="en-US"/>
        </a:p>
      </dgm:t>
    </dgm:pt>
    <dgm:pt modelId="{A01818BD-5246-4EEA-81B5-6C13883BE0D4}" type="pres">
      <dgm:prSet presAssocID="{4908447F-2EC1-4BAD-927C-052C4EE4E0BB}" presName="rootnode" presStyleCnt="0">
        <dgm:presLayoutVars>
          <dgm:chMax/>
          <dgm:chPref/>
          <dgm:dir/>
          <dgm:animLvl val="lvl"/>
        </dgm:presLayoutVars>
      </dgm:prSet>
      <dgm:spPr/>
      <dgm:t>
        <a:bodyPr/>
        <a:lstStyle/>
        <a:p>
          <a:endParaRPr lang="zh-CN" altLang="en-US"/>
        </a:p>
      </dgm:t>
    </dgm:pt>
    <dgm:pt modelId="{ADC9A593-261A-4052-823A-F50266C9F4B5}" type="pres">
      <dgm:prSet presAssocID="{33E1512A-AD8B-40EA-99B8-4DEF51D4DCAB}" presName="composite" presStyleCnt="0"/>
      <dgm:spPr/>
    </dgm:pt>
    <dgm:pt modelId="{D078BA66-ABED-4F00-A764-2DAB328F4B4A}" type="pres">
      <dgm:prSet presAssocID="{33E1512A-AD8B-40EA-99B8-4DEF51D4DCAB}" presName="LShape" presStyleLbl="alignNode1" presStyleIdx="0" presStyleCnt="3"/>
      <dgm:spPr/>
    </dgm:pt>
    <dgm:pt modelId="{E4936F1E-AE42-4098-9968-A6B68A40E13B}" type="pres">
      <dgm:prSet presAssocID="{33E1512A-AD8B-40EA-99B8-4DEF51D4DCAB}" presName="ParentText" presStyleLbl="revTx" presStyleIdx="0" presStyleCnt="2">
        <dgm:presLayoutVars>
          <dgm:chMax val="0"/>
          <dgm:chPref val="0"/>
          <dgm:bulletEnabled val="1"/>
        </dgm:presLayoutVars>
      </dgm:prSet>
      <dgm:spPr/>
      <dgm:t>
        <a:bodyPr/>
        <a:lstStyle/>
        <a:p>
          <a:endParaRPr lang="zh-CN" altLang="en-US"/>
        </a:p>
      </dgm:t>
    </dgm:pt>
    <dgm:pt modelId="{0DFE17AA-2DAE-421D-917B-718C0F3831C3}" type="pres">
      <dgm:prSet presAssocID="{33E1512A-AD8B-40EA-99B8-4DEF51D4DCAB}" presName="Triangle" presStyleLbl="alignNode1" presStyleIdx="1" presStyleCnt="3"/>
      <dgm:spPr/>
    </dgm:pt>
    <dgm:pt modelId="{48E4D34C-0F18-4F28-9143-12C5049AD266}" type="pres">
      <dgm:prSet presAssocID="{1ABEBBB0-A85F-41B6-9E46-7CA3904402C2}" presName="sibTrans" presStyleCnt="0"/>
      <dgm:spPr/>
    </dgm:pt>
    <dgm:pt modelId="{2C1AC9C1-717F-4EDA-A245-666A089455DB}" type="pres">
      <dgm:prSet presAssocID="{1ABEBBB0-A85F-41B6-9E46-7CA3904402C2}" presName="space" presStyleCnt="0"/>
      <dgm:spPr/>
    </dgm:pt>
    <dgm:pt modelId="{13DFEB9C-4687-44C4-A0C5-FAC1E05CA3AA}" type="pres">
      <dgm:prSet presAssocID="{EE3488B6-67F7-4524-AF15-E9364761A3A3}" presName="composite" presStyleCnt="0"/>
      <dgm:spPr/>
    </dgm:pt>
    <dgm:pt modelId="{F6F0BA63-AFAC-4BD9-BF93-7401F5241F3A}" type="pres">
      <dgm:prSet presAssocID="{EE3488B6-67F7-4524-AF15-E9364761A3A3}" presName="LShape" presStyleLbl="alignNode1" presStyleIdx="2" presStyleCnt="3"/>
      <dgm:spPr/>
    </dgm:pt>
    <dgm:pt modelId="{D77E816A-324B-4FC3-8B11-695F75A82BC7}" type="pres">
      <dgm:prSet presAssocID="{EE3488B6-67F7-4524-AF15-E9364761A3A3}" presName="ParentText" presStyleLbl="revTx" presStyleIdx="1" presStyleCnt="2">
        <dgm:presLayoutVars>
          <dgm:chMax val="0"/>
          <dgm:chPref val="0"/>
          <dgm:bulletEnabled val="1"/>
        </dgm:presLayoutVars>
      </dgm:prSet>
      <dgm:spPr/>
      <dgm:t>
        <a:bodyPr/>
        <a:lstStyle/>
        <a:p>
          <a:endParaRPr lang="zh-CN" altLang="en-US"/>
        </a:p>
      </dgm:t>
    </dgm:pt>
  </dgm:ptLst>
  <dgm:cxnLst>
    <dgm:cxn modelId="{A8EEC6B1-8C0D-4B5F-AAD3-E0C6A3F0E873}" srcId="{4908447F-2EC1-4BAD-927C-052C4EE4E0BB}" destId="{33E1512A-AD8B-40EA-99B8-4DEF51D4DCAB}" srcOrd="0" destOrd="0" parTransId="{892391C5-6C88-4853-984E-263DA6C71881}" sibTransId="{1ABEBBB0-A85F-41B6-9E46-7CA3904402C2}"/>
    <dgm:cxn modelId="{6E52D377-2798-4E5F-B542-6AB9AE4A7CBC}" type="presOf" srcId="{33E1512A-AD8B-40EA-99B8-4DEF51D4DCAB}" destId="{E4936F1E-AE42-4098-9968-A6B68A40E13B}" srcOrd="0" destOrd="0" presId="urn:microsoft.com/office/officeart/2009/3/layout/StepUpProcess"/>
    <dgm:cxn modelId="{81811813-4411-409B-8DA2-F6CB04FD8B84}" srcId="{4908447F-2EC1-4BAD-927C-052C4EE4E0BB}" destId="{EE3488B6-67F7-4524-AF15-E9364761A3A3}" srcOrd="1" destOrd="0" parTransId="{EE602285-A3BE-4B77-8814-79240D8046FB}" sibTransId="{F4C9BA29-34BB-4812-BD53-BA8386D2E03A}"/>
    <dgm:cxn modelId="{1CCC282F-53B4-45D9-B1D6-AB1AB5405227}" type="presOf" srcId="{EE3488B6-67F7-4524-AF15-E9364761A3A3}" destId="{D77E816A-324B-4FC3-8B11-695F75A82BC7}" srcOrd="0" destOrd="0" presId="urn:microsoft.com/office/officeart/2009/3/layout/StepUpProcess"/>
    <dgm:cxn modelId="{5D42BD0E-1F94-45B2-80BD-77F3D7676D62}" type="presOf" srcId="{4908447F-2EC1-4BAD-927C-052C4EE4E0BB}" destId="{A01818BD-5246-4EEA-81B5-6C13883BE0D4}" srcOrd="0" destOrd="0" presId="urn:microsoft.com/office/officeart/2009/3/layout/StepUpProcess"/>
    <dgm:cxn modelId="{E0471327-8364-4D7B-9015-9ADD53E98F27}" type="presParOf" srcId="{A01818BD-5246-4EEA-81B5-6C13883BE0D4}" destId="{ADC9A593-261A-4052-823A-F50266C9F4B5}" srcOrd="0" destOrd="0" presId="urn:microsoft.com/office/officeart/2009/3/layout/StepUpProcess"/>
    <dgm:cxn modelId="{B260C721-4C78-4E40-A8E2-82B665BB13AF}" type="presParOf" srcId="{ADC9A593-261A-4052-823A-F50266C9F4B5}" destId="{D078BA66-ABED-4F00-A764-2DAB328F4B4A}" srcOrd="0" destOrd="0" presId="urn:microsoft.com/office/officeart/2009/3/layout/StepUpProcess"/>
    <dgm:cxn modelId="{565B05E9-11C7-423A-96B8-24939B89901D}" type="presParOf" srcId="{ADC9A593-261A-4052-823A-F50266C9F4B5}" destId="{E4936F1E-AE42-4098-9968-A6B68A40E13B}" srcOrd="1" destOrd="0" presId="urn:microsoft.com/office/officeart/2009/3/layout/StepUpProcess"/>
    <dgm:cxn modelId="{5D2B206E-57C5-4FCD-B255-0593C52A68DA}" type="presParOf" srcId="{ADC9A593-261A-4052-823A-F50266C9F4B5}" destId="{0DFE17AA-2DAE-421D-917B-718C0F3831C3}" srcOrd="2" destOrd="0" presId="urn:microsoft.com/office/officeart/2009/3/layout/StepUpProcess"/>
    <dgm:cxn modelId="{E1FB9EC3-0D1C-4B48-BAF5-E1B4BAEBEC77}" type="presParOf" srcId="{A01818BD-5246-4EEA-81B5-6C13883BE0D4}" destId="{48E4D34C-0F18-4F28-9143-12C5049AD266}" srcOrd="1" destOrd="0" presId="urn:microsoft.com/office/officeart/2009/3/layout/StepUpProcess"/>
    <dgm:cxn modelId="{4EFE182C-87BF-423E-9D41-2A253E0E8D15}" type="presParOf" srcId="{48E4D34C-0F18-4F28-9143-12C5049AD266}" destId="{2C1AC9C1-717F-4EDA-A245-666A089455DB}" srcOrd="0" destOrd="0" presId="urn:microsoft.com/office/officeart/2009/3/layout/StepUpProcess"/>
    <dgm:cxn modelId="{FE05C6CF-0C84-4186-B07E-79A2B78BDA5D}" type="presParOf" srcId="{A01818BD-5246-4EEA-81B5-6C13883BE0D4}" destId="{13DFEB9C-4687-44C4-A0C5-FAC1E05CA3AA}" srcOrd="2" destOrd="0" presId="urn:microsoft.com/office/officeart/2009/3/layout/StepUpProcess"/>
    <dgm:cxn modelId="{D4D36A5B-0341-419B-9ABC-46830BAF4E5F}" type="presParOf" srcId="{13DFEB9C-4687-44C4-A0C5-FAC1E05CA3AA}" destId="{F6F0BA63-AFAC-4BD9-BF93-7401F5241F3A}" srcOrd="0" destOrd="0" presId="urn:microsoft.com/office/officeart/2009/3/layout/StepUpProcess"/>
    <dgm:cxn modelId="{267FC032-475A-48C4-A54F-FB151CAA701D}" type="presParOf" srcId="{13DFEB9C-4687-44C4-A0C5-FAC1E05CA3AA}" destId="{D77E816A-324B-4FC3-8B11-695F75A82BC7}"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908447F-2EC1-4BAD-927C-052C4EE4E0BB}"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zh-CN" altLang="en-US"/>
        </a:p>
      </dgm:t>
    </dgm:pt>
    <dgm:pt modelId="{33E1512A-AD8B-40EA-99B8-4DEF51D4DCAB}">
      <dgm:prSet phldrT="[文本]" custT="1"/>
      <dgm:spPr/>
      <dgm:t>
        <a:bodyPr/>
        <a:lstStyle/>
        <a:p>
          <a:r>
            <a:rPr lang="zh-CN" altLang="en-US" sz="4800" dirty="0" smtClean="0">
              <a:solidFill>
                <a:srgbClr val="C00000"/>
              </a:solidFill>
            </a:rPr>
            <a:t>线能谱校准方法</a:t>
          </a:r>
          <a:endParaRPr lang="zh-CN" altLang="en-US" sz="4800" dirty="0">
            <a:solidFill>
              <a:srgbClr val="C00000"/>
            </a:solidFill>
          </a:endParaRPr>
        </a:p>
      </dgm:t>
    </dgm:pt>
    <dgm:pt modelId="{892391C5-6C88-4853-984E-263DA6C71881}" type="parTrans" cxnId="{A8EEC6B1-8C0D-4B5F-AAD3-E0C6A3F0E873}">
      <dgm:prSet/>
      <dgm:spPr/>
      <dgm:t>
        <a:bodyPr/>
        <a:lstStyle/>
        <a:p>
          <a:endParaRPr lang="zh-CN" altLang="en-US"/>
        </a:p>
      </dgm:t>
    </dgm:pt>
    <dgm:pt modelId="{1ABEBBB0-A85F-41B6-9E46-7CA3904402C2}" type="sibTrans" cxnId="{A8EEC6B1-8C0D-4B5F-AAD3-E0C6A3F0E873}">
      <dgm:prSet/>
      <dgm:spPr/>
      <dgm:t>
        <a:bodyPr/>
        <a:lstStyle/>
        <a:p>
          <a:endParaRPr lang="zh-CN" altLang="en-US"/>
        </a:p>
      </dgm:t>
    </dgm:pt>
    <dgm:pt modelId="{BEC3A1A1-0A29-4EDB-AE38-CBBEB3939A72}">
      <dgm:prSet phldrT="[文本]" custT="1"/>
      <dgm:spPr/>
      <dgm:t>
        <a:bodyPr/>
        <a:lstStyle/>
        <a:p>
          <a:r>
            <a:rPr lang="en-US" altLang="zh-CN" sz="4800" dirty="0" smtClean="0">
              <a:solidFill>
                <a:schemeClr val="tx1"/>
              </a:solidFill>
            </a:rPr>
            <a:t>γ</a:t>
          </a:r>
          <a:r>
            <a:rPr lang="zh-CN" altLang="en-US" sz="4800" dirty="0" smtClean="0">
              <a:solidFill>
                <a:schemeClr val="tx1"/>
              </a:solidFill>
            </a:rPr>
            <a:t>、中子辐射线能谱测量</a:t>
          </a:r>
          <a:endParaRPr lang="zh-CN" altLang="en-US" sz="4800" dirty="0">
            <a:solidFill>
              <a:schemeClr val="tx1"/>
            </a:solidFill>
          </a:endParaRPr>
        </a:p>
      </dgm:t>
    </dgm:pt>
    <dgm:pt modelId="{4F2FBC27-E506-4E3D-9B72-6C7BDA00F91A}" type="parTrans" cxnId="{3098DF24-E736-499A-B697-C684E01BBBA8}">
      <dgm:prSet/>
      <dgm:spPr/>
      <dgm:t>
        <a:bodyPr/>
        <a:lstStyle/>
        <a:p>
          <a:endParaRPr lang="zh-CN" altLang="en-US"/>
        </a:p>
      </dgm:t>
    </dgm:pt>
    <dgm:pt modelId="{261C7B8F-6211-4C20-BECD-F7F21801A6AD}" type="sibTrans" cxnId="{3098DF24-E736-499A-B697-C684E01BBBA8}">
      <dgm:prSet/>
      <dgm:spPr/>
      <dgm:t>
        <a:bodyPr/>
        <a:lstStyle/>
        <a:p>
          <a:endParaRPr lang="zh-CN" altLang="en-US"/>
        </a:p>
      </dgm:t>
    </dgm:pt>
    <dgm:pt modelId="{A01818BD-5246-4EEA-81B5-6C13883BE0D4}" type="pres">
      <dgm:prSet presAssocID="{4908447F-2EC1-4BAD-927C-052C4EE4E0BB}" presName="rootnode" presStyleCnt="0">
        <dgm:presLayoutVars>
          <dgm:chMax/>
          <dgm:chPref/>
          <dgm:dir/>
          <dgm:animLvl val="lvl"/>
        </dgm:presLayoutVars>
      </dgm:prSet>
      <dgm:spPr/>
      <dgm:t>
        <a:bodyPr/>
        <a:lstStyle/>
        <a:p>
          <a:endParaRPr lang="zh-CN" altLang="en-US"/>
        </a:p>
      </dgm:t>
    </dgm:pt>
    <dgm:pt modelId="{ADC9A593-261A-4052-823A-F50266C9F4B5}" type="pres">
      <dgm:prSet presAssocID="{33E1512A-AD8B-40EA-99B8-4DEF51D4DCAB}" presName="composite" presStyleCnt="0"/>
      <dgm:spPr/>
    </dgm:pt>
    <dgm:pt modelId="{D078BA66-ABED-4F00-A764-2DAB328F4B4A}" type="pres">
      <dgm:prSet presAssocID="{33E1512A-AD8B-40EA-99B8-4DEF51D4DCAB}" presName="LShape" presStyleLbl="alignNode1" presStyleIdx="0" presStyleCnt="3"/>
      <dgm:spPr/>
    </dgm:pt>
    <dgm:pt modelId="{E4936F1E-AE42-4098-9968-A6B68A40E13B}" type="pres">
      <dgm:prSet presAssocID="{33E1512A-AD8B-40EA-99B8-4DEF51D4DCAB}" presName="ParentText" presStyleLbl="revTx" presStyleIdx="0" presStyleCnt="2">
        <dgm:presLayoutVars>
          <dgm:chMax val="0"/>
          <dgm:chPref val="0"/>
          <dgm:bulletEnabled val="1"/>
        </dgm:presLayoutVars>
      </dgm:prSet>
      <dgm:spPr/>
      <dgm:t>
        <a:bodyPr/>
        <a:lstStyle/>
        <a:p>
          <a:endParaRPr lang="zh-CN" altLang="en-US"/>
        </a:p>
      </dgm:t>
    </dgm:pt>
    <dgm:pt modelId="{0DFE17AA-2DAE-421D-917B-718C0F3831C3}" type="pres">
      <dgm:prSet presAssocID="{33E1512A-AD8B-40EA-99B8-4DEF51D4DCAB}" presName="Triangle" presStyleLbl="alignNode1" presStyleIdx="1" presStyleCnt="3"/>
      <dgm:spPr/>
    </dgm:pt>
    <dgm:pt modelId="{48E4D34C-0F18-4F28-9143-12C5049AD266}" type="pres">
      <dgm:prSet presAssocID="{1ABEBBB0-A85F-41B6-9E46-7CA3904402C2}" presName="sibTrans" presStyleCnt="0"/>
      <dgm:spPr/>
    </dgm:pt>
    <dgm:pt modelId="{2C1AC9C1-717F-4EDA-A245-666A089455DB}" type="pres">
      <dgm:prSet presAssocID="{1ABEBBB0-A85F-41B6-9E46-7CA3904402C2}" presName="space" presStyleCnt="0"/>
      <dgm:spPr/>
    </dgm:pt>
    <dgm:pt modelId="{AB961834-6B23-45E0-B8C6-9475974AFDD6}" type="pres">
      <dgm:prSet presAssocID="{BEC3A1A1-0A29-4EDB-AE38-CBBEB3939A72}" presName="composite" presStyleCnt="0"/>
      <dgm:spPr/>
    </dgm:pt>
    <dgm:pt modelId="{65D17732-8BDA-4948-9425-C02999AC981E}" type="pres">
      <dgm:prSet presAssocID="{BEC3A1A1-0A29-4EDB-AE38-CBBEB3939A72}" presName="LShape" presStyleLbl="alignNode1" presStyleIdx="2" presStyleCnt="3"/>
      <dgm:spPr/>
    </dgm:pt>
    <dgm:pt modelId="{353852A5-B3E6-499D-97C8-19122AD4774C}" type="pres">
      <dgm:prSet presAssocID="{BEC3A1A1-0A29-4EDB-AE38-CBBEB3939A72}" presName="ParentText" presStyleLbl="revTx" presStyleIdx="1" presStyleCnt="2">
        <dgm:presLayoutVars>
          <dgm:chMax val="0"/>
          <dgm:chPref val="0"/>
          <dgm:bulletEnabled val="1"/>
        </dgm:presLayoutVars>
      </dgm:prSet>
      <dgm:spPr/>
      <dgm:t>
        <a:bodyPr/>
        <a:lstStyle/>
        <a:p>
          <a:endParaRPr lang="zh-CN" altLang="en-US"/>
        </a:p>
      </dgm:t>
    </dgm:pt>
  </dgm:ptLst>
  <dgm:cxnLst>
    <dgm:cxn modelId="{A8EEC6B1-8C0D-4B5F-AAD3-E0C6A3F0E873}" srcId="{4908447F-2EC1-4BAD-927C-052C4EE4E0BB}" destId="{33E1512A-AD8B-40EA-99B8-4DEF51D4DCAB}" srcOrd="0" destOrd="0" parTransId="{892391C5-6C88-4853-984E-263DA6C71881}" sibTransId="{1ABEBBB0-A85F-41B6-9E46-7CA3904402C2}"/>
    <dgm:cxn modelId="{56CEF95A-D602-49AC-A06D-B477E79D8EF3}" type="presOf" srcId="{BEC3A1A1-0A29-4EDB-AE38-CBBEB3939A72}" destId="{353852A5-B3E6-499D-97C8-19122AD4774C}" srcOrd="0" destOrd="0" presId="urn:microsoft.com/office/officeart/2009/3/layout/StepUpProcess"/>
    <dgm:cxn modelId="{619726CC-9760-4482-87B6-01327347C1FD}" type="presOf" srcId="{4908447F-2EC1-4BAD-927C-052C4EE4E0BB}" destId="{A01818BD-5246-4EEA-81B5-6C13883BE0D4}" srcOrd="0" destOrd="0" presId="urn:microsoft.com/office/officeart/2009/3/layout/StepUpProcess"/>
    <dgm:cxn modelId="{3098DF24-E736-499A-B697-C684E01BBBA8}" srcId="{4908447F-2EC1-4BAD-927C-052C4EE4E0BB}" destId="{BEC3A1A1-0A29-4EDB-AE38-CBBEB3939A72}" srcOrd="1" destOrd="0" parTransId="{4F2FBC27-E506-4E3D-9B72-6C7BDA00F91A}" sibTransId="{261C7B8F-6211-4C20-BECD-F7F21801A6AD}"/>
    <dgm:cxn modelId="{965C7EE6-CD06-4DFE-8658-AD759879255A}" type="presOf" srcId="{33E1512A-AD8B-40EA-99B8-4DEF51D4DCAB}" destId="{E4936F1E-AE42-4098-9968-A6B68A40E13B}" srcOrd="0" destOrd="0" presId="urn:microsoft.com/office/officeart/2009/3/layout/StepUpProcess"/>
    <dgm:cxn modelId="{29CA71EA-D235-4275-900B-B63C64B7E771}" type="presParOf" srcId="{A01818BD-5246-4EEA-81B5-6C13883BE0D4}" destId="{ADC9A593-261A-4052-823A-F50266C9F4B5}" srcOrd="0" destOrd="0" presId="urn:microsoft.com/office/officeart/2009/3/layout/StepUpProcess"/>
    <dgm:cxn modelId="{8254DA2D-F9D0-4F47-B7FD-1CF9105A7364}" type="presParOf" srcId="{ADC9A593-261A-4052-823A-F50266C9F4B5}" destId="{D078BA66-ABED-4F00-A764-2DAB328F4B4A}" srcOrd="0" destOrd="0" presId="urn:microsoft.com/office/officeart/2009/3/layout/StepUpProcess"/>
    <dgm:cxn modelId="{2B9AF925-4166-4264-8DE1-FB435B26DAF8}" type="presParOf" srcId="{ADC9A593-261A-4052-823A-F50266C9F4B5}" destId="{E4936F1E-AE42-4098-9968-A6B68A40E13B}" srcOrd="1" destOrd="0" presId="urn:microsoft.com/office/officeart/2009/3/layout/StepUpProcess"/>
    <dgm:cxn modelId="{2CE3D382-0A13-4252-A738-EF0A9D32D007}" type="presParOf" srcId="{ADC9A593-261A-4052-823A-F50266C9F4B5}" destId="{0DFE17AA-2DAE-421D-917B-718C0F3831C3}" srcOrd="2" destOrd="0" presId="urn:microsoft.com/office/officeart/2009/3/layout/StepUpProcess"/>
    <dgm:cxn modelId="{DF1159A8-F44B-4BE2-8286-EBE9C0C438C8}" type="presParOf" srcId="{A01818BD-5246-4EEA-81B5-6C13883BE0D4}" destId="{48E4D34C-0F18-4F28-9143-12C5049AD266}" srcOrd="1" destOrd="0" presId="urn:microsoft.com/office/officeart/2009/3/layout/StepUpProcess"/>
    <dgm:cxn modelId="{3CC37257-FBF0-4BCA-A14B-0E8068DF1009}" type="presParOf" srcId="{48E4D34C-0F18-4F28-9143-12C5049AD266}" destId="{2C1AC9C1-717F-4EDA-A245-666A089455DB}" srcOrd="0" destOrd="0" presId="urn:microsoft.com/office/officeart/2009/3/layout/StepUpProcess"/>
    <dgm:cxn modelId="{E5EAD196-1708-4356-8C25-B810F2C5A1D6}" type="presParOf" srcId="{A01818BD-5246-4EEA-81B5-6C13883BE0D4}" destId="{AB961834-6B23-45E0-B8C6-9475974AFDD6}" srcOrd="2" destOrd="0" presId="urn:microsoft.com/office/officeart/2009/3/layout/StepUpProcess"/>
    <dgm:cxn modelId="{34279F02-83A1-4F88-ABD1-87651BACF336}" type="presParOf" srcId="{AB961834-6B23-45E0-B8C6-9475974AFDD6}" destId="{65D17732-8BDA-4948-9425-C02999AC981E}" srcOrd="0" destOrd="0" presId="urn:microsoft.com/office/officeart/2009/3/layout/StepUpProcess"/>
    <dgm:cxn modelId="{8EED01EB-D37A-422F-8791-6C4C83FB9D14}" type="presParOf" srcId="{AB961834-6B23-45E0-B8C6-9475974AFDD6}" destId="{353852A5-B3E6-499D-97C8-19122AD4774C}"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3CF13CC-818C-453A-98B4-A8B60836382E}" type="doc">
      <dgm:prSet loTypeId="urn:microsoft.com/office/officeart/2008/layout/LinedList" loCatId="list" qsTypeId="urn:microsoft.com/office/officeart/2005/8/quickstyle/simple3" qsCatId="simple" csTypeId="urn:microsoft.com/office/officeart/2005/8/colors/accent1_2" csCatId="accent1" phldr="1"/>
      <dgm:spPr/>
    </dgm:pt>
    <dgm:pt modelId="{88289928-E2E7-43CA-8FB1-5C7AEBBD9E62}">
      <dgm:prSet custT="1"/>
      <dgm:spPr/>
      <dgm:t>
        <a:bodyPr/>
        <a:lstStyle/>
        <a:p>
          <a:pPr>
            <a:lnSpc>
              <a:spcPct val="150000"/>
            </a:lnSpc>
          </a:pPr>
          <a:r>
            <a:rPr lang="zh-CN" altLang="en-US" sz="2000" dirty="0" smtClean="0">
              <a:ea typeface="宋体"/>
            </a:rPr>
            <a:t>在</a:t>
          </a:r>
          <a:r>
            <a:rPr lang="en-US" altLang="zh-CN" sz="2000" baseline="30000" dirty="0" smtClean="0">
              <a:ea typeface="宋体"/>
            </a:rPr>
            <a:t>137</a:t>
          </a:r>
          <a:r>
            <a:rPr lang="en-US" altLang="zh-CN" sz="2000" dirty="0" smtClean="0">
              <a:ea typeface="宋体"/>
            </a:rPr>
            <a:t>Cs  γ</a:t>
          </a:r>
          <a:r>
            <a:rPr lang="zh-CN" altLang="en-US" sz="2000" dirty="0" smtClean="0">
              <a:ea typeface="宋体"/>
            </a:rPr>
            <a:t>、中子辐射场进行线能谱测试，并在反应堆（</a:t>
          </a:r>
          <a:r>
            <a:rPr lang="en-US" altLang="zh-CN" sz="2000" dirty="0" smtClean="0">
              <a:ea typeface="宋体"/>
            </a:rPr>
            <a:t>CFBR-Ⅱ</a:t>
          </a:r>
          <a:r>
            <a:rPr lang="zh-CN" altLang="en-US" sz="2000" dirty="0" smtClean="0">
              <a:ea typeface="宋体"/>
            </a:rPr>
            <a:t>）高注量率中子辐射场进行测试，中子剂量当量测量值与参考值对比显示该装置性能较好。</a:t>
          </a:r>
          <a:endParaRPr lang="zh-CN" altLang="en-US" sz="2000" dirty="0"/>
        </a:p>
      </dgm:t>
    </dgm:pt>
    <dgm:pt modelId="{1F340AFA-316E-4C86-B126-63636DB754DB}" type="parTrans" cxnId="{63593476-762F-4084-958C-803316EB8BC7}">
      <dgm:prSet/>
      <dgm:spPr/>
      <dgm:t>
        <a:bodyPr/>
        <a:lstStyle/>
        <a:p>
          <a:endParaRPr lang="zh-CN" altLang="en-US"/>
        </a:p>
      </dgm:t>
    </dgm:pt>
    <dgm:pt modelId="{48113BB5-AE11-481D-B502-93B89CA2EDD4}" type="sibTrans" cxnId="{63593476-762F-4084-958C-803316EB8BC7}">
      <dgm:prSet/>
      <dgm:spPr/>
      <dgm:t>
        <a:bodyPr/>
        <a:lstStyle/>
        <a:p>
          <a:endParaRPr lang="zh-CN" altLang="en-US"/>
        </a:p>
      </dgm:t>
    </dgm:pt>
    <dgm:pt modelId="{2DB81076-756A-4B44-A39F-FD4D43F8726E}">
      <dgm:prSet custT="1"/>
      <dgm:spPr/>
      <dgm:t>
        <a:bodyPr/>
        <a:lstStyle/>
        <a:p>
          <a:pPr>
            <a:lnSpc>
              <a:spcPct val="150000"/>
            </a:lnSpc>
          </a:pPr>
          <a:r>
            <a:rPr lang="zh-CN" altLang="en-US" sz="2000" dirty="0" smtClean="0">
              <a:solidFill>
                <a:srgbClr val="FF0000"/>
              </a:solidFill>
              <a:ea typeface="宋体"/>
            </a:rPr>
            <a:t>今后工作 </a:t>
          </a:r>
          <a:r>
            <a:rPr lang="zh-CN" altLang="en-US" sz="2000" dirty="0" smtClean="0">
              <a:ea typeface="宋体"/>
            </a:rPr>
            <a:t>：</a:t>
          </a:r>
          <a:r>
            <a:rPr lang="en-US" altLang="zh-CN" sz="2000" dirty="0" smtClean="0">
              <a:ea typeface="宋体"/>
            </a:rPr>
            <a:t>1</a:t>
          </a:r>
          <a:r>
            <a:rPr lang="zh-CN" altLang="en-US" sz="2000" dirty="0" smtClean="0">
              <a:ea typeface="宋体"/>
            </a:rPr>
            <a:t>）拟改进探测器结构包括高压电阻串、</a:t>
          </a:r>
          <a:r>
            <a:rPr lang="en-US" altLang="zh-CN" sz="2000" dirty="0" smtClean="0">
              <a:ea typeface="宋体"/>
            </a:rPr>
            <a:t>PCB</a:t>
          </a:r>
          <a:r>
            <a:rPr lang="zh-CN" altLang="en-US" sz="2000" dirty="0" smtClean="0">
              <a:ea typeface="宋体"/>
            </a:rPr>
            <a:t>读出板</a:t>
          </a:r>
          <a:r>
            <a:rPr lang="zh-CN" altLang="en-US" sz="2000" dirty="0" smtClean="0">
              <a:ea typeface="宋体"/>
            </a:rPr>
            <a:t>和屏蔽。</a:t>
          </a:r>
          <a:r>
            <a:rPr lang="en-US" altLang="zh-CN" sz="2000" dirty="0" smtClean="0">
              <a:ea typeface="宋体"/>
            </a:rPr>
            <a:t>2</a:t>
          </a:r>
          <a:r>
            <a:rPr lang="zh-CN" altLang="en-US" sz="2000" dirty="0" smtClean="0">
              <a:ea typeface="宋体"/>
            </a:rPr>
            <a:t>）灵敏度量化分析、高注量率中子微剂量谱的细致测量、基于飞行时间法的中子、</a:t>
          </a:r>
          <a:r>
            <a:rPr lang="en-US" altLang="zh-CN" sz="2000" dirty="0" smtClean="0">
              <a:ea typeface="宋体"/>
            </a:rPr>
            <a:t>γ</a:t>
          </a:r>
          <a:r>
            <a:rPr lang="zh-CN" altLang="en-US" sz="2000" dirty="0" smtClean="0">
              <a:ea typeface="宋体"/>
            </a:rPr>
            <a:t>分辨等。</a:t>
          </a:r>
          <a:endParaRPr lang="zh-CN" altLang="en-US" sz="2000" b="1" dirty="0">
            <a:solidFill>
              <a:srgbClr val="00B050"/>
            </a:solidFill>
          </a:endParaRPr>
        </a:p>
      </dgm:t>
    </dgm:pt>
    <dgm:pt modelId="{FB112768-54EC-4296-8027-80A3981FCB3B}" type="parTrans" cxnId="{DA9C94D5-B858-4F74-8AAE-3A8EC7225F8F}">
      <dgm:prSet/>
      <dgm:spPr/>
      <dgm:t>
        <a:bodyPr/>
        <a:lstStyle/>
        <a:p>
          <a:endParaRPr lang="zh-CN" altLang="en-US"/>
        </a:p>
      </dgm:t>
    </dgm:pt>
    <dgm:pt modelId="{CB8ED777-184E-429E-8599-99696A03B507}" type="sibTrans" cxnId="{DA9C94D5-B858-4F74-8AAE-3A8EC7225F8F}">
      <dgm:prSet/>
      <dgm:spPr/>
      <dgm:t>
        <a:bodyPr/>
        <a:lstStyle/>
        <a:p>
          <a:endParaRPr lang="zh-CN" altLang="en-US"/>
        </a:p>
      </dgm:t>
    </dgm:pt>
    <dgm:pt modelId="{C7990327-317B-4737-96D4-B7855E1FBEA7}">
      <dgm:prSet phldrT="[文本]" custT="1"/>
      <dgm:spPr/>
      <dgm:t>
        <a:bodyPr/>
        <a:lstStyle/>
        <a:p>
          <a:pPr marL="0" marR="0" indent="0" defTabSz="914400" eaLnBrk="1" fontAlgn="auto" latinLnBrk="0" hangingPunct="1">
            <a:lnSpc>
              <a:spcPct val="150000"/>
            </a:lnSpc>
            <a:spcBef>
              <a:spcPts val="0"/>
            </a:spcBef>
            <a:spcAft>
              <a:spcPts val="0"/>
            </a:spcAft>
            <a:buClrTx/>
            <a:buSzTx/>
            <a:buFontTx/>
            <a:buNone/>
            <a:tabLst/>
            <a:defRPr/>
          </a:pPr>
          <a:r>
            <a:rPr lang="zh-CN" altLang="en-US" sz="2000" dirty="0" smtClean="0"/>
            <a:t>设计自校准</a:t>
          </a:r>
          <a:r>
            <a:rPr lang="en-US" altLang="zh-CN" sz="2000" dirty="0" smtClean="0"/>
            <a:t>GEM-TEPC</a:t>
          </a:r>
          <a:r>
            <a:rPr lang="zh-CN" altLang="en-US" sz="2000" dirty="0" smtClean="0"/>
            <a:t>探测器，采用</a:t>
          </a:r>
          <a:r>
            <a:rPr lang="en-US" altLang="zh-CN" sz="2000" baseline="30000" dirty="0" smtClean="0"/>
            <a:t>55</a:t>
          </a:r>
          <a:r>
            <a:rPr lang="en-US" altLang="zh-CN" sz="2000" dirty="0" smtClean="0"/>
            <a:t>Fe X</a:t>
          </a:r>
          <a:r>
            <a:rPr lang="zh-CN" altLang="en-US" sz="2000" dirty="0" smtClean="0"/>
            <a:t>射线及</a:t>
          </a:r>
          <a:r>
            <a:rPr lang="en-US" altLang="zh-CN" sz="2000" baseline="30000" dirty="0" smtClean="0"/>
            <a:t>241</a:t>
          </a:r>
          <a:r>
            <a:rPr lang="en-US" altLang="zh-CN" sz="2000" dirty="0" smtClean="0"/>
            <a:t>Am </a:t>
          </a:r>
          <a:r>
            <a:rPr lang="el-GR" altLang="zh-CN" sz="2000" dirty="0" smtClean="0">
              <a:ea typeface="+mn-ea"/>
            </a:rPr>
            <a:t>α</a:t>
          </a:r>
          <a:r>
            <a:rPr lang="zh-CN" altLang="en-US" sz="2000" dirty="0" smtClean="0">
              <a:ea typeface="+mn-ea"/>
            </a:rPr>
            <a:t>源对探测器性能进行测试及校准</a:t>
          </a:r>
          <a:r>
            <a:rPr lang="zh-CN" altLang="en-US" sz="2000" dirty="0" smtClean="0"/>
            <a:t>。</a:t>
          </a:r>
          <a:endParaRPr lang="zh-CN" altLang="en-US" sz="2000" dirty="0"/>
        </a:p>
      </dgm:t>
    </dgm:pt>
    <dgm:pt modelId="{E1D74C30-78A9-474E-B67A-3FEE5D7DE8A9}" type="parTrans" cxnId="{4683B8B0-A9AE-48CE-ADA0-BEF69380E874}">
      <dgm:prSet/>
      <dgm:spPr/>
      <dgm:t>
        <a:bodyPr/>
        <a:lstStyle/>
        <a:p>
          <a:endParaRPr lang="zh-CN" altLang="en-US"/>
        </a:p>
      </dgm:t>
    </dgm:pt>
    <dgm:pt modelId="{C6A2C732-105E-4F8F-80D2-7868ECDF756A}" type="sibTrans" cxnId="{4683B8B0-A9AE-48CE-ADA0-BEF69380E874}">
      <dgm:prSet/>
      <dgm:spPr/>
      <dgm:t>
        <a:bodyPr/>
        <a:lstStyle/>
        <a:p>
          <a:endParaRPr lang="zh-CN" altLang="en-US"/>
        </a:p>
      </dgm:t>
    </dgm:pt>
    <dgm:pt modelId="{75FCF37B-05D1-40ED-A666-080BBED858FD}" type="pres">
      <dgm:prSet presAssocID="{63CF13CC-818C-453A-98B4-A8B60836382E}" presName="vert0" presStyleCnt="0">
        <dgm:presLayoutVars>
          <dgm:dir/>
          <dgm:animOne val="branch"/>
          <dgm:animLvl val="lvl"/>
        </dgm:presLayoutVars>
      </dgm:prSet>
      <dgm:spPr/>
    </dgm:pt>
    <dgm:pt modelId="{275DA06A-2009-4731-A847-D13AA4999F75}" type="pres">
      <dgm:prSet presAssocID="{C7990327-317B-4737-96D4-B7855E1FBEA7}" presName="thickLine" presStyleLbl="alignNode1" presStyleIdx="0" presStyleCnt="3"/>
      <dgm:spPr/>
    </dgm:pt>
    <dgm:pt modelId="{B2FC2C53-816C-43A4-A2CE-3B2C90425223}" type="pres">
      <dgm:prSet presAssocID="{C7990327-317B-4737-96D4-B7855E1FBEA7}" presName="horz1" presStyleCnt="0"/>
      <dgm:spPr/>
    </dgm:pt>
    <dgm:pt modelId="{E664AF41-03A0-4A11-9876-2220EADCA744}" type="pres">
      <dgm:prSet presAssocID="{C7990327-317B-4737-96D4-B7855E1FBEA7}" presName="tx1" presStyleLbl="revTx" presStyleIdx="0" presStyleCnt="3" custScaleY="63568"/>
      <dgm:spPr/>
      <dgm:t>
        <a:bodyPr/>
        <a:lstStyle/>
        <a:p>
          <a:endParaRPr lang="zh-CN" altLang="en-US"/>
        </a:p>
      </dgm:t>
    </dgm:pt>
    <dgm:pt modelId="{75907881-0DD2-4B1D-8DF7-4F6DE056248C}" type="pres">
      <dgm:prSet presAssocID="{C7990327-317B-4737-96D4-B7855E1FBEA7}" presName="vert1" presStyleCnt="0"/>
      <dgm:spPr/>
    </dgm:pt>
    <dgm:pt modelId="{5DEFC3FB-E75D-45C8-84DC-DEA733438A20}" type="pres">
      <dgm:prSet presAssocID="{88289928-E2E7-43CA-8FB1-5C7AEBBD9E62}" presName="thickLine" presStyleLbl="alignNode1" presStyleIdx="1" presStyleCnt="3"/>
      <dgm:spPr/>
    </dgm:pt>
    <dgm:pt modelId="{3FEEED2E-B571-4C95-8F3B-F01AFC6B60AD}" type="pres">
      <dgm:prSet presAssocID="{88289928-E2E7-43CA-8FB1-5C7AEBBD9E62}" presName="horz1" presStyleCnt="0"/>
      <dgm:spPr/>
    </dgm:pt>
    <dgm:pt modelId="{4DE1C953-1150-435D-9DB4-932073CBA8E2}" type="pres">
      <dgm:prSet presAssocID="{88289928-E2E7-43CA-8FB1-5C7AEBBD9E62}" presName="tx1" presStyleLbl="revTx" presStyleIdx="1" presStyleCnt="3" custScaleY="86322" custLinFactNeighborX="-1936" custLinFactNeighborY="2586"/>
      <dgm:spPr/>
      <dgm:t>
        <a:bodyPr/>
        <a:lstStyle/>
        <a:p>
          <a:endParaRPr lang="zh-CN" altLang="en-US"/>
        </a:p>
      </dgm:t>
    </dgm:pt>
    <dgm:pt modelId="{32C688AA-9760-4416-9AD1-E6C8ACF1AAED}" type="pres">
      <dgm:prSet presAssocID="{88289928-E2E7-43CA-8FB1-5C7AEBBD9E62}" presName="vert1" presStyleCnt="0"/>
      <dgm:spPr/>
    </dgm:pt>
    <dgm:pt modelId="{CA86F3A3-4D50-4CF1-AC44-F7E65A0461E7}" type="pres">
      <dgm:prSet presAssocID="{2DB81076-756A-4B44-A39F-FD4D43F8726E}" presName="thickLine" presStyleLbl="alignNode1" presStyleIdx="2" presStyleCnt="3"/>
      <dgm:spPr/>
    </dgm:pt>
    <dgm:pt modelId="{E779EF2E-6525-41E0-9F28-B0821DCB4E06}" type="pres">
      <dgm:prSet presAssocID="{2DB81076-756A-4B44-A39F-FD4D43F8726E}" presName="horz1" presStyleCnt="0"/>
      <dgm:spPr/>
    </dgm:pt>
    <dgm:pt modelId="{4BBDB173-E2D8-419F-AF20-C63B9DCCAD8C}" type="pres">
      <dgm:prSet presAssocID="{2DB81076-756A-4B44-A39F-FD4D43F8726E}" presName="tx1" presStyleLbl="revTx" presStyleIdx="2" presStyleCnt="3" custScaleY="86621"/>
      <dgm:spPr/>
      <dgm:t>
        <a:bodyPr/>
        <a:lstStyle/>
        <a:p>
          <a:endParaRPr lang="zh-CN" altLang="en-US"/>
        </a:p>
      </dgm:t>
    </dgm:pt>
    <dgm:pt modelId="{26D0687A-34FC-47E2-B2DD-0C490F0D63E4}" type="pres">
      <dgm:prSet presAssocID="{2DB81076-756A-4B44-A39F-FD4D43F8726E}" presName="vert1" presStyleCnt="0"/>
      <dgm:spPr/>
    </dgm:pt>
  </dgm:ptLst>
  <dgm:cxnLst>
    <dgm:cxn modelId="{DA9C94D5-B858-4F74-8AAE-3A8EC7225F8F}" srcId="{63CF13CC-818C-453A-98B4-A8B60836382E}" destId="{2DB81076-756A-4B44-A39F-FD4D43F8726E}" srcOrd="2" destOrd="0" parTransId="{FB112768-54EC-4296-8027-80A3981FCB3B}" sibTransId="{CB8ED777-184E-429E-8599-99696A03B507}"/>
    <dgm:cxn modelId="{63593476-762F-4084-958C-803316EB8BC7}" srcId="{63CF13CC-818C-453A-98B4-A8B60836382E}" destId="{88289928-E2E7-43CA-8FB1-5C7AEBBD9E62}" srcOrd="1" destOrd="0" parTransId="{1F340AFA-316E-4C86-B126-63636DB754DB}" sibTransId="{48113BB5-AE11-481D-B502-93B89CA2EDD4}"/>
    <dgm:cxn modelId="{DFB0CB2D-E2BF-4B44-91F4-F4C9561C3207}" type="presOf" srcId="{63CF13CC-818C-453A-98B4-A8B60836382E}" destId="{75FCF37B-05D1-40ED-A666-080BBED858FD}" srcOrd="0" destOrd="0" presId="urn:microsoft.com/office/officeart/2008/layout/LinedList"/>
    <dgm:cxn modelId="{4D06CFD2-5AD6-4820-8539-9ACD91EFA0E3}" type="presOf" srcId="{C7990327-317B-4737-96D4-B7855E1FBEA7}" destId="{E664AF41-03A0-4A11-9876-2220EADCA744}" srcOrd="0" destOrd="0" presId="urn:microsoft.com/office/officeart/2008/layout/LinedList"/>
    <dgm:cxn modelId="{677319DD-1E8B-4630-91F6-F17CAC07F1B5}" type="presOf" srcId="{88289928-E2E7-43CA-8FB1-5C7AEBBD9E62}" destId="{4DE1C953-1150-435D-9DB4-932073CBA8E2}" srcOrd="0" destOrd="0" presId="urn:microsoft.com/office/officeart/2008/layout/LinedList"/>
    <dgm:cxn modelId="{E4265514-2E18-4B17-A4AA-0C01750DC1D2}" type="presOf" srcId="{2DB81076-756A-4B44-A39F-FD4D43F8726E}" destId="{4BBDB173-E2D8-419F-AF20-C63B9DCCAD8C}" srcOrd="0" destOrd="0" presId="urn:microsoft.com/office/officeart/2008/layout/LinedList"/>
    <dgm:cxn modelId="{4683B8B0-A9AE-48CE-ADA0-BEF69380E874}" srcId="{63CF13CC-818C-453A-98B4-A8B60836382E}" destId="{C7990327-317B-4737-96D4-B7855E1FBEA7}" srcOrd="0" destOrd="0" parTransId="{E1D74C30-78A9-474E-B67A-3FEE5D7DE8A9}" sibTransId="{C6A2C732-105E-4F8F-80D2-7868ECDF756A}"/>
    <dgm:cxn modelId="{2924063F-630C-40F2-9110-8AE273005799}" type="presParOf" srcId="{75FCF37B-05D1-40ED-A666-080BBED858FD}" destId="{275DA06A-2009-4731-A847-D13AA4999F75}" srcOrd="0" destOrd="0" presId="urn:microsoft.com/office/officeart/2008/layout/LinedList"/>
    <dgm:cxn modelId="{D8C46B13-F00B-4256-B1AC-EDEC783267D9}" type="presParOf" srcId="{75FCF37B-05D1-40ED-A666-080BBED858FD}" destId="{B2FC2C53-816C-43A4-A2CE-3B2C90425223}" srcOrd="1" destOrd="0" presId="urn:microsoft.com/office/officeart/2008/layout/LinedList"/>
    <dgm:cxn modelId="{F493B136-88F5-4653-8046-F552F31E0788}" type="presParOf" srcId="{B2FC2C53-816C-43A4-A2CE-3B2C90425223}" destId="{E664AF41-03A0-4A11-9876-2220EADCA744}" srcOrd="0" destOrd="0" presId="urn:microsoft.com/office/officeart/2008/layout/LinedList"/>
    <dgm:cxn modelId="{481F651B-ED7E-4D58-8449-E8D8E9AC0040}" type="presParOf" srcId="{B2FC2C53-816C-43A4-A2CE-3B2C90425223}" destId="{75907881-0DD2-4B1D-8DF7-4F6DE056248C}" srcOrd="1" destOrd="0" presId="urn:microsoft.com/office/officeart/2008/layout/LinedList"/>
    <dgm:cxn modelId="{4D8D7B27-C162-40CE-BFEF-79C9FF7FB009}" type="presParOf" srcId="{75FCF37B-05D1-40ED-A666-080BBED858FD}" destId="{5DEFC3FB-E75D-45C8-84DC-DEA733438A20}" srcOrd="2" destOrd="0" presId="urn:microsoft.com/office/officeart/2008/layout/LinedList"/>
    <dgm:cxn modelId="{97F49BCC-826A-49D5-A3E2-4874BC31EC34}" type="presParOf" srcId="{75FCF37B-05D1-40ED-A666-080BBED858FD}" destId="{3FEEED2E-B571-4C95-8F3B-F01AFC6B60AD}" srcOrd="3" destOrd="0" presId="urn:microsoft.com/office/officeart/2008/layout/LinedList"/>
    <dgm:cxn modelId="{00E9C64F-9E4E-4B91-B192-6673158C6F74}" type="presParOf" srcId="{3FEEED2E-B571-4C95-8F3B-F01AFC6B60AD}" destId="{4DE1C953-1150-435D-9DB4-932073CBA8E2}" srcOrd="0" destOrd="0" presId="urn:microsoft.com/office/officeart/2008/layout/LinedList"/>
    <dgm:cxn modelId="{FCE905ED-A23A-4AAF-A2AA-D05F752C7293}" type="presParOf" srcId="{3FEEED2E-B571-4C95-8F3B-F01AFC6B60AD}" destId="{32C688AA-9760-4416-9AD1-E6C8ACF1AAED}" srcOrd="1" destOrd="0" presId="urn:microsoft.com/office/officeart/2008/layout/LinedList"/>
    <dgm:cxn modelId="{CBA59503-C269-4D17-8E0B-7755B778A068}" type="presParOf" srcId="{75FCF37B-05D1-40ED-A666-080BBED858FD}" destId="{CA86F3A3-4D50-4CF1-AC44-F7E65A0461E7}" srcOrd="4" destOrd="0" presId="urn:microsoft.com/office/officeart/2008/layout/LinedList"/>
    <dgm:cxn modelId="{16781154-8AE1-4C02-96DA-F11A70FA2B5A}" type="presParOf" srcId="{75FCF37B-05D1-40ED-A666-080BBED858FD}" destId="{E779EF2E-6525-41E0-9F28-B0821DCB4E06}" srcOrd="5" destOrd="0" presId="urn:microsoft.com/office/officeart/2008/layout/LinedList"/>
    <dgm:cxn modelId="{514399EF-43AB-47F1-A4ED-5345BBDA69C4}" type="presParOf" srcId="{E779EF2E-6525-41E0-9F28-B0821DCB4E06}" destId="{4BBDB173-E2D8-419F-AF20-C63B9DCCAD8C}" srcOrd="0" destOrd="0" presId="urn:microsoft.com/office/officeart/2008/layout/LinedList"/>
    <dgm:cxn modelId="{042D0EFA-29A5-460B-8B2C-37B739A82D62}" type="presParOf" srcId="{E779EF2E-6525-41E0-9F28-B0821DCB4E06}" destId="{26D0687A-34FC-47E2-B2DD-0C490F0D63E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EF8BB0-DBD5-4259-ADCE-B6F80E7EBE79}">
      <dsp:nvSpPr>
        <dsp:cNvPr id="0" name=""/>
        <dsp:cNvSpPr/>
      </dsp:nvSpPr>
      <dsp:spPr>
        <a:xfrm>
          <a:off x="0" y="812799"/>
          <a:ext cx="6096000" cy="2438400"/>
        </a:xfrm>
        <a:prstGeom prst="leftRightRibbon">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8A617D-3489-450F-A437-0113C6A264E6}">
      <dsp:nvSpPr>
        <dsp:cNvPr id="0" name=""/>
        <dsp:cNvSpPr/>
      </dsp:nvSpPr>
      <dsp:spPr>
        <a:xfrm>
          <a:off x="731520" y="1239519"/>
          <a:ext cx="2011680" cy="1194816"/>
        </a:xfrm>
        <a:prstGeom prst="rect">
          <a:avLst/>
        </a:prstGeom>
        <a:noFill/>
        <a:ln w="285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6012" rIns="0" bIns="102870" numCol="1" spcCol="1270" anchor="ctr" anchorCtr="0">
          <a:noAutofit/>
        </a:bodyPr>
        <a:lstStyle/>
        <a:p>
          <a:pPr lvl="0" algn="ctr" defTabSz="1200150">
            <a:lnSpc>
              <a:spcPct val="90000"/>
            </a:lnSpc>
            <a:spcBef>
              <a:spcPct val="0"/>
            </a:spcBef>
            <a:spcAft>
              <a:spcPct val="35000"/>
            </a:spcAft>
          </a:pPr>
          <a:r>
            <a:rPr lang="zh-CN" altLang="en-US" sz="2700" kern="1200" dirty="0" smtClean="0"/>
            <a:t>高注量率辐射场应用</a:t>
          </a:r>
          <a:endParaRPr lang="zh-CN" altLang="en-US" sz="2700" kern="1200" dirty="0"/>
        </a:p>
      </dsp:txBody>
      <dsp:txXfrm>
        <a:off x="731520" y="1239519"/>
        <a:ext cx="2011680" cy="1194816"/>
      </dsp:txXfrm>
    </dsp:sp>
    <dsp:sp modelId="{93844209-6718-459B-A501-B0ECE040688A}">
      <dsp:nvSpPr>
        <dsp:cNvPr id="0" name=""/>
        <dsp:cNvSpPr/>
      </dsp:nvSpPr>
      <dsp:spPr>
        <a:xfrm>
          <a:off x="3048000" y="1629663"/>
          <a:ext cx="2377440" cy="1194816"/>
        </a:xfrm>
        <a:prstGeom prst="rect">
          <a:avLst/>
        </a:prstGeom>
        <a:noFill/>
        <a:ln w="285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6012" rIns="0" bIns="102870" numCol="1" spcCol="1270" anchor="ctr" anchorCtr="0">
          <a:noAutofit/>
        </a:bodyPr>
        <a:lstStyle/>
        <a:p>
          <a:pPr lvl="0" algn="ctr" defTabSz="1200150">
            <a:lnSpc>
              <a:spcPct val="90000"/>
            </a:lnSpc>
            <a:spcBef>
              <a:spcPct val="0"/>
            </a:spcBef>
            <a:spcAft>
              <a:spcPct val="35000"/>
            </a:spcAft>
          </a:pPr>
          <a:r>
            <a:rPr lang="zh-CN" altLang="en-US" sz="2700" kern="1200" dirty="0" smtClean="0"/>
            <a:t>探测器</a:t>
          </a:r>
          <a:endParaRPr lang="en-US" altLang="zh-CN" sz="2700" kern="1200" dirty="0" smtClean="0"/>
        </a:p>
        <a:p>
          <a:pPr lvl="0" algn="ctr" defTabSz="1200150">
            <a:lnSpc>
              <a:spcPct val="90000"/>
            </a:lnSpc>
            <a:spcBef>
              <a:spcPct val="0"/>
            </a:spcBef>
            <a:spcAft>
              <a:spcPct val="35000"/>
            </a:spcAft>
          </a:pPr>
          <a:r>
            <a:rPr lang="zh-CN" altLang="en-US" sz="2700" kern="1200" dirty="0" smtClean="0"/>
            <a:t>在线校准</a:t>
          </a:r>
          <a:endParaRPr lang="zh-CN" altLang="en-US" sz="2700" kern="1200" dirty="0"/>
        </a:p>
      </dsp:txBody>
      <dsp:txXfrm>
        <a:off x="3048000" y="1629663"/>
        <a:ext cx="2377440" cy="11948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78BA66-ABED-4F00-A764-2DAB328F4B4A}">
      <dsp:nvSpPr>
        <dsp:cNvPr id="0" name=""/>
        <dsp:cNvSpPr/>
      </dsp:nvSpPr>
      <dsp:spPr>
        <a:xfrm rot="5400000">
          <a:off x="796428" y="288925"/>
          <a:ext cx="2334924" cy="3885262"/>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936F1E-AE42-4098-9968-A6B68A40E13B}">
      <dsp:nvSpPr>
        <dsp:cNvPr id="0" name=""/>
        <dsp:cNvSpPr/>
      </dsp:nvSpPr>
      <dsp:spPr>
        <a:xfrm>
          <a:off x="406671" y="1449781"/>
          <a:ext cx="3507636" cy="30746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5740" tIns="205740" rIns="205740" bIns="205740" numCol="1" spcCol="1270" anchor="t" anchorCtr="0">
          <a:noAutofit/>
        </a:bodyPr>
        <a:lstStyle/>
        <a:p>
          <a:pPr lvl="0" algn="l" defTabSz="2400300">
            <a:lnSpc>
              <a:spcPct val="90000"/>
            </a:lnSpc>
            <a:spcBef>
              <a:spcPct val="0"/>
            </a:spcBef>
            <a:spcAft>
              <a:spcPct val="35000"/>
            </a:spcAft>
          </a:pPr>
          <a:r>
            <a:rPr lang="zh-CN" altLang="en-US" sz="5400" kern="1200" dirty="0" smtClean="0">
              <a:solidFill>
                <a:srgbClr val="C00000"/>
              </a:solidFill>
            </a:rPr>
            <a:t>探测器结构设计</a:t>
          </a:r>
          <a:endParaRPr lang="zh-CN" altLang="en-US" sz="5400" kern="1200" dirty="0">
            <a:solidFill>
              <a:srgbClr val="C00000"/>
            </a:solidFill>
          </a:endParaRPr>
        </a:p>
      </dsp:txBody>
      <dsp:txXfrm>
        <a:off x="406671" y="1449781"/>
        <a:ext cx="3507636" cy="3074649"/>
      </dsp:txXfrm>
    </dsp:sp>
    <dsp:sp modelId="{0DFE17AA-2DAE-421D-917B-718C0F3831C3}">
      <dsp:nvSpPr>
        <dsp:cNvPr id="0" name=""/>
        <dsp:cNvSpPr/>
      </dsp:nvSpPr>
      <dsp:spPr>
        <a:xfrm>
          <a:off x="3252489" y="2888"/>
          <a:ext cx="661818" cy="661818"/>
        </a:xfrm>
        <a:prstGeom prst="triangle">
          <a:avLst>
            <a:gd name="adj" fmla="val 10000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F0BA63-AFAC-4BD9-BF93-7401F5241F3A}">
      <dsp:nvSpPr>
        <dsp:cNvPr id="0" name=""/>
        <dsp:cNvSpPr/>
      </dsp:nvSpPr>
      <dsp:spPr>
        <a:xfrm rot="5400000">
          <a:off x="5090460" y="-773637"/>
          <a:ext cx="2334924" cy="3885262"/>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7E816A-324B-4FC3-8B11-695F75A82BC7}">
      <dsp:nvSpPr>
        <dsp:cNvPr id="0" name=""/>
        <dsp:cNvSpPr/>
      </dsp:nvSpPr>
      <dsp:spPr>
        <a:xfrm>
          <a:off x="4700703" y="387219"/>
          <a:ext cx="3507636" cy="30746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5740" tIns="205740" rIns="205740" bIns="205740" numCol="1" spcCol="1270" anchor="t" anchorCtr="0">
          <a:noAutofit/>
        </a:bodyPr>
        <a:lstStyle/>
        <a:p>
          <a:pPr lvl="0" algn="l" defTabSz="2400300">
            <a:lnSpc>
              <a:spcPct val="90000"/>
            </a:lnSpc>
            <a:spcBef>
              <a:spcPct val="0"/>
            </a:spcBef>
            <a:spcAft>
              <a:spcPct val="35000"/>
            </a:spcAft>
          </a:pPr>
          <a:r>
            <a:rPr lang="en-US" altLang="zh-CN" sz="5400" kern="1200" dirty="0" smtClean="0"/>
            <a:t>X</a:t>
          </a:r>
          <a:r>
            <a:rPr lang="zh-CN" altLang="en-US" sz="5400" kern="1200" dirty="0" smtClean="0"/>
            <a:t>射线与</a:t>
          </a:r>
          <a:r>
            <a:rPr lang="en-US" altLang="zh-CN" sz="5400" kern="1200" dirty="0" smtClean="0">
              <a:latin typeface="Times New Roman" pitchFamily="18" charset="0"/>
              <a:ea typeface="宋体"/>
              <a:cs typeface="Times New Roman" pitchFamily="18" charset="0"/>
            </a:rPr>
            <a:t>α </a:t>
          </a:r>
          <a:r>
            <a:rPr lang="zh-CN" altLang="en-US" sz="5400" kern="1200" dirty="0" smtClean="0">
              <a:latin typeface="Times New Roman" pitchFamily="18" charset="0"/>
              <a:ea typeface="宋体"/>
              <a:cs typeface="Times New Roman" pitchFamily="18" charset="0"/>
            </a:rPr>
            <a:t>源测试</a:t>
          </a:r>
          <a:endParaRPr lang="zh-CN" altLang="en-US" sz="5400" kern="1200" dirty="0">
            <a:latin typeface="Times New Roman" pitchFamily="18" charset="0"/>
            <a:cs typeface="Times New Roman" pitchFamily="18" charset="0"/>
          </a:endParaRPr>
        </a:p>
      </dsp:txBody>
      <dsp:txXfrm>
        <a:off x="4700703" y="387219"/>
        <a:ext cx="3507636" cy="30746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78BA66-ABED-4F00-A764-2DAB328F4B4A}">
      <dsp:nvSpPr>
        <dsp:cNvPr id="0" name=""/>
        <dsp:cNvSpPr/>
      </dsp:nvSpPr>
      <dsp:spPr>
        <a:xfrm rot="5400000">
          <a:off x="796428" y="288925"/>
          <a:ext cx="2334924" cy="3885262"/>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936F1E-AE42-4098-9968-A6B68A40E13B}">
      <dsp:nvSpPr>
        <dsp:cNvPr id="0" name=""/>
        <dsp:cNvSpPr/>
      </dsp:nvSpPr>
      <dsp:spPr>
        <a:xfrm>
          <a:off x="406671" y="1449781"/>
          <a:ext cx="3507636" cy="30746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5740" tIns="205740" rIns="205740" bIns="205740" numCol="1" spcCol="1270" anchor="t" anchorCtr="0">
          <a:noAutofit/>
        </a:bodyPr>
        <a:lstStyle/>
        <a:p>
          <a:pPr lvl="0" algn="l" defTabSz="2400300">
            <a:lnSpc>
              <a:spcPct val="90000"/>
            </a:lnSpc>
            <a:spcBef>
              <a:spcPct val="0"/>
            </a:spcBef>
            <a:spcAft>
              <a:spcPct val="35000"/>
            </a:spcAft>
          </a:pPr>
          <a:r>
            <a:rPr lang="zh-CN" altLang="en-US" sz="5400" kern="1200" dirty="0" smtClean="0">
              <a:solidFill>
                <a:schemeClr val="tx1"/>
              </a:solidFill>
            </a:rPr>
            <a:t>探测器结构设计</a:t>
          </a:r>
          <a:endParaRPr lang="zh-CN" altLang="en-US" sz="5400" kern="1200" dirty="0">
            <a:solidFill>
              <a:schemeClr val="tx1"/>
            </a:solidFill>
          </a:endParaRPr>
        </a:p>
      </dsp:txBody>
      <dsp:txXfrm>
        <a:off x="406671" y="1449781"/>
        <a:ext cx="3507636" cy="3074649"/>
      </dsp:txXfrm>
    </dsp:sp>
    <dsp:sp modelId="{0DFE17AA-2DAE-421D-917B-718C0F3831C3}">
      <dsp:nvSpPr>
        <dsp:cNvPr id="0" name=""/>
        <dsp:cNvSpPr/>
      </dsp:nvSpPr>
      <dsp:spPr>
        <a:xfrm>
          <a:off x="3252489" y="2888"/>
          <a:ext cx="661818" cy="661818"/>
        </a:xfrm>
        <a:prstGeom prst="triangle">
          <a:avLst>
            <a:gd name="adj" fmla="val 10000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F0BA63-AFAC-4BD9-BF93-7401F5241F3A}">
      <dsp:nvSpPr>
        <dsp:cNvPr id="0" name=""/>
        <dsp:cNvSpPr/>
      </dsp:nvSpPr>
      <dsp:spPr>
        <a:xfrm rot="5400000">
          <a:off x="5090460" y="-773637"/>
          <a:ext cx="2334924" cy="3885262"/>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7E816A-324B-4FC3-8B11-695F75A82BC7}">
      <dsp:nvSpPr>
        <dsp:cNvPr id="0" name=""/>
        <dsp:cNvSpPr/>
      </dsp:nvSpPr>
      <dsp:spPr>
        <a:xfrm>
          <a:off x="4700703" y="387219"/>
          <a:ext cx="3507636" cy="30746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5740" tIns="205740" rIns="205740" bIns="205740" numCol="1" spcCol="1270" anchor="t" anchorCtr="0">
          <a:noAutofit/>
        </a:bodyPr>
        <a:lstStyle/>
        <a:p>
          <a:pPr lvl="0" algn="l" defTabSz="2400300">
            <a:lnSpc>
              <a:spcPct val="90000"/>
            </a:lnSpc>
            <a:spcBef>
              <a:spcPct val="0"/>
            </a:spcBef>
            <a:spcAft>
              <a:spcPct val="35000"/>
            </a:spcAft>
          </a:pPr>
          <a:r>
            <a:rPr lang="en-US" altLang="zh-CN" sz="5400" kern="1200" dirty="0" smtClean="0">
              <a:solidFill>
                <a:srgbClr val="C00000"/>
              </a:solidFill>
            </a:rPr>
            <a:t>X</a:t>
          </a:r>
          <a:r>
            <a:rPr lang="zh-CN" altLang="en-US" sz="5400" kern="1200" dirty="0" smtClean="0">
              <a:solidFill>
                <a:srgbClr val="C00000"/>
              </a:solidFill>
            </a:rPr>
            <a:t>射线与</a:t>
          </a:r>
          <a:r>
            <a:rPr lang="en-US" altLang="zh-CN" sz="5400" kern="1200" dirty="0" smtClean="0">
              <a:solidFill>
                <a:srgbClr val="C00000"/>
              </a:solidFill>
              <a:latin typeface="Times New Roman" pitchFamily="18" charset="0"/>
              <a:ea typeface="宋体"/>
              <a:cs typeface="Times New Roman" pitchFamily="18" charset="0"/>
            </a:rPr>
            <a:t>α </a:t>
          </a:r>
          <a:r>
            <a:rPr lang="zh-CN" altLang="en-US" sz="5400" kern="1200" dirty="0" smtClean="0">
              <a:solidFill>
                <a:srgbClr val="C00000"/>
              </a:solidFill>
              <a:latin typeface="Times New Roman" pitchFamily="18" charset="0"/>
              <a:ea typeface="宋体"/>
              <a:cs typeface="Times New Roman" pitchFamily="18" charset="0"/>
            </a:rPr>
            <a:t>源测试</a:t>
          </a:r>
          <a:endParaRPr lang="zh-CN" altLang="en-US" sz="5400" kern="1200" dirty="0">
            <a:solidFill>
              <a:srgbClr val="C00000"/>
            </a:solidFill>
            <a:latin typeface="Times New Roman" pitchFamily="18" charset="0"/>
            <a:cs typeface="Times New Roman" pitchFamily="18" charset="0"/>
          </a:endParaRPr>
        </a:p>
      </dsp:txBody>
      <dsp:txXfrm>
        <a:off x="4700703" y="387219"/>
        <a:ext cx="3507636" cy="30746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78BA66-ABED-4F00-A764-2DAB328F4B4A}">
      <dsp:nvSpPr>
        <dsp:cNvPr id="0" name=""/>
        <dsp:cNvSpPr/>
      </dsp:nvSpPr>
      <dsp:spPr>
        <a:xfrm rot="5400000">
          <a:off x="796428" y="288925"/>
          <a:ext cx="2334924" cy="3885262"/>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936F1E-AE42-4098-9968-A6B68A40E13B}">
      <dsp:nvSpPr>
        <dsp:cNvPr id="0" name=""/>
        <dsp:cNvSpPr/>
      </dsp:nvSpPr>
      <dsp:spPr>
        <a:xfrm>
          <a:off x="406671" y="1449781"/>
          <a:ext cx="3507636" cy="30746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880" tIns="182880" rIns="182880" bIns="182880" numCol="1" spcCol="1270" anchor="t" anchorCtr="0">
          <a:noAutofit/>
        </a:bodyPr>
        <a:lstStyle/>
        <a:p>
          <a:pPr lvl="0" algn="l" defTabSz="2133600">
            <a:lnSpc>
              <a:spcPct val="90000"/>
            </a:lnSpc>
            <a:spcBef>
              <a:spcPct val="0"/>
            </a:spcBef>
            <a:spcAft>
              <a:spcPct val="35000"/>
            </a:spcAft>
          </a:pPr>
          <a:r>
            <a:rPr lang="zh-CN" altLang="en-US" sz="4800" kern="1200" dirty="0" smtClean="0">
              <a:solidFill>
                <a:srgbClr val="C00000"/>
              </a:solidFill>
            </a:rPr>
            <a:t>线能谱校准方法</a:t>
          </a:r>
          <a:endParaRPr lang="zh-CN" altLang="en-US" sz="4800" kern="1200" dirty="0">
            <a:solidFill>
              <a:srgbClr val="C00000"/>
            </a:solidFill>
          </a:endParaRPr>
        </a:p>
      </dsp:txBody>
      <dsp:txXfrm>
        <a:off x="406671" y="1449781"/>
        <a:ext cx="3507636" cy="3074649"/>
      </dsp:txXfrm>
    </dsp:sp>
    <dsp:sp modelId="{0DFE17AA-2DAE-421D-917B-718C0F3831C3}">
      <dsp:nvSpPr>
        <dsp:cNvPr id="0" name=""/>
        <dsp:cNvSpPr/>
      </dsp:nvSpPr>
      <dsp:spPr>
        <a:xfrm>
          <a:off x="3252489" y="2888"/>
          <a:ext cx="661818" cy="661818"/>
        </a:xfrm>
        <a:prstGeom prst="triangle">
          <a:avLst>
            <a:gd name="adj" fmla="val 10000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D17732-8BDA-4948-9425-C02999AC981E}">
      <dsp:nvSpPr>
        <dsp:cNvPr id="0" name=""/>
        <dsp:cNvSpPr/>
      </dsp:nvSpPr>
      <dsp:spPr>
        <a:xfrm rot="5400000">
          <a:off x="5090460" y="-773637"/>
          <a:ext cx="2334924" cy="3885262"/>
        </a:xfrm>
        <a:prstGeom prst="corner">
          <a:avLst>
            <a:gd name="adj1" fmla="val 16120"/>
            <a:gd name="adj2" fmla="val 16110"/>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3852A5-B3E6-499D-97C8-19122AD4774C}">
      <dsp:nvSpPr>
        <dsp:cNvPr id="0" name=""/>
        <dsp:cNvSpPr/>
      </dsp:nvSpPr>
      <dsp:spPr>
        <a:xfrm>
          <a:off x="4700703" y="387219"/>
          <a:ext cx="3507636" cy="30746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880" tIns="182880" rIns="182880" bIns="182880" numCol="1" spcCol="1270" anchor="t" anchorCtr="0">
          <a:noAutofit/>
        </a:bodyPr>
        <a:lstStyle/>
        <a:p>
          <a:pPr lvl="0" algn="l" defTabSz="2133600">
            <a:lnSpc>
              <a:spcPct val="90000"/>
            </a:lnSpc>
            <a:spcBef>
              <a:spcPct val="0"/>
            </a:spcBef>
            <a:spcAft>
              <a:spcPct val="35000"/>
            </a:spcAft>
          </a:pPr>
          <a:r>
            <a:rPr lang="en-US" altLang="zh-CN" sz="4800" kern="1200" dirty="0" smtClean="0">
              <a:solidFill>
                <a:schemeClr val="tx1"/>
              </a:solidFill>
            </a:rPr>
            <a:t>γ</a:t>
          </a:r>
          <a:r>
            <a:rPr lang="zh-CN" altLang="en-US" sz="4800" kern="1200" dirty="0" smtClean="0">
              <a:solidFill>
                <a:schemeClr val="tx1"/>
              </a:solidFill>
            </a:rPr>
            <a:t>、中子辐射线能谱测量</a:t>
          </a:r>
          <a:endParaRPr lang="zh-CN" altLang="en-US" sz="4800" kern="1200" dirty="0">
            <a:solidFill>
              <a:schemeClr val="tx1"/>
            </a:solidFill>
          </a:endParaRPr>
        </a:p>
      </dsp:txBody>
      <dsp:txXfrm>
        <a:off x="4700703" y="387219"/>
        <a:ext cx="3507636" cy="307464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5DA06A-2009-4731-A847-D13AA4999F75}">
      <dsp:nvSpPr>
        <dsp:cNvPr id="0" name=""/>
        <dsp:cNvSpPr/>
      </dsp:nvSpPr>
      <dsp:spPr>
        <a:xfrm>
          <a:off x="0" y="2521"/>
          <a:ext cx="7776864"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E664AF41-03A0-4A11-9876-2220EADCA744}">
      <dsp:nvSpPr>
        <dsp:cNvPr id="0" name=""/>
        <dsp:cNvSpPr/>
      </dsp:nvSpPr>
      <dsp:spPr>
        <a:xfrm>
          <a:off x="0" y="2521"/>
          <a:ext cx="7776864" cy="12718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marR="0" lvl="0" indent="0" algn="l" defTabSz="914400" eaLnBrk="1" fontAlgn="auto" latinLnBrk="0" hangingPunct="1">
            <a:lnSpc>
              <a:spcPct val="150000"/>
            </a:lnSpc>
            <a:spcBef>
              <a:spcPct val="0"/>
            </a:spcBef>
            <a:spcAft>
              <a:spcPts val="0"/>
            </a:spcAft>
            <a:buClrTx/>
            <a:buSzTx/>
            <a:buFontTx/>
            <a:buNone/>
            <a:tabLst/>
            <a:defRPr/>
          </a:pPr>
          <a:r>
            <a:rPr lang="zh-CN" altLang="en-US" sz="2000" kern="1200" dirty="0" smtClean="0"/>
            <a:t>设计自校准</a:t>
          </a:r>
          <a:r>
            <a:rPr lang="en-US" altLang="zh-CN" sz="2000" kern="1200" dirty="0" smtClean="0"/>
            <a:t>GEM-TEPC</a:t>
          </a:r>
          <a:r>
            <a:rPr lang="zh-CN" altLang="en-US" sz="2000" kern="1200" dirty="0" smtClean="0"/>
            <a:t>探测器，采用</a:t>
          </a:r>
          <a:r>
            <a:rPr lang="en-US" altLang="zh-CN" sz="2000" kern="1200" baseline="30000" dirty="0" smtClean="0"/>
            <a:t>55</a:t>
          </a:r>
          <a:r>
            <a:rPr lang="en-US" altLang="zh-CN" sz="2000" kern="1200" dirty="0" smtClean="0"/>
            <a:t>Fe X</a:t>
          </a:r>
          <a:r>
            <a:rPr lang="zh-CN" altLang="en-US" sz="2000" kern="1200" dirty="0" smtClean="0"/>
            <a:t>射线及</a:t>
          </a:r>
          <a:r>
            <a:rPr lang="en-US" altLang="zh-CN" sz="2000" kern="1200" baseline="30000" dirty="0" smtClean="0"/>
            <a:t>241</a:t>
          </a:r>
          <a:r>
            <a:rPr lang="en-US" altLang="zh-CN" sz="2000" kern="1200" dirty="0" smtClean="0"/>
            <a:t>Am </a:t>
          </a:r>
          <a:r>
            <a:rPr lang="el-GR" altLang="zh-CN" sz="2000" kern="1200" dirty="0" smtClean="0">
              <a:ea typeface="+mn-ea"/>
            </a:rPr>
            <a:t>α</a:t>
          </a:r>
          <a:r>
            <a:rPr lang="zh-CN" altLang="en-US" sz="2000" kern="1200" dirty="0" smtClean="0">
              <a:ea typeface="+mn-ea"/>
            </a:rPr>
            <a:t>源对探测器性能进行测试及校准</a:t>
          </a:r>
          <a:r>
            <a:rPr lang="zh-CN" altLang="en-US" sz="2000" kern="1200" dirty="0" smtClean="0"/>
            <a:t>。</a:t>
          </a:r>
          <a:endParaRPr lang="zh-CN" altLang="en-US" sz="2000" kern="1200" dirty="0"/>
        </a:p>
      </dsp:txBody>
      <dsp:txXfrm>
        <a:off x="0" y="2521"/>
        <a:ext cx="7776864" cy="1271849"/>
      </dsp:txXfrm>
    </dsp:sp>
    <dsp:sp modelId="{5DEFC3FB-E75D-45C8-84DC-DEA733438A20}">
      <dsp:nvSpPr>
        <dsp:cNvPr id="0" name=""/>
        <dsp:cNvSpPr/>
      </dsp:nvSpPr>
      <dsp:spPr>
        <a:xfrm>
          <a:off x="0" y="1274370"/>
          <a:ext cx="7776864"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4DE1C953-1150-435D-9DB4-932073CBA8E2}">
      <dsp:nvSpPr>
        <dsp:cNvPr id="0" name=""/>
        <dsp:cNvSpPr/>
      </dsp:nvSpPr>
      <dsp:spPr>
        <a:xfrm>
          <a:off x="0" y="1326110"/>
          <a:ext cx="7776864" cy="1727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150000"/>
            </a:lnSpc>
            <a:spcBef>
              <a:spcPct val="0"/>
            </a:spcBef>
            <a:spcAft>
              <a:spcPct val="35000"/>
            </a:spcAft>
          </a:pPr>
          <a:r>
            <a:rPr lang="zh-CN" altLang="en-US" sz="2000" kern="1200" dirty="0" smtClean="0">
              <a:ea typeface="宋体"/>
            </a:rPr>
            <a:t>在</a:t>
          </a:r>
          <a:r>
            <a:rPr lang="en-US" altLang="zh-CN" sz="2000" kern="1200" baseline="30000" dirty="0" smtClean="0">
              <a:ea typeface="宋体"/>
            </a:rPr>
            <a:t>137</a:t>
          </a:r>
          <a:r>
            <a:rPr lang="en-US" altLang="zh-CN" sz="2000" kern="1200" dirty="0" smtClean="0">
              <a:ea typeface="宋体"/>
            </a:rPr>
            <a:t>Cs  γ</a:t>
          </a:r>
          <a:r>
            <a:rPr lang="zh-CN" altLang="en-US" sz="2000" kern="1200" dirty="0" smtClean="0">
              <a:ea typeface="宋体"/>
            </a:rPr>
            <a:t>、中子辐射场进行线能谱测试，并在反应堆（</a:t>
          </a:r>
          <a:r>
            <a:rPr lang="en-US" altLang="zh-CN" sz="2000" kern="1200" dirty="0" smtClean="0">
              <a:ea typeface="宋体"/>
            </a:rPr>
            <a:t>CFBR-Ⅱ</a:t>
          </a:r>
          <a:r>
            <a:rPr lang="zh-CN" altLang="en-US" sz="2000" kern="1200" dirty="0" smtClean="0">
              <a:ea typeface="宋体"/>
            </a:rPr>
            <a:t>）高注量率中子辐射场进行测试，中子剂量当量测量值与参考值对比显示该装置性能较好。</a:t>
          </a:r>
          <a:endParaRPr lang="zh-CN" altLang="en-US" sz="2000" kern="1200" dirty="0"/>
        </a:p>
      </dsp:txBody>
      <dsp:txXfrm>
        <a:off x="0" y="1326110"/>
        <a:ext cx="7776864" cy="1727104"/>
      </dsp:txXfrm>
    </dsp:sp>
    <dsp:sp modelId="{CA86F3A3-4D50-4CF1-AC44-F7E65A0461E7}">
      <dsp:nvSpPr>
        <dsp:cNvPr id="0" name=""/>
        <dsp:cNvSpPr/>
      </dsp:nvSpPr>
      <dsp:spPr>
        <a:xfrm>
          <a:off x="0" y="3001475"/>
          <a:ext cx="7776864"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4BBDB173-E2D8-419F-AF20-C63B9DCCAD8C}">
      <dsp:nvSpPr>
        <dsp:cNvPr id="0" name=""/>
        <dsp:cNvSpPr/>
      </dsp:nvSpPr>
      <dsp:spPr>
        <a:xfrm>
          <a:off x="0" y="3001475"/>
          <a:ext cx="7776864" cy="1733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150000"/>
            </a:lnSpc>
            <a:spcBef>
              <a:spcPct val="0"/>
            </a:spcBef>
            <a:spcAft>
              <a:spcPct val="35000"/>
            </a:spcAft>
          </a:pPr>
          <a:r>
            <a:rPr lang="zh-CN" altLang="en-US" sz="2000" kern="1200" dirty="0" smtClean="0">
              <a:solidFill>
                <a:srgbClr val="FF0000"/>
              </a:solidFill>
              <a:ea typeface="宋体"/>
            </a:rPr>
            <a:t>今后工作 </a:t>
          </a:r>
          <a:r>
            <a:rPr lang="zh-CN" altLang="en-US" sz="2000" kern="1200" dirty="0" smtClean="0">
              <a:ea typeface="宋体"/>
            </a:rPr>
            <a:t>：</a:t>
          </a:r>
          <a:r>
            <a:rPr lang="en-US" altLang="zh-CN" sz="2000" kern="1200" dirty="0" smtClean="0">
              <a:ea typeface="宋体"/>
            </a:rPr>
            <a:t>1</a:t>
          </a:r>
          <a:r>
            <a:rPr lang="zh-CN" altLang="en-US" sz="2000" kern="1200" dirty="0" smtClean="0">
              <a:ea typeface="宋体"/>
            </a:rPr>
            <a:t>）拟改进探测器结构包括高压电阻串、</a:t>
          </a:r>
          <a:r>
            <a:rPr lang="en-US" altLang="zh-CN" sz="2000" kern="1200" dirty="0" smtClean="0">
              <a:ea typeface="宋体"/>
            </a:rPr>
            <a:t>PCB</a:t>
          </a:r>
          <a:r>
            <a:rPr lang="zh-CN" altLang="en-US" sz="2000" kern="1200" dirty="0" smtClean="0">
              <a:ea typeface="宋体"/>
            </a:rPr>
            <a:t>读出板</a:t>
          </a:r>
          <a:r>
            <a:rPr lang="zh-CN" altLang="en-US" sz="2000" kern="1200" dirty="0" smtClean="0">
              <a:ea typeface="宋体"/>
            </a:rPr>
            <a:t>和屏蔽。</a:t>
          </a:r>
          <a:r>
            <a:rPr lang="en-US" altLang="zh-CN" sz="2000" kern="1200" dirty="0" smtClean="0">
              <a:ea typeface="宋体"/>
            </a:rPr>
            <a:t>2</a:t>
          </a:r>
          <a:r>
            <a:rPr lang="zh-CN" altLang="en-US" sz="2000" kern="1200" dirty="0" smtClean="0">
              <a:ea typeface="宋体"/>
            </a:rPr>
            <a:t>）灵敏度量化分析、高注量率中子微剂量谱的细致测量、基于飞行时间法的中子、</a:t>
          </a:r>
          <a:r>
            <a:rPr lang="en-US" altLang="zh-CN" sz="2000" kern="1200" dirty="0" smtClean="0">
              <a:ea typeface="宋体"/>
            </a:rPr>
            <a:t>γ</a:t>
          </a:r>
          <a:r>
            <a:rPr lang="zh-CN" altLang="en-US" sz="2000" kern="1200" dirty="0" smtClean="0">
              <a:ea typeface="宋体"/>
            </a:rPr>
            <a:t>分辨等。</a:t>
          </a:r>
          <a:endParaRPr lang="zh-CN" altLang="en-US" sz="2000" b="1" kern="1200" dirty="0">
            <a:solidFill>
              <a:srgbClr val="00B050"/>
            </a:solidFill>
          </a:endParaRPr>
        </a:p>
      </dsp:txBody>
      <dsp:txXfrm>
        <a:off x="0" y="3001475"/>
        <a:ext cx="7776864" cy="1733087"/>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1.emf"/></Relationships>
</file>

<file path=ppt/ink/ink1.xml><?xml version="1.0" encoding="utf-8"?>
<inkml:ink xmlns:inkml="http://www.w3.org/2003/InkML">
  <inkml:definitions>
    <inkml:context xml:id="ctx0">
      <inkml:inkSource xml:id="inkSrc0">
        <inkml:traceFormat>
          <inkml:channel name="X" type="integer" max="2410" units="cm"/>
          <inkml:channel name="Y" type="integer" max="1364" units="cm"/>
        </inkml:traceFormat>
        <inkml:channelProperties>
          <inkml:channelProperty channel="X" name="resolution" value="100.83682" units="1/cm"/>
          <inkml:channelProperty channel="Y" name="resolution" value="101.3373" units="1/cm"/>
        </inkml:channelProperties>
      </inkml:inkSource>
      <inkml:timestamp xml:id="ts0" timeString="2018-04-26T02:52:34.409"/>
    </inkml:context>
    <inkml:brush xml:id="br0">
      <inkml:brushProperty name="width" value="0.1" units="cm"/>
      <inkml:brushProperty name="height" value="0.1" units="cm"/>
      <inkml:brushProperty name="fitToCurve" value="1"/>
    </inkml:brush>
  </inkml:definitions>
  <inkml:trace contextRef="#ctx0" brushRef="#br0">0 0,'0'0,"0"0,0 0,0 0,0 0,0 0,0 0,0 0,0 0,0 0,0 0</inkml:trace>
</inkml:ink>
</file>

<file path=ppt/ink/ink2.xml><?xml version="1.0" encoding="utf-8"?>
<inkml:ink xmlns:inkml="http://www.w3.org/2003/InkML">
  <inkml:definitions>
    <inkml:context xml:id="ctx0">
      <inkml:inkSource xml:id="inkSrc0">
        <inkml:traceFormat>
          <inkml:channel name="X" type="integer" max="2410" units="cm"/>
          <inkml:channel name="Y" type="integer" max="1364" units="cm"/>
        </inkml:traceFormat>
        <inkml:channelProperties>
          <inkml:channelProperty channel="X" name="resolution" value="100.83682" units="1/cm"/>
          <inkml:channelProperty channel="Y" name="resolution" value="101.3373" units="1/cm"/>
        </inkml:channelProperties>
      </inkml:inkSource>
      <inkml:timestamp xml:id="ts0" timeString="2018-04-26T02:52:34.409"/>
    </inkml:context>
    <inkml:brush xml:id="br0">
      <inkml:brushProperty name="width" value="0.1" units="cm"/>
      <inkml:brushProperty name="height" value="0.1" units="cm"/>
      <inkml:brushProperty name="fitToCurve" value="1"/>
    </inkml:brush>
  </inkml:definitions>
  <inkml:trace contextRef="#ctx0" brushRef="#br0">0 0,'0'0,"0"0,0 0,0 0,0 0,0 0,0 0,0 0,0 0,0 0,0 0</inkml:trace>
</inkml:ink>
</file>

<file path=ppt/ink/ink3.xml><?xml version="1.0" encoding="utf-8"?>
<inkml:ink xmlns:inkml="http://www.w3.org/2003/InkML">
  <inkml:definitions>
    <inkml:context xml:id="ctx0">
      <inkml:inkSource xml:id="inkSrc0">
        <inkml:traceFormat>
          <inkml:channel name="X" type="integer" max="2410" units="cm"/>
          <inkml:channel name="Y" type="integer" max="1364" units="cm"/>
        </inkml:traceFormat>
        <inkml:channelProperties>
          <inkml:channelProperty channel="X" name="resolution" value="100.83682" units="1/cm"/>
          <inkml:channelProperty channel="Y" name="resolution" value="101.3373" units="1/cm"/>
        </inkml:channelProperties>
      </inkml:inkSource>
      <inkml:timestamp xml:id="ts0" timeString="2018-04-26T02:52:34.409"/>
    </inkml:context>
    <inkml:brush xml:id="br0">
      <inkml:brushProperty name="width" value="0.1" units="cm"/>
      <inkml:brushProperty name="height" value="0.1" units="cm"/>
      <inkml:brushProperty name="fitToCurve" value="1"/>
    </inkml:brush>
  </inkml:definitions>
  <inkml:trace contextRef="#ctx0" brushRef="#br0">0 0,'0'0,"0"0,0 0,0 0,0 0,0 0,0 0,0 0,0 0,0 0,0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宋体"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ea typeface="宋体" pitchFamily="2" charset="-122"/>
              </a:defRPr>
            </a:lvl1pPr>
          </a:lstStyle>
          <a:p>
            <a:pPr>
              <a:defRPr/>
            </a:pPr>
            <a:fld id="{46654AEA-4FFA-4B01-95AC-BC06F93EBF10}" type="datetimeFigureOut">
              <a:rPr lang="zh-CN" altLang="en-US"/>
              <a:pPr>
                <a:defRPr/>
              </a:pPr>
              <a:t>2018/10/13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宋体"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ea typeface="宋体" pitchFamily="2" charset="-122"/>
              </a:defRPr>
            </a:lvl1pPr>
          </a:lstStyle>
          <a:p>
            <a:pPr>
              <a:defRPr/>
            </a:pPr>
            <a:fld id="{CDC61086-A51F-4573-91E9-713D683ACE01}" type="slidenum">
              <a:rPr lang="zh-CN" altLang="en-US"/>
              <a:pPr>
                <a:defRPr/>
              </a:pPr>
              <a:t>‹#›</a:t>
            </a:fld>
            <a:endParaRPr lang="zh-CN" altLang="en-US"/>
          </a:p>
        </p:txBody>
      </p:sp>
    </p:spTree>
    <p:extLst>
      <p:ext uri="{BB962C8B-B14F-4D97-AF65-F5344CB8AC3E}">
        <p14:creationId xmlns:p14="http://schemas.microsoft.com/office/powerpoint/2010/main" val="2901333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CDC61086-A51F-4573-91E9-713D683ACE01}" type="slidenum">
              <a:rPr lang="zh-CN" altLang="en-US" smtClean="0"/>
              <a:pPr>
                <a:defRPr/>
              </a:pPr>
              <a:t>1</a:t>
            </a:fld>
            <a:endParaRPr lang="zh-CN" altLang="en-US"/>
          </a:p>
        </p:txBody>
      </p:sp>
    </p:spTree>
    <p:extLst>
      <p:ext uri="{BB962C8B-B14F-4D97-AF65-F5344CB8AC3E}">
        <p14:creationId xmlns:p14="http://schemas.microsoft.com/office/powerpoint/2010/main" val="3515945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710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fld id="{EE873A4D-F44E-42B1-8302-44724C85C686}" type="slidenum">
              <a:rPr lang="zh-CN" altLang="en-US" smtClean="0"/>
              <a:pPr eaLnBrk="1" hangingPunct="1"/>
              <a:t>24</a:t>
            </a:fld>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6"/>
          <p:cNvSpPr>
            <a:spLocks noGrp="1"/>
          </p:cNvSpPr>
          <p:nvPr>
            <p:ph type="dt" sz="half" idx="10"/>
          </p:nvPr>
        </p:nvSpPr>
        <p:spPr/>
        <p:txBody>
          <a:bodyPr/>
          <a:lstStyle>
            <a:lvl1pPr>
              <a:defRPr/>
            </a:lvl1pPr>
          </a:lstStyle>
          <a:p>
            <a:pPr>
              <a:defRPr/>
            </a:pPr>
            <a:fld id="{F1E3EA49-DD3A-4D23-A629-BE4D2443738E}" type="datetimeFigureOut">
              <a:rPr lang="zh-CN" altLang="en-US"/>
              <a:pPr>
                <a:defRPr/>
              </a:pPr>
              <a:t>2018/10/13</a:t>
            </a:fld>
            <a:endParaRPr lang="zh-CN" altLang="en-US"/>
          </a:p>
        </p:txBody>
      </p:sp>
      <p:sp>
        <p:nvSpPr>
          <p:cNvPr id="5" name="Slide Number Placeholder 7"/>
          <p:cNvSpPr>
            <a:spLocks noGrp="1"/>
          </p:cNvSpPr>
          <p:nvPr>
            <p:ph type="sldNum" sz="quarter" idx="11"/>
          </p:nvPr>
        </p:nvSpPr>
        <p:spPr/>
        <p:txBody>
          <a:bodyPr/>
          <a:lstStyle>
            <a:lvl1pPr>
              <a:defRPr/>
            </a:lvl1pPr>
          </a:lstStyle>
          <a:p>
            <a:pPr>
              <a:defRPr/>
            </a:pPr>
            <a:fld id="{2B1C1D8F-270D-40D2-B767-F3784F9C8C65}" type="slidenum">
              <a:rPr lang="zh-CN" altLang="en-US"/>
              <a:pPr>
                <a:defRPr/>
              </a:pPr>
              <a:t>‹#›</a:t>
            </a:fld>
            <a:endParaRPr lang="zh-CN" altLang="en-US"/>
          </a:p>
        </p:txBody>
      </p:sp>
      <p:sp>
        <p:nvSpPr>
          <p:cNvPr id="6" name="Footer Placeholder 8"/>
          <p:cNvSpPr>
            <a:spLocks noGrp="1"/>
          </p:cNvSpPr>
          <p:nvPr>
            <p:ph type="ftr" sz="quarter" idx="12"/>
          </p:nvPr>
        </p:nvSpPr>
        <p:spPr/>
        <p:txBody>
          <a:bodyPr/>
          <a:lstStyle>
            <a:lvl1pPr>
              <a:defRPr/>
            </a:lvl1pPr>
          </a:lstStyle>
          <a:p>
            <a:pPr>
              <a:defRPr/>
            </a:pPr>
            <a:endParaRPr lang="zh-CN" altLang="en-US"/>
          </a:p>
        </p:txBody>
      </p:sp>
    </p:spTree>
    <p:extLst>
      <p:ext uri="{BB962C8B-B14F-4D97-AF65-F5344CB8AC3E}">
        <p14:creationId xmlns:p14="http://schemas.microsoft.com/office/powerpoint/2010/main" val="1881255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lvl1pPr>
              <a:defRPr/>
            </a:lvl1pPr>
          </a:lstStyle>
          <a:p>
            <a:pPr>
              <a:defRPr/>
            </a:pPr>
            <a:fld id="{3DDF9AFD-25B5-4C61-BDAF-8420A3CE516A}" type="datetimeFigureOut">
              <a:rPr lang="zh-CN" altLang="en-US"/>
              <a:pPr>
                <a:defRPr/>
              </a:pPr>
              <a:t>2018/10/13</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7D78F955-B314-4C51-949B-3CD0FF120797}" type="slidenum">
              <a:rPr lang="zh-CN" altLang="en-US"/>
              <a:pPr>
                <a:defRPr/>
              </a:pPr>
              <a:t>‹#›</a:t>
            </a:fld>
            <a:endParaRPr lang="zh-CN" altLang="en-US"/>
          </a:p>
        </p:txBody>
      </p:sp>
    </p:spTree>
    <p:extLst>
      <p:ext uri="{BB962C8B-B14F-4D97-AF65-F5344CB8AC3E}">
        <p14:creationId xmlns:p14="http://schemas.microsoft.com/office/powerpoint/2010/main" val="1066290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lvl1pPr>
              <a:defRPr/>
            </a:lvl1pPr>
          </a:lstStyle>
          <a:p>
            <a:pPr>
              <a:defRPr/>
            </a:pPr>
            <a:fld id="{B53774F6-128F-4E8B-8EB8-B8240893DA17}" type="datetimeFigureOut">
              <a:rPr lang="zh-CN" altLang="en-US"/>
              <a:pPr>
                <a:defRPr/>
              </a:pPr>
              <a:t>2018/10/13</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E3F4ED80-ECB8-49A7-8330-C0F33D951DA4}" type="slidenum">
              <a:rPr lang="zh-CN" altLang="en-US"/>
              <a:pPr>
                <a:defRPr/>
              </a:pPr>
              <a:t>‹#›</a:t>
            </a:fld>
            <a:endParaRPr lang="zh-CN" altLang="en-US"/>
          </a:p>
        </p:txBody>
      </p:sp>
    </p:spTree>
    <p:extLst>
      <p:ext uri="{BB962C8B-B14F-4D97-AF65-F5344CB8AC3E}">
        <p14:creationId xmlns:p14="http://schemas.microsoft.com/office/powerpoint/2010/main" val="44618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smtClean="0"/>
          </a:p>
        </p:txBody>
      </p:sp>
      <p:sp>
        <p:nvSpPr>
          <p:cNvPr id="4" name="Date Placeholder 3"/>
          <p:cNvSpPr>
            <a:spLocks noGrp="1"/>
          </p:cNvSpPr>
          <p:nvPr>
            <p:ph type="dt" sz="half" idx="10"/>
          </p:nvPr>
        </p:nvSpPr>
        <p:spPr/>
        <p:txBody>
          <a:bodyPr/>
          <a:lstStyle>
            <a:lvl1pPr>
              <a:defRPr/>
            </a:lvl1pPr>
          </a:lstStyle>
          <a:p>
            <a:pPr>
              <a:defRPr/>
            </a:pPr>
            <a:fld id="{2156DF56-0EC0-4045-90C4-0B25C0BED69A}" type="datetimeFigureOut">
              <a:rPr lang="zh-CN" altLang="en-US"/>
              <a:pPr>
                <a:defRPr/>
              </a:pPr>
              <a:t>2018/10/13</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C9A561C0-81B6-46A5-8E60-0B0BA2A56C0C}" type="slidenum">
              <a:rPr lang="zh-CN" altLang="en-US"/>
              <a:pPr>
                <a:defRPr/>
              </a:pPr>
              <a:t>‹#›</a:t>
            </a:fld>
            <a:endParaRPr lang="zh-CN" altLang="en-US"/>
          </a:p>
        </p:txBody>
      </p:sp>
    </p:spTree>
    <p:extLst>
      <p:ext uri="{BB962C8B-B14F-4D97-AF65-F5344CB8AC3E}">
        <p14:creationId xmlns:p14="http://schemas.microsoft.com/office/powerpoint/2010/main" val="2821923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Oval 6"/>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Oval 7"/>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8"/>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7" name="Date Placeholder 3"/>
          <p:cNvSpPr>
            <a:spLocks noGrp="1"/>
          </p:cNvSpPr>
          <p:nvPr>
            <p:ph type="dt" sz="half" idx="10"/>
          </p:nvPr>
        </p:nvSpPr>
        <p:spPr/>
        <p:txBody>
          <a:bodyPr/>
          <a:lstStyle>
            <a:lvl1pPr>
              <a:defRPr/>
            </a:lvl1pPr>
          </a:lstStyle>
          <a:p>
            <a:pPr>
              <a:defRPr/>
            </a:pPr>
            <a:fld id="{17310A82-16B7-4C52-8B6A-E1450C753B37}" type="datetimeFigureOut">
              <a:rPr lang="zh-CN" altLang="en-US"/>
              <a:pPr>
                <a:defRPr/>
              </a:pPr>
              <a:t>2018/10/13</a:t>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C3E1DF72-2C1D-4EA8-80B2-7423D6A27FF9}" type="slidenum">
              <a:rPr lang="zh-CN" altLang="en-US"/>
              <a:pPr>
                <a:defRPr/>
              </a:pPr>
              <a:t>‹#›</a:t>
            </a:fld>
            <a:endParaRPr lang="zh-CN" altLang="en-US"/>
          </a:p>
        </p:txBody>
      </p:sp>
    </p:spTree>
    <p:extLst>
      <p:ext uri="{BB962C8B-B14F-4D97-AF65-F5344CB8AC3E}">
        <p14:creationId xmlns:p14="http://schemas.microsoft.com/office/powerpoint/2010/main" val="2771128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4"/>
          </p:nvPr>
        </p:nvSpPr>
        <p:spPr/>
        <p:txBody>
          <a:bodyPr/>
          <a:lstStyle>
            <a:lvl1pPr>
              <a:defRPr/>
            </a:lvl1pPr>
          </a:lstStyle>
          <a:p>
            <a:pPr>
              <a:defRPr/>
            </a:pPr>
            <a:fld id="{CDF7FB41-8ECE-4AD5-A99C-C5F08DEBA540}" type="datetimeFigureOut">
              <a:rPr lang="zh-CN" altLang="en-US"/>
              <a:pPr>
                <a:defRPr/>
              </a:pPr>
              <a:t>2018/10/13</a:t>
            </a:fld>
            <a:endParaRPr lang="zh-CN" altLang="en-US"/>
          </a:p>
        </p:txBody>
      </p:sp>
      <p:sp>
        <p:nvSpPr>
          <p:cNvPr id="6" name="Footer Placeholder 5"/>
          <p:cNvSpPr>
            <a:spLocks noGrp="1"/>
          </p:cNvSpPr>
          <p:nvPr>
            <p:ph type="ftr" sz="quarter" idx="15"/>
          </p:nvPr>
        </p:nvSpPr>
        <p:spPr/>
        <p:txBody>
          <a:bodyPr/>
          <a:lstStyle>
            <a:lvl1pPr>
              <a:defRPr/>
            </a:lvl1pPr>
          </a:lstStyle>
          <a:p>
            <a:pPr>
              <a:defRPr/>
            </a:pPr>
            <a:endParaRPr lang="zh-CN" altLang="en-US"/>
          </a:p>
        </p:txBody>
      </p:sp>
      <p:sp>
        <p:nvSpPr>
          <p:cNvPr id="7" name="Slide Number Placeholder 6"/>
          <p:cNvSpPr>
            <a:spLocks noGrp="1"/>
          </p:cNvSpPr>
          <p:nvPr>
            <p:ph type="sldNum" sz="quarter" idx="16"/>
          </p:nvPr>
        </p:nvSpPr>
        <p:spPr/>
        <p:txBody>
          <a:bodyPr/>
          <a:lstStyle>
            <a:lvl1pPr>
              <a:defRPr/>
            </a:lvl1pPr>
          </a:lstStyle>
          <a:p>
            <a:pPr>
              <a:defRPr/>
            </a:pPr>
            <a:fld id="{C02EEC03-1D44-4176-9F13-977EBACA5F27}" type="slidenum">
              <a:rPr lang="zh-CN" altLang="en-US"/>
              <a:pPr>
                <a:defRPr/>
              </a:pPr>
              <a:t>‹#›</a:t>
            </a:fld>
            <a:endParaRPr lang="zh-CN" altLang="en-US"/>
          </a:p>
        </p:txBody>
      </p:sp>
    </p:spTree>
    <p:extLst>
      <p:ext uri="{BB962C8B-B14F-4D97-AF65-F5344CB8AC3E}">
        <p14:creationId xmlns:p14="http://schemas.microsoft.com/office/powerpoint/2010/main" val="1874079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11" name="Content Placeholder 10"/>
          <p:cNvSpPr>
            <a:spLocks noGrp="1"/>
          </p:cNvSpPr>
          <p:nvPr>
            <p:ph sz="quarter" idx="13"/>
          </p:nvPr>
        </p:nvSpPr>
        <p:spPr>
          <a:xfrm>
            <a:off x="457200" y="2212848"/>
            <a:ext cx="4041648" cy="391363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5"/>
          </p:nvPr>
        </p:nvSpPr>
        <p:spPr/>
        <p:txBody>
          <a:bodyPr/>
          <a:lstStyle>
            <a:lvl1pPr>
              <a:defRPr/>
            </a:lvl1pPr>
          </a:lstStyle>
          <a:p>
            <a:pPr>
              <a:defRPr/>
            </a:pPr>
            <a:fld id="{5130DD7E-4FE2-4212-9B7D-D08D733AC03E}" type="datetimeFigureOut">
              <a:rPr lang="zh-CN" altLang="en-US"/>
              <a:pPr>
                <a:defRPr/>
              </a:pPr>
              <a:t>2018/10/13</a:t>
            </a:fld>
            <a:endParaRPr lang="zh-CN" altLang="en-US"/>
          </a:p>
        </p:txBody>
      </p:sp>
      <p:sp>
        <p:nvSpPr>
          <p:cNvPr id="8" name="Footer Placeholder 7"/>
          <p:cNvSpPr>
            <a:spLocks noGrp="1"/>
          </p:cNvSpPr>
          <p:nvPr>
            <p:ph type="ftr" sz="quarter" idx="16"/>
          </p:nvPr>
        </p:nvSpPr>
        <p:spPr/>
        <p:txBody>
          <a:bodyPr/>
          <a:lstStyle>
            <a:lvl1pPr>
              <a:defRPr/>
            </a:lvl1pPr>
          </a:lstStyle>
          <a:p>
            <a:pPr>
              <a:defRPr/>
            </a:pPr>
            <a:endParaRPr lang="zh-CN" altLang="en-US"/>
          </a:p>
        </p:txBody>
      </p:sp>
      <p:sp>
        <p:nvSpPr>
          <p:cNvPr id="9" name="Slide Number Placeholder 8"/>
          <p:cNvSpPr>
            <a:spLocks noGrp="1"/>
          </p:cNvSpPr>
          <p:nvPr>
            <p:ph type="sldNum" sz="quarter" idx="17"/>
          </p:nvPr>
        </p:nvSpPr>
        <p:spPr/>
        <p:txBody>
          <a:bodyPr/>
          <a:lstStyle>
            <a:lvl1pPr>
              <a:defRPr/>
            </a:lvl1pPr>
          </a:lstStyle>
          <a:p>
            <a:pPr>
              <a:defRPr/>
            </a:pPr>
            <a:fld id="{7ACB9F2A-F55B-4B4C-B1A2-60337182D2F8}" type="slidenum">
              <a:rPr lang="zh-CN" altLang="en-US"/>
              <a:pPr>
                <a:defRPr/>
              </a:pPr>
              <a:t>‹#›</a:t>
            </a:fld>
            <a:endParaRPr lang="zh-CN" altLang="en-US"/>
          </a:p>
        </p:txBody>
      </p:sp>
    </p:spTree>
    <p:extLst>
      <p:ext uri="{BB962C8B-B14F-4D97-AF65-F5344CB8AC3E}">
        <p14:creationId xmlns:p14="http://schemas.microsoft.com/office/powerpoint/2010/main" val="4156586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lvl1pPr>
              <a:defRPr/>
            </a:lvl1pPr>
          </a:lstStyle>
          <a:p>
            <a:pPr>
              <a:defRPr/>
            </a:pPr>
            <a:fld id="{78F58A20-0AF1-42F2-9577-6F94B57BE519}" type="datetimeFigureOut">
              <a:rPr lang="zh-CN" altLang="en-US"/>
              <a:pPr>
                <a:defRPr/>
              </a:pPr>
              <a:t>2018/10/13</a:t>
            </a:fld>
            <a:endParaRPr lang="zh-CN" altLang="en-US"/>
          </a:p>
        </p:txBody>
      </p:sp>
      <p:sp>
        <p:nvSpPr>
          <p:cNvPr id="4" name="Footer Placeholder 3"/>
          <p:cNvSpPr>
            <a:spLocks noGrp="1"/>
          </p:cNvSpPr>
          <p:nvPr>
            <p:ph type="ftr" sz="quarter" idx="11"/>
          </p:nvPr>
        </p:nvSpPr>
        <p:spPr/>
        <p:txBody>
          <a:bodyPr/>
          <a:lstStyle>
            <a:lvl1pPr>
              <a:defRPr/>
            </a:lvl1pPr>
          </a:lstStyle>
          <a:p>
            <a:pPr>
              <a:defRPr/>
            </a:pPr>
            <a:endParaRPr lang="zh-CN" altLang="en-US"/>
          </a:p>
        </p:txBody>
      </p:sp>
      <p:sp>
        <p:nvSpPr>
          <p:cNvPr id="5" name="Slide Number Placeholder 4"/>
          <p:cNvSpPr>
            <a:spLocks noGrp="1"/>
          </p:cNvSpPr>
          <p:nvPr>
            <p:ph type="sldNum" sz="quarter" idx="12"/>
          </p:nvPr>
        </p:nvSpPr>
        <p:spPr/>
        <p:txBody>
          <a:bodyPr/>
          <a:lstStyle>
            <a:lvl1pPr>
              <a:defRPr/>
            </a:lvl1pPr>
          </a:lstStyle>
          <a:p>
            <a:pPr>
              <a:defRPr/>
            </a:pPr>
            <a:fld id="{46E1BBDE-1A60-41B7-924A-AE483868814C}" type="slidenum">
              <a:rPr lang="zh-CN" altLang="en-US"/>
              <a:pPr>
                <a:defRPr/>
              </a:pPr>
              <a:t>‹#›</a:t>
            </a:fld>
            <a:endParaRPr lang="zh-CN" altLang="en-US"/>
          </a:p>
        </p:txBody>
      </p:sp>
    </p:spTree>
    <p:extLst>
      <p:ext uri="{BB962C8B-B14F-4D97-AF65-F5344CB8AC3E}">
        <p14:creationId xmlns:p14="http://schemas.microsoft.com/office/powerpoint/2010/main" val="325324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F8FF955C-9FA4-49FD-8518-112D065B05D5}" type="datetimeFigureOut">
              <a:rPr lang="zh-CN" altLang="en-US"/>
              <a:pPr>
                <a:defRPr/>
              </a:pPr>
              <a:t>2018/10/13</a:t>
            </a:fld>
            <a:endParaRPr lang="zh-CN" altLang="en-US"/>
          </a:p>
        </p:txBody>
      </p:sp>
      <p:sp>
        <p:nvSpPr>
          <p:cNvPr id="3" name="Footer Placeholder 2"/>
          <p:cNvSpPr>
            <a:spLocks noGrp="1"/>
          </p:cNvSpPr>
          <p:nvPr>
            <p:ph type="ftr" sz="quarter" idx="11"/>
          </p:nvPr>
        </p:nvSpPr>
        <p:spPr/>
        <p:txBody>
          <a:bodyPr/>
          <a:lstStyle>
            <a:lvl1pPr>
              <a:defRPr/>
            </a:lvl1pPr>
          </a:lstStyle>
          <a:p>
            <a:pPr>
              <a:defRPr/>
            </a:pPr>
            <a:endParaRPr lang="zh-CN" altLang="en-US"/>
          </a:p>
        </p:txBody>
      </p:sp>
      <p:sp>
        <p:nvSpPr>
          <p:cNvPr id="4" name="Slide Number Placeholder 3"/>
          <p:cNvSpPr>
            <a:spLocks noGrp="1"/>
          </p:cNvSpPr>
          <p:nvPr>
            <p:ph type="sldNum" sz="quarter" idx="12"/>
          </p:nvPr>
        </p:nvSpPr>
        <p:spPr/>
        <p:txBody>
          <a:bodyPr/>
          <a:lstStyle>
            <a:lvl1pPr>
              <a:defRPr/>
            </a:lvl1pPr>
          </a:lstStyle>
          <a:p>
            <a:pPr>
              <a:defRPr/>
            </a:pPr>
            <a:fld id="{81853DEC-4408-46D3-8255-6E283BC26A94}" type="slidenum">
              <a:rPr lang="zh-CN" altLang="en-US"/>
              <a:pPr>
                <a:defRPr/>
              </a:pPr>
              <a:t>‹#›</a:t>
            </a:fld>
            <a:endParaRPr lang="zh-CN" altLang="en-US"/>
          </a:p>
        </p:txBody>
      </p:sp>
    </p:spTree>
    <p:extLst>
      <p:ext uri="{BB962C8B-B14F-4D97-AF65-F5344CB8AC3E}">
        <p14:creationId xmlns:p14="http://schemas.microsoft.com/office/powerpoint/2010/main" val="525029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lvl1pPr>
              <a:defRPr/>
            </a:lvl1pPr>
          </a:lstStyle>
          <a:p>
            <a:pPr>
              <a:defRPr/>
            </a:pPr>
            <a:fld id="{F98129C4-F70C-4E28-BCB4-006A6289C644}" type="datetimeFigureOut">
              <a:rPr lang="zh-CN" altLang="en-US"/>
              <a:pPr>
                <a:defRPr/>
              </a:pPr>
              <a:t>2018/10/13</a:t>
            </a:fld>
            <a:endParaRPr lang="zh-CN" altLang="en-US"/>
          </a:p>
        </p:txBody>
      </p:sp>
      <p:sp>
        <p:nvSpPr>
          <p:cNvPr id="6" name="Footer Placeholder 5"/>
          <p:cNvSpPr>
            <a:spLocks noGrp="1"/>
          </p:cNvSpPr>
          <p:nvPr>
            <p:ph type="ftr" sz="quarter" idx="11"/>
          </p:nvPr>
        </p:nvSpPr>
        <p:spPr/>
        <p:txBody>
          <a:bodyPr/>
          <a:lstStyle>
            <a:lvl1pPr>
              <a:defRPr/>
            </a:lvl1pPr>
          </a:lstStyle>
          <a:p>
            <a:pPr>
              <a:defRPr/>
            </a:pPr>
            <a:endParaRPr lang="zh-CN" altLang="en-US"/>
          </a:p>
        </p:txBody>
      </p:sp>
      <p:sp>
        <p:nvSpPr>
          <p:cNvPr id="7" name="Slide Number Placeholder 6"/>
          <p:cNvSpPr>
            <a:spLocks noGrp="1"/>
          </p:cNvSpPr>
          <p:nvPr>
            <p:ph type="sldNum" sz="quarter" idx="12"/>
          </p:nvPr>
        </p:nvSpPr>
        <p:spPr/>
        <p:txBody>
          <a:bodyPr/>
          <a:lstStyle>
            <a:lvl1pPr>
              <a:defRPr/>
            </a:lvl1pPr>
          </a:lstStyle>
          <a:p>
            <a:pPr>
              <a:defRPr/>
            </a:pPr>
            <a:fld id="{674634B7-75C2-45DE-B6DB-6359EF56E95A}" type="slidenum">
              <a:rPr lang="zh-CN" altLang="en-US"/>
              <a:pPr>
                <a:defRPr/>
              </a:pPr>
              <a:t>‹#›</a:t>
            </a:fld>
            <a:endParaRPr lang="zh-CN" altLang="en-US"/>
          </a:p>
        </p:txBody>
      </p:sp>
    </p:spTree>
    <p:extLst>
      <p:ext uri="{BB962C8B-B14F-4D97-AF65-F5344CB8AC3E}">
        <p14:creationId xmlns:p14="http://schemas.microsoft.com/office/powerpoint/2010/main" val="2539281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zh-CN" altLang="en-US" smtClean="0"/>
              <a:t>单击此处编辑母版标题样式</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lvl1pPr>
              <a:defRPr/>
            </a:lvl1pPr>
          </a:lstStyle>
          <a:p>
            <a:pPr>
              <a:defRPr/>
            </a:pPr>
            <a:fld id="{B1072DCB-DF13-4632-BB84-C62CA690CFBD}" type="datetimeFigureOut">
              <a:rPr lang="zh-CN" altLang="en-US"/>
              <a:pPr>
                <a:defRPr/>
              </a:pPr>
              <a:t>2018/10/13</a:t>
            </a:fld>
            <a:endParaRPr lang="zh-CN" altLang="en-US"/>
          </a:p>
        </p:txBody>
      </p:sp>
      <p:sp>
        <p:nvSpPr>
          <p:cNvPr id="6" name="Footer Placeholder 5"/>
          <p:cNvSpPr>
            <a:spLocks noGrp="1"/>
          </p:cNvSpPr>
          <p:nvPr>
            <p:ph type="ftr" sz="quarter" idx="11"/>
          </p:nvPr>
        </p:nvSpPr>
        <p:spPr/>
        <p:txBody>
          <a:bodyPr/>
          <a:lstStyle>
            <a:lvl1pPr>
              <a:defRPr/>
            </a:lvl1pPr>
          </a:lstStyle>
          <a:p>
            <a:pPr>
              <a:defRPr/>
            </a:pPr>
            <a:endParaRPr lang="zh-CN" altLang="en-US"/>
          </a:p>
        </p:txBody>
      </p:sp>
      <p:sp>
        <p:nvSpPr>
          <p:cNvPr id="7" name="Slide Number Placeholder 6"/>
          <p:cNvSpPr>
            <a:spLocks noGrp="1"/>
          </p:cNvSpPr>
          <p:nvPr>
            <p:ph type="sldNum" sz="quarter" idx="12"/>
          </p:nvPr>
        </p:nvSpPr>
        <p:spPr/>
        <p:txBody>
          <a:bodyPr/>
          <a:lstStyle>
            <a:lvl1pPr>
              <a:defRPr/>
            </a:lvl1pPr>
          </a:lstStyle>
          <a:p>
            <a:pPr>
              <a:defRPr/>
            </a:pPr>
            <a:fld id="{2EEC662C-4EBC-4395-A6E9-B9446ADB1ED2}" type="slidenum">
              <a:rPr lang="zh-CN" altLang="en-US"/>
              <a:pPr>
                <a:defRPr/>
              </a:pPr>
              <a:t>‹#›</a:t>
            </a:fld>
            <a:endParaRPr lang="zh-CN" altLang="en-US"/>
          </a:p>
        </p:txBody>
      </p:sp>
    </p:spTree>
    <p:extLst>
      <p:ext uri="{BB962C8B-B14F-4D97-AF65-F5344CB8AC3E}">
        <p14:creationId xmlns:p14="http://schemas.microsoft.com/office/powerpoint/2010/main" val="3164109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zh-CN" altLang="en-US" smtClean="0"/>
              <a:t>单击此处编辑母版标题样式</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smtClean="0"/>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ea typeface="宋体" pitchFamily="2" charset="-122"/>
              </a:defRPr>
            </a:lvl1pPr>
          </a:lstStyle>
          <a:p>
            <a:pPr>
              <a:defRPr/>
            </a:pPr>
            <a:fld id="{CD53CD2D-46B4-402A-9161-A56FCC9A4D03}" type="datetime1">
              <a:rPr lang="en-US"/>
              <a:pPr>
                <a:defRPr/>
              </a:pPr>
              <a:t>10/13/2018</a:t>
            </a:fld>
            <a:endParaRPr lang="en-US" dirty="0"/>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ea typeface="宋体" pitchFamily="2" charset="-122"/>
              </a:defRPr>
            </a:lvl1pPr>
          </a:lstStyle>
          <a:p>
            <a:pPr>
              <a:defRPr/>
            </a:pPr>
            <a:r>
              <a:rPr lang="en-US"/>
              <a:t>Footer Text</a:t>
            </a:r>
            <a:endParaRPr lang="en-US" dirty="0"/>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ea typeface="宋体" pitchFamily="2" charset="-122"/>
              </a:defRPr>
            </a:lvl1pPr>
          </a:lstStyle>
          <a:p>
            <a:pPr>
              <a:defRPr/>
            </a:pPr>
            <a:fld id="{6E038DEE-20EF-4B3B-8281-E80FB386D526}" type="slidenum">
              <a:rPr lang="en-US"/>
              <a:pPr>
                <a:defRPr/>
              </a:pPr>
              <a:t>‹#›</a:t>
            </a:fld>
            <a:endParaRPr lang="en-US" dirty="0"/>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33" name="Rectangle 16"/>
          <p:cNvSpPr>
            <a:spLocks noChangeArrowheads="1"/>
          </p:cNvSpPr>
          <p:nvPr/>
        </p:nvSpPr>
        <p:spPr bwMode="auto">
          <a:xfrm flipV="1">
            <a:off x="0" y="785813"/>
            <a:ext cx="9144000" cy="73025"/>
          </a:xfrm>
          <a:prstGeom prst="rect">
            <a:avLst/>
          </a:prstGeom>
          <a:solidFill>
            <a:srgbClr val="0E3092"/>
          </a:solidFill>
          <a:ln w="9525">
            <a:solidFill>
              <a:srgbClr val="2B0BB5"/>
            </a:solidFill>
            <a:miter lim="800000"/>
            <a:headEnd/>
            <a:tailEnd/>
          </a:ln>
        </p:spPr>
        <p:txBody>
          <a:bodyPr rot="10800000" wrap="none" anchor="ctr"/>
          <a:lstStyle/>
          <a:p>
            <a:endParaRPr lang="zh-CN" altLang="en-US">
              <a:latin typeface="Calibri" pitchFamily="34" charset="0"/>
            </a:endParaRPr>
          </a:p>
        </p:txBody>
      </p:sp>
      <p:pic>
        <p:nvPicPr>
          <p:cNvPr id="1034" name="Picture 2" descr="C:\Documents and Settings\Administrator\桌面\标识（集团蓝）\标识2x.jpg"/>
          <p:cNvPicPr>
            <a:picLocks noChangeAspect="1" noChangeArrowheads="1"/>
          </p:cNvPicPr>
          <p:nvPr/>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2875" y="-242888"/>
            <a:ext cx="3286125" cy="1314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37" r:id="rId1"/>
    <p:sldLayoutId id="2147484238" r:id="rId2"/>
    <p:sldLayoutId id="2147484239" r:id="rId3"/>
    <p:sldLayoutId id="2147484240" r:id="rId4"/>
    <p:sldLayoutId id="2147484241" r:id="rId5"/>
    <p:sldLayoutId id="2147484242" r:id="rId6"/>
    <p:sldLayoutId id="2147484243" r:id="rId7"/>
    <p:sldLayoutId id="2147484244" r:id="rId8"/>
    <p:sldLayoutId id="2147484245" r:id="rId9"/>
    <p:sldLayoutId id="2147484246" r:id="rId10"/>
    <p:sldLayoutId id="2147484247" r:id="rId11"/>
  </p:sldLayoutIdLst>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ea typeface="幼圆" pitchFamily="49" charset="-122"/>
        </a:defRPr>
      </a:lvl2pPr>
      <a:lvl3pPr algn="ctr" rtl="0" eaLnBrk="0" fontAlgn="base" hangingPunct="0">
        <a:lnSpc>
          <a:spcPts val="5800"/>
        </a:lnSpc>
        <a:spcBef>
          <a:spcPct val="0"/>
        </a:spcBef>
        <a:spcAft>
          <a:spcPct val="0"/>
        </a:spcAft>
        <a:defRPr sz="5400">
          <a:solidFill>
            <a:schemeClr val="tx2"/>
          </a:solidFill>
          <a:latin typeface="Palatino Linotype" pitchFamily="18" charset="0"/>
          <a:ea typeface="幼圆" pitchFamily="49" charset="-122"/>
        </a:defRPr>
      </a:lvl3pPr>
      <a:lvl4pPr algn="ctr" rtl="0" eaLnBrk="0" fontAlgn="base" hangingPunct="0">
        <a:lnSpc>
          <a:spcPts val="5800"/>
        </a:lnSpc>
        <a:spcBef>
          <a:spcPct val="0"/>
        </a:spcBef>
        <a:spcAft>
          <a:spcPct val="0"/>
        </a:spcAft>
        <a:defRPr sz="5400">
          <a:solidFill>
            <a:schemeClr val="tx2"/>
          </a:solidFill>
          <a:latin typeface="Palatino Linotype" pitchFamily="18" charset="0"/>
          <a:ea typeface="幼圆" pitchFamily="49" charset="-122"/>
        </a:defRPr>
      </a:lvl4pPr>
      <a:lvl5pPr algn="ctr" rtl="0" eaLnBrk="0" fontAlgn="base" hangingPunct="0">
        <a:lnSpc>
          <a:spcPts val="5800"/>
        </a:lnSpc>
        <a:spcBef>
          <a:spcPct val="0"/>
        </a:spcBef>
        <a:spcAft>
          <a:spcPct val="0"/>
        </a:spcAft>
        <a:defRPr sz="5400">
          <a:solidFill>
            <a:schemeClr val="tx2"/>
          </a:solidFill>
          <a:latin typeface="Palatino Linotype" pitchFamily="18" charset="0"/>
          <a:ea typeface="幼圆" pitchFamily="49" charset="-122"/>
        </a:defRPr>
      </a:lvl5pPr>
      <a:lvl6pPr marL="457200" algn="ctr" rtl="0" fontAlgn="base">
        <a:lnSpc>
          <a:spcPts val="5800"/>
        </a:lnSpc>
        <a:spcBef>
          <a:spcPct val="0"/>
        </a:spcBef>
        <a:spcAft>
          <a:spcPct val="0"/>
        </a:spcAft>
        <a:defRPr sz="5400">
          <a:solidFill>
            <a:schemeClr val="tx2"/>
          </a:solidFill>
          <a:latin typeface="Palatino Linotype" pitchFamily="18" charset="0"/>
          <a:ea typeface="幼圆" pitchFamily="49" charset="-122"/>
        </a:defRPr>
      </a:lvl6pPr>
      <a:lvl7pPr marL="914400" algn="ctr" rtl="0" fontAlgn="base">
        <a:lnSpc>
          <a:spcPts val="5800"/>
        </a:lnSpc>
        <a:spcBef>
          <a:spcPct val="0"/>
        </a:spcBef>
        <a:spcAft>
          <a:spcPct val="0"/>
        </a:spcAft>
        <a:defRPr sz="5400">
          <a:solidFill>
            <a:schemeClr val="tx2"/>
          </a:solidFill>
          <a:latin typeface="Palatino Linotype" pitchFamily="18" charset="0"/>
          <a:ea typeface="幼圆" pitchFamily="49" charset="-122"/>
        </a:defRPr>
      </a:lvl7pPr>
      <a:lvl8pPr marL="1371600" algn="ctr" rtl="0" fontAlgn="base">
        <a:lnSpc>
          <a:spcPts val="5800"/>
        </a:lnSpc>
        <a:spcBef>
          <a:spcPct val="0"/>
        </a:spcBef>
        <a:spcAft>
          <a:spcPct val="0"/>
        </a:spcAft>
        <a:defRPr sz="5400">
          <a:solidFill>
            <a:schemeClr val="tx2"/>
          </a:solidFill>
          <a:latin typeface="Palatino Linotype" pitchFamily="18" charset="0"/>
          <a:ea typeface="幼圆" pitchFamily="49" charset="-122"/>
        </a:defRPr>
      </a:lvl8pPr>
      <a:lvl9pPr marL="1828800" algn="ctr" rtl="0" fontAlgn="base">
        <a:lnSpc>
          <a:spcPts val="5800"/>
        </a:lnSpc>
        <a:spcBef>
          <a:spcPct val="0"/>
        </a:spcBef>
        <a:spcAft>
          <a:spcPct val="0"/>
        </a:spcAft>
        <a:defRPr sz="5400">
          <a:solidFill>
            <a:schemeClr val="tx2"/>
          </a:solidFill>
          <a:latin typeface="Palatino Linotype" pitchFamily="18" charset="0"/>
          <a:ea typeface="幼圆" pitchFamily="49" charset="-122"/>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0.emf"/></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21.emf"/><Relationship Id="rId4" Type="http://schemas.openxmlformats.org/officeDocument/2006/relationships/oleObject" Target="../embeddings/oleObject5.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7.png"/><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oleObject" Target="../embeddings/oleObject1.bin"/><Relationship Id="rId9"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881590" y="2060848"/>
            <a:ext cx="7650850" cy="2088232"/>
          </a:xfrm>
          <a:prstGeom prst="roundRect">
            <a:avLst/>
          </a:prstGeom>
          <a:solidFill>
            <a:schemeClr val="accent1">
              <a:lumMod val="20000"/>
              <a:lumOff val="80000"/>
            </a:schemeClr>
          </a:solidFill>
          <a:ln>
            <a:solidFill>
              <a:schemeClr val="bg2"/>
            </a:solidFill>
          </a:ln>
          <a:effectLst>
            <a:reflection blurRad="6350" stA="50000" endA="295" endPos="92000" dist="101600" dir="5400000" sy="-100000" algn="bl" rotWithShape="0"/>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3" name="矩形 2"/>
          <p:cNvSpPr/>
          <p:nvPr/>
        </p:nvSpPr>
        <p:spPr>
          <a:xfrm>
            <a:off x="881590" y="2227801"/>
            <a:ext cx="7452828" cy="1754326"/>
          </a:xfrm>
          <a:prstGeom prst="rect">
            <a:avLst/>
          </a:prstGeom>
          <a:noFill/>
        </p:spPr>
        <p:txBody>
          <a:bodyPr wrap="square">
            <a:spAutoFit/>
          </a:bodyPr>
          <a:lstStyle/>
          <a:p>
            <a:pPr algn="ctr">
              <a:defRPr/>
            </a:pPr>
            <a:r>
              <a:rPr lang="zh-CN" alt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a typeface="宋体" pitchFamily="2" charset="-122"/>
              </a:rPr>
              <a:t>多室</a:t>
            </a:r>
            <a:r>
              <a:rPr lang="en-US" altLang="zh-CN"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a typeface="宋体" pitchFamily="2" charset="-122"/>
              </a:rPr>
              <a:t>GEM-TEPC </a:t>
            </a:r>
            <a:r>
              <a:rPr lang="zh-CN" alt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a typeface="宋体" pitchFamily="2" charset="-122"/>
              </a:rPr>
              <a:t>设计与初步测试</a:t>
            </a:r>
            <a:endParaRPr lang="zh-CN" alt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a typeface="宋体" pitchFamily="2" charset="-122"/>
            </a:endParaRPr>
          </a:p>
        </p:txBody>
      </p:sp>
      <p:sp>
        <p:nvSpPr>
          <p:cNvPr id="5" name="矩形 4"/>
          <p:cNvSpPr/>
          <p:nvPr/>
        </p:nvSpPr>
        <p:spPr>
          <a:xfrm>
            <a:off x="5220072" y="4708594"/>
            <a:ext cx="2709396" cy="830997"/>
          </a:xfrm>
          <a:prstGeom prst="rect">
            <a:avLst/>
          </a:prstGeom>
          <a:noFill/>
        </p:spPr>
        <p:txBody>
          <a:bodyPr wrap="none">
            <a:spAutoFit/>
          </a:bodyPr>
          <a:lstStyle/>
          <a:p>
            <a:pPr algn="ctr">
              <a:defRPr/>
            </a:pPr>
            <a:r>
              <a:rPr lang="zh-CN" altLang="en-US" sz="28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仿宋" pitchFamily="49" charset="-122"/>
                <a:ea typeface="仿宋" pitchFamily="49" charset="-122"/>
              </a:rPr>
              <a:t>报告人：张伟华</a:t>
            </a:r>
            <a:endParaRPr lang="en-US" altLang="zh-CN" sz="28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仿宋" pitchFamily="49" charset="-122"/>
              <a:ea typeface="仿宋" pitchFamily="49" charset="-122"/>
            </a:endParaRPr>
          </a:p>
          <a:p>
            <a:pPr algn="ctr">
              <a:defRPr/>
            </a:pPr>
            <a:r>
              <a:rPr lang="en-US" altLang="zh-CN" sz="2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仿宋" pitchFamily="49" charset="-122"/>
                <a:ea typeface="仿宋" pitchFamily="49" charset="-122"/>
              </a:rPr>
              <a:t>2018.10.13</a:t>
            </a:r>
            <a:endParaRPr lang="zh-CN" altLang="en-US" sz="20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仿宋" pitchFamily="49" charset="-122"/>
              <a:ea typeface="仿宋"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GEM-TEPC</a:t>
            </a:r>
            <a:r>
              <a:rPr lang="zh-CN" altLang="en-US" dirty="0" smtClean="0"/>
              <a:t>性能测试</a:t>
            </a:r>
            <a:endParaRPr lang="zh-CN" altLang="en-US" dirty="0"/>
          </a:p>
        </p:txBody>
      </p:sp>
      <p:sp>
        <p:nvSpPr>
          <p:cNvPr id="3" name="内容占位符 2"/>
          <p:cNvSpPr>
            <a:spLocks noGrp="1"/>
          </p:cNvSpPr>
          <p:nvPr>
            <p:ph idx="1"/>
          </p:nvPr>
        </p:nvSpPr>
        <p:spPr>
          <a:xfrm>
            <a:off x="251520" y="1600200"/>
            <a:ext cx="8712968" cy="4525963"/>
          </a:xfrm>
        </p:spPr>
        <p:txBody>
          <a:bodyPr/>
          <a:lstStyle/>
          <a:p>
            <a:r>
              <a:rPr lang="zh-CN" altLang="en-US" dirty="0" smtClean="0">
                <a:solidFill>
                  <a:schemeClr val="tx1"/>
                </a:solidFill>
                <a:latin typeface="Times New Roman" pitchFamily="18" charset="0"/>
                <a:cs typeface="Times New Roman" pitchFamily="18" charset="0"/>
              </a:rPr>
              <a:t>内置</a:t>
            </a:r>
            <a:r>
              <a:rPr lang="el-GR" altLang="zh-CN" dirty="0" smtClean="0">
                <a:solidFill>
                  <a:schemeClr val="tx1"/>
                </a:solidFill>
                <a:latin typeface="Times New Roman" pitchFamily="18" charset="0"/>
                <a:cs typeface="Times New Roman" pitchFamily="18" charset="0"/>
              </a:rPr>
              <a:t>α</a:t>
            </a:r>
            <a:r>
              <a:rPr lang="zh-CN" altLang="en-US" dirty="0" smtClean="0">
                <a:solidFill>
                  <a:schemeClr val="tx1"/>
                </a:solidFill>
                <a:latin typeface="Times New Roman" pitchFamily="18" charset="0"/>
                <a:cs typeface="Times New Roman" pitchFamily="18" charset="0"/>
              </a:rPr>
              <a:t>源测试，针对不同气压、不同高压，可得到</a:t>
            </a:r>
            <a:r>
              <a:rPr lang="en-US" altLang="zh-CN" dirty="0" smtClean="0">
                <a:solidFill>
                  <a:schemeClr val="tx1"/>
                </a:solidFill>
                <a:latin typeface="Times New Roman" pitchFamily="18" charset="0"/>
                <a:cs typeface="Times New Roman" pitchFamily="18" charset="0"/>
              </a:rPr>
              <a:t>GEM</a:t>
            </a:r>
            <a:r>
              <a:rPr lang="zh-CN" altLang="en-US" dirty="0" smtClean="0">
                <a:solidFill>
                  <a:schemeClr val="tx1"/>
                </a:solidFill>
                <a:latin typeface="Times New Roman" pitchFamily="18" charset="0"/>
                <a:cs typeface="Times New Roman" pitchFamily="18" charset="0"/>
              </a:rPr>
              <a:t>增益，选择最佳工作参数。</a:t>
            </a:r>
            <a:endParaRPr lang="en-US" altLang="zh-CN" dirty="0" smtClean="0">
              <a:solidFill>
                <a:schemeClr val="tx1"/>
              </a:solidFill>
              <a:latin typeface="Times New Roman" pitchFamily="18" charset="0"/>
              <a:cs typeface="Times New Roman" pitchFamily="18" charset="0"/>
            </a:endParaRPr>
          </a:p>
          <a:p>
            <a:endParaRPr lang="en-US" altLang="zh-CN" dirty="0" smtClean="0">
              <a:solidFill>
                <a:schemeClr val="tx1"/>
              </a:solidFill>
              <a:latin typeface="Times New Roman" pitchFamily="18" charset="0"/>
              <a:cs typeface="Times New Roman" pitchFamily="18" charset="0"/>
            </a:endParaRPr>
          </a:p>
          <a:p>
            <a:endParaRPr lang="en-US" altLang="zh-CN" dirty="0">
              <a:solidFill>
                <a:schemeClr val="tx1"/>
              </a:solidFill>
              <a:latin typeface="Times New Roman" pitchFamily="18" charset="0"/>
              <a:cs typeface="Times New Roman" pitchFamily="18" charset="0"/>
            </a:endParaRPr>
          </a:p>
          <a:p>
            <a:endParaRPr lang="en-US" altLang="zh-CN" dirty="0" smtClean="0">
              <a:solidFill>
                <a:schemeClr val="tx1"/>
              </a:solidFill>
              <a:latin typeface="Times New Roman" pitchFamily="18" charset="0"/>
              <a:cs typeface="Times New Roman" pitchFamily="18" charset="0"/>
            </a:endParaRPr>
          </a:p>
          <a:p>
            <a:endParaRPr lang="en-US" altLang="zh-CN" dirty="0">
              <a:solidFill>
                <a:schemeClr val="tx1"/>
              </a:solidFill>
              <a:latin typeface="Times New Roman" pitchFamily="18" charset="0"/>
              <a:cs typeface="Times New Roman" pitchFamily="18" charset="0"/>
            </a:endParaRPr>
          </a:p>
          <a:p>
            <a:r>
              <a:rPr lang="en-US" altLang="zh-CN" dirty="0" smtClean="0">
                <a:solidFill>
                  <a:schemeClr val="tx1"/>
                </a:solidFill>
                <a:latin typeface="Times New Roman" pitchFamily="18" charset="0"/>
                <a:cs typeface="Times New Roman" pitchFamily="18" charset="0"/>
              </a:rPr>
              <a:t>                                                    </a:t>
            </a:r>
          </a:p>
          <a:p>
            <a:endParaRPr lang="en-US" altLang="zh-CN" dirty="0" smtClean="0">
              <a:solidFill>
                <a:schemeClr val="tx1"/>
              </a:solidFill>
              <a:latin typeface="Times New Roman" pitchFamily="18" charset="0"/>
              <a:cs typeface="Times New Roman" pitchFamily="18" charset="0"/>
            </a:endParaRPr>
          </a:p>
          <a:p>
            <a:pPr marL="0" indent="0">
              <a:buNone/>
            </a:pPr>
            <a:endParaRPr lang="en-US" altLang="zh-CN" dirty="0" smtClean="0">
              <a:solidFill>
                <a:schemeClr val="tx1"/>
              </a:solidFill>
              <a:latin typeface="Times New Roman" pitchFamily="18" charset="0"/>
              <a:cs typeface="Times New Roman" pitchFamily="18" charset="0"/>
            </a:endParaRPr>
          </a:p>
          <a:p>
            <a:pPr marL="0" indent="0">
              <a:buNone/>
            </a:pPr>
            <a:r>
              <a:rPr lang="en-US" altLang="zh-CN" sz="1800" dirty="0" smtClean="0">
                <a:solidFill>
                  <a:schemeClr val="tx1"/>
                </a:solidFill>
                <a:latin typeface="Times New Roman" pitchFamily="18" charset="0"/>
                <a:cs typeface="Times New Roman" pitchFamily="18" charset="0"/>
              </a:rPr>
              <a:t>FLUKA </a:t>
            </a:r>
            <a:r>
              <a:rPr lang="zh-CN" altLang="en-US" sz="1800" dirty="0" smtClean="0">
                <a:solidFill>
                  <a:schemeClr val="tx1"/>
                </a:solidFill>
                <a:latin typeface="Times New Roman" pitchFamily="18" charset="0"/>
                <a:cs typeface="Times New Roman" pitchFamily="18" charset="0"/>
              </a:rPr>
              <a:t>模拟</a:t>
            </a:r>
            <a:r>
              <a:rPr lang="el-GR" altLang="zh-CN" sz="1800" dirty="0" smtClean="0">
                <a:solidFill>
                  <a:schemeClr val="tx1"/>
                </a:solidFill>
                <a:latin typeface="Times New Roman" pitchFamily="18" charset="0"/>
                <a:cs typeface="Times New Roman" pitchFamily="18" charset="0"/>
              </a:rPr>
              <a:t>α</a:t>
            </a:r>
            <a:r>
              <a:rPr lang="zh-CN" altLang="en-US" sz="1800" dirty="0" smtClean="0">
                <a:solidFill>
                  <a:schemeClr val="tx1"/>
                </a:solidFill>
                <a:latin typeface="Times New Roman" pitchFamily="18" charset="0"/>
                <a:cs typeface="Times New Roman" pitchFamily="18" charset="0"/>
              </a:rPr>
              <a:t>源能量沉积谱    </a:t>
            </a:r>
            <a:r>
              <a:rPr lang="el-GR" altLang="zh-CN" sz="1800" dirty="0" smtClean="0">
                <a:solidFill>
                  <a:schemeClr val="tx1"/>
                </a:solidFill>
                <a:latin typeface="Times New Roman" pitchFamily="18" charset="0"/>
                <a:cs typeface="Times New Roman" pitchFamily="18" charset="0"/>
              </a:rPr>
              <a:t>α</a:t>
            </a:r>
            <a:r>
              <a:rPr lang="zh-CN" altLang="en-US" sz="1800" dirty="0" smtClean="0">
                <a:solidFill>
                  <a:schemeClr val="tx1"/>
                </a:solidFill>
                <a:latin typeface="Times New Roman" pitchFamily="18" charset="0"/>
                <a:cs typeface="Times New Roman" pitchFamily="18" charset="0"/>
              </a:rPr>
              <a:t>源测试谱</a:t>
            </a:r>
            <a:r>
              <a:rPr lang="en-US" altLang="zh-CN" sz="1800" dirty="0" smtClean="0">
                <a:solidFill>
                  <a:schemeClr val="tx1"/>
                </a:solidFill>
                <a:latin typeface="Times New Roman" pitchFamily="18" charset="0"/>
                <a:cs typeface="Times New Roman" pitchFamily="18" charset="0"/>
              </a:rPr>
              <a:t>(</a:t>
            </a:r>
            <a:r>
              <a:rPr lang="zh-CN" altLang="en-US" sz="1800" dirty="0" smtClean="0">
                <a:solidFill>
                  <a:schemeClr val="tx1"/>
                </a:solidFill>
                <a:latin typeface="Times New Roman" pitchFamily="18" charset="0"/>
                <a:cs typeface="Times New Roman" pitchFamily="18" charset="0"/>
              </a:rPr>
              <a:t>陶瓷</a:t>
            </a:r>
            <a:r>
              <a:rPr lang="en-US" altLang="zh-CN" sz="1800" dirty="0" smtClean="0">
                <a:solidFill>
                  <a:schemeClr val="tx1"/>
                </a:solidFill>
                <a:latin typeface="Times New Roman" pitchFamily="18" charset="0"/>
                <a:cs typeface="Times New Roman" pitchFamily="18" charset="0"/>
              </a:rPr>
              <a:t>GEM</a:t>
            </a:r>
            <a:r>
              <a:rPr lang="zh-CN" altLang="en-US" sz="1800" dirty="0" smtClean="0">
                <a:solidFill>
                  <a:schemeClr val="tx1"/>
                </a:solidFill>
                <a:latin typeface="Times New Roman" pitchFamily="18" charset="0"/>
                <a:cs typeface="Times New Roman" pitchFamily="18" charset="0"/>
              </a:rPr>
              <a:t>单层</a:t>
            </a:r>
            <a:r>
              <a:rPr lang="en-US" altLang="zh-CN" sz="1800" dirty="0" smtClean="0">
                <a:solidFill>
                  <a:schemeClr val="tx1"/>
                </a:solidFill>
                <a:latin typeface="Times New Roman" pitchFamily="18" charset="0"/>
                <a:cs typeface="Times New Roman" pitchFamily="18" charset="0"/>
              </a:rPr>
              <a:t>)       </a:t>
            </a:r>
            <a:r>
              <a:rPr lang="el-GR" altLang="zh-CN" sz="1800" dirty="0" smtClean="0">
                <a:solidFill>
                  <a:schemeClr val="tx1"/>
                </a:solidFill>
                <a:latin typeface="Times New Roman" pitchFamily="18" charset="0"/>
                <a:cs typeface="Times New Roman" pitchFamily="18" charset="0"/>
              </a:rPr>
              <a:t>α</a:t>
            </a:r>
            <a:r>
              <a:rPr lang="zh-CN" altLang="en-US" sz="1800" dirty="0">
                <a:solidFill>
                  <a:schemeClr val="tx1"/>
                </a:solidFill>
                <a:latin typeface="Times New Roman" pitchFamily="18" charset="0"/>
                <a:cs typeface="Times New Roman" pitchFamily="18" charset="0"/>
              </a:rPr>
              <a:t>源</a:t>
            </a:r>
            <a:r>
              <a:rPr lang="zh-CN" altLang="en-US" sz="1800" dirty="0" smtClean="0">
                <a:solidFill>
                  <a:schemeClr val="tx1"/>
                </a:solidFill>
                <a:latin typeface="Times New Roman" pitchFamily="18" charset="0"/>
                <a:cs typeface="Times New Roman" pitchFamily="18" charset="0"/>
              </a:rPr>
              <a:t>测试谱</a:t>
            </a:r>
            <a:r>
              <a:rPr lang="en-US" altLang="zh-CN" sz="1800" dirty="0">
                <a:solidFill>
                  <a:schemeClr val="tx1"/>
                </a:solidFill>
                <a:latin typeface="Times New Roman" pitchFamily="18" charset="0"/>
                <a:cs typeface="Times New Roman" pitchFamily="18" charset="0"/>
              </a:rPr>
              <a:t>(</a:t>
            </a:r>
            <a:r>
              <a:rPr lang="zh-CN" altLang="en-US" sz="1800" dirty="0">
                <a:solidFill>
                  <a:schemeClr val="tx1"/>
                </a:solidFill>
                <a:latin typeface="Times New Roman" pitchFamily="18" charset="0"/>
                <a:cs typeface="Times New Roman" pitchFamily="18" charset="0"/>
              </a:rPr>
              <a:t>双层</a:t>
            </a:r>
            <a:r>
              <a:rPr lang="zh-CN" altLang="en-US" sz="1800" dirty="0" smtClean="0">
                <a:solidFill>
                  <a:schemeClr val="tx1"/>
                </a:solidFill>
                <a:latin typeface="Times New Roman" pitchFamily="18" charset="0"/>
                <a:cs typeface="Times New Roman" pitchFamily="18" charset="0"/>
              </a:rPr>
              <a:t>标准膜）</a:t>
            </a:r>
            <a:endParaRPr lang="zh-CN" altLang="en-US" sz="1800" dirty="0">
              <a:solidFill>
                <a:schemeClr val="tx1"/>
              </a:solidFill>
              <a:latin typeface="Times New Roman" pitchFamily="18" charset="0"/>
              <a:cs typeface="Times New Roman" pitchFamily="18" charset="0"/>
            </a:endParaRPr>
          </a:p>
          <a:p>
            <a:pPr marL="0" indent="0">
              <a:buNone/>
            </a:pPr>
            <a:endParaRPr lang="en-US" altLang="zh-CN" dirty="0" smtClean="0">
              <a:solidFill>
                <a:schemeClr val="tx1"/>
              </a:solidFill>
              <a:latin typeface="Times New Roman" pitchFamily="18" charset="0"/>
              <a:cs typeface="Times New Roman" pitchFamily="18" charset="0"/>
            </a:endParaRPr>
          </a:p>
        </p:txBody>
      </p:sp>
      <p:pic>
        <p:nvPicPr>
          <p:cNvPr id="8" name="图片 7"/>
          <p:cNvPicPr/>
          <p:nvPr/>
        </p:nvPicPr>
        <p:blipFill rotWithShape="1">
          <a:blip r:embed="rId2"/>
          <a:srcRect r="25430"/>
          <a:stretch/>
        </p:blipFill>
        <p:spPr bwMode="auto">
          <a:xfrm>
            <a:off x="395536" y="2673472"/>
            <a:ext cx="2604839" cy="2505075"/>
          </a:xfrm>
          <a:prstGeom prst="rect">
            <a:avLst/>
          </a:prstGeom>
          <a:noFill/>
          <a:ln w="9525">
            <a:noFill/>
            <a:miter lim="800000"/>
            <a:headEnd/>
            <a:tailEnd/>
          </a:ln>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05" y="2717280"/>
            <a:ext cx="2133600" cy="258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246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18143"/>
          <a:stretch/>
        </p:blipFill>
        <p:spPr bwMode="auto">
          <a:xfrm>
            <a:off x="5076056" y="2696717"/>
            <a:ext cx="3755901" cy="2481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3889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aphicFrame>
        <p:nvGraphicFramePr>
          <p:cNvPr id="4" name="内容占位符 3"/>
          <p:cNvGraphicFramePr>
            <a:graphicFrameLocks noGrp="1"/>
          </p:cNvGraphicFramePr>
          <p:nvPr>
            <p:ph idx="1"/>
            <p:extLst>
              <p:ext uri="{D42A27DB-BD31-4B8C-83A1-F6EECF244321}">
                <p14:modId xmlns:p14="http://schemas.microsoft.com/office/powerpoint/2010/main" val="3222948906"/>
              </p:ext>
            </p:extLst>
          </p:nvPr>
        </p:nvGraphicFramePr>
        <p:xfrm>
          <a:off x="683568" y="2132856"/>
          <a:ext cx="7560841" cy="3657600"/>
        </p:xfrm>
        <a:graphic>
          <a:graphicData uri="http://schemas.openxmlformats.org/drawingml/2006/table">
            <a:tbl>
              <a:tblPr firstRow="1" firstCol="1" bandRow="1">
                <a:tableStyleId>{5C22544A-7EE6-4342-B048-85BDC9FD1C3A}</a:tableStyleId>
              </a:tblPr>
              <a:tblGrid>
                <a:gridCol w="823243"/>
                <a:gridCol w="921455"/>
                <a:gridCol w="1023999"/>
                <a:gridCol w="1885517"/>
                <a:gridCol w="1885517"/>
                <a:gridCol w="1021110"/>
              </a:tblGrid>
              <a:tr h="471255">
                <a:tc>
                  <a:txBody>
                    <a:bodyPr/>
                    <a:lstStyle/>
                    <a:p>
                      <a:pPr algn="ctr">
                        <a:spcAft>
                          <a:spcPts val="0"/>
                        </a:spcAft>
                      </a:pPr>
                      <a:r>
                        <a:rPr lang="en-US" sz="1600" dirty="0">
                          <a:effectLst/>
                        </a:rPr>
                        <a:t>GEM</a:t>
                      </a:r>
                      <a:r>
                        <a:rPr lang="zh-CN" sz="1600" dirty="0">
                          <a:effectLst/>
                        </a:rPr>
                        <a:t>编号</a:t>
                      </a:r>
                      <a:endParaRPr lang="zh-CN" sz="1600" dirty="0">
                        <a:solidFill>
                          <a:srgbClr val="000000"/>
                        </a:solidFill>
                        <a:effectLst/>
                        <a:latin typeface="宋体"/>
                        <a:cs typeface="Times New Roman"/>
                      </a:endParaRPr>
                    </a:p>
                  </a:txBody>
                  <a:tcPr marL="68580" marR="68580" marT="0" marB="0"/>
                </a:tc>
                <a:tc>
                  <a:txBody>
                    <a:bodyPr/>
                    <a:lstStyle/>
                    <a:p>
                      <a:pPr algn="ctr">
                        <a:spcAft>
                          <a:spcPts val="0"/>
                        </a:spcAft>
                      </a:pPr>
                      <a:r>
                        <a:rPr lang="en-US" sz="1600">
                          <a:effectLst/>
                        </a:rPr>
                        <a:t>GEM</a:t>
                      </a:r>
                      <a:r>
                        <a:rPr lang="zh-CN" sz="1600">
                          <a:effectLst/>
                        </a:rPr>
                        <a:t>压差</a:t>
                      </a:r>
                      <a:r>
                        <a:rPr lang="en-US" sz="1600">
                          <a:effectLst/>
                        </a:rPr>
                        <a:t>/V</a:t>
                      </a:r>
                      <a:endParaRPr lang="zh-CN" sz="1600">
                        <a:solidFill>
                          <a:srgbClr val="000000"/>
                        </a:solidFill>
                        <a:effectLst/>
                        <a:latin typeface="宋体"/>
                        <a:cs typeface="Times New Roman"/>
                      </a:endParaRPr>
                    </a:p>
                  </a:txBody>
                  <a:tcPr marL="68580" marR="68580" marT="0" marB="0"/>
                </a:tc>
                <a:tc>
                  <a:txBody>
                    <a:bodyPr/>
                    <a:lstStyle/>
                    <a:p>
                      <a:pPr algn="ctr">
                        <a:spcAft>
                          <a:spcPts val="0"/>
                        </a:spcAft>
                      </a:pPr>
                      <a:r>
                        <a:rPr lang="zh-CN" sz="1600">
                          <a:effectLst/>
                        </a:rPr>
                        <a:t>漂移区场强</a:t>
                      </a:r>
                      <a:r>
                        <a:rPr lang="en-US" sz="1600">
                          <a:effectLst/>
                        </a:rPr>
                        <a:t>/Vcm</a:t>
                      </a:r>
                      <a:r>
                        <a:rPr lang="en-US" sz="1600" baseline="30000">
                          <a:effectLst/>
                        </a:rPr>
                        <a:t>-1</a:t>
                      </a:r>
                      <a:endParaRPr lang="zh-CN" sz="1600">
                        <a:solidFill>
                          <a:srgbClr val="000000"/>
                        </a:solidFill>
                        <a:effectLst/>
                        <a:latin typeface="宋体"/>
                        <a:cs typeface="Times New Roman"/>
                      </a:endParaRPr>
                    </a:p>
                  </a:txBody>
                  <a:tcPr marL="68580" marR="68580" marT="0" marB="0"/>
                </a:tc>
                <a:tc>
                  <a:txBody>
                    <a:bodyPr/>
                    <a:lstStyle/>
                    <a:p>
                      <a:pPr algn="ctr">
                        <a:spcAft>
                          <a:spcPts val="0"/>
                        </a:spcAft>
                      </a:pPr>
                      <a:r>
                        <a:rPr lang="zh-CN" sz="1600">
                          <a:effectLst/>
                        </a:rPr>
                        <a:t>收集区场强</a:t>
                      </a:r>
                      <a:r>
                        <a:rPr lang="en-US" sz="1600">
                          <a:effectLst/>
                        </a:rPr>
                        <a:t>/Vcm</a:t>
                      </a:r>
                      <a:r>
                        <a:rPr lang="en-US" sz="1600" baseline="30000">
                          <a:effectLst/>
                        </a:rPr>
                        <a:t>-1</a:t>
                      </a:r>
                      <a:endParaRPr lang="zh-CN" sz="1600">
                        <a:solidFill>
                          <a:srgbClr val="000000"/>
                        </a:solidFill>
                        <a:effectLst/>
                        <a:latin typeface="宋体"/>
                        <a:cs typeface="Times New Roman"/>
                      </a:endParaRPr>
                    </a:p>
                  </a:txBody>
                  <a:tcPr marL="68580" marR="68580" marT="0" marB="0"/>
                </a:tc>
                <a:tc>
                  <a:txBody>
                    <a:bodyPr/>
                    <a:lstStyle/>
                    <a:p>
                      <a:pPr algn="ctr">
                        <a:spcAft>
                          <a:spcPts val="0"/>
                        </a:spcAft>
                      </a:pPr>
                      <a:r>
                        <a:rPr lang="zh-CN" sz="1600">
                          <a:effectLst/>
                        </a:rPr>
                        <a:t>前置放大器输出脉冲信号幅度</a:t>
                      </a:r>
                      <a:r>
                        <a:rPr lang="en-US" sz="1600">
                          <a:effectLst/>
                        </a:rPr>
                        <a:t>/V</a:t>
                      </a:r>
                      <a:endParaRPr lang="zh-CN" sz="1600">
                        <a:solidFill>
                          <a:srgbClr val="000000"/>
                        </a:solidFill>
                        <a:effectLst/>
                        <a:latin typeface="宋体"/>
                        <a:cs typeface="Times New Roman"/>
                      </a:endParaRPr>
                    </a:p>
                  </a:txBody>
                  <a:tcPr marL="68580" marR="68580" marT="0" marB="0"/>
                </a:tc>
                <a:tc>
                  <a:txBody>
                    <a:bodyPr/>
                    <a:lstStyle/>
                    <a:p>
                      <a:pPr algn="ctr">
                        <a:spcAft>
                          <a:spcPts val="0"/>
                        </a:spcAft>
                      </a:pPr>
                      <a:r>
                        <a:rPr lang="zh-CN" sz="1600">
                          <a:effectLst/>
                        </a:rPr>
                        <a:t>探测器增益</a:t>
                      </a:r>
                      <a:endParaRPr lang="zh-CN" sz="1600">
                        <a:solidFill>
                          <a:srgbClr val="000000"/>
                        </a:solidFill>
                        <a:effectLst/>
                        <a:latin typeface="宋体"/>
                        <a:cs typeface="Times New Roman"/>
                      </a:endParaRPr>
                    </a:p>
                  </a:txBody>
                  <a:tcPr marL="68580" marR="68580" marT="0" marB="0"/>
                </a:tc>
              </a:tr>
              <a:tr h="235628">
                <a:tc rowSpan="4">
                  <a:txBody>
                    <a:bodyPr/>
                    <a:lstStyle/>
                    <a:p>
                      <a:pPr algn="ctr">
                        <a:spcAft>
                          <a:spcPts val="0"/>
                        </a:spcAft>
                      </a:pPr>
                      <a:r>
                        <a:rPr lang="en-US" sz="1600" dirty="0">
                          <a:effectLst/>
                        </a:rPr>
                        <a:t>1</a:t>
                      </a:r>
                      <a:endParaRPr lang="zh-CN" sz="1600" dirty="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dirty="0">
                          <a:effectLst/>
                        </a:rPr>
                        <a:t>361 </a:t>
                      </a:r>
                      <a:endParaRPr lang="zh-CN" sz="1600" dirty="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245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621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0.64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80</a:t>
                      </a:r>
                      <a:endParaRPr lang="zh-CN" sz="1600">
                        <a:solidFill>
                          <a:srgbClr val="000000"/>
                        </a:solidFill>
                        <a:effectLst/>
                        <a:latin typeface="宋体"/>
                        <a:cs typeface="Times New Roman"/>
                      </a:endParaRPr>
                    </a:p>
                  </a:txBody>
                  <a:tcPr marL="68580" marR="68580" marT="0" marB="0" anchor="ctr"/>
                </a:tc>
              </a:tr>
              <a:tr h="235628">
                <a:tc vMerge="1">
                  <a:txBody>
                    <a:bodyPr/>
                    <a:lstStyle/>
                    <a:p>
                      <a:endParaRPr lang="zh-CN" altLang="en-US"/>
                    </a:p>
                  </a:txBody>
                  <a:tcPr/>
                </a:tc>
                <a:tc>
                  <a:txBody>
                    <a:bodyPr/>
                    <a:lstStyle/>
                    <a:p>
                      <a:pPr algn="ctr">
                        <a:spcAft>
                          <a:spcPts val="0"/>
                        </a:spcAft>
                      </a:pPr>
                      <a:r>
                        <a:rPr lang="en-US" sz="1600" dirty="0">
                          <a:effectLst/>
                        </a:rPr>
                        <a:t>387 </a:t>
                      </a:r>
                      <a:endParaRPr lang="zh-CN" sz="1600" dirty="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263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665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1.25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156</a:t>
                      </a:r>
                      <a:endParaRPr lang="zh-CN" sz="1600">
                        <a:solidFill>
                          <a:srgbClr val="000000"/>
                        </a:solidFill>
                        <a:effectLst/>
                        <a:latin typeface="宋体"/>
                        <a:cs typeface="Times New Roman"/>
                      </a:endParaRPr>
                    </a:p>
                  </a:txBody>
                  <a:tcPr marL="68580" marR="68580" marT="0" marB="0" anchor="ctr"/>
                </a:tc>
              </a:tr>
              <a:tr h="235628">
                <a:tc vMerge="1">
                  <a:txBody>
                    <a:bodyPr/>
                    <a:lstStyle/>
                    <a:p>
                      <a:endParaRPr lang="zh-CN" altLang="en-US"/>
                    </a:p>
                  </a:txBody>
                  <a:tcPr/>
                </a:tc>
                <a:tc>
                  <a:txBody>
                    <a:bodyPr/>
                    <a:lstStyle/>
                    <a:p>
                      <a:pPr algn="ctr">
                        <a:spcAft>
                          <a:spcPts val="0"/>
                        </a:spcAft>
                      </a:pPr>
                      <a:r>
                        <a:rPr lang="en-US" sz="1600" dirty="0">
                          <a:effectLst/>
                        </a:rPr>
                        <a:t>412 </a:t>
                      </a:r>
                      <a:endParaRPr lang="zh-CN" sz="1600" dirty="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280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709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2.34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293</a:t>
                      </a:r>
                      <a:endParaRPr lang="zh-CN" sz="1600">
                        <a:solidFill>
                          <a:srgbClr val="000000"/>
                        </a:solidFill>
                        <a:effectLst/>
                        <a:latin typeface="宋体"/>
                        <a:cs typeface="Times New Roman"/>
                      </a:endParaRPr>
                    </a:p>
                  </a:txBody>
                  <a:tcPr marL="68580" marR="68580" marT="0" marB="0" anchor="ctr"/>
                </a:tc>
              </a:tr>
              <a:tr h="235628">
                <a:tc vMerge="1">
                  <a:txBody>
                    <a:bodyPr/>
                    <a:lstStyle/>
                    <a:p>
                      <a:endParaRPr lang="zh-CN" altLang="en-US"/>
                    </a:p>
                  </a:txBody>
                  <a:tcPr/>
                </a:tc>
                <a:tc>
                  <a:txBody>
                    <a:bodyPr/>
                    <a:lstStyle/>
                    <a:p>
                      <a:pPr algn="ctr">
                        <a:spcAft>
                          <a:spcPts val="0"/>
                        </a:spcAft>
                      </a:pPr>
                      <a:r>
                        <a:rPr lang="en-US" sz="1600" dirty="0">
                          <a:effectLst/>
                        </a:rPr>
                        <a:t>438 </a:t>
                      </a:r>
                      <a:endParaRPr lang="zh-CN" sz="1600" dirty="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dirty="0">
                          <a:effectLst/>
                        </a:rPr>
                        <a:t>298 </a:t>
                      </a:r>
                      <a:endParaRPr lang="zh-CN" sz="1600" dirty="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754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4.20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525</a:t>
                      </a:r>
                      <a:endParaRPr lang="zh-CN" sz="1600">
                        <a:solidFill>
                          <a:srgbClr val="000000"/>
                        </a:solidFill>
                        <a:effectLst/>
                        <a:latin typeface="宋体"/>
                        <a:cs typeface="Times New Roman"/>
                      </a:endParaRPr>
                    </a:p>
                  </a:txBody>
                  <a:tcPr marL="68580" marR="68580" marT="0" marB="0" anchor="ctr"/>
                </a:tc>
              </a:tr>
              <a:tr h="235628">
                <a:tc rowSpan="9">
                  <a:txBody>
                    <a:bodyPr/>
                    <a:lstStyle/>
                    <a:p>
                      <a:pPr algn="ctr">
                        <a:spcAft>
                          <a:spcPts val="0"/>
                        </a:spcAft>
                      </a:pPr>
                      <a:r>
                        <a:rPr lang="en-US" sz="1600">
                          <a:effectLst/>
                        </a:rPr>
                        <a:t>2</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412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dirty="0">
                          <a:effectLst/>
                        </a:rPr>
                        <a:t>280 </a:t>
                      </a:r>
                      <a:endParaRPr lang="zh-CN" sz="1600" dirty="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709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1.00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125 </a:t>
                      </a:r>
                      <a:endParaRPr lang="zh-CN" sz="1600">
                        <a:solidFill>
                          <a:srgbClr val="000000"/>
                        </a:solidFill>
                        <a:effectLst/>
                        <a:latin typeface="宋体"/>
                        <a:cs typeface="Times New Roman"/>
                      </a:endParaRPr>
                    </a:p>
                  </a:txBody>
                  <a:tcPr marL="68580" marR="68580" marT="0" marB="0" anchor="ctr"/>
                </a:tc>
              </a:tr>
              <a:tr h="235628">
                <a:tc vMerge="1">
                  <a:txBody>
                    <a:bodyPr/>
                    <a:lstStyle/>
                    <a:p>
                      <a:endParaRPr lang="zh-CN" altLang="en-US"/>
                    </a:p>
                  </a:txBody>
                  <a:tcPr/>
                </a:tc>
                <a:tc>
                  <a:txBody>
                    <a:bodyPr/>
                    <a:lstStyle/>
                    <a:p>
                      <a:pPr algn="ctr">
                        <a:spcAft>
                          <a:spcPts val="0"/>
                        </a:spcAft>
                      </a:pPr>
                      <a:r>
                        <a:rPr lang="en-US" sz="1600">
                          <a:effectLst/>
                        </a:rPr>
                        <a:t>438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dirty="0">
                          <a:effectLst/>
                        </a:rPr>
                        <a:t>298 </a:t>
                      </a:r>
                      <a:endParaRPr lang="zh-CN" sz="1600" dirty="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754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1.92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240 </a:t>
                      </a:r>
                      <a:endParaRPr lang="zh-CN" sz="1600">
                        <a:solidFill>
                          <a:srgbClr val="000000"/>
                        </a:solidFill>
                        <a:effectLst/>
                        <a:latin typeface="宋体"/>
                        <a:cs typeface="Times New Roman"/>
                      </a:endParaRPr>
                    </a:p>
                  </a:txBody>
                  <a:tcPr marL="68580" marR="68580" marT="0" marB="0" anchor="ctr"/>
                </a:tc>
              </a:tr>
              <a:tr h="235628">
                <a:tc vMerge="1">
                  <a:txBody>
                    <a:bodyPr/>
                    <a:lstStyle/>
                    <a:p>
                      <a:endParaRPr lang="zh-CN" altLang="en-US"/>
                    </a:p>
                  </a:txBody>
                  <a:tcPr/>
                </a:tc>
                <a:tc>
                  <a:txBody>
                    <a:bodyPr/>
                    <a:lstStyle/>
                    <a:p>
                      <a:pPr algn="ctr">
                        <a:spcAft>
                          <a:spcPts val="0"/>
                        </a:spcAft>
                      </a:pPr>
                      <a:r>
                        <a:rPr lang="en-US" sz="1600">
                          <a:effectLst/>
                        </a:rPr>
                        <a:t>361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dirty="0">
                          <a:effectLst/>
                        </a:rPr>
                        <a:t>245 </a:t>
                      </a:r>
                      <a:endParaRPr lang="zh-CN" sz="1600" dirty="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dirty="0">
                          <a:effectLst/>
                        </a:rPr>
                        <a:t>1034 </a:t>
                      </a:r>
                      <a:endParaRPr lang="zh-CN" sz="1600" dirty="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0.32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40 </a:t>
                      </a:r>
                      <a:endParaRPr lang="zh-CN" sz="1600">
                        <a:solidFill>
                          <a:srgbClr val="000000"/>
                        </a:solidFill>
                        <a:effectLst/>
                        <a:latin typeface="宋体"/>
                        <a:cs typeface="Times New Roman"/>
                      </a:endParaRPr>
                    </a:p>
                  </a:txBody>
                  <a:tcPr marL="68580" marR="68580" marT="0" marB="0" anchor="ctr"/>
                </a:tc>
              </a:tr>
              <a:tr h="235628">
                <a:tc vMerge="1">
                  <a:txBody>
                    <a:bodyPr/>
                    <a:lstStyle/>
                    <a:p>
                      <a:endParaRPr lang="zh-CN" altLang="en-US"/>
                    </a:p>
                  </a:txBody>
                  <a:tcPr/>
                </a:tc>
                <a:tc>
                  <a:txBody>
                    <a:bodyPr/>
                    <a:lstStyle/>
                    <a:p>
                      <a:pPr algn="ctr">
                        <a:spcAft>
                          <a:spcPts val="0"/>
                        </a:spcAft>
                      </a:pPr>
                      <a:r>
                        <a:rPr lang="en-US" sz="1600">
                          <a:effectLst/>
                        </a:rPr>
                        <a:t>387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263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dirty="0">
                          <a:effectLst/>
                        </a:rPr>
                        <a:t>1108 </a:t>
                      </a:r>
                      <a:endParaRPr lang="zh-CN" sz="1600" dirty="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0.64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80 </a:t>
                      </a:r>
                      <a:endParaRPr lang="zh-CN" sz="1600">
                        <a:solidFill>
                          <a:srgbClr val="000000"/>
                        </a:solidFill>
                        <a:effectLst/>
                        <a:latin typeface="宋体"/>
                        <a:cs typeface="Times New Roman"/>
                      </a:endParaRPr>
                    </a:p>
                  </a:txBody>
                  <a:tcPr marL="68580" marR="68580" marT="0" marB="0" anchor="ctr"/>
                </a:tc>
              </a:tr>
              <a:tr h="235628">
                <a:tc vMerge="1">
                  <a:txBody>
                    <a:bodyPr/>
                    <a:lstStyle/>
                    <a:p>
                      <a:endParaRPr lang="zh-CN" altLang="en-US"/>
                    </a:p>
                  </a:txBody>
                  <a:tcPr/>
                </a:tc>
                <a:tc>
                  <a:txBody>
                    <a:bodyPr/>
                    <a:lstStyle/>
                    <a:p>
                      <a:pPr algn="ctr">
                        <a:spcAft>
                          <a:spcPts val="0"/>
                        </a:spcAft>
                      </a:pPr>
                      <a:r>
                        <a:rPr lang="en-US" sz="1600">
                          <a:effectLst/>
                        </a:rPr>
                        <a:t>412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280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dirty="0">
                          <a:effectLst/>
                        </a:rPr>
                        <a:t>1182 </a:t>
                      </a:r>
                      <a:endParaRPr lang="zh-CN" sz="1600" dirty="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1.20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150 </a:t>
                      </a:r>
                      <a:endParaRPr lang="zh-CN" sz="1600">
                        <a:solidFill>
                          <a:srgbClr val="000000"/>
                        </a:solidFill>
                        <a:effectLst/>
                        <a:latin typeface="宋体"/>
                        <a:cs typeface="Times New Roman"/>
                      </a:endParaRPr>
                    </a:p>
                  </a:txBody>
                  <a:tcPr marL="68580" marR="68580" marT="0" marB="0" anchor="ctr"/>
                </a:tc>
              </a:tr>
              <a:tr h="235628">
                <a:tc vMerge="1">
                  <a:txBody>
                    <a:bodyPr/>
                    <a:lstStyle/>
                    <a:p>
                      <a:endParaRPr lang="zh-CN" altLang="en-US"/>
                    </a:p>
                  </a:txBody>
                  <a:tcPr/>
                </a:tc>
                <a:tc>
                  <a:txBody>
                    <a:bodyPr/>
                    <a:lstStyle/>
                    <a:p>
                      <a:pPr algn="ctr">
                        <a:spcAft>
                          <a:spcPts val="0"/>
                        </a:spcAft>
                      </a:pPr>
                      <a:r>
                        <a:rPr lang="en-US" sz="1600">
                          <a:effectLst/>
                        </a:rPr>
                        <a:t>438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298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dirty="0">
                          <a:effectLst/>
                        </a:rPr>
                        <a:t>1256 </a:t>
                      </a:r>
                      <a:endParaRPr lang="zh-CN" sz="1600" dirty="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2.40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300 </a:t>
                      </a:r>
                      <a:endParaRPr lang="zh-CN" sz="1600">
                        <a:solidFill>
                          <a:srgbClr val="000000"/>
                        </a:solidFill>
                        <a:effectLst/>
                        <a:latin typeface="宋体"/>
                        <a:cs typeface="Times New Roman"/>
                      </a:endParaRPr>
                    </a:p>
                  </a:txBody>
                  <a:tcPr marL="68580" marR="68580" marT="0" marB="0" anchor="ctr"/>
                </a:tc>
              </a:tr>
              <a:tr h="235628">
                <a:tc vMerge="1">
                  <a:txBody>
                    <a:bodyPr/>
                    <a:lstStyle/>
                    <a:p>
                      <a:endParaRPr lang="zh-CN" altLang="en-US"/>
                    </a:p>
                  </a:txBody>
                  <a:tcPr/>
                </a:tc>
                <a:tc>
                  <a:txBody>
                    <a:bodyPr/>
                    <a:lstStyle/>
                    <a:p>
                      <a:pPr algn="ctr">
                        <a:spcAft>
                          <a:spcPts val="0"/>
                        </a:spcAft>
                      </a:pPr>
                      <a:r>
                        <a:rPr lang="en-US" sz="1600">
                          <a:effectLst/>
                        </a:rPr>
                        <a:t>386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263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dirty="0">
                          <a:effectLst/>
                        </a:rPr>
                        <a:t>2576 </a:t>
                      </a:r>
                      <a:endParaRPr lang="zh-CN" sz="1600" dirty="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dirty="0">
                          <a:effectLst/>
                        </a:rPr>
                        <a:t>1.94 </a:t>
                      </a:r>
                      <a:endParaRPr lang="zh-CN" sz="1600" dirty="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243 </a:t>
                      </a:r>
                      <a:endParaRPr lang="zh-CN" sz="1600">
                        <a:solidFill>
                          <a:srgbClr val="000000"/>
                        </a:solidFill>
                        <a:effectLst/>
                        <a:latin typeface="宋体"/>
                        <a:cs typeface="Times New Roman"/>
                      </a:endParaRPr>
                    </a:p>
                  </a:txBody>
                  <a:tcPr marL="68580" marR="68580" marT="0" marB="0" anchor="ctr"/>
                </a:tc>
              </a:tr>
              <a:tr h="235628">
                <a:tc vMerge="1">
                  <a:txBody>
                    <a:bodyPr/>
                    <a:lstStyle/>
                    <a:p>
                      <a:endParaRPr lang="zh-CN" altLang="en-US"/>
                    </a:p>
                  </a:txBody>
                  <a:tcPr/>
                </a:tc>
                <a:tc>
                  <a:txBody>
                    <a:bodyPr/>
                    <a:lstStyle/>
                    <a:p>
                      <a:pPr algn="ctr">
                        <a:spcAft>
                          <a:spcPts val="0"/>
                        </a:spcAft>
                      </a:pPr>
                      <a:r>
                        <a:rPr lang="en-US" sz="1600">
                          <a:effectLst/>
                        </a:rPr>
                        <a:t>418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284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2789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dirty="0">
                          <a:effectLst/>
                        </a:rPr>
                        <a:t>4.36 </a:t>
                      </a:r>
                      <a:endParaRPr lang="zh-CN" sz="1600" dirty="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dirty="0">
                          <a:effectLst/>
                        </a:rPr>
                        <a:t>545 </a:t>
                      </a:r>
                      <a:endParaRPr lang="zh-CN" sz="1600" dirty="0">
                        <a:solidFill>
                          <a:srgbClr val="000000"/>
                        </a:solidFill>
                        <a:effectLst/>
                        <a:latin typeface="宋体"/>
                        <a:cs typeface="Times New Roman"/>
                      </a:endParaRPr>
                    </a:p>
                  </a:txBody>
                  <a:tcPr marL="68580" marR="68580" marT="0" marB="0" anchor="ctr"/>
                </a:tc>
              </a:tr>
              <a:tr h="235628">
                <a:tc vMerge="1">
                  <a:txBody>
                    <a:bodyPr/>
                    <a:lstStyle/>
                    <a:p>
                      <a:endParaRPr lang="zh-CN" altLang="en-US"/>
                    </a:p>
                  </a:txBody>
                  <a:tcPr/>
                </a:tc>
                <a:tc>
                  <a:txBody>
                    <a:bodyPr/>
                    <a:lstStyle/>
                    <a:p>
                      <a:pPr algn="ctr">
                        <a:spcAft>
                          <a:spcPts val="0"/>
                        </a:spcAft>
                      </a:pPr>
                      <a:r>
                        <a:rPr lang="en-US" sz="1600">
                          <a:effectLst/>
                        </a:rPr>
                        <a:t>438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298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2922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a:effectLst/>
                        </a:rPr>
                        <a:t>6.76 </a:t>
                      </a:r>
                      <a:endParaRPr lang="zh-CN" sz="1600">
                        <a:solidFill>
                          <a:srgbClr val="000000"/>
                        </a:solidFill>
                        <a:effectLst/>
                        <a:latin typeface="宋体"/>
                        <a:cs typeface="Times New Roman"/>
                      </a:endParaRPr>
                    </a:p>
                  </a:txBody>
                  <a:tcPr marL="68580" marR="68580" marT="0" marB="0" anchor="ctr"/>
                </a:tc>
                <a:tc>
                  <a:txBody>
                    <a:bodyPr/>
                    <a:lstStyle/>
                    <a:p>
                      <a:pPr algn="ctr">
                        <a:spcAft>
                          <a:spcPts val="0"/>
                        </a:spcAft>
                      </a:pPr>
                      <a:r>
                        <a:rPr lang="en-US" sz="1600" dirty="0">
                          <a:effectLst/>
                        </a:rPr>
                        <a:t>845 </a:t>
                      </a:r>
                      <a:endParaRPr lang="zh-CN" sz="1600" dirty="0">
                        <a:solidFill>
                          <a:srgbClr val="000000"/>
                        </a:solidFill>
                        <a:effectLst/>
                        <a:latin typeface="宋体"/>
                        <a:cs typeface="Times New Roman"/>
                      </a:endParaRPr>
                    </a:p>
                  </a:txBody>
                  <a:tcPr marL="68580" marR="68580" marT="0" marB="0" anchor="ctr"/>
                </a:tc>
              </a:tr>
            </a:tbl>
          </a:graphicData>
        </a:graphic>
      </p:graphicFrame>
      <p:sp>
        <p:nvSpPr>
          <p:cNvPr id="5" name="Rectangle 1"/>
          <p:cNvSpPr>
            <a:spLocks noChangeArrowheads="1"/>
          </p:cNvSpPr>
          <p:nvPr/>
        </p:nvSpPr>
        <p:spPr bwMode="auto">
          <a:xfrm>
            <a:off x="1531880" y="1484784"/>
            <a:ext cx="566212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GEM-TEPC</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增益</a:t>
            </a:r>
            <a:r>
              <a:rPr lang="zh-CN" altLang="en-US" sz="2400" b="1" dirty="0">
                <a:latin typeface="Times New Roman" pitchFamily="18" charset="0"/>
                <a:ea typeface="宋体" pitchFamily="2" charset="-122"/>
                <a:cs typeface="Times New Roman" pitchFamily="18" charset="0"/>
              </a:rPr>
              <a:t>测量</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数据</a:t>
            </a:r>
            <a:r>
              <a:rPr lang="zh-CN" altLang="en-US" sz="2400" b="1" dirty="0">
                <a:latin typeface="Times New Roman" pitchFamily="18" charset="0"/>
                <a:ea typeface="宋体" pitchFamily="2" charset="-122"/>
                <a:cs typeface="Times New Roman" pitchFamily="18" charset="0"/>
              </a:rPr>
              <a:t>（</a:t>
            </a:r>
            <a:r>
              <a:rPr lang="en-US" altLang="zh-CN" sz="2400" b="1" baseline="30000" dirty="0" smtClean="0">
                <a:latin typeface="Times New Roman" pitchFamily="18" charset="0"/>
                <a:ea typeface="宋体" pitchFamily="2" charset="-122"/>
                <a:cs typeface="Times New Roman" pitchFamily="18" charset="0"/>
              </a:rPr>
              <a:t>241</a:t>
            </a:r>
            <a:r>
              <a:rPr lang="en-US" altLang="zh-CN" sz="2400" b="1" dirty="0" smtClean="0">
                <a:latin typeface="Times New Roman" pitchFamily="18" charset="0"/>
                <a:ea typeface="宋体" pitchFamily="2" charset="-122"/>
                <a:cs typeface="Times New Roman" pitchFamily="18" charset="0"/>
              </a:rPr>
              <a:t>Am </a:t>
            </a:r>
            <a:r>
              <a:rPr lang="en-US" altLang="zh-CN" sz="2400" b="1" dirty="0">
                <a:latin typeface="Times New Roman" pitchFamily="18" charset="0"/>
                <a:ea typeface="宋体" pitchFamily="2" charset="-122"/>
                <a:cs typeface="Times New Roman" pitchFamily="18" charset="0"/>
              </a:rPr>
              <a:t>α</a:t>
            </a:r>
            <a:r>
              <a:rPr lang="zh-CN" altLang="en-US" sz="2400" b="1" dirty="0" smtClean="0">
                <a:latin typeface="Times New Roman" pitchFamily="18" charset="0"/>
                <a:ea typeface="宋体" pitchFamily="2" charset="-122"/>
                <a:cs typeface="Times New Roman" pitchFamily="18" charset="0"/>
              </a:rPr>
              <a:t>源）</a:t>
            </a:r>
            <a:endParaRPr kumimoji="0" lang="zh-CN" altLang="en-US" sz="24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extLst>
      <p:ext uri="{BB962C8B-B14F-4D97-AF65-F5344CB8AC3E}">
        <p14:creationId xmlns:p14="http://schemas.microsoft.com/office/powerpoint/2010/main" val="3500323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aseline="30000" dirty="0" smtClean="0"/>
              <a:t>55</a:t>
            </a:r>
            <a:r>
              <a:rPr lang="en-US" altLang="zh-CN" dirty="0" smtClean="0"/>
              <a:t>FeX</a:t>
            </a:r>
            <a:r>
              <a:rPr lang="zh-CN" altLang="en-US" dirty="0" smtClean="0"/>
              <a:t>射线模拟与测试</a:t>
            </a:r>
            <a:endParaRPr lang="zh-CN" altLang="en-US" dirty="0"/>
          </a:p>
        </p:txBody>
      </p:sp>
      <p:sp>
        <p:nvSpPr>
          <p:cNvPr id="3" name="内容占位符 2"/>
          <p:cNvSpPr>
            <a:spLocks noGrp="1"/>
          </p:cNvSpPr>
          <p:nvPr>
            <p:ph idx="1"/>
          </p:nvPr>
        </p:nvSpPr>
        <p:spPr>
          <a:xfrm>
            <a:off x="251520" y="1700808"/>
            <a:ext cx="8229600" cy="1689051"/>
          </a:xfrm>
        </p:spPr>
        <p:txBody>
          <a:bodyPr/>
          <a:lstStyle/>
          <a:p>
            <a:r>
              <a:rPr lang="en-US" altLang="zh-CN" b="1" baseline="30000" dirty="0">
                <a:latin typeface="Times New Roman" pitchFamily="18" charset="0"/>
                <a:cs typeface="Times New Roman" pitchFamily="18" charset="0"/>
              </a:rPr>
              <a:t>55</a:t>
            </a:r>
            <a:r>
              <a:rPr lang="en-US" altLang="zh-CN" b="1" dirty="0">
                <a:latin typeface="Times New Roman" pitchFamily="18" charset="0"/>
                <a:cs typeface="Times New Roman" pitchFamily="18" charset="0"/>
              </a:rPr>
              <a:t>Fe</a:t>
            </a:r>
            <a:r>
              <a:rPr lang="zh-CN" altLang="zh-CN" b="1" dirty="0">
                <a:latin typeface="Times New Roman" pitchFamily="18" charset="0"/>
                <a:cs typeface="Times New Roman" pitchFamily="18" charset="0"/>
              </a:rPr>
              <a:t>源</a:t>
            </a:r>
            <a:r>
              <a:rPr lang="en-US" altLang="zh-CN" b="1" dirty="0">
                <a:latin typeface="Times New Roman" pitchFamily="18" charset="0"/>
                <a:cs typeface="Times New Roman" pitchFamily="18" charset="0"/>
              </a:rPr>
              <a:t>X</a:t>
            </a:r>
            <a:r>
              <a:rPr lang="zh-CN" altLang="zh-CN" b="1" dirty="0">
                <a:latin typeface="Times New Roman" pitchFamily="18" charset="0"/>
                <a:cs typeface="Times New Roman" pitchFamily="18" charset="0"/>
              </a:rPr>
              <a:t>射线经过</a:t>
            </a:r>
            <a:r>
              <a:rPr lang="en-US" altLang="zh-CN" b="1" dirty="0">
                <a:latin typeface="Times New Roman" pitchFamily="18" charset="0"/>
                <a:cs typeface="Times New Roman" pitchFamily="18" charset="0"/>
              </a:rPr>
              <a:t>A150</a:t>
            </a:r>
            <a:r>
              <a:rPr lang="zh-CN" altLang="zh-CN" b="1" dirty="0">
                <a:latin typeface="Times New Roman" pitchFamily="18" charset="0"/>
                <a:cs typeface="Times New Roman" pitchFamily="18" charset="0"/>
              </a:rPr>
              <a:t>阴极板上</a:t>
            </a:r>
            <a:r>
              <a:rPr lang="en-US" altLang="zh-CN" b="1" dirty="0">
                <a:latin typeface="Times New Roman" pitchFamily="18" charset="0"/>
                <a:cs typeface="Times New Roman" pitchFamily="18" charset="0"/>
              </a:rPr>
              <a:t>2mm</a:t>
            </a:r>
            <a:r>
              <a:rPr lang="zh-CN" altLang="zh-CN" b="1" dirty="0">
                <a:latin typeface="Times New Roman" pitchFamily="18" charset="0"/>
                <a:cs typeface="Times New Roman" pitchFamily="18" charset="0"/>
              </a:rPr>
              <a:t>的准直孔进入独立的</a:t>
            </a:r>
            <a:r>
              <a:rPr lang="en-US" altLang="zh-CN" b="1" dirty="0">
                <a:latin typeface="Times New Roman" pitchFamily="18" charset="0"/>
                <a:cs typeface="Times New Roman" pitchFamily="18" charset="0"/>
              </a:rPr>
              <a:t>X</a:t>
            </a:r>
            <a:r>
              <a:rPr lang="zh-CN" altLang="zh-CN" b="1" dirty="0">
                <a:latin typeface="Times New Roman" pitchFamily="18" charset="0"/>
                <a:cs typeface="Times New Roman" pitchFamily="18" charset="0"/>
              </a:rPr>
              <a:t>射线校准腔</a:t>
            </a:r>
            <a:r>
              <a:rPr lang="zh-CN" altLang="zh-CN" b="1" dirty="0" smtClean="0">
                <a:latin typeface="Times New Roman" pitchFamily="18" charset="0"/>
                <a:cs typeface="Times New Roman" pitchFamily="18" charset="0"/>
              </a:rPr>
              <a:t>室</a:t>
            </a:r>
            <a:r>
              <a:rPr lang="en-US" altLang="zh-CN" b="1" dirty="0" smtClean="0">
                <a:latin typeface="Times New Roman" pitchFamily="18" charset="0"/>
                <a:cs typeface="Times New Roman" pitchFamily="18" charset="0"/>
              </a:rPr>
              <a:t>.</a:t>
            </a:r>
            <a:endParaRPr lang="zh-CN" altLang="en-US" b="1" dirty="0">
              <a:latin typeface="Times New Roman" pitchFamily="18" charset="0"/>
              <a:cs typeface="Times New Roman" pitchFamily="18" charset="0"/>
            </a:endParaRPr>
          </a:p>
        </p:txBody>
      </p:sp>
      <p:pic>
        <p:nvPicPr>
          <p:cNvPr id="727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767" y="2835506"/>
            <a:ext cx="2565145" cy="1944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矩形 3"/>
          <p:cNvSpPr/>
          <p:nvPr/>
        </p:nvSpPr>
        <p:spPr>
          <a:xfrm>
            <a:off x="395536" y="4972527"/>
            <a:ext cx="2929007" cy="369332"/>
          </a:xfrm>
          <a:prstGeom prst="rect">
            <a:avLst/>
          </a:prstGeom>
        </p:spPr>
        <p:txBody>
          <a:bodyPr wrap="none">
            <a:spAutoFit/>
          </a:bodyPr>
          <a:lstStyle/>
          <a:p>
            <a:r>
              <a:rPr lang="en-US" altLang="zh-CN" dirty="0"/>
              <a:t>X</a:t>
            </a:r>
            <a:r>
              <a:rPr lang="zh-CN" altLang="zh-CN" dirty="0"/>
              <a:t>射线能量沉积谱</a:t>
            </a:r>
            <a:r>
              <a:rPr lang="en-US" altLang="zh-CN" dirty="0"/>
              <a:t>(</a:t>
            </a:r>
            <a:r>
              <a:rPr lang="en-US" altLang="zh-CN" dirty="0" smtClean="0"/>
              <a:t>MC</a:t>
            </a:r>
            <a:r>
              <a:rPr lang="zh-CN" altLang="zh-CN" dirty="0" smtClean="0"/>
              <a:t>模拟</a:t>
            </a:r>
            <a:r>
              <a:rPr lang="en-US" altLang="zh-CN" dirty="0"/>
              <a:t>)</a:t>
            </a:r>
            <a:endParaRPr lang="zh-CN" altLang="en-US" dirty="0"/>
          </a:p>
        </p:txBody>
      </p:sp>
      <p:sp>
        <p:nvSpPr>
          <p:cNvPr id="5" name="矩形 4"/>
          <p:cNvSpPr/>
          <p:nvPr/>
        </p:nvSpPr>
        <p:spPr>
          <a:xfrm>
            <a:off x="4370076" y="4947877"/>
            <a:ext cx="3031599" cy="369332"/>
          </a:xfrm>
          <a:prstGeom prst="rect">
            <a:avLst/>
          </a:prstGeom>
        </p:spPr>
        <p:txBody>
          <a:bodyPr wrap="none">
            <a:spAutoFit/>
          </a:bodyPr>
          <a:lstStyle/>
          <a:p>
            <a:r>
              <a:rPr lang="en-US" altLang="zh-CN" dirty="0"/>
              <a:t>X</a:t>
            </a:r>
            <a:r>
              <a:rPr lang="zh-CN" altLang="zh-CN" dirty="0"/>
              <a:t>射线脉冲幅度谱</a:t>
            </a:r>
            <a:r>
              <a:rPr lang="en-US" altLang="zh-CN" dirty="0"/>
              <a:t>(</a:t>
            </a:r>
            <a:r>
              <a:rPr lang="zh-CN" altLang="zh-CN" dirty="0"/>
              <a:t>实验测量</a:t>
            </a:r>
            <a:r>
              <a:rPr lang="en-US" altLang="zh-CN" dirty="0"/>
              <a:t>)</a:t>
            </a:r>
            <a:endParaRPr lang="zh-CN" altLang="en-US" dirty="0"/>
          </a:p>
        </p:txBody>
      </p:sp>
      <p:pic>
        <p:nvPicPr>
          <p:cNvPr id="8" name="图片 7"/>
          <p:cNvPicPr/>
          <p:nvPr/>
        </p:nvPicPr>
        <p:blipFill>
          <a:blip r:embed="rId3">
            <a:extLst>
              <a:ext uri="{28A0092B-C50C-407E-A947-70E740481C1C}">
                <a14:useLocalDpi xmlns:a14="http://schemas.microsoft.com/office/drawing/2010/main" val="0"/>
              </a:ext>
            </a:extLst>
          </a:blip>
          <a:srcRect/>
          <a:stretch>
            <a:fillRect/>
          </a:stretch>
        </p:blipFill>
        <p:spPr bwMode="auto">
          <a:xfrm>
            <a:off x="4644008" y="2636912"/>
            <a:ext cx="2016224" cy="2310965"/>
          </a:xfrm>
          <a:prstGeom prst="rect">
            <a:avLst/>
          </a:prstGeom>
          <a:noFill/>
          <a:ln>
            <a:noFill/>
          </a:ln>
        </p:spPr>
      </p:pic>
    </p:spTree>
    <p:extLst>
      <p:ext uri="{BB962C8B-B14F-4D97-AF65-F5344CB8AC3E}">
        <p14:creationId xmlns:p14="http://schemas.microsoft.com/office/powerpoint/2010/main" val="8694281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200" b="1" dirty="0" smtClean="0">
                <a:latin typeface="Times New Roman" pitchFamily="18" charset="0"/>
                <a:cs typeface="Times New Roman" pitchFamily="18" charset="0"/>
              </a:rPr>
              <a:t>探测器</a:t>
            </a:r>
            <a:r>
              <a:rPr lang="zh-CN" altLang="zh-CN" sz="3200" b="1" dirty="0">
                <a:latin typeface="Times New Roman" pitchFamily="18" charset="0"/>
                <a:cs typeface="Times New Roman" pitchFamily="18" charset="0"/>
              </a:rPr>
              <a:t>增益随</a:t>
            </a:r>
            <a:r>
              <a:rPr lang="en-US" altLang="zh-CN" sz="3200" b="1" dirty="0">
                <a:latin typeface="Times New Roman" pitchFamily="18" charset="0"/>
                <a:cs typeface="Times New Roman" pitchFamily="18" charset="0"/>
              </a:rPr>
              <a:t>GEM</a:t>
            </a:r>
            <a:r>
              <a:rPr lang="zh-CN" altLang="zh-CN" sz="3200" b="1" dirty="0">
                <a:latin typeface="Times New Roman" pitchFamily="18" charset="0"/>
                <a:cs typeface="Times New Roman" pitchFamily="18" charset="0"/>
              </a:rPr>
              <a:t>压差变化情况</a:t>
            </a:r>
            <a:endParaRPr lang="zh-CN" altLang="en-US" sz="3200" b="1"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688644732"/>
              </p:ext>
            </p:extLst>
          </p:nvPr>
        </p:nvGraphicFramePr>
        <p:xfrm>
          <a:off x="1259632" y="2708920"/>
          <a:ext cx="6185166" cy="3413760"/>
        </p:xfrm>
        <a:graphic>
          <a:graphicData uri="http://schemas.openxmlformats.org/drawingml/2006/table">
            <a:tbl>
              <a:tblPr firstRow="1" firstCol="1" bandRow="1">
                <a:tableStyleId>{5C22544A-7EE6-4342-B048-85BDC9FD1C3A}</a:tableStyleId>
              </a:tblPr>
              <a:tblGrid>
                <a:gridCol w="1015856"/>
                <a:gridCol w="1016652"/>
                <a:gridCol w="1060473"/>
                <a:gridCol w="1060473"/>
                <a:gridCol w="1015856"/>
                <a:gridCol w="1015856"/>
              </a:tblGrid>
              <a:tr h="411473">
                <a:tc>
                  <a:txBody>
                    <a:bodyPr/>
                    <a:lstStyle/>
                    <a:p>
                      <a:pPr algn="ctr">
                        <a:spcAft>
                          <a:spcPts val="0"/>
                        </a:spcAft>
                      </a:pPr>
                      <a:r>
                        <a:rPr lang="en-US" sz="1600" dirty="0">
                          <a:effectLst/>
                        </a:rPr>
                        <a:t>GEM</a:t>
                      </a:r>
                      <a:r>
                        <a:rPr lang="zh-CN" sz="1600" dirty="0">
                          <a:effectLst/>
                        </a:rPr>
                        <a:t>编号</a:t>
                      </a:r>
                      <a:endParaRPr lang="zh-CN" sz="1600" dirty="0">
                        <a:solidFill>
                          <a:srgbClr val="000000"/>
                        </a:solidFill>
                        <a:effectLst/>
                        <a:latin typeface="Times New Roman"/>
                        <a:ea typeface="宋体"/>
                      </a:endParaRPr>
                    </a:p>
                  </a:txBody>
                  <a:tcPr marL="68580" marR="68580" marT="0" marB="0"/>
                </a:tc>
                <a:tc>
                  <a:txBody>
                    <a:bodyPr/>
                    <a:lstStyle/>
                    <a:p>
                      <a:pPr algn="ctr">
                        <a:spcAft>
                          <a:spcPts val="0"/>
                        </a:spcAft>
                      </a:pPr>
                      <a:r>
                        <a:rPr lang="en-US" sz="1600">
                          <a:effectLst/>
                        </a:rPr>
                        <a:t>GEM</a:t>
                      </a:r>
                      <a:r>
                        <a:rPr lang="zh-CN" sz="1600">
                          <a:effectLst/>
                        </a:rPr>
                        <a:t>压差</a:t>
                      </a:r>
                      <a:r>
                        <a:rPr lang="en-US" sz="1600">
                          <a:effectLst/>
                        </a:rPr>
                        <a:t>/V</a:t>
                      </a:r>
                      <a:endParaRPr lang="zh-CN" sz="1600">
                        <a:solidFill>
                          <a:srgbClr val="000000"/>
                        </a:solidFill>
                        <a:effectLst/>
                        <a:latin typeface="Times New Roman"/>
                        <a:ea typeface="宋体"/>
                      </a:endParaRPr>
                    </a:p>
                  </a:txBody>
                  <a:tcPr marL="68580" marR="68580" marT="0" marB="0"/>
                </a:tc>
                <a:tc>
                  <a:txBody>
                    <a:bodyPr/>
                    <a:lstStyle/>
                    <a:p>
                      <a:pPr algn="ctr">
                        <a:spcAft>
                          <a:spcPts val="0"/>
                        </a:spcAft>
                      </a:pPr>
                      <a:r>
                        <a:rPr lang="zh-CN" sz="1600">
                          <a:effectLst/>
                        </a:rPr>
                        <a:t>漂移区场强</a:t>
                      </a:r>
                      <a:r>
                        <a:rPr lang="en-US" sz="1600">
                          <a:effectLst/>
                        </a:rPr>
                        <a:t>/Vcm</a:t>
                      </a:r>
                      <a:r>
                        <a:rPr lang="en-US" sz="1600" baseline="30000">
                          <a:effectLst/>
                        </a:rPr>
                        <a:t>-1</a:t>
                      </a:r>
                      <a:endParaRPr lang="zh-CN" sz="1600">
                        <a:solidFill>
                          <a:srgbClr val="000000"/>
                        </a:solidFill>
                        <a:effectLst/>
                        <a:latin typeface="Times New Roman"/>
                        <a:ea typeface="宋体"/>
                      </a:endParaRPr>
                    </a:p>
                  </a:txBody>
                  <a:tcPr marL="68580" marR="68580" marT="0" marB="0"/>
                </a:tc>
                <a:tc>
                  <a:txBody>
                    <a:bodyPr/>
                    <a:lstStyle/>
                    <a:p>
                      <a:pPr algn="ctr">
                        <a:spcAft>
                          <a:spcPts val="0"/>
                        </a:spcAft>
                      </a:pPr>
                      <a:r>
                        <a:rPr lang="zh-CN" sz="1600">
                          <a:effectLst/>
                        </a:rPr>
                        <a:t>收集区场强</a:t>
                      </a:r>
                      <a:r>
                        <a:rPr lang="en-US" sz="1600">
                          <a:effectLst/>
                        </a:rPr>
                        <a:t>/Vcm</a:t>
                      </a:r>
                      <a:r>
                        <a:rPr lang="en-US" sz="1600" baseline="30000">
                          <a:effectLst/>
                        </a:rPr>
                        <a:t>-1</a:t>
                      </a:r>
                      <a:endParaRPr lang="zh-CN" sz="1600">
                        <a:solidFill>
                          <a:srgbClr val="000000"/>
                        </a:solidFill>
                        <a:effectLst/>
                        <a:latin typeface="Times New Roman"/>
                        <a:ea typeface="宋体"/>
                      </a:endParaRPr>
                    </a:p>
                  </a:txBody>
                  <a:tcPr marL="68580" marR="68580" marT="0" marB="0"/>
                </a:tc>
                <a:tc>
                  <a:txBody>
                    <a:bodyPr/>
                    <a:lstStyle/>
                    <a:p>
                      <a:pPr algn="ctr">
                        <a:spcAft>
                          <a:spcPts val="0"/>
                        </a:spcAft>
                      </a:pPr>
                      <a:r>
                        <a:rPr lang="zh-CN" sz="1600">
                          <a:effectLst/>
                        </a:rPr>
                        <a:t>脉冲信号幅度</a:t>
                      </a:r>
                      <a:r>
                        <a:rPr lang="en-US" sz="1600">
                          <a:effectLst/>
                        </a:rPr>
                        <a:t>/V</a:t>
                      </a:r>
                      <a:endParaRPr lang="zh-CN" sz="1600">
                        <a:solidFill>
                          <a:srgbClr val="000000"/>
                        </a:solidFill>
                        <a:effectLst/>
                        <a:latin typeface="Times New Roman"/>
                        <a:ea typeface="宋体"/>
                      </a:endParaRPr>
                    </a:p>
                  </a:txBody>
                  <a:tcPr marL="68580" marR="68580" marT="0" marB="0"/>
                </a:tc>
                <a:tc>
                  <a:txBody>
                    <a:bodyPr/>
                    <a:lstStyle/>
                    <a:p>
                      <a:pPr algn="ctr">
                        <a:spcAft>
                          <a:spcPts val="0"/>
                        </a:spcAft>
                      </a:pPr>
                      <a:r>
                        <a:rPr lang="zh-CN" sz="1600">
                          <a:effectLst/>
                        </a:rPr>
                        <a:t>探测器</a:t>
                      </a:r>
                    </a:p>
                    <a:p>
                      <a:pPr algn="ctr">
                        <a:spcAft>
                          <a:spcPts val="0"/>
                        </a:spcAft>
                      </a:pPr>
                      <a:r>
                        <a:rPr lang="zh-CN" sz="1600">
                          <a:effectLst/>
                        </a:rPr>
                        <a:t>增益</a:t>
                      </a:r>
                      <a:endParaRPr lang="zh-CN" sz="1600">
                        <a:solidFill>
                          <a:srgbClr val="000000"/>
                        </a:solidFill>
                        <a:effectLst/>
                        <a:latin typeface="Times New Roman"/>
                        <a:ea typeface="宋体"/>
                      </a:endParaRPr>
                    </a:p>
                  </a:txBody>
                  <a:tcPr marL="68580" marR="68580" marT="0" marB="0"/>
                </a:tc>
              </a:tr>
              <a:tr h="205737">
                <a:tc rowSpan="3">
                  <a:txBody>
                    <a:bodyPr/>
                    <a:lstStyle/>
                    <a:p>
                      <a:pPr algn="ctr">
                        <a:spcAft>
                          <a:spcPts val="0"/>
                        </a:spcAft>
                      </a:pPr>
                      <a:r>
                        <a:rPr lang="en-US" sz="1600" dirty="0">
                          <a:effectLst/>
                        </a:rPr>
                        <a:t>1</a:t>
                      </a:r>
                      <a:endParaRPr lang="zh-CN" sz="1600" dirty="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dirty="0">
                          <a:effectLst/>
                        </a:rPr>
                        <a:t>387 </a:t>
                      </a:r>
                      <a:endParaRPr lang="zh-CN" sz="1600" dirty="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263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dirty="0">
                          <a:effectLst/>
                        </a:rPr>
                        <a:t>665 </a:t>
                      </a:r>
                      <a:endParaRPr lang="zh-CN" sz="1600" dirty="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0.0314</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150</a:t>
                      </a:r>
                      <a:endParaRPr lang="zh-CN" sz="1600">
                        <a:solidFill>
                          <a:srgbClr val="000000"/>
                        </a:solidFill>
                        <a:effectLst/>
                        <a:latin typeface="Times New Roman"/>
                        <a:ea typeface="宋体"/>
                      </a:endParaRPr>
                    </a:p>
                  </a:txBody>
                  <a:tcPr marL="68580" marR="68580" marT="0" marB="0" anchor="ctr"/>
                </a:tc>
              </a:tr>
              <a:tr h="205737">
                <a:tc vMerge="1">
                  <a:txBody>
                    <a:bodyPr/>
                    <a:lstStyle/>
                    <a:p>
                      <a:endParaRPr lang="zh-CN" altLang="en-US"/>
                    </a:p>
                  </a:txBody>
                  <a:tcPr/>
                </a:tc>
                <a:tc>
                  <a:txBody>
                    <a:bodyPr/>
                    <a:lstStyle/>
                    <a:p>
                      <a:pPr algn="ctr">
                        <a:spcAft>
                          <a:spcPts val="0"/>
                        </a:spcAft>
                      </a:pPr>
                      <a:r>
                        <a:rPr lang="en-US" sz="1600" dirty="0">
                          <a:effectLst/>
                        </a:rPr>
                        <a:t>412 </a:t>
                      </a:r>
                      <a:endParaRPr lang="zh-CN" sz="1600" dirty="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280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709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0.0588</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280</a:t>
                      </a:r>
                      <a:endParaRPr lang="zh-CN" sz="1600">
                        <a:solidFill>
                          <a:srgbClr val="000000"/>
                        </a:solidFill>
                        <a:effectLst/>
                        <a:latin typeface="Times New Roman"/>
                        <a:ea typeface="宋体"/>
                      </a:endParaRPr>
                    </a:p>
                  </a:txBody>
                  <a:tcPr marL="68580" marR="68580" marT="0" marB="0" anchor="ctr"/>
                </a:tc>
              </a:tr>
              <a:tr h="205737">
                <a:tc vMerge="1">
                  <a:txBody>
                    <a:bodyPr/>
                    <a:lstStyle/>
                    <a:p>
                      <a:endParaRPr lang="zh-CN" altLang="en-US"/>
                    </a:p>
                  </a:txBody>
                  <a:tcPr/>
                </a:tc>
                <a:tc>
                  <a:txBody>
                    <a:bodyPr/>
                    <a:lstStyle/>
                    <a:p>
                      <a:pPr algn="ctr">
                        <a:spcAft>
                          <a:spcPts val="0"/>
                        </a:spcAft>
                      </a:pPr>
                      <a:r>
                        <a:rPr lang="en-US" sz="1600" dirty="0">
                          <a:effectLst/>
                        </a:rPr>
                        <a:t>438 </a:t>
                      </a:r>
                      <a:endParaRPr lang="zh-CN" sz="1600" dirty="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dirty="0">
                          <a:effectLst/>
                        </a:rPr>
                        <a:t>298 </a:t>
                      </a:r>
                      <a:endParaRPr lang="zh-CN" sz="1600" dirty="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754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0.113</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539</a:t>
                      </a:r>
                      <a:endParaRPr lang="zh-CN" sz="1600">
                        <a:solidFill>
                          <a:srgbClr val="000000"/>
                        </a:solidFill>
                        <a:effectLst/>
                        <a:latin typeface="Times New Roman"/>
                        <a:ea typeface="宋体"/>
                      </a:endParaRPr>
                    </a:p>
                  </a:txBody>
                  <a:tcPr marL="68580" marR="68580" marT="0" marB="0" anchor="ctr"/>
                </a:tc>
              </a:tr>
              <a:tr h="205737">
                <a:tc rowSpan="3">
                  <a:txBody>
                    <a:bodyPr/>
                    <a:lstStyle/>
                    <a:p>
                      <a:pPr algn="ctr">
                        <a:spcAft>
                          <a:spcPts val="0"/>
                        </a:spcAft>
                      </a:pPr>
                      <a:r>
                        <a:rPr lang="en-US" sz="1600">
                          <a:effectLst/>
                        </a:rPr>
                        <a:t>2</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438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dirty="0">
                          <a:effectLst/>
                        </a:rPr>
                        <a:t>298 </a:t>
                      </a:r>
                      <a:endParaRPr lang="zh-CN" sz="1600" dirty="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1256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0.0656</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313 </a:t>
                      </a:r>
                      <a:endParaRPr lang="zh-CN" sz="1600">
                        <a:solidFill>
                          <a:srgbClr val="000000"/>
                        </a:solidFill>
                        <a:effectLst/>
                        <a:latin typeface="Times New Roman"/>
                        <a:ea typeface="宋体"/>
                      </a:endParaRPr>
                    </a:p>
                  </a:txBody>
                  <a:tcPr marL="68580" marR="68580" marT="0" marB="0" anchor="ctr"/>
                </a:tc>
              </a:tr>
              <a:tr h="205737">
                <a:tc vMerge="1">
                  <a:txBody>
                    <a:bodyPr/>
                    <a:lstStyle/>
                    <a:p>
                      <a:endParaRPr lang="zh-CN" altLang="en-US"/>
                    </a:p>
                  </a:txBody>
                  <a:tcPr/>
                </a:tc>
                <a:tc>
                  <a:txBody>
                    <a:bodyPr/>
                    <a:lstStyle/>
                    <a:p>
                      <a:pPr algn="ctr">
                        <a:spcAft>
                          <a:spcPts val="0"/>
                        </a:spcAft>
                      </a:pPr>
                      <a:r>
                        <a:rPr lang="en-US" sz="1600">
                          <a:effectLst/>
                        </a:rPr>
                        <a:t>386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dirty="0">
                          <a:effectLst/>
                        </a:rPr>
                        <a:t>263 </a:t>
                      </a:r>
                      <a:endParaRPr lang="zh-CN" sz="1600" dirty="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2576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0.048</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229 </a:t>
                      </a:r>
                      <a:endParaRPr lang="zh-CN" sz="1600">
                        <a:solidFill>
                          <a:srgbClr val="000000"/>
                        </a:solidFill>
                        <a:effectLst/>
                        <a:latin typeface="Times New Roman"/>
                        <a:ea typeface="宋体"/>
                      </a:endParaRPr>
                    </a:p>
                  </a:txBody>
                  <a:tcPr marL="68580" marR="68580" marT="0" marB="0" anchor="ctr"/>
                </a:tc>
              </a:tr>
              <a:tr h="205737">
                <a:tc vMerge="1">
                  <a:txBody>
                    <a:bodyPr/>
                    <a:lstStyle/>
                    <a:p>
                      <a:endParaRPr lang="zh-CN" altLang="en-US"/>
                    </a:p>
                  </a:txBody>
                  <a:tcPr/>
                </a:tc>
                <a:tc>
                  <a:txBody>
                    <a:bodyPr/>
                    <a:lstStyle/>
                    <a:p>
                      <a:pPr algn="ctr">
                        <a:spcAft>
                          <a:spcPts val="0"/>
                        </a:spcAft>
                      </a:pPr>
                      <a:r>
                        <a:rPr lang="en-US" sz="1600">
                          <a:effectLst/>
                        </a:rPr>
                        <a:t>438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298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dirty="0">
                          <a:effectLst/>
                        </a:rPr>
                        <a:t>2922 </a:t>
                      </a:r>
                      <a:endParaRPr lang="zh-CN" sz="1600" dirty="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0.172</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820 </a:t>
                      </a:r>
                      <a:endParaRPr lang="zh-CN" sz="1600">
                        <a:solidFill>
                          <a:srgbClr val="000000"/>
                        </a:solidFill>
                        <a:effectLst/>
                        <a:latin typeface="Times New Roman"/>
                        <a:ea typeface="宋体"/>
                      </a:endParaRPr>
                    </a:p>
                  </a:txBody>
                  <a:tcPr marL="68580" marR="68580" marT="0" marB="0" anchor="ctr"/>
                </a:tc>
              </a:tr>
              <a:tr h="205737">
                <a:tc rowSpan="3">
                  <a:txBody>
                    <a:bodyPr/>
                    <a:lstStyle/>
                    <a:p>
                      <a:pPr algn="ctr">
                        <a:spcAft>
                          <a:spcPts val="0"/>
                        </a:spcAft>
                      </a:pPr>
                      <a:r>
                        <a:rPr lang="en-US" sz="1600">
                          <a:effectLst/>
                        </a:rPr>
                        <a:t>3</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398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271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dirty="0">
                          <a:effectLst/>
                        </a:rPr>
                        <a:t>2656 </a:t>
                      </a:r>
                      <a:endParaRPr lang="zh-CN" sz="1600" dirty="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0.12</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572 </a:t>
                      </a:r>
                      <a:endParaRPr lang="zh-CN" sz="1600">
                        <a:solidFill>
                          <a:srgbClr val="000000"/>
                        </a:solidFill>
                        <a:effectLst/>
                        <a:latin typeface="Times New Roman"/>
                        <a:ea typeface="宋体"/>
                      </a:endParaRPr>
                    </a:p>
                  </a:txBody>
                  <a:tcPr marL="68580" marR="68580" marT="0" marB="0" anchor="ctr"/>
                </a:tc>
              </a:tr>
              <a:tr h="205737">
                <a:tc vMerge="1">
                  <a:txBody>
                    <a:bodyPr/>
                    <a:lstStyle/>
                    <a:p>
                      <a:endParaRPr lang="zh-CN" altLang="en-US"/>
                    </a:p>
                  </a:txBody>
                  <a:tcPr/>
                </a:tc>
                <a:tc>
                  <a:txBody>
                    <a:bodyPr/>
                    <a:lstStyle/>
                    <a:p>
                      <a:pPr algn="ctr">
                        <a:spcAft>
                          <a:spcPts val="0"/>
                        </a:spcAft>
                      </a:pPr>
                      <a:r>
                        <a:rPr lang="en-US" sz="1600">
                          <a:effectLst/>
                        </a:rPr>
                        <a:t>418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284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dirty="0">
                          <a:effectLst/>
                        </a:rPr>
                        <a:t>2789 </a:t>
                      </a:r>
                      <a:endParaRPr lang="zh-CN" sz="1600" dirty="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0.198</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944 </a:t>
                      </a:r>
                      <a:endParaRPr lang="zh-CN" sz="1600">
                        <a:solidFill>
                          <a:srgbClr val="000000"/>
                        </a:solidFill>
                        <a:effectLst/>
                        <a:latin typeface="Times New Roman"/>
                        <a:ea typeface="宋体"/>
                      </a:endParaRPr>
                    </a:p>
                  </a:txBody>
                  <a:tcPr marL="68580" marR="68580" marT="0" marB="0" anchor="ctr"/>
                </a:tc>
              </a:tr>
              <a:tr h="205737">
                <a:tc vMerge="1">
                  <a:txBody>
                    <a:bodyPr/>
                    <a:lstStyle/>
                    <a:p>
                      <a:endParaRPr lang="zh-CN" altLang="en-US"/>
                    </a:p>
                  </a:txBody>
                  <a:tcPr/>
                </a:tc>
                <a:tc>
                  <a:txBody>
                    <a:bodyPr/>
                    <a:lstStyle/>
                    <a:p>
                      <a:pPr algn="ctr">
                        <a:spcAft>
                          <a:spcPts val="0"/>
                        </a:spcAft>
                      </a:pPr>
                      <a:r>
                        <a:rPr lang="en-US" sz="1600">
                          <a:effectLst/>
                        </a:rPr>
                        <a:t>438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298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dirty="0">
                          <a:effectLst/>
                        </a:rPr>
                        <a:t>2922 </a:t>
                      </a:r>
                      <a:endParaRPr lang="zh-CN" sz="1600" dirty="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dirty="0">
                          <a:effectLst/>
                        </a:rPr>
                        <a:t>0.34</a:t>
                      </a:r>
                      <a:endParaRPr lang="zh-CN" sz="1600" dirty="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1621 </a:t>
                      </a:r>
                      <a:endParaRPr lang="zh-CN" sz="1600">
                        <a:solidFill>
                          <a:srgbClr val="000000"/>
                        </a:solidFill>
                        <a:effectLst/>
                        <a:latin typeface="Times New Roman"/>
                        <a:ea typeface="宋体"/>
                      </a:endParaRPr>
                    </a:p>
                  </a:txBody>
                  <a:tcPr marL="68580" marR="68580" marT="0" marB="0" anchor="ctr"/>
                </a:tc>
              </a:tr>
              <a:tr h="205737">
                <a:tc rowSpan="3">
                  <a:txBody>
                    <a:bodyPr/>
                    <a:lstStyle/>
                    <a:p>
                      <a:pPr algn="ctr">
                        <a:spcAft>
                          <a:spcPts val="0"/>
                        </a:spcAft>
                      </a:pPr>
                      <a:r>
                        <a:rPr lang="en-US" sz="1600">
                          <a:effectLst/>
                        </a:rPr>
                        <a:t>4</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398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271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2656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dirty="0">
                          <a:effectLst/>
                        </a:rPr>
                        <a:t>0.0816</a:t>
                      </a:r>
                      <a:endParaRPr lang="zh-CN" sz="1600" dirty="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389 </a:t>
                      </a:r>
                      <a:endParaRPr lang="zh-CN" sz="1600">
                        <a:solidFill>
                          <a:srgbClr val="000000"/>
                        </a:solidFill>
                        <a:effectLst/>
                        <a:latin typeface="Times New Roman"/>
                        <a:ea typeface="宋体"/>
                      </a:endParaRPr>
                    </a:p>
                  </a:txBody>
                  <a:tcPr marL="68580" marR="68580" marT="0" marB="0" anchor="ctr"/>
                </a:tc>
              </a:tr>
              <a:tr h="205737">
                <a:tc vMerge="1">
                  <a:txBody>
                    <a:bodyPr/>
                    <a:lstStyle/>
                    <a:p>
                      <a:endParaRPr lang="zh-CN" altLang="en-US"/>
                    </a:p>
                  </a:txBody>
                  <a:tcPr/>
                </a:tc>
                <a:tc>
                  <a:txBody>
                    <a:bodyPr/>
                    <a:lstStyle/>
                    <a:p>
                      <a:pPr algn="ctr">
                        <a:spcAft>
                          <a:spcPts val="0"/>
                        </a:spcAft>
                      </a:pPr>
                      <a:r>
                        <a:rPr lang="en-US" sz="1600">
                          <a:effectLst/>
                        </a:rPr>
                        <a:t>418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284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2789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dirty="0">
                          <a:effectLst/>
                        </a:rPr>
                        <a:t>0.1312</a:t>
                      </a:r>
                      <a:endParaRPr lang="zh-CN" sz="1600" dirty="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dirty="0">
                          <a:effectLst/>
                        </a:rPr>
                        <a:t>625 </a:t>
                      </a:r>
                      <a:endParaRPr lang="zh-CN" sz="1600" dirty="0">
                        <a:solidFill>
                          <a:srgbClr val="000000"/>
                        </a:solidFill>
                        <a:effectLst/>
                        <a:latin typeface="Times New Roman"/>
                        <a:ea typeface="宋体"/>
                      </a:endParaRPr>
                    </a:p>
                  </a:txBody>
                  <a:tcPr marL="68580" marR="68580" marT="0" marB="0" anchor="ctr"/>
                </a:tc>
              </a:tr>
              <a:tr h="205737">
                <a:tc vMerge="1">
                  <a:txBody>
                    <a:bodyPr/>
                    <a:lstStyle/>
                    <a:p>
                      <a:endParaRPr lang="zh-CN" altLang="en-US"/>
                    </a:p>
                  </a:txBody>
                  <a:tcPr/>
                </a:tc>
                <a:tc>
                  <a:txBody>
                    <a:bodyPr/>
                    <a:lstStyle/>
                    <a:p>
                      <a:pPr algn="ctr">
                        <a:spcAft>
                          <a:spcPts val="0"/>
                        </a:spcAft>
                      </a:pPr>
                      <a:r>
                        <a:rPr lang="en-US" sz="1600">
                          <a:effectLst/>
                        </a:rPr>
                        <a:t>438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298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2922 </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a:effectLst/>
                        </a:rPr>
                        <a:t>0.2016</a:t>
                      </a:r>
                      <a:endParaRPr lang="zh-CN" sz="16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600" dirty="0">
                          <a:effectLst/>
                        </a:rPr>
                        <a:t>961 </a:t>
                      </a:r>
                      <a:endParaRPr lang="zh-CN" sz="1600" dirty="0">
                        <a:solidFill>
                          <a:srgbClr val="000000"/>
                        </a:solidFill>
                        <a:effectLst/>
                        <a:latin typeface="Times New Roman"/>
                        <a:ea typeface="宋体"/>
                      </a:endParaRPr>
                    </a:p>
                  </a:txBody>
                  <a:tcPr marL="68580" marR="68580" marT="0" marB="0" anchor="ctr"/>
                </a:tc>
              </a:tr>
            </a:tbl>
          </a:graphicData>
        </a:graphic>
      </p:graphicFrame>
      <p:sp>
        <p:nvSpPr>
          <p:cNvPr id="5" name="Rectangle 1"/>
          <p:cNvSpPr>
            <a:spLocks noChangeArrowheads="1"/>
          </p:cNvSpPr>
          <p:nvPr/>
        </p:nvSpPr>
        <p:spPr bwMode="auto">
          <a:xfrm>
            <a:off x="1907703" y="1844824"/>
            <a:ext cx="5537093"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dirty="0" smtClean="0" bmk="_Toc485886569">
                <a:ln>
                  <a:noFill/>
                </a:ln>
                <a:solidFill>
                  <a:schemeClr val="tx1"/>
                </a:solidFill>
                <a:effectLst/>
                <a:latin typeface="Times New Roman" pitchFamily="18" charset="0"/>
                <a:ea typeface="楷体" pitchFamily="49" charset="-122"/>
                <a:cs typeface="Times New Roman" pitchFamily="18" charset="0"/>
              </a:rPr>
              <a:t>GEM-TEPC</a:t>
            </a:r>
            <a:r>
              <a:rPr kumimoji="0" lang="zh-CN" altLang="en-US" sz="2400" b="0" i="0" u="none" strike="noStrike" cap="none" normalizeH="0" baseline="0" dirty="0" smtClean="0" bmk="_Toc485886569">
                <a:ln>
                  <a:noFill/>
                </a:ln>
                <a:solidFill>
                  <a:schemeClr val="tx1"/>
                </a:solidFill>
                <a:effectLst/>
                <a:latin typeface="Times New Roman" pitchFamily="18" charset="0"/>
                <a:ea typeface="楷体" pitchFamily="49" charset="-122"/>
                <a:cs typeface="Times New Roman" pitchFamily="18" charset="0"/>
              </a:rPr>
              <a:t>增益</a:t>
            </a:r>
            <a:r>
              <a:rPr kumimoji="0" lang="zh-CN" altLang="en-US" sz="2400" b="0" i="0" u="none" strike="noStrike" cap="none" normalizeH="0" baseline="0" dirty="0" smtClean="0">
                <a:ln>
                  <a:noFill/>
                </a:ln>
                <a:solidFill>
                  <a:schemeClr val="tx1"/>
                </a:solidFill>
                <a:effectLst/>
                <a:latin typeface="Times New Roman" pitchFamily="18" charset="0"/>
                <a:ea typeface="楷体" pitchFamily="49" charset="-122"/>
                <a:cs typeface="Times New Roman" pitchFamily="18" charset="0"/>
              </a:rPr>
              <a:t>测量数据（</a:t>
            </a:r>
            <a:r>
              <a:rPr kumimoji="0" lang="en-US" altLang="zh-CN" sz="2400" b="0" i="0" u="none" strike="noStrike" cap="none" normalizeH="0" baseline="30000" dirty="0" smtClean="0">
                <a:ln>
                  <a:noFill/>
                </a:ln>
                <a:solidFill>
                  <a:schemeClr val="tx1"/>
                </a:solidFill>
                <a:effectLst/>
                <a:latin typeface="Times New Roman" pitchFamily="18" charset="0"/>
                <a:ea typeface="楷体" pitchFamily="49" charset="-122"/>
                <a:cs typeface="Times New Roman" pitchFamily="18" charset="0"/>
              </a:rPr>
              <a:t>55</a:t>
            </a:r>
            <a:r>
              <a:rPr kumimoji="0" lang="en-US" altLang="zh-CN" sz="2400" b="0" i="0" u="none" strike="noStrike" cap="none" normalizeH="0" baseline="0" dirty="0" smtClean="0">
                <a:ln>
                  <a:noFill/>
                </a:ln>
                <a:solidFill>
                  <a:schemeClr val="tx1"/>
                </a:solidFill>
                <a:effectLst/>
                <a:latin typeface="Times New Roman" pitchFamily="18" charset="0"/>
                <a:ea typeface="楷体" pitchFamily="49" charset="-122"/>
                <a:cs typeface="Times New Roman" pitchFamily="18" charset="0"/>
              </a:rPr>
              <a:t>FeX</a:t>
            </a:r>
            <a:r>
              <a:rPr kumimoji="0" lang="zh-CN" altLang="en-US" sz="2400" b="0" i="0" u="none" strike="noStrike" cap="none" normalizeH="0" baseline="0" dirty="0" smtClean="0">
                <a:ln>
                  <a:noFill/>
                </a:ln>
                <a:solidFill>
                  <a:schemeClr val="tx1"/>
                </a:solidFill>
                <a:effectLst/>
                <a:latin typeface="Times New Roman" pitchFamily="18" charset="0"/>
                <a:ea typeface="楷体" pitchFamily="49" charset="-122"/>
                <a:cs typeface="Times New Roman" pitchFamily="18" charset="0"/>
              </a:rPr>
              <a:t>射线）</a:t>
            </a:r>
            <a:endParaRPr kumimoji="0" lang="zh-CN" altLang="en-US" sz="24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extLst>
      <p:ext uri="{BB962C8B-B14F-4D97-AF65-F5344CB8AC3E}">
        <p14:creationId xmlns:p14="http://schemas.microsoft.com/office/powerpoint/2010/main" val="10096240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200" b="1" dirty="0">
                <a:latin typeface="+mn-ea"/>
                <a:cs typeface="Times New Roman" pitchFamily="18" charset="0"/>
              </a:rPr>
              <a:t>考察探测器增益稳定性</a:t>
            </a:r>
            <a:endParaRPr lang="zh-CN" altLang="en-US" sz="3200"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3556823799"/>
              </p:ext>
            </p:extLst>
          </p:nvPr>
        </p:nvGraphicFramePr>
        <p:xfrm>
          <a:off x="1907702" y="2564902"/>
          <a:ext cx="6048673" cy="3291840"/>
        </p:xfrm>
        <a:graphic>
          <a:graphicData uri="http://schemas.openxmlformats.org/drawingml/2006/table">
            <a:tbl>
              <a:tblPr firstRow="1" firstCol="1" bandRow="1">
                <a:tableStyleId>{5C22544A-7EE6-4342-B048-85BDC9FD1C3A}</a:tableStyleId>
              </a:tblPr>
              <a:tblGrid>
                <a:gridCol w="1313192"/>
                <a:gridCol w="1185031"/>
                <a:gridCol w="1183174"/>
                <a:gridCol w="1184102"/>
                <a:gridCol w="1183174"/>
              </a:tblGrid>
              <a:tr h="467870">
                <a:tc>
                  <a:txBody>
                    <a:bodyPr/>
                    <a:lstStyle/>
                    <a:p>
                      <a:pPr algn="ctr">
                        <a:spcAft>
                          <a:spcPts val="0"/>
                        </a:spcAft>
                      </a:pPr>
                      <a:r>
                        <a:rPr lang="en-US" sz="1800" dirty="0">
                          <a:effectLst/>
                        </a:rPr>
                        <a:t>GEM</a:t>
                      </a:r>
                      <a:r>
                        <a:rPr lang="zh-CN" sz="1800" dirty="0">
                          <a:effectLst/>
                        </a:rPr>
                        <a:t>压差</a:t>
                      </a:r>
                    </a:p>
                    <a:p>
                      <a:pPr algn="ctr">
                        <a:spcAft>
                          <a:spcPts val="0"/>
                        </a:spcAft>
                      </a:pPr>
                      <a:r>
                        <a:rPr lang="en-US" sz="1800" dirty="0">
                          <a:effectLst/>
                        </a:rPr>
                        <a:t>/V</a:t>
                      </a:r>
                      <a:endParaRPr lang="zh-CN" sz="1800" dirty="0">
                        <a:solidFill>
                          <a:srgbClr val="000000"/>
                        </a:solidFill>
                        <a:effectLst/>
                        <a:latin typeface="Times New Roman"/>
                        <a:ea typeface="宋体"/>
                      </a:endParaRPr>
                    </a:p>
                  </a:txBody>
                  <a:tcPr marL="68580" marR="68580" marT="0" marB="0"/>
                </a:tc>
                <a:tc>
                  <a:txBody>
                    <a:bodyPr/>
                    <a:lstStyle/>
                    <a:p>
                      <a:pPr algn="ctr">
                        <a:spcAft>
                          <a:spcPts val="0"/>
                        </a:spcAft>
                      </a:pPr>
                      <a:r>
                        <a:rPr lang="zh-CN" sz="1800">
                          <a:effectLst/>
                        </a:rPr>
                        <a:t>漂移区场强</a:t>
                      </a:r>
                      <a:r>
                        <a:rPr lang="en-US" sz="1800">
                          <a:effectLst/>
                        </a:rPr>
                        <a:t>/Vcm</a:t>
                      </a:r>
                      <a:r>
                        <a:rPr lang="en-US" sz="1800" baseline="30000">
                          <a:effectLst/>
                        </a:rPr>
                        <a:t>-1</a:t>
                      </a:r>
                      <a:endParaRPr lang="zh-CN" sz="1800">
                        <a:solidFill>
                          <a:srgbClr val="000000"/>
                        </a:solidFill>
                        <a:effectLst/>
                        <a:latin typeface="Times New Roman"/>
                        <a:ea typeface="宋体"/>
                      </a:endParaRPr>
                    </a:p>
                  </a:txBody>
                  <a:tcPr marL="68580" marR="68580" marT="0" marB="0"/>
                </a:tc>
                <a:tc>
                  <a:txBody>
                    <a:bodyPr/>
                    <a:lstStyle/>
                    <a:p>
                      <a:pPr algn="ctr">
                        <a:spcAft>
                          <a:spcPts val="0"/>
                        </a:spcAft>
                      </a:pPr>
                      <a:r>
                        <a:rPr lang="zh-CN" sz="1800">
                          <a:effectLst/>
                        </a:rPr>
                        <a:t>收集区场强</a:t>
                      </a:r>
                      <a:r>
                        <a:rPr lang="en-US" sz="1800">
                          <a:effectLst/>
                        </a:rPr>
                        <a:t>/Vcm</a:t>
                      </a:r>
                      <a:r>
                        <a:rPr lang="en-US" sz="1800" baseline="30000">
                          <a:effectLst/>
                        </a:rPr>
                        <a:t>-1</a:t>
                      </a:r>
                      <a:endParaRPr lang="zh-CN" sz="1800">
                        <a:solidFill>
                          <a:srgbClr val="000000"/>
                        </a:solidFill>
                        <a:effectLst/>
                        <a:latin typeface="Times New Roman"/>
                        <a:ea typeface="宋体"/>
                      </a:endParaRPr>
                    </a:p>
                  </a:txBody>
                  <a:tcPr marL="68580" marR="68580" marT="0" marB="0"/>
                </a:tc>
                <a:tc>
                  <a:txBody>
                    <a:bodyPr/>
                    <a:lstStyle/>
                    <a:p>
                      <a:pPr algn="ctr">
                        <a:spcAft>
                          <a:spcPts val="0"/>
                        </a:spcAft>
                      </a:pPr>
                      <a:r>
                        <a:rPr lang="zh-CN" sz="1800">
                          <a:effectLst/>
                        </a:rPr>
                        <a:t>测量日期</a:t>
                      </a:r>
                      <a:endParaRPr lang="zh-CN" sz="1800">
                        <a:solidFill>
                          <a:srgbClr val="000000"/>
                        </a:solidFill>
                        <a:effectLst/>
                        <a:latin typeface="Times New Roman"/>
                        <a:ea typeface="宋体"/>
                      </a:endParaRPr>
                    </a:p>
                  </a:txBody>
                  <a:tcPr marL="68580" marR="68580" marT="0" marB="0"/>
                </a:tc>
                <a:tc>
                  <a:txBody>
                    <a:bodyPr/>
                    <a:lstStyle/>
                    <a:p>
                      <a:pPr algn="ctr">
                        <a:spcAft>
                          <a:spcPts val="0"/>
                        </a:spcAft>
                      </a:pPr>
                      <a:r>
                        <a:rPr lang="zh-CN" sz="1800">
                          <a:effectLst/>
                        </a:rPr>
                        <a:t>探测器</a:t>
                      </a:r>
                    </a:p>
                    <a:p>
                      <a:pPr algn="ctr">
                        <a:spcAft>
                          <a:spcPts val="0"/>
                        </a:spcAft>
                      </a:pPr>
                      <a:r>
                        <a:rPr lang="zh-CN" sz="1800">
                          <a:effectLst/>
                        </a:rPr>
                        <a:t>增益</a:t>
                      </a:r>
                      <a:endParaRPr lang="zh-CN" sz="1800">
                        <a:solidFill>
                          <a:srgbClr val="000000"/>
                        </a:solidFill>
                        <a:effectLst/>
                        <a:latin typeface="Times New Roman"/>
                        <a:ea typeface="宋体"/>
                      </a:endParaRPr>
                    </a:p>
                  </a:txBody>
                  <a:tcPr marL="68580" marR="68580" marT="0" marB="0"/>
                </a:tc>
              </a:tr>
              <a:tr h="253429">
                <a:tc rowSpan="4">
                  <a:txBody>
                    <a:bodyPr/>
                    <a:lstStyle/>
                    <a:p>
                      <a:pPr algn="ctr">
                        <a:spcAft>
                          <a:spcPts val="0"/>
                        </a:spcAft>
                      </a:pPr>
                      <a:r>
                        <a:rPr lang="en-US" sz="1800" dirty="0">
                          <a:effectLst/>
                        </a:rPr>
                        <a:t>398 </a:t>
                      </a:r>
                      <a:endParaRPr lang="zh-CN" sz="1800" dirty="0">
                        <a:solidFill>
                          <a:srgbClr val="000000"/>
                        </a:solidFill>
                        <a:effectLst/>
                        <a:latin typeface="Times New Roman"/>
                        <a:ea typeface="宋体"/>
                      </a:endParaRPr>
                    </a:p>
                  </a:txBody>
                  <a:tcPr marL="68580" marR="68580" marT="0" marB="0" anchor="ctr"/>
                </a:tc>
                <a:tc rowSpan="4">
                  <a:txBody>
                    <a:bodyPr/>
                    <a:lstStyle/>
                    <a:p>
                      <a:pPr algn="ctr">
                        <a:spcAft>
                          <a:spcPts val="0"/>
                        </a:spcAft>
                      </a:pPr>
                      <a:r>
                        <a:rPr lang="en-US" sz="1800">
                          <a:effectLst/>
                        </a:rPr>
                        <a:t>271 </a:t>
                      </a:r>
                      <a:endParaRPr lang="zh-CN" sz="1800">
                        <a:solidFill>
                          <a:srgbClr val="000000"/>
                        </a:solidFill>
                        <a:effectLst/>
                        <a:latin typeface="Times New Roman"/>
                        <a:ea typeface="宋体"/>
                      </a:endParaRPr>
                    </a:p>
                  </a:txBody>
                  <a:tcPr marL="68580" marR="68580" marT="0" marB="0" anchor="ctr"/>
                </a:tc>
                <a:tc rowSpan="4">
                  <a:txBody>
                    <a:bodyPr/>
                    <a:lstStyle/>
                    <a:p>
                      <a:pPr algn="ctr">
                        <a:spcAft>
                          <a:spcPts val="0"/>
                        </a:spcAft>
                      </a:pPr>
                      <a:r>
                        <a:rPr lang="en-US" sz="1800">
                          <a:effectLst/>
                        </a:rPr>
                        <a:t>2656 </a:t>
                      </a:r>
                      <a:endParaRPr lang="zh-CN" sz="18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800">
                          <a:effectLst/>
                        </a:rPr>
                        <a:t>20170511</a:t>
                      </a:r>
                      <a:endParaRPr lang="zh-CN" sz="18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800">
                          <a:effectLst/>
                        </a:rPr>
                        <a:t>389</a:t>
                      </a:r>
                      <a:endParaRPr lang="zh-CN" sz="1800">
                        <a:solidFill>
                          <a:srgbClr val="000000"/>
                        </a:solidFill>
                        <a:effectLst/>
                        <a:latin typeface="Times New Roman"/>
                        <a:ea typeface="宋体"/>
                      </a:endParaRPr>
                    </a:p>
                  </a:txBody>
                  <a:tcPr marL="68580" marR="68580" marT="0" marB="0" anchor="ctr"/>
                </a:tc>
              </a:tr>
              <a:tr h="252618">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800">
                          <a:effectLst/>
                        </a:rPr>
                        <a:t>20170512</a:t>
                      </a:r>
                      <a:endParaRPr lang="zh-CN" sz="18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800">
                          <a:effectLst/>
                        </a:rPr>
                        <a:t>389</a:t>
                      </a:r>
                      <a:endParaRPr lang="zh-CN" sz="1800">
                        <a:solidFill>
                          <a:srgbClr val="000000"/>
                        </a:solidFill>
                        <a:effectLst/>
                        <a:latin typeface="Times New Roman"/>
                        <a:ea typeface="宋体"/>
                      </a:endParaRPr>
                    </a:p>
                  </a:txBody>
                  <a:tcPr marL="68580" marR="68580" marT="0" marB="0" anchor="ctr"/>
                </a:tc>
              </a:tr>
              <a:tr h="252618">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800">
                          <a:effectLst/>
                        </a:rPr>
                        <a:t>20170515</a:t>
                      </a:r>
                      <a:endParaRPr lang="zh-CN" sz="18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800" dirty="0">
                          <a:effectLst/>
                        </a:rPr>
                        <a:t>389</a:t>
                      </a:r>
                      <a:endParaRPr lang="zh-CN" sz="1800" dirty="0">
                        <a:solidFill>
                          <a:srgbClr val="000000"/>
                        </a:solidFill>
                        <a:effectLst/>
                        <a:latin typeface="Times New Roman"/>
                        <a:ea typeface="宋体"/>
                      </a:endParaRPr>
                    </a:p>
                  </a:txBody>
                  <a:tcPr marL="68580" marR="68580" marT="0" marB="0" anchor="ctr"/>
                </a:tc>
              </a:tr>
              <a:tr h="252618">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800">
                          <a:effectLst/>
                        </a:rPr>
                        <a:t>20170517</a:t>
                      </a:r>
                      <a:endParaRPr lang="zh-CN" sz="18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800" dirty="0">
                          <a:effectLst/>
                        </a:rPr>
                        <a:t>389</a:t>
                      </a:r>
                      <a:endParaRPr lang="zh-CN" sz="1800" dirty="0">
                        <a:solidFill>
                          <a:srgbClr val="000000"/>
                        </a:solidFill>
                        <a:effectLst/>
                        <a:latin typeface="Times New Roman"/>
                        <a:ea typeface="宋体"/>
                      </a:endParaRPr>
                    </a:p>
                  </a:txBody>
                  <a:tcPr marL="68580" marR="68580" marT="0" marB="0" anchor="ctr"/>
                </a:tc>
              </a:tr>
              <a:tr h="233935">
                <a:tc rowSpan="3">
                  <a:txBody>
                    <a:bodyPr/>
                    <a:lstStyle/>
                    <a:p>
                      <a:pPr algn="ctr">
                        <a:spcAft>
                          <a:spcPts val="0"/>
                        </a:spcAft>
                      </a:pPr>
                      <a:r>
                        <a:rPr lang="en-US" sz="1800" dirty="0">
                          <a:effectLst/>
                        </a:rPr>
                        <a:t>418 </a:t>
                      </a:r>
                      <a:endParaRPr lang="zh-CN" sz="1800" dirty="0">
                        <a:solidFill>
                          <a:srgbClr val="000000"/>
                        </a:solidFill>
                        <a:effectLst/>
                        <a:latin typeface="Times New Roman"/>
                        <a:ea typeface="宋体"/>
                      </a:endParaRPr>
                    </a:p>
                  </a:txBody>
                  <a:tcPr marL="68580" marR="68580" marT="0" marB="0" anchor="ctr"/>
                </a:tc>
                <a:tc rowSpan="3">
                  <a:txBody>
                    <a:bodyPr/>
                    <a:lstStyle/>
                    <a:p>
                      <a:pPr algn="ctr">
                        <a:spcAft>
                          <a:spcPts val="0"/>
                        </a:spcAft>
                      </a:pPr>
                      <a:r>
                        <a:rPr lang="en-US" sz="1800">
                          <a:effectLst/>
                        </a:rPr>
                        <a:t>284 </a:t>
                      </a:r>
                      <a:endParaRPr lang="zh-CN" sz="1800">
                        <a:solidFill>
                          <a:srgbClr val="000000"/>
                        </a:solidFill>
                        <a:effectLst/>
                        <a:latin typeface="Times New Roman"/>
                        <a:ea typeface="宋体"/>
                      </a:endParaRPr>
                    </a:p>
                  </a:txBody>
                  <a:tcPr marL="68580" marR="68580" marT="0" marB="0" anchor="ctr"/>
                </a:tc>
                <a:tc rowSpan="3">
                  <a:txBody>
                    <a:bodyPr/>
                    <a:lstStyle/>
                    <a:p>
                      <a:pPr algn="ctr">
                        <a:spcAft>
                          <a:spcPts val="0"/>
                        </a:spcAft>
                      </a:pPr>
                      <a:r>
                        <a:rPr lang="en-US" sz="1800">
                          <a:effectLst/>
                        </a:rPr>
                        <a:t>2789 </a:t>
                      </a:r>
                      <a:endParaRPr lang="zh-CN" sz="18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800">
                          <a:effectLst/>
                        </a:rPr>
                        <a:t>20170511</a:t>
                      </a:r>
                      <a:endParaRPr lang="zh-CN" sz="18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800">
                          <a:effectLst/>
                        </a:rPr>
                        <a:t>625 </a:t>
                      </a:r>
                      <a:endParaRPr lang="zh-CN" sz="1800">
                        <a:solidFill>
                          <a:srgbClr val="000000"/>
                        </a:solidFill>
                        <a:effectLst/>
                        <a:latin typeface="Times New Roman"/>
                        <a:ea typeface="宋体"/>
                      </a:endParaRPr>
                    </a:p>
                  </a:txBody>
                  <a:tcPr marL="68580" marR="68580" marT="0" marB="0" anchor="ctr"/>
                </a:tc>
              </a:tr>
              <a:tr h="233935">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800">
                          <a:effectLst/>
                        </a:rPr>
                        <a:t>20170512</a:t>
                      </a:r>
                      <a:endParaRPr lang="zh-CN" sz="18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800">
                          <a:effectLst/>
                        </a:rPr>
                        <a:t>625</a:t>
                      </a:r>
                      <a:endParaRPr lang="zh-CN" sz="1800">
                        <a:solidFill>
                          <a:srgbClr val="000000"/>
                        </a:solidFill>
                        <a:effectLst/>
                        <a:latin typeface="Times New Roman"/>
                        <a:ea typeface="宋体"/>
                      </a:endParaRPr>
                    </a:p>
                  </a:txBody>
                  <a:tcPr marL="68580" marR="68580" marT="0" marB="0" anchor="ctr"/>
                </a:tc>
              </a:tr>
              <a:tr h="233935">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800">
                          <a:effectLst/>
                        </a:rPr>
                        <a:t>20170515</a:t>
                      </a:r>
                      <a:endParaRPr lang="zh-CN" sz="1800">
                        <a:solidFill>
                          <a:srgbClr val="000000"/>
                        </a:solidFill>
                        <a:effectLst/>
                        <a:latin typeface="Times New Roman"/>
                        <a:ea typeface="宋体"/>
                      </a:endParaRPr>
                    </a:p>
                  </a:txBody>
                  <a:tcPr marL="68580" marR="68580" marT="0" marB="0" anchor="ctr"/>
                </a:tc>
                <a:tc>
                  <a:txBody>
                    <a:bodyPr/>
                    <a:lstStyle/>
                    <a:p>
                      <a:pPr algn="ctr">
                        <a:spcAft>
                          <a:spcPts val="0"/>
                        </a:spcAft>
                      </a:pPr>
                      <a:r>
                        <a:rPr lang="en-US" sz="1800">
                          <a:effectLst/>
                        </a:rPr>
                        <a:t>625</a:t>
                      </a:r>
                      <a:endParaRPr lang="zh-CN" sz="1800">
                        <a:solidFill>
                          <a:srgbClr val="000000"/>
                        </a:solidFill>
                        <a:effectLst/>
                        <a:latin typeface="Times New Roman"/>
                        <a:ea typeface="宋体"/>
                      </a:endParaRPr>
                    </a:p>
                  </a:txBody>
                  <a:tcPr marL="68580" marR="68580" marT="0" marB="0" anchor="ctr"/>
                </a:tc>
              </a:tr>
              <a:tr h="233935">
                <a:tc rowSpan="3">
                  <a:txBody>
                    <a:bodyPr/>
                    <a:lstStyle/>
                    <a:p>
                      <a:pPr algn="ctr">
                        <a:spcAft>
                          <a:spcPts val="0"/>
                        </a:spcAft>
                      </a:pPr>
                      <a:r>
                        <a:rPr lang="en-US" sz="1800">
                          <a:effectLst/>
                        </a:rPr>
                        <a:t>438 </a:t>
                      </a:r>
                      <a:endParaRPr lang="zh-CN" sz="1800">
                        <a:solidFill>
                          <a:srgbClr val="000000"/>
                        </a:solidFill>
                        <a:effectLst/>
                        <a:latin typeface="Times New Roman"/>
                        <a:ea typeface="宋体"/>
                      </a:endParaRPr>
                    </a:p>
                  </a:txBody>
                  <a:tcPr marL="68580" marR="68580" marT="0" marB="0" anchor="ctr"/>
                </a:tc>
                <a:tc rowSpan="3">
                  <a:txBody>
                    <a:bodyPr/>
                    <a:lstStyle/>
                    <a:p>
                      <a:pPr algn="ctr">
                        <a:spcAft>
                          <a:spcPts val="0"/>
                        </a:spcAft>
                      </a:pPr>
                      <a:r>
                        <a:rPr lang="en-US" sz="1800" dirty="0">
                          <a:effectLst/>
                        </a:rPr>
                        <a:t>298 </a:t>
                      </a:r>
                      <a:endParaRPr lang="zh-CN" sz="1800" dirty="0">
                        <a:solidFill>
                          <a:srgbClr val="000000"/>
                        </a:solidFill>
                        <a:effectLst/>
                        <a:latin typeface="Times New Roman"/>
                        <a:ea typeface="宋体"/>
                      </a:endParaRPr>
                    </a:p>
                  </a:txBody>
                  <a:tcPr marL="68580" marR="68580" marT="0" marB="0" anchor="ctr"/>
                </a:tc>
                <a:tc rowSpan="3">
                  <a:txBody>
                    <a:bodyPr/>
                    <a:lstStyle/>
                    <a:p>
                      <a:pPr algn="ctr">
                        <a:spcAft>
                          <a:spcPts val="0"/>
                        </a:spcAft>
                      </a:pPr>
                      <a:r>
                        <a:rPr lang="en-US" sz="1800">
                          <a:effectLst/>
                        </a:rPr>
                        <a:t>2922 </a:t>
                      </a:r>
                      <a:endParaRPr lang="zh-CN" sz="1800">
                        <a:solidFill>
                          <a:srgbClr val="000000"/>
                        </a:solidFill>
                        <a:effectLst/>
                        <a:latin typeface="Times New Roman"/>
                        <a:ea typeface="宋体"/>
                      </a:endParaRPr>
                    </a:p>
                  </a:txBody>
                  <a:tcPr marL="68580" marR="68580" marT="0" marB="0" anchor="ctr"/>
                </a:tc>
                <a:tc rowSpan="3">
                  <a:txBody>
                    <a:bodyPr/>
                    <a:lstStyle/>
                    <a:p>
                      <a:pPr algn="ctr">
                        <a:spcAft>
                          <a:spcPts val="0"/>
                        </a:spcAft>
                      </a:pPr>
                      <a:r>
                        <a:rPr lang="en-US" sz="1800" dirty="0">
                          <a:effectLst/>
                        </a:rPr>
                        <a:t>20170511</a:t>
                      </a:r>
                      <a:endParaRPr lang="zh-CN" sz="1800" dirty="0">
                        <a:effectLst/>
                      </a:endParaRPr>
                    </a:p>
                    <a:p>
                      <a:pPr algn="ctr">
                        <a:spcAft>
                          <a:spcPts val="0"/>
                        </a:spcAft>
                      </a:pPr>
                      <a:r>
                        <a:rPr lang="en-US" sz="1800" dirty="0">
                          <a:effectLst/>
                        </a:rPr>
                        <a:t>20170512</a:t>
                      </a:r>
                      <a:endParaRPr lang="zh-CN" sz="1800" dirty="0">
                        <a:effectLst/>
                      </a:endParaRPr>
                    </a:p>
                    <a:p>
                      <a:pPr algn="ctr">
                        <a:spcAft>
                          <a:spcPts val="0"/>
                        </a:spcAft>
                      </a:pPr>
                      <a:r>
                        <a:rPr lang="en-US" sz="1800" dirty="0">
                          <a:effectLst/>
                        </a:rPr>
                        <a:t>20170515</a:t>
                      </a:r>
                      <a:endParaRPr lang="zh-CN" sz="1800" dirty="0">
                        <a:solidFill>
                          <a:srgbClr val="000000"/>
                        </a:solidFill>
                        <a:effectLst/>
                        <a:latin typeface="Times New Roman"/>
                        <a:ea typeface="宋体"/>
                      </a:endParaRPr>
                    </a:p>
                  </a:txBody>
                  <a:tcPr marL="68580" marR="68580" marT="0" marB="0" anchor="ctr"/>
                </a:tc>
                <a:tc>
                  <a:txBody>
                    <a:bodyPr/>
                    <a:lstStyle/>
                    <a:p>
                      <a:pPr algn="ctr">
                        <a:spcAft>
                          <a:spcPts val="0"/>
                        </a:spcAft>
                      </a:pPr>
                      <a:r>
                        <a:rPr lang="en-US" sz="1800">
                          <a:effectLst/>
                        </a:rPr>
                        <a:t>961</a:t>
                      </a:r>
                      <a:endParaRPr lang="zh-CN" sz="1800">
                        <a:solidFill>
                          <a:srgbClr val="000000"/>
                        </a:solidFill>
                        <a:effectLst/>
                        <a:latin typeface="Times New Roman"/>
                        <a:ea typeface="宋体"/>
                      </a:endParaRPr>
                    </a:p>
                  </a:txBody>
                  <a:tcPr marL="68580" marR="68580" marT="0" marB="0" anchor="ctr"/>
                </a:tc>
              </a:tr>
              <a:tr h="233935">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800">
                          <a:effectLst/>
                        </a:rPr>
                        <a:t>961</a:t>
                      </a:r>
                      <a:endParaRPr lang="zh-CN" sz="1800">
                        <a:solidFill>
                          <a:srgbClr val="000000"/>
                        </a:solidFill>
                        <a:effectLst/>
                        <a:latin typeface="Times New Roman"/>
                        <a:ea typeface="宋体"/>
                      </a:endParaRPr>
                    </a:p>
                  </a:txBody>
                  <a:tcPr marL="68580" marR="68580" marT="0" marB="0" anchor="ctr"/>
                </a:tc>
              </a:tr>
              <a:tr h="233935">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800" dirty="0">
                          <a:effectLst/>
                        </a:rPr>
                        <a:t>961</a:t>
                      </a:r>
                      <a:endParaRPr lang="zh-CN" sz="1800" dirty="0">
                        <a:solidFill>
                          <a:srgbClr val="000000"/>
                        </a:solidFill>
                        <a:effectLst/>
                        <a:latin typeface="Times New Roman"/>
                        <a:ea typeface="宋体"/>
                      </a:endParaRPr>
                    </a:p>
                  </a:txBody>
                  <a:tcPr marL="68580" marR="68580" marT="0" marB="0" anchor="ctr"/>
                </a:tc>
              </a:tr>
            </a:tbl>
          </a:graphicData>
        </a:graphic>
      </p:graphicFrame>
      <p:sp>
        <p:nvSpPr>
          <p:cNvPr id="5" name="Rectangle 1"/>
          <p:cNvSpPr>
            <a:spLocks noChangeArrowheads="1"/>
          </p:cNvSpPr>
          <p:nvPr/>
        </p:nvSpPr>
        <p:spPr bwMode="auto">
          <a:xfrm>
            <a:off x="2339752" y="1700808"/>
            <a:ext cx="430598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kumimoji="0" lang="zh-CN" altLang="en-US" sz="2400" b="0" i="0" u="none" strike="noStrike" cap="none" normalizeH="0" baseline="0" dirty="0" smtClean="0">
                <a:ln>
                  <a:noFill/>
                </a:ln>
                <a:solidFill>
                  <a:schemeClr val="tx1"/>
                </a:solidFill>
                <a:effectLst/>
                <a:latin typeface="Times New Roman" pitchFamily="18" charset="0"/>
                <a:ea typeface="楷体" pitchFamily="49" charset="-122"/>
                <a:cs typeface="Times New Roman" pitchFamily="18" charset="0"/>
              </a:rPr>
              <a:t>稳定性测试数据</a:t>
            </a:r>
            <a:r>
              <a:rPr lang="zh-CN" altLang="en-US" sz="2400" dirty="0">
                <a:latin typeface="Times New Roman" pitchFamily="18" charset="0"/>
                <a:ea typeface="楷体" pitchFamily="49" charset="-122"/>
                <a:cs typeface="Times New Roman" pitchFamily="18" charset="0"/>
              </a:rPr>
              <a:t>（</a:t>
            </a:r>
            <a:r>
              <a:rPr lang="en-US" altLang="zh-CN" sz="2400" baseline="30000" dirty="0">
                <a:latin typeface="Times New Roman" pitchFamily="18" charset="0"/>
                <a:ea typeface="楷体" pitchFamily="49" charset="-122"/>
                <a:cs typeface="Times New Roman" pitchFamily="18" charset="0"/>
              </a:rPr>
              <a:t>55</a:t>
            </a:r>
            <a:r>
              <a:rPr lang="en-US" altLang="zh-CN" sz="2400" dirty="0">
                <a:latin typeface="Times New Roman" pitchFamily="18" charset="0"/>
                <a:ea typeface="楷体" pitchFamily="49" charset="-122"/>
                <a:cs typeface="Times New Roman" pitchFamily="18" charset="0"/>
              </a:rPr>
              <a:t>FeX</a:t>
            </a:r>
            <a:r>
              <a:rPr lang="zh-CN" altLang="en-US" sz="2400" dirty="0">
                <a:latin typeface="Times New Roman" pitchFamily="18" charset="0"/>
                <a:ea typeface="楷体" pitchFamily="49" charset="-122"/>
                <a:cs typeface="Times New Roman" pitchFamily="18" charset="0"/>
              </a:rPr>
              <a:t>射线</a:t>
            </a:r>
            <a:r>
              <a:rPr lang="zh-CN" altLang="en-US" sz="2400" dirty="0" smtClean="0">
                <a:latin typeface="Times New Roman" pitchFamily="18" charset="0"/>
                <a:ea typeface="楷体" pitchFamily="49" charset="-122"/>
                <a:cs typeface="Times New Roman" pitchFamily="18" charset="0"/>
              </a:rPr>
              <a:t>）</a:t>
            </a:r>
            <a:endParaRPr kumimoji="0" lang="zh-CN" altLang="en-US" sz="24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extLst>
      <p:ext uri="{BB962C8B-B14F-4D97-AF65-F5344CB8AC3E}">
        <p14:creationId xmlns:p14="http://schemas.microsoft.com/office/powerpoint/2010/main" val="28759912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增益随气压、高压趋势</a:t>
            </a:r>
            <a:endParaRPr lang="zh-CN" altLang="en-US" dirty="0"/>
          </a:p>
        </p:txBody>
      </p:sp>
      <p:sp>
        <p:nvSpPr>
          <p:cNvPr id="3" name="内容占位符 2"/>
          <p:cNvSpPr>
            <a:spLocks noGrp="1"/>
          </p:cNvSpPr>
          <p:nvPr>
            <p:ph idx="1"/>
          </p:nvPr>
        </p:nvSpPr>
        <p:spPr/>
        <p:txBody>
          <a:bodyPr/>
          <a:lstStyle/>
          <a:p>
            <a:r>
              <a:rPr lang="zh-CN" altLang="zh-CN" b="1" dirty="0">
                <a:solidFill>
                  <a:schemeClr val="tx1"/>
                </a:solidFill>
                <a:latin typeface="Times New Roman" pitchFamily="18" charset="0"/>
                <a:cs typeface="Times New Roman" pitchFamily="18" charset="0"/>
              </a:rPr>
              <a:t>气体的成分、气压也会影响探测器的增益</a:t>
            </a:r>
            <a:r>
              <a:rPr lang="zh-CN" altLang="en-US" b="1" dirty="0">
                <a:solidFill>
                  <a:schemeClr val="tx1"/>
                </a:solidFill>
                <a:latin typeface="Times New Roman" pitchFamily="18" charset="0"/>
                <a:cs typeface="Times New Roman" pitchFamily="18" charset="0"/>
              </a:rPr>
              <a:t>，</a:t>
            </a:r>
            <a:r>
              <a:rPr lang="en-US" altLang="zh-CN" b="1" dirty="0">
                <a:solidFill>
                  <a:schemeClr val="tx1"/>
                </a:solidFill>
                <a:latin typeface="Times New Roman" pitchFamily="18" charset="0"/>
                <a:cs typeface="Times New Roman" pitchFamily="18" charset="0"/>
              </a:rPr>
              <a:t>GEM</a:t>
            </a:r>
            <a:r>
              <a:rPr lang="zh-CN" altLang="zh-CN" b="1" dirty="0">
                <a:solidFill>
                  <a:schemeClr val="tx1"/>
                </a:solidFill>
                <a:latin typeface="Times New Roman" pitchFamily="18" charset="0"/>
                <a:cs typeface="Times New Roman" pitchFamily="18" charset="0"/>
              </a:rPr>
              <a:t>压差</a:t>
            </a:r>
            <a:r>
              <a:rPr lang="zh-CN" altLang="en-US" b="1" dirty="0">
                <a:solidFill>
                  <a:schemeClr val="tx1"/>
                </a:solidFill>
                <a:latin typeface="Times New Roman" pitchFamily="18" charset="0"/>
                <a:cs typeface="Times New Roman" pitchFamily="18" charset="0"/>
              </a:rPr>
              <a:t>越大</a:t>
            </a:r>
            <a:r>
              <a:rPr lang="zh-CN" altLang="zh-CN" b="1" dirty="0">
                <a:solidFill>
                  <a:schemeClr val="tx1"/>
                </a:solidFill>
                <a:latin typeface="Times New Roman" pitchFamily="18" charset="0"/>
                <a:cs typeface="Times New Roman" pitchFamily="18" charset="0"/>
              </a:rPr>
              <a:t>，气压越低，增益越大。</a:t>
            </a:r>
            <a:r>
              <a:rPr lang="zh-CN" altLang="en-US" b="1" dirty="0">
                <a:solidFill>
                  <a:schemeClr val="tx1"/>
                </a:solidFill>
                <a:latin typeface="Times New Roman" pitchFamily="18" charset="0"/>
                <a:cs typeface="Times New Roman" pitchFamily="18" charset="0"/>
              </a:rPr>
              <a:t>测量结果与模拟结论符合</a:t>
            </a:r>
            <a:r>
              <a:rPr lang="zh-CN" altLang="en-US" b="1" dirty="0" smtClean="0">
                <a:latin typeface="Times New Roman" pitchFamily="18" charset="0"/>
                <a:cs typeface="Times New Roman" pitchFamily="18" charset="0"/>
              </a:rPr>
              <a:t>。</a:t>
            </a:r>
            <a:endParaRPr lang="en-US" altLang="zh-CN" b="1" dirty="0" smtClean="0">
              <a:latin typeface="Times New Roman" pitchFamily="18" charset="0"/>
              <a:cs typeface="Times New Roman" pitchFamily="18" charset="0"/>
            </a:endParaRPr>
          </a:p>
          <a:p>
            <a:r>
              <a:rPr lang="zh-CN" altLang="en-US" b="1" dirty="0" smtClean="0">
                <a:solidFill>
                  <a:schemeClr val="tx1"/>
                </a:solidFill>
                <a:latin typeface="Times New Roman" pitchFamily="18" charset="0"/>
                <a:cs typeface="Times New Roman" pitchFamily="18" charset="0"/>
              </a:rPr>
              <a:t>气压影响模拟目标线度（微米级）。</a:t>
            </a:r>
            <a:endParaRPr lang="en-US" altLang="zh-CN" b="1" dirty="0">
              <a:solidFill>
                <a:schemeClr val="tx1"/>
              </a:solidFill>
              <a:latin typeface="Times New Roman" pitchFamily="18" charset="0"/>
              <a:cs typeface="Times New Roman" pitchFamily="18" charset="0"/>
            </a:endParaRPr>
          </a:p>
          <a:p>
            <a:endParaRPr lang="zh-CN" altLang="en-US" dirty="0"/>
          </a:p>
        </p:txBody>
      </p:sp>
      <p:pic>
        <p:nvPicPr>
          <p:cNvPr id="624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2852936"/>
            <a:ext cx="4523978" cy="3424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74711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288" y="1125538"/>
            <a:ext cx="8229600" cy="690562"/>
          </a:xfrm>
        </p:spPr>
        <p:txBody>
          <a:bodyPr/>
          <a:lstStyle/>
          <a:p>
            <a:pPr eaLnBrk="1" fontAlgn="auto" hangingPunct="1">
              <a:spcAft>
                <a:spcPts val="0"/>
              </a:spcAft>
              <a:defRPr/>
            </a:pPr>
            <a:r>
              <a:rPr lang="zh-CN" altLang="en-US" dirty="0" smtClean="0"/>
              <a:t>目录</a:t>
            </a:r>
            <a:endParaRPr lang="zh-CN" altLang="en-US" dirty="0"/>
          </a:p>
        </p:txBody>
      </p:sp>
      <p:sp>
        <p:nvSpPr>
          <p:cNvPr id="14339" name="Line 30"/>
          <p:cNvSpPr>
            <a:spLocks noChangeShapeType="1"/>
          </p:cNvSpPr>
          <p:nvPr/>
        </p:nvSpPr>
        <p:spPr bwMode="auto">
          <a:xfrm>
            <a:off x="2127250" y="2924175"/>
            <a:ext cx="4800600" cy="0"/>
          </a:xfrm>
          <a:prstGeom prst="line">
            <a:avLst/>
          </a:prstGeom>
          <a:noFill/>
          <a:ln w="25400">
            <a:solidFill>
              <a:schemeClr val="folHlink"/>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340" name="Line 30"/>
          <p:cNvSpPr>
            <a:spLocks noChangeShapeType="1"/>
          </p:cNvSpPr>
          <p:nvPr/>
        </p:nvSpPr>
        <p:spPr bwMode="auto">
          <a:xfrm>
            <a:off x="2127250" y="2133600"/>
            <a:ext cx="4800600" cy="0"/>
          </a:xfrm>
          <a:prstGeom prst="line">
            <a:avLst/>
          </a:prstGeom>
          <a:noFill/>
          <a:ln w="25400">
            <a:solidFill>
              <a:schemeClr val="folHlink"/>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342" name="Line 30"/>
          <p:cNvSpPr>
            <a:spLocks noChangeShapeType="1"/>
          </p:cNvSpPr>
          <p:nvPr/>
        </p:nvSpPr>
        <p:spPr bwMode="auto">
          <a:xfrm>
            <a:off x="2162175" y="3861048"/>
            <a:ext cx="4800600" cy="0"/>
          </a:xfrm>
          <a:prstGeom prst="line">
            <a:avLst/>
          </a:prstGeom>
          <a:noFill/>
          <a:ln w="25400">
            <a:solidFill>
              <a:schemeClr val="folHlink"/>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343" name="Line 30"/>
          <p:cNvSpPr>
            <a:spLocks noChangeShapeType="1"/>
          </p:cNvSpPr>
          <p:nvPr/>
        </p:nvSpPr>
        <p:spPr bwMode="auto">
          <a:xfrm>
            <a:off x="2162175" y="4797152"/>
            <a:ext cx="4800600" cy="0"/>
          </a:xfrm>
          <a:prstGeom prst="line">
            <a:avLst/>
          </a:prstGeom>
          <a:noFill/>
          <a:ln w="25400">
            <a:solidFill>
              <a:schemeClr val="folHlink"/>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 name="TextBox 5"/>
          <p:cNvSpPr txBox="1"/>
          <p:nvPr/>
        </p:nvSpPr>
        <p:spPr>
          <a:xfrm>
            <a:off x="1503213" y="4005064"/>
            <a:ext cx="6048672" cy="584775"/>
          </a:xfrm>
          <a:prstGeom prst="rect">
            <a:avLst/>
          </a:prstGeom>
          <a:noFill/>
        </p:spPr>
        <p:txBody>
          <a:bodyPr wrap="square">
            <a:spAutoFit/>
          </a:bodyPr>
          <a:lstStyle/>
          <a:p>
            <a:pPr>
              <a:defRPr/>
            </a:pPr>
            <a:r>
              <a:rPr lang="zh-CN" altLang="en-US" sz="3200" dirty="0" smtClean="0">
                <a:solidFill>
                  <a:schemeClr val="tx2">
                    <a:lumMod val="75000"/>
                  </a:schemeClr>
                </a:solidFill>
                <a:latin typeface="+mj-ea"/>
                <a:ea typeface="+mj-ea"/>
              </a:rPr>
              <a:t>  三、</a:t>
            </a:r>
            <a:r>
              <a:rPr lang="en-US" altLang="zh-CN" sz="3200" dirty="0" smtClean="0">
                <a:solidFill>
                  <a:srgbClr val="C00000"/>
                </a:solidFill>
                <a:latin typeface="+mj-ea"/>
                <a:ea typeface="+mj-ea"/>
              </a:rPr>
              <a:t>γ</a:t>
            </a:r>
            <a:r>
              <a:rPr lang="zh-CN" altLang="en-US" sz="3200" dirty="0" smtClean="0">
                <a:solidFill>
                  <a:srgbClr val="C00000"/>
                </a:solidFill>
                <a:latin typeface="+mj-ea"/>
                <a:ea typeface="+mj-ea"/>
              </a:rPr>
              <a:t>、中子辐射线能谱测量</a:t>
            </a:r>
            <a:endParaRPr lang="zh-CN" altLang="en-US" sz="2800" dirty="0">
              <a:solidFill>
                <a:srgbClr val="C00000"/>
              </a:solidFill>
              <a:latin typeface="+mj-ea"/>
              <a:ea typeface="+mj-ea"/>
            </a:endParaRPr>
          </a:p>
        </p:txBody>
      </p:sp>
      <p:sp>
        <p:nvSpPr>
          <p:cNvPr id="13" name="TextBox 12"/>
          <p:cNvSpPr txBox="1"/>
          <p:nvPr/>
        </p:nvSpPr>
        <p:spPr>
          <a:xfrm>
            <a:off x="1763688" y="3140968"/>
            <a:ext cx="5320145" cy="584775"/>
          </a:xfrm>
          <a:prstGeom prst="rect">
            <a:avLst/>
          </a:prstGeom>
          <a:noFill/>
        </p:spPr>
        <p:txBody>
          <a:bodyPr wrap="square">
            <a:spAutoFit/>
          </a:bodyPr>
          <a:lstStyle/>
          <a:p>
            <a:pPr>
              <a:tabLst>
                <a:tab pos="446088" algn="l"/>
              </a:tabLst>
              <a:defRPr/>
            </a:pPr>
            <a:r>
              <a:rPr lang="zh-CN" altLang="en-US" sz="3200" dirty="0" smtClean="0">
                <a:solidFill>
                  <a:schemeClr val="tx2">
                    <a:lumMod val="75000"/>
                  </a:schemeClr>
                </a:solidFill>
                <a:latin typeface="+mj-ea"/>
                <a:ea typeface="+mj-ea"/>
              </a:rPr>
              <a:t>   </a:t>
            </a:r>
            <a:r>
              <a:rPr lang="zh-CN" altLang="en-US" sz="3200" dirty="0">
                <a:solidFill>
                  <a:schemeClr val="tx2">
                    <a:lumMod val="75000"/>
                  </a:schemeClr>
                </a:solidFill>
                <a:latin typeface="+mj-ea"/>
                <a:ea typeface="+mj-ea"/>
              </a:rPr>
              <a:t>二</a:t>
            </a:r>
            <a:r>
              <a:rPr lang="zh-CN" altLang="en-US" sz="3200" dirty="0" smtClean="0">
                <a:solidFill>
                  <a:schemeClr val="tx2">
                    <a:lumMod val="75000"/>
                  </a:schemeClr>
                </a:solidFill>
                <a:latin typeface="+mj-ea"/>
                <a:ea typeface="+mj-ea"/>
              </a:rPr>
              <a:t>、</a:t>
            </a:r>
            <a:r>
              <a:rPr lang="en-US" altLang="zh-CN" sz="3200" dirty="0" smtClean="0">
                <a:solidFill>
                  <a:schemeClr val="tx2">
                    <a:lumMod val="75000"/>
                  </a:schemeClr>
                </a:solidFill>
                <a:latin typeface="+mj-ea"/>
                <a:ea typeface="+mj-ea"/>
              </a:rPr>
              <a:t>GEM-TEPC</a:t>
            </a:r>
            <a:r>
              <a:rPr lang="zh-CN" altLang="en-US" sz="3200" dirty="0" smtClean="0">
                <a:solidFill>
                  <a:schemeClr val="tx2">
                    <a:lumMod val="75000"/>
                  </a:schemeClr>
                </a:solidFill>
                <a:latin typeface="+mj-ea"/>
                <a:ea typeface="+mj-ea"/>
              </a:rPr>
              <a:t>设计与测试</a:t>
            </a:r>
            <a:endParaRPr lang="zh-CN" altLang="en-US" sz="3200" dirty="0">
              <a:solidFill>
                <a:schemeClr val="tx2">
                  <a:lumMod val="75000"/>
                </a:schemeClr>
              </a:solidFill>
              <a:latin typeface="+mj-ea"/>
              <a:ea typeface="+mj-ea"/>
            </a:endParaRPr>
          </a:p>
        </p:txBody>
      </p:sp>
      <p:sp>
        <p:nvSpPr>
          <p:cNvPr id="14" name="TextBox 13"/>
          <p:cNvSpPr txBox="1"/>
          <p:nvPr/>
        </p:nvSpPr>
        <p:spPr>
          <a:xfrm>
            <a:off x="2771800" y="2339975"/>
            <a:ext cx="4371975" cy="584200"/>
          </a:xfrm>
          <a:prstGeom prst="rect">
            <a:avLst/>
          </a:prstGeom>
          <a:noFill/>
        </p:spPr>
        <p:txBody>
          <a:bodyPr>
            <a:spAutoFit/>
          </a:bodyPr>
          <a:lstStyle/>
          <a:p>
            <a:pPr>
              <a:defRPr/>
            </a:pPr>
            <a:r>
              <a:rPr lang="zh-CN" altLang="en-US" sz="3200" dirty="0" smtClean="0">
                <a:solidFill>
                  <a:schemeClr val="tx2">
                    <a:lumMod val="75000"/>
                  </a:schemeClr>
                </a:solidFill>
                <a:latin typeface="+mj-ea"/>
                <a:ea typeface="+mj-ea"/>
              </a:rPr>
              <a:t>一、</a:t>
            </a:r>
            <a:r>
              <a:rPr lang="zh-CN" altLang="en-US" sz="3200" dirty="0" smtClean="0">
                <a:latin typeface="+mj-ea"/>
                <a:ea typeface="+mj-ea"/>
              </a:rPr>
              <a:t>引言</a:t>
            </a:r>
            <a:endParaRPr lang="zh-CN" altLang="en-US" sz="3200" dirty="0">
              <a:latin typeface="+mj-ea"/>
              <a:ea typeface="+mj-ea"/>
            </a:endParaRPr>
          </a:p>
        </p:txBody>
      </p:sp>
      <p:sp>
        <p:nvSpPr>
          <p:cNvPr id="14348" name="Line 30"/>
          <p:cNvSpPr>
            <a:spLocks noChangeShapeType="1"/>
          </p:cNvSpPr>
          <p:nvPr/>
        </p:nvSpPr>
        <p:spPr bwMode="auto">
          <a:xfrm>
            <a:off x="2127249" y="5589240"/>
            <a:ext cx="4800600" cy="0"/>
          </a:xfrm>
          <a:prstGeom prst="line">
            <a:avLst/>
          </a:prstGeom>
          <a:noFill/>
          <a:ln w="25400">
            <a:solidFill>
              <a:schemeClr val="folHlink"/>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 name="TextBox 16"/>
          <p:cNvSpPr txBox="1"/>
          <p:nvPr/>
        </p:nvSpPr>
        <p:spPr>
          <a:xfrm>
            <a:off x="2186037" y="4836120"/>
            <a:ext cx="4352925" cy="584200"/>
          </a:xfrm>
          <a:prstGeom prst="rect">
            <a:avLst/>
          </a:prstGeom>
          <a:noFill/>
        </p:spPr>
        <p:txBody>
          <a:bodyPr>
            <a:spAutoFit/>
          </a:bodyPr>
          <a:lstStyle/>
          <a:p>
            <a:pPr>
              <a:defRPr/>
            </a:pPr>
            <a:r>
              <a:rPr lang="zh-CN" altLang="en-US" sz="3200" dirty="0">
                <a:solidFill>
                  <a:schemeClr val="tx2">
                    <a:lumMod val="75000"/>
                  </a:schemeClr>
                </a:solidFill>
                <a:latin typeface="+mj-ea"/>
                <a:ea typeface="+mj-ea"/>
              </a:rPr>
              <a:t>四</a:t>
            </a:r>
            <a:r>
              <a:rPr lang="zh-CN" altLang="en-US" sz="3200" dirty="0" smtClean="0">
                <a:solidFill>
                  <a:schemeClr val="tx2">
                    <a:lumMod val="75000"/>
                  </a:schemeClr>
                </a:solidFill>
                <a:latin typeface="+mj-ea"/>
                <a:ea typeface="+mj-ea"/>
              </a:rPr>
              <a:t>、小结</a:t>
            </a:r>
            <a:endParaRPr lang="zh-CN" altLang="en-US" sz="3200" dirty="0">
              <a:solidFill>
                <a:schemeClr val="tx2">
                  <a:lumMod val="75000"/>
                </a:schemeClr>
              </a:solidFill>
              <a:latin typeface="+mj-ea"/>
              <a:ea typeface="+mj-ea"/>
            </a:endParaRPr>
          </a:p>
        </p:txBody>
      </p:sp>
      <mc:AlternateContent xmlns:mc="http://schemas.openxmlformats.org/markup-compatibility/2006" xmlns:p14="http://schemas.microsoft.com/office/powerpoint/2010/main">
        <mc:Choice Requires="p14">
          <p:contentPart p14:bwMode="auto" r:id="rId2">
            <p14:nvContentPartPr>
              <p14:cNvPr id="4" name="墨迹 3"/>
              <p14:cNvContentPartPr/>
              <p14:nvPr/>
            </p14:nvContentPartPr>
            <p14:xfrm>
              <a:off x="5892440" y="3473730"/>
              <a:ext cx="360" cy="360"/>
            </p14:xfrm>
          </p:contentPart>
        </mc:Choice>
        <mc:Fallback xmlns="">
          <p:pic>
            <p:nvPicPr>
              <p:cNvPr id="4" name="墨迹 3"/>
              <p:cNvPicPr/>
              <p:nvPr/>
            </p:nvPicPr>
            <p:blipFill>
              <a:blip r:embed="rId3"/>
              <a:stretch>
                <a:fillRect/>
              </a:stretch>
            </p:blipFill>
            <p:spPr>
              <a:xfrm>
                <a:off x="5874440" y="3455730"/>
                <a:ext cx="36360" cy="36360"/>
              </a:xfrm>
              <a:prstGeom prst="rect">
                <a:avLst/>
              </a:prstGeom>
            </p:spPr>
          </p:pic>
        </mc:Fallback>
      </mc:AlternateContent>
    </p:spTree>
    <p:extLst>
      <p:ext uri="{BB962C8B-B14F-4D97-AF65-F5344CB8AC3E}">
        <p14:creationId xmlns:p14="http://schemas.microsoft.com/office/powerpoint/2010/main" val="153598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2878840097"/>
              </p:ext>
            </p:extLst>
          </p:nvPr>
        </p:nvGraphicFramePr>
        <p:xfrm>
          <a:off x="611560" y="213285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标题 2"/>
          <p:cNvSpPr>
            <a:spLocks noGrp="1"/>
          </p:cNvSpPr>
          <p:nvPr>
            <p:ph type="title"/>
          </p:nvPr>
        </p:nvSpPr>
        <p:spPr/>
        <p:txBody>
          <a:bodyPr/>
          <a:lstStyle/>
          <a:p>
            <a:endParaRPr lang="zh-CN" altLang="en-US"/>
          </a:p>
        </p:txBody>
      </p:sp>
    </p:spTree>
    <p:extLst>
      <p:ext uri="{BB962C8B-B14F-4D97-AF65-F5344CB8AC3E}">
        <p14:creationId xmlns:p14="http://schemas.microsoft.com/office/powerpoint/2010/main" val="19451557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线能谱校准</a:t>
            </a:r>
            <a:endParaRPr lang="zh-CN" altLang="en-US" dirty="0"/>
          </a:p>
        </p:txBody>
      </p:sp>
      <p:sp>
        <p:nvSpPr>
          <p:cNvPr id="4" name="TextBox 3"/>
          <p:cNvSpPr txBox="1"/>
          <p:nvPr/>
        </p:nvSpPr>
        <p:spPr>
          <a:xfrm>
            <a:off x="755576" y="2420888"/>
            <a:ext cx="7920880" cy="3754874"/>
          </a:xfrm>
          <a:prstGeom prst="rect">
            <a:avLst/>
          </a:prstGeom>
          <a:noFill/>
        </p:spPr>
        <p:txBody>
          <a:bodyPr wrap="square" rtlCol="0">
            <a:spAutoFit/>
          </a:bodyPr>
          <a:lstStyle/>
          <a:p>
            <a:pPr marL="457200" indent="-457200">
              <a:lnSpc>
                <a:spcPct val="150000"/>
              </a:lnSpc>
              <a:buFont typeface="Wingdings" pitchFamily="2" charset="2"/>
              <a:buChar char="l"/>
            </a:pPr>
            <a:r>
              <a:rPr lang="zh-CN" altLang="en-US" sz="2800" dirty="0" smtClean="0">
                <a:latin typeface="Times New Roman" pitchFamily="18" charset="0"/>
                <a:cs typeface="Times New Roman" pitchFamily="18" charset="0"/>
              </a:rPr>
              <a:t>全能峰   </a:t>
            </a:r>
            <a:r>
              <a:rPr lang="en-US" altLang="zh-CN" sz="2800" baseline="30000" dirty="0" smtClean="0">
                <a:latin typeface="Times New Roman" pitchFamily="18" charset="0"/>
                <a:cs typeface="Times New Roman" pitchFamily="18" charset="0"/>
              </a:rPr>
              <a:t>55</a:t>
            </a:r>
            <a:r>
              <a:rPr lang="en-US" altLang="zh-CN" sz="2800" dirty="0" smtClean="0">
                <a:latin typeface="Times New Roman" pitchFamily="18" charset="0"/>
                <a:cs typeface="Times New Roman" pitchFamily="18" charset="0"/>
              </a:rPr>
              <a:t>Fe </a:t>
            </a:r>
            <a:r>
              <a:rPr lang="zh-CN" altLang="en-US" sz="2800" dirty="0" smtClean="0">
                <a:latin typeface="Times New Roman" pitchFamily="18" charset="0"/>
                <a:cs typeface="Times New Roman" pitchFamily="18" charset="0"/>
              </a:rPr>
              <a:t>源低能</a:t>
            </a:r>
            <a:r>
              <a:rPr lang="en-US" altLang="zh-CN" sz="2800" dirty="0" smtClean="0">
                <a:latin typeface="Times New Roman" pitchFamily="18" charset="0"/>
                <a:cs typeface="Times New Roman" pitchFamily="18" charset="0"/>
              </a:rPr>
              <a:t>X</a:t>
            </a:r>
            <a:r>
              <a:rPr lang="zh-CN" altLang="en-US" sz="2800" dirty="0" smtClean="0">
                <a:latin typeface="Times New Roman" pitchFamily="18" charset="0"/>
                <a:cs typeface="Times New Roman" pitchFamily="18" charset="0"/>
              </a:rPr>
              <a:t>射线</a:t>
            </a:r>
            <a:r>
              <a:rPr lang="en-US" altLang="zh-CN" sz="2800" dirty="0" smtClean="0">
                <a:latin typeface="Times New Roman" pitchFamily="18" charset="0"/>
                <a:cs typeface="Times New Roman" pitchFamily="18" charset="0"/>
              </a:rPr>
              <a:t>5.9keV</a:t>
            </a:r>
          </a:p>
          <a:p>
            <a:pPr marL="457200" indent="-457200">
              <a:lnSpc>
                <a:spcPct val="150000"/>
              </a:lnSpc>
              <a:buFont typeface="Wingdings" pitchFamily="2" charset="2"/>
              <a:buChar char="l"/>
            </a:pPr>
            <a:r>
              <a:rPr lang="zh-CN" altLang="en-US" sz="2800" dirty="0" smtClean="0">
                <a:latin typeface="Times New Roman" pitchFamily="18" charset="0"/>
                <a:cs typeface="Times New Roman" pitchFamily="18" charset="0"/>
              </a:rPr>
              <a:t>质子边   外部中子源次级反冲质子最大沉积能</a:t>
            </a:r>
            <a:endParaRPr lang="en-US" altLang="zh-CN" sz="2800" dirty="0" smtClean="0">
              <a:latin typeface="Times New Roman" pitchFamily="18" charset="0"/>
              <a:cs typeface="Times New Roman" pitchFamily="18" charset="0"/>
            </a:endParaRPr>
          </a:p>
          <a:p>
            <a:pPr marL="457200" indent="-457200">
              <a:lnSpc>
                <a:spcPct val="150000"/>
              </a:lnSpc>
              <a:buFont typeface="Wingdings" pitchFamily="2" charset="2"/>
              <a:buChar char="l"/>
            </a:pPr>
            <a:r>
              <a:rPr lang="en-US" altLang="zh-CN" sz="2800" dirty="0" smtClean="0">
                <a:latin typeface="Times New Roman" pitchFamily="18" charset="0"/>
                <a:ea typeface="宋体"/>
                <a:cs typeface="Times New Roman" pitchFamily="18" charset="0"/>
              </a:rPr>
              <a:t>α </a:t>
            </a:r>
            <a:r>
              <a:rPr lang="zh-CN" altLang="en-US" sz="2800" dirty="0" smtClean="0">
                <a:latin typeface="Times New Roman" pitchFamily="18" charset="0"/>
                <a:ea typeface="宋体"/>
                <a:cs typeface="Times New Roman" pitchFamily="18" charset="0"/>
              </a:rPr>
              <a:t>边        </a:t>
            </a:r>
            <a:r>
              <a:rPr lang="en-US" altLang="zh-CN" sz="2800" baseline="30000" dirty="0" smtClean="0">
                <a:latin typeface="Times New Roman" pitchFamily="18" charset="0"/>
                <a:ea typeface="宋体"/>
                <a:cs typeface="Times New Roman" pitchFamily="18" charset="0"/>
              </a:rPr>
              <a:t>241</a:t>
            </a:r>
            <a:r>
              <a:rPr lang="en-US" altLang="zh-CN" sz="2800" dirty="0" smtClean="0">
                <a:latin typeface="Times New Roman" pitchFamily="18" charset="0"/>
                <a:ea typeface="宋体"/>
                <a:cs typeface="Times New Roman" pitchFamily="18" charset="0"/>
              </a:rPr>
              <a:t>Am</a:t>
            </a:r>
            <a:r>
              <a:rPr lang="en-US" altLang="zh-CN" sz="2800" dirty="0">
                <a:latin typeface="Times New Roman" pitchFamily="18" charset="0"/>
                <a:ea typeface="宋体"/>
                <a:cs typeface="Times New Roman" pitchFamily="18" charset="0"/>
              </a:rPr>
              <a:t> </a:t>
            </a:r>
            <a:r>
              <a:rPr lang="en-US" altLang="zh-CN" sz="2800" dirty="0" smtClean="0">
                <a:latin typeface="Times New Roman" pitchFamily="18" charset="0"/>
                <a:ea typeface="宋体"/>
                <a:cs typeface="Times New Roman" pitchFamily="18" charset="0"/>
              </a:rPr>
              <a:t>α </a:t>
            </a:r>
            <a:r>
              <a:rPr lang="zh-CN" altLang="en-US" sz="2800" dirty="0" smtClean="0">
                <a:latin typeface="Times New Roman" pitchFamily="18" charset="0"/>
                <a:ea typeface="宋体"/>
                <a:cs typeface="Times New Roman" pitchFamily="18" charset="0"/>
              </a:rPr>
              <a:t>源最大沉积能（</a:t>
            </a:r>
            <a:r>
              <a:rPr lang="en-US" altLang="zh-CN" sz="2800" dirty="0" smtClean="0">
                <a:latin typeface="Times New Roman" pitchFamily="18" charset="0"/>
                <a:ea typeface="宋体"/>
                <a:cs typeface="Times New Roman" pitchFamily="18" charset="0"/>
              </a:rPr>
              <a:t>SRIM</a:t>
            </a:r>
            <a:r>
              <a:rPr lang="zh-CN" altLang="en-US" sz="2800" dirty="0" smtClean="0">
                <a:latin typeface="Times New Roman" pitchFamily="18" charset="0"/>
                <a:ea typeface="宋体"/>
                <a:cs typeface="Times New Roman" pitchFamily="18" charset="0"/>
              </a:rPr>
              <a:t>计算）</a:t>
            </a:r>
            <a:endParaRPr lang="en-US" altLang="zh-CN" sz="2800" dirty="0" smtClean="0">
              <a:latin typeface="Times New Roman" pitchFamily="18" charset="0"/>
              <a:cs typeface="Times New Roman" pitchFamily="18" charset="0"/>
            </a:endParaRPr>
          </a:p>
          <a:p>
            <a:endParaRPr lang="en-US" altLang="zh-CN" sz="2800" dirty="0">
              <a:latin typeface="Times New Roman" pitchFamily="18" charset="0"/>
              <a:cs typeface="Times New Roman" pitchFamily="18" charset="0"/>
            </a:endParaRPr>
          </a:p>
          <a:p>
            <a:endParaRPr lang="en-US" altLang="zh-CN" sz="2800" dirty="0" smtClean="0">
              <a:latin typeface="Times New Roman" pitchFamily="18" charset="0"/>
              <a:cs typeface="Times New Roman" pitchFamily="18" charset="0"/>
            </a:endParaRPr>
          </a:p>
          <a:p>
            <a:endParaRPr lang="en-US" altLang="zh-CN" sz="2800" dirty="0">
              <a:latin typeface="Times New Roman" pitchFamily="18" charset="0"/>
              <a:cs typeface="Times New Roman" pitchFamily="18" charset="0"/>
            </a:endParaRPr>
          </a:p>
          <a:p>
            <a:endParaRPr lang="zh-CN" altLang="en-US" sz="2800" dirty="0">
              <a:latin typeface="Times New Roman" pitchFamily="18" charset="0"/>
              <a:cs typeface="Times New Roman" pitchFamily="18" charset="0"/>
            </a:endParaRPr>
          </a:p>
        </p:txBody>
      </p:sp>
      <p:pic>
        <p:nvPicPr>
          <p:cNvPr id="62466" name="图片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69803" y="4897338"/>
            <a:ext cx="3099180" cy="8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72872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γ</a:t>
            </a:r>
            <a:r>
              <a:rPr lang="zh-CN" altLang="en-US" dirty="0" smtClean="0"/>
              <a:t>辐射线能谱测量与模拟</a:t>
            </a:r>
            <a:endParaRPr lang="zh-CN" altLang="en-US" dirty="0"/>
          </a:p>
        </p:txBody>
      </p:sp>
      <p:sp>
        <p:nvSpPr>
          <p:cNvPr id="4" name="TextBox 3"/>
          <p:cNvSpPr txBox="1"/>
          <p:nvPr/>
        </p:nvSpPr>
        <p:spPr>
          <a:xfrm>
            <a:off x="539552" y="1940775"/>
            <a:ext cx="7920880" cy="523220"/>
          </a:xfrm>
          <a:prstGeom prst="rect">
            <a:avLst/>
          </a:prstGeom>
          <a:noFill/>
        </p:spPr>
        <p:txBody>
          <a:bodyPr wrap="square" rtlCol="0">
            <a:spAutoFit/>
          </a:bodyPr>
          <a:lstStyle/>
          <a:p>
            <a:r>
              <a:rPr lang="zh-CN" altLang="en-US" sz="2800" dirty="0" smtClean="0">
                <a:latin typeface="Times New Roman" pitchFamily="18" charset="0"/>
                <a:cs typeface="Times New Roman" pitchFamily="18" charset="0"/>
              </a:rPr>
              <a:t>模拟与测量结果显示，多腔室设计达到预期</a:t>
            </a:r>
            <a:endParaRPr lang="zh-CN" altLang="en-US" sz="2800" dirty="0">
              <a:latin typeface="Times New Roman" pitchFamily="18" charset="0"/>
              <a:cs typeface="Times New Roman" pitchFamily="18" charset="0"/>
            </a:endParaRPr>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63489" name="图片 23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681" y="2596165"/>
            <a:ext cx="3550146" cy="278419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561306" y="5552703"/>
            <a:ext cx="3672408"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kumimoji="0" lang="en-US" altLang="zh-CN" sz="2400" b="0" i="0" u="none" strike="noStrike" cap="none" normalizeH="0" baseline="30000" dirty="0" smtClean="0">
                <a:ln>
                  <a:noFill/>
                </a:ln>
                <a:solidFill>
                  <a:schemeClr val="tx1"/>
                </a:solidFill>
                <a:effectLst/>
                <a:latin typeface="Times New Roman" pitchFamily="18" charset="0"/>
                <a:ea typeface="宋体" pitchFamily="2" charset="-122"/>
                <a:cs typeface="Times New Roman" pitchFamily="18" charset="0"/>
              </a:rPr>
              <a:t>137</a:t>
            </a:r>
            <a:r>
              <a:rPr kumimoji="0" lang="en-US" altLang="zh-CN" sz="2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Cs</a:t>
            </a:r>
            <a:r>
              <a:rPr kumimoji="0" lang="zh-CN" altLang="en-US" sz="2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微剂量</a:t>
            </a:r>
            <a:r>
              <a:rPr kumimoji="0" lang="zh-CN" altLang="en-US" sz="2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谱 </a:t>
            </a:r>
            <a:r>
              <a:rPr lang="en-US" altLang="zh-CN" sz="2000" dirty="0" smtClean="0">
                <a:latin typeface="Times New Roman" pitchFamily="18" charset="0"/>
                <a:ea typeface="宋体" pitchFamily="2" charset="-122"/>
                <a:cs typeface="Times New Roman" pitchFamily="18" charset="0"/>
              </a:rPr>
              <a:t>MC </a:t>
            </a:r>
            <a:r>
              <a:rPr lang="zh-CN" altLang="en-US" sz="2000" dirty="0">
                <a:latin typeface="Times New Roman" pitchFamily="18" charset="0"/>
                <a:ea typeface="宋体" pitchFamily="2" charset="-122"/>
                <a:cs typeface="Times New Roman" pitchFamily="18" charset="0"/>
              </a:rPr>
              <a:t>模拟</a:t>
            </a:r>
            <a:r>
              <a:rPr kumimoji="0" lang="zh-CN" altLang="en-US" sz="20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sz="20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2μm</a:t>
            </a:r>
            <a:r>
              <a:rPr kumimoji="0" lang="zh-CN" altLang="en-US" sz="20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 </a:t>
            </a:r>
            <a:r>
              <a:rPr kumimoji="0" lang="en-US" altLang="zh-CN" sz="20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site</a:t>
            </a:r>
            <a:r>
              <a:rPr kumimoji="0" lang="zh-CN" altLang="en-US" sz="20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endParaRPr kumimoji="0" lang="zh-CN" altLang="en-US"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pic>
        <p:nvPicPr>
          <p:cNvPr id="8" name="图片 7"/>
          <p:cNvPicPr/>
          <p:nvPr/>
        </p:nvPicPr>
        <p:blipFill>
          <a:blip r:embed="rId3">
            <a:extLst>
              <a:ext uri="{28A0092B-C50C-407E-A947-70E740481C1C}">
                <a14:useLocalDpi xmlns:a14="http://schemas.microsoft.com/office/drawing/2010/main" val="0"/>
              </a:ext>
            </a:extLst>
          </a:blip>
          <a:srcRect/>
          <a:stretch>
            <a:fillRect/>
          </a:stretch>
        </p:blipFill>
        <p:spPr bwMode="auto">
          <a:xfrm>
            <a:off x="4703812" y="2496365"/>
            <a:ext cx="4032885" cy="3132455"/>
          </a:xfrm>
          <a:prstGeom prst="rect">
            <a:avLst/>
          </a:prstGeom>
          <a:noFill/>
          <a:ln>
            <a:noFill/>
          </a:ln>
        </p:spPr>
      </p:pic>
      <p:sp>
        <p:nvSpPr>
          <p:cNvPr id="6" name="矩形 5"/>
          <p:cNvSpPr/>
          <p:nvPr/>
        </p:nvSpPr>
        <p:spPr>
          <a:xfrm>
            <a:off x="4164697" y="5737369"/>
            <a:ext cx="4572000" cy="400110"/>
          </a:xfrm>
          <a:prstGeom prst="rect">
            <a:avLst/>
          </a:prstGeom>
        </p:spPr>
        <p:txBody>
          <a:bodyPr>
            <a:spAutoFit/>
          </a:bodyPr>
          <a:lstStyle/>
          <a:p>
            <a:pPr algn="ctr"/>
            <a:r>
              <a:rPr lang="en-US" altLang="zh-CN" sz="2000" baseline="30000" dirty="0">
                <a:latin typeface="Times New Roman" pitchFamily="18" charset="0"/>
                <a:cs typeface="Times New Roman" pitchFamily="18" charset="0"/>
              </a:rPr>
              <a:t>137</a:t>
            </a:r>
            <a:r>
              <a:rPr lang="en-US" altLang="zh-CN" sz="2000" dirty="0">
                <a:latin typeface="Times New Roman" pitchFamily="18" charset="0"/>
                <a:cs typeface="Times New Roman" pitchFamily="18" charset="0"/>
              </a:rPr>
              <a:t>Cs</a:t>
            </a:r>
            <a:r>
              <a:rPr lang="zh-CN" altLang="zh-CN" sz="2000" dirty="0">
                <a:latin typeface="Times New Roman" pitchFamily="18" charset="0"/>
                <a:cs typeface="Times New Roman" pitchFamily="18" charset="0"/>
              </a:rPr>
              <a:t>微剂量谱</a:t>
            </a:r>
            <a:r>
              <a:rPr lang="en-US" altLang="zh-CN" sz="2000" dirty="0">
                <a:latin typeface="Times New Roman" pitchFamily="18" charset="0"/>
                <a:cs typeface="Times New Roman" pitchFamily="18" charset="0"/>
              </a:rPr>
              <a:t>MC</a:t>
            </a:r>
            <a:r>
              <a:rPr lang="zh-CN" altLang="zh-CN" sz="2000" dirty="0" smtClean="0">
                <a:latin typeface="Times New Roman" pitchFamily="18" charset="0"/>
                <a:cs typeface="Times New Roman" pitchFamily="18" charset="0"/>
              </a:rPr>
              <a:t>模拟实验</a:t>
            </a:r>
            <a:r>
              <a:rPr lang="zh-CN" altLang="en-US" sz="2000" dirty="0" smtClean="0">
                <a:latin typeface="Times New Roman" pitchFamily="18" charset="0"/>
                <a:cs typeface="Times New Roman" pitchFamily="18" charset="0"/>
              </a:rPr>
              <a:t>对比</a:t>
            </a:r>
            <a:r>
              <a:rPr lang="zh-CN" altLang="en-US" dirty="0" smtClean="0">
                <a:latin typeface="Times New Roman" pitchFamily="18" charset="0"/>
                <a:cs typeface="Times New Roman" pitchFamily="18" charset="0"/>
              </a:rPr>
              <a:t>（标准膜）</a:t>
            </a:r>
            <a:endParaRPr lang="zh-CN" alt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368601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288" y="1125538"/>
            <a:ext cx="8229600" cy="690562"/>
          </a:xfrm>
        </p:spPr>
        <p:txBody>
          <a:bodyPr/>
          <a:lstStyle/>
          <a:p>
            <a:pPr eaLnBrk="1" fontAlgn="auto" hangingPunct="1">
              <a:spcAft>
                <a:spcPts val="0"/>
              </a:spcAft>
              <a:defRPr/>
            </a:pPr>
            <a:r>
              <a:rPr lang="zh-CN" altLang="en-US" dirty="0" smtClean="0"/>
              <a:t>目录</a:t>
            </a:r>
            <a:endParaRPr lang="zh-CN" altLang="en-US" dirty="0"/>
          </a:p>
        </p:txBody>
      </p:sp>
      <p:sp>
        <p:nvSpPr>
          <p:cNvPr id="14339" name="Line 30"/>
          <p:cNvSpPr>
            <a:spLocks noChangeShapeType="1"/>
          </p:cNvSpPr>
          <p:nvPr/>
        </p:nvSpPr>
        <p:spPr bwMode="auto">
          <a:xfrm>
            <a:off x="2127250" y="2924175"/>
            <a:ext cx="4800600" cy="0"/>
          </a:xfrm>
          <a:prstGeom prst="line">
            <a:avLst/>
          </a:prstGeom>
          <a:noFill/>
          <a:ln w="25400">
            <a:solidFill>
              <a:schemeClr val="folHlink"/>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340" name="Line 30"/>
          <p:cNvSpPr>
            <a:spLocks noChangeShapeType="1"/>
          </p:cNvSpPr>
          <p:nvPr/>
        </p:nvSpPr>
        <p:spPr bwMode="auto">
          <a:xfrm>
            <a:off x="2127250" y="2133600"/>
            <a:ext cx="4800600" cy="0"/>
          </a:xfrm>
          <a:prstGeom prst="line">
            <a:avLst/>
          </a:prstGeom>
          <a:noFill/>
          <a:ln w="25400">
            <a:solidFill>
              <a:schemeClr val="folHlink"/>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342" name="Line 30"/>
          <p:cNvSpPr>
            <a:spLocks noChangeShapeType="1"/>
          </p:cNvSpPr>
          <p:nvPr/>
        </p:nvSpPr>
        <p:spPr bwMode="auto">
          <a:xfrm>
            <a:off x="2162175" y="3861048"/>
            <a:ext cx="4800600" cy="0"/>
          </a:xfrm>
          <a:prstGeom prst="line">
            <a:avLst/>
          </a:prstGeom>
          <a:noFill/>
          <a:ln w="25400">
            <a:solidFill>
              <a:schemeClr val="folHlink"/>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343" name="Line 30"/>
          <p:cNvSpPr>
            <a:spLocks noChangeShapeType="1"/>
          </p:cNvSpPr>
          <p:nvPr/>
        </p:nvSpPr>
        <p:spPr bwMode="auto">
          <a:xfrm>
            <a:off x="2162175" y="4797152"/>
            <a:ext cx="4800600" cy="0"/>
          </a:xfrm>
          <a:prstGeom prst="line">
            <a:avLst/>
          </a:prstGeom>
          <a:noFill/>
          <a:ln w="25400">
            <a:solidFill>
              <a:schemeClr val="folHlink"/>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 name="TextBox 5"/>
          <p:cNvSpPr txBox="1"/>
          <p:nvPr/>
        </p:nvSpPr>
        <p:spPr>
          <a:xfrm>
            <a:off x="1503213" y="4005064"/>
            <a:ext cx="6048672" cy="584775"/>
          </a:xfrm>
          <a:prstGeom prst="rect">
            <a:avLst/>
          </a:prstGeom>
          <a:noFill/>
        </p:spPr>
        <p:txBody>
          <a:bodyPr wrap="square">
            <a:spAutoFit/>
          </a:bodyPr>
          <a:lstStyle/>
          <a:p>
            <a:pPr>
              <a:defRPr/>
            </a:pPr>
            <a:r>
              <a:rPr lang="zh-CN" altLang="en-US" sz="3200" dirty="0" smtClean="0">
                <a:solidFill>
                  <a:schemeClr val="tx2">
                    <a:lumMod val="75000"/>
                  </a:schemeClr>
                </a:solidFill>
                <a:latin typeface="+mj-ea"/>
                <a:ea typeface="+mj-ea"/>
              </a:rPr>
              <a:t>  三、</a:t>
            </a:r>
            <a:r>
              <a:rPr lang="en-US" altLang="zh-CN" sz="3200" dirty="0" smtClean="0">
                <a:solidFill>
                  <a:schemeClr val="tx2">
                    <a:lumMod val="75000"/>
                  </a:schemeClr>
                </a:solidFill>
                <a:latin typeface="+mj-ea"/>
                <a:ea typeface="+mj-ea"/>
              </a:rPr>
              <a:t>γ</a:t>
            </a:r>
            <a:r>
              <a:rPr lang="zh-CN" altLang="en-US" sz="3200" dirty="0" smtClean="0">
                <a:solidFill>
                  <a:schemeClr val="tx2">
                    <a:lumMod val="75000"/>
                  </a:schemeClr>
                </a:solidFill>
                <a:latin typeface="+mj-ea"/>
                <a:ea typeface="+mj-ea"/>
              </a:rPr>
              <a:t>、中子辐射线能谱测量</a:t>
            </a:r>
            <a:endParaRPr lang="zh-CN" altLang="en-US" sz="2800" dirty="0">
              <a:solidFill>
                <a:schemeClr val="tx2">
                  <a:lumMod val="75000"/>
                </a:schemeClr>
              </a:solidFill>
              <a:latin typeface="+mj-ea"/>
              <a:ea typeface="+mj-ea"/>
            </a:endParaRPr>
          </a:p>
        </p:txBody>
      </p:sp>
      <p:sp>
        <p:nvSpPr>
          <p:cNvPr id="13" name="TextBox 12"/>
          <p:cNvSpPr txBox="1"/>
          <p:nvPr/>
        </p:nvSpPr>
        <p:spPr>
          <a:xfrm>
            <a:off x="1763688" y="3140968"/>
            <a:ext cx="5320145" cy="584775"/>
          </a:xfrm>
          <a:prstGeom prst="rect">
            <a:avLst/>
          </a:prstGeom>
          <a:noFill/>
        </p:spPr>
        <p:txBody>
          <a:bodyPr wrap="square">
            <a:spAutoFit/>
          </a:bodyPr>
          <a:lstStyle/>
          <a:p>
            <a:pPr>
              <a:tabLst>
                <a:tab pos="446088" algn="l"/>
              </a:tabLst>
              <a:defRPr/>
            </a:pPr>
            <a:r>
              <a:rPr lang="zh-CN" altLang="en-US" sz="3200" dirty="0" smtClean="0">
                <a:solidFill>
                  <a:schemeClr val="tx2">
                    <a:lumMod val="75000"/>
                  </a:schemeClr>
                </a:solidFill>
                <a:latin typeface="+mj-ea"/>
                <a:ea typeface="+mj-ea"/>
              </a:rPr>
              <a:t>   </a:t>
            </a:r>
            <a:r>
              <a:rPr lang="zh-CN" altLang="en-US" sz="3200" dirty="0">
                <a:solidFill>
                  <a:schemeClr val="tx2">
                    <a:lumMod val="75000"/>
                  </a:schemeClr>
                </a:solidFill>
                <a:latin typeface="+mj-ea"/>
                <a:ea typeface="+mj-ea"/>
              </a:rPr>
              <a:t>二</a:t>
            </a:r>
            <a:r>
              <a:rPr lang="zh-CN" altLang="en-US" sz="3200" dirty="0" smtClean="0">
                <a:solidFill>
                  <a:schemeClr val="tx2">
                    <a:lumMod val="75000"/>
                  </a:schemeClr>
                </a:solidFill>
                <a:latin typeface="+mj-ea"/>
                <a:ea typeface="+mj-ea"/>
              </a:rPr>
              <a:t>、</a:t>
            </a:r>
            <a:r>
              <a:rPr lang="en-US" altLang="zh-CN" sz="3200" dirty="0" smtClean="0">
                <a:solidFill>
                  <a:schemeClr val="tx2">
                    <a:lumMod val="75000"/>
                  </a:schemeClr>
                </a:solidFill>
                <a:latin typeface="+mj-ea"/>
                <a:ea typeface="+mj-ea"/>
              </a:rPr>
              <a:t>GEM-TEPC</a:t>
            </a:r>
            <a:r>
              <a:rPr lang="zh-CN" altLang="en-US" sz="3200" dirty="0" smtClean="0">
                <a:solidFill>
                  <a:schemeClr val="tx2">
                    <a:lumMod val="75000"/>
                  </a:schemeClr>
                </a:solidFill>
                <a:latin typeface="+mj-ea"/>
                <a:ea typeface="+mj-ea"/>
              </a:rPr>
              <a:t>设计与测试</a:t>
            </a:r>
            <a:endParaRPr lang="zh-CN" altLang="en-US" sz="3200" dirty="0">
              <a:solidFill>
                <a:schemeClr val="tx2">
                  <a:lumMod val="75000"/>
                </a:schemeClr>
              </a:solidFill>
              <a:latin typeface="+mj-ea"/>
              <a:ea typeface="+mj-ea"/>
            </a:endParaRPr>
          </a:p>
        </p:txBody>
      </p:sp>
      <p:sp>
        <p:nvSpPr>
          <p:cNvPr id="14" name="TextBox 13"/>
          <p:cNvSpPr txBox="1"/>
          <p:nvPr/>
        </p:nvSpPr>
        <p:spPr>
          <a:xfrm>
            <a:off x="2771800" y="2339975"/>
            <a:ext cx="4371975" cy="584200"/>
          </a:xfrm>
          <a:prstGeom prst="rect">
            <a:avLst/>
          </a:prstGeom>
          <a:noFill/>
        </p:spPr>
        <p:txBody>
          <a:bodyPr>
            <a:spAutoFit/>
          </a:bodyPr>
          <a:lstStyle/>
          <a:p>
            <a:pPr>
              <a:defRPr/>
            </a:pPr>
            <a:r>
              <a:rPr lang="zh-CN" altLang="en-US" sz="3200" dirty="0" smtClean="0">
                <a:solidFill>
                  <a:schemeClr val="tx2">
                    <a:lumMod val="75000"/>
                  </a:schemeClr>
                </a:solidFill>
                <a:latin typeface="+mj-ea"/>
                <a:ea typeface="+mj-ea"/>
              </a:rPr>
              <a:t>一、</a:t>
            </a:r>
            <a:r>
              <a:rPr lang="zh-CN" altLang="en-US" sz="3200" dirty="0" smtClean="0">
                <a:solidFill>
                  <a:srgbClr val="C00000"/>
                </a:solidFill>
                <a:latin typeface="+mj-ea"/>
                <a:ea typeface="+mj-ea"/>
              </a:rPr>
              <a:t>引言</a:t>
            </a:r>
            <a:endParaRPr lang="zh-CN" altLang="en-US" sz="3200" dirty="0">
              <a:solidFill>
                <a:srgbClr val="C00000"/>
              </a:solidFill>
              <a:latin typeface="+mj-ea"/>
              <a:ea typeface="+mj-ea"/>
            </a:endParaRPr>
          </a:p>
        </p:txBody>
      </p:sp>
      <p:sp>
        <p:nvSpPr>
          <p:cNvPr id="14348" name="Line 30"/>
          <p:cNvSpPr>
            <a:spLocks noChangeShapeType="1"/>
          </p:cNvSpPr>
          <p:nvPr/>
        </p:nvSpPr>
        <p:spPr bwMode="auto">
          <a:xfrm>
            <a:off x="2127249" y="5589240"/>
            <a:ext cx="4800600" cy="0"/>
          </a:xfrm>
          <a:prstGeom prst="line">
            <a:avLst/>
          </a:prstGeom>
          <a:noFill/>
          <a:ln w="25400">
            <a:solidFill>
              <a:schemeClr val="folHlink"/>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 name="TextBox 16"/>
          <p:cNvSpPr txBox="1"/>
          <p:nvPr/>
        </p:nvSpPr>
        <p:spPr>
          <a:xfrm>
            <a:off x="2186037" y="4836120"/>
            <a:ext cx="4352925" cy="584200"/>
          </a:xfrm>
          <a:prstGeom prst="rect">
            <a:avLst/>
          </a:prstGeom>
          <a:noFill/>
        </p:spPr>
        <p:txBody>
          <a:bodyPr>
            <a:spAutoFit/>
          </a:bodyPr>
          <a:lstStyle/>
          <a:p>
            <a:pPr>
              <a:defRPr/>
            </a:pPr>
            <a:r>
              <a:rPr lang="zh-CN" altLang="en-US" sz="3200" dirty="0">
                <a:solidFill>
                  <a:schemeClr val="tx2">
                    <a:lumMod val="75000"/>
                  </a:schemeClr>
                </a:solidFill>
                <a:latin typeface="+mj-ea"/>
                <a:ea typeface="+mj-ea"/>
              </a:rPr>
              <a:t>四</a:t>
            </a:r>
            <a:r>
              <a:rPr lang="zh-CN" altLang="en-US" sz="3200" dirty="0" smtClean="0">
                <a:solidFill>
                  <a:schemeClr val="tx2">
                    <a:lumMod val="75000"/>
                  </a:schemeClr>
                </a:solidFill>
                <a:latin typeface="+mj-ea"/>
                <a:ea typeface="+mj-ea"/>
              </a:rPr>
              <a:t>、小结</a:t>
            </a:r>
            <a:endParaRPr lang="zh-CN" altLang="en-US" sz="3200" dirty="0">
              <a:solidFill>
                <a:schemeClr val="tx2">
                  <a:lumMod val="75000"/>
                </a:schemeClr>
              </a:solidFill>
              <a:latin typeface="+mj-ea"/>
              <a:ea typeface="+mj-ea"/>
            </a:endParaRPr>
          </a:p>
        </p:txBody>
      </p:sp>
      <mc:AlternateContent xmlns:mc="http://schemas.openxmlformats.org/markup-compatibility/2006" xmlns:p14="http://schemas.microsoft.com/office/powerpoint/2010/main">
        <mc:Choice Requires="p14">
          <p:contentPart p14:bwMode="auto" r:id="rId2">
            <p14:nvContentPartPr>
              <p14:cNvPr id="4" name="墨迹 3"/>
              <p14:cNvContentPartPr/>
              <p14:nvPr/>
            </p14:nvContentPartPr>
            <p14:xfrm>
              <a:off x="5892440" y="3473730"/>
              <a:ext cx="360" cy="360"/>
            </p14:xfrm>
          </p:contentPart>
        </mc:Choice>
        <mc:Fallback xmlns="">
          <p:pic>
            <p:nvPicPr>
              <p:cNvPr id="4" name="墨迹 3"/>
              <p:cNvPicPr/>
              <p:nvPr/>
            </p:nvPicPr>
            <p:blipFill>
              <a:blip r:embed="rId3"/>
              <a:stretch>
                <a:fillRect/>
              </a:stretch>
            </p:blipFill>
            <p:spPr>
              <a:xfrm>
                <a:off x="5874440" y="3455730"/>
                <a:ext cx="36360" cy="36360"/>
              </a:xfrm>
              <a:prstGeom prst="rect">
                <a:avLst/>
              </a:prstGeom>
            </p:spPr>
          </p:pic>
        </mc:Fallback>
      </mc:AlternateContent>
    </p:spTree>
    <p:extLst>
      <p:ext uri="{BB962C8B-B14F-4D97-AF65-F5344CB8AC3E}">
        <p14:creationId xmlns:p14="http://schemas.microsoft.com/office/powerpoint/2010/main" val="20296885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中子</a:t>
            </a:r>
            <a:r>
              <a:rPr lang="zh-CN" altLang="en-US" dirty="0" smtClean="0"/>
              <a:t>辐射线能谱测量</a:t>
            </a:r>
            <a:endParaRPr lang="zh-CN" altLang="en-US" dirty="0"/>
          </a:p>
        </p:txBody>
      </p:sp>
      <p:sp>
        <p:nvSpPr>
          <p:cNvPr id="4" name="TextBox 3"/>
          <p:cNvSpPr txBox="1"/>
          <p:nvPr/>
        </p:nvSpPr>
        <p:spPr>
          <a:xfrm>
            <a:off x="539552" y="1988840"/>
            <a:ext cx="7920880" cy="523220"/>
          </a:xfrm>
          <a:prstGeom prst="rect">
            <a:avLst/>
          </a:prstGeom>
          <a:noFill/>
        </p:spPr>
        <p:txBody>
          <a:bodyPr wrap="square" rtlCol="0">
            <a:spAutoFit/>
          </a:bodyPr>
          <a:lstStyle/>
          <a:p>
            <a:r>
              <a:rPr lang="en-US" altLang="zh-CN" sz="2800" baseline="30000" dirty="0" smtClean="0">
                <a:latin typeface="Times New Roman" pitchFamily="18" charset="0"/>
                <a:cs typeface="Times New Roman" pitchFamily="18" charset="0"/>
              </a:rPr>
              <a:t>241</a:t>
            </a:r>
            <a:r>
              <a:rPr lang="en-US" altLang="zh-CN" sz="2800" dirty="0" smtClean="0">
                <a:latin typeface="Times New Roman" pitchFamily="18" charset="0"/>
                <a:cs typeface="Times New Roman" pitchFamily="18" charset="0"/>
              </a:rPr>
              <a:t>Am-Be </a:t>
            </a:r>
            <a:r>
              <a:rPr lang="zh-CN" altLang="en-US" sz="2800" dirty="0" smtClean="0">
                <a:latin typeface="Times New Roman" pitchFamily="18" charset="0"/>
                <a:cs typeface="Times New Roman" pitchFamily="18" charset="0"/>
              </a:rPr>
              <a:t>中子源</a:t>
            </a:r>
            <a:endParaRPr lang="zh-CN" altLang="en-US" sz="2800" dirty="0">
              <a:latin typeface="Times New Roman" pitchFamily="18" charset="0"/>
              <a:cs typeface="Times New Roman" pitchFamily="18" charset="0"/>
            </a:endParaRPr>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3"/>
          <p:cNvSpPr>
            <a:spLocks noChangeArrowheads="1"/>
          </p:cNvSpPr>
          <p:nvPr/>
        </p:nvSpPr>
        <p:spPr bwMode="auto">
          <a:xfrm>
            <a:off x="251520" y="5481335"/>
            <a:ext cx="367240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kumimoji="0" lang="zh-CN" altLang="en-US"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中子辐射场测试布局</a:t>
            </a:r>
          </a:p>
        </p:txBody>
      </p:sp>
      <p:sp>
        <p:nvSpPr>
          <p:cNvPr id="6" name="矩形 5"/>
          <p:cNvSpPr/>
          <p:nvPr/>
        </p:nvSpPr>
        <p:spPr>
          <a:xfrm>
            <a:off x="4153634" y="5537314"/>
            <a:ext cx="4572000" cy="707886"/>
          </a:xfrm>
          <a:prstGeom prst="rect">
            <a:avLst/>
          </a:prstGeom>
        </p:spPr>
        <p:txBody>
          <a:bodyPr>
            <a:spAutoFit/>
          </a:bodyPr>
          <a:lstStyle/>
          <a:p>
            <a:pPr algn="ctr"/>
            <a:r>
              <a:rPr lang="zh-CN" altLang="en-US" sz="2000" dirty="0" smtClean="0">
                <a:latin typeface="Times New Roman" pitchFamily="18" charset="0"/>
                <a:cs typeface="Times New Roman" pitchFamily="18" charset="0"/>
              </a:rPr>
              <a:t>双通道数据采集（第一通道中子、第二通道主要是</a:t>
            </a:r>
            <a:r>
              <a:rPr lang="en-US" altLang="zh-CN" sz="2000" dirty="0" smtClean="0">
                <a:latin typeface="Times New Roman" pitchFamily="18" charset="0"/>
                <a:cs typeface="Times New Roman" pitchFamily="18" charset="0"/>
              </a:rPr>
              <a:t>alpha</a:t>
            </a:r>
            <a:r>
              <a:rPr lang="zh-CN" altLang="en-US" sz="2000" dirty="0" smtClean="0">
                <a:latin typeface="Times New Roman" pitchFamily="18" charset="0"/>
                <a:cs typeface="Times New Roman" pitchFamily="18" charset="0"/>
              </a:rPr>
              <a:t>粒子）</a:t>
            </a:r>
            <a:endParaRPr lang="zh-CN" altLang="en-US" sz="2000" dirty="0">
              <a:latin typeface="Times New Roman" pitchFamily="18" charset="0"/>
              <a:cs typeface="Times New Roman" pitchFamily="18" charset="0"/>
            </a:endParaRPr>
          </a:p>
        </p:txBody>
      </p:sp>
      <p:pic>
        <p:nvPicPr>
          <p:cNvPr id="9" name="图片 8" descr="C:\Users\49943\Documents\Tencent Files\499437603\FileRecv\MobileFile\mmexport1538186384249.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2636912"/>
            <a:ext cx="2561590" cy="2343150"/>
          </a:xfrm>
          <a:prstGeom prst="rect">
            <a:avLst/>
          </a:prstGeom>
          <a:noFill/>
          <a:ln>
            <a:noFill/>
          </a:ln>
        </p:spPr>
      </p:pic>
      <p:pic>
        <p:nvPicPr>
          <p:cNvPr id="10" name="图片 9" descr="E:\GEM-TEPC\1\20180925刻度室锎源测试\cf2.bmp"/>
          <p:cNvPicPr/>
          <p:nvPr/>
        </p:nvPicPr>
        <p:blipFill rotWithShape="1">
          <a:blip r:embed="rId3" cstate="print">
            <a:extLst>
              <a:ext uri="{28A0092B-C50C-407E-A947-70E740481C1C}">
                <a14:useLocalDpi xmlns:a14="http://schemas.microsoft.com/office/drawing/2010/main" val="0"/>
              </a:ext>
            </a:extLst>
          </a:blip>
          <a:srcRect l="24459" t="16103" r="7629" b="10026"/>
          <a:stretch/>
        </p:blipFill>
        <p:spPr bwMode="auto">
          <a:xfrm>
            <a:off x="3942582" y="1813758"/>
            <a:ext cx="4536504" cy="3678987"/>
          </a:xfrm>
          <a:prstGeom prst="rect">
            <a:avLst/>
          </a:prstGeom>
          <a:noFill/>
          <a:ln>
            <a:noFill/>
          </a:ln>
        </p:spPr>
      </p:pic>
    </p:spTree>
    <p:extLst>
      <p:ext uri="{BB962C8B-B14F-4D97-AF65-F5344CB8AC3E}">
        <p14:creationId xmlns:p14="http://schemas.microsoft.com/office/powerpoint/2010/main" val="3226547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中子</a:t>
            </a:r>
            <a:r>
              <a:rPr lang="zh-CN" altLang="en-US" dirty="0" smtClean="0"/>
              <a:t>辐射线能谱测量</a:t>
            </a:r>
            <a:endParaRPr lang="zh-CN" altLang="en-US"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3"/>
          <p:cNvSpPr>
            <a:spLocks noChangeArrowheads="1"/>
          </p:cNvSpPr>
          <p:nvPr/>
        </p:nvSpPr>
        <p:spPr bwMode="auto">
          <a:xfrm>
            <a:off x="2555776" y="5085685"/>
            <a:ext cx="417646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kumimoji="0" lang="en-US" altLang="zh-CN"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GEM-TEPC</a:t>
            </a:r>
            <a:r>
              <a:rPr kumimoji="0" lang="zh-CN" altLang="en-US"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测量中子微剂量</a:t>
            </a:r>
            <a:r>
              <a:rPr kumimoji="0" lang="zh-CN" altLang="en-US"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谱</a:t>
            </a:r>
            <a:r>
              <a:rPr kumimoji="0" lang="en-US" altLang="zh-CN"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a:t>
            </a:r>
            <a:r>
              <a:rPr kumimoji="0" lang="zh-CN" altLang="en-US"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微网</a:t>
            </a:r>
            <a:r>
              <a:rPr kumimoji="0" lang="en-US" altLang="zh-CN"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a:t>
            </a:r>
            <a:endParaRPr kumimoji="0" lang="zh-CN" altLang="en-US"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val="1719869662"/>
              </p:ext>
            </p:extLst>
          </p:nvPr>
        </p:nvGraphicFramePr>
        <p:xfrm>
          <a:off x="2214458" y="1916832"/>
          <a:ext cx="4355044" cy="3024336"/>
        </p:xfrm>
        <a:graphic>
          <a:graphicData uri="http://schemas.openxmlformats.org/presentationml/2006/ole">
            <mc:AlternateContent xmlns:mc="http://schemas.openxmlformats.org/markup-compatibility/2006">
              <mc:Choice xmlns:v="urn:schemas-microsoft-com:vml" Requires="v">
                <p:oleObj spid="_x0000_s64538" name="Graph" r:id="rId3" imgW="32499261" imgH="22555110" progId="Origin50.Graph">
                  <p:embed/>
                </p:oleObj>
              </mc:Choice>
              <mc:Fallback>
                <p:oleObj name="Graph" r:id="rId3" imgW="32499261" imgH="22555110" progId="Origin50.Graph">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4458" y="1916832"/>
                        <a:ext cx="4355044" cy="3024336"/>
                      </a:xfrm>
                      <a:prstGeom prst="rect">
                        <a:avLst/>
                      </a:prstGeom>
                      <a:noFill/>
                    </p:spPr>
                  </p:pic>
                </p:oleObj>
              </mc:Fallback>
            </mc:AlternateContent>
          </a:graphicData>
        </a:graphic>
      </p:graphicFrame>
      <p:sp>
        <p:nvSpPr>
          <p:cNvPr id="1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28132661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反应堆中子线能谱测量</a:t>
            </a:r>
            <a:endParaRPr lang="zh-CN" altLang="en-US"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3"/>
          <p:cNvSpPr>
            <a:spLocks noChangeArrowheads="1"/>
          </p:cNvSpPr>
          <p:nvPr/>
        </p:nvSpPr>
        <p:spPr bwMode="auto">
          <a:xfrm>
            <a:off x="251520" y="5481335"/>
            <a:ext cx="367240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kumimoji="0" lang="zh-CN" altLang="en-US"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中子辐射场测试布局</a:t>
            </a:r>
          </a:p>
        </p:txBody>
      </p:sp>
      <p:sp>
        <p:nvSpPr>
          <p:cNvPr id="6" name="矩形 5"/>
          <p:cNvSpPr/>
          <p:nvPr/>
        </p:nvSpPr>
        <p:spPr>
          <a:xfrm>
            <a:off x="4153634" y="5327447"/>
            <a:ext cx="4572000" cy="707886"/>
          </a:xfrm>
          <a:prstGeom prst="rect">
            <a:avLst/>
          </a:prstGeom>
        </p:spPr>
        <p:txBody>
          <a:bodyPr>
            <a:spAutoFit/>
          </a:bodyPr>
          <a:lstStyle/>
          <a:p>
            <a:pPr algn="ctr"/>
            <a:r>
              <a:rPr lang="zh-CN" altLang="en-US" sz="2000" dirty="0" smtClean="0">
                <a:latin typeface="Times New Roman" pitchFamily="18" charset="0"/>
                <a:cs typeface="Times New Roman" pitchFamily="18" charset="0"/>
              </a:rPr>
              <a:t>快中子临界装置测量微剂量</a:t>
            </a:r>
            <a:r>
              <a:rPr lang="zh-CN" altLang="en-US" sz="2000" dirty="0" smtClean="0">
                <a:latin typeface="Times New Roman" pitchFamily="18" charset="0"/>
                <a:cs typeface="Times New Roman" pitchFamily="18" charset="0"/>
              </a:rPr>
              <a:t>谱（陶瓷</a:t>
            </a:r>
            <a:r>
              <a:rPr lang="en-US" altLang="zh-CN" sz="2000" dirty="0" smtClean="0">
                <a:latin typeface="Times New Roman" pitchFamily="18" charset="0"/>
                <a:cs typeface="Times New Roman" pitchFamily="18" charset="0"/>
              </a:rPr>
              <a:t>THGEM</a:t>
            </a:r>
            <a:r>
              <a:rPr lang="zh-CN" altLang="en-US" sz="2000" dirty="0" smtClean="0">
                <a:latin typeface="Times New Roman" pitchFamily="18" charset="0"/>
                <a:cs typeface="Times New Roman" pitchFamily="18" charset="0"/>
              </a:rPr>
              <a:t>）</a:t>
            </a:r>
            <a:endParaRPr lang="zh-CN" altLang="en-US" sz="2000" dirty="0">
              <a:latin typeface="Times New Roman" pitchFamily="18" charset="0"/>
              <a:cs typeface="Times New Roman" pitchFamily="18" charset="0"/>
            </a:endParaRPr>
          </a:p>
        </p:txBody>
      </p:sp>
      <p:pic>
        <p:nvPicPr>
          <p:cNvPr id="11" name="图片 10"/>
          <p:cNvPicPr/>
          <p:nvPr/>
        </p:nvPicPr>
        <p:blipFill>
          <a:blip r:embed="rId3"/>
          <a:stretch>
            <a:fillRect/>
          </a:stretch>
        </p:blipFill>
        <p:spPr>
          <a:xfrm>
            <a:off x="167849" y="2420888"/>
            <a:ext cx="3761834" cy="2000677"/>
          </a:xfrm>
          <a:prstGeom prst="rect">
            <a:avLst/>
          </a:prstGeom>
        </p:spPr>
      </p:pic>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val="3480224172"/>
              </p:ext>
            </p:extLst>
          </p:nvPr>
        </p:nvGraphicFramePr>
        <p:xfrm>
          <a:off x="4351974" y="2267079"/>
          <a:ext cx="3676410" cy="2818105"/>
        </p:xfrm>
        <a:graphic>
          <a:graphicData uri="http://schemas.openxmlformats.org/presentationml/2006/ole">
            <mc:AlternateContent xmlns:mc="http://schemas.openxmlformats.org/markup-compatibility/2006">
              <mc:Choice xmlns:v="urn:schemas-microsoft-com:vml" Requires="v">
                <p:oleObj spid="_x0000_s66581" name="Graph" r:id="rId4" imgW="2939926" imgH="2250166" progId="Origin95.Graph">
                  <p:embed/>
                </p:oleObj>
              </mc:Choice>
              <mc:Fallback>
                <p:oleObj name="Graph" r:id="rId4" imgW="2939926" imgH="2250166" progId="Origin95.Graph">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1974" y="2267079"/>
                        <a:ext cx="3676410" cy="2818105"/>
                      </a:xfrm>
                      <a:prstGeom prst="rect">
                        <a:avLst/>
                      </a:prstGeom>
                      <a:noFill/>
                    </p:spPr>
                  </p:pic>
                </p:oleObj>
              </mc:Fallback>
            </mc:AlternateContent>
          </a:graphicData>
        </a:graphic>
      </p:graphicFrame>
    </p:spTree>
    <p:extLst>
      <p:ext uri="{BB962C8B-B14F-4D97-AF65-F5344CB8AC3E}">
        <p14:creationId xmlns:p14="http://schemas.microsoft.com/office/powerpoint/2010/main" val="9380893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中子剂量当量</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3839571991"/>
              </p:ext>
            </p:extLst>
          </p:nvPr>
        </p:nvGraphicFramePr>
        <p:xfrm>
          <a:off x="1403648" y="2060848"/>
          <a:ext cx="7111246" cy="3312368"/>
        </p:xfrm>
        <a:graphic>
          <a:graphicData uri="http://schemas.openxmlformats.org/drawingml/2006/table">
            <a:tbl>
              <a:tblPr firstRow="1" firstCol="1" bandRow="1">
                <a:tableStyleId>{5C22544A-7EE6-4342-B048-85BDC9FD1C3A}</a:tableStyleId>
              </a:tblPr>
              <a:tblGrid>
                <a:gridCol w="1779313"/>
                <a:gridCol w="1804691"/>
                <a:gridCol w="1815498"/>
                <a:gridCol w="1711744"/>
              </a:tblGrid>
              <a:tr h="847350">
                <a:tc>
                  <a:txBody>
                    <a:bodyPr/>
                    <a:lstStyle/>
                    <a:p>
                      <a:pPr algn="just">
                        <a:spcAft>
                          <a:spcPts val="0"/>
                        </a:spcAft>
                      </a:pPr>
                      <a:r>
                        <a:rPr lang="zh-CN" sz="2000" kern="100" dirty="0">
                          <a:effectLst/>
                        </a:rPr>
                        <a:t>辐射场</a:t>
                      </a:r>
                      <a:endParaRPr lang="zh-CN" sz="2000" kern="100" dirty="0">
                        <a:effectLst/>
                        <a:latin typeface="Times New Roman"/>
                        <a:ea typeface="宋体"/>
                      </a:endParaRPr>
                    </a:p>
                  </a:txBody>
                  <a:tcPr marL="68580" marR="68580" marT="0" marB="0" anchor="ctr"/>
                </a:tc>
                <a:tc>
                  <a:txBody>
                    <a:bodyPr/>
                    <a:lstStyle/>
                    <a:p>
                      <a:pPr algn="just">
                        <a:spcAft>
                          <a:spcPts val="0"/>
                        </a:spcAft>
                      </a:pPr>
                      <a:r>
                        <a:rPr lang="en-US" sz="2000" kern="100" baseline="30000" dirty="0">
                          <a:effectLst/>
                        </a:rPr>
                        <a:t>241</a:t>
                      </a:r>
                      <a:r>
                        <a:rPr lang="en-US" sz="2000" kern="100" dirty="0">
                          <a:effectLst/>
                        </a:rPr>
                        <a:t>Am-Be</a:t>
                      </a:r>
                      <a:r>
                        <a:rPr lang="zh-CN" sz="2000" kern="100" dirty="0">
                          <a:effectLst/>
                        </a:rPr>
                        <a:t>参考辐射场</a:t>
                      </a:r>
                      <a:endParaRPr lang="zh-CN" sz="2000" kern="100" dirty="0">
                        <a:effectLst/>
                        <a:latin typeface="Times New Roman"/>
                        <a:ea typeface="宋体"/>
                      </a:endParaRPr>
                    </a:p>
                  </a:txBody>
                  <a:tcPr marL="68580" marR="68580" marT="0" marB="0" anchor="ctr"/>
                </a:tc>
                <a:tc gridSpan="2">
                  <a:txBody>
                    <a:bodyPr/>
                    <a:lstStyle/>
                    <a:p>
                      <a:pPr algn="just">
                        <a:spcAft>
                          <a:spcPts val="0"/>
                        </a:spcAft>
                      </a:pPr>
                      <a:r>
                        <a:rPr lang="en-US" sz="2000" kern="100" dirty="0">
                          <a:effectLst/>
                        </a:rPr>
                        <a:t>CFBR-II</a:t>
                      </a:r>
                      <a:r>
                        <a:rPr lang="zh-CN" sz="2000" kern="100" dirty="0">
                          <a:effectLst/>
                        </a:rPr>
                        <a:t>快中子堆</a:t>
                      </a:r>
                      <a:endParaRPr lang="zh-CN" sz="2000" kern="100" dirty="0">
                        <a:effectLst/>
                        <a:latin typeface="Times New Roman"/>
                        <a:ea typeface="宋体"/>
                      </a:endParaRPr>
                    </a:p>
                  </a:txBody>
                  <a:tcPr marL="68580" marR="68580" marT="0" marB="0" anchor="ctr"/>
                </a:tc>
                <a:tc hMerge="1">
                  <a:txBody>
                    <a:bodyPr/>
                    <a:lstStyle/>
                    <a:p>
                      <a:endParaRPr lang="zh-CN" altLang="en-US"/>
                    </a:p>
                  </a:txBody>
                  <a:tcPr/>
                </a:tc>
              </a:tr>
              <a:tr h="802197">
                <a:tc>
                  <a:txBody>
                    <a:bodyPr/>
                    <a:lstStyle/>
                    <a:p>
                      <a:pPr algn="just">
                        <a:spcAft>
                          <a:spcPts val="0"/>
                        </a:spcAft>
                      </a:pPr>
                      <a:r>
                        <a:rPr lang="zh-CN" sz="2000" kern="100">
                          <a:effectLst/>
                        </a:rPr>
                        <a:t>测量值（</a:t>
                      </a:r>
                      <a:r>
                        <a:rPr lang="en-US" sz="2000" kern="100">
                          <a:effectLst/>
                        </a:rPr>
                        <a:t>mSv/h</a:t>
                      </a:r>
                      <a:r>
                        <a:rPr lang="zh-CN" sz="2000" kern="100">
                          <a:effectLst/>
                        </a:rPr>
                        <a:t>）</a:t>
                      </a:r>
                      <a:endParaRPr lang="zh-CN" sz="2000" kern="100">
                        <a:effectLst/>
                        <a:latin typeface="Times New Roman"/>
                        <a:ea typeface="宋体"/>
                      </a:endParaRPr>
                    </a:p>
                  </a:txBody>
                  <a:tcPr marL="68580" marR="68580" marT="0" marB="0" anchor="ctr"/>
                </a:tc>
                <a:tc>
                  <a:txBody>
                    <a:bodyPr/>
                    <a:lstStyle/>
                    <a:p>
                      <a:pPr algn="just">
                        <a:spcAft>
                          <a:spcPts val="0"/>
                        </a:spcAft>
                      </a:pPr>
                      <a:r>
                        <a:rPr lang="en-US" sz="2000" kern="100">
                          <a:effectLst/>
                        </a:rPr>
                        <a:t>13.7</a:t>
                      </a:r>
                      <a:endParaRPr lang="zh-CN" sz="2000" kern="100">
                        <a:effectLst/>
                        <a:latin typeface="Times New Roman"/>
                        <a:ea typeface="宋体"/>
                      </a:endParaRPr>
                    </a:p>
                  </a:txBody>
                  <a:tcPr marL="68580" marR="68580" marT="0" marB="0" anchor="ctr"/>
                </a:tc>
                <a:tc>
                  <a:txBody>
                    <a:bodyPr/>
                    <a:lstStyle/>
                    <a:p>
                      <a:pPr algn="just">
                        <a:spcAft>
                          <a:spcPts val="0"/>
                        </a:spcAft>
                      </a:pPr>
                      <a:r>
                        <a:rPr lang="en-US" sz="2000" kern="0" dirty="0">
                          <a:effectLst/>
                        </a:rPr>
                        <a:t>7.92</a:t>
                      </a:r>
                      <a:r>
                        <a:rPr lang="zh-CN" sz="2000" kern="0" dirty="0">
                          <a:effectLst/>
                        </a:rPr>
                        <a:t>×</a:t>
                      </a:r>
                      <a:r>
                        <a:rPr lang="en-US" sz="2000" kern="0" dirty="0">
                          <a:effectLst/>
                        </a:rPr>
                        <a:t>10</a:t>
                      </a:r>
                      <a:r>
                        <a:rPr lang="en-US" sz="2000" kern="0" baseline="30000" dirty="0">
                          <a:effectLst/>
                        </a:rPr>
                        <a:t>4</a:t>
                      </a:r>
                      <a:endParaRPr lang="zh-CN" sz="2000" kern="100" dirty="0">
                        <a:effectLst/>
                        <a:latin typeface="Times New Roman"/>
                        <a:ea typeface="宋体"/>
                      </a:endParaRPr>
                    </a:p>
                  </a:txBody>
                  <a:tcPr marL="68580" marR="68580" marT="0" marB="0" anchor="ctr"/>
                </a:tc>
                <a:tc>
                  <a:txBody>
                    <a:bodyPr/>
                    <a:lstStyle/>
                    <a:p>
                      <a:pPr algn="just">
                        <a:spcAft>
                          <a:spcPts val="0"/>
                        </a:spcAft>
                      </a:pPr>
                      <a:r>
                        <a:rPr lang="en-US" sz="2000" kern="0">
                          <a:effectLst/>
                        </a:rPr>
                        <a:t>2.54</a:t>
                      </a:r>
                      <a:r>
                        <a:rPr lang="zh-CN" sz="2000" kern="0">
                          <a:effectLst/>
                        </a:rPr>
                        <a:t>×</a:t>
                      </a:r>
                      <a:r>
                        <a:rPr lang="en-US" sz="2000" kern="0">
                          <a:effectLst/>
                        </a:rPr>
                        <a:t>10</a:t>
                      </a:r>
                      <a:r>
                        <a:rPr lang="en-US" sz="2000" kern="0" baseline="30000">
                          <a:effectLst/>
                        </a:rPr>
                        <a:t>3</a:t>
                      </a:r>
                      <a:endParaRPr lang="zh-CN" sz="2000" kern="100">
                        <a:effectLst/>
                        <a:latin typeface="Times New Roman"/>
                        <a:ea typeface="宋体"/>
                      </a:endParaRPr>
                    </a:p>
                  </a:txBody>
                  <a:tcPr marL="68580" marR="68580" marT="0" marB="0" anchor="ctr"/>
                </a:tc>
              </a:tr>
              <a:tr h="815471">
                <a:tc>
                  <a:txBody>
                    <a:bodyPr/>
                    <a:lstStyle/>
                    <a:p>
                      <a:pPr algn="just">
                        <a:spcAft>
                          <a:spcPts val="0"/>
                        </a:spcAft>
                      </a:pPr>
                      <a:r>
                        <a:rPr lang="zh-CN" sz="2000" kern="100">
                          <a:effectLst/>
                        </a:rPr>
                        <a:t>参考值（</a:t>
                      </a:r>
                      <a:r>
                        <a:rPr lang="en-US" sz="2000" kern="100">
                          <a:effectLst/>
                        </a:rPr>
                        <a:t>mSv/h</a:t>
                      </a:r>
                      <a:r>
                        <a:rPr lang="zh-CN" sz="2000" kern="100">
                          <a:effectLst/>
                        </a:rPr>
                        <a:t>）</a:t>
                      </a:r>
                      <a:endParaRPr lang="zh-CN" sz="2000" kern="100">
                        <a:effectLst/>
                        <a:latin typeface="Times New Roman"/>
                        <a:ea typeface="宋体"/>
                      </a:endParaRPr>
                    </a:p>
                  </a:txBody>
                  <a:tcPr marL="68580" marR="68580" marT="0" marB="0" anchor="ctr"/>
                </a:tc>
                <a:tc>
                  <a:txBody>
                    <a:bodyPr/>
                    <a:lstStyle/>
                    <a:p>
                      <a:pPr algn="just">
                        <a:spcAft>
                          <a:spcPts val="0"/>
                        </a:spcAft>
                      </a:pPr>
                      <a:r>
                        <a:rPr lang="en-US" sz="2000" kern="100">
                          <a:effectLst/>
                        </a:rPr>
                        <a:t>12.2</a:t>
                      </a:r>
                      <a:endParaRPr lang="zh-CN" sz="2000" kern="100">
                        <a:effectLst/>
                        <a:latin typeface="Times New Roman"/>
                        <a:ea typeface="宋体"/>
                      </a:endParaRPr>
                    </a:p>
                  </a:txBody>
                  <a:tcPr marL="68580" marR="68580" marT="0" marB="0" anchor="ctr"/>
                </a:tc>
                <a:tc>
                  <a:txBody>
                    <a:bodyPr/>
                    <a:lstStyle/>
                    <a:p>
                      <a:pPr algn="just">
                        <a:spcAft>
                          <a:spcPts val="0"/>
                        </a:spcAft>
                      </a:pPr>
                      <a:r>
                        <a:rPr lang="en-US" sz="2000" kern="0" dirty="0">
                          <a:effectLst/>
                        </a:rPr>
                        <a:t>8.93</a:t>
                      </a:r>
                      <a:r>
                        <a:rPr lang="zh-CN" sz="2000" kern="0" dirty="0">
                          <a:effectLst/>
                        </a:rPr>
                        <a:t>×</a:t>
                      </a:r>
                      <a:r>
                        <a:rPr lang="en-US" sz="2000" kern="0" dirty="0">
                          <a:effectLst/>
                        </a:rPr>
                        <a:t>10</a:t>
                      </a:r>
                      <a:r>
                        <a:rPr lang="en-US" sz="2000" kern="0" baseline="30000" dirty="0">
                          <a:effectLst/>
                        </a:rPr>
                        <a:t>4</a:t>
                      </a:r>
                      <a:endParaRPr lang="zh-CN" sz="2000" kern="100" dirty="0">
                        <a:effectLst/>
                        <a:latin typeface="Times New Roman"/>
                        <a:ea typeface="宋体"/>
                      </a:endParaRPr>
                    </a:p>
                  </a:txBody>
                  <a:tcPr marL="68580" marR="68580" marT="0" marB="0" anchor="ctr"/>
                </a:tc>
                <a:tc>
                  <a:txBody>
                    <a:bodyPr/>
                    <a:lstStyle/>
                    <a:p>
                      <a:pPr algn="just">
                        <a:spcAft>
                          <a:spcPts val="0"/>
                        </a:spcAft>
                      </a:pPr>
                      <a:r>
                        <a:rPr lang="en-US" sz="2000" kern="0" dirty="0">
                          <a:effectLst/>
                        </a:rPr>
                        <a:t>2.97</a:t>
                      </a:r>
                      <a:r>
                        <a:rPr lang="zh-CN" sz="2000" kern="0" dirty="0">
                          <a:effectLst/>
                        </a:rPr>
                        <a:t>×</a:t>
                      </a:r>
                      <a:r>
                        <a:rPr lang="en-US" sz="2000" kern="0" dirty="0">
                          <a:effectLst/>
                        </a:rPr>
                        <a:t>10</a:t>
                      </a:r>
                      <a:r>
                        <a:rPr lang="en-US" sz="2000" kern="0" baseline="30000" dirty="0">
                          <a:effectLst/>
                        </a:rPr>
                        <a:t>3</a:t>
                      </a:r>
                      <a:endParaRPr lang="zh-CN" sz="2000" kern="100" dirty="0">
                        <a:effectLst/>
                        <a:latin typeface="Times New Roman"/>
                        <a:ea typeface="宋体"/>
                      </a:endParaRPr>
                    </a:p>
                  </a:txBody>
                  <a:tcPr marL="68580" marR="68580" marT="0" marB="0" anchor="ctr"/>
                </a:tc>
              </a:tr>
              <a:tr h="847350">
                <a:tc>
                  <a:txBody>
                    <a:bodyPr/>
                    <a:lstStyle/>
                    <a:p>
                      <a:pPr algn="just">
                        <a:spcAft>
                          <a:spcPts val="0"/>
                        </a:spcAft>
                      </a:pPr>
                      <a:r>
                        <a:rPr lang="zh-CN" sz="2000" kern="100">
                          <a:effectLst/>
                        </a:rPr>
                        <a:t>相对偏差（绝对值）</a:t>
                      </a:r>
                      <a:endParaRPr lang="zh-CN" sz="2000" kern="100">
                        <a:effectLst/>
                        <a:latin typeface="Times New Roman"/>
                        <a:ea typeface="宋体"/>
                      </a:endParaRPr>
                    </a:p>
                  </a:txBody>
                  <a:tcPr marL="68580" marR="68580" marT="0" marB="0" anchor="ctr"/>
                </a:tc>
                <a:tc>
                  <a:txBody>
                    <a:bodyPr/>
                    <a:lstStyle/>
                    <a:p>
                      <a:pPr algn="just">
                        <a:spcAft>
                          <a:spcPts val="0"/>
                        </a:spcAft>
                      </a:pPr>
                      <a:r>
                        <a:rPr lang="en-US" sz="2000" kern="100">
                          <a:effectLst/>
                        </a:rPr>
                        <a:t>12%</a:t>
                      </a:r>
                      <a:endParaRPr lang="zh-CN" sz="2000" kern="100">
                        <a:effectLst/>
                        <a:latin typeface="Times New Roman"/>
                        <a:ea typeface="宋体"/>
                      </a:endParaRPr>
                    </a:p>
                  </a:txBody>
                  <a:tcPr marL="68580" marR="68580" marT="0" marB="0" anchor="ctr"/>
                </a:tc>
                <a:tc>
                  <a:txBody>
                    <a:bodyPr/>
                    <a:lstStyle/>
                    <a:p>
                      <a:pPr algn="just">
                        <a:spcAft>
                          <a:spcPts val="0"/>
                        </a:spcAft>
                      </a:pPr>
                      <a:r>
                        <a:rPr lang="en-US" sz="2000" kern="0">
                          <a:effectLst/>
                        </a:rPr>
                        <a:t>12%</a:t>
                      </a:r>
                      <a:endParaRPr lang="zh-CN" sz="2000" kern="100">
                        <a:effectLst/>
                        <a:latin typeface="Times New Roman"/>
                        <a:ea typeface="宋体"/>
                      </a:endParaRPr>
                    </a:p>
                  </a:txBody>
                  <a:tcPr marL="68580" marR="68580" marT="0" marB="0" anchor="ctr"/>
                </a:tc>
                <a:tc>
                  <a:txBody>
                    <a:bodyPr/>
                    <a:lstStyle/>
                    <a:p>
                      <a:pPr algn="just">
                        <a:spcAft>
                          <a:spcPts val="0"/>
                        </a:spcAft>
                      </a:pPr>
                      <a:r>
                        <a:rPr lang="en-US" sz="2000" kern="0" dirty="0">
                          <a:effectLst/>
                        </a:rPr>
                        <a:t>14%</a:t>
                      </a:r>
                      <a:endParaRPr lang="zh-CN" sz="2000" kern="100" dirty="0">
                        <a:effectLst/>
                        <a:latin typeface="Times New Roman"/>
                        <a:ea typeface="宋体"/>
                      </a:endParaRPr>
                    </a:p>
                  </a:txBody>
                  <a:tcPr marL="68580" marR="68580" marT="0" marB="0" anchor="ctr"/>
                </a:tc>
              </a:tr>
            </a:tbl>
          </a:graphicData>
        </a:graphic>
      </p:graphicFrame>
    </p:spTree>
    <p:extLst>
      <p:ext uri="{BB962C8B-B14F-4D97-AF65-F5344CB8AC3E}">
        <p14:creationId xmlns:p14="http://schemas.microsoft.com/office/powerpoint/2010/main" val="5669855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750" y="188913"/>
            <a:ext cx="8229600" cy="1600200"/>
          </a:xfrm>
        </p:spPr>
        <p:txBody>
          <a:bodyPr/>
          <a:lstStyle/>
          <a:p>
            <a:pPr eaLnBrk="1" fontAlgn="auto" hangingPunct="1">
              <a:spcAft>
                <a:spcPts val="0"/>
              </a:spcAft>
              <a:defRPr/>
            </a:pPr>
            <a:r>
              <a:rPr lang="zh-CN" altLang="en-US" dirty="0" smtClean="0"/>
              <a:t>小结</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2431045088"/>
              </p:ext>
            </p:extLst>
          </p:nvPr>
        </p:nvGraphicFramePr>
        <p:xfrm>
          <a:off x="899592" y="1788260"/>
          <a:ext cx="7776864" cy="47370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eaLnBrk="1" fontAlgn="auto" hangingPunct="1">
              <a:spcAft>
                <a:spcPts val="0"/>
              </a:spcAft>
              <a:defRPr/>
            </a:pPr>
            <a:endParaRPr lang="zh-CN" altLang="en-US"/>
          </a:p>
        </p:txBody>
      </p:sp>
      <p:sp>
        <p:nvSpPr>
          <p:cNvPr id="45059" name="内容占位符 2"/>
          <p:cNvSpPr>
            <a:spLocks noGrp="1"/>
          </p:cNvSpPr>
          <p:nvPr>
            <p:ph idx="1"/>
          </p:nvPr>
        </p:nvSpPr>
        <p:spPr/>
        <p:txBody>
          <a:bodyPr/>
          <a:lstStyle/>
          <a:p>
            <a:pPr eaLnBrk="1" hangingPunct="1"/>
            <a:endParaRPr lang="zh-CN" altLang="en-US" smtClean="0"/>
          </a:p>
        </p:txBody>
      </p:sp>
      <p:sp>
        <p:nvSpPr>
          <p:cNvPr id="4" name="Rectangle 3"/>
          <p:cNvSpPr>
            <a:spLocks noChangeArrowheads="1"/>
          </p:cNvSpPr>
          <p:nvPr/>
        </p:nvSpPr>
        <p:spPr bwMode="auto">
          <a:xfrm>
            <a:off x="611560" y="1700808"/>
            <a:ext cx="7776864" cy="3888829"/>
          </a:xfrm>
          <a:prstGeom prst="rect">
            <a:avLst/>
          </a:prstGeom>
          <a:ln>
            <a:solidFill>
              <a:schemeClr val="bg1"/>
            </a:solidFill>
          </a:ln>
        </p:spPr>
        <p:style>
          <a:lnRef idx="1">
            <a:schemeClr val="accent1"/>
          </a:lnRef>
          <a:fillRef idx="2">
            <a:schemeClr val="accent1"/>
          </a:fillRef>
          <a:effectRef idx="1">
            <a:schemeClr val="accent1"/>
          </a:effectRef>
          <a:fontRef idx="minor">
            <a:schemeClr val="dk1"/>
          </a:fontRef>
        </p:style>
        <p:txBody>
          <a:bodyPr lIns="0" rIns="0"/>
          <a:lstStyle/>
          <a:p>
            <a:pPr algn="ctr">
              <a:lnSpc>
                <a:spcPct val="120000"/>
              </a:lnSpc>
              <a:spcBef>
                <a:spcPct val="20000"/>
              </a:spcBef>
              <a:defRPr/>
            </a:pPr>
            <a:r>
              <a:rPr lang="zh-CN" altLang="en-US" sz="4000" dirty="0" smtClean="0">
                <a:latin typeface="华文彩云" pitchFamily="2" charset="-122"/>
                <a:ea typeface="华文彩云" pitchFamily="2" charset="-122"/>
              </a:rPr>
              <a:t>    致谢</a:t>
            </a:r>
            <a:endParaRPr lang="en-US" altLang="zh-CN" sz="4000" dirty="0">
              <a:latin typeface="华文彩云" pitchFamily="2" charset="-122"/>
              <a:ea typeface="华文彩云" pitchFamily="2" charset="-122"/>
            </a:endParaRPr>
          </a:p>
          <a:p>
            <a:pPr marL="457200" indent="-457200" algn="ctr">
              <a:lnSpc>
                <a:spcPct val="120000"/>
              </a:lnSpc>
              <a:spcBef>
                <a:spcPct val="20000"/>
              </a:spcBef>
              <a:buFont typeface="Wingdings" pitchFamily="2" charset="2"/>
              <a:buChar char="u"/>
              <a:defRPr/>
            </a:pPr>
            <a:r>
              <a:rPr lang="zh-CN" altLang="en-US" sz="3200" dirty="0" smtClean="0">
                <a:latin typeface="华文行楷" pitchFamily="2" charset="-122"/>
                <a:ea typeface="华文行楷" pitchFamily="2" charset="-122"/>
              </a:rPr>
              <a:t>原子能院课题组同事、李笑梅老师等</a:t>
            </a:r>
            <a:endParaRPr lang="en-US" altLang="zh-CN" sz="3200" dirty="0" smtClean="0">
              <a:latin typeface="华文行楷" pitchFamily="2" charset="-122"/>
              <a:ea typeface="华文行楷" pitchFamily="2" charset="-122"/>
            </a:endParaRPr>
          </a:p>
          <a:p>
            <a:pPr marL="457200" indent="-457200" algn="ctr">
              <a:lnSpc>
                <a:spcPct val="120000"/>
              </a:lnSpc>
              <a:spcBef>
                <a:spcPct val="20000"/>
              </a:spcBef>
              <a:buFont typeface="Wingdings" pitchFamily="2" charset="2"/>
              <a:buChar char="u"/>
              <a:defRPr/>
            </a:pPr>
            <a:r>
              <a:rPr lang="zh-CN" altLang="en-US" sz="3200" dirty="0" smtClean="0">
                <a:latin typeface="华文行楷" pitchFamily="2" charset="-122"/>
                <a:ea typeface="华文行楷" pitchFamily="2" charset="-122"/>
              </a:rPr>
              <a:t>高能所祁辉荣、孙志嘉、周剑荣老师等</a:t>
            </a:r>
            <a:endParaRPr lang="en-US" altLang="zh-CN" sz="3200" dirty="0" smtClean="0">
              <a:latin typeface="华文行楷" pitchFamily="2" charset="-122"/>
              <a:ea typeface="华文行楷" pitchFamily="2" charset="-122"/>
            </a:endParaRPr>
          </a:p>
          <a:p>
            <a:pPr marL="457200" indent="-457200" algn="ctr">
              <a:lnSpc>
                <a:spcPct val="120000"/>
              </a:lnSpc>
              <a:spcBef>
                <a:spcPct val="20000"/>
              </a:spcBef>
              <a:buFont typeface="Wingdings" pitchFamily="2" charset="2"/>
              <a:buChar char="u"/>
              <a:defRPr/>
            </a:pPr>
            <a:r>
              <a:rPr lang="zh-CN" altLang="en-US" sz="3200" dirty="0" smtClean="0">
                <a:latin typeface="华文行楷" pitchFamily="2" charset="-122"/>
                <a:ea typeface="华文行楷" pitchFamily="2" charset="-122"/>
              </a:rPr>
              <a:t>谢谢大家</a:t>
            </a:r>
            <a:endParaRPr lang="en-US" altLang="zh-CN" sz="3200" dirty="0">
              <a:latin typeface="华文行楷" pitchFamily="2" charset="-122"/>
              <a:ea typeface="华文行楷"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349151" y="1196752"/>
            <a:ext cx="8497887" cy="5022016"/>
          </a:xfrm>
        </p:spPr>
        <p:txBody>
          <a:bodyPr>
            <a:spAutoFit/>
          </a:bodyPr>
          <a:lstStyle/>
          <a:p>
            <a:pPr eaLnBrk="1" fontAlgn="auto" hangingPunct="1">
              <a:lnSpc>
                <a:spcPct val="150000"/>
              </a:lnSpc>
              <a:spcBef>
                <a:spcPts val="0"/>
              </a:spcBef>
              <a:spcAft>
                <a:spcPts val="0"/>
              </a:spcAft>
              <a:buFont typeface="Wingdings" pitchFamily="2" charset="2"/>
              <a:buChar char="l"/>
              <a:defRPr/>
            </a:pPr>
            <a:r>
              <a:rPr lang="zh-CN" altLang="en-US" b="1" kern="0" spc="300" dirty="0">
                <a:solidFill>
                  <a:srgbClr val="2D2D8A"/>
                </a:solidFill>
                <a:latin typeface="华文仿宋" pitchFamily="2" charset="-122"/>
                <a:ea typeface="华文仿宋" pitchFamily="2" charset="-122"/>
              </a:rPr>
              <a:t>微观</a:t>
            </a:r>
            <a:r>
              <a:rPr lang="zh-CN" altLang="en-US" b="1" kern="0" spc="300" dirty="0" smtClean="0">
                <a:solidFill>
                  <a:srgbClr val="2D2D8A"/>
                </a:solidFill>
                <a:latin typeface="华文仿宋" pitchFamily="2" charset="-122"/>
                <a:ea typeface="华文仿宋" pitchFamily="2" charset="-122"/>
              </a:rPr>
              <a:t>尺度辐射作用具有</a:t>
            </a:r>
            <a:r>
              <a:rPr lang="zh-CN" altLang="en-US" b="1" kern="0" spc="300" dirty="0">
                <a:solidFill>
                  <a:srgbClr val="2D2D8A"/>
                </a:solidFill>
                <a:latin typeface="华文仿宋" pitchFamily="2" charset="-122"/>
                <a:ea typeface="华文仿宋" pitchFamily="2" charset="-122"/>
              </a:rPr>
              <a:t>高度的随机性</a:t>
            </a:r>
            <a:r>
              <a:rPr lang="zh-CN" altLang="en-US" b="1" kern="0" spc="300" dirty="0" smtClean="0">
                <a:solidFill>
                  <a:srgbClr val="2D2D8A"/>
                </a:solidFill>
                <a:latin typeface="华文仿宋" pitchFamily="2" charset="-122"/>
                <a:ea typeface="华文仿宋" pitchFamily="2" charset="-122"/>
              </a:rPr>
              <a:t>，辐射</a:t>
            </a:r>
            <a:r>
              <a:rPr lang="zh-CN" altLang="en-US" b="1" kern="0" spc="300" dirty="0">
                <a:solidFill>
                  <a:srgbClr val="2D2D8A"/>
                </a:solidFill>
                <a:latin typeface="华文仿宋" pitchFamily="2" charset="-122"/>
                <a:ea typeface="华文仿宋" pitchFamily="2" charset="-122"/>
              </a:rPr>
              <a:t>引起</a:t>
            </a:r>
            <a:r>
              <a:rPr lang="zh-CN" altLang="en-US" b="1" kern="0" spc="300" dirty="0" smtClean="0">
                <a:solidFill>
                  <a:srgbClr val="2D2D8A"/>
                </a:solidFill>
                <a:latin typeface="华文仿宋" pitchFamily="2" charset="-122"/>
                <a:ea typeface="华文仿宋" pitchFamily="2" charset="-122"/>
              </a:rPr>
              <a:t>的变化决定</a:t>
            </a:r>
            <a:r>
              <a:rPr lang="zh-CN" altLang="en-US" b="1" kern="0" spc="300" dirty="0">
                <a:solidFill>
                  <a:srgbClr val="2D2D8A"/>
                </a:solidFill>
                <a:latin typeface="华文仿宋" pitchFamily="2" charset="-122"/>
                <a:ea typeface="华文仿宋" pitchFamily="2" charset="-122"/>
              </a:rPr>
              <a:t>于</a:t>
            </a:r>
            <a:r>
              <a:rPr lang="zh-CN" altLang="en-US" b="1" kern="0" spc="300" dirty="0">
                <a:solidFill>
                  <a:srgbClr val="FF0000"/>
                </a:solidFill>
                <a:latin typeface="华文仿宋" pitchFamily="2" charset="-122"/>
                <a:ea typeface="华文仿宋" pitchFamily="2" charset="-122"/>
              </a:rPr>
              <a:t>微观结构中能量沉积事件的数量、大小和分布</a:t>
            </a:r>
            <a:r>
              <a:rPr lang="zh-CN" altLang="en-US" b="1" kern="0" spc="300" dirty="0" smtClean="0">
                <a:solidFill>
                  <a:srgbClr val="FF0000"/>
                </a:solidFill>
                <a:latin typeface="华文仿宋" pitchFamily="2" charset="-122"/>
                <a:ea typeface="华文仿宋" pitchFamily="2" charset="-122"/>
              </a:rPr>
              <a:t>。</a:t>
            </a:r>
            <a:r>
              <a:rPr lang="en-US" altLang="zh-CN" b="1" kern="0" spc="300" dirty="0" smtClean="0">
                <a:solidFill>
                  <a:srgbClr val="FF0000"/>
                </a:solidFill>
                <a:latin typeface="华文仿宋" pitchFamily="2" charset="-122"/>
                <a:ea typeface="华文仿宋" pitchFamily="2" charset="-122"/>
              </a:rPr>
              <a:t> </a:t>
            </a:r>
          </a:p>
          <a:p>
            <a:pPr eaLnBrk="1" fontAlgn="auto" hangingPunct="1">
              <a:lnSpc>
                <a:spcPct val="150000"/>
              </a:lnSpc>
              <a:spcBef>
                <a:spcPts val="0"/>
              </a:spcBef>
              <a:spcAft>
                <a:spcPts val="0"/>
              </a:spcAft>
              <a:buFont typeface="Wingdings" pitchFamily="2" charset="2"/>
              <a:buChar char="l"/>
              <a:defRPr/>
            </a:pPr>
            <a:r>
              <a:rPr lang="zh-CN" altLang="en-US" b="1" kern="0" spc="300" dirty="0" smtClean="0">
                <a:solidFill>
                  <a:srgbClr val="2D2D8A"/>
                </a:solidFill>
                <a:latin typeface="华文仿宋" pitchFamily="2" charset="-122"/>
                <a:ea typeface="华文仿宋" pitchFamily="2" charset="-122"/>
              </a:rPr>
              <a:t>组织等效正比计数器（</a:t>
            </a:r>
            <a:r>
              <a:rPr lang="en-US" altLang="zh-CN" b="1" kern="0" spc="300" dirty="0" smtClean="0">
                <a:solidFill>
                  <a:srgbClr val="2D2D8A"/>
                </a:solidFill>
                <a:latin typeface="华文仿宋" pitchFamily="2" charset="-122"/>
                <a:ea typeface="华文仿宋" pitchFamily="2" charset="-122"/>
              </a:rPr>
              <a:t>TEPC</a:t>
            </a:r>
            <a:r>
              <a:rPr lang="zh-CN" altLang="en-US" b="1" kern="0" spc="300" dirty="0" smtClean="0">
                <a:solidFill>
                  <a:srgbClr val="2D2D8A"/>
                </a:solidFill>
                <a:latin typeface="华文仿宋" pitchFamily="2" charset="-122"/>
                <a:ea typeface="华文仿宋" pitchFamily="2" charset="-122"/>
              </a:rPr>
              <a:t>）测量微米级细胞组织</a:t>
            </a:r>
            <a:r>
              <a:rPr lang="zh-CN" altLang="en-US" b="1" kern="0" spc="300" dirty="0" smtClean="0">
                <a:solidFill>
                  <a:srgbClr val="00B050"/>
                </a:solidFill>
                <a:latin typeface="华文仿宋" pitchFamily="2" charset="-122"/>
                <a:ea typeface="华文仿宋" pitchFamily="2" charset="-122"/>
              </a:rPr>
              <a:t>线能谱</a:t>
            </a:r>
            <a:r>
              <a:rPr lang="en-US" altLang="zh-CN" b="1" kern="0" spc="300" dirty="0" smtClean="0">
                <a:solidFill>
                  <a:srgbClr val="00B050"/>
                </a:solidFill>
                <a:latin typeface="华文仿宋" pitchFamily="2" charset="-122"/>
                <a:ea typeface="华文仿宋" pitchFamily="2" charset="-122"/>
              </a:rPr>
              <a:t>(</a:t>
            </a:r>
            <a:r>
              <a:rPr lang="zh-CN" altLang="en-US" b="1" kern="0" spc="300" dirty="0" smtClean="0">
                <a:solidFill>
                  <a:srgbClr val="00B050"/>
                </a:solidFill>
                <a:latin typeface="华文仿宋" pitchFamily="2" charset="-122"/>
                <a:ea typeface="华文仿宋" pitchFamily="2" charset="-122"/>
              </a:rPr>
              <a:t>线能区间的频率分布、剂量分布）等，且具有一定粒子分辨能力。</a:t>
            </a:r>
            <a:endParaRPr lang="en-US" altLang="zh-CN" b="1" kern="0" spc="300" dirty="0" smtClean="0">
              <a:solidFill>
                <a:srgbClr val="00B050"/>
              </a:solidFill>
              <a:latin typeface="华文仿宋" pitchFamily="2" charset="-122"/>
              <a:ea typeface="华文仿宋" pitchFamily="2" charset="-122"/>
            </a:endParaRPr>
          </a:p>
          <a:p>
            <a:pPr eaLnBrk="1" fontAlgn="auto" hangingPunct="1">
              <a:lnSpc>
                <a:spcPct val="150000"/>
              </a:lnSpc>
              <a:spcBef>
                <a:spcPts val="0"/>
              </a:spcBef>
              <a:spcAft>
                <a:spcPts val="0"/>
              </a:spcAft>
              <a:buFont typeface="Wingdings" pitchFamily="2" charset="2"/>
              <a:buChar char="l"/>
              <a:defRPr/>
            </a:pPr>
            <a:r>
              <a:rPr lang="zh-CN" altLang="en-US" b="1" kern="0" spc="300" dirty="0" smtClean="0">
                <a:solidFill>
                  <a:srgbClr val="2D2D8A"/>
                </a:solidFill>
                <a:latin typeface="华文仿宋" pitchFamily="2" charset="-122"/>
                <a:ea typeface="华文仿宋" pitchFamily="2" charset="-122"/>
              </a:rPr>
              <a:t>用于多种混合辐射场的剂量监测、辐射效应评估，</a:t>
            </a:r>
            <a:r>
              <a:rPr lang="en-US" altLang="zh-CN" b="1" kern="0" spc="300" dirty="0">
                <a:solidFill>
                  <a:srgbClr val="2D2D8A"/>
                </a:solidFill>
                <a:latin typeface="华文仿宋" pitchFamily="2" charset="-122"/>
                <a:ea typeface="华文仿宋" pitchFamily="2" charset="-122"/>
              </a:rPr>
              <a:t> </a:t>
            </a:r>
            <a:r>
              <a:rPr lang="zh-CN" altLang="en-US" b="1" kern="0" spc="300" dirty="0" smtClean="0">
                <a:solidFill>
                  <a:srgbClr val="2D2D8A"/>
                </a:solidFill>
                <a:latin typeface="华文仿宋" pitchFamily="2" charset="-122"/>
                <a:ea typeface="华文仿宋" pitchFamily="2" charset="-122"/>
              </a:rPr>
              <a:t>如空间辐射、地面核设施、硼中子俘获治疗</a:t>
            </a:r>
            <a:endParaRPr lang="en-US" altLang="zh-CN" b="1" kern="0" spc="300" dirty="0" smtClean="0">
              <a:solidFill>
                <a:srgbClr val="2D2D8A"/>
              </a:solidFill>
              <a:latin typeface="华文仿宋" pitchFamily="2" charset="-122"/>
              <a:ea typeface="华文仿宋" pitchFamily="2" charset="-122"/>
            </a:endParaRPr>
          </a:p>
          <a:p>
            <a:pPr marL="0" indent="0" eaLnBrk="1" fontAlgn="auto" hangingPunct="1">
              <a:lnSpc>
                <a:spcPct val="150000"/>
              </a:lnSpc>
              <a:spcBef>
                <a:spcPts val="0"/>
              </a:spcBef>
              <a:spcAft>
                <a:spcPts val="0"/>
              </a:spcAft>
              <a:buNone/>
              <a:defRPr/>
            </a:pPr>
            <a:r>
              <a:rPr lang="zh-CN" altLang="en-US" b="1" kern="0" spc="300" dirty="0" smtClean="0">
                <a:solidFill>
                  <a:srgbClr val="2D2D8A"/>
                </a:solidFill>
                <a:latin typeface="华文仿宋" pitchFamily="2" charset="-122"/>
                <a:ea typeface="华文仿宋" pitchFamily="2" charset="-122"/>
              </a:rPr>
              <a:t>  （</a:t>
            </a:r>
            <a:r>
              <a:rPr lang="en-US" altLang="zh-CN" b="1" kern="0" spc="300" dirty="0" smtClean="0">
                <a:solidFill>
                  <a:srgbClr val="2D2D8A"/>
                </a:solidFill>
                <a:latin typeface="华文仿宋" pitchFamily="2" charset="-122"/>
                <a:ea typeface="华文仿宋" pitchFamily="2" charset="-122"/>
              </a:rPr>
              <a:t>BNCT</a:t>
            </a:r>
            <a:r>
              <a:rPr lang="zh-CN" altLang="en-US" b="1" kern="0" spc="300" dirty="0" smtClean="0">
                <a:solidFill>
                  <a:srgbClr val="2D2D8A"/>
                </a:solidFill>
                <a:latin typeface="华文仿宋" pitchFamily="2" charset="-122"/>
                <a:ea typeface="华文仿宋" pitchFamily="2" charset="-122"/>
              </a:rPr>
              <a:t>）等</a:t>
            </a:r>
            <a:r>
              <a:rPr lang="zh-CN" altLang="en-US" b="1" kern="0" spc="300" dirty="0">
                <a:solidFill>
                  <a:srgbClr val="2D2D8A"/>
                </a:solidFill>
                <a:latin typeface="华文仿宋" pitchFamily="2" charset="-122"/>
                <a:ea typeface="华文仿宋" pitchFamily="2" charset="-122"/>
              </a:rPr>
              <a:t>。</a:t>
            </a:r>
            <a:endParaRPr lang="zh-CN" altLang="en-US" sz="1800" kern="0" dirty="0">
              <a:solidFill>
                <a:sysClr val="windowText" lastClr="000000"/>
              </a:solidFill>
              <a:latin typeface="Arial" charset="0"/>
            </a:endParaRPr>
          </a:p>
        </p:txBody>
      </p:sp>
      <p:pic>
        <p:nvPicPr>
          <p:cNvPr id="2662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4869160"/>
            <a:ext cx="2258814" cy="2191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标题 1"/>
          <p:cNvSpPr>
            <a:spLocks noGrp="1"/>
          </p:cNvSpPr>
          <p:nvPr>
            <p:ph type="title"/>
          </p:nvPr>
        </p:nvSpPr>
        <p:spPr>
          <a:xfrm>
            <a:off x="899592" y="-315416"/>
            <a:ext cx="8891588" cy="1123950"/>
          </a:xfrm>
        </p:spPr>
        <p:txBody>
          <a:bodyPr/>
          <a:lstStyle/>
          <a:p>
            <a:pPr>
              <a:defRPr/>
            </a:pPr>
            <a:r>
              <a:rPr lang="en-US" altLang="zh-CN" b="1" kern="0" spc="300" dirty="0" smtClean="0">
                <a:solidFill>
                  <a:srgbClr val="2D2D8A"/>
                </a:solidFill>
                <a:effectLst/>
                <a:latin typeface="华文仿宋" pitchFamily="2" charset="-122"/>
                <a:ea typeface="华文仿宋" pitchFamily="2" charset="-122"/>
              </a:rPr>
              <a:t/>
            </a:r>
            <a:br>
              <a:rPr lang="en-US" altLang="zh-CN" b="1" kern="0" spc="300" dirty="0" smtClean="0">
                <a:solidFill>
                  <a:srgbClr val="2D2D8A"/>
                </a:solidFill>
                <a:effectLst/>
                <a:latin typeface="华文仿宋" pitchFamily="2" charset="-122"/>
                <a:ea typeface="华文仿宋" pitchFamily="2" charset="-122"/>
              </a:rPr>
            </a:br>
            <a:r>
              <a:rPr lang="en-US" altLang="zh-CN" b="1" kern="0" spc="300" dirty="0">
                <a:solidFill>
                  <a:srgbClr val="2D2D8A"/>
                </a:solidFill>
                <a:effectLst/>
                <a:latin typeface="华文仿宋" pitchFamily="2" charset="-122"/>
                <a:ea typeface="华文仿宋" pitchFamily="2" charset="-122"/>
              </a:rPr>
              <a:t/>
            </a:r>
            <a:br>
              <a:rPr lang="en-US" altLang="zh-CN" b="1" kern="0" spc="300" dirty="0">
                <a:solidFill>
                  <a:srgbClr val="2D2D8A"/>
                </a:solidFill>
                <a:effectLst/>
                <a:latin typeface="华文仿宋" pitchFamily="2" charset="-122"/>
                <a:ea typeface="华文仿宋" pitchFamily="2" charset="-122"/>
              </a:rPr>
            </a:br>
            <a:r>
              <a:rPr lang="en-US" altLang="zh-CN" b="1" kern="0" spc="300" dirty="0" smtClean="0">
                <a:solidFill>
                  <a:srgbClr val="2D2D8A"/>
                </a:solidFill>
                <a:effectLst/>
                <a:latin typeface="华文仿宋" pitchFamily="2" charset="-122"/>
                <a:ea typeface="华文仿宋" pitchFamily="2" charset="-122"/>
              </a:rPr>
              <a:t/>
            </a:r>
            <a:br>
              <a:rPr lang="en-US" altLang="zh-CN" b="1" kern="0" spc="300" dirty="0" smtClean="0">
                <a:solidFill>
                  <a:srgbClr val="2D2D8A"/>
                </a:solidFill>
                <a:effectLst/>
                <a:latin typeface="华文仿宋" pitchFamily="2" charset="-122"/>
                <a:ea typeface="华文仿宋" pitchFamily="2" charset="-122"/>
              </a:rPr>
            </a:br>
            <a:r>
              <a:rPr lang="en-US" altLang="zh-CN" b="1" kern="0" spc="300" dirty="0">
                <a:solidFill>
                  <a:srgbClr val="2D2D8A"/>
                </a:solidFill>
                <a:effectLst/>
                <a:latin typeface="华文仿宋" pitchFamily="2" charset="-122"/>
                <a:ea typeface="华文仿宋" pitchFamily="2" charset="-122"/>
              </a:rPr>
              <a:t/>
            </a:r>
            <a:br>
              <a:rPr lang="en-US" altLang="zh-CN" b="1" kern="0" spc="300" dirty="0">
                <a:solidFill>
                  <a:srgbClr val="2D2D8A"/>
                </a:solidFill>
                <a:effectLst/>
                <a:latin typeface="华文仿宋" pitchFamily="2" charset="-122"/>
                <a:ea typeface="华文仿宋" pitchFamily="2" charset="-122"/>
              </a:rPr>
            </a:br>
            <a:r>
              <a:rPr lang="en-US" altLang="zh-CN" b="1" kern="0" spc="300" dirty="0" smtClean="0">
                <a:solidFill>
                  <a:srgbClr val="2D2D8A"/>
                </a:solidFill>
                <a:effectLst/>
                <a:latin typeface="华文仿宋" pitchFamily="2" charset="-122"/>
                <a:ea typeface="华文仿宋" pitchFamily="2" charset="-122"/>
              </a:rPr>
              <a:t/>
            </a:r>
            <a:br>
              <a:rPr lang="en-US" altLang="zh-CN" b="1" kern="0" spc="300" dirty="0" smtClean="0">
                <a:solidFill>
                  <a:srgbClr val="2D2D8A"/>
                </a:solidFill>
                <a:effectLst/>
                <a:latin typeface="华文仿宋" pitchFamily="2" charset="-122"/>
                <a:ea typeface="华文仿宋" pitchFamily="2" charset="-122"/>
              </a:rPr>
            </a:br>
            <a:r>
              <a:rPr lang="zh-CN" altLang="en-US" b="1" kern="0" spc="300" dirty="0">
                <a:solidFill>
                  <a:srgbClr val="2D2D8A"/>
                </a:solidFill>
                <a:effectLst/>
                <a:latin typeface="华文仿宋" pitchFamily="2" charset="-122"/>
                <a:ea typeface="华文仿宋" pitchFamily="2" charset="-122"/>
              </a:rPr>
              <a:t>引言</a:t>
            </a:r>
            <a:endParaRPr lang="zh-CN" altLang="en-US" sz="4400" dirty="0">
              <a:latin typeface="幼圆" pitchFamily="49"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288" y="1125538"/>
            <a:ext cx="8229600" cy="690562"/>
          </a:xfrm>
        </p:spPr>
        <p:txBody>
          <a:bodyPr/>
          <a:lstStyle/>
          <a:p>
            <a:pPr eaLnBrk="1" fontAlgn="auto" hangingPunct="1">
              <a:spcAft>
                <a:spcPts val="0"/>
              </a:spcAft>
              <a:defRPr/>
            </a:pPr>
            <a:r>
              <a:rPr lang="zh-CN" altLang="en-US" dirty="0" smtClean="0"/>
              <a:t>目录</a:t>
            </a:r>
            <a:endParaRPr lang="zh-CN" altLang="en-US" dirty="0"/>
          </a:p>
        </p:txBody>
      </p:sp>
      <p:sp>
        <p:nvSpPr>
          <p:cNvPr id="14339" name="Line 30"/>
          <p:cNvSpPr>
            <a:spLocks noChangeShapeType="1"/>
          </p:cNvSpPr>
          <p:nvPr/>
        </p:nvSpPr>
        <p:spPr bwMode="auto">
          <a:xfrm>
            <a:off x="2127250" y="2924175"/>
            <a:ext cx="4800600" cy="0"/>
          </a:xfrm>
          <a:prstGeom prst="line">
            <a:avLst/>
          </a:prstGeom>
          <a:noFill/>
          <a:ln w="25400">
            <a:solidFill>
              <a:schemeClr val="folHlink"/>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340" name="Line 30"/>
          <p:cNvSpPr>
            <a:spLocks noChangeShapeType="1"/>
          </p:cNvSpPr>
          <p:nvPr/>
        </p:nvSpPr>
        <p:spPr bwMode="auto">
          <a:xfrm>
            <a:off x="2127250" y="2133600"/>
            <a:ext cx="4800600" cy="0"/>
          </a:xfrm>
          <a:prstGeom prst="line">
            <a:avLst/>
          </a:prstGeom>
          <a:noFill/>
          <a:ln w="25400">
            <a:solidFill>
              <a:schemeClr val="folHlink"/>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342" name="Line 30"/>
          <p:cNvSpPr>
            <a:spLocks noChangeShapeType="1"/>
          </p:cNvSpPr>
          <p:nvPr/>
        </p:nvSpPr>
        <p:spPr bwMode="auto">
          <a:xfrm>
            <a:off x="2162175" y="3861048"/>
            <a:ext cx="4800600" cy="0"/>
          </a:xfrm>
          <a:prstGeom prst="line">
            <a:avLst/>
          </a:prstGeom>
          <a:noFill/>
          <a:ln w="25400">
            <a:solidFill>
              <a:schemeClr val="folHlink"/>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343" name="Line 30"/>
          <p:cNvSpPr>
            <a:spLocks noChangeShapeType="1"/>
          </p:cNvSpPr>
          <p:nvPr/>
        </p:nvSpPr>
        <p:spPr bwMode="auto">
          <a:xfrm>
            <a:off x="2162175" y="4797152"/>
            <a:ext cx="4800600" cy="0"/>
          </a:xfrm>
          <a:prstGeom prst="line">
            <a:avLst/>
          </a:prstGeom>
          <a:noFill/>
          <a:ln w="25400">
            <a:solidFill>
              <a:schemeClr val="folHlink"/>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 name="TextBox 5"/>
          <p:cNvSpPr txBox="1"/>
          <p:nvPr/>
        </p:nvSpPr>
        <p:spPr>
          <a:xfrm>
            <a:off x="1503213" y="4005064"/>
            <a:ext cx="6048672" cy="584775"/>
          </a:xfrm>
          <a:prstGeom prst="rect">
            <a:avLst/>
          </a:prstGeom>
          <a:noFill/>
        </p:spPr>
        <p:txBody>
          <a:bodyPr wrap="square">
            <a:spAutoFit/>
          </a:bodyPr>
          <a:lstStyle/>
          <a:p>
            <a:pPr>
              <a:defRPr/>
            </a:pPr>
            <a:r>
              <a:rPr lang="zh-CN" altLang="en-US" sz="3200" dirty="0" smtClean="0">
                <a:solidFill>
                  <a:schemeClr val="tx2">
                    <a:lumMod val="75000"/>
                  </a:schemeClr>
                </a:solidFill>
                <a:latin typeface="+mj-ea"/>
                <a:ea typeface="+mj-ea"/>
              </a:rPr>
              <a:t>  三、</a:t>
            </a:r>
            <a:r>
              <a:rPr lang="en-US" altLang="zh-CN" sz="3200" dirty="0" smtClean="0">
                <a:solidFill>
                  <a:schemeClr val="tx2">
                    <a:lumMod val="75000"/>
                  </a:schemeClr>
                </a:solidFill>
                <a:latin typeface="+mj-ea"/>
              </a:rPr>
              <a:t>γ</a:t>
            </a:r>
            <a:r>
              <a:rPr lang="zh-CN" altLang="en-US" sz="3200" dirty="0">
                <a:solidFill>
                  <a:schemeClr val="tx2">
                    <a:lumMod val="75000"/>
                  </a:schemeClr>
                </a:solidFill>
                <a:latin typeface="+mj-ea"/>
              </a:rPr>
              <a:t>、中子辐射线能谱测量</a:t>
            </a:r>
            <a:endParaRPr lang="zh-CN" altLang="en-US" sz="2800" dirty="0">
              <a:solidFill>
                <a:schemeClr val="tx2">
                  <a:lumMod val="75000"/>
                </a:schemeClr>
              </a:solidFill>
              <a:latin typeface="+mj-ea"/>
              <a:ea typeface="+mj-ea"/>
            </a:endParaRPr>
          </a:p>
        </p:txBody>
      </p:sp>
      <p:sp>
        <p:nvSpPr>
          <p:cNvPr id="13" name="TextBox 12"/>
          <p:cNvSpPr txBox="1"/>
          <p:nvPr/>
        </p:nvSpPr>
        <p:spPr>
          <a:xfrm>
            <a:off x="1763688" y="3140968"/>
            <a:ext cx="5320145" cy="584775"/>
          </a:xfrm>
          <a:prstGeom prst="rect">
            <a:avLst/>
          </a:prstGeom>
          <a:noFill/>
        </p:spPr>
        <p:txBody>
          <a:bodyPr wrap="square">
            <a:spAutoFit/>
          </a:bodyPr>
          <a:lstStyle/>
          <a:p>
            <a:pPr>
              <a:tabLst>
                <a:tab pos="446088" algn="l"/>
              </a:tabLst>
              <a:defRPr/>
            </a:pPr>
            <a:r>
              <a:rPr lang="zh-CN" altLang="en-US" sz="3200" dirty="0" smtClean="0">
                <a:solidFill>
                  <a:schemeClr val="tx2">
                    <a:lumMod val="75000"/>
                  </a:schemeClr>
                </a:solidFill>
                <a:latin typeface="+mj-ea"/>
                <a:ea typeface="+mj-ea"/>
              </a:rPr>
              <a:t>   </a:t>
            </a:r>
            <a:r>
              <a:rPr lang="zh-CN" altLang="en-US" sz="3200" dirty="0">
                <a:solidFill>
                  <a:schemeClr val="tx2">
                    <a:lumMod val="75000"/>
                  </a:schemeClr>
                </a:solidFill>
                <a:latin typeface="+mj-ea"/>
                <a:ea typeface="+mj-ea"/>
              </a:rPr>
              <a:t>二</a:t>
            </a:r>
            <a:r>
              <a:rPr lang="zh-CN" altLang="en-US" sz="3200" dirty="0" smtClean="0">
                <a:solidFill>
                  <a:schemeClr val="tx2">
                    <a:lumMod val="75000"/>
                  </a:schemeClr>
                </a:solidFill>
                <a:latin typeface="+mj-ea"/>
                <a:ea typeface="+mj-ea"/>
              </a:rPr>
              <a:t>、</a:t>
            </a:r>
            <a:r>
              <a:rPr lang="en-US" altLang="zh-CN" sz="3200" dirty="0" smtClean="0">
                <a:solidFill>
                  <a:srgbClr val="C00000"/>
                </a:solidFill>
                <a:latin typeface="+mj-ea"/>
                <a:ea typeface="+mj-ea"/>
              </a:rPr>
              <a:t>GEM-TEPC</a:t>
            </a:r>
            <a:r>
              <a:rPr lang="zh-CN" altLang="en-US" sz="3200" dirty="0" smtClean="0">
                <a:solidFill>
                  <a:srgbClr val="C00000"/>
                </a:solidFill>
                <a:latin typeface="+mj-ea"/>
                <a:ea typeface="+mj-ea"/>
              </a:rPr>
              <a:t>设计与测试</a:t>
            </a:r>
            <a:endParaRPr lang="zh-CN" altLang="en-US" sz="3200" dirty="0">
              <a:solidFill>
                <a:srgbClr val="C00000"/>
              </a:solidFill>
              <a:latin typeface="+mj-ea"/>
              <a:ea typeface="+mj-ea"/>
            </a:endParaRPr>
          </a:p>
        </p:txBody>
      </p:sp>
      <p:sp>
        <p:nvSpPr>
          <p:cNvPr id="14" name="TextBox 13"/>
          <p:cNvSpPr txBox="1"/>
          <p:nvPr/>
        </p:nvSpPr>
        <p:spPr>
          <a:xfrm>
            <a:off x="2771800" y="2339975"/>
            <a:ext cx="4371975" cy="584200"/>
          </a:xfrm>
          <a:prstGeom prst="rect">
            <a:avLst/>
          </a:prstGeom>
          <a:noFill/>
        </p:spPr>
        <p:txBody>
          <a:bodyPr>
            <a:spAutoFit/>
          </a:bodyPr>
          <a:lstStyle/>
          <a:p>
            <a:pPr>
              <a:defRPr/>
            </a:pPr>
            <a:r>
              <a:rPr lang="zh-CN" altLang="en-US" sz="3200" dirty="0" smtClean="0">
                <a:solidFill>
                  <a:schemeClr val="tx2">
                    <a:lumMod val="75000"/>
                  </a:schemeClr>
                </a:solidFill>
                <a:latin typeface="+mj-ea"/>
                <a:ea typeface="+mj-ea"/>
              </a:rPr>
              <a:t>一、</a:t>
            </a:r>
            <a:r>
              <a:rPr lang="zh-CN" altLang="en-US" sz="3200" dirty="0" smtClean="0">
                <a:latin typeface="+mj-ea"/>
                <a:ea typeface="+mj-ea"/>
              </a:rPr>
              <a:t>引言</a:t>
            </a:r>
            <a:endParaRPr lang="zh-CN" altLang="en-US" sz="3200" dirty="0">
              <a:latin typeface="+mj-ea"/>
              <a:ea typeface="+mj-ea"/>
            </a:endParaRPr>
          </a:p>
        </p:txBody>
      </p:sp>
      <p:sp>
        <p:nvSpPr>
          <p:cNvPr id="14348" name="Line 30"/>
          <p:cNvSpPr>
            <a:spLocks noChangeShapeType="1"/>
          </p:cNvSpPr>
          <p:nvPr/>
        </p:nvSpPr>
        <p:spPr bwMode="auto">
          <a:xfrm>
            <a:off x="2127249" y="5589240"/>
            <a:ext cx="4800600" cy="0"/>
          </a:xfrm>
          <a:prstGeom prst="line">
            <a:avLst/>
          </a:prstGeom>
          <a:noFill/>
          <a:ln w="25400">
            <a:solidFill>
              <a:schemeClr val="folHlink"/>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 name="TextBox 16"/>
          <p:cNvSpPr txBox="1"/>
          <p:nvPr/>
        </p:nvSpPr>
        <p:spPr>
          <a:xfrm>
            <a:off x="2186037" y="4836120"/>
            <a:ext cx="4352925" cy="584200"/>
          </a:xfrm>
          <a:prstGeom prst="rect">
            <a:avLst/>
          </a:prstGeom>
          <a:noFill/>
        </p:spPr>
        <p:txBody>
          <a:bodyPr>
            <a:spAutoFit/>
          </a:bodyPr>
          <a:lstStyle/>
          <a:p>
            <a:pPr>
              <a:defRPr/>
            </a:pPr>
            <a:r>
              <a:rPr lang="zh-CN" altLang="en-US" sz="3200" dirty="0">
                <a:solidFill>
                  <a:schemeClr val="tx2">
                    <a:lumMod val="75000"/>
                  </a:schemeClr>
                </a:solidFill>
                <a:latin typeface="+mj-ea"/>
                <a:ea typeface="+mj-ea"/>
              </a:rPr>
              <a:t>四</a:t>
            </a:r>
            <a:r>
              <a:rPr lang="zh-CN" altLang="en-US" sz="3200" dirty="0" smtClean="0">
                <a:solidFill>
                  <a:schemeClr val="tx2">
                    <a:lumMod val="75000"/>
                  </a:schemeClr>
                </a:solidFill>
                <a:latin typeface="+mj-ea"/>
                <a:ea typeface="+mj-ea"/>
              </a:rPr>
              <a:t>、小结</a:t>
            </a:r>
            <a:endParaRPr lang="zh-CN" altLang="en-US" sz="3200" dirty="0">
              <a:solidFill>
                <a:schemeClr val="tx2">
                  <a:lumMod val="75000"/>
                </a:schemeClr>
              </a:solidFill>
              <a:latin typeface="+mj-ea"/>
              <a:ea typeface="+mj-ea"/>
            </a:endParaRPr>
          </a:p>
        </p:txBody>
      </p:sp>
      <mc:AlternateContent xmlns:mc="http://schemas.openxmlformats.org/markup-compatibility/2006" xmlns:p14="http://schemas.microsoft.com/office/powerpoint/2010/main">
        <mc:Choice Requires="p14">
          <p:contentPart p14:bwMode="auto" r:id="rId2">
            <p14:nvContentPartPr>
              <p14:cNvPr id="4" name="墨迹 3"/>
              <p14:cNvContentPartPr/>
              <p14:nvPr/>
            </p14:nvContentPartPr>
            <p14:xfrm>
              <a:off x="5892440" y="3473730"/>
              <a:ext cx="360" cy="360"/>
            </p14:xfrm>
          </p:contentPart>
        </mc:Choice>
        <mc:Fallback xmlns="">
          <p:pic>
            <p:nvPicPr>
              <p:cNvPr id="4" name="墨迹 3"/>
              <p:cNvPicPr/>
              <p:nvPr/>
            </p:nvPicPr>
            <p:blipFill>
              <a:blip r:embed="rId3"/>
              <a:stretch>
                <a:fillRect/>
              </a:stretch>
            </p:blipFill>
            <p:spPr>
              <a:xfrm>
                <a:off x="5874440" y="3455730"/>
                <a:ext cx="36360" cy="36360"/>
              </a:xfrm>
              <a:prstGeom prst="rect">
                <a:avLst/>
              </a:prstGeom>
            </p:spPr>
          </p:pic>
        </mc:Fallback>
      </mc:AlternateContent>
    </p:spTree>
    <p:extLst>
      <p:ext uri="{BB962C8B-B14F-4D97-AF65-F5344CB8AC3E}">
        <p14:creationId xmlns:p14="http://schemas.microsoft.com/office/powerpoint/2010/main" val="28787728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TEPC</a:t>
            </a:r>
            <a:r>
              <a:rPr lang="zh-CN" altLang="en-US" dirty="0" smtClean="0"/>
              <a:t>模拟原理</a:t>
            </a:r>
            <a:endParaRPr lang="zh-CN" altLang="en-US" dirty="0"/>
          </a:p>
        </p:txBody>
      </p:sp>
      <p:sp>
        <p:nvSpPr>
          <p:cNvPr id="3" name="内容占位符 2"/>
          <p:cNvSpPr>
            <a:spLocks noGrp="1"/>
          </p:cNvSpPr>
          <p:nvPr>
            <p:ph idx="1"/>
          </p:nvPr>
        </p:nvSpPr>
        <p:spPr/>
        <p:txBody>
          <a:bodyPr/>
          <a:lstStyle/>
          <a:p>
            <a:r>
              <a:rPr lang="zh-CN" altLang="en-US" dirty="0" smtClean="0"/>
              <a:t>依据法诺定理，带电粒子在介质中穿过单位质量厚度时作用几率与密度无关，因此以厘米量级的灵敏体积模拟测量中子或带电粒子在微观组织的能量沉积和转移。</a:t>
            </a:r>
            <a:endParaRPr lang="zh-CN" altLang="en-US"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2996952"/>
            <a:ext cx="3951288" cy="2552700"/>
          </a:xfrm>
          <a:prstGeom prst="rect">
            <a:avLst/>
          </a:prstGeom>
          <a:solidFill>
            <a:srgbClr val="2D2D8A"/>
          </a:solidFill>
          <a:ln>
            <a:solidFill>
              <a:srgbClr val="2D2D8A"/>
            </a:solidFill>
            <a:miter lim="800000"/>
            <a:headEnd/>
            <a:tailEnd/>
          </a:ln>
        </p:spPr>
      </p:pic>
      <p:graphicFrame>
        <p:nvGraphicFramePr>
          <p:cNvPr id="5" name="对象 4"/>
          <p:cNvGraphicFramePr>
            <a:graphicFrameLocks noChangeAspect="1"/>
          </p:cNvGraphicFramePr>
          <p:nvPr>
            <p:extLst>
              <p:ext uri="{D42A27DB-BD31-4B8C-83A1-F6EECF244321}">
                <p14:modId xmlns:p14="http://schemas.microsoft.com/office/powerpoint/2010/main" val="4271769666"/>
              </p:ext>
            </p:extLst>
          </p:nvPr>
        </p:nvGraphicFramePr>
        <p:xfrm>
          <a:off x="5868144" y="3800926"/>
          <a:ext cx="2592263" cy="1006718"/>
        </p:xfrm>
        <a:graphic>
          <a:graphicData uri="http://schemas.openxmlformats.org/presentationml/2006/ole">
            <mc:AlternateContent xmlns:mc="http://schemas.openxmlformats.org/markup-compatibility/2006">
              <mc:Choice xmlns:v="urn:schemas-microsoft-com:vml" Requires="v">
                <p:oleObj spid="_x0000_s67610" name="公式" r:id="rId4" imgW="1409088" imgH="482391" progId="Equation.3">
                  <p:embed/>
                </p:oleObj>
              </mc:Choice>
              <mc:Fallback>
                <p:oleObj name="公式" r:id="rId4" imgW="1409088" imgH="482391" progId="Equation.3">
                  <p:embed/>
                  <p:pic>
                    <p:nvPicPr>
                      <p:cNvPr id="0" name="对象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4" y="3800926"/>
                        <a:ext cx="2592263" cy="1006718"/>
                      </a:xfrm>
                      <a:prstGeom prst="rect">
                        <a:avLst/>
                      </a:prstGeom>
                      <a:noFill/>
                      <a:ln w="9525">
                        <a:solidFill>
                          <a:srgbClr val="FFFFFF"/>
                        </a:solidFill>
                        <a:miter lim="800000"/>
                        <a:headEnd/>
                        <a:tailEnd/>
                      </a:ln>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3531163234"/>
              </p:ext>
            </p:extLst>
          </p:nvPr>
        </p:nvGraphicFramePr>
        <p:xfrm>
          <a:off x="5724128" y="2708920"/>
          <a:ext cx="2746375" cy="884238"/>
        </p:xfrm>
        <a:graphic>
          <a:graphicData uri="http://schemas.openxmlformats.org/presentationml/2006/ole">
            <mc:AlternateContent xmlns:mc="http://schemas.openxmlformats.org/markup-compatibility/2006">
              <mc:Choice xmlns:v="urn:schemas-microsoft-com:vml" Requires="v">
                <p:oleObj spid="_x0000_s67611" name="公式" r:id="rId6" imgW="1447800" imgH="469900" progId="Equation.3">
                  <p:embed/>
                </p:oleObj>
              </mc:Choice>
              <mc:Fallback>
                <p:oleObj name="公式" r:id="rId6" imgW="1447800" imgH="469900" progId="Equation.3">
                  <p:embed/>
                  <p:pic>
                    <p:nvPicPr>
                      <p:cNvPr id="0" name="对象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24128" y="2708920"/>
                        <a:ext cx="2746375" cy="884238"/>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1013780766"/>
              </p:ext>
            </p:extLst>
          </p:nvPr>
        </p:nvGraphicFramePr>
        <p:xfrm>
          <a:off x="5724128" y="4993307"/>
          <a:ext cx="2711450" cy="576263"/>
        </p:xfrm>
        <a:graphic>
          <a:graphicData uri="http://schemas.openxmlformats.org/presentationml/2006/ole">
            <mc:AlternateContent xmlns:mc="http://schemas.openxmlformats.org/markup-compatibility/2006">
              <mc:Choice xmlns:v="urn:schemas-microsoft-com:vml" Requires="v">
                <p:oleObj spid="_x0000_s67612" name="公式" r:id="rId8" imgW="1079032" imgH="241195" progId="Equation.3">
                  <p:embed/>
                </p:oleObj>
              </mc:Choice>
              <mc:Fallback>
                <p:oleObj name="公式" r:id="rId8" imgW="1079032" imgH="241195" progId="Equation.3">
                  <p:embed/>
                  <p:pic>
                    <p:nvPicPr>
                      <p:cNvPr id="0" name="对象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24128" y="4993307"/>
                        <a:ext cx="2711450" cy="576263"/>
                      </a:xfrm>
                      <a:prstGeom prst="rect">
                        <a:avLst/>
                      </a:prstGeom>
                      <a:noFill/>
                      <a:ln w="9525">
                        <a:solidFill>
                          <a:srgbClr val="FFFFFF"/>
                        </a:solidFill>
                        <a:miter lim="800000"/>
                        <a:headEnd/>
                        <a:tailEnd/>
                      </a:ln>
                      <a:extLst>
                        <a:ext uri="{909E8E84-426E-40DD-AFC4-6F175D3DCCD1}">
                          <a14:hiddenFill xmlns:a14="http://schemas.microsoft.com/office/drawing/2010/main">
                            <a:solidFill>
                              <a:schemeClr val="tx1"/>
                            </a:solidFill>
                          </a14:hiddenFill>
                        </a:ext>
                      </a:extLst>
                    </p:spPr>
                  </p:pic>
                </p:oleObj>
              </mc:Fallback>
            </mc:AlternateContent>
          </a:graphicData>
        </a:graphic>
      </p:graphicFrame>
    </p:spTree>
    <p:extLst>
      <p:ext uri="{BB962C8B-B14F-4D97-AF65-F5344CB8AC3E}">
        <p14:creationId xmlns:p14="http://schemas.microsoft.com/office/powerpoint/2010/main" val="3442467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88640"/>
            <a:ext cx="8229600" cy="1600200"/>
          </a:xfrm>
        </p:spPr>
        <p:txBody>
          <a:bodyPr/>
          <a:lstStyle/>
          <a:p>
            <a:r>
              <a:rPr lang="en-US" altLang="zh-CN" dirty="0" smtClean="0"/>
              <a:t>GEM-TEPC </a:t>
            </a:r>
            <a:r>
              <a:rPr lang="zh-CN" altLang="en-US" dirty="0" smtClean="0">
                <a:latin typeface="华文琥珀" pitchFamily="2" charset="-122"/>
                <a:ea typeface="华文琥珀" pitchFamily="2" charset="-122"/>
              </a:rPr>
              <a:t>？</a:t>
            </a:r>
            <a:endParaRPr lang="zh-CN" altLang="en-US" dirty="0">
              <a:latin typeface="华文琥珀" pitchFamily="2" charset="-122"/>
              <a:ea typeface="华文琥珀" pitchFamily="2" charset="-122"/>
            </a:endParaRPr>
          </a:p>
        </p:txBody>
      </p:sp>
      <p:sp>
        <p:nvSpPr>
          <p:cNvPr id="3" name="内容占位符 2"/>
          <p:cNvSpPr>
            <a:spLocks noGrp="1"/>
          </p:cNvSpPr>
          <p:nvPr>
            <p:ph idx="1"/>
          </p:nvPr>
        </p:nvSpPr>
        <p:spPr/>
        <p:txBody>
          <a:bodyPr/>
          <a:lstStyle/>
          <a:p>
            <a:endParaRPr lang="en-US" altLang="zh-CN" b="1" dirty="0" smtClean="0">
              <a:solidFill>
                <a:srgbClr val="C00000"/>
              </a:solidFill>
            </a:endParaRPr>
          </a:p>
          <a:p>
            <a:r>
              <a:rPr lang="zh-CN" altLang="en-US" b="1" dirty="0" smtClean="0">
                <a:solidFill>
                  <a:srgbClr val="C00000"/>
                </a:solidFill>
              </a:rPr>
              <a:t>需求：</a:t>
            </a:r>
            <a:endParaRPr lang="en-US" altLang="zh-CN" b="1" dirty="0" smtClean="0">
              <a:solidFill>
                <a:srgbClr val="C00000"/>
              </a:solidFill>
            </a:endParaRPr>
          </a:p>
          <a:p>
            <a:endParaRPr lang="en-US" altLang="zh-CN" b="1" dirty="0">
              <a:solidFill>
                <a:srgbClr val="C00000"/>
              </a:solidFill>
            </a:endParaRPr>
          </a:p>
          <a:p>
            <a:endParaRPr lang="en-US" altLang="zh-CN" b="1" dirty="0" smtClean="0">
              <a:solidFill>
                <a:srgbClr val="C00000"/>
              </a:solidFill>
            </a:endParaRPr>
          </a:p>
          <a:p>
            <a:endParaRPr lang="en-US" altLang="zh-CN" b="1" dirty="0">
              <a:solidFill>
                <a:srgbClr val="C00000"/>
              </a:solidFill>
            </a:endParaRPr>
          </a:p>
          <a:p>
            <a:endParaRPr lang="en-US" altLang="zh-CN" b="1" dirty="0" smtClean="0">
              <a:solidFill>
                <a:srgbClr val="C00000"/>
              </a:solidFill>
            </a:endParaRPr>
          </a:p>
          <a:p>
            <a:endParaRPr lang="en-US" altLang="zh-CN" b="1" dirty="0">
              <a:solidFill>
                <a:srgbClr val="C00000"/>
              </a:solidFill>
            </a:endParaRPr>
          </a:p>
          <a:p>
            <a:endParaRPr lang="en-US" altLang="zh-CN" b="1" dirty="0" smtClean="0">
              <a:solidFill>
                <a:srgbClr val="C00000"/>
              </a:solidFill>
            </a:endParaRPr>
          </a:p>
          <a:p>
            <a:r>
              <a:rPr lang="en-US" altLang="zh-CN" b="1" kern="0" spc="300" dirty="0">
                <a:solidFill>
                  <a:srgbClr val="2D2D8A"/>
                </a:solidFill>
                <a:latin typeface="华文仿宋" pitchFamily="2" charset="-122"/>
                <a:ea typeface="华文仿宋" pitchFamily="2" charset="-122"/>
              </a:rPr>
              <a:t>GEM</a:t>
            </a:r>
            <a:r>
              <a:rPr lang="zh-CN" altLang="en-US" b="1" kern="0" spc="300" dirty="0">
                <a:solidFill>
                  <a:srgbClr val="2D2D8A"/>
                </a:solidFill>
                <a:latin typeface="华文仿宋" pitchFamily="2" charset="-122"/>
                <a:ea typeface="华文仿宋" pitchFamily="2" charset="-122"/>
              </a:rPr>
              <a:t>特点</a:t>
            </a:r>
            <a:r>
              <a:rPr lang="en-US" altLang="zh-CN" b="1" kern="0" spc="300" dirty="0">
                <a:solidFill>
                  <a:srgbClr val="2D2D8A"/>
                </a:solidFill>
                <a:latin typeface="华文仿宋" pitchFamily="2" charset="-122"/>
                <a:ea typeface="华文仿宋" pitchFamily="2" charset="-122"/>
              </a:rPr>
              <a:t> </a:t>
            </a:r>
            <a:r>
              <a:rPr lang="zh-CN" altLang="en-US" b="1" kern="0" spc="300" dirty="0">
                <a:solidFill>
                  <a:srgbClr val="2D2D8A"/>
                </a:solidFill>
                <a:latin typeface="华文仿宋" pitchFamily="2" charset="-122"/>
                <a:ea typeface="华文仿宋" pitchFamily="2" charset="-122"/>
              </a:rPr>
              <a:t>：位置灵敏，电荷快速收集</a:t>
            </a:r>
            <a:endParaRPr lang="en-US" altLang="zh-CN" b="1" kern="0" spc="300" dirty="0">
              <a:solidFill>
                <a:srgbClr val="2D2D8A"/>
              </a:solidFill>
              <a:latin typeface="华文仿宋" pitchFamily="2" charset="-122"/>
              <a:ea typeface="华文仿宋" pitchFamily="2" charset="-122"/>
            </a:endParaRPr>
          </a:p>
          <a:p>
            <a:endParaRPr lang="zh-CN" altLang="en-US" b="1" dirty="0">
              <a:solidFill>
                <a:srgbClr val="C00000"/>
              </a:solidFill>
            </a:endParaRPr>
          </a:p>
        </p:txBody>
      </p:sp>
      <p:graphicFrame>
        <p:nvGraphicFramePr>
          <p:cNvPr id="4" name="图示 3"/>
          <p:cNvGraphicFramePr/>
          <p:nvPr>
            <p:extLst>
              <p:ext uri="{D42A27DB-BD31-4B8C-83A1-F6EECF244321}">
                <p14:modId xmlns:p14="http://schemas.microsoft.com/office/powerpoint/2010/main" val="133904844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9480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GEM-TEPC</a:t>
            </a:r>
            <a:r>
              <a:rPr lang="zh-CN" altLang="en-US" dirty="0" smtClean="0"/>
              <a:t>设计与测试</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3731306521"/>
              </p:ext>
            </p:extLst>
          </p:nvPr>
        </p:nvGraphicFramePr>
        <p:xfrm>
          <a:off x="467544" y="177281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61075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GEM-TEPC</a:t>
            </a:r>
            <a:r>
              <a:rPr lang="zh-CN" altLang="en-US" dirty="0" smtClean="0"/>
              <a:t>结构设计</a:t>
            </a:r>
            <a:endParaRPr lang="zh-CN" altLang="en-US" dirty="0"/>
          </a:p>
        </p:txBody>
      </p:sp>
      <p:sp>
        <p:nvSpPr>
          <p:cNvPr id="3" name="内容占位符 2"/>
          <p:cNvSpPr>
            <a:spLocks noGrp="1"/>
          </p:cNvSpPr>
          <p:nvPr>
            <p:ph idx="1"/>
          </p:nvPr>
        </p:nvSpPr>
        <p:spPr>
          <a:xfrm>
            <a:off x="1115616" y="5589240"/>
            <a:ext cx="2664296" cy="432048"/>
          </a:xfrm>
        </p:spPr>
        <p:style>
          <a:lnRef idx="1">
            <a:schemeClr val="dk1"/>
          </a:lnRef>
          <a:fillRef idx="2">
            <a:schemeClr val="dk1"/>
          </a:fillRef>
          <a:effectRef idx="1">
            <a:schemeClr val="dk1"/>
          </a:effectRef>
          <a:fontRef idx="minor">
            <a:schemeClr val="dk1"/>
          </a:fontRef>
        </p:style>
        <p:txBody>
          <a:bodyPr/>
          <a:lstStyle/>
          <a:p>
            <a:pPr marL="0" indent="0">
              <a:buNone/>
            </a:pPr>
            <a:r>
              <a:rPr lang="en-US" altLang="zh-CN" dirty="0" smtClean="0">
                <a:solidFill>
                  <a:schemeClr val="tx1"/>
                </a:solidFill>
                <a:latin typeface="Times New Roman" pitchFamily="18" charset="0"/>
                <a:cs typeface="Times New Roman" pitchFamily="18" charset="0"/>
              </a:rPr>
              <a:t>GEM-TEPC</a:t>
            </a:r>
            <a:r>
              <a:rPr lang="zh-CN" altLang="en-US" dirty="0" smtClean="0">
                <a:solidFill>
                  <a:schemeClr val="tx1"/>
                </a:solidFill>
              </a:rPr>
              <a:t>结构图</a:t>
            </a:r>
            <a:endParaRPr lang="zh-CN" altLang="en-US" dirty="0">
              <a:solidFill>
                <a:schemeClr val="tx1"/>
              </a:solidFill>
            </a:endParaRPr>
          </a:p>
        </p:txBody>
      </p:sp>
      <p:grpSp>
        <p:nvGrpSpPr>
          <p:cNvPr id="4" name="组合 3"/>
          <p:cNvGrpSpPr/>
          <p:nvPr/>
        </p:nvGrpSpPr>
        <p:grpSpPr>
          <a:xfrm>
            <a:off x="4427984" y="2121629"/>
            <a:ext cx="3346557" cy="3569577"/>
            <a:chOff x="5004048" y="1988840"/>
            <a:chExt cx="2904914" cy="2268393"/>
          </a:xfrm>
        </p:grpSpPr>
        <p:sp>
          <p:nvSpPr>
            <p:cNvPr id="7" name="矩形 6"/>
            <p:cNvSpPr/>
            <p:nvPr/>
          </p:nvSpPr>
          <p:spPr>
            <a:xfrm>
              <a:off x="5004048" y="1988840"/>
              <a:ext cx="2904914" cy="977289"/>
            </a:xfrm>
            <a:prstGeom prst="rect">
              <a:avLst/>
            </a:prstGeom>
          </p:spPr>
          <p:style>
            <a:lnRef idx="2">
              <a:schemeClr val="accent1"/>
            </a:lnRef>
            <a:fillRef idx="1">
              <a:schemeClr val="lt1"/>
            </a:fillRef>
            <a:effectRef idx="0">
              <a:schemeClr val="accent1"/>
            </a:effectRef>
            <a:fontRef idx="minor">
              <a:schemeClr val="dk1"/>
            </a:fontRef>
          </p:style>
          <p:txBody>
            <a:bodyPr spcFirstLastPara="0" vert="horz" wrap="square" lIns="142240" tIns="142240" rIns="142240" bIns="142240" numCol="1" spcCol="1270" anchor="ctr" anchorCtr="0">
              <a:noAutofit/>
            </a:bodyPr>
            <a:lstStyle/>
            <a:p>
              <a:pPr marL="457200" lvl="0" indent="-457200" algn="l" defTabSz="889000">
                <a:lnSpc>
                  <a:spcPct val="150000"/>
                </a:lnSpc>
                <a:spcBef>
                  <a:spcPct val="0"/>
                </a:spcBef>
                <a:spcAft>
                  <a:spcPct val="35000"/>
                </a:spcAft>
                <a:buAutoNum type="arabicPlain"/>
              </a:pPr>
              <a:r>
                <a:rPr lang="en-US" altLang="zh-CN" sz="2000" kern="1200" dirty="0" smtClean="0">
                  <a:solidFill>
                    <a:srgbClr val="000066"/>
                  </a:solidFill>
                </a:rPr>
                <a:t>GEM-TEPC </a:t>
              </a:r>
              <a:r>
                <a:rPr lang="zh-CN" altLang="en-US" sz="2000" dirty="0" smtClean="0">
                  <a:solidFill>
                    <a:srgbClr val="000066"/>
                  </a:solidFill>
                </a:rPr>
                <a:t>主体：</a:t>
              </a:r>
              <a:endParaRPr lang="en-US" altLang="zh-CN" sz="2000" dirty="0" smtClean="0">
                <a:solidFill>
                  <a:srgbClr val="000066"/>
                </a:solidFill>
              </a:endParaRPr>
            </a:p>
            <a:p>
              <a:pPr lvl="0" algn="l" defTabSz="889000">
                <a:lnSpc>
                  <a:spcPct val="150000"/>
                </a:lnSpc>
                <a:spcBef>
                  <a:spcPct val="0"/>
                </a:spcBef>
                <a:spcAft>
                  <a:spcPct val="35000"/>
                </a:spcAft>
              </a:pPr>
              <a:r>
                <a:rPr lang="en-US" altLang="zh-CN" sz="2000" kern="1200" dirty="0" smtClean="0">
                  <a:solidFill>
                    <a:srgbClr val="000066"/>
                  </a:solidFill>
                </a:rPr>
                <a:t> </a:t>
              </a:r>
              <a:r>
                <a:rPr lang="zh-CN" altLang="en-US" sz="2000" kern="1200" dirty="0" smtClean="0">
                  <a:solidFill>
                    <a:srgbClr val="000066"/>
                  </a:solidFill>
                </a:rPr>
                <a:t>设计不同灵敏度探测单元，扩展剂量测量范围。</a:t>
              </a:r>
              <a:endParaRPr lang="zh-CN" altLang="en-US" sz="2000" kern="1200" dirty="0">
                <a:solidFill>
                  <a:srgbClr val="000066"/>
                </a:solidFill>
              </a:endParaRPr>
            </a:p>
          </p:txBody>
        </p:sp>
        <p:grpSp>
          <p:nvGrpSpPr>
            <p:cNvPr id="8" name="组合 7"/>
            <p:cNvGrpSpPr/>
            <p:nvPr/>
          </p:nvGrpSpPr>
          <p:grpSpPr>
            <a:xfrm>
              <a:off x="5004048" y="2894121"/>
              <a:ext cx="2904914" cy="1363112"/>
              <a:chOff x="5544603" y="3240360"/>
              <a:chExt cx="2904914" cy="1363112"/>
            </a:xfrm>
          </p:grpSpPr>
          <p:sp>
            <p:nvSpPr>
              <p:cNvPr id="9" name="矩形 8"/>
              <p:cNvSpPr/>
              <p:nvPr/>
            </p:nvSpPr>
            <p:spPr>
              <a:xfrm>
                <a:off x="5544603" y="3240360"/>
                <a:ext cx="2904914" cy="90528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矩形 9"/>
              <p:cNvSpPr/>
              <p:nvPr/>
            </p:nvSpPr>
            <p:spPr>
              <a:xfrm>
                <a:off x="5544603" y="3307328"/>
                <a:ext cx="2904914" cy="1296144"/>
              </a:xfrm>
              <a:prstGeom prst="rect">
                <a:avLst/>
              </a:prstGeom>
            </p:spPr>
            <p:style>
              <a:lnRef idx="2">
                <a:schemeClr val="accent1"/>
              </a:lnRef>
              <a:fillRef idx="1">
                <a:schemeClr val="lt1"/>
              </a:fillRef>
              <a:effectRef idx="0">
                <a:schemeClr val="accent1"/>
              </a:effectRef>
              <a:fontRef idx="minor">
                <a:schemeClr val="dk1"/>
              </a:fontRef>
            </p:style>
            <p:txBody>
              <a:bodyPr spcFirstLastPara="0" vert="horz" wrap="square" lIns="142240" tIns="142240" rIns="142240" bIns="142240" numCol="1" spcCol="1270" anchor="ctr" anchorCtr="0">
                <a:noAutofit/>
              </a:bodyPr>
              <a:lstStyle/>
              <a:p>
                <a:pPr lvl="0" algn="l" defTabSz="889000">
                  <a:lnSpc>
                    <a:spcPct val="150000"/>
                  </a:lnSpc>
                  <a:spcBef>
                    <a:spcPct val="0"/>
                  </a:spcBef>
                  <a:spcAft>
                    <a:spcPct val="35000"/>
                  </a:spcAft>
                </a:pPr>
                <a:r>
                  <a:rPr lang="en-US" altLang="zh-CN" sz="2000" kern="1200" dirty="0" smtClean="0">
                    <a:solidFill>
                      <a:srgbClr val="000066"/>
                    </a:solidFill>
                  </a:rPr>
                  <a:t>2     </a:t>
                </a:r>
                <a:r>
                  <a:rPr lang="zh-CN" altLang="en-US" sz="2000" kern="1200" dirty="0" smtClean="0">
                    <a:solidFill>
                      <a:srgbClr val="000066"/>
                    </a:solidFill>
                  </a:rPr>
                  <a:t>设计独立校准腔（粘贴</a:t>
                </a:r>
                <a:r>
                  <a:rPr lang="en-US" altLang="zh-CN" sz="2000" kern="1200" baseline="30000" dirty="0" smtClean="0">
                    <a:solidFill>
                      <a:srgbClr val="000066"/>
                    </a:solidFill>
                  </a:rPr>
                  <a:t>241</a:t>
                </a:r>
                <a:r>
                  <a:rPr lang="en-US" altLang="zh-CN" sz="2000" kern="1200" dirty="0" smtClean="0">
                    <a:solidFill>
                      <a:srgbClr val="000066"/>
                    </a:solidFill>
                  </a:rPr>
                  <a:t>Am </a:t>
                </a:r>
                <a:r>
                  <a:rPr lang="el-GR" altLang="zh-CN" sz="2000" kern="1200" dirty="0" smtClean="0">
                    <a:solidFill>
                      <a:srgbClr val="000066"/>
                    </a:solidFill>
                    <a:latin typeface="Times New Roman"/>
                    <a:cs typeface="Times New Roman"/>
                  </a:rPr>
                  <a:t>α</a:t>
                </a:r>
                <a:r>
                  <a:rPr lang="zh-CN" altLang="en-US" sz="2000" kern="1200" dirty="0" smtClean="0">
                    <a:solidFill>
                      <a:srgbClr val="000066"/>
                    </a:solidFill>
                    <a:latin typeface="Times New Roman"/>
                    <a:cs typeface="Times New Roman"/>
                  </a:rPr>
                  <a:t>源、</a:t>
                </a:r>
                <a:r>
                  <a:rPr lang="en-US" altLang="zh-CN" sz="2000" kern="1200" baseline="30000" dirty="0" smtClean="0">
                    <a:solidFill>
                      <a:srgbClr val="000066"/>
                    </a:solidFill>
                    <a:latin typeface="Times New Roman"/>
                    <a:cs typeface="Times New Roman"/>
                  </a:rPr>
                  <a:t>55</a:t>
                </a:r>
                <a:r>
                  <a:rPr lang="en-US" altLang="zh-CN" sz="2000" kern="1200" dirty="0" smtClean="0">
                    <a:solidFill>
                      <a:srgbClr val="000066"/>
                    </a:solidFill>
                    <a:latin typeface="Times New Roman"/>
                    <a:cs typeface="Times New Roman"/>
                  </a:rPr>
                  <a:t>Fe X</a:t>
                </a:r>
                <a:r>
                  <a:rPr lang="zh-CN" altLang="en-US" sz="2000" dirty="0">
                    <a:solidFill>
                      <a:srgbClr val="000066"/>
                    </a:solidFill>
                    <a:latin typeface="Times New Roman"/>
                    <a:cs typeface="Times New Roman"/>
                  </a:rPr>
                  <a:t> </a:t>
                </a:r>
                <a:r>
                  <a:rPr lang="zh-CN" altLang="en-US" sz="2000" dirty="0" smtClean="0">
                    <a:solidFill>
                      <a:srgbClr val="000066"/>
                    </a:solidFill>
                    <a:latin typeface="Times New Roman"/>
                    <a:cs typeface="Times New Roman"/>
                  </a:rPr>
                  <a:t>源</a:t>
                </a:r>
                <a:r>
                  <a:rPr lang="zh-CN" altLang="en-US" sz="2000" kern="1200" dirty="0" smtClean="0">
                    <a:solidFill>
                      <a:srgbClr val="000066"/>
                    </a:solidFill>
                  </a:rPr>
                  <a:t>），实现实时校准，解决探测器期间核查的问题。</a:t>
                </a:r>
                <a:endParaRPr lang="zh-CN" altLang="en-US" sz="2000" kern="1200" dirty="0">
                  <a:solidFill>
                    <a:srgbClr val="000066"/>
                  </a:solidFill>
                </a:endParaRPr>
              </a:p>
            </p:txBody>
          </p:sp>
        </p:grpSp>
      </p:grpSp>
      <p:pic>
        <p:nvPicPr>
          <p:cNvPr id="11" name="图片 1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2060848"/>
            <a:ext cx="3528392" cy="3384376"/>
          </a:xfrm>
          <a:prstGeom prst="rect">
            <a:avLst/>
          </a:prstGeom>
          <a:noFill/>
          <a:ln>
            <a:noFill/>
          </a:ln>
        </p:spPr>
      </p:pic>
    </p:spTree>
    <p:extLst>
      <p:ext uri="{BB962C8B-B14F-4D97-AF65-F5344CB8AC3E}">
        <p14:creationId xmlns:p14="http://schemas.microsoft.com/office/powerpoint/2010/main" val="1379198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GEM-TEPC</a:t>
            </a:r>
            <a:r>
              <a:rPr lang="zh-CN" altLang="en-US" dirty="0" smtClean="0"/>
              <a:t>设计与测试</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1578620786"/>
              </p:ext>
            </p:extLst>
          </p:nvPr>
        </p:nvGraphicFramePr>
        <p:xfrm>
          <a:off x="467544" y="177281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46698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主管人员">
  <a:themeElements>
    <a:clrScheme name="主管人员">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主管人员">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主管人员">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15579</TotalTime>
  <Words>1023</Words>
  <Application>Microsoft Office PowerPoint</Application>
  <PresentationFormat>全屏显示(4:3)</PresentationFormat>
  <Paragraphs>298</Paragraphs>
  <Slides>25</Slides>
  <Notes>2</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25</vt:i4>
      </vt:variant>
    </vt:vector>
  </HeadingPairs>
  <TitlesOfParts>
    <vt:vector size="28" baseType="lpstr">
      <vt:lpstr>主管人员</vt:lpstr>
      <vt:lpstr>Graph</vt:lpstr>
      <vt:lpstr>公式</vt:lpstr>
      <vt:lpstr>PowerPoint 演示文稿</vt:lpstr>
      <vt:lpstr>目录</vt:lpstr>
      <vt:lpstr>     引言</vt:lpstr>
      <vt:lpstr>目录</vt:lpstr>
      <vt:lpstr>TEPC模拟原理</vt:lpstr>
      <vt:lpstr>GEM-TEPC ？</vt:lpstr>
      <vt:lpstr>GEM-TEPC设计与测试</vt:lpstr>
      <vt:lpstr>GEM-TEPC结构设计</vt:lpstr>
      <vt:lpstr>GEM-TEPC设计与测试</vt:lpstr>
      <vt:lpstr>GEM-TEPC性能测试</vt:lpstr>
      <vt:lpstr>PowerPoint 演示文稿</vt:lpstr>
      <vt:lpstr>55FeX射线模拟与测试</vt:lpstr>
      <vt:lpstr>探测器增益随GEM压差变化情况</vt:lpstr>
      <vt:lpstr>考察探测器增益稳定性</vt:lpstr>
      <vt:lpstr>增益随气压、高压趋势</vt:lpstr>
      <vt:lpstr>目录</vt:lpstr>
      <vt:lpstr>PowerPoint 演示文稿</vt:lpstr>
      <vt:lpstr>线能谱校准</vt:lpstr>
      <vt:lpstr>γ辐射线能谱测量与模拟</vt:lpstr>
      <vt:lpstr>中子辐射线能谱测量</vt:lpstr>
      <vt:lpstr>中子辐射线能谱测量</vt:lpstr>
      <vt:lpstr>反应堆中子线能谱测量</vt:lpstr>
      <vt:lpstr>中子剂量当量</vt:lpstr>
      <vt:lpstr>小结</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zwh</dc:creator>
  <cp:lastModifiedBy>can xu</cp:lastModifiedBy>
  <cp:revision>385</cp:revision>
  <dcterms:modified xsi:type="dcterms:W3CDTF">2018-10-13T05:29:05Z</dcterms:modified>
</cp:coreProperties>
</file>