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4.jpg" ContentType="image/jpg"/>
  <Override PartName="/ppt/media/image4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9"/>
  </p:notesMasterIdLst>
  <p:handoutMasterIdLst>
    <p:handoutMasterId r:id="rId30"/>
  </p:handoutMasterIdLst>
  <p:sldIdLst>
    <p:sldId id="317" r:id="rId2"/>
    <p:sldId id="301" r:id="rId3"/>
    <p:sldId id="318" r:id="rId4"/>
    <p:sldId id="350" r:id="rId5"/>
    <p:sldId id="351" r:id="rId6"/>
    <p:sldId id="323" r:id="rId7"/>
    <p:sldId id="332" r:id="rId8"/>
    <p:sldId id="324" r:id="rId9"/>
    <p:sldId id="302" r:id="rId10"/>
    <p:sldId id="331" r:id="rId11"/>
    <p:sldId id="333" r:id="rId12"/>
    <p:sldId id="315" r:id="rId13"/>
    <p:sldId id="334" r:id="rId14"/>
    <p:sldId id="335" r:id="rId15"/>
    <p:sldId id="336" r:id="rId16"/>
    <p:sldId id="337" r:id="rId17"/>
    <p:sldId id="349" r:id="rId18"/>
    <p:sldId id="338" r:id="rId19"/>
    <p:sldId id="339" r:id="rId20"/>
    <p:sldId id="340" r:id="rId21"/>
    <p:sldId id="341" r:id="rId22"/>
    <p:sldId id="342" r:id="rId23"/>
    <p:sldId id="348" r:id="rId24"/>
    <p:sldId id="347" r:id="rId25"/>
    <p:sldId id="329" r:id="rId26"/>
    <p:sldId id="330" r:id="rId27"/>
    <p:sldId id="327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99"/>
    <a:srgbClr val="404040"/>
    <a:srgbClr val="A50021"/>
    <a:srgbClr val="06B254"/>
    <a:srgbClr val="FFC000"/>
    <a:srgbClr val="FF0707"/>
    <a:srgbClr val="1515A0"/>
    <a:srgbClr val="B6492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238" autoAdjust="0"/>
  </p:normalViewPr>
  <p:slideViewPr>
    <p:cSldViewPr snapToGrid="0"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D42B9E28-5D12-4894-8A09-C814945F6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A613259-B048-4771-B867-CA858362CF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7B29-B452-4FA6-9EC2-0F6436084968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1EE77F5-A6D4-4B09-A545-D49625A5F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65F4C06-C368-4CFB-8A1B-1B95814CA7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A44D-96B5-4F50-8ECD-8823F2222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2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0EE8D-949F-4E1F-95B2-57B8C77DE83A}" type="datetimeFigureOut">
              <a:rPr lang="zh-CN" altLang="en-US" smtClean="0"/>
              <a:t>2018/10/13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761C-5ACD-444B-B0BE-920797F73B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" y="642953"/>
            <a:ext cx="9143998" cy="755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sz="135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09CDD5DB-B02A-4BFC-BA91-7C92EB183E7B}"/>
              </a:ext>
            </a:extLst>
          </p:cNvPr>
          <p:cNvSpPr/>
          <p:nvPr userDrawn="1"/>
        </p:nvSpPr>
        <p:spPr>
          <a:xfrm rot="16200000">
            <a:off x="4371522" y="2098585"/>
            <a:ext cx="400957" cy="9143999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sz="1350" dirty="0">
              <a:solidFill>
                <a:srgbClr val="002060"/>
              </a:solidFill>
              <a:latin typeface="Calibri"/>
              <a:ea typeface="宋体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6A963EC-298E-4B3F-B423-1C08403F3E86}"/>
              </a:ext>
            </a:extLst>
          </p:cNvPr>
          <p:cNvSpPr txBox="1"/>
          <p:nvPr userDrawn="1"/>
        </p:nvSpPr>
        <p:spPr>
          <a:xfrm>
            <a:off x="117564" y="6472855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85ED68A-CCE9-4759-BAD7-A5C9B39EE430}"/>
              </a:ext>
            </a:extLst>
          </p:cNvPr>
          <p:cNvSpPr txBox="1"/>
          <p:nvPr userDrawn="1"/>
        </p:nvSpPr>
        <p:spPr>
          <a:xfrm>
            <a:off x="2880360" y="6482005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第八届全国先进气体探测器研讨会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7EDD62E-D6AD-477A-92DF-79A1AD996CB4}"/>
              </a:ext>
            </a:extLst>
          </p:cNvPr>
          <p:cNvSpPr txBox="1"/>
          <p:nvPr userDrawn="1"/>
        </p:nvSpPr>
        <p:spPr>
          <a:xfrm>
            <a:off x="8304710" y="6482005"/>
            <a:ext cx="74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BBB001-CEBB-4D15-915F-3B5D9E32169F}" type="slidenum">
              <a:rPr lang="zh-C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105DC7-7B19-43B6-9E7B-396091BF9C4B}"/>
              </a:ext>
            </a:extLst>
          </p:cNvPr>
          <p:cNvSpPr/>
          <p:nvPr userDrawn="1"/>
        </p:nvSpPr>
        <p:spPr>
          <a:xfrm rot="16200000">
            <a:off x="4371522" y="2098585"/>
            <a:ext cx="400957" cy="9143999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kumimoji="1" lang="zh-CN" altLang="en-US" sz="1350" dirty="0">
              <a:solidFill>
                <a:srgbClr val="002060"/>
              </a:solidFill>
              <a:latin typeface="Calibri"/>
              <a:ea typeface="宋体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EFF059D-619A-4049-8E2B-4D8731D0F2F7}"/>
              </a:ext>
            </a:extLst>
          </p:cNvPr>
          <p:cNvSpPr txBox="1"/>
          <p:nvPr userDrawn="1"/>
        </p:nvSpPr>
        <p:spPr>
          <a:xfrm>
            <a:off x="274320" y="6472855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E6B67C7-61DB-4E29-A003-21B14A9EFF5E}"/>
              </a:ext>
            </a:extLst>
          </p:cNvPr>
          <p:cNvSpPr txBox="1"/>
          <p:nvPr userDrawn="1"/>
        </p:nvSpPr>
        <p:spPr>
          <a:xfrm>
            <a:off x="2880360" y="6482005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第八届全国先进气体探测器研讨会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F95D1F6-C8AA-4184-909B-EF0E6F785744}"/>
              </a:ext>
            </a:extLst>
          </p:cNvPr>
          <p:cNvSpPr txBox="1"/>
          <p:nvPr userDrawn="1"/>
        </p:nvSpPr>
        <p:spPr>
          <a:xfrm>
            <a:off x="8304710" y="6482005"/>
            <a:ext cx="74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2BBB001-CEBB-4D15-915F-3B5D9E32169F}" type="slidenum">
              <a:rPr lang="zh-C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6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74E1ABA-74C5-4523-B4F1-CB8FBC03C86C}"/>
              </a:ext>
            </a:extLst>
          </p:cNvPr>
          <p:cNvSpPr txBox="1"/>
          <p:nvPr/>
        </p:nvSpPr>
        <p:spPr>
          <a:xfrm>
            <a:off x="2059911" y="3594897"/>
            <a:ext cx="5024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周建晋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1,2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，吴会寅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周健荣</a:t>
            </a:r>
            <a:r>
              <a:rPr lang="en-US" altLang="zh-CN" sz="2000" b="1" baseline="30000" dirty="0" smtClean="0">
                <a:latin typeface="Times New Roman" panose="02020603050405020304" pitchFamily="18" charset="0"/>
              </a:rPr>
              <a:t>1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,</a:t>
            </a:r>
            <a:r>
              <a:rPr lang="en-US" altLang="zh-CN" sz="2000" b="1" baseline="30000" dirty="0" smtClean="0">
                <a:latin typeface="Times New Roman" panose="02020603050405020304" pitchFamily="18" charset="0"/>
              </a:rPr>
              <a:t>2,3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，周晓娟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2,3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，张毅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，胡碧涛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，孙志嘉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2,3</a:t>
            </a:r>
            <a:r>
              <a:rPr lang="zh-CN" altLang="en-US" sz="2000" b="1" dirty="0">
                <a:latin typeface="Times New Roman" panose="02020603050405020304" pitchFamily="18" charset="0"/>
              </a:rPr>
              <a:t>，陈元柏</a:t>
            </a:r>
            <a:r>
              <a:rPr lang="en-US" altLang="zh-CN" sz="2000" b="1" baseline="30000" dirty="0">
                <a:latin typeface="Times New Roman" panose="02020603050405020304" pitchFamily="18" charset="0"/>
              </a:rPr>
              <a:t>2,3</a:t>
            </a:r>
            <a:endParaRPr lang="zh-CN" altLang="en-US" sz="20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403FA7F-03C9-4598-81CF-8BD9FBE13AAD}"/>
              </a:ext>
            </a:extLst>
          </p:cNvPr>
          <p:cNvSpPr txBox="1"/>
          <p:nvPr/>
        </p:nvSpPr>
        <p:spPr>
          <a:xfrm>
            <a:off x="0" y="22340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+mn-ea"/>
              </a:rPr>
              <a:t>亚毫米高分辨涂硼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b="1" dirty="0">
                <a:latin typeface="+mn-ea"/>
              </a:rPr>
              <a:t>中子探测器方法研究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31130E4-6FA3-4ED1-AEAC-B9E3ACDC742D}"/>
              </a:ext>
            </a:extLst>
          </p:cNvPr>
          <p:cNvSpPr/>
          <p:nvPr/>
        </p:nvSpPr>
        <p:spPr>
          <a:xfrm>
            <a:off x="2890910" y="5137435"/>
            <a:ext cx="4572000" cy="1202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Times New Roman" panose="02020603050405020304" pitchFamily="18" charset="0"/>
              </a:rPr>
              <a:t>）兰州大学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Times New Roman" panose="02020603050405020304" pitchFamily="18" charset="0"/>
              </a:rPr>
              <a:t>）中国科学院高能物理研究所</a:t>
            </a:r>
            <a:endParaRPr lang="en-US" altLang="zh-CN" sz="16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</a:rPr>
              <a:t>3</a:t>
            </a:r>
            <a:r>
              <a:rPr lang="zh-CN" altLang="en-US" sz="1600" b="1" dirty="0">
                <a:latin typeface="Times New Roman" panose="02020603050405020304" pitchFamily="18" charset="0"/>
              </a:rPr>
              <a:t>）核探测与核电子学国家重点实验室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227B8E-6938-4FAC-B23E-1E7E9738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42" y="171490"/>
            <a:ext cx="5275383" cy="8147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E8B4DD3-BCFD-4842-89A3-0544427A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195644"/>
            <a:ext cx="3247436" cy="8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7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0677605-04B8-4571-B6D0-F64CD9D84FB2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模拟结果</a:t>
            </a:r>
            <a:endParaRPr lang="zh-CN" altLang="en-US" sz="32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FEB838C-DED5-4FB7-A109-1752EAA865FD}"/>
              </a:ext>
            </a:extLst>
          </p:cNvPr>
          <p:cNvGrpSpPr/>
          <p:nvPr/>
        </p:nvGrpSpPr>
        <p:grpSpPr>
          <a:xfrm>
            <a:off x="966112" y="948930"/>
            <a:ext cx="7200183" cy="1143839"/>
            <a:chOff x="269762" y="952447"/>
            <a:chExt cx="7200183" cy="114383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01316BC7-1224-491E-864C-D083ECC5BE06}"/>
                </a:ext>
              </a:extLst>
            </p:cNvPr>
            <p:cNvSpPr txBox="1"/>
            <p:nvPr/>
          </p:nvSpPr>
          <p:spPr>
            <a:xfrm>
              <a:off x="269762" y="952447"/>
              <a:ext cx="7200183" cy="114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/>
                <a:t>重心法：</a:t>
              </a:r>
              <a:r>
                <a:rPr lang="en-US" altLang="zh-CN" sz="2400" b="1" dirty="0"/>
                <a:t>		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x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i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为第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i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个读出条的中心坐标，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	   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m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i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为第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i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个读出条收集的电子数。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48BC2FF1-CFE6-4650-AE14-A03656778570}"/>
                    </a:ext>
                  </a:extLst>
                </p:cNvPr>
                <p:cNvSpPr/>
                <p:nvPr/>
              </p:nvSpPr>
              <p:spPr>
                <a:xfrm>
                  <a:off x="1507720" y="952447"/>
                  <a:ext cx="1897378" cy="676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zh-CN" alt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zh-CN" alt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zh-CN" altLang="en-US" b="1" i="0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zh-CN" alt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zh-CN" altLang="en-US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zh-CN" alt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48BC2FF1-CFE6-4650-AE14-A03656778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720" y="952447"/>
                  <a:ext cx="1897378" cy="6764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990BA3-3E3D-4060-964B-E83505B0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33" y="2143893"/>
            <a:ext cx="5244774" cy="342869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7818ADC-ABC6-4470-934D-E38BD89AAE8A}"/>
              </a:ext>
            </a:extLst>
          </p:cNvPr>
          <p:cNvSpPr txBox="1"/>
          <p:nvPr/>
        </p:nvSpPr>
        <p:spPr>
          <a:xfrm>
            <a:off x="1060450" y="5778460"/>
            <a:ext cx="656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1.5umAl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FWHM = 650um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471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BBF505B-E79B-4BED-B95A-4B06DEE90637}"/>
              </a:ext>
            </a:extLst>
          </p:cNvPr>
          <p:cNvSpPr txBox="1"/>
          <p:nvPr/>
        </p:nvSpPr>
        <p:spPr>
          <a:xfrm>
            <a:off x="152399" y="28136"/>
            <a:ext cx="534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镀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后位置分辨模拟结果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9EB4493-58CD-48B9-9199-0E7041274337}"/>
              </a:ext>
            </a:extLst>
          </p:cNvPr>
          <p:cNvSpPr txBox="1"/>
          <p:nvPr/>
        </p:nvSpPr>
        <p:spPr>
          <a:xfrm>
            <a:off x="152399" y="745572"/>
            <a:ext cx="686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1.47MeV</a:t>
            </a:r>
            <a:r>
              <a:rPr lang="zh-CN" altLang="en-US" sz="2000" b="1" dirty="0">
                <a:latin typeface="Times New Roman" panose="02020603050405020304" pitchFamily="18" charset="0"/>
              </a:rPr>
              <a:t>的</a:t>
            </a:r>
            <a:r>
              <a:rPr lang="en-US" altLang="zh-CN" sz="2000" b="1" dirty="0">
                <a:latin typeface="Times New Roman" panose="02020603050405020304" pitchFamily="18" charset="0"/>
              </a:rPr>
              <a:t>alpha</a:t>
            </a:r>
            <a:r>
              <a:rPr lang="zh-CN" altLang="en-US" sz="2000" b="1" dirty="0">
                <a:latin typeface="Times New Roman" panose="02020603050405020304" pitchFamily="18" charset="0"/>
              </a:rPr>
              <a:t>粒子在</a:t>
            </a:r>
            <a:r>
              <a:rPr lang="en-US" altLang="zh-CN" sz="2000" b="1" dirty="0">
                <a:latin typeface="Times New Roman" panose="02020603050405020304" pitchFamily="18" charset="0"/>
              </a:rPr>
              <a:t>Al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中的射程为</a:t>
            </a:r>
            <a:r>
              <a:rPr lang="en-US" altLang="zh-CN" sz="2000" b="1" dirty="0">
                <a:latin typeface="Times New Roman" panose="02020603050405020304" pitchFamily="18" charset="0"/>
              </a:rPr>
              <a:t>2.9um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78280EF-EBD5-4DF7-AB68-ECB7C708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1" r="1131"/>
          <a:stretch/>
        </p:blipFill>
        <p:spPr>
          <a:xfrm>
            <a:off x="1338070" y="1193169"/>
            <a:ext cx="6467859" cy="39686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D314F94-B7B1-4FA2-B4A5-A46A4E185EC8}"/>
              </a:ext>
            </a:extLst>
          </p:cNvPr>
          <p:cNvSpPr txBox="1"/>
          <p:nvPr/>
        </p:nvSpPr>
        <p:spPr>
          <a:xfrm>
            <a:off x="0" y="5147770"/>
            <a:ext cx="9200271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</a:rPr>
              <a:t>镀</a:t>
            </a:r>
            <a:r>
              <a:rPr lang="en-US" altLang="zh-CN" b="1" dirty="0">
                <a:latin typeface="Times New Roman" panose="02020603050405020304" pitchFamily="18" charset="0"/>
              </a:rPr>
              <a:t>Al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越厚，中子位置分辨越好。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</a:rPr>
              <a:t>一定读出条宽度范围内，中子位置分辨受读出条宽度的影响不明显。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Times New Roman" panose="02020603050405020304" pitchFamily="18" charset="0"/>
              </a:rPr>
              <a:t>当中子位置分辨越好时，随着读出条宽度的增大，位置分辨会受到读出条宽度的调制。</a:t>
            </a:r>
          </a:p>
        </p:txBody>
      </p:sp>
    </p:spTree>
    <p:extLst>
      <p:ext uri="{BB962C8B-B14F-4D97-AF65-F5344CB8AC3E}">
        <p14:creationId xmlns:p14="http://schemas.microsoft.com/office/powerpoint/2010/main" val="302465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BBF505B-E79B-4BED-B95A-4B06DEE90637}"/>
              </a:ext>
            </a:extLst>
          </p:cNvPr>
          <p:cNvSpPr txBox="1"/>
          <p:nvPr/>
        </p:nvSpPr>
        <p:spPr>
          <a:xfrm>
            <a:off x="152399" y="28136"/>
            <a:ext cx="471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镀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后位置分辨模拟结果</a:t>
            </a:r>
            <a:endParaRPr lang="zh-CN" altLang="en-US" sz="32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112366-9519-40D9-9F01-351EFDA8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6" y="1108932"/>
            <a:ext cx="5884720" cy="40893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774F916-CC34-4685-8FBF-190DD2CF4F0F}"/>
              </a:ext>
            </a:extLst>
          </p:cNvPr>
          <p:cNvSpPr txBox="1"/>
          <p:nvPr/>
        </p:nvSpPr>
        <p:spPr>
          <a:xfrm>
            <a:off x="504954" y="5157855"/>
            <a:ext cx="7218210" cy="129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在</a:t>
            </a:r>
            <a:r>
              <a:rPr lang="en-US" altLang="zh-CN" b="1" dirty="0">
                <a:latin typeface="Times New Roman" panose="02020603050405020304" pitchFamily="18" charset="0"/>
              </a:rPr>
              <a:t>B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</a:rPr>
              <a:t>上镀</a:t>
            </a:r>
            <a:r>
              <a:rPr lang="en-US" altLang="zh-CN" b="1" dirty="0">
                <a:latin typeface="Times New Roman" panose="02020603050405020304" pitchFamily="18" charset="0"/>
              </a:rPr>
              <a:t>1.2um</a:t>
            </a:r>
            <a:r>
              <a:rPr lang="zh-CN" altLang="en-US" b="1" dirty="0">
                <a:latin typeface="Times New Roman" panose="02020603050405020304" pitchFamily="18" charset="0"/>
              </a:rPr>
              <a:t>的</a:t>
            </a:r>
            <a:r>
              <a:rPr lang="en-US" altLang="zh-CN" b="1" dirty="0">
                <a:latin typeface="Times New Roman" panose="02020603050405020304" pitchFamily="18" charset="0"/>
              </a:rPr>
              <a:t>Al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或</a:t>
            </a:r>
            <a:r>
              <a:rPr lang="en-US" altLang="zh-CN" b="1" dirty="0">
                <a:latin typeface="Times New Roman" panose="02020603050405020304" pitchFamily="18" charset="0"/>
              </a:rPr>
              <a:t>2.0um</a:t>
            </a:r>
            <a:r>
              <a:rPr lang="zh-CN" altLang="en-US" b="1" dirty="0">
                <a:latin typeface="Times New Roman" panose="02020603050405020304" pitchFamily="18" charset="0"/>
              </a:rPr>
              <a:t>的</a:t>
            </a:r>
            <a:r>
              <a:rPr lang="en-US" altLang="zh-CN" b="1" dirty="0">
                <a:latin typeface="Times New Roman" panose="02020603050405020304" pitchFamily="18" charset="0"/>
              </a:rPr>
              <a:t>Al</a:t>
            </a:r>
            <a:r>
              <a:rPr lang="zh-CN" altLang="en-US" b="1" dirty="0">
                <a:latin typeface="Times New Roman" panose="02020603050405020304" pitchFamily="18" charset="0"/>
              </a:rPr>
              <a:t>，读出条周期小于</a:t>
            </a:r>
            <a:r>
              <a:rPr lang="en-US" altLang="zh-CN" b="1" dirty="0">
                <a:latin typeface="Times New Roman" panose="02020603050405020304" pitchFamily="18" charset="0"/>
              </a:rPr>
              <a:t>1mm</a:t>
            </a:r>
            <a:r>
              <a:rPr lang="zh-CN" altLang="en-US" b="1" dirty="0">
                <a:latin typeface="Times New Roman" panose="02020603050405020304" pitchFamily="18" charset="0"/>
              </a:rPr>
              <a:t>的情况下，中子位置分辨可以达到亚毫米量级。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展望：对漂移极</a:t>
            </a:r>
            <a:r>
              <a:rPr lang="en-US" altLang="zh-CN" b="1" dirty="0">
                <a:latin typeface="Times New Roman" panose="02020603050405020304" pitchFamily="18" charset="0"/>
              </a:rPr>
              <a:t>B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b="1" dirty="0">
                <a:latin typeface="Times New Roman" panose="02020603050405020304" pitchFamily="18" charset="0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</a:rPr>
              <a:t>上镀</a:t>
            </a:r>
            <a:r>
              <a:rPr lang="en-US" altLang="zh-CN" b="1" dirty="0">
                <a:latin typeface="Times New Roman" panose="02020603050405020304" pitchFamily="18" charset="0"/>
              </a:rPr>
              <a:t>Al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或</a:t>
            </a:r>
            <a:r>
              <a:rPr lang="en-US" altLang="zh-CN" b="1" dirty="0">
                <a:latin typeface="Times New Roman" panose="02020603050405020304" pitchFamily="18" charset="0"/>
              </a:rPr>
              <a:t>Al</a:t>
            </a:r>
            <a:r>
              <a:rPr lang="zh-CN" altLang="en-US" b="1" dirty="0">
                <a:latin typeface="Times New Roman" panose="02020603050405020304" pitchFamily="18" charset="0"/>
              </a:rPr>
              <a:t>的探测器进行实验测试。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627565A-DD78-44EE-ACFC-3D6AFF3552F6}"/>
              </a:ext>
            </a:extLst>
          </p:cNvPr>
          <p:cNvSpPr txBox="1"/>
          <p:nvPr/>
        </p:nvSpPr>
        <p:spPr>
          <a:xfrm>
            <a:off x="152399" y="807298"/>
            <a:ext cx="52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</a:rPr>
              <a:t>1.47MeV</a:t>
            </a:r>
            <a:r>
              <a:rPr lang="zh-CN" altLang="en-US" sz="2000" b="1" dirty="0">
                <a:latin typeface="Times New Roman" panose="02020603050405020304" pitchFamily="18" charset="0"/>
              </a:rPr>
              <a:t>的</a:t>
            </a:r>
            <a:r>
              <a:rPr lang="en-US" altLang="zh-CN" sz="2000" b="1" dirty="0">
                <a:latin typeface="Times New Roman" panose="02020603050405020304" pitchFamily="18" charset="0"/>
              </a:rPr>
              <a:t>alpha</a:t>
            </a:r>
            <a:r>
              <a:rPr lang="zh-CN" altLang="en-US" sz="2000" b="1" dirty="0">
                <a:latin typeface="Times New Roman" panose="02020603050405020304" pitchFamily="18" charset="0"/>
              </a:rPr>
              <a:t>粒子在</a:t>
            </a:r>
            <a:r>
              <a:rPr lang="en-US" altLang="zh-CN" sz="2000" b="1" dirty="0">
                <a:latin typeface="Times New Roman" panose="02020603050405020304" pitchFamily="18" charset="0"/>
              </a:rPr>
              <a:t>Al</a:t>
            </a:r>
            <a:r>
              <a:rPr lang="zh-CN" altLang="en-US" sz="2000" b="1" dirty="0">
                <a:latin typeface="Times New Roman" panose="02020603050405020304" pitchFamily="18" charset="0"/>
              </a:rPr>
              <a:t>中的射程为</a:t>
            </a:r>
            <a:r>
              <a:rPr lang="en-US" altLang="zh-CN" sz="2000" b="1" dirty="0">
                <a:latin typeface="Times New Roman" panose="02020603050405020304" pitchFamily="18" charset="0"/>
              </a:rPr>
              <a:t>4.6um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4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5C946E-F1EC-4CB6-98F5-6ADA04A7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42" y="171490"/>
            <a:ext cx="5275383" cy="8147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13AA594-07C2-4FDB-9789-3C319238E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195644"/>
            <a:ext cx="3247436" cy="8147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9F85A1E-DB16-48F1-93D8-769CEA4A34C9}"/>
              </a:ext>
            </a:extLst>
          </p:cNvPr>
          <p:cNvSpPr txBox="1"/>
          <p:nvPr/>
        </p:nvSpPr>
        <p:spPr>
          <a:xfrm>
            <a:off x="668210" y="3136612"/>
            <a:ext cx="780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基于时间差法寻找</a:t>
            </a:r>
            <a:r>
              <a:rPr lang="en-US" altLang="zh-CN" sz="3200" b="1" dirty="0">
                <a:latin typeface="Times New Roman" panose="02020603050405020304" pitchFamily="18" charset="0"/>
              </a:rPr>
              <a:t>Alpha</a:t>
            </a:r>
            <a:r>
              <a:rPr lang="zh-CN" altLang="en-US" sz="3200" b="1" dirty="0">
                <a:latin typeface="Times New Roman" panose="02020603050405020304" pitchFamily="18" charset="0"/>
              </a:rPr>
              <a:t>出射顶点的方法</a:t>
            </a:r>
          </a:p>
        </p:txBody>
      </p:sp>
    </p:spTree>
    <p:extLst>
      <p:ext uri="{BB962C8B-B14F-4D97-AF65-F5344CB8AC3E}">
        <p14:creationId xmlns:p14="http://schemas.microsoft.com/office/powerpoint/2010/main" val="163001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18D336A-40C7-4B24-AA75-340062453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98" y="1223889"/>
            <a:ext cx="5783201" cy="34355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27E4016-415F-4197-83E9-EC220995B91A}"/>
              </a:ext>
            </a:extLst>
          </p:cNvPr>
          <p:cNvSpPr txBox="1"/>
          <p:nvPr/>
        </p:nvSpPr>
        <p:spPr>
          <a:xfrm>
            <a:off x="574094" y="5150645"/>
            <a:ext cx="7995808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传统的重心法得到的位置</a:t>
            </a:r>
            <a:r>
              <a:rPr lang="en-US" altLang="zh-CN" sz="2000" b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</a:rPr>
              <a:t>点与真正的入射到</a:t>
            </a:r>
            <a:r>
              <a:rPr lang="en-US" altLang="zh-CN" sz="2000" b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</a:rPr>
              <a:t>点有较大偏差。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将漂移区看做一个小型</a:t>
            </a:r>
            <a:r>
              <a:rPr lang="en-US" altLang="zh-CN" sz="2000" b="1" dirty="0">
                <a:latin typeface="Times New Roman" panose="02020603050405020304" pitchFamily="18" charset="0"/>
              </a:rPr>
              <a:t>TPC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，利用径迹的时间信息对入射点进行修正。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00443FE-7C6A-4735-AB38-3FD1AD668851}"/>
              </a:ext>
            </a:extLst>
          </p:cNvPr>
          <p:cNvSpPr txBox="1"/>
          <p:nvPr/>
        </p:nvSpPr>
        <p:spPr>
          <a:xfrm>
            <a:off x="152398" y="28136"/>
            <a:ext cx="441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入射位置修正原理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0358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BCC9214-64DD-4D3E-AA9A-2B31DACCC2BD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电子学系统</a:t>
            </a:r>
            <a:endParaRPr lang="zh-CN" altLang="en-US" sz="3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96325D6-1147-42F3-A6F9-4AA9F03E1958}"/>
              </a:ext>
            </a:extLst>
          </p:cNvPr>
          <p:cNvSpPr txBox="1"/>
          <p:nvPr/>
        </p:nvSpPr>
        <p:spPr>
          <a:xfrm>
            <a:off x="326514" y="3784208"/>
            <a:ext cx="2906565" cy="254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APV25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芯片：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MHz/20 MHz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波形采样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Samples/Trigger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硅探测器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-&gt;GEM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30D22BB-7E70-48CC-9924-95DEAF7EB3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27923" r="3078" b="30268"/>
          <a:stretch/>
        </p:blipFill>
        <p:spPr>
          <a:xfrm rot="5400000">
            <a:off x="1530799" y="2650798"/>
            <a:ext cx="5697415" cy="18991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1F88896-15D3-4EF1-BB3C-75BCBFEF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7086" r="18152" b="8343"/>
          <a:stretch/>
        </p:blipFill>
        <p:spPr>
          <a:xfrm>
            <a:off x="424085" y="731519"/>
            <a:ext cx="2103880" cy="30526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7AF6E6C-249D-436E-BD1F-CD5B1C061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9408" r="11311" b="4875"/>
          <a:stretch/>
        </p:blipFill>
        <p:spPr>
          <a:xfrm rot="16200000">
            <a:off x="5254539" y="1168552"/>
            <a:ext cx="3995221" cy="31211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85AF60E-C4AB-41F3-9D37-A1E211E23117}"/>
              </a:ext>
            </a:extLst>
          </p:cNvPr>
          <p:cNvSpPr txBox="1"/>
          <p:nvPr/>
        </p:nvSpPr>
        <p:spPr>
          <a:xfrm>
            <a:off x="5657591" y="4726741"/>
            <a:ext cx="3452429" cy="1710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1. 6</a:t>
            </a:r>
            <a:r>
              <a:rPr lang="zh-CN" altLang="en-US" b="1" dirty="0">
                <a:latin typeface="Times New Roman" panose="02020603050405020304" pitchFamily="18" charset="0"/>
              </a:rPr>
              <a:t>个采样周期扩展到</a:t>
            </a:r>
            <a:r>
              <a:rPr lang="en-US" altLang="zh-CN" b="1" dirty="0">
                <a:latin typeface="Times New Roman" panose="02020603050405020304" pitchFamily="18" charset="0"/>
              </a:rPr>
              <a:t>30</a:t>
            </a:r>
            <a:r>
              <a:rPr lang="zh-CN" altLang="en-US" b="1" dirty="0">
                <a:latin typeface="Times New Roman" panose="02020603050405020304" pitchFamily="18" charset="0"/>
              </a:rPr>
              <a:t>个；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2. </a:t>
            </a:r>
            <a:r>
              <a:rPr lang="zh-CN" altLang="en-US" b="1" dirty="0">
                <a:latin typeface="Times New Roman" panose="02020603050405020304" pitchFamily="18" charset="0"/>
              </a:rPr>
              <a:t>光纤转以太网，直接连</a:t>
            </a:r>
            <a:r>
              <a:rPr lang="en-US" altLang="zh-CN" b="1" dirty="0">
                <a:latin typeface="Times New Roman" panose="02020603050405020304" pitchFamily="18" charset="0"/>
              </a:rPr>
              <a:t>PC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3. </a:t>
            </a:r>
            <a:r>
              <a:rPr lang="zh-CN" altLang="en-US" b="1" dirty="0">
                <a:latin typeface="Times New Roman" panose="02020603050405020304" pitchFamily="18" charset="0"/>
              </a:rPr>
              <a:t>数据通量上限</a:t>
            </a:r>
            <a:r>
              <a:rPr lang="en-US" altLang="zh-CN" b="1" dirty="0">
                <a:latin typeface="Times New Roman" panose="02020603050405020304" pitchFamily="18" charset="0"/>
              </a:rPr>
              <a:t>120MB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4. </a:t>
            </a:r>
            <a:r>
              <a:rPr lang="zh-CN" altLang="en-US" b="1" dirty="0">
                <a:latin typeface="Times New Roman" panose="02020603050405020304" pitchFamily="18" charset="0"/>
              </a:rPr>
              <a:t>可以接</a:t>
            </a:r>
            <a:r>
              <a:rPr lang="en-US" altLang="zh-CN" b="1" dirty="0">
                <a:latin typeface="Times New Roman" panose="02020603050405020304" pitchFamily="18" charset="0"/>
              </a:rPr>
              <a:t>16</a:t>
            </a:r>
            <a:r>
              <a:rPr lang="zh-CN" altLang="en-US" b="1" dirty="0">
                <a:latin typeface="Times New Roman" panose="02020603050405020304" pitchFamily="18" charset="0"/>
              </a:rPr>
              <a:t>个</a:t>
            </a:r>
            <a:r>
              <a:rPr lang="en-US" altLang="zh-CN" b="1" dirty="0">
                <a:latin typeface="Times New Roman" panose="02020603050405020304" pitchFamily="18" charset="0"/>
              </a:rPr>
              <a:t>APV25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BE82AAA-8F88-40CF-8720-F8218E94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67" y="868575"/>
            <a:ext cx="6414266" cy="39767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2522E2C-E5A6-40A9-8501-6A5884DADE33}"/>
              </a:ext>
            </a:extLst>
          </p:cNvPr>
          <p:cNvSpPr txBox="1"/>
          <p:nvPr/>
        </p:nvSpPr>
        <p:spPr>
          <a:xfrm>
            <a:off x="152399" y="4678461"/>
            <a:ext cx="9144000" cy="1710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放射源：</a:t>
            </a:r>
            <a:r>
              <a:rPr lang="en-US" altLang="zh-CN" b="1" dirty="0">
                <a:latin typeface="Times New Roman" panose="02020603050405020304" pitchFamily="18" charset="0"/>
              </a:rPr>
              <a:t>Am241 α</a:t>
            </a:r>
            <a:r>
              <a:rPr lang="zh-CN" altLang="en-US" b="1" dirty="0">
                <a:latin typeface="Times New Roman" panose="02020603050405020304" pitchFamily="18" charset="0"/>
              </a:rPr>
              <a:t>源；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狭缝：宽度</a:t>
            </a:r>
            <a:r>
              <a:rPr lang="en-US" altLang="zh-CN" b="1" dirty="0">
                <a:latin typeface="Times New Roman" panose="02020603050405020304" pitchFamily="18" charset="0"/>
              </a:rPr>
              <a:t>100um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200um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300um</a:t>
            </a:r>
            <a:r>
              <a:rPr lang="zh-CN" altLang="en-US" b="1" dirty="0">
                <a:latin typeface="Times New Roman" panose="02020603050405020304" pitchFamily="18" charset="0"/>
              </a:rPr>
              <a:t>，间距</a:t>
            </a:r>
            <a:r>
              <a:rPr lang="en-US" altLang="zh-CN" b="1" dirty="0">
                <a:latin typeface="Times New Roman" panose="02020603050405020304" pitchFamily="18" charset="0"/>
              </a:rPr>
              <a:t>30mm</a:t>
            </a:r>
            <a:r>
              <a:rPr lang="zh-CN" altLang="en-US" b="1" dirty="0">
                <a:latin typeface="Times New Roman" panose="02020603050405020304" pitchFamily="18" charset="0"/>
              </a:rPr>
              <a:t>，最大出射角分别为</a:t>
            </a:r>
            <a:r>
              <a:rPr lang="en-US" altLang="zh-CN" b="1" dirty="0">
                <a:latin typeface="Times New Roman" panose="02020603050405020304" pitchFamily="18" charset="0"/>
              </a:rPr>
              <a:t>45°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63.4°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71.6°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工作电压：</a:t>
            </a:r>
            <a:r>
              <a:rPr lang="en-US" altLang="zh-CN" b="1" dirty="0">
                <a:latin typeface="Times New Roman" panose="02020603050405020304" pitchFamily="18" charset="0"/>
              </a:rPr>
              <a:t>-1830V/-1350V/-600V</a:t>
            </a:r>
            <a:r>
              <a:rPr lang="zh-CN" altLang="en-US" b="1" dirty="0">
                <a:latin typeface="Times New Roman" panose="02020603050405020304" pitchFamily="18" charset="0"/>
              </a:rPr>
              <a:t>；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读出方式：</a:t>
            </a:r>
            <a:r>
              <a:rPr lang="en-US" altLang="zh-CN" b="1" dirty="0">
                <a:latin typeface="Times New Roman" panose="02020603050405020304" pitchFamily="18" charset="0"/>
              </a:rPr>
              <a:t>XY</a:t>
            </a:r>
            <a:r>
              <a:rPr lang="zh-CN" altLang="en-US" b="1" dirty="0">
                <a:latin typeface="Times New Roman" panose="02020603050405020304" pitchFamily="18" charset="0"/>
              </a:rPr>
              <a:t>条读出，周期</a:t>
            </a:r>
            <a:r>
              <a:rPr lang="en-US" altLang="zh-CN" b="1" dirty="0">
                <a:latin typeface="Times New Roman" panose="02020603050405020304" pitchFamily="18" charset="0"/>
              </a:rPr>
              <a:t>600um</a:t>
            </a:r>
            <a:r>
              <a:rPr lang="zh-CN" altLang="en-US" b="1" dirty="0">
                <a:latin typeface="Times New Roman" panose="02020603050405020304" pitchFamily="18" charset="0"/>
              </a:rPr>
              <a:t>，各</a:t>
            </a:r>
            <a:r>
              <a:rPr lang="en-US" altLang="zh-CN" b="1" dirty="0">
                <a:latin typeface="Times New Roman" panose="02020603050405020304" pitchFamily="18" charset="0"/>
              </a:rPr>
              <a:t>167</a:t>
            </a:r>
            <a:r>
              <a:rPr lang="zh-CN" altLang="en-US" b="1" dirty="0">
                <a:latin typeface="Times New Roman" panose="02020603050405020304" pitchFamily="18" charset="0"/>
              </a:rPr>
              <a:t>路。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0495F6B-45ED-4D1C-A889-586E61290FED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源测试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559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BCC9214-64DD-4D3E-AA9A-2B31DACCC2BD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实验测试</a:t>
            </a:r>
            <a:endParaRPr lang="zh-CN" altLang="en-US" sz="3200" b="1" dirty="0"/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xmlns="" id="{B1B8A3AA-D085-4EEE-8FC1-1240B2D1BDBE}"/>
              </a:ext>
            </a:extLst>
          </p:cNvPr>
          <p:cNvGrpSpPr/>
          <p:nvPr/>
        </p:nvGrpSpPr>
        <p:grpSpPr>
          <a:xfrm>
            <a:off x="495059" y="684022"/>
            <a:ext cx="8052041" cy="3506978"/>
            <a:chOff x="151918" y="714772"/>
            <a:chExt cx="8497552" cy="390322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81EE1A5D-CCED-4673-871D-F2DC9EF6F5C8}"/>
                </a:ext>
              </a:extLst>
            </p:cNvPr>
            <p:cNvSpPr/>
            <p:nvPr/>
          </p:nvSpPr>
          <p:spPr>
            <a:xfrm rot="5400000">
              <a:off x="3084341" y="2264897"/>
              <a:ext cx="1867989" cy="37446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484BA8D-A171-409B-A1E8-44793DA9DBE9}"/>
                </a:ext>
              </a:extLst>
            </p:cNvPr>
            <p:cNvSpPr/>
            <p:nvPr/>
          </p:nvSpPr>
          <p:spPr>
            <a:xfrm>
              <a:off x="1471079" y="3788897"/>
              <a:ext cx="1867989" cy="37446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5DF11EC9-86B5-40C3-B1FC-01C2312D728F}"/>
                </a:ext>
              </a:extLst>
            </p:cNvPr>
            <p:cNvSpPr/>
            <p:nvPr/>
          </p:nvSpPr>
          <p:spPr>
            <a:xfrm>
              <a:off x="1296908" y="1333081"/>
              <a:ext cx="2299063" cy="223810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EEFAE13-845B-417D-A21D-FAF3BA8AFCAC}"/>
                </a:ext>
              </a:extLst>
            </p:cNvPr>
            <p:cNvSpPr/>
            <p:nvPr/>
          </p:nvSpPr>
          <p:spPr>
            <a:xfrm>
              <a:off x="1471080" y="1045698"/>
              <a:ext cx="113212" cy="28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6B80D4EF-6C50-40B8-A82F-2DD27A14FEDC}"/>
                </a:ext>
              </a:extLst>
            </p:cNvPr>
            <p:cNvSpPr/>
            <p:nvPr/>
          </p:nvSpPr>
          <p:spPr>
            <a:xfrm>
              <a:off x="3339069" y="1084104"/>
              <a:ext cx="113212" cy="28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00ADC6C9-23B1-4F77-99AA-9A1DA8FACE43}"/>
                </a:ext>
              </a:extLst>
            </p:cNvPr>
            <p:cNvSpPr txBox="1"/>
            <p:nvPr/>
          </p:nvSpPr>
          <p:spPr>
            <a:xfrm>
              <a:off x="1172384" y="732189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Gas In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EA5520A1-8CC4-4643-9CDC-88FDC0C94755}"/>
                </a:ext>
              </a:extLst>
            </p:cNvPr>
            <p:cNvSpPr txBox="1"/>
            <p:nvPr/>
          </p:nvSpPr>
          <p:spPr>
            <a:xfrm>
              <a:off x="2705077" y="71477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Gas Out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E36D427-C0DD-4B7F-BAB4-D674D5CB811F}"/>
                </a:ext>
              </a:extLst>
            </p:cNvPr>
            <p:cNvSpPr/>
            <p:nvPr/>
          </p:nvSpPr>
          <p:spPr>
            <a:xfrm>
              <a:off x="1114028" y="1603047"/>
              <a:ext cx="182880" cy="522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C5E39402-92A3-4900-86B6-ADF697F1740B}"/>
                </a:ext>
              </a:extLst>
            </p:cNvPr>
            <p:cNvSpPr/>
            <p:nvPr/>
          </p:nvSpPr>
          <p:spPr>
            <a:xfrm>
              <a:off x="1114028" y="1942681"/>
              <a:ext cx="182880" cy="522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0C14BFE1-E4D1-45C6-8D91-F8FEC42EB43B}"/>
                </a:ext>
              </a:extLst>
            </p:cNvPr>
            <p:cNvSpPr/>
            <p:nvPr/>
          </p:nvSpPr>
          <p:spPr>
            <a:xfrm>
              <a:off x="1114028" y="2300515"/>
              <a:ext cx="182880" cy="522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7A3C9C4A-252A-499D-8924-453A3EDD2E9F}"/>
                </a:ext>
              </a:extLst>
            </p:cNvPr>
            <p:cNvSpPr/>
            <p:nvPr/>
          </p:nvSpPr>
          <p:spPr>
            <a:xfrm>
              <a:off x="1114028" y="2658349"/>
              <a:ext cx="182880" cy="522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6C3BA9A-F0A4-4338-9446-43B0B5DCFE6A}"/>
                </a:ext>
              </a:extLst>
            </p:cNvPr>
            <p:cNvSpPr/>
            <p:nvPr/>
          </p:nvSpPr>
          <p:spPr>
            <a:xfrm>
              <a:off x="1114028" y="3088640"/>
              <a:ext cx="182880" cy="522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EC42241-30BD-4551-95AC-5098E38683F0}"/>
                </a:ext>
              </a:extLst>
            </p:cNvPr>
            <p:cNvSpPr/>
            <p:nvPr/>
          </p:nvSpPr>
          <p:spPr>
            <a:xfrm>
              <a:off x="1471080" y="3571184"/>
              <a:ext cx="1867989" cy="17417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B3B8356F-F7D3-4883-A5D0-56AE0B64E6DC}"/>
                </a:ext>
              </a:extLst>
            </p:cNvPr>
            <p:cNvSpPr/>
            <p:nvPr/>
          </p:nvSpPr>
          <p:spPr>
            <a:xfrm>
              <a:off x="3595971" y="1518137"/>
              <a:ext cx="182879" cy="18679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6" name="圆角矩形 15">
              <a:extLst>
                <a:ext uri="{FF2B5EF4-FFF2-40B4-BE49-F238E27FC236}">
                  <a16:creationId xmlns:a16="http://schemas.microsoft.com/office/drawing/2014/main" xmlns="" id="{CAEFDDBB-5B4F-4EF1-B0CC-3FE289C16893}"/>
                </a:ext>
              </a:extLst>
            </p:cNvPr>
            <p:cNvSpPr/>
            <p:nvPr/>
          </p:nvSpPr>
          <p:spPr>
            <a:xfrm>
              <a:off x="1886681" y="3579892"/>
              <a:ext cx="368805" cy="55734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7" name="圆角矩形 16">
              <a:extLst>
                <a:ext uri="{FF2B5EF4-FFF2-40B4-BE49-F238E27FC236}">
                  <a16:creationId xmlns:a16="http://schemas.microsoft.com/office/drawing/2014/main" xmlns="" id="{73524791-8095-458E-AE0C-BA204B4BFEFD}"/>
                </a:ext>
              </a:extLst>
            </p:cNvPr>
            <p:cNvSpPr/>
            <p:nvPr/>
          </p:nvSpPr>
          <p:spPr>
            <a:xfrm>
              <a:off x="2520674" y="3579892"/>
              <a:ext cx="368805" cy="55734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8" name="圆角矩形 17">
              <a:extLst>
                <a:ext uri="{FF2B5EF4-FFF2-40B4-BE49-F238E27FC236}">
                  <a16:creationId xmlns:a16="http://schemas.microsoft.com/office/drawing/2014/main" xmlns="" id="{F56977D8-2B02-4AFE-86ED-894F493E25FE}"/>
                </a:ext>
              </a:extLst>
            </p:cNvPr>
            <p:cNvSpPr/>
            <p:nvPr/>
          </p:nvSpPr>
          <p:spPr>
            <a:xfrm rot="5400000">
              <a:off x="3690243" y="2564077"/>
              <a:ext cx="368805" cy="55734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29" name="圆角矩形 18">
              <a:extLst>
                <a:ext uri="{FF2B5EF4-FFF2-40B4-BE49-F238E27FC236}">
                  <a16:creationId xmlns:a16="http://schemas.microsoft.com/office/drawing/2014/main" xmlns="" id="{63DAB9E3-FFEF-490E-B69F-D4263559FF9E}"/>
                </a:ext>
              </a:extLst>
            </p:cNvPr>
            <p:cNvSpPr/>
            <p:nvPr/>
          </p:nvSpPr>
          <p:spPr>
            <a:xfrm rot="5400000">
              <a:off x="3690242" y="1914505"/>
              <a:ext cx="368805" cy="55734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6DD6424E-C82A-45D3-A427-C168F9578FF9}"/>
                </a:ext>
              </a:extLst>
            </p:cNvPr>
            <p:cNvSpPr txBox="1"/>
            <p:nvPr/>
          </p:nvSpPr>
          <p:spPr>
            <a:xfrm>
              <a:off x="357738" y="2192916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 </a:t>
              </a:r>
              <a:r>
                <a:rPr lang="zh-CN" altLang="en-US" b="1" dirty="0">
                  <a:latin typeface="Times New Roman" panose="02020603050405020304" pitchFamily="18" charset="0"/>
                </a:rPr>
                <a:t>高压</a:t>
              </a:r>
            </a:p>
          </p:txBody>
        </p:sp>
        <p:sp>
          <p:nvSpPr>
            <p:cNvPr id="31" name="圆角矩形 22">
              <a:extLst>
                <a:ext uri="{FF2B5EF4-FFF2-40B4-BE49-F238E27FC236}">
                  <a16:creationId xmlns:a16="http://schemas.microsoft.com/office/drawing/2014/main" xmlns="" id="{52353825-2C65-45D7-AD49-7596C4F3DF34}"/>
                </a:ext>
              </a:extLst>
            </p:cNvPr>
            <p:cNvSpPr/>
            <p:nvPr/>
          </p:nvSpPr>
          <p:spPr>
            <a:xfrm>
              <a:off x="5494438" y="1452211"/>
              <a:ext cx="1166949" cy="17488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CA1FDB82-116E-41FF-946B-A24018EE0AC3}"/>
                </a:ext>
              </a:extLst>
            </p:cNvPr>
            <p:cNvSpPr/>
            <p:nvPr/>
          </p:nvSpPr>
          <p:spPr>
            <a:xfrm>
              <a:off x="6574301" y="1671375"/>
              <a:ext cx="174172" cy="1004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25CDFAE6-FD41-4BAE-8C8F-0AEF5B1B4299}"/>
                </a:ext>
              </a:extLst>
            </p:cNvPr>
            <p:cNvSpPr txBox="1"/>
            <p:nvPr/>
          </p:nvSpPr>
          <p:spPr>
            <a:xfrm>
              <a:off x="6556536" y="118068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</a:rPr>
                <a:t>以太网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B1AE721D-FDB9-4D58-890E-612E571DF480}"/>
                </a:ext>
              </a:extLst>
            </p:cNvPr>
            <p:cNvSpPr txBox="1"/>
            <p:nvPr/>
          </p:nvSpPr>
          <p:spPr>
            <a:xfrm>
              <a:off x="4216188" y="116835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HDMI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55F02345-E239-4DE2-88E7-6304F5BB2D3F}"/>
                </a:ext>
              </a:extLst>
            </p:cNvPr>
            <p:cNvSpPr txBox="1"/>
            <p:nvPr/>
          </p:nvSpPr>
          <p:spPr>
            <a:xfrm>
              <a:off x="5753129" y="223158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</a:rPr>
                <a:t>母板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9998FEE9-BA2B-4F7D-9545-21267CF83492}"/>
                </a:ext>
              </a:extLst>
            </p:cNvPr>
            <p:cNvSpPr txBox="1"/>
            <p:nvPr/>
          </p:nvSpPr>
          <p:spPr>
            <a:xfrm>
              <a:off x="2031181" y="41648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Times New Roman" panose="02020603050405020304" pitchFamily="18" charset="0"/>
                </a:rPr>
                <a:t>背板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ADEB347E-EEEF-4FA0-8E37-F9FD481C8E99}"/>
                </a:ext>
              </a:extLst>
            </p:cNvPr>
            <p:cNvSpPr txBox="1"/>
            <p:nvPr/>
          </p:nvSpPr>
          <p:spPr>
            <a:xfrm>
              <a:off x="151918" y="3790461"/>
              <a:ext cx="8899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</a:rPr>
                <a:t>APV25</a:t>
              </a:r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xmlns="" id="{A0024792-47EC-4981-AF7F-D4850A54C631}"/>
                </a:ext>
              </a:extLst>
            </p:cNvPr>
            <p:cNvCxnSpPr/>
            <p:nvPr/>
          </p:nvCxnSpPr>
          <p:spPr>
            <a:xfrm flipV="1">
              <a:off x="959768" y="3896973"/>
              <a:ext cx="840165" cy="13933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20678993-B167-4B5E-9DA2-77968C5115A0}"/>
                </a:ext>
              </a:extLst>
            </p:cNvPr>
            <p:cNvGrpSpPr/>
            <p:nvPr/>
          </p:nvGrpSpPr>
          <p:grpSpPr>
            <a:xfrm>
              <a:off x="5729191" y="3552984"/>
              <a:ext cx="771649" cy="827314"/>
              <a:chOff x="5820070" y="5574155"/>
              <a:chExt cx="771649" cy="827314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1E52900F-C17E-4572-AE61-821F0EB42E86}"/>
                  </a:ext>
                </a:extLst>
              </p:cNvPr>
              <p:cNvSpPr/>
              <p:nvPr/>
            </p:nvSpPr>
            <p:spPr>
              <a:xfrm>
                <a:off x="5820070" y="5574155"/>
                <a:ext cx="710689" cy="827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xmlns="" id="{BCFDF576-0A6A-4AD7-9707-DA3B99AD4C89}"/>
                  </a:ext>
                </a:extLst>
              </p:cNvPr>
              <p:cNvSpPr txBox="1"/>
              <p:nvPr/>
            </p:nvSpPr>
            <p:spPr>
              <a:xfrm>
                <a:off x="5860199" y="5724402"/>
                <a:ext cx="73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Times New Roman" panose="02020603050405020304" pitchFamily="18" charset="0"/>
                  </a:rPr>
                  <a:t>低压电源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BA1ABFB-2357-42D9-9FF6-D21B27490C27}"/>
                </a:ext>
              </a:extLst>
            </p:cNvPr>
            <p:cNvSpPr txBox="1"/>
            <p:nvPr/>
          </p:nvSpPr>
          <p:spPr>
            <a:xfrm>
              <a:off x="1886681" y="2267465"/>
              <a:ext cx="1346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89AAD47C-32B5-4DB2-9B96-BB318EF18DE3}"/>
                </a:ext>
              </a:extLst>
            </p:cNvPr>
            <p:cNvGrpSpPr/>
            <p:nvPr/>
          </p:nvGrpSpPr>
          <p:grpSpPr>
            <a:xfrm>
              <a:off x="6696369" y="838870"/>
              <a:ext cx="1953101" cy="1108222"/>
              <a:chOff x="6687513" y="2082686"/>
              <a:chExt cx="1953101" cy="1108222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xmlns="" id="{E3F389B7-5861-42F9-A4F0-E18AA4BA8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283" y="2082686"/>
                <a:ext cx="1255331" cy="1108222"/>
              </a:xfrm>
              <a:prstGeom prst="rect">
                <a:avLst/>
              </a:prstGeom>
            </p:spPr>
          </p:pic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E5DCF4CA-996C-4026-B2D2-1744570159D8}"/>
                  </a:ext>
                </a:extLst>
              </p:cNvPr>
              <p:cNvSpPr txBox="1"/>
              <p:nvPr/>
            </p:nvSpPr>
            <p:spPr>
              <a:xfrm>
                <a:off x="7766726" y="2289017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</a:rPr>
                  <a:t>PC</a:t>
                </a:r>
                <a:endParaRPr lang="zh-CN" altLang="en-US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任意多边形 27">
                <a:extLst>
                  <a:ext uri="{FF2B5EF4-FFF2-40B4-BE49-F238E27FC236}">
                    <a16:creationId xmlns:a16="http://schemas.microsoft.com/office/drawing/2014/main" xmlns="" id="{17AD8CF2-3CCF-4C11-A4A3-36A871BFA88F}"/>
                  </a:ext>
                </a:extLst>
              </p:cNvPr>
              <p:cNvSpPr/>
              <p:nvPr/>
            </p:nvSpPr>
            <p:spPr>
              <a:xfrm>
                <a:off x="6687513" y="2839138"/>
                <a:ext cx="810982" cy="131154"/>
              </a:xfrm>
              <a:custGeom>
                <a:avLst/>
                <a:gdLst>
                  <a:gd name="connsiteX0" fmla="*/ 0 w 1053738"/>
                  <a:gd name="connsiteY0" fmla="*/ 478971 h 478971"/>
                  <a:gd name="connsiteX1" fmla="*/ 1053738 w 1053738"/>
                  <a:gd name="connsiteY1" fmla="*/ 0 h 47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738" h="478971">
                    <a:moveTo>
                      <a:pt x="0" y="478971"/>
                    </a:moveTo>
                    <a:cubicBezTo>
                      <a:pt x="441234" y="308428"/>
                      <a:pt x="882469" y="137886"/>
                      <a:pt x="1053738" y="0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66" name="连接符: 肘形 65">
              <a:extLst>
                <a:ext uri="{FF2B5EF4-FFF2-40B4-BE49-F238E27FC236}">
                  <a16:creationId xmlns:a16="http://schemas.microsoft.com/office/drawing/2014/main" xmlns="" id="{70C0C0CC-E8F5-49E6-A11C-F09D3D980A0E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6200000" flipH="1">
              <a:off x="4373219" y="1163253"/>
              <a:ext cx="781240" cy="1491008"/>
            </a:xfrm>
            <a:prstGeom prst="bentConnector4">
              <a:avLst>
                <a:gd name="adj1" fmla="val -72529"/>
                <a:gd name="adj2" fmla="val 8132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连接符: 肘形 74">
              <a:extLst>
                <a:ext uri="{FF2B5EF4-FFF2-40B4-BE49-F238E27FC236}">
                  <a16:creationId xmlns:a16="http://schemas.microsoft.com/office/drawing/2014/main" xmlns="" id="{16E3732F-5FE0-4F5C-ABF1-5C67536B2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9068" y="2707137"/>
              <a:ext cx="2155369" cy="1339335"/>
            </a:xfrm>
            <a:prstGeom prst="bentConnector3">
              <a:avLst>
                <a:gd name="adj1" fmla="val 8720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连接符: 肘形 83">
              <a:extLst>
                <a:ext uri="{FF2B5EF4-FFF2-40B4-BE49-F238E27FC236}">
                  <a16:creationId xmlns:a16="http://schemas.microsoft.com/office/drawing/2014/main" xmlns="" id="{80FF2DF7-E99A-4C05-8836-E6676C8EF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9068" y="2586557"/>
              <a:ext cx="2155369" cy="1314213"/>
            </a:xfrm>
            <a:prstGeom prst="bentConnector3">
              <a:avLst>
                <a:gd name="adj1" fmla="val 8198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CB853C0A-9E8E-49C6-8CCB-31BA86422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2816" y="1119568"/>
              <a:ext cx="0" cy="3985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xmlns="" id="{91D63AA4-42C3-47E1-B142-BF9D106A2B7A}"/>
                </a:ext>
              </a:extLst>
            </p:cNvPr>
            <p:cNvCxnSpPr>
              <a:cxnSpLocks/>
            </p:cNvCxnSpPr>
            <p:nvPr/>
          </p:nvCxnSpPr>
          <p:spPr>
            <a:xfrm>
              <a:off x="4152816" y="1119568"/>
              <a:ext cx="9445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F585D522-59AD-46E1-8F40-A1E6B05C0AE2}"/>
                </a:ext>
              </a:extLst>
            </p:cNvPr>
            <p:cNvCxnSpPr>
              <a:cxnSpLocks/>
            </p:cNvCxnSpPr>
            <p:nvPr/>
          </p:nvCxnSpPr>
          <p:spPr>
            <a:xfrm>
              <a:off x="5092505" y="1119568"/>
              <a:ext cx="4814" cy="13325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94FC8A4A-7EFE-4355-82C2-7A02AA40B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7692" y="2445440"/>
              <a:ext cx="403510" cy="20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xmlns="" id="{12538E81-C129-4F6E-AF2A-8344FC18CB0B}"/>
                </a:ext>
              </a:extLst>
            </p:cNvPr>
            <p:cNvCxnSpPr>
              <a:cxnSpLocks/>
            </p:cNvCxnSpPr>
            <p:nvPr/>
          </p:nvCxnSpPr>
          <p:spPr>
            <a:xfrm>
              <a:off x="3111500" y="4159793"/>
              <a:ext cx="0" cy="458205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xmlns="" id="{D40426E7-F582-40D6-88F8-0492CBDEE597}"/>
                </a:ext>
              </a:extLst>
            </p:cNvPr>
            <p:cNvCxnSpPr>
              <a:cxnSpLocks/>
            </p:cNvCxnSpPr>
            <p:nvPr/>
          </p:nvCxnSpPr>
          <p:spPr>
            <a:xfrm>
              <a:off x="3111500" y="4617998"/>
              <a:ext cx="302358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xmlns="" id="{A02DA1B4-7869-4257-A7BD-23781B70C5FF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6135080" y="4349562"/>
              <a:ext cx="0" cy="26843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xmlns="" id="{88BFC4C3-7A6F-45DA-A07C-E16FD5F52EBA}"/>
                </a:ext>
              </a:extLst>
            </p:cNvPr>
            <p:cNvCxnSpPr>
              <a:cxnSpLocks/>
              <a:stCxn id="49" idx="0"/>
              <a:endCxn id="31" idx="2"/>
            </p:cNvCxnSpPr>
            <p:nvPr/>
          </p:nvCxnSpPr>
          <p:spPr>
            <a:xfrm flipH="1" flipV="1">
              <a:off x="6077913" y="3201069"/>
              <a:ext cx="6623" cy="351915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xmlns="" id="{F185DF73-DD09-48BB-A127-54B105E3F84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018335" y="3386126"/>
              <a:ext cx="6810" cy="89804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xmlns="" id="{9F9C68BD-C0A5-4E0F-BB63-22D8F0FC57D4}"/>
                </a:ext>
              </a:extLst>
            </p:cNvPr>
            <p:cNvCxnSpPr>
              <a:cxnSpLocks/>
            </p:cNvCxnSpPr>
            <p:nvPr/>
          </p:nvCxnSpPr>
          <p:spPr>
            <a:xfrm>
              <a:off x="4018335" y="4284172"/>
              <a:ext cx="1710856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6" name="图片 165" descr="C:\Users\wu\Documents\Tencent Files\657391207\FileRecv\MobileFile\IMG_3468.JPG">
            <a:extLst>
              <a:ext uri="{FF2B5EF4-FFF2-40B4-BE49-F238E27FC236}">
                <a16:creationId xmlns:a16="http://schemas.microsoft.com/office/drawing/2014/main" xmlns="" id="{866E19E3-24F9-44A0-A1BA-A9711002E3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631" y="4251288"/>
            <a:ext cx="2934561" cy="220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图片 166" descr="C:\Users\wu\Documents\Tencent Files\657391207\FileRecv\MobileFile\IMG_4023.JPG">
            <a:extLst>
              <a:ext uri="{FF2B5EF4-FFF2-40B4-BE49-F238E27FC236}">
                <a16:creationId xmlns:a16="http://schemas.microsoft.com/office/drawing/2014/main" xmlns="" id="{D5EF3E30-EF24-4821-BA9F-FA5F0A362D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1417" y="4235543"/>
            <a:ext cx="3283875" cy="222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25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E7B3D65-7215-4F55-969B-AB835F6723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846" y="753025"/>
            <a:ext cx="6168307" cy="4539578"/>
          </a:xfrm>
          <a:prstGeom prst="rect">
            <a:avLst/>
          </a:prstGeo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70AECA4-0EB6-483B-BFE0-0CE5CF994431}"/>
              </a:ext>
            </a:extLst>
          </p:cNvPr>
          <p:cNvSpPr txBox="1"/>
          <p:nvPr/>
        </p:nvSpPr>
        <p:spPr>
          <a:xfrm>
            <a:off x="152399" y="5292603"/>
            <a:ext cx="8968154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43</a:t>
            </a:r>
            <a:r>
              <a:rPr lang="zh-CN" altLang="en-US" sz="2000" b="1" dirty="0">
                <a:latin typeface="Times New Roman" panose="02020603050405020304" pitchFamily="18" charset="0"/>
              </a:rPr>
              <a:t>通道（黄线）最先出现信号，</a:t>
            </a:r>
            <a:r>
              <a:rPr lang="en-US" altLang="zh-CN" sz="2000" b="1" dirty="0">
                <a:latin typeface="Times New Roman" panose="02020603050405020304" pitchFamily="18" charset="0"/>
              </a:rPr>
              <a:t>48</a:t>
            </a:r>
            <a:r>
              <a:rPr lang="zh-CN" altLang="en-US" sz="2000" b="1" dirty="0">
                <a:latin typeface="Times New Roman" panose="02020603050405020304" pitchFamily="18" charset="0"/>
              </a:rPr>
              <a:t>通道（灰线）最后出现信号（靠近入射点）。通道之间的信号有很好的时间性。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0D0099B-26BB-43AC-A217-9B6A59ED4510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测试结果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591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6A27E3D-25FE-4E25-AA98-941E96119E0F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修正方法</a:t>
            </a:r>
            <a:endParaRPr lang="zh-CN" altLang="en-US" sz="3200" b="1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2BD53969-8EE7-4142-B955-F694ACC2E9ED}"/>
              </a:ext>
            </a:extLst>
          </p:cNvPr>
          <p:cNvGrpSpPr/>
          <p:nvPr/>
        </p:nvGrpSpPr>
        <p:grpSpPr>
          <a:xfrm>
            <a:off x="1229286" y="969566"/>
            <a:ext cx="4744085" cy="5325010"/>
            <a:chOff x="0" y="1011769"/>
            <a:chExt cx="4744085" cy="532501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41D35EA6-B6FF-47EA-940E-766DE1B2925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11769"/>
              <a:ext cx="4744085" cy="5095875"/>
            </a:xfrm>
            <a:prstGeom prst="rect">
              <a:avLst/>
            </a:prstGeom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A9B16F56-8234-41B1-8735-D012B04F6C52}"/>
                </a:ext>
              </a:extLst>
            </p:cNvPr>
            <p:cNvCxnSpPr>
              <a:cxnSpLocks/>
            </p:cNvCxnSpPr>
            <p:nvPr/>
          </p:nvCxnSpPr>
          <p:spPr>
            <a:xfrm>
              <a:off x="721947" y="6152113"/>
              <a:ext cx="37701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B44EAEE-EF57-4157-B906-51A16C1656B7}"/>
                </a:ext>
              </a:extLst>
            </p:cNvPr>
            <p:cNvSpPr txBox="1"/>
            <p:nvPr/>
          </p:nvSpPr>
          <p:spPr>
            <a:xfrm>
              <a:off x="152399" y="5967447"/>
              <a:ext cx="63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48.5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xmlns="" id="{349F817D-F292-4A89-9A5F-D5114ADEDDD8}"/>
                </a:ext>
              </a:extLst>
            </p:cNvPr>
            <p:cNvCxnSpPr>
              <a:cxnSpLocks/>
            </p:cNvCxnSpPr>
            <p:nvPr/>
          </p:nvCxnSpPr>
          <p:spPr>
            <a:xfrm>
              <a:off x="3441700" y="5168900"/>
              <a:ext cx="0" cy="983213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4524AB1-EB86-4BDC-9014-F2783BF74523}"/>
              </a:ext>
            </a:extLst>
          </p:cNvPr>
          <p:cNvSpPr/>
          <p:nvPr/>
        </p:nvSpPr>
        <p:spPr>
          <a:xfrm>
            <a:off x="6216704" y="18744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信号的波形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8EE3A96-0E28-4FB7-ACD9-AC0D29F9B2FB}"/>
              </a:ext>
            </a:extLst>
          </p:cNvPr>
          <p:cNvSpPr/>
          <p:nvPr/>
        </p:nvSpPr>
        <p:spPr>
          <a:xfrm>
            <a:off x="5721374" y="427312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每个点表示每一个周期的重心。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AF4F486-7609-4FB5-B316-FB63D0EFFAD5}"/>
              </a:ext>
            </a:extLst>
          </p:cNvPr>
          <p:cNvSpPr/>
          <p:nvPr/>
        </p:nvSpPr>
        <p:spPr>
          <a:xfrm>
            <a:off x="6524833" y="543363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时间外推法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42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F0194FC-E852-4565-B8F1-C84671C8308A}"/>
              </a:ext>
            </a:extLst>
          </p:cNvPr>
          <p:cNvSpPr txBox="1"/>
          <p:nvPr/>
        </p:nvSpPr>
        <p:spPr>
          <a:xfrm>
            <a:off x="590835" y="1557351"/>
            <a:ext cx="547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/>
              <a:t>研究背景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DF212B9-4BEC-49BF-ACA6-4DABA27556F6}"/>
              </a:ext>
            </a:extLst>
          </p:cNvPr>
          <p:cNvSpPr txBox="1"/>
          <p:nvPr/>
        </p:nvSpPr>
        <p:spPr>
          <a:xfrm>
            <a:off x="152399" y="28136"/>
            <a:ext cx="185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内容梗概</a:t>
            </a:r>
            <a:endParaRPr lang="zh-CN" altLang="en-US" sz="32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A977757-C834-4F3B-9A55-63FD3FE2D519}"/>
              </a:ext>
            </a:extLst>
          </p:cNvPr>
          <p:cNvSpPr txBox="1"/>
          <p:nvPr/>
        </p:nvSpPr>
        <p:spPr>
          <a:xfrm>
            <a:off x="590834" y="2569094"/>
            <a:ext cx="793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200" b="1" dirty="0"/>
              <a:t>基于复合涂层限制</a:t>
            </a:r>
            <a:r>
              <a:rPr lang="en-US" altLang="zh-CN" sz="3200" b="1" dirty="0">
                <a:latin typeface="Times New Roman" panose="02020603050405020304" pitchFamily="18" charset="0"/>
              </a:rPr>
              <a:t>Alpha</a:t>
            </a:r>
            <a:r>
              <a:rPr lang="zh-CN" altLang="en-US" sz="3200" b="1" dirty="0"/>
              <a:t>出射角度的方法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D954BC0-F8EA-4684-B0C1-FD87B50D25EF}"/>
              </a:ext>
            </a:extLst>
          </p:cNvPr>
          <p:cNvSpPr txBox="1"/>
          <p:nvPr/>
        </p:nvSpPr>
        <p:spPr>
          <a:xfrm>
            <a:off x="590834" y="3580837"/>
            <a:ext cx="780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基于时间差法寻找</a:t>
            </a:r>
            <a:r>
              <a:rPr lang="en-US" altLang="zh-CN" sz="3200" b="1" dirty="0">
                <a:latin typeface="Times New Roman" panose="02020603050405020304" pitchFamily="18" charset="0"/>
              </a:rPr>
              <a:t>Alpha</a:t>
            </a:r>
            <a:r>
              <a:rPr lang="zh-CN" altLang="en-US" sz="3200" b="1" dirty="0">
                <a:latin typeface="Times New Roman" panose="02020603050405020304" pitchFamily="18" charset="0"/>
              </a:rPr>
              <a:t>出射顶点的方法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B1FFC32-7AEF-41C6-A1B9-2B164BAF3BDE}"/>
              </a:ext>
            </a:extLst>
          </p:cNvPr>
          <p:cNvSpPr txBox="1"/>
          <p:nvPr/>
        </p:nvSpPr>
        <p:spPr>
          <a:xfrm>
            <a:off x="689309" y="4592580"/>
            <a:ext cx="547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总结展望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9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9BCF36B-194F-40D9-9B47-4F437A48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" y="1030139"/>
            <a:ext cx="4526905" cy="34494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D5471C8-1FA8-454C-85E0-4DDFFF1F1B28}"/>
              </a:ext>
            </a:extLst>
          </p:cNvPr>
          <p:cNvSpPr txBox="1"/>
          <p:nvPr/>
        </p:nvSpPr>
        <p:spPr>
          <a:xfrm>
            <a:off x="4462347" y="1294506"/>
            <a:ext cx="4526905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第一个狭缝数据：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横坐标是重心移动与信号的加权平均值，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纵坐标是径迹重心。</a:t>
            </a:r>
            <a:endParaRPr lang="en-US" altLang="zh-CN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E91780C-4532-416F-A23E-95D6F60E8FA4}"/>
              </a:ext>
            </a:extLst>
          </p:cNvPr>
          <p:cNvSpPr txBox="1"/>
          <p:nvPr/>
        </p:nvSpPr>
        <p:spPr>
          <a:xfrm>
            <a:off x="5400975" y="3890151"/>
            <a:ext cx="195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α ×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+ β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D164363-6878-446F-BEF8-75A568FE4FDB}"/>
              </a:ext>
            </a:extLst>
          </p:cNvPr>
          <p:cNvSpPr txBox="1"/>
          <p:nvPr/>
        </p:nvSpPr>
        <p:spPr>
          <a:xfrm>
            <a:off x="700060" y="4896806"/>
            <a:ext cx="7187953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对于一个</a:t>
            </a:r>
            <a:r>
              <a:rPr lang="en-US" altLang="zh-CN" sz="2000" b="1" dirty="0">
                <a:latin typeface="Times New Roman" panose="02020603050405020304" pitchFamily="18" charset="0"/>
              </a:rPr>
              <a:t>α</a:t>
            </a:r>
            <a:r>
              <a:rPr lang="zh-CN" altLang="en-US" sz="2000" b="1" dirty="0">
                <a:latin typeface="Times New Roman" panose="02020603050405020304" pitchFamily="18" charset="0"/>
              </a:rPr>
              <a:t>事件，需要将径迹重心外推</a:t>
            </a:r>
            <a:r>
              <a:rPr lang="en-US" altLang="zh-CN" sz="2000" b="1" dirty="0">
                <a:latin typeface="Times New Roman" panose="02020603050405020304" pitchFamily="18" charset="0"/>
              </a:rPr>
              <a:t>11.55 </a:t>
            </a:r>
            <a:r>
              <a:rPr lang="zh-CN" altLang="en-US" sz="2000" b="1" dirty="0">
                <a:latin typeface="Times New Roman" panose="02020603050405020304" pitchFamily="18" charset="0"/>
              </a:rPr>
              <a:t>个重心偏移加权平均值才是它真实的入射点。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7C87CE2-BA2D-4EC8-A68F-809C6DB9206F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时间外推法</a:t>
            </a:r>
            <a:endParaRPr lang="zh-CN" altLang="en-US" sz="32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7C41047-1394-449F-A0B5-E7BA080565CE}"/>
              </a:ext>
            </a:extLst>
          </p:cNvPr>
          <p:cNvSpPr/>
          <p:nvPr/>
        </p:nvSpPr>
        <p:spPr>
          <a:xfrm>
            <a:off x="4600833" y="3053993"/>
            <a:ext cx="3005951" cy="506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两者基本属于线性关系：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3FC113A-C191-4811-BB62-D6A9DCBCFE97}"/>
              </a:ext>
            </a:extLst>
          </p:cNvPr>
          <p:cNvSpPr/>
          <p:nvPr/>
        </p:nvSpPr>
        <p:spPr>
          <a:xfrm>
            <a:off x="991105" y="3360872"/>
            <a:ext cx="1092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K=11.55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905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5BBED1-C7ED-4611-A0BD-EB16F5156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/>
          <a:stretch/>
        </p:blipFill>
        <p:spPr>
          <a:xfrm>
            <a:off x="0" y="787790"/>
            <a:ext cx="9144000" cy="35495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F6A3357-AD55-4348-BF97-616626ABB007}"/>
              </a:ext>
            </a:extLst>
          </p:cNvPr>
          <p:cNvSpPr txBox="1"/>
          <p:nvPr/>
        </p:nvSpPr>
        <p:spPr>
          <a:xfrm>
            <a:off x="811518" y="4648881"/>
            <a:ext cx="251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</a:rPr>
              <a:t>第二个狭缝 </a:t>
            </a:r>
            <a:r>
              <a:rPr lang="en-US" altLang="zh-CN" sz="2000" b="1" dirty="0">
                <a:latin typeface="Times New Roman" panose="02020603050405020304" pitchFamily="18" charset="0"/>
              </a:rPr>
              <a:t>K=-11.43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E9DBFC2-A4A6-4B32-8CB6-E2DA89CDF7CE}"/>
              </a:ext>
            </a:extLst>
          </p:cNvPr>
          <p:cNvSpPr txBox="1"/>
          <p:nvPr/>
        </p:nvSpPr>
        <p:spPr>
          <a:xfrm>
            <a:off x="5818526" y="4648881"/>
            <a:ext cx="252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</a:rPr>
              <a:t>第三个狭缝 </a:t>
            </a:r>
            <a:r>
              <a:rPr lang="en-US" altLang="zh-CN" sz="2000" b="1" dirty="0">
                <a:latin typeface="Times New Roman" panose="02020603050405020304" pitchFamily="18" charset="0"/>
              </a:rPr>
              <a:t>K=-11.40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BADBCF0-EF53-4F61-9685-67FE494D6A69}"/>
              </a:ext>
            </a:extLst>
          </p:cNvPr>
          <p:cNvSpPr txBox="1"/>
          <p:nvPr/>
        </p:nvSpPr>
        <p:spPr>
          <a:xfrm>
            <a:off x="1653860" y="5262093"/>
            <a:ext cx="5836279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三个狭缝的数据拟合的</a:t>
            </a:r>
            <a:r>
              <a:rPr lang="en-US" altLang="zh-CN" sz="2000" b="1" dirty="0">
                <a:latin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Times New Roman" panose="02020603050405020304" pitchFamily="18" charset="0"/>
              </a:rPr>
              <a:t>值几乎一致，说明该</a:t>
            </a:r>
            <a:r>
              <a:rPr lang="en-US" altLang="zh-CN" sz="2000" b="1" dirty="0">
                <a:latin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Times New Roman" panose="02020603050405020304" pitchFamily="18" charset="0"/>
              </a:rPr>
              <a:t>值对于同一个实验条件，具有通用性。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C1CE0E4-0591-4DF9-83F1-91DD146F87CE}"/>
              </a:ext>
            </a:extLst>
          </p:cNvPr>
          <p:cNvSpPr txBox="1"/>
          <p:nvPr/>
        </p:nvSpPr>
        <p:spPr>
          <a:xfrm>
            <a:off x="152399" y="28136"/>
            <a:ext cx="34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时间外推法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179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AC08C25-4256-4AB8-A8EE-6AFFCC012F83}"/>
              </a:ext>
            </a:extLst>
          </p:cNvPr>
          <p:cNvSpPr txBox="1"/>
          <p:nvPr/>
        </p:nvSpPr>
        <p:spPr>
          <a:xfrm>
            <a:off x="152398" y="28136"/>
            <a:ext cx="631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时间外推法与传统重心法结果对比</a:t>
            </a:r>
            <a:endParaRPr lang="zh-CN" altLang="en-US" sz="32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6BA5F4D-C11D-4C84-8D96-182281878CF7}"/>
              </a:ext>
            </a:extLst>
          </p:cNvPr>
          <p:cNvSpPr txBox="1"/>
          <p:nvPr/>
        </p:nvSpPr>
        <p:spPr>
          <a:xfrm>
            <a:off x="813253" y="5887936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</a:rPr>
              <a:t>展望：到</a:t>
            </a:r>
            <a:r>
              <a:rPr lang="en-US" altLang="zh-CN" sz="2000" b="1" dirty="0">
                <a:latin typeface="Times New Roman" panose="02020603050405020304" pitchFamily="18" charset="0"/>
              </a:rPr>
              <a:t>CSNS</a:t>
            </a:r>
            <a:r>
              <a:rPr lang="zh-CN" altLang="en-US" sz="2000" b="1" dirty="0">
                <a:latin typeface="Times New Roman" panose="02020603050405020304" pitchFamily="18" charset="0"/>
              </a:rPr>
              <a:t>测量热中子，利用该方法测量探测器极限位置分辨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2CAD2AFE-C720-4B1D-BBD8-7049650CC241}"/>
              </a:ext>
            </a:extLst>
          </p:cNvPr>
          <p:cNvGrpSpPr/>
          <p:nvPr/>
        </p:nvGrpSpPr>
        <p:grpSpPr>
          <a:xfrm>
            <a:off x="904753" y="1110454"/>
            <a:ext cx="6987222" cy="4637091"/>
            <a:chOff x="946956" y="727162"/>
            <a:chExt cx="6714286" cy="439047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14212731-2982-46BD-8494-B26FE1F83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956" y="727162"/>
              <a:ext cx="6714286" cy="4390476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51503C10-DE22-4D1B-9769-60D65D62BC7E}"/>
                </a:ext>
              </a:extLst>
            </p:cNvPr>
            <p:cNvSpPr txBox="1"/>
            <p:nvPr/>
          </p:nvSpPr>
          <p:spPr>
            <a:xfrm>
              <a:off x="5148775" y="1737747"/>
              <a:ext cx="1004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1515A0"/>
                  </a:solidFill>
                  <a:latin typeface="Times New Roman" panose="02020603050405020304" pitchFamily="18" charset="0"/>
                </a:rPr>
                <a:t>0.60mm</a:t>
              </a:r>
              <a:endParaRPr lang="zh-CN" altLang="en-US" b="1" dirty="0">
                <a:solidFill>
                  <a:srgbClr val="1515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8FC4A1A5-498D-48A1-A1EE-6944F285AA30}"/>
                </a:ext>
              </a:extLst>
            </p:cNvPr>
            <p:cNvSpPr txBox="1"/>
            <p:nvPr/>
          </p:nvSpPr>
          <p:spPr>
            <a:xfrm>
              <a:off x="6585061" y="1737747"/>
              <a:ext cx="1004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1515A0"/>
                  </a:solidFill>
                  <a:latin typeface="Times New Roman" panose="02020603050405020304" pitchFamily="18" charset="0"/>
                </a:rPr>
                <a:t>0.57mm</a:t>
              </a:r>
              <a:endParaRPr lang="zh-CN" altLang="en-US" b="1" dirty="0">
                <a:solidFill>
                  <a:srgbClr val="1515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1712387F-E33D-476C-B1B3-87FA318E25AB}"/>
                </a:ext>
              </a:extLst>
            </p:cNvPr>
            <p:cNvSpPr txBox="1"/>
            <p:nvPr/>
          </p:nvSpPr>
          <p:spPr>
            <a:xfrm>
              <a:off x="3462746" y="4067283"/>
              <a:ext cx="100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707"/>
                  </a:solidFill>
                  <a:latin typeface="Times New Roman" panose="02020603050405020304" pitchFamily="18" charset="0"/>
                </a:rPr>
                <a:t>9.1mm</a:t>
              </a:r>
              <a:endParaRPr lang="zh-CN" altLang="en-US" b="1" dirty="0">
                <a:solidFill>
                  <a:srgbClr val="FF0707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F9CA09B-6314-46C6-9351-CF94905F8093}"/>
                </a:ext>
              </a:extLst>
            </p:cNvPr>
            <p:cNvSpPr txBox="1"/>
            <p:nvPr/>
          </p:nvSpPr>
          <p:spPr>
            <a:xfrm>
              <a:off x="5289202" y="4067283"/>
              <a:ext cx="100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707"/>
                  </a:solidFill>
                  <a:latin typeface="Times New Roman" panose="02020603050405020304" pitchFamily="18" charset="0"/>
                </a:rPr>
                <a:t>11.4mm</a:t>
              </a:r>
              <a:endParaRPr lang="zh-CN" altLang="en-US" b="1" dirty="0">
                <a:solidFill>
                  <a:srgbClr val="FF0707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407F0ACB-1E13-43E8-841A-AA67CBFCFD9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614" y="843737"/>
              <a:ext cx="1682071" cy="146336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8CE1F07F-DEB4-49DA-8CA7-81395879B18C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5012"/>
            <a:stretch/>
          </p:blipFill>
          <p:spPr>
            <a:xfrm>
              <a:off x="1698652" y="2752596"/>
              <a:ext cx="1591019" cy="146336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07154C62-8818-4B29-8D0A-F7BCC5960229}"/>
                </a:ext>
              </a:extLst>
            </p:cNvPr>
            <p:cNvSpPr txBox="1"/>
            <p:nvPr/>
          </p:nvSpPr>
          <p:spPr>
            <a:xfrm>
              <a:off x="2604563" y="1736116"/>
              <a:ext cx="1927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1515A0"/>
                  </a:solidFill>
                  <a:latin typeface="Times New Roman" panose="02020603050405020304" pitchFamily="18" charset="0"/>
                </a:rPr>
                <a:t>FWHM=0.45mm</a:t>
              </a:r>
              <a:endParaRPr lang="zh-CN" altLang="en-US" b="1" dirty="0">
                <a:solidFill>
                  <a:srgbClr val="1515A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40DBA9A1-206E-46CC-8F60-20AC7AA06352}"/>
                </a:ext>
              </a:extLst>
            </p:cNvPr>
            <p:cNvCxnSpPr>
              <a:cxnSpLocks/>
            </p:cNvCxnSpPr>
            <p:nvPr/>
          </p:nvCxnSpPr>
          <p:spPr>
            <a:xfrm>
              <a:off x="3380723" y="824065"/>
              <a:ext cx="0" cy="486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AF87E85D-27EC-49FB-A562-57C9A0DA6FA8}"/>
                </a:ext>
              </a:extLst>
            </p:cNvPr>
            <p:cNvCxnSpPr>
              <a:cxnSpLocks/>
            </p:cNvCxnSpPr>
            <p:nvPr/>
          </p:nvCxnSpPr>
          <p:spPr>
            <a:xfrm>
              <a:off x="5138262" y="824065"/>
              <a:ext cx="0" cy="486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CE71CE8F-AED6-499F-AD37-F4BF863D344A}"/>
                </a:ext>
              </a:extLst>
            </p:cNvPr>
            <p:cNvCxnSpPr>
              <a:cxnSpLocks/>
            </p:cNvCxnSpPr>
            <p:nvPr/>
          </p:nvCxnSpPr>
          <p:spPr>
            <a:xfrm>
              <a:off x="6864610" y="824065"/>
              <a:ext cx="2771" cy="486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xmlns="" id="{29814CE6-C7D2-4EDD-85E9-7B1E6032B362}"/>
                </a:ext>
              </a:extLst>
            </p:cNvPr>
            <p:cNvCxnSpPr>
              <a:cxnSpLocks/>
            </p:cNvCxnSpPr>
            <p:nvPr/>
          </p:nvCxnSpPr>
          <p:spPr>
            <a:xfrm>
              <a:off x="3380723" y="1088967"/>
              <a:ext cx="1756225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xmlns="" id="{F0922122-3122-4C4E-9465-F184840770EE}"/>
                </a:ext>
              </a:extLst>
            </p:cNvPr>
            <p:cNvCxnSpPr/>
            <p:nvPr/>
          </p:nvCxnSpPr>
          <p:spPr>
            <a:xfrm>
              <a:off x="5152188" y="1088967"/>
              <a:ext cx="1715193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F2CEE25-F615-4FBE-941B-9A7E9B0BFAC5}"/>
                </a:ext>
              </a:extLst>
            </p:cNvPr>
            <p:cNvSpPr txBox="1"/>
            <p:nvPr/>
          </p:nvSpPr>
          <p:spPr>
            <a:xfrm>
              <a:off x="5600977" y="1069778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29.98mm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4CF7ABC-E59B-424F-9AEA-F596273DC887}"/>
                </a:ext>
              </a:extLst>
            </p:cNvPr>
            <p:cNvSpPr txBox="1"/>
            <p:nvPr/>
          </p:nvSpPr>
          <p:spPr>
            <a:xfrm>
              <a:off x="3704983" y="1044492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29.79mm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91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1AFE853-1806-4337-BFA1-6FFBFD09DC1F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总结展望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63BEB9C-B2D3-4494-922A-763E9A4FB0F9}"/>
              </a:ext>
            </a:extLst>
          </p:cNvPr>
          <p:cNvSpPr txBox="1"/>
          <p:nvPr/>
        </p:nvSpPr>
        <p:spPr>
          <a:xfrm>
            <a:off x="745588" y="1271999"/>
            <a:ext cx="7652824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</a:rPr>
              <a:t>完成了基于唯象模型的中子探测器位置分辨的蒙卡全模拟及优化，通过在</a:t>
            </a:r>
            <a:r>
              <a:rPr lang="en-US" altLang="zh-CN" sz="2000" b="1" dirty="0">
                <a:latin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</a:rPr>
              <a:t>上镀</a:t>
            </a:r>
            <a:r>
              <a:rPr lang="en-US" altLang="zh-CN" sz="2000" b="1" dirty="0">
                <a:latin typeface="Times New Roman" panose="02020603050405020304" pitchFamily="18" charset="0"/>
              </a:rPr>
              <a:t>Al</a:t>
            </a:r>
            <a:r>
              <a:rPr lang="zh-CN" altLang="en-US" sz="2000" b="1" dirty="0">
                <a:latin typeface="Times New Roman" panose="02020603050405020304" pitchFamily="18" charset="0"/>
              </a:rPr>
              <a:t>或者</a:t>
            </a:r>
            <a:r>
              <a:rPr lang="en-US" altLang="zh-CN" sz="2000" b="1" dirty="0">
                <a:latin typeface="Times New Roman" panose="02020603050405020304" pitchFamily="18" charset="0"/>
              </a:rPr>
              <a:t>Al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</a:rPr>
              <a:t>O</a:t>
            </a:r>
            <a:r>
              <a:rPr lang="en-US" altLang="zh-CN" sz="20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</a:rPr>
              <a:t>，可以使位置分辨达到</a:t>
            </a:r>
            <a:r>
              <a:rPr lang="en-US" altLang="zh-CN" sz="2000" b="1" dirty="0">
                <a:latin typeface="Times New Roman" panose="02020603050405020304" pitchFamily="18" charset="0"/>
              </a:rPr>
              <a:t>500um</a:t>
            </a:r>
            <a:r>
              <a:rPr lang="zh-CN" altLang="en-US" sz="2000" b="1" dirty="0">
                <a:latin typeface="Times New Roman" panose="02020603050405020304" pitchFamily="18" charset="0"/>
              </a:rPr>
              <a:t>以下。下阶段进行探测器设计并进行中子测试。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</a:rPr>
              <a:t>通过基于</a:t>
            </a:r>
            <a:r>
              <a:rPr lang="en-US" altLang="zh-CN" sz="2000" b="1" dirty="0">
                <a:latin typeface="Times New Roman" panose="02020603050405020304" pitchFamily="18" charset="0"/>
              </a:rPr>
              <a:t>APV25</a:t>
            </a:r>
            <a:r>
              <a:rPr lang="zh-CN" altLang="en-US" sz="2000" b="1" dirty="0">
                <a:latin typeface="Times New Roman" panose="02020603050405020304" pitchFamily="18" charset="0"/>
              </a:rPr>
              <a:t>的数据获取系统，采用时间外推法使得</a:t>
            </a:r>
            <a:r>
              <a:rPr lang="en-US" altLang="zh-CN" sz="2000" b="1" dirty="0">
                <a:latin typeface="Times New Roman" panose="02020603050405020304" pitchFamily="18" charset="0"/>
              </a:rPr>
              <a:t>alpha</a:t>
            </a:r>
            <a:r>
              <a:rPr lang="zh-CN" altLang="en-US" sz="2000" b="1" dirty="0">
                <a:latin typeface="Times New Roman" panose="02020603050405020304" pitchFamily="18" charset="0"/>
              </a:rPr>
              <a:t>（模拟热中子</a:t>
            </a:r>
            <a:r>
              <a:rPr lang="en-US" altLang="zh-CN" sz="2000" b="1" dirty="0">
                <a:latin typeface="Times New Roman" panose="02020603050405020304" pitchFamily="18" charset="0"/>
              </a:rPr>
              <a:t>-</a:t>
            </a:r>
            <a:r>
              <a:rPr lang="zh-CN" altLang="en-US" sz="2000" b="1" dirty="0">
                <a:latin typeface="Times New Roman" panose="02020603050405020304" pitchFamily="18" charset="0"/>
              </a:rPr>
              <a:t>硼）位置分辨达到</a:t>
            </a:r>
            <a:r>
              <a:rPr lang="en-US" altLang="zh-CN" sz="2000" b="1" dirty="0">
                <a:latin typeface="Times New Roman" panose="02020603050405020304" pitchFamily="18" charset="0"/>
              </a:rPr>
              <a:t>450um</a:t>
            </a:r>
            <a:r>
              <a:rPr lang="zh-CN" altLang="en-US" sz="2000" b="1" dirty="0">
                <a:latin typeface="Times New Roman" panose="02020603050405020304" pitchFamily="18" charset="0"/>
              </a:rPr>
              <a:t>。下阶段进行探测器设计并进行中子测试。</a:t>
            </a:r>
          </a:p>
        </p:txBody>
      </p:sp>
    </p:spTree>
    <p:extLst>
      <p:ext uri="{BB962C8B-B14F-4D97-AF65-F5344CB8AC3E}">
        <p14:creationId xmlns:p14="http://schemas.microsoft.com/office/powerpoint/2010/main" val="73307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835EF4E-D288-4989-B85C-36F1C5F8C9D4}"/>
              </a:ext>
            </a:extLst>
          </p:cNvPr>
          <p:cNvGrpSpPr/>
          <p:nvPr/>
        </p:nvGrpSpPr>
        <p:grpSpPr>
          <a:xfrm>
            <a:off x="736703" y="3075668"/>
            <a:ext cx="7717980" cy="779689"/>
            <a:chOff x="423746" y="2626474"/>
            <a:chExt cx="7717980" cy="77968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811DF232-5E31-4724-862F-C0029012AF79}"/>
                </a:ext>
              </a:extLst>
            </p:cNvPr>
            <p:cNvGrpSpPr/>
            <p:nvPr/>
          </p:nvGrpSpPr>
          <p:grpSpPr>
            <a:xfrm flipV="1">
              <a:off x="1366778" y="3334360"/>
              <a:ext cx="5927115" cy="71803"/>
              <a:chOff x="566555" y="877035"/>
              <a:chExt cx="2340260" cy="164545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9160FFC4-1D93-4D5A-B0D7-C077550FFAD4}"/>
                  </a:ext>
                </a:extLst>
              </p:cNvPr>
              <p:cNvSpPr/>
              <p:nvPr/>
            </p:nvSpPr>
            <p:spPr>
              <a:xfrm>
                <a:off x="566555" y="877035"/>
                <a:ext cx="585065" cy="164545"/>
              </a:xfrm>
              <a:prstGeom prst="rect">
                <a:avLst/>
              </a:prstGeom>
              <a:solidFill>
                <a:srgbClr val="1A7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4B4C73DB-ACCC-453E-9636-31285F7259DF}"/>
                  </a:ext>
                </a:extLst>
              </p:cNvPr>
              <p:cNvSpPr/>
              <p:nvPr/>
            </p:nvSpPr>
            <p:spPr>
              <a:xfrm>
                <a:off x="1151620" y="877035"/>
                <a:ext cx="585065" cy="164545"/>
              </a:xfrm>
              <a:prstGeom prst="rect">
                <a:avLst/>
              </a:prstGeom>
              <a:solidFill>
                <a:srgbClr val="95BC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DB36A48D-86FC-4E66-8765-7C8C11123BC5}"/>
                  </a:ext>
                </a:extLst>
              </p:cNvPr>
              <p:cNvSpPr/>
              <p:nvPr/>
            </p:nvSpPr>
            <p:spPr>
              <a:xfrm>
                <a:off x="1736685" y="877035"/>
                <a:ext cx="585065" cy="164545"/>
              </a:xfrm>
              <a:prstGeom prst="rect">
                <a:avLst/>
              </a:prstGeom>
              <a:solidFill>
                <a:srgbClr val="FDA9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6EACA9ED-C1DA-4AE5-9046-8756B2FFAA34}"/>
                  </a:ext>
                </a:extLst>
              </p:cNvPr>
              <p:cNvSpPr/>
              <p:nvPr/>
            </p:nvSpPr>
            <p:spPr>
              <a:xfrm>
                <a:off x="2321750" y="877035"/>
                <a:ext cx="585065" cy="164545"/>
              </a:xfrm>
              <a:prstGeom prst="rect">
                <a:avLst/>
              </a:prstGeom>
              <a:solidFill>
                <a:srgbClr val="BF34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4" name="TextBox 27">
              <a:extLst>
                <a:ext uri="{FF2B5EF4-FFF2-40B4-BE49-F238E27FC236}">
                  <a16:creationId xmlns:a16="http://schemas.microsoft.com/office/drawing/2014/main" xmlns="" id="{D7B8C504-3E21-4840-B50E-492A8E58EDDA}"/>
                </a:ext>
              </a:extLst>
            </p:cNvPr>
            <p:cNvSpPr txBox="1"/>
            <p:nvPr/>
          </p:nvSpPr>
          <p:spPr>
            <a:xfrm>
              <a:off x="423746" y="2626474"/>
              <a:ext cx="771798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1A7BAE"/>
                  </a:solidFill>
                  <a:latin typeface="+mn-ea"/>
                  <a:cs typeface="Times New Roman" panose="02020603050405020304" pitchFamily="18" charset="0"/>
                </a:rPr>
                <a:t>THANKS</a:t>
              </a:r>
              <a:r>
                <a:rPr lang="en-US" altLang="zh-CN" sz="4000" b="1" dirty="0">
                  <a:solidFill>
                    <a:srgbClr val="BF3420"/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>
                  <a:solidFill>
                    <a:srgbClr val="95BC49"/>
                  </a:solidFill>
                  <a:latin typeface="+mn-ea"/>
                  <a:cs typeface="Times New Roman" panose="02020603050405020304" pitchFamily="18" charset="0"/>
                </a:rPr>
                <a:t>FOR</a:t>
              </a:r>
              <a:r>
                <a:rPr lang="zh-CN" altLang="en-US" sz="4000" b="1" dirty="0">
                  <a:solidFill>
                    <a:srgbClr val="1A7BAE"/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>
                  <a:solidFill>
                    <a:srgbClr val="FDA907"/>
                  </a:solidFill>
                  <a:latin typeface="+mn-ea"/>
                  <a:cs typeface="Times New Roman" panose="02020603050405020304" pitchFamily="18" charset="0"/>
                </a:rPr>
                <a:t>YOUR</a:t>
              </a:r>
              <a:r>
                <a:rPr lang="en-US" altLang="zh-CN" sz="4000" b="1" dirty="0">
                  <a:solidFill>
                    <a:srgbClr val="1A7BAE"/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>
                  <a:solidFill>
                    <a:srgbClr val="BF3420"/>
                  </a:solidFill>
                  <a:latin typeface="+mn-ea"/>
                  <a:cs typeface="Times New Roman" panose="02020603050405020304" pitchFamily="18" charset="0"/>
                </a:rPr>
                <a:t>ATTENTION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A65FF6-79FA-4B67-93C4-1A9F54DD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42" y="171490"/>
            <a:ext cx="5275383" cy="8147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4BA74B6-A2A3-4F1D-A485-ADEC727F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195644"/>
            <a:ext cx="3247436" cy="8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F760E1E-E5DB-4D61-B325-52DE4828DBF2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模型解释</a:t>
            </a:r>
            <a:endParaRPr lang="zh-CN" altLang="en-US" sz="32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2DDDD1-3B0B-4A2C-9BDF-3D758F8B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2" y="731679"/>
            <a:ext cx="4572000" cy="28373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63E2D31-2FE7-471D-8130-8DE992270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38" y="731679"/>
            <a:ext cx="2257143" cy="21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965A974-D76A-425C-874D-3D9DAA67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0" y="3429000"/>
            <a:ext cx="4125198" cy="30280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9605E8-133D-4D44-B731-79C1CC77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14" y="3504940"/>
            <a:ext cx="2266667" cy="143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775179-C8B4-44B6-9C56-23DE8598F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62" y="4951217"/>
            <a:ext cx="2247619" cy="14380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E8E11-DC04-4046-8C1B-BB9755411EAE}"/>
              </a:ext>
            </a:extLst>
          </p:cNvPr>
          <p:cNvSpPr txBox="1"/>
          <p:nvPr/>
        </p:nvSpPr>
        <p:spPr>
          <a:xfrm>
            <a:off x="6410188" y="1348292"/>
            <a:ext cx="249493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匀强电场的部分：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σ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与漂移距离成正比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53E88DC-F5B9-495C-94CA-D15508F17640}"/>
              </a:ext>
            </a:extLst>
          </p:cNvPr>
          <p:cNvSpPr txBox="1"/>
          <p:nvPr/>
        </p:nvSpPr>
        <p:spPr>
          <a:xfrm>
            <a:off x="6524323" y="4073834"/>
            <a:ext cx="2266667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THGEM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的部分：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峰面积即电子数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45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EFC44E1-98B3-45B4-9CF5-1FFEB746F04F}"/>
              </a:ext>
            </a:extLst>
          </p:cNvPr>
          <p:cNvSpPr/>
          <p:nvPr/>
        </p:nvSpPr>
        <p:spPr>
          <a:xfrm>
            <a:off x="464820" y="824495"/>
            <a:ext cx="3755136" cy="2561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6897CB67-E834-400A-8720-E9EC6018247C}"/>
              </a:ext>
            </a:extLst>
          </p:cNvPr>
          <p:cNvSpPr/>
          <p:nvPr/>
        </p:nvSpPr>
        <p:spPr>
          <a:xfrm>
            <a:off x="4363720" y="3374909"/>
            <a:ext cx="3692652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xmlns="" id="{3F2CF8A5-4F48-49E2-9C77-92EDC6331312}"/>
              </a:ext>
            </a:extLst>
          </p:cNvPr>
          <p:cNvSpPr/>
          <p:nvPr/>
        </p:nvSpPr>
        <p:spPr>
          <a:xfrm>
            <a:off x="499872" y="3386339"/>
            <a:ext cx="3685032" cy="2488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7A35C3BA-5F25-45F8-A1CD-1E5673A75D87}"/>
              </a:ext>
            </a:extLst>
          </p:cNvPr>
          <p:cNvSpPr/>
          <p:nvPr/>
        </p:nvSpPr>
        <p:spPr>
          <a:xfrm>
            <a:off x="4363720" y="832115"/>
            <a:ext cx="3744468" cy="255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E4AF540-0FB2-4550-956E-86728655A24D}"/>
              </a:ext>
            </a:extLst>
          </p:cNvPr>
          <p:cNvSpPr/>
          <p:nvPr/>
        </p:nvSpPr>
        <p:spPr>
          <a:xfrm>
            <a:off x="320274" y="5976249"/>
            <a:ext cx="8503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">
              <a:lnSpc>
                <a:spcPct val="100000"/>
              </a:lnSpc>
            </a:pPr>
            <a:r>
              <a:rPr lang="zh-CN" altLang="en-US" sz="2000" dirty="0">
                <a:latin typeface="SimSun"/>
                <a:cs typeface="SimSun"/>
              </a:rPr>
              <a:t>参数：</a:t>
            </a:r>
            <a:r>
              <a:rPr lang="en-US" altLang="zh-CN" sz="2000" dirty="0">
                <a:latin typeface="Times New Roman"/>
                <a:cs typeface="Times New Roman"/>
              </a:rPr>
              <a:t>X</a:t>
            </a:r>
            <a:r>
              <a:rPr lang="en-US" altLang="zh-CN" sz="2000" spc="5" dirty="0">
                <a:latin typeface="Times New Roman"/>
                <a:cs typeface="Times New Roman"/>
              </a:rPr>
              <a:t>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μ1 </a:t>
            </a:r>
            <a:r>
              <a:rPr lang="el-GR" altLang="zh-CN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l-GR" altLang="zh-CN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σ1 σ2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S1/S2  </a:t>
            </a:r>
            <a:r>
              <a:rPr lang="en-US" altLang="zh-CN" sz="2000" dirty="0">
                <a:latin typeface="Times New Roman"/>
                <a:cs typeface="Times New Roman"/>
              </a:rPr>
              <a:t>Y</a:t>
            </a:r>
            <a:r>
              <a:rPr lang="en-US" altLang="zh-CN" sz="2000" spc="-95" dirty="0">
                <a:latin typeface="Times New Roman"/>
                <a:cs typeface="Times New Roman"/>
              </a:rPr>
              <a:t>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μ1 </a:t>
            </a:r>
            <a:r>
              <a:rPr lang="el-GR" altLang="zh-CN"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l-GR" altLang="zh-CN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σ1 σ2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S1/S2  </a:t>
            </a:r>
            <a:r>
              <a:rPr lang="en-US" altLang="zh-CN" sz="2000" dirty="0">
                <a:latin typeface="Times New Roman"/>
                <a:cs typeface="Times New Roman"/>
              </a:rPr>
              <a:t>t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μ1 μ2 σ1</a:t>
            </a:r>
            <a:r>
              <a:rPr lang="el-GR" altLang="zh-CN"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σ2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S1</a:t>
            </a:r>
            <a:r>
              <a:rPr lang="en-US" altLang="zh-CN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2000" spc="-135" dirty="0">
                <a:solidFill>
                  <a:srgbClr val="FF0000"/>
                </a:solidFill>
                <a:latin typeface="Times New Roman"/>
                <a:cs typeface="Times New Roman"/>
              </a:rPr>
              <a:t>2  </a:t>
            </a:r>
            <a:r>
              <a:rPr lang="en-US" altLang="zh-CN" sz="2000" spc="-135" dirty="0">
                <a:latin typeface="Times New Roman"/>
                <a:cs typeface="Times New Roman"/>
              </a:rPr>
              <a:t>gain</a:t>
            </a:r>
            <a:r>
              <a:rPr lang="en-US" altLang="zh-CN" sz="20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lang="en-US" altLang="zh-CN" sz="2000" dirty="0">
              <a:latin typeface="Times New Roman"/>
              <a:cs typeface="Times New Roman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2844001-EC8E-4A9A-8C9E-4D8D21FFB1DA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模型计算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0016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88BFD6F3-C8C9-47EF-8ED2-7A171011323F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模型验证</a:t>
            </a:r>
            <a:endParaRPr lang="zh-CN" altLang="en-US" sz="3200" b="1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xmlns="" id="{F2DE2FA6-4FD8-43F8-9D27-613895289CC9}"/>
              </a:ext>
            </a:extLst>
          </p:cNvPr>
          <p:cNvSpPr txBox="1"/>
          <p:nvPr/>
        </p:nvSpPr>
        <p:spPr>
          <a:xfrm>
            <a:off x="157697" y="3837873"/>
            <a:ext cx="1698965" cy="85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zh-CN" altLang="en-US" sz="2000" b="1" spc="-15" dirty="0">
                <a:latin typeface="黑体" panose="02010609060101010101" pitchFamily="49" charset="-122"/>
                <a:ea typeface="黑体" panose="02010609060101010101" pitchFamily="49" charset="-122"/>
              </a:rPr>
              <a:t>通过对比</a:t>
            </a:r>
            <a:r>
              <a:rPr sz="2000" b="1" spc="-15" dirty="0" err="1">
                <a:latin typeface="黑体"/>
              </a:rPr>
              <a:t>确定模型的正确性</a:t>
            </a:r>
            <a:endParaRPr sz="2000" dirty="0">
              <a:latin typeface="黑体"/>
              <a:cs typeface="黑体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2ACFA39-0B4C-49AB-BA94-D13359910CDA}"/>
              </a:ext>
            </a:extLst>
          </p:cNvPr>
          <p:cNvGrpSpPr/>
          <p:nvPr/>
        </p:nvGrpSpPr>
        <p:grpSpPr>
          <a:xfrm>
            <a:off x="1900469" y="890212"/>
            <a:ext cx="7187409" cy="5407736"/>
            <a:chOff x="1878743" y="746876"/>
            <a:chExt cx="7187409" cy="5407736"/>
          </a:xfrm>
        </p:grpSpPr>
        <p:sp>
          <p:nvSpPr>
            <p:cNvPr id="5" name="object 13">
              <a:extLst>
                <a:ext uri="{FF2B5EF4-FFF2-40B4-BE49-F238E27FC236}">
                  <a16:creationId xmlns:a16="http://schemas.microsoft.com/office/drawing/2014/main" xmlns="" id="{C450E5B9-3229-4D8A-A11F-C5D795ECCCDB}"/>
                </a:ext>
              </a:extLst>
            </p:cNvPr>
            <p:cNvSpPr/>
            <p:nvPr/>
          </p:nvSpPr>
          <p:spPr>
            <a:xfrm>
              <a:off x="2081435" y="746876"/>
              <a:ext cx="3433572" cy="2773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4">
              <a:extLst>
                <a:ext uri="{FF2B5EF4-FFF2-40B4-BE49-F238E27FC236}">
                  <a16:creationId xmlns:a16="http://schemas.microsoft.com/office/drawing/2014/main" xmlns="" id="{0F89320D-F3E8-46C5-8357-9BA747A59335}"/>
                </a:ext>
              </a:extLst>
            </p:cNvPr>
            <p:cNvSpPr/>
            <p:nvPr/>
          </p:nvSpPr>
          <p:spPr>
            <a:xfrm>
              <a:off x="5438339" y="746876"/>
              <a:ext cx="3488436" cy="2744724"/>
            </a:xfrm>
            <a:prstGeom prst="rect">
              <a:avLst/>
            </a:prstGeom>
            <a:blipFill>
              <a:blip r:embed="rId3" cstate="print"/>
              <a:stretch>
                <a:fillRect l="-1" r="-3800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">
              <a:extLst>
                <a:ext uri="{FF2B5EF4-FFF2-40B4-BE49-F238E27FC236}">
                  <a16:creationId xmlns:a16="http://schemas.microsoft.com/office/drawing/2014/main" xmlns="" id="{AC889255-DEF2-455F-8878-C99028BDD0B5}"/>
                </a:ext>
              </a:extLst>
            </p:cNvPr>
            <p:cNvSpPr txBox="1"/>
            <p:nvPr/>
          </p:nvSpPr>
          <p:spPr>
            <a:xfrm>
              <a:off x="2435485" y="2102212"/>
              <a:ext cx="142875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σ= 0.0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3cm</a:t>
              </a:r>
              <a:endParaRPr sz="24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object 18">
              <a:extLst>
                <a:ext uri="{FF2B5EF4-FFF2-40B4-BE49-F238E27FC236}">
                  <a16:creationId xmlns:a16="http://schemas.microsoft.com/office/drawing/2014/main" xmlns="" id="{E62758FE-1FA0-4CCE-A9D9-75FDF663B779}"/>
                </a:ext>
              </a:extLst>
            </p:cNvPr>
            <p:cNvSpPr txBox="1"/>
            <p:nvPr/>
          </p:nvSpPr>
          <p:spPr>
            <a:xfrm>
              <a:off x="7637402" y="2102212"/>
              <a:ext cx="142875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σ= 0.0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3cm</a:t>
              </a:r>
              <a:endParaRPr sz="2400" b="1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xmlns="" id="{7E77ACD0-D21E-4DD8-B4C1-249580D69755}"/>
                </a:ext>
              </a:extLst>
            </p:cNvPr>
            <p:cNvSpPr/>
            <p:nvPr/>
          </p:nvSpPr>
          <p:spPr>
            <a:xfrm>
              <a:off x="1878743" y="3436148"/>
              <a:ext cx="3361944" cy="2599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xmlns="" id="{A7046611-0366-414D-84BD-4837442FB5B7}"/>
                </a:ext>
              </a:extLst>
            </p:cNvPr>
            <p:cNvSpPr txBox="1"/>
            <p:nvPr/>
          </p:nvSpPr>
          <p:spPr>
            <a:xfrm>
              <a:off x="2506531" y="4428367"/>
              <a:ext cx="119761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dirty="0">
                  <a:latin typeface="Times New Roman"/>
                  <a:cs typeface="Times New Roman"/>
                </a:rPr>
                <a:t>σ=</a:t>
              </a:r>
              <a:r>
                <a:rPr sz="2000" b="1" spc="-15" dirty="0">
                  <a:latin typeface="Times New Roman"/>
                  <a:cs typeface="Times New Roman"/>
                </a:rPr>
                <a:t> </a:t>
              </a:r>
              <a:r>
                <a:rPr sz="2000" b="1" dirty="0">
                  <a:latin typeface="Times New Roman"/>
                  <a:cs typeface="Times New Roman"/>
                </a:rPr>
                <a:t>0</a:t>
              </a:r>
              <a:r>
                <a:rPr sz="2000" b="1" spc="5" dirty="0">
                  <a:latin typeface="Times New Roman"/>
                  <a:cs typeface="Times New Roman"/>
                </a:rPr>
                <a:t>.</a:t>
              </a:r>
              <a:r>
                <a:rPr sz="2000" b="1" dirty="0">
                  <a:latin typeface="Times New Roman"/>
                  <a:cs typeface="Times New Roman"/>
                </a:rPr>
                <a:t>0</a:t>
              </a:r>
              <a:r>
                <a:rPr lang="en-US" altLang="zh-CN" sz="2000" b="1" spc="10" dirty="0">
                  <a:latin typeface="Times New Roman"/>
                  <a:cs typeface="Times New Roman"/>
                </a:rPr>
                <a:t>3cm</a:t>
              </a:r>
              <a:endParaRPr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1E4AF12D-69F4-4837-B234-ADD9566D54CA}"/>
                </a:ext>
              </a:extLst>
            </p:cNvPr>
            <p:cNvSpPr/>
            <p:nvPr/>
          </p:nvSpPr>
          <p:spPr>
            <a:xfrm>
              <a:off x="5374330" y="3422080"/>
              <a:ext cx="3488436" cy="27325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xmlns="" id="{92860EC7-A3EF-4A19-999C-1ADB5859EB92}"/>
                </a:ext>
              </a:extLst>
            </p:cNvPr>
            <p:cNvSpPr txBox="1"/>
            <p:nvPr/>
          </p:nvSpPr>
          <p:spPr>
            <a:xfrm>
              <a:off x="7637402" y="4572024"/>
              <a:ext cx="119761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dirty="0">
                  <a:latin typeface="Times New Roman"/>
                  <a:cs typeface="Times New Roman"/>
                </a:rPr>
                <a:t>σ=</a:t>
              </a:r>
              <a:r>
                <a:rPr sz="2000" b="1" spc="-15" dirty="0">
                  <a:latin typeface="Times New Roman"/>
                  <a:cs typeface="Times New Roman"/>
                </a:rPr>
                <a:t> </a:t>
              </a:r>
              <a:r>
                <a:rPr sz="2000" b="1" dirty="0">
                  <a:latin typeface="Times New Roman"/>
                  <a:cs typeface="Times New Roman"/>
                </a:rPr>
                <a:t>0</a:t>
              </a:r>
              <a:r>
                <a:rPr sz="2000" b="1" spc="5" dirty="0">
                  <a:latin typeface="Times New Roman"/>
                  <a:cs typeface="Times New Roman"/>
                </a:rPr>
                <a:t>.</a:t>
              </a:r>
              <a:r>
                <a:rPr sz="2000" b="1" dirty="0">
                  <a:latin typeface="Times New Roman"/>
                  <a:cs typeface="Times New Roman"/>
                </a:rPr>
                <a:t>0</a:t>
              </a:r>
              <a:r>
                <a:rPr lang="en-US" altLang="zh-CN" sz="2000" b="1" spc="10" dirty="0">
                  <a:latin typeface="Times New Roman"/>
                  <a:cs typeface="Times New Roman"/>
                </a:rPr>
                <a:t>3cm</a:t>
              </a:r>
              <a:endParaRPr sz="2000" b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BF08488-B78F-43F7-9920-11903AE5F831}"/>
              </a:ext>
            </a:extLst>
          </p:cNvPr>
          <p:cNvGrpSpPr/>
          <p:nvPr/>
        </p:nvGrpSpPr>
        <p:grpSpPr>
          <a:xfrm>
            <a:off x="224963" y="946484"/>
            <a:ext cx="1661519" cy="1957464"/>
            <a:chOff x="217225" y="889000"/>
            <a:chExt cx="1661519" cy="195746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3F384E58-C383-4926-BAFD-576B705D5D3E}"/>
                </a:ext>
              </a:extLst>
            </p:cNvPr>
            <p:cNvSpPr/>
            <p:nvPr/>
          </p:nvSpPr>
          <p:spPr>
            <a:xfrm>
              <a:off x="281234" y="1370622"/>
              <a:ext cx="1491295" cy="21902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5698D58-A3BB-4558-9823-88B522E4C7F9}"/>
                </a:ext>
              </a:extLst>
            </p:cNvPr>
            <p:cNvSpPr/>
            <p:nvPr/>
          </p:nvSpPr>
          <p:spPr>
            <a:xfrm>
              <a:off x="280457" y="1576265"/>
              <a:ext cx="1491295" cy="12299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xmlns="" id="{8CB91C0A-F2A2-47C8-83E1-9A6C9D95B5C4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" y="889000"/>
              <a:ext cx="0" cy="1582544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xmlns="" id="{21A79A1E-CC57-4750-9EB9-F2766B83A78B}"/>
                </a:ext>
              </a:extLst>
            </p:cNvPr>
            <p:cNvCxnSpPr>
              <a:cxnSpLocks/>
            </p:cNvCxnSpPr>
            <p:nvPr/>
          </p:nvCxnSpPr>
          <p:spPr>
            <a:xfrm>
              <a:off x="991231" y="1699261"/>
              <a:ext cx="370895" cy="6953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3D9C83FE-0ABE-447E-AA7E-A15D70DB959D}"/>
                </a:ext>
              </a:extLst>
            </p:cNvPr>
            <p:cNvSpPr txBox="1"/>
            <p:nvPr/>
          </p:nvSpPr>
          <p:spPr>
            <a:xfrm>
              <a:off x="991231" y="946484"/>
              <a:ext cx="23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80CDA8A-B830-464B-853D-527B45558CAF}"/>
                </a:ext>
              </a:extLst>
            </p:cNvPr>
            <p:cNvSpPr txBox="1"/>
            <p:nvPr/>
          </p:nvSpPr>
          <p:spPr>
            <a:xfrm>
              <a:off x="1306552" y="2042581"/>
              <a:ext cx="572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Li7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xmlns="" id="{B9031B6A-3198-4CC0-9C62-FFBBEB9F28E5}"/>
                </a:ext>
              </a:extLst>
            </p:cNvPr>
            <p:cNvSpPr/>
            <p:nvPr/>
          </p:nvSpPr>
          <p:spPr>
            <a:xfrm rot="6642168">
              <a:off x="573784" y="1246728"/>
              <a:ext cx="914400" cy="914400"/>
            </a:xfrm>
            <a:prstGeom prst="arc">
              <a:avLst>
                <a:gd name="adj1" fmla="val 18782623"/>
                <a:gd name="adj2" fmla="val 208806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A706A626-1ED9-41E2-A44E-DE1A4DE3C056}"/>
                </a:ext>
              </a:extLst>
            </p:cNvPr>
            <p:cNvSpPr txBox="1"/>
            <p:nvPr/>
          </p:nvSpPr>
          <p:spPr>
            <a:xfrm>
              <a:off x="686674" y="2446354"/>
              <a:ext cx="933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24.82°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1B9CCD15-0F09-406E-B9B4-1264B02CFEEF}"/>
                </a:ext>
              </a:extLst>
            </p:cNvPr>
            <p:cNvSpPr txBox="1"/>
            <p:nvPr/>
          </p:nvSpPr>
          <p:spPr>
            <a:xfrm>
              <a:off x="217225" y="1692792"/>
              <a:ext cx="645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45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BE63AA6-7598-4907-A7BC-EEDB90A33275}"/>
              </a:ext>
            </a:extLst>
          </p:cNvPr>
          <p:cNvSpPr txBox="1"/>
          <p:nvPr/>
        </p:nvSpPr>
        <p:spPr>
          <a:xfrm>
            <a:off x="152399" y="28136"/>
            <a:ext cx="185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研究背景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5AAC2D7-6BAC-46F1-83D9-6DD040A1F6F1}"/>
              </a:ext>
            </a:extLst>
          </p:cNvPr>
          <p:cNvGrpSpPr/>
          <p:nvPr/>
        </p:nvGrpSpPr>
        <p:grpSpPr>
          <a:xfrm>
            <a:off x="0" y="779751"/>
            <a:ext cx="4439609" cy="2336559"/>
            <a:chOff x="142844" y="1500174"/>
            <a:chExt cx="4439609" cy="233655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89F56F15-D37A-47E0-A8FB-314D05E71095}"/>
                </a:ext>
              </a:extLst>
            </p:cNvPr>
            <p:cNvGrpSpPr/>
            <p:nvPr/>
          </p:nvGrpSpPr>
          <p:grpSpPr>
            <a:xfrm>
              <a:off x="142844" y="1500174"/>
              <a:ext cx="4439609" cy="2336559"/>
              <a:chOff x="71406" y="928670"/>
              <a:chExt cx="4439609" cy="2336559"/>
            </a:xfrm>
          </p:grpSpPr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xmlns="" id="{DC8A20C2-6C13-40CC-827F-3A86628E6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8510" y="2193940"/>
                <a:ext cx="952505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ja-JP" sz="1100" b="1" dirty="0">
                    <a:latin typeface="Times New Roman" panose="02020603050405020304" pitchFamily="18" charset="0"/>
                    <a:ea typeface="宋体" pitchFamily="2" charset="-122"/>
                  </a:rPr>
                  <a:t>Au-</a:t>
                </a:r>
                <a:r>
                  <a:rPr lang="en-US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THGEM</a:t>
                </a:r>
              </a:p>
            </p:txBody>
          </p: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xmlns="" id="{324BFA18-CE88-4574-8C58-4E170DCA2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126" y="2627251"/>
                <a:ext cx="1703897" cy="359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zh-CN" altLang="en-US" sz="1100" b="1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xmlns="" id="{D9B90B06-2DEC-4DBB-B574-71979D050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1204" y="2610440"/>
                <a:ext cx="1660095" cy="1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1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xmlns="" id="{DEB6B17E-EC55-4EF9-8958-592633708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192" y="1623670"/>
                <a:ext cx="1833831" cy="513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1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xmlns="" id="{EDA7CEBE-DAB1-42F8-B994-5018DB5C7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232" y="1643050"/>
                <a:ext cx="11673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ja-JP" sz="1100" b="1" dirty="0" err="1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Ar</a:t>
                </a:r>
                <a:r>
                  <a:rPr lang="en-US" altLang="ja-JP" sz="1100" b="1" dirty="0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/CO</a:t>
                </a:r>
                <a:r>
                  <a:rPr lang="en-US" altLang="ja-JP" sz="1200" b="1" baseline="-25000" dirty="0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2</a:t>
                </a:r>
                <a:r>
                  <a:rPr lang="en-US" altLang="ja-JP" sz="1200" b="1" dirty="0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(90/10)</a:t>
                </a:r>
                <a:r>
                  <a:rPr lang="en-US" altLang="ja-JP" sz="1100" b="1" baseline="-25000" dirty="0">
                    <a:solidFill>
                      <a:srgbClr val="006600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</a:t>
                </a:r>
                <a:endParaRPr lang="en-US" altLang="ja-JP" sz="1100" b="1" dirty="0">
                  <a:solidFill>
                    <a:srgbClr val="006600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grpSp>
            <p:nvGrpSpPr>
              <p:cNvPr id="40" name="Group 15">
                <a:extLst>
                  <a:ext uri="{FF2B5EF4-FFF2-40B4-BE49-F238E27FC236}">
                    <a16:creationId xmlns:a16="http://schemas.microsoft.com/office/drawing/2014/main" xmlns="" id="{2010C6A0-E553-475A-8A10-C6E4AC8688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6350" y="2352302"/>
                <a:ext cx="1703897" cy="35912"/>
                <a:chOff x="2925" y="1888"/>
                <a:chExt cx="2314" cy="46"/>
              </a:xfrm>
            </p:grpSpPr>
            <p:sp>
              <p:nvSpPr>
                <p:cNvPr id="119" name="Rectangle 16">
                  <a:extLst>
                    <a:ext uri="{FF2B5EF4-FFF2-40B4-BE49-F238E27FC236}">
                      <a16:creationId xmlns:a16="http://schemas.microsoft.com/office/drawing/2014/main" xmlns="" id="{93DB8F3C-9016-407B-B0BC-D3C72470E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5" y="1888"/>
                  <a:ext cx="2314" cy="4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A5002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/>
                  <a:endParaRPr lang="zh-CN" altLang="en-US" sz="11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120" name="Line 17">
                  <a:extLst>
                    <a:ext uri="{FF2B5EF4-FFF2-40B4-BE49-F238E27FC236}">
                      <a16:creationId xmlns:a16="http://schemas.microsoft.com/office/drawing/2014/main" xmlns="" id="{E0DD844A-4218-467E-BF05-4E6A247F2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1888"/>
                  <a:ext cx="2314" cy="0"/>
                </a:xfrm>
                <a:prstGeom prst="line">
                  <a:avLst/>
                </a:prstGeom>
                <a:noFill/>
                <a:ln w="38100">
                  <a:solidFill>
                    <a:srgbClr val="A5002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Line 18">
                  <a:extLst>
                    <a:ext uri="{FF2B5EF4-FFF2-40B4-BE49-F238E27FC236}">
                      <a16:creationId xmlns:a16="http://schemas.microsoft.com/office/drawing/2014/main" xmlns="" id="{9AC1402C-CC1C-4ED0-B7D4-85D5629F0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1933"/>
                  <a:ext cx="2314" cy="0"/>
                </a:xfrm>
                <a:prstGeom prst="line">
                  <a:avLst/>
                </a:prstGeom>
                <a:noFill/>
                <a:ln w="38100">
                  <a:solidFill>
                    <a:srgbClr val="A5002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xmlns="" id="{DAE6E34A-4581-48CF-8C2B-E07677EF1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0221" y="2388675"/>
                <a:ext cx="971" cy="2396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1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Text Box 28">
                <a:extLst>
                  <a:ext uri="{FF2B5EF4-FFF2-40B4-BE49-F238E27FC236}">
                    <a16:creationId xmlns:a16="http://schemas.microsoft.com/office/drawing/2014/main" xmlns="" id="{B5B6A51B-6BC2-4D7B-9D1D-DB8F28000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6505" y="2369163"/>
                <a:ext cx="74571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Di=2</a:t>
                </a:r>
                <a:r>
                  <a:rPr lang="en-US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mm</a:t>
                </a:r>
              </a:p>
            </p:txBody>
          </p:sp>
          <p:sp>
            <p:nvSpPr>
              <p:cNvPr id="43" name="Text Box 31">
                <a:extLst>
                  <a:ext uri="{FF2B5EF4-FFF2-40B4-BE49-F238E27FC236}">
                    <a16:creationId xmlns:a16="http://schemas.microsoft.com/office/drawing/2014/main" xmlns="" id="{FC0B119E-50D3-4BA9-B3A7-D71CD35D8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2145" y="1815906"/>
                <a:ext cx="78579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1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Dd</a:t>
                </a:r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=4</a:t>
                </a:r>
                <a:r>
                  <a:rPr lang="en-US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mm</a:t>
                </a:r>
              </a:p>
            </p:txBody>
          </p:sp>
          <p:sp>
            <p:nvSpPr>
              <p:cNvPr id="44" name="Line 34">
                <a:extLst>
                  <a:ext uri="{FF2B5EF4-FFF2-40B4-BE49-F238E27FC236}">
                    <a16:creationId xmlns:a16="http://schemas.microsoft.com/office/drawing/2014/main" xmlns="" id="{4C287154-9ED0-4455-BA15-28F6D8B3B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0220" y="1612332"/>
                <a:ext cx="1" cy="7633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1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Line 39">
                <a:extLst>
                  <a:ext uri="{FF2B5EF4-FFF2-40B4-BE49-F238E27FC236}">
                    <a16:creationId xmlns:a16="http://schemas.microsoft.com/office/drawing/2014/main" xmlns="" id="{D6D08786-8C51-424E-A3B4-60511CAF9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318" y="1285860"/>
                <a:ext cx="8738" cy="32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1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Text Box 40">
                <a:extLst>
                  <a:ext uri="{FF2B5EF4-FFF2-40B4-BE49-F238E27FC236}">
                    <a16:creationId xmlns:a16="http://schemas.microsoft.com/office/drawing/2014/main" xmlns="" id="{29ED0C5D-AFA7-42B9-9B30-1631948D8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5984" y="1242940"/>
                <a:ext cx="2984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latin typeface="Times New Roman" panose="02020603050405020304" pitchFamily="18" charset="0"/>
                    <a:ea typeface="宋体" pitchFamily="2" charset="-122"/>
                  </a:rPr>
                  <a:t>n</a:t>
                </a:r>
                <a:endParaRPr lang="ja-JP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xmlns="" id="{13312D45-A108-4159-A523-9C42E982C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298" y="2337146"/>
                <a:ext cx="58351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1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Ei</a:t>
                </a:r>
                <a:endParaRPr lang="en-US" altLang="ja-JP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xmlns="" id="{284DE75F-1DE0-46A9-BE4D-994BAB4C3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298" y="1978215"/>
                <a:ext cx="50006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Ed</a:t>
                </a:r>
                <a:endParaRPr lang="en-US" altLang="ja-JP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sp>
            <p:nvSpPr>
              <p:cNvPr id="50" name="Text Box 4">
                <a:extLst>
                  <a:ext uri="{FF2B5EF4-FFF2-40B4-BE49-F238E27FC236}">
                    <a16:creationId xmlns:a16="http://schemas.microsoft.com/office/drawing/2014/main" xmlns="" id="{4E9437B4-FC6F-428B-BC96-70B5C2E92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794" y="1357299"/>
                <a:ext cx="96533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Cathode</a:t>
                </a:r>
              </a:p>
            </p:txBody>
          </p:sp>
          <p:cxnSp>
            <p:nvCxnSpPr>
              <p:cNvPr id="52" name="肘形连接符 62">
                <a:extLst>
                  <a:ext uri="{FF2B5EF4-FFF2-40B4-BE49-F238E27FC236}">
                    <a16:creationId xmlns:a16="http://schemas.microsoft.com/office/drawing/2014/main" xmlns="" id="{14FC18C2-EDF7-40C5-B05C-34A1E7033F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5445" y="2660930"/>
                <a:ext cx="418093" cy="187384"/>
              </a:xfrm>
              <a:prstGeom prst="bentConnector3">
                <a:avLst>
                  <a:gd name="adj1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3" name="Text Box 28">
                <a:extLst>
                  <a:ext uri="{FF2B5EF4-FFF2-40B4-BE49-F238E27FC236}">
                    <a16:creationId xmlns:a16="http://schemas.microsoft.com/office/drawing/2014/main" xmlns="" id="{4624680A-2CCF-4F3D-8B03-5734D13E9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3869" y="2834342"/>
                <a:ext cx="232627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1" dirty="0">
                    <a:latin typeface="Times New Roman" panose="02020603050405020304" pitchFamily="18" charset="0"/>
                  </a:rPr>
                  <a:t>2-D </a:t>
                </a:r>
                <a:r>
                  <a:rPr lang="en-US" altLang="zh-CN" sz="1100" b="1" dirty="0">
                    <a:latin typeface="Times New Roman" panose="02020603050405020304" pitchFamily="18" charset="0"/>
                  </a:rPr>
                  <a:t>strips using </a:t>
                </a:r>
                <a:r>
                  <a:rPr lang="en-US" sz="1100" b="1" dirty="0">
                    <a:latin typeface="Times New Roman" panose="02020603050405020304" pitchFamily="18" charset="0"/>
                  </a:rPr>
                  <a:t>a 64 channel ASIC </a:t>
                </a:r>
              </a:p>
              <a:p>
                <a:r>
                  <a:rPr lang="en-US" sz="1100" b="1" dirty="0">
                    <a:latin typeface="Times New Roman" panose="02020603050405020304" pitchFamily="18" charset="0"/>
                  </a:rPr>
                  <a:t>based readout with x-y coincidence</a:t>
                </a:r>
                <a:endParaRPr kumimoji="1" lang="en-US" altLang="ja-JP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S PGothic" pitchFamily="34" charset="-128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xmlns="" id="{1EB25942-D817-4CF2-B451-0C2625C5206F}"/>
                  </a:ext>
                </a:extLst>
              </p:cNvPr>
              <p:cNvCxnSpPr/>
              <p:nvPr/>
            </p:nvCxnSpPr>
            <p:spPr>
              <a:xfrm>
                <a:off x="1728192" y="2132856"/>
                <a:ext cx="138158" cy="219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2CC602AE-11E4-4538-A785-83324864D22E}"/>
                  </a:ext>
                </a:extLst>
              </p:cNvPr>
              <p:cNvCxnSpPr>
                <a:stCxn id="121" idx="0"/>
              </p:cNvCxnSpPr>
              <p:nvPr/>
            </p:nvCxnSpPr>
            <p:spPr>
              <a:xfrm flipH="1">
                <a:off x="1728192" y="2387433"/>
                <a:ext cx="138158" cy="2109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xmlns="" id="{5E6D8789-46D3-4414-9203-57E1A89024AB}"/>
                  </a:ext>
                </a:extLst>
              </p:cNvPr>
              <p:cNvCxnSpPr/>
              <p:nvPr/>
            </p:nvCxnSpPr>
            <p:spPr>
              <a:xfrm>
                <a:off x="532524" y="1631453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id="{E45D8289-AEED-456B-A78C-C362A17E618B}"/>
                  </a:ext>
                </a:extLst>
              </p:cNvPr>
              <p:cNvSpPr/>
              <p:nvPr/>
            </p:nvSpPr>
            <p:spPr>
              <a:xfrm>
                <a:off x="743525" y="1743692"/>
                <a:ext cx="70334" cy="224479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500" b="1" dirty="0">
                    <a:latin typeface="Times New Roman" panose="02020603050405020304" pitchFamily="18" charset="0"/>
                  </a:rPr>
                  <a:t> </a:t>
                </a:r>
                <a:endParaRPr lang="zh-CN" altLang="en-US" sz="500" b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xmlns="" id="{CFDEBA66-FCE3-4A76-BB6D-E99BCD58AF98}"/>
                  </a:ext>
                </a:extLst>
              </p:cNvPr>
              <p:cNvCxnSpPr/>
              <p:nvPr/>
            </p:nvCxnSpPr>
            <p:spPr>
              <a:xfrm>
                <a:off x="743525" y="1631453"/>
                <a:ext cx="316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xmlns="" id="{D7B1BB7E-9E1A-48C2-92F2-A7D768179A8E}"/>
                  </a:ext>
                </a:extLst>
              </p:cNvPr>
              <p:cNvCxnSpPr/>
              <p:nvPr/>
            </p:nvCxnSpPr>
            <p:spPr>
              <a:xfrm flipV="1">
                <a:off x="1060025" y="1481800"/>
                <a:ext cx="0" cy="14965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E854CC31-D9BC-4067-A797-A69D5773B00C}"/>
                  </a:ext>
                </a:extLst>
              </p:cNvPr>
              <p:cNvCxnSpPr/>
              <p:nvPr/>
            </p:nvCxnSpPr>
            <p:spPr>
              <a:xfrm>
                <a:off x="1060025" y="1631453"/>
                <a:ext cx="105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xmlns="" id="{9124FA25-EB9B-4C89-B696-4FEAA97EAD0E}"/>
                  </a:ext>
                </a:extLst>
              </p:cNvPr>
              <p:cNvSpPr/>
              <p:nvPr/>
            </p:nvSpPr>
            <p:spPr>
              <a:xfrm>
                <a:off x="1165525" y="1594039"/>
                <a:ext cx="211000" cy="74826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0" b="1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xmlns="" id="{5CCBA31C-39EA-4AC3-8BC2-2F2C9839E4C4}"/>
                  </a:ext>
                </a:extLst>
              </p:cNvPr>
              <p:cNvCxnSpPr/>
              <p:nvPr/>
            </p:nvCxnSpPr>
            <p:spPr>
              <a:xfrm>
                <a:off x="989692" y="1481800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xmlns="" id="{7C19F5B4-3D2B-4C1C-B9AB-F1E117042F25}"/>
                  </a:ext>
                </a:extLst>
              </p:cNvPr>
              <p:cNvCxnSpPr/>
              <p:nvPr/>
            </p:nvCxnSpPr>
            <p:spPr>
              <a:xfrm>
                <a:off x="989692" y="1444387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xmlns="" id="{A252EF71-263C-49A3-809D-2BD5B5C6C128}"/>
                  </a:ext>
                </a:extLst>
              </p:cNvPr>
              <p:cNvCxnSpPr/>
              <p:nvPr/>
            </p:nvCxnSpPr>
            <p:spPr>
              <a:xfrm>
                <a:off x="1060025" y="1332147"/>
                <a:ext cx="0" cy="11223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xmlns="" id="{B433DEDE-0183-41EF-A6EB-F66BDAEC80FA}"/>
                  </a:ext>
                </a:extLst>
              </p:cNvPr>
              <p:cNvCxnSpPr/>
              <p:nvPr/>
            </p:nvCxnSpPr>
            <p:spPr>
              <a:xfrm>
                <a:off x="954524" y="1332147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xmlns="" id="{1DC84AC9-E0E4-446E-B16F-695353FAB213}"/>
                  </a:ext>
                </a:extLst>
              </p:cNvPr>
              <p:cNvCxnSpPr/>
              <p:nvPr/>
            </p:nvCxnSpPr>
            <p:spPr>
              <a:xfrm>
                <a:off x="989692" y="1294734"/>
                <a:ext cx="14066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xmlns="" id="{11073F44-882E-4B3B-B7E5-49D70743056C}"/>
                  </a:ext>
                </a:extLst>
              </p:cNvPr>
              <p:cNvCxnSpPr/>
              <p:nvPr/>
            </p:nvCxnSpPr>
            <p:spPr>
              <a:xfrm>
                <a:off x="1060025" y="1257321"/>
                <a:ext cx="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xmlns="" id="{9B7B4E10-C95C-47A7-B7E0-537222D69B1B}"/>
                  </a:ext>
                </a:extLst>
              </p:cNvPr>
              <p:cNvCxnSpPr/>
              <p:nvPr/>
            </p:nvCxnSpPr>
            <p:spPr>
              <a:xfrm>
                <a:off x="1024858" y="1257321"/>
                <a:ext cx="7033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xmlns="" id="{4A8002E2-EA5B-4086-8880-CE413CE6309C}"/>
                  </a:ext>
                </a:extLst>
              </p:cNvPr>
              <p:cNvCxnSpPr/>
              <p:nvPr/>
            </p:nvCxnSpPr>
            <p:spPr>
              <a:xfrm>
                <a:off x="1376525" y="1631453"/>
                <a:ext cx="17583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xmlns="" id="{C2B9330F-FF84-4CAF-82DE-C7AB42DB8358}"/>
                  </a:ext>
                </a:extLst>
              </p:cNvPr>
              <p:cNvCxnSpPr/>
              <p:nvPr/>
            </p:nvCxnSpPr>
            <p:spPr>
              <a:xfrm>
                <a:off x="1411692" y="1631453"/>
                <a:ext cx="105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xmlns="" id="{6EC5ADD0-4842-45F3-94BD-B3729B1A9017}"/>
                  </a:ext>
                </a:extLst>
              </p:cNvPr>
              <p:cNvCxnSpPr/>
              <p:nvPr/>
            </p:nvCxnSpPr>
            <p:spPr>
              <a:xfrm>
                <a:off x="1517192" y="1631453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xmlns="" id="{7035D908-BFCF-4110-99B0-0E5CC5FA1F48}"/>
                  </a:ext>
                </a:extLst>
              </p:cNvPr>
              <p:cNvCxnSpPr/>
              <p:nvPr/>
            </p:nvCxnSpPr>
            <p:spPr>
              <a:xfrm>
                <a:off x="778691" y="2117823"/>
                <a:ext cx="28133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xmlns="" id="{D1800723-46C4-4E0B-A9F1-9FE30DA8023B}"/>
                  </a:ext>
                </a:extLst>
              </p:cNvPr>
              <p:cNvCxnSpPr/>
              <p:nvPr/>
            </p:nvCxnSpPr>
            <p:spPr>
              <a:xfrm flipV="1">
                <a:off x="1060025" y="1968170"/>
                <a:ext cx="0" cy="14965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xmlns="" id="{A3B564BB-F6F8-448E-9C3B-05D069B1D149}"/>
                  </a:ext>
                </a:extLst>
              </p:cNvPr>
              <p:cNvCxnSpPr/>
              <p:nvPr/>
            </p:nvCxnSpPr>
            <p:spPr>
              <a:xfrm>
                <a:off x="1060025" y="2117823"/>
                <a:ext cx="105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219A0D5D-3DEB-4F4A-8374-C89BEF759507}"/>
                  </a:ext>
                </a:extLst>
              </p:cNvPr>
              <p:cNvSpPr/>
              <p:nvPr/>
            </p:nvSpPr>
            <p:spPr>
              <a:xfrm>
                <a:off x="1165525" y="2080410"/>
                <a:ext cx="211000" cy="74826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0" b="1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xmlns="" id="{F6760669-3CEE-4DC8-8238-9695256AACB9}"/>
                  </a:ext>
                </a:extLst>
              </p:cNvPr>
              <p:cNvCxnSpPr/>
              <p:nvPr/>
            </p:nvCxnSpPr>
            <p:spPr>
              <a:xfrm>
                <a:off x="989692" y="1968170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xmlns="" id="{EE010701-4CA4-48AE-9BF2-FA772D3A9040}"/>
                  </a:ext>
                </a:extLst>
              </p:cNvPr>
              <p:cNvCxnSpPr/>
              <p:nvPr/>
            </p:nvCxnSpPr>
            <p:spPr>
              <a:xfrm>
                <a:off x="989692" y="1930758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xmlns="" id="{0DA14299-E804-401B-AD73-B1F6A2FE4AA6}"/>
                  </a:ext>
                </a:extLst>
              </p:cNvPr>
              <p:cNvCxnSpPr/>
              <p:nvPr/>
            </p:nvCxnSpPr>
            <p:spPr>
              <a:xfrm>
                <a:off x="1060025" y="1818518"/>
                <a:ext cx="0" cy="11223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xmlns="" id="{D7E2A4B8-0B63-4280-AB87-B8933EF1E4EC}"/>
                  </a:ext>
                </a:extLst>
              </p:cNvPr>
              <p:cNvCxnSpPr/>
              <p:nvPr/>
            </p:nvCxnSpPr>
            <p:spPr>
              <a:xfrm>
                <a:off x="954524" y="1818518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xmlns="" id="{17D8DD69-100D-4BF5-8F0E-33B282774F01}"/>
                  </a:ext>
                </a:extLst>
              </p:cNvPr>
              <p:cNvCxnSpPr/>
              <p:nvPr/>
            </p:nvCxnSpPr>
            <p:spPr>
              <a:xfrm>
                <a:off x="989692" y="1781105"/>
                <a:ext cx="14066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xmlns="" id="{2F840E15-F964-4C15-8410-52DEC4B4968D}"/>
                  </a:ext>
                </a:extLst>
              </p:cNvPr>
              <p:cNvCxnSpPr/>
              <p:nvPr/>
            </p:nvCxnSpPr>
            <p:spPr>
              <a:xfrm>
                <a:off x="1060025" y="1743692"/>
                <a:ext cx="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xmlns="" id="{2B7E3C97-449E-403D-AFAD-DDD457966A1D}"/>
                  </a:ext>
                </a:extLst>
              </p:cNvPr>
              <p:cNvCxnSpPr/>
              <p:nvPr/>
            </p:nvCxnSpPr>
            <p:spPr>
              <a:xfrm>
                <a:off x="1024858" y="1743692"/>
                <a:ext cx="7033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xmlns="" id="{22DC5B01-3919-49C3-B0BB-150029DBB120}"/>
                  </a:ext>
                </a:extLst>
              </p:cNvPr>
              <p:cNvCxnSpPr/>
              <p:nvPr/>
            </p:nvCxnSpPr>
            <p:spPr>
              <a:xfrm>
                <a:off x="1368152" y="2132856"/>
                <a:ext cx="3600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xmlns="" id="{12F217BE-1001-4079-A4AA-77417933CFD3}"/>
                  </a:ext>
                </a:extLst>
              </p:cNvPr>
              <p:cNvCxnSpPr/>
              <p:nvPr/>
            </p:nvCxnSpPr>
            <p:spPr>
              <a:xfrm>
                <a:off x="778691" y="2604194"/>
                <a:ext cx="28133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xmlns="" id="{F56124DF-FB23-4277-9F93-FF9F25B6773F}"/>
                  </a:ext>
                </a:extLst>
              </p:cNvPr>
              <p:cNvCxnSpPr/>
              <p:nvPr/>
            </p:nvCxnSpPr>
            <p:spPr>
              <a:xfrm flipV="1">
                <a:off x="1060025" y="2454541"/>
                <a:ext cx="0" cy="14965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xmlns="" id="{BCBBED34-20FA-4286-811D-8F50B3703025}"/>
                  </a:ext>
                </a:extLst>
              </p:cNvPr>
              <p:cNvCxnSpPr/>
              <p:nvPr/>
            </p:nvCxnSpPr>
            <p:spPr>
              <a:xfrm>
                <a:off x="1060025" y="2604194"/>
                <a:ext cx="105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xmlns="" id="{3F020384-DA3E-4683-8B63-E1819F302C99}"/>
                  </a:ext>
                </a:extLst>
              </p:cNvPr>
              <p:cNvSpPr/>
              <p:nvPr/>
            </p:nvSpPr>
            <p:spPr>
              <a:xfrm>
                <a:off x="1165525" y="2566781"/>
                <a:ext cx="211000" cy="74826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0" b="1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xmlns="" id="{38284FA1-6870-4997-9DC5-0FE11DF79B13}"/>
                  </a:ext>
                </a:extLst>
              </p:cNvPr>
              <p:cNvCxnSpPr/>
              <p:nvPr/>
            </p:nvCxnSpPr>
            <p:spPr>
              <a:xfrm>
                <a:off x="989692" y="2454541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xmlns="" id="{F32FB352-EAFB-4F1D-90D2-933D0D2F9EB7}"/>
                  </a:ext>
                </a:extLst>
              </p:cNvPr>
              <p:cNvCxnSpPr/>
              <p:nvPr/>
            </p:nvCxnSpPr>
            <p:spPr>
              <a:xfrm>
                <a:off x="989692" y="2417128"/>
                <a:ext cx="140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xmlns="" id="{0760862F-4608-4B77-81C1-59B2821B38C8}"/>
                  </a:ext>
                </a:extLst>
              </p:cNvPr>
              <p:cNvCxnSpPr/>
              <p:nvPr/>
            </p:nvCxnSpPr>
            <p:spPr>
              <a:xfrm>
                <a:off x="1060025" y="2304889"/>
                <a:ext cx="0" cy="11223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xmlns="" id="{33109FD9-B8E8-40CB-A3B4-9BEE92444EB6}"/>
                  </a:ext>
                </a:extLst>
              </p:cNvPr>
              <p:cNvCxnSpPr/>
              <p:nvPr/>
            </p:nvCxnSpPr>
            <p:spPr>
              <a:xfrm>
                <a:off x="954524" y="2304889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xmlns="" id="{6A9D7488-5EFC-4596-AB62-25FF1EDDBE83}"/>
                  </a:ext>
                </a:extLst>
              </p:cNvPr>
              <p:cNvCxnSpPr/>
              <p:nvPr/>
            </p:nvCxnSpPr>
            <p:spPr>
              <a:xfrm>
                <a:off x="989692" y="2267475"/>
                <a:ext cx="14066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xmlns="" id="{9E01663D-7596-4F42-AB85-D9487AA98DBD}"/>
                  </a:ext>
                </a:extLst>
              </p:cNvPr>
              <p:cNvCxnSpPr/>
              <p:nvPr/>
            </p:nvCxnSpPr>
            <p:spPr>
              <a:xfrm>
                <a:off x="1060025" y="2230063"/>
                <a:ext cx="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xmlns="" id="{3108788B-242F-46C7-AC88-504EF6BE1263}"/>
                  </a:ext>
                </a:extLst>
              </p:cNvPr>
              <p:cNvCxnSpPr/>
              <p:nvPr/>
            </p:nvCxnSpPr>
            <p:spPr>
              <a:xfrm>
                <a:off x="1024858" y="2230063"/>
                <a:ext cx="7033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xmlns="" id="{04880F7F-ADF7-4A71-81C6-9A4BB4751447}"/>
                  </a:ext>
                </a:extLst>
              </p:cNvPr>
              <p:cNvCxnSpPr/>
              <p:nvPr/>
            </p:nvCxnSpPr>
            <p:spPr>
              <a:xfrm>
                <a:off x="1376525" y="2604194"/>
                <a:ext cx="17583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xmlns="" id="{7B137F12-D98E-4C39-930A-8E79FB141996}"/>
                  </a:ext>
                </a:extLst>
              </p:cNvPr>
              <p:cNvCxnSpPr/>
              <p:nvPr/>
            </p:nvCxnSpPr>
            <p:spPr>
              <a:xfrm>
                <a:off x="1411692" y="2604194"/>
                <a:ext cx="1055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xmlns="" id="{F308E62F-8484-4AC7-B6EC-4A4B21DB3D03}"/>
                  </a:ext>
                </a:extLst>
              </p:cNvPr>
              <p:cNvCxnSpPr/>
              <p:nvPr/>
            </p:nvCxnSpPr>
            <p:spPr>
              <a:xfrm>
                <a:off x="1517192" y="2604194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xmlns="" id="{8FD4CEA8-81E8-4BEE-B6BA-3B145F0094C0}"/>
                  </a:ext>
                </a:extLst>
              </p:cNvPr>
              <p:cNvSpPr/>
              <p:nvPr/>
            </p:nvSpPr>
            <p:spPr>
              <a:xfrm>
                <a:off x="743525" y="2230063"/>
                <a:ext cx="66239" cy="224479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500" b="1" dirty="0">
                    <a:latin typeface="Times New Roman" panose="02020603050405020304" pitchFamily="18" charset="0"/>
                  </a:rPr>
                  <a:t> </a:t>
                </a:r>
                <a:endParaRPr lang="zh-CN" altLang="en-US" sz="5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xmlns="" id="{479E9F3E-5C38-4F09-9387-C29A65B07D89}"/>
                  </a:ext>
                </a:extLst>
              </p:cNvPr>
              <p:cNvSpPr/>
              <p:nvPr/>
            </p:nvSpPr>
            <p:spPr>
              <a:xfrm>
                <a:off x="743525" y="2679021"/>
                <a:ext cx="70334" cy="224479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500" b="1" dirty="0">
                    <a:latin typeface="Times New Roman" panose="02020603050405020304" pitchFamily="18" charset="0"/>
                  </a:rPr>
                  <a:t> </a:t>
                </a:r>
                <a:endParaRPr lang="zh-CN" altLang="en-US" sz="500" b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xmlns="" id="{2BC3DF4D-7DD7-41A9-8CFC-E1B948C1BD1C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V="1">
                <a:off x="778691" y="1631453"/>
                <a:ext cx="0" cy="11223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xmlns="" id="{ED5FCF31-7706-406F-8322-67DA03FCCA16}"/>
                  </a:ext>
                </a:extLst>
              </p:cNvPr>
              <p:cNvCxnSpPr>
                <a:endCxn id="60" idx="2"/>
              </p:cNvCxnSpPr>
              <p:nvPr/>
            </p:nvCxnSpPr>
            <p:spPr>
              <a:xfrm flipV="1">
                <a:off x="778691" y="1968170"/>
                <a:ext cx="0" cy="14965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xmlns="" id="{88D8B6F0-27A9-4E48-A5F6-0B38C21A0C9C}"/>
                  </a:ext>
                </a:extLst>
              </p:cNvPr>
              <p:cNvCxnSpPr/>
              <p:nvPr/>
            </p:nvCxnSpPr>
            <p:spPr>
              <a:xfrm flipV="1">
                <a:off x="778691" y="2117823"/>
                <a:ext cx="0" cy="11223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xmlns="" id="{BF0FC17C-2D64-4A17-BC55-F2D36BB08352}"/>
                  </a:ext>
                </a:extLst>
              </p:cNvPr>
              <p:cNvCxnSpPr/>
              <p:nvPr/>
            </p:nvCxnSpPr>
            <p:spPr>
              <a:xfrm>
                <a:off x="567691" y="3053152"/>
                <a:ext cx="211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xmlns="" id="{87531BAB-A21E-4FAF-A8A1-5AB8D60A485F}"/>
                  </a:ext>
                </a:extLst>
              </p:cNvPr>
              <p:cNvCxnSpPr/>
              <p:nvPr/>
            </p:nvCxnSpPr>
            <p:spPr>
              <a:xfrm flipV="1">
                <a:off x="778691" y="2903499"/>
                <a:ext cx="0" cy="14965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xmlns="" id="{45968B7E-BFAB-4502-A596-8A22016088CF}"/>
                  </a:ext>
                </a:extLst>
              </p:cNvPr>
              <p:cNvCxnSpPr>
                <a:stCxn id="102" idx="0"/>
                <a:endCxn id="101" idx="2"/>
              </p:cNvCxnSpPr>
              <p:nvPr/>
            </p:nvCxnSpPr>
            <p:spPr>
              <a:xfrm flipH="1" flipV="1">
                <a:off x="776644" y="2454541"/>
                <a:ext cx="2047" cy="22447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75">
                <a:extLst>
                  <a:ext uri="{FF2B5EF4-FFF2-40B4-BE49-F238E27FC236}">
                    <a16:creationId xmlns:a16="http://schemas.microsoft.com/office/drawing/2014/main" xmlns="" id="{022FDFCC-9378-4209-A976-2EAAAF6A4F83}"/>
                  </a:ext>
                </a:extLst>
              </p:cNvPr>
              <p:cNvSpPr txBox="1"/>
              <p:nvPr/>
            </p:nvSpPr>
            <p:spPr>
              <a:xfrm>
                <a:off x="72008" y="1484784"/>
                <a:ext cx="6971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HV-in</a:t>
                </a:r>
                <a:endPara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TextBox 76">
                <a:extLst>
                  <a:ext uri="{FF2B5EF4-FFF2-40B4-BE49-F238E27FC236}">
                    <a16:creationId xmlns:a16="http://schemas.microsoft.com/office/drawing/2014/main" xmlns="" id="{1048A48A-398D-43E4-ABB2-3A92C9CEB6C4}"/>
                  </a:ext>
                </a:extLst>
              </p:cNvPr>
              <p:cNvSpPr txBox="1"/>
              <p:nvPr/>
            </p:nvSpPr>
            <p:spPr>
              <a:xfrm>
                <a:off x="144016" y="2924944"/>
                <a:ext cx="4844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GND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TextBox 77">
                <a:extLst>
                  <a:ext uri="{FF2B5EF4-FFF2-40B4-BE49-F238E27FC236}">
                    <a16:creationId xmlns:a16="http://schemas.microsoft.com/office/drawing/2014/main" xmlns="" id="{8F05A2AF-7DD2-4507-96DA-C8D49C6D88A6}"/>
                  </a:ext>
                </a:extLst>
              </p:cNvPr>
              <p:cNvSpPr txBox="1"/>
              <p:nvPr/>
            </p:nvSpPr>
            <p:spPr>
              <a:xfrm>
                <a:off x="281730" y="1700808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3M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TextBox 78">
                <a:extLst>
                  <a:ext uri="{FF2B5EF4-FFF2-40B4-BE49-F238E27FC236}">
                    <a16:creationId xmlns:a16="http://schemas.microsoft.com/office/drawing/2014/main" xmlns="" id="{4A27BD7B-FBF5-4721-BF32-2DEA72D64BB9}"/>
                  </a:ext>
                </a:extLst>
              </p:cNvPr>
              <p:cNvSpPr txBox="1"/>
              <p:nvPr/>
            </p:nvSpPr>
            <p:spPr>
              <a:xfrm>
                <a:off x="71406" y="2204864"/>
                <a:ext cx="7420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   7.5M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TextBox 79">
                <a:extLst>
                  <a:ext uri="{FF2B5EF4-FFF2-40B4-BE49-F238E27FC236}">
                    <a16:creationId xmlns:a16="http://schemas.microsoft.com/office/drawing/2014/main" xmlns="" id="{5A850EFE-BE42-4798-9788-696B834B7C0F}"/>
                  </a:ext>
                </a:extLst>
              </p:cNvPr>
              <p:cNvSpPr txBox="1"/>
              <p:nvPr/>
            </p:nvSpPr>
            <p:spPr>
              <a:xfrm>
                <a:off x="72008" y="2636912"/>
                <a:ext cx="70668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5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zh-CN" sz="1050" b="1" dirty="0">
                    <a:latin typeface="Times New Roman" panose="02020603050405020304" pitchFamily="18" charset="0"/>
                  </a:rPr>
                  <a:t>4.7M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Box 80">
                <a:extLst>
                  <a:ext uri="{FF2B5EF4-FFF2-40B4-BE49-F238E27FC236}">
                    <a16:creationId xmlns:a16="http://schemas.microsoft.com/office/drawing/2014/main" xmlns="" id="{049B5098-4B03-40E2-B78D-75C9D52BF9F9}"/>
                  </a:ext>
                </a:extLst>
              </p:cNvPr>
              <p:cNvSpPr txBox="1"/>
              <p:nvPr/>
            </p:nvSpPr>
            <p:spPr>
              <a:xfrm>
                <a:off x="1165524" y="1340769"/>
                <a:ext cx="7066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10M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TextBox 81">
                <a:extLst>
                  <a:ext uri="{FF2B5EF4-FFF2-40B4-BE49-F238E27FC236}">
                    <a16:creationId xmlns:a16="http://schemas.microsoft.com/office/drawing/2014/main" xmlns="" id="{7711E6B7-6929-4109-8F02-33FE44CC2575}"/>
                  </a:ext>
                </a:extLst>
              </p:cNvPr>
              <p:cNvSpPr txBox="1"/>
              <p:nvPr/>
            </p:nvSpPr>
            <p:spPr>
              <a:xfrm>
                <a:off x="1130358" y="1794679"/>
                <a:ext cx="6698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10M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TextBox 82">
                <a:extLst>
                  <a:ext uri="{FF2B5EF4-FFF2-40B4-BE49-F238E27FC236}">
                    <a16:creationId xmlns:a16="http://schemas.microsoft.com/office/drawing/2014/main" xmlns="" id="{64B1D3DF-6763-417B-BB43-0BFE14E7960C}"/>
                  </a:ext>
                </a:extLst>
              </p:cNvPr>
              <p:cNvSpPr txBox="1"/>
              <p:nvPr/>
            </p:nvSpPr>
            <p:spPr>
              <a:xfrm>
                <a:off x="1130358" y="2276872"/>
                <a:ext cx="59783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050" b="1" dirty="0">
                    <a:latin typeface="Times New Roman" panose="02020603050405020304" pitchFamily="18" charset="0"/>
                  </a:rPr>
                  <a:t>10M</a:t>
                </a:r>
                <a:r>
                  <a:rPr lang="el-GR" altLang="zh-CN" sz="1050" b="1" dirty="0">
                    <a:latin typeface="Times New Roman" panose="02020603050405020304" pitchFamily="18" charset="0"/>
                  </a:rPr>
                  <a:t>Ω</a:t>
                </a:r>
                <a:endParaRPr lang="zh-CN" altLang="en-US" sz="105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Text Box 4">
                <a:extLst>
                  <a:ext uri="{FF2B5EF4-FFF2-40B4-BE49-F238E27FC236}">
                    <a16:creationId xmlns:a16="http://schemas.microsoft.com/office/drawing/2014/main" xmlns="" id="{A46106FD-D772-4C20-AFF5-9B8E1AE0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430" y="1571612"/>
                <a:ext cx="85725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 2</a:t>
                </a:r>
                <a:r>
                  <a:rPr lang="el-GR" altLang="ja-JP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μ</a:t>
                </a:r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m </a:t>
                </a:r>
                <a:r>
                  <a:rPr lang="en-US" altLang="zh-CN" sz="11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10</a:t>
                </a:r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B </a:t>
                </a:r>
                <a:endParaRPr lang="en-US" altLang="ja-JP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  <p:sp>
            <p:nvSpPr>
              <p:cNvPr id="118" name="Text Box 4">
                <a:extLst>
                  <a:ext uri="{FF2B5EF4-FFF2-40B4-BE49-F238E27FC236}">
                    <a16:creationId xmlns:a16="http://schemas.microsoft.com/office/drawing/2014/main" xmlns="" id="{AEEA5A3C-6FEA-42E3-9471-A5771DBAF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042" y="928670"/>
                <a:ext cx="214314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itchFamily="2" charset="-122"/>
                  </a:rPr>
                  <a:t>Active area 50mm*50mm</a:t>
                </a:r>
                <a:endParaRPr lang="en-US" altLang="ja-JP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176F6B3-C520-4BAB-8AC2-5122A8EBC19B}"/>
              </a:ext>
            </a:extLst>
          </p:cNvPr>
          <p:cNvGrpSpPr/>
          <p:nvPr/>
        </p:nvGrpSpPr>
        <p:grpSpPr>
          <a:xfrm>
            <a:off x="152399" y="3142407"/>
            <a:ext cx="3547621" cy="2303541"/>
            <a:chOff x="5596379" y="4071942"/>
            <a:chExt cx="3547621" cy="230354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DE95BBBB-E82B-4F53-AFC0-05CB48133BEA}"/>
                </a:ext>
              </a:extLst>
            </p:cNvPr>
            <p:cNvGrpSpPr/>
            <p:nvPr/>
          </p:nvGrpSpPr>
          <p:grpSpPr>
            <a:xfrm>
              <a:off x="5596379" y="4071942"/>
              <a:ext cx="3547621" cy="2303541"/>
              <a:chOff x="4929190" y="4071942"/>
              <a:chExt cx="3547621" cy="2303541"/>
            </a:xfrm>
          </p:grpSpPr>
          <p:pic>
            <p:nvPicPr>
              <p:cNvPr id="20" name="图片 19" descr="IMG_0003.jpg">
                <a:extLst>
                  <a:ext uri="{FF2B5EF4-FFF2-40B4-BE49-F238E27FC236}">
                    <a16:creationId xmlns:a16="http://schemas.microsoft.com/office/drawing/2014/main" xmlns="" id="{8D179FBF-3FCF-4DD6-8D4D-7224E71D4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29190" y="4357694"/>
                <a:ext cx="2690385" cy="2017789"/>
              </a:xfrm>
              <a:prstGeom prst="rect">
                <a:avLst/>
              </a:prstGeom>
            </p:spPr>
          </p:pic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xmlns="" id="{2D9DB022-4D5F-4FC6-BDF4-7D1B84319E8B}"/>
                  </a:ext>
                </a:extLst>
              </p:cNvPr>
              <p:cNvCxnSpPr/>
              <p:nvPr/>
            </p:nvCxnSpPr>
            <p:spPr>
              <a:xfrm>
                <a:off x="5143504" y="4572008"/>
                <a:ext cx="2357454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xmlns="" id="{63C98DA2-508C-4F73-BAC6-9465678F2DD3}"/>
                  </a:ext>
                </a:extLst>
              </p:cNvPr>
              <p:cNvCxnSpPr/>
              <p:nvPr/>
            </p:nvCxnSpPr>
            <p:spPr>
              <a:xfrm rot="5400000">
                <a:off x="6930248" y="5357826"/>
                <a:ext cx="1285090" cy="7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103">
                <a:extLst>
                  <a:ext uri="{FF2B5EF4-FFF2-40B4-BE49-F238E27FC236}">
                    <a16:creationId xmlns:a16="http://schemas.microsoft.com/office/drawing/2014/main" xmlns="" id="{1CE2B5A2-DA33-4922-B2C0-F42A3C725CBB}"/>
                  </a:ext>
                </a:extLst>
              </p:cNvPr>
              <p:cNvSpPr txBox="1"/>
              <p:nvPr/>
            </p:nvSpPr>
            <p:spPr>
              <a:xfrm>
                <a:off x="5929322" y="4071942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</a:rPr>
                  <a:t>253mm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Box 104">
                <a:extLst>
                  <a:ext uri="{FF2B5EF4-FFF2-40B4-BE49-F238E27FC236}">
                    <a16:creationId xmlns:a16="http://schemas.microsoft.com/office/drawing/2014/main" xmlns="" id="{A453AA1D-B7C5-4DBF-AF36-CE572A10C23E}"/>
                  </a:ext>
                </a:extLst>
              </p:cNvPr>
              <p:cNvSpPr txBox="1"/>
              <p:nvPr/>
            </p:nvSpPr>
            <p:spPr>
              <a:xfrm>
                <a:off x="7572396" y="5143512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</a:rPr>
                  <a:t>144mm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xmlns="" id="{0CA7D918-E833-4779-9CBC-CC24D0E80575}"/>
              </a:ext>
            </a:extLst>
          </p:cNvPr>
          <p:cNvGrpSpPr/>
          <p:nvPr/>
        </p:nvGrpSpPr>
        <p:grpSpPr>
          <a:xfrm>
            <a:off x="4355926" y="904720"/>
            <a:ext cx="4774239" cy="2042055"/>
            <a:chOff x="3500430" y="2101326"/>
            <a:chExt cx="4774239" cy="2042055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xmlns="" id="{3837F506-24F5-4C1B-BD82-6D2B4A4A4BA8}"/>
                </a:ext>
              </a:extLst>
            </p:cNvPr>
            <p:cNvGrpSpPr/>
            <p:nvPr/>
          </p:nvGrpSpPr>
          <p:grpSpPr>
            <a:xfrm>
              <a:off x="3500430" y="2101326"/>
              <a:ext cx="4774239" cy="2042055"/>
              <a:chOff x="3500430" y="2101326"/>
              <a:chExt cx="4774239" cy="2042055"/>
            </a:xfrm>
          </p:grpSpPr>
          <p:pic>
            <p:nvPicPr>
              <p:cNvPr id="130" name="图片 129" descr="3points-2d-cont0.png">
                <a:extLst>
                  <a:ext uri="{FF2B5EF4-FFF2-40B4-BE49-F238E27FC236}">
                    <a16:creationId xmlns:a16="http://schemas.microsoft.com/office/drawing/2014/main" xmlns="" id="{485EBA24-543A-4433-8938-C8C24DB65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0430" y="2285992"/>
                <a:ext cx="2286016" cy="1810402"/>
              </a:xfrm>
              <a:prstGeom prst="rect">
                <a:avLst/>
              </a:prstGeom>
            </p:spPr>
          </p:pic>
          <p:pic>
            <p:nvPicPr>
              <p:cNvPr id="131" name="图片 130" descr="3points-FWHM.png">
                <a:extLst>
                  <a:ext uri="{FF2B5EF4-FFF2-40B4-BE49-F238E27FC236}">
                    <a16:creationId xmlns:a16="http://schemas.microsoft.com/office/drawing/2014/main" xmlns="" id="{545239A8-7A3B-437D-A3AE-4D3A5D038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323" y="2285993"/>
                <a:ext cx="2345346" cy="1857388"/>
              </a:xfrm>
              <a:prstGeom prst="rect">
                <a:avLst/>
              </a:prstGeom>
            </p:spPr>
          </p:pic>
          <p:sp>
            <p:nvSpPr>
              <p:cNvPr id="132" name="TextBox 10">
                <a:extLst>
                  <a:ext uri="{FF2B5EF4-FFF2-40B4-BE49-F238E27FC236}">
                    <a16:creationId xmlns:a16="http://schemas.microsoft.com/office/drawing/2014/main" xmlns="" id="{A7918695-F135-4D06-86C3-A25F37D373CC}"/>
                  </a:ext>
                </a:extLst>
              </p:cNvPr>
              <p:cNvSpPr txBox="1"/>
              <p:nvPr/>
            </p:nvSpPr>
            <p:spPr>
              <a:xfrm>
                <a:off x="3766391" y="2101326"/>
                <a:ext cx="4397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FWHM:   2.87±0.01   3.00±0.01  2.75±0.01</a:t>
                </a:r>
                <a:endParaRPr lang="zh-CN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EE116064-E969-4736-9F28-60416ED55ACE}"/>
              </a:ext>
            </a:extLst>
          </p:cNvPr>
          <p:cNvGrpSpPr/>
          <p:nvPr/>
        </p:nvGrpSpPr>
        <p:grpSpPr>
          <a:xfrm>
            <a:off x="4416494" y="3331528"/>
            <a:ext cx="4727506" cy="2087768"/>
            <a:chOff x="3643306" y="4365602"/>
            <a:chExt cx="4727506" cy="2087768"/>
          </a:xfrm>
        </p:grpSpPr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xmlns="" id="{202D08BB-C49D-4221-BFFB-87ACC83CD71E}"/>
                </a:ext>
              </a:extLst>
            </p:cNvPr>
            <p:cNvGrpSpPr/>
            <p:nvPr/>
          </p:nvGrpSpPr>
          <p:grpSpPr>
            <a:xfrm>
              <a:off x="3643306" y="4365602"/>
              <a:ext cx="4727506" cy="2087768"/>
              <a:chOff x="3643306" y="4365602"/>
              <a:chExt cx="4727506" cy="2087768"/>
            </a:xfrm>
          </p:grpSpPr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xmlns="" id="{C2FF825D-C249-40B5-B2D0-FE6A1780D584}"/>
                  </a:ext>
                </a:extLst>
              </p:cNvPr>
              <p:cNvGrpSpPr/>
              <p:nvPr/>
            </p:nvGrpSpPr>
            <p:grpSpPr>
              <a:xfrm>
                <a:off x="3643306" y="4616598"/>
                <a:ext cx="4676768" cy="1836772"/>
                <a:chOff x="3643306" y="4616598"/>
                <a:chExt cx="4676768" cy="1836772"/>
              </a:xfrm>
            </p:grpSpPr>
            <p:pic>
              <p:nvPicPr>
                <p:cNvPr id="127" name="图片 126" descr="3points-2d-cont0.png">
                  <a:extLst>
                    <a:ext uri="{FF2B5EF4-FFF2-40B4-BE49-F238E27FC236}">
                      <a16:creationId xmlns:a16="http://schemas.microsoft.com/office/drawing/2014/main" xmlns="" id="{C653D159-26A1-42B0-A6B6-DA93EC9A0A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3306" y="4643446"/>
                  <a:ext cx="2285411" cy="1809923"/>
                </a:xfrm>
                <a:prstGeom prst="rect">
                  <a:avLst/>
                </a:prstGeom>
              </p:spPr>
            </p:pic>
            <p:pic>
              <p:nvPicPr>
                <p:cNvPr id="128" name="图片 127" descr="3points-FWHM.png">
                  <a:extLst>
                    <a:ext uri="{FF2B5EF4-FFF2-40B4-BE49-F238E27FC236}">
                      <a16:creationId xmlns:a16="http://schemas.microsoft.com/office/drawing/2014/main" xmlns="" id="{16CF0AA6-7777-48E0-A2D8-1AB8D4548A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00760" y="4616598"/>
                  <a:ext cx="2319314" cy="1836772"/>
                </a:xfrm>
                <a:prstGeom prst="rect">
                  <a:avLst/>
                </a:prstGeom>
              </p:spPr>
            </p:pic>
          </p:grpSp>
          <p:sp>
            <p:nvSpPr>
              <p:cNvPr id="126" name="TextBox 14">
                <a:extLst>
                  <a:ext uri="{FF2B5EF4-FFF2-40B4-BE49-F238E27FC236}">
                    <a16:creationId xmlns:a16="http://schemas.microsoft.com/office/drawing/2014/main" xmlns="" id="{10FCE2C1-920F-410A-B5E3-4F44AB463D0B}"/>
                  </a:ext>
                </a:extLst>
              </p:cNvPr>
              <p:cNvSpPr txBox="1"/>
              <p:nvPr/>
            </p:nvSpPr>
            <p:spPr>
              <a:xfrm>
                <a:off x="3973454" y="4365602"/>
                <a:ext cx="4397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FWHM:   2.75±0.01   2.66±0.01  2.91±0.01</a:t>
                </a:r>
                <a:endParaRPr lang="zh-CN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5B0B31D-6C12-4080-8E85-8700756375F0}"/>
              </a:ext>
            </a:extLst>
          </p:cNvPr>
          <p:cNvSpPr txBox="1"/>
          <p:nvPr/>
        </p:nvSpPr>
        <p:spPr>
          <a:xfrm>
            <a:off x="759546" y="5484667"/>
            <a:ext cx="7724682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中子位置分辨在</a:t>
            </a:r>
            <a:r>
              <a:rPr lang="en-US" altLang="zh-CN" sz="2000" b="1" dirty="0">
                <a:latin typeface="Times New Roman" panose="02020603050405020304" pitchFamily="18" charset="0"/>
              </a:rPr>
              <a:t>2-3mm</a:t>
            </a:r>
            <a:r>
              <a:rPr lang="zh-CN" altLang="en-US" sz="2000" b="1" dirty="0">
                <a:latin typeface="Times New Roman" panose="02020603050405020304" pitchFamily="18" charset="0"/>
              </a:rPr>
              <a:t>左右，无法满足高精度中子成像和中子散射的实验需求，中子成像需要探测器分辨达到亚毫米精度。</a:t>
            </a:r>
          </a:p>
        </p:txBody>
      </p:sp>
    </p:spTree>
    <p:extLst>
      <p:ext uri="{BB962C8B-B14F-4D97-AF65-F5344CB8AC3E}">
        <p14:creationId xmlns:p14="http://schemas.microsoft.com/office/powerpoint/2010/main" val="6333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BF24FF6-D023-4198-A669-300FABD14890}"/>
              </a:ext>
            </a:extLst>
          </p:cNvPr>
          <p:cNvSpPr txBox="1"/>
          <p:nvPr/>
        </p:nvSpPr>
        <p:spPr>
          <a:xfrm>
            <a:off x="152399" y="28136"/>
            <a:ext cx="396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基于角度信息的优化</a:t>
            </a:r>
            <a:endParaRPr lang="zh-CN" altLang="en-US" sz="3200" b="1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CA41929E-D9FA-4B92-9A13-9716D19B5097}"/>
              </a:ext>
            </a:extLst>
          </p:cNvPr>
          <p:cNvGrpSpPr/>
          <p:nvPr/>
        </p:nvGrpSpPr>
        <p:grpSpPr>
          <a:xfrm>
            <a:off x="525519" y="1872110"/>
            <a:ext cx="3916945" cy="3404742"/>
            <a:chOff x="253428" y="1002754"/>
            <a:chExt cx="3916945" cy="340474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7A9DA657-8AB3-4614-AE09-7E086D81C89D}"/>
                </a:ext>
              </a:extLst>
            </p:cNvPr>
            <p:cNvGrpSpPr/>
            <p:nvPr/>
          </p:nvGrpSpPr>
          <p:grpSpPr>
            <a:xfrm>
              <a:off x="330311" y="1002754"/>
              <a:ext cx="3840062" cy="3404742"/>
              <a:chOff x="280457" y="889000"/>
              <a:chExt cx="2142397" cy="1967017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7B441969-87E4-4572-B034-8389BDB0A95D}"/>
                  </a:ext>
                </a:extLst>
              </p:cNvPr>
              <p:cNvSpPr/>
              <p:nvPr/>
            </p:nvSpPr>
            <p:spPr>
              <a:xfrm>
                <a:off x="281234" y="1370622"/>
                <a:ext cx="1491295" cy="21902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7C913587-5DF0-4EA1-848F-07232CD0A50A}"/>
                  </a:ext>
                </a:extLst>
              </p:cNvPr>
              <p:cNvSpPr/>
              <p:nvPr/>
            </p:nvSpPr>
            <p:spPr>
              <a:xfrm>
                <a:off x="280457" y="1576265"/>
                <a:ext cx="1491295" cy="12299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xmlns="" id="{34435535-9D5B-4A92-8F2E-FA0849831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2500" y="889000"/>
                <a:ext cx="0" cy="1967017"/>
              </a:xfrm>
              <a:prstGeom prst="straightConnector1">
                <a:avLst/>
              </a:prstGeom>
              <a:ln w="1270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xmlns="" id="{92D1FA46-5D8D-49BD-A8BA-682E23A355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116" y="1625264"/>
                <a:ext cx="619746" cy="7487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7BC668F5-DEAA-43E8-AF6D-1B8E0B134FA4}"/>
                  </a:ext>
                </a:extLst>
              </p:cNvPr>
              <p:cNvSpPr txBox="1"/>
              <p:nvPr/>
            </p:nvSpPr>
            <p:spPr>
              <a:xfrm>
                <a:off x="991231" y="946484"/>
                <a:ext cx="235119" cy="266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3A031514-8346-4928-9930-38583239CC4F}"/>
                  </a:ext>
                </a:extLst>
              </p:cNvPr>
              <p:cNvSpPr txBox="1"/>
              <p:nvPr/>
            </p:nvSpPr>
            <p:spPr>
              <a:xfrm>
                <a:off x="2077471" y="1522185"/>
                <a:ext cx="345383" cy="23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9E37079-C161-4F7B-9F8F-1EF999A71BEC}"/>
                </a:ext>
              </a:extLst>
            </p:cNvPr>
            <p:cNvSpPr txBox="1"/>
            <p:nvPr/>
          </p:nvSpPr>
          <p:spPr>
            <a:xfrm>
              <a:off x="3643531" y="1654196"/>
              <a:ext cx="520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xmlns="" id="{01B832B7-4473-4A30-8BCF-CCC74B0AFAF2}"/>
                </a:ext>
              </a:extLst>
            </p:cNvPr>
            <p:cNvCxnSpPr>
              <a:cxnSpLocks/>
            </p:cNvCxnSpPr>
            <p:nvPr/>
          </p:nvCxnSpPr>
          <p:spPr>
            <a:xfrm>
              <a:off x="1541643" y="2231692"/>
              <a:ext cx="1359633" cy="5557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xmlns="" id="{52893C5F-C77C-4379-B7FC-1521C0D04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533" y="2254858"/>
              <a:ext cx="1084111" cy="11741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xmlns="" id="{9574853C-8745-49F0-927F-9F75B0A3AE20}"/>
                </a:ext>
              </a:extLst>
            </p:cNvPr>
            <p:cNvCxnSpPr>
              <a:cxnSpLocks/>
              <a:stCxn id="25" idx="1"/>
              <a:endCxn id="4" idx="3"/>
            </p:cNvCxnSpPr>
            <p:nvPr/>
          </p:nvCxnSpPr>
          <p:spPr>
            <a:xfrm flipH="1">
              <a:off x="3004722" y="1854251"/>
              <a:ext cx="638809" cy="1717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xmlns="" id="{341CAE79-2AC2-46C5-817E-886A93837DE7}"/>
                </a:ext>
              </a:extLst>
            </p:cNvPr>
            <p:cNvCxnSpPr>
              <a:cxnSpLocks/>
              <a:stCxn id="12" idx="1"/>
              <a:endCxn id="5" idx="3"/>
            </p:cNvCxnSpPr>
            <p:nvPr/>
          </p:nvCxnSpPr>
          <p:spPr>
            <a:xfrm flipH="1">
              <a:off x="3003329" y="2298799"/>
              <a:ext cx="547975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xmlns="" id="{BCF539FF-0BCA-46B0-83F3-8FEC2C668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428" y="2297418"/>
              <a:ext cx="1295531" cy="695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C0957018-173A-4B8B-BE1F-B4808D5AD1F9}"/>
              </a:ext>
            </a:extLst>
          </p:cNvPr>
          <p:cNvGrpSpPr/>
          <p:nvPr/>
        </p:nvGrpSpPr>
        <p:grpSpPr>
          <a:xfrm>
            <a:off x="5021135" y="1872110"/>
            <a:ext cx="3919731" cy="3490465"/>
            <a:chOff x="4970841" y="927792"/>
            <a:chExt cx="3919731" cy="349046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812A60F5-C1F5-46CE-8F92-6C8332FD3223}"/>
                </a:ext>
              </a:extLst>
            </p:cNvPr>
            <p:cNvSpPr/>
            <p:nvPr/>
          </p:nvSpPr>
          <p:spPr>
            <a:xfrm>
              <a:off x="4972234" y="2330285"/>
              <a:ext cx="2673017" cy="2128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6DF780F8-1A99-4694-9B75-CA8DC0908174}"/>
                </a:ext>
              </a:extLst>
            </p:cNvPr>
            <p:cNvGrpSpPr/>
            <p:nvPr/>
          </p:nvGrpSpPr>
          <p:grpSpPr>
            <a:xfrm>
              <a:off x="4970841" y="927792"/>
              <a:ext cx="3841455" cy="3490465"/>
              <a:chOff x="328918" y="1002754"/>
              <a:chExt cx="3841455" cy="3490465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3BCFD60E-D890-4DED-91FB-8049C9C53BF2}"/>
                  </a:ext>
                </a:extLst>
              </p:cNvPr>
              <p:cNvGrpSpPr/>
              <p:nvPr/>
            </p:nvGrpSpPr>
            <p:grpSpPr>
              <a:xfrm>
                <a:off x="330311" y="1002754"/>
                <a:ext cx="3840062" cy="3490465"/>
                <a:chOff x="280457" y="889000"/>
                <a:chExt cx="2142397" cy="2016542"/>
              </a:xfrm>
            </p:grpSpPr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xmlns="" id="{C2E28C0D-41CD-41AE-8050-75F17A4A4C4F}"/>
                    </a:ext>
                  </a:extLst>
                </p:cNvPr>
                <p:cNvSpPr/>
                <p:nvPr/>
              </p:nvSpPr>
              <p:spPr>
                <a:xfrm>
                  <a:off x="281234" y="1370622"/>
                  <a:ext cx="1491295" cy="21902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xmlns="" id="{34A9EFA2-392F-4466-8E56-3D021DD20C68}"/>
                    </a:ext>
                  </a:extLst>
                </p:cNvPr>
                <p:cNvSpPr/>
                <p:nvPr/>
              </p:nvSpPr>
              <p:spPr>
                <a:xfrm>
                  <a:off x="280457" y="1576265"/>
                  <a:ext cx="1491295" cy="122996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67" name="直接箭头连接符 66">
                  <a:extLst>
                    <a:ext uri="{FF2B5EF4-FFF2-40B4-BE49-F238E27FC236}">
                      <a16:creationId xmlns:a16="http://schemas.microsoft.com/office/drawing/2014/main" xmlns="" id="{EF7D8E44-2494-430E-9904-82C40CA188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2500" y="889000"/>
                  <a:ext cx="225" cy="2016542"/>
                </a:xfrm>
                <a:prstGeom prst="straightConnector1">
                  <a:avLst/>
                </a:prstGeom>
                <a:ln w="1270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箭头连接符 67">
                  <a:extLst>
                    <a:ext uri="{FF2B5EF4-FFF2-40B4-BE49-F238E27FC236}">
                      <a16:creationId xmlns:a16="http://schemas.microsoft.com/office/drawing/2014/main" xmlns="" id="{0DB7F3D9-CD83-48F0-93E8-711EAD0AE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116" y="1625264"/>
                  <a:ext cx="619746" cy="74875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xmlns="" id="{6F57F0C9-553B-4B72-8CF1-D6A9974E83BF}"/>
                    </a:ext>
                  </a:extLst>
                </p:cNvPr>
                <p:cNvSpPr txBox="1"/>
                <p:nvPr/>
              </p:nvSpPr>
              <p:spPr>
                <a:xfrm>
                  <a:off x="991231" y="946484"/>
                  <a:ext cx="235119" cy="266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xmlns="" id="{4E1B01E6-E08B-4F5F-8FAD-77A474643A68}"/>
                    </a:ext>
                  </a:extLst>
                </p:cNvPr>
                <p:cNvSpPr txBox="1"/>
                <p:nvPr/>
              </p:nvSpPr>
              <p:spPr>
                <a:xfrm>
                  <a:off x="2077471" y="1522185"/>
                  <a:ext cx="345383" cy="231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85EF821F-368B-49D3-B6F6-1664491D5163}"/>
                  </a:ext>
                </a:extLst>
              </p:cNvPr>
              <p:cNvSpPr txBox="1"/>
              <p:nvPr/>
            </p:nvSpPr>
            <p:spPr>
              <a:xfrm>
                <a:off x="3643531" y="1654196"/>
                <a:ext cx="5205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xmlns="" id="{7356FFA8-9019-43F5-AAFD-A7C559A0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643" y="2231692"/>
                <a:ext cx="1359633" cy="55571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xmlns="" id="{F968FB69-FA17-4D9A-AE91-BABB26679E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533" y="2254858"/>
                <a:ext cx="1084111" cy="117414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xmlns="" id="{B2A4DF28-E930-45EF-916B-883ADFCF2EA0}"/>
                  </a:ext>
                </a:extLst>
              </p:cNvPr>
              <p:cNvCxnSpPr>
                <a:cxnSpLocks/>
                <a:stCxn id="59" idx="1"/>
                <a:endCxn id="65" idx="3"/>
              </p:cNvCxnSpPr>
              <p:nvPr/>
            </p:nvCxnSpPr>
            <p:spPr>
              <a:xfrm flipH="1">
                <a:off x="3004722" y="1854251"/>
                <a:ext cx="638809" cy="17170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xmlns="" id="{DCF147BE-6789-410F-9325-947BEA95FA17}"/>
                  </a:ext>
                </a:extLst>
              </p:cNvPr>
              <p:cNvCxnSpPr>
                <a:cxnSpLocks/>
                <a:stCxn id="70" idx="1"/>
                <a:endCxn id="66" idx="3"/>
              </p:cNvCxnSpPr>
              <p:nvPr/>
            </p:nvCxnSpPr>
            <p:spPr>
              <a:xfrm flipH="1">
                <a:off x="3003329" y="2298799"/>
                <a:ext cx="547975" cy="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xmlns="" id="{6D4EC059-E5E0-4F3A-97D1-7BD1BDFB73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918" y="2297418"/>
                <a:ext cx="1220042" cy="6410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xmlns="" id="{AD31E236-2E5E-41A2-B122-260A892166F6}"/>
                </a:ext>
              </a:extLst>
            </p:cNvPr>
            <p:cNvSpPr txBox="1"/>
            <p:nvPr/>
          </p:nvSpPr>
          <p:spPr>
            <a:xfrm>
              <a:off x="8203659" y="2463395"/>
              <a:ext cx="686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Stop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xmlns="" id="{3C4F2F13-31C4-49ED-AF8F-F4BCA0428AF4}"/>
                </a:ext>
              </a:extLst>
            </p:cNvPr>
            <p:cNvCxnSpPr>
              <a:cxnSpLocks/>
              <a:stCxn id="71" idx="1"/>
              <a:endCxn id="24" idx="3"/>
            </p:cNvCxnSpPr>
            <p:nvPr/>
          </p:nvCxnSpPr>
          <p:spPr>
            <a:xfrm flipH="1" flipV="1">
              <a:off x="7645251" y="2436733"/>
              <a:ext cx="558408" cy="2267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xmlns="" id="{C5548BFC-89A8-46A2-A3A0-8E246B656604}"/>
                </a:ext>
              </a:extLst>
            </p:cNvPr>
            <p:cNvCxnSpPr>
              <a:cxnSpLocks/>
            </p:cNvCxnSpPr>
            <p:nvPr/>
          </p:nvCxnSpPr>
          <p:spPr>
            <a:xfrm>
              <a:off x="6191284" y="2195853"/>
              <a:ext cx="841248" cy="980735"/>
            </a:xfrm>
            <a:prstGeom prst="straightConnector1">
              <a:avLst/>
            </a:prstGeom>
            <a:ln w="38100">
              <a:solidFill>
                <a:srgbClr val="06B25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xmlns="" id="{E88792DA-18ED-4E00-8735-88A4A6038773}"/>
                </a:ext>
              </a:extLst>
            </p:cNvPr>
            <p:cNvCxnSpPr>
              <a:cxnSpLocks/>
            </p:cNvCxnSpPr>
            <p:nvPr/>
          </p:nvCxnSpPr>
          <p:spPr>
            <a:xfrm>
              <a:off x="6177216" y="2150380"/>
              <a:ext cx="774290" cy="313015"/>
            </a:xfrm>
            <a:prstGeom prst="straightConnector1">
              <a:avLst/>
            </a:prstGeom>
            <a:ln w="38100">
              <a:solidFill>
                <a:srgbClr val="06B25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xmlns="" id="{E5DA52B3-0112-478D-9FBC-B0A8C8D95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0303" y="2173546"/>
              <a:ext cx="686915" cy="774442"/>
            </a:xfrm>
            <a:prstGeom prst="straightConnector1">
              <a:avLst/>
            </a:prstGeom>
            <a:ln w="38100">
              <a:solidFill>
                <a:srgbClr val="06B25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xmlns="" id="{DF75E55B-D39F-4AD9-ACB3-3D06915D5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8564" y="2216106"/>
              <a:ext cx="605970" cy="327075"/>
            </a:xfrm>
            <a:prstGeom prst="straightConnector1">
              <a:avLst/>
            </a:prstGeom>
            <a:ln w="38100">
              <a:solidFill>
                <a:srgbClr val="06B25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70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5AEC367-BF0A-4B34-858E-3C949ED7671E}"/>
              </a:ext>
            </a:extLst>
          </p:cNvPr>
          <p:cNvSpPr txBox="1"/>
          <p:nvPr/>
        </p:nvSpPr>
        <p:spPr>
          <a:xfrm>
            <a:off x="152399" y="28136"/>
            <a:ext cx="401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基于时间信息的优化</a:t>
            </a:r>
            <a:endParaRPr lang="zh-CN" altLang="en-US" sz="3200" b="1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09F58E08-3B87-4BF2-BC64-7DFC9EDA8950}"/>
              </a:ext>
            </a:extLst>
          </p:cNvPr>
          <p:cNvGrpSpPr/>
          <p:nvPr/>
        </p:nvGrpSpPr>
        <p:grpSpPr>
          <a:xfrm>
            <a:off x="1788967" y="1145931"/>
            <a:ext cx="4865051" cy="4045050"/>
            <a:chOff x="1788967" y="1145931"/>
            <a:chExt cx="4865051" cy="404505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797CA6C9-27C1-467C-B8AD-DB83DADC3271}"/>
                </a:ext>
              </a:extLst>
            </p:cNvPr>
            <p:cNvGrpSpPr/>
            <p:nvPr/>
          </p:nvGrpSpPr>
          <p:grpSpPr>
            <a:xfrm>
              <a:off x="1788967" y="1279383"/>
              <a:ext cx="4865051" cy="3911598"/>
              <a:chOff x="4271469" y="1736102"/>
              <a:chExt cx="3745594" cy="2986625"/>
            </a:xfrm>
          </p:grpSpPr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xmlns="" id="{6448EE68-38AB-479E-AF7C-2ED6FD957B0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146931" y="2372348"/>
                <a:ext cx="2788606" cy="0"/>
              </a:xfrm>
              <a:prstGeom prst="lin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xmlns="" id="{684C0D83-D71F-4C89-8484-6F352817268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30408" y="4711614"/>
                <a:ext cx="2786655" cy="0"/>
              </a:xfrm>
              <a:prstGeom prst="lin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箭头连接符 4">
                <a:extLst>
                  <a:ext uri="{FF2B5EF4-FFF2-40B4-BE49-F238E27FC236}">
                    <a16:creationId xmlns:a16="http://schemas.microsoft.com/office/drawing/2014/main" xmlns="" id="{5933ECDB-EB10-4AED-9508-A8B87B1D771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6337228" y="2367687"/>
                <a:ext cx="1373163" cy="235504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1AB18CB0-CED6-45A6-864F-7DBB4DB21DF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90928" y="3237812"/>
                <a:ext cx="2699544" cy="0"/>
              </a:xfrm>
              <a:prstGeom prst="line">
                <a:avLst/>
              </a:prstGeom>
              <a:ln w="38100">
                <a:solidFill>
                  <a:srgbClr val="000099">
                    <a:alpha val="92941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D76836F1-3BE9-4E5B-9DD0-1FD719DB9D4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90928" y="3545207"/>
                <a:ext cx="2699544" cy="0"/>
              </a:xfrm>
              <a:prstGeom prst="line">
                <a:avLst/>
              </a:prstGeom>
              <a:ln w="38100">
                <a:solidFill>
                  <a:srgbClr val="000099">
                    <a:alpha val="92941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87711E93-D18A-42AB-A864-6B32CB4C157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90928" y="3834775"/>
                <a:ext cx="2699544" cy="0"/>
              </a:xfrm>
              <a:prstGeom prst="line">
                <a:avLst/>
              </a:prstGeom>
              <a:ln w="38100">
                <a:solidFill>
                  <a:srgbClr val="000099">
                    <a:alpha val="92941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994196D1-D530-49B5-B41C-8F08CE1B635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90928" y="4122587"/>
                <a:ext cx="2699544" cy="0"/>
              </a:xfrm>
              <a:prstGeom prst="line">
                <a:avLst/>
              </a:prstGeom>
              <a:ln w="38100">
                <a:solidFill>
                  <a:srgbClr val="000099">
                    <a:alpha val="92941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F7BAD562-435E-4B4C-AF51-06398F1AB87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5290928" y="4410019"/>
                <a:ext cx="2699544" cy="0"/>
              </a:xfrm>
              <a:prstGeom prst="line">
                <a:avLst/>
              </a:prstGeom>
              <a:ln w="38100">
                <a:solidFill>
                  <a:srgbClr val="000099">
                    <a:alpha val="92941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63">
                <a:extLst>
                  <a:ext uri="{FF2B5EF4-FFF2-40B4-BE49-F238E27FC236}">
                    <a16:creationId xmlns:a16="http://schemas.microsoft.com/office/drawing/2014/main" xmlns="" id="{7A17E71F-994B-45E0-8427-B18EF680A3C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71469" y="4281919"/>
                <a:ext cx="728028" cy="28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zh-CN" sz="1800" b="1" dirty="0">
                    <a:latin typeface="Times New Roman" panose="02020603050405020304" pitchFamily="18" charset="0"/>
                  </a:rPr>
                  <a:t>1st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周期</a:t>
                </a:r>
              </a:p>
            </p:txBody>
          </p:sp>
          <p:sp>
            <p:nvSpPr>
              <p:cNvPr id="12" name="文本框 64">
                <a:extLst>
                  <a:ext uri="{FF2B5EF4-FFF2-40B4-BE49-F238E27FC236}">
                    <a16:creationId xmlns:a16="http://schemas.microsoft.com/office/drawing/2014/main" xmlns="" id="{0FBE2B6E-918B-44F0-B6CE-4083AD7B4BD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71469" y="3958985"/>
                <a:ext cx="779595" cy="28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800" b="1" dirty="0">
                    <a:latin typeface="Times New Roman" panose="02020603050405020304" pitchFamily="18" charset="0"/>
                  </a:rPr>
                  <a:t>2nd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周期</a:t>
                </a:r>
              </a:p>
            </p:txBody>
          </p:sp>
          <p:sp>
            <p:nvSpPr>
              <p:cNvPr id="13" name="文本框 65">
                <a:extLst>
                  <a:ext uri="{FF2B5EF4-FFF2-40B4-BE49-F238E27FC236}">
                    <a16:creationId xmlns:a16="http://schemas.microsoft.com/office/drawing/2014/main" xmlns="" id="{061245A4-1165-4019-973B-14933671994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71469" y="3669763"/>
                <a:ext cx="829303" cy="28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zh-CN" sz="1800" b="1" dirty="0">
                    <a:latin typeface="Times New Roman" panose="02020603050405020304" pitchFamily="18" charset="0"/>
                  </a:rPr>
                  <a:t>3rd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周期</a:t>
                </a:r>
              </a:p>
            </p:txBody>
          </p:sp>
          <p:sp>
            <p:nvSpPr>
              <p:cNvPr id="14" name="文本框 20">
                <a:extLst>
                  <a:ext uri="{FF2B5EF4-FFF2-40B4-BE49-F238E27FC236}">
                    <a16:creationId xmlns:a16="http://schemas.microsoft.com/office/drawing/2014/main" xmlns="" id="{F422E3F3-286D-4C33-8B41-CC40F0D94E7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71469" y="3387767"/>
                <a:ext cx="817627" cy="28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800" b="1" dirty="0">
                    <a:latin typeface="Times New Roman" panose="02020603050405020304" pitchFamily="18" charset="0"/>
                  </a:rPr>
                  <a:t>4th</a:t>
                </a:r>
                <a:r>
                  <a:rPr lang="zh-CN" altLang="en-US" b="1" dirty="0">
                    <a:latin typeface="Times New Roman" panose="02020603050405020304" pitchFamily="18" charset="0"/>
                  </a:rPr>
                  <a:t>周期</a:t>
                </a:r>
              </a:p>
            </p:txBody>
          </p:sp>
          <p:sp>
            <p:nvSpPr>
              <p:cNvPr id="15" name="文本框 20">
                <a:extLst>
                  <a:ext uri="{FF2B5EF4-FFF2-40B4-BE49-F238E27FC236}">
                    <a16:creationId xmlns:a16="http://schemas.microsoft.com/office/drawing/2014/main" xmlns="" id="{06F9AF3A-59B8-4AB1-96F2-D0D400E4714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71469" y="3095404"/>
                <a:ext cx="829303" cy="28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1800" b="1" dirty="0">
                    <a:latin typeface="Times New Roman" panose="02020603050405020304" pitchFamily="18" charset="0"/>
                  </a:rPr>
                  <a:t>5th</a:t>
                </a:r>
                <a:r>
                  <a:rPr lang="zh-CN" altLang="en-US" sz="1800" b="1" dirty="0">
                    <a:latin typeface="Times New Roman" panose="02020603050405020304" pitchFamily="18" charset="0"/>
                  </a:rPr>
                  <a:t>周期</a:t>
                </a:r>
              </a:p>
            </p:txBody>
          </p:sp>
          <p:sp>
            <p:nvSpPr>
              <p:cNvPr id="16" name="文本框 62">
                <a:extLst>
                  <a:ext uri="{FF2B5EF4-FFF2-40B4-BE49-F238E27FC236}">
                    <a16:creationId xmlns:a16="http://schemas.microsoft.com/office/drawing/2014/main" xmlns="" id="{B12BCCA2-F964-4D13-95AA-6E9D29381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0113" y="1736102"/>
                <a:ext cx="317423" cy="446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3200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endParaRPr lang="zh-CN" altLang="en-US" sz="3200" dirty="0">
                  <a:solidFill>
                    <a:srgbClr val="4472C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xmlns="" id="{E0C4D939-5722-4344-9F5D-ED4E16301ED0}"/>
                </a:ext>
              </a:extLst>
            </p:cNvPr>
            <p:cNvCxnSpPr>
              <a:cxnSpLocks/>
            </p:cNvCxnSpPr>
            <p:nvPr/>
          </p:nvCxnSpPr>
          <p:spPr>
            <a:xfrm>
              <a:off x="6255690" y="1145931"/>
              <a:ext cx="0" cy="9606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xmlns="" id="{E730D161-6482-4BCB-96D6-D7B95A8088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92641" y="1921906"/>
              <a:ext cx="1054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b="1" dirty="0">
                  <a:latin typeface="Times New Roman" panose="02020603050405020304" pitchFamily="18" charset="0"/>
                </a:rPr>
                <a:t>转化层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72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21D060-8E9D-4656-972C-8A4D4D62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42" y="171490"/>
            <a:ext cx="5275383" cy="8147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6ED7DFB-FF8E-4598-B963-A8EC659A1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195644"/>
            <a:ext cx="3247436" cy="8147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10EAA9B-60D1-44B6-9189-6BDD9763CF46}"/>
              </a:ext>
            </a:extLst>
          </p:cNvPr>
          <p:cNvSpPr txBox="1"/>
          <p:nvPr/>
        </p:nvSpPr>
        <p:spPr>
          <a:xfrm>
            <a:off x="604906" y="3136612"/>
            <a:ext cx="793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基于复合涂层限制</a:t>
            </a:r>
            <a:r>
              <a:rPr lang="en-US" altLang="zh-CN" sz="3200" b="1" dirty="0">
                <a:latin typeface="Times New Roman" panose="02020603050405020304" pitchFamily="18" charset="0"/>
              </a:rPr>
              <a:t>Alpha</a:t>
            </a:r>
            <a:r>
              <a:rPr lang="zh-CN" altLang="en-US" sz="3200" b="1" dirty="0"/>
              <a:t>出射角度的方法</a:t>
            </a:r>
          </a:p>
        </p:txBody>
      </p:sp>
    </p:spTree>
    <p:extLst>
      <p:ext uri="{BB962C8B-B14F-4D97-AF65-F5344CB8AC3E}">
        <p14:creationId xmlns:p14="http://schemas.microsoft.com/office/powerpoint/2010/main" val="253000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0677605-04B8-4571-B6D0-F64CD9D84FB2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位置分辨优化</a:t>
            </a:r>
            <a:endParaRPr lang="zh-CN" altLang="en-US" sz="32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5CC300F-9447-4A4A-8647-DC122D631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51"/>
          <a:stretch/>
        </p:blipFill>
        <p:spPr>
          <a:xfrm>
            <a:off x="733726" y="3630822"/>
            <a:ext cx="3681788" cy="23336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55083AB-3471-4BDE-99A3-400D64DB8DF6}"/>
              </a:ext>
            </a:extLst>
          </p:cNvPr>
          <p:cNvSpPr txBox="1"/>
          <p:nvPr/>
        </p:nvSpPr>
        <p:spPr>
          <a:xfrm>
            <a:off x="110927" y="6033404"/>
            <a:ext cx="917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上再镀一层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，来阻挡大角度出射粒子，同时粒子射程也会变短。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33B23C6-2D16-4702-A6E7-21BF830A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6" y="1036265"/>
            <a:ext cx="3981157" cy="2424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85492D-3BB5-43D9-B1D6-C44DF46EB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36" y="3358660"/>
            <a:ext cx="4392541" cy="26747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68EA6C6-AD8F-4F47-92BB-A91B1ED4A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59281"/>
            <a:ext cx="3950815" cy="24057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9B11B61-EAE7-4EAF-8F4A-016E78F80F27}"/>
              </a:ext>
            </a:extLst>
          </p:cNvPr>
          <p:cNvSpPr txBox="1"/>
          <p:nvPr/>
        </p:nvSpPr>
        <p:spPr>
          <a:xfrm>
            <a:off x="6844538" y="2060694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1.5umAl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F025928-9F08-4FD6-A601-F2D29F61D333}"/>
              </a:ext>
            </a:extLst>
          </p:cNvPr>
          <p:cNvSpPr txBox="1"/>
          <p:nvPr/>
        </p:nvSpPr>
        <p:spPr>
          <a:xfrm>
            <a:off x="6844538" y="4506223"/>
            <a:ext cx="144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1.5umAl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AB95AB4-B84D-496A-94DF-155754DE53AE}"/>
              </a:ext>
            </a:extLst>
          </p:cNvPr>
          <p:cNvSpPr txBox="1"/>
          <p:nvPr/>
        </p:nvSpPr>
        <p:spPr>
          <a:xfrm>
            <a:off x="366128" y="752068"/>
            <a:ext cx="8666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热中子与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0.1um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/>
              <a:t>产生次级粒子的能谱与角分布（与中子入射方向的夹角）</a:t>
            </a:r>
          </a:p>
        </p:txBody>
      </p:sp>
    </p:spTree>
    <p:extLst>
      <p:ext uri="{BB962C8B-B14F-4D97-AF65-F5344CB8AC3E}">
        <p14:creationId xmlns:p14="http://schemas.microsoft.com/office/powerpoint/2010/main" val="280268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4542DA3-0C31-4219-ACA4-9824A3868418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模拟难点</a:t>
            </a:r>
            <a:endParaRPr lang="zh-CN" altLang="en-US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48A1F07-FDBA-4628-9DB3-C20B16AEF28A}"/>
              </a:ext>
            </a:extLst>
          </p:cNvPr>
          <p:cNvSpPr/>
          <p:nvPr/>
        </p:nvSpPr>
        <p:spPr>
          <a:xfrm>
            <a:off x="3682149" y="3451582"/>
            <a:ext cx="5351609" cy="280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一个有效中子的初电离电子数平均为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31990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，全模拟所需约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18.5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的时间，限制了高统计量中子的模拟。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针对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探测器的结构，建立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唯像模型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代替程序中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Garfield++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对电子的计算部分，将时间缩短为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秒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（包含后续的数据处理耗时）。</a:t>
            </a:r>
            <a:endParaRPr lang="zh-CN" altLang="en-US" sz="2000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4309E2E9-CC43-46CE-ABFF-7E836973D439}"/>
              </a:ext>
            </a:extLst>
          </p:cNvPr>
          <p:cNvGrpSpPr/>
          <p:nvPr/>
        </p:nvGrpSpPr>
        <p:grpSpPr>
          <a:xfrm>
            <a:off x="206185" y="3476982"/>
            <a:ext cx="3120313" cy="2991419"/>
            <a:chOff x="206185" y="3451582"/>
            <a:chExt cx="3120313" cy="299141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F43FB834-A104-4FA4-B5D0-020356039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185" y="3451582"/>
              <a:ext cx="3120313" cy="2991419"/>
            </a:xfrm>
            <a:prstGeom prst="rect">
              <a:avLst/>
            </a:prstGeom>
          </p:spPr>
        </p:pic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43331899-4CF1-4172-AAEF-33A8A89E5ED8}"/>
                </a:ext>
              </a:extLst>
            </p:cNvPr>
            <p:cNvCxnSpPr>
              <a:cxnSpLocks/>
            </p:cNvCxnSpPr>
            <p:nvPr/>
          </p:nvCxnSpPr>
          <p:spPr>
            <a:xfrm>
              <a:off x="351001" y="4249309"/>
              <a:ext cx="2795189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7AE3C0BB-64C0-492F-92D9-928B7518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03" y="776731"/>
            <a:ext cx="4653050" cy="2700251"/>
          </a:xfrm>
          <a:prstGeom prst="rect">
            <a:avLst/>
          </a:prstGeom>
        </p:spPr>
      </p:pic>
      <p:sp>
        <p:nvSpPr>
          <p:cNvPr id="38" name="Line 13">
            <a:extLst>
              <a:ext uri="{FF2B5EF4-FFF2-40B4-BE49-F238E27FC236}">
                <a16:creationId xmlns:a16="http://schemas.microsoft.com/office/drawing/2014/main" xmlns="" id="{2A24C5B5-E622-4513-9EE8-F1317A823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99" y="1425118"/>
            <a:ext cx="2829485" cy="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zh-CN" altLang="en-US" sz="1400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996BEBD6-1841-4314-9E7F-3D62CEE8C652}"/>
              </a:ext>
            </a:extLst>
          </p:cNvPr>
          <p:cNvGrpSpPr/>
          <p:nvPr/>
        </p:nvGrpSpPr>
        <p:grpSpPr>
          <a:xfrm>
            <a:off x="1701399" y="934397"/>
            <a:ext cx="717524" cy="264880"/>
            <a:chOff x="2073275" y="1044575"/>
            <a:chExt cx="345648" cy="81565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9F3204F3-C734-41CC-AB6B-982E1F85456E}"/>
                </a:ext>
              </a:extLst>
            </p:cNvPr>
            <p:cNvCxnSpPr/>
            <p:nvPr/>
          </p:nvCxnSpPr>
          <p:spPr>
            <a:xfrm>
              <a:off x="2073275" y="1044575"/>
              <a:ext cx="345648" cy="0"/>
            </a:xfrm>
            <a:prstGeom prst="line">
              <a:avLst/>
            </a:prstGeom>
            <a:ln w="2540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820038A4-6784-4F4D-9558-98E407A96ABA}"/>
                </a:ext>
              </a:extLst>
            </p:cNvPr>
            <p:cNvCxnSpPr/>
            <p:nvPr/>
          </p:nvCxnSpPr>
          <p:spPr>
            <a:xfrm>
              <a:off x="2073275" y="1095375"/>
              <a:ext cx="345648" cy="0"/>
            </a:xfrm>
            <a:prstGeom prst="line">
              <a:avLst/>
            </a:prstGeom>
            <a:ln w="1016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A1198EFE-21AF-41CE-8445-DD86A05957EC}"/>
                </a:ext>
              </a:extLst>
            </p:cNvPr>
            <p:cNvCxnSpPr/>
            <p:nvPr/>
          </p:nvCxnSpPr>
          <p:spPr>
            <a:xfrm>
              <a:off x="2073275" y="1126140"/>
              <a:ext cx="345648" cy="0"/>
            </a:xfrm>
            <a:prstGeom prst="line">
              <a:avLst/>
            </a:prstGeom>
            <a:ln w="1016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C583C779-21A5-48D4-AE35-49CC6B7BA444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2413306" y="831816"/>
            <a:ext cx="808012" cy="103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xmlns="" id="{B2B1641F-8BA7-4550-8DBF-D826A28B8C8F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2413306" y="1046196"/>
            <a:ext cx="755490" cy="6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5E2E9B79-5264-4E5F-887A-B9329BB27E37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2413306" y="1202496"/>
            <a:ext cx="755490" cy="6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44FADEFF-7F3E-48E8-B218-0C2B7FBAC8D2}"/>
              </a:ext>
            </a:extLst>
          </p:cNvPr>
          <p:cNvSpPr txBox="1"/>
          <p:nvPr/>
        </p:nvSpPr>
        <p:spPr>
          <a:xfrm>
            <a:off x="3221318" y="662539"/>
            <a:ext cx="42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AFD56565-FA45-4830-A136-3E8784E983FB}"/>
              </a:ext>
            </a:extLst>
          </p:cNvPr>
          <p:cNvSpPr txBox="1"/>
          <p:nvPr/>
        </p:nvSpPr>
        <p:spPr>
          <a:xfrm>
            <a:off x="3168796" y="876919"/>
            <a:ext cx="53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6FC04F3F-4C9D-4F23-AA27-C0B77900B7F0}"/>
              </a:ext>
            </a:extLst>
          </p:cNvPr>
          <p:cNvSpPr txBox="1"/>
          <p:nvPr/>
        </p:nvSpPr>
        <p:spPr>
          <a:xfrm>
            <a:off x="3168796" y="1093801"/>
            <a:ext cx="618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22E15F8C-BC91-4BAF-966F-BF855439E96C}"/>
              </a:ext>
            </a:extLst>
          </p:cNvPr>
          <p:cNvGrpSpPr/>
          <p:nvPr/>
        </p:nvGrpSpPr>
        <p:grpSpPr>
          <a:xfrm>
            <a:off x="47628" y="812479"/>
            <a:ext cx="3167925" cy="2623749"/>
            <a:chOff x="1071093" y="1671918"/>
            <a:chExt cx="2902741" cy="2370396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xmlns="" id="{E1BEECA6-BCD9-4245-AC22-90FE7BBDEB9A}"/>
                </a:ext>
              </a:extLst>
            </p:cNvPr>
            <p:cNvGrpSpPr/>
            <p:nvPr/>
          </p:nvGrpSpPr>
          <p:grpSpPr>
            <a:xfrm>
              <a:off x="1071093" y="1671918"/>
              <a:ext cx="2902741" cy="2370396"/>
              <a:chOff x="5007667" y="1813076"/>
              <a:chExt cx="2902741" cy="2370396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xmlns="" id="{103AF3C9-583B-41E0-AC54-6BF0B885D08E}"/>
                  </a:ext>
                </a:extLst>
              </p:cNvPr>
              <p:cNvGrpSpPr/>
              <p:nvPr/>
            </p:nvGrpSpPr>
            <p:grpSpPr>
              <a:xfrm>
                <a:off x="5007667" y="1813076"/>
                <a:ext cx="2902741" cy="2370396"/>
                <a:chOff x="1793707" y="2501137"/>
                <a:chExt cx="3153027" cy="2347273"/>
              </a:xfrm>
            </p:grpSpPr>
            <p:grpSp>
              <p:nvGrpSpPr>
                <p:cNvPr id="66" name="组合 65">
                  <a:extLst>
                    <a:ext uri="{FF2B5EF4-FFF2-40B4-BE49-F238E27FC236}">
                      <a16:creationId xmlns:a16="http://schemas.microsoft.com/office/drawing/2014/main" xmlns="" id="{4BBCC0E2-761E-4380-AD4C-953366915112}"/>
                    </a:ext>
                  </a:extLst>
                </p:cNvPr>
                <p:cNvGrpSpPr/>
                <p:nvPr/>
              </p:nvGrpSpPr>
              <p:grpSpPr>
                <a:xfrm>
                  <a:off x="1793707" y="2501137"/>
                  <a:ext cx="3153027" cy="2347273"/>
                  <a:chOff x="3417053" y="2094720"/>
                  <a:chExt cx="3153027" cy="2347273"/>
                </a:xfrm>
              </p:grpSpPr>
              <p:grpSp>
                <p:nvGrpSpPr>
                  <p:cNvPr id="68" name="组合 67">
                    <a:extLst>
                      <a:ext uri="{FF2B5EF4-FFF2-40B4-BE49-F238E27FC236}">
                        <a16:creationId xmlns:a16="http://schemas.microsoft.com/office/drawing/2014/main" xmlns="" id="{B25568E6-14BF-43C5-9F6E-F164E59507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7053" y="2094720"/>
                    <a:ext cx="3153027" cy="2347273"/>
                    <a:chOff x="1646733" y="1746464"/>
                    <a:chExt cx="2431306" cy="1651056"/>
                  </a:xfrm>
                </p:grpSpPr>
                <p:grpSp>
                  <p:nvGrpSpPr>
                    <p:cNvPr id="70" name="组合 69">
                      <a:extLst>
                        <a:ext uri="{FF2B5EF4-FFF2-40B4-BE49-F238E27FC236}">
                          <a16:creationId xmlns:a16="http://schemas.microsoft.com/office/drawing/2014/main" xmlns="" id="{A4DAE332-C5DF-4C6E-8447-372061C92BC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6733" y="1746464"/>
                      <a:ext cx="2431306" cy="1651056"/>
                      <a:chOff x="3306963" y="2584222"/>
                      <a:chExt cx="3682069" cy="2512212"/>
                    </a:xfrm>
                  </p:grpSpPr>
                  <p:sp>
                    <p:nvSpPr>
                      <p:cNvPr id="73" name="Text Box 4">
                        <a:extLst>
                          <a:ext uri="{FF2B5EF4-FFF2-40B4-BE49-F238E27FC236}">
                            <a16:creationId xmlns:a16="http://schemas.microsoft.com/office/drawing/2014/main" xmlns="" id="{484046D8-66C5-4A5F-85C1-4C0FF828A6E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06963" y="4128999"/>
                        <a:ext cx="1164387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/>
                        <a:r>
                          <a:rPr kumimoji="1" lang="en-US" altLang="ja-JP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THGEM</a:t>
                        </a:r>
                      </a:p>
                    </p:txBody>
                  </p:sp>
                  <p:sp>
                    <p:nvSpPr>
                      <p:cNvPr id="74" name="Rectangle 6">
                        <a:extLst>
                          <a:ext uri="{FF2B5EF4-FFF2-40B4-BE49-F238E27FC236}">
                            <a16:creationId xmlns:a16="http://schemas.microsoft.com/office/drawing/2014/main" xmlns="" id="{96BEB68B-1956-4957-A5F7-F2012AB4C45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3272" y="5039093"/>
                        <a:ext cx="3289881" cy="5734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endParaRPr kumimoji="1" lang="zh-CN" altLang="en-US" sz="1400" b="1">
                          <a:latin typeface="Times New Roman" pitchFamily="18" charset="0"/>
                          <a:ea typeface="MS PGothic" pitchFamily="34" charset="-128"/>
                        </a:endParaRPr>
                      </a:p>
                    </p:txBody>
                  </p:sp>
                  <p:sp>
                    <p:nvSpPr>
                      <p:cNvPr id="75" name="Line 13">
                        <a:extLst>
                          <a:ext uri="{FF2B5EF4-FFF2-40B4-BE49-F238E27FC236}">
                            <a16:creationId xmlns:a16="http://schemas.microsoft.com/office/drawing/2014/main" xmlns="" id="{B2E207EC-F75C-4CF7-B74F-0FBCEFFCF0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3889" y="3190192"/>
                        <a:ext cx="328988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A5002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endParaRPr lang="zh-CN" altLang="en-US" sz="1200" b="1" dirty="0"/>
                      </a:p>
                    </p:txBody>
                  </p:sp>
                  <p:sp>
                    <p:nvSpPr>
                      <p:cNvPr id="76" name="Text Box 14">
                        <a:extLst>
                          <a:ext uri="{FF2B5EF4-FFF2-40B4-BE49-F238E27FC236}">
                            <a16:creationId xmlns:a16="http://schemas.microsoft.com/office/drawing/2014/main" xmlns="" id="{C98FC71F-D48A-4C68-8A45-567C153E15F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46360" y="4123122"/>
                        <a:ext cx="1663330" cy="2946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r>
                          <a:rPr kumimoji="1" lang="en-US" altLang="ja-JP" sz="1400" b="1" dirty="0" err="1">
                            <a:solidFill>
                              <a:srgbClr val="006600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Ar</a:t>
                        </a:r>
                        <a:r>
                          <a:rPr kumimoji="1" lang="en-US" altLang="ja-JP" sz="1400" b="1" dirty="0">
                            <a:solidFill>
                              <a:srgbClr val="006600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/CO</a:t>
                        </a:r>
                        <a:r>
                          <a:rPr kumimoji="1" lang="en-US" altLang="ja-JP" sz="1400" b="1" baseline="-25000" dirty="0">
                            <a:solidFill>
                              <a:srgbClr val="006600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2</a:t>
                        </a:r>
                        <a:r>
                          <a:rPr kumimoji="1" lang="en-US" altLang="ja-JP" sz="1400" b="1" dirty="0">
                            <a:solidFill>
                              <a:srgbClr val="006600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 (90/10)</a:t>
                        </a:r>
                      </a:p>
                    </p:txBody>
                  </p:sp>
                  <p:grpSp>
                    <p:nvGrpSpPr>
                      <p:cNvPr id="77" name="Group 15">
                        <a:extLst>
                          <a:ext uri="{FF2B5EF4-FFF2-40B4-BE49-F238E27FC236}">
                            <a16:creationId xmlns:a16="http://schemas.microsoft.com/office/drawing/2014/main" xmlns="" id="{DE012478-F579-4031-B6C4-A91775F7EF5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9151" y="4430541"/>
                        <a:ext cx="3289881" cy="57341"/>
                        <a:chOff x="2925" y="1752"/>
                        <a:chExt cx="2314" cy="46"/>
                      </a:xfrm>
                    </p:grpSpPr>
                    <p:sp>
                      <p:nvSpPr>
                        <p:cNvPr id="87" name="Rectangle 16">
                          <a:extLst>
                            <a:ext uri="{FF2B5EF4-FFF2-40B4-BE49-F238E27FC236}">
                              <a16:creationId xmlns:a16="http://schemas.microsoft.com/office/drawing/2014/main" xmlns="" id="{724920B3-6525-4C37-B8DE-0CE553FF1D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25" y="1752"/>
                          <a:ext cx="2314" cy="46"/>
                        </a:xfrm>
                        <a:prstGeom prst="rect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rgbClr val="A50021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1pPr>
                          <a:lvl2pPr marL="4572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2pPr>
                          <a:lvl3pPr marL="9144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3pPr>
                          <a:lvl4pPr marL="13716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4pPr>
                          <a:lvl5pPr marL="18288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5pPr>
                          <a:lvl6pPr marL="22860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6pPr>
                          <a:lvl7pPr marL="27432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7pPr>
                          <a:lvl8pPr marL="32004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8pPr>
                          <a:lvl9pPr marL="3657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9pPr>
                        </a:lstStyle>
                        <a:p>
                          <a:endParaRPr kumimoji="1" lang="zh-CN" altLang="en-US" sz="1400" b="1">
                            <a:latin typeface="Times New Roman" pitchFamily="18" charset="0"/>
                            <a:ea typeface="MS PGothic" pitchFamily="34" charset="-128"/>
                          </a:endParaRPr>
                        </a:p>
                      </p:txBody>
                    </p:sp>
                    <p:sp>
                      <p:nvSpPr>
                        <p:cNvPr id="88" name="Line 17">
                          <a:extLst>
                            <a:ext uri="{FF2B5EF4-FFF2-40B4-BE49-F238E27FC236}">
                              <a16:creationId xmlns:a16="http://schemas.microsoft.com/office/drawing/2014/main" xmlns="" id="{A577FBD7-F3E2-4280-91ED-4461D6231BC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25" y="1752"/>
                          <a:ext cx="231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A5002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1pPr>
                          <a:lvl2pPr marL="4572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2pPr>
                          <a:lvl3pPr marL="9144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3pPr>
                          <a:lvl4pPr marL="13716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4pPr>
                          <a:lvl5pPr marL="18288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5pPr>
                          <a:lvl6pPr marL="22860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6pPr>
                          <a:lvl7pPr marL="27432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7pPr>
                          <a:lvl8pPr marL="32004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8pPr>
                          <a:lvl9pPr marL="3657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9pPr>
                        </a:lstStyle>
                        <a:p>
                          <a:endParaRPr lang="zh-CN" altLang="en-US" sz="1200" b="1"/>
                        </a:p>
                      </p:txBody>
                    </p:sp>
                    <p:sp>
                      <p:nvSpPr>
                        <p:cNvPr id="89" name="Line 18">
                          <a:extLst>
                            <a:ext uri="{FF2B5EF4-FFF2-40B4-BE49-F238E27FC236}">
                              <a16:creationId xmlns:a16="http://schemas.microsoft.com/office/drawing/2014/main" xmlns="" id="{A1A8F7F0-D343-4EE9-8C92-30C3C771AD3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25" y="1797"/>
                          <a:ext cx="231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A5002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1pPr>
                          <a:lvl2pPr marL="4572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2pPr>
                          <a:lvl3pPr marL="9144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3pPr>
                          <a:lvl4pPr marL="13716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4pPr>
                          <a:lvl5pPr marL="1828800" algn="l" rtl="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5pPr>
                          <a:lvl6pPr marL="22860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6pPr>
                          <a:lvl7pPr marL="27432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7pPr>
                          <a:lvl8pPr marL="32004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8pPr>
                          <a:lvl9pPr marL="3657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Times" charset="0"/>
                              <a:ea typeface="ＭＳ Ｐゴシック" charset="0"/>
                              <a:cs typeface="ＭＳ Ｐゴシック" charset="0"/>
                            </a:defRPr>
                          </a:lvl9pPr>
                        </a:lstStyle>
                        <a:p>
                          <a:endParaRPr lang="zh-CN" altLang="en-US" sz="1200" b="1" dirty="0"/>
                        </a:p>
                      </p:txBody>
                    </p:sp>
                  </p:grpSp>
                  <p:sp>
                    <p:nvSpPr>
                      <p:cNvPr id="78" name="Text Box 28">
                        <a:extLst>
                          <a:ext uri="{FF2B5EF4-FFF2-40B4-BE49-F238E27FC236}">
                            <a16:creationId xmlns:a16="http://schemas.microsoft.com/office/drawing/2014/main" xmlns="" id="{B8EFCEFF-3097-4B71-8B5A-A9A0DED9290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11230" y="4687842"/>
                        <a:ext cx="861698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/>
                        <a:r>
                          <a:rPr kumimoji="1" lang="en-US" altLang="zh-CN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2</a:t>
                        </a:r>
                        <a:r>
                          <a:rPr kumimoji="1" lang="en-US" altLang="ja-JP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mm</a:t>
                        </a:r>
                      </a:p>
                    </p:txBody>
                  </p:sp>
                  <p:sp>
                    <p:nvSpPr>
                      <p:cNvPr id="79" name="Text Box 31">
                        <a:extLst>
                          <a:ext uri="{FF2B5EF4-FFF2-40B4-BE49-F238E27FC236}">
                            <a16:creationId xmlns:a16="http://schemas.microsoft.com/office/drawing/2014/main" xmlns="" id="{49FD24C7-41EC-43A1-B64A-0A8CB69417A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91755" y="3874808"/>
                        <a:ext cx="779341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/>
                        <a:r>
                          <a:rPr kumimoji="1" lang="en-US" altLang="ja-JP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4mm</a:t>
                        </a:r>
                      </a:p>
                    </p:txBody>
                  </p:sp>
                  <p:sp>
                    <p:nvSpPr>
                      <p:cNvPr id="80" name="Line 39">
                        <a:extLst>
                          <a:ext uri="{FF2B5EF4-FFF2-40B4-BE49-F238E27FC236}">
                            <a16:creationId xmlns:a16="http://schemas.microsoft.com/office/drawing/2014/main" xmlns="" id="{1F46137C-4AC9-4564-846C-54E416DA45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0288" y="2584222"/>
                        <a:ext cx="2098" cy="62278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endParaRPr lang="zh-CN" altLang="en-US" sz="1200" b="1"/>
                      </a:p>
                    </p:txBody>
                  </p:sp>
                  <p:sp>
                    <p:nvSpPr>
                      <p:cNvPr id="81" name="Text Box 42">
                        <a:extLst>
                          <a:ext uri="{FF2B5EF4-FFF2-40B4-BE49-F238E27FC236}">
                            <a16:creationId xmlns:a16="http://schemas.microsoft.com/office/drawing/2014/main" xmlns="" id="{E0E6287C-9855-41D5-9D9A-E355FA5F57E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61861" y="3216111"/>
                        <a:ext cx="1629064" cy="3831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r>
                          <a:rPr lang="en-US" altLang="ja-JP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altLang="zh-CN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or</a:t>
                        </a:r>
                        <a:r>
                          <a:rPr lang="zh-CN" altLang="en-US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altLang="zh-CN" b="1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7</a:t>
                        </a:r>
                        <a:r>
                          <a:rPr lang="en-US" altLang="zh-CN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Li</a:t>
                        </a:r>
                        <a:endParaRPr lang="en-US" altLang="ja-JP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" name="Text Box 4">
                        <a:extLst>
                          <a:ext uri="{FF2B5EF4-FFF2-40B4-BE49-F238E27FC236}">
                            <a16:creationId xmlns:a16="http://schemas.microsoft.com/office/drawing/2014/main" xmlns="" id="{27401236-58FE-4777-B3DC-10B51D5C3FE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593794" y="4473728"/>
                        <a:ext cx="1264940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/>
                        <a:r>
                          <a:rPr kumimoji="1" lang="en-US" altLang="ja-JP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3.5kV/cm</a:t>
                        </a:r>
                      </a:p>
                    </p:txBody>
                  </p:sp>
                  <p:sp>
                    <p:nvSpPr>
                      <p:cNvPr id="83" name="Text Box 4">
                        <a:extLst>
                          <a:ext uri="{FF2B5EF4-FFF2-40B4-BE49-F238E27FC236}">
                            <a16:creationId xmlns:a16="http://schemas.microsoft.com/office/drawing/2014/main" xmlns="" id="{794A7E74-E136-487E-86A2-F34816FC735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74585" y="3576189"/>
                        <a:ext cx="1074664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/>
                        <a:r>
                          <a:rPr kumimoji="1" lang="en-US" altLang="zh-CN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1</a:t>
                        </a:r>
                        <a:r>
                          <a:rPr kumimoji="1" lang="en-US" altLang="ja-JP" sz="1600" b="1" dirty="0"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rPr>
                          <a:t>kV/cm</a:t>
                        </a:r>
                      </a:p>
                    </p:txBody>
                  </p:sp>
                  <p:sp>
                    <p:nvSpPr>
                      <p:cNvPr id="84" name="Line 13">
                        <a:extLst>
                          <a:ext uri="{FF2B5EF4-FFF2-40B4-BE49-F238E27FC236}">
                            <a16:creationId xmlns:a16="http://schemas.microsoft.com/office/drawing/2014/main" xmlns="" id="{B33552ED-46D1-4497-89F2-51FB8AC38E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2589" y="3213374"/>
                        <a:ext cx="328870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zh-CN" altLang="en-US" sz="1400" b="1"/>
                      </a:p>
                    </p:txBody>
                  </p:sp>
                  <p:sp>
                    <p:nvSpPr>
                      <p:cNvPr id="85" name="Text Box 4">
                        <a:extLst>
                          <a:ext uri="{FF2B5EF4-FFF2-40B4-BE49-F238E27FC236}">
                            <a16:creationId xmlns:a16="http://schemas.microsoft.com/office/drawing/2014/main" xmlns="" id="{D1AAFC72-5015-48C1-8922-5B174BDB0C4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2089" y="3203101"/>
                        <a:ext cx="943835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kumimoji="1" lang="zh-CN" altLang="en-US" sz="1600" b="1" dirty="0">
                            <a:latin typeface="+mn-ea"/>
                            <a:ea typeface="+mn-ea"/>
                          </a:rPr>
                          <a:t>漂移极</a:t>
                        </a:r>
                        <a:endParaRPr kumimoji="1" lang="en-US" altLang="ja-JP" sz="1400" b="1" dirty="0"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86" name="Text Box 28">
                        <a:extLst>
                          <a:ext uri="{FF2B5EF4-FFF2-40B4-BE49-F238E27FC236}">
                            <a16:creationId xmlns:a16="http://schemas.microsoft.com/office/drawing/2014/main" xmlns="" id="{3B72A708-B152-4B89-A855-0AA0ECD1353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61336" y="4750206"/>
                        <a:ext cx="733752" cy="32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en-US"/>
                        </a:defPPr>
                        <a:lvl1pPr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4572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2pPr>
                        <a:lvl3pPr marL="9144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3pPr>
                        <a:lvl4pPr marL="13716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4pPr>
                        <a:lvl5pPr marL="1828800" algn="l" rtl="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5pPr>
                        <a:lvl6pPr marL="22860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6pPr>
                        <a:lvl7pPr marL="27432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7pPr>
                        <a:lvl8pPr marL="32004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8pPr>
                        <a:lvl9pPr marL="3657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Times" charset="0"/>
                            <a:ea typeface="ＭＳ Ｐゴシック" charset="0"/>
                            <a:cs typeface="ＭＳ Ｐゴシック" charset="0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r>
                          <a:rPr kumimoji="1" lang="en-US" altLang="zh-CN" sz="1600" b="1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a:t>PCB</a:t>
                        </a:r>
                        <a:endParaRPr kumimoji="1" lang="en-US" altLang="ja-JP" sz="1600" b="1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1" name="Text Box 4">
                      <a:extLst>
                        <a:ext uri="{FF2B5EF4-FFF2-40B4-BE49-F238E27FC236}">
                          <a16:creationId xmlns:a16="http://schemas.microsoft.com/office/drawing/2014/main" xmlns="" id="{D85602EF-F354-4F55-AB3E-F2F61C46054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3088" y="2458739"/>
                      <a:ext cx="742550" cy="2130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5pPr>
                      <a:lvl6pPr marL="22860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6pPr>
                      <a:lvl7pPr marL="27432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7pPr>
                      <a:lvl8pPr marL="32004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8pPr>
                      <a:lvl9pPr marL="3657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kumimoji="1" lang="zh-CN" altLang="en-US" sz="1600" b="1" dirty="0">
                          <a:latin typeface="+mn-ea"/>
                          <a:ea typeface="+mn-ea"/>
                        </a:rPr>
                        <a:t>漂移区</a:t>
                      </a:r>
                      <a:endParaRPr kumimoji="1" lang="en-US" altLang="ja-JP" sz="1600" b="1" dirty="0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72" name="Text Box 4">
                      <a:extLst>
                        <a:ext uri="{FF2B5EF4-FFF2-40B4-BE49-F238E27FC236}">
                          <a16:creationId xmlns:a16="http://schemas.microsoft.com/office/drawing/2014/main" xmlns="" id="{347CF9A0-E020-4753-8692-D4E0E37023F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6733" y="3106016"/>
                      <a:ext cx="785761" cy="2130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4572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2pPr>
                      <a:lvl3pPr marL="9144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3pPr>
                      <a:lvl4pPr marL="13716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4pPr>
                      <a:lvl5pPr marL="182880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5pPr>
                      <a:lvl6pPr marL="22860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6pPr>
                      <a:lvl7pPr marL="27432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7pPr>
                      <a:lvl8pPr marL="32004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8pPr>
                      <a:lvl9pPr marL="3657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kumimoji="1" lang="zh-CN" altLang="en-US" sz="1600" b="1" dirty="0">
                          <a:latin typeface="+mn-ea"/>
                          <a:ea typeface="+mn-ea"/>
                        </a:rPr>
                        <a:t>感应区</a:t>
                      </a:r>
                      <a:endParaRPr kumimoji="1" lang="en-US" altLang="ja-JP" sz="1600" b="1" dirty="0">
                        <a:latin typeface="+mn-ea"/>
                        <a:ea typeface="+mn-ea"/>
                      </a:endParaRPr>
                    </a:p>
                  </p:txBody>
                </p:sp>
              </p:grpSp>
              <p:sp>
                <p:nvSpPr>
                  <p:cNvPr id="69" name="文本框 68">
                    <a:extLst>
                      <a:ext uri="{FF2B5EF4-FFF2-40B4-BE49-F238E27FC236}">
                        <a16:creationId xmlns:a16="http://schemas.microsoft.com/office/drawing/2014/main" xmlns="" id="{A6FD4D6A-94CD-49FB-86E2-B6507D6C811F}"/>
                      </a:ext>
                    </a:extLst>
                  </p:cNvPr>
                  <p:cNvSpPr txBox="1"/>
                  <p:nvPr/>
                </p:nvSpPr>
                <p:spPr>
                  <a:xfrm>
                    <a:off x="4431306" y="2209627"/>
                    <a:ext cx="246683" cy="357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endParaRPr lang="zh-CN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7" name="Line 18">
                  <a:extLst>
                    <a:ext uri="{FF2B5EF4-FFF2-40B4-BE49-F238E27FC236}">
                      <a16:creationId xmlns:a16="http://schemas.microsoft.com/office/drawing/2014/main" xmlns="" id="{130A6E45-2F71-413B-9663-5DBDCD6B7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5948" y="4781956"/>
                  <a:ext cx="2817189" cy="0"/>
                </a:xfrm>
                <a:prstGeom prst="line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endParaRPr lang="zh-CN" altLang="en-US" sz="1200" b="1"/>
                </a:p>
              </p:txBody>
            </p:sp>
          </p:grpSp>
          <p:sp>
            <p:nvSpPr>
              <p:cNvPr id="65" name="Line 41">
                <a:extLst>
                  <a:ext uri="{FF2B5EF4-FFF2-40B4-BE49-F238E27FC236}">
                    <a16:creationId xmlns:a16="http://schemas.microsoft.com/office/drawing/2014/main" xmlns="" id="{B3897725-8CBF-4194-86F8-C391DD9B9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8574" y="2404599"/>
                <a:ext cx="348605" cy="7183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endParaRPr lang="zh-CN" altLang="en-US" sz="1200" b="1"/>
              </a:p>
            </p:txBody>
          </p:sp>
        </p:grp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xmlns="" id="{B4B98971-ECED-4D10-9687-B1B8ECFBF619}"/>
                </a:ext>
              </a:extLst>
            </p:cNvPr>
            <p:cNvCxnSpPr>
              <a:cxnSpLocks/>
            </p:cNvCxnSpPr>
            <p:nvPr/>
          </p:nvCxnSpPr>
          <p:spPr>
            <a:xfrm>
              <a:off x="3826756" y="2268146"/>
              <a:ext cx="13985" cy="1139118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xmlns="" id="{FE25F2B9-DE9C-4AED-98F6-92F73A21F763}"/>
                </a:ext>
              </a:extLst>
            </p:cNvPr>
            <p:cNvCxnSpPr>
              <a:cxnSpLocks/>
            </p:cNvCxnSpPr>
            <p:nvPr/>
          </p:nvCxnSpPr>
          <p:spPr>
            <a:xfrm>
              <a:off x="3845602" y="3466951"/>
              <a:ext cx="0" cy="498726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椭圆 92">
            <a:extLst>
              <a:ext uri="{FF2B5EF4-FFF2-40B4-BE49-F238E27FC236}">
                <a16:creationId xmlns:a16="http://schemas.microsoft.com/office/drawing/2014/main" xmlns="" id="{97E27321-DB2A-4FCB-B45E-4A431CC2BE4F}"/>
              </a:ext>
            </a:extLst>
          </p:cNvPr>
          <p:cNvSpPr/>
          <p:nvPr/>
        </p:nvSpPr>
        <p:spPr>
          <a:xfrm>
            <a:off x="2522771" y="1300401"/>
            <a:ext cx="459890" cy="3097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94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F026916A-9CDD-4D4B-B40B-AA04E9ED9713}"/>
              </a:ext>
            </a:extLst>
          </p:cNvPr>
          <p:cNvSpPr txBox="1"/>
          <p:nvPr/>
        </p:nvSpPr>
        <p:spPr>
          <a:xfrm>
            <a:off x="152399" y="28136"/>
            <a:ext cx="271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模拟思路</a:t>
            </a:r>
            <a:endParaRPr lang="zh-CN" altLang="en-US" sz="3200" b="1" dirty="0"/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7E4FD1FA-A0EA-4B05-9EEE-8C6937B14729}"/>
              </a:ext>
            </a:extLst>
          </p:cNvPr>
          <p:cNvGrpSpPr/>
          <p:nvPr/>
        </p:nvGrpSpPr>
        <p:grpSpPr>
          <a:xfrm>
            <a:off x="2477720" y="3870546"/>
            <a:ext cx="1474687" cy="2105078"/>
            <a:chOff x="4364441" y="2022325"/>
            <a:chExt cx="2303060" cy="3210075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xmlns="" id="{2F344DFA-69AE-47A1-ACD2-7D1B359E6A70}"/>
                </a:ext>
              </a:extLst>
            </p:cNvPr>
            <p:cNvGrpSpPr/>
            <p:nvPr/>
          </p:nvGrpSpPr>
          <p:grpSpPr>
            <a:xfrm>
              <a:off x="4408605" y="2067346"/>
              <a:ext cx="2154357" cy="3121993"/>
              <a:chOff x="1881188" y="2000251"/>
              <a:chExt cx="2690812" cy="3343274"/>
            </a:xfrm>
          </p:grpSpPr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xmlns="" id="{0B1BEF36-557E-4C18-A607-D92345C45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525" y="2014538"/>
                <a:ext cx="2657475" cy="0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xmlns="" id="{CC360D2C-7E83-41AA-B6AF-C669876FA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525" y="2014538"/>
                <a:ext cx="0" cy="330517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xmlns="" id="{DFAF2FC8-8817-4804-A2AD-B407D5CC5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525" y="5305426"/>
                <a:ext cx="2657475" cy="14287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xmlns="" id="{A0307D60-8813-4ABF-9CC5-49B4B9DFF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8663" y="2000251"/>
                <a:ext cx="0" cy="3305175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xmlns="" id="{CAB0EE91-13B1-4FB9-B8A5-1A363E0C1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525" y="2881313"/>
                <a:ext cx="2657475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xmlns="" id="{4D69AACC-6C4A-4F41-9D33-8EA12000F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525" y="3690938"/>
                <a:ext cx="2657475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xmlns="" id="{5C9289C0-B24C-499D-8375-D5D74A02F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1188" y="4486275"/>
                <a:ext cx="2657475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xmlns="" id="{6A701E94-EF88-4B0A-8E4A-B9E9E1921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5088" y="2000251"/>
                <a:ext cx="0" cy="3305175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xmlns="" id="{00CB72D0-168C-455E-B311-504977B29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200" y="2038350"/>
                <a:ext cx="0" cy="3305175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xmlns="" id="{91A1B96D-E0C6-46F0-8134-E87066D26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4212" y="2038350"/>
                <a:ext cx="0" cy="3305175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xmlns="" id="{B352102F-598A-4245-80AB-74646F33948D}"/>
                </a:ext>
              </a:extLst>
            </p:cNvPr>
            <p:cNvGrpSpPr/>
            <p:nvPr/>
          </p:nvGrpSpPr>
          <p:grpSpPr>
            <a:xfrm>
              <a:off x="4364441" y="2022325"/>
              <a:ext cx="2303060" cy="3210075"/>
              <a:chOff x="4364441" y="2022325"/>
              <a:chExt cx="2303060" cy="3210075"/>
            </a:xfrm>
            <a:solidFill>
              <a:srgbClr val="4D671B"/>
            </a:solidFill>
          </p:grpSpPr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054727EC-83B3-43EC-8B5D-FEF843C540AD}"/>
                  </a:ext>
                </a:extLst>
              </p:cNvPr>
              <p:cNvSpPr/>
              <p:nvPr/>
            </p:nvSpPr>
            <p:spPr>
              <a:xfrm>
                <a:off x="6458102" y="2024839"/>
                <a:ext cx="158243" cy="168209"/>
              </a:xfrm>
              <a:prstGeom prst="ellipse">
                <a:avLst/>
              </a:prstGeom>
              <a:solidFill>
                <a:srgbClr val="066E9F"/>
              </a:solidFill>
              <a:ln w="38100">
                <a:solidFill>
                  <a:srgbClr val="066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F689C472-36D5-419E-B687-B45CAEA5EF48}"/>
                  </a:ext>
                </a:extLst>
              </p:cNvPr>
              <p:cNvSpPr/>
              <p:nvPr/>
            </p:nvSpPr>
            <p:spPr>
              <a:xfrm>
                <a:off x="4365388" y="2024077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D76FC839-1B0C-4813-8E8C-136A08CCD3C7}"/>
                  </a:ext>
                </a:extLst>
              </p:cNvPr>
              <p:cNvSpPr/>
              <p:nvPr/>
            </p:nvSpPr>
            <p:spPr>
              <a:xfrm>
                <a:off x="5949700" y="202232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E20628FD-E847-4C60-A35E-E6D6EDC13C1A}"/>
                  </a:ext>
                </a:extLst>
              </p:cNvPr>
              <p:cNvSpPr/>
              <p:nvPr/>
            </p:nvSpPr>
            <p:spPr>
              <a:xfrm>
                <a:off x="5420642" y="202232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4F08FB59-24EB-46DC-91D0-67A4A84D32A5}"/>
                  </a:ext>
                </a:extLst>
              </p:cNvPr>
              <p:cNvSpPr/>
              <p:nvPr/>
            </p:nvSpPr>
            <p:spPr>
              <a:xfrm>
                <a:off x="4919229" y="202232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B3F7D5C2-643A-45EB-B092-FC2840683707}"/>
                  </a:ext>
                </a:extLst>
              </p:cNvPr>
              <p:cNvSpPr/>
              <p:nvPr/>
            </p:nvSpPr>
            <p:spPr>
              <a:xfrm>
                <a:off x="4365387" y="280457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89E78043-0D18-4AFC-8641-96854207EC91}"/>
                  </a:ext>
                </a:extLst>
              </p:cNvPr>
              <p:cNvSpPr/>
              <p:nvPr/>
            </p:nvSpPr>
            <p:spPr>
              <a:xfrm>
                <a:off x="4919229" y="280457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77E077F6-260F-4AD6-943D-A5D986FC49BD}"/>
                  </a:ext>
                </a:extLst>
              </p:cNvPr>
              <p:cNvSpPr/>
              <p:nvPr/>
            </p:nvSpPr>
            <p:spPr>
              <a:xfrm>
                <a:off x="5422546" y="280457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56AA0746-FAFF-4A11-AC78-21A4A1653C4F}"/>
                  </a:ext>
                </a:extLst>
              </p:cNvPr>
              <p:cNvSpPr/>
              <p:nvPr/>
            </p:nvSpPr>
            <p:spPr>
              <a:xfrm>
                <a:off x="5960185" y="280457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0A06B3C8-0311-45F6-B610-4498681EA126}"/>
                  </a:ext>
                </a:extLst>
              </p:cNvPr>
              <p:cNvSpPr/>
              <p:nvPr/>
            </p:nvSpPr>
            <p:spPr>
              <a:xfrm>
                <a:off x="6468270" y="280457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F4573C89-A307-4E30-8F14-01548FB6F4D5}"/>
                  </a:ext>
                </a:extLst>
              </p:cNvPr>
              <p:cNvSpPr/>
              <p:nvPr/>
            </p:nvSpPr>
            <p:spPr>
              <a:xfrm>
                <a:off x="4371108" y="3547271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5D97F08B-ADFB-4FBF-835B-338E3BDFEBD9}"/>
                  </a:ext>
                </a:extLst>
              </p:cNvPr>
              <p:cNvSpPr/>
              <p:nvPr/>
            </p:nvSpPr>
            <p:spPr>
              <a:xfrm>
                <a:off x="4919229" y="3556167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26F86ED0-6426-4508-9FF5-8BDD36BEF8A8}"/>
                  </a:ext>
                </a:extLst>
              </p:cNvPr>
              <p:cNvSpPr/>
              <p:nvPr/>
            </p:nvSpPr>
            <p:spPr>
              <a:xfrm>
                <a:off x="6468270" y="430783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40A90C23-7D32-43D3-A8FB-1898CDD34315}"/>
                  </a:ext>
                </a:extLst>
              </p:cNvPr>
              <p:cNvSpPr/>
              <p:nvPr/>
            </p:nvSpPr>
            <p:spPr>
              <a:xfrm>
                <a:off x="5972577" y="430108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AA58B1AD-DCB5-4706-85C5-CA07AE2B7452}"/>
                  </a:ext>
                </a:extLst>
              </p:cNvPr>
              <p:cNvSpPr/>
              <p:nvPr/>
            </p:nvSpPr>
            <p:spPr>
              <a:xfrm>
                <a:off x="5420648" y="430545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A0A0EE50-155E-4C56-AF74-CF9874F87135}"/>
                  </a:ext>
                </a:extLst>
              </p:cNvPr>
              <p:cNvSpPr/>
              <p:nvPr/>
            </p:nvSpPr>
            <p:spPr>
              <a:xfrm>
                <a:off x="4919229" y="430108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59923EBE-0C27-4CB5-B230-142E2FBCD56F}"/>
                  </a:ext>
                </a:extLst>
              </p:cNvPr>
              <p:cNvSpPr/>
              <p:nvPr/>
            </p:nvSpPr>
            <p:spPr>
              <a:xfrm>
                <a:off x="6509258" y="3547271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9994DFDD-DAE4-460F-A98E-BD11FC19A22E}"/>
                  </a:ext>
                </a:extLst>
              </p:cNvPr>
              <p:cNvSpPr/>
              <p:nvPr/>
            </p:nvSpPr>
            <p:spPr>
              <a:xfrm>
                <a:off x="5972578" y="3556166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766BB0A4-3CBA-4446-AFD4-B5C7D849BD88}"/>
                  </a:ext>
                </a:extLst>
              </p:cNvPr>
              <p:cNvSpPr/>
              <p:nvPr/>
            </p:nvSpPr>
            <p:spPr>
              <a:xfrm>
                <a:off x="5435898" y="3556165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34537F6C-4E32-4B99-A8EF-766B98911295}"/>
                  </a:ext>
                </a:extLst>
              </p:cNvPr>
              <p:cNvSpPr/>
              <p:nvPr/>
            </p:nvSpPr>
            <p:spPr>
              <a:xfrm>
                <a:off x="6475896" y="5064191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76B82E87-D109-431F-A854-1B166CF0076C}"/>
                  </a:ext>
                </a:extLst>
              </p:cNvPr>
              <p:cNvSpPr/>
              <p:nvPr/>
            </p:nvSpPr>
            <p:spPr>
              <a:xfrm>
                <a:off x="5972577" y="5048492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566DB4B5-3747-4752-8DD9-970D1B42EB10}"/>
                  </a:ext>
                </a:extLst>
              </p:cNvPr>
              <p:cNvSpPr/>
              <p:nvPr/>
            </p:nvSpPr>
            <p:spPr>
              <a:xfrm>
                <a:off x="5420642" y="5041717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6D7134F2-2DB5-4972-A920-C5DD137AD04A}"/>
                  </a:ext>
                </a:extLst>
              </p:cNvPr>
              <p:cNvSpPr/>
              <p:nvPr/>
            </p:nvSpPr>
            <p:spPr>
              <a:xfrm>
                <a:off x="4919229" y="5038789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AD7E061A-6930-42CA-ABDE-EBF59C0039BC}"/>
                  </a:ext>
                </a:extLst>
              </p:cNvPr>
              <p:cNvSpPr/>
              <p:nvPr/>
            </p:nvSpPr>
            <p:spPr>
              <a:xfrm>
                <a:off x="4364441" y="5041716"/>
                <a:ext cx="158243" cy="168209"/>
              </a:xfrm>
              <a:prstGeom prst="ellipse">
                <a:avLst/>
              </a:prstGeom>
              <a:solidFill>
                <a:srgbClr val="066E9F"/>
              </a:solidFill>
              <a:ln w="38100">
                <a:solidFill>
                  <a:srgbClr val="066E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9164F668-F8FB-40A7-8D9C-A37825BAF6B0}"/>
                  </a:ext>
                </a:extLst>
              </p:cNvPr>
              <p:cNvSpPr/>
              <p:nvPr/>
            </p:nvSpPr>
            <p:spPr>
              <a:xfrm>
                <a:off x="4364441" y="4289967"/>
                <a:ext cx="158243" cy="168209"/>
              </a:xfrm>
              <a:prstGeom prst="ellipse">
                <a:avLst/>
              </a:prstGeom>
              <a:grpFill/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xmlns="" id="{27FE95B5-EFF0-450F-BE6F-A4178C315EBE}"/>
              </a:ext>
            </a:extLst>
          </p:cNvPr>
          <p:cNvSpPr txBox="1"/>
          <p:nvPr/>
        </p:nvSpPr>
        <p:spPr>
          <a:xfrm>
            <a:off x="6496712" y="1964985"/>
            <a:ext cx="2601849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方向周期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600μm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方向周期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600√3μm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xmlns="" id="{7980B2B6-94D8-4BAC-AAF4-8C76977BC927}"/>
              </a:ext>
            </a:extLst>
          </p:cNvPr>
          <p:cNvGrpSpPr/>
          <p:nvPr/>
        </p:nvGrpSpPr>
        <p:grpSpPr>
          <a:xfrm>
            <a:off x="500615" y="3931732"/>
            <a:ext cx="1930958" cy="2116912"/>
            <a:chOff x="495300" y="2176241"/>
            <a:chExt cx="2074500" cy="2310829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xmlns="" id="{E48E140A-9264-4A46-AA29-B0C7D1F5A3FA}"/>
                </a:ext>
              </a:extLst>
            </p:cNvPr>
            <p:cNvGrpSpPr/>
            <p:nvPr/>
          </p:nvGrpSpPr>
          <p:grpSpPr>
            <a:xfrm>
              <a:off x="495300" y="2189159"/>
              <a:ext cx="1767913" cy="2297911"/>
              <a:chOff x="495300" y="2189159"/>
              <a:chExt cx="1767913" cy="2297911"/>
            </a:xfrm>
          </p:grpSpPr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xmlns="" id="{A79AB436-225A-4438-9D04-F7A635BF9267}"/>
                  </a:ext>
                </a:extLst>
              </p:cNvPr>
              <p:cNvGrpSpPr/>
              <p:nvPr/>
            </p:nvGrpSpPr>
            <p:grpSpPr>
              <a:xfrm>
                <a:off x="495300" y="2189159"/>
                <a:ext cx="1767913" cy="2297911"/>
                <a:chOff x="266700" y="2273300"/>
                <a:chExt cx="1767913" cy="2297911"/>
              </a:xfrm>
            </p:grpSpPr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xmlns="" id="{F4CA302C-CC70-4286-A254-2D8D69BAA73B}"/>
                    </a:ext>
                  </a:extLst>
                </p:cNvPr>
                <p:cNvSpPr/>
                <p:nvPr/>
              </p:nvSpPr>
              <p:spPr>
                <a:xfrm>
                  <a:off x="624489" y="2742800"/>
                  <a:ext cx="968188" cy="137697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xmlns="" id="{2E293779-BFF7-4F94-B4C8-8766E8E9AF3B}"/>
                    </a:ext>
                  </a:extLst>
                </p:cNvPr>
                <p:cNvSpPr/>
                <p:nvPr/>
              </p:nvSpPr>
              <p:spPr>
                <a:xfrm>
                  <a:off x="447485" y="2564206"/>
                  <a:ext cx="338139" cy="35718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xmlns="" id="{2FA5C7C3-5A9C-4A07-A4A2-F4E39C77E3DF}"/>
                    </a:ext>
                  </a:extLst>
                </p:cNvPr>
                <p:cNvSpPr/>
                <p:nvPr/>
              </p:nvSpPr>
              <p:spPr>
                <a:xfrm>
                  <a:off x="450661" y="3936203"/>
                  <a:ext cx="338139" cy="35718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xmlns="" id="{C754DA38-88F2-43FD-BB52-2229D12637F9}"/>
                    </a:ext>
                  </a:extLst>
                </p:cNvPr>
                <p:cNvSpPr/>
                <p:nvPr/>
              </p:nvSpPr>
              <p:spPr>
                <a:xfrm>
                  <a:off x="1401988" y="3936204"/>
                  <a:ext cx="338139" cy="357187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xmlns="" id="{16B0F07F-34FD-40B3-8ABA-5D1C4038A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1282" y="2273300"/>
                  <a:ext cx="0" cy="229791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xmlns="" id="{D3E2B943-6C70-46DF-ACB7-4429D0661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446311"/>
                  <a:ext cx="1767913" cy="808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xmlns="" id="{670BC9C3-9FE9-44F8-8386-0436E0E015A3}"/>
                  </a:ext>
                </a:extLst>
              </p:cNvPr>
              <p:cNvSpPr/>
              <p:nvPr/>
            </p:nvSpPr>
            <p:spPr>
              <a:xfrm>
                <a:off x="1331087" y="2667705"/>
                <a:ext cx="490189" cy="69446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84F45072-1897-4DE7-B473-59BBC0A10D70}"/>
                  </a:ext>
                </a:extLst>
              </p:cNvPr>
              <p:cNvSpPr/>
              <p:nvPr/>
            </p:nvSpPr>
            <p:spPr>
              <a:xfrm>
                <a:off x="1627215" y="2480458"/>
                <a:ext cx="338139" cy="35718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A5585D4A-4074-47E9-91CA-1FD96740D53A}"/>
                  </a:ext>
                </a:extLst>
              </p:cNvPr>
              <p:cNvSpPr/>
              <p:nvPr/>
            </p:nvSpPr>
            <p:spPr>
              <a:xfrm>
                <a:off x="1168113" y="3166265"/>
                <a:ext cx="338139" cy="35718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xmlns="" id="{236874E9-33CB-42D1-A702-E141EB4B6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7215" y="2893878"/>
              <a:ext cx="942585" cy="192295"/>
            </a:xfrm>
            <a:prstGeom prst="straightConnector1">
              <a:avLst/>
            </a:prstGeom>
            <a:ln w="571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xmlns="" id="{E2FA417B-BFF3-42A0-988F-A6F80F06F9C0}"/>
                </a:ext>
              </a:extLst>
            </p:cNvPr>
            <p:cNvSpPr txBox="1"/>
            <p:nvPr/>
          </p:nvSpPr>
          <p:spPr>
            <a:xfrm>
              <a:off x="1941248" y="3338786"/>
              <a:ext cx="292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xmlns="" id="{1532D6F4-67AD-4AFE-BD66-EDB32D37A2D1}"/>
                </a:ext>
              </a:extLst>
            </p:cNvPr>
            <p:cNvSpPr txBox="1"/>
            <p:nvPr/>
          </p:nvSpPr>
          <p:spPr>
            <a:xfrm>
              <a:off x="1285746" y="2176241"/>
              <a:ext cx="374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文本框 164">
            <a:extLst>
              <a:ext uri="{FF2B5EF4-FFF2-40B4-BE49-F238E27FC236}">
                <a16:creationId xmlns:a16="http://schemas.microsoft.com/office/drawing/2014/main" xmlns="" id="{EC55E0CC-26A5-4034-94E1-1E166410B81A}"/>
              </a:ext>
            </a:extLst>
          </p:cNvPr>
          <p:cNvSpPr txBox="1"/>
          <p:nvPr/>
        </p:nvSpPr>
        <p:spPr>
          <a:xfrm>
            <a:off x="3976145" y="5636456"/>
            <a:ext cx="305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线性插值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5×5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41×41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xmlns="" id="{67F0D917-A24B-4DDE-A116-30A5B12BE0F4}"/>
              </a:ext>
            </a:extLst>
          </p:cNvPr>
          <p:cNvSpPr txBox="1"/>
          <p:nvPr/>
        </p:nvSpPr>
        <p:spPr>
          <a:xfrm>
            <a:off x="150704" y="3067865"/>
            <a:ext cx="351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匀强电场的部分：计算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、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xmlns="" id="{98D248E9-4FFA-4F98-9E10-88099872438F}"/>
              </a:ext>
            </a:extLst>
          </p:cNvPr>
          <p:cNvSpPr txBox="1"/>
          <p:nvPr/>
        </p:nvSpPr>
        <p:spPr>
          <a:xfrm>
            <a:off x="164497" y="3544631"/>
            <a:ext cx="288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THGEM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膜的部分：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EB761417-11A9-4CE5-A0A9-EF92531E07C8}"/>
              </a:ext>
            </a:extLst>
          </p:cNvPr>
          <p:cNvGrpSpPr/>
          <p:nvPr/>
        </p:nvGrpSpPr>
        <p:grpSpPr>
          <a:xfrm>
            <a:off x="123363" y="802540"/>
            <a:ext cx="8376848" cy="2176370"/>
            <a:chOff x="123363" y="985424"/>
            <a:chExt cx="8376848" cy="217637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0D3E27D4-D49D-484D-9E45-BF385C22C600}"/>
                </a:ext>
              </a:extLst>
            </p:cNvPr>
            <p:cNvGrpSpPr/>
            <p:nvPr/>
          </p:nvGrpSpPr>
          <p:grpSpPr>
            <a:xfrm>
              <a:off x="164497" y="985424"/>
              <a:ext cx="8335714" cy="780941"/>
              <a:chOff x="394439" y="3643508"/>
              <a:chExt cx="8507745" cy="815480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xmlns="" id="{F63DB494-0258-43A3-8475-01D750E1452F}"/>
                  </a:ext>
                </a:extLst>
              </p:cNvPr>
              <p:cNvGrpSpPr/>
              <p:nvPr/>
            </p:nvGrpSpPr>
            <p:grpSpPr>
              <a:xfrm>
                <a:off x="394439" y="3643508"/>
                <a:ext cx="8507745" cy="815480"/>
                <a:chOff x="642795" y="3643508"/>
                <a:chExt cx="8507745" cy="815480"/>
              </a:xfrm>
            </p:grpSpPr>
            <p:sp>
              <p:nvSpPr>
                <p:cNvPr id="43" name="圆角矩形 3">
                  <a:extLst>
                    <a:ext uri="{FF2B5EF4-FFF2-40B4-BE49-F238E27FC236}">
                      <a16:creationId xmlns:a16="http://schemas.microsoft.com/office/drawing/2014/main" xmlns="" id="{21FEF8C4-F410-48BD-BFEF-A25D9DCA8D5E}"/>
                    </a:ext>
                  </a:extLst>
                </p:cNvPr>
                <p:cNvSpPr/>
                <p:nvPr/>
              </p:nvSpPr>
              <p:spPr>
                <a:xfrm>
                  <a:off x="642795" y="3655953"/>
                  <a:ext cx="2551289" cy="80303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333F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Geant4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模拟中子与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B10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反应</a:t>
                  </a:r>
                </a:p>
              </p:txBody>
            </p:sp>
            <p:sp>
              <p:nvSpPr>
                <p:cNvPr id="44" name="圆角矩形 9">
                  <a:extLst>
                    <a:ext uri="{FF2B5EF4-FFF2-40B4-BE49-F238E27FC236}">
                      <a16:creationId xmlns:a16="http://schemas.microsoft.com/office/drawing/2014/main" xmlns="" id="{6D9136BF-670F-48CA-B3B2-D6E402791F9D}"/>
                    </a:ext>
                  </a:extLst>
                </p:cNvPr>
                <p:cNvSpPr/>
                <p:nvPr/>
              </p:nvSpPr>
              <p:spPr>
                <a:xfrm>
                  <a:off x="3927878" y="3649731"/>
                  <a:ext cx="2551289" cy="79906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333F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气体中电离激发得到初电子信息</a:t>
                  </a:r>
                </a:p>
              </p:txBody>
            </p:sp>
            <p:sp>
              <p:nvSpPr>
                <p:cNvPr id="47" name="圆角矩形 12">
                  <a:extLst>
                    <a:ext uri="{FF2B5EF4-FFF2-40B4-BE49-F238E27FC236}">
                      <a16:creationId xmlns:a16="http://schemas.microsoft.com/office/drawing/2014/main" xmlns="" id="{79EE5099-DEFE-496A-B852-4E1C3A7E0801}"/>
                    </a:ext>
                  </a:extLst>
                </p:cNvPr>
                <p:cNvSpPr/>
                <p:nvPr/>
              </p:nvSpPr>
              <p:spPr>
                <a:xfrm>
                  <a:off x="7050807" y="3643508"/>
                  <a:ext cx="2099733" cy="79906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333F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收集电子信息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ROOT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处理</a:t>
                  </a:r>
                  <a:endParaRPr lang="en-US" altLang="zh-CN" sz="20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直接箭头连接符 48">
                  <a:extLst>
                    <a:ext uri="{FF2B5EF4-FFF2-40B4-BE49-F238E27FC236}">
                      <a16:creationId xmlns:a16="http://schemas.microsoft.com/office/drawing/2014/main" xmlns="" id="{BD93F962-04AC-4FB0-BE29-BAEBBAA1CA10}"/>
                    </a:ext>
                  </a:extLst>
                </p:cNvPr>
                <p:cNvCxnSpPr>
                  <a:cxnSpLocks/>
                  <a:stCxn id="44" idx="3"/>
                  <a:endCxn id="47" idx="1"/>
                </p:cNvCxnSpPr>
                <p:nvPr/>
              </p:nvCxnSpPr>
              <p:spPr>
                <a:xfrm flipV="1">
                  <a:off x="6479167" y="4043039"/>
                  <a:ext cx="571640" cy="6223"/>
                </a:xfrm>
                <a:prstGeom prst="straightConnector1">
                  <a:avLst/>
                </a:prstGeom>
                <a:ln w="57150">
                  <a:solidFill>
                    <a:srgbClr val="333F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xmlns="" id="{6A453DFD-9180-47A5-8B1C-A176A7F60E12}"/>
                  </a:ext>
                </a:extLst>
              </p:cNvPr>
              <p:cNvCxnSpPr>
                <a:cxnSpLocks/>
                <a:stCxn id="43" idx="3"/>
                <a:endCxn id="44" idx="1"/>
              </p:cNvCxnSpPr>
              <p:nvPr/>
            </p:nvCxnSpPr>
            <p:spPr>
              <a:xfrm flipV="1">
                <a:off x="2945728" y="4049261"/>
                <a:ext cx="733794" cy="8210"/>
              </a:xfrm>
              <a:prstGeom prst="straightConnector1">
                <a:avLst/>
              </a:prstGeom>
              <a:ln w="57150">
                <a:solidFill>
                  <a:srgbClr val="333F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圆角矩形 10">
              <a:extLst>
                <a:ext uri="{FF2B5EF4-FFF2-40B4-BE49-F238E27FC236}">
                  <a16:creationId xmlns:a16="http://schemas.microsoft.com/office/drawing/2014/main" xmlns="" id="{2C165428-8ACC-49BA-ACBC-021D247C537F}"/>
                </a:ext>
              </a:extLst>
            </p:cNvPr>
            <p:cNvSpPr/>
            <p:nvPr/>
          </p:nvSpPr>
          <p:spPr>
            <a:xfrm>
              <a:off x="123363" y="2219298"/>
              <a:ext cx="2499701" cy="7983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ANSYS</a:t>
              </a:r>
              <a:r>
                <a:rPr lang="zh-CN" altLang="en-US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模拟探测器结构及电场分布</a:t>
              </a:r>
            </a:p>
          </p:txBody>
        </p:sp>
        <p:sp>
          <p:nvSpPr>
            <p:cNvPr id="169" name="圆角矩形 11">
              <a:extLst>
                <a:ext uri="{FF2B5EF4-FFF2-40B4-BE49-F238E27FC236}">
                  <a16:creationId xmlns:a16="http://schemas.microsoft.com/office/drawing/2014/main" xmlns="" id="{6B510B04-0826-4078-A61D-C5F422B1806C}"/>
                </a:ext>
              </a:extLst>
            </p:cNvPr>
            <p:cNvSpPr/>
            <p:nvPr/>
          </p:nvSpPr>
          <p:spPr>
            <a:xfrm>
              <a:off x="3110403" y="2079679"/>
              <a:ext cx="2944409" cy="10821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Garfield++</a:t>
              </a:r>
              <a:r>
                <a:rPr lang="zh-CN" altLang="en-US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模拟电子在气体中的漂移扩散雪崩等过程建立唯象模型</a:t>
              </a:r>
              <a:endPara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xmlns="" id="{97DF11A4-041A-4160-AD8F-A6AE4C103C80}"/>
                </a:ext>
              </a:extLst>
            </p:cNvPr>
            <p:cNvCxnSpPr>
              <a:cxnSpLocks/>
              <a:stCxn id="168" idx="3"/>
              <a:endCxn id="169" idx="1"/>
            </p:cNvCxnSpPr>
            <p:nvPr/>
          </p:nvCxnSpPr>
          <p:spPr>
            <a:xfrm>
              <a:off x="2623063" y="2618452"/>
              <a:ext cx="487339" cy="2285"/>
            </a:xfrm>
            <a:prstGeom prst="straightConnector1">
              <a:avLst/>
            </a:prstGeom>
            <a:ln w="57150">
              <a:solidFill>
                <a:srgbClr val="333F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xmlns="" id="{8F3C4D85-2334-47C6-924E-515249039EAE}"/>
                </a:ext>
              </a:extLst>
            </p:cNvPr>
            <p:cNvCxnSpPr>
              <a:cxnSpLocks/>
              <a:stCxn id="169" idx="0"/>
            </p:cNvCxnSpPr>
            <p:nvPr/>
          </p:nvCxnSpPr>
          <p:spPr>
            <a:xfrm flipV="1">
              <a:off x="4582608" y="1750643"/>
              <a:ext cx="0" cy="329036"/>
            </a:xfrm>
            <a:prstGeom prst="straightConnector1">
              <a:avLst/>
            </a:prstGeom>
            <a:ln w="57150">
              <a:solidFill>
                <a:srgbClr val="333F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5" name="图片 174">
            <a:extLst>
              <a:ext uri="{FF2B5EF4-FFF2-40B4-BE49-F238E27FC236}">
                <a16:creationId xmlns:a16="http://schemas.microsoft.com/office/drawing/2014/main" xmlns="" id="{79CB8C48-6A6A-48CC-A20B-257306C4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4"/>
          <a:stretch/>
        </p:blipFill>
        <p:spPr>
          <a:xfrm>
            <a:off x="5478274" y="3085271"/>
            <a:ext cx="3428739" cy="2601111"/>
          </a:xfrm>
          <a:prstGeom prst="rect">
            <a:avLst/>
          </a:prstGeom>
        </p:spPr>
      </p:pic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xmlns="" id="{36DDA72F-E321-4C64-A5AC-ED0CCBD3501A}"/>
              </a:ext>
            </a:extLst>
          </p:cNvPr>
          <p:cNvCxnSpPr>
            <a:cxnSpLocks/>
          </p:cNvCxnSpPr>
          <p:nvPr/>
        </p:nvCxnSpPr>
        <p:spPr>
          <a:xfrm>
            <a:off x="3998612" y="5194771"/>
            <a:ext cx="515020" cy="455583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7B3BC5B1-1ACE-4E24-BF59-0093E9A0026E}"/>
              </a:ext>
            </a:extLst>
          </p:cNvPr>
          <p:cNvSpPr/>
          <p:nvPr/>
        </p:nvSpPr>
        <p:spPr>
          <a:xfrm>
            <a:off x="150704" y="6033684"/>
            <a:ext cx="8503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">
              <a:lnSpc>
                <a:spcPct val="100000"/>
              </a:lnSpc>
            </a:pPr>
            <a:r>
              <a:rPr lang="zh-CN" altLang="en-US" sz="2000" b="1" dirty="0">
                <a:latin typeface="SimSun"/>
                <a:cs typeface="SimSun"/>
              </a:rPr>
              <a:t>参数：</a:t>
            </a:r>
            <a:r>
              <a:rPr lang="en-US" altLang="zh-CN" sz="2000" b="1" dirty="0">
                <a:latin typeface="Times New Roman"/>
                <a:cs typeface="Times New Roman"/>
              </a:rPr>
              <a:t>X</a:t>
            </a:r>
            <a:r>
              <a:rPr lang="en-US" altLang="zh-CN" sz="2000" b="1" spc="5" dirty="0">
                <a:latin typeface="Times New Roman"/>
                <a:cs typeface="Times New Roman"/>
              </a:rPr>
              <a:t>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μ1 </a:t>
            </a:r>
            <a:r>
              <a:rPr lang="el-GR" altLang="zh-CN"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l-GR" altLang="zh-CN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σ1 σ2 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S1/S2  </a:t>
            </a:r>
            <a:r>
              <a:rPr lang="en-US" altLang="zh-CN" sz="2000" b="1" dirty="0">
                <a:latin typeface="Times New Roman"/>
                <a:cs typeface="Times New Roman"/>
              </a:rPr>
              <a:t>Y</a:t>
            </a:r>
            <a:r>
              <a:rPr lang="en-US" altLang="zh-CN" sz="2000" b="1" spc="-95" dirty="0">
                <a:latin typeface="Times New Roman"/>
                <a:cs typeface="Times New Roman"/>
              </a:rPr>
              <a:t>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μ1 </a:t>
            </a:r>
            <a:r>
              <a:rPr lang="el-GR" altLang="zh-CN"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l-GR" altLang="zh-CN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σ1 σ2 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S1/S2  </a:t>
            </a:r>
            <a:r>
              <a:rPr lang="en-US" altLang="zh-CN" sz="2000" b="1" dirty="0">
                <a:latin typeface="Times New Roman"/>
                <a:cs typeface="Times New Roman"/>
              </a:rPr>
              <a:t>t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μ1 μ2 σ1</a:t>
            </a:r>
            <a:r>
              <a:rPr lang="el-GR" altLang="zh-CN"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σ2 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S1</a:t>
            </a:r>
            <a:r>
              <a:rPr lang="en-US" altLang="zh-CN"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20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2  </a:t>
            </a:r>
            <a:r>
              <a:rPr lang="en-US" altLang="zh-CN" sz="2000" b="1" spc="-135" dirty="0">
                <a:latin typeface="Times New Roman"/>
                <a:cs typeface="Times New Roman"/>
              </a:rPr>
              <a:t>gain</a:t>
            </a:r>
            <a:r>
              <a:rPr lang="en-US" altLang="zh-CN" sz="20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lang="en-US" altLang="zh-CN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98220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7800</TotalTime>
  <Words>1161</Words>
  <Application>Microsoft Office PowerPoint</Application>
  <PresentationFormat>全屏显示(4:3)</PresentationFormat>
  <Paragraphs>189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ＭＳ Ｐゴシック</vt:lpstr>
      <vt:lpstr>ＭＳ Ｐゴシック</vt:lpstr>
      <vt:lpstr>等线</vt:lpstr>
      <vt:lpstr>黑体</vt:lpstr>
      <vt:lpstr>黑体</vt:lpstr>
      <vt:lpstr>宋体</vt:lpstr>
      <vt:lpstr>宋体</vt:lpstr>
      <vt:lpstr>微软雅黑</vt:lpstr>
      <vt:lpstr>游ゴシック</vt:lpstr>
      <vt:lpstr>Arial</vt:lpstr>
      <vt:lpstr>Calibri</vt:lpstr>
      <vt:lpstr>Cambria Math</vt:lpstr>
      <vt:lpstr>Times</vt:lpstr>
      <vt:lpstr>Times New Roman</vt:lpstr>
      <vt:lpstr>Wingdings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thinkpad</cp:lastModifiedBy>
  <cp:revision>267</cp:revision>
  <dcterms:created xsi:type="dcterms:W3CDTF">2015-07-29T10:05:36Z</dcterms:created>
  <dcterms:modified xsi:type="dcterms:W3CDTF">2018-10-13T05:34:38Z</dcterms:modified>
</cp:coreProperties>
</file>