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76" r:id="rId2"/>
    <p:sldId id="279" r:id="rId3"/>
    <p:sldId id="258" r:id="rId4"/>
    <p:sldId id="267" r:id="rId5"/>
    <p:sldId id="283" r:id="rId6"/>
    <p:sldId id="271" r:id="rId7"/>
    <p:sldId id="269" r:id="rId8"/>
    <p:sldId id="270" r:id="rId9"/>
    <p:sldId id="259" r:id="rId10"/>
    <p:sldId id="272" r:id="rId11"/>
    <p:sldId id="273" r:id="rId12"/>
    <p:sldId id="282" r:id="rId13"/>
    <p:sldId id="264" r:id="rId14"/>
    <p:sldId id="265" r:id="rId15"/>
    <p:sldId id="277" r:id="rId16"/>
    <p:sldId id="266" r:id="rId17"/>
    <p:sldId id="275" r:id="rId18"/>
  </p:sldIdLst>
  <p:sldSz cx="9144000" cy="6858000" type="screen4x3"/>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174" autoAdjust="0"/>
  </p:normalViewPr>
  <p:slideViewPr>
    <p:cSldViewPr snapToGrid="0">
      <p:cViewPr varScale="1">
        <p:scale>
          <a:sx n="55" d="100"/>
          <a:sy n="55" d="100"/>
        </p:scale>
        <p:origin x="2242" y="3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587" cy="49849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915" y="1"/>
            <a:ext cx="2946674" cy="498499"/>
          </a:xfrm>
          <a:prstGeom prst="rect">
            <a:avLst/>
          </a:prstGeom>
        </p:spPr>
        <p:txBody>
          <a:bodyPr vert="horz" lIns="91440" tIns="45720" rIns="91440" bIns="45720" rtlCol="0"/>
          <a:lstStyle>
            <a:lvl1pPr algn="r">
              <a:defRPr sz="1200"/>
            </a:lvl1pPr>
          </a:lstStyle>
          <a:p>
            <a:fld id="{46411EDD-A493-47CD-A54E-F985ABCA18CD}" type="datetimeFigureOut">
              <a:rPr lang="zh-CN" altLang="en-US" smtClean="0"/>
              <a:t>2018/10/13</a:t>
            </a:fld>
            <a:endParaRPr lang="zh-CN" altLang="en-US"/>
          </a:p>
        </p:txBody>
      </p:sp>
      <p:sp>
        <p:nvSpPr>
          <p:cNvPr id="4" name="页脚占位符 3"/>
          <p:cNvSpPr>
            <a:spLocks noGrp="1"/>
          </p:cNvSpPr>
          <p:nvPr>
            <p:ph type="ftr" sz="quarter" idx="2"/>
          </p:nvPr>
        </p:nvSpPr>
        <p:spPr>
          <a:xfrm>
            <a:off x="0" y="9429728"/>
            <a:ext cx="2945587" cy="49849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915" y="9429728"/>
            <a:ext cx="2946674" cy="498497"/>
          </a:xfrm>
          <a:prstGeom prst="rect">
            <a:avLst/>
          </a:prstGeom>
        </p:spPr>
        <p:txBody>
          <a:bodyPr vert="horz" lIns="91440" tIns="45720" rIns="91440" bIns="45720" rtlCol="0" anchor="b"/>
          <a:lstStyle>
            <a:lvl1pPr algn="r">
              <a:defRPr sz="1200"/>
            </a:lvl1pPr>
          </a:lstStyle>
          <a:p>
            <a:fld id="{56C2223C-C97A-403E-8DBE-7AB5B360A507}" type="slidenum">
              <a:rPr lang="zh-CN" altLang="en-US" smtClean="0"/>
              <a:t>‹#›</a:t>
            </a:fld>
            <a:endParaRPr lang="zh-CN" altLang="en-US"/>
          </a:p>
        </p:txBody>
      </p:sp>
    </p:spTree>
    <p:extLst>
      <p:ext uri="{BB962C8B-B14F-4D97-AF65-F5344CB8AC3E}">
        <p14:creationId xmlns:p14="http://schemas.microsoft.com/office/powerpoint/2010/main" val="2964426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1"/>
            <a:ext cx="2945659" cy="498135"/>
          </a:xfrm>
          <a:prstGeom prst="rect">
            <a:avLst/>
          </a:prstGeom>
        </p:spPr>
        <p:txBody>
          <a:bodyPr vert="horz" lIns="91440" tIns="45720" rIns="91440" bIns="45720" rtlCol="0"/>
          <a:lstStyle>
            <a:lvl1pPr algn="r">
              <a:defRPr sz="1200"/>
            </a:lvl1pPr>
          </a:lstStyle>
          <a:p>
            <a:fld id="{2B51CCEA-6F81-4EC2-8A7E-7E2AA2AC7648}" type="datetimeFigureOut">
              <a:rPr lang="zh-CN" altLang="en-US" smtClean="0"/>
              <a:t>2018/10/13</a:t>
            </a:fld>
            <a:endParaRPr lang="zh-CN" altLang="en-US"/>
          </a:p>
        </p:txBody>
      </p:sp>
      <p:sp>
        <p:nvSpPr>
          <p:cNvPr id="4" name="幻灯片图像占位符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76ECDEAB-3A73-4260-B6CC-8F754B28EBF9}" type="slidenum">
              <a:rPr lang="zh-CN" altLang="en-US" smtClean="0"/>
              <a:t>‹#›</a:t>
            </a:fld>
            <a:endParaRPr lang="zh-CN" altLang="en-US"/>
          </a:p>
        </p:txBody>
      </p:sp>
    </p:spTree>
    <p:extLst>
      <p:ext uri="{BB962C8B-B14F-4D97-AF65-F5344CB8AC3E}">
        <p14:creationId xmlns:p14="http://schemas.microsoft.com/office/powerpoint/2010/main" val="341918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65225" y="1239838"/>
            <a:ext cx="4467225" cy="3351212"/>
          </a:xfrm>
        </p:spPr>
      </p:sp>
      <p:sp>
        <p:nvSpPr>
          <p:cNvPr id="3" name="备注占位符 2"/>
          <p:cNvSpPr>
            <a:spLocks noGrp="1"/>
          </p:cNvSpPr>
          <p:nvPr>
            <p:ph type="body" idx="1"/>
          </p:nvPr>
        </p:nvSpPr>
        <p:spPr/>
        <p:txBody>
          <a:bodyPr/>
          <a:lstStyle/>
          <a:p>
            <a:endParaRPr lang="zh-CN" altLang="zh-CN" sz="4000" kern="1200" dirty="0">
              <a:solidFill>
                <a:srgbClr val="FF0000"/>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CD61510E-1827-4005-B7A3-652EA8B2B38F}" type="slidenum">
              <a:rPr lang="zh-CN" altLang="en-US" smtClean="0"/>
              <a:t>1</a:t>
            </a:fld>
            <a:endParaRPr lang="zh-CN" altLang="en-US"/>
          </a:p>
        </p:txBody>
      </p:sp>
    </p:spTree>
    <p:extLst>
      <p:ext uri="{BB962C8B-B14F-4D97-AF65-F5344CB8AC3E}">
        <p14:creationId xmlns:p14="http://schemas.microsoft.com/office/powerpoint/2010/main" val="2449067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CDEAB-3A73-4260-B6CC-8F754B28EBF9}" type="slidenum">
              <a:rPr lang="zh-CN" altLang="en-US" smtClean="0"/>
              <a:t>10</a:t>
            </a:fld>
            <a:endParaRPr lang="zh-CN" altLang="en-US"/>
          </a:p>
        </p:txBody>
      </p:sp>
    </p:spTree>
    <p:extLst>
      <p:ext uri="{BB962C8B-B14F-4D97-AF65-F5344CB8AC3E}">
        <p14:creationId xmlns:p14="http://schemas.microsoft.com/office/powerpoint/2010/main" val="1219835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CDEAB-3A73-4260-B6CC-8F754B28EBF9}" type="slidenum">
              <a:rPr lang="zh-CN" altLang="en-US" smtClean="0"/>
              <a:t>11</a:t>
            </a:fld>
            <a:endParaRPr lang="zh-CN" altLang="en-US"/>
          </a:p>
        </p:txBody>
      </p:sp>
    </p:spTree>
    <p:extLst>
      <p:ext uri="{BB962C8B-B14F-4D97-AF65-F5344CB8AC3E}">
        <p14:creationId xmlns:p14="http://schemas.microsoft.com/office/powerpoint/2010/main" val="592705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CDEAB-3A73-4260-B6CC-8F754B28EBF9}" type="slidenum">
              <a:rPr lang="zh-CN" altLang="en-US" smtClean="0"/>
              <a:t>12</a:t>
            </a:fld>
            <a:endParaRPr lang="zh-CN" altLang="en-US"/>
          </a:p>
        </p:txBody>
      </p:sp>
    </p:spTree>
    <p:extLst>
      <p:ext uri="{BB962C8B-B14F-4D97-AF65-F5344CB8AC3E}">
        <p14:creationId xmlns:p14="http://schemas.microsoft.com/office/powerpoint/2010/main" val="1132490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CDEAB-3A73-4260-B6CC-8F754B28EBF9}" type="slidenum">
              <a:rPr lang="zh-CN" altLang="en-US" smtClean="0"/>
              <a:t>13</a:t>
            </a:fld>
            <a:endParaRPr lang="zh-CN" altLang="en-US"/>
          </a:p>
        </p:txBody>
      </p:sp>
    </p:spTree>
    <p:extLst>
      <p:ext uri="{BB962C8B-B14F-4D97-AF65-F5344CB8AC3E}">
        <p14:creationId xmlns:p14="http://schemas.microsoft.com/office/powerpoint/2010/main" val="1732829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p:txBody>
      </p:sp>
      <p:sp>
        <p:nvSpPr>
          <p:cNvPr id="4" name="灯片编号占位符 3"/>
          <p:cNvSpPr>
            <a:spLocks noGrp="1"/>
          </p:cNvSpPr>
          <p:nvPr>
            <p:ph type="sldNum" sz="quarter" idx="10"/>
          </p:nvPr>
        </p:nvSpPr>
        <p:spPr/>
        <p:txBody>
          <a:bodyPr/>
          <a:lstStyle/>
          <a:p>
            <a:fld id="{76ECDEAB-3A73-4260-B6CC-8F754B28EBF9}" type="slidenum">
              <a:rPr lang="zh-CN" altLang="en-US" smtClean="0"/>
              <a:t>14</a:t>
            </a:fld>
            <a:endParaRPr lang="zh-CN" altLang="en-US"/>
          </a:p>
        </p:txBody>
      </p:sp>
    </p:spTree>
    <p:extLst>
      <p:ext uri="{BB962C8B-B14F-4D97-AF65-F5344CB8AC3E}">
        <p14:creationId xmlns:p14="http://schemas.microsoft.com/office/powerpoint/2010/main" val="254293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CDEAB-3A73-4260-B6CC-8F754B28EBF9}" type="slidenum">
              <a:rPr lang="zh-CN" altLang="en-US" smtClean="0"/>
              <a:t>15</a:t>
            </a:fld>
            <a:endParaRPr lang="zh-CN" altLang="en-US"/>
          </a:p>
        </p:txBody>
      </p:sp>
    </p:spTree>
    <p:extLst>
      <p:ext uri="{BB962C8B-B14F-4D97-AF65-F5344CB8AC3E}">
        <p14:creationId xmlns:p14="http://schemas.microsoft.com/office/powerpoint/2010/main" val="1631986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CDEAB-3A73-4260-B6CC-8F754B28EBF9}" type="slidenum">
              <a:rPr lang="zh-CN" altLang="en-US" smtClean="0"/>
              <a:t>16</a:t>
            </a:fld>
            <a:endParaRPr lang="zh-CN" altLang="en-US"/>
          </a:p>
        </p:txBody>
      </p:sp>
    </p:spTree>
    <p:extLst>
      <p:ext uri="{BB962C8B-B14F-4D97-AF65-F5344CB8AC3E}">
        <p14:creationId xmlns:p14="http://schemas.microsoft.com/office/powerpoint/2010/main" val="363360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CDEAB-3A73-4260-B6CC-8F754B28EBF9}" type="slidenum">
              <a:rPr lang="zh-CN" altLang="en-US" smtClean="0"/>
              <a:t>17</a:t>
            </a:fld>
            <a:endParaRPr lang="zh-CN" altLang="en-US"/>
          </a:p>
        </p:txBody>
      </p:sp>
    </p:spTree>
    <p:extLst>
      <p:ext uri="{BB962C8B-B14F-4D97-AF65-F5344CB8AC3E}">
        <p14:creationId xmlns:p14="http://schemas.microsoft.com/office/powerpoint/2010/main" val="346528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CDEAB-3A73-4260-B6CC-8F754B28EBF9}" type="slidenum">
              <a:rPr lang="zh-CN" altLang="en-US" smtClean="0"/>
              <a:t>2</a:t>
            </a:fld>
            <a:endParaRPr lang="zh-CN" altLang="en-US"/>
          </a:p>
        </p:txBody>
      </p:sp>
    </p:spTree>
    <p:extLst>
      <p:ext uri="{BB962C8B-B14F-4D97-AF65-F5344CB8AC3E}">
        <p14:creationId xmlns:p14="http://schemas.microsoft.com/office/powerpoint/2010/main" val="167575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CDEAB-3A73-4260-B6CC-8F754B28EBF9}" type="slidenum">
              <a:rPr lang="zh-CN" altLang="en-US" smtClean="0"/>
              <a:t>3</a:t>
            </a:fld>
            <a:endParaRPr lang="zh-CN" altLang="en-US"/>
          </a:p>
        </p:txBody>
      </p:sp>
    </p:spTree>
    <p:extLst>
      <p:ext uri="{BB962C8B-B14F-4D97-AF65-F5344CB8AC3E}">
        <p14:creationId xmlns:p14="http://schemas.microsoft.com/office/powerpoint/2010/main" val="106342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Here</a:t>
                </a:r>
                <a:r>
                  <a:rPr lang="en-US" altLang="zh-CN" baseline="0" dirty="0" smtClean="0"/>
                  <a:t> is schematic of </a:t>
                </a:r>
                <a:r>
                  <a:rPr lang="en-US" altLang="zh-CN" baseline="0" dirty="0" err="1" smtClean="0"/>
                  <a:t>Picosec</a:t>
                </a:r>
                <a:r>
                  <a:rPr lang="en-US" altLang="zh-CN" baseline="0" dirty="0" smtClean="0"/>
                  <a:t> detector prototype. </a:t>
                </a:r>
                <a:r>
                  <a:rPr lang="en-US" altLang="zh-CN" sz="1200" kern="1200" dirty="0" smtClean="0">
                    <a:solidFill>
                      <a:schemeClr val="tx1"/>
                    </a:solidFill>
                    <a:effectLst/>
                    <a:latin typeface="+mn-lt"/>
                    <a:ea typeface="+mn-ea"/>
                    <a:cs typeface="+mn-cs"/>
                  </a:rPr>
                  <a:t>we reduce the thickness of the drift gap from a few millimeters to 200 </a:t>
                </a:r>
                <a:r>
                  <a:rPr lang="en-US" altLang="zh-CN" sz="1200" i="0" kern="1200">
                    <a:solidFill>
                      <a:schemeClr val="tx1"/>
                    </a:solidFill>
                    <a:effectLst/>
                    <a:latin typeface="+mn-lt"/>
                    <a:ea typeface="+mn-ea"/>
                    <a:cs typeface="+mn-cs"/>
                  </a:rPr>
                  <a:t>μm</a:t>
                </a:r>
                <a:r>
                  <a:rPr lang="en-US" altLang="zh-CN" sz="1200" kern="1200" dirty="0">
                    <a:solidFill>
                      <a:schemeClr val="tx1"/>
                    </a:solidFill>
                    <a:effectLst/>
                    <a:latin typeface="+mn-lt"/>
                    <a:ea typeface="+mn-ea"/>
                    <a:cs typeface="+mn-cs"/>
                  </a:rPr>
                  <a:t>, which will reduce the time jitter caused by the slow drift </a:t>
                </a:r>
                <a:r>
                  <a:rPr lang="en-US" altLang="zh-CN" sz="1200" kern="1200" dirty="0" smtClean="0">
                    <a:solidFill>
                      <a:schemeClr val="tx1"/>
                    </a:solidFill>
                    <a:effectLst/>
                    <a:latin typeface="+mn-lt"/>
                    <a:ea typeface="+mn-ea"/>
                    <a:cs typeface="+mn-cs"/>
                  </a:rPr>
                  <a:t>process.</a:t>
                </a:r>
                <a:r>
                  <a:rPr lang="en-US" altLang="zh-CN" sz="1200" kern="1200" baseline="0" dirty="0" smtClean="0">
                    <a:solidFill>
                      <a:schemeClr val="tx1"/>
                    </a:solidFill>
                    <a:effectLst/>
                    <a:latin typeface="+mn-lt"/>
                    <a:ea typeface="+mn-ea"/>
                    <a:cs typeface="+mn-cs"/>
                  </a:rPr>
                  <a:t> Then the Cherenkov radiator coated with a photocathode is coupled to the detector.  The photoelectrons generation process is simultaneously.  So the time jitter is very small.  The smaller drift gap and higher electric field also have the positive effect to reduce the time jitter. The primary photoelectrons are pre-amplified in the drift gap. Next slide please. </a:t>
                </a:r>
                <a:endParaRPr lang="zh-CN" altLang="en-US" dirty="0"/>
              </a:p>
            </p:txBody>
          </p:sp>
        </mc:Fallback>
      </mc:AlternateContent>
      <p:sp>
        <p:nvSpPr>
          <p:cNvPr id="4" name="灯片编号占位符 3"/>
          <p:cNvSpPr>
            <a:spLocks noGrp="1"/>
          </p:cNvSpPr>
          <p:nvPr>
            <p:ph type="sldNum" sz="quarter" idx="10"/>
          </p:nvPr>
        </p:nvSpPr>
        <p:spPr/>
        <p:txBody>
          <a:bodyPr/>
          <a:lstStyle/>
          <a:p>
            <a:fld id="{76ECDEAB-3A73-4260-B6CC-8F754B28EBF9}" type="slidenum">
              <a:rPr lang="zh-CN" altLang="en-US" smtClean="0"/>
              <a:t>4</a:t>
            </a:fld>
            <a:endParaRPr lang="zh-CN" altLang="en-US"/>
          </a:p>
        </p:txBody>
      </p:sp>
    </p:spTree>
    <p:extLst>
      <p:ext uri="{BB962C8B-B14F-4D97-AF65-F5344CB8AC3E}">
        <p14:creationId xmlns:p14="http://schemas.microsoft.com/office/powerpoint/2010/main" val="326752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Here</a:t>
                </a:r>
                <a:r>
                  <a:rPr lang="en-US" altLang="zh-CN" baseline="0" dirty="0" smtClean="0"/>
                  <a:t> is schematic of </a:t>
                </a:r>
                <a:r>
                  <a:rPr lang="en-US" altLang="zh-CN" baseline="0" dirty="0" err="1" smtClean="0"/>
                  <a:t>Picosec</a:t>
                </a:r>
                <a:r>
                  <a:rPr lang="en-US" altLang="zh-CN" baseline="0" dirty="0" smtClean="0"/>
                  <a:t> detector prototype. </a:t>
                </a:r>
                <a:r>
                  <a:rPr lang="en-US" altLang="zh-CN" sz="1200" kern="1200" dirty="0" smtClean="0">
                    <a:solidFill>
                      <a:schemeClr val="tx1"/>
                    </a:solidFill>
                    <a:effectLst/>
                    <a:latin typeface="+mn-lt"/>
                    <a:ea typeface="+mn-ea"/>
                    <a:cs typeface="+mn-cs"/>
                  </a:rPr>
                  <a:t>we reduce the thickness of the drift gap from a few millimeters to 200 </a:t>
                </a:r>
                <a:r>
                  <a:rPr lang="en-US" altLang="zh-CN" sz="1200" i="0" kern="1200">
                    <a:solidFill>
                      <a:schemeClr val="tx1"/>
                    </a:solidFill>
                    <a:effectLst/>
                    <a:latin typeface="+mn-lt"/>
                    <a:ea typeface="+mn-ea"/>
                    <a:cs typeface="+mn-cs"/>
                  </a:rPr>
                  <a:t>μm</a:t>
                </a:r>
                <a:r>
                  <a:rPr lang="en-US" altLang="zh-CN" sz="1200" kern="1200" dirty="0">
                    <a:solidFill>
                      <a:schemeClr val="tx1"/>
                    </a:solidFill>
                    <a:effectLst/>
                    <a:latin typeface="+mn-lt"/>
                    <a:ea typeface="+mn-ea"/>
                    <a:cs typeface="+mn-cs"/>
                  </a:rPr>
                  <a:t>, which will reduce the time jitter caused by the slow drift </a:t>
                </a:r>
                <a:r>
                  <a:rPr lang="en-US" altLang="zh-CN" sz="1200" kern="1200" dirty="0" smtClean="0">
                    <a:solidFill>
                      <a:schemeClr val="tx1"/>
                    </a:solidFill>
                    <a:effectLst/>
                    <a:latin typeface="+mn-lt"/>
                    <a:ea typeface="+mn-ea"/>
                    <a:cs typeface="+mn-cs"/>
                  </a:rPr>
                  <a:t>process.</a:t>
                </a:r>
                <a:r>
                  <a:rPr lang="en-US" altLang="zh-CN" sz="1200" kern="1200" baseline="0" dirty="0" smtClean="0">
                    <a:solidFill>
                      <a:schemeClr val="tx1"/>
                    </a:solidFill>
                    <a:effectLst/>
                    <a:latin typeface="+mn-lt"/>
                    <a:ea typeface="+mn-ea"/>
                    <a:cs typeface="+mn-cs"/>
                  </a:rPr>
                  <a:t> Then the Cherenkov radiator coated with a photocathode is coupled to the detector.  The photoelectrons generation process is simultaneously.  So the time jitter is very small.  The smaller drift gap and higher electric field also have the positive effect to reduce the time jitter. The primary photoelectrons are pre-amplified in the drift gap. Next slide please. </a:t>
                </a:r>
                <a:endParaRPr lang="zh-CN" altLang="en-US" dirty="0"/>
              </a:p>
            </p:txBody>
          </p:sp>
        </mc:Fallback>
      </mc:AlternateContent>
      <p:sp>
        <p:nvSpPr>
          <p:cNvPr id="4" name="灯片编号占位符 3"/>
          <p:cNvSpPr>
            <a:spLocks noGrp="1"/>
          </p:cNvSpPr>
          <p:nvPr>
            <p:ph type="sldNum" sz="quarter" idx="10"/>
          </p:nvPr>
        </p:nvSpPr>
        <p:spPr/>
        <p:txBody>
          <a:bodyPr/>
          <a:lstStyle/>
          <a:p>
            <a:fld id="{76ECDEAB-3A73-4260-B6CC-8F754B28EBF9}" type="slidenum">
              <a:rPr lang="zh-CN" altLang="en-US" smtClean="0"/>
              <a:t>5</a:t>
            </a:fld>
            <a:endParaRPr lang="zh-CN" altLang="en-US"/>
          </a:p>
        </p:txBody>
      </p:sp>
    </p:spTree>
    <p:extLst>
      <p:ext uri="{BB962C8B-B14F-4D97-AF65-F5344CB8AC3E}">
        <p14:creationId xmlns:p14="http://schemas.microsoft.com/office/powerpoint/2010/main" val="427606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CDEAB-3A73-4260-B6CC-8F754B28EBF9}" type="slidenum">
              <a:rPr lang="zh-CN" altLang="en-US" smtClean="0"/>
              <a:t>6</a:t>
            </a:fld>
            <a:endParaRPr lang="zh-CN" altLang="en-US"/>
          </a:p>
        </p:txBody>
      </p:sp>
    </p:spTree>
    <p:extLst>
      <p:ext uri="{BB962C8B-B14F-4D97-AF65-F5344CB8AC3E}">
        <p14:creationId xmlns:p14="http://schemas.microsoft.com/office/powerpoint/2010/main" val="147988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CDEAB-3A73-4260-B6CC-8F754B28EBF9}" type="slidenum">
              <a:rPr lang="zh-CN" altLang="en-US" smtClean="0"/>
              <a:t>7</a:t>
            </a:fld>
            <a:endParaRPr lang="zh-CN" altLang="en-US"/>
          </a:p>
        </p:txBody>
      </p:sp>
    </p:spTree>
    <p:extLst>
      <p:ext uri="{BB962C8B-B14F-4D97-AF65-F5344CB8AC3E}">
        <p14:creationId xmlns:p14="http://schemas.microsoft.com/office/powerpoint/2010/main" val="3775887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QE was tested </a:t>
                </a:r>
                <a:r>
                  <a:rPr lang="en-US" altLang="zh-CN" sz="1200" kern="1200" dirty="0" smtClean="0">
                    <a:solidFill>
                      <a:schemeClr val="tx1"/>
                    </a:solidFill>
                    <a:effectLst/>
                    <a:latin typeface="+mn-lt"/>
                    <a:ea typeface="+mn-ea"/>
                    <a:cs typeface="+mn-cs"/>
                  </a:rPr>
                  <a:t>by UV laser in the State Key Laboratory of Transient Optics and Photonics in China. As shown in the</a:t>
                </a:r>
                <a:r>
                  <a:rPr lang="en-US" altLang="zh-CN" sz="1200" kern="1200" baseline="0" dirty="0" smtClean="0">
                    <a:solidFill>
                      <a:schemeClr val="tx1"/>
                    </a:solidFill>
                    <a:effectLst/>
                    <a:latin typeface="+mn-lt"/>
                    <a:ea typeface="+mn-ea"/>
                    <a:cs typeface="+mn-cs"/>
                  </a:rPr>
                  <a:t> left picture. </a:t>
                </a:r>
                <a:r>
                  <a:rPr lang="en-US" altLang="zh-CN" sz="1200" kern="1200" dirty="0" smtClean="0">
                    <a:solidFill>
                      <a:schemeClr val="tx1"/>
                    </a:solidFill>
                    <a:effectLst/>
                    <a:latin typeface="+mn-lt"/>
                    <a:ea typeface="+mn-ea"/>
                    <a:cs typeface="+mn-cs"/>
                  </a:rPr>
                  <a:t>the light emitted by the Deuterium lamp passes through </a:t>
                </a:r>
                <a:r>
                  <a:rPr lang="en-US" altLang="zh-CN" sz="1200" kern="1200" dirty="0" err="1" smtClean="0">
                    <a:solidFill>
                      <a:schemeClr val="tx1"/>
                    </a:solidFill>
                    <a:effectLst/>
                    <a:latin typeface="+mn-lt"/>
                    <a:ea typeface="+mn-ea"/>
                    <a:cs typeface="+mn-cs"/>
                  </a:rPr>
                  <a:t>monochromator</a:t>
                </a:r>
                <a:r>
                  <a:rPr lang="en-US" altLang="zh-CN" sz="1200" kern="1200" dirty="0" smtClean="0">
                    <a:solidFill>
                      <a:schemeClr val="tx1"/>
                    </a:solidFill>
                    <a:effectLst/>
                    <a:latin typeface="+mn-lt"/>
                    <a:ea typeface="+mn-ea"/>
                    <a:cs typeface="+mn-cs"/>
                  </a:rPr>
                  <a:t> and the wavelength of the out light ranges from 120 nm to 250 nm, The optical path calibration and detector system are placed in two vacuum chambers, which are separated by a </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𝑀𝑔𝐹</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a:t>
                </a:r>
                <a:r>
                  <a:rPr lang="en-US" altLang="zh-CN" sz="1200" kern="1200" dirty="0">
                    <a:solidFill>
                      <a:schemeClr val="tx1"/>
                    </a:solidFill>
                    <a:effectLst/>
                    <a:latin typeface="+mn-lt"/>
                    <a:ea typeface="+mn-ea"/>
                    <a:cs typeface="+mn-cs"/>
                  </a:rPr>
                  <a:t> crystal, which acts as an incident window for the second chamber. The testing sample (DLC photocathode) is placed behind the window, in front of the detector. </a:t>
                </a:r>
                <a:r>
                  <a:rPr lang="en-US" altLang="zh-CN" sz="1200" kern="1200" dirty="0" smtClean="0">
                    <a:solidFill>
                      <a:schemeClr val="tx1"/>
                    </a:solidFill>
                    <a:effectLst/>
                    <a:latin typeface="+mn-lt"/>
                    <a:ea typeface="+mn-ea"/>
                    <a:cs typeface="+mn-cs"/>
                  </a:rPr>
                  <a:t>Compare to the voltage applied to the detector, the negative voltage is applied in the DLC layer. Photoelectrons will be emitted from the surface of the DLC film when exposed to UV light. The photoelectrons drift to the MCP detector in the electric field, then we can get the events rate of photoelectrons through readout electronics. Then we remove the DLC photocathode and replace the MCP detector with a Silicon detector, which is calibrated by the National </a:t>
                </a:r>
                <a:r>
                  <a:rPr lang="en-US" altLang="zh-CN" sz="1200" kern="1200" dirty="0" err="1" smtClean="0">
                    <a:solidFill>
                      <a:schemeClr val="tx1"/>
                    </a:solidFill>
                    <a:effectLst/>
                    <a:latin typeface="+mn-lt"/>
                    <a:ea typeface="+mn-ea"/>
                    <a:cs typeface="+mn-cs"/>
                  </a:rPr>
                  <a:t>Institude</a:t>
                </a:r>
                <a:r>
                  <a:rPr lang="en-US" altLang="zh-CN" sz="1200" kern="1200" dirty="0" smtClean="0">
                    <a:solidFill>
                      <a:schemeClr val="tx1"/>
                    </a:solidFill>
                    <a:effectLst/>
                    <a:latin typeface="+mn-lt"/>
                    <a:ea typeface="+mn-ea"/>
                    <a:cs typeface="+mn-cs"/>
                  </a:rPr>
                  <a:t> of Standards and Technology. When the UV light is irradiated on the silicon detector, the flux of the incident photon can be known by the generated photocurrent. By dividing the test results of the MCP detector and the silicon detector, we can get the QE of the sample. The premise of using this way is that through the previous experiments, the intensity of the light source is stable enough during our test.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results are</a:t>
                </a:r>
                <a:r>
                  <a:rPr lang="en-US" altLang="zh-CN" sz="1200" kern="1200" baseline="0" dirty="0" smtClean="0">
                    <a:solidFill>
                      <a:schemeClr val="tx1"/>
                    </a:solidFill>
                    <a:effectLst/>
                    <a:latin typeface="+mn-lt"/>
                    <a:ea typeface="+mn-ea"/>
                    <a:cs typeface="+mn-cs"/>
                  </a:rPr>
                  <a:t> shown in the right. Absolute QE is not very high. But we can compare the performance relatively. Because we have some preliminary results of 10 nm samples, so we use it as a reference. </a:t>
                </a:r>
                <a:r>
                  <a:rPr lang="en-US" altLang="zh-CN" sz="1200" kern="1200" baseline="0" smtClean="0">
                    <a:solidFill>
                      <a:schemeClr val="tx1"/>
                    </a:solidFill>
                    <a:effectLst/>
                    <a:latin typeface="+mn-lt"/>
                    <a:ea typeface="+mn-ea"/>
                    <a:cs typeface="+mn-cs"/>
                  </a:rPr>
                  <a:t>We found </a:t>
                </a:r>
                <a:endParaRPr lang="zh-CN" altLang="zh-CN" sz="1200" kern="1200" dirty="0">
                  <a:solidFill>
                    <a:schemeClr val="tx1"/>
                  </a:solidFill>
                  <a:effectLst/>
                  <a:latin typeface="+mn-lt"/>
                  <a:ea typeface="+mn-ea"/>
                  <a:cs typeface="+mn-cs"/>
                </a:endParaRPr>
              </a:p>
              <a:p>
                <a:endParaRPr lang="zh-CN" altLang="en-US" dirty="0"/>
              </a:p>
            </p:txBody>
          </p:sp>
        </mc:Fallback>
      </mc:AlternateContent>
      <p:sp>
        <p:nvSpPr>
          <p:cNvPr id="4" name="灯片编号占位符 3"/>
          <p:cNvSpPr>
            <a:spLocks noGrp="1"/>
          </p:cNvSpPr>
          <p:nvPr>
            <p:ph type="sldNum" sz="quarter" idx="10"/>
          </p:nvPr>
        </p:nvSpPr>
        <p:spPr/>
        <p:txBody>
          <a:bodyPr/>
          <a:lstStyle/>
          <a:p>
            <a:fld id="{76ECDEAB-3A73-4260-B6CC-8F754B28EBF9}" type="slidenum">
              <a:rPr lang="zh-CN" altLang="en-US" smtClean="0"/>
              <a:t>8</a:t>
            </a:fld>
            <a:endParaRPr lang="zh-CN" altLang="en-US"/>
          </a:p>
        </p:txBody>
      </p:sp>
    </p:spTree>
    <p:extLst>
      <p:ext uri="{BB962C8B-B14F-4D97-AF65-F5344CB8AC3E}">
        <p14:creationId xmlns:p14="http://schemas.microsoft.com/office/powerpoint/2010/main" val="151439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CDEAB-3A73-4260-B6CC-8F754B28EBF9}" type="slidenum">
              <a:rPr lang="zh-CN" altLang="en-US" smtClean="0"/>
              <a:t>9</a:t>
            </a:fld>
            <a:endParaRPr lang="zh-CN" altLang="en-US"/>
          </a:p>
        </p:txBody>
      </p:sp>
    </p:spTree>
    <p:extLst>
      <p:ext uri="{BB962C8B-B14F-4D97-AF65-F5344CB8AC3E}">
        <p14:creationId xmlns:p14="http://schemas.microsoft.com/office/powerpoint/2010/main" val="2222783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F8E15BF1-F04B-4FAE-B0F9-117DE12774B5}" type="datetime1">
              <a:rPr lang="zh-CN" altLang="en-US" smtClean="0"/>
              <a:t>2018/10/13</a:t>
            </a:fld>
            <a:endParaRPr lang="zh-CN" altLang="en-US"/>
          </a:p>
        </p:txBody>
      </p:sp>
      <p:sp>
        <p:nvSpPr>
          <p:cNvPr id="5" name="Footer Placeholder 4"/>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6" name="Slide Number Placeholder 5"/>
          <p:cNvSpPr>
            <a:spLocks noGrp="1"/>
          </p:cNvSpPr>
          <p:nvPr>
            <p:ph type="sldNum" sz="quarter" idx="12"/>
          </p:nvPr>
        </p:nvSpPr>
        <p:spPr/>
        <p:txBody>
          <a:bodyPr/>
          <a:lstStyle/>
          <a:p>
            <a:fld id="{B9F3F91C-D76F-4D78-9FC7-1D44E8DF4679}" type="slidenum">
              <a:rPr lang="zh-CN" altLang="en-US" smtClean="0"/>
              <a:t>‹#›</a:t>
            </a:fld>
            <a:endParaRPr lang="zh-CN" altLang="en-US"/>
          </a:p>
        </p:txBody>
      </p:sp>
    </p:spTree>
    <p:extLst>
      <p:ext uri="{BB962C8B-B14F-4D97-AF65-F5344CB8AC3E}">
        <p14:creationId xmlns:p14="http://schemas.microsoft.com/office/powerpoint/2010/main" val="15894778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5A734F2-3F86-41B6-A060-560FF4EBC4AA}" type="datetime1">
              <a:rPr lang="zh-CN" altLang="en-US" smtClean="0"/>
              <a:t>2018/10/13</a:t>
            </a:fld>
            <a:endParaRPr lang="zh-CN" altLang="en-US"/>
          </a:p>
        </p:txBody>
      </p:sp>
      <p:sp>
        <p:nvSpPr>
          <p:cNvPr id="5" name="Footer Placeholder 4"/>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6" name="Slide Number Placeholder 5"/>
          <p:cNvSpPr>
            <a:spLocks noGrp="1"/>
          </p:cNvSpPr>
          <p:nvPr>
            <p:ph type="sldNum" sz="quarter" idx="12"/>
          </p:nvPr>
        </p:nvSpPr>
        <p:spPr/>
        <p:txBody>
          <a:bodyPr/>
          <a:lstStyle/>
          <a:p>
            <a:fld id="{B9F3F91C-D76F-4D78-9FC7-1D44E8DF4679}" type="slidenum">
              <a:rPr lang="zh-CN" altLang="en-US" smtClean="0"/>
              <a:t>‹#›</a:t>
            </a:fld>
            <a:endParaRPr lang="zh-CN" altLang="en-US"/>
          </a:p>
        </p:txBody>
      </p:sp>
    </p:spTree>
    <p:extLst>
      <p:ext uri="{BB962C8B-B14F-4D97-AF65-F5344CB8AC3E}">
        <p14:creationId xmlns:p14="http://schemas.microsoft.com/office/powerpoint/2010/main" val="21069406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AC9FC9A-BDF9-4518-A920-6656FE61099D}" type="datetime1">
              <a:rPr lang="zh-CN" altLang="en-US" smtClean="0"/>
              <a:t>2018/10/13</a:t>
            </a:fld>
            <a:endParaRPr lang="zh-CN" altLang="en-US"/>
          </a:p>
        </p:txBody>
      </p:sp>
      <p:sp>
        <p:nvSpPr>
          <p:cNvPr id="5" name="Footer Placeholder 4"/>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6" name="Slide Number Placeholder 5"/>
          <p:cNvSpPr>
            <a:spLocks noGrp="1"/>
          </p:cNvSpPr>
          <p:nvPr>
            <p:ph type="sldNum" sz="quarter" idx="12"/>
          </p:nvPr>
        </p:nvSpPr>
        <p:spPr/>
        <p:txBody>
          <a:bodyPr/>
          <a:lstStyle/>
          <a:p>
            <a:fld id="{B9F3F91C-D76F-4D78-9FC7-1D44E8DF4679}" type="slidenum">
              <a:rPr lang="zh-CN" altLang="en-US" smtClean="0"/>
              <a:t>‹#›</a:t>
            </a:fld>
            <a:endParaRPr lang="zh-CN" altLang="en-US"/>
          </a:p>
        </p:txBody>
      </p:sp>
    </p:spTree>
    <p:extLst>
      <p:ext uri="{BB962C8B-B14F-4D97-AF65-F5344CB8AC3E}">
        <p14:creationId xmlns:p14="http://schemas.microsoft.com/office/powerpoint/2010/main" val="42164674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3D2BFE-6ED7-4957-9040-30D799421A76}" type="datetime1">
              <a:rPr lang="zh-CN" altLang="en-US" smtClean="0"/>
              <a:t>2018/10/13</a:t>
            </a:fld>
            <a:endParaRPr lang="zh-CN" altLang="en-US" dirty="0"/>
          </a:p>
        </p:txBody>
      </p:sp>
      <p:sp>
        <p:nvSpPr>
          <p:cNvPr id="5" name="Footer Placeholder 4"/>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6" name="Slide Number Placeholder 5"/>
          <p:cNvSpPr>
            <a:spLocks noGrp="1"/>
          </p:cNvSpPr>
          <p:nvPr>
            <p:ph type="sldNum" sz="quarter" idx="12"/>
          </p:nvPr>
        </p:nvSpPr>
        <p:spPr/>
        <p:txBody>
          <a:bodyPr/>
          <a:lstStyle/>
          <a:p>
            <a:fld id="{B9F3F91C-D76F-4D78-9FC7-1D44E8DF4679}" type="slidenum">
              <a:rPr lang="zh-CN" altLang="en-US" smtClean="0"/>
              <a:t>‹#›</a:t>
            </a:fld>
            <a:endParaRPr lang="zh-CN" altLang="en-US"/>
          </a:p>
        </p:txBody>
      </p:sp>
    </p:spTree>
    <p:extLst>
      <p:ext uri="{BB962C8B-B14F-4D97-AF65-F5344CB8AC3E}">
        <p14:creationId xmlns:p14="http://schemas.microsoft.com/office/powerpoint/2010/main" val="18183650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56CB20B-F20F-4EAC-A032-6196AE5F36CE}" type="datetime1">
              <a:rPr lang="zh-CN" altLang="en-US" smtClean="0"/>
              <a:t>2018/10/13</a:t>
            </a:fld>
            <a:endParaRPr lang="zh-CN" altLang="en-US"/>
          </a:p>
        </p:txBody>
      </p:sp>
      <p:sp>
        <p:nvSpPr>
          <p:cNvPr id="5" name="Footer Placeholder 4"/>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6" name="Slide Number Placeholder 5"/>
          <p:cNvSpPr>
            <a:spLocks noGrp="1"/>
          </p:cNvSpPr>
          <p:nvPr>
            <p:ph type="sldNum" sz="quarter" idx="12"/>
          </p:nvPr>
        </p:nvSpPr>
        <p:spPr/>
        <p:txBody>
          <a:bodyPr/>
          <a:lstStyle/>
          <a:p>
            <a:fld id="{B9F3F91C-D76F-4D78-9FC7-1D44E8DF4679}" type="slidenum">
              <a:rPr lang="zh-CN" altLang="en-US" smtClean="0"/>
              <a:t>‹#›</a:t>
            </a:fld>
            <a:endParaRPr lang="zh-CN" altLang="en-US"/>
          </a:p>
        </p:txBody>
      </p:sp>
    </p:spTree>
    <p:extLst>
      <p:ext uri="{BB962C8B-B14F-4D97-AF65-F5344CB8AC3E}">
        <p14:creationId xmlns:p14="http://schemas.microsoft.com/office/powerpoint/2010/main" val="363866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3420E03C-C2F4-4809-916F-56061E0D0D1C}" type="datetime1">
              <a:rPr lang="zh-CN" altLang="en-US" smtClean="0"/>
              <a:t>2018/10/13</a:t>
            </a:fld>
            <a:endParaRPr lang="zh-CN" altLang="en-US"/>
          </a:p>
        </p:txBody>
      </p:sp>
      <p:sp>
        <p:nvSpPr>
          <p:cNvPr id="6" name="Footer Placeholder 5"/>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7" name="Slide Number Placeholder 6"/>
          <p:cNvSpPr>
            <a:spLocks noGrp="1"/>
          </p:cNvSpPr>
          <p:nvPr>
            <p:ph type="sldNum" sz="quarter" idx="12"/>
          </p:nvPr>
        </p:nvSpPr>
        <p:spPr/>
        <p:txBody>
          <a:bodyPr/>
          <a:lstStyle/>
          <a:p>
            <a:fld id="{B9F3F91C-D76F-4D78-9FC7-1D44E8DF4679}" type="slidenum">
              <a:rPr lang="zh-CN" altLang="en-US" smtClean="0"/>
              <a:t>‹#›</a:t>
            </a:fld>
            <a:endParaRPr lang="zh-CN" altLang="en-US"/>
          </a:p>
        </p:txBody>
      </p:sp>
    </p:spTree>
    <p:extLst>
      <p:ext uri="{BB962C8B-B14F-4D97-AF65-F5344CB8AC3E}">
        <p14:creationId xmlns:p14="http://schemas.microsoft.com/office/powerpoint/2010/main" val="79044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1"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011343F-8E53-4AE1-AA27-0D97B055C3B8}" type="datetime1">
              <a:rPr lang="zh-CN" altLang="en-US" smtClean="0"/>
              <a:t>2018/10/13</a:t>
            </a:fld>
            <a:endParaRPr lang="zh-CN" altLang="en-US"/>
          </a:p>
        </p:txBody>
      </p:sp>
      <p:sp>
        <p:nvSpPr>
          <p:cNvPr id="8" name="Footer Placeholder 7"/>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9" name="Slide Number Placeholder 8"/>
          <p:cNvSpPr>
            <a:spLocks noGrp="1"/>
          </p:cNvSpPr>
          <p:nvPr>
            <p:ph type="sldNum" sz="quarter" idx="12"/>
          </p:nvPr>
        </p:nvSpPr>
        <p:spPr/>
        <p:txBody>
          <a:bodyPr/>
          <a:lstStyle/>
          <a:p>
            <a:fld id="{B9F3F91C-D76F-4D78-9FC7-1D44E8DF4679}" type="slidenum">
              <a:rPr lang="zh-CN" altLang="en-US" smtClean="0"/>
              <a:t>‹#›</a:t>
            </a:fld>
            <a:endParaRPr lang="zh-CN" altLang="en-US"/>
          </a:p>
        </p:txBody>
      </p:sp>
    </p:spTree>
    <p:extLst>
      <p:ext uri="{BB962C8B-B14F-4D97-AF65-F5344CB8AC3E}">
        <p14:creationId xmlns:p14="http://schemas.microsoft.com/office/powerpoint/2010/main" val="62200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D0A0EFC-E36B-4FE7-92FF-0CEDDF5BBB77}" type="datetime1">
              <a:rPr lang="zh-CN" altLang="en-US" smtClean="0"/>
              <a:t>2018/10/13</a:t>
            </a:fld>
            <a:endParaRPr lang="zh-CN" altLang="en-US"/>
          </a:p>
        </p:txBody>
      </p:sp>
      <p:sp>
        <p:nvSpPr>
          <p:cNvPr id="4" name="Footer Placeholder 3"/>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5" name="Slide Number Placeholder 4"/>
          <p:cNvSpPr>
            <a:spLocks noGrp="1"/>
          </p:cNvSpPr>
          <p:nvPr>
            <p:ph type="sldNum" sz="quarter" idx="12"/>
          </p:nvPr>
        </p:nvSpPr>
        <p:spPr/>
        <p:txBody>
          <a:bodyPr/>
          <a:lstStyle/>
          <a:p>
            <a:fld id="{B9F3F91C-D76F-4D78-9FC7-1D44E8DF4679}" type="slidenum">
              <a:rPr lang="zh-CN" altLang="en-US" smtClean="0"/>
              <a:t>‹#›</a:t>
            </a:fld>
            <a:endParaRPr lang="zh-CN" altLang="en-US"/>
          </a:p>
        </p:txBody>
      </p:sp>
    </p:spTree>
    <p:extLst>
      <p:ext uri="{BB962C8B-B14F-4D97-AF65-F5344CB8AC3E}">
        <p14:creationId xmlns:p14="http://schemas.microsoft.com/office/powerpoint/2010/main" val="21270030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6FB9B-F259-4520-A9B9-34D2CC0777CE}" type="datetime1">
              <a:rPr lang="zh-CN" altLang="en-US" smtClean="0"/>
              <a:t>2018/10/13</a:t>
            </a:fld>
            <a:endParaRPr lang="zh-CN" altLang="en-US"/>
          </a:p>
        </p:txBody>
      </p:sp>
      <p:sp>
        <p:nvSpPr>
          <p:cNvPr id="3" name="Footer Placeholder 2"/>
          <p:cNvSpPr>
            <a:spLocks noGrp="1"/>
          </p:cNvSpPr>
          <p:nvPr>
            <p:ph type="ftr" sz="quarter" idx="11"/>
          </p:nvPr>
        </p:nvSpPr>
        <p:spPr/>
        <p:txBody>
          <a:bodyPr/>
          <a:lstStyle>
            <a:lvl1pPr>
              <a:defRPr>
                <a:solidFill>
                  <a:schemeClr val="tx1"/>
                </a:solidFill>
                <a:latin typeface="楷体" panose="02010609060101010101" pitchFamily="49" charset="-122"/>
                <a:ea typeface="楷体" panose="02010609060101010101" pitchFamily="49" charset="-122"/>
              </a:defRPr>
            </a:lvl1pPr>
          </a:lstStyle>
          <a:p>
            <a:r>
              <a:rPr lang="zh-CN" altLang="en-US" smtClean="0"/>
              <a:t>王旭，先进气体探测器研讨会，</a:t>
            </a:r>
            <a:r>
              <a:rPr lang="en-US" altLang="zh-CN" smtClean="0"/>
              <a:t>2018/10</a:t>
            </a:r>
            <a:endParaRPr lang="zh-CN" altLang="en-US" dirty="0"/>
          </a:p>
        </p:txBody>
      </p:sp>
      <p:sp>
        <p:nvSpPr>
          <p:cNvPr id="4" name="Slide Number Placeholder 3"/>
          <p:cNvSpPr>
            <a:spLocks noGrp="1"/>
          </p:cNvSpPr>
          <p:nvPr>
            <p:ph type="sldNum" sz="quarter" idx="12"/>
          </p:nvPr>
        </p:nvSpPr>
        <p:spPr/>
        <p:txBody>
          <a:bodyPr/>
          <a:lstStyle>
            <a:lvl1pPr>
              <a:defRPr>
                <a:solidFill>
                  <a:schemeClr val="tx1"/>
                </a:solidFill>
                <a:latin typeface="楷体" panose="02010609060101010101" pitchFamily="49" charset="-122"/>
                <a:ea typeface="楷体" panose="02010609060101010101" pitchFamily="49" charset="-122"/>
              </a:defRPr>
            </a:lvl1pPr>
          </a:lstStyle>
          <a:p>
            <a:fld id="{B9F3F91C-D76F-4D78-9FC7-1D44E8DF4679}" type="slidenum">
              <a:rPr lang="zh-CN" altLang="en-US" smtClean="0"/>
              <a:pPr/>
              <a:t>‹#›</a:t>
            </a:fld>
            <a:endParaRPr lang="zh-CN" altLang="en-US"/>
          </a:p>
        </p:txBody>
      </p:sp>
    </p:spTree>
    <p:extLst>
      <p:ext uri="{BB962C8B-B14F-4D97-AF65-F5344CB8AC3E}">
        <p14:creationId xmlns:p14="http://schemas.microsoft.com/office/powerpoint/2010/main" val="10599085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B1104CA-7883-44EE-9AE6-47FCAD1679F5}" type="datetime1">
              <a:rPr lang="zh-CN" altLang="en-US" smtClean="0"/>
              <a:t>2018/10/13</a:t>
            </a:fld>
            <a:endParaRPr lang="zh-CN" altLang="en-US"/>
          </a:p>
        </p:txBody>
      </p:sp>
      <p:sp>
        <p:nvSpPr>
          <p:cNvPr id="6" name="Footer Placeholder 5"/>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7" name="Slide Number Placeholder 6"/>
          <p:cNvSpPr>
            <a:spLocks noGrp="1"/>
          </p:cNvSpPr>
          <p:nvPr>
            <p:ph type="sldNum" sz="quarter" idx="12"/>
          </p:nvPr>
        </p:nvSpPr>
        <p:spPr/>
        <p:txBody>
          <a:bodyPr/>
          <a:lstStyle/>
          <a:p>
            <a:fld id="{B9F3F91C-D76F-4D78-9FC7-1D44E8DF4679}" type="slidenum">
              <a:rPr lang="zh-CN" altLang="en-US" smtClean="0"/>
              <a:t>‹#›</a:t>
            </a:fld>
            <a:endParaRPr lang="zh-CN" altLang="en-US"/>
          </a:p>
        </p:txBody>
      </p:sp>
    </p:spTree>
    <p:extLst>
      <p:ext uri="{BB962C8B-B14F-4D97-AF65-F5344CB8AC3E}">
        <p14:creationId xmlns:p14="http://schemas.microsoft.com/office/powerpoint/2010/main" val="16972378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9DCDCD8-6700-4E99-9D32-492CDF47380E}" type="datetime1">
              <a:rPr lang="zh-CN" altLang="en-US" smtClean="0"/>
              <a:t>2018/10/13</a:t>
            </a:fld>
            <a:endParaRPr lang="zh-CN" altLang="en-US"/>
          </a:p>
        </p:txBody>
      </p:sp>
      <p:sp>
        <p:nvSpPr>
          <p:cNvPr id="6" name="Footer Placeholder 5"/>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7" name="Slide Number Placeholder 6"/>
          <p:cNvSpPr>
            <a:spLocks noGrp="1"/>
          </p:cNvSpPr>
          <p:nvPr>
            <p:ph type="sldNum" sz="quarter" idx="12"/>
          </p:nvPr>
        </p:nvSpPr>
        <p:spPr/>
        <p:txBody>
          <a:bodyPr/>
          <a:lstStyle/>
          <a:p>
            <a:fld id="{B9F3F91C-D76F-4D78-9FC7-1D44E8DF4679}" type="slidenum">
              <a:rPr lang="zh-CN" altLang="en-US" smtClean="0"/>
              <a:t>‹#›</a:t>
            </a:fld>
            <a:endParaRPr lang="zh-CN" altLang="en-US"/>
          </a:p>
        </p:txBody>
      </p:sp>
    </p:spTree>
    <p:extLst>
      <p:ext uri="{BB962C8B-B14F-4D97-AF65-F5344CB8AC3E}">
        <p14:creationId xmlns:p14="http://schemas.microsoft.com/office/powerpoint/2010/main" val="3298111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0931C-CA12-4E50-961F-BE86A1227181}" type="datetime1">
              <a:rPr lang="zh-CN" altLang="en-US" smtClean="0"/>
              <a:t>2018/10/13</a:t>
            </a:fld>
            <a:endParaRPr lang="zh-CN" alt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smtClean="0"/>
              <a:t>王旭，先进气体探测器研讨会，</a:t>
            </a:r>
            <a:r>
              <a:rPr lang="en-US" altLang="zh-CN" smtClean="0"/>
              <a:t>2018/10</a:t>
            </a:r>
            <a:endParaRPr lang="zh-CN"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3F91C-D76F-4D78-9FC7-1D44E8DF4679}" type="slidenum">
              <a:rPr lang="zh-CN" altLang="en-US" smtClean="0"/>
              <a:t>‹#›</a:t>
            </a:fld>
            <a:endParaRPr lang="zh-CN" altLang="en-US"/>
          </a:p>
        </p:txBody>
      </p:sp>
    </p:spTree>
    <p:extLst>
      <p:ext uri="{BB962C8B-B14F-4D97-AF65-F5344CB8AC3E}">
        <p14:creationId xmlns:p14="http://schemas.microsoft.com/office/powerpoint/2010/main" val="2740536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1.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62" y="6091838"/>
            <a:ext cx="9144000" cy="77015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dirty="0">
              <a:solidFill>
                <a:schemeClr val="tx1"/>
              </a:solidFill>
              <a:ea typeface="楷体" panose="02010609060101010101" pitchFamily="49" charset="-122"/>
            </a:endParaRPr>
          </a:p>
        </p:txBody>
      </p:sp>
      <p:sp>
        <p:nvSpPr>
          <p:cNvPr id="7" name="圆角矩形 6"/>
          <p:cNvSpPr/>
          <p:nvPr/>
        </p:nvSpPr>
        <p:spPr>
          <a:xfrm rot="16200000" flipV="1">
            <a:off x="7855526" y="5992414"/>
            <a:ext cx="776272" cy="975117"/>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351"/>
          </a:p>
        </p:txBody>
      </p:sp>
      <p:grpSp>
        <p:nvGrpSpPr>
          <p:cNvPr id="8" name="组合 7"/>
          <p:cNvGrpSpPr/>
          <p:nvPr/>
        </p:nvGrpSpPr>
        <p:grpSpPr>
          <a:xfrm rot="16200000">
            <a:off x="8620286" y="6348705"/>
            <a:ext cx="786252" cy="272512"/>
            <a:chOff x="6507038" y="462977"/>
            <a:chExt cx="2430800" cy="471379"/>
          </a:xfrm>
        </p:grpSpPr>
        <p:grpSp>
          <p:nvGrpSpPr>
            <p:cNvPr id="9" name="组合 8"/>
            <p:cNvGrpSpPr/>
            <p:nvPr/>
          </p:nvGrpSpPr>
          <p:grpSpPr>
            <a:xfrm flipV="1">
              <a:off x="6507038" y="462977"/>
              <a:ext cx="1917435" cy="471379"/>
              <a:chOff x="810775" y="1533962"/>
              <a:chExt cx="7782374" cy="1913206"/>
            </a:xfrm>
          </p:grpSpPr>
          <p:sp>
            <p:nvSpPr>
              <p:cNvPr id="11" name="圆角矩形 10"/>
              <p:cNvSpPr/>
              <p:nvPr/>
            </p:nvSpPr>
            <p:spPr>
              <a:xfrm>
                <a:off x="2848247"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圆角矩形 11"/>
              <p:cNvSpPr/>
              <p:nvPr/>
            </p:nvSpPr>
            <p:spPr>
              <a:xfrm>
                <a:off x="810775"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3" name="圆角矩形 12"/>
              <p:cNvSpPr/>
              <p:nvPr/>
            </p:nvSpPr>
            <p:spPr>
              <a:xfrm>
                <a:off x="6848755"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4" name="圆角矩形 13"/>
              <p:cNvSpPr/>
              <p:nvPr/>
            </p:nvSpPr>
            <p:spPr>
              <a:xfrm>
                <a:off x="4811283"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sp>
          <p:nvSpPr>
            <p:cNvPr id="10" name="圆角矩形 9"/>
            <p:cNvSpPr/>
            <p:nvPr/>
          </p:nvSpPr>
          <p:spPr>
            <a:xfrm flipV="1">
              <a:off x="8508051" y="462977"/>
              <a:ext cx="429787" cy="471379"/>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421" y="117914"/>
            <a:ext cx="1055356" cy="1085131"/>
          </a:xfrm>
          <a:prstGeom prst="rect">
            <a:avLst/>
          </a:prstGeom>
        </p:spPr>
      </p:pic>
      <p:sp>
        <p:nvSpPr>
          <p:cNvPr id="31" name="Freeform 96"/>
          <p:cNvSpPr>
            <a:spLocks/>
          </p:cNvSpPr>
          <p:nvPr/>
        </p:nvSpPr>
        <p:spPr bwMode="auto">
          <a:xfrm>
            <a:off x="7889260" y="4785718"/>
            <a:ext cx="726055" cy="552691"/>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mc:AlternateContent xmlns:mc="http://schemas.openxmlformats.org/markup-compatibility/2006" xmlns:a14="http://schemas.microsoft.com/office/drawing/2010/main">
        <mc:Choice Requires="a14">
          <p:sp>
            <p:nvSpPr>
              <p:cNvPr id="5" name="矩形 4"/>
              <p:cNvSpPr/>
              <p:nvPr/>
            </p:nvSpPr>
            <p:spPr>
              <a:xfrm>
                <a:off x="1337094" y="3146011"/>
                <a:ext cx="6493327" cy="669992"/>
              </a:xfrm>
              <a:prstGeom prst="rect">
                <a:avLst/>
              </a:prstGeom>
            </p:spPr>
            <p:txBody>
              <a:bodyPr wrap="square">
                <a:spAutoFit/>
              </a:bodyPr>
              <a:lstStyle/>
              <a:p>
                <a:pPr algn="ctr"/>
                <a14:m>
                  <m:oMath xmlns:m="http://schemas.openxmlformats.org/officeDocument/2006/math">
                    <m:sSup>
                      <m:sSupPr>
                        <m:ctrlPr>
                          <a:rPr lang="en-US" altLang="zh-CN" i="1" smtClean="0">
                            <a:latin typeface="Cambria Math" panose="02040503050406030204" pitchFamily="18" charset="0"/>
                          </a:rPr>
                        </m:ctrlPr>
                      </m:sSupPr>
                      <m:e>
                        <m:r>
                          <a:rPr lang="en-US" altLang="zh-CN" i="1">
                            <a:latin typeface="Cambria Math" panose="02040503050406030204" pitchFamily="18" charset="0"/>
                          </a:rPr>
                          <m:t>𝑋𝑢</m:t>
                        </m:r>
                        <m:r>
                          <a:rPr lang="en-US" altLang="zh-CN" i="1">
                            <a:latin typeface="Cambria Math" panose="02040503050406030204" pitchFamily="18" charset="0"/>
                          </a:rPr>
                          <m:t> </m:t>
                        </m:r>
                        <m:r>
                          <a:rPr lang="en-US" altLang="zh-CN" i="1">
                            <a:latin typeface="Cambria Math" panose="02040503050406030204" pitchFamily="18" charset="0"/>
                          </a:rPr>
                          <m:t>𝑊𝑎𝑛𝑔</m:t>
                        </m:r>
                      </m:e>
                      <m:sup>
                        <m:r>
                          <a:rPr lang="en-US" altLang="zh-CN" i="1">
                            <a:latin typeface="Cambria Math" panose="02040503050406030204" pitchFamily="18" charset="0"/>
                          </a:rPr>
                          <m:t>1</m:t>
                        </m:r>
                      </m:sup>
                    </m:sSup>
                    <m:r>
                      <a:rPr lang="en-US" altLang="zh-CN" b="0" i="1" smtClean="0">
                        <a:latin typeface="Cambria Math" panose="02040503050406030204" pitchFamily="18" charset="0"/>
                      </a:rPr>
                      <m:t>,</m:t>
                    </m:r>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 </m:t>
                        </m:r>
                        <m:r>
                          <a:rPr lang="en-US" altLang="zh-CN" b="0" i="1" smtClean="0">
                            <a:latin typeface="Cambria Math" panose="02040503050406030204" pitchFamily="18" charset="0"/>
                          </a:rPr>
                          <m:t>𝑌𝑖</m:t>
                        </m:r>
                        <m:r>
                          <a:rPr lang="en-US" altLang="zh-CN" b="0" i="1" smtClean="0">
                            <a:latin typeface="Cambria Math" panose="02040503050406030204" pitchFamily="18" charset="0"/>
                          </a:rPr>
                          <m:t> </m:t>
                        </m:r>
                        <m:r>
                          <a:rPr lang="en-US" altLang="zh-CN" b="0" i="1" smtClean="0">
                            <a:latin typeface="Cambria Math" panose="02040503050406030204" pitchFamily="18" charset="0"/>
                          </a:rPr>
                          <m:t>𝑍h𝑜𝑢</m:t>
                        </m:r>
                      </m:e>
                      <m:sup>
                        <m:r>
                          <a:rPr lang="en-US" altLang="zh-CN" b="0" i="1" smtClean="0">
                            <a:latin typeface="Cambria Math" panose="02040503050406030204" pitchFamily="18" charset="0"/>
                          </a:rPr>
                          <m:t>1</m:t>
                        </m:r>
                      </m:sup>
                    </m:sSup>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𝑍h𝑖𝑦𝑜𝑛𝑔</m:t>
                        </m:r>
                        <m:r>
                          <a:rPr lang="en-US" altLang="zh-CN" i="1">
                            <a:latin typeface="Cambria Math" panose="02040503050406030204" pitchFamily="18" charset="0"/>
                          </a:rPr>
                          <m:t> </m:t>
                        </m:r>
                        <m:r>
                          <a:rPr lang="en-US" altLang="zh-CN" i="1">
                            <a:latin typeface="Cambria Math" panose="02040503050406030204" pitchFamily="18" charset="0"/>
                          </a:rPr>
                          <m:t>𝑍h𝑎𝑛𝑔</m:t>
                        </m:r>
                      </m:e>
                      <m:sup>
                        <m:r>
                          <a:rPr lang="en-US" altLang="zh-CN" i="1">
                            <a:latin typeface="Cambria Math" panose="02040503050406030204" pitchFamily="18" charset="0"/>
                          </a:rPr>
                          <m:t>1</m:t>
                        </m:r>
                      </m:sup>
                    </m:sSup>
                  </m:oMath>
                </a14:m>
                <a:r>
                  <a:rPr lang="en-US" altLang="zh-CN" dirty="0" smtClean="0"/>
                  <a:t>, </a:t>
                </a:r>
                <a14:m>
                  <m:oMath xmlns:m="http://schemas.openxmlformats.org/officeDocument/2006/math">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𝐽𝑖𝑎𝑛𝑏𝑒𝑖</m:t>
                        </m:r>
                        <m:r>
                          <a:rPr lang="en-US" altLang="zh-CN" b="0" i="1" smtClean="0">
                            <a:latin typeface="Cambria Math" panose="02040503050406030204" pitchFamily="18" charset="0"/>
                          </a:rPr>
                          <m:t> </m:t>
                        </m:r>
                        <m:r>
                          <a:rPr lang="en-US" altLang="zh-CN" b="0" i="1" smtClean="0">
                            <a:latin typeface="Cambria Math" panose="02040503050406030204" pitchFamily="18" charset="0"/>
                          </a:rPr>
                          <m:t>𝐿𝑖𝑢</m:t>
                        </m:r>
                      </m:e>
                      <m:sup>
                        <m:r>
                          <a:rPr lang="en-US" altLang="zh-CN" i="1">
                            <a:latin typeface="Cambria Math" panose="02040503050406030204" pitchFamily="18" charset="0"/>
                          </a:rPr>
                          <m:t>1</m:t>
                        </m:r>
                      </m:sup>
                    </m:sSup>
                  </m:oMath>
                </a14:m>
                <a:r>
                  <a:rPr lang="en-US" altLang="zh-CN" dirty="0" smtClean="0"/>
                  <a:t>, </a:t>
                </a:r>
                <a14:m>
                  <m:oMath xmlns:m="http://schemas.openxmlformats.org/officeDocument/2006/math">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𝐿𝑢𝑛𝑙𝑖𝑛</m:t>
                        </m:r>
                        <m:r>
                          <a:rPr lang="en-US" altLang="zh-CN" b="0" i="1" smtClean="0">
                            <a:latin typeface="Cambria Math" panose="02040503050406030204" pitchFamily="18" charset="0"/>
                          </a:rPr>
                          <m:t> </m:t>
                        </m:r>
                        <m:r>
                          <a:rPr lang="en-US" altLang="zh-CN" b="0" i="1" smtClean="0">
                            <a:latin typeface="Cambria Math" panose="02040503050406030204" pitchFamily="18" charset="0"/>
                          </a:rPr>
                          <m:t>𝑆h𝑎𝑛𝑔</m:t>
                        </m:r>
                      </m:e>
                      <m:sup>
                        <m:r>
                          <a:rPr lang="en-US" altLang="zh-CN" b="0" i="1" smtClean="0">
                            <a:latin typeface="Cambria Math" panose="02040503050406030204" pitchFamily="18" charset="0"/>
                          </a:rPr>
                          <m:t>2</m:t>
                        </m:r>
                      </m:sup>
                    </m:sSup>
                  </m:oMath>
                </a14:m>
                <a:r>
                  <a:rPr lang="en-US" altLang="zh-CN" dirty="0" smtClean="0"/>
                  <a:t>, </a:t>
                </a:r>
                <a14:m>
                  <m:oMath xmlns:m="http://schemas.openxmlformats.org/officeDocument/2006/math">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𝑌𝑜𝑛𝑔𝑎𝑛</m:t>
                        </m:r>
                        <m:r>
                          <a:rPr lang="en-US" altLang="zh-CN" b="0" i="1" smtClean="0">
                            <a:latin typeface="Cambria Math" panose="02040503050406030204" pitchFamily="18" charset="0"/>
                          </a:rPr>
                          <m:t> </m:t>
                        </m:r>
                        <m:r>
                          <a:rPr lang="en-US" altLang="zh-CN" b="0" i="1" smtClean="0">
                            <a:latin typeface="Cambria Math" panose="02040503050406030204" pitchFamily="18" charset="0"/>
                          </a:rPr>
                          <m:t>𝐿𝑖𝑢</m:t>
                        </m:r>
                      </m:e>
                      <m:sup>
                        <m:r>
                          <a:rPr lang="en-US" altLang="zh-CN" b="0" i="1" smtClean="0">
                            <a:latin typeface="Cambria Math" panose="02040503050406030204" pitchFamily="18" charset="0"/>
                          </a:rPr>
                          <m:t>3</m:t>
                        </m:r>
                      </m:sup>
                    </m:sSup>
                  </m:oMath>
                </a14:m>
                <a:endParaRPr lang="zh-CN" altLang="en-US" u="sng" dirty="0"/>
              </a:p>
            </p:txBody>
          </p:sp>
        </mc:Choice>
        <mc:Fallback xmlns="">
          <p:sp>
            <p:nvSpPr>
              <p:cNvPr id="5" name="矩形 4"/>
              <p:cNvSpPr>
                <a:spLocks noRot="1" noChangeAspect="1" noMove="1" noResize="1" noEditPoints="1" noAdjustHandles="1" noChangeArrowheads="1" noChangeShapeType="1" noTextEdit="1"/>
              </p:cNvSpPr>
              <p:nvPr/>
            </p:nvSpPr>
            <p:spPr>
              <a:xfrm>
                <a:off x="1337094" y="3146011"/>
                <a:ext cx="6493327" cy="669992"/>
              </a:xfrm>
              <a:prstGeom prst="rect">
                <a:avLst/>
              </a:prstGeom>
              <a:blipFill rotWithShape="0">
                <a:blip r:embed="rId4"/>
                <a:stretch>
                  <a:fillRect t="-4545" b="-10000"/>
                </a:stretch>
              </a:blipFill>
            </p:spPr>
            <p:txBody>
              <a:bodyPr/>
              <a:lstStyle/>
              <a:p>
                <a:r>
                  <a:rPr lang="zh-CN" altLang="en-US">
                    <a:noFill/>
                  </a:rPr>
                  <a:t> </a:t>
                </a:r>
              </a:p>
            </p:txBody>
          </p:sp>
        </mc:Fallback>
      </mc:AlternateContent>
      <p:sp>
        <p:nvSpPr>
          <p:cNvPr id="48" name="页脚占位符 47"/>
          <p:cNvSpPr>
            <a:spLocks noGrp="1"/>
          </p:cNvSpPr>
          <p:nvPr>
            <p:ph type="ftr" sz="quarter" idx="11"/>
          </p:nvPr>
        </p:nvSpPr>
        <p:spPr>
          <a:xfrm>
            <a:off x="3070275" y="6316030"/>
            <a:ext cx="3086100" cy="365125"/>
          </a:xfrm>
        </p:spPr>
        <p:txBody>
          <a:bodyPr/>
          <a:lstStyle/>
          <a:p>
            <a:r>
              <a:rPr lang="zh-CN" altLang="en-US" smtClean="0">
                <a:solidFill>
                  <a:schemeClr val="tx1"/>
                </a:solidFill>
              </a:rPr>
              <a:t>王旭，先进气体探测器研讨会，</a:t>
            </a:r>
            <a:r>
              <a:rPr lang="en-US" altLang="zh-CN" smtClean="0">
                <a:solidFill>
                  <a:schemeClr val="tx1"/>
                </a:solidFill>
              </a:rPr>
              <a:t>2018/10</a:t>
            </a:r>
            <a:endParaRPr lang="zh-CN" altLang="en-US" dirty="0">
              <a:solidFill>
                <a:schemeClr val="tx1"/>
              </a:solidFill>
            </a:endParaRPr>
          </a:p>
        </p:txBody>
      </p:sp>
      <p:sp>
        <p:nvSpPr>
          <p:cNvPr id="49" name="灯片编号占位符 48"/>
          <p:cNvSpPr>
            <a:spLocks noGrp="1"/>
          </p:cNvSpPr>
          <p:nvPr>
            <p:ph type="sldNum" sz="quarter" idx="12"/>
          </p:nvPr>
        </p:nvSpPr>
        <p:spPr>
          <a:xfrm>
            <a:off x="6386388" y="6344357"/>
            <a:ext cx="2057400" cy="365125"/>
          </a:xfrm>
        </p:spPr>
        <p:txBody>
          <a:bodyPr/>
          <a:lstStyle/>
          <a:p>
            <a:fld id="{A71463D4-8BD5-4DE2-8700-175551979419}" type="slidenum">
              <a:rPr lang="zh-CN" altLang="en-US" smtClean="0">
                <a:solidFill>
                  <a:schemeClr val="tx1"/>
                </a:solidFill>
              </a:rPr>
              <a:t>1</a:t>
            </a:fld>
            <a:endParaRPr lang="zh-CN" altLang="en-US" dirty="0">
              <a:solidFill>
                <a:schemeClr val="tx1"/>
              </a:solidFill>
            </a:endParaRPr>
          </a:p>
        </p:txBody>
      </p:sp>
      <p:sp>
        <p:nvSpPr>
          <p:cNvPr id="17" name="文本框 16"/>
          <p:cNvSpPr txBox="1"/>
          <p:nvPr/>
        </p:nvSpPr>
        <p:spPr>
          <a:xfrm>
            <a:off x="555361" y="1833586"/>
            <a:ext cx="8115927" cy="1200329"/>
          </a:xfrm>
          <a:prstGeom prst="rect">
            <a:avLst/>
          </a:prstGeom>
          <a:noFill/>
        </p:spPr>
        <p:txBody>
          <a:bodyPr wrap="square" rtlCol="0">
            <a:spAutoFit/>
          </a:bodyPr>
          <a:lstStyle/>
          <a:p>
            <a:pPr algn="ctr"/>
            <a:r>
              <a:rPr lang="en-US" altLang="zh-CN" sz="3600" b="1" dirty="0" smtClean="0"/>
              <a:t>Study of DLC photocathode for PICOSEC detectors based on </a:t>
            </a:r>
            <a:r>
              <a:rPr lang="en-US" altLang="zh-CN" sz="3600" b="1" dirty="0" err="1" smtClean="0"/>
              <a:t>Micromegas</a:t>
            </a:r>
            <a:endParaRPr lang="zh-CN" altLang="en-US" sz="3600" b="1" dirty="0"/>
          </a:p>
        </p:txBody>
      </p:sp>
      <p:sp>
        <p:nvSpPr>
          <p:cNvPr id="2" name="矩形 1"/>
          <p:cNvSpPr/>
          <p:nvPr/>
        </p:nvSpPr>
        <p:spPr>
          <a:xfrm>
            <a:off x="342092" y="4214401"/>
            <a:ext cx="8543685" cy="1708160"/>
          </a:xfrm>
          <a:prstGeom prst="rect">
            <a:avLst/>
          </a:prstGeom>
        </p:spPr>
        <p:txBody>
          <a:bodyPr wrap="square">
            <a:spAutoFit/>
          </a:bodyPr>
          <a:lstStyle/>
          <a:p>
            <a:pPr marL="228600" indent="-228600">
              <a:lnSpc>
                <a:spcPct val="150000"/>
              </a:lnSpc>
              <a:buAutoNum type="arabicPeriod"/>
            </a:pPr>
            <a:r>
              <a:rPr lang="en-US" altLang="zh-CN" sz="1400" dirty="0" smtClean="0">
                <a:ea typeface="楷体" panose="02010609060101010101" pitchFamily="49" charset="-122"/>
              </a:rPr>
              <a:t>State </a:t>
            </a:r>
            <a:r>
              <a:rPr lang="en-US" altLang="zh-CN" sz="1400" dirty="0">
                <a:ea typeface="楷体" panose="02010609060101010101" pitchFamily="49" charset="-122"/>
              </a:rPr>
              <a:t>Key Laboratory of Particle Detection and </a:t>
            </a:r>
            <a:r>
              <a:rPr lang="en-US" altLang="zh-CN" sz="1400" dirty="0" smtClean="0">
                <a:ea typeface="楷体" panose="02010609060101010101" pitchFamily="49" charset="-122"/>
              </a:rPr>
              <a:t>Electronics, University of Science and Technology of China</a:t>
            </a:r>
          </a:p>
          <a:p>
            <a:pPr marL="228600" indent="-228600">
              <a:lnSpc>
                <a:spcPct val="150000"/>
              </a:lnSpc>
              <a:buAutoNum type="arabicPeriod"/>
            </a:pPr>
            <a:r>
              <a:rPr lang="en-US" altLang="zh-CN" sz="1400" dirty="0" smtClean="0">
                <a:ea typeface="楷体" panose="02010609060101010101" pitchFamily="49" charset="-122"/>
              </a:rPr>
              <a:t>State Key Laboratory of Solid Lubrication, Lanzhou Institute of Chemical Physics, Chinese Academy of Science</a:t>
            </a:r>
          </a:p>
          <a:p>
            <a:pPr marL="228600" indent="-228600">
              <a:lnSpc>
                <a:spcPct val="150000"/>
              </a:lnSpc>
              <a:buAutoNum type="arabicPeriod"/>
            </a:pPr>
            <a:r>
              <a:rPr lang="en-US" altLang="zh-CN" sz="1400" dirty="0" smtClean="0">
                <a:ea typeface="楷体" panose="02010609060101010101" pitchFamily="49" charset="-122"/>
              </a:rPr>
              <a:t>State Key Laboratory of Transient Optics and </a:t>
            </a:r>
            <a:r>
              <a:rPr lang="en-US" altLang="zh-CN" sz="1400" dirty="0">
                <a:ea typeface="楷体" panose="02010609060101010101" pitchFamily="49" charset="-122"/>
              </a:rPr>
              <a:t>Photonics , Xi'an Institute of Optics and Precision Mechanics</a:t>
            </a:r>
            <a:r>
              <a:rPr lang="en-US" altLang="zh-CN" sz="1400" dirty="0" smtClean="0">
                <a:ea typeface="楷体" panose="02010609060101010101" pitchFamily="49" charset="-122"/>
              </a:rPr>
              <a:t>, Chinese </a:t>
            </a:r>
            <a:r>
              <a:rPr lang="en-US" altLang="zh-CN" sz="1400" dirty="0">
                <a:ea typeface="楷体" panose="02010609060101010101" pitchFamily="49" charset="-122"/>
              </a:rPr>
              <a:t>Academy of Sciences</a:t>
            </a:r>
          </a:p>
          <a:p>
            <a:pPr marL="228600" indent="-228600">
              <a:lnSpc>
                <a:spcPct val="150000"/>
              </a:lnSpc>
              <a:buAutoNum type="arabicPeriod"/>
            </a:pPr>
            <a:endParaRPr lang="en-US" altLang="zh-CN" sz="1400" dirty="0">
              <a:ea typeface="楷体" panose="02010609060101010101" pitchFamily="49" charset="-122"/>
            </a:endParaRPr>
          </a:p>
        </p:txBody>
      </p:sp>
      <p:cxnSp>
        <p:nvCxnSpPr>
          <p:cNvPr id="4" name="直接连接符 3"/>
          <p:cNvCxnSpPr/>
          <p:nvPr/>
        </p:nvCxnSpPr>
        <p:spPr>
          <a:xfrm>
            <a:off x="1971675" y="3501104"/>
            <a:ext cx="10605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706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 y="6265476"/>
            <a:ext cx="9201665" cy="592524"/>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defPPr>
              <a:defRPr lang="zh-CN"/>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420" y="117911"/>
            <a:ext cx="1055356" cy="1085130"/>
          </a:xfrm>
          <a:prstGeom prst="rect">
            <a:avLst/>
          </a:prstGeom>
        </p:spPr>
      </p:pic>
      <p:sp>
        <p:nvSpPr>
          <p:cNvPr id="11" name="文本框 10"/>
          <p:cNvSpPr txBox="1"/>
          <p:nvPr/>
        </p:nvSpPr>
        <p:spPr>
          <a:xfrm>
            <a:off x="415719" y="337310"/>
            <a:ext cx="2621423" cy="646331"/>
          </a:xfrm>
          <a:prstGeom prst="rect">
            <a:avLst/>
          </a:prstGeom>
          <a:noFill/>
        </p:spPr>
        <p:txBody>
          <a:bodyPr wrap="none" rtlCol="0">
            <a:spAutoFit/>
          </a:bodyPr>
          <a:lstStyle/>
          <a:p>
            <a:r>
              <a:rPr lang="en-US" altLang="zh-CN" sz="3600" dirty="0" smtClean="0"/>
              <a:t>Data analysis</a:t>
            </a:r>
            <a:endParaRPr lang="zh-CN" altLang="en-US" sz="3600" dirty="0"/>
          </a:p>
        </p:txBody>
      </p:sp>
      <p:pic>
        <p:nvPicPr>
          <p:cNvPr id="8" name="图片 7" descr="F:\2017\1_束流文章\3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550258"/>
            <a:ext cx="4735904" cy="3487389"/>
          </a:xfrm>
          <a:prstGeom prst="rect">
            <a:avLst/>
          </a:prstGeom>
          <a:noFill/>
          <a:ln>
            <a:noFill/>
          </a:ln>
        </p:spPr>
      </p:pic>
      <p:pic>
        <p:nvPicPr>
          <p:cNvPr id="9" name="图片 8" descr="F:\2017\1_束流文章\3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8003" y="3015980"/>
            <a:ext cx="2043997" cy="1463079"/>
          </a:xfrm>
          <a:prstGeom prst="rect">
            <a:avLst/>
          </a:prstGeom>
          <a:noFill/>
          <a:ln>
            <a:noFill/>
          </a:ln>
        </p:spPr>
      </p:pic>
      <p:sp>
        <p:nvSpPr>
          <p:cNvPr id="2" name="矩形 1"/>
          <p:cNvSpPr/>
          <p:nvPr/>
        </p:nvSpPr>
        <p:spPr>
          <a:xfrm>
            <a:off x="168219" y="4872487"/>
            <a:ext cx="4766090" cy="1323439"/>
          </a:xfrm>
          <a:prstGeom prst="rect">
            <a:avLst/>
          </a:prstGeom>
        </p:spPr>
        <p:txBody>
          <a:bodyPr wrap="square">
            <a:spAutoFit/>
          </a:bodyPr>
          <a:lstStyle/>
          <a:p>
            <a:pPr marL="285750" indent="-285750">
              <a:buFont typeface="Arial" panose="020B0604020202020204" pitchFamily="34" charset="0"/>
              <a:buChar char="•"/>
            </a:pPr>
            <a:r>
              <a:rPr lang="en-US" altLang="zh-CN" sz="1600" kern="0" dirty="0" smtClean="0">
                <a:latin typeface="Calibri" panose="020F0502020204030204" pitchFamily="34" charset="0"/>
                <a:cs typeface="Times New Roman" panose="02020603050405020304" pitchFamily="18" charset="0"/>
              </a:rPr>
              <a:t>Blue : Sample waveform of PICOSEC detector generated by 150 GeV muon</a:t>
            </a:r>
          </a:p>
          <a:p>
            <a:pPr marL="285750" indent="-285750">
              <a:buFont typeface="Arial" panose="020B0604020202020204" pitchFamily="34" charset="0"/>
              <a:buChar char="•"/>
            </a:pPr>
            <a:r>
              <a:rPr lang="en-US" altLang="zh-CN" sz="1600" kern="0" dirty="0" smtClean="0">
                <a:latin typeface="Calibri" panose="020F0502020204030204" pitchFamily="34" charset="0"/>
                <a:cs typeface="Times New Roman" panose="02020603050405020304" pitchFamily="18" charset="0"/>
              </a:rPr>
              <a:t>Red : Related MCP PMT signal</a:t>
            </a:r>
          </a:p>
          <a:p>
            <a:pPr marL="285750" indent="-285750">
              <a:buFont typeface="Arial" panose="020B0604020202020204" pitchFamily="34" charset="0"/>
              <a:buChar char="•"/>
            </a:pPr>
            <a:r>
              <a:rPr lang="en-US" altLang="zh-CN" sz="1600" kern="0" dirty="0" smtClean="0">
                <a:latin typeface="Calibri" panose="020F0502020204030204" pitchFamily="34" charset="0"/>
                <a:cs typeface="Times New Roman" panose="02020603050405020304" pitchFamily="18" charset="0"/>
              </a:rPr>
              <a:t>Signal Arrival Time: time difference between PICOSEC and MCP PMT (Timing with CFD)</a:t>
            </a:r>
            <a:endParaRPr lang="zh-CN" altLang="en-US" sz="1600" dirty="0"/>
          </a:p>
        </p:txBody>
      </p:sp>
      <p:sp>
        <p:nvSpPr>
          <p:cNvPr id="12" name="矩形 11"/>
          <p:cNvSpPr/>
          <p:nvPr/>
        </p:nvSpPr>
        <p:spPr>
          <a:xfrm>
            <a:off x="4572000" y="4872487"/>
            <a:ext cx="4766090" cy="584775"/>
          </a:xfrm>
          <a:prstGeom prst="rect">
            <a:avLst/>
          </a:prstGeom>
        </p:spPr>
        <p:txBody>
          <a:bodyPr wrap="square">
            <a:spAutoFit/>
          </a:bodyPr>
          <a:lstStyle/>
          <a:p>
            <a:pPr marL="285750" indent="-285750">
              <a:buFont typeface="Arial" panose="020B0604020202020204" pitchFamily="34" charset="0"/>
              <a:buChar char="•"/>
            </a:pPr>
            <a:r>
              <a:rPr lang="en-US" altLang="zh-CN" sz="1600" kern="0" dirty="0" smtClean="0">
                <a:latin typeface="Calibri" panose="020F0502020204030204" pitchFamily="34" charset="0"/>
                <a:cs typeface="Times New Roman" panose="02020603050405020304" pitchFamily="18" charset="0"/>
              </a:rPr>
              <a:t>Single photoelectron calibration: UV lamp</a:t>
            </a:r>
          </a:p>
          <a:p>
            <a:pPr marL="285750" indent="-285750">
              <a:buFont typeface="Arial" panose="020B0604020202020204" pitchFamily="34" charset="0"/>
              <a:buChar char="•"/>
            </a:pPr>
            <a:r>
              <a:rPr lang="en-US" altLang="zh-CN" sz="1600" kern="0" dirty="0" smtClean="0">
                <a:latin typeface="Calibri" panose="020F0502020204030204" pitchFamily="34" charset="0"/>
                <a:cs typeface="Times New Roman" panose="02020603050405020304" pitchFamily="18" charset="0"/>
              </a:rPr>
              <a:t>Fit function: </a:t>
            </a:r>
            <a:r>
              <a:rPr lang="en-US" altLang="zh-CN" sz="1600" kern="0" dirty="0" err="1" smtClean="0">
                <a:latin typeface="Calibri" panose="020F0502020204030204" pitchFamily="34" charset="0"/>
                <a:cs typeface="Times New Roman" panose="02020603050405020304" pitchFamily="18" charset="0"/>
              </a:rPr>
              <a:t>Polya</a:t>
            </a:r>
            <a:r>
              <a:rPr lang="en-US" altLang="zh-CN" sz="1600" kern="0" dirty="0" smtClean="0">
                <a:latin typeface="Calibri" panose="020F0502020204030204" pitchFamily="34" charset="0"/>
                <a:cs typeface="Times New Roman" panose="02020603050405020304" pitchFamily="18" charset="0"/>
              </a:rPr>
              <a:t> distribution</a:t>
            </a:r>
          </a:p>
        </p:txBody>
      </p:sp>
      <p:sp>
        <p:nvSpPr>
          <p:cNvPr id="5" name="文本框 4"/>
          <p:cNvSpPr txBox="1"/>
          <p:nvPr/>
        </p:nvSpPr>
        <p:spPr>
          <a:xfrm>
            <a:off x="1409191" y="1065576"/>
            <a:ext cx="2069221" cy="461665"/>
          </a:xfrm>
          <a:prstGeom prst="rect">
            <a:avLst/>
          </a:prstGeom>
          <a:noFill/>
        </p:spPr>
        <p:txBody>
          <a:bodyPr wrap="none" rtlCol="0">
            <a:spAutoFit/>
          </a:bodyPr>
          <a:lstStyle/>
          <a:p>
            <a:r>
              <a:rPr lang="en-US" altLang="zh-CN" sz="2400" dirty="0" smtClean="0">
                <a:solidFill>
                  <a:srgbClr val="FF0000"/>
                </a:solidFill>
              </a:rPr>
              <a:t>Time Response</a:t>
            </a:r>
            <a:endParaRPr lang="zh-CN" altLang="en-US" sz="2400" dirty="0">
              <a:solidFill>
                <a:srgbClr val="FF0000"/>
              </a:solidFill>
            </a:endParaRPr>
          </a:p>
        </p:txBody>
      </p:sp>
      <p:sp>
        <p:nvSpPr>
          <p:cNvPr id="10" name="页脚占位符 9"/>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14" name="灯片编号占位符 13"/>
          <p:cNvSpPr>
            <a:spLocks noGrp="1"/>
          </p:cNvSpPr>
          <p:nvPr>
            <p:ph type="sldNum" sz="quarter" idx="12"/>
          </p:nvPr>
        </p:nvSpPr>
        <p:spPr/>
        <p:txBody>
          <a:bodyPr/>
          <a:lstStyle/>
          <a:p>
            <a:fld id="{B9F3F91C-D76F-4D78-9FC7-1D44E8DF4679}" type="slidenum">
              <a:rPr lang="zh-CN" altLang="en-US" smtClean="0"/>
              <a:t>10</a:t>
            </a:fld>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7787" y="1455731"/>
            <a:ext cx="4731299" cy="3416756"/>
          </a:xfrm>
          <a:prstGeom prst="rect">
            <a:avLst/>
          </a:prstGeom>
        </p:spPr>
      </p:pic>
      <p:sp>
        <p:nvSpPr>
          <p:cNvPr id="4" name="矩形 3"/>
          <p:cNvSpPr/>
          <p:nvPr/>
        </p:nvSpPr>
        <p:spPr>
          <a:xfrm>
            <a:off x="5798886" y="1229022"/>
            <a:ext cx="1914525" cy="492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572000" y="834044"/>
            <a:ext cx="3566465" cy="954107"/>
          </a:xfrm>
          <a:prstGeom prst="rect">
            <a:avLst/>
          </a:prstGeom>
          <a:noFill/>
        </p:spPr>
        <p:txBody>
          <a:bodyPr wrap="square" rtlCol="0">
            <a:spAutoFit/>
          </a:bodyPr>
          <a:lstStyle/>
          <a:p>
            <a:pPr algn="just"/>
            <a:r>
              <a:rPr lang="en-US" altLang="zh-CN" sz="2400" dirty="0" err="1" smtClean="0">
                <a:solidFill>
                  <a:srgbClr val="FF0000"/>
                </a:solidFill>
              </a:rPr>
              <a:t>N</a:t>
            </a:r>
            <a:r>
              <a:rPr lang="en-US" altLang="zh-CN" sz="2400" baseline="-25000" dirty="0" err="1" smtClean="0">
                <a:solidFill>
                  <a:srgbClr val="FF0000"/>
                </a:solidFill>
              </a:rPr>
              <a:t>pe</a:t>
            </a:r>
            <a:r>
              <a:rPr lang="en-US" altLang="zh-CN" sz="1600" dirty="0" smtClean="0">
                <a:solidFill>
                  <a:srgbClr val="FF0000"/>
                </a:solidFill>
              </a:rPr>
              <a:t>: mean number of photoelectrons generated by Cherenkov light on the surface of DLC layer</a:t>
            </a:r>
            <a:endParaRPr lang="zh-CN" altLang="en-US" sz="1600" dirty="0">
              <a:solidFill>
                <a:srgbClr val="FF0000"/>
              </a:solidFill>
            </a:endParaRPr>
          </a:p>
        </p:txBody>
      </p:sp>
      <p:pic>
        <p:nvPicPr>
          <p:cNvPr id="15" name="图片 14"/>
          <p:cNvPicPr>
            <a:picLocks noChangeAspect="1"/>
          </p:cNvPicPr>
          <p:nvPr/>
        </p:nvPicPr>
        <p:blipFill>
          <a:blip r:embed="rId7"/>
          <a:stretch>
            <a:fillRect/>
          </a:stretch>
        </p:blipFill>
        <p:spPr>
          <a:xfrm>
            <a:off x="4611565" y="5422476"/>
            <a:ext cx="3198265" cy="504706"/>
          </a:xfrm>
          <a:prstGeom prst="rect">
            <a:avLst/>
          </a:prstGeom>
        </p:spPr>
      </p:pic>
      <mc:AlternateContent xmlns:mc="http://schemas.openxmlformats.org/markup-compatibility/2006" xmlns:a14="http://schemas.microsoft.com/office/drawing/2010/main">
        <mc:Choice Requires="a14">
          <p:sp>
            <p:nvSpPr>
              <p:cNvPr id="16" name="矩形 15"/>
              <p:cNvSpPr/>
              <p:nvPr/>
            </p:nvSpPr>
            <p:spPr>
              <a:xfrm>
                <a:off x="4766090" y="5749596"/>
                <a:ext cx="4572000" cy="367601"/>
              </a:xfrm>
              <a:prstGeom prst="rect">
                <a:avLst/>
              </a:prstGeom>
            </p:spPr>
            <p:txBody>
              <a:bodyPr>
                <a:spAutoFit/>
              </a:bodyPr>
              <a:lstStyle/>
              <a:p>
                <a:r>
                  <a:rPr lang="en-US" altLang="zh-CN" sz="1600" kern="0" dirty="0" smtClean="0">
                    <a:latin typeface="Calibri" panose="020F0502020204030204" pitchFamily="34" charset="0"/>
                    <a:cs typeface="Times New Roman" panose="02020603050405020304" pitchFamily="18" charset="0"/>
                  </a:rPr>
                  <a:t>f = 1</a:t>
                </a:r>
                <a:r>
                  <a:rPr lang="en-US" altLang="zh-CN" sz="1600" kern="0" dirty="0">
                    <a:latin typeface="Calibri" panose="020F0502020204030204" pitchFamily="34" charset="0"/>
                    <a:cs typeface="Times New Roman" panose="02020603050405020304" pitchFamily="18" charset="0"/>
                  </a:rPr>
                  <a:t>/(1+</a:t>
                </a:r>
                <a:r>
                  <a:rPr lang="el-GR" altLang="zh-CN" sz="1600" kern="0" dirty="0">
                    <a:latin typeface="Calibri" panose="020F0502020204030204" pitchFamily="34" charset="0"/>
                    <a:cs typeface="Times New Roman" panose="02020603050405020304" pitchFamily="18" charset="0"/>
                  </a:rPr>
                  <a:t>θ</a:t>
                </a:r>
                <a:r>
                  <a:rPr lang="en-US" altLang="zh-CN" sz="1600" kern="0" dirty="0" smtClean="0">
                    <a:latin typeface="Calibri" panose="020F0502020204030204" pitchFamily="34" charset="0"/>
                    <a:cs typeface="Times New Roman" panose="02020603050405020304" pitchFamily="18" charset="0"/>
                  </a:rPr>
                  <a:t>):</a:t>
                </a:r>
                <a:r>
                  <a:rPr lang="zh-CN" altLang="en-US" sz="1600" kern="0" dirty="0" smtClean="0">
                    <a:latin typeface="Calibri" panose="020F0502020204030204" pitchFamily="34" charset="0"/>
                    <a:cs typeface="Times New Roman" panose="02020603050405020304" pitchFamily="18" charset="0"/>
                  </a:rPr>
                  <a:t> </a:t>
                </a:r>
                <a:r>
                  <a:rPr lang="en-US" altLang="zh-CN" sz="1600" kern="0" dirty="0">
                    <a:latin typeface="Calibri" panose="020F0502020204030204" pitchFamily="34" charset="0"/>
                    <a:cs typeface="Times New Roman" panose="02020603050405020304" pitchFamily="18" charset="0"/>
                  </a:rPr>
                  <a:t>relative gain </a:t>
                </a:r>
                <a:r>
                  <a:rPr lang="en-US" altLang="zh-CN" sz="1600" kern="0" dirty="0" smtClean="0">
                    <a:latin typeface="Calibri" panose="020F0502020204030204" pitchFamily="34" charset="0"/>
                    <a:cs typeface="Times New Roman" panose="02020603050405020304" pitchFamily="18" charset="0"/>
                  </a:rPr>
                  <a:t>variance</a:t>
                </a:r>
                <a14:m>
                  <m:oMath xmlns:m="http://schemas.openxmlformats.org/officeDocument/2006/math">
                    <m:r>
                      <a:rPr lang="en-US" altLang="zh-CN" sz="1600" kern="0">
                        <a:latin typeface="Cambria Math" panose="02040503050406030204" pitchFamily="18" charset="0"/>
                        <a:cs typeface="Times New Roman" panose="02020603050405020304" pitchFamily="18" charset="0"/>
                      </a:rPr>
                      <m:t> </m:t>
                    </m:r>
                    <m:r>
                      <a:rPr lang="en-US" altLang="zh-CN" sz="1600" b="0" i="0" kern="0" smtClean="0">
                        <a:latin typeface="Cambria Math" panose="02040503050406030204" pitchFamily="18" charset="0"/>
                        <a:cs typeface="Times New Roman" panose="02020603050405020304" pitchFamily="18" charset="0"/>
                      </a:rPr>
                      <m:t>   </m:t>
                    </m:r>
                    <m:bar>
                      <m:barPr>
                        <m:pos m:val="top"/>
                        <m:ctrlPr>
                          <a:rPr lang="en-US" altLang="zh-CN" sz="1600" i="1" kern="0">
                            <a:latin typeface="Cambria Math" panose="02040503050406030204" pitchFamily="18" charset="0"/>
                            <a:cs typeface="Times New Roman" panose="02020603050405020304" pitchFamily="18" charset="0"/>
                          </a:rPr>
                        </m:ctrlPr>
                      </m:barPr>
                      <m:e>
                        <m:r>
                          <a:rPr lang="en-US" altLang="zh-CN" sz="1600" kern="0">
                            <a:latin typeface="Cambria Math" panose="02040503050406030204" pitchFamily="18" charset="0"/>
                            <a:cs typeface="Times New Roman" panose="02020603050405020304" pitchFamily="18" charset="0"/>
                          </a:rPr>
                          <m:t>𝑄</m:t>
                        </m:r>
                      </m:e>
                    </m:bar>
                  </m:oMath>
                </a14:m>
                <a:r>
                  <a:rPr lang="en-US" altLang="zh-CN" sz="1600" kern="0" dirty="0">
                    <a:latin typeface="Calibri" panose="020F0502020204030204" pitchFamily="34" charset="0"/>
                    <a:cs typeface="Times New Roman" panose="02020603050405020304" pitchFamily="18" charset="0"/>
                  </a:rPr>
                  <a:t>: mean</a:t>
                </a:r>
                <a:r>
                  <a:rPr lang="zh-CN" altLang="en-US" sz="1600" kern="0" dirty="0">
                    <a:latin typeface="Calibri" panose="020F0502020204030204" pitchFamily="34" charset="0"/>
                    <a:cs typeface="Times New Roman" panose="02020603050405020304" pitchFamily="18" charset="0"/>
                  </a:rPr>
                  <a:t> </a:t>
                </a:r>
              </a:p>
            </p:txBody>
          </p:sp>
        </mc:Choice>
        <mc:Fallback xmlns="">
          <p:sp>
            <p:nvSpPr>
              <p:cNvPr id="16" name="矩形 15"/>
              <p:cNvSpPr>
                <a:spLocks noRot="1" noChangeAspect="1" noMove="1" noResize="1" noEditPoints="1" noAdjustHandles="1" noChangeArrowheads="1" noChangeShapeType="1" noTextEdit="1"/>
              </p:cNvSpPr>
              <p:nvPr/>
            </p:nvSpPr>
            <p:spPr>
              <a:xfrm>
                <a:off x="4766090" y="5749596"/>
                <a:ext cx="4572000" cy="367601"/>
              </a:xfrm>
              <a:prstGeom prst="rect">
                <a:avLst/>
              </a:prstGeom>
              <a:blipFill rotWithShape="0">
                <a:blip r:embed="rId8"/>
                <a:stretch>
                  <a:fillRect l="-800" b="-21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89244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110932228"/>
              </p:ext>
            </p:extLst>
          </p:nvPr>
        </p:nvGraphicFramePr>
        <p:xfrm>
          <a:off x="1096245" y="983641"/>
          <a:ext cx="6734175" cy="3932165"/>
        </p:xfrm>
        <a:graphic>
          <a:graphicData uri="http://schemas.openxmlformats.org/drawingml/2006/table">
            <a:tbl>
              <a:tblPr firstRow="1" bandRow="1">
                <a:tableStyleId>{5C22544A-7EE6-4342-B048-85BDC9FD1C3A}</a:tableStyleId>
              </a:tblPr>
              <a:tblGrid>
                <a:gridCol w="2395907"/>
                <a:gridCol w="2232537"/>
                <a:gridCol w="2105731"/>
              </a:tblGrid>
              <a:tr h="891658">
                <a:tc>
                  <a:txBody>
                    <a:bodyPr/>
                    <a:lstStyle/>
                    <a:p>
                      <a:pPr algn="ctr">
                        <a:spcAft>
                          <a:spcPts val="0"/>
                        </a:spcAft>
                      </a:pPr>
                      <a:r>
                        <a:rPr lang="en-US" sz="1800" kern="100" dirty="0">
                          <a:effectLst/>
                        </a:rPr>
                        <a:t>Thickness of DLC film (nm)</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dirty="0" err="1" smtClean="0">
                          <a:solidFill>
                            <a:schemeClr val="bg1"/>
                          </a:solidFill>
                        </a:rPr>
                        <a:t>N</a:t>
                      </a:r>
                      <a:r>
                        <a:rPr lang="en-US" altLang="zh-CN" sz="1800" baseline="-25000" dirty="0" err="1" smtClean="0">
                          <a:solidFill>
                            <a:schemeClr val="bg1"/>
                          </a:solidFill>
                        </a:rPr>
                        <a:t>pe</a:t>
                      </a:r>
                      <a:r>
                        <a:rPr lang="en-US" sz="1800" kern="100" dirty="0" smtClean="0">
                          <a:effectLst/>
                        </a:rPr>
                        <a:t>/per muon</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rPr>
                        <a:t>Detection efficiency for muons</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69988">
                <a:tc>
                  <a:txBody>
                    <a:bodyPr/>
                    <a:lstStyle/>
                    <a:p>
                      <a:pPr algn="ctr">
                        <a:spcAft>
                          <a:spcPts val="0"/>
                        </a:spcAft>
                      </a:pPr>
                      <a:r>
                        <a:rPr lang="en-US" sz="1800" kern="100" dirty="0">
                          <a:effectLst/>
                        </a:rPr>
                        <a:t>1</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smtClean="0">
                          <a:effectLst/>
                        </a:rPr>
                        <a:t>Bad</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smtClean="0">
                          <a:effectLst/>
                        </a:rPr>
                        <a:t>Bad</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69988">
                <a:tc>
                  <a:txBody>
                    <a:bodyPr/>
                    <a:lstStyle/>
                    <a:p>
                      <a:pPr algn="ctr">
                        <a:spcAft>
                          <a:spcPts val="0"/>
                        </a:spcAft>
                      </a:pPr>
                      <a:r>
                        <a:rPr lang="en-US" sz="1800" kern="100" dirty="0">
                          <a:effectLst/>
                        </a:rPr>
                        <a:t>2.5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rPr>
                        <a:t>3.7</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effectLst/>
                        </a:rPr>
                        <a:t>97%</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69988">
                <a:tc>
                  <a:txBody>
                    <a:bodyPr/>
                    <a:lstStyle/>
                    <a:p>
                      <a:pPr algn="ctr">
                        <a:spcAft>
                          <a:spcPts val="0"/>
                        </a:spcAft>
                      </a:pPr>
                      <a:r>
                        <a:rPr lang="en-US" altLang="zh-CN" sz="1800" kern="100" dirty="0" smtClean="0">
                          <a:effectLst/>
                          <a:latin typeface="Calibri" panose="020F0502020204030204" pitchFamily="34" charset="0"/>
                          <a:ea typeface="宋体" panose="02010600030101010101" pitchFamily="2" charset="-122"/>
                          <a:cs typeface="Times New Roman" panose="02020603050405020304" pitchFamily="18" charset="0"/>
                        </a:rPr>
                        <a:t>2.5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kern="100" dirty="0" smtClean="0">
                          <a:effectLst/>
                          <a:latin typeface="Calibri" panose="020F0502020204030204" pitchFamily="34" charset="0"/>
                          <a:ea typeface="宋体" panose="02010600030101010101" pitchFamily="2" charset="-122"/>
                          <a:cs typeface="Times New Roman" panose="02020603050405020304" pitchFamily="18" charset="0"/>
                        </a:rPr>
                        <a:t>3.5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kern="100" dirty="0" smtClean="0">
                          <a:effectLst/>
                          <a:latin typeface="Calibri" panose="020F0502020204030204" pitchFamily="34" charset="0"/>
                          <a:ea typeface="宋体" panose="02010600030101010101" pitchFamily="2" charset="-122"/>
                          <a:cs typeface="Times New Roman" panose="02020603050405020304" pitchFamily="18" charset="0"/>
                        </a:rPr>
                        <a:t>95%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69988">
                <a:tc>
                  <a:txBody>
                    <a:bodyPr/>
                    <a:lstStyle/>
                    <a:p>
                      <a:pPr algn="ctr">
                        <a:spcAft>
                          <a:spcPts val="0"/>
                        </a:spcAft>
                      </a:pPr>
                      <a:r>
                        <a:rPr lang="en-US" altLang="zh-CN" sz="1800" kern="100" dirty="0" smtClean="0">
                          <a:effectLst/>
                          <a:latin typeface="Calibri" panose="020F0502020204030204" pitchFamily="34" charset="0"/>
                          <a:ea typeface="宋体" panose="02010600030101010101" pitchFamily="2" charset="-122"/>
                          <a:cs typeface="Times New Roman" panose="02020603050405020304" pitchFamily="18" charset="0"/>
                        </a:rPr>
                        <a:t>2.5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kern="100" dirty="0" smtClean="0">
                          <a:effectLst/>
                          <a:latin typeface="Calibri" panose="020F0502020204030204" pitchFamily="34" charset="0"/>
                          <a:ea typeface="宋体" panose="02010600030101010101" pitchFamily="2" charset="-122"/>
                          <a:cs typeface="Times New Roman" panose="02020603050405020304" pitchFamily="18" charset="0"/>
                        </a:rPr>
                        <a:t>3.4</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kern="100" dirty="0" smtClean="0">
                          <a:effectLst/>
                          <a:latin typeface="Calibri" panose="020F0502020204030204" pitchFamily="34" charset="0"/>
                          <a:ea typeface="宋体" panose="02010600030101010101" pitchFamily="2" charset="-122"/>
                          <a:cs typeface="Times New Roman" panose="02020603050405020304" pitchFamily="18" charset="0"/>
                        </a:rPr>
                        <a:t>94%</a:t>
                      </a:r>
                    </a:p>
                  </a:txBody>
                  <a:tcPr marL="68580" marR="68580" marT="0" marB="0" anchor="ctr"/>
                </a:tc>
              </a:tr>
              <a:tr h="369988">
                <a:tc>
                  <a:txBody>
                    <a:bodyPr/>
                    <a:lstStyle/>
                    <a:p>
                      <a:pPr algn="ctr">
                        <a:spcAft>
                          <a:spcPts val="0"/>
                        </a:spcAft>
                      </a:pPr>
                      <a:r>
                        <a:rPr lang="en-US" sz="1800" kern="100">
                          <a:effectLst/>
                        </a:rPr>
                        <a:t>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rPr>
                        <a:t>3.4</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effectLst/>
                        </a:rPr>
                        <a:t>94%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69988">
                <a:tc>
                  <a:txBody>
                    <a:bodyPr/>
                    <a:lstStyle/>
                    <a:p>
                      <a:pPr algn="ctr">
                        <a:spcAft>
                          <a:spcPts val="0"/>
                        </a:spcAft>
                      </a:pPr>
                      <a:r>
                        <a:rPr lang="en-US" sz="1800" kern="100">
                          <a:effectLst/>
                        </a:rPr>
                        <a:t>7.5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rPr>
                        <a:t>2.2</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effectLst/>
                        </a:rPr>
                        <a:t>70%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69988">
                <a:tc>
                  <a:txBody>
                    <a:bodyPr/>
                    <a:lstStyle/>
                    <a:p>
                      <a:pPr algn="ctr">
                        <a:spcAft>
                          <a:spcPts val="0"/>
                        </a:spcAft>
                      </a:pPr>
                      <a:r>
                        <a:rPr lang="en-US" sz="1800" kern="100" dirty="0">
                          <a:effectLst/>
                        </a:rPr>
                        <a:t>10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rPr>
                        <a:t>1.7</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rPr>
                        <a:t>68%</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450591">
                <a:tc>
                  <a:txBody>
                    <a:bodyPr/>
                    <a:lstStyle/>
                    <a:p>
                      <a:pPr algn="ctr"/>
                      <a:r>
                        <a:rPr lang="en-US" altLang="zh-CN" sz="2000" dirty="0" smtClean="0">
                          <a:solidFill>
                            <a:srgbClr val="FF0000"/>
                          </a:solidFill>
                        </a:rPr>
                        <a:t>5 nm Cr + 18</a:t>
                      </a:r>
                      <a:r>
                        <a:rPr lang="en-US" altLang="zh-CN" sz="2000" baseline="0" dirty="0" smtClean="0">
                          <a:solidFill>
                            <a:srgbClr val="FF0000"/>
                          </a:solidFill>
                        </a:rPr>
                        <a:t> nm </a:t>
                      </a:r>
                      <a:r>
                        <a:rPr lang="en-US" altLang="zh-CN" sz="2000" baseline="0" dirty="0" err="1" smtClean="0">
                          <a:solidFill>
                            <a:srgbClr val="FF0000"/>
                          </a:solidFill>
                        </a:rPr>
                        <a:t>CsI</a:t>
                      </a:r>
                      <a:endParaRPr lang="zh-CN" altLang="en-US" sz="2000" dirty="0">
                        <a:solidFill>
                          <a:srgbClr val="FF0000"/>
                        </a:solidFill>
                      </a:endParaRPr>
                    </a:p>
                  </a:txBody>
                  <a:tcPr/>
                </a:tc>
                <a:tc>
                  <a:txBody>
                    <a:bodyPr/>
                    <a:lstStyle/>
                    <a:p>
                      <a:pPr algn="ctr"/>
                      <a:r>
                        <a:rPr lang="en-US" altLang="zh-CN" sz="2000" dirty="0" smtClean="0">
                          <a:solidFill>
                            <a:srgbClr val="FF0000"/>
                          </a:solidFill>
                        </a:rPr>
                        <a:t>7.4</a:t>
                      </a:r>
                      <a:endParaRPr lang="zh-CN" altLang="en-US" sz="2000" dirty="0">
                        <a:solidFill>
                          <a:srgbClr val="FF0000"/>
                        </a:solidFill>
                      </a:endParaRPr>
                    </a:p>
                  </a:txBody>
                  <a:tcPr/>
                </a:tc>
                <a:tc>
                  <a:txBody>
                    <a:bodyPr/>
                    <a:lstStyle/>
                    <a:p>
                      <a:pPr algn="ctr"/>
                      <a:r>
                        <a:rPr lang="en-US" altLang="zh-CN" sz="2000" dirty="0" smtClean="0">
                          <a:solidFill>
                            <a:srgbClr val="FF0000"/>
                          </a:solidFill>
                        </a:rPr>
                        <a:t>100%</a:t>
                      </a:r>
                      <a:endParaRPr lang="zh-CN" altLang="en-US" sz="2000" dirty="0">
                        <a:solidFill>
                          <a:srgbClr val="FF0000"/>
                        </a:solidFill>
                      </a:endParaRPr>
                    </a:p>
                  </a:txBody>
                  <a:tcPr/>
                </a:tc>
              </a:tr>
            </a:tbl>
          </a:graphicData>
        </a:graphic>
      </p:graphicFrame>
      <p:sp>
        <p:nvSpPr>
          <p:cNvPr id="3" name="文本框 2"/>
          <p:cNvSpPr txBox="1"/>
          <p:nvPr/>
        </p:nvSpPr>
        <p:spPr>
          <a:xfrm>
            <a:off x="415719" y="337310"/>
            <a:ext cx="6994731" cy="646331"/>
          </a:xfrm>
          <a:prstGeom prst="rect">
            <a:avLst/>
          </a:prstGeom>
          <a:noFill/>
        </p:spPr>
        <p:txBody>
          <a:bodyPr wrap="square" rtlCol="0">
            <a:spAutoFit/>
          </a:bodyPr>
          <a:lstStyle/>
          <a:p>
            <a:r>
              <a:rPr lang="en-US" altLang="zh-CN" sz="3600" dirty="0" err="1">
                <a:solidFill>
                  <a:schemeClr val="tx1">
                    <a:lumMod val="95000"/>
                    <a:lumOff val="5000"/>
                  </a:schemeClr>
                </a:solidFill>
              </a:rPr>
              <a:t>N</a:t>
            </a:r>
            <a:r>
              <a:rPr lang="en-US" altLang="zh-CN" sz="3600" baseline="-25000" dirty="0" err="1">
                <a:solidFill>
                  <a:schemeClr val="tx1">
                    <a:lumMod val="95000"/>
                    <a:lumOff val="5000"/>
                  </a:schemeClr>
                </a:solidFill>
              </a:rPr>
              <a:t>pe</a:t>
            </a:r>
            <a:r>
              <a:rPr lang="en-US" altLang="zh-CN" sz="3600" dirty="0" smtClean="0"/>
              <a:t> results of different DLC samples</a:t>
            </a:r>
          </a:p>
        </p:txBody>
      </p:sp>
      <p:sp>
        <p:nvSpPr>
          <p:cNvPr id="4" name="文本框 3"/>
          <p:cNvSpPr txBox="1"/>
          <p:nvPr/>
        </p:nvSpPr>
        <p:spPr>
          <a:xfrm>
            <a:off x="539544" y="4930522"/>
            <a:ext cx="8604456" cy="1692771"/>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smtClean="0"/>
              <a:t>Beam tests results confirm the laser results</a:t>
            </a:r>
          </a:p>
          <a:p>
            <a:pPr marL="342900" indent="-342900">
              <a:buFont typeface="Arial" panose="020B0604020202020204" pitchFamily="34" charset="0"/>
              <a:buChar char="•"/>
            </a:pPr>
            <a:r>
              <a:rPr lang="en-US" altLang="zh-CN" sz="2000" dirty="0" smtClean="0"/>
              <a:t>2.5 nm sample is currently the optimal one , with </a:t>
            </a:r>
            <a:r>
              <a:rPr lang="en-US" altLang="zh-CN" sz="2000" dirty="0">
                <a:solidFill>
                  <a:srgbClr val="FF0000"/>
                </a:solidFill>
              </a:rPr>
              <a:t>3.7</a:t>
            </a:r>
            <a:r>
              <a:rPr lang="en-US" altLang="zh-CN" sz="2000" dirty="0"/>
              <a:t> </a:t>
            </a:r>
            <a:r>
              <a:rPr lang="en-US" altLang="zh-CN" sz="2000" dirty="0" err="1"/>
              <a:t>N</a:t>
            </a:r>
            <a:r>
              <a:rPr lang="en-US" altLang="zh-CN" sz="2000" baseline="-25000" dirty="0" err="1"/>
              <a:t>pe</a:t>
            </a:r>
            <a:r>
              <a:rPr lang="en-US" altLang="zh-CN" sz="2000" baseline="-25000" dirty="0">
                <a:solidFill>
                  <a:srgbClr val="FF0000"/>
                </a:solidFill>
              </a:rPr>
              <a:t> </a:t>
            </a:r>
            <a:r>
              <a:rPr lang="en-US" altLang="zh-CN" sz="2000" dirty="0" smtClean="0"/>
              <a:t>/per muon and </a:t>
            </a:r>
            <a:r>
              <a:rPr lang="en-US" altLang="zh-CN" sz="2000" dirty="0" smtClean="0">
                <a:solidFill>
                  <a:srgbClr val="FF0000"/>
                </a:solidFill>
              </a:rPr>
              <a:t>97%</a:t>
            </a:r>
            <a:r>
              <a:rPr lang="en-US" altLang="zh-CN" sz="2000" dirty="0" smtClean="0"/>
              <a:t> efficiency (</a:t>
            </a:r>
            <a:r>
              <a:rPr lang="en-US" altLang="zh-CN" sz="2000" dirty="0" smtClean="0">
                <a:solidFill>
                  <a:schemeClr val="accent1">
                    <a:lumMod val="75000"/>
                  </a:schemeClr>
                </a:solidFill>
              </a:rPr>
              <a:t>the best results of several 2.5 nm samples</a:t>
            </a:r>
            <a:r>
              <a:rPr lang="en-US" altLang="zh-CN" sz="2000" dirty="0" smtClean="0"/>
              <a:t>)</a:t>
            </a:r>
          </a:p>
          <a:p>
            <a:pPr marL="342900" indent="-342900">
              <a:buFont typeface="Arial" panose="020B0604020202020204" pitchFamily="34" charset="0"/>
              <a:buChar char="•"/>
            </a:pPr>
            <a:r>
              <a:rPr lang="en-US" altLang="zh-CN" sz="2000" dirty="0" smtClean="0"/>
              <a:t>These results are repeatable: </a:t>
            </a:r>
          </a:p>
          <a:p>
            <a:r>
              <a:rPr lang="en-US" altLang="zh-CN" sz="2000" dirty="0"/>
              <a:t>	</a:t>
            </a:r>
            <a:endParaRPr lang="zh-CN" altLang="en-US" sz="2000" dirty="0"/>
          </a:p>
        </p:txBody>
      </p:sp>
      <p:sp>
        <p:nvSpPr>
          <p:cNvPr id="5" name="矩形 4"/>
          <p:cNvSpPr/>
          <p:nvPr/>
        </p:nvSpPr>
        <p:spPr>
          <a:xfrm>
            <a:off x="2" y="6265476"/>
            <a:ext cx="9201665" cy="592524"/>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defPPr>
              <a:defRPr lang="zh-CN"/>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420" y="117911"/>
            <a:ext cx="1055356" cy="1085130"/>
          </a:xfrm>
          <a:prstGeom prst="rect">
            <a:avLst/>
          </a:prstGeom>
        </p:spPr>
      </p:pic>
      <p:sp>
        <p:nvSpPr>
          <p:cNvPr id="7" name="页脚占位符 6"/>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8" name="灯片编号占位符 7"/>
          <p:cNvSpPr>
            <a:spLocks noGrp="1"/>
          </p:cNvSpPr>
          <p:nvPr>
            <p:ph type="sldNum" sz="quarter" idx="12"/>
          </p:nvPr>
        </p:nvSpPr>
        <p:spPr/>
        <p:txBody>
          <a:bodyPr/>
          <a:lstStyle/>
          <a:p>
            <a:fld id="{B9F3F91C-D76F-4D78-9FC7-1D44E8DF4679}" type="slidenum">
              <a:rPr lang="zh-CN" altLang="en-US" smtClean="0"/>
              <a:t>11</a:t>
            </a:fld>
            <a:endParaRPr lang="zh-CN" altLang="en-US"/>
          </a:p>
        </p:txBody>
      </p:sp>
    </p:spTree>
    <p:extLst>
      <p:ext uri="{BB962C8B-B14F-4D97-AF65-F5344CB8AC3E}">
        <p14:creationId xmlns:p14="http://schemas.microsoft.com/office/powerpoint/2010/main" val="1517087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70802352"/>
              </p:ext>
            </p:extLst>
          </p:nvPr>
        </p:nvGraphicFramePr>
        <p:xfrm>
          <a:off x="1096245" y="1134736"/>
          <a:ext cx="6734175" cy="3877791"/>
        </p:xfrm>
        <a:graphic>
          <a:graphicData uri="http://schemas.openxmlformats.org/drawingml/2006/table">
            <a:tbl>
              <a:tblPr firstRow="1" bandRow="1">
                <a:tableStyleId>{5C22544A-7EE6-4342-B048-85BDC9FD1C3A}</a:tableStyleId>
              </a:tblPr>
              <a:tblGrid>
                <a:gridCol w="2395907"/>
                <a:gridCol w="2232537"/>
                <a:gridCol w="2105731"/>
              </a:tblGrid>
              <a:tr h="841045">
                <a:tc>
                  <a:txBody>
                    <a:bodyPr/>
                    <a:lstStyle/>
                    <a:p>
                      <a:pPr algn="ctr">
                        <a:spcAft>
                          <a:spcPts val="0"/>
                        </a:spcAft>
                      </a:pPr>
                      <a:r>
                        <a:rPr lang="en-US" sz="1800" kern="100" dirty="0" smtClean="0">
                          <a:effectLst/>
                        </a:rPr>
                        <a:t>Radiator</a:t>
                      </a:r>
                    </a:p>
                    <a:p>
                      <a:pPr algn="ctr">
                        <a:spcAft>
                          <a:spcPts val="0"/>
                        </a:spcAft>
                      </a:pPr>
                      <a:r>
                        <a:rPr lang="en-US" sz="1800" kern="100" dirty="0" smtClean="0">
                          <a:effectLst/>
                        </a:rPr>
                        <a:t>MgF</a:t>
                      </a:r>
                      <a:r>
                        <a:rPr lang="en-US" sz="1200" kern="100" dirty="0" smtClean="0">
                          <a:effectLst/>
                        </a:rPr>
                        <a:t>2</a:t>
                      </a:r>
                      <a:r>
                        <a:rPr lang="en-US" sz="1800" kern="100" dirty="0" smtClean="0">
                          <a:effectLst/>
                        </a:rPr>
                        <a:t> </a:t>
                      </a:r>
                      <a:r>
                        <a:rPr lang="en-US" altLang="zh-CN" sz="1800" kern="100" dirty="0" smtClean="0">
                          <a:effectLst/>
                        </a:rPr>
                        <a:t>(mm)</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smtClean="0">
                          <a:effectLst/>
                        </a:rPr>
                        <a:t>Photocathode</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dirty="0" err="1" smtClean="0">
                          <a:solidFill>
                            <a:schemeClr val="bg1"/>
                          </a:solidFill>
                        </a:rPr>
                        <a:t>N</a:t>
                      </a:r>
                      <a:r>
                        <a:rPr lang="en-US" altLang="zh-CN" sz="1800" baseline="-25000" dirty="0" err="1" smtClean="0">
                          <a:solidFill>
                            <a:schemeClr val="bg1"/>
                          </a:solidFill>
                        </a:rPr>
                        <a:t>pe</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48986">
                <a:tc>
                  <a:txBody>
                    <a:bodyPr/>
                    <a:lstStyle/>
                    <a:p>
                      <a:pPr algn="ctr">
                        <a:spcAft>
                          <a:spcPts val="0"/>
                        </a:spcAft>
                      </a:pPr>
                      <a:r>
                        <a:rPr lang="en-US" sz="1800" kern="100" dirty="0" smtClean="0">
                          <a:effectLst/>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smtClean="0">
                          <a:effectLst/>
                        </a:rPr>
                        <a:t>Cr + </a:t>
                      </a:r>
                      <a:r>
                        <a:rPr lang="en-US" altLang="zh-CN" sz="1800" kern="100" baseline="0" dirty="0" err="1" smtClean="0">
                          <a:effectLst/>
                        </a:rPr>
                        <a:t>CsI</a:t>
                      </a:r>
                      <a:r>
                        <a:rPr lang="en-US" altLang="zh-CN" sz="2400" kern="100" baseline="0" dirty="0" smtClean="0">
                          <a:effectLst/>
                        </a:rPr>
                        <a:t>(</a:t>
                      </a:r>
                      <a:r>
                        <a:rPr lang="en-US" altLang="zh-CN" sz="1400" kern="100" baseline="0" dirty="0" smtClean="0">
                          <a:effectLst/>
                        </a:rPr>
                        <a:t>2 nm </a:t>
                      </a:r>
                      <a:r>
                        <a:rPr lang="en-US" altLang="zh-CN" sz="1400" kern="100" baseline="0" dirty="0" err="1" smtClean="0">
                          <a:effectLst/>
                        </a:rPr>
                        <a:t>LiF</a:t>
                      </a:r>
                      <a:r>
                        <a:rPr lang="en-US" altLang="zh-CN" sz="1400" kern="100" baseline="0" dirty="0" smtClean="0">
                          <a:effectLst/>
                        </a:rPr>
                        <a:t> layer</a:t>
                      </a:r>
                      <a:r>
                        <a:rPr lang="en-US" altLang="zh-CN" sz="2400" kern="100" baseline="0" dirty="0" smtClean="0">
                          <a:effectLst/>
                        </a:rPr>
                        <a: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smtClean="0">
                          <a:effectLst/>
                        </a:rPr>
                        <a:t>&lt;1</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48986">
                <a:tc>
                  <a:txBody>
                    <a:bodyPr/>
                    <a:lstStyle/>
                    <a:p>
                      <a:pPr algn="ctr">
                        <a:spcAft>
                          <a:spcPts val="0"/>
                        </a:spcAft>
                      </a:pPr>
                      <a:r>
                        <a:rPr lang="en-US" sz="1800" kern="100" dirty="0" smtClean="0">
                          <a:effectLst/>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kern="100" dirty="0" smtClean="0">
                          <a:effectLst/>
                        </a:rPr>
                        <a:t>Cr</a:t>
                      </a:r>
                      <a:r>
                        <a:rPr lang="en-US" altLang="zh-CN" sz="1800" kern="100" baseline="0" dirty="0" smtClean="0">
                          <a:effectLst/>
                        </a:rPr>
                        <a:t> + </a:t>
                      </a:r>
                      <a:r>
                        <a:rPr lang="en-US" altLang="zh-CN" sz="1800" kern="100" dirty="0" err="1" smtClean="0">
                          <a:solidFill>
                            <a:schemeClr val="dk1"/>
                          </a:solidFill>
                          <a:effectLst/>
                          <a:latin typeface="+mn-lt"/>
                          <a:ea typeface="+mn-ea"/>
                          <a:cs typeface="+mn-cs"/>
                        </a:rPr>
                        <a:t>CsI</a:t>
                      </a:r>
                      <a:r>
                        <a:rPr lang="en-US" altLang="zh-CN" sz="1800" kern="100" dirty="0" smtClean="0">
                          <a:solidFill>
                            <a:schemeClr val="dk1"/>
                          </a:solidFill>
                          <a:effectLst/>
                          <a:latin typeface="+mn-lt"/>
                          <a:ea typeface="+mn-ea"/>
                          <a:cs typeface="+mn-cs"/>
                        </a:rPr>
                        <a:t>(</a:t>
                      </a:r>
                      <a:r>
                        <a:rPr lang="en-US" altLang="zh-CN" sz="1400" kern="100" dirty="0" smtClean="0">
                          <a:solidFill>
                            <a:schemeClr val="dk1"/>
                          </a:solidFill>
                          <a:effectLst/>
                          <a:latin typeface="+mn-lt"/>
                          <a:ea typeface="+mn-ea"/>
                          <a:cs typeface="+mn-cs"/>
                        </a:rPr>
                        <a:t>2</a:t>
                      </a:r>
                      <a:r>
                        <a:rPr lang="en-US" altLang="zh-CN" sz="1400" kern="100" baseline="0" dirty="0" smtClean="0">
                          <a:effectLst/>
                        </a:rPr>
                        <a:t> nm MgF</a:t>
                      </a:r>
                      <a:r>
                        <a:rPr lang="en-US" altLang="zh-CN" sz="1400" kern="100" baseline="-25000" dirty="0" smtClean="0">
                          <a:effectLst/>
                        </a:rPr>
                        <a:t>2</a:t>
                      </a:r>
                      <a:r>
                        <a:rPr lang="en-US" altLang="zh-CN" sz="1400" kern="100" baseline="0" dirty="0" smtClean="0">
                          <a:effectLst/>
                        </a:rPr>
                        <a:t> layer</a:t>
                      </a:r>
                      <a:r>
                        <a:rPr lang="en-US" altLang="zh-CN" sz="1800" kern="100" baseline="0" dirty="0" smtClean="0">
                          <a:effectLst/>
                        </a:rPr>
                        <a: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kern="100" dirty="0" smtClean="0">
                          <a:effectLst/>
                        </a:rPr>
                        <a:t>3.55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48986">
                <a:tc>
                  <a:txBody>
                    <a:bodyPr/>
                    <a:lstStyle/>
                    <a:p>
                      <a:pPr algn="ctr">
                        <a:spcAft>
                          <a:spcPts val="0"/>
                        </a:spcAft>
                      </a:pPr>
                      <a:r>
                        <a:rPr lang="en-US" sz="1800" kern="100" dirty="0" smtClean="0">
                          <a:effectLst/>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smtClean="0">
                          <a:effectLst/>
                        </a:rPr>
                        <a:t>20 nm Cr</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kern="100" dirty="0" smtClean="0">
                          <a:effectLst/>
                        </a:rPr>
                        <a:t>0.66</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48986">
                <a:tc>
                  <a:txBody>
                    <a:bodyPr/>
                    <a:lstStyle/>
                    <a:p>
                      <a:pPr algn="ctr">
                        <a:spcAft>
                          <a:spcPts val="0"/>
                        </a:spcAft>
                      </a:pPr>
                      <a:r>
                        <a:rPr lang="en-US" sz="1800" kern="100" dirty="0" smtClean="0">
                          <a:effectLst/>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kern="100" dirty="0" smtClean="0">
                          <a:effectLst/>
                        </a:rPr>
                        <a:t>6</a:t>
                      </a:r>
                      <a:r>
                        <a:rPr lang="en-US" altLang="zh-CN" sz="1800" kern="100" baseline="0" dirty="0" smtClean="0">
                          <a:effectLst/>
                        </a:rPr>
                        <a:t> nm Al</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kern="100" dirty="0" smtClean="0">
                          <a:effectLst/>
                        </a:rPr>
                        <a:t>1.69</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48986">
                <a:tc>
                  <a:txBody>
                    <a:bodyPr/>
                    <a:lstStyle/>
                    <a:p>
                      <a:pPr algn="ctr">
                        <a:spcAft>
                          <a:spcPts val="0"/>
                        </a:spcAft>
                      </a:pPr>
                      <a:r>
                        <a:rPr lang="en-US" sz="1800" kern="100" dirty="0" smtClean="0">
                          <a:effectLst/>
                        </a:rPr>
                        <a:t>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kern="100" dirty="0" smtClean="0">
                          <a:effectLst/>
                        </a:rPr>
                        <a:t>10</a:t>
                      </a:r>
                      <a:r>
                        <a:rPr lang="en-US" altLang="zh-CN" sz="1800" kern="100" baseline="0" dirty="0" smtClean="0">
                          <a:effectLst/>
                        </a:rPr>
                        <a:t> nm Cr</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kern="100" dirty="0" smtClean="0">
                          <a:effectLst/>
                        </a:rPr>
                        <a:t>2.15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425014">
                <a:tc>
                  <a:txBody>
                    <a:bodyPr/>
                    <a:lstStyle/>
                    <a:p>
                      <a:pPr algn="ctr"/>
                      <a:r>
                        <a:rPr lang="en-US" altLang="zh-CN" sz="2000" dirty="0" smtClean="0"/>
                        <a:t>5</a:t>
                      </a:r>
                      <a:endParaRPr lang="zh-CN" altLang="en-US" sz="2000" dirty="0">
                        <a:solidFill>
                          <a:srgbClr val="FF0000"/>
                        </a:solidFill>
                      </a:endParaRPr>
                    </a:p>
                  </a:txBody>
                  <a:tcPr/>
                </a:tc>
                <a:tc>
                  <a:txBody>
                    <a:bodyPr/>
                    <a:lstStyle/>
                    <a:p>
                      <a:pPr algn="ctr"/>
                      <a:r>
                        <a:rPr lang="en-US" altLang="zh-CN" sz="2000" dirty="0" smtClean="0"/>
                        <a:t>10</a:t>
                      </a:r>
                      <a:r>
                        <a:rPr lang="en-US" altLang="zh-CN" sz="2000" baseline="0" dirty="0" smtClean="0"/>
                        <a:t> nm Al</a:t>
                      </a:r>
                      <a:endParaRPr lang="zh-CN" altLang="en-US" sz="2000" dirty="0">
                        <a:solidFill>
                          <a:srgbClr val="FF0000"/>
                        </a:solidFill>
                      </a:endParaRPr>
                    </a:p>
                  </a:txBody>
                  <a:tcPr/>
                </a:tc>
                <a:tc>
                  <a:txBody>
                    <a:bodyPr/>
                    <a:lstStyle/>
                    <a:p>
                      <a:pPr algn="ctr"/>
                      <a:r>
                        <a:rPr lang="en-US" altLang="zh-CN" sz="2000" dirty="0" smtClean="0"/>
                        <a:t>2.20</a:t>
                      </a:r>
                      <a:endParaRPr lang="zh-CN" altLang="en-US" sz="2000" dirty="0">
                        <a:solidFill>
                          <a:srgbClr val="FF0000"/>
                        </a:solidFill>
                      </a:endParaRPr>
                    </a:p>
                  </a:txBody>
                  <a:tcPr/>
                </a:tc>
              </a:tr>
              <a:tr h="425014">
                <a:tc>
                  <a:txBody>
                    <a:bodyPr/>
                    <a:lstStyle/>
                    <a:p>
                      <a:pPr algn="ctr"/>
                      <a:r>
                        <a:rPr lang="en-US" altLang="zh-CN" sz="2000" dirty="0" smtClean="0"/>
                        <a:t>3</a:t>
                      </a:r>
                      <a:endParaRPr lang="zh-CN" altLang="en-US" sz="2000" dirty="0">
                        <a:solidFill>
                          <a:srgbClr val="FF0000"/>
                        </a:solidFill>
                      </a:endParaRPr>
                    </a:p>
                  </a:txBody>
                  <a:tcPr/>
                </a:tc>
                <a:tc>
                  <a:txBody>
                    <a:bodyPr/>
                    <a:lstStyle/>
                    <a:p>
                      <a:pPr algn="ctr"/>
                      <a:r>
                        <a:rPr lang="en-US" altLang="zh-CN" sz="2000" dirty="0" smtClean="0"/>
                        <a:t>2.5 nm DLC</a:t>
                      </a:r>
                      <a:endParaRPr lang="zh-CN" altLang="en-US" sz="2000" dirty="0">
                        <a:solidFill>
                          <a:srgbClr val="FF0000"/>
                        </a:solidFill>
                      </a:endParaRPr>
                    </a:p>
                  </a:txBody>
                  <a:tcPr/>
                </a:tc>
                <a:tc>
                  <a:txBody>
                    <a:bodyPr/>
                    <a:lstStyle/>
                    <a:p>
                      <a:pPr algn="ctr"/>
                      <a:r>
                        <a:rPr lang="en-US" altLang="zh-CN" sz="2000" dirty="0" smtClean="0"/>
                        <a:t>3.7</a:t>
                      </a:r>
                      <a:endParaRPr lang="zh-CN" altLang="en-US" sz="2000" dirty="0">
                        <a:solidFill>
                          <a:srgbClr val="FF0000"/>
                        </a:solidFill>
                      </a:endParaRPr>
                    </a:p>
                  </a:txBody>
                  <a:tcPr/>
                </a:tc>
              </a:tr>
              <a:tr h="425014">
                <a:tc>
                  <a:txBody>
                    <a:bodyPr/>
                    <a:lstStyle/>
                    <a:p>
                      <a:pPr algn="ctr"/>
                      <a:r>
                        <a:rPr lang="en-US" altLang="zh-CN" sz="2000" dirty="0" smtClean="0"/>
                        <a:t>3</a:t>
                      </a:r>
                      <a:endParaRPr lang="zh-CN" altLang="en-US" sz="2000" dirty="0">
                        <a:solidFill>
                          <a:srgbClr val="FF0000"/>
                        </a:solidFill>
                      </a:endParaRPr>
                    </a:p>
                  </a:txBody>
                  <a:tcPr/>
                </a:tc>
                <a:tc>
                  <a:txBody>
                    <a:bodyPr/>
                    <a:lstStyle/>
                    <a:p>
                      <a:pPr algn="ctr"/>
                      <a:r>
                        <a:rPr lang="en-US" altLang="zh-CN" sz="2000" dirty="0" smtClean="0"/>
                        <a:t>5 nm DLC</a:t>
                      </a:r>
                      <a:endParaRPr lang="zh-CN" altLang="en-US" sz="2000" dirty="0">
                        <a:solidFill>
                          <a:srgbClr val="FF0000"/>
                        </a:solidFill>
                      </a:endParaRPr>
                    </a:p>
                  </a:txBody>
                  <a:tcPr/>
                </a:tc>
                <a:tc>
                  <a:txBody>
                    <a:bodyPr/>
                    <a:lstStyle/>
                    <a:p>
                      <a:pPr algn="ctr"/>
                      <a:r>
                        <a:rPr lang="en-US" altLang="zh-CN" sz="2000" dirty="0" smtClean="0"/>
                        <a:t>3.4</a:t>
                      </a:r>
                      <a:endParaRPr lang="zh-CN" altLang="en-US" sz="2000" dirty="0">
                        <a:solidFill>
                          <a:srgbClr val="FF0000"/>
                        </a:solidFill>
                      </a:endParaRPr>
                    </a:p>
                  </a:txBody>
                  <a:tcPr/>
                </a:tc>
              </a:tr>
            </a:tbl>
          </a:graphicData>
        </a:graphic>
      </p:graphicFrame>
      <p:sp>
        <p:nvSpPr>
          <p:cNvPr id="5" name="矩形 4"/>
          <p:cNvSpPr/>
          <p:nvPr/>
        </p:nvSpPr>
        <p:spPr>
          <a:xfrm>
            <a:off x="2" y="6265476"/>
            <a:ext cx="9201665" cy="592524"/>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defPPr>
              <a:defRPr lang="zh-CN"/>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420" y="117911"/>
            <a:ext cx="1055356" cy="1085130"/>
          </a:xfrm>
          <a:prstGeom prst="rect">
            <a:avLst/>
          </a:prstGeom>
        </p:spPr>
      </p:pic>
      <p:sp>
        <p:nvSpPr>
          <p:cNvPr id="7" name="页脚占位符 6"/>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8" name="灯片编号占位符 7"/>
          <p:cNvSpPr>
            <a:spLocks noGrp="1"/>
          </p:cNvSpPr>
          <p:nvPr>
            <p:ph type="sldNum" sz="quarter" idx="12"/>
          </p:nvPr>
        </p:nvSpPr>
        <p:spPr/>
        <p:txBody>
          <a:bodyPr/>
          <a:lstStyle/>
          <a:p>
            <a:fld id="{B9F3F91C-D76F-4D78-9FC7-1D44E8DF4679}" type="slidenum">
              <a:rPr lang="zh-CN" altLang="en-US" smtClean="0"/>
              <a:t>12</a:t>
            </a:fld>
            <a:endParaRPr lang="zh-CN" altLang="en-US"/>
          </a:p>
        </p:txBody>
      </p:sp>
      <p:sp>
        <p:nvSpPr>
          <p:cNvPr id="9" name="文本框 8"/>
          <p:cNvSpPr txBox="1"/>
          <p:nvPr/>
        </p:nvSpPr>
        <p:spPr>
          <a:xfrm>
            <a:off x="415719" y="337310"/>
            <a:ext cx="7414701" cy="646331"/>
          </a:xfrm>
          <a:prstGeom prst="rect">
            <a:avLst/>
          </a:prstGeom>
          <a:noFill/>
        </p:spPr>
        <p:txBody>
          <a:bodyPr wrap="square" rtlCol="0">
            <a:spAutoFit/>
          </a:bodyPr>
          <a:lstStyle/>
          <a:p>
            <a:r>
              <a:rPr lang="en-US" altLang="zh-CN" sz="3600" dirty="0" err="1">
                <a:solidFill>
                  <a:schemeClr val="tx1">
                    <a:lumMod val="95000"/>
                    <a:lumOff val="5000"/>
                  </a:schemeClr>
                </a:solidFill>
              </a:rPr>
              <a:t>N</a:t>
            </a:r>
            <a:r>
              <a:rPr lang="en-US" altLang="zh-CN" sz="3600" baseline="-25000" dirty="0" err="1">
                <a:solidFill>
                  <a:schemeClr val="tx1">
                    <a:lumMod val="95000"/>
                    <a:lumOff val="5000"/>
                  </a:schemeClr>
                </a:solidFill>
              </a:rPr>
              <a:t>pe</a:t>
            </a:r>
            <a:r>
              <a:rPr lang="en-US" altLang="zh-CN" sz="3600" dirty="0" smtClean="0"/>
              <a:t> results of different photocathodes</a:t>
            </a:r>
          </a:p>
        </p:txBody>
      </p:sp>
      <p:sp>
        <p:nvSpPr>
          <p:cNvPr id="10" name="文本框 9"/>
          <p:cNvSpPr txBox="1"/>
          <p:nvPr/>
        </p:nvSpPr>
        <p:spPr>
          <a:xfrm>
            <a:off x="1096245" y="5163622"/>
            <a:ext cx="7975806" cy="1200329"/>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smtClean="0"/>
              <a:t>Different photocathodes have been studied</a:t>
            </a:r>
          </a:p>
          <a:p>
            <a:pPr marL="342900" indent="-342900">
              <a:buFont typeface="Arial" panose="020B0604020202020204" pitchFamily="34" charset="0"/>
              <a:buChar char="•"/>
            </a:pPr>
            <a:r>
              <a:rPr lang="en-US" altLang="zh-CN" sz="2400" dirty="0" smtClean="0"/>
              <a:t>DLC is promising compared with others</a:t>
            </a:r>
          </a:p>
          <a:p>
            <a:r>
              <a:rPr lang="en-US" altLang="zh-CN" sz="2400" dirty="0"/>
              <a:t>	</a:t>
            </a:r>
            <a:endParaRPr lang="zh-CN" altLang="en-US" sz="2400" dirty="0"/>
          </a:p>
        </p:txBody>
      </p:sp>
    </p:spTree>
    <p:extLst>
      <p:ext uri="{BB962C8B-B14F-4D97-AF65-F5344CB8AC3E}">
        <p14:creationId xmlns:p14="http://schemas.microsoft.com/office/powerpoint/2010/main" val="246264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 y="6265476"/>
            <a:ext cx="9201665" cy="592524"/>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defPPr>
              <a:defRPr lang="zh-CN"/>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420" y="117911"/>
            <a:ext cx="1055356" cy="108513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51" y="1557421"/>
            <a:ext cx="4492079" cy="3046352"/>
          </a:xfrm>
          <a:prstGeom prst="rect">
            <a:avLst/>
          </a:prstGeom>
        </p:spPr>
      </p:pic>
      <p:sp>
        <p:nvSpPr>
          <p:cNvPr id="11" name="文本框 10"/>
          <p:cNvSpPr txBox="1"/>
          <p:nvPr/>
        </p:nvSpPr>
        <p:spPr>
          <a:xfrm>
            <a:off x="415719" y="337310"/>
            <a:ext cx="7622984" cy="646331"/>
          </a:xfrm>
          <a:prstGeom prst="rect">
            <a:avLst/>
          </a:prstGeom>
          <a:noFill/>
        </p:spPr>
        <p:txBody>
          <a:bodyPr wrap="none" rtlCol="0">
            <a:spAutoFit/>
          </a:bodyPr>
          <a:lstStyle/>
          <a:p>
            <a:r>
              <a:rPr lang="en-US" altLang="zh-CN" sz="3600" dirty="0" smtClean="0"/>
              <a:t>Time resolution with DLC photocathode</a:t>
            </a:r>
            <a:endParaRPr lang="zh-CN" altLang="en-US" sz="3600" dirty="0"/>
          </a:p>
        </p:txBody>
      </p:sp>
      <p:sp>
        <p:nvSpPr>
          <p:cNvPr id="12" name="文本框 11"/>
          <p:cNvSpPr txBox="1"/>
          <p:nvPr/>
        </p:nvSpPr>
        <p:spPr>
          <a:xfrm>
            <a:off x="304882" y="4958153"/>
            <a:ext cx="9052132" cy="707886"/>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smtClean="0"/>
              <a:t>Time resolution reaches </a:t>
            </a:r>
            <a:r>
              <a:rPr lang="en-US" altLang="zh-CN" sz="2000" dirty="0" smtClean="0">
                <a:solidFill>
                  <a:srgbClr val="FF0000"/>
                </a:solidFill>
              </a:rPr>
              <a:t>42 </a:t>
            </a:r>
            <a:r>
              <a:rPr lang="en-US" altLang="zh-CN" sz="2000" dirty="0" err="1" smtClean="0">
                <a:solidFill>
                  <a:srgbClr val="FF0000"/>
                </a:solidFill>
              </a:rPr>
              <a:t>ps</a:t>
            </a:r>
            <a:r>
              <a:rPr lang="en-US" altLang="zh-CN" sz="2000" dirty="0" smtClean="0">
                <a:solidFill>
                  <a:srgbClr val="FF0000"/>
                </a:solidFill>
              </a:rPr>
              <a:t> </a:t>
            </a:r>
            <a:r>
              <a:rPr lang="en-US" altLang="zh-CN" sz="2000" dirty="0" smtClean="0"/>
              <a:t>with</a:t>
            </a:r>
            <a:r>
              <a:rPr lang="en-US" altLang="zh-CN" sz="2000" dirty="0" smtClean="0">
                <a:solidFill>
                  <a:srgbClr val="FF0000"/>
                </a:solidFill>
              </a:rPr>
              <a:t> </a:t>
            </a:r>
            <a:r>
              <a:rPr lang="en-US" altLang="zh-CN" sz="2000" dirty="0" smtClean="0"/>
              <a:t>2.5 nm DLC photocathode</a:t>
            </a:r>
          </a:p>
          <a:p>
            <a:pPr marL="342900" indent="-342900">
              <a:buFont typeface="Arial" panose="020B0604020202020204" pitchFamily="34" charset="0"/>
              <a:buChar char="•"/>
            </a:pPr>
            <a:r>
              <a:rPr lang="en-US" altLang="zh-CN" sz="2000" dirty="0" smtClean="0"/>
              <a:t>Higher QE of photocathode, better time resolution of detector will be reached </a:t>
            </a:r>
          </a:p>
        </p:txBody>
      </p:sp>
      <p:sp>
        <p:nvSpPr>
          <p:cNvPr id="3" name="页脚占位符 2"/>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5" name="灯片编号占位符 4"/>
          <p:cNvSpPr>
            <a:spLocks noGrp="1"/>
          </p:cNvSpPr>
          <p:nvPr>
            <p:ph type="sldNum" sz="quarter" idx="12"/>
          </p:nvPr>
        </p:nvSpPr>
        <p:spPr/>
        <p:txBody>
          <a:bodyPr/>
          <a:lstStyle/>
          <a:p>
            <a:fld id="{B9F3F91C-D76F-4D78-9FC7-1D44E8DF4679}" type="slidenum">
              <a:rPr lang="zh-CN" altLang="en-US" smtClean="0"/>
              <a:t>13</a:t>
            </a:fld>
            <a:endParaRPr lang="zh-CN" altLang="en-US"/>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3698" y="1557421"/>
            <a:ext cx="4492078" cy="3046352"/>
          </a:xfrm>
          <a:prstGeom prst="rect">
            <a:avLst/>
          </a:prstGeom>
        </p:spPr>
      </p:pic>
    </p:spTree>
    <p:extLst>
      <p:ext uri="{BB962C8B-B14F-4D97-AF65-F5344CB8AC3E}">
        <p14:creationId xmlns:p14="http://schemas.microsoft.com/office/powerpoint/2010/main" val="3701267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 y="6265476"/>
            <a:ext cx="9201665" cy="592524"/>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defPPr>
              <a:defRPr lang="zh-CN"/>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420" y="117911"/>
            <a:ext cx="1055356" cy="1085130"/>
          </a:xfrm>
          <a:prstGeom prst="rect">
            <a:avLst/>
          </a:prstGeom>
        </p:spPr>
      </p:pic>
      <p:sp>
        <p:nvSpPr>
          <p:cNvPr id="67" name="文本框 66"/>
          <p:cNvSpPr txBox="1"/>
          <p:nvPr/>
        </p:nvSpPr>
        <p:spPr>
          <a:xfrm>
            <a:off x="415719" y="337310"/>
            <a:ext cx="6373668" cy="646331"/>
          </a:xfrm>
          <a:prstGeom prst="rect">
            <a:avLst/>
          </a:prstGeom>
          <a:noFill/>
        </p:spPr>
        <p:txBody>
          <a:bodyPr wrap="none" rtlCol="0">
            <a:spAutoFit/>
          </a:bodyPr>
          <a:lstStyle/>
          <a:p>
            <a:r>
              <a:rPr lang="en-US" altLang="zh-CN" sz="3600" dirty="0" smtClean="0"/>
              <a:t>Robustness of DLC photocathode</a:t>
            </a:r>
            <a:endParaRPr lang="zh-CN" altLang="en-US" sz="3600" dirty="0"/>
          </a:p>
        </p:txBody>
      </p:sp>
      <mc:AlternateContent xmlns:mc="http://schemas.openxmlformats.org/markup-compatibility/2006" xmlns:a14="http://schemas.microsoft.com/office/drawing/2010/main">
        <mc:Choice Requires="a14">
          <p:sp>
            <p:nvSpPr>
              <p:cNvPr id="2" name="文本框 1"/>
              <p:cNvSpPr txBox="1"/>
              <p:nvPr/>
            </p:nvSpPr>
            <p:spPr>
              <a:xfrm>
                <a:off x="193281" y="1374491"/>
                <a:ext cx="8880060" cy="2585323"/>
              </a:xfrm>
              <a:prstGeom prst="rect">
                <a:avLst/>
              </a:prstGeom>
              <a:noFill/>
            </p:spPr>
            <p:txBody>
              <a:bodyPr wrap="none" rtlCol="0">
                <a:spAutoFit/>
              </a:bodyPr>
              <a:lstStyle/>
              <a:p>
                <a:pPr marL="285750" indent="-285750">
                  <a:buFont typeface="Arial" panose="020B0604020202020204" pitchFamily="34" charset="0"/>
                  <a:buChar char="•"/>
                </a:pPr>
                <a:r>
                  <a:rPr lang="en-US" altLang="zh-CN" dirty="0" smtClean="0"/>
                  <a:t>Evidence of DLC’s stability</a:t>
                </a:r>
              </a:p>
              <a:p>
                <a:r>
                  <a:rPr lang="en-US" altLang="zh-CN" dirty="0"/>
                  <a:t>	</a:t>
                </a:r>
                <a:r>
                  <a:rPr lang="en-US" altLang="zh-CN" dirty="0" smtClean="0"/>
                  <a:t>Stored in atmospheric environment for a few months, without any extra protection</a:t>
                </a:r>
              </a:p>
              <a:p>
                <a:r>
                  <a:rPr lang="en-US" altLang="zh-CN" dirty="0"/>
                  <a:t>	</a:t>
                </a:r>
                <a:r>
                  <a:rPr lang="en-US" altLang="zh-CN" dirty="0" smtClean="0"/>
                  <a:t>Worked stable during beam period</a:t>
                </a:r>
              </a:p>
              <a:p>
                <a:r>
                  <a:rPr lang="en-US" altLang="zh-CN" dirty="0"/>
                  <a:t>	</a:t>
                </a:r>
                <a:r>
                  <a:rPr lang="en-US" altLang="zh-CN" dirty="0" smtClean="0"/>
                  <a:t>No performance degradation by muons for a few days</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err="1" smtClean="0"/>
                  <a:t>Pions</a:t>
                </a:r>
                <a:r>
                  <a:rPr lang="en-US" altLang="zh-CN" dirty="0" smtClean="0"/>
                  <a:t> irradiation</a:t>
                </a:r>
              </a:p>
              <a:p>
                <a:r>
                  <a:rPr lang="en-US" altLang="zh-CN" dirty="0"/>
                  <a:t>	</a:t>
                </a:r>
                <a:r>
                  <a:rPr lang="en-US" altLang="zh-CN" dirty="0" smtClean="0"/>
                  <a:t>2.5 nm DLC photocathode was placed in a Resistive PICOSEC detector (-525/+275)</a:t>
                </a:r>
                <a:endParaRPr lang="en-US" altLang="zh-CN" dirty="0" smtClean="0">
                  <a:ea typeface="Cambria Math" panose="02040503050406030204" pitchFamily="18" charset="0"/>
                </a:endParaRPr>
              </a:p>
              <a:p>
                <a:r>
                  <a:rPr lang="en-US" altLang="zh-CN" b="0" dirty="0">
                    <a:ea typeface="Cambria Math" panose="02040503050406030204" pitchFamily="18" charset="0"/>
                  </a:rPr>
                  <a:t>	</a:t>
                </a:r>
                <a:r>
                  <a:rPr lang="en-US" altLang="zh-CN" b="0" dirty="0" smtClean="0">
                    <a:ea typeface="Cambria Math" panose="02040503050406030204" pitchFamily="18" charset="0"/>
                  </a:rPr>
                  <a:t>3.5 h: </a:t>
                </a:r>
                <a:r>
                  <a:rPr lang="en-US" altLang="zh-CN" b="0" dirty="0" err="1" smtClean="0">
                    <a:ea typeface="Cambria Math" panose="02040503050406030204" pitchFamily="18" charset="0"/>
                  </a:rPr>
                  <a:t>pions</a:t>
                </a:r>
                <a:r>
                  <a:rPr lang="en-US" altLang="zh-CN" b="0" dirty="0" smtClean="0">
                    <a:ea typeface="Cambria Math" panose="02040503050406030204" pitchFamily="18" charset="0"/>
                  </a:rPr>
                  <a:t> trigger number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.4×10^7</m:t>
                    </m:r>
                  </m:oMath>
                </a14:m>
                <a:r>
                  <a:rPr lang="en-US" altLang="zh-CN" b="0" dirty="0" smtClean="0">
                    <a:ea typeface="Cambria Math" panose="02040503050406030204" pitchFamily="18" charset="0"/>
                  </a:rPr>
                  <a:t>, 0.5 </a:t>
                </a:r>
                <a:r>
                  <a:rPr lang="en-US" altLang="zh-CN" b="0" dirty="0" err="1" smtClean="0">
                    <a:ea typeface="Cambria Math" panose="02040503050406030204" pitchFamily="18" charset="0"/>
                  </a:rPr>
                  <a:t>mC</a:t>
                </a:r>
                <a:r>
                  <a:rPr lang="en-US" altLang="zh-CN" dirty="0">
                    <a:ea typeface="Cambria Math" panose="02040503050406030204" pitchFamily="18" charset="0"/>
                  </a:rPr>
                  <a:t> </a:t>
                </a:r>
                <a:r>
                  <a:rPr lang="en-US" altLang="zh-CN" dirty="0" smtClean="0">
                    <a:ea typeface="Cambria Math" panose="02040503050406030204" pitchFamily="18" charset="0"/>
                  </a:rPr>
                  <a:t>/ 0.8 cm</a:t>
                </a:r>
                <a:r>
                  <a:rPr lang="en-US" altLang="zh-CN" baseline="30000" dirty="0" smtClean="0">
                    <a:ea typeface="Cambria Math" panose="02040503050406030204" pitchFamily="18" charset="0"/>
                  </a:rPr>
                  <a:t>2</a:t>
                </a:r>
                <a:r>
                  <a:rPr lang="en-US" altLang="zh-CN" b="0" dirty="0" smtClean="0">
                    <a:ea typeface="Cambria Math" panose="02040503050406030204" pitchFamily="18" charset="0"/>
                  </a:rPr>
                  <a:t> </a:t>
                </a:r>
                <a:r>
                  <a:rPr lang="en-US" altLang="zh-CN" dirty="0" smtClean="0">
                    <a:ea typeface="Cambria Math" panose="02040503050406030204" pitchFamily="18" charset="0"/>
                  </a:rPr>
                  <a:t>on DLC layer</a:t>
                </a:r>
                <a:endParaRPr lang="en-US" altLang="zh-CN" b="0" dirty="0" smtClean="0">
                  <a:ea typeface="Cambria Math" panose="02040503050406030204" pitchFamily="18" charset="0"/>
                </a:endParaRPr>
              </a:p>
              <a:p>
                <a:r>
                  <a:rPr lang="en-US" altLang="zh-CN" dirty="0">
                    <a:ea typeface="Cambria Math" panose="02040503050406030204" pitchFamily="18" charset="0"/>
                  </a:rPr>
                  <a:t>	</a:t>
                </a:r>
                <a:r>
                  <a:rPr lang="en-US" altLang="zh-CN" b="0" dirty="0" smtClean="0">
                    <a:solidFill>
                      <a:schemeClr val="tx1">
                        <a:lumMod val="95000"/>
                        <a:lumOff val="5000"/>
                      </a:schemeClr>
                    </a:solidFill>
                    <a:ea typeface="Cambria Math" panose="02040503050406030204" pitchFamily="18" charset="0"/>
                  </a:rPr>
                  <a:t> (no shower is considered, actually charge should be higher)</a:t>
                </a:r>
              </a:p>
            </p:txBody>
          </p:sp>
        </mc:Choice>
        <mc:Fallback xmlns="">
          <p:sp>
            <p:nvSpPr>
              <p:cNvPr id="2" name="文本框 1"/>
              <p:cNvSpPr txBox="1">
                <a:spLocks noRot="1" noChangeAspect="1" noMove="1" noResize="1" noEditPoints="1" noAdjustHandles="1" noChangeArrowheads="1" noChangeShapeType="1" noTextEdit="1"/>
              </p:cNvSpPr>
              <p:nvPr/>
            </p:nvSpPr>
            <p:spPr>
              <a:xfrm>
                <a:off x="193281" y="1374491"/>
                <a:ext cx="8880060" cy="2585323"/>
              </a:xfrm>
              <a:prstGeom prst="rect">
                <a:avLst/>
              </a:prstGeom>
              <a:blipFill rotWithShape="0">
                <a:blip r:embed="rId4"/>
                <a:stretch>
                  <a:fillRect l="-481" t="-1176" b="-2588"/>
                </a:stretch>
              </a:blipFill>
            </p:spPr>
            <p:txBody>
              <a:bodyPr/>
              <a:lstStyle/>
              <a:p>
                <a:r>
                  <a:rPr lang="zh-CN" altLang="en-US">
                    <a:noFill/>
                  </a:rPr>
                  <a:t> </a:t>
                </a:r>
              </a:p>
            </p:txBody>
          </p:sp>
        </mc:Fallback>
      </mc:AlternateContent>
      <p:graphicFrame>
        <p:nvGraphicFramePr>
          <p:cNvPr id="4" name="表格 3"/>
          <p:cNvGraphicFramePr>
            <a:graphicFrameLocks noGrp="1"/>
          </p:cNvGraphicFramePr>
          <p:nvPr>
            <p:extLst>
              <p:ext uri="{D42A27DB-BD31-4B8C-83A1-F6EECF244321}">
                <p14:modId xmlns:p14="http://schemas.microsoft.com/office/powerpoint/2010/main" val="1464153047"/>
              </p:ext>
            </p:extLst>
          </p:nvPr>
        </p:nvGraphicFramePr>
        <p:xfrm>
          <a:off x="1257300" y="4000125"/>
          <a:ext cx="6381750" cy="1112520"/>
        </p:xfrm>
        <a:graphic>
          <a:graphicData uri="http://schemas.openxmlformats.org/drawingml/2006/table">
            <a:tbl>
              <a:tblPr firstRow="1" bandRow="1">
                <a:tableStyleId>{5C22544A-7EE6-4342-B048-85BDC9FD1C3A}</a:tableStyleId>
              </a:tblPr>
              <a:tblGrid>
                <a:gridCol w="2127250"/>
                <a:gridCol w="2127250"/>
                <a:gridCol w="2127250"/>
              </a:tblGrid>
              <a:tr h="370840">
                <a:tc>
                  <a:txBody>
                    <a:bodyPr/>
                    <a:lstStyle/>
                    <a:p>
                      <a:endParaRPr lang="zh-CN" altLang="en-US" dirty="0"/>
                    </a:p>
                  </a:txBody>
                  <a:tcPr anchor="ctr"/>
                </a:tc>
                <a:tc>
                  <a:txBody>
                    <a:bodyPr/>
                    <a:lstStyle/>
                    <a:p>
                      <a:r>
                        <a:rPr lang="en-US" altLang="zh-CN" sz="1800" dirty="0" err="1" smtClean="0">
                          <a:solidFill>
                            <a:schemeClr val="bg1"/>
                          </a:solidFill>
                        </a:rPr>
                        <a:t>N</a:t>
                      </a:r>
                      <a:r>
                        <a:rPr lang="en-US" altLang="zh-CN" sz="1800" baseline="-25000" dirty="0" err="1" smtClean="0">
                          <a:solidFill>
                            <a:schemeClr val="bg1"/>
                          </a:solidFill>
                        </a:rPr>
                        <a:t>pe</a:t>
                      </a:r>
                      <a:r>
                        <a:rPr lang="en-US" altLang="zh-CN" dirty="0" smtClean="0"/>
                        <a:t>/per muon</a:t>
                      </a:r>
                      <a:endParaRPr lang="zh-CN" altLang="en-US" dirty="0"/>
                    </a:p>
                  </a:txBody>
                  <a:tcPr anchor="ctr"/>
                </a:tc>
                <a:tc>
                  <a:txBody>
                    <a:bodyPr/>
                    <a:lstStyle/>
                    <a:p>
                      <a:r>
                        <a:rPr lang="en-US" altLang="zh-CN" dirty="0" smtClean="0"/>
                        <a:t>Detection efficiency</a:t>
                      </a:r>
                      <a:endParaRPr lang="zh-CN" altLang="en-US" dirty="0"/>
                    </a:p>
                  </a:txBody>
                  <a:tcPr anchor="ctr"/>
                </a:tc>
              </a:tr>
              <a:tr h="370840">
                <a:tc>
                  <a:txBody>
                    <a:bodyPr/>
                    <a:lstStyle/>
                    <a:p>
                      <a:r>
                        <a:rPr lang="en-US" altLang="zh-CN" dirty="0" smtClean="0"/>
                        <a:t>Before </a:t>
                      </a:r>
                      <a:r>
                        <a:rPr lang="en-US" altLang="zh-CN" dirty="0" err="1" smtClean="0"/>
                        <a:t>pions</a:t>
                      </a:r>
                      <a:endParaRPr lang="zh-CN" altLang="en-US" dirty="0"/>
                    </a:p>
                  </a:txBody>
                  <a:tcPr anchor="ctr"/>
                </a:tc>
                <a:tc>
                  <a:txBody>
                    <a:bodyPr/>
                    <a:lstStyle/>
                    <a:p>
                      <a:r>
                        <a:rPr lang="en-US" altLang="zh-CN" dirty="0" smtClean="0"/>
                        <a:t>3.5</a:t>
                      </a:r>
                      <a:endParaRPr lang="zh-CN" altLang="en-US" dirty="0"/>
                    </a:p>
                  </a:txBody>
                  <a:tcPr anchor="ctr"/>
                </a:tc>
                <a:tc>
                  <a:txBody>
                    <a:bodyPr/>
                    <a:lstStyle/>
                    <a:p>
                      <a:r>
                        <a:rPr lang="en-US" altLang="zh-CN" dirty="0" smtClean="0"/>
                        <a:t>95%</a:t>
                      </a:r>
                      <a:endParaRPr lang="zh-CN" altLang="en-US" dirty="0"/>
                    </a:p>
                  </a:txBody>
                  <a:tcPr anchor="ctr"/>
                </a:tc>
              </a:tr>
              <a:tr h="370840">
                <a:tc>
                  <a:txBody>
                    <a:bodyPr/>
                    <a:lstStyle/>
                    <a:p>
                      <a:r>
                        <a:rPr lang="en-US" altLang="zh-CN" dirty="0" smtClean="0"/>
                        <a:t>After </a:t>
                      </a:r>
                      <a:r>
                        <a:rPr lang="en-US" altLang="zh-CN" dirty="0" err="1" smtClean="0"/>
                        <a:t>pions</a:t>
                      </a:r>
                      <a:endParaRPr lang="zh-CN" altLang="en-US" dirty="0"/>
                    </a:p>
                  </a:txBody>
                  <a:tcPr anchor="ctr"/>
                </a:tc>
                <a:tc>
                  <a:txBody>
                    <a:bodyPr/>
                    <a:lstStyle/>
                    <a:p>
                      <a:r>
                        <a:rPr lang="en-US" altLang="zh-CN" dirty="0" smtClean="0"/>
                        <a:t>3</a:t>
                      </a:r>
                      <a:endParaRPr lang="zh-CN" altLang="en-US" dirty="0"/>
                    </a:p>
                  </a:txBody>
                  <a:tcPr anchor="ctr"/>
                </a:tc>
                <a:tc>
                  <a:txBody>
                    <a:bodyPr/>
                    <a:lstStyle/>
                    <a:p>
                      <a:r>
                        <a:rPr lang="en-US" altLang="zh-CN" dirty="0" smtClean="0"/>
                        <a:t>94%</a:t>
                      </a:r>
                      <a:endParaRPr lang="zh-CN" altLang="en-US" dirty="0"/>
                    </a:p>
                  </a:txBody>
                  <a:tcPr anchor="ctr"/>
                </a:tc>
              </a:tr>
            </a:tbl>
          </a:graphicData>
        </a:graphic>
      </p:graphicFrame>
      <p:sp>
        <p:nvSpPr>
          <p:cNvPr id="5" name="页脚占位符 4"/>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8" name="灯片编号占位符 7"/>
          <p:cNvSpPr>
            <a:spLocks noGrp="1"/>
          </p:cNvSpPr>
          <p:nvPr>
            <p:ph type="sldNum" sz="quarter" idx="12"/>
          </p:nvPr>
        </p:nvSpPr>
        <p:spPr/>
        <p:txBody>
          <a:bodyPr/>
          <a:lstStyle/>
          <a:p>
            <a:fld id="{B9F3F91C-D76F-4D78-9FC7-1D44E8DF4679}" type="slidenum">
              <a:rPr lang="zh-CN" altLang="en-US" smtClean="0"/>
              <a:t>14</a:t>
            </a:fld>
            <a:endParaRPr lang="zh-CN" altLang="en-US"/>
          </a:p>
        </p:txBody>
      </p:sp>
    </p:spTree>
    <p:extLst>
      <p:ext uri="{BB962C8B-B14F-4D97-AF65-F5344CB8AC3E}">
        <p14:creationId xmlns:p14="http://schemas.microsoft.com/office/powerpoint/2010/main" val="399295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812" y="1709198"/>
            <a:ext cx="3764147" cy="2238898"/>
          </a:xfrm>
          <a:prstGeom prst="rect">
            <a:avLst/>
          </a:prstGeom>
        </p:spPr>
      </p:pic>
      <p:pic>
        <p:nvPicPr>
          <p:cNvPr id="67" name="图片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0233" y="1709197"/>
            <a:ext cx="3872316" cy="2239446"/>
          </a:xfrm>
          <a:prstGeom prst="rect">
            <a:avLst/>
          </a:prstGeom>
        </p:spPr>
      </p:pic>
      <p:sp>
        <p:nvSpPr>
          <p:cNvPr id="4" name="矩形 3"/>
          <p:cNvSpPr/>
          <p:nvPr/>
        </p:nvSpPr>
        <p:spPr>
          <a:xfrm>
            <a:off x="2" y="6265476"/>
            <a:ext cx="9201665" cy="592524"/>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defPPr>
              <a:defRPr lang="zh-CN"/>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algn="ctr"/>
            <a:endParaRPr lang="zh-CN" altLang="en-US"/>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0420" y="117911"/>
            <a:ext cx="1055356" cy="1085130"/>
          </a:xfrm>
          <a:prstGeom prst="rect">
            <a:avLst/>
          </a:prstGeom>
        </p:spPr>
      </p:pic>
      <p:sp>
        <p:nvSpPr>
          <p:cNvPr id="2" name="页脚占位符 1"/>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dirty="0"/>
          </a:p>
        </p:txBody>
      </p:sp>
      <p:sp>
        <p:nvSpPr>
          <p:cNvPr id="3" name="灯片编号占位符 2"/>
          <p:cNvSpPr>
            <a:spLocks noGrp="1"/>
          </p:cNvSpPr>
          <p:nvPr>
            <p:ph type="sldNum" sz="quarter" idx="12"/>
          </p:nvPr>
        </p:nvSpPr>
        <p:spPr/>
        <p:txBody>
          <a:bodyPr/>
          <a:lstStyle/>
          <a:p>
            <a:fld id="{B9F3F91C-D76F-4D78-9FC7-1D44E8DF4679}" type="slidenum">
              <a:rPr lang="zh-CN" altLang="en-US" smtClean="0"/>
              <a:pPr/>
              <a:t>15</a:t>
            </a:fld>
            <a:endParaRPr lang="zh-CN" altLang="en-US"/>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7919" y="4414503"/>
            <a:ext cx="2427154" cy="1820366"/>
          </a:xfrm>
          <a:prstGeom prst="rect">
            <a:avLst/>
          </a:prstGeom>
        </p:spPr>
      </p:pic>
      <p:sp>
        <p:nvSpPr>
          <p:cNvPr id="7" name="文本框 6"/>
          <p:cNvSpPr txBox="1"/>
          <p:nvPr/>
        </p:nvSpPr>
        <p:spPr>
          <a:xfrm>
            <a:off x="415719" y="337310"/>
            <a:ext cx="7039106" cy="1200329"/>
          </a:xfrm>
          <a:prstGeom prst="rect">
            <a:avLst/>
          </a:prstGeom>
          <a:noFill/>
        </p:spPr>
        <p:txBody>
          <a:bodyPr wrap="none" rtlCol="0">
            <a:spAutoFit/>
          </a:bodyPr>
          <a:lstStyle/>
          <a:p>
            <a:r>
              <a:rPr lang="en-US" altLang="zh-CN" sz="3600" dirty="0" smtClean="0"/>
              <a:t>PICOSEC detector based on </a:t>
            </a:r>
          </a:p>
          <a:p>
            <a:r>
              <a:rPr lang="en-US" altLang="zh-CN" sz="3600" dirty="0"/>
              <a:t>	</a:t>
            </a:r>
            <a:r>
              <a:rPr lang="en-US" altLang="zh-CN" sz="3600" dirty="0" smtClean="0"/>
              <a:t>	</a:t>
            </a:r>
            <a:r>
              <a:rPr lang="en-US" altLang="zh-CN" sz="3600" dirty="0" smtClean="0">
                <a:solidFill>
                  <a:srgbClr val="0070C0"/>
                </a:solidFill>
              </a:rPr>
              <a:t>Double Mesh </a:t>
            </a:r>
            <a:r>
              <a:rPr lang="en-US" altLang="zh-CN" sz="3600" dirty="0" err="1" smtClean="0">
                <a:solidFill>
                  <a:srgbClr val="0070C0"/>
                </a:solidFill>
              </a:rPr>
              <a:t>Micromegas</a:t>
            </a:r>
            <a:r>
              <a:rPr lang="en-US" altLang="zh-CN" sz="3600" dirty="0" smtClean="0">
                <a:solidFill>
                  <a:srgbClr val="0070C0"/>
                </a:solidFill>
              </a:rPr>
              <a:t> </a:t>
            </a:r>
            <a:endParaRPr lang="zh-CN" altLang="en-US" sz="3600" dirty="0">
              <a:solidFill>
                <a:srgbClr val="0070C0"/>
              </a:solidFill>
            </a:endParaRPr>
          </a:p>
        </p:txBody>
      </p:sp>
      <p:pic>
        <p:nvPicPr>
          <p:cNvPr id="55" name="图片 54"/>
          <p:cNvPicPr>
            <a:picLocks noChangeAspect="1"/>
          </p:cNvPicPr>
          <p:nvPr/>
        </p:nvPicPr>
        <p:blipFill rotWithShape="1">
          <a:blip r:embed="rId7" cstate="print">
            <a:extLst>
              <a:ext uri="{28A0092B-C50C-407E-A947-70E740481C1C}">
                <a14:useLocalDpi xmlns:a14="http://schemas.microsoft.com/office/drawing/2010/main" val="0"/>
              </a:ext>
            </a:extLst>
          </a:blip>
          <a:srcRect l="23733" t="20444" r="10267" b="17333"/>
          <a:stretch/>
        </p:blipFill>
        <p:spPr>
          <a:xfrm>
            <a:off x="2804615" y="4649075"/>
            <a:ext cx="1806513" cy="1277334"/>
          </a:xfrm>
          <a:prstGeom prst="rect">
            <a:avLst/>
          </a:prstGeom>
        </p:spPr>
      </p:pic>
      <p:sp>
        <p:nvSpPr>
          <p:cNvPr id="59" name="文本框 58"/>
          <p:cNvSpPr txBox="1"/>
          <p:nvPr/>
        </p:nvSpPr>
        <p:spPr>
          <a:xfrm>
            <a:off x="1514340" y="1476699"/>
            <a:ext cx="1889620" cy="369332"/>
          </a:xfrm>
          <a:prstGeom prst="rect">
            <a:avLst/>
          </a:prstGeom>
          <a:noFill/>
        </p:spPr>
        <p:txBody>
          <a:bodyPr wrap="none" rtlCol="0">
            <a:spAutoFit/>
          </a:bodyPr>
          <a:lstStyle/>
          <a:p>
            <a:r>
              <a:rPr lang="en-US" altLang="zh-CN" dirty="0" smtClean="0">
                <a:solidFill>
                  <a:srgbClr val="FF0000"/>
                </a:solidFill>
              </a:rPr>
              <a:t>Transmission Type</a:t>
            </a:r>
            <a:endParaRPr lang="zh-CN" altLang="en-US" dirty="0">
              <a:solidFill>
                <a:srgbClr val="FF0000"/>
              </a:solidFill>
            </a:endParaRPr>
          </a:p>
        </p:txBody>
      </p:sp>
      <p:sp>
        <p:nvSpPr>
          <p:cNvPr id="60" name="文本框 59"/>
          <p:cNvSpPr txBox="1"/>
          <p:nvPr/>
        </p:nvSpPr>
        <p:spPr>
          <a:xfrm>
            <a:off x="5837521" y="1537639"/>
            <a:ext cx="1625253" cy="369332"/>
          </a:xfrm>
          <a:prstGeom prst="rect">
            <a:avLst/>
          </a:prstGeom>
          <a:noFill/>
        </p:spPr>
        <p:txBody>
          <a:bodyPr wrap="none" rtlCol="0">
            <a:spAutoFit/>
          </a:bodyPr>
          <a:lstStyle/>
          <a:p>
            <a:r>
              <a:rPr lang="en-US" altLang="zh-CN" dirty="0" smtClean="0">
                <a:solidFill>
                  <a:srgbClr val="FF0000"/>
                </a:solidFill>
              </a:rPr>
              <a:t>Reflection Type</a:t>
            </a:r>
            <a:endParaRPr lang="zh-CN" altLang="en-US" dirty="0">
              <a:solidFill>
                <a:srgbClr val="FF0000"/>
              </a:solidFill>
            </a:endParaRPr>
          </a:p>
        </p:txBody>
      </p:sp>
      <p:sp>
        <p:nvSpPr>
          <p:cNvPr id="68" name="文本框 67"/>
          <p:cNvSpPr txBox="1"/>
          <p:nvPr/>
        </p:nvSpPr>
        <p:spPr>
          <a:xfrm>
            <a:off x="245386" y="3812845"/>
            <a:ext cx="4631413"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latin typeface="Comic Sans MS" panose="030F0702030302020204" pitchFamily="66" charset="0"/>
              </a:rPr>
              <a:t>Low IBF </a:t>
            </a:r>
            <a:r>
              <a:rPr lang="en-US" altLang="zh-CN" dirty="0" smtClean="0"/>
              <a:t>(180 </a:t>
            </a:r>
            <a:r>
              <a:rPr lang="en-US" altLang="zh-CN" dirty="0" err="1" smtClean="0"/>
              <a:t>ps</a:t>
            </a:r>
            <a:r>
              <a:rPr lang="en-US" altLang="zh-CN" dirty="0" smtClean="0"/>
              <a:t> @2 ‰ IBF ratio </a:t>
            </a:r>
            <a:r>
              <a:rPr lang="en-US" altLang="zh-CN" dirty="0" err="1" smtClean="0"/>
              <a:t>CsI</a:t>
            </a:r>
            <a:r>
              <a:rPr lang="en-US" altLang="zh-CN" dirty="0" smtClean="0"/>
              <a:t> photocathode)</a:t>
            </a:r>
          </a:p>
        </p:txBody>
      </p:sp>
      <p:sp>
        <p:nvSpPr>
          <p:cNvPr id="69" name="文本框 68"/>
          <p:cNvSpPr txBox="1"/>
          <p:nvPr/>
        </p:nvSpPr>
        <p:spPr>
          <a:xfrm>
            <a:off x="4512587" y="3822081"/>
            <a:ext cx="4631413"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latin typeface="Comic Sans MS" panose="030F0702030302020204" pitchFamily="66" charset="0"/>
              </a:rPr>
              <a:t>Photocathode blind to IBF </a:t>
            </a:r>
          </a:p>
          <a:p>
            <a:pPr marL="285750" indent="-285750">
              <a:buFont typeface="Arial" panose="020B0604020202020204" pitchFamily="34" charset="0"/>
              <a:buChar char="•"/>
            </a:pPr>
            <a:r>
              <a:rPr lang="en-US" altLang="zh-CN" dirty="0" smtClean="0">
                <a:latin typeface="Comic Sans MS" panose="030F0702030302020204" pitchFamily="66" charset="0"/>
              </a:rPr>
              <a:t>Higher QE</a:t>
            </a:r>
            <a:endParaRPr lang="en-US" altLang="zh-CN" dirty="0">
              <a:latin typeface="Comic Sans MS" panose="030F0702030302020204" pitchFamily="66" charset="0"/>
            </a:endParaRPr>
          </a:p>
        </p:txBody>
      </p:sp>
      <p:sp>
        <p:nvSpPr>
          <p:cNvPr id="70" name="矩形 69"/>
          <p:cNvSpPr/>
          <p:nvPr/>
        </p:nvSpPr>
        <p:spPr>
          <a:xfrm>
            <a:off x="173150" y="5990454"/>
            <a:ext cx="5941900" cy="276999"/>
          </a:xfrm>
          <a:prstGeom prst="rect">
            <a:avLst/>
          </a:prstGeom>
        </p:spPr>
        <p:txBody>
          <a:bodyPr wrap="square">
            <a:spAutoFit/>
          </a:bodyPr>
          <a:lstStyle/>
          <a:p>
            <a:r>
              <a:rPr lang="zh-CN" altLang="en-US" sz="1200" i="1" dirty="0"/>
              <a:t>https://indico.ihep.ac.cn/event/7352/session/10/contribution/460</a:t>
            </a:r>
          </a:p>
        </p:txBody>
      </p:sp>
      <p:cxnSp>
        <p:nvCxnSpPr>
          <p:cNvPr id="73" name="直接箭头连接符 72"/>
          <p:cNvCxnSpPr/>
          <p:nvPr/>
        </p:nvCxnSpPr>
        <p:spPr>
          <a:xfrm flipH="1">
            <a:off x="6935955" y="4747440"/>
            <a:ext cx="411726" cy="46419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a:off x="7279964" y="4457625"/>
            <a:ext cx="455574" cy="369332"/>
          </a:xfrm>
          <a:prstGeom prst="rect">
            <a:avLst/>
          </a:prstGeom>
          <a:noFill/>
        </p:spPr>
        <p:txBody>
          <a:bodyPr wrap="none" rtlCol="0">
            <a:spAutoFit/>
          </a:bodyPr>
          <a:lstStyle/>
          <a:p>
            <a:r>
              <a:rPr lang="en-US" altLang="zh-CN" dirty="0" err="1" smtClean="0">
                <a:solidFill>
                  <a:srgbClr val="FFFF00"/>
                </a:solidFill>
              </a:rPr>
              <a:t>CsI</a:t>
            </a:r>
            <a:endParaRPr lang="zh-CN" altLang="en-US" dirty="0">
              <a:solidFill>
                <a:srgbClr val="FFFF00"/>
              </a:solidFill>
            </a:endParaRPr>
          </a:p>
        </p:txBody>
      </p:sp>
      <p:pic>
        <p:nvPicPr>
          <p:cNvPr id="78" name="图片 7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5647" y="4649075"/>
            <a:ext cx="2530990" cy="1279121"/>
          </a:xfrm>
          <a:prstGeom prst="rect">
            <a:avLst/>
          </a:prstGeom>
        </p:spPr>
      </p:pic>
      <p:sp>
        <p:nvSpPr>
          <p:cNvPr id="79" name="文本框 78"/>
          <p:cNvSpPr txBox="1"/>
          <p:nvPr/>
        </p:nvSpPr>
        <p:spPr>
          <a:xfrm rot="1313289">
            <a:off x="5363104" y="5304400"/>
            <a:ext cx="2776786" cy="400110"/>
          </a:xfrm>
          <a:prstGeom prst="rect">
            <a:avLst/>
          </a:prstGeom>
          <a:noFill/>
        </p:spPr>
        <p:txBody>
          <a:bodyPr wrap="none" rtlCol="0">
            <a:spAutoFit/>
          </a:bodyPr>
          <a:lstStyle/>
          <a:p>
            <a:r>
              <a:rPr lang="en-US" altLang="zh-CN" sz="2000" b="1" dirty="0" smtClean="0">
                <a:solidFill>
                  <a:srgbClr val="FF0000"/>
                </a:solidFill>
              </a:rPr>
              <a:t>Need more optimization</a:t>
            </a:r>
            <a:endParaRPr lang="zh-CN" altLang="en-US" sz="2000" b="1" dirty="0">
              <a:solidFill>
                <a:srgbClr val="FF0000"/>
              </a:solidFill>
            </a:endParaRPr>
          </a:p>
        </p:txBody>
      </p:sp>
    </p:spTree>
    <p:extLst>
      <p:ext uri="{BB962C8B-B14F-4D97-AF65-F5344CB8AC3E}">
        <p14:creationId xmlns:p14="http://schemas.microsoft.com/office/powerpoint/2010/main" val="3824683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 y="6265476"/>
            <a:ext cx="9201665" cy="592524"/>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defPPr>
              <a:defRPr lang="zh-CN"/>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420" y="117911"/>
            <a:ext cx="1055356" cy="1085130"/>
          </a:xfrm>
          <a:prstGeom prst="rect">
            <a:avLst/>
          </a:prstGeom>
        </p:spPr>
      </p:pic>
      <p:sp>
        <p:nvSpPr>
          <p:cNvPr id="9" name="文本框 8"/>
          <p:cNvSpPr txBox="1"/>
          <p:nvPr/>
        </p:nvSpPr>
        <p:spPr>
          <a:xfrm>
            <a:off x="415718" y="337310"/>
            <a:ext cx="8470058" cy="646331"/>
          </a:xfrm>
          <a:prstGeom prst="rect">
            <a:avLst/>
          </a:prstGeom>
          <a:noFill/>
        </p:spPr>
        <p:txBody>
          <a:bodyPr wrap="square" rtlCol="0">
            <a:spAutoFit/>
          </a:bodyPr>
          <a:lstStyle/>
          <a:p>
            <a:r>
              <a:rPr lang="en-US" altLang="zh-CN" sz="3600" dirty="0" smtClean="0"/>
              <a:t>Conclusion</a:t>
            </a:r>
            <a:endParaRPr lang="zh-CN" altLang="en-US" sz="3600" dirty="0"/>
          </a:p>
        </p:txBody>
      </p:sp>
      <p:sp>
        <p:nvSpPr>
          <p:cNvPr id="8" name="文本框 7"/>
          <p:cNvSpPr txBox="1"/>
          <p:nvPr/>
        </p:nvSpPr>
        <p:spPr>
          <a:xfrm>
            <a:off x="2" y="1491555"/>
            <a:ext cx="8829853" cy="4154984"/>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sz="2400" dirty="0" smtClean="0"/>
              <a:t>Laser test: 2.5 nm sample shows best performance</a:t>
            </a:r>
            <a:endParaRPr lang="en-US" altLang="zh-CN" sz="2400" dirty="0"/>
          </a:p>
          <a:p>
            <a:pPr marL="285750" indent="-285750" algn="just">
              <a:buFont typeface="Arial" panose="020B0604020202020204" pitchFamily="34" charset="0"/>
              <a:buChar char="•"/>
            </a:pPr>
            <a:r>
              <a:rPr lang="en-US" altLang="zh-CN" sz="2400" dirty="0" smtClean="0"/>
              <a:t>Beam test: 2.5 nm sample is also the best one</a:t>
            </a:r>
          </a:p>
          <a:p>
            <a:pPr algn="just"/>
            <a:r>
              <a:rPr lang="en-US" altLang="zh-CN" sz="2400" dirty="0" smtClean="0"/>
              <a:t>	</a:t>
            </a:r>
            <a:r>
              <a:rPr lang="en-US" altLang="zh-CN" sz="2400" dirty="0" smtClean="0">
                <a:solidFill>
                  <a:srgbClr val="FF0000"/>
                </a:solidFill>
              </a:rPr>
              <a:t>3.7</a:t>
            </a:r>
            <a:r>
              <a:rPr lang="en-US" altLang="zh-CN" sz="2400" dirty="0" smtClean="0"/>
              <a:t> </a:t>
            </a:r>
            <a:r>
              <a:rPr lang="en-US" altLang="zh-CN" sz="2400" dirty="0" err="1"/>
              <a:t>N</a:t>
            </a:r>
            <a:r>
              <a:rPr lang="en-US" altLang="zh-CN" sz="2400" baseline="-25000" dirty="0" err="1"/>
              <a:t>pe</a:t>
            </a:r>
            <a:r>
              <a:rPr lang="en-US" altLang="zh-CN" sz="2400" dirty="0" smtClean="0"/>
              <a:t> / per muon </a:t>
            </a:r>
            <a:r>
              <a:rPr lang="en-US" altLang="zh-CN" sz="2400" dirty="0" smtClean="0">
                <a:solidFill>
                  <a:srgbClr val="FF0000"/>
                </a:solidFill>
              </a:rPr>
              <a:t>97 %</a:t>
            </a:r>
            <a:r>
              <a:rPr lang="en-US" altLang="zh-CN" sz="2400" dirty="0" smtClean="0"/>
              <a:t> detection efficiency</a:t>
            </a:r>
          </a:p>
          <a:p>
            <a:pPr algn="just"/>
            <a:r>
              <a:rPr lang="en-US" altLang="zh-CN" sz="2400" dirty="0"/>
              <a:t>	</a:t>
            </a:r>
            <a:r>
              <a:rPr lang="en-US" altLang="zh-CN" sz="2400" dirty="0" smtClean="0"/>
              <a:t>time resolution reaches </a:t>
            </a:r>
            <a:r>
              <a:rPr lang="en-US" altLang="zh-CN" sz="2400" dirty="0" smtClean="0">
                <a:solidFill>
                  <a:srgbClr val="FF0000"/>
                </a:solidFill>
              </a:rPr>
              <a:t>42 </a:t>
            </a:r>
            <a:r>
              <a:rPr lang="en-US" altLang="zh-CN" sz="2400" dirty="0" err="1" smtClean="0">
                <a:solidFill>
                  <a:srgbClr val="FF0000"/>
                </a:solidFill>
              </a:rPr>
              <a:t>ps</a:t>
            </a:r>
            <a:r>
              <a:rPr lang="en-US" altLang="zh-CN" sz="2400" dirty="0" smtClean="0">
                <a:solidFill>
                  <a:srgbClr val="FF0000"/>
                </a:solidFill>
              </a:rPr>
              <a:t> </a:t>
            </a:r>
          </a:p>
          <a:p>
            <a:pPr marL="342900" indent="-342900" algn="just">
              <a:buFont typeface="Arial" panose="020B0604020202020204" pitchFamily="34" charset="0"/>
              <a:buChar char="•"/>
            </a:pPr>
            <a:r>
              <a:rPr lang="en-US" altLang="zh-CN" sz="2400" dirty="0" smtClean="0"/>
              <a:t>After </a:t>
            </a:r>
            <a:r>
              <a:rPr lang="en-US" altLang="zh-CN" sz="2400" dirty="0" err="1" smtClean="0"/>
              <a:t>pions</a:t>
            </a:r>
            <a:r>
              <a:rPr lang="en-US" altLang="zh-CN" sz="2400" dirty="0" smtClean="0"/>
              <a:t> irradiation, QE performance shows less decrease</a:t>
            </a:r>
            <a:r>
              <a:rPr lang="en-US" altLang="zh-CN" sz="2400" dirty="0" smtClean="0">
                <a:ea typeface="Cambria Math" panose="02040503050406030204" pitchFamily="18" charset="0"/>
              </a:rPr>
              <a:t>, more resistant to irradiation than </a:t>
            </a:r>
            <a:r>
              <a:rPr lang="en-US" altLang="zh-CN" sz="2400" dirty="0" err="1" smtClean="0">
                <a:ea typeface="Cambria Math" panose="02040503050406030204" pitchFamily="18" charset="0"/>
              </a:rPr>
              <a:t>CsI</a:t>
            </a:r>
            <a:endParaRPr lang="en-US" altLang="zh-CN" sz="2400" dirty="0" smtClean="0">
              <a:ea typeface="Cambria Math" panose="02040503050406030204" pitchFamily="18" charset="0"/>
            </a:endParaRPr>
          </a:p>
          <a:p>
            <a:pPr marL="342900" indent="-342900" algn="just">
              <a:buFont typeface="Arial" panose="020B0604020202020204" pitchFamily="34" charset="0"/>
              <a:buChar char="•"/>
            </a:pPr>
            <a:r>
              <a:rPr lang="en-US" altLang="zh-CN" sz="2400" dirty="0"/>
              <a:t>For DLC’s resistive character, it acts as a resistive cathode that restrains sparks</a:t>
            </a:r>
            <a:endParaRPr lang="en-US" altLang="zh-CN" sz="2400" dirty="0" smtClean="0">
              <a:ea typeface="Cambria Math" panose="02040503050406030204" pitchFamily="18" charset="0"/>
            </a:endParaRPr>
          </a:p>
          <a:p>
            <a:pPr marL="285750" indent="-285750" algn="just">
              <a:buFont typeface="Arial" panose="020B0604020202020204" pitchFamily="34" charset="0"/>
              <a:buChar char="•"/>
            </a:pPr>
            <a:r>
              <a:rPr lang="en-US" altLang="zh-CN" sz="2400" dirty="0" smtClean="0">
                <a:ea typeface="Cambria Math" panose="02040503050406030204" pitchFamily="18" charset="0"/>
              </a:rPr>
              <a:t>DMM preliminary results:</a:t>
            </a:r>
          </a:p>
          <a:p>
            <a:pPr lvl="2" algn="just"/>
            <a:r>
              <a:rPr lang="en-US" altLang="zh-CN" sz="2400" dirty="0">
                <a:solidFill>
                  <a:srgbClr val="FF0000"/>
                </a:solidFill>
              </a:rPr>
              <a:t>Transmission </a:t>
            </a:r>
            <a:r>
              <a:rPr lang="en-US" altLang="zh-CN" sz="2400" dirty="0" smtClean="0">
                <a:solidFill>
                  <a:srgbClr val="FF0000"/>
                </a:solidFill>
              </a:rPr>
              <a:t>type:</a:t>
            </a:r>
            <a:r>
              <a:rPr lang="zh-CN" altLang="en-US" sz="2400" dirty="0" smtClean="0">
                <a:solidFill>
                  <a:srgbClr val="FF0000"/>
                </a:solidFill>
              </a:rPr>
              <a:t> </a:t>
            </a:r>
            <a:r>
              <a:rPr lang="en-US" altLang="zh-CN" sz="2400" dirty="0" smtClean="0">
                <a:ea typeface="Cambria Math" panose="02040503050406030204" pitchFamily="18" charset="0"/>
              </a:rPr>
              <a:t>low IBF ratio(</a:t>
            </a:r>
            <a:r>
              <a:rPr lang="en-US" altLang="zh-CN" sz="2400" dirty="0">
                <a:solidFill>
                  <a:srgbClr val="FF0000"/>
                </a:solidFill>
              </a:rPr>
              <a:t>180</a:t>
            </a:r>
            <a:r>
              <a:rPr lang="en-US" altLang="zh-CN" sz="2400" dirty="0"/>
              <a:t> </a:t>
            </a:r>
            <a:r>
              <a:rPr lang="en-US" altLang="zh-CN" sz="2400" dirty="0" err="1">
                <a:solidFill>
                  <a:srgbClr val="FF0000"/>
                </a:solidFill>
              </a:rPr>
              <a:t>ps</a:t>
            </a:r>
            <a:r>
              <a:rPr lang="en-US" altLang="zh-CN" sz="2400" dirty="0"/>
              <a:t> @</a:t>
            </a:r>
            <a:r>
              <a:rPr lang="en-US" altLang="zh-CN" sz="2400" dirty="0">
                <a:solidFill>
                  <a:srgbClr val="FF0000"/>
                </a:solidFill>
              </a:rPr>
              <a:t>2 </a:t>
            </a:r>
            <a:r>
              <a:rPr lang="en-US" altLang="zh-CN" sz="2400" dirty="0" smtClean="0">
                <a:solidFill>
                  <a:srgbClr val="FF0000"/>
                </a:solidFill>
              </a:rPr>
              <a:t>‰</a:t>
            </a:r>
            <a:r>
              <a:rPr lang="en-US" altLang="zh-CN" sz="2400" dirty="0" smtClean="0">
                <a:ea typeface="Cambria Math" panose="02040503050406030204" pitchFamily="18" charset="0"/>
              </a:rPr>
              <a:t>)</a:t>
            </a:r>
          </a:p>
          <a:p>
            <a:pPr lvl="2" algn="just"/>
            <a:r>
              <a:rPr lang="en-US" altLang="zh-CN" sz="2400" dirty="0" smtClean="0">
                <a:solidFill>
                  <a:srgbClr val="FF0000"/>
                </a:solidFill>
                <a:ea typeface="Cambria Math" panose="02040503050406030204" pitchFamily="18" charset="0"/>
              </a:rPr>
              <a:t>Reflection type</a:t>
            </a:r>
            <a:r>
              <a:rPr lang="en-US" altLang="zh-CN" sz="2400" dirty="0" smtClean="0">
                <a:ea typeface="Cambria Math" panose="02040503050406030204" pitchFamily="18" charset="0"/>
              </a:rPr>
              <a:t>: no good results</a:t>
            </a:r>
            <a:endParaRPr lang="en-US" altLang="zh-CN" sz="2400" dirty="0">
              <a:ea typeface="Cambria Math" panose="02040503050406030204" pitchFamily="18" charset="0"/>
            </a:endParaRPr>
          </a:p>
        </p:txBody>
      </p:sp>
      <p:sp>
        <p:nvSpPr>
          <p:cNvPr id="3" name="页脚占位符 2"/>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4" name="灯片编号占位符 3"/>
          <p:cNvSpPr>
            <a:spLocks noGrp="1"/>
          </p:cNvSpPr>
          <p:nvPr>
            <p:ph type="sldNum" sz="quarter" idx="12"/>
          </p:nvPr>
        </p:nvSpPr>
        <p:spPr/>
        <p:txBody>
          <a:bodyPr/>
          <a:lstStyle/>
          <a:p>
            <a:fld id="{B9F3F91C-D76F-4D78-9FC7-1D44E8DF4679}" type="slidenum">
              <a:rPr lang="zh-CN" altLang="en-US" smtClean="0"/>
              <a:t>16</a:t>
            </a:fld>
            <a:endParaRPr lang="zh-CN" altLang="en-US"/>
          </a:p>
        </p:txBody>
      </p:sp>
    </p:spTree>
    <p:extLst>
      <p:ext uri="{BB962C8B-B14F-4D97-AF65-F5344CB8AC3E}">
        <p14:creationId xmlns:p14="http://schemas.microsoft.com/office/powerpoint/2010/main" val="1076563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6265476"/>
            <a:ext cx="9201665" cy="592524"/>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defPPr>
              <a:defRPr lang="zh-CN"/>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algn="ctr"/>
            <a:endParaRPr lang="zh-CN" altLang="en-US"/>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420" y="117911"/>
            <a:ext cx="1055356" cy="1085130"/>
          </a:xfrm>
          <a:prstGeom prst="rect">
            <a:avLst/>
          </a:prstGeom>
        </p:spPr>
      </p:pic>
      <p:sp>
        <p:nvSpPr>
          <p:cNvPr id="4" name="文本框 3"/>
          <p:cNvSpPr txBox="1"/>
          <p:nvPr/>
        </p:nvSpPr>
        <p:spPr>
          <a:xfrm>
            <a:off x="415718" y="337310"/>
            <a:ext cx="8470058" cy="646331"/>
          </a:xfrm>
          <a:prstGeom prst="rect">
            <a:avLst/>
          </a:prstGeom>
          <a:noFill/>
        </p:spPr>
        <p:txBody>
          <a:bodyPr wrap="square" rtlCol="0">
            <a:spAutoFit/>
          </a:bodyPr>
          <a:lstStyle/>
          <a:p>
            <a:r>
              <a:rPr lang="en-US" altLang="zh-CN" sz="3600" dirty="0" smtClean="0"/>
              <a:t>Future Work</a:t>
            </a:r>
            <a:endParaRPr lang="zh-CN" altLang="en-US" sz="3600" dirty="0"/>
          </a:p>
        </p:txBody>
      </p:sp>
      <p:sp>
        <p:nvSpPr>
          <p:cNvPr id="5" name="文本框 4"/>
          <p:cNvSpPr txBox="1"/>
          <p:nvPr/>
        </p:nvSpPr>
        <p:spPr>
          <a:xfrm>
            <a:off x="418296" y="1556210"/>
            <a:ext cx="8365075" cy="4401205"/>
          </a:xfrm>
          <a:prstGeom prst="rect">
            <a:avLst/>
          </a:prstGeom>
          <a:noFill/>
        </p:spPr>
        <p:txBody>
          <a:bodyPr wrap="square" rtlCol="0">
            <a:spAutoFit/>
          </a:bodyPr>
          <a:lstStyle/>
          <a:p>
            <a:pPr marL="342900" indent="-342900" algn="just">
              <a:buFont typeface="Arial" panose="020B0604020202020204" pitchFamily="34" charset="0"/>
              <a:buChar char="•"/>
            </a:pPr>
            <a:r>
              <a:rPr lang="en-US" altLang="zh-CN" sz="2800" dirty="0" smtClean="0"/>
              <a:t>Find a suitable thickness of DLC layer which is robust enough, as well as suitable QE</a:t>
            </a:r>
            <a:endParaRPr lang="en-US" altLang="zh-CN" sz="2800" dirty="0">
              <a:ea typeface="Cambria Math" panose="02040503050406030204" pitchFamily="18" charset="0"/>
            </a:endParaRPr>
          </a:p>
          <a:p>
            <a:pPr marL="285750" indent="-285750" algn="just">
              <a:buFont typeface="Arial" panose="020B0604020202020204" pitchFamily="34" charset="0"/>
              <a:buChar char="•"/>
            </a:pPr>
            <a:r>
              <a:rPr lang="en-US" altLang="zh-CN" sz="2800" dirty="0" smtClean="0"/>
              <a:t>Optimize the process of DLC deposition:</a:t>
            </a:r>
          </a:p>
          <a:p>
            <a:pPr algn="just"/>
            <a:r>
              <a:rPr lang="en-US" altLang="zh-CN" sz="2800" dirty="0"/>
              <a:t>	</a:t>
            </a:r>
            <a:r>
              <a:rPr lang="en-US" altLang="zh-CN" sz="2800" dirty="0" smtClean="0"/>
              <a:t>doping, heating… …</a:t>
            </a:r>
          </a:p>
          <a:p>
            <a:pPr marL="285750" indent="-285750" algn="just">
              <a:buFont typeface="Arial" panose="020B0604020202020204" pitchFamily="34" charset="0"/>
              <a:buChar char="•"/>
            </a:pPr>
            <a:r>
              <a:rPr lang="en-US" altLang="zh-CN" sz="2800" dirty="0" smtClean="0"/>
              <a:t>Study Secondary Electron Emission of DLC </a:t>
            </a:r>
          </a:p>
          <a:p>
            <a:pPr marL="285750" indent="-285750" algn="just">
              <a:buFont typeface="Arial" panose="020B0604020202020204" pitchFamily="34" charset="0"/>
              <a:buChar char="•"/>
            </a:pPr>
            <a:r>
              <a:rPr lang="en-US" altLang="zh-CN" sz="2800" dirty="0" smtClean="0"/>
              <a:t>Improve the  QE test system</a:t>
            </a:r>
          </a:p>
          <a:p>
            <a:pPr marL="285750" indent="-285750" algn="just">
              <a:buFont typeface="Arial" panose="020B0604020202020204" pitchFamily="34" charset="0"/>
              <a:buChar char="•"/>
            </a:pPr>
            <a:r>
              <a:rPr lang="en-US" altLang="zh-CN" sz="2800" dirty="0" smtClean="0"/>
              <a:t>Aging research in lab with laser (213 nm): 	</a:t>
            </a:r>
          </a:p>
          <a:p>
            <a:pPr lvl="2" algn="just"/>
            <a:r>
              <a:rPr lang="en-US" altLang="zh-CN" sz="2800" dirty="0" smtClean="0"/>
              <a:t>Figure out the impact of IBF</a:t>
            </a:r>
            <a:endParaRPr lang="en-US" altLang="zh-CN" sz="2800" dirty="0"/>
          </a:p>
          <a:p>
            <a:pPr marL="285750" indent="-285750" algn="just">
              <a:buFont typeface="Arial" panose="020B0604020202020204" pitchFamily="34" charset="0"/>
              <a:buChar char="•"/>
            </a:pPr>
            <a:r>
              <a:rPr lang="en-US" altLang="zh-CN" sz="2800" dirty="0" smtClean="0"/>
              <a:t>Continue working in DMM</a:t>
            </a:r>
          </a:p>
          <a:p>
            <a:pPr marL="285750" indent="-285750" algn="just">
              <a:buFont typeface="Arial" panose="020B0604020202020204" pitchFamily="34" charset="0"/>
              <a:buChar char="•"/>
            </a:pPr>
            <a:r>
              <a:rPr lang="en-US" altLang="zh-CN" sz="2800" dirty="0" smtClean="0"/>
              <a:t>… …</a:t>
            </a:r>
            <a:endParaRPr lang="en-US" altLang="zh-CN" sz="2800" dirty="0"/>
          </a:p>
        </p:txBody>
      </p:sp>
      <p:sp>
        <p:nvSpPr>
          <p:cNvPr id="6" name="页脚占位符 5"/>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7" name="灯片编号占位符 6"/>
          <p:cNvSpPr>
            <a:spLocks noGrp="1"/>
          </p:cNvSpPr>
          <p:nvPr>
            <p:ph type="sldNum" sz="quarter" idx="12"/>
          </p:nvPr>
        </p:nvSpPr>
        <p:spPr/>
        <p:txBody>
          <a:bodyPr/>
          <a:lstStyle/>
          <a:p>
            <a:fld id="{B9F3F91C-D76F-4D78-9FC7-1D44E8DF4679}" type="slidenum">
              <a:rPr lang="zh-CN" altLang="en-US" smtClean="0"/>
              <a:t>17</a:t>
            </a:fld>
            <a:endParaRPr lang="zh-CN" altLang="en-US"/>
          </a:p>
        </p:txBody>
      </p:sp>
    </p:spTree>
    <p:extLst>
      <p:ext uri="{BB962C8B-B14F-4D97-AF65-F5344CB8AC3E}">
        <p14:creationId xmlns:p14="http://schemas.microsoft.com/office/powerpoint/2010/main" val="947331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265476"/>
            <a:ext cx="9201665" cy="592524"/>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defPPr>
              <a:defRPr lang="zh-CN"/>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algn="ctr"/>
            <a:endParaRPr lang="zh-CN" altLang="en-US"/>
          </a:p>
        </p:txBody>
      </p:sp>
      <p:sp>
        <p:nvSpPr>
          <p:cNvPr id="5" name="矩形 4"/>
          <p:cNvSpPr/>
          <p:nvPr/>
        </p:nvSpPr>
        <p:spPr>
          <a:xfrm>
            <a:off x="0" y="709257"/>
            <a:ext cx="8808204" cy="5332229"/>
          </a:xfrm>
          <a:prstGeom prst="rect">
            <a:avLst/>
          </a:prstGeom>
        </p:spPr>
        <p:txBody>
          <a:bodyPr wrap="square">
            <a:spAutoFit/>
          </a:bodyPr>
          <a:lstStyle/>
          <a:p>
            <a:pPr marL="171450" indent="-171450">
              <a:lnSpc>
                <a:spcPct val="150000"/>
              </a:lnSpc>
              <a:buFont typeface="Arial" panose="020B0604020202020204" pitchFamily="34" charset="0"/>
              <a:buChar char="•"/>
            </a:pPr>
            <a:endParaRPr lang="zh-CN" altLang="en-US" sz="1100" b="0" i="0" u="none" strike="noStrike" baseline="0" dirty="0" smtClean="0"/>
          </a:p>
          <a:p>
            <a:pPr marL="342900" indent="-342900">
              <a:lnSpc>
                <a:spcPct val="150000"/>
              </a:lnSpc>
              <a:buFont typeface="Arial" panose="020B0604020202020204" pitchFamily="34" charset="0"/>
              <a:buChar char="•"/>
            </a:pPr>
            <a:r>
              <a:rPr lang="en-US" altLang="zh-CN" b="1" i="0" u="none" strike="noStrike" baseline="0" dirty="0" smtClean="0"/>
              <a:t>CEA </a:t>
            </a:r>
            <a:r>
              <a:rPr lang="en-US" altLang="zh-CN" b="1" i="0" u="none" strike="noStrike" baseline="0" dirty="0" err="1" smtClean="0"/>
              <a:t>Saclay</a:t>
            </a:r>
            <a:r>
              <a:rPr lang="en-US" altLang="zh-CN" b="1" i="0" u="none" strike="noStrike" baseline="0" dirty="0" smtClean="0"/>
              <a:t>(France):</a:t>
            </a:r>
            <a:r>
              <a:rPr lang="en-US" altLang="zh-CN" b="0" i="0" u="none" strike="noStrike" baseline="0" dirty="0" smtClean="0"/>
              <a:t>D. </a:t>
            </a:r>
            <a:r>
              <a:rPr lang="en-US" altLang="zh-CN" b="0" i="0" u="none" strike="noStrike" baseline="0" dirty="0" err="1" smtClean="0"/>
              <a:t>Desforge</a:t>
            </a:r>
            <a:r>
              <a:rPr lang="en-US" altLang="zh-CN" b="0" i="0" u="none" strike="noStrike" baseline="0" dirty="0" smtClean="0"/>
              <a:t>, I. </a:t>
            </a:r>
            <a:r>
              <a:rPr lang="en-US" altLang="zh-CN" b="0" i="0" u="none" strike="noStrike" baseline="0" dirty="0" err="1" smtClean="0"/>
              <a:t>Giomataris</a:t>
            </a:r>
            <a:r>
              <a:rPr lang="en-US" altLang="zh-CN" b="0" i="0" u="none" strike="noStrike" baseline="0" dirty="0" smtClean="0"/>
              <a:t>, T. </a:t>
            </a:r>
            <a:r>
              <a:rPr lang="en-US" altLang="zh-CN" b="0" i="0" u="none" strike="noStrike" baseline="0" dirty="0" err="1" smtClean="0"/>
              <a:t>Gustavsson</a:t>
            </a:r>
            <a:r>
              <a:rPr lang="en-US" altLang="zh-CN" b="0" i="0" u="none" strike="noStrike" baseline="0" dirty="0" smtClean="0"/>
              <a:t>, C. </a:t>
            </a:r>
            <a:r>
              <a:rPr lang="en-US" altLang="zh-CN" b="0" i="0" u="none" strike="noStrike" baseline="0" dirty="0" err="1" smtClean="0"/>
              <a:t>Guyot</a:t>
            </a:r>
            <a:r>
              <a:rPr lang="en-US" altLang="zh-CN" b="0" i="0" u="none" strike="noStrike" baseline="0" dirty="0" smtClean="0"/>
              <a:t>, F.J. </a:t>
            </a:r>
            <a:r>
              <a:rPr lang="en-US" altLang="zh-CN" b="0" i="0" u="none" strike="noStrike" baseline="0" dirty="0" err="1" smtClean="0"/>
              <a:t>Iguaz</a:t>
            </a:r>
            <a:r>
              <a:rPr lang="en-US" altLang="zh-CN" b="0" i="0" u="none" strike="noStrike" baseline="0" dirty="0" smtClean="0"/>
              <a:t>, M. </a:t>
            </a:r>
            <a:r>
              <a:rPr lang="en-US" altLang="zh-CN" b="0" i="0" u="none" strike="noStrike" baseline="0" dirty="0" err="1" smtClean="0"/>
              <a:t>Kebbiri</a:t>
            </a:r>
            <a:r>
              <a:rPr lang="en-US" altLang="zh-CN" b="0" i="0" u="none" strike="noStrike" baseline="0" dirty="0" smtClean="0"/>
              <a:t>, P. </a:t>
            </a:r>
            <a:r>
              <a:rPr lang="en-US" altLang="zh-CN" b="0" i="0" u="none" strike="noStrike" baseline="0" dirty="0" err="1" smtClean="0"/>
              <a:t>Legou</a:t>
            </a:r>
            <a:r>
              <a:rPr lang="en-US" altLang="zh-CN" b="0" i="0" u="none" strike="noStrike" baseline="0" dirty="0" smtClean="0"/>
              <a:t>, O. </a:t>
            </a:r>
            <a:r>
              <a:rPr lang="en-US" altLang="zh-CN" b="0" i="0" u="none" strike="noStrike" baseline="0" dirty="0" err="1" smtClean="0"/>
              <a:t>Maillard</a:t>
            </a:r>
            <a:r>
              <a:rPr lang="en-US" altLang="zh-CN" b="0" i="0" u="none" strike="noStrike" baseline="0" dirty="0" smtClean="0"/>
              <a:t>, T. </a:t>
            </a:r>
            <a:r>
              <a:rPr lang="en-US" altLang="zh-CN" b="0" i="0" u="none" strike="noStrike" baseline="0" dirty="0" err="1" smtClean="0"/>
              <a:t>Papaevangelou</a:t>
            </a:r>
            <a:r>
              <a:rPr lang="en-US" altLang="zh-CN" b="0" i="0" u="none" strike="noStrike" baseline="0" dirty="0" smtClean="0"/>
              <a:t>, M. </a:t>
            </a:r>
            <a:r>
              <a:rPr lang="en-US" altLang="zh-CN" b="0" i="0" u="none" strike="noStrike" baseline="0" dirty="0" err="1" smtClean="0"/>
              <a:t>Pomorski</a:t>
            </a:r>
            <a:r>
              <a:rPr lang="en-US" altLang="zh-CN" b="0" i="0" u="none" strike="noStrike" baseline="0" dirty="0" smtClean="0"/>
              <a:t>, P. </a:t>
            </a:r>
            <a:r>
              <a:rPr lang="en-US" altLang="zh-CN" b="0" i="0" u="none" strike="noStrike" baseline="0" dirty="0" err="1" smtClean="0"/>
              <a:t>Schwemling</a:t>
            </a:r>
            <a:r>
              <a:rPr lang="en-US" altLang="zh-CN" b="0" i="0" u="none" strike="noStrike" baseline="0" dirty="0" smtClean="0"/>
              <a:t>, L. </a:t>
            </a:r>
            <a:r>
              <a:rPr lang="en-US" altLang="zh-CN" b="0" i="0" u="none" strike="noStrike" baseline="0" dirty="0" err="1" smtClean="0"/>
              <a:t>Sohl</a:t>
            </a:r>
            <a:r>
              <a:rPr lang="en-US" altLang="zh-CN" b="0" i="0" u="none" strike="noStrike" baseline="0" dirty="0" smtClean="0"/>
              <a:t>.</a:t>
            </a:r>
          </a:p>
          <a:p>
            <a:pPr marL="342900" indent="-342900">
              <a:lnSpc>
                <a:spcPct val="150000"/>
              </a:lnSpc>
              <a:buFont typeface="Arial" panose="020B0604020202020204" pitchFamily="34" charset="0"/>
              <a:buChar char="•"/>
            </a:pPr>
            <a:r>
              <a:rPr lang="en-US" altLang="zh-CN" b="1" i="0" u="none" strike="noStrike" baseline="0" dirty="0" smtClean="0"/>
              <a:t>CERN:</a:t>
            </a:r>
            <a:r>
              <a:rPr lang="en-US" altLang="zh-CN" b="0" i="0" u="none" strike="noStrike" baseline="0" dirty="0" smtClean="0"/>
              <a:t>J. </a:t>
            </a:r>
            <a:r>
              <a:rPr lang="en-US" altLang="zh-CN" b="0" i="0" u="none" strike="noStrike" baseline="0" dirty="0" err="1" smtClean="0"/>
              <a:t>Bortfeldt</a:t>
            </a:r>
            <a:r>
              <a:rPr lang="en-US" altLang="zh-CN" b="0" i="0" u="none" strike="noStrike" baseline="0" dirty="0" smtClean="0"/>
              <a:t>, F. </a:t>
            </a:r>
            <a:r>
              <a:rPr lang="en-US" altLang="zh-CN" b="0" i="0" u="none" strike="noStrike" baseline="0" dirty="0" err="1" smtClean="0"/>
              <a:t>Brunbauer</a:t>
            </a:r>
            <a:r>
              <a:rPr lang="en-US" altLang="zh-CN" b="0" i="0" u="none" strike="noStrike" baseline="0" dirty="0" smtClean="0"/>
              <a:t>, C. David, J. </a:t>
            </a:r>
            <a:r>
              <a:rPr lang="en-US" altLang="zh-CN" b="0" i="0" u="none" strike="noStrike" baseline="0" dirty="0" err="1" smtClean="0"/>
              <a:t>Frachi</a:t>
            </a:r>
            <a:r>
              <a:rPr lang="en-US" altLang="zh-CN" b="0" i="0" u="none" strike="noStrike" baseline="0" dirty="0" smtClean="0"/>
              <a:t>, M. Lupberger, H. Müller, E. </a:t>
            </a:r>
            <a:r>
              <a:rPr lang="en-US" altLang="zh-CN" b="0" i="0" u="none" strike="noStrike" baseline="0" dirty="0" err="1" smtClean="0"/>
              <a:t>Oliveri</a:t>
            </a:r>
            <a:r>
              <a:rPr lang="en-US" altLang="zh-CN" b="0" i="0" u="none" strike="noStrike" baseline="0" dirty="0" smtClean="0"/>
              <a:t>, F. </a:t>
            </a:r>
            <a:r>
              <a:rPr lang="en-US" altLang="zh-CN" b="0" i="0" u="none" strike="noStrike" baseline="0" dirty="0" err="1" smtClean="0"/>
              <a:t>Resnati</a:t>
            </a:r>
            <a:r>
              <a:rPr lang="en-US" altLang="zh-CN" b="0" i="0" u="none" strike="noStrike" baseline="0" dirty="0" smtClean="0"/>
              <a:t>, L. </a:t>
            </a:r>
            <a:r>
              <a:rPr lang="en-US" altLang="zh-CN" b="0" i="0" u="none" strike="noStrike" baseline="0" dirty="0" err="1" smtClean="0"/>
              <a:t>Ropelewski</a:t>
            </a:r>
            <a:r>
              <a:rPr lang="en-US" altLang="zh-CN" b="0" i="0" u="none" strike="noStrike" baseline="0" dirty="0" smtClean="0"/>
              <a:t>, T. Schneider, P. </a:t>
            </a:r>
            <a:r>
              <a:rPr lang="en-US" altLang="zh-CN" b="0" i="0" u="none" strike="noStrike" baseline="0" dirty="0" err="1" smtClean="0"/>
              <a:t>Thuiner</a:t>
            </a:r>
            <a:r>
              <a:rPr lang="en-US" altLang="zh-CN" b="0" i="0" u="none" strike="noStrike" baseline="0" dirty="0" smtClean="0"/>
              <a:t>, M. van </a:t>
            </a:r>
            <a:r>
              <a:rPr lang="en-US" altLang="zh-CN" b="0" i="0" u="none" strike="noStrike" baseline="0" dirty="0" err="1" smtClean="0"/>
              <a:t>Stenis</a:t>
            </a:r>
            <a:r>
              <a:rPr lang="en-US" altLang="zh-CN" b="0" i="0" u="none" strike="noStrike" baseline="0" dirty="0" smtClean="0"/>
              <a:t>, P. </a:t>
            </a:r>
            <a:r>
              <a:rPr lang="en-US" altLang="zh-CN" b="0" i="0" u="none" strike="noStrike" baseline="0" dirty="0" err="1" smtClean="0"/>
              <a:t>Thuiner</a:t>
            </a:r>
            <a:r>
              <a:rPr lang="en-US" altLang="zh-CN" b="0" i="0" u="none" strike="noStrike" baseline="0" dirty="0" smtClean="0"/>
              <a:t>, R. </a:t>
            </a:r>
            <a:r>
              <a:rPr lang="en-US" altLang="zh-CN" b="0" i="0" u="none" strike="noStrike" baseline="0" dirty="0" err="1" smtClean="0"/>
              <a:t>Veenhof</a:t>
            </a:r>
            <a:r>
              <a:rPr lang="en-US" altLang="zh-CN" b="0" i="0" u="none" strike="noStrike" baseline="0" dirty="0" smtClean="0"/>
              <a:t>, S. White</a:t>
            </a:r>
            <a:r>
              <a:rPr lang="en-US" altLang="zh-CN" sz="1200" b="0" i="0" u="none" strike="noStrike" baseline="0" dirty="0" smtClean="0"/>
              <a:t>2</a:t>
            </a:r>
            <a:r>
              <a:rPr lang="en-US" altLang="zh-CN" b="0" i="0" u="none" strike="noStrike" baseline="0" dirty="0" smtClean="0"/>
              <a:t>.</a:t>
            </a:r>
          </a:p>
          <a:p>
            <a:pPr marL="342900" indent="-342900">
              <a:lnSpc>
                <a:spcPct val="150000"/>
              </a:lnSpc>
              <a:buFont typeface="Arial" panose="020B0604020202020204" pitchFamily="34" charset="0"/>
              <a:buChar char="•"/>
            </a:pPr>
            <a:r>
              <a:rPr lang="en-US" altLang="zh-CN" b="1" i="0" u="none" strike="noStrike" baseline="0" dirty="0" smtClean="0"/>
              <a:t>USTC (China):</a:t>
            </a:r>
            <a:r>
              <a:rPr lang="en-US" altLang="zh-CN" b="0" i="0" u="none" strike="noStrike" baseline="0" dirty="0" smtClean="0"/>
              <a:t>J. Liu, B. Qi, X. Wang, Z. Zhang, Y. Zhou.</a:t>
            </a:r>
          </a:p>
          <a:p>
            <a:pPr marL="342900" indent="-342900">
              <a:lnSpc>
                <a:spcPct val="150000"/>
              </a:lnSpc>
              <a:buFont typeface="Arial" panose="020B0604020202020204" pitchFamily="34" charset="0"/>
              <a:buChar char="•"/>
            </a:pPr>
            <a:r>
              <a:rPr lang="en-US" altLang="zh-CN" b="1" i="0" u="none" strike="noStrike" baseline="0" dirty="0" smtClean="0"/>
              <a:t>AUTH (Greece):</a:t>
            </a:r>
            <a:r>
              <a:rPr lang="en-US" altLang="zh-CN" b="0" i="0" u="none" strike="noStrike" baseline="0" dirty="0" smtClean="0"/>
              <a:t>I. </a:t>
            </a:r>
            <a:r>
              <a:rPr lang="en-US" altLang="zh-CN" b="0" i="0" u="none" strike="noStrike" baseline="0" dirty="0" err="1" smtClean="0"/>
              <a:t>Manthos</a:t>
            </a:r>
            <a:r>
              <a:rPr lang="en-US" altLang="zh-CN" b="0" i="0" u="none" strike="noStrike" baseline="0" dirty="0" smtClean="0"/>
              <a:t>, V. </a:t>
            </a:r>
            <a:r>
              <a:rPr lang="en-US" altLang="zh-CN" b="0" i="0" u="none" strike="noStrike" baseline="0" dirty="0" err="1" smtClean="0"/>
              <a:t>Niaouris</a:t>
            </a:r>
            <a:r>
              <a:rPr lang="en-US" altLang="zh-CN" b="0" i="0" u="none" strike="noStrike" baseline="0" dirty="0" smtClean="0"/>
              <a:t>, K. </a:t>
            </a:r>
            <a:r>
              <a:rPr lang="en-US" altLang="zh-CN" b="0" i="0" u="none" strike="noStrike" baseline="0" dirty="0" err="1" smtClean="0"/>
              <a:t>Paraschou</a:t>
            </a:r>
            <a:r>
              <a:rPr lang="en-US" altLang="zh-CN" b="0" i="0" u="none" strike="noStrike" baseline="0" dirty="0" smtClean="0"/>
              <a:t>, D. </a:t>
            </a:r>
            <a:r>
              <a:rPr lang="en-US" altLang="zh-CN" b="0" i="0" u="none" strike="noStrike" baseline="0" dirty="0" err="1" smtClean="0"/>
              <a:t>Sampsonidis</a:t>
            </a:r>
            <a:r>
              <a:rPr lang="en-US" altLang="zh-CN" b="0" i="0" u="none" strike="noStrike" baseline="0" dirty="0" smtClean="0"/>
              <a:t>, S.E. </a:t>
            </a:r>
            <a:r>
              <a:rPr lang="en-US" altLang="zh-CN" b="0" i="0" u="none" strike="noStrike" baseline="0" dirty="0" err="1" smtClean="0"/>
              <a:t>Tzamarias</a:t>
            </a:r>
            <a:r>
              <a:rPr lang="en-US" altLang="zh-CN" b="0" i="0" u="none" strike="noStrike" baseline="0" dirty="0" smtClean="0"/>
              <a:t>.</a:t>
            </a:r>
          </a:p>
          <a:p>
            <a:pPr marL="342900" indent="-342900">
              <a:lnSpc>
                <a:spcPct val="150000"/>
              </a:lnSpc>
              <a:buFont typeface="Arial" panose="020B0604020202020204" pitchFamily="34" charset="0"/>
              <a:buChar char="•"/>
            </a:pPr>
            <a:r>
              <a:rPr lang="en-US" altLang="zh-CN" b="1" i="0" u="none" strike="noStrike" baseline="0" dirty="0" smtClean="0"/>
              <a:t>NCSR:</a:t>
            </a:r>
            <a:r>
              <a:rPr lang="en-US" altLang="zh-CN" b="0" i="0" u="none" strike="noStrike" baseline="0" dirty="0" smtClean="0"/>
              <a:t>G. </a:t>
            </a:r>
            <a:r>
              <a:rPr lang="en-US" altLang="zh-CN" b="0" i="0" u="none" strike="noStrike" baseline="0" dirty="0" err="1" smtClean="0"/>
              <a:t>Fanourakis</a:t>
            </a:r>
            <a:r>
              <a:rPr lang="en-US" altLang="zh-CN" b="0" i="0" u="none" strike="noStrike" baseline="0" dirty="0" smtClean="0"/>
              <a:t>.</a:t>
            </a:r>
          </a:p>
          <a:p>
            <a:pPr marL="342900" indent="-342900">
              <a:lnSpc>
                <a:spcPct val="150000"/>
              </a:lnSpc>
              <a:buFont typeface="Arial" panose="020B0604020202020204" pitchFamily="34" charset="0"/>
              <a:buChar char="•"/>
            </a:pPr>
            <a:r>
              <a:rPr lang="en-US" altLang="zh-CN" b="1" i="0" u="none" strike="noStrike" baseline="0" dirty="0" smtClean="0"/>
              <a:t>NTUA:</a:t>
            </a:r>
            <a:r>
              <a:rPr lang="en-US" altLang="zh-CN" b="0" i="0" u="none" strike="noStrike" baseline="0" dirty="0" smtClean="0"/>
              <a:t>Y. </a:t>
            </a:r>
            <a:r>
              <a:rPr lang="en-US" altLang="zh-CN" b="0" i="0" u="none" strike="noStrike" baseline="0" dirty="0" err="1" smtClean="0"/>
              <a:t>Tsipolitis</a:t>
            </a:r>
            <a:r>
              <a:rPr lang="en-US" altLang="zh-CN" b="0" i="0" u="none" strike="noStrike" baseline="0" dirty="0" smtClean="0"/>
              <a:t>.</a:t>
            </a:r>
          </a:p>
          <a:p>
            <a:pPr marL="342900" indent="-342900">
              <a:lnSpc>
                <a:spcPct val="150000"/>
              </a:lnSpc>
              <a:buFont typeface="Arial" panose="020B0604020202020204" pitchFamily="34" charset="0"/>
              <a:buChar char="•"/>
            </a:pPr>
            <a:r>
              <a:rPr lang="en-US" altLang="zh-CN" b="1" i="0" u="none" strike="noStrike" baseline="0" dirty="0" smtClean="0"/>
              <a:t>LIP:</a:t>
            </a:r>
            <a:r>
              <a:rPr lang="en-US" altLang="zh-CN" b="0" i="0" u="none" strike="noStrike" baseline="0" dirty="0" smtClean="0"/>
              <a:t>M. </a:t>
            </a:r>
            <a:r>
              <a:rPr lang="en-US" altLang="zh-CN" b="0" i="0" u="none" strike="noStrike" baseline="0" dirty="0" err="1" smtClean="0"/>
              <a:t>Gallinaro</a:t>
            </a:r>
            <a:r>
              <a:rPr lang="en-US" altLang="zh-CN" b="0" i="0" u="none" strike="noStrike" baseline="0" dirty="0" smtClean="0"/>
              <a:t>.</a:t>
            </a:r>
          </a:p>
          <a:p>
            <a:pPr marL="342900" indent="-342900">
              <a:lnSpc>
                <a:spcPct val="150000"/>
              </a:lnSpc>
              <a:buFont typeface="Arial" panose="020B0604020202020204" pitchFamily="34" charset="0"/>
              <a:buChar char="•"/>
            </a:pPr>
            <a:r>
              <a:rPr lang="en-US" altLang="zh-CN" b="1" i="0" u="none" strike="noStrike" baseline="0" dirty="0" smtClean="0"/>
              <a:t>HIP (FINLAND): </a:t>
            </a:r>
            <a:r>
              <a:rPr lang="en-US" altLang="zh-CN" b="0" i="0" u="none" strike="noStrike" baseline="0" dirty="0" smtClean="0"/>
              <a:t>F. </a:t>
            </a:r>
            <a:r>
              <a:rPr lang="en-US" altLang="zh-CN" b="0" i="0" u="none" strike="noStrike" baseline="0" dirty="0" err="1" smtClean="0"/>
              <a:t>García</a:t>
            </a:r>
            <a:r>
              <a:rPr lang="en-US" altLang="zh-CN" b="0" i="0" u="none" strike="noStrike" baseline="0" dirty="0" smtClean="0"/>
              <a:t>.</a:t>
            </a:r>
          </a:p>
          <a:p>
            <a:pPr marL="342900" indent="-342900">
              <a:lnSpc>
                <a:spcPct val="150000"/>
              </a:lnSpc>
              <a:buFont typeface="Arial" panose="020B0604020202020204" pitchFamily="34" charset="0"/>
              <a:buChar char="•"/>
            </a:pPr>
            <a:r>
              <a:rPr lang="en-US" altLang="zh-CN" b="1" i="0" u="none" strike="noStrike" baseline="0" dirty="0" smtClean="0"/>
              <a:t>IGFAE</a:t>
            </a:r>
            <a:r>
              <a:rPr lang="en-US" altLang="zh-CN" b="0" i="0" u="none" strike="noStrike" baseline="0" dirty="0" smtClean="0"/>
              <a:t>: D. González-</a:t>
            </a:r>
            <a:r>
              <a:rPr lang="en-US" altLang="zh-CN" b="0" i="0" u="none" strike="noStrike" baseline="0" dirty="0" err="1" smtClean="0"/>
              <a:t>Díaz</a:t>
            </a:r>
            <a:r>
              <a:rPr lang="en-US" altLang="zh-CN" b="0" i="0" u="none" strike="noStrike" baseline="0" dirty="0" smtClean="0"/>
              <a:t>.</a:t>
            </a:r>
          </a:p>
        </p:txBody>
      </p:sp>
      <p:sp>
        <p:nvSpPr>
          <p:cNvPr id="6" name="Title 1"/>
          <p:cNvSpPr txBox="1">
            <a:spLocks/>
          </p:cNvSpPr>
          <p:nvPr/>
        </p:nvSpPr>
        <p:spPr>
          <a:xfrm>
            <a:off x="350176" y="297922"/>
            <a:ext cx="636543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mn-lt"/>
              </a:rPr>
              <a:t>PICOSEC Collaboration</a:t>
            </a:r>
            <a:endParaRPr lang="en-GB" dirty="0">
              <a:latin typeface="+mn-lt"/>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420" y="117911"/>
            <a:ext cx="1055356" cy="1085130"/>
          </a:xfrm>
          <a:prstGeom prst="rect">
            <a:avLst/>
          </a:prstGeom>
        </p:spPr>
      </p:pic>
      <p:pic>
        <p:nvPicPr>
          <p:cNvPr id="8" name="图片 7"/>
          <p:cNvPicPr>
            <a:picLocks noChangeAspect="1"/>
          </p:cNvPicPr>
          <p:nvPr/>
        </p:nvPicPr>
        <p:blipFill>
          <a:blip r:embed="rId4"/>
          <a:stretch>
            <a:fillRect/>
          </a:stretch>
        </p:blipFill>
        <p:spPr>
          <a:xfrm>
            <a:off x="2686407" y="4149935"/>
            <a:ext cx="6121797" cy="893834"/>
          </a:xfrm>
          <a:prstGeom prst="rect">
            <a:avLst/>
          </a:prstGeom>
        </p:spPr>
      </p:pic>
      <p:sp>
        <p:nvSpPr>
          <p:cNvPr id="2" name="页脚占位符 1"/>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dirty="0"/>
          </a:p>
        </p:txBody>
      </p:sp>
      <p:sp>
        <p:nvSpPr>
          <p:cNvPr id="3" name="灯片编号占位符 2"/>
          <p:cNvSpPr>
            <a:spLocks noGrp="1"/>
          </p:cNvSpPr>
          <p:nvPr>
            <p:ph type="sldNum" sz="quarter" idx="12"/>
          </p:nvPr>
        </p:nvSpPr>
        <p:spPr/>
        <p:txBody>
          <a:bodyPr/>
          <a:lstStyle/>
          <a:p>
            <a:fld id="{B9F3F91C-D76F-4D78-9FC7-1D44E8DF4679}" type="slidenum">
              <a:rPr lang="zh-CN" altLang="en-US" smtClean="0"/>
              <a:pPr/>
              <a:t>2</a:t>
            </a:fld>
            <a:endParaRPr lang="zh-CN" altLang="en-US"/>
          </a:p>
        </p:txBody>
      </p:sp>
    </p:spTree>
    <p:extLst>
      <p:ext uri="{BB962C8B-B14F-4D97-AF65-F5344CB8AC3E}">
        <p14:creationId xmlns:p14="http://schemas.microsoft.com/office/powerpoint/2010/main" val="2473810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 y="6265476"/>
            <a:ext cx="9201665" cy="592524"/>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defPPr>
              <a:defRPr lang="zh-CN"/>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algn="ctr"/>
            <a:endParaRPr lang="zh-CN" altLang="en-US"/>
          </a:p>
        </p:txBody>
      </p:sp>
      <p:sp>
        <p:nvSpPr>
          <p:cNvPr id="4" name="文本框 3"/>
          <p:cNvSpPr txBox="1"/>
          <p:nvPr/>
        </p:nvSpPr>
        <p:spPr>
          <a:xfrm>
            <a:off x="717680" y="407002"/>
            <a:ext cx="2613837" cy="715581"/>
          </a:xfrm>
          <a:prstGeom prst="rect">
            <a:avLst/>
          </a:prstGeom>
          <a:noFill/>
        </p:spPr>
        <p:txBody>
          <a:bodyPr wrap="square" rtlCol="0">
            <a:spAutoFit/>
          </a:bodyPr>
          <a:lstStyle/>
          <a:p>
            <a:r>
              <a:rPr lang="en-US" altLang="zh-CN" sz="4050" dirty="0">
                <a:ea typeface="楷体" panose="02010609060101010101" pitchFamily="49" charset="-122"/>
              </a:rPr>
              <a:t>Outline</a:t>
            </a:r>
            <a:endParaRPr lang="zh-CN" altLang="en-US" sz="4050" dirty="0">
              <a:ea typeface="楷体" panose="02010609060101010101" pitchFamily="49" charset="-122"/>
            </a:endParaRPr>
          </a:p>
        </p:txBody>
      </p:sp>
      <p:sp>
        <p:nvSpPr>
          <p:cNvPr id="5" name="文本框 4"/>
          <p:cNvSpPr txBox="1"/>
          <p:nvPr/>
        </p:nvSpPr>
        <p:spPr>
          <a:xfrm>
            <a:off x="536705" y="1035330"/>
            <a:ext cx="6778266" cy="4801314"/>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US" altLang="zh-CN" sz="2800" dirty="0" smtClean="0"/>
              <a:t>Introduction</a:t>
            </a:r>
          </a:p>
          <a:p>
            <a:pPr marL="914400" lvl="1" indent="-457200">
              <a:lnSpc>
                <a:spcPct val="150000"/>
              </a:lnSpc>
              <a:buFont typeface="Arial" panose="020B0604020202020204" pitchFamily="34" charset="0"/>
              <a:buChar char="•"/>
            </a:pPr>
            <a:r>
              <a:rPr lang="en-US" altLang="zh-CN" sz="2400" dirty="0" smtClean="0"/>
              <a:t>PICOSEC detector concept</a:t>
            </a:r>
          </a:p>
          <a:p>
            <a:pPr marL="914400" lvl="1" indent="-457200">
              <a:lnSpc>
                <a:spcPct val="150000"/>
              </a:lnSpc>
              <a:buFont typeface="Arial" panose="020B0604020202020204" pitchFamily="34" charset="0"/>
              <a:buChar char="•"/>
            </a:pPr>
            <a:r>
              <a:rPr lang="en-US" altLang="zh-CN" sz="2400" dirty="0" smtClean="0"/>
              <a:t>Results with </a:t>
            </a:r>
            <a:r>
              <a:rPr lang="en-US" altLang="zh-CN" sz="2400" dirty="0" err="1" smtClean="0"/>
              <a:t>CsI</a:t>
            </a:r>
            <a:r>
              <a:rPr lang="en-US" altLang="zh-CN" sz="2400" dirty="0" smtClean="0"/>
              <a:t> photocathode</a:t>
            </a:r>
          </a:p>
          <a:p>
            <a:pPr marL="457200" indent="-457200">
              <a:lnSpc>
                <a:spcPct val="150000"/>
              </a:lnSpc>
              <a:buFont typeface="Arial" panose="020B0604020202020204" pitchFamily="34" charset="0"/>
              <a:buChar char="•"/>
            </a:pPr>
            <a:r>
              <a:rPr lang="en-US" altLang="zh-CN" sz="2800" dirty="0" smtClean="0"/>
              <a:t>Diamond-Like Carbon (DLC) Photocathode</a:t>
            </a:r>
          </a:p>
          <a:p>
            <a:pPr marL="914400" lvl="1" indent="-457200">
              <a:lnSpc>
                <a:spcPct val="150000"/>
              </a:lnSpc>
              <a:buFont typeface="Arial" panose="020B0604020202020204" pitchFamily="34" charset="0"/>
              <a:buChar char="•"/>
            </a:pPr>
            <a:r>
              <a:rPr lang="en-US" altLang="zh-CN" sz="2400" dirty="0"/>
              <a:t>Manufacture</a:t>
            </a:r>
          </a:p>
          <a:p>
            <a:pPr marL="914400" lvl="1" indent="-457200">
              <a:lnSpc>
                <a:spcPct val="150000"/>
              </a:lnSpc>
              <a:buFont typeface="Arial" panose="020B0604020202020204" pitchFamily="34" charset="0"/>
              <a:buChar char="•"/>
            </a:pPr>
            <a:r>
              <a:rPr lang="en-US" altLang="zh-CN" sz="2400" dirty="0" smtClean="0"/>
              <a:t>Quantum Efficiency test with laser</a:t>
            </a:r>
          </a:p>
          <a:p>
            <a:pPr marL="914400" lvl="1" indent="-457200">
              <a:lnSpc>
                <a:spcPct val="150000"/>
              </a:lnSpc>
              <a:buFont typeface="Arial" panose="020B0604020202020204" pitchFamily="34" charset="0"/>
              <a:buChar char="•"/>
            </a:pPr>
            <a:r>
              <a:rPr lang="en-US" altLang="zh-CN" sz="2400" dirty="0" smtClean="0"/>
              <a:t>Beam test</a:t>
            </a:r>
          </a:p>
          <a:p>
            <a:pPr marL="457200" indent="-457200">
              <a:lnSpc>
                <a:spcPct val="150000"/>
              </a:lnSpc>
              <a:buFont typeface="Arial" panose="020B0604020202020204" pitchFamily="34" charset="0"/>
              <a:buChar char="•"/>
            </a:pPr>
            <a:r>
              <a:rPr lang="en-US" altLang="zh-CN" sz="2800" dirty="0" smtClean="0"/>
              <a:t>Conclusion and Future work </a:t>
            </a:r>
            <a:endParaRPr lang="en-US" altLang="zh-CN" sz="2800" dirty="0"/>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420" y="117911"/>
            <a:ext cx="1055356" cy="1085130"/>
          </a:xfrm>
          <a:prstGeom prst="rect">
            <a:avLst/>
          </a:prstGeom>
        </p:spPr>
      </p:pic>
      <p:sp>
        <p:nvSpPr>
          <p:cNvPr id="2" name="页脚占位符 1"/>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3" name="灯片编号占位符 2"/>
          <p:cNvSpPr>
            <a:spLocks noGrp="1"/>
          </p:cNvSpPr>
          <p:nvPr>
            <p:ph type="sldNum" sz="quarter" idx="12"/>
          </p:nvPr>
        </p:nvSpPr>
        <p:spPr/>
        <p:txBody>
          <a:bodyPr/>
          <a:lstStyle/>
          <a:p>
            <a:fld id="{B9F3F91C-D76F-4D78-9FC7-1D44E8DF4679}" type="slidenum">
              <a:rPr lang="zh-CN" altLang="en-US" smtClean="0"/>
              <a:t>3</a:t>
            </a:fld>
            <a:endParaRPr lang="zh-CN" altLang="en-US"/>
          </a:p>
        </p:txBody>
      </p:sp>
    </p:spTree>
    <p:extLst>
      <p:ext uri="{BB962C8B-B14F-4D97-AF65-F5344CB8AC3E}">
        <p14:creationId xmlns:p14="http://schemas.microsoft.com/office/powerpoint/2010/main" val="3143753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 y="6265476"/>
            <a:ext cx="9201665" cy="592524"/>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defPPr>
              <a:defRPr lang="zh-CN"/>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420" y="117911"/>
            <a:ext cx="1055356" cy="1085130"/>
          </a:xfrm>
          <a:prstGeom prst="rect">
            <a:avLst/>
          </a:prstGeom>
        </p:spPr>
      </p:pic>
      <p:sp>
        <p:nvSpPr>
          <p:cNvPr id="13" name="文本框 12"/>
          <p:cNvSpPr txBox="1"/>
          <p:nvPr/>
        </p:nvSpPr>
        <p:spPr>
          <a:xfrm>
            <a:off x="415719" y="337310"/>
            <a:ext cx="3477683" cy="646331"/>
          </a:xfrm>
          <a:prstGeom prst="rect">
            <a:avLst/>
          </a:prstGeom>
          <a:noFill/>
        </p:spPr>
        <p:txBody>
          <a:bodyPr wrap="none" rtlCol="0">
            <a:spAutoFit/>
          </a:bodyPr>
          <a:lstStyle/>
          <a:p>
            <a:r>
              <a:rPr lang="en-US" altLang="zh-CN" sz="3600" dirty="0" smtClean="0"/>
              <a:t>Detector Concept</a:t>
            </a:r>
            <a:endParaRPr lang="zh-CN" altLang="en-US" sz="3600" dirty="0"/>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340" y="1223738"/>
            <a:ext cx="6937319" cy="3502162"/>
          </a:xfrm>
          <a:prstGeom prst="rect">
            <a:avLst/>
          </a:prstGeom>
        </p:spPr>
      </p:pic>
      <p:sp>
        <p:nvSpPr>
          <p:cNvPr id="19" name="文本框 18"/>
          <p:cNvSpPr txBox="1"/>
          <p:nvPr/>
        </p:nvSpPr>
        <p:spPr>
          <a:xfrm>
            <a:off x="999611" y="4611231"/>
            <a:ext cx="8467661" cy="1938992"/>
          </a:xfrm>
          <a:prstGeom prst="rect">
            <a:avLst/>
          </a:prstGeom>
          <a:noFill/>
        </p:spPr>
        <p:txBody>
          <a:bodyPr wrap="square" rtlCol="0">
            <a:spAutoFit/>
          </a:bodyPr>
          <a:lstStyle/>
          <a:p>
            <a:r>
              <a:rPr lang="en-US" altLang="zh-CN" sz="2000" dirty="0" smtClean="0"/>
              <a:t> A Novel fast timing </a:t>
            </a:r>
            <a:r>
              <a:rPr lang="en-US" altLang="zh-CN" sz="2000" dirty="0" err="1" smtClean="0"/>
              <a:t>Micromegas</a:t>
            </a:r>
            <a:r>
              <a:rPr lang="en-US" altLang="zh-CN" sz="2000" dirty="0" smtClean="0"/>
              <a:t> detector: </a:t>
            </a:r>
            <a:r>
              <a:rPr lang="en-US" altLang="zh-CN" sz="2000" b="1" dirty="0" smtClean="0">
                <a:solidFill>
                  <a:srgbClr val="FF0000"/>
                </a:solidFill>
              </a:rPr>
              <a:t>Cherenkov Light Detection</a:t>
            </a:r>
          </a:p>
          <a:p>
            <a:pPr marL="285750" indent="-285750">
              <a:buFont typeface="Arial" panose="020B0604020202020204" pitchFamily="34" charset="0"/>
              <a:buChar char="•"/>
            </a:pPr>
            <a:r>
              <a:rPr lang="en-US" altLang="zh-CN" sz="2000" dirty="0" smtClean="0"/>
              <a:t>Cherenkov Radiator &amp; Photocathode</a:t>
            </a:r>
          </a:p>
          <a:p>
            <a:pPr marL="285750" indent="-285750">
              <a:buFont typeface="Arial" panose="020B0604020202020204" pitchFamily="34" charset="0"/>
              <a:buChar char="•"/>
            </a:pPr>
            <a:r>
              <a:rPr lang="en-US" altLang="zh-CN" sz="2000" dirty="0" smtClean="0"/>
              <a:t>Smaller drift gap</a:t>
            </a:r>
          </a:p>
          <a:p>
            <a:pPr marL="285750" indent="-285750">
              <a:buFont typeface="Arial" panose="020B0604020202020204" pitchFamily="34" charset="0"/>
              <a:buChar char="•"/>
            </a:pPr>
            <a:r>
              <a:rPr lang="en-US" altLang="zh-CN" sz="2000" dirty="0" smtClean="0"/>
              <a:t>Higher electric field  </a:t>
            </a:r>
          </a:p>
          <a:p>
            <a:pPr marL="285750" indent="-285750">
              <a:buFont typeface="Arial" panose="020B0604020202020204" pitchFamily="34" charset="0"/>
              <a:buChar char="•"/>
            </a:pPr>
            <a:endParaRPr lang="en-US" altLang="zh-CN" sz="2000" dirty="0" smtClean="0"/>
          </a:p>
          <a:p>
            <a:pPr marL="285750" indent="-285750">
              <a:buFont typeface="Arial" panose="020B0604020202020204" pitchFamily="34" charset="0"/>
              <a:buChar char="•"/>
            </a:pPr>
            <a:endParaRPr lang="zh-CN" altLang="en-US" sz="2000" dirty="0"/>
          </a:p>
        </p:txBody>
      </p:sp>
      <p:sp>
        <p:nvSpPr>
          <p:cNvPr id="3" name="页脚占位符 2"/>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4" name="灯片编号占位符 3"/>
          <p:cNvSpPr>
            <a:spLocks noGrp="1"/>
          </p:cNvSpPr>
          <p:nvPr>
            <p:ph type="sldNum" sz="quarter" idx="12"/>
          </p:nvPr>
        </p:nvSpPr>
        <p:spPr/>
        <p:txBody>
          <a:bodyPr/>
          <a:lstStyle/>
          <a:p>
            <a:fld id="{B9F3F91C-D76F-4D78-9FC7-1D44E8DF4679}" type="slidenum">
              <a:rPr lang="zh-CN" altLang="en-US" smtClean="0"/>
              <a:t>4</a:t>
            </a:fld>
            <a:endParaRPr lang="zh-CN" altLang="en-US"/>
          </a:p>
        </p:txBody>
      </p:sp>
      <p:sp>
        <p:nvSpPr>
          <p:cNvPr id="17" name="文本框 16"/>
          <p:cNvSpPr txBox="1"/>
          <p:nvPr/>
        </p:nvSpPr>
        <p:spPr>
          <a:xfrm>
            <a:off x="2866147" y="1074518"/>
            <a:ext cx="3411703" cy="400110"/>
          </a:xfrm>
          <a:prstGeom prst="rect">
            <a:avLst/>
          </a:prstGeom>
          <a:noFill/>
        </p:spPr>
        <p:txBody>
          <a:bodyPr wrap="none" rtlCol="0">
            <a:spAutoFit/>
          </a:bodyPr>
          <a:lstStyle/>
          <a:p>
            <a:r>
              <a:rPr lang="en-US" altLang="zh-CN" sz="2000" dirty="0" smtClean="0">
                <a:solidFill>
                  <a:srgbClr val="FF0000"/>
                </a:solidFill>
              </a:rPr>
              <a:t>Schematic of PICOSEC detector</a:t>
            </a:r>
          </a:p>
        </p:txBody>
      </p:sp>
    </p:spTree>
    <p:extLst>
      <p:ext uri="{BB962C8B-B14F-4D97-AF65-F5344CB8AC3E}">
        <p14:creationId xmlns:p14="http://schemas.microsoft.com/office/powerpoint/2010/main" val="882273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 y="6265476"/>
            <a:ext cx="9201665" cy="592524"/>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defPPr>
              <a:defRPr lang="zh-CN"/>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420" y="117911"/>
            <a:ext cx="1055356" cy="1085130"/>
          </a:xfrm>
          <a:prstGeom prst="rect">
            <a:avLst/>
          </a:prstGeom>
        </p:spPr>
      </p:pic>
      <p:sp>
        <p:nvSpPr>
          <p:cNvPr id="3" name="页脚占位符 2"/>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4" name="灯片编号占位符 3"/>
          <p:cNvSpPr>
            <a:spLocks noGrp="1"/>
          </p:cNvSpPr>
          <p:nvPr>
            <p:ph type="sldNum" sz="quarter" idx="12"/>
          </p:nvPr>
        </p:nvSpPr>
        <p:spPr/>
        <p:txBody>
          <a:bodyPr/>
          <a:lstStyle/>
          <a:p>
            <a:fld id="{B9F3F91C-D76F-4D78-9FC7-1D44E8DF4679}" type="slidenum">
              <a:rPr lang="zh-CN" altLang="en-US" smtClean="0"/>
              <a:t>5</a:t>
            </a:fld>
            <a:endParaRPr lang="zh-CN" altLang="en-US"/>
          </a:p>
        </p:txBody>
      </p:sp>
      <p:sp>
        <p:nvSpPr>
          <p:cNvPr id="10" name="文本框 9"/>
          <p:cNvSpPr txBox="1"/>
          <p:nvPr/>
        </p:nvSpPr>
        <p:spPr>
          <a:xfrm>
            <a:off x="295347" y="1415395"/>
            <a:ext cx="7119128" cy="923330"/>
          </a:xfrm>
          <a:prstGeom prst="rect">
            <a:avLst/>
          </a:prstGeom>
          <a:noFill/>
        </p:spPr>
        <p:txBody>
          <a:bodyPr wrap="none" rtlCol="0">
            <a:spAutoFit/>
          </a:bodyPr>
          <a:lstStyle/>
          <a:p>
            <a:r>
              <a:rPr lang="en-US" altLang="zh-CN" dirty="0" smtClean="0"/>
              <a:t>Started as an RD51 common fund project:</a:t>
            </a:r>
          </a:p>
          <a:p>
            <a:r>
              <a:rPr lang="en-US" altLang="zh-CN" dirty="0"/>
              <a:t>	</a:t>
            </a:r>
            <a:r>
              <a:rPr lang="en-US" altLang="zh-CN" b="1" dirty="0" smtClean="0">
                <a:solidFill>
                  <a:srgbClr val="FF0000"/>
                </a:solidFill>
              </a:rPr>
              <a:t>Fast Timing for High-Rate Environment: A </a:t>
            </a:r>
            <a:r>
              <a:rPr lang="en-US" altLang="zh-CN" b="1" dirty="0" err="1" smtClean="0">
                <a:solidFill>
                  <a:srgbClr val="FF0000"/>
                </a:solidFill>
              </a:rPr>
              <a:t>Micormegas</a:t>
            </a:r>
            <a:r>
              <a:rPr lang="en-US" altLang="zh-CN" b="1" dirty="0" smtClean="0">
                <a:solidFill>
                  <a:srgbClr val="FF0000"/>
                </a:solidFill>
              </a:rPr>
              <a:t> Solution</a:t>
            </a:r>
          </a:p>
          <a:p>
            <a:r>
              <a:rPr lang="en-US" altLang="zh-CN" b="1" dirty="0">
                <a:solidFill>
                  <a:srgbClr val="FF0000"/>
                </a:solidFill>
              </a:rPr>
              <a:t>	</a:t>
            </a:r>
            <a:r>
              <a:rPr lang="en-US" altLang="zh-CN" b="1" dirty="0" smtClean="0">
                <a:solidFill>
                  <a:srgbClr val="FF0000"/>
                </a:solidFill>
              </a:rPr>
              <a:t>						</a:t>
            </a:r>
          </a:p>
        </p:txBody>
      </p:sp>
      <p:sp>
        <p:nvSpPr>
          <p:cNvPr id="11" name="文本框 10"/>
          <p:cNvSpPr txBox="1"/>
          <p:nvPr/>
        </p:nvSpPr>
        <p:spPr>
          <a:xfrm>
            <a:off x="415719" y="337310"/>
            <a:ext cx="2706831" cy="646331"/>
          </a:xfrm>
          <a:prstGeom prst="rect">
            <a:avLst/>
          </a:prstGeom>
          <a:noFill/>
        </p:spPr>
        <p:txBody>
          <a:bodyPr wrap="none" rtlCol="0">
            <a:spAutoFit/>
          </a:bodyPr>
          <a:lstStyle/>
          <a:p>
            <a:r>
              <a:rPr lang="en-US" altLang="zh-CN" sz="3600" dirty="0" smtClean="0"/>
              <a:t>Collaboration</a:t>
            </a:r>
            <a:endParaRPr lang="zh-CN" altLang="en-US" sz="3600" dirty="0"/>
          </a:p>
        </p:txBody>
      </p:sp>
      <p:cxnSp>
        <p:nvCxnSpPr>
          <p:cNvPr id="12" name="Straight Arrow Connector 5"/>
          <p:cNvCxnSpPr/>
          <p:nvPr/>
        </p:nvCxnSpPr>
        <p:spPr>
          <a:xfrm>
            <a:off x="83212" y="2593667"/>
            <a:ext cx="8569234" cy="34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6"/>
          <p:cNvSpPr txBox="1"/>
          <p:nvPr/>
        </p:nvSpPr>
        <p:spPr>
          <a:xfrm>
            <a:off x="295347" y="2259020"/>
            <a:ext cx="712054" cy="369332"/>
          </a:xfrm>
          <a:prstGeom prst="rect">
            <a:avLst/>
          </a:prstGeom>
          <a:noFill/>
        </p:spPr>
        <p:txBody>
          <a:bodyPr wrap="none" rtlCol="0">
            <a:spAutoFit/>
          </a:bodyPr>
          <a:lstStyle/>
          <a:p>
            <a:r>
              <a:rPr lang="en-US" dirty="0" smtClean="0">
                <a:latin typeface="Comic Sans MS" panose="030F0702030302020204" pitchFamily="66" charset="0"/>
              </a:rPr>
              <a:t>2014</a:t>
            </a:r>
            <a:endParaRPr lang="en-GB" dirty="0">
              <a:latin typeface="Comic Sans MS" panose="030F0702030302020204" pitchFamily="66" charset="0"/>
            </a:endParaRPr>
          </a:p>
        </p:txBody>
      </p:sp>
      <p:sp>
        <p:nvSpPr>
          <p:cNvPr id="15" name="TextBox 6"/>
          <p:cNvSpPr txBox="1"/>
          <p:nvPr/>
        </p:nvSpPr>
        <p:spPr>
          <a:xfrm>
            <a:off x="3297228" y="2259020"/>
            <a:ext cx="712054" cy="369332"/>
          </a:xfrm>
          <a:prstGeom prst="rect">
            <a:avLst/>
          </a:prstGeom>
          <a:noFill/>
        </p:spPr>
        <p:txBody>
          <a:bodyPr wrap="none" rtlCol="0">
            <a:spAutoFit/>
          </a:bodyPr>
          <a:lstStyle/>
          <a:p>
            <a:r>
              <a:rPr lang="en-US" dirty="0" smtClean="0">
                <a:latin typeface="Comic Sans MS" panose="030F0702030302020204" pitchFamily="66" charset="0"/>
              </a:rPr>
              <a:t>2016</a:t>
            </a:r>
            <a:endParaRPr lang="en-GB" dirty="0">
              <a:latin typeface="Comic Sans MS" panose="030F0702030302020204" pitchFamily="66" charset="0"/>
            </a:endParaRPr>
          </a:p>
        </p:txBody>
      </p:sp>
      <p:sp>
        <p:nvSpPr>
          <p:cNvPr id="16" name="TextBox 6"/>
          <p:cNvSpPr txBox="1"/>
          <p:nvPr/>
        </p:nvSpPr>
        <p:spPr>
          <a:xfrm>
            <a:off x="1764519" y="2224335"/>
            <a:ext cx="712054" cy="369332"/>
          </a:xfrm>
          <a:prstGeom prst="rect">
            <a:avLst/>
          </a:prstGeom>
          <a:noFill/>
        </p:spPr>
        <p:txBody>
          <a:bodyPr wrap="none" rtlCol="0">
            <a:spAutoFit/>
          </a:bodyPr>
          <a:lstStyle/>
          <a:p>
            <a:r>
              <a:rPr lang="en-US" dirty="0" smtClean="0">
                <a:latin typeface="Comic Sans MS" panose="030F0702030302020204" pitchFamily="66" charset="0"/>
              </a:rPr>
              <a:t>2015</a:t>
            </a:r>
            <a:endParaRPr lang="en-GB" dirty="0">
              <a:latin typeface="Comic Sans MS" panose="030F0702030302020204" pitchFamily="66" charset="0"/>
            </a:endParaRPr>
          </a:p>
        </p:txBody>
      </p:sp>
      <p:sp>
        <p:nvSpPr>
          <p:cNvPr id="18" name="TextBox 6"/>
          <p:cNvSpPr txBox="1"/>
          <p:nvPr/>
        </p:nvSpPr>
        <p:spPr>
          <a:xfrm>
            <a:off x="5143970" y="2259020"/>
            <a:ext cx="712054" cy="369332"/>
          </a:xfrm>
          <a:prstGeom prst="rect">
            <a:avLst/>
          </a:prstGeom>
          <a:noFill/>
        </p:spPr>
        <p:txBody>
          <a:bodyPr wrap="none" rtlCol="0">
            <a:spAutoFit/>
          </a:bodyPr>
          <a:lstStyle/>
          <a:p>
            <a:r>
              <a:rPr lang="en-US" dirty="0" smtClean="0">
                <a:latin typeface="Comic Sans MS" panose="030F0702030302020204" pitchFamily="66" charset="0"/>
              </a:rPr>
              <a:t>2017</a:t>
            </a:r>
            <a:endParaRPr lang="en-GB" dirty="0">
              <a:latin typeface="Comic Sans MS" panose="030F0702030302020204" pitchFamily="66" charset="0"/>
            </a:endParaRPr>
          </a:p>
        </p:txBody>
      </p:sp>
      <p:sp>
        <p:nvSpPr>
          <p:cNvPr id="20" name="TextBox 6"/>
          <p:cNvSpPr txBox="1"/>
          <p:nvPr/>
        </p:nvSpPr>
        <p:spPr>
          <a:xfrm>
            <a:off x="7489489" y="2259020"/>
            <a:ext cx="712054" cy="369332"/>
          </a:xfrm>
          <a:prstGeom prst="rect">
            <a:avLst/>
          </a:prstGeom>
          <a:noFill/>
        </p:spPr>
        <p:txBody>
          <a:bodyPr wrap="none" rtlCol="0">
            <a:spAutoFit/>
          </a:bodyPr>
          <a:lstStyle/>
          <a:p>
            <a:r>
              <a:rPr lang="en-US" dirty="0" smtClean="0">
                <a:latin typeface="Comic Sans MS" panose="030F0702030302020204" pitchFamily="66" charset="0"/>
              </a:rPr>
              <a:t>2018</a:t>
            </a:r>
            <a:endParaRPr lang="en-GB" dirty="0">
              <a:latin typeface="Comic Sans MS" panose="030F0702030302020204" pitchFamily="66" charset="0"/>
            </a:endParaRPr>
          </a:p>
        </p:txBody>
      </p:sp>
      <p:sp>
        <p:nvSpPr>
          <p:cNvPr id="21" name="TextBox 10"/>
          <p:cNvSpPr txBox="1"/>
          <p:nvPr/>
        </p:nvSpPr>
        <p:spPr>
          <a:xfrm>
            <a:off x="83212" y="2793948"/>
            <a:ext cx="1247457" cy="646331"/>
          </a:xfrm>
          <a:prstGeom prst="rect">
            <a:avLst/>
          </a:prstGeom>
          <a:noFill/>
        </p:spPr>
        <p:txBody>
          <a:bodyPr wrap="none" rtlCol="0">
            <a:spAutoFit/>
          </a:bodyPr>
          <a:lstStyle/>
          <a:p>
            <a:r>
              <a:rPr lang="en-US" dirty="0" smtClean="0"/>
              <a:t>Proposal </a:t>
            </a:r>
          </a:p>
          <a:p>
            <a:r>
              <a:rPr lang="en-US" dirty="0" smtClean="0"/>
              <a:t>Submission</a:t>
            </a:r>
            <a:endParaRPr lang="en-GB" dirty="0"/>
          </a:p>
        </p:txBody>
      </p:sp>
      <p:sp>
        <p:nvSpPr>
          <p:cNvPr id="22" name="TextBox 11"/>
          <p:cNvSpPr txBox="1"/>
          <p:nvPr/>
        </p:nvSpPr>
        <p:spPr>
          <a:xfrm>
            <a:off x="1548088" y="2793948"/>
            <a:ext cx="1468661" cy="923330"/>
          </a:xfrm>
          <a:prstGeom prst="rect">
            <a:avLst/>
          </a:prstGeom>
          <a:noFill/>
        </p:spPr>
        <p:txBody>
          <a:bodyPr wrap="square" rtlCol="0">
            <a:spAutoFit/>
          </a:bodyPr>
          <a:lstStyle/>
          <a:p>
            <a:r>
              <a:rPr lang="en-US" dirty="0" smtClean="0"/>
              <a:t>First Prototype</a:t>
            </a:r>
            <a:r>
              <a:rPr lang="en-GB" dirty="0"/>
              <a:t> </a:t>
            </a:r>
            <a:r>
              <a:rPr lang="en-GB" dirty="0" smtClean="0"/>
              <a:t>and </a:t>
            </a:r>
            <a:r>
              <a:rPr lang="en-GB" dirty="0"/>
              <a:t>laser </a:t>
            </a:r>
            <a:r>
              <a:rPr lang="en-GB" dirty="0" smtClean="0"/>
              <a:t>test</a:t>
            </a:r>
            <a:endParaRPr lang="en-US" dirty="0" smtClean="0"/>
          </a:p>
        </p:txBody>
      </p:sp>
      <p:sp>
        <p:nvSpPr>
          <p:cNvPr id="23" name="TextBox 12"/>
          <p:cNvSpPr txBox="1"/>
          <p:nvPr/>
        </p:nvSpPr>
        <p:spPr>
          <a:xfrm>
            <a:off x="2915153" y="2793948"/>
            <a:ext cx="1739980" cy="1754326"/>
          </a:xfrm>
          <a:prstGeom prst="rect">
            <a:avLst/>
          </a:prstGeom>
          <a:noFill/>
        </p:spPr>
        <p:txBody>
          <a:bodyPr wrap="square" rtlCol="0">
            <a:spAutoFit/>
          </a:bodyPr>
          <a:lstStyle/>
          <a:p>
            <a:r>
              <a:rPr lang="en-US" dirty="0" smtClean="0"/>
              <a:t>New Prototypes</a:t>
            </a:r>
            <a:r>
              <a:rPr lang="en-GB" dirty="0" smtClean="0"/>
              <a:t>, laser tests and measurements with charged particles (</a:t>
            </a:r>
            <a:r>
              <a:rPr lang="en-GB" dirty="0" err="1" smtClean="0"/>
              <a:t>CsI</a:t>
            </a:r>
            <a:r>
              <a:rPr lang="en-GB" dirty="0" smtClean="0"/>
              <a:t> photocathode)</a:t>
            </a:r>
            <a:endParaRPr lang="en-US" dirty="0" smtClean="0"/>
          </a:p>
        </p:txBody>
      </p:sp>
      <p:sp>
        <p:nvSpPr>
          <p:cNvPr id="24" name="TextBox 13"/>
          <p:cNvSpPr txBox="1"/>
          <p:nvPr/>
        </p:nvSpPr>
        <p:spPr>
          <a:xfrm>
            <a:off x="4581244" y="2797981"/>
            <a:ext cx="2207491" cy="2031325"/>
          </a:xfrm>
          <a:prstGeom prst="rect">
            <a:avLst/>
          </a:prstGeom>
          <a:noFill/>
        </p:spPr>
        <p:txBody>
          <a:bodyPr wrap="square" rtlCol="0">
            <a:spAutoFit/>
          </a:bodyPr>
          <a:lstStyle/>
          <a:p>
            <a:r>
              <a:rPr lang="en-US" dirty="0" smtClean="0"/>
              <a:t>Resistive micromegas prototypes,</a:t>
            </a:r>
          </a:p>
          <a:p>
            <a:r>
              <a:rPr lang="en-US" dirty="0" smtClean="0"/>
              <a:t>Multi-channel anode and larger area, photocathodes (</a:t>
            </a:r>
            <a:r>
              <a:rPr lang="en-US" dirty="0" err="1" smtClean="0"/>
              <a:t>CsI</a:t>
            </a:r>
            <a:r>
              <a:rPr lang="en-US" dirty="0" smtClean="0"/>
              <a:t> protection, Diamond, DLC),</a:t>
            </a:r>
          </a:p>
        </p:txBody>
      </p:sp>
      <p:sp>
        <p:nvSpPr>
          <p:cNvPr id="25" name="TextBox 13"/>
          <p:cNvSpPr txBox="1"/>
          <p:nvPr/>
        </p:nvSpPr>
        <p:spPr>
          <a:xfrm>
            <a:off x="6661669" y="2793948"/>
            <a:ext cx="2482331" cy="2031325"/>
          </a:xfrm>
          <a:prstGeom prst="rect">
            <a:avLst/>
          </a:prstGeom>
          <a:noFill/>
        </p:spPr>
        <p:txBody>
          <a:bodyPr wrap="square" rtlCol="0">
            <a:spAutoFit/>
          </a:bodyPr>
          <a:lstStyle/>
          <a:p>
            <a:r>
              <a:rPr lang="en-US" dirty="0" smtClean="0"/>
              <a:t>Robust photocathode (DLC-based, pure metallic and </a:t>
            </a:r>
            <a:r>
              <a:rPr lang="en-US" dirty="0" err="1" smtClean="0"/>
              <a:t>nano</a:t>
            </a:r>
            <a:r>
              <a:rPr lang="en-US" dirty="0" smtClean="0"/>
              <a:t> diamond-based photocathodes), Double mesh structure, new detector prototypes… … </a:t>
            </a:r>
          </a:p>
        </p:txBody>
      </p:sp>
      <p:sp>
        <p:nvSpPr>
          <p:cNvPr id="26" name="文本框 25"/>
          <p:cNvSpPr txBox="1"/>
          <p:nvPr/>
        </p:nvSpPr>
        <p:spPr>
          <a:xfrm>
            <a:off x="-394848" y="5418864"/>
            <a:ext cx="9991363" cy="830997"/>
          </a:xfrm>
          <a:prstGeom prst="rect">
            <a:avLst/>
          </a:prstGeom>
          <a:noFill/>
        </p:spPr>
        <p:txBody>
          <a:bodyPr wrap="square" rtlCol="0">
            <a:spAutoFit/>
          </a:bodyPr>
          <a:lstStyle/>
          <a:p>
            <a:pPr marL="342900" indent="-342900" algn="ctr">
              <a:buFont typeface="Wingdings" panose="05000000000000000000" pitchFamily="2" charset="2"/>
              <a:buChar char="ü"/>
            </a:pPr>
            <a:r>
              <a:rPr lang="en-US" altLang="zh-CN" sz="2000" dirty="0" smtClean="0">
                <a:solidFill>
                  <a:srgbClr val="FF0000"/>
                </a:solidFill>
              </a:rPr>
              <a:t>The crucial issue for a successful application of this concept is the robustness of 	</a:t>
            </a:r>
            <a:r>
              <a:rPr lang="en-US" altLang="zh-CN" sz="2800" dirty="0" smtClean="0">
                <a:solidFill>
                  <a:srgbClr val="FF0000"/>
                </a:solidFill>
              </a:rPr>
              <a:t>photocathodes</a:t>
            </a:r>
          </a:p>
        </p:txBody>
      </p:sp>
    </p:spTree>
    <p:extLst>
      <p:ext uri="{BB962C8B-B14F-4D97-AF65-F5344CB8AC3E}">
        <p14:creationId xmlns:p14="http://schemas.microsoft.com/office/powerpoint/2010/main" val="4278711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srcRect t="23676" r="17255"/>
          <a:stretch/>
        </p:blipFill>
        <p:spPr>
          <a:xfrm>
            <a:off x="5536010" y="3449665"/>
            <a:ext cx="2791953" cy="2143469"/>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369" y="1305533"/>
            <a:ext cx="4137004" cy="2805555"/>
          </a:xfrm>
          <a:prstGeom prst="rect">
            <a:avLst/>
          </a:prstGeom>
        </p:spPr>
      </p:pic>
      <p:sp>
        <p:nvSpPr>
          <p:cNvPr id="7" name="矩形 6"/>
          <p:cNvSpPr/>
          <p:nvPr/>
        </p:nvSpPr>
        <p:spPr>
          <a:xfrm>
            <a:off x="2" y="6265476"/>
            <a:ext cx="9201665" cy="592524"/>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defPPr>
              <a:defRPr lang="zh-CN"/>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algn="ctr"/>
            <a:endParaRPr lang="zh-CN" altLang="en-US"/>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0420" y="117911"/>
            <a:ext cx="1055356" cy="1085130"/>
          </a:xfrm>
          <a:prstGeom prst="rect">
            <a:avLst/>
          </a:prstGeom>
        </p:spPr>
      </p:pic>
      <p:sp>
        <p:nvSpPr>
          <p:cNvPr id="11" name="文本框 10"/>
          <p:cNvSpPr txBox="1"/>
          <p:nvPr/>
        </p:nvSpPr>
        <p:spPr>
          <a:xfrm>
            <a:off x="415719" y="337310"/>
            <a:ext cx="3105209" cy="646331"/>
          </a:xfrm>
          <a:prstGeom prst="rect">
            <a:avLst/>
          </a:prstGeom>
          <a:noFill/>
        </p:spPr>
        <p:txBody>
          <a:bodyPr wrap="none" rtlCol="0">
            <a:spAutoFit/>
          </a:bodyPr>
          <a:lstStyle/>
          <a:p>
            <a:r>
              <a:rPr lang="en-US" altLang="zh-CN" sz="3600" dirty="0"/>
              <a:t>R</a:t>
            </a:r>
            <a:r>
              <a:rPr lang="en-US" altLang="zh-CN" sz="3600" dirty="0" smtClean="0"/>
              <a:t>esults with </a:t>
            </a:r>
            <a:r>
              <a:rPr lang="en-US" altLang="zh-CN" sz="3600" dirty="0" err="1" smtClean="0"/>
              <a:t>CsI</a:t>
            </a:r>
            <a:endParaRPr lang="zh-CN" altLang="en-US" sz="3600" dirty="0"/>
          </a:p>
        </p:txBody>
      </p:sp>
      <p:pic>
        <p:nvPicPr>
          <p:cNvPr id="15" name="Picture 8"/>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5536010" y="1244052"/>
            <a:ext cx="2791953" cy="2144001"/>
          </a:xfrm>
          <a:prstGeom prst="rect">
            <a:avLst/>
          </a:prstGeom>
        </p:spPr>
      </p:pic>
      <p:pic>
        <p:nvPicPr>
          <p:cNvPr id="17" name="图片 16"/>
          <p:cNvPicPr>
            <a:picLocks noChangeAspect="1"/>
          </p:cNvPicPr>
          <p:nvPr/>
        </p:nvPicPr>
        <p:blipFill rotWithShape="1">
          <a:blip r:embed="rId8" cstate="print">
            <a:extLst>
              <a:ext uri="{28A0092B-C50C-407E-A947-70E740481C1C}">
                <a14:useLocalDpi xmlns:a14="http://schemas.microsoft.com/office/drawing/2010/main" val="0"/>
              </a:ext>
            </a:extLst>
          </a:blip>
          <a:srcRect l="4489" t="41955" r="4725" b="3467"/>
          <a:stretch/>
        </p:blipFill>
        <p:spPr>
          <a:xfrm>
            <a:off x="5525952" y="1244052"/>
            <a:ext cx="1103279" cy="884352"/>
          </a:xfrm>
          <a:prstGeom prst="rect">
            <a:avLst/>
          </a:prstGeom>
        </p:spPr>
      </p:pic>
      <p:sp>
        <p:nvSpPr>
          <p:cNvPr id="18" name="文本框 17"/>
          <p:cNvSpPr txBox="1"/>
          <p:nvPr/>
        </p:nvSpPr>
        <p:spPr>
          <a:xfrm>
            <a:off x="0" y="3990645"/>
            <a:ext cx="6262175" cy="1631216"/>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smtClean="0"/>
              <a:t>Time resolution reaches: </a:t>
            </a:r>
            <a:r>
              <a:rPr lang="en-US" altLang="zh-CN" sz="2000" dirty="0" smtClean="0">
                <a:solidFill>
                  <a:srgbClr val="FF0000"/>
                </a:solidFill>
              </a:rPr>
              <a:t>28 </a:t>
            </a:r>
            <a:r>
              <a:rPr lang="en-US" altLang="zh-CN" sz="2000" dirty="0" err="1" smtClean="0">
                <a:solidFill>
                  <a:srgbClr val="FF0000"/>
                </a:solidFill>
              </a:rPr>
              <a:t>ps</a:t>
            </a:r>
            <a:endParaRPr lang="en-US" altLang="zh-CN" sz="2000" dirty="0" smtClean="0">
              <a:solidFill>
                <a:srgbClr val="FF0000"/>
              </a:solidFill>
            </a:endParaRPr>
          </a:p>
          <a:p>
            <a:pPr marL="342900" indent="-342900">
              <a:buFont typeface="Arial" panose="020B0604020202020204" pitchFamily="34" charset="0"/>
              <a:buChar char="•"/>
            </a:pPr>
            <a:r>
              <a:rPr lang="en-US" altLang="zh-CN" sz="2000" dirty="0" smtClean="0"/>
              <a:t>Mean number of photoelectrons per muon: </a:t>
            </a:r>
            <a:r>
              <a:rPr lang="en-US" altLang="zh-CN" sz="2000" dirty="0" smtClean="0">
                <a:solidFill>
                  <a:srgbClr val="FF0000"/>
                </a:solidFill>
              </a:rPr>
              <a:t>7.4</a:t>
            </a:r>
          </a:p>
          <a:p>
            <a:pPr marL="342900" indent="-342900">
              <a:buFont typeface="Arial" panose="020B0604020202020204" pitchFamily="34" charset="0"/>
              <a:buChar char="•"/>
            </a:pPr>
            <a:r>
              <a:rPr lang="en-US" altLang="zh-CN" sz="2000" dirty="0" smtClean="0"/>
              <a:t>Detection </a:t>
            </a:r>
            <a:r>
              <a:rPr lang="en-US" altLang="zh-CN" sz="2000" dirty="0"/>
              <a:t>efficiency for </a:t>
            </a:r>
            <a:r>
              <a:rPr lang="en-US" altLang="zh-CN" sz="2000" dirty="0" smtClean="0"/>
              <a:t>muons: </a:t>
            </a:r>
            <a:r>
              <a:rPr lang="en-US" altLang="zh-CN" sz="2000" dirty="0" smtClean="0">
                <a:solidFill>
                  <a:srgbClr val="FF0000"/>
                </a:solidFill>
              </a:rPr>
              <a:t>100%</a:t>
            </a:r>
          </a:p>
          <a:p>
            <a:pPr marL="342900" indent="-342900">
              <a:buFont typeface="Arial" panose="020B0604020202020204" pitchFamily="34" charset="0"/>
              <a:buChar char="•"/>
            </a:pPr>
            <a:endParaRPr lang="en-US" altLang="zh-CN" sz="2000" dirty="0" smtClean="0"/>
          </a:p>
          <a:p>
            <a:pPr marL="342900" indent="-342900">
              <a:buFont typeface="Arial" panose="020B0604020202020204" pitchFamily="34" charset="0"/>
              <a:buChar char="•"/>
            </a:pPr>
            <a:r>
              <a:rPr lang="en-US" altLang="zh-CN" sz="2000" dirty="0" smtClean="0"/>
              <a:t>Ion back-flow (IBF) ratio: </a:t>
            </a:r>
            <a:r>
              <a:rPr lang="en-US" altLang="zh-CN" sz="2000" dirty="0" smtClean="0">
                <a:solidFill>
                  <a:srgbClr val="FF0000"/>
                </a:solidFill>
              </a:rPr>
              <a:t>42.7% </a:t>
            </a:r>
            <a:endParaRPr lang="zh-CN" altLang="en-US" sz="2000" dirty="0">
              <a:solidFill>
                <a:srgbClr val="FF0000"/>
              </a:solidFill>
            </a:endParaRPr>
          </a:p>
        </p:txBody>
      </p:sp>
      <p:sp>
        <p:nvSpPr>
          <p:cNvPr id="12" name="文本框 11"/>
          <p:cNvSpPr txBox="1"/>
          <p:nvPr/>
        </p:nvSpPr>
        <p:spPr>
          <a:xfrm>
            <a:off x="1105236" y="1065906"/>
            <a:ext cx="4646575" cy="369332"/>
          </a:xfrm>
          <a:prstGeom prst="rect">
            <a:avLst/>
          </a:prstGeom>
          <a:noFill/>
        </p:spPr>
        <p:txBody>
          <a:bodyPr wrap="square" rtlCol="0">
            <a:spAutoFit/>
          </a:bodyPr>
          <a:lstStyle/>
          <a:p>
            <a:r>
              <a:rPr lang="en-US" altLang="zh-CN" dirty="0" smtClean="0">
                <a:solidFill>
                  <a:schemeClr val="tx1">
                    <a:lumMod val="95000"/>
                    <a:lumOff val="5000"/>
                  </a:schemeClr>
                </a:solidFill>
              </a:rPr>
              <a:t>USTC PICOSEC detector (18 nm </a:t>
            </a:r>
            <a:r>
              <a:rPr lang="en-US" altLang="zh-CN" dirty="0" err="1" smtClean="0">
                <a:solidFill>
                  <a:schemeClr val="tx1">
                    <a:lumMod val="95000"/>
                    <a:lumOff val="5000"/>
                  </a:schemeClr>
                </a:solidFill>
              </a:rPr>
              <a:t>CsI</a:t>
            </a:r>
            <a:r>
              <a:rPr lang="en-US" altLang="zh-CN" dirty="0" smtClean="0">
                <a:solidFill>
                  <a:schemeClr val="tx1">
                    <a:lumMod val="95000"/>
                    <a:lumOff val="5000"/>
                  </a:schemeClr>
                </a:solidFill>
              </a:rPr>
              <a:t>)</a:t>
            </a:r>
          </a:p>
        </p:txBody>
      </p:sp>
      <p:sp>
        <p:nvSpPr>
          <p:cNvPr id="13" name="文本框 12"/>
          <p:cNvSpPr txBox="1"/>
          <p:nvPr/>
        </p:nvSpPr>
        <p:spPr>
          <a:xfrm>
            <a:off x="5525952" y="768661"/>
            <a:ext cx="2409506" cy="461665"/>
          </a:xfrm>
          <a:prstGeom prst="rect">
            <a:avLst/>
          </a:prstGeom>
          <a:noFill/>
        </p:spPr>
        <p:txBody>
          <a:bodyPr wrap="none" rtlCol="0">
            <a:spAutoFit/>
          </a:bodyPr>
          <a:lstStyle/>
          <a:p>
            <a:r>
              <a:rPr lang="en-US" altLang="zh-CN" sz="2400" dirty="0" err="1" smtClean="0">
                <a:solidFill>
                  <a:srgbClr val="FF0000"/>
                </a:solidFill>
              </a:rPr>
              <a:t>CsI</a:t>
            </a:r>
            <a:r>
              <a:rPr lang="en-US" altLang="zh-CN" sz="2400" dirty="0" smtClean="0">
                <a:solidFill>
                  <a:srgbClr val="FF0000"/>
                </a:solidFill>
              </a:rPr>
              <a:t> aging problem</a:t>
            </a:r>
          </a:p>
        </p:txBody>
      </p:sp>
      <p:sp>
        <p:nvSpPr>
          <p:cNvPr id="2" name="页脚占位符 1"/>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5" name="灯片编号占位符 4"/>
          <p:cNvSpPr>
            <a:spLocks noGrp="1"/>
          </p:cNvSpPr>
          <p:nvPr>
            <p:ph type="sldNum" sz="quarter" idx="12"/>
          </p:nvPr>
        </p:nvSpPr>
        <p:spPr>
          <a:xfrm>
            <a:off x="7078651" y="6112120"/>
            <a:ext cx="2057400" cy="365125"/>
          </a:xfrm>
        </p:spPr>
        <p:txBody>
          <a:bodyPr/>
          <a:lstStyle/>
          <a:p>
            <a:fld id="{B9F3F91C-D76F-4D78-9FC7-1D44E8DF4679}" type="slidenum">
              <a:rPr lang="zh-CN" altLang="en-US" smtClean="0"/>
              <a:t>6</a:t>
            </a:fld>
            <a:endParaRPr lang="zh-CN" altLang="en-US"/>
          </a:p>
        </p:txBody>
      </p:sp>
      <p:sp>
        <p:nvSpPr>
          <p:cNvPr id="20" name="文本框 19"/>
          <p:cNvSpPr txBox="1"/>
          <p:nvPr/>
        </p:nvSpPr>
        <p:spPr>
          <a:xfrm>
            <a:off x="5525952" y="4838261"/>
            <a:ext cx="2888676" cy="707886"/>
          </a:xfrm>
          <a:prstGeom prst="rect">
            <a:avLst/>
          </a:prstGeom>
          <a:noFill/>
        </p:spPr>
        <p:txBody>
          <a:bodyPr wrap="none" rtlCol="0">
            <a:spAutoFit/>
          </a:bodyPr>
          <a:lstStyle/>
          <a:p>
            <a:r>
              <a:rPr lang="en-US" altLang="zh-CN" sz="2000" b="1" dirty="0" smtClean="0">
                <a:solidFill>
                  <a:schemeClr val="bg1"/>
                </a:solidFill>
              </a:rPr>
              <a:t>High IBF</a:t>
            </a:r>
          </a:p>
          <a:p>
            <a:r>
              <a:rPr lang="en-US" altLang="zh-CN" sz="2000" b="1" dirty="0" smtClean="0">
                <a:solidFill>
                  <a:schemeClr val="bg1"/>
                </a:solidFill>
              </a:rPr>
              <a:t>mesh imprint on </a:t>
            </a:r>
            <a:r>
              <a:rPr lang="en-US" altLang="zh-CN" sz="2000" b="1" dirty="0" err="1" smtClean="0">
                <a:solidFill>
                  <a:schemeClr val="bg1"/>
                </a:solidFill>
              </a:rPr>
              <a:t>CsI</a:t>
            </a:r>
            <a:r>
              <a:rPr lang="en-US" altLang="zh-CN" sz="2000" b="1" dirty="0" smtClean="0">
                <a:solidFill>
                  <a:schemeClr val="bg1"/>
                </a:solidFill>
              </a:rPr>
              <a:t> layer</a:t>
            </a:r>
            <a:endParaRPr lang="zh-CN" altLang="en-US" sz="2000" b="1" dirty="0">
              <a:solidFill>
                <a:schemeClr val="bg1"/>
              </a:solidFill>
            </a:endParaRPr>
          </a:p>
        </p:txBody>
      </p:sp>
      <p:sp>
        <p:nvSpPr>
          <p:cNvPr id="21" name="文本框 20"/>
          <p:cNvSpPr txBox="1"/>
          <p:nvPr/>
        </p:nvSpPr>
        <p:spPr>
          <a:xfrm>
            <a:off x="5525952" y="2622077"/>
            <a:ext cx="2045432" cy="707886"/>
          </a:xfrm>
          <a:prstGeom prst="rect">
            <a:avLst/>
          </a:prstGeom>
          <a:noFill/>
        </p:spPr>
        <p:txBody>
          <a:bodyPr wrap="none" rtlCol="0">
            <a:spAutoFit/>
          </a:bodyPr>
          <a:lstStyle/>
          <a:p>
            <a:r>
              <a:rPr lang="en-US" altLang="zh-CN" sz="2000" b="1" dirty="0" smtClean="0">
                <a:solidFill>
                  <a:schemeClr val="bg1"/>
                </a:solidFill>
              </a:rPr>
              <a:t>Sparks:</a:t>
            </a:r>
          </a:p>
          <a:p>
            <a:r>
              <a:rPr lang="en-US" altLang="zh-CN" sz="2000" b="1" dirty="0" smtClean="0">
                <a:solidFill>
                  <a:schemeClr val="bg1"/>
                </a:solidFill>
              </a:rPr>
              <a:t>Crack on </a:t>
            </a:r>
            <a:r>
              <a:rPr lang="en-US" altLang="zh-CN" sz="2000" b="1" dirty="0" err="1" smtClean="0">
                <a:solidFill>
                  <a:schemeClr val="bg1"/>
                </a:solidFill>
              </a:rPr>
              <a:t>CsI</a:t>
            </a:r>
            <a:r>
              <a:rPr lang="en-US" altLang="zh-CN" sz="2000" b="1" dirty="0" smtClean="0">
                <a:solidFill>
                  <a:schemeClr val="bg1"/>
                </a:solidFill>
              </a:rPr>
              <a:t> layer</a:t>
            </a:r>
            <a:endParaRPr lang="zh-CN" altLang="en-US" sz="2000" b="1" dirty="0">
              <a:solidFill>
                <a:schemeClr val="bg1"/>
              </a:solidFill>
            </a:endParaRPr>
          </a:p>
        </p:txBody>
      </p:sp>
      <p:sp>
        <p:nvSpPr>
          <p:cNvPr id="10" name="文本框 9"/>
          <p:cNvSpPr txBox="1"/>
          <p:nvPr/>
        </p:nvSpPr>
        <p:spPr>
          <a:xfrm>
            <a:off x="3641703" y="5036553"/>
            <a:ext cx="1319528" cy="738664"/>
          </a:xfrm>
          <a:prstGeom prst="rect">
            <a:avLst/>
          </a:prstGeom>
          <a:noFill/>
        </p:spPr>
        <p:txBody>
          <a:bodyPr wrap="none" rtlCol="0">
            <a:spAutoFit/>
          </a:bodyPr>
          <a:lstStyle/>
          <a:p>
            <a:r>
              <a:rPr lang="en-US" altLang="zh-CN" sz="1400" dirty="0" smtClean="0">
                <a:solidFill>
                  <a:schemeClr val="bg2">
                    <a:lumMod val="50000"/>
                  </a:schemeClr>
                </a:solidFill>
              </a:rPr>
              <a:t>Cathode: -475V</a:t>
            </a:r>
          </a:p>
          <a:p>
            <a:r>
              <a:rPr lang="en-US" altLang="zh-CN" sz="1400" dirty="0" smtClean="0">
                <a:solidFill>
                  <a:schemeClr val="bg2">
                    <a:lumMod val="50000"/>
                  </a:schemeClr>
                </a:solidFill>
              </a:rPr>
              <a:t>Mesh: GND</a:t>
            </a:r>
          </a:p>
          <a:p>
            <a:r>
              <a:rPr lang="en-US" altLang="zh-CN" sz="1400" dirty="0" smtClean="0">
                <a:solidFill>
                  <a:schemeClr val="bg2">
                    <a:lumMod val="50000"/>
                  </a:schemeClr>
                </a:solidFill>
              </a:rPr>
              <a:t>Anode: +300V</a:t>
            </a:r>
            <a:endParaRPr lang="zh-CN" altLang="en-US" sz="1400" dirty="0">
              <a:solidFill>
                <a:schemeClr val="bg2">
                  <a:lumMod val="50000"/>
                </a:schemeClr>
              </a:solidFill>
            </a:endParaRPr>
          </a:p>
        </p:txBody>
      </p:sp>
      <p:sp>
        <p:nvSpPr>
          <p:cNvPr id="25" name="文本框 24"/>
          <p:cNvSpPr txBox="1"/>
          <p:nvPr/>
        </p:nvSpPr>
        <p:spPr>
          <a:xfrm>
            <a:off x="415719" y="5832538"/>
            <a:ext cx="8954524" cy="461665"/>
          </a:xfrm>
          <a:prstGeom prst="rect">
            <a:avLst/>
          </a:prstGeom>
          <a:noFill/>
        </p:spPr>
        <p:txBody>
          <a:bodyPr wrap="square" rtlCol="0">
            <a:spAutoFit/>
          </a:bodyPr>
          <a:lstStyle/>
          <a:p>
            <a:pPr marL="342900" indent="-342900">
              <a:buFont typeface="Wingdings" panose="05000000000000000000" pitchFamily="2" charset="2"/>
              <a:buChar char="ü"/>
            </a:pPr>
            <a:r>
              <a:rPr lang="en-US" altLang="zh-CN" sz="2400" dirty="0" smtClean="0">
                <a:solidFill>
                  <a:srgbClr val="FF0000"/>
                </a:solidFill>
              </a:rPr>
              <a:t>Some alternative photocathodes need to be studied</a:t>
            </a:r>
            <a:endParaRPr lang="en-US" altLang="zh-CN" sz="3200" dirty="0" smtClean="0">
              <a:solidFill>
                <a:srgbClr val="FF0000"/>
              </a:solidFill>
            </a:endParaRPr>
          </a:p>
        </p:txBody>
      </p:sp>
    </p:spTree>
    <p:extLst>
      <p:ext uri="{BB962C8B-B14F-4D97-AF65-F5344CB8AC3E}">
        <p14:creationId xmlns:p14="http://schemas.microsoft.com/office/powerpoint/2010/main" val="1682438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7"/>
          <p:cNvPicPr>
            <a:picLocks noChangeAspect="1"/>
          </p:cNvPicPr>
          <p:nvPr/>
        </p:nvPicPr>
        <p:blipFill rotWithShape="1">
          <a:blip r:embed="rId3">
            <a:extLst>
              <a:ext uri="{28A0092B-C50C-407E-A947-70E740481C1C}">
                <a14:useLocalDpi xmlns:a14="http://schemas.microsoft.com/office/drawing/2010/main" val="0"/>
              </a:ext>
            </a:extLst>
          </a:blip>
          <a:srcRect l="9126" r="40551"/>
          <a:stretch/>
        </p:blipFill>
        <p:spPr bwMode="auto">
          <a:xfrm>
            <a:off x="4186192" y="3929935"/>
            <a:ext cx="3181899" cy="190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8765" y="3864480"/>
            <a:ext cx="2152230" cy="197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0" y="6265476"/>
            <a:ext cx="9201665" cy="592524"/>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defPPr>
              <a:defRPr lang="zh-CN"/>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algn="ctr"/>
            <a:endParaRPr lang="zh-CN" altLang="en-US"/>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0420" y="117911"/>
            <a:ext cx="1055356" cy="1085130"/>
          </a:xfrm>
          <a:prstGeom prst="rect">
            <a:avLst/>
          </a:prstGeom>
        </p:spPr>
      </p:pic>
      <p:sp>
        <p:nvSpPr>
          <p:cNvPr id="10" name="文本框 9"/>
          <p:cNvSpPr txBox="1"/>
          <p:nvPr/>
        </p:nvSpPr>
        <p:spPr>
          <a:xfrm>
            <a:off x="415719" y="337310"/>
            <a:ext cx="5320111" cy="646331"/>
          </a:xfrm>
          <a:prstGeom prst="rect">
            <a:avLst/>
          </a:prstGeom>
          <a:noFill/>
        </p:spPr>
        <p:txBody>
          <a:bodyPr wrap="none" rtlCol="0">
            <a:spAutoFit/>
          </a:bodyPr>
          <a:lstStyle/>
          <a:p>
            <a:r>
              <a:rPr lang="en-US" altLang="zh-CN" sz="3600" dirty="0" smtClean="0"/>
              <a:t>Diamond-Like Carbon (DLC)</a:t>
            </a:r>
            <a:endParaRPr lang="zh-CN" altLang="en-US" sz="3600" dirty="0"/>
          </a:p>
        </p:txBody>
      </p:sp>
      <p:sp>
        <p:nvSpPr>
          <p:cNvPr id="14" name="文本框 13"/>
          <p:cNvSpPr txBox="1"/>
          <p:nvPr/>
        </p:nvSpPr>
        <p:spPr>
          <a:xfrm>
            <a:off x="352635" y="3136166"/>
            <a:ext cx="3333657" cy="584775"/>
          </a:xfrm>
          <a:prstGeom prst="rect">
            <a:avLst/>
          </a:prstGeom>
          <a:noFill/>
        </p:spPr>
        <p:txBody>
          <a:bodyPr wrap="square" rtlCol="0">
            <a:spAutoFit/>
          </a:bodyPr>
          <a:lstStyle/>
          <a:p>
            <a:pPr algn="ctr"/>
            <a:r>
              <a:rPr lang="en-US" altLang="zh-CN" sz="1600" dirty="0">
                <a:solidFill>
                  <a:schemeClr val="tx1">
                    <a:lumMod val="95000"/>
                    <a:lumOff val="5000"/>
                  </a:schemeClr>
                </a:solidFill>
              </a:rPr>
              <a:t>Schematic of DLC deposition by </a:t>
            </a:r>
            <a:r>
              <a:rPr lang="en-US" altLang="zh-CN" sz="1600" b="1" dirty="0">
                <a:solidFill>
                  <a:schemeClr val="tx1">
                    <a:lumMod val="95000"/>
                    <a:lumOff val="5000"/>
                  </a:schemeClr>
                </a:solidFill>
              </a:rPr>
              <a:t>magnetron sputtering technology</a:t>
            </a:r>
          </a:p>
        </p:txBody>
      </p:sp>
      <p:sp>
        <p:nvSpPr>
          <p:cNvPr id="2" name="页脚占位符 1"/>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4" name="灯片编号占位符 3"/>
          <p:cNvSpPr>
            <a:spLocks noGrp="1"/>
          </p:cNvSpPr>
          <p:nvPr>
            <p:ph type="sldNum" sz="quarter" idx="12"/>
          </p:nvPr>
        </p:nvSpPr>
        <p:spPr/>
        <p:txBody>
          <a:bodyPr/>
          <a:lstStyle/>
          <a:p>
            <a:fld id="{B9F3F91C-D76F-4D78-9FC7-1D44E8DF4679}" type="slidenum">
              <a:rPr lang="zh-CN" altLang="en-US" smtClean="0"/>
              <a:t>7</a:t>
            </a:fld>
            <a:endParaRPr lang="zh-CN" altLang="en-US"/>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9521" y="1248615"/>
            <a:ext cx="3093225" cy="2062149"/>
          </a:xfrm>
          <a:prstGeom prst="rect">
            <a:avLst/>
          </a:prstGeom>
        </p:spPr>
      </p:pic>
      <p:pic>
        <p:nvPicPr>
          <p:cNvPr id="17" name="图片 16"/>
          <p:cNvPicPr/>
          <p:nvPr/>
        </p:nvPicPr>
        <p:blipFill>
          <a:blip r:embed="rId7"/>
          <a:stretch>
            <a:fillRect/>
          </a:stretch>
        </p:blipFill>
        <p:spPr>
          <a:xfrm>
            <a:off x="175510" y="983641"/>
            <a:ext cx="3743325" cy="2196465"/>
          </a:xfrm>
          <a:prstGeom prst="rect">
            <a:avLst/>
          </a:prstGeom>
        </p:spPr>
      </p:pic>
      <p:sp>
        <p:nvSpPr>
          <p:cNvPr id="8" name="矩形 7"/>
          <p:cNvSpPr/>
          <p:nvPr/>
        </p:nvSpPr>
        <p:spPr>
          <a:xfrm>
            <a:off x="4155890" y="3218149"/>
            <a:ext cx="3741488" cy="646331"/>
          </a:xfrm>
          <a:prstGeom prst="rect">
            <a:avLst/>
          </a:prstGeom>
        </p:spPr>
        <p:txBody>
          <a:bodyPr wrap="square">
            <a:spAutoFit/>
          </a:bodyPr>
          <a:lstStyle/>
          <a:p>
            <a:pPr>
              <a:lnSpc>
                <a:spcPct val="150000"/>
              </a:lnSpc>
            </a:pPr>
            <a:r>
              <a:rPr lang="en-US" altLang="zh-CN" sz="1200" i="1" dirty="0">
                <a:solidFill>
                  <a:srgbClr val="FF0000"/>
                </a:solidFill>
                <a:ea typeface="楷体" panose="02010609060101010101" pitchFamily="49" charset="-122"/>
              </a:rPr>
              <a:t>State Key Laboratory of Solid Lubrication, Lanzhou Institute of Chemical Physics, Chinese Academy of Science</a:t>
            </a:r>
          </a:p>
        </p:txBody>
      </p:sp>
      <p:sp>
        <p:nvSpPr>
          <p:cNvPr id="12" name="文本框 11"/>
          <p:cNvSpPr txBox="1"/>
          <p:nvPr/>
        </p:nvSpPr>
        <p:spPr>
          <a:xfrm>
            <a:off x="7370619" y="2079088"/>
            <a:ext cx="1773381" cy="923330"/>
          </a:xfrm>
          <a:prstGeom prst="rect">
            <a:avLst/>
          </a:prstGeom>
          <a:noFill/>
        </p:spPr>
        <p:txBody>
          <a:bodyPr wrap="square" rtlCol="0">
            <a:spAutoFit/>
          </a:bodyPr>
          <a:lstStyle/>
          <a:p>
            <a:r>
              <a:rPr lang="en-US" altLang="zh-CN" i="1" dirty="0" smtClean="0">
                <a:solidFill>
                  <a:srgbClr val="00B050"/>
                </a:solidFill>
              </a:rPr>
              <a:t>More detailed in </a:t>
            </a:r>
            <a:r>
              <a:rPr lang="en-US" altLang="zh-CN" i="1" dirty="0" err="1" smtClean="0">
                <a:solidFill>
                  <a:srgbClr val="00B050"/>
                </a:solidFill>
              </a:rPr>
              <a:t>Lunlin</a:t>
            </a:r>
            <a:r>
              <a:rPr lang="en-US" altLang="zh-CN" i="1" dirty="0" smtClean="0">
                <a:solidFill>
                  <a:srgbClr val="00B050"/>
                </a:solidFill>
              </a:rPr>
              <a:t> Shang’s presentation</a:t>
            </a:r>
            <a:endParaRPr lang="zh-CN" altLang="en-US" i="1" dirty="0">
              <a:solidFill>
                <a:srgbClr val="00B050"/>
              </a:solidFill>
            </a:endParaRPr>
          </a:p>
        </p:txBody>
      </p:sp>
      <p:cxnSp>
        <p:nvCxnSpPr>
          <p:cNvPr id="19" name="直接箭头连接符 18"/>
          <p:cNvCxnSpPr>
            <a:stCxn id="23" idx="7"/>
          </p:cNvCxnSpPr>
          <p:nvPr/>
        </p:nvCxnSpPr>
        <p:spPr>
          <a:xfrm flipV="1">
            <a:off x="2495211" y="4268090"/>
            <a:ext cx="194709" cy="57913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2033962" y="4770417"/>
            <a:ext cx="540387" cy="52449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2574349" y="4013819"/>
            <a:ext cx="675185" cy="369332"/>
          </a:xfrm>
          <a:prstGeom prst="rect">
            <a:avLst/>
          </a:prstGeom>
          <a:noFill/>
        </p:spPr>
        <p:txBody>
          <a:bodyPr wrap="none" rtlCol="0">
            <a:spAutoFit/>
          </a:bodyPr>
          <a:lstStyle/>
          <a:p>
            <a:r>
              <a:rPr lang="en-US" altLang="zh-CN" dirty="0" smtClean="0">
                <a:solidFill>
                  <a:schemeClr val="bg1"/>
                </a:solidFill>
              </a:rPr>
              <a:t>MgF</a:t>
            </a:r>
            <a:r>
              <a:rPr lang="en-US" altLang="zh-CN" baseline="-25000" dirty="0" smtClean="0">
                <a:solidFill>
                  <a:schemeClr val="bg1"/>
                </a:solidFill>
              </a:rPr>
              <a:t>2</a:t>
            </a:r>
            <a:endParaRPr lang="zh-CN" altLang="en-US" dirty="0">
              <a:solidFill>
                <a:schemeClr val="bg1"/>
              </a:solidFill>
            </a:endParaRPr>
          </a:p>
        </p:txBody>
      </p:sp>
      <p:sp>
        <p:nvSpPr>
          <p:cNvPr id="29" name="文本框 28"/>
          <p:cNvSpPr txBox="1"/>
          <p:nvPr/>
        </p:nvSpPr>
        <p:spPr>
          <a:xfrm>
            <a:off x="4378792" y="5217020"/>
            <a:ext cx="2814681" cy="646331"/>
          </a:xfrm>
          <a:prstGeom prst="rect">
            <a:avLst/>
          </a:prstGeom>
          <a:noFill/>
        </p:spPr>
        <p:txBody>
          <a:bodyPr wrap="none" rtlCol="0">
            <a:spAutoFit/>
          </a:bodyPr>
          <a:lstStyle/>
          <a:p>
            <a:pPr algn="ctr"/>
            <a:r>
              <a:rPr lang="en-US" altLang="zh-CN" dirty="0" smtClean="0">
                <a:solidFill>
                  <a:schemeClr val="bg1"/>
                </a:solidFill>
              </a:rPr>
              <a:t>DLC photocathode samples</a:t>
            </a:r>
          </a:p>
          <a:p>
            <a:pPr algn="ctr"/>
            <a:r>
              <a:rPr lang="en-US" altLang="zh-CN" dirty="0" smtClean="0">
                <a:solidFill>
                  <a:schemeClr val="bg1"/>
                </a:solidFill>
              </a:rPr>
              <a:t>3 mm MgF</a:t>
            </a:r>
            <a:r>
              <a:rPr lang="en-US" altLang="zh-CN" baseline="-25000" dirty="0" smtClean="0">
                <a:solidFill>
                  <a:schemeClr val="bg1"/>
                </a:solidFill>
              </a:rPr>
              <a:t>2</a:t>
            </a:r>
            <a:r>
              <a:rPr lang="en-US" altLang="zh-CN" dirty="0" smtClean="0">
                <a:solidFill>
                  <a:schemeClr val="bg1"/>
                </a:solidFill>
              </a:rPr>
              <a:t> with DLC</a:t>
            </a:r>
            <a:endParaRPr lang="zh-CN" altLang="en-US" dirty="0">
              <a:solidFill>
                <a:schemeClr val="bg1"/>
              </a:solidFill>
            </a:endParaRPr>
          </a:p>
        </p:txBody>
      </p:sp>
    </p:spTree>
    <p:extLst>
      <p:ext uri="{BB962C8B-B14F-4D97-AF65-F5344CB8AC3E}">
        <p14:creationId xmlns:p14="http://schemas.microsoft.com/office/powerpoint/2010/main" val="1160911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834" y="1441440"/>
            <a:ext cx="4587794" cy="3161374"/>
          </a:xfrm>
          <a:prstGeom prst="rect">
            <a:avLst/>
          </a:prstGeom>
        </p:spPr>
      </p:pic>
      <p:sp>
        <p:nvSpPr>
          <p:cNvPr id="7" name="矩形 6"/>
          <p:cNvSpPr/>
          <p:nvPr/>
        </p:nvSpPr>
        <p:spPr>
          <a:xfrm>
            <a:off x="2" y="6265476"/>
            <a:ext cx="9201665" cy="592524"/>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defPPr>
              <a:defRPr lang="zh-CN"/>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algn="ctr"/>
            <a:endParaRPr lang="zh-CN" altLang="en-US"/>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0420" y="117911"/>
            <a:ext cx="1055356" cy="1085130"/>
          </a:xfrm>
          <a:prstGeom prst="rect">
            <a:avLst/>
          </a:prstGeom>
        </p:spPr>
      </p:pic>
      <p:sp>
        <p:nvSpPr>
          <p:cNvPr id="5" name="文本框 4"/>
          <p:cNvSpPr txBox="1"/>
          <p:nvPr/>
        </p:nvSpPr>
        <p:spPr>
          <a:xfrm>
            <a:off x="415719" y="337310"/>
            <a:ext cx="3560077" cy="646331"/>
          </a:xfrm>
          <a:prstGeom prst="rect">
            <a:avLst/>
          </a:prstGeom>
          <a:noFill/>
        </p:spPr>
        <p:txBody>
          <a:bodyPr wrap="none" rtlCol="0">
            <a:spAutoFit/>
          </a:bodyPr>
          <a:lstStyle/>
          <a:p>
            <a:r>
              <a:rPr lang="en-US" altLang="zh-CN" sz="3600" dirty="0" smtClean="0"/>
              <a:t>QE test with Laser</a:t>
            </a:r>
            <a:endParaRPr lang="zh-CN" altLang="en-US" sz="3600" dirty="0"/>
          </a:p>
        </p:txBody>
      </p:sp>
      <p:pic>
        <p:nvPicPr>
          <p:cNvPr id="3" name="图片 2"/>
          <p:cNvPicPr>
            <a:picLocks noChangeAspect="1"/>
          </p:cNvPicPr>
          <p:nvPr/>
        </p:nvPicPr>
        <p:blipFill rotWithShape="1">
          <a:blip r:embed="rId5"/>
          <a:srcRect l="4072" r="5758"/>
          <a:stretch/>
        </p:blipFill>
        <p:spPr>
          <a:xfrm>
            <a:off x="-9957" y="1497243"/>
            <a:ext cx="4487829" cy="2818474"/>
          </a:xfrm>
          <a:prstGeom prst="rect">
            <a:avLst/>
          </a:prstGeom>
        </p:spPr>
      </p:pic>
      <p:sp>
        <p:nvSpPr>
          <p:cNvPr id="2" name="文本框 1"/>
          <p:cNvSpPr txBox="1"/>
          <p:nvPr/>
        </p:nvSpPr>
        <p:spPr>
          <a:xfrm>
            <a:off x="4670788" y="1203041"/>
            <a:ext cx="4473212" cy="369332"/>
          </a:xfrm>
          <a:prstGeom prst="rect">
            <a:avLst/>
          </a:prstGeom>
          <a:noFill/>
        </p:spPr>
        <p:txBody>
          <a:bodyPr wrap="none" rtlCol="0">
            <a:spAutoFit/>
          </a:bodyPr>
          <a:lstStyle/>
          <a:p>
            <a:r>
              <a:rPr lang="en-US" altLang="zh-CN" dirty="0" smtClean="0"/>
              <a:t>Relative QE of DLC with different thicknesses</a:t>
            </a:r>
            <a:endParaRPr lang="zh-CN" altLang="en-US" dirty="0"/>
          </a:p>
        </p:txBody>
      </p:sp>
      <p:sp>
        <p:nvSpPr>
          <p:cNvPr id="9" name="文本框 8"/>
          <p:cNvSpPr txBox="1"/>
          <p:nvPr/>
        </p:nvSpPr>
        <p:spPr>
          <a:xfrm>
            <a:off x="4488840" y="4710758"/>
            <a:ext cx="5154992" cy="923330"/>
          </a:xfrm>
          <a:prstGeom prst="rect">
            <a:avLst/>
          </a:prstGeom>
          <a:noFill/>
        </p:spPr>
        <p:txBody>
          <a:bodyPr wrap="square" rtlCol="0">
            <a:spAutoFit/>
          </a:bodyPr>
          <a:lstStyle/>
          <a:p>
            <a:pPr marL="342900" indent="-342900">
              <a:buFont typeface="Arial" panose="020B0604020202020204" pitchFamily="34" charset="0"/>
              <a:buChar char="•"/>
            </a:pPr>
            <a:r>
              <a:rPr lang="en-US" altLang="zh-CN" dirty="0">
                <a:solidFill>
                  <a:schemeClr val="tx1">
                    <a:lumMod val="95000"/>
                    <a:lumOff val="5000"/>
                  </a:schemeClr>
                </a:solidFill>
              </a:rPr>
              <a:t>Absolute QE is unpersuasive</a:t>
            </a:r>
          </a:p>
          <a:p>
            <a:pPr marL="342900" indent="-342900">
              <a:buFont typeface="Arial" panose="020B0604020202020204" pitchFamily="34" charset="0"/>
              <a:buChar char="•"/>
            </a:pPr>
            <a:r>
              <a:rPr lang="en-US" altLang="zh-CN" dirty="0">
                <a:solidFill>
                  <a:schemeClr val="tx1">
                    <a:lumMod val="95000"/>
                    <a:lumOff val="5000"/>
                  </a:schemeClr>
                </a:solidFill>
              </a:rPr>
              <a:t>Relative quantum efficiency of different samples are </a:t>
            </a:r>
            <a:r>
              <a:rPr lang="en-US" altLang="zh-CN" dirty="0" smtClean="0">
                <a:solidFill>
                  <a:schemeClr val="tx1">
                    <a:lumMod val="95000"/>
                    <a:lumOff val="5000"/>
                  </a:schemeClr>
                </a:solidFill>
              </a:rPr>
              <a:t>compared</a:t>
            </a:r>
            <a:endParaRPr lang="en-US" altLang="zh-CN" dirty="0">
              <a:solidFill>
                <a:schemeClr val="tx1">
                  <a:lumMod val="95000"/>
                  <a:lumOff val="5000"/>
                </a:schemeClr>
              </a:solidFill>
            </a:endParaRPr>
          </a:p>
        </p:txBody>
      </p:sp>
      <p:sp>
        <p:nvSpPr>
          <p:cNvPr id="13" name="文本框 12"/>
          <p:cNvSpPr txBox="1"/>
          <p:nvPr/>
        </p:nvSpPr>
        <p:spPr>
          <a:xfrm>
            <a:off x="297673" y="4710758"/>
            <a:ext cx="3796167" cy="1200329"/>
          </a:xfrm>
          <a:prstGeom prst="rect">
            <a:avLst/>
          </a:prstGeom>
          <a:noFill/>
        </p:spPr>
        <p:txBody>
          <a:bodyPr wrap="none" rtlCol="0">
            <a:spAutoFit/>
          </a:bodyPr>
          <a:lstStyle/>
          <a:p>
            <a:pPr marL="285750" indent="-285750">
              <a:buFont typeface="Arial" panose="020B0604020202020204" pitchFamily="34" charset="0"/>
              <a:buChar char="•"/>
            </a:pPr>
            <a:r>
              <a:rPr lang="en-US" altLang="zh-CN" dirty="0" smtClean="0"/>
              <a:t>Silicon detector (No DLC sample)</a:t>
            </a:r>
          </a:p>
          <a:p>
            <a:r>
              <a:rPr lang="en-US" altLang="zh-CN" dirty="0" smtClean="0"/>
              <a:t>             </a:t>
            </a:r>
            <a:r>
              <a:rPr lang="en-US" altLang="zh-CN" dirty="0"/>
              <a:t>Incident photons flux</a:t>
            </a:r>
          </a:p>
          <a:p>
            <a:pPr marL="285750" indent="-285750">
              <a:buFont typeface="Arial" panose="020B0604020202020204" pitchFamily="34" charset="0"/>
              <a:buChar char="•"/>
            </a:pPr>
            <a:r>
              <a:rPr lang="en-US" altLang="zh-CN" dirty="0"/>
              <a:t>MCP detector (DLC sample)</a:t>
            </a:r>
          </a:p>
          <a:p>
            <a:r>
              <a:rPr lang="en-US" altLang="zh-CN" dirty="0"/>
              <a:t>             Photoelectrons generation rate</a:t>
            </a:r>
            <a:endParaRPr lang="zh-CN" altLang="en-US" dirty="0"/>
          </a:p>
        </p:txBody>
      </p:sp>
      <p:sp>
        <p:nvSpPr>
          <p:cNvPr id="14" name="矩形 13"/>
          <p:cNvSpPr/>
          <p:nvPr/>
        </p:nvSpPr>
        <p:spPr>
          <a:xfrm>
            <a:off x="128304" y="1203041"/>
            <a:ext cx="4385816" cy="369332"/>
          </a:xfrm>
          <a:prstGeom prst="rect">
            <a:avLst/>
          </a:prstGeom>
        </p:spPr>
        <p:txBody>
          <a:bodyPr wrap="none">
            <a:spAutoFit/>
          </a:bodyPr>
          <a:lstStyle/>
          <a:p>
            <a:r>
              <a:rPr lang="en-US" altLang="zh-CN" dirty="0"/>
              <a:t>Quantum </a:t>
            </a:r>
            <a:r>
              <a:rPr lang="en-US" altLang="zh-CN" dirty="0" smtClean="0"/>
              <a:t>efficiency </a:t>
            </a:r>
            <a:r>
              <a:rPr lang="en-US" altLang="zh-CN" dirty="0"/>
              <a:t>test system in laboratory</a:t>
            </a:r>
            <a:endParaRPr lang="zh-CN" altLang="en-US" dirty="0"/>
          </a:p>
        </p:txBody>
      </p:sp>
      <p:sp>
        <p:nvSpPr>
          <p:cNvPr id="4" name="页脚占位符 3"/>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10" name="灯片编号占位符 9"/>
          <p:cNvSpPr>
            <a:spLocks noGrp="1"/>
          </p:cNvSpPr>
          <p:nvPr>
            <p:ph type="sldNum" sz="quarter" idx="12"/>
          </p:nvPr>
        </p:nvSpPr>
        <p:spPr/>
        <p:txBody>
          <a:bodyPr/>
          <a:lstStyle/>
          <a:p>
            <a:fld id="{B9F3F91C-D76F-4D78-9FC7-1D44E8DF4679}" type="slidenum">
              <a:rPr lang="zh-CN" altLang="en-US" smtClean="0"/>
              <a:t>8</a:t>
            </a:fld>
            <a:endParaRPr lang="zh-CN" altLang="en-US"/>
          </a:p>
        </p:txBody>
      </p:sp>
      <p:sp>
        <p:nvSpPr>
          <p:cNvPr id="11" name="矩形 10"/>
          <p:cNvSpPr/>
          <p:nvPr/>
        </p:nvSpPr>
        <p:spPr>
          <a:xfrm>
            <a:off x="128304" y="3995958"/>
            <a:ext cx="4572000" cy="573940"/>
          </a:xfrm>
          <a:prstGeom prst="rect">
            <a:avLst/>
          </a:prstGeom>
        </p:spPr>
        <p:txBody>
          <a:bodyPr>
            <a:spAutoFit/>
          </a:bodyPr>
          <a:lstStyle/>
          <a:p>
            <a:pPr>
              <a:lnSpc>
                <a:spcPct val="150000"/>
              </a:lnSpc>
            </a:pPr>
            <a:r>
              <a:rPr lang="en-US" altLang="zh-CN" sz="1100" i="1" dirty="0">
                <a:solidFill>
                  <a:srgbClr val="FF0000"/>
                </a:solidFill>
                <a:ea typeface="楷体" panose="02010609060101010101" pitchFamily="49" charset="-122"/>
              </a:rPr>
              <a:t>State Key Laboratory of Transient Optics and Photonics , Xi'an Institute of Optics and Precision Mechanics, Chinese Academy of Sciences</a:t>
            </a:r>
          </a:p>
        </p:txBody>
      </p:sp>
      <p:sp>
        <p:nvSpPr>
          <p:cNvPr id="15" name="文本框 14"/>
          <p:cNvSpPr txBox="1"/>
          <p:nvPr/>
        </p:nvSpPr>
        <p:spPr>
          <a:xfrm>
            <a:off x="415719" y="5832538"/>
            <a:ext cx="8954524" cy="461665"/>
          </a:xfrm>
          <a:prstGeom prst="rect">
            <a:avLst/>
          </a:prstGeom>
          <a:noFill/>
        </p:spPr>
        <p:txBody>
          <a:bodyPr wrap="square" rtlCol="0">
            <a:spAutoFit/>
          </a:bodyPr>
          <a:lstStyle/>
          <a:p>
            <a:pPr marL="342900" indent="-342900">
              <a:buFont typeface="Wingdings" panose="05000000000000000000" pitchFamily="2" charset="2"/>
              <a:buChar char="ü"/>
            </a:pPr>
            <a:r>
              <a:rPr lang="en-US" altLang="zh-CN" sz="2400" dirty="0">
                <a:solidFill>
                  <a:srgbClr val="FF0000"/>
                </a:solidFill>
              </a:rPr>
              <a:t> </a:t>
            </a:r>
            <a:r>
              <a:rPr lang="en-US" altLang="zh-CN" sz="2400" dirty="0" smtClean="0">
                <a:solidFill>
                  <a:srgbClr val="FF0000"/>
                </a:solidFill>
              </a:rPr>
              <a:t>The sample with thickness of 2.5 nm shows optimal performance</a:t>
            </a:r>
            <a:endParaRPr lang="en-US" altLang="zh-CN" sz="3200" dirty="0" smtClean="0">
              <a:solidFill>
                <a:srgbClr val="FF0000"/>
              </a:solidFill>
            </a:endParaRPr>
          </a:p>
        </p:txBody>
      </p:sp>
    </p:spTree>
    <p:extLst>
      <p:ext uri="{BB962C8B-B14F-4D97-AF65-F5344CB8AC3E}">
        <p14:creationId xmlns:p14="http://schemas.microsoft.com/office/powerpoint/2010/main" val="3232118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p:cNvPicPr>
            <a:picLocks noChangeAspect="1"/>
          </p:cNvPicPr>
          <p:nvPr/>
        </p:nvPicPr>
        <p:blipFill rotWithShape="1">
          <a:blip r:embed="rId3" cstate="print">
            <a:extLst>
              <a:ext uri="{28A0092B-C50C-407E-A947-70E740481C1C}">
                <a14:useLocalDpi xmlns:a14="http://schemas.microsoft.com/office/drawing/2010/main" val="0"/>
              </a:ext>
            </a:extLst>
          </a:blip>
          <a:srcRect l="25000" t="28194" r="23021" b="10000"/>
          <a:stretch/>
        </p:blipFill>
        <p:spPr>
          <a:xfrm>
            <a:off x="1219589" y="4678293"/>
            <a:ext cx="1705738" cy="1521149"/>
          </a:xfrm>
          <a:prstGeom prst="rect">
            <a:avLst/>
          </a:prstGeom>
          <a:ln>
            <a:noFill/>
          </a:ln>
          <a:effectLst>
            <a:outerShdw blurRad="292100" dist="139700" dir="2700000" algn="tl" rotWithShape="0">
              <a:srgbClr val="333333">
                <a:alpha val="65000"/>
              </a:srgbClr>
            </a:outerShdw>
          </a:effectLst>
        </p:spPr>
      </p:pic>
      <p:sp>
        <p:nvSpPr>
          <p:cNvPr id="7" name="矩形 6"/>
          <p:cNvSpPr/>
          <p:nvPr/>
        </p:nvSpPr>
        <p:spPr>
          <a:xfrm>
            <a:off x="2" y="6265476"/>
            <a:ext cx="9201665" cy="592524"/>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defPPr>
              <a:defRPr lang="zh-CN"/>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algn="ctr"/>
            <a:endParaRPr lang="zh-CN" altLang="en-US"/>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0420" y="117911"/>
            <a:ext cx="1055356" cy="1085130"/>
          </a:xfrm>
          <a:prstGeom prst="rect">
            <a:avLst/>
          </a:prstGeom>
        </p:spPr>
      </p:pic>
      <p:sp>
        <p:nvSpPr>
          <p:cNvPr id="9" name="矩形 8"/>
          <p:cNvSpPr/>
          <p:nvPr/>
        </p:nvSpPr>
        <p:spPr>
          <a:xfrm>
            <a:off x="628902" y="2367237"/>
            <a:ext cx="206062" cy="1867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320065" y="2367237"/>
            <a:ext cx="206062" cy="186743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227989" y="2367230"/>
            <a:ext cx="206062" cy="1867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459932" y="2367237"/>
            <a:ext cx="206062" cy="1867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74483" y="2367239"/>
            <a:ext cx="206062" cy="77648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74483" y="3458194"/>
            <a:ext cx="206062" cy="77648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884148" y="2912714"/>
            <a:ext cx="206062" cy="7764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342295" y="2912711"/>
            <a:ext cx="206062" cy="7764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666709" y="2912710"/>
            <a:ext cx="206062" cy="7764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694509" y="3106832"/>
            <a:ext cx="206062" cy="38824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90081" y="3106832"/>
            <a:ext cx="206062" cy="38824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839927" y="3106832"/>
            <a:ext cx="206062" cy="38824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448364" y="3300949"/>
            <a:ext cx="813816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618354" y="2367236"/>
            <a:ext cx="206062" cy="151525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6862726" y="2719408"/>
            <a:ext cx="206062" cy="151525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6126109" y="3105431"/>
            <a:ext cx="206062" cy="38824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390071" y="2921023"/>
            <a:ext cx="206062" cy="7764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754447" y="3328170"/>
            <a:ext cx="1160895" cy="369332"/>
          </a:xfrm>
          <a:prstGeom prst="rect">
            <a:avLst/>
          </a:prstGeom>
          <a:noFill/>
        </p:spPr>
        <p:txBody>
          <a:bodyPr wrap="none" rtlCol="0">
            <a:spAutoFit/>
          </a:bodyPr>
          <a:lstStyle/>
          <a:p>
            <a:r>
              <a:rPr lang="en-US" altLang="zh-CN" dirty="0"/>
              <a:t>Beam Line</a:t>
            </a:r>
            <a:endParaRPr lang="zh-CN" altLang="en-US" dirty="0"/>
          </a:p>
        </p:txBody>
      </p:sp>
      <p:sp>
        <p:nvSpPr>
          <p:cNvPr id="28" name="文本框 27"/>
          <p:cNvSpPr txBox="1"/>
          <p:nvPr/>
        </p:nvSpPr>
        <p:spPr>
          <a:xfrm>
            <a:off x="268276" y="1835705"/>
            <a:ext cx="927314" cy="523220"/>
          </a:xfrm>
          <a:prstGeom prst="rect">
            <a:avLst/>
          </a:prstGeom>
          <a:noFill/>
        </p:spPr>
        <p:txBody>
          <a:bodyPr wrap="square" rtlCol="0">
            <a:spAutoFit/>
          </a:bodyPr>
          <a:lstStyle/>
          <a:p>
            <a:pPr algn="ctr"/>
            <a:r>
              <a:rPr lang="en-US" altLang="zh-CN" sz="1400" dirty="0"/>
              <a:t>GEM Tracker</a:t>
            </a:r>
            <a:endParaRPr lang="zh-CN" altLang="en-US" sz="1400" dirty="0"/>
          </a:p>
        </p:txBody>
      </p:sp>
      <p:sp>
        <p:nvSpPr>
          <p:cNvPr id="29" name="文本框 28"/>
          <p:cNvSpPr txBox="1"/>
          <p:nvPr/>
        </p:nvSpPr>
        <p:spPr>
          <a:xfrm>
            <a:off x="5058244" y="1846565"/>
            <a:ext cx="927314" cy="523220"/>
          </a:xfrm>
          <a:prstGeom prst="rect">
            <a:avLst/>
          </a:prstGeom>
          <a:noFill/>
        </p:spPr>
        <p:txBody>
          <a:bodyPr wrap="square" rtlCol="0">
            <a:spAutoFit/>
          </a:bodyPr>
          <a:lstStyle/>
          <a:p>
            <a:pPr algn="ctr"/>
            <a:r>
              <a:rPr lang="en-US" altLang="zh-CN" sz="1400" dirty="0"/>
              <a:t>GEM Tracker</a:t>
            </a:r>
            <a:endParaRPr lang="zh-CN" altLang="en-US" sz="1400" dirty="0"/>
          </a:p>
        </p:txBody>
      </p:sp>
      <p:sp>
        <p:nvSpPr>
          <p:cNvPr id="30" name="文本框 29"/>
          <p:cNvSpPr txBox="1"/>
          <p:nvPr/>
        </p:nvSpPr>
        <p:spPr>
          <a:xfrm>
            <a:off x="2836051" y="1832736"/>
            <a:ext cx="927314" cy="523220"/>
          </a:xfrm>
          <a:prstGeom prst="rect">
            <a:avLst/>
          </a:prstGeom>
          <a:noFill/>
        </p:spPr>
        <p:txBody>
          <a:bodyPr wrap="square" rtlCol="0">
            <a:spAutoFit/>
          </a:bodyPr>
          <a:lstStyle/>
          <a:p>
            <a:pPr algn="ctr"/>
            <a:r>
              <a:rPr lang="en-US" altLang="zh-CN" sz="1400" dirty="0"/>
              <a:t>GEM Tracker</a:t>
            </a:r>
            <a:endParaRPr lang="zh-CN" altLang="en-US" sz="1400" dirty="0"/>
          </a:p>
        </p:txBody>
      </p:sp>
      <p:cxnSp>
        <p:nvCxnSpPr>
          <p:cNvPr id="31" name="直接箭头连接符 30"/>
          <p:cNvCxnSpPr>
            <a:endCxn id="13" idx="0"/>
          </p:cNvCxnSpPr>
          <p:nvPr/>
        </p:nvCxnSpPr>
        <p:spPr>
          <a:xfrm>
            <a:off x="1077514" y="1556751"/>
            <a:ext cx="0" cy="81048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75994" y="1067436"/>
            <a:ext cx="1803043" cy="646331"/>
          </a:xfrm>
          <a:prstGeom prst="rect">
            <a:avLst/>
          </a:prstGeom>
          <a:noFill/>
        </p:spPr>
        <p:txBody>
          <a:bodyPr wrap="square" rtlCol="0">
            <a:spAutoFit/>
          </a:bodyPr>
          <a:lstStyle/>
          <a:p>
            <a:pPr algn="ctr"/>
            <a:r>
              <a:rPr lang="en-US" altLang="zh-CN" dirty="0"/>
              <a:t>5mm hole veto scintillator</a:t>
            </a:r>
            <a:endParaRPr lang="zh-CN" altLang="en-US" dirty="0"/>
          </a:p>
        </p:txBody>
      </p:sp>
      <p:sp>
        <p:nvSpPr>
          <p:cNvPr id="33" name="文本框 32"/>
          <p:cNvSpPr txBox="1"/>
          <p:nvPr/>
        </p:nvSpPr>
        <p:spPr>
          <a:xfrm>
            <a:off x="1516592" y="2630586"/>
            <a:ext cx="927314" cy="261610"/>
          </a:xfrm>
          <a:prstGeom prst="rect">
            <a:avLst/>
          </a:prstGeom>
          <a:noFill/>
        </p:spPr>
        <p:txBody>
          <a:bodyPr wrap="square" rtlCol="0">
            <a:spAutoFit/>
          </a:bodyPr>
          <a:lstStyle/>
          <a:p>
            <a:pPr algn="ctr"/>
            <a:r>
              <a:rPr lang="en-US" altLang="zh-CN" sz="1100" dirty="0" smtClean="0"/>
              <a:t>PICOSEC</a:t>
            </a:r>
            <a:endParaRPr lang="zh-CN" altLang="en-US" sz="1100" dirty="0"/>
          </a:p>
        </p:txBody>
      </p:sp>
      <p:sp>
        <p:nvSpPr>
          <p:cNvPr id="34" name="文本框 33"/>
          <p:cNvSpPr txBox="1"/>
          <p:nvPr/>
        </p:nvSpPr>
        <p:spPr>
          <a:xfrm>
            <a:off x="2286369" y="2632595"/>
            <a:ext cx="927314" cy="261610"/>
          </a:xfrm>
          <a:prstGeom prst="rect">
            <a:avLst/>
          </a:prstGeom>
          <a:noFill/>
        </p:spPr>
        <p:txBody>
          <a:bodyPr wrap="square" rtlCol="0">
            <a:spAutoFit/>
          </a:bodyPr>
          <a:lstStyle/>
          <a:p>
            <a:pPr algn="ctr"/>
            <a:r>
              <a:rPr lang="en-US" altLang="zh-CN" sz="1100" dirty="0" smtClean="0"/>
              <a:t>PICOSEC</a:t>
            </a:r>
            <a:endParaRPr lang="zh-CN" altLang="en-US" sz="1100" dirty="0"/>
          </a:p>
        </p:txBody>
      </p:sp>
      <p:sp>
        <p:nvSpPr>
          <p:cNvPr id="35" name="文本框 34"/>
          <p:cNvSpPr txBox="1"/>
          <p:nvPr/>
        </p:nvSpPr>
        <p:spPr>
          <a:xfrm>
            <a:off x="3961668" y="2624662"/>
            <a:ext cx="927314" cy="261610"/>
          </a:xfrm>
          <a:prstGeom prst="rect">
            <a:avLst/>
          </a:prstGeom>
          <a:noFill/>
        </p:spPr>
        <p:txBody>
          <a:bodyPr wrap="square" rtlCol="0">
            <a:spAutoFit/>
          </a:bodyPr>
          <a:lstStyle/>
          <a:p>
            <a:pPr algn="ctr"/>
            <a:r>
              <a:rPr lang="en-US" altLang="zh-CN" sz="1100" dirty="0" smtClean="0"/>
              <a:t>PICOSEC</a:t>
            </a:r>
            <a:endParaRPr lang="zh-CN" altLang="en-US" sz="1100" dirty="0"/>
          </a:p>
        </p:txBody>
      </p:sp>
      <p:sp>
        <p:nvSpPr>
          <p:cNvPr id="36" name="文本框 35"/>
          <p:cNvSpPr txBox="1"/>
          <p:nvPr/>
        </p:nvSpPr>
        <p:spPr>
          <a:xfrm>
            <a:off x="7038065" y="2624662"/>
            <a:ext cx="927314" cy="261610"/>
          </a:xfrm>
          <a:prstGeom prst="rect">
            <a:avLst/>
          </a:prstGeom>
          <a:noFill/>
        </p:spPr>
        <p:txBody>
          <a:bodyPr wrap="square" rtlCol="0">
            <a:spAutoFit/>
          </a:bodyPr>
          <a:lstStyle/>
          <a:p>
            <a:pPr algn="ctr"/>
            <a:r>
              <a:rPr lang="en-US" altLang="zh-CN" sz="1100" dirty="0"/>
              <a:t>DMM</a:t>
            </a:r>
            <a:endParaRPr lang="zh-CN" altLang="en-US" sz="1100" dirty="0"/>
          </a:p>
        </p:txBody>
      </p:sp>
      <p:cxnSp>
        <p:nvCxnSpPr>
          <p:cNvPr id="37" name="直接箭头连接符 36"/>
          <p:cNvCxnSpPr>
            <a:endCxn id="10" idx="0"/>
          </p:cNvCxnSpPr>
          <p:nvPr/>
        </p:nvCxnSpPr>
        <p:spPr>
          <a:xfrm flipH="1">
            <a:off x="1423096" y="1560109"/>
            <a:ext cx="1368296" cy="80712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889872" y="1070794"/>
            <a:ext cx="1803043" cy="646331"/>
          </a:xfrm>
          <a:prstGeom prst="rect">
            <a:avLst/>
          </a:prstGeom>
          <a:noFill/>
        </p:spPr>
        <p:txBody>
          <a:bodyPr wrap="square" rtlCol="0">
            <a:spAutoFit/>
          </a:bodyPr>
          <a:lstStyle/>
          <a:p>
            <a:pPr algn="ctr"/>
            <a:r>
              <a:rPr lang="en-US" altLang="zh-CN" dirty="0"/>
              <a:t>10 cm * 10 cm scintillator</a:t>
            </a:r>
            <a:endParaRPr lang="zh-CN" altLang="en-US" dirty="0"/>
          </a:p>
        </p:txBody>
      </p:sp>
      <p:cxnSp>
        <p:nvCxnSpPr>
          <p:cNvPr id="39" name="直接箭头连接符 38"/>
          <p:cNvCxnSpPr>
            <a:endCxn id="19" idx="0"/>
          </p:cNvCxnSpPr>
          <p:nvPr/>
        </p:nvCxnSpPr>
        <p:spPr>
          <a:xfrm>
            <a:off x="4445326" y="1554568"/>
            <a:ext cx="647786" cy="155226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endCxn id="18" idx="0"/>
          </p:cNvCxnSpPr>
          <p:nvPr/>
        </p:nvCxnSpPr>
        <p:spPr>
          <a:xfrm flipH="1">
            <a:off x="3797540" y="1554568"/>
            <a:ext cx="647786" cy="155226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3543806" y="1065253"/>
            <a:ext cx="1803043" cy="646331"/>
          </a:xfrm>
          <a:prstGeom prst="rect">
            <a:avLst/>
          </a:prstGeom>
          <a:noFill/>
        </p:spPr>
        <p:txBody>
          <a:bodyPr wrap="square" rtlCol="0">
            <a:spAutoFit/>
          </a:bodyPr>
          <a:lstStyle/>
          <a:p>
            <a:pPr algn="ctr"/>
            <a:r>
              <a:rPr lang="en-US" altLang="zh-CN" dirty="0"/>
              <a:t>5 mm * 5 mm scintillator</a:t>
            </a:r>
            <a:endParaRPr lang="zh-CN" altLang="en-US" dirty="0"/>
          </a:p>
        </p:txBody>
      </p:sp>
      <p:cxnSp>
        <p:nvCxnSpPr>
          <p:cNvPr id="42" name="直接箭头连接符 41"/>
          <p:cNvCxnSpPr>
            <a:endCxn id="20" idx="0"/>
          </p:cNvCxnSpPr>
          <p:nvPr/>
        </p:nvCxnSpPr>
        <p:spPr>
          <a:xfrm flipH="1">
            <a:off x="5942958" y="1281041"/>
            <a:ext cx="121278" cy="182579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5162716" y="1068721"/>
            <a:ext cx="2106302" cy="338554"/>
          </a:xfrm>
          <a:prstGeom prst="rect">
            <a:avLst/>
          </a:prstGeom>
          <a:noFill/>
        </p:spPr>
        <p:txBody>
          <a:bodyPr wrap="square" rtlCol="0">
            <a:spAutoFit/>
          </a:bodyPr>
          <a:lstStyle/>
          <a:p>
            <a:pPr algn="ctr"/>
            <a:r>
              <a:rPr lang="en-US" altLang="zh-CN" sz="1600" dirty="0" err="1"/>
              <a:t>Hamamatus</a:t>
            </a:r>
            <a:r>
              <a:rPr lang="en-US" altLang="zh-CN" sz="1600" dirty="0"/>
              <a:t> </a:t>
            </a:r>
            <a:r>
              <a:rPr lang="en-US" altLang="zh-CN" sz="1600" dirty="0" smtClean="0"/>
              <a:t>MCP PMT</a:t>
            </a:r>
            <a:endParaRPr lang="zh-CN" altLang="en-US" sz="1600" dirty="0"/>
          </a:p>
        </p:txBody>
      </p:sp>
      <p:cxnSp>
        <p:nvCxnSpPr>
          <p:cNvPr id="44" name="直接箭头连接符 43"/>
          <p:cNvCxnSpPr>
            <a:endCxn id="25" idx="0"/>
          </p:cNvCxnSpPr>
          <p:nvPr/>
        </p:nvCxnSpPr>
        <p:spPr>
          <a:xfrm>
            <a:off x="6064236" y="1281039"/>
            <a:ext cx="164904" cy="182439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6733968" y="1407275"/>
            <a:ext cx="1173132" cy="369332"/>
          </a:xfrm>
          <a:prstGeom prst="rect">
            <a:avLst/>
          </a:prstGeom>
          <a:noFill/>
        </p:spPr>
        <p:txBody>
          <a:bodyPr wrap="square" rtlCol="0">
            <a:spAutoFit/>
          </a:bodyPr>
          <a:lstStyle/>
          <a:p>
            <a:pPr algn="ctr"/>
            <a:r>
              <a:rPr lang="en-US" altLang="zh-CN" dirty="0"/>
              <a:t>Scintillator</a:t>
            </a:r>
            <a:endParaRPr lang="zh-CN" altLang="en-US" dirty="0"/>
          </a:p>
        </p:txBody>
      </p:sp>
      <p:cxnSp>
        <p:nvCxnSpPr>
          <p:cNvPr id="46" name="直接箭头连接符 45"/>
          <p:cNvCxnSpPr>
            <a:stCxn id="45" idx="2"/>
            <a:endCxn id="23" idx="0"/>
          </p:cNvCxnSpPr>
          <p:nvPr/>
        </p:nvCxnSpPr>
        <p:spPr>
          <a:xfrm flipH="1">
            <a:off x="6721385" y="1776607"/>
            <a:ext cx="599149" cy="5906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a:stCxn id="45" idx="2"/>
            <a:endCxn id="24" idx="0"/>
          </p:cNvCxnSpPr>
          <p:nvPr/>
        </p:nvCxnSpPr>
        <p:spPr>
          <a:xfrm flipH="1">
            <a:off x="6965757" y="1776607"/>
            <a:ext cx="354777" cy="94280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7860225" y="3309262"/>
            <a:ext cx="949336" cy="0"/>
          </a:xfrm>
          <a:prstGeom prst="straightConnector1">
            <a:avLst/>
          </a:prstGeom>
          <a:ln w="38100">
            <a:solidFill>
              <a:schemeClr val="tx1">
                <a:lumMod val="95000"/>
                <a:lumOff val="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415719" y="337310"/>
            <a:ext cx="6916830" cy="584775"/>
          </a:xfrm>
          <a:prstGeom prst="rect">
            <a:avLst/>
          </a:prstGeom>
          <a:noFill/>
        </p:spPr>
        <p:txBody>
          <a:bodyPr wrap="none" rtlCol="0">
            <a:spAutoFit/>
          </a:bodyPr>
          <a:lstStyle/>
          <a:p>
            <a:r>
              <a:rPr lang="en-US" altLang="zh-CN" sz="3200" dirty="0" smtClean="0"/>
              <a:t>Beam test of PICOSEC Detector with DLC</a:t>
            </a:r>
            <a:endParaRPr lang="zh-CN" altLang="en-US" sz="3200" dirty="0"/>
          </a:p>
        </p:txBody>
      </p:sp>
      <p:cxnSp>
        <p:nvCxnSpPr>
          <p:cNvPr id="53" name="直接箭头连接符 52"/>
          <p:cNvCxnSpPr>
            <a:stCxn id="57" idx="0"/>
            <a:endCxn id="20" idx="2"/>
          </p:cNvCxnSpPr>
          <p:nvPr/>
        </p:nvCxnSpPr>
        <p:spPr>
          <a:xfrm flipH="1" flipV="1">
            <a:off x="5942958" y="3495073"/>
            <a:ext cx="1468386" cy="117932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229140" y="4674396"/>
            <a:ext cx="2364407" cy="369332"/>
          </a:xfrm>
          <a:prstGeom prst="rect">
            <a:avLst/>
          </a:prstGeom>
          <a:noFill/>
        </p:spPr>
        <p:txBody>
          <a:bodyPr wrap="square" rtlCol="0">
            <a:spAutoFit/>
          </a:bodyPr>
          <a:lstStyle/>
          <a:p>
            <a:pPr algn="ctr"/>
            <a:r>
              <a:rPr lang="en-US" altLang="zh-CN" dirty="0" smtClean="0">
                <a:solidFill>
                  <a:srgbClr val="C00000"/>
                </a:solidFill>
              </a:rPr>
              <a:t>Time reference</a:t>
            </a:r>
            <a:endParaRPr lang="zh-CN" altLang="en-US" dirty="0">
              <a:solidFill>
                <a:srgbClr val="C00000"/>
              </a:solidFill>
            </a:endParaRPr>
          </a:p>
        </p:txBody>
      </p:sp>
      <p:cxnSp>
        <p:nvCxnSpPr>
          <p:cNvPr id="58" name="直接箭头连接符 57"/>
          <p:cNvCxnSpPr>
            <a:stCxn id="57" idx="0"/>
            <a:endCxn id="25" idx="2"/>
          </p:cNvCxnSpPr>
          <p:nvPr/>
        </p:nvCxnSpPr>
        <p:spPr>
          <a:xfrm flipH="1" flipV="1">
            <a:off x="6229140" y="3493672"/>
            <a:ext cx="1182204" cy="118072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126109" y="5351171"/>
            <a:ext cx="3084338" cy="646331"/>
          </a:xfrm>
          <a:prstGeom prst="rect">
            <a:avLst/>
          </a:prstGeom>
          <a:noFill/>
        </p:spPr>
        <p:txBody>
          <a:bodyPr wrap="square" rtlCol="0">
            <a:spAutoFit/>
          </a:bodyPr>
          <a:lstStyle/>
          <a:p>
            <a:r>
              <a:rPr lang="en-US" altLang="zh-CN" dirty="0" smtClean="0">
                <a:solidFill>
                  <a:schemeClr val="tx1">
                    <a:lumMod val="95000"/>
                    <a:lumOff val="5000"/>
                  </a:schemeClr>
                </a:solidFill>
              </a:rPr>
              <a:t>USTC PICOSEC detector</a:t>
            </a:r>
          </a:p>
          <a:p>
            <a:r>
              <a:rPr lang="en-US" altLang="zh-CN" dirty="0" smtClean="0">
                <a:solidFill>
                  <a:schemeClr val="tx1">
                    <a:lumMod val="95000"/>
                    <a:lumOff val="5000"/>
                  </a:schemeClr>
                </a:solidFill>
              </a:rPr>
              <a:t>Active area: </a:t>
            </a:r>
            <a:r>
              <a:rPr lang="el-GR" altLang="zh-CN" dirty="0" smtClean="0">
                <a:solidFill>
                  <a:schemeClr val="tx1">
                    <a:lumMod val="95000"/>
                    <a:lumOff val="5000"/>
                  </a:schemeClr>
                </a:solidFill>
              </a:rPr>
              <a:t>Φ</a:t>
            </a:r>
            <a:r>
              <a:rPr lang="en-US" altLang="zh-CN" dirty="0" smtClean="0">
                <a:solidFill>
                  <a:schemeClr val="tx1">
                    <a:lumMod val="95000"/>
                    <a:lumOff val="5000"/>
                  </a:schemeClr>
                </a:solidFill>
              </a:rPr>
              <a:t>1 cm</a:t>
            </a:r>
            <a:endParaRPr lang="zh-CN" altLang="en-US" dirty="0">
              <a:solidFill>
                <a:schemeClr val="tx1">
                  <a:lumMod val="95000"/>
                  <a:lumOff val="5000"/>
                </a:schemeClr>
              </a:solidFill>
            </a:endParaRPr>
          </a:p>
        </p:txBody>
      </p:sp>
      <p:sp>
        <p:nvSpPr>
          <p:cNvPr id="4" name="页脚占位符 3"/>
          <p:cNvSpPr>
            <a:spLocks noGrp="1"/>
          </p:cNvSpPr>
          <p:nvPr>
            <p:ph type="ftr" sz="quarter" idx="11"/>
          </p:nvPr>
        </p:nvSpPr>
        <p:spPr/>
        <p:txBody>
          <a:bodyPr/>
          <a:lstStyle/>
          <a:p>
            <a:r>
              <a:rPr lang="zh-CN" altLang="en-US" smtClean="0"/>
              <a:t>王旭，先进气体探测器研讨会，</a:t>
            </a:r>
            <a:r>
              <a:rPr lang="en-US" altLang="zh-CN" smtClean="0"/>
              <a:t>2018/10</a:t>
            </a:r>
            <a:endParaRPr lang="zh-CN" altLang="en-US"/>
          </a:p>
        </p:txBody>
      </p:sp>
      <p:sp>
        <p:nvSpPr>
          <p:cNvPr id="5" name="灯片编号占位符 4"/>
          <p:cNvSpPr>
            <a:spLocks noGrp="1"/>
          </p:cNvSpPr>
          <p:nvPr>
            <p:ph type="sldNum" sz="quarter" idx="12"/>
          </p:nvPr>
        </p:nvSpPr>
        <p:spPr/>
        <p:txBody>
          <a:bodyPr/>
          <a:lstStyle/>
          <a:p>
            <a:fld id="{B9F3F91C-D76F-4D78-9FC7-1D44E8DF4679}" type="slidenum">
              <a:rPr lang="zh-CN" altLang="en-US" smtClean="0"/>
              <a:t>9</a:t>
            </a:fld>
            <a:endParaRPr lang="zh-CN" altLang="en-US"/>
          </a:p>
        </p:txBody>
      </p:sp>
      <p:pic>
        <p:nvPicPr>
          <p:cNvPr id="54" name="图片 53"/>
          <p:cNvPicPr>
            <a:picLocks noChangeAspect="1"/>
          </p:cNvPicPr>
          <p:nvPr/>
        </p:nvPicPr>
        <p:blipFill rotWithShape="1">
          <a:blip r:embed="rId5" cstate="print">
            <a:extLst>
              <a:ext uri="{28A0092B-C50C-407E-A947-70E740481C1C}">
                <a14:useLocalDpi xmlns:a14="http://schemas.microsoft.com/office/drawing/2010/main" val="0"/>
              </a:ext>
            </a:extLst>
          </a:blip>
          <a:srcRect l="3034" t="27236" r="19149" b="31788"/>
          <a:stretch/>
        </p:blipFill>
        <p:spPr>
          <a:xfrm>
            <a:off x="3317298" y="4245780"/>
            <a:ext cx="2793912" cy="1961650"/>
          </a:xfrm>
          <a:prstGeom prst="rect">
            <a:avLst/>
          </a:prstGeom>
        </p:spPr>
      </p:pic>
      <p:sp>
        <p:nvSpPr>
          <p:cNvPr id="60" name="文本框 59"/>
          <p:cNvSpPr txBox="1"/>
          <p:nvPr/>
        </p:nvSpPr>
        <p:spPr>
          <a:xfrm>
            <a:off x="2" y="4493647"/>
            <a:ext cx="1225706" cy="523220"/>
          </a:xfrm>
          <a:prstGeom prst="rect">
            <a:avLst/>
          </a:prstGeom>
          <a:solidFill>
            <a:schemeClr val="bg1"/>
          </a:solidFill>
        </p:spPr>
        <p:txBody>
          <a:bodyPr wrap="square" rtlCol="0">
            <a:spAutoFit/>
          </a:bodyPr>
          <a:lstStyle/>
          <a:p>
            <a:pPr algn="ctr"/>
            <a:r>
              <a:rPr lang="en-US" altLang="zh-CN" sz="1400" b="1" dirty="0" smtClean="0"/>
              <a:t>DLC Photocathode</a:t>
            </a:r>
            <a:endParaRPr lang="zh-CN" altLang="en-US" sz="1400" b="1" dirty="0"/>
          </a:p>
        </p:txBody>
      </p:sp>
      <p:cxnSp>
        <p:nvCxnSpPr>
          <p:cNvPr id="70" name="直接箭头连接符 69"/>
          <p:cNvCxnSpPr>
            <a:endCxn id="17" idx="2"/>
          </p:cNvCxnSpPr>
          <p:nvPr/>
        </p:nvCxnSpPr>
        <p:spPr>
          <a:xfrm flipH="1" flipV="1">
            <a:off x="2769740" y="3689191"/>
            <a:ext cx="675965" cy="122291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957855" y="4755257"/>
            <a:ext cx="571066" cy="51541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044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7307</TotalTime>
  <Words>1313</Words>
  <Application>Microsoft Office PowerPoint</Application>
  <PresentationFormat>全屏显示(4:3)</PresentationFormat>
  <Paragraphs>275</Paragraphs>
  <Slides>17</Slides>
  <Notes>17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楷体</vt:lpstr>
      <vt:lpstr>宋体</vt:lpstr>
      <vt:lpstr>Arial</vt:lpstr>
      <vt:lpstr>Calibri</vt:lpstr>
      <vt:lpstr>Calibri Light</vt:lpstr>
      <vt:lpstr>Cambria Math</vt:lpstr>
      <vt:lpstr>Comic Sans MS</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xu</dc:creator>
  <cp:lastModifiedBy>wang xu</cp:lastModifiedBy>
  <cp:revision>216</cp:revision>
  <cp:lastPrinted>2018-09-24T14:53:44Z</cp:lastPrinted>
  <dcterms:created xsi:type="dcterms:W3CDTF">2018-09-16T01:23:31Z</dcterms:created>
  <dcterms:modified xsi:type="dcterms:W3CDTF">2018-10-13T00:13:29Z</dcterms:modified>
</cp:coreProperties>
</file>