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78" r:id="rId5"/>
    <p:sldId id="260" r:id="rId6"/>
    <p:sldId id="262" r:id="rId7"/>
    <p:sldId id="263" r:id="rId8"/>
    <p:sldId id="265" r:id="rId9"/>
    <p:sldId id="264" r:id="rId10"/>
    <p:sldId id="267" r:id="rId11"/>
    <p:sldId id="279" r:id="rId12"/>
    <p:sldId id="268" r:id="rId13"/>
    <p:sldId id="270" r:id="rId14"/>
    <p:sldId id="269" r:id="rId15"/>
    <p:sldId id="271" r:id="rId16"/>
    <p:sldId id="272" r:id="rId17"/>
    <p:sldId id="273" r:id="rId18"/>
    <p:sldId id="280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4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2EE2-4051-45B2-8B71-396FDD0DD541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0A24-97D6-4D7F-93F4-215A5030E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7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75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5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8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7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0A24-97D6-4D7F-93F4-215A5030E73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05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fld id="{B2112DA1-19CB-4026-804D-5992D282BB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5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0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88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fld id="{B2112DA1-19CB-4026-804D-5992D282BB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9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8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4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2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5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3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1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434943" y="635521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12DA1-19CB-4026-804D-5992D282B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8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9290" y="1052513"/>
            <a:ext cx="12081194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219790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14" name="Text Box 9"/>
          <p:cNvSpPr txBox="1">
            <a:spLocks noChangeArrowheads="1"/>
          </p:cNvSpPr>
          <p:nvPr userDrawn="1"/>
        </p:nvSpPr>
        <p:spPr bwMode="auto">
          <a:xfrm>
            <a:off x="5915819" y="6385379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69991BF-E30C-45A0-A276-14E4E81C5DF7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zh-CN" sz="1400" b="1" i="1" dirty="0" smtClean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3" y="61912"/>
            <a:ext cx="947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83064" y="1579276"/>
            <a:ext cx="10170942" cy="1755979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DLC </a:t>
            </a:r>
            <a:r>
              <a:rPr lang="en-US" altLang="zh-CN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μRWELL</a:t>
            </a:r>
            <a:r>
              <a:rPr lang="en-US" altLang="zh-CN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altLang="zh-C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2-D Readout</a:t>
            </a:r>
            <a:endParaRPr lang="zh-CN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20535" y="382784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000" dirty="0"/>
              <a:t>You LV</a:t>
            </a:r>
          </a:p>
          <a:p>
            <a:pPr algn="ctr"/>
            <a:r>
              <a:rPr lang="en-US" altLang="zh-CN" dirty="0"/>
              <a:t>On behalf of USTC MPGD Group </a:t>
            </a:r>
          </a:p>
        </p:txBody>
      </p:sp>
      <p:sp>
        <p:nvSpPr>
          <p:cNvPr id="6" name="矩形 5"/>
          <p:cNvSpPr/>
          <p:nvPr/>
        </p:nvSpPr>
        <p:spPr>
          <a:xfrm>
            <a:off x="988519" y="4859289"/>
            <a:ext cx="996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dirty="0"/>
              <a:t>State Key Laboratory of Particle Detection and </a:t>
            </a:r>
            <a:r>
              <a:rPr lang="en-US" altLang="zh-CN" dirty="0" smtClean="0"/>
              <a:t>Electronics,</a:t>
            </a:r>
          </a:p>
          <a:p>
            <a:pPr algn="ctr"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University </a:t>
            </a:r>
            <a:r>
              <a:rPr lang="en-US" altLang="zh-CN" dirty="0">
                <a:cs typeface="Arial" panose="020B0604020202020204" pitchFamily="34" charset="0"/>
              </a:rPr>
              <a:t>of Science and Technology of </a:t>
            </a:r>
            <a:r>
              <a:rPr lang="en-US" altLang="zh-CN" dirty="0" smtClean="0">
                <a:cs typeface="Arial" panose="020B0604020202020204" pitchFamily="34" charset="0"/>
              </a:rPr>
              <a:t>China</a:t>
            </a:r>
            <a:endParaRPr lang="en-US" altLang="zh-CN" dirty="0"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8834AEC-68DF-4B54-80DE-55FB23950A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10435" y="5872831"/>
            <a:ext cx="4316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第八届先进气体探测器研讨会，</a:t>
            </a:r>
            <a:r>
              <a:rPr lang="en-US" altLang="zh-CN" sz="1400" dirty="0" smtClean="0">
                <a:solidFill>
                  <a:schemeClr val="tx1"/>
                </a:solidFill>
              </a:rPr>
              <a:t>2018/10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6" y="1623060"/>
            <a:ext cx="5592081" cy="4724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9" y="3555960"/>
            <a:ext cx="4882151" cy="2379446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59689" y="356463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Detector gas </a:t>
            </a:r>
            <a:r>
              <a:rPr lang="en-US" altLang="zh-CN" b="1" dirty="0"/>
              <a:t>g</a:t>
            </a:r>
            <a:r>
              <a:rPr lang="en-US" altLang="zh-CN" b="1" dirty="0" smtClean="0"/>
              <a:t>ain </a:t>
            </a:r>
            <a:endParaRPr lang="zh-CN" altLang="en-US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590131" y="1487424"/>
            <a:ext cx="578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 Detector test Setup</a:t>
            </a:r>
          </a:p>
        </p:txBody>
      </p:sp>
      <p:sp>
        <p:nvSpPr>
          <p:cNvPr id="6" name="矩形 5"/>
          <p:cNvSpPr/>
          <p:nvPr/>
        </p:nvSpPr>
        <p:spPr>
          <a:xfrm>
            <a:off x="661824" y="1873953"/>
            <a:ext cx="6069902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Ar(70)/CO</a:t>
            </a:r>
            <a:r>
              <a:rPr lang="en-US" altLang="zh-CN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(30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&amp; </a:t>
            </a:r>
            <a:r>
              <a:rPr lang="en-US" altLang="zh-CN" dirty="0"/>
              <a:t>Ar(95)/C</a:t>
            </a:r>
            <a:r>
              <a:rPr lang="en-US" altLang="zh-CN" baseline="-25000" dirty="0"/>
              <a:t>4</a:t>
            </a:r>
            <a:r>
              <a:rPr lang="en-US" altLang="zh-CN" dirty="0"/>
              <a:t>H</a:t>
            </a:r>
            <a:r>
              <a:rPr lang="en-US" altLang="zh-CN" baseline="-25000" dirty="0"/>
              <a:t>10</a:t>
            </a:r>
            <a:r>
              <a:rPr lang="en-US" altLang="zh-CN" dirty="0"/>
              <a:t>(5</a:t>
            </a:r>
            <a:r>
              <a:rPr lang="en-US" altLang="zh-CN" dirty="0" smtClean="0"/>
              <a:t>) gas mixture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/>
              <a:t>Source: </a:t>
            </a:r>
            <a:r>
              <a:rPr lang="en-US" altLang="zh-CN" dirty="0" smtClean="0"/>
              <a:t>8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Copper </a:t>
            </a:r>
            <a:r>
              <a:rPr lang="en-US" altLang="zh-CN" dirty="0" err="1"/>
              <a:t>X_ray</a:t>
            </a:r>
            <a:r>
              <a:rPr lang="en-US" altLang="zh-CN" dirty="0"/>
              <a:t> </a:t>
            </a:r>
            <a:r>
              <a:rPr lang="en-US" altLang="zh-CN" dirty="0" smtClean="0"/>
              <a:t>tube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DLC resistive electrode: grounded via a </a:t>
            </a:r>
            <a:r>
              <a:rPr lang="en-US" altLang="zh-CN" dirty="0">
                <a:latin typeface="Calibri" panose="020F0502020204030204" pitchFamily="34" charset="0"/>
              </a:rPr>
              <a:t>50 Ω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terminator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Top copper electrode: connected to a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Pre-AMP,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as a HV filter and amplify the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signal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59689" y="6043064"/>
            <a:ext cx="9050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maximum gain can reach </a:t>
            </a:r>
            <a:r>
              <a:rPr lang="en-US" altLang="zh-CN" dirty="0">
                <a:latin typeface="Calibri" panose="020F0502020204030204" pitchFamily="34" charset="0"/>
              </a:rPr>
              <a:t>1.4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altLang="zh-CN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 Ar(70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)/CO</a:t>
            </a:r>
            <a:r>
              <a:rPr lang="en-US" altLang="zh-CN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(30) gas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mixture.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743407" y="6043064"/>
            <a:ext cx="214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Gain </a:t>
            </a:r>
            <a:r>
              <a:rPr lang="en-US" altLang="zh-CN" sz="2000" b="1" dirty="0" err="1" smtClean="0"/>
              <a:t>vs</a:t>
            </a:r>
            <a:r>
              <a:rPr lang="en-US" altLang="zh-CN" sz="2000" b="1" dirty="0" smtClean="0"/>
              <a:t> Voltage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672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61" y="2070600"/>
            <a:ext cx="5477661" cy="4315328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511334" y="296865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Detector relative gas gain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448734" y="1384199"/>
            <a:ext cx="11412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Relative gas gain: </a:t>
            </a:r>
            <a:r>
              <a:rPr lang="en-US" altLang="zh-CN" sz="2000" dirty="0"/>
              <a:t>N</a:t>
            </a:r>
            <a:r>
              <a:rPr lang="en-US" altLang="zh-CN" sz="2000" dirty="0" smtClean="0"/>
              <a:t>ormalizing </a:t>
            </a:r>
            <a:r>
              <a:rPr lang="en-US" altLang="zh-CN" sz="2000" dirty="0"/>
              <a:t>the maximum full energy peak when the drift electric field was adjusted from 0 kV/cm to 4.8 kV/cm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511334" y="2499953"/>
            <a:ext cx="622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- 0.3 kV/cm: </a:t>
            </a:r>
            <a:r>
              <a:rPr lang="en-US" altLang="zh-CN" dirty="0"/>
              <a:t>I</a:t>
            </a:r>
            <a:r>
              <a:rPr lang="en-US" altLang="zh-CN" dirty="0" smtClean="0"/>
              <a:t>ncreases (decreasing recombination)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0.3 </a:t>
            </a:r>
            <a:r>
              <a:rPr lang="en-US" altLang="zh-CN" dirty="0" smtClean="0"/>
              <a:t>- 3.4 kV/cm: Increase (detector </a:t>
            </a:r>
            <a:r>
              <a:rPr lang="en-US" altLang="zh-CN" dirty="0"/>
              <a:t>gain </a:t>
            </a:r>
            <a:r>
              <a:rPr lang="en-US" altLang="zh-CN" dirty="0" smtClean="0"/>
              <a:t>increas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3.4 – 4.8 </a:t>
            </a:r>
            <a:r>
              <a:rPr lang="en-US" altLang="zh-CN" dirty="0"/>
              <a:t>kV/cm</a:t>
            </a:r>
            <a:r>
              <a:rPr lang="en-US" altLang="zh-CN" dirty="0" smtClean="0"/>
              <a:t>: Decrease (collected by electrode )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8734" y="2121588"/>
            <a:ext cx="4637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Relative gas gain VS Drift electric field</a:t>
            </a:r>
            <a:endParaRPr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769420" y="6047374"/>
            <a:ext cx="280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/>
              <a:t>Energy spectrum of Fe</a:t>
            </a:r>
            <a:r>
              <a:rPr lang="en-US" altLang="zh-CN" sz="1600" b="1" baseline="30000" dirty="0" smtClean="0"/>
              <a:t>55</a:t>
            </a:r>
            <a:r>
              <a:rPr lang="en-US" altLang="zh-CN" sz="1600" b="1" dirty="0" smtClean="0"/>
              <a:t> </a:t>
            </a:r>
            <a:r>
              <a:rPr lang="en-US" altLang="zh-CN" sz="1600" b="1" dirty="0" smtClean="0"/>
              <a:t>X-rays</a:t>
            </a:r>
            <a:endParaRPr lang="zh-CN" altLang="en-US" sz="16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3" y="3474270"/>
            <a:ext cx="3997235" cy="25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9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5812" y="340884"/>
            <a:ext cx="10515600" cy="748780"/>
          </a:xfrm>
        </p:spPr>
        <p:txBody>
          <a:bodyPr/>
          <a:lstStyle/>
          <a:p>
            <a:r>
              <a:rPr lang="en-US" altLang="zh-CN" b="1" dirty="0" smtClean="0">
                <a:cs typeface="Calibri" panose="020F0502020204030204" pitchFamily="34" charset="0"/>
              </a:rPr>
              <a:t>Detector</a:t>
            </a:r>
            <a:r>
              <a:rPr lang="en-US" altLang="zh-CN" b="1" dirty="0" smtClean="0"/>
              <a:t> Rate Capability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05812" y="5144411"/>
            <a:ext cx="566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detector </a:t>
            </a:r>
            <a:r>
              <a:rPr lang="en-US" altLang="zh-CN" dirty="0"/>
              <a:t>gas gain is 8000 at low </a:t>
            </a:r>
            <a:r>
              <a:rPr lang="en-US" altLang="zh-CN" dirty="0" smtClean="0"/>
              <a:t>rate,</a:t>
            </a:r>
            <a:r>
              <a:rPr lang="en-US" altLang="zh-CN" dirty="0"/>
              <a:t> </a:t>
            </a:r>
            <a:r>
              <a:rPr lang="en-US" altLang="zh-CN" dirty="0" smtClean="0"/>
              <a:t>decrease </a:t>
            </a:r>
            <a:r>
              <a:rPr lang="en-US" altLang="zh-CN" dirty="0"/>
              <a:t>about 10% at a rate </a:t>
            </a:r>
            <a:r>
              <a:rPr lang="en-US" altLang="zh-CN" b="1" dirty="0">
                <a:solidFill>
                  <a:srgbClr val="0000FF"/>
                </a:solidFill>
              </a:rPr>
              <a:t>100 kHz/cm</a:t>
            </a:r>
            <a:r>
              <a:rPr lang="en-US" altLang="zh-CN" b="1" baseline="30000" dirty="0">
                <a:solidFill>
                  <a:srgbClr val="0000FF"/>
                </a:solidFill>
              </a:rPr>
              <a:t>2</a:t>
            </a:r>
            <a:r>
              <a:rPr lang="en-US" altLang="zh-CN" b="1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in 5.5 mm diameter </a:t>
            </a:r>
            <a:r>
              <a:rPr lang="en-US" altLang="zh-CN" dirty="0" smtClean="0"/>
              <a:t>area.</a:t>
            </a:r>
            <a:endParaRPr lang="en-US" altLang="zh-CN" b="1" dirty="0" smtClean="0">
              <a:solidFill>
                <a:srgbClr val="0000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3376" y="2960399"/>
            <a:ext cx="4596765" cy="1825341"/>
            <a:chOff x="1015427" y="4438137"/>
            <a:chExt cx="4596765" cy="182534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5427" y="4438137"/>
              <a:ext cx="2698033" cy="182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6"/>
            <p:cNvGrpSpPr/>
            <p:nvPr/>
          </p:nvGrpSpPr>
          <p:grpSpPr>
            <a:xfrm>
              <a:off x="3802126" y="4438137"/>
              <a:ext cx="1810066" cy="1825341"/>
              <a:chOff x="3788478" y="4807469"/>
              <a:chExt cx="1810066" cy="182534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8478" y="4807469"/>
                <a:ext cx="1810066" cy="1825341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3909337" y="4945349"/>
                <a:ext cx="590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S2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58703" y="4945349"/>
                <a:ext cx="590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S4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98248" y="5489306"/>
                <a:ext cx="590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S1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909337" y="6033263"/>
                <a:ext cx="590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S3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858703" y="6033263"/>
                <a:ext cx="590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S5</a:t>
                </a:r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505812" y="1503937"/>
            <a:ext cx="1786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  <a:r>
              <a:rPr lang="en-US" altLang="zh-CN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altLang="zh-C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Rate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5812" y="1837955"/>
            <a:ext cx="3146952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Ar(70)/CO</a:t>
            </a:r>
            <a:r>
              <a:rPr lang="en-US" altLang="zh-CN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(30) </a:t>
            </a:r>
            <a:r>
              <a:rPr lang="en-US" altLang="zh-CN" dirty="0" smtClean="0"/>
              <a:t>gas </a:t>
            </a:r>
            <a:r>
              <a:rPr lang="en-US" altLang="zh-CN" dirty="0"/>
              <a:t>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Source</a:t>
            </a:r>
            <a:r>
              <a:rPr lang="en-US" altLang="zh-CN" dirty="0"/>
              <a:t>: 8keV Copper </a:t>
            </a:r>
            <a:r>
              <a:rPr lang="en-US" altLang="zh-CN" dirty="0" smtClean="0"/>
              <a:t>X-rays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Collimator: 5.5mm-diameter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505812" y="5774772"/>
            <a:ext cx="501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Detector gain almost drop </a:t>
            </a:r>
            <a:r>
              <a:rPr lang="en-US" altLang="zh-CN" dirty="0"/>
              <a:t>about </a:t>
            </a:r>
            <a:r>
              <a:rPr lang="en-US" altLang="zh-CN" b="1" dirty="0">
                <a:solidFill>
                  <a:srgbClr val="0000FF"/>
                </a:solidFill>
              </a:rPr>
              <a:t>3</a:t>
            </a:r>
            <a:r>
              <a:rPr lang="en-US" altLang="zh-CN" b="1" dirty="0" smtClean="0">
                <a:solidFill>
                  <a:srgbClr val="0000FF"/>
                </a:solidFill>
              </a:rPr>
              <a:t>0% </a:t>
            </a:r>
            <a:r>
              <a:rPr lang="en-US" altLang="zh-CN" b="1" dirty="0" smtClean="0"/>
              <a:t>@</a:t>
            </a:r>
            <a:r>
              <a:rPr lang="en-US" altLang="zh-CN" b="1" dirty="0" smtClean="0">
                <a:solidFill>
                  <a:srgbClr val="0000FF"/>
                </a:solidFill>
              </a:rPr>
              <a:t>1MHz/cm</a:t>
            </a:r>
            <a:r>
              <a:rPr lang="en-US" altLang="zh-CN" b="1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4" y="1643296"/>
            <a:ext cx="5834739" cy="43829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124398" y="5913271"/>
            <a:ext cx="214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Gain </a:t>
            </a:r>
            <a:r>
              <a:rPr lang="en-US" altLang="zh-CN" sz="2000" b="1" dirty="0" err="1" smtClean="0"/>
              <a:t>vs</a:t>
            </a:r>
            <a:r>
              <a:rPr lang="en-US" altLang="zh-CN" sz="2000" b="1" dirty="0" smtClean="0"/>
              <a:t> Rate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132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64086" y="1792384"/>
            <a:ext cx="5841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n-CL" altLang="zh-CN" dirty="0" smtClean="0"/>
              <a:t>Scintillator</a:t>
            </a:r>
            <a:r>
              <a:rPr lang="en-US" altLang="zh-CN" dirty="0" smtClean="0"/>
              <a:t>(S1, S2, S3)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trigger (10cm × 10cm)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RD51 </a:t>
            </a:r>
            <a:r>
              <a:rPr lang="en-US" altLang="zh-CN" dirty="0"/>
              <a:t>GEM (10cm × 10cm) </a:t>
            </a:r>
            <a:r>
              <a:rPr lang="en-US" altLang="zh-CN" dirty="0" smtClean="0"/>
              <a:t>Tracker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RD51 SRS</a:t>
            </a:r>
            <a:r>
              <a:rPr lang="zh-CN" altLang="en-US" dirty="0"/>
              <a:t> </a:t>
            </a:r>
            <a:r>
              <a:rPr lang="en-US" altLang="zh-CN" dirty="0" smtClean="0"/>
              <a:t>DAQ: 1024 channel </a:t>
            </a:r>
            <a:r>
              <a:rPr lang="en-US" altLang="zh-CN" dirty="0"/>
              <a:t>(APV25</a:t>
            </a:r>
            <a:r>
              <a:rPr lang="zh-CN" altLang="en-US" dirty="0"/>
              <a:t> </a:t>
            </a:r>
            <a:r>
              <a:rPr lang="en-US" altLang="zh-CN" dirty="0"/>
              <a:t>readout </a:t>
            </a:r>
            <a:r>
              <a:rPr lang="en-US" altLang="zh-CN" dirty="0" smtClean="0"/>
              <a:t>chip)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150GeV </a:t>
            </a:r>
            <a:r>
              <a:rPr lang="en-US" altLang="zh-CN" dirty="0" err="1" smtClean="0"/>
              <a:t>muon</a:t>
            </a:r>
            <a:endParaRPr lang="en-US" altLang="zh-CN" dirty="0" smtClean="0"/>
          </a:p>
        </p:txBody>
      </p:sp>
      <p:sp>
        <p:nvSpPr>
          <p:cNvPr id="45" name="标题 1"/>
          <p:cNvSpPr txBox="1">
            <a:spLocks/>
          </p:cNvSpPr>
          <p:nvPr/>
        </p:nvSpPr>
        <p:spPr>
          <a:xfrm>
            <a:off x="1364087" y="259379"/>
            <a:ext cx="10515600" cy="74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Beam Test Setup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96" y="1809024"/>
            <a:ext cx="3997765" cy="30190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61" y="3237734"/>
            <a:ext cx="4275744" cy="34949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64087" y="1404525"/>
            <a:ext cx="2695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Tracker system setup</a:t>
            </a:r>
            <a:endParaRPr lang="zh-CN" altLang="en-US" sz="20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6540978" y="4828083"/>
            <a:ext cx="5651022" cy="1681494"/>
            <a:chOff x="6540978" y="4828083"/>
            <a:chExt cx="5651022" cy="16814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978" y="4828083"/>
              <a:ext cx="5651022" cy="168149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638625" y="6155762"/>
              <a:ext cx="9578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1400" dirty="0" smtClean="0"/>
                <a:t>μ</a:t>
              </a:r>
              <a:r>
                <a:rPr lang="en-US" altLang="zh-CN" sz="1400" dirty="0" smtClean="0"/>
                <a:t>RWELL</a:t>
              </a:r>
              <a:endParaRPr lang="zh-CN" altLang="en-US" sz="14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7988387" y="1416439"/>
            <a:ext cx="2756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CERN SPS-H4 beam area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074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98" y="1534627"/>
            <a:ext cx="5740459" cy="4935201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44851" y="269817"/>
            <a:ext cx="10515600" cy="74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b="1" dirty="0" smtClean="0">
                <a:cs typeface="Calibri" panose="020F0502020204030204" pitchFamily="34" charset="0"/>
              </a:rPr>
              <a:t>μ</a:t>
            </a:r>
            <a:r>
              <a:rPr lang="en-US" altLang="zh-CN" b="1" dirty="0" smtClean="0"/>
              <a:t>RWELL detection efficiency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57410" y="1752121"/>
            <a:ext cx="553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Top layer: </a:t>
            </a:r>
            <a:r>
              <a:rPr lang="en-US" altLang="zh-CN" dirty="0" smtClean="0">
                <a:solidFill>
                  <a:srgbClr val="0000FF"/>
                </a:solidFill>
              </a:rPr>
              <a:t>~95%</a:t>
            </a:r>
            <a:r>
              <a:rPr lang="en-US" altLang="zh-CN" dirty="0" smtClean="0"/>
              <a:t>,</a:t>
            </a:r>
            <a:r>
              <a:rPr lang="en-US" altLang="zh-CN" dirty="0" smtClean="0">
                <a:solidFill>
                  <a:srgbClr val="0000FF"/>
                </a:solidFill>
              </a:rPr>
              <a:t>  </a:t>
            </a:r>
            <a:r>
              <a:rPr lang="en-US" altLang="zh-CN" dirty="0" smtClean="0"/>
              <a:t>Bottom layer: </a:t>
            </a:r>
            <a:r>
              <a:rPr lang="en-US" altLang="zh-CN" dirty="0" smtClean="0">
                <a:solidFill>
                  <a:srgbClr val="0000FF"/>
                </a:solidFill>
              </a:rPr>
              <a:t>~92%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Top &amp; Bottom efficiency: </a:t>
            </a:r>
            <a:r>
              <a:rPr lang="en-US" altLang="zh-CN" dirty="0" smtClean="0">
                <a:solidFill>
                  <a:srgbClr val="0000FF"/>
                </a:solidFill>
              </a:rPr>
              <a:t>~90%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Top layer induced charge is 1.9 times of Bottom layer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5845" y="6355959"/>
            <a:ext cx="398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Top layer Charge/Bottom layer charge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7152290" y="6355959"/>
            <a:ext cx="429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Detection efficiency </a:t>
            </a:r>
            <a:r>
              <a:rPr lang="en-US" altLang="zh-CN" b="1" dirty="0" err="1" smtClean="0"/>
              <a:t>vs</a:t>
            </a:r>
            <a:r>
              <a:rPr lang="en-US" altLang="zh-CN" b="1" dirty="0" smtClean="0"/>
              <a:t> avalanche voltage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1" y="2988561"/>
            <a:ext cx="4308468" cy="33889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4851" y="1404369"/>
            <a:ext cx="3779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Detection efficiency VS Voltage</a:t>
            </a: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22" y="4833254"/>
            <a:ext cx="2095802" cy="10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0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836738" y="269817"/>
            <a:ext cx="10515600" cy="74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b="1" dirty="0" smtClean="0">
                <a:cs typeface="Calibri" panose="020F0502020204030204" pitchFamily="34" charset="0"/>
              </a:rPr>
              <a:t>μ</a:t>
            </a:r>
            <a:r>
              <a:rPr lang="en-US" altLang="zh-CN" b="1" dirty="0" smtClean="0"/>
              <a:t>RWELL position resolution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836738" y="1404369"/>
            <a:ext cx="7691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Position efficiency: </a:t>
            </a: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Charge-weighted center of gravity (COG) method 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" y="2502207"/>
            <a:ext cx="5316173" cy="4151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9" y="2502207"/>
            <a:ext cx="5334462" cy="4151736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36738" y="1820919"/>
            <a:ext cx="106712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osition resolutions better than 70 microns are achieved on both readout directions of the</a:t>
            </a:r>
            <a:r>
              <a:rPr lang="en-US" altLang="zh-CN" dirty="0">
                <a:solidFill>
                  <a:srgbClr val="00808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b="0" i="0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μRWELL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prototype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3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738" y="2129219"/>
            <a:ext cx="10885870" cy="219773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 </a:t>
            </a:r>
            <a:r>
              <a:rPr lang="en-US" altLang="zh-CN" sz="2000" dirty="0" smtClean="0"/>
              <a:t>A 2-D readout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dirty="0" err="1" smtClean="0"/>
              <a:t>RWELL</a:t>
            </a:r>
            <a:r>
              <a:rPr lang="en-US" altLang="zh-CN" sz="2000" dirty="0" smtClean="0"/>
              <a:t> detector using DLC was designed, fabricated and tested.</a:t>
            </a:r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G</a:t>
            </a:r>
            <a:r>
              <a:rPr lang="en-US" altLang="zh-CN" sz="2000" dirty="0" smtClean="0"/>
              <a:t>as gain </a:t>
            </a:r>
            <a:r>
              <a:rPr lang="en-US" altLang="zh-CN" sz="2000" dirty="0"/>
              <a:t>up to </a:t>
            </a:r>
            <a:r>
              <a:rPr lang="en-US" altLang="zh-CN" sz="2000" dirty="0">
                <a:solidFill>
                  <a:srgbClr val="0000FF"/>
                </a:solidFill>
              </a:rPr>
              <a:t>10</a:t>
            </a:r>
            <a:r>
              <a:rPr lang="en-US" altLang="zh-CN" sz="2000" baseline="30000" dirty="0">
                <a:solidFill>
                  <a:srgbClr val="0000FF"/>
                </a:solidFill>
              </a:rPr>
              <a:t>4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detection efficiency </a:t>
            </a:r>
            <a:r>
              <a:rPr lang="en-US" altLang="zh-CN" sz="2000" dirty="0"/>
              <a:t>larger than</a:t>
            </a:r>
            <a:r>
              <a:rPr lang="en-US" altLang="zh-CN" sz="2000" dirty="0">
                <a:solidFill>
                  <a:srgbClr val="0000FF"/>
                </a:solidFill>
              </a:rPr>
              <a:t> 90%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position resolution </a:t>
            </a:r>
            <a:r>
              <a:rPr lang="en-US" altLang="zh-CN" sz="2000" dirty="0"/>
              <a:t>better than </a:t>
            </a:r>
            <a:r>
              <a:rPr lang="en-US" altLang="zh-CN" sz="2000" dirty="0">
                <a:solidFill>
                  <a:srgbClr val="0000FF"/>
                </a:solidFill>
              </a:rPr>
              <a:t>70um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 The good performance indicates the DLC is reliable and the 2-D track reconstruction could be achieved.</a:t>
            </a:r>
            <a:endParaRPr lang="en-US" altLang="zh-CN" sz="20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36738" y="269817"/>
            <a:ext cx="10515600" cy="74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Conclusion and next step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36738" y="3911485"/>
            <a:ext cx="10515600" cy="74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Next Steps </a:t>
            </a:r>
            <a:endParaRPr lang="zh-CN" altLang="en-US" sz="36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36738" y="1423686"/>
            <a:ext cx="10515600" cy="748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Conclusion</a:t>
            </a:r>
            <a:endParaRPr lang="zh-CN" altLang="en-US" sz="36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36738" y="4660265"/>
            <a:ext cx="10885870" cy="219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Optimize the 2-D readout strip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r>
              <a:rPr lang="en-US" altLang="zh-CN" sz="2000" dirty="0" smtClean="0"/>
              <a:t>R&amp;D of the larger size DLC sample.</a:t>
            </a:r>
          </a:p>
          <a:p>
            <a:r>
              <a:rPr lang="en-US" altLang="zh-CN" sz="2000" dirty="0" smtClean="0"/>
              <a:t>R&amp;D of the large area </a:t>
            </a:r>
            <a:r>
              <a:rPr lang="en-US" altLang="zh-C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dirty="0" err="1" smtClean="0"/>
              <a:t>RWELL</a:t>
            </a:r>
            <a:r>
              <a:rPr lang="en-US" altLang="zh-CN" sz="2000" dirty="0" smtClean="0"/>
              <a:t> detector.</a:t>
            </a:r>
          </a:p>
          <a:p>
            <a:r>
              <a:rPr lang="en-US" altLang="zh-CN" sz="2000" dirty="0" smtClean="0"/>
              <a:t>R&amp;D of the high rate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2000" dirty="0" err="1"/>
              <a:t>RWELL</a:t>
            </a:r>
            <a:r>
              <a:rPr lang="en-US" altLang="zh-CN" sz="2000" dirty="0"/>
              <a:t> detector</a:t>
            </a:r>
            <a:r>
              <a:rPr lang="en-US" altLang="zh-CN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38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35138" y="3023607"/>
            <a:ext cx="30654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03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38953" y="3024554"/>
            <a:ext cx="410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/>
              <a:t>BACKUP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2581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701908" y="3473233"/>
            <a:ext cx="4910281" cy="2939492"/>
            <a:chOff x="6862670" y="1457391"/>
            <a:chExt cx="4676544" cy="2790664"/>
          </a:xfrm>
        </p:grpSpPr>
        <p:pic>
          <p:nvPicPr>
            <p:cNvPr id="48" name="图片 47" descr="IMG_476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2670" y="1457391"/>
              <a:ext cx="4676544" cy="2790664"/>
            </a:xfrm>
            <a:prstGeom prst="rect">
              <a:avLst/>
            </a:prstGeom>
            <a:noFill/>
          </p:spPr>
        </p:pic>
        <p:sp>
          <p:nvSpPr>
            <p:cNvPr id="34" name="文本框 33"/>
            <p:cNvSpPr txBox="1"/>
            <p:nvPr/>
          </p:nvSpPr>
          <p:spPr>
            <a:xfrm>
              <a:off x="7021550" y="1545915"/>
              <a:ext cx="3970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Magnetron sputtering system (</a:t>
              </a:r>
              <a:r>
                <a:rPr lang="en-US" altLang="zh-CN" sz="1400" b="1" dirty="0">
                  <a:solidFill>
                    <a:srgbClr val="0000FF"/>
                  </a:solidFill>
                </a:rPr>
                <a:t>Teer 650</a:t>
              </a:r>
              <a:r>
                <a:rPr lang="en-US" altLang="zh-CN" sz="14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14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840721" y="4401129"/>
            <a:ext cx="5609053" cy="1796191"/>
            <a:chOff x="478772" y="4465389"/>
            <a:chExt cx="5701835" cy="1796191"/>
          </a:xfrm>
        </p:grpSpPr>
        <p:cxnSp>
          <p:nvCxnSpPr>
            <p:cNvPr id="37" name="直接箭头连接符 36"/>
            <p:cNvCxnSpPr>
              <a:stCxn id="6" idx="1"/>
              <a:endCxn id="11" idx="3"/>
            </p:cNvCxnSpPr>
            <p:nvPr/>
          </p:nvCxnSpPr>
          <p:spPr>
            <a:xfrm flipH="1" flipV="1">
              <a:off x="2137656" y="5365420"/>
              <a:ext cx="282879" cy="19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圆角矩形 3"/>
            <p:cNvSpPr/>
            <p:nvPr/>
          </p:nvSpPr>
          <p:spPr>
            <a:xfrm>
              <a:off x="2421064" y="4465389"/>
              <a:ext cx="1629728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cs typeface="Arial" panose="020B0604020202020204" pitchFamily="34" charset="0"/>
                </a:rPr>
                <a:t>Sample Clamping</a:t>
              </a:r>
              <a:endParaRPr lang="zh-CN" altLang="en-US" sz="1400" b="1" dirty="0">
                <a:cs typeface="Arial" panose="020B0604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449444" y="4469105"/>
              <a:ext cx="1569005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cs typeface="Arial" panose="020B0604020202020204" pitchFamily="34" charset="0"/>
                </a:rPr>
                <a:t>Vacuum Pumping</a:t>
              </a:r>
              <a:endParaRPr lang="zh-CN" altLang="en-US" sz="1400" b="1" baseline="30000" dirty="0">
                <a:cs typeface="Arial" panose="020B0604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2420535" y="5187381"/>
              <a:ext cx="1628572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Deposition</a:t>
              </a:r>
              <a:endParaRPr lang="zh-CN" altLang="en-US" sz="14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直接箭头连接符 6"/>
            <p:cNvCxnSpPr>
              <a:stCxn id="4" idx="3"/>
              <a:endCxn id="5" idx="1"/>
            </p:cNvCxnSpPr>
            <p:nvPr/>
          </p:nvCxnSpPr>
          <p:spPr>
            <a:xfrm>
              <a:off x="4050792" y="4645389"/>
              <a:ext cx="398652" cy="37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509083" y="5185420"/>
              <a:ext cx="1628573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cs typeface="Arial" panose="020B0604020202020204" pitchFamily="34" charset="0"/>
                </a:rPr>
                <a:t>Cooling in Vacuum</a:t>
              </a:r>
              <a:endParaRPr lang="zh-CN" altLang="en-US" sz="1400" b="1" baseline="30000" dirty="0">
                <a:cs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14133" y="5901580"/>
              <a:ext cx="1623522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cs typeface="Arial" panose="020B0604020202020204" pitchFamily="34" charset="0"/>
                </a:rPr>
                <a:t>Sample </a:t>
              </a:r>
            </a:p>
            <a:p>
              <a:pPr algn="ctr"/>
              <a:r>
                <a:rPr lang="en-US" altLang="zh-CN" sz="1400" b="1" dirty="0" smtClean="0">
                  <a:cs typeface="Arial" panose="020B0604020202020204" pitchFamily="34" charset="0"/>
                </a:rPr>
                <a:t>taking down</a:t>
              </a:r>
              <a:endParaRPr lang="zh-CN" altLang="en-US" sz="1400" b="1" dirty="0">
                <a:cs typeface="Arial" panose="020B0604020202020204" pitchFamily="34" charset="0"/>
              </a:endParaRPr>
            </a:p>
          </p:txBody>
        </p:sp>
        <p:cxnSp>
          <p:nvCxnSpPr>
            <p:cNvPr id="22" name="直接箭头连接符 21"/>
            <p:cNvCxnSpPr>
              <a:stCxn id="5" idx="2"/>
              <a:endCxn id="69" idx="0"/>
            </p:cNvCxnSpPr>
            <p:nvPr/>
          </p:nvCxnSpPr>
          <p:spPr>
            <a:xfrm flipH="1">
              <a:off x="5233946" y="4829105"/>
              <a:ext cx="1" cy="3562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11" idx="2"/>
              <a:endCxn id="13" idx="0"/>
            </p:cNvCxnSpPr>
            <p:nvPr/>
          </p:nvCxnSpPr>
          <p:spPr>
            <a:xfrm>
              <a:off x="1323370" y="5545420"/>
              <a:ext cx="2525" cy="3561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圆角矩形 53"/>
            <p:cNvSpPr/>
            <p:nvPr/>
          </p:nvSpPr>
          <p:spPr>
            <a:xfrm>
              <a:off x="478772" y="4465389"/>
              <a:ext cx="1628571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cs typeface="Arial" panose="020B0604020202020204" pitchFamily="34" charset="0"/>
                </a:rPr>
                <a:t>Sample Baking </a:t>
              </a:r>
              <a:endParaRPr lang="zh-CN" altLang="en-US" sz="1400" b="1" dirty="0">
                <a:cs typeface="Arial" panose="020B0604020202020204" pitchFamily="34" charset="0"/>
              </a:endParaRPr>
            </a:p>
          </p:txBody>
        </p:sp>
        <p:cxnSp>
          <p:nvCxnSpPr>
            <p:cNvPr id="55" name="直接箭头连接符 54"/>
            <p:cNvCxnSpPr>
              <a:stCxn id="54" idx="3"/>
              <a:endCxn id="4" idx="1"/>
            </p:cNvCxnSpPr>
            <p:nvPr/>
          </p:nvCxnSpPr>
          <p:spPr>
            <a:xfrm>
              <a:off x="2107343" y="4645389"/>
              <a:ext cx="3137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69" idx="1"/>
              <a:endCxn id="6" idx="3"/>
            </p:cNvCxnSpPr>
            <p:nvPr/>
          </p:nvCxnSpPr>
          <p:spPr>
            <a:xfrm flipH="1">
              <a:off x="4049107" y="5365373"/>
              <a:ext cx="238177" cy="20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圆角矩形 68"/>
            <p:cNvSpPr/>
            <p:nvPr/>
          </p:nvSpPr>
          <p:spPr>
            <a:xfrm>
              <a:off x="4287284" y="5185373"/>
              <a:ext cx="1893323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cs typeface="Arial" panose="020B0604020202020204" pitchFamily="34" charset="0"/>
                </a:rPr>
                <a:t>Sample Pre-treating</a:t>
              </a:r>
              <a:endParaRPr lang="zh-CN" altLang="en-US" sz="1400" b="1" baseline="30000" dirty="0">
                <a:cs typeface="Arial" panose="020B0604020202020204" pitchFamily="34" charset="0"/>
              </a:endParaRPr>
            </a:p>
          </p:txBody>
        </p:sp>
      </p:grp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748780"/>
          </a:xfrm>
        </p:spPr>
        <p:txBody>
          <a:bodyPr/>
          <a:lstStyle/>
          <a:p>
            <a:r>
              <a:rPr lang="en-US" altLang="zh-CN" dirty="0" smtClean="0"/>
              <a:t>DLC </a:t>
            </a:r>
            <a:r>
              <a:rPr lang="en-US" altLang="zh-CN" dirty="0"/>
              <a:t>D</a:t>
            </a:r>
            <a:r>
              <a:rPr lang="en-US" altLang="zh-CN" dirty="0" smtClean="0"/>
              <a:t>eposition Procedure</a:t>
            </a:r>
            <a:endParaRPr lang="zh-CN" altLang="en-US" dirty="0"/>
          </a:p>
        </p:txBody>
      </p:sp>
      <p:sp>
        <p:nvSpPr>
          <p:cNvPr id="82" name="文本框 81"/>
          <p:cNvSpPr txBox="1"/>
          <p:nvPr/>
        </p:nvSpPr>
        <p:spPr>
          <a:xfrm>
            <a:off x="846527" y="1581414"/>
            <a:ext cx="5443728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cs typeface="Arial" panose="020B0604020202020204" pitchFamily="34" charset="0"/>
              </a:rPr>
              <a:t>Baking the </a:t>
            </a:r>
            <a:r>
              <a:rPr lang="en-US" altLang="zh-CN" dirty="0" err="1" smtClean="0">
                <a:cs typeface="Arial" panose="020B0604020202020204" pitchFamily="34" charset="0"/>
              </a:rPr>
              <a:t>kapton</a:t>
            </a:r>
            <a:r>
              <a:rPr lang="en-US" altLang="zh-CN" dirty="0" smtClean="0">
                <a:cs typeface="Arial" panose="020B0604020202020204" pitchFamily="34" charset="0"/>
              </a:rPr>
              <a:t> sample at 70 degrees centigrade for 12 hours.</a:t>
            </a:r>
            <a:endParaRPr lang="en-US" altLang="zh-CN" dirty="0"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US" altLang="zh-CN" dirty="0" smtClean="0">
                <a:cs typeface="Arial" panose="020B0604020202020204" pitchFamily="34" charset="0"/>
              </a:rPr>
              <a:t>Vacuum pumping to remove </a:t>
            </a:r>
            <a:r>
              <a:rPr lang="en-US" altLang="zh-CN" dirty="0">
                <a:cs typeface="Arial" panose="020B0604020202020204" pitchFamily="34" charset="0"/>
              </a:rPr>
              <a:t>the air </a:t>
            </a:r>
            <a:r>
              <a:rPr lang="en-US" altLang="zh-CN" dirty="0" smtClean="0">
                <a:cs typeface="Arial" panose="020B0604020202020204" pitchFamily="34" charset="0"/>
              </a:rPr>
              <a:t>from the chamber.</a:t>
            </a:r>
            <a:endParaRPr lang="en-US" altLang="zh-CN" dirty="0"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US" altLang="zh-CN" dirty="0" smtClean="0">
                <a:cs typeface="Arial" panose="020B0604020202020204" pitchFamily="34" charset="0"/>
              </a:rPr>
              <a:t>Start procedure to coat DLC on the pre-treated sample.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US" altLang="zh-CN" dirty="0">
                <a:cs typeface="Arial" panose="020B0604020202020204" pitchFamily="34" charset="0"/>
              </a:rPr>
              <a:t>Cooling in vacuum </a:t>
            </a:r>
            <a:r>
              <a:rPr lang="en-US" altLang="zh-CN" dirty="0" smtClean="0">
                <a:cs typeface="Arial" panose="020B0604020202020204" pitchFamily="34" charset="0"/>
              </a:rPr>
              <a:t>to release </a:t>
            </a:r>
            <a:r>
              <a:rPr lang="en-US" altLang="zh-CN" dirty="0">
                <a:cs typeface="Arial" panose="020B0604020202020204" pitchFamily="34" charset="0"/>
              </a:rPr>
              <a:t>the inner stress </a:t>
            </a:r>
            <a:r>
              <a:rPr lang="en-US" altLang="zh-CN" dirty="0" smtClean="0">
                <a:cs typeface="Arial" panose="020B0604020202020204" pitchFamily="34" charset="0"/>
              </a:rPr>
              <a:t>uniformly of the sample.</a:t>
            </a:r>
            <a:endParaRPr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/>
              <a:t>Preparation of the DLC resistive </a:t>
            </a:r>
            <a:r>
              <a:rPr lang="en-US" altLang="zh-CN" dirty="0" smtClean="0"/>
              <a:t>electrode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smtClean="0"/>
              <a:t>RWELL design and fabrication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err="1" smtClean="0"/>
              <a:t>RWELL</a:t>
            </a:r>
            <a:r>
              <a:rPr lang="en-US" altLang="zh-CN" dirty="0" smtClean="0"/>
              <a:t> performance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Conclusion and next step</a:t>
            </a:r>
          </a:p>
        </p:txBody>
      </p:sp>
    </p:spTree>
    <p:extLst>
      <p:ext uri="{BB962C8B-B14F-4D97-AF65-F5344CB8AC3E}">
        <p14:creationId xmlns:p14="http://schemas.microsoft.com/office/powerpoint/2010/main" val="2354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74892" y="271789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Motivation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7741979" y="4764483"/>
            <a:ext cx="299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sz="1600" b="1" dirty="0" err="1" smtClean="0"/>
              <a:t>RWELL</a:t>
            </a:r>
            <a:r>
              <a:rPr lang="en-US" altLang="zh-CN" sz="1600" b="1" dirty="0" smtClean="0"/>
              <a:t> detector</a:t>
            </a:r>
            <a:endParaRPr lang="zh-CN" altLang="en-US" sz="1600" b="1" dirty="0"/>
          </a:p>
        </p:txBody>
      </p:sp>
      <p:grpSp>
        <p:nvGrpSpPr>
          <p:cNvPr id="16" name="组合 15"/>
          <p:cNvGrpSpPr/>
          <p:nvPr/>
        </p:nvGrpSpPr>
        <p:grpSpPr>
          <a:xfrm>
            <a:off x="574892" y="2374299"/>
            <a:ext cx="5070764" cy="2728738"/>
            <a:chOff x="337672" y="2323206"/>
            <a:chExt cx="5070764" cy="27287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55" y="2323206"/>
              <a:ext cx="3455376" cy="246669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37672" y="4713390"/>
              <a:ext cx="5070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Phase-2 upgrade of the ATLAS </a:t>
              </a:r>
              <a:r>
                <a:rPr lang="en-US" altLang="zh-CN" sz="1600" b="1" dirty="0" err="1" smtClean="0"/>
                <a:t>Muon</a:t>
              </a:r>
              <a:r>
                <a:rPr lang="en-US" altLang="zh-CN" sz="1600" b="1" dirty="0" smtClean="0"/>
                <a:t> Spectrometer</a:t>
              </a:r>
              <a:endParaRPr lang="zh-CN" altLang="en-US" sz="1600" b="1" dirty="0"/>
            </a:p>
          </p:txBody>
        </p:sp>
      </p:grpSp>
      <p:sp>
        <p:nvSpPr>
          <p:cNvPr id="10" name="内容占位符 7"/>
          <p:cNvSpPr>
            <a:spLocks noGrp="1"/>
          </p:cNvSpPr>
          <p:nvPr>
            <p:ph sz="quarter" idx="1"/>
          </p:nvPr>
        </p:nvSpPr>
        <p:spPr bwMode="auto">
          <a:xfrm>
            <a:off x="7214124" y="1601556"/>
            <a:ext cx="4731134" cy="4247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 M</a:t>
            </a:r>
            <a:r>
              <a:rPr lang="arn-CL" altLang="zh-CN" sz="2400" b="1" dirty="0" smtClean="0"/>
              <a:t>icro-Resistive WELL detector</a:t>
            </a:r>
            <a:endParaRPr lang="en-US" altLang="zh-CN" sz="2400" b="1" dirty="0" smtClean="0"/>
          </a:p>
        </p:txBody>
      </p:sp>
      <p:sp>
        <p:nvSpPr>
          <p:cNvPr id="13" name="文本框 12"/>
          <p:cNvSpPr txBox="1"/>
          <p:nvPr/>
        </p:nvSpPr>
        <p:spPr>
          <a:xfrm>
            <a:off x="351407" y="5516232"/>
            <a:ext cx="583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</a:t>
            </a:r>
            <a:r>
              <a:rPr lang="en-US" altLang="zh-CN" sz="2000" dirty="0" smtClean="0"/>
              <a:t>dentify </a:t>
            </a:r>
            <a:r>
              <a:rPr lang="en-US" altLang="zh-CN" sz="2000" dirty="0" err="1"/>
              <a:t>muons</a:t>
            </a:r>
            <a:r>
              <a:rPr lang="en-US" altLang="zh-CN" sz="2000" dirty="0"/>
              <a:t> that penetrate the </a:t>
            </a:r>
            <a:r>
              <a:rPr lang="en-US" altLang="zh-CN" sz="2000" dirty="0" err="1" smtClean="0"/>
              <a:t>endcap</a:t>
            </a:r>
            <a:r>
              <a:rPr lang="en-US" altLang="zh-CN" sz="2000" dirty="0" smtClean="0"/>
              <a:t> calorimeter by reconstructing track segments in the tagger.</a:t>
            </a:r>
          </a:p>
        </p:txBody>
      </p:sp>
      <p:sp>
        <p:nvSpPr>
          <p:cNvPr id="14" name="内容占位符 7"/>
          <p:cNvSpPr txBox="1">
            <a:spLocks/>
          </p:cNvSpPr>
          <p:nvPr/>
        </p:nvSpPr>
        <p:spPr bwMode="auto">
          <a:xfrm>
            <a:off x="337672" y="1601556"/>
            <a:ext cx="7158647" cy="4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 ATLAS phase-2 upgrade: high-eta </a:t>
            </a:r>
            <a:r>
              <a:rPr lang="en-US" altLang="zh-CN" sz="2400" b="1" dirty="0" err="1" smtClean="0"/>
              <a:t>muon</a:t>
            </a:r>
            <a:r>
              <a:rPr lang="en-US" altLang="zh-CN" sz="2400" b="1" dirty="0" smtClean="0"/>
              <a:t> tagger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2" y="1930007"/>
            <a:ext cx="3686965" cy="293075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87211" y="5516232"/>
            <a:ext cx="5608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N</a:t>
            </a:r>
            <a:r>
              <a:rPr lang="en-US" altLang="zh-CN" sz="2000" dirty="0" smtClean="0"/>
              <a:t>ovel MPGD combines features of MM and GEM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Compact </a:t>
            </a:r>
            <a:r>
              <a:rPr lang="en-US" altLang="zh-CN" sz="2000" dirty="0" smtClean="0"/>
              <a:t>&amp; high granularity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W</a:t>
            </a:r>
            <a:r>
              <a:rPr lang="en-US" altLang="zh-CN" sz="2000" dirty="0" smtClean="0"/>
              <a:t>ithout gluing &amp; stretching, assembling fast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765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" y="3058491"/>
            <a:ext cx="5707836" cy="280240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524300" y="329251"/>
            <a:ext cx="10515600" cy="748780"/>
          </a:xfrm>
        </p:spPr>
        <p:txBody>
          <a:bodyPr/>
          <a:lstStyle/>
          <a:p>
            <a:r>
              <a:rPr lang="el-GR" altLang="zh-CN" b="1" dirty="0" smtClean="0">
                <a:cs typeface="Calibri" panose="020F0502020204030204" pitchFamily="34" charset="0"/>
              </a:rPr>
              <a:t>μ</a:t>
            </a:r>
            <a:r>
              <a:rPr lang="en-US" altLang="zh-CN" b="1" dirty="0" smtClean="0"/>
              <a:t>RWELL PCB</a:t>
            </a:r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346878" y="5860893"/>
            <a:ext cx="593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DLC resistive electrode to suppress discharge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878" y="1452422"/>
            <a:ext cx="617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cs typeface="Calibri" panose="020F0502020204030204" pitchFamily="34" charset="0"/>
              </a:rPr>
              <a:t> </a:t>
            </a:r>
            <a:r>
              <a:rPr lang="el-GR" altLang="zh-CN" sz="2400" b="1" dirty="0" smtClean="0">
                <a:cs typeface="Calibri" panose="020F0502020204030204" pitchFamily="34" charset="0"/>
              </a:rPr>
              <a:t>μ</a:t>
            </a:r>
            <a:r>
              <a:rPr lang="en-US" altLang="zh-CN" sz="2400" b="1" dirty="0"/>
              <a:t>RWELL </a:t>
            </a:r>
            <a:r>
              <a:rPr lang="en-US" altLang="zh-CN" sz="2400" b="1" dirty="0" smtClean="0"/>
              <a:t>PCB</a:t>
            </a:r>
            <a:endParaRPr lang="en-US" altLang="zh-CN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878" y="2016930"/>
            <a:ext cx="635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 stack of “readout printed circuit board (PCB) / insulating pre-</a:t>
            </a:r>
            <a:r>
              <a:rPr lang="en-US" altLang="zh-CN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preg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 / resistive DLC / well-type amplification structure”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701051" y="1450513"/>
            <a:ext cx="4217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cs typeface="Calibri" panose="020F0502020204030204" pitchFamily="34" charset="0"/>
              </a:rPr>
              <a:t> DLC: Diamond like Carbon</a:t>
            </a:r>
            <a:endParaRPr lang="en-US" altLang="zh-CN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01051" y="2016929"/>
            <a:ext cx="554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kind of “Metastable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amorphous carbon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material which contains both </a:t>
            </a:r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diamond-structure and 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graphite-structure”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701051" y="5650322"/>
            <a:ext cx="5254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Surface resistance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Resistant to discharge and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</a:t>
            </a:r>
            <a:r>
              <a:rPr lang="en-US" altLang="zh-CN" sz="2000" dirty="0" smtClean="0"/>
              <a:t>hemical </a:t>
            </a:r>
            <a:r>
              <a:rPr lang="en-US" altLang="zh-CN" sz="2000" dirty="0"/>
              <a:t>stability and thermal stability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55" y="2768011"/>
            <a:ext cx="31051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60" y="1955888"/>
            <a:ext cx="3968840" cy="3505504"/>
          </a:xfrm>
          <a:prstGeom prst="rect">
            <a:avLst/>
          </a:prstGeom>
        </p:spPr>
      </p:pic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619836" y="296171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DLC </a:t>
            </a:r>
            <a:r>
              <a:rPr lang="en-US" altLang="zh-CN" b="1" dirty="0"/>
              <a:t>D</a:t>
            </a:r>
            <a:r>
              <a:rPr lang="en-US" altLang="zh-CN" b="1" dirty="0" smtClean="0"/>
              <a:t>eposition Procedure</a:t>
            </a:r>
            <a:endParaRPr lang="zh-CN" altLang="en-US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838200" y="1825863"/>
            <a:ext cx="703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V</a:t>
            </a:r>
            <a:r>
              <a:rPr lang="en-US" altLang="zh-CN" dirty="0" smtClean="0"/>
              <a:t>oltage </a:t>
            </a:r>
            <a:r>
              <a:rPr lang="en-US" altLang="zh-CN" dirty="0"/>
              <a:t>between </a:t>
            </a:r>
            <a:r>
              <a:rPr lang="en-US" altLang="zh-CN" dirty="0" smtClean="0"/>
              <a:t>substrate </a:t>
            </a:r>
            <a:r>
              <a:rPr lang="en-US" altLang="zh-CN" dirty="0"/>
              <a:t>and </a:t>
            </a:r>
            <a:r>
              <a:rPr lang="en-US" altLang="zh-CN" dirty="0" smtClean="0"/>
              <a:t>target </a:t>
            </a:r>
            <a:r>
              <a:rPr lang="en-US" altLang="zh-CN" dirty="0"/>
              <a:t>ramps </a:t>
            </a:r>
            <a:r>
              <a:rPr lang="en-US" altLang="zh-CN" dirty="0" smtClean="0"/>
              <a:t>up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Glow </a:t>
            </a:r>
            <a:r>
              <a:rPr lang="en-US" altLang="zh-CN" dirty="0"/>
              <a:t>discharges appear and produce primary electrons </a:t>
            </a:r>
            <a:r>
              <a:rPr lang="en-US" altLang="zh-CN" dirty="0" smtClean="0"/>
              <a:t>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Ions hit targets and sputter carbons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Ejected atoms deposit on substrate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38200" y="1356626"/>
            <a:ext cx="520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cs typeface="Arial" panose="020B0604020202020204" pitchFamily="34" charset="0"/>
              </a:rPr>
              <a:t>Magnetron sputtering deposition</a:t>
            </a:r>
            <a:endParaRPr lang="zh-CN" altLang="en-US" sz="2400" b="1" baseline="30000" dirty="0"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66180" y="5630003"/>
            <a:ext cx="3648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009900"/>
                </a:solidFill>
                <a:cs typeface="Arial" panose="020B0604020202020204" pitchFamily="34" charset="0"/>
              </a:rPr>
              <a:t>State Key Laboratory of Solid Lubrication, </a:t>
            </a:r>
            <a:r>
              <a:rPr lang="en-US" altLang="zh-CN" sz="1400" b="1" dirty="0">
                <a:solidFill>
                  <a:srgbClr val="009900"/>
                </a:solidFill>
              </a:rPr>
              <a:t>Lanzhou Institute of Chemical Physics, Chinese Academy of Sciences</a:t>
            </a:r>
            <a:endParaRPr lang="en-US" altLang="zh-CN" sz="1400" b="1" dirty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5" y="3073172"/>
            <a:ext cx="7413594" cy="3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4" y="2804475"/>
            <a:ext cx="4607257" cy="389168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45604" y="265513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DLC Sample Performance</a:t>
            </a:r>
            <a:endParaRPr lang="zh-CN" altLang="en-US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40518"/>
              </p:ext>
            </p:extLst>
          </p:nvPr>
        </p:nvGraphicFramePr>
        <p:xfrm>
          <a:off x="7986627" y="3912671"/>
          <a:ext cx="2814822" cy="2640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274"/>
                <a:gridCol w="938274"/>
                <a:gridCol w="938274"/>
              </a:tblGrid>
              <a:tr h="88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</a:tr>
              <a:tr h="88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  <a:p>
                      <a:pPr algn="ctr"/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</a:tr>
              <a:tr h="8802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b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47" marR="88147" marT="44073" marB="44073" anchor="ctr"/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7986627" y="1363790"/>
            <a:ext cx="2814823" cy="2535233"/>
            <a:chOff x="8603776" y="1362952"/>
            <a:chExt cx="2814823" cy="25352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776" y="1414064"/>
              <a:ext cx="2814823" cy="248412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723289" y="1362952"/>
              <a:ext cx="261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F0000"/>
                  </a:solidFill>
                </a:rPr>
                <a:t>15cm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×15cm DLC Sample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118419" y="6533932"/>
            <a:ext cx="261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Resistivity Uniformity: ~13%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5604" y="1795259"/>
            <a:ext cx="694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Arial" panose="020B0604020202020204" pitchFamily="34" charset="0"/>
              </a:rPr>
              <a:t>Thickness: from </a:t>
            </a:r>
            <a:r>
              <a:rPr lang="en-US" altLang="zh-CN" dirty="0" smtClean="0">
                <a:solidFill>
                  <a:srgbClr val="CC3300"/>
                </a:solidFill>
                <a:cs typeface="Arial" panose="020B0604020202020204" pitchFamily="34" charset="0"/>
              </a:rPr>
              <a:t>tens</a:t>
            </a:r>
            <a:r>
              <a:rPr lang="en-US" altLang="zh-CN" dirty="0" smtClean="0">
                <a:cs typeface="Arial" panose="020B0604020202020204" pitchFamily="34" charset="0"/>
              </a:rPr>
              <a:t> to </a:t>
            </a:r>
            <a:r>
              <a:rPr lang="en-US" altLang="zh-CN" dirty="0" smtClean="0">
                <a:solidFill>
                  <a:srgbClr val="CC3300"/>
                </a:solidFill>
                <a:cs typeface="Arial" panose="020B0604020202020204" pitchFamily="34" charset="0"/>
              </a:rPr>
              <a:t>hundreds </a:t>
            </a:r>
            <a:r>
              <a:rPr lang="en-US" altLang="zh-CN" dirty="0" smtClean="0">
                <a:cs typeface="Arial" panose="020B0604020202020204" pitchFamily="34" charset="0"/>
              </a:rPr>
              <a:t>nanometers</a:t>
            </a:r>
            <a:endParaRPr lang="en-US" altLang="zh-CN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cs typeface="Arial" panose="020B0604020202020204" pitchFamily="34" charset="0"/>
              </a:rPr>
              <a:t>S</a:t>
            </a:r>
            <a:r>
              <a:rPr lang="en-US" altLang="zh-CN" dirty="0" smtClean="0">
                <a:cs typeface="Arial" panose="020B0604020202020204" pitchFamily="34" charset="0"/>
              </a:rPr>
              <a:t>urface resistivity: from </a:t>
            </a:r>
            <a:r>
              <a:rPr lang="en-US" altLang="zh-CN" dirty="0" smtClean="0">
                <a:solidFill>
                  <a:srgbClr val="CC3300"/>
                </a:solidFill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altLang="zh-CN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 smtClean="0">
                <a:solidFill>
                  <a:srgbClr val="CC3300"/>
                </a:solidFill>
                <a:cs typeface="Arial" panose="020B0604020202020204" pitchFamily="34" charset="0"/>
              </a:rPr>
              <a:t>/</a:t>
            </a:r>
            <a:r>
              <a:rPr lang="el-GR" altLang="zh-CN" dirty="0">
                <a:solidFill>
                  <a:srgbClr val="CC3300"/>
                </a:solidFill>
                <a:cs typeface="Arial" panose="020B0604020202020204" pitchFamily="34" charset="0"/>
              </a:rPr>
              <a:t>□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altLang="zh-CN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500M</a:t>
            </a:r>
            <a:r>
              <a:rPr lang="el-GR" altLang="zh-CN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altLang="zh-CN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endParaRPr lang="en-US" altLang="zh-CN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resistivity uniformity: </a:t>
            </a:r>
            <a:r>
              <a:rPr lang="en-US" altLang="zh-CN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13%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zh-CN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15cm×15cm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size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45604" y="1377438"/>
            <a:ext cx="460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DLC sample parameters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784537" y="3098946"/>
            <a:ext cx="369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Resistivity keep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stable after </a:t>
            </a:r>
            <a:r>
              <a:rPr lang="en-US" altLang="zh-CN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3~4 days</a:t>
            </a:r>
          </a:p>
        </p:txBody>
      </p:sp>
    </p:spTree>
    <p:extLst>
      <p:ext uri="{BB962C8B-B14F-4D97-AF65-F5344CB8AC3E}">
        <p14:creationId xmlns:p14="http://schemas.microsoft.com/office/powerpoint/2010/main" val="345191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4883" y="251003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Design of the 2-D </a:t>
            </a:r>
            <a:r>
              <a:rPr lang="el-GR" altLang="zh-CN" b="1" dirty="0" smtClean="0">
                <a:cs typeface="Calibri" panose="020F0502020204030204" pitchFamily="34" charset="0"/>
              </a:rPr>
              <a:t>μ</a:t>
            </a:r>
            <a:r>
              <a:rPr lang="en-US" altLang="zh-CN" b="1" dirty="0" smtClean="0"/>
              <a:t>RWELL PCB</a:t>
            </a:r>
            <a:endParaRPr lang="zh-CN" altLang="en-US" b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6496595" y="1601828"/>
            <a:ext cx="4724528" cy="4729303"/>
            <a:chOff x="6487887" y="1601828"/>
            <a:chExt cx="4724528" cy="472930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887" y="1601828"/>
              <a:ext cx="4724528" cy="472930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139829" y="3248003"/>
              <a:ext cx="261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000" b="1" dirty="0" smtClean="0">
                  <a:solidFill>
                    <a:srgbClr val="FF0000"/>
                  </a:solidFill>
                  <a:cs typeface="Calibri" panose="020F0502020204030204" pitchFamily="34" charset="0"/>
                </a:rPr>
                <a:t>μ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RWELL PCB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4883" y="1601828"/>
            <a:ext cx="5947208" cy="1944986"/>
            <a:chOff x="444883" y="1686953"/>
            <a:chExt cx="4994892" cy="1944986"/>
          </a:xfrm>
        </p:grpSpPr>
        <p:sp>
          <p:nvSpPr>
            <p:cNvPr id="25" name="文本框 24"/>
            <p:cNvSpPr txBox="1"/>
            <p:nvPr/>
          </p:nvSpPr>
          <p:spPr>
            <a:xfrm>
              <a:off x="444883" y="1686953"/>
              <a:ext cx="4994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l-GR" altLang="zh-CN" sz="2400" dirty="0" smtClean="0">
                  <a:cs typeface="Calibri" panose="020F0502020204030204" pitchFamily="34" charset="0"/>
                </a:rPr>
                <a:t>μ</a:t>
              </a:r>
              <a:r>
                <a:rPr lang="en-US" altLang="zh-CN" sz="2400" dirty="0" smtClean="0">
                  <a:cs typeface="Arial" panose="020B0604020202020204" pitchFamily="34" charset="0"/>
                </a:rPr>
                <a:t>RWELL PCB </a:t>
              </a:r>
              <a:r>
                <a:rPr lang="en-US" altLang="zh-CN" sz="2400" dirty="0">
                  <a:cs typeface="Arial" panose="020B0604020202020204" pitchFamily="34" charset="0"/>
                </a:rPr>
                <a:t>with 2-D readout strip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400" dirty="0" smtClean="0"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4883" y="2158081"/>
              <a:ext cx="4597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>
                  <a:cs typeface="Arial" panose="020B0604020202020204" pitchFamily="34" charset="0"/>
                </a:rPr>
                <a:t>Sensitive area: </a:t>
              </a:r>
              <a:r>
                <a:rPr lang="en-US" altLang="zh-CN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10cm</a:t>
              </a:r>
              <a:r>
                <a:rPr lang="en-US" altLang="zh-CN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×10cm</a:t>
              </a:r>
              <a:r>
                <a:rPr lang="en-US" altLang="zh-CN" dirty="0" smtClean="0"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cs typeface="Arial" panose="020B0604020202020204" pitchFamily="34" charset="0"/>
                </a:rPr>
                <a:t>divided into </a:t>
              </a:r>
              <a:r>
                <a:rPr lang="en-US" altLang="zh-CN" dirty="0">
                  <a:solidFill>
                    <a:srgbClr val="0000FF"/>
                  </a:solidFill>
                  <a:cs typeface="Arial" panose="020B0604020202020204" pitchFamily="34" charset="0"/>
                </a:rPr>
                <a:t>4</a:t>
              </a:r>
              <a:r>
                <a:rPr lang="en-US" altLang="zh-CN" dirty="0">
                  <a:cs typeface="Arial" panose="020B0604020202020204" pitchFamily="34" charset="0"/>
                </a:rPr>
                <a:t> </a:t>
              </a:r>
              <a:r>
                <a:rPr lang="en-US" altLang="zh-CN" dirty="0" smtClean="0">
                  <a:cs typeface="Arial" panose="020B0604020202020204" pitchFamily="34" charset="0"/>
                </a:rPr>
                <a:t>sectors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4883" y="2431610"/>
              <a:ext cx="3112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Readout strip pitch: 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400 </a:t>
              </a:r>
              <a:r>
                <a:rPr lang="el-GR" altLang="zh-CN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Top layer: 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80</a:t>
              </a:r>
              <a:r>
                <a:rPr lang="el-GR" altLang="zh-CN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μ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Bottom layer: 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350</a:t>
              </a:r>
              <a:r>
                <a:rPr lang="el-GR" altLang="zh-CN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μ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Readout strip channel: </a:t>
              </a:r>
              <a:r>
                <a:rPr lang="en-US" altLang="zh-CN" dirty="0" smtClean="0">
                  <a:solidFill>
                    <a:srgbClr val="0000FF"/>
                  </a:solidFill>
                </a:rPr>
                <a:t>1024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3" y="3966479"/>
            <a:ext cx="5685614" cy="14330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883" y="5561916"/>
            <a:ext cx="594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thickness of APICAL between Top layer and Bottom layer is 50 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279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68316" y="1912410"/>
            <a:ext cx="5500573" cy="4394928"/>
            <a:chOff x="6539613" y="1528200"/>
            <a:chExt cx="5500573" cy="43949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613" y="1528200"/>
              <a:ext cx="2644238" cy="20678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104" y="1528200"/>
              <a:ext cx="2234362" cy="206781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845" y="3859636"/>
              <a:ext cx="2624341" cy="206349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613" y="3859636"/>
              <a:ext cx="2645034" cy="2063492"/>
            </a:xfrm>
            <a:prstGeom prst="rect">
              <a:avLst/>
            </a:prstGeom>
          </p:spPr>
        </p:pic>
        <p:sp>
          <p:nvSpPr>
            <p:cNvPr id="23" name="右箭头 22"/>
            <p:cNvSpPr/>
            <p:nvPr/>
          </p:nvSpPr>
          <p:spPr>
            <a:xfrm>
              <a:off x="9167715" y="2449288"/>
              <a:ext cx="410525" cy="22563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 rot="5400000">
              <a:off x="10506516" y="3615032"/>
              <a:ext cx="335167" cy="21526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 rot="10580823">
              <a:off x="9163671" y="4772367"/>
              <a:ext cx="252457" cy="30957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738520" y="339427"/>
            <a:ext cx="10515600" cy="748780"/>
          </a:xfrm>
        </p:spPr>
        <p:txBody>
          <a:bodyPr/>
          <a:lstStyle/>
          <a:p>
            <a:r>
              <a:rPr lang="en-US" altLang="zh-CN" b="1" dirty="0" smtClean="0"/>
              <a:t>Fabrication of </a:t>
            </a:r>
            <a:r>
              <a:rPr lang="en-US" altLang="zh-CN" b="1" dirty="0" err="1" smtClean="0">
                <a:cs typeface="Calibri" panose="020F0502020204030204" pitchFamily="34" charset="0"/>
              </a:rPr>
              <a:t>μ</a:t>
            </a:r>
            <a:r>
              <a:rPr lang="en-US" altLang="zh-CN" b="1" dirty="0" err="1" smtClean="0"/>
              <a:t>RWELL</a:t>
            </a:r>
            <a:r>
              <a:rPr lang="en-US" altLang="zh-CN" b="1" dirty="0" smtClean="0"/>
              <a:t> detector</a:t>
            </a:r>
            <a:endParaRPr lang="zh-CN" altLang="en-US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6609150" y="3545347"/>
            <a:ext cx="261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Fix drift electrode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92038" y="3545347"/>
            <a:ext cx="261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Solder HV Connector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86974" y="5838253"/>
            <a:ext cx="261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</a:rPr>
              <a:t>Fix </a:t>
            </a:r>
            <a:r>
              <a:rPr lang="el-GR" altLang="zh-CN" sz="1600" b="1" dirty="0" smtClean="0">
                <a:solidFill>
                  <a:srgbClr val="0000FF"/>
                </a:solidFill>
                <a:cs typeface="Calibri" panose="020F0502020204030204" pitchFamily="34" charset="0"/>
              </a:rPr>
              <a:t>μ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RWELL PCB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56836" y="5793924"/>
            <a:ext cx="261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1600" b="1" dirty="0" smtClean="0">
                <a:solidFill>
                  <a:srgbClr val="0000FF"/>
                </a:solidFill>
                <a:cs typeface="Calibri" panose="020F0502020204030204" pitchFamily="34" charset="0"/>
              </a:rPr>
              <a:t>μ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RWELL Detector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7590" y="1425862"/>
            <a:ext cx="532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cs typeface="Calibri" panose="020F0502020204030204" pitchFamily="34" charset="0"/>
              </a:rPr>
              <a:t>D</a:t>
            </a:r>
            <a:r>
              <a:rPr lang="en-US" altLang="zh-CN" sz="2400" dirty="0" smtClean="0"/>
              <a:t>etector fabrication</a:t>
            </a:r>
            <a:endParaRPr lang="en-US" altLang="zh-CN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161729" y="3714624"/>
            <a:ext cx="5890866" cy="2678432"/>
            <a:chOff x="208929" y="3731045"/>
            <a:chExt cx="5890866" cy="267843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623" y="3756404"/>
              <a:ext cx="2239444" cy="2260116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90" y="3731045"/>
              <a:ext cx="2274313" cy="2469371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208929" y="6132478"/>
              <a:ext cx="589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S</a:t>
              </a:r>
              <a:r>
                <a:rPr lang="en-US" altLang="zh-CN" sz="1200" dirty="0" smtClean="0"/>
                <a:t>pecial thanks to  </a:t>
              </a:r>
              <a:r>
                <a:rPr lang="arn-CL" altLang="zh-CN" sz="1200" dirty="0" smtClean="0"/>
                <a:t>Antonio </a:t>
              </a:r>
              <a:r>
                <a:rPr lang="arn-CL" altLang="zh-CN" sz="1200" dirty="0"/>
                <a:t>Teixeira, </a:t>
              </a:r>
              <a:r>
                <a:rPr lang="arn-CL" altLang="zh-CN" sz="1200" dirty="0" smtClean="0"/>
                <a:t>Rui </a:t>
              </a:r>
              <a:r>
                <a:rPr lang="arn-CL" altLang="zh-CN" sz="1200" dirty="0"/>
                <a:t>De </a:t>
              </a:r>
              <a:r>
                <a:rPr lang="arn-CL" altLang="zh-CN" sz="1200" dirty="0" smtClean="0"/>
                <a:t>Oliveira for the technical support.</a:t>
              </a:r>
              <a:endParaRPr lang="zh-CN" altLang="en-US" sz="12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381617" y="1876585"/>
            <a:ext cx="5380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Drift electrode: </a:t>
            </a:r>
            <a:r>
              <a:rPr lang="en-US" altLang="zh-CN" dirty="0"/>
              <a:t>50 </a:t>
            </a:r>
            <a:r>
              <a:rPr lang="en-US" altLang="zh-CN" dirty="0" err="1" smtClean="0"/>
              <a:t>μm</a:t>
            </a:r>
            <a:r>
              <a:rPr lang="en-US" altLang="zh-CN" dirty="0" smtClean="0"/>
              <a:t> APICAL with copper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DLC Electrode resistivity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0000FF"/>
                </a:solidFill>
              </a:rPr>
              <a:t>40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endParaRPr lang="en-US" altLang="zh-CN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Active area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10cm×10cm</a:t>
            </a:r>
            <a:endParaRPr lang="en-US" altLang="zh-CN" dirty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Drift region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4 Hirose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connector +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4 Panasonic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connector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748780"/>
          </a:xfrm>
        </p:spPr>
        <p:txBody>
          <a:bodyPr/>
          <a:lstStyle/>
          <a:p>
            <a:r>
              <a:rPr lang="el-GR" altLang="zh-CN" b="1" dirty="0" smtClean="0">
                <a:cs typeface="Calibri" panose="020F0502020204030204" pitchFamily="34" charset="0"/>
              </a:rPr>
              <a:t>μ</a:t>
            </a:r>
            <a:r>
              <a:rPr lang="en-US" altLang="zh-CN" b="1" dirty="0" smtClean="0"/>
              <a:t>RWELL Performance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38199" y="1748998"/>
            <a:ext cx="9419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</a:t>
            </a:r>
            <a:r>
              <a:rPr lang="en-US" altLang="zh-CN" sz="3200" dirty="0" smtClean="0"/>
              <a:t>Test with X-rays (Copper </a:t>
            </a:r>
            <a:r>
              <a:rPr lang="en-US" altLang="zh-CN" sz="3200" dirty="0" smtClean="0"/>
              <a:t>X-ray tube &amp; Fe</a:t>
            </a:r>
            <a:r>
              <a:rPr lang="en-US" altLang="zh-CN" sz="3200" baseline="30000" dirty="0" smtClean="0"/>
              <a:t>55</a:t>
            </a:r>
            <a:r>
              <a:rPr lang="en-US" altLang="zh-CN" sz="3200" dirty="0" smtClean="0"/>
              <a:t> X-ray)</a:t>
            </a:r>
            <a:endParaRPr lang="en-US" altLang="zh-CN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Gas 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Rate capability   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838200" y="3227796"/>
            <a:ext cx="855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</a:t>
            </a:r>
            <a:r>
              <a:rPr lang="en-US" altLang="zh-CN" sz="3200" dirty="0" smtClean="0"/>
              <a:t>Beam test (150GeV </a:t>
            </a:r>
            <a:r>
              <a:rPr lang="en-US" altLang="zh-CN" sz="3200" dirty="0" err="1" smtClean="0"/>
              <a:t>muon</a:t>
            </a:r>
            <a:r>
              <a:rPr lang="en-US" altLang="zh-CN" sz="32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Efficiency versus avalanche Voltage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Position resolution</a:t>
            </a:r>
          </a:p>
        </p:txBody>
      </p:sp>
    </p:spTree>
    <p:extLst>
      <p:ext uri="{BB962C8B-B14F-4D97-AF65-F5344CB8AC3E}">
        <p14:creationId xmlns:p14="http://schemas.microsoft.com/office/powerpoint/2010/main" val="191088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35253</TotalTime>
  <Words>981</Words>
  <Application>Microsoft Office PowerPoint</Application>
  <PresentationFormat>宽屏</PresentationFormat>
  <Paragraphs>161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主题</vt:lpstr>
      <vt:lpstr>A DLC μRWELL with 2-D Readout</vt:lpstr>
      <vt:lpstr>Outline</vt:lpstr>
      <vt:lpstr>Motivation</vt:lpstr>
      <vt:lpstr>μRWELL PCB</vt:lpstr>
      <vt:lpstr>DLC Deposition Procedure</vt:lpstr>
      <vt:lpstr>DLC Sample Performance</vt:lpstr>
      <vt:lpstr>Design of the 2-D μRWELL PCB</vt:lpstr>
      <vt:lpstr>Fabrication of μRWELL detector</vt:lpstr>
      <vt:lpstr>μRWELL Performance</vt:lpstr>
      <vt:lpstr>Detector gas gain </vt:lpstr>
      <vt:lpstr>Detector relative gas gain</vt:lpstr>
      <vt:lpstr>Detector Rate Capability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DLC Deposition Procedure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 lv</dc:creator>
  <cp:lastModifiedBy>lv you</cp:lastModifiedBy>
  <cp:revision>423</cp:revision>
  <dcterms:created xsi:type="dcterms:W3CDTF">2017-11-29T07:59:22Z</dcterms:created>
  <dcterms:modified xsi:type="dcterms:W3CDTF">2018-10-12T12:40:07Z</dcterms:modified>
</cp:coreProperties>
</file>