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80" r:id="rId2"/>
  </p:sldMasterIdLst>
  <p:notesMasterIdLst>
    <p:notesMasterId r:id="rId14"/>
  </p:notesMasterIdLst>
  <p:handoutMasterIdLst>
    <p:handoutMasterId r:id="rId15"/>
  </p:handoutMasterIdLst>
  <p:sldIdLst>
    <p:sldId id="694" r:id="rId3"/>
    <p:sldId id="764" r:id="rId4"/>
    <p:sldId id="767" r:id="rId5"/>
    <p:sldId id="768" r:id="rId6"/>
    <p:sldId id="765" r:id="rId7"/>
    <p:sldId id="769" r:id="rId8"/>
    <p:sldId id="770" r:id="rId9"/>
    <p:sldId id="771" r:id="rId10"/>
    <p:sldId id="772" r:id="rId11"/>
    <p:sldId id="773" r:id="rId12"/>
    <p:sldId id="766" r:id="rId13"/>
  </p:sldIdLst>
  <p:sldSz cx="9144000" cy="6858000" type="screen4x3"/>
  <p:notesSz cx="6797675" cy="9928225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4" autoAdjust="0"/>
    <p:restoredTop sz="95349" autoAdjust="0"/>
  </p:normalViewPr>
  <p:slideViewPr>
    <p:cSldViewPr>
      <p:cViewPr varScale="1">
        <p:scale>
          <a:sx n="96" d="100"/>
          <a:sy n="96" d="100"/>
        </p:scale>
        <p:origin x="3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813DAD5-EF15-4093-A6E8-EACD09E400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7571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4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8E50FB96-C639-49EB-8828-5204A5D4B6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1615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0FB96-C639-49EB-8828-5204A5D4B69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710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0FB96-C639-49EB-8828-5204A5D4B69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675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BBCC1-7422-424A-971D-A007FC2831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40C9-E1AA-41CC-9F55-7D37CACC66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78E9-04EC-4BC9-A284-13A76A4CA3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88B6-BEAC-427C-9BC2-DD7C2BAC35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E21C-5609-4F88-9C40-0B54FFF66B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0B9E8-F3B0-4595-AD35-1B110B244D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D640D-701F-48C2-96AB-C87F4277AC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1359-7AC4-4E6C-92ED-F6BE9CFA1B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E489-5575-4A17-8CC1-E056679B7B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C42A1-DF0E-4888-892C-45F2A463AD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529E-F04F-4E2D-B651-CBDFAFD0F4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220F7-D9CB-427E-9DC8-8271A49C5F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fld id="{B52971D0-7E28-46B2-A688-08C902086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86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956550" y="6477000"/>
            <a:ext cx="11525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>
                <a:solidFill>
                  <a:schemeClr val="tx2"/>
                </a:solidFill>
                <a:latin typeface="Times New Roman" pitchFamily="18" charset="0"/>
              </a:rPr>
              <a:t>- </a:t>
            </a:r>
            <a:fld id="{002A5DA8-5E37-4718-8E1A-F1FE7E23430C}" type="slidenum">
              <a:rPr lang="en-US" altLang="zh-CN" sz="1600">
                <a:solidFill>
                  <a:schemeClr val="tx2"/>
                </a:solidFill>
                <a:latin typeface="Times New Roman" pitchFamily="18" charset="0"/>
              </a:rPr>
              <a:pPr algn="ctr">
                <a:defRPr/>
              </a:pPr>
              <a:t>‹#›</a:t>
            </a:fld>
            <a:r>
              <a:rPr lang="en-US" altLang="zh-CN" sz="1600">
                <a:solidFill>
                  <a:schemeClr val="tx2"/>
                </a:solidFill>
                <a:latin typeface="Times New Roman" pitchFamily="18" charset="0"/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8" r:id="rId1"/>
    <p:sldLayoutId id="2147485758" r:id="rId2"/>
    <p:sldLayoutId id="2147485759" r:id="rId3"/>
    <p:sldLayoutId id="2147485760" r:id="rId4"/>
    <p:sldLayoutId id="2147485761" r:id="rId5"/>
    <p:sldLayoutId id="2147485762" r:id="rId6"/>
    <p:sldLayoutId id="2147485763" r:id="rId7"/>
    <p:sldLayoutId id="2147485764" r:id="rId8"/>
    <p:sldLayoutId id="2147485765" r:id="rId9"/>
    <p:sldLayoutId id="2147485766" r:id="rId10"/>
    <p:sldLayoutId id="2147485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  <a:latin typeface="Garamond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000000"/>
                </a:solidFill>
                <a:latin typeface="Garamond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  <a:latin typeface="Garamond"/>
              </a:defRPr>
            </a:lvl1pPr>
          </a:lstStyle>
          <a:p>
            <a:pPr>
              <a:defRPr/>
            </a:pPr>
            <a:fld id="{B0131C0A-F060-4644-9104-A1D90630F6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Arial" pitchFamily="34" charset="0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Arial" pitchFamily="34" charset="0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Arial" pitchFamily="34" charset="0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763688" y="3645024"/>
            <a:ext cx="6912768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86686" cy="1752600"/>
          </a:xfrm>
        </p:spPr>
        <p:txBody>
          <a:bodyPr/>
          <a:lstStyle/>
          <a:p>
            <a:pPr algn="ctr">
              <a:defRPr/>
            </a:pPr>
            <a:r>
              <a:rPr lang="zh-CN" altLang="en-US" sz="4800" b="1" kern="1200" dirty="0" smtClean="0">
                <a:solidFill>
                  <a:srgbClr val="006633"/>
                </a:solidFill>
                <a:latin typeface="Garamond" pitchFamily="18" charset="0"/>
                <a:ea typeface="+mn-ea"/>
                <a:cs typeface="+mn-cs"/>
              </a:rPr>
              <a:t>第九届全国先进气体探测器研讨会闭幕致辞</a:t>
            </a:r>
            <a:endParaRPr lang="zh-CN" altLang="en-US" sz="4800" b="1" kern="1200" dirty="0">
              <a:solidFill>
                <a:srgbClr val="006633"/>
              </a:solidFill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6553200" cy="1752600"/>
          </a:xfrm>
        </p:spPr>
        <p:txBody>
          <a:bodyPr/>
          <a:lstStyle/>
          <a:p>
            <a:pPr algn="ctr">
              <a:defRPr/>
            </a:pPr>
            <a:r>
              <a:rPr lang="zh-CN" altLang="en-US" sz="3200" b="1" kern="1200" dirty="0" smtClean="0">
                <a:solidFill>
                  <a:srgbClr val="006633"/>
                </a:solidFill>
                <a:latin typeface="Garamond" pitchFamily="18" charset="0"/>
              </a:rPr>
              <a:t>朱科军 </a:t>
            </a:r>
            <a:endParaRPr lang="en-US" altLang="zh-CN" sz="32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 algn="ctr">
              <a:defRPr/>
            </a:pPr>
            <a:endParaRPr lang="en-US" altLang="zh-CN" sz="24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 algn="ctr">
              <a:defRPr/>
            </a:pPr>
            <a:r>
              <a:rPr lang="en-US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2019</a:t>
            </a: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年</a:t>
            </a:r>
            <a:r>
              <a:rPr lang="en-US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10</a:t>
            </a: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月</a:t>
            </a:r>
            <a:r>
              <a:rPr lang="en-US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18</a:t>
            </a: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日</a:t>
            </a:r>
            <a:endParaRPr lang="en-US" altLang="zh-CN" sz="24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 algn="ctr">
              <a:defRPr/>
            </a:pPr>
            <a:r>
              <a:rPr lang="en-US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 </a:t>
            </a: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散裂中子源科学中心</a:t>
            </a:r>
            <a:endParaRPr lang="zh-CN" altLang="en-US" sz="2400" b="1" kern="1200" dirty="0">
              <a:solidFill>
                <a:srgbClr val="006633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RDTM</a:t>
            </a:r>
            <a:r>
              <a:rPr lang="en-US" altLang="zh-CN" dirty="0"/>
              <a:t>-</a:t>
            </a:r>
            <a:r>
              <a:rPr lang="zh-CN" altLang="en-US" dirty="0" smtClean="0"/>
              <a:t>期刊</a:t>
            </a:r>
            <a:r>
              <a:rPr lang="zh-CN" altLang="en-US" dirty="0"/>
              <a:t>收录</a:t>
            </a:r>
          </a:p>
        </p:txBody>
      </p:sp>
      <p:sp>
        <p:nvSpPr>
          <p:cNvPr id="4" name="内容占位符 2"/>
          <p:cNvSpPr>
            <a:spLocks noGrp="1" noChangeArrowheads="1"/>
          </p:cNvSpPr>
          <p:nvPr>
            <p:ph idx="1"/>
          </p:nvPr>
        </p:nvSpPr>
        <p:spPr>
          <a:xfrm>
            <a:off x="392906" y="1268760"/>
            <a:ext cx="8358188" cy="14970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SCOPUS</a:t>
            </a:r>
            <a:r>
              <a:rPr lang="en-US" altLang="zh-CN" sz="2000" dirty="0" smtClean="0"/>
              <a:t>, </a:t>
            </a:r>
            <a:r>
              <a:rPr lang="en-US" altLang="zh-CN" sz="2000" dirty="0" smtClean="0">
                <a:solidFill>
                  <a:srgbClr val="FF0000"/>
                </a:solidFill>
              </a:rPr>
              <a:t>CSCD</a:t>
            </a:r>
            <a:r>
              <a:rPr lang="en-US" altLang="zh-CN" sz="2000" dirty="0" smtClean="0"/>
              <a:t>,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/>
              <a:t>INSPEC, Astrophysics Data System (ADS), Google Scholar, CNKI, EBSCO Discovery Service, </a:t>
            </a:r>
            <a:r>
              <a:rPr lang="en-US" altLang="zh-CN" sz="2000" dirty="0" smtClean="0">
                <a:solidFill>
                  <a:srgbClr val="FF0000"/>
                </a:solidFill>
              </a:rPr>
              <a:t>Emerging Sources Citation Index</a:t>
            </a:r>
            <a:r>
              <a:rPr lang="en-US" altLang="zh-CN" sz="2000" dirty="0" smtClean="0"/>
              <a:t>, OCLC </a:t>
            </a:r>
            <a:r>
              <a:rPr lang="en-US" altLang="zh-CN" sz="2000" dirty="0" err="1" smtClean="0"/>
              <a:t>WorldCat</a:t>
            </a:r>
            <a:r>
              <a:rPr lang="en-US" altLang="zh-CN" sz="2000" dirty="0" smtClean="0"/>
              <a:t> Discovery Service, ProQuest-</a:t>
            </a:r>
            <a:r>
              <a:rPr lang="en-US" altLang="zh-CN" sz="2000" dirty="0" err="1" smtClean="0"/>
              <a:t>ExLibris</a:t>
            </a:r>
            <a:r>
              <a:rPr lang="en-US" altLang="zh-CN" sz="2000" dirty="0" smtClean="0"/>
              <a:t> Primo, ProQuest-</a:t>
            </a:r>
            <a:r>
              <a:rPr lang="en-US" altLang="zh-CN" sz="2000" dirty="0" err="1" smtClean="0"/>
              <a:t>ExLibris</a:t>
            </a:r>
            <a:r>
              <a:rPr lang="en-US" altLang="zh-CN" sz="2000" dirty="0" smtClean="0"/>
              <a:t> Summon</a:t>
            </a:r>
          </a:p>
        </p:txBody>
      </p:sp>
      <p:sp>
        <p:nvSpPr>
          <p:cNvPr id="5" name="内容占位符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428625" y="2927226"/>
            <a:ext cx="8286750" cy="30940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0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0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0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 b="0" i="0" u="non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000" dirty="0">
                <a:latin typeface="+mn-ea"/>
              </a:rPr>
              <a:t>2019</a:t>
            </a:r>
            <a:r>
              <a:rPr lang="zh-CN" altLang="en-US" sz="2000" dirty="0">
                <a:latin typeface="+mn-ea"/>
              </a:rPr>
              <a:t>年</a:t>
            </a:r>
            <a:r>
              <a:rPr lang="en-US" altLang="zh-CN" sz="2000" dirty="0">
                <a:latin typeface="+mn-ea"/>
              </a:rPr>
              <a:t>4</a:t>
            </a:r>
            <a:r>
              <a:rPr lang="zh-CN" altLang="en-US" sz="2000" dirty="0">
                <a:latin typeface="+mn-ea"/>
              </a:rPr>
              <a:t>月</a:t>
            </a:r>
            <a:r>
              <a:rPr lang="en-US" altLang="zh-CN" sz="2000" dirty="0">
                <a:latin typeface="+mn-ea"/>
              </a:rPr>
              <a:t>29</a:t>
            </a:r>
            <a:r>
              <a:rPr lang="zh-CN" altLang="en-US" sz="2000" dirty="0" smtClean="0">
                <a:latin typeface="+mn-ea"/>
              </a:rPr>
              <a:t>日被</a:t>
            </a:r>
            <a:r>
              <a:rPr lang="en-US" altLang="zh-CN" sz="2000" dirty="0"/>
              <a:t>CSCD</a:t>
            </a:r>
            <a:r>
              <a:rPr lang="zh-CN" altLang="en-US" sz="2000" dirty="0" smtClean="0">
                <a:latin typeface="+mn-ea"/>
              </a:rPr>
              <a:t>（</a:t>
            </a:r>
            <a:r>
              <a:rPr lang="zh-CN" altLang="zh-CN" sz="2000" dirty="0" smtClean="0">
                <a:latin typeface="+mn-ea"/>
              </a:rPr>
              <a:t>中国</a:t>
            </a:r>
            <a:r>
              <a:rPr lang="zh-CN" altLang="zh-CN" sz="2000" dirty="0">
                <a:latin typeface="+mn-ea"/>
              </a:rPr>
              <a:t>科学引文数据库</a:t>
            </a:r>
            <a:r>
              <a:rPr lang="zh-CN" altLang="en-US" sz="2000" dirty="0" smtClean="0">
                <a:latin typeface="+mn-ea"/>
              </a:rPr>
              <a:t>）收录</a:t>
            </a:r>
            <a:endParaRPr lang="en-US" altLang="zh-CN" sz="2000" dirty="0" smtClean="0">
              <a:latin typeface="+mn-ea"/>
            </a:endParaRPr>
          </a:p>
          <a:p>
            <a:pPr>
              <a:defRPr/>
            </a:pPr>
            <a:endParaRPr lang="en-US" altLang="zh-CN" sz="2000" dirty="0" smtClean="0"/>
          </a:p>
          <a:p>
            <a:pPr>
              <a:defRPr/>
            </a:pPr>
            <a:r>
              <a:rPr lang="en-US" altLang="zh-CN" sz="2000" dirty="0">
                <a:latin typeface="宋体" panose="02010600030101010101" pitchFamily="2" charset="-122"/>
              </a:rPr>
              <a:t>2019</a:t>
            </a:r>
            <a:r>
              <a:rPr lang="zh-CN" altLang="en-US" sz="2000" dirty="0">
                <a:latin typeface="宋体" panose="02010600030101010101" pitchFamily="2" charset="-122"/>
              </a:rPr>
              <a:t>年</a:t>
            </a:r>
            <a:r>
              <a:rPr lang="en-US" altLang="zh-CN" sz="2000" dirty="0">
                <a:latin typeface="宋体" panose="02010600030101010101" pitchFamily="2" charset="-122"/>
              </a:rPr>
              <a:t>5</a:t>
            </a:r>
            <a:r>
              <a:rPr lang="zh-CN" altLang="en-US" sz="2000" dirty="0">
                <a:latin typeface="宋体" panose="02010600030101010101" pitchFamily="2" charset="-122"/>
              </a:rPr>
              <a:t>月</a:t>
            </a:r>
            <a:r>
              <a:rPr lang="en-US" altLang="zh-CN" sz="2000" dirty="0">
                <a:latin typeface="宋体" panose="02010600030101010101" pitchFamily="2" charset="-122"/>
              </a:rPr>
              <a:t>8</a:t>
            </a:r>
            <a:r>
              <a:rPr lang="zh-CN" altLang="en-US" sz="2000" dirty="0" smtClean="0">
                <a:latin typeface="宋体" panose="02010600030101010101" pitchFamily="2" charset="-122"/>
              </a:rPr>
              <a:t>日被</a:t>
            </a:r>
            <a:r>
              <a:rPr lang="en-US" altLang="zh-CN" sz="2000" dirty="0" smtClean="0"/>
              <a:t>SCOPUS</a:t>
            </a:r>
            <a:r>
              <a:rPr lang="zh-CN" altLang="en-US" sz="2000" dirty="0">
                <a:solidFill>
                  <a:schemeClr val="tx1"/>
                </a:solidFill>
              </a:rPr>
              <a:t>（</a:t>
            </a:r>
            <a:r>
              <a:rPr lang="zh-CN" altLang="zh-CN" sz="1800" dirty="0"/>
              <a:t>全球规模最大的文摘和引文数据库</a:t>
            </a:r>
            <a:r>
              <a:rPr lang="zh-CN" altLang="en-US" sz="1800" dirty="0" smtClean="0"/>
              <a:t>）</a:t>
            </a:r>
            <a:r>
              <a:rPr lang="zh-CN" altLang="en-US" sz="2000" dirty="0" smtClean="0">
                <a:latin typeface="宋体" panose="02010600030101010101" pitchFamily="2" charset="-122"/>
              </a:rPr>
              <a:t>收录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CN" sz="2000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dirty="0"/>
              <a:t>Emerging Sources Citation Index</a:t>
            </a:r>
            <a:r>
              <a:rPr lang="zh-CN" altLang="en-US" sz="2000" dirty="0"/>
              <a:t>（新兴资源引文索引，</a:t>
            </a:r>
            <a:r>
              <a:rPr lang="en-US" altLang="zh-CN" sz="2000" dirty="0" smtClean="0"/>
              <a:t>ESCI</a:t>
            </a:r>
            <a:r>
              <a:rPr lang="zh-CN" altLang="en-US" sz="2000" dirty="0" smtClean="0"/>
              <a:t>）</a:t>
            </a:r>
            <a:endParaRPr lang="en-US" altLang="zh-CN" sz="2000" dirty="0"/>
          </a:p>
          <a:p>
            <a:pPr lvl="1">
              <a:defRPr/>
            </a:pPr>
            <a:r>
              <a:rPr lang="zh-CN" altLang="en-US" sz="2000" dirty="0"/>
              <a:t>已产生地区性影响力的本地期刊</a:t>
            </a:r>
            <a:endParaRPr lang="en-US" altLang="zh-CN" sz="2000" dirty="0"/>
          </a:p>
          <a:p>
            <a:pPr lvl="1" algn="just">
              <a:defRPr/>
            </a:pPr>
            <a:r>
              <a:rPr lang="zh-CN" altLang="en-US" sz="2000" dirty="0"/>
              <a:t>更早地让那些新兴领域及其发展趋势得到推广</a:t>
            </a:r>
            <a:endParaRPr lang="en-US" altLang="zh-CN" sz="2000" dirty="0"/>
          </a:p>
          <a:p>
            <a:pPr lvl="1">
              <a:defRPr/>
            </a:pPr>
            <a:r>
              <a:rPr lang="zh-CN" altLang="en-US" sz="2000" dirty="0">
                <a:solidFill>
                  <a:srgbClr val="C00000"/>
                </a:solidFill>
              </a:rPr>
              <a:t>自</a:t>
            </a:r>
            <a:r>
              <a:rPr lang="en-US" altLang="zh-CN" sz="2000" dirty="0">
                <a:solidFill>
                  <a:srgbClr val="C00000"/>
                </a:solidFill>
              </a:rPr>
              <a:t>2016.8</a:t>
            </a:r>
            <a:r>
              <a:rPr lang="zh-CN" altLang="en-US" sz="2000" dirty="0">
                <a:solidFill>
                  <a:srgbClr val="C00000"/>
                </a:solidFill>
              </a:rPr>
              <a:t>开始，成为进入</a:t>
            </a:r>
            <a:r>
              <a:rPr lang="en-US" altLang="zh-CN" sz="2000" dirty="0">
                <a:solidFill>
                  <a:srgbClr val="C00000"/>
                </a:solidFill>
              </a:rPr>
              <a:t>SCI</a:t>
            </a:r>
            <a:r>
              <a:rPr lang="zh-CN" altLang="en-US" sz="2000" dirty="0">
                <a:solidFill>
                  <a:srgbClr val="C00000"/>
                </a:solidFill>
              </a:rPr>
              <a:t>的</a:t>
            </a:r>
            <a:r>
              <a:rPr lang="zh-CN" altLang="en-US" sz="2000" dirty="0" smtClean="0">
                <a:solidFill>
                  <a:srgbClr val="C00000"/>
                </a:solidFill>
              </a:rPr>
              <a:t>必要条件</a:t>
            </a:r>
            <a:endParaRPr lang="en-US" altLang="zh-CN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8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长安校区校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5258" r="3311" b="5258"/>
          <a:stretch>
            <a:fillRect/>
          </a:stretch>
        </p:blipFill>
        <p:spPr bwMode="auto">
          <a:xfrm>
            <a:off x="395536" y="332656"/>
            <a:ext cx="826928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4941168"/>
            <a:ext cx="6264696" cy="135664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US" altLang="zh-CN" sz="28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800" b="1" kern="1200" dirty="0" smtClean="0">
                <a:solidFill>
                  <a:srgbClr val="006633"/>
                </a:solidFill>
                <a:latin typeface="Garamond" pitchFamily="18" charset="0"/>
              </a:rPr>
              <a:t>  2021</a:t>
            </a:r>
            <a:r>
              <a:rPr lang="zh-CN" altLang="en-US" sz="2800" b="1" kern="1200" dirty="0" smtClean="0">
                <a:solidFill>
                  <a:srgbClr val="006633"/>
                </a:solidFill>
                <a:latin typeface="Garamond" pitchFamily="18" charset="0"/>
              </a:rPr>
              <a:t>年</a:t>
            </a:r>
            <a:r>
              <a:rPr lang="zh-CN" altLang="en-US" sz="2800" b="1" kern="1200" dirty="0">
                <a:solidFill>
                  <a:srgbClr val="006633"/>
                </a:solidFill>
                <a:latin typeface="Garamond" pitchFamily="18" charset="0"/>
              </a:rPr>
              <a:t>中国原子能科学研究院</a:t>
            </a:r>
            <a:r>
              <a:rPr lang="zh-CN" altLang="en-US" sz="2800" b="1" kern="1200" dirty="0" smtClean="0">
                <a:solidFill>
                  <a:srgbClr val="006633"/>
                </a:solidFill>
                <a:latin typeface="Garamond" pitchFamily="18" charset="0"/>
              </a:rPr>
              <a:t>欢迎您</a:t>
            </a:r>
            <a:endParaRPr lang="en-US" altLang="zh-CN" sz="2800" b="1" kern="1200" dirty="0">
              <a:solidFill>
                <a:srgbClr val="006633"/>
              </a:solidFill>
              <a:latin typeface="Garamond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zh-CN" altLang="en-US" sz="2800" b="1" kern="1200" dirty="0" smtClean="0">
              <a:solidFill>
                <a:srgbClr val="006633"/>
              </a:solidFill>
              <a:latin typeface="Garamond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716016" y="4149080"/>
            <a:ext cx="5544616" cy="13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endParaRPr lang="en-US" altLang="zh-CN" sz="28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800" b="1" kern="1200" dirty="0" smtClean="0">
                <a:solidFill>
                  <a:srgbClr val="006633"/>
                </a:solidFill>
                <a:latin typeface="Garamond" pitchFamily="18" charset="0"/>
              </a:rPr>
              <a:t>  </a:t>
            </a:r>
            <a:r>
              <a:rPr lang="zh-CN" altLang="en-US" sz="3200" b="1" kern="1200" dirty="0" smtClean="0">
                <a:solidFill>
                  <a:srgbClr val="FF0000"/>
                </a:solidFill>
                <a:latin typeface="Garamond" pitchFamily="18" charset="0"/>
              </a:rPr>
              <a:t>西北工业大学欢迎您</a:t>
            </a:r>
            <a:endParaRPr lang="zh-CN" altLang="en-US" sz="3200" b="1" kern="1200" dirty="0" smtClean="0">
              <a:solidFill>
                <a:srgbClr val="006633"/>
              </a:solidFill>
              <a:latin typeface="Garamond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187625" y="-99392"/>
            <a:ext cx="5143504" cy="13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endParaRPr lang="en-US" altLang="zh-CN" sz="28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800" b="1" kern="1200" dirty="0" smtClean="0">
                <a:solidFill>
                  <a:srgbClr val="006633"/>
                </a:solidFill>
                <a:latin typeface="Garamond" pitchFamily="18" charset="0"/>
              </a:rPr>
              <a:t>  </a:t>
            </a:r>
            <a:r>
              <a:rPr lang="en-US" altLang="zh-CN" sz="4000" b="1" kern="1200" dirty="0" smtClean="0">
                <a:solidFill>
                  <a:srgbClr val="FF0000"/>
                </a:solidFill>
                <a:latin typeface="Garamond" pitchFamily="18" charset="0"/>
              </a:rPr>
              <a:t>2020</a:t>
            </a:r>
            <a:r>
              <a:rPr lang="zh-CN" altLang="en-US" sz="4000" b="1" kern="1200" dirty="0" smtClean="0">
                <a:solidFill>
                  <a:srgbClr val="FF0000"/>
                </a:solidFill>
                <a:latin typeface="Garamond" pitchFamily="18" charset="0"/>
              </a:rPr>
              <a:t>年我们再相聚</a:t>
            </a:r>
            <a:endParaRPr lang="en-US" altLang="zh-CN" sz="4000" b="1" kern="12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endParaRPr lang="zh-CN" altLang="en-US" sz="2800" b="1" kern="1200" dirty="0" smtClean="0">
              <a:solidFill>
                <a:srgbClr val="006633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" y="332656"/>
            <a:ext cx="9007228" cy="60048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94215" y="277813"/>
            <a:ext cx="8568952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457200" y="5877272"/>
            <a:ext cx="8507288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zh-CN" altLang="en-US" dirty="0"/>
          </a:p>
        </p:txBody>
      </p:sp>
      <p:sp>
        <p:nvSpPr>
          <p:cNvPr id="7" name="副标题 2"/>
          <p:cNvSpPr txBox="1">
            <a:spLocks/>
          </p:cNvSpPr>
          <p:nvPr/>
        </p:nvSpPr>
        <p:spPr bwMode="auto">
          <a:xfrm>
            <a:off x="39243" y="5157192"/>
            <a:ext cx="90788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2160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    </a:t>
            </a:r>
            <a:r>
              <a:rPr kumimoji="0" lang="zh-CN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endParaRPr lang="en-US" altLang="zh-CN" sz="2800" noProof="0" dirty="0" smtClean="0">
              <a:solidFill>
                <a:srgbClr val="006633"/>
              </a:solidFill>
              <a:latin typeface="Garamond" pitchFamily="18" charset="0"/>
              <a:ea typeface="+mn-ea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 pitchFamily="18" charset="0"/>
                <a:ea typeface="+mn-ea"/>
              </a:rPr>
              <a:t>参</a:t>
            </a:r>
            <a:r>
              <a:rPr lang="zh-CN" altLang="en-US" sz="2400" dirty="0" smtClean="0">
                <a:solidFill>
                  <a:srgbClr val="006633"/>
                </a:solidFill>
                <a:latin typeface="Garamond" pitchFamily="18" charset="0"/>
                <a:ea typeface="+mn-ea"/>
              </a:rPr>
              <a:t>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 pitchFamily="18" charset="0"/>
                <a:ea typeface="+mn-ea"/>
              </a:rPr>
              <a:t>单位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 pitchFamily="18" charset="0"/>
                <a:ea typeface="+mn-ea"/>
              </a:rPr>
              <a:t>27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 pitchFamily="18" charset="0"/>
                <a:ea typeface="+mn-ea"/>
              </a:rPr>
              <a:t>个，参会人数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 pitchFamily="18" charset="0"/>
                <a:ea typeface="+mn-ea"/>
              </a:rPr>
              <a:t>145</a:t>
            </a:r>
            <a:r>
              <a:rPr lang="zh-CN" altLang="en-US" sz="2400" dirty="0" smtClean="0">
                <a:solidFill>
                  <a:srgbClr val="006633"/>
                </a:solidFill>
                <a:latin typeface="Garamond" pitchFamily="18" charset="0"/>
                <a:ea typeface="+mn-ea"/>
              </a:rPr>
              <a:t>人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 bwMode="auto">
          <a:xfrm>
            <a:off x="457200" y="5877272"/>
            <a:ext cx="8507288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zh-CN" altLang="en-US" dirty="0"/>
          </a:p>
        </p:txBody>
      </p:sp>
      <p:sp>
        <p:nvSpPr>
          <p:cNvPr id="12" name="副标题 2"/>
          <p:cNvSpPr txBox="1">
            <a:spLocks/>
          </p:cNvSpPr>
          <p:nvPr/>
        </p:nvSpPr>
        <p:spPr bwMode="auto">
          <a:xfrm>
            <a:off x="399992" y="6265792"/>
            <a:ext cx="82868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    </a:t>
            </a:r>
            <a:r>
              <a:rPr kumimoji="0" lang="zh-CN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    会议报告共</a:t>
            </a:r>
            <a:r>
              <a:rPr lang="en-US" altLang="zh-CN" sz="2800" dirty="0" smtClean="0">
                <a:solidFill>
                  <a:srgbClr val="006633"/>
                </a:solidFill>
                <a:latin typeface="Garamond" pitchFamily="18" charset="0"/>
                <a:ea typeface="+mn-ea"/>
              </a:rPr>
              <a:t>41</a:t>
            </a:r>
            <a:r>
              <a:rPr lang="zh-CN" altLang="en-US" sz="2800" dirty="0" smtClean="0">
                <a:solidFill>
                  <a:srgbClr val="006633"/>
                </a:solidFill>
                <a:latin typeface="Garamond" pitchFamily="18" charset="0"/>
                <a:ea typeface="+mn-ea"/>
              </a:rPr>
              <a:t>个，其中</a:t>
            </a:r>
            <a:r>
              <a:rPr lang="en-US" altLang="zh-CN" sz="2800" dirty="0" smtClean="0">
                <a:solidFill>
                  <a:srgbClr val="006633"/>
                </a:solidFill>
                <a:latin typeface="Garamond" pitchFamily="18" charset="0"/>
                <a:ea typeface="+mn-ea"/>
              </a:rPr>
              <a:t>3</a:t>
            </a:r>
            <a:r>
              <a:rPr lang="zh-CN" altLang="en-US" sz="2800" dirty="0" smtClean="0">
                <a:solidFill>
                  <a:srgbClr val="006633"/>
                </a:solidFill>
                <a:latin typeface="Garamond" pitchFamily="18" charset="0"/>
                <a:ea typeface="+mn-ea"/>
              </a:rPr>
              <a:t>个特邀报告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1779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致谢</a:t>
            </a:r>
            <a:endParaRPr lang="zh-CN" altLang="en-US" b="1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928992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kern="1200" dirty="0" smtClean="0">
                <a:solidFill>
                  <a:srgbClr val="006633"/>
                </a:solidFill>
                <a:latin typeface="Garamond" pitchFamily="18" charset="0"/>
              </a:rPr>
              <a:t>感谢全体与会代表及报告人</a:t>
            </a:r>
            <a:endParaRPr lang="en-US" altLang="zh-CN" sz="2800" b="1" kern="1200" dirty="0">
              <a:solidFill>
                <a:srgbClr val="006633"/>
              </a:solidFill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1200" dirty="0" smtClean="0">
                <a:solidFill>
                  <a:srgbClr val="006633"/>
                </a:solidFill>
                <a:latin typeface="Garamond" pitchFamily="18" charset="0"/>
              </a:rPr>
              <a:t>感谢会议承办单位散裂中子源科学中心领导及全体会务人员</a:t>
            </a:r>
            <a:endParaRPr lang="en-US" altLang="zh-CN" sz="28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1200" dirty="0" smtClean="0">
                <a:solidFill>
                  <a:srgbClr val="006633"/>
                </a:solidFill>
                <a:latin typeface="Garamond" pitchFamily="18" charset="0"/>
              </a:rPr>
              <a:t>感谢中国高等科学技术中心赞助</a:t>
            </a:r>
            <a:endParaRPr lang="en-US" altLang="zh-CN" sz="28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1200" dirty="0" smtClean="0">
                <a:solidFill>
                  <a:srgbClr val="006633"/>
                </a:solidFill>
                <a:latin typeface="Garamond" pitchFamily="18" charset="0"/>
              </a:rPr>
              <a:t>感谢先进气体探测器合作组委员会</a:t>
            </a:r>
            <a:endParaRPr lang="en-US" altLang="zh-CN" sz="28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1200" dirty="0" smtClean="0">
                <a:solidFill>
                  <a:srgbClr val="006633"/>
                </a:solidFill>
                <a:latin typeface="Garamond" pitchFamily="18" charset="0"/>
              </a:rPr>
              <a:t>感谢先进气体探测器合作组顾问委员会</a:t>
            </a:r>
            <a:endParaRPr lang="zh-CN" altLang="zh-CN" sz="3200" b="1" kern="1200" dirty="0" smtClean="0">
              <a:solidFill>
                <a:srgbClr val="006633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特别致谢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879444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zh-CN" altLang="en-US" sz="2800" b="1" kern="1200" dirty="0">
                <a:solidFill>
                  <a:srgbClr val="006633"/>
                </a:solidFill>
                <a:latin typeface="Garamond" pitchFamily="18" charset="0"/>
              </a:rPr>
              <a:t>会务</a:t>
            </a:r>
            <a:r>
              <a:rPr lang="zh-CN" altLang="en-US" sz="2800" b="1" kern="1200" dirty="0" smtClean="0">
                <a:solidFill>
                  <a:srgbClr val="006633"/>
                </a:solidFill>
                <a:latin typeface="Garamond" pitchFamily="18" charset="0"/>
              </a:rPr>
              <a:t>组</a:t>
            </a:r>
            <a:endParaRPr lang="en-US" altLang="zh-CN" sz="28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200" b="1" kern="1200" dirty="0" smtClean="0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rPr>
              <a:t>■    </a:t>
            </a: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散裂中子源科学中心   孙志嘉    蒋孟奇    </a:t>
            </a:r>
            <a:r>
              <a:rPr lang="zh-CN" altLang="en-US" sz="2400" b="1" kern="1200" dirty="0">
                <a:solidFill>
                  <a:srgbClr val="006633"/>
                </a:solidFill>
                <a:latin typeface="Garamond" pitchFamily="18" charset="0"/>
              </a:rPr>
              <a:t>刘</a:t>
            </a: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婷 </a:t>
            </a:r>
            <a:r>
              <a:rPr lang="en-US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                                            </a:t>
            </a: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周晓娟    梁芷薇</a:t>
            </a:r>
            <a:endParaRPr lang="en-US" altLang="zh-CN" sz="24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200" b="1" kern="1200" dirty="0" smtClean="0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rPr>
              <a:t>■  </a:t>
            </a:r>
            <a:r>
              <a:rPr lang="zh-CN" altLang="en-US" sz="1200" b="1" kern="1200" dirty="0" smtClean="0">
                <a:solidFill>
                  <a:srgbClr val="006633"/>
                </a:solidFill>
                <a:latin typeface="Garamond" pitchFamily="18" charset="0"/>
              </a:rPr>
              <a:t>  </a:t>
            </a:r>
            <a:r>
              <a:rPr lang="zh-CN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中科院</a:t>
            </a:r>
            <a:r>
              <a:rPr lang="zh-CN" altLang="zh-CN" sz="2400" b="1" kern="1200" dirty="0">
                <a:solidFill>
                  <a:srgbClr val="006633"/>
                </a:solidFill>
                <a:latin typeface="Garamond" pitchFamily="18" charset="0"/>
              </a:rPr>
              <a:t>高能所</a:t>
            </a:r>
            <a:r>
              <a:rPr lang="en-US" altLang="zh-CN" sz="2400" b="1" kern="1200" dirty="0">
                <a:solidFill>
                  <a:srgbClr val="006633"/>
                </a:solidFill>
                <a:latin typeface="Garamond" pitchFamily="18" charset="0"/>
              </a:rPr>
              <a:t>   </a:t>
            </a:r>
            <a:r>
              <a:rPr lang="en-US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             </a:t>
            </a: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陈玛丽</a:t>
            </a:r>
            <a:endParaRPr lang="en-US" altLang="zh-CN" sz="24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200" b="1" kern="1200" dirty="0" smtClean="0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rPr>
              <a:t>■</a:t>
            </a:r>
            <a:r>
              <a:rPr lang="en-US" altLang="zh-CN" sz="2000" b="1" kern="1200" dirty="0" smtClean="0">
                <a:solidFill>
                  <a:srgbClr val="006633"/>
                </a:solidFill>
                <a:latin typeface="Garamond" pitchFamily="18" charset="0"/>
              </a:rPr>
              <a:t>  </a:t>
            </a:r>
            <a:r>
              <a:rPr lang="zh-CN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中国科学技术大学</a:t>
            </a:r>
            <a:r>
              <a:rPr lang="en-US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        </a:t>
            </a: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刘建北 </a:t>
            </a:r>
            <a:r>
              <a:rPr lang="zh-CN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汪晓莲</a:t>
            </a:r>
            <a:r>
              <a:rPr lang="en-US" altLang="zh-CN" sz="2400" b="1" kern="1200" dirty="0" smtClean="0">
                <a:solidFill>
                  <a:srgbClr val="006633"/>
                </a:solidFill>
                <a:latin typeface="Garamond" pitchFamily="18" charset="0"/>
              </a:rPr>
              <a:t> </a:t>
            </a: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王丽</a:t>
            </a:r>
            <a:endParaRPr lang="zh-CN" altLang="zh-CN" sz="24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altLang="zh-CN" sz="28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200" b="1" kern="1200" dirty="0" smtClean="0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rPr>
              <a:t>■   </a:t>
            </a: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散裂</a:t>
            </a:r>
            <a:r>
              <a:rPr lang="zh-CN" altLang="en-US" sz="2400" b="1" kern="1200" dirty="0">
                <a:solidFill>
                  <a:srgbClr val="006633"/>
                </a:solidFill>
                <a:latin typeface="Garamond" pitchFamily="18" charset="0"/>
              </a:rPr>
              <a:t>中子源科学中心志愿者</a:t>
            </a:r>
            <a:endParaRPr lang="en-US" altLang="zh-CN" sz="2400" b="1" kern="1200" dirty="0">
              <a:solidFill>
                <a:srgbClr val="006633"/>
              </a:solidFill>
              <a:latin typeface="Garamond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                                            蒋兴奋 于潜 谭金昊 杨建清 周建晋</a:t>
            </a:r>
            <a:endParaRPr lang="en-US" altLang="zh-CN" sz="2400" b="1" kern="1200" dirty="0" smtClean="0">
              <a:solidFill>
                <a:srgbClr val="006633"/>
              </a:solidFill>
              <a:latin typeface="Garamond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b="1" kern="1200" dirty="0" smtClean="0">
                <a:solidFill>
                  <a:srgbClr val="006633"/>
                </a:solidFill>
                <a:latin typeface="Garamond" pitchFamily="18" charset="0"/>
              </a:rPr>
              <a:t>                                            危光友 邱琳 蒙伟超 魏阳东 邬晓光</a:t>
            </a:r>
            <a:endParaRPr lang="en-US" altLang="zh-CN" sz="2400" b="1" kern="1200" dirty="0">
              <a:solidFill>
                <a:srgbClr val="006633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88640"/>
            <a:ext cx="853244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4200" dirty="0">
                <a:solidFill>
                  <a:srgbClr val="006633"/>
                </a:solidFill>
                <a:latin typeface="Garamond"/>
                <a:ea typeface="宋体"/>
              </a:rPr>
              <a:t>号外：</a:t>
            </a:r>
            <a:endParaRPr lang="en-US" altLang="zh-CN" sz="4200" dirty="0">
              <a:solidFill>
                <a:srgbClr val="006633"/>
              </a:solidFill>
              <a:latin typeface="Garamond"/>
              <a:ea typeface="宋体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 smtClean="0">
                <a:solidFill>
                  <a:srgbClr val="006633"/>
                </a:solidFill>
                <a:latin typeface="Garamond" pitchFamily="18" charset="0"/>
                <a:ea typeface="宋体"/>
              </a:rPr>
              <a:t>为了</a:t>
            </a:r>
            <a:r>
              <a:rPr lang="zh-CN" altLang="en-US" sz="2600" dirty="0">
                <a:solidFill>
                  <a:srgbClr val="006633"/>
                </a:solidFill>
                <a:latin typeface="Garamond" pitchFamily="18" charset="0"/>
                <a:ea typeface="宋体"/>
              </a:rPr>
              <a:t>更好地发挥先进气体探测器合作组的作用，先进气体探测器合作组准备与</a:t>
            </a:r>
            <a:r>
              <a:rPr lang="zh-CN" altLang="en-US" sz="2600" dirty="0" smtClean="0">
                <a:solidFill>
                  <a:srgbClr val="006633"/>
                </a:solidFill>
                <a:latin typeface="Garamond" pitchFamily="18" charset="0"/>
                <a:ea typeface="宋体"/>
              </a:rPr>
              <a:t>《原子能科学技术》合作</a:t>
            </a:r>
            <a:r>
              <a:rPr lang="zh-CN" altLang="en-US" sz="2600" dirty="0">
                <a:solidFill>
                  <a:srgbClr val="006633"/>
                </a:solidFill>
                <a:latin typeface="Garamond" pitchFamily="18" charset="0"/>
                <a:ea typeface="宋体"/>
              </a:rPr>
              <a:t>，根据录取文章数量发专栏或专刊，原子能科学技术EI检索</a:t>
            </a:r>
            <a:r>
              <a:rPr lang="zh-CN" altLang="en-US" sz="2600" dirty="0" smtClean="0">
                <a:solidFill>
                  <a:srgbClr val="006633"/>
                </a:solidFill>
                <a:latin typeface="Garamond" pitchFamily="18" charset="0"/>
                <a:ea typeface="宋体"/>
              </a:rPr>
              <a:t>，网址：</a:t>
            </a:r>
            <a:r>
              <a:rPr lang="zh-CN" altLang="en-US" sz="2600" dirty="0" smtClean="0">
                <a:solidFill>
                  <a:srgbClr val="FF0000"/>
                </a:solidFill>
                <a:latin typeface="Garamond" pitchFamily="18" charset="0"/>
                <a:ea typeface="宋体"/>
              </a:rPr>
              <a:t>http</a:t>
            </a:r>
            <a:r>
              <a:rPr lang="zh-CN" altLang="en-US" sz="2600" dirty="0">
                <a:solidFill>
                  <a:srgbClr val="FF0000"/>
                </a:solidFill>
                <a:latin typeface="Garamond" pitchFamily="18" charset="0"/>
                <a:ea typeface="宋体"/>
              </a:rPr>
              <a:t>://www.aest.org.cn/CN/volumn/current.</a:t>
            </a:r>
            <a:r>
              <a:rPr lang="zh-CN" altLang="en-US" sz="2600" dirty="0" smtClean="0">
                <a:solidFill>
                  <a:srgbClr val="FF0000"/>
                </a:solidFill>
                <a:latin typeface="Garamond" pitchFamily="18" charset="0"/>
                <a:ea typeface="宋体"/>
              </a:rPr>
              <a:t>shtml。</a:t>
            </a:r>
            <a:r>
              <a:rPr lang="zh-CN" altLang="en-US" sz="2600" dirty="0" smtClean="0">
                <a:solidFill>
                  <a:srgbClr val="006633"/>
                </a:solidFill>
                <a:latin typeface="Garamond" pitchFamily="18" charset="0"/>
                <a:ea typeface="宋体"/>
              </a:rPr>
              <a:t>集中</a:t>
            </a:r>
            <a:r>
              <a:rPr lang="zh-CN" altLang="en-US" sz="2600" dirty="0">
                <a:solidFill>
                  <a:srgbClr val="006633"/>
                </a:solidFill>
                <a:latin typeface="Garamond" pitchFamily="18" charset="0"/>
                <a:ea typeface="宋体"/>
              </a:rPr>
              <a:t>投稿，邀请我们业内资深专家评审，缩短评审时间。有准备投稿的，请将稿件发给李笑梅研究员。</a:t>
            </a:r>
            <a:endParaRPr lang="en-US" altLang="zh-CN" sz="2600" dirty="0" smtClean="0">
              <a:solidFill>
                <a:srgbClr val="006633"/>
              </a:solidFill>
              <a:latin typeface="Garamond" pitchFamily="18" charset="0"/>
              <a:ea typeface="宋体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 smtClean="0">
                <a:solidFill>
                  <a:srgbClr val="006633"/>
                </a:solidFill>
                <a:latin typeface="Garamond" pitchFamily="18" charset="0"/>
                <a:ea typeface="宋体"/>
              </a:rPr>
              <a:t>邮箱</a:t>
            </a:r>
            <a:r>
              <a:rPr lang="zh-CN" altLang="en-US" sz="2600" dirty="0">
                <a:solidFill>
                  <a:srgbClr val="006633"/>
                </a:solidFill>
                <a:latin typeface="Garamond" pitchFamily="18" charset="0"/>
                <a:ea typeface="宋体"/>
              </a:rPr>
              <a:t>：xiao_mei_li@foxmail.com. </a:t>
            </a:r>
            <a:endParaRPr lang="en-US" altLang="zh-CN" sz="2600" dirty="0" smtClean="0">
              <a:solidFill>
                <a:srgbClr val="006633"/>
              </a:solidFill>
              <a:latin typeface="Garamond" pitchFamily="18" charset="0"/>
              <a:ea typeface="宋体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 smtClean="0">
                <a:solidFill>
                  <a:srgbClr val="006633"/>
                </a:solidFill>
                <a:latin typeface="Garamond" pitchFamily="18" charset="0"/>
                <a:ea typeface="宋体"/>
              </a:rPr>
              <a:t>标题</a:t>
            </a:r>
            <a:r>
              <a:rPr lang="zh-CN" altLang="en-US" sz="2600" dirty="0">
                <a:solidFill>
                  <a:srgbClr val="006633"/>
                </a:solidFill>
                <a:latin typeface="Garamond" pitchFamily="18" charset="0"/>
                <a:ea typeface="宋体"/>
              </a:rPr>
              <a:t>注明：原子能科学技术先进气体探测器投稿</a:t>
            </a:r>
          </a:p>
        </p:txBody>
      </p:sp>
    </p:spTree>
    <p:extLst>
      <p:ext uri="{BB962C8B-B14F-4D97-AF65-F5344CB8AC3E}">
        <p14:creationId xmlns:p14="http://schemas.microsoft.com/office/powerpoint/2010/main" val="15747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60649"/>
            <a:ext cx="3168351" cy="58467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95936" y="1556792"/>
            <a:ext cx="4572000" cy="25391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 smtClean="0">
                <a:solidFill>
                  <a:srgbClr val="006633"/>
                </a:solidFill>
                <a:latin typeface="Garamond" pitchFamily="18" charset="0"/>
                <a:ea typeface="宋体"/>
              </a:rPr>
              <a:t>注意：投</a:t>
            </a:r>
            <a:r>
              <a:rPr lang="zh-CN" altLang="en-US" sz="2600" dirty="0">
                <a:solidFill>
                  <a:srgbClr val="006633"/>
                </a:solidFill>
                <a:latin typeface="Garamond" pitchFamily="18" charset="0"/>
                <a:ea typeface="宋体"/>
              </a:rPr>
              <a:t>搞文章以本次会议报告为主，但如果有好的工作会议未来得及报告，也可以投稿，截止日期</a:t>
            </a:r>
            <a:r>
              <a:rPr lang="zh-CN" altLang="en-US" sz="2800" dirty="0" smtClean="0">
                <a:solidFill>
                  <a:srgbClr val="FF0000"/>
                </a:solidFill>
                <a:latin typeface="Garamond" pitchFamily="18" charset="0"/>
                <a:ea typeface="宋体"/>
              </a:rPr>
              <a:t>2019年11月30日。</a:t>
            </a:r>
            <a:endParaRPr lang="zh-CN" altLang="en-US" sz="2800" dirty="0">
              <a:solidFill>
                <a:srgbClr val="FF0000"/>
              </a:solidFill>
              <a:latin typeface="Garamond" pitchFamily="18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407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Radiation Detection Technology and </a:t>
            </a:r>
            <a:r>
              <a:rPr lang="en-US" altLang="zh-CN" sz="3200" dirty="0" smtClean="0"/>
              <a:t>Methods</a:t>
            </a:r>
            <a:br>
              <a:rPr lang="en-US" altLang="zh-CN" sz="3200" dirty="0" smtClean="0"/>
            </a:br>
            <a:r>
              <a:rPr lang="zh-CN" altLang="en-US" sz="3200" dirty="0" smtClean="0"/>
              <a:t>（</a:t>
            </a:r>
            <a:r>
              <a:rPr lang="en-US" altLang="zh-CN" sz="3200" dirty="0" smtClean="0"/>
              <a:t>RDTM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805931" cy="37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5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86891" y="1500188"/>
            <a:ext cx="5797277" cy="394335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ts val="2400"/>
              </a:lnSpc>
              <a:spcBef>
                <a:spcPts val="1500"/>
              </a:spcBef>
              <a:defRPr/>
            </a:pPr>
            <a:r>
              <a:rPr lang="zh-CN" altLang="en-US" sz="8000" dirty="0"/>
              <a:t>办刊宗旨</a:t>
            </a:r>
            <a:r>
              <a:rPr lang="zh-CN" altLang="en-US" sz="8000" dirty="0" smtClean="0"/>
              <a:t>：报道</a:t>
            </a:r>
            <a:r>
              <a:rPr lang="zh-CN" altLang="en-US" sz="8000" dirty="0"/>
              <a:t>核探测和辐射技术领域研究的最新发展，吸引优秀青年人才，提升该领域的科技创新水平和国际</a:t>
            </a:r>
            <a:r>
              <a:rPr lang="zh-CN" altLang="en-US" sz="8000" dirty="0" smtClean="0"/>
              <a:t>影响力</a:t>
            </a:r>
          </a:p>
          <a:p>
            <a:pPr algn="just">
              <a:lnSpc>
                <a:spcPts val="2400"/>
              </a:lnSpc>
              <a:spcBef>
                <a:spcPts val="1500"/>
              </a:spcBef>
              <a:defRPr/>
            </a:pPr>
            <a:r>
              <a:rPr lang="en-US" altLang="zh-CN" sz="8000" dirty="0" smtClean="0"/>
              <a:t>2017-2018</a:t>
            </a:r>
            <a:r>
              <a:rPr lang="zh-CN" altLang="en-US" sz="8000" dirty="0" smtClean="0"/>
              <a:t>年试运行，</a:t>
            </a:r>
            <a:r>
              <a:rPr lang="en-US" altLang="zh-CN" sz="8000" dirty="0" smtClean="0"/>
              <a:t>2</a:t>
            </a:r>
            <a:r>
              <a:rPr lang="zh-CN" altLang="en-US" sz="8000" dirty="0" smtClean="0"/>
              <a:t>期</a:t>
            </a:r>
            <a:r>
              <a:rPr lang="en-US" altLang="zh-CN" sz="8000" dirty="0" smtClean="0"/>
              <a:t>/</a:t>
            </a:r>
            <a:r>
              <a:rPr lang="zh-CN" altLang="en-US" sz="8000" dirty="0" smtClean="0"/>
              <a:t>年；</a:t>
            </a:r>
            <a:r>
              <a:rPr lang="en-US" altLang="zh-CN" sz="8000" dirty="0" smtClean="0"/>
              <a:t>2019</a:t>
            </a:r>
            <a:r>
              <a:rPr lang="zh-CN" altLang="en-US" sz="8000" dirty="0" smtClean="0"/>
              <a:t>年，</a:t>
            </a:r>
            <a:r>
              <a:rPr lang="en-US" altLang="zh-CN" sz="8000" dirty="0" smtClean="0"/>
              <a:t>4</a:t>
            </a:r>
            <a:r>
              <a:rPr lang="zh-CN" altLang="en-US" sz="8000" dirty="0" smtClean="0"/>
              <a:t>期</a:t>
            </a:r>
            <a:r>
              <a:rPr lang="en-US" altLang="zh-CN" sz="8000" dirty="0" smtClean="0"/>
              <a:t>/</a:t>
            </a:r>
            <a:r>
              <a:rPr lang="zh-CN" altLang="en-US" sz="8000" dirty="0" smtClean="0"/>
              <a:t>年</a:t>
            </a:r>
            <a:endParaRPr lang="en-US" altLang="zh-CN" sz="8000" dirty="0" smtClean="0"/>
          </a:p>
          <a:p>
            <a:pPr algn="just">
              <a:lnSpc>
                <a:spcPts val="2400"/>
              </a:lnSpc>
              <a:spcBef>
                <a:spcPts val="1500"/>
              </a:spcBef>
              <a:defRPr/>
            </a:pPr>
            <a:r>
              <a:rPr lang="zh-CN" altLang="en-US" sz="8000" dirty="0" smtClean="0">
                <a:solidFill>
                  <a:srgbClr val="FF0000"/>
                </a:solidFill>
              </a:rPr>
              <a:t>截止</a:t>
            </a:r>
            <a:r>
              <a:rPr lang="en-US" altLang="zh-CN" sz="8000" dirty="0" smtClean="0">
                <a:solidFill>
                  <a:srgbClr val="FF0000"/>
                </a:solidFill>
              </a:rPr>
              <a:t>6</a:t>
            </a:r>
            <a:r>
              <a:rPr lang="zh-CN" altLang="en-US" sz="8000" dirty="0" smtClean="0">
                <a:solidFill>
                  <a:srgbClr val="FF0000"/>
                </a:solidFill>
              </a:rPr>
              <a:t>月</a:t>
            </a:r>
            <a:r>
              <a:rPr lang="en-US" altLang="zh-CN" sz="8000" dirty="0" smtClean="0">
                <a:solidFill>
                  <a:srgbClr val="FF0000"/>
                </a:solidFill>
              </a:rPr>
              <a:t>20</a:t>
            </a:r>
            <a:r>
              <a:rPr lang="zh-CN" altLang="en-US" sz="8000" dirty="0" smtClean="0">
                <a:solidFill>
                  <a:srgbClr val="FF0000"/>
                </a:solidFill>
              </a:rPr>
              <a:t>日收</a:t>
            </a:r>
            <a:r>
              <a:rPr lang="zh-CN" altLang="en-US" sz="8000" dirty="0">
                <a:solidFill>
                  <a:srgbClr val="FF0000"/>
                </a:solidFill>
              </a:rPr>
              <a:t>稿</a:t>
            </a:r>
            <a:r>
              <a:rPr lang="en-US" altLang="zh-CN" sz="8000" dirty="0">
                <a:solidFill>
                  <a:srgbClr val="FF0000"/>
                </a:solidFill>
              </a:rPr>
              <a:t>197</a:t>
            </a:r>
            <a:r>
              <a:rPr lang="zh-CN" altLang="en-US" sz="8000" dirty="0">
                <a:solidFill>
                  <a:srgbClr val="FF0000"/>
                </a:solidFill>
              </a:rPr>
              <a:t>篇</a:t>
            </a:r>
            <a:r>
              <a:rPr lang="zh-CN" altLang="en-US" sz="8000" dirty="0"/>
              <a:t>，</a:t>
            </a:r>
            <a:r>
              <a:rPr lang="zh-CN" altLang="en-US" sz="8000" dirty="0">
                <a:solidFill>
                  <a:srgbClr val="FF0000"/>
                </a:solidFill>
              </a:rPr>
              <a:t>录用</a:t>
            </a:r>
            <a:r>
              <a:rPr lang="en-US" altLang="zh-CN" sz="8000" dirty="0">
                <a:solidFill>
                  <a:srgbClr val="FF0000"/>
                </a:solidFill>
              </a:rPr>
              <a:t>129</a:t>
            </a:r>
            <a:r>
              <a:rPr lang="zh-CN" altLang="en-US" sz="8000" dirty="0" smtClean="0">
                <a:solidFill>
                  <a:srgbClr val="FF0000"/>
                </a:solidFill>
              </a:rPr>
              <a:t>篇</a:t>
            </a:r>
            <a:endParaRPr lang="en-US" altLang="zh-CN" sz="8000" dirty="0">
              <a:solidFill>
                <a:srgbClr val="FF0000"/>
              </a:solidFill>
            </a:endParaRPr>
          </a:p>
          <a:p>
            <a:pPr algn="just">
              <a:lnSpc>
                <a:spcPts val="2400"/>
              </a:lnSpc>
              <a:spcBef>
                <a:spcPts val="1500"/>
              </a:spcBef>
              <a:defRPr/>
            </a:pPr>
            <a:r>
              <a:rPr lang="zh-CN" altLang="en-US" sz="8000" dirty="0" smtClean="0"/>
              <a:t>投稿</a:t>
            </a:r>
            <a:r>
              <a:rPr lang="zh-CN" altLang="en-US" sz="8000" dirty="0"/>
              <a:t>到在线发表</a:t>
            </a:r>
            <a:r>
              <a:rPr lang="zh-CN" altLang="en-US" sz="8000" dirty="0" smtClean="0"/>
              <a:t>平均</a:t>
            </a:r>
            <a:r>
              <a:rPr lang="en-US" altLang="zh-CN" sz="8000" dirty="0" smtClean="0">
                <a:solidFill>
                  <a:srgbClr val="FF0000"/>
                </a:solidFill>
              </a:rPr>
              <a:t>104</a:t>
            </a:r>
            <a:r>
              <a:rPr lang="zh-CN" altLang="en-US" sz="8000" dirty="0" smtClean="0"/>
              <a:t>天，投稿到接收平均</a:t>
            </a:r>
            <a:r>
              <a:rPr lang="en-US" altLang="zh-CN" sz="8000" dirty="0" smtClean="0">
                <a:solidFill>
                  <a:srgbClr val="FF0000"/>
                </a:solidFill>
              </a:rPr>
              <a:t>79</a:t>
            </a:r>
            <a:r>
              <a:rPr lang="zh-CN" altLang="en-US" sz="8000" dirty="0" smtClean="0"/>
              <a:t>天，接收</a:t>
            </a:r>
            <a:r>
              <a:rPr lang="zh-CN" altLang="en-US" sz="8000" dirty="0" smtClean="0"/>
              <a:t>到</a:t>
            </a:r>
            <a:r>
              <a:rPr lang="zh-CN" altLang="en-US" sz="8000" dirty="0"/>
              <a:t>发表</a:t>
            </a:r>
            <a:r>
              <a:rPr lang="zh-CN" altLang="en-US" sz="8000" dirty="0" smtClean="0"/>
              <a:t>最快</a:t>
            </a:r>
            <a:r>
              <a:rPr lang="en-US" altLang="zh-CN" sz="8000" dirty="0" smtClean="0">
                <a:solidFill>
                  <a:srgbClr val="C00000"/>
                </a:solidFill>
              </a:rPr>
              <a:t>6</a:t>
            </a:r>
            <a:r>
              <a:rPr lang="zh-CN" altLang="en-US" sz="8000" dirty="0" smtClean="0"/>
              <a:t>天</a:t>
            </a:r>
            <a:endParaRPr lang="en-US" altLang="zh-CN" sz="8000" dirty="0"/>
          </a:p>
          <a:p>
            <a:pPr algn="just">
              <a:lnSpc>
                <a:spcPts val="2400"/>
              </a:lnSpc>
              <a:spcBef>
                <a:spcPts val="1500"/>
              </a:spcBef>
              <a:defRPr/>
            </a:pPr>
            <a:r>
              <a:rPr lang="zh-CN" altLang="en-US" sz="8000" dirty="0"/>
              <a:t>国外稿件来自美国、日本、</a:t>
            </a:r>
            <a:r>
              <a:rPr lang="zh-CN" altLang="en-US" sz="8000" dirty="0" smtClean="0"/>
              <a:t>印度、伊朗等</a:t>
            </a:r>
            <a:r>
              <a:rPr lang="zh-CN" altLang="en-US" sz="8000" dirty="0" smtClean="0"/>
              <a:t>国家</a:t>
            </a:r>
            <a:endParaRPr lang="en-US" altLang="zh-CN" sz="8000" dirty="0" smtClean="0"/>
          </a:p>
          <a:p>
            <a:pPr algn="just">
              <a:lnSpc>
                <a:spcPts val="2400"/>
              </a:lnSpc>
              <a:spcBef>
                <a:spcPts val="1500"/>
              </a:spcBef>
              <a:defRPr/>
            </a:pPr>
            <a:r>
              <a:rPr lang="zh-CN" altLang="en-US" sz="8000" dirty="0" smtClean="0">
                <a:solidFill>
                  <a:srgbClr val="FF0000"/>
                </a:solidFill>
              </a:rPr>
              <a:t>获</a:t>
            </a:r>
            <a:r>
              <a:rPr lang="zh-CN" altLang="en-US" sz="8000" dirty="0">
                <a:solidFill>
                  <a:srgbClr val="FF0000"/>
                </a:solidFill>
              </a:rPr>
              <a:t>批中国出版</a:t>
            </a:r>
            <a:r>
              <a:rPr lang="zh-CN" altLang="en-US" sz="8000" dirty="0" smtClean="0">
                <a:solidFill>
                  <a:srgbClr val="FF0000"/>
                </a:solidFill>
              </a:rPr>
              <a:t>号</a:t>
            </a:r>
            <a:endParaRPr lang="en-US" altLang="zh-CN" sz="8000" dirty="0" smtClean="0"/>
          </a:p>
        </p:txBody>
      </p:sp>
      <p:sp>
        <p:nvSpPr>
          <p:cNvPr id="14" name="矩形 13"/>
          <p:cNvSpPr/>
          <p:nvPr/>
        </p:nvSpPr>
        <p:spPr>
          <a:xfrm>
            <a:off x="288000" y="5477162"/>
            <a:ext cx="8335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+mn-ea"/>
              </a:rPr>
              <a:t>获批中国科协“中国科技期刊国际影响力提升计划”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+mn-ea"/>
              </a:rPr>
              <a:t>D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+mn-ea"/>
              </a:rPr>
              <a:t>类项目支持</a:t>
            </a:r>
            <a:endParaRPr lang="en-US" altLang="zh-CN" sz="2000" b="0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934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RDTM-</a:t>
            </a:r>
            <a:r>
              <a:rPr lang="zh-CN" altLang="en-US" dirty="0" smtClean="0"/>
              <a:t>下载</a:t>
            </a:r>
            <a:r>
              <a:rPr lang="zh-CN" altLang="en-US" dirty="0"/>
              <a:t>情况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-323850" y="1484784"/>
            <a:ext cx="345598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altLang="zh-CN" sz="2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数据来自</a:t>
            </a:r>
            <a:r>
              <a:rPr lang="en-US" altLang="zh-CN" sz="2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EM</a:t>
            </a:r>
            <a:r>
              <a:rPr lang="zh-CN" altLang="en-US" sz="2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系统和</a:t>
            </a:r>
            <a:r>
              <a:rPr lang="en-US" altLang="zh-CN" sz="2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Springer</a:t>
            </a:r>
            <a:r>
              <a:rPr lang="zh-CN" altLang="en-US" sz="2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网站。</a:t>
            </a:r>
            <a:endParaRPr lang="en-US" altLang="zh-CN" sz="20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 algn="just">
              <a:spcBef>
                <a:spcPct val="20000"/>
              </a:spcBef>
              <a:buClr>
                <a:schemeClr val="tx2"/>
              </a:buClr>
            </a:pPr>
            <a:endParaRPr lang="en-US" altLang="zh-CN" sz="20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截止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2019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日，已出版论文的总下载量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32414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次</a:t>
            </a:r>
            <a:endParaRPr lang="en-US" altLang="zh-CN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单篇最高下载量达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957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次</a:t>
            </a:r>
            <a:endParaRPr lang="en-US" altLang="zh-CN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篇均下载量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253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次</a:t>
            </a:r>
            <a:endParaRPr lang="en-US" altLang="zh-CN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38" y="1340768"/>
            <a:ext cx="6507162" cy="471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05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83546&quot;&gt;&lt;property id=&quot;20148&quot; value=&quot;5&quot;/&gt;&lt;property id=&quot;20300&quot; value=&quot;Slide 1 - &amp;quot;Study of IBF test for the detector module &amp;quot;&quot;/&gt;&lt;property id=&quot;20307&quot; value=&quot;694&quot;/&gt;&lt;/object&gt;&lt;object type=&quot;3&quot; unique_id=&quot;84331&quot;&gt;&lt;property id=&quot;20148&quot; value=&quot;5&quot;/&gt;&lt;property id=&quot;20300&quot; value=&quot;Slide 11 - &amp;quot;Thanks.&amp;quot;&quot;/&gt;&lt;property id=&quot;20307&quot; value=&quot;755&quot;/&gt;&lt;/object&gt;&lt;object type=&quot;3&quot; unique_id=&quot;84457&quot;&gt;&lt;property id=&quot;20148&quot; value=&quot;5&quot;/&gt;&lt;property id=&quot;20300&quot; value=&quot;Slide 5 - &amp;quot;GEM-MM module&amp;quot;&quot;/&gt;&lt;property id=&quot;20307&quot; value=&quot;757&quot;/&gt;&lt;/object&gt;&lt;object type=&quot;3&quot; unique_id=&quot;84458&quot;&gt;&lt;property id=&quot;20148&quot; value=&quot;5&quot;/&gt;&lt;property id=&quot;20300&quot; value=&quot;Slide 2 - &amp;quot;Test of the new module&amp;quot;&quot;/&gt;&lt;property id=&quot;20307&quot; value=&quot;758&quot;/&gt;&lt;/object&gt;&lt;object type=&quot;3&quot; unique_id=&quot;84516&quot;&gt;&lt;property id=&quot;20148&quot; value=&quot;5&quot;/&gt;&lt;property id=&quot;20300&quot; value=&quot;Slide 6 - &amp;quot;First step&amp;quot;&quot;/&gt;&lt;property id=&quot;20307&quot; value=&quot;759&quot;/&gt;&lt;/object&gt;&lt;object type=&quot;3&quot; unique_id=&quot;84573&quot;&gt;&lt;property id=&quot;20148&quot; value=&quot;5&quot;/&gt;&lt;property id=&quot;20300&quot; value=&quot;Slide 7 - &amp;quot;Two steps&amp;quot;&quot;/&gt;&lt;property id=&quot;20307&quot; value=&quot;760&quot;/&gt;&lt;/object&gt;&lt;object type=&quot;3&quot; unique_id=&quot;84637&quot;&gt;&lt;property id=&quot;20148&quot; value=&quot;5&quot;/&gt;&lt;property id=&quot;20300&quot; value=&quot;Slide 8 - &amp;quot;Primary electrons current&amp;quot;&quot;/&gt;&lt;property id=&quot;20307&quot; value=&quot;761&quot;/&gt;&lt;/object&gt;&lt;object type=&quot;3&quot; unique_id=&quot;84638&quot;&gt;&lt;property id=&quot;20148&quot; value=&quot;5&quot;/&gt;&lt;property id=&quot;20300&quot; value=&quot;Slide 9 - &amp;quot;Ic and Ia&amp;quot;&quot;/&gt;&lt;property id=&quot;20307&quot; value=&quot;762&quot;/&gt;&lt;/object&gt;&lt;object type=&quot;3&quot; unique_id=&quot;84639&quot;&gt;&lt;property id=&quot;20148&quot; value=&quot;5&quot;/&gt;&lt;property id=&quot;20300&quot; value=&quot;Slide 10 - &amp;quot;IBF and Gain&amp;quot;&quot;/&gt;&lt;property id=&quot;20307&quot; value=&quot;763&quot;/&gt;&lt;/object&gt;&lt;object type=&quot;3&quot; unique_id=&quot;84748&quot;&gt;&lt;property id=&quot;20148&quot; value=&quot;5&quot;/&gt;&lt;property id=&quot;20300&quot; value=&quot;Slide 3 - &amp;quot;Electrometer/High Resistance Meter&amp;#x0D;&amp;#x0A;&amp;quot;&quot;/&gt;&lt;property id=&quot;20307&quot; value=&quot;764&quot;/&gt;&lt;/object&gt;&lt;object type=&quot;3&quot; unique_id=&quot;84840&quot;&gt;&lt;property id=&quot;20148&quot; value=&quot;5&quot;/&gt;&lt;property id=&quot;20300&quot; value=&quot;Slide 4&quot;/&gt;&lt;property id=&quot;20307&quot; value=&quot;7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16682</TotalTime>
  <Words>582</Words>
  <Application>Microsoft Office PowerPoint</Application>
  <PresentationFormat>全屏显示(4:3)</PresentationFormat>
  <Paragraphs>64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华文楷体</vt:lpstr>
      <vt:lpstr>宋体</vt:lpstr>
      <vt:lpstr>微软雅黑</vt:lpstr>
      <vt:lpstr>Arial</vt:lpstr>
      <vt:lpstr>Garamond</vt:lpstr>
      <vt:lpstr>Times New Roman</vt:lpstr>
      <vt:lpstr>Wingdings</vt:lpstr>
      <vt:lpstr>Edge</vt:lpstr>
      <vt:lpstr>12_Edge</vt:lpstr>
      <vt:lpstr>第九届全国先进气体探测器研讨会闭幕致辞</vt:lpstr>
      <vt:lpstr> </vt:lpstr>
      <vt:lpstr> </vt:lpstr>
      <vt:lpstr>致谢</vt:lpstr>
      <vt:lpstr>特别致谢</vt:lpstr>
      <vt:lpstr>PowerPoint 演示文稿</vt:lpstr>
      <vt:lpstr>PowerPoint 演示文稿</vt:lpstr>
      <vt:lpstr>Radiation Detection Technology and Methods （RDTM）</vt:lpstr>
      <vt:lpstr>RDTM-下载情况</vt:lpstr>
      <vt:lpstr>RDTM-期刊收录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Qihuirong</dc:creator>
  <cp:lastModifiedBy>kejun</cp:lastModifiedBy>
  <cp:revision>2964</cp:revision>
  <dcterms:created xsi:type="dcterms:W3CDTF">2008-12-15T06:20:50Z</dcterms:created>
  <dcterms:modified xsi:type="dcterms:W3CDTF">2019-10-18T06:05:39Z</dcterms:modified>
</cp:coreProperties>
</file>