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94" r:id="rId1"/>
    <p:sldMasterId id="2147483707" r:id="rId2"/>
  </p:sldMasterIdLst>
  <p:notesMasterIdLst>
    <p:notesMasterId r:id="rId19"/>
  </p:notesMasterIdLst>
  <p:handoutMasterIdLst>
    <p:handoutMasterId r:id="rId20"/>
  </p:handoutMasterIdLst>
  <p:sldIdLst>
    <p:sldId id="1223" r:id="rId3"/>
    <p:sldId id="1226" r:id="rId4"/>
    <p:sldId id="1227" r:id="rId5"/>
    <p:sldId id="1228" r:id="rId6"/>
    <p:sldId id="1229" r:id="rId7"/>
    <p:sldId id="1230" r:id="rId8"/>
    <p:sldId id="1231" r:id="rId9"/>
    <p:sldId id="1232" r:id="rId10"/>
    <p:sldId id="1233" r:id="rId11"/>
    <p:sldId id="1236" r:id="rId12"/>
    <p:sldId id="1239" r:id="rId13"/>
    <p:sldId id="1240" r:id="rId14"/>
    <p:sldId id="1242" r:id="rId15"/>
    <p:sldId id="1234" r:id="rId16"/>
    <p:sldId id="1237" r:id="rId17"/>
    <p:sldId id="123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C00A3"/>
    <a:srgbClr val="C71ECD"/>
    <a:srgbClr val="26C4CD"/>
    <a:srgbClr val="FFFF67"/>
    <a:srgbClr val="F3F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8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425A-B869-ED44-AABC-864CA411A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4BE7-F420-8A48-AFA4-886DC486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7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C7EB-5FA1-2A48-96AC-B3FDC2A4A197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12964-9D25-F140-BCE5-41B8A8543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1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651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01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51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31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019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28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7153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824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699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681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4F03-3513-45F2-AF59-BB75DD35556C}" type="datetime1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99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764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923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992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9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76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195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869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904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347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4F03-3513-45F2-AF59-BB75DD35556C}" type="datetime1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43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7625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888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8"/>
          <p:cNvCxnSpPr/>
          <p:nvPr userDrawn="1"/>
        </p:nvCxnSpPr>
        <p:spPr>
          <a:xfrm>
            <a:off x="8300" y="889795"/>
            <a:ext cx="91191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3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97" y="1177099"/>
            <a:ext cx="7886700" cy="51792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/>
              <a:t>第九届全国先进气体探测器</a:t>
            </a:r>
            <a:r>
              <a:rPr lang="zh-CN" altLang="en-US" sz="4000" dirty="0" smtClean="0"/>
              <a:t>研讨会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zh-CN" altLang="en-US" sz="4000" dirty="0" smtClean="0"/>
              <a:t>总结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/>
              <a:t/>
            </a:r>
            <a:br>
              <a:rPr lang="en-US" altLang="zh-CN" sz="4000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400" dirty="0"/>
              <a:t>班</a:t>
            </a:r>
            <a:r>
              <a:rPr lang="zh-CN" altLang="en-US" sz="2400" dirty="0" smtClean="0"/>
              <a:t>勇</a:t>
            </a:r>
            <a:r>
              <a:rPr lang="zh-CN" altLang="en-US" sz="2400" dirty="0"/>
              <a:t>，</a:t>
            </a:r>
            <a:r>
              <a:rPr lang="zh-CN" altLang="en-US" sz="2400" dirty="0" smtClean="0"/>
              <a:t>北京大学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2019/10/18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散裂中子源，东莞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843" y="26339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探测器新材料、新结构研发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794" y="1080060"/>
            <a:ext cx="7702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DLC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厚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型气体电子倍增器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研究（宋国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峰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，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中科大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）</a:t>
            </a:r>
            <a:endParaRPr lang="zh-CN" altLang="en-US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9716" y="1603957"/>
            <a:ext cx="328944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2060"/>
                </a:solidFill>
                <a:latin typeface="Calibri-Bold"/>
              </a:rPr>
              <a:t>首次研发</a:t>
            </a:r>
            <a:r>
              <a:rPr lang="en-US" altLang="zh-CN" sz="1600" b="1" dirty="0" smtClean="0">
                <a:solidFill>
                  <a:srgbClr val="002060"/>
                </a:solidFill>
                <a:latin typeface="Calibri-Bold"/>
              </a:rPr>
              <a:t>DLC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-Bold"/>
              </a:rPr>
              <a:t>电极的</a:t>
            </a:r>
            <a:r>
              <a:rPr lang="en-US" altLang="zh-CN" sz="1600" b="1" dirty="0" smtClean="0">
                <a:solidFill>
                  <a:srgbClr val="002060"/>
                </a:solidFill>
                <a:latin typeface="Calibri-Bold"/>
              </a:rPr>
              <a:t>RTGEM(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-Bold"/>
              </a:rPr>
              <a:t>阻</a:t>
            </a:r>
            <a:r>
              <a:rPr lang="zh-CN" altLang="en-US" sz="1600" b="1" dirty="0">
                <a:solidFill>
                  <a:srgbClr val="002060"/>
                </a:solidFill>
                <a:latin typeface="Calibri-Bold"/>
              </a:rPr>
              <a:t>性厚</a:t>
            </a:r>
            <a:r>
              <a:rPr lang="en-US" altLang="zh-CN" sz="1600" b="1" dirty="0" smtClean="0">
                <a:solidFill>
                  <a:srgbClr val="002060"/>
                </a:solidFill>
                <a:latin typeface="Calibri-Bold"/>
              </a:rPr>
              <a:t>GEM) 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-Bold"/>
              </a:rPr>
              <a:t>，制作大面积</a:t>
            </a:r>
            <a:r>
              <a:rPr lang="en-US" altLang="zh-CN" sz="1600" b="1" dirty="0" smtClean="0">
                <a:solidFill>
                  <a:srgbClr val="002060"/>
                </a:solidFill>
                <a:latin typeface="Calibri-Bold"/>
              </a:rPr>
              <a:t>RTGEM (20cm X 100cm</a:t>
            </a:r>
            <a:r>
              <a:rPr lang="en-US" altLang="zh-CN" sz="1600" b="1" dirty="0">
                <a:solidFill>
                  <a:srgbClr val="002060"/>
                </a:solidFill>
                <a:latin typeface="Calibri-Bold"/>
              </a:rPr>
              <a:t>) </a:t>
            </a:r>
            <a:r>
              <a:rPr lang="en-US" altLang="zh-CN" sz="1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→ 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-Bold"/>
              </a:rPr>
              <a:t>增益均匀性很好</a:t>
            </a:r>
            <a:endParaRPr lang="en-US" altLang="zh-CN" sz="1600" b="1" dirty="0">
              <a:solidFill>
                <a:srgbClr val="002060"/>
              </a:solidFill>
              <a:latin typeface="MicrosoftYaHei-Bold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02060"/>
                </a:solidFill>
                <a:latin typeface="Calibri-Bold"/>
              </a:rPr>
              <a:t>首次研发</a:t>
            </a:r>
            <a:r>
              <a:rPr lang="en-US" altLang="zh-CN" sz="1600" b="1" dirty="0">
                <a:solidFill>
                  <a:srgbClr val="002060"/>
                </a:solidFill>
                <a:latin typeface="Calibri-Bold"/>
              </a:rPr>
              <a:t>DLC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-Bold"/>
              </a:rPr>
              <a:t>电极、采用</a:t>
            </a:r>
            <a:r>
              <a:rPr lang="en-US" altLang="zh-CN" sz="1600" b="1" dirty="0" smtClean="0">
                <a:solidFill>
                  <a:srgbClr val="002060"/>
                </a:solidFill>
                <a:latin typeface="Calibri-Bold"/>
              </a:rPr>
              <a:t>RTGEM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-Bold"/>
              </a:rPr>
              <a:t>的</a:t>
            </a:r>
            <a:r>
              <a:rPr lang="en-US" altLang="zh-CN" sz="1600" b="1" dirty="0" smtClean="0">
                <a:solidFill>
                  <a:srgbClr val="002060"/>
                </a:solidFill>
                <a:latin typeface="Calibri-Bold"/>
              </a:rPr>
              <a:t>RWELL </a:t>
            </a:r>
            <a:r>
              <a:rPr lang="en-US" altLang="zh-CN" sz="1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→ </a:t>
            </a:r>
            <a:r>
              <a:rPr lang="zh-CN" altLang="en-US" sz="1600" b="1" dirty="0" smtClean="0">
                <a:solidFill>
                  <a:srgbClr val="002060"/>
                </a:solidFill>
                <a:latin typeface="Calibri-Bold"/>
              </a:rPr>
              <a:t>高增益、高计数率</a:t>
            </a:r>
            <a:r>
              <a:rPr lang="en-US" altLang="zh-CN" sz="1600" b="1" dirty="0" smtClean="0">
                <a:solidFill>
                  <a:srgbClr val="002060"/>
                </a:solidFill>
                <a:latin typeface="Calibri-Bold"/>
              </a:rPr>
              <a:t>.</a:t>
            </a:r>
            <a:endParaRPr lang="zh-CN" altLang="en-US" sz="16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04" y="1609738"/>
            <a:ext cx="5379720" cy="15392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04" y="1609738"/>
            <a:ext cx="2522755" cy="153924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70666" y="4364578"/>
            <a:ext cx="44019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高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增益、极低离子反馈的多层微网探测器的研制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（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梁焜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玉，散裂中子源）</a:t>
            </a:r>
            <a:endParaRPr lang="en-US" altLang="zh-CN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→ </a:t>
            </a:r>
            <a:r>
              <a:rPr lang="zh-CN" altLang="en-US" dirty="0" smtClean="0"/>
              <a:t>可应用</a:t>
            </a:r>
            <a:r>
              <a:rPr lang="zh-CN" altLang="en-US" dirty="0"/>
              <a:t>于气体可见光光子探测、高计数率</a:t>
            </a:r>
            <a:r>
              <a:rPr lang="en-US" altLang="zh-CN" dirty="0"/>
              <a:t>TPC</a:t>
            </a:r>
          </a:p>
          <a:p>
            <a:pPr>
              <a:spcAft>
                <a:spcPts val="600"/>
              </a:spcAft>
            </a:pPr>
            <a:endParaRPr lang="zh-CN" altLang="en-US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29" y="4140530"/>
            <a:ext cx="3826764" cy="20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843" y="26339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芯片、电子学研发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658" y="1042725"/>
            <a:ext cx="8470998" cy="46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tx2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基于高集成度低噪声</a:t>
            </a:r>
            <a:r>
              <a:rPr lang="en-US" altLang="zh-CN" b="1" dirty="0">
                <a:solidFill>
                  <a:schemeClr val="tx2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ASIC</a:t>
            </a:r>
            <a:r>
              <a:rPr lang="zh-CN" altLang="en-US" b="1" dirty="0" smtClean="0">
                <a:solidFill>
                  <a:schemeClr val="tx2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b="1" dirty="0" smtClean="0">
                <a:solidFill>
                  <a:schemeClr val="tx2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MPGD</a:t>
            </a:r>
            <a:r>
              <a:rPr lang="zh-CN" altLang="en-US" b="1" dirty="0">
                <a:solidFill>
                  <a:schemeClr val="tx2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通用读出</a:t>
            </a:r>
            <a:r>
              <a:rPr lang="zh-CN" altLang="en-US" b="1" dirty="0" smtClean="0">
                <a:solidFill>
                  <a:schemeClr val="tx2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电子学研发（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封常青</a:t>
            </a:r>
            <a:r>
              <a:rPr lang="zh-CN" altLang="en-US" b="1" dirty="0" smtClean="0">
                <a:solidFill>
                  <a:schemeClr val="tx2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，中科大）</a:t>
            </a:r>
            <a:endParaRPr lang="zh-CN" altLang="en-US" b="1" dirty="0">
              <a:solidFill>
                <a:schemeClr val="tx2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41" y="1860371"/>
            <a:ext cx="2922313" cy="21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2"/>
          <p:cNvSpPr txBox="1">
            <a:spLocks/>
          </p:cNvSpPr>
          <p:nvPr/>
        </p:nvSpPr>
        <p:spPr bwMode="auto">
          <a:xfrm>
            <a:off x="5438912" y="1551063"/>
            <a:ext cx="3401573" cy="46956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zh-CN" altLang="en-US" sz="1200" b="1" dirty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j-cs"/>
              </a:rPr>
              <a:t>研制完成的</a:t>
            </a:r>
            <a:r>
              <a:rPr kumimoji="1" lang="en-US" altLang="zh-CN" sz="1200" b="1" dirty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j-cs"/>
              </a:rPr>
              <a:t>AGET-FEC</a:t>
            </a:r>
            <a:r>
              <a:rPr kumimoji="1" lang="zh-CN" altLang="en-US" sz="1200" b="1" dirty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j-cs"/>
              </a:rPr>
              <a:t>模块</a:t>
            </a:r>
          </a:p>
        </p:txBody>
      </p:sp>
      <p:sp>
        <p:nvSpPr>
          <p:cNvPr id="7" name="矩形 6"/>
          <p:cNvSpPr/>
          <p:nvPr/>
        </p:nvSpPr>
        <p:spPr>
          <a:xfrm>
            <a:off x="4986871" y="4111393"/>
            <a:ext cx="3690785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CN" altLang="en-US" sz="16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应用：</a:t>
            </a:r>
            <a:endParaRPr kumimoji="1" lang="en-US" altLang="zh-CN" sz="1600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CN" altLang="en-US" sz="14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中国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科大：阻性</a:t>
            </a:r>
            <a:r>
              <a:rPr kumimoji="1" lang="en-US" altLang="zh-CN" sz="1400" b="1" dirty="0" err="1">
                <a:latin typeface="华文宋体" panose="02010600040101010101" pitchFamily="2" charset="-122"/>
                <a:ea typeface="华文宋体" panose="02010600040101010101" pitchFamily="2" charset="-122"/>
              </a:rPr>
              <a:t>Micromegas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、</a:t>
            </a:r>
            <a:r>
              <a:rPr kumimoji="1"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GEM</a:t>
            </a:r>
            <a:r>
              <a:rPr kumimoji="1" lang="zh-CN" altLang="en-US" sz="14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测试，</a:t>
            </a:r>
            <a:r>
              <a:rPr kumimoji="1" lang="en-US" altLang="zh-CN" sz="1400" b="1" dirty="0" err="1">
                <a:latin typeface="华文宋体" panose="02010600040101010101" pitchFamily="2" charset="-122"/>
                <a:ea typeface="华文宋体" panose="02010600040101010101" pitchFamily="2" charset="-122"/>
              </a:rPr>
              <a:t>MicroMegas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宇宙线成像系统</a:t>
            </a:r>
            <a:endParaRPr kumimoji="1" lang="en-US" altLang="zh-CN" sz="1400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高能所：阻性</a:t>
            </a:r>
            <a:r>
              <a:rPr kumimoji="1"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GEM</a:t>
            </a:r>
            <a:r>
              <a:rPr kumimoji="1" lang="zh-CN" altLang="en-US" sz="14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测试</a:t>
            </a:r>
            <a:endParaRPr kumimoji="1" lang="en-US" altLang="zh-CN" sz="1400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散裂中子源：白光中子束斑</a:t>
            </a:r>
            <a:r>
              <a:rPr kumimoji="1" lang="zh-CN" altLang="en-US" sz="14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测量</a:t>
            </a:r>
            <a:endParaRPr kumimoji="1" lang="en-US" altLang="zh-CN" sz="1400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HERD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：</a:t>
            </a:r>
            <a:r>
              <a:rPr kumimoji="1"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CERN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束流</a:t>
            </a:r>
            <a:r>
              <a:rPr kumimoji="1" lang="zh-CN" altLang="en-US" sz="14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实验</a:t>
            </a:r>
            <a:endParaRPr kumimoji="1" lang="en-US" altLang="zh-CN" sz="1400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CN" altLang="en-US" sz="14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中科院大学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：基于</a:t>
            </a:r>
            <a:r>
              <a:rPr kumimoji="1"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THGEM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的</a:t>
            </a:r>
            <a:r>
              <a:rPr kumimoji="1" lang="en-US" altLang="zh-CN" sz="14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TPC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中科院近物所：</a:t>
            </a:r>
            <a:r>
              <a:rPr kumimoji="1"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GEM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探测器</a:t>
            </a:r>
            <a:r>
              <a:rPr kumimoji="1" lang="zh-CN" altLang="en-US" sz="14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读出</a:t>
            </a:r>
            <a:endParaRPr kumimoji="1" lang="en-US" altLang="zh-CN" sz="1400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STCF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r>
              <a:rPr kumimoji="1"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DESY</a:t>
            </a:r>
            <a:r>
              <a:rPr kumimoji="1"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束流实验</a:t>
            </a:r>
            <a:endParaRPr lang="zh-CN" altLang="en-US" sz="14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21" name="内容占位符 2"/>
          <p:cNvSpPr>
            <a:spLocks noGrp="1" noChangeArrowheads="1"/>
          </p:cNvSpPr>
          <p:nvPr>
            <p:ph idx="1"/>
          </p:nvPr>
        </p:nvSpPr>
        <p:spPr>
          <a:xfrm>
            <a:off x="391364" y="1732186"/>
            <a:ext cx="4646980" cy="137616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立足于国内</a:t>
            </a:r>
            <a:r>
              <a:rPr lang="en-US" altLang="zh-CN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MPGD</a:t>
            </a: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需求，提出适合中小规模应用的通用、可扩展读出电子学系统</a:t>
            </a:r>
            <a:endParaRPr lang="en-US" altLang="zh-CN" sz="1600" dirty="0" smtClean="0">
              <a:latin typeface="华文宋体" panose="02010600040101010101" pitchFamily="2" charset="-122"/>
              <a:ea typeface="华文宋体" panose="02010600040101010101" pitchFamily="2" charset="-122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架构</a:t>
            </a:r>
            <a:r>
              <a:rPr lang="zh-CN" altLang="en-US" sz="1600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基于</a:t>
            </a:r>
            <a:r>
              <a:rPr lang="en-US" altLang="zh-CN" sz="1600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AGET</a:t>
            </a:r>
            <a:r>
              <a:rPr lang="zh-CN" altLang="en-US" sz="1600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的通用电子学系统基本发展成熟</a:t>
            </a:r>
            <a:endParaRPr lang="en-US" altLang="zh-CN" sz="1600" b="1" dirty="0" smtClean="0">
              <a:latin typeface="华文宋体" panose="02010600040101010101" pitchFamily="2" charset="-122"/>
              <a:ea typeface="华文宋体" panose="02010600040101010101" pitchFamily="2" charset="-122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基于</a:t>
            </a:r>
            <a:r>
              <a:rPr lang="en-US" altLang="zh-CN" sz="1600" dirty="0" err="1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MicroROC</a:t>
            </a: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的</a:t>
            </a:r>
            <a:r>
              <a:rPr lang="zh-CN" altLang="en-US" sz="1600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通用电子学系统已初步完成</a:t>
            </a:r>
            <a:endParaRPr lang="en-US" altLang="zh-CN" sz="1600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2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2" y="3775869"/>
            <a:ext cx="381158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箭头连接符 22"/>
          <p:cNvCxnSpPr/>
          <p:nvPr/>
        </p:nvCxnSpPr>
        <p:spPr>
          <a:xfrm flipV="1">
            <a:off x="2362040" y="3526632"/>
            <a:ext cx="290512" cy="11430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endCxn id="32" idx="2"/>
          </p:cNvCxnSpPr>
          <p:nvPr/>
        </p:nvCxnSpPr>
        <p:spPr>
          <a:xfrm flipV="1">
            <a:off x="2127090" y="3521869"/>
            <a:ext cx="150812" cy="119697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1831815" y="3444082"/>
            <a:ext cx="52387" cy="17065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1395252" y="3455194"/>
            <a:ext cx="93663" cy="174307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799940" y="3455194"/>
            <a:ext cx="401637" cy="174307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3406615" y="3444082"/>
            <a:ext cx="6350" cy="83502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3786027" y="4469607"/>
            <a:ext cx="1033463" cy="3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39"/>
          <p:cNvSpPr txBox="1">
            <a:spLocks noChangeArrowheads="1"/>
          </p:cNvSpPr>
          <p:nvPr/>
        </p:nvSpPr>
        <p:spPr bwMode="auto">
          <a:xfrm>
            <a:off x="3133565" y="3039269"/>
            <a:ext cx="823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ALPIDE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1" name="文本框 41"/>
          <p:cNvSpPr txBox="1">
            <a:spLocks noChangeArrowheads="1"/>
          </p:cNvSpPr>
          <p:nvPr/>
        </p:nvSpPr>
        <p:spPr bwMode="auto">
          <a:xfrm>
            <a:off x="2487452" y="3101182"/>
            <a:ext cx="646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FF0000"/>
                </a:solidFill>
              </a:rPr>
              <a:t>AGET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FF0000"/>
                </a:solidFill>
              </a:rPr>
              <a:t>MM1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2" name="文本框 47"/>
          <p:cNvSpPr txBox="1">
            <a:spLocks noChangeArrowheads="1"/>
          </p:cNvSpPr>
          <p:nvPr/>
        </p:nvSpPr>
        <p:spPr bwMode="auto">
          <a:xfrm>
            <a:off x="1955640" y="3059907"/>
            <a:ext cx="64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FF0000"/>
                </a:solidFill>
              </a:rPr>
              <a:t>AGET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FF0000"/>
                </a:solidFill>
              </a:rPr>
              <a:t>MM2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3" name="文本框 48"/>
          <p:cNvSpPr txBox="1">
            <a:spLocks noChangeArrowheads="1"/>
          </p:cNvSpPr>
          <p:nvPr/>
        </p:nvSpPr>
        <p:spPr bwMode="auto">
          <a:xfrm>
            <a:off x="1488915" y="3117057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C00000"/>
                </a:solidFill>
              </a:rPr>
              <a:t>RICH</a:t>
            </a:r>
            <a:endParaRPr lang="zh-CN" altLang="en-US" sz="1400">
              <a:solidFill>
                <a:srgbClr val="C00000"/>
              </a:solidFill>
            </a:endParaRPr>
          </a:p>
        </p:txBody>
      </p:sp>
      <p:sp>
        <p:nvSpPr>
          <p:cNvPr id="34" name="文本框 54"/>
          <p:cNvSpPr txBox="1">
            <a:spLocks noChangeArrowheads="1"/>
          </p:cNvSpPr>
          <p:nvPr/>
        </p:nvSpPr>
        <p:spPr bwMode="auto">
          <a:xfrm>
            <a:off x="1038065" y="3232944"/>
            <a:ext cx="628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B050"/>
                </a:solidFill>
              </a:rPr>
              <a:t>VMM1</a:t>
            </a:r>
            <a:endParaRPr lang="zh-CN" altLang="en-US" sz="1200">
              <a:solidFill>
                <a:srgbClr val="00B050"/>
              </a:solidFill>
            </a:endParaRPr>
          </a:p>
        </p:txBody>
      </p:sp>
      <p:sp>
        <p:nvSpPr>
          <p:cNvPr id="35" name="文本框 55"/>
          <p:cNvSpPr txBox="1">
            <a:spLocks noChangeArrowheads="1"/>
          </p:cNvSpPr>
          <p:nvPr/>
        </p:nvSpPr>
        <p:spPr bwMode="auto">
          <a:xfrm>
            <a:off x="552290" y="3137694"/>
            <a:ext cx="628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B050"/>
                </a:solidFill>
              </a:rPr>
              <a:t>VMM2</a:t>
            </a:r>
            <a:endParaRPr lang="zh-CN" altLang="en-US" sz="1200">
              <a:solidFill>
                <a:srgbClr val="00B050"/>
              </a:solidFill>
            </a:endParaRPr>
          </a:p>
        </p:txBody>
      </p:sp>
      <p:sp>
        <p:nvSpPr>
          <p:cNvPr id="36" name="文本框 67"/>
          <p:cNvSpPr txBox="1">
            <a:spLocks noChangeArrowheads="1"/>
          </p:cNvSpPr>
          <p:nvPr/>
        </p:nvSpPr>
        <p:spPr bwMode="auto">
          <a:xfrm>
            <a:off x="4335302" y="4080669"/>
            <a:ext cx="4924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rgbClr val="1A3F6C"/>
                </a:solidFill>
              </a:rPr>
              <a:t>束流</a:t>
            </a:r>
          </a:p>
        </p:txBody>
      </p:sp>
    </p:spTree>
    <p:extLst>
      <p:ext uri="{BB962C8B-B14F-4D97-AF65-F5344CB8AC3E}">
        <p14:creationId xmlns:p14="http://schemas.microsoft.com/office/powerpoint/2010/main" val="28926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843" y="26339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芯片、电子学研发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6427" y="1554789"/>
            <a:ext cx="814181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电子学：</a:t>
            </a:r>
            <a:endParaRPr lang="en-US" altLang="zh-CN" b="1" dirty="0" smtClean="0">
              <a:solidFill>
                <a:srgbClr val="FF0000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7600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VMM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FELIX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MPGD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电子学系统研发（张智磊，</a:t>
            </a:r>
            <a:r>
              <a:rPr lang="zh-CN" altLang="en-US" dirty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沈仲弢，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中科大）</a:t>
            </a:r>
            <a:endParaRPr lang="en-US" altLang="zh-CN" dirty="0" smtClean="0">
              <a:solidFill>
                <a:srgbClr val="0070C0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7600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STCF</a:t>
            </a:r>
            <a:r>
              <a:rPr lang="en-US" altLang="zh-CN" dirty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 RICH</a:t>
            </a:r>
            <a:r>
              <a:rPr lang="zh-CN" altLang="en-US" dirty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探测器读出电子学系统研发（侯宝临，中科大）</a:t>
            </a:r>
            <a:endParaRPr lang="en-US" altLang="zh-CN" dirty="0">
              <a:solidFill>
                <a:srgbClr val="0070C0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7600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CMS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端盖缪子</a:t>
            </a:r>
            <a:r>
              <a:rPr lang="en-US" altLang="zh-CN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GEM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前端电子学板的研发（王珂，北京大学）</a:t>
            </a:r>
            <a:endParaRPr lang="en-US" altLang="zh-CN" dirty="0" smtClean="0">
              <a:solidFill>
                <a:srgbClr val="0070C0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芯片：</a:t>
            </a:r>
            <a:endParaRPr lang="zh-CN" altLang="en-US" b="1" dirty="0">
              <a:solidFill>
                <a:srgbClr val="FF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57600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TPC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读出</a:t>
            </a:r>
            <a:r>
              <a:rPr lang="en-US" altLang="zh-CN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ASIC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研发（刘丰，</a:t>
            </a:r>
            <a:r>
              <a:rPr lang="zh-CN" altLang="en-US" dirty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刘伟，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清华大学）</a:t>
            </a:r>
            <a:endParaRPr lang="en-US" altLang="zh-CN" dirty="0" smtClean="0">
              <a:solidFill>
                <a:srgbClr val="0070C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57600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面向</a:t>
            </a:r>
            <a:r>
              <a:rPr lang="zh-CN" altLang="en-US" dirty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地面宇宙射线探测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的超</a:t>
            </a:r>
            <a:r>
              <a:rPr lang="zh-CN" altLang="en-US" dirty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低功耗多通道读出电路芯片</a:t>
            </a:r>
            <a:r>
              <a:rPr lang="zh-CN" altLang="en-US" dirty="0" smtClean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研发（陈思杰，西北工业大学）</a:t>
            </a:r>
            <a:endParaRPr lang="en-US" altLang="zh-CN" dirty="0">
              <a:solidFill>
                <a:srgbClr val="0070C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555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843" y="2633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项目建设和探测器应用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729" y="1101035"/>
            <a:ext cx="5709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CEPC-TPC</a:t>
            </a:r>
            <a:r>
              <a:rPr lang="zh-CN" altLang="en-US" b="1" dirty="0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模拟与研发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（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祁辉荣，高能所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）</a:t>
            </a:r>
            <a:endParaRPr lang="en-US" altLang="zh-CN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2" name="文本框 2"/>
          <p:cNvSpPr txBox="1"/>
          <p:nvPr/>
        </p:nvSpPr>
        <p:spPr>
          <a:xfrm>
            <a:off x="544246" y="4372307"/>
            <a:ext cx="7976561" cy="2031325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Prototype </a:t>
            </a:r>
            <a:r>
              <a:rPr lang="en-US" altLang="zh-CN" b="1" dirty="0"/>
              <a:t>with laser calibration for CEPC : </a:t>
            </a:r>
            <a:endParaRPr lang="en-US" altLang="zh-CN" dirty="0"/>
          </a:p>
          <a:p>
            <a:r>
              <a:rPr lang="en-US" altLang="zh-CN" dirty="0" smtClean="0"/>
              <a:t></a:t>
            </a:r>
            <a:r>
              <a:rPr lang="en-US" altLang="zh-CN" b="1" dirty="0" smtClean="0"/>
              <a:t>designed </a:t>
            </a:r>
            <a:r>
              <a:rPr lang="en-US" altLang="zh-CN" b="1" dirty="0"/>
              <a:t>with laser (Developed in IHEP and Tsinghua) </a:t>
            </a:r>
            <a:r>
              <a:rPr lang="en-US" altLang="zh-CN" dirty="0"/>
              <a:t></a:t>
            </a:r>
            <a:r>
              <a:rPr lang="en-US" altLang="zh-CN" b="1" dirty="0"/>
              <a:t>Test with the TPC module and prototype in 1.0T magnetic field 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b="1" dirty="0"/>
              <a:t>Low power consumption ASIC chip: </a:t>
            </a:r>
            <a:endParaRPr lang="en-US" altLang="zh-CN" dirty="0"/>
          </a:p>
          <a:p>
            <a:r>
              <a:rPr lang="en-US" altLang="zh-CN" dirty="0"/>
              <a:t></a:t>
            </a:r>
            <a:r>
              <a:rPr lang="en-US" altLang="zh-CN" b="1" dirty="0"/>
              <a:t>FEE electronics and DAQ collaborated with Tsinghua University </a:t>
            </a:r>
            <a:endParaRPr lang="en-US" altLang="zh-CN" dirty="0"/>
          </a:p>
          <a:p>
            <a:r>
              <a:rPr lang="en-US" altLang="zh-CN" dirty="0"/>
              <a:t></a:t>
            </a:r>
            <a:r>
              <a:rPr lang="en-US" altLang="zh-CN" b="1" dirty="0"/>
              <a:t>Less than 5mV per channel 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39" y="1608727"/>
            <a:ext cx="1958089" cy="25914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74" y="1608727"/>
            <a:ext cx="4596353" cy="26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9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843" y="2633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项目建设和探测器应用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729" y="1101035"/>
            <a:ext cx="5709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涂硼</a:t>
            </a:r>
            <a:r>
              <a:rPr lang="en-US" altLang="zh-CN" b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GEM</a:t>
            </a:r>
            <a:r>
              <a:rPr lang="zh-CN" altLang="en-US" b="1" dirty="0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中子探测器研发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（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周晓娟，</a:t>
            </a:r>
            <a:r>
              <a:rPr lang="zh-CN" altLang="en-US" b="1" dirty="0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散裂中子源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）</a:t>
            </a:r>
            <a:endParaRPr lang="en-US" altLang="zh-CN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38" name="文本框 4"/>
          <p:cNvSpPr txBox="1">
            <a:spLocks noChangeArrowheads="1"/>
          </p:cNvSpPr>
          <p:nvPr/>
        </p:nvSpPr>
        <p:spPr bwMode="auto">
          <a:xfrm>
            <a:off x="5501354" y="4372307"/>
            <a:ext cx="2247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spcAft>
                <a:spcPts val="500"/>
              </a:spcAft>
              <a:buSzPct val="100000"/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ct val="100000"/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00000"/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CN" altLang="zh-CN" sz="1600" b="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宋体" panose="02010600030101010101" pitchFamily="2" charset="-122"/>
              </a:rPr>
              <a:t>陶瓷</a:t>
            </a:r>
            <a:r>
              <a:rPr lang="en-US" altLang="zh-CN" sz="1600" b="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GEM</a:t>
            </a:r>
            <a:r>
              <a:rPr lang="zh-CN" altLang="zh-CN" sz="1600" b="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宋体" panose="02010600030101010101" pitchFamily="2" charset="-122"/>
              </a:rPr>
              <a:t>测试</a:t>
            </a:r>
          </a:p>
        </p:txBody>
      </p:sp>
      <p:pic>
        <p:nvPicPr>
          <p:cNvPr id="3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26" y="1784792"/>
            <a:ext cx="1916269" cy="25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6"/>
          <p:cNvSpPr txBox="1">
            <a:spLocks noChangeArrowheads="1"/>
          </p:cNvSpPr>
          <p:nvPr/>
        </p:nvSpPr>
        <p:spPr bwMode="auto">
          <a:xfrm>
            <a:off x="1614708" y="4342765"/>
            <a:ext cx="1617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spcAft>
                <a:spcPts val="500"/>
              </a:spcAft>
              <a:buSzPct val="100000"/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SzPct val="100000"/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00000"/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CN" altLang="zh-CN" sz="1600" b="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宋体" panose="02010600030101010101" pitchFamily="2" charset="-122"/>
              </a:rPr>
              <a:t>镀硼陶瓷</a:t>
            </a:r>
            <a:r>
              <a:rPr lang="en-US" altLang="zh-CN" sz="1600" b="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GEM</a:t>
            </a:r>
          </a:p>
        </p:txBody>
      </p:sp>
      <p:pic>
        <p:nvPicPr>
          <p:cNvPr id="41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78" y="1753214"/>
            <a:ext cx="3445230" cy="2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本框 2"/>
          <p:cNvSpPr txBox="1"/>
          <p:nvPr/>
        </p:nvSpPr>
        <p:spPr>
          <a:xfrm>
            <a:off x="544246" y="4908467"/>
            <a:ext cx="7976561" cy="1077218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charset="0"/>
              <a:buChar char="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kern="0" noProof="1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陶瓷</a:t>
            </a:r>
            <a:r>
              <a:rPr lang="en-US" kern="0" noProof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GEM</a:t>
            </a:r>
            <a:r>
              <a:rPr lang="zh-CN" altLang="en-US" kern="0" noProof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成功应用于大科学工程并实现了工业化</a:t>
            </a:r>
            <a:r>
              <a:rPr lang="zh-CN" altLang="en-US" kern="0" noProof="1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生产</a:t>
            </a:r>
            <a:endParaRPr lang="en-US" kern="0" noProof="1">
              <a:solidFill>
                <a:srgbClr val="000000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charset="0"/>
              <a:buChar char="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kern="0" noProof="1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成功</a:t>
            </a:r>
            <a:r>
              <a:rPr lang="zh-CN" altLang="en-US" kern="0" noProof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研制了一套有效面积为</a:t>
            </a:r>
            <a:r>
              <a:rPr lang="en-US" altLang="zh-CN" kern="0" noProof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200mm*200mm</a:t>
            </a:r>
            <a:r>
              <a:rPr lang="zh-CN" altLang="en-US" kern="0" noProof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的探测器原理样机，经束流</a:t>
            </a:r>
            <a:r>
              <a:rPr lang="zh-CN" altLang="en-US" kern="0" noProof="1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测试性能指标</a:t>
            </a:r>
            <a:r>
              <a:rPr lang="zh-CN" altLang="en-US" kern="0" noProof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均达到了</a:t>
            </a:r>
            <a:r>
              <a:rPr lang="zh-CN" altLang="en-US" kern="0" noProof="1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设计指标</a:t>
            </a:r>
            <a:r>
              <a:rPr lang="zh-CN" altLang="en-US" kern="0" noProof="1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要求，为工程应用奠定</a:t>
            </a:r>
            <a:r>
              <a:rPr lang="zh-CN" altLang="en-US" kern="0" noProof="1" smtClean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  <a:sym typeface="+mn-ea"/>
              </a:rPr>
              <a:t>了基础。</a:t>
            </a:r>
            <a:endParaRPr lang="zh-CN" altLang="en-US" noProof="1">
              <a:solidFill>
                <a:srgbClr val="FF0000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053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843" y="2633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项目建设和探测器应用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5843" y="1184224"/>
            <a:ext cx="80715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粒子物理（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STCF/BESIII:</a:t>
            </a:r>
          </a:p>
          <a:p>
            <a:pPr marL="7200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THGEM+MicroMegas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的切伦科夫探测研究（刘倩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陈石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吴梦之，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中国科学院大学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7200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MPGD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的紧凑型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RICH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探测器研究（丰建鑫，中科大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solidFill>
                <a:srgbClr val="007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核物理、核技术：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7200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低温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高密核物质测量谱仪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(CEE) 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TPC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研发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段利敏，近物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solidFill>
                <a:srgbClr val="007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7200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活性靶厚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GEM TPC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研制（鲁辰桂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，近物所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solidFill>
                <a:srgbClr val="007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7200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" panose="020B0600000000000000" charset="-122"/>
                <a:cs typeface="Times New Roman" panose="02020603050405020304" pitchFamily="18" charset="0"/>
              </a:rPr>
              <a:t>低气压</a:t>
            </a:r>
            <a:r>
              <a:rPr lang="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思源黑体 CN" panose="020B0600000000000000" charset="-122"/>
                <a:cs typeface="Times New Roman" panose="02020603050405020304" pitchFamily="18" charset="0"/>
              </a:rPr>
              <a:t>裂变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ea typeface="思源黑体 CN" panose="020B0600000000000000" charset="-122"/>
                <a:cs typeface="Times New Roman" panose="02020603050405020304" pitchFamily="18" charset="0"/>
              </a:rPr>
              <a:t>TPC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思源黑体 CN" panose="020B0600000000000000" charset="-122"/>
                <a:cs typeface="Times New Roman" panose="02020603050405020304" pitchFamily="18" charset="0"/>
              </a:rPr>
              <a:t>研发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（张毅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，兰州大学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solidFill>
                <a:srgbClr val="007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7200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用于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高精度裂变截面测量的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TPC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研发（郑普，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工程物理研究院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solidFill>
                <a:srgbClr val="007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空间、地下实验：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HERD/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PandaX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-III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7200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THGEM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的穿越辐射探测器（刘熙文，广西大学）</a:t>
            </a:r>
            <a:endParaRPr lang="en-US" altLang="zh-CN" dirty="0" smtClean="0">
              <a:solidFill>
                <a:srgbClr val="007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7200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 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MicroMegas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搭建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PandaX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-III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测试系统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（陈雷，原子能院</a:t>
            </a:r>
            <a:r>
              <a:rPr lang="zh-CN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4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5843" y="26339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5843" y="1401356"/>
            <a:ext cx="807156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altLang="zh-CN" b="1" dirty="0"/>
              <a:t>MPGD</a:t>
            </a:r>
            <a:r>
              <a:rPr lang="zh-CN" altLang="en-US" b="1" dirty="0" smtClean="0"/>
              <a:t>近一年来在新材料、新结构研究中取得很大进展，高能物理、材料科学等学科交叉交融取得很好的成果；在大科学项目及各种学科的应用越来越广泛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zh-CN" altLang="en-US" b="1" dirty="0"/>
              <a:t>新材料、新</a:t>
            </a:r>
            <a:r>
              <a:rPr lang="zh-CN" altLang="en-US" b="1" dirty="0" smtClean="0"/>
              <a:t>结构已经得到应用，但制作工艺、性能机制等还有很多待解决的问题，需要交叉学科进一步合作，得到新想法，尝试新技术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spcAft>
                <a:spcPts val="30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探测器读出电子学取得重要进展，国产系统得到广泛应用，为突破</a:t>
            </a:r>
            <a:r>
              <a:rPr lang="en-US" altLang="zh-CN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MPGD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探测器研发的瓶颈走出重要一步。期待国产芯片能早日得到应用</a:t>
            </a:r>
            <a:endParaRPr lang="en-US" altLang="zh-CN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r>
              <a:rPr lang="en-US" altLang="zh-CN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                                                              </a:t>
            </a:r>
            <a:r>
              <a:rPr lang="zh-CN" altLang="en-US" sz="28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谢谢！</a:t>
            </a:r>
            <a:endParaRPr lang="en-US" altLang="zh-CN" sz="2800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880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EEA6-AA80-A647-B12E-B67B40EAF299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19873"/>
              </p:ext>
            </p:extLst>
          </p:nvPr>
        </p:nvGraphicFramePr>
        <p:xfrm>
          <a:off x="487392" y="1307566"/>
          <a:ext cx="8169215" cy="472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2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000" dirty="0" smtClean="0"/>
                        <a:t>参加人数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000" dirty="0" smtClean="0"/>
                        <a:t>参加单位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000" dirty="0" smtClean="0"/>
                        <a:t>报告数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2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000" dirty="0" smtClean="0"/>
                        <a:t>第一届（中国科大）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2000" dirty="0" smtClean="0">
                          <a:latin typeface="+mj-lt"/>
                          <a:cs typeface="Times New Roman" panose="02020603050405020304"/>
                        </a:rPr>
                        <a:t>40</a:t>
                      </a:r>
                      <a:endParaRPr lang="zh-CN" altLang="en-US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6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15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2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000" dirty="0" smtClean="0"/>
                        <a:t>第二届（高能所）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2000" dirty="0" smtClean="0">
                          <a:latin typeface="+mj-lt"/>
                          <a:cs typeface="Times New Roman" panose="02020603050405020304"/>
                        </a:rPr>
                        <a:t>100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10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24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2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000" dirty="0" smtClean="0"/>
                        <a:t>第三届（清华大学）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2000" dirty="0" smtClean="0">
                          <a:latin typeface="+mj-lt"/>
                          <a:cs typeface="Times New Roman" panose="02020603050405020304"/>
                        </a:rPr>
                        <a:t>80</a:t>
                      </a:r>
                      <a:endParaRPr lang="zh-CN" altLang="en-US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8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/>
                        <a:t>第四届（山东大学）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+mj-lt"/>
                        </a:rPr>
                        <a:t>～</a:t>
                      </a:r>
                      <a:r>
                        <a:rPr lang="zh-CN" altLang="zh-CN" sz="2000" dirty="0" smtClean="0">
                          <a:latin typeface="+mj-lt"/>
                        </a:rPr>
                        <a:t>6</a:t>
                      </a:r>
                      <a:r>
                        <a:rPr lang="en-US" altLang="zh-CN" sz="2000" dirty="0" smtClean="0">
                          <a:latin typeface="+mj-lt"/>
                        </a:rPr>
                        <a:t>5</a:t>
                      </a:r>
                      <a:endParaRPr lang="zh-CN" altLang="en-US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10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/>
                        <a:t>第五届（兰州大学）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+mj-lt"/>
                        </a:rPr>
                        <a:t>～</a:t>
                      </a:r>
                      <a:r>
                        <a:rPr lang="en-US" altLang="zh-CN" sz="2000" dirty="0" smtClean="0">
                          <a:latin typeface="+mj-lt"/>
                        </a:rPr>
                        <a:t>90</a:t>
                      </a:r>
                      <a:endParaRPr lang="zh-CN" altLang="en-US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11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/>
                        <a:t>第六届（国科大）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+mj-lt"/>
                        </a:rPr>
                        <a:t>～</a:t>
                      </a:r>
                      <a:r>
                        <a:rPr lang="en-US" altLang="zh-CN" sz="2000" dirty="0" smtClean="0">
                          <a:latin typeface="+mj-lt"/>
                        </a:rPr>
                        <a:t>90</a:t>
                      </a:r>
                      <a:endParaRPr lang="zh-CN" altLang="en-US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18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2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2000" dirty="0" smtClean="0"/>
                        <a:t>第七届（广西大学）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2000" dirty="0" smtClean="0">
                          <a:latin typeface="+mj-lt"/>
                          <a:cs typeface="Times New Roman" panose="02020603050405020304"/>
                        </a:rPr>
                        <a:t>150</a:t>
                      </a:r>
                      <a:endParaRPr lang="zh-CN" altLang="en-US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19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2+35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2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第八届（南华大学）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2000" dirty="0" smtClean="0">
                          <a:latin typeface="+mj-lt"/>
                        </a:rPr>
                        <a:t>160</a:t>
                      </a:r>
                      <a:endParaRPr lang="zh-CN" altLang="en-US" sz="2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21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latin typeface="+mj-lt"/>
                        </a:rPr>
                        <a:t>2+34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967268"/>
                  </a:ext>
                </a:extLst>
              </a:tr>
              <a:tr h="4722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第九届（散裂中子源）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170</a:t>
                      </a:r>
                      <a:endParaRPr lang="zh-CN" altLang="en-US" sz="20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26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3+38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05031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16971" y="263390"/>
            <a:ext cx="422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历届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会议参加人数和单位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3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535843" y="263390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会议报告涵盖领域：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523" y="1787390"/>
            <a:ext cx="7520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探测器新材料、新结构研发</a:t>
            </a:r>
            <a:endParaRPr lang="en-US" altLang="zh-CN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探测器制作和性能研究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探测器机制和性能模拟研究</a:t>
            </a:r>
            <a:endParaRPr lang="en-US" altLang="zh-CN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芯片、电子学研发</a:t>
            </a:r>
            <a:endParaRPr lang="en-US" altLang="zh-CN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项目建设和探测器应用</a:t>
            </a:r>
            <a:endParaRPr lang="en-US" altLang="zh-CN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2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4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535843" y="26339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探测器新材料、新结构研发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385" y="1011060"/>
            <a:ext cx="7951454" cy="61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kern="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镀铜类金刚石碳基</a:t>
            </a:r>
            <a:r>
              <a:rPr lang="zh-CN" altLang="en-US" sz="2000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薄膜</a:t>
            </a:r>
            <a:r>
              <a:rPr lang="zh-CN" altLang="zh-CN" sz="2000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阻</a:t>
            </a:r>
            <a:r>
              <a:rPr lang="zh-CN" altLang="zh-CN" sz="2000" b="1" kern="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性电极</a:t>
            </a:r>
            <a:r>
              <a:rPr lang="zh-CN" altLang="en-US" sz="2000" b="1" kern="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基材</a:t>
            </a:r>
            <a:r>
              <a:rPr lang="zh-CN" altLang="en-US" sz="2000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的研发（</a:t>
            </a:r>
            <a:r>
              <a:rPr lang="zh-CN" altLang="en-US" sz="20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尚伦霖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兰州</a:t>
            </a:r>
            <a:r>
              <a:rPr lang="zh-CN" altLang="en-US" sz="2000" b="1" kern="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化</a:t>
            </a:r>
            <a:r>
              <a:rPr lang="zh-CN" altLang="en-US" sz="2000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物所）</a:t>
            </a:r>
            <a:endParaRPr lang="en-US" altLang="zh-CN" sz="2000" b="1" kern="0" dirty="0" smtClean="0"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316385" y="1805181"/>
            <a:ext cx="8077807" cy="1077188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r>
              <a:rPr lang="en-US" altLang="zh-CN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DLC</a:t>
            </a:r>
            <a:r>
              <a:rPr lang="zh-CN" altLang="en-US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阻性电极在探测器制作和应用中存在的问题</a:t>
            </a:r>
            <a:r>
              <a:rPr lang="en-US" altLang="zh-CN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: 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endParaRPr lang="en-US" altLang="zh-CN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zh-CN" altLang="en-US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       计数率、制作工艺、信号高压接地问题等等</a:t>
            </a:r>
            <a:endParaRPr lang="en-US" altLang="zh-CN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解决：</a:t>
            </a:r>
            <a:r>
              <a:rPr lang="zh-CN" altLang="en-US" b="1" dirty="0">
                <a:ea typeface="黑体" panose="02010609060101010101" pitchFamily="49" charset="-122"/>
              </a:rPr>
              <a:t>镀铜</a:t>
            </a:r>
            <a:r>
              <a:rPr lang="en-US" altLang="zh-CN" b="1" dirty="0">
                <a:ea typeface="黑体" panose="02010609060101010101" pitchFamily="49" charset="-122"/>
              </a:rPr>
              <a:t>DLC</a:t>
            </a:r>
            <a:r>
              <a:rPr lang="zh-CN" altLang="en-US" b="1" dirty="0">
                <a:ea typeface="黑体" panose="02010609060101010101" pitchFamily="49" charset="-122"/>
              </a:rPr>
              <a:t>阻性</a:t>
            </a:r>
            <a:r>
              <a:rPr lang="zh-CN" altLang="en-US" b="1" dirty="0" smtClean="0">
                <a:ea typeface="黑体" panose="02010609060101010101" pitchFamily="49" charset="-122"/>
              </a:rPr>
              <a:t>电极</a:t>
            </a:r>
            <a:endParaRPr lang="en-US" altLang="zh-CN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7" y="2513941"/>
            <a:ext cx="5466053" cy="640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3" y="3394816"/>
            <a:ext cx="3780125" cy="2881016"/>
          </a:xfrm>
          <a:prstGeom prst="rect">
            <a:avLst/>
          </a:prstGeom>
        </p:spPr>
      </p:pic>
      <p:sp>
        <p:nvSpPr>
          <p:cNvPr id="9" name="TextBox 47"/>
          <p:cNvSpPr txBox="1"/>
          <p:nvPr/>
        </p:nvSpPr>
        <p:spPr>
          <a:xfrm>
            <a:off x="4833897" y="3886218"/>
            <a:ext cx="3779751" cy="216979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制作中还有一些问题：</a:t>
            </a:r>
            <a:endParaRPr lang="en-US" altLang="zh-CN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     DLC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面电阻率的</a:t>
            </a:r>
            <a:r>
              <a:rPr lang="zh-CN" altLang="en-US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调控、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各过渡层的</a:t>
            </a:r>
            <a:r>
              <a:rPr lang="zh-CN" altLang="en-US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厚度、</a:t>
            </a:r>
            <a:r>
              <a:rPr lang="en-US" altLang="zh-CN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DLC</a:t>
            </a:r>
            <a:r>
              <a:rPr lang="zh-CN" altLang="en-US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及</a:t>
            </a:r>
            <a:r>
              <a:rPr lang="en-US" altLang="zh-CN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Cr</a:t>
            </a:r>
            <a:r>
              <a:rPr lang="zh-CN" altLang="en-US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黏着性、腐蚀液渗透</a:t>
            </a:r>
            <a:r>
              <a:rPr lang="en-US" altLang="zh-CN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…</a:t>
            </a:r>
            <a:endParaRPr lang="zh-CN" altLang="en-US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  → </a:t>
            </a:r>
            <a:r>
              <a:rPr lang="zh-CN" altLang="en-US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改进制作工艺</a:t>
            </a:r>
            <a:endParaRPr lang="en-US" altLang="zh-CN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78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5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535843" y="26339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探测器新材料、新结构研发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2738" y="1032748"/>
            <a:ext cx="7951454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kern="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镀</a:t>
            </a:r>
            <a:r>
              <a:rPr lang="zh-CN" altLang="en-US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铜</a:t>
            </a:r>
            <a:r>
              <a:rPr lang="en-US" altLang="zh-CN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DLC</a:t>
            </a:r>
            <a:r>
              <a:rPr lang="zh-CN" altLang="zh-CN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阻</a:t>
            </a:r>
            <a:r>
              <a:rPr lang="zh-CN" altLang="zh-CN" b="1" kern="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性电极</a:t>
            </a:r>
            <a:r>
              <a:rPr lang="zh-CN" altLang="en-US" b="1" kern="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基</a:t>
            </a:r>
            <a:r>
              <a:rPr lang="zh-CN" altLang="en-US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rPr>
              <a:t>材应用</a:t>
            </a:r>
            <a:r>
              <a:rPr lang="en-US" altLang="zh-CN" b="1" kern="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1861566"/>
            <a:ext cx="3311237" cy="178155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93749" y="3699486"/>
            <a:ext cx="1902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Fabio Sauli, CERN, GDD</a:t>
            </a:r>
            <a:endParaRPr lang="zh-CN" altLang="en-US" sz="1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2" y="4298175"/>
            <a:ext cx="3343960" cy="159650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87667" y="5894684"/>
            <a:ext cx="2109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Eraldo Oliveri, CERN, GDD</a:t>
            </a:r>
            <a:endParaRPr lang="zh-CN" altLang="en-US" sz="1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1713602"/>
            <a:ext cx="4178808" cy="2139772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97519" y="4340442"/>
            <a:ext cx="4116713" cy="170813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>
              <a:spcAft>
                <a:spcPts val="18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 发挥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了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材料学科和粒子物理学科交叉优势，开发新型的阻性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电极，并在对应的</a:t>
            </a:r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MPGD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中初步得到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应用</a:t>
            </a:r>
            <a:endParaRPr lang="en-US" altLang="zh-CN" b="1" dirty="0" smtClean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spcAft>
                <a:spcPts val="18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 探索</a:t>
            </a:r>
            <a:r>
              <a:rPr lang="en-US" altLang="zh-CN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MPGD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新结构，提升传统</a:t>
            </a:r>
            <a:r>
              <a:rPr lang="en-US" altLang="zh-CN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MPGD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性能，推动</a:t>
            </a:r>
            <a:r>
              <a:rPr lang="en-US" altLang="zh-CN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MPGD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发展</a:t>
            </a:r>
          </a:p>
        </p:txBody>
      </p:sp>
    </p:spTree>
    <p:extLst>
      <p:ext uri="{BB962C8B-B14F-4D97-AF65-F5344CB8AC3E}">
        <p14:creationId xmlns:p14="http://schemas.microsoft.com/office/powerpoint/2010/main" val="6628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6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535843" y="26339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探测器新材料、新结构研发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473" y="971753"/>
            <a:ext cx="7951454" cy="51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b="1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Bulk </a:t>
            </a:r>
            <a:r>
              <a:rPr lang="en-US" altLang="zh-CN" sz="2000" b="1" dirty="0" err="1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Micromegas</a:t>
            </a:r>
            <a:r>
              <a:rPr lang="zh-CN" altLang="en-US" sz="2000" b="1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的研制 （</a:t>
            </a:r>
            <a:r>
              <a:rPr lang="zh-CN" altLang="en-US" sz="2000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李沛玉</a:t>
            </a:r>
            <a:r>
              <a:rPr lang="en-US" altLang="zh-CN" sz="2000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000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原子能院）</a:t>
            </a:r>
            <a:endParaRPr lang="en-US" altLang="zh-CN" sz="2000" b="1" dirty="0"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内容占位符 2"/>
          <p:cNvSpPr>
            <a:spLocks noGrp="1" noChangeArrowheads="1"/>
          </p:cNvSpPr>
          <p:nvPr>
            <p:ph idx="1"/>
          </p:nvPr>
        </p:nvSpPr>
        <p:spPr>
          <a:xfrm>
            <a:off x="347473" y="1504115"/>
            <a:ext cx="8321039" cy="452701"/>
          </a:xfrm>
        </p:spPr>
        <p:txBody>
          <a:bodyPr>
            <a:normAutofit/>
          </a:bodyPr>
          <a:lstStyle/>
          <a:p>
            <a:pPr lvl="1"/>
            <a:r>
              <a:rPr lang="zh-CN" altLang="en-US" sz="1600" dirty="0" smtClean="0">
                <a:solidFill>
                  <a:srgbClr val="0000FF"/>
                </a:solidFill>
              </a:rPr>
              <a:t>光蚀刻一体化技术制作探测器，更好的增益均匀性与能量分辨率</a:t>
            </a:r>
            <a:endParaRPr lang="en-US" altLang="zh-CN" sz="1600" dirty="0" smtClean="0">
              <a:solidFill>
                <a:srgbClr val="0000FF"/>
              </a:solidFill>
            </a:endParaRP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3" y="1887411"/>
            <a:ext cx="1609343" cy="2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05" y="1887410"/>
            <a:ext cx="2375091" cy="2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47473" y="393751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0000FF"/>
                </a:solidFill>
                <a:latin typeface="宋体" pitchFamily="2" charset="-122"/>
              </a:rPr>
              <a:t>中等面积</a:t>
            </a:r>
            <a:r>
              <a:rPr lang="en-US" altLang="zh-CN" sz="1400" dirty="0">
                <a:solidFill>
                  <a:srgbClr val="0000FF"/>
                </a:solidFill>
                <a:latin typeface="宋体" pitchFamily="2" charset="-122"/>
              </a:rPr>
              <a:t>Bulk </a:t>
            </a:r>
            <a:r>
              <a:rPr lang="en-US" altLang="zh-CN" sz="1400" dirty="0" err="1">
                <a:solidFill>
                  <a:srgbClr val="0000FF"/>
                </a:solidFill>
                <a:latin typeface="宋体" pitchFamily="2" charset="-122"/>
              </a:rPr>
              <a:t>MicroMegas</a:t>
            </a:r>
            <a:r>
              <a:rPr lang="zh-CN" altLang="en-US" sz="1400" dirty="0">
                <a:solidFill>
                  <a:srgbClr val="0000FF"/>
                </a:solidFill>
                <a:latin typeface="宋体" pitchFamily="2" charset="-122"/>
              </a:rPr>
              <a:t>批量制作成品率</a:t>
            </a:r>
            <a:r>
              <a:rPr lang="en-US" altLang="zh-CN" sz="1400" dirty="0">
                <a:solidFill>
                  <a:srgbClr val="0000FF"/>
                </a:solidFill>
                <a:latin typeface="宋体" pitchFamily="2" charset="-122"/>
              </a:rPr>
              <a:t>100%</a:t>
            </a:r>
            <a:r>
              <a:rPr lang="zh-CN" altLang="en-US" sz="1400" dirty="0">
                <a:solidFill>
                  <a:srgbClr val="0000FF"/>
                </a:solidFill>
                <a:latin typeface="宋体" pitchFamily="2" charset="-122"/>
              </a:rPr>
              <a:t>。</a:t>
            </a:r>
            <a:endParaRPr lang="en-US" altLang="zh-CN" sz="1400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055" y="6053512"/>
            <a:ext cx="2350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0000FF"/>
                </a:solidFill>
                <a:latin typeface="宋体" pitchFamily="2" charset="-122"/>
              </a:rPr>
              <a:t>国内首次研制双层丝网</a:t>
            </a:r>
            <a:r>
              <a:rPr lang="en-US" altLang="zh-CN" sz="1400" dirty="0">
                <a:solidFill>
                  <a:srgbClr val="0000FF"/>
                </a:solidFill>
                <a:latin typeface="宋体" pitchFamily="2" charset="-122"/>
              </a:rPr>
              <a:t>Bulk </a:t>
            </a:r>
            <a:r>
              <a:rPr lang="en-US" altLang="zh-CN" sz="1400" dirty="0" err="1">
                <a:solidFill>
                  <a:srgbClr val="0000FF"/>
                </a:solidFill>
                <a:latin typeface="宋体" pitchFamily="2" charset="-122"/>
              </a:rPr>
              <a:t>MicroMegas</a:t>
            </a:r>
            <a:r>
              <a:rPr lang="zh-CN" altLang="en-US" sz="1400" dirty="0">
                <a:solidFill>
                  <a:srgbClr val="0000FF"/>
                </a:solidFill>
                <a:latin typeface="宋体" pitchFamily="2" charset="-122"/>
              </a:rPr>
              <a:t>，成品率</a:t>
            </a:r>
            <a:r>
              <a:rPr lang="en-US" altLang="zh-CN" sz="1400" dirty="0">
                <a:solidFill>
                  <a:srgbClr val="0000FF"/>
                </a:solidFill>
                <a:latin typeface="宋体" pitchFamily="2" charset="-122"/>
              </a:rPr>
              <a:t>30%</a:t>
            </a:r>
            <a:r>
              <a:rPr lang="zh-CN" altLang="en-US" sz="1400" dirty="0">
                <a:solidFill>
                  <a:srgbClr val="0000FF"/>
                </a:solidFill>
                <a:latin typeface="宋体" pitchFamily="2" charset="-122"/>
              </a:rPr>
              <a:t>。</a:t>
            </a:r>
            <a:endParaRPr lang="en-US" altLang="zh-CN" sz="1400" dirty="0">
              <a:solidFill>
                <a:srgbClr val="0000FF"/>
              </a:solidFill>
              <a:latin typeface="宋体" pitchFamily="2" charset="-122"/>
            </a:endParaRPr>
          </a:p>
        </p:txBody>
      </p:sp>
      <p:pic>
        <p:nvPicPr>
          <p:cNvPr id="1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3" y="4273768"/>
            <a:ext cx="2143173" cy="175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47" y="1887411"/>
            <a:ext cx="3656698" cy="228435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117559" y="4268408"/>
            <a:ext cx="4267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ea typeface="楷体_GB2312"/>
                <a:cs typeface="Times New Roman" panose="02020603050405020304" pitchFamily="18" charset="0"/>
              </a:rPr>
              <a:t>Bulk </a:t>
            </a:r>
            <a:r>
              <a:rPr lang="en-US" altLang="zh-CN" sz="1600" dirty="0" err="1">
                <a:ea typeface="楷体_GB2312"/>
                <a:cs typeface="Times New Roman" panose="02020603050405020304" pitchFamily="18" charset="0"/>
              </a:rPr>
              <a:t>Micromegas</a:t>
            </a:r>
            <a:r>
              <a:rPr lang="zh-CN" altLang="en-US" sz="1600" dirty="0">
                <a:ea typeface="楷体_GB2312"/>
                <a:cs typeface="Times New Roman" panose="02020603050405020304" pitchFamily="18" charset="0"/>
              </a:rPr>
              <a:t>的</a:t>
            </a:r>
            <a:r>
              <a:rPr lang="zh-CN" altLang="en-US" sz="1600" dirty="0" smtClean="0">
                <a:ea typeface="楷体_GB2312"/>
                <a:cs typeface="Times New Roman" panose="02020603050405020304" pitchFamily="18" charset="0"/>
              </a:rPr>
              <a:t>应用：</a:t>
            </a:r>
            <a:endParaRPr lang="en-US" altLang="zh-CN" sz="1600" dirty="0" smtClean="0">
              <a:ea typeface="楷体_GB2312"/>
              <a:cs typeface="Times New Roman" panose="02020603050405020304" pitchFamily="18" charset="0"/>
            </a:endParaRPr>
          </a:p>
          <a:p>
            <a:pPr marL="432000">
              <a:lnSpc>
                <a:spcPct val="150000"/>
              </a:lnSpc>
              <a:defRPr/>
            </a:pPr>
            <a:r>
              <a:rPr lang="zh-CN" altLang="en-US" sz="1600" dirty="0"/>
              <a:t>基于</a:t>
            </a:r>
            <a:r>
              <a:rPr lang="en-US" altLang="zh-CN" sz="1600" dirty="0"/>
              <a:t>Bulk </a:t>
            </a:r>
            <a:r>
              <a:rPr lang="en-US" altLang="zh-CN" sz="1600" dirty="0" err="1"/>
              <a:t>MicroMegas</a:t>
            </a:r>
            <a:r>
              <a:rPr lang="zh-CN" altLang="en-US" sz="1600" dirty="0"/>
              <a:t>的</a:t>
            </a:r>
            <a:r>
              <a:rPr lang="en-US" altLang="zh-CN" sz="1600" dirty="0"/>
              <a:t>TEPC</a:t>
            </a:r>
          </a:p>
          <a:p>
            <a:pPr marL="432000">
              <a:lnSpc>
                <a:spcPct val="150000"/>
              </a:lnSpc>
              <a:defRPr/>
            </a:pPr>
            <a:r>
              <a:rPr lang="zh-CN" altLang="en-US" sz="1600" dirty="0" smtClean="0"/>
              <a:t>用于</a:t>
            </a:r>
            <a:r>
              <a:rPr lang="en-US" altLang="zh-CN" sz="1600" dirty="0" err="1"/>
              <a:t>PandaXIII</a:t>
            </a:r>
            <a:r>
              <a:rPr lang="zh-CN" altLang="en-US" sz="1600" dirty="0"/>
              <a:t>实验</a:t>
            </a:r>
            <a:r>
              <a:rPr lang="zh-CN" altLang="en-US" sz="1600" dirty="0" smtClean="0"/>
              <a:t>探测器测试</a:t>
            </a:r>
            <a:r>
              <a:rPr lang="zh-CN" altLang="en-US" sz="1600" dirty="0"/>
              <a:t>平台</a:t>
            </a:r>
            <a:r>
              <a:rPr lang="zh-CN" altLang="en-US" sz="1600" dirty="0" smtClean="0"/>
              <a:t>调试</a:t>
            </a:r>
            <a:endParaRPr lang="en-US" altLang="zh-CN" sz="1600" dirty="0" smtClean="0"/>
          </a:p>
          <a:p>
            <a:pPr marL="432000">
              <a:lnSpc>
                <a:spcPct val="150000"/>
              </a:lnSpc>
              <a:defRPr/>
            </a:pPr>
            <a:r>
              <a:rPr lang="en-US" altLang="zh-CN" sz="1600" dirty="0" smtClean="0"/>
              <a:t>Bulk </a:t>
            </a:r>
            <a:r>
              <a:rPr lang="en-US" altLang="zh-CN" sz="1600" dirty="0" err="1"/>
              <a:t>MicroMegas</a:t>
            </a:r>
            <a:r>
              <a:rPr lang="zh-CN" altLang="en-US" sz="1600" dirty="0"/>
              <a:t> 用于</a:t>
            </a:r>
            <a:r>
              <a:rPr lang="en-US" altLang="zh-CN" sz="1600" dirty="0" smtClean="0"/>
              <a:t>CEPC TPC</a:t>
            </a:r>
            <a:r>
              <a:rPr lang="zh-CN" altLang="en-US" sz="1600" dirty="0" smtClean="0"/>
              <a:t>研发</a:t>
            </a:r>
            <a:endParaRPr lang="en-US" altLang="zh-CN" sz="1600" dirty="0" smtClean="0"/>
          </a:p>
          <a:p>
            <a:pPr marL="432000">
              <a:lnSpc>
                <a:spcPct val="150000"/>
              </a:lnSpc>
              <a:defRPr/>
            </a:pPr>
            <a:r>
              <a:rPr lang="zh-CN" altLang="en-US" sz="1600" dirty="0"/>
              <a:t>用于裂变截面测量的</a:t>
            </a:r>
            <a:r>
              <a:rPr lang="en-US" altLang="zh-CN" sz="1600" dirty="0" smtClean="0"/>
              <a:t>TPC</a:t>
            </a:r>
            <a:r>
              <a:rPr lang="zh-CN" altLang="en-US" sz="1600" dirty="0" smtClean="0"/>
              <a:t>，</a:t>
            </a:r>
            <a:endParaRPr lang="en-US" altLang="zh-CN" sz="1600" dirty="0" smtClean="0"/>
          </a:p>
          <a:p>
            <a:pPr marL="432000">
              <a:lnSpc>
                <a:spcPct val="150000"/>
              </a:lnSpc>
              <a:defRPr/>
            </a:pPr>
            <a:r>
              <a:rPr lang="zh-CN" altLang="en-US" sz="1600" dirty="0" smtClean="0"/>
              <a:t>用于</a:t>
            </a:r>
            <a:r>
              <a:rPr lang="zh-CN" altLang="en-US" sz="1600" dirty="0"/>
              <a:t>辐射场中子束空间分布</a:t>
            </a:r>
            <a:r>
              <a:rPr lang="zh-CN" altLang="en-US" sz="1600" dirty="0" smtClean="0"/>
              <a:t>测量</a:t>
            </a:r>
            <a:r>
              <a:rPr lang="en-US" altLang="zh-CN" sz="1600" dirty="0" smtClean="0"/>
              <a:t>…</a:t>
            </a:r>
            <a:endParaRPr lang="en-US" altLang="zh-CN" sz="1600" dirty="0">
              <a:ea typeface="楷体_GB231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7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535843" y="26339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探测器新材料、新结构研发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038" y="1124886"/>
            <a:ext cx="4913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宋体" panose="02010600040101010101" pitchFamily="2" charset="-122"/>
                <a:ea typeface="华文宋体" panose="02010600040101010101" pitchFamily="2" charset="-122"/>
                <a:cs typeface="Arial" panose="020B0604020202020204" pitchFamily="34" charset="0"/>
              </a:rPr>
              <a:t>阻性井型</a:t>
            </a:r>
            <a:r>
              <a:rPr lang="zh-CN" altLang="en-US" sz="20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探测器</a:t>
            </a:r>
            <a:r>
              <a:rPr lang="zh-CN" altLang="en-US" sz="20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研究（</a:t>
            </a:r>
            <a:r>
              <a:rPr lang="zh-CN" altLang="en-US" sz="2000" b="1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吕游</a:t>
            </a:r>
            <a:r>
              <a:rPr lang="zh-CN" altLang="en-US" sz="20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，中</a:t>
            </a:r>
            <a:r>
              <a:rPr lang="zh-CN" altLang="en-US" sz="20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科大）</a:t>
            </a:r>
            <a:endParaRPr lang="en-US" altLang="zh-CN" sz="2000" b="1" dirty="0"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01089" y="2085327"/>
            <a:ext cx="7658725" cy="1483212"/>
            <a:chOff x="463810" y="1519947"/>
            <a:chExt cx="8571071" cy="2390556"/>
          </a:xfrm>
        </p:grpSpPr>
        <p:grpSp>
          <p:nvGrpSpPr>
            <p:cNvPr id="17" name="组合 16"/>
            <p:cNvGrpSpPr/>
            <p:nvPr/>
          </p:nvGrpSpPr>
          <p:grpSpPr>
            <a:xfrm>
              <a:off x="4806415" y="2671654"/>
              <a:ext cx="4104828" cy="1238849"/>
              <a:chOff x="603331" y="4187694"/>
              <a:chExt cx="10862121" cy="1891983"/>
            </a:xfrm>
          </p:grpSpPr>
          <p:grpSp>
            <p:nvGrpSpPr>
              <p:cNvPr id="23" name="Groupe 12">
                <a:extLst>
                  <a:ext uri="{FF2B5EF4-FFF2-40B4-BE49-F238E27FC236}">
                    <a16:creationId xmlns:a16="http://schemas.microsoft.com/office/drawing/2014/main" id="{D228CBD1-A1EE-4AF3-B272-05D2B53489C9}"/>
                  </a:ext>
                </a:extLst>
              </p:cNvPr>
              <p:cNvGrpSpPr/>
              <p:nvPr/>
            </p:nvGrpSpPr>
            <p:grpSpPr>
              <a:xfrm>
                <a:off x="610471" y="4437979"/>
                <a:ext cx="3281101" cy="333671"/>
                <a:chOff x="1168399" y="1295400"/>
                <a:chExt cx="4745567" cy="482600"/>
              </a:xfrm>
            </p:grpSpPr>
            <p:sp>
              <p:nvSpPr>
                <p:cNvPr id="191" name="Rectangle 3">
                  <a:extLst>
                    <a:ext uri="{FF2B5EF4-FFF2-40B4-BE49-F238E27FC236}">
                      <a16:creationId xmlns:a16="http://schemas.microsoft.com/office/drawing/2014/main" id="{2A43F41C-7888-4164-9DBB-E26269BB6231}"/>
                    </a:ext>
                  </a:extLst>
                </p:cNvPr>
                <p:cNvSpPr/>
                <p:nvPr/>
              </p:nvSpPr>
              <p:spPr>
                <a:xfrm>
                  <a:off x="1168399" y="1295400"/>
                  <a:ext cx="4745567" cy="482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4">
                  <a:extLst>
                    <a:ext uri="{FF2B5EF4-FFF2-40B4-BE49-F238E27FC236}">
                      <a16:creationId xmlns:a16="http://schemas.microsoft.com/office/drawing/2014/main" id="{ED0B14B1-9485-4FA9-B1A0-796302BB23F7}"/>
                    </a:ext>
                  </a:extLst>
                </p:cNvPr>
                <p:cNvSpPr/>
                <p:nvPr/>
              </p:nvSpPr>
              <p:spPr>
                <a:xfrm>
                  <a:off x="131928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3" name="Rectangle 5">
                  <a:extLst>
                    <a:ext uri="{FF2B5EF4-FFF2-40B4-BE49-F238E27FC236}">
                      <a16:creationId xmlns:a16="http://schemas.microsoft.com/office/drawing/2014/main" id="{E80B86EE-6C01-4226-83DD-E29263C5DCD8}"/>
                    </a:ext>
                  </a:extLst>
                </p:cNvPr>
                <p:cNvSpPr/>
                <p:nvPr/>
              </p:nvSpPr>
              <p:spPr>
                <a:xfrm>
                  <a:off x="189324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4" name="Rectangle 6">
                  <a:extLst>
                    <a:ext uri="{FF2B5EF4-FFF2-40B4-BE49-F238E27FC236}">
                      <a16:creationId xmlns:a16="http://schemas.microsoft.com/office/drawing/2014/main" id="{083EC17B-D788-4363-BD12-AC866B6D9EB7}"/>
                    </a:ext>
                  </a:extLst>
                </p:cNvPr>
                <p:cNvSpPr/>
                <p:nvPr/>
              </p:nvSpPr>
              <p:spPr>
                <a:xfrm>
                  <a:off x="246721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5" name="Rectangle 7">
                  <a:extLst>
                    <a:ext uri="{FF2B5EF4-FFF2-40B4-BE49-F238E27FC236}">
                      <a16:creationId xmlns:a16="http://schemas.microsoft.com/office/drawing/2014/main" id="{191AA565-98AD-4A4C-881B-CC5C269F44E6}"/>
                    </a:ext>
                  </a:extLst>
                </p:cNvPr>
                <p:cNvSpPr/>
                <p:nvPr/>
              </p:nvSpPr>
              <p:spPr>
                <a:xfrm>
                  <a:off x="304117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Rectangle 8">
                  <a:extLst>
                    <a:ext uri="{FF2B5EF4-FFF2-40B4-BE49-F238E27FC236}">
                      <a16:creationId xmlns:a16="http://schemas.microsoft.com/office/drawing/2014/main" id="{BE408A2B-5B11-482A-B86F-E50F777BB804}"/>
                    </a:ext>
                  </a:extLst>
                </p:cNvPr>
                <p:cNvSpPr/>
                <p:nvPr/>
              </p:nvSpPr>
              <p:spPr>
                <a:xfrm>
                  <a:off x="361514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Rectangle 9">
                  <a:extLst>
                    <a:ext uri="{FF2B5EF4-FFF2-40B4-BE49-F238E27FC236}">
                      <a16:creationId xmlns:a16="http://schemas.microsoft.com/office/drawing/2014/main" id="{AE30E940-E154-4341-B7F3-88BFA94F5F33}"/>
                    </a:ext>
                  </a:extLst>
                </p:cNvPr>
                <p:cNvSpPr/>
                <p:nvPr/>
              </p:nvSpPr>
              <p:spPr>
                <a:xfrm>
                  <a:off x="418910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8" name="Rectangle 10">
                  <a:extLst>
                    <a:ext uri="{FF2B5EF4-FFF2-40B4-BE49-F238E27FC236}">
                      <a16:creationId xmlns:a16="http://schemas.microsoft.com/office/drawing/2014/main" id="{81FB127E-1EB0-4A50-AE6E-A14F19D71A7C}"/>
                    </a:ext>
                  </a:extLst>
                </p:cNvPr>
                <p:cNvSpPr/>
                <p:nvPr/>
              </p:nvSpPr>
              <p:spPr>
                <a:xfrm>
                  <a:off x="476307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9" name="Rectangle 11">
                  <a:extLst>
                    <a:ext uri="{FF2B5EF4-FFF2-40B4-BE49-F238E27FC236}">
                      <a16:creationId xmlns:a16="http://schemas.microsoft.com/office/drawing/2014/main" id="{10DC8B31-2D56-4C11-8F3A-3BC38F9C457E}"/>
                    </a:ext>
                  </a:extLst>
                </p:cNvPr>
                <p:cNvSpPr/>
                <p:nvPr/>
              </p:nvSpPr>
              <p:spPr>
                <a:xfrm>
                  <a:off x="533703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Groupe 263">
                <a:extLst>
                  <a:ext uri="{FF2B5EF4-FFF2-40B4-BE49-F238E27FC236}">
                    <a16:creationId xmlns:a16="http://schemas.microsoft.com/office/drawing/2014/main" id="{7A5A7EC2-0A2C-48BC-9312-9412D9B2A468}"/>
                  </a:ext>
                </a:extLst>
              </p:cNvPr>
              <p:cNvGrpSpPr/>
              <p:nvPr/>
            </p:nvGrpSpPr>
            <p:grpSpPr>
              <a:xfrm>
                <a:off x="8174610" y="4187694"/>
                <a:ext cx="3283266" cy="570312"/>
                <a:chOff x="1168397" y="3754309"/>
                <a:chExt cx="4748698" cy="824861"/>
              </a:xfrm>
            </p:grpSpPr>
            <p:grpSp>
              <p:nvGrpSpPr>
                <p:cNvPr id="168" name="Groupe 118">
                  <a:extLst>
                    <a:ext uri="{FF2B5EF4-FFF2-40B4-BE49-F238E27FC236}">
                      <a16:creationId xmlns:a16="http://schemas.microsoft.com/office/drawing/2014/main" id="{3D3D9EE0-901D-49DE-ABEF-43038D8AD4C6}"/>
                    </a:ext>
                  </a:extLst>
                </p:cNvPr>
                <p:cNvGrpSpPr/>
                <p:nvPr/>
              </p:nvGrpSpPr>
              <p:grpSpPr>
                <a:xfrm>
                  <a:off x="1168397" y="3754309"/>
                  <a:ext cx="4748698" cy="824861"/>
                  <a:chOff x="1168397" y="3141213"/>
                  <a:chExt cx="4748698" cy="824861"/>
                </a:xfrm>
              </p:grpSpPr>
              <p:sp>
                <p:nvSpPr>
                  <p:cNvPr id="170" name="Rectangle 75">
                    <a:extLst>
                      <a:ext uri="{FF2B5EF4-FFF2-40B4-BE49-F238E27FC236}">
                        <a16:creationId xmlns:a16="http://schemas.microsoft.com/office/drawing/2014/main" id="{97D84415-9952-4493-9E65-E9ACD78C3018}"/>
                      </a:ext>
                    </a:extLst>
                  </p:cNvPr>
                  <p:cNvSpPr/>
                  <p:nvPr/>
                </p:nvSpPr>
                <p:spPr>
                  <a:xfrm>
                    <a:off x="1171528" y="3483474"/>
                    <a:ext cx="4745567" cy="4826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Rectangle 77">
                    <a:extLst>
                      <a:ext uri="{FF2B5EF4-FFF2-40B4-BE49-F238E27FC236}">
                        <a16:creationId xmlns:a16="http://schemas.microsoft.com/office/drawing/2014/main" id="{C7CDAE49-6B21-4AFF-86FF-9C6011EFD6E7}"/>
                      </a:ext>
                    </a:extLst>
                  </p:cNvPr>
                  <p:cNvSpPr/>
                  <p:nvPr/>
                </p:nvSpPr>
                <p:spPr>
                  <a:xfrm>
                    <a:off x="1893248" y="348347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" name="Rectangle 78">
                    <a:extLst>
                      <a:ext uri="{FF2B5EF4-FFF2-40B4-BE49-F238E27FC236}">
                        <a16:creationId xmlns:a16="http://schemas.microsoft.com/office/drawing/2014/main" id="{FABE48D4-4146-4D45-9020-BD0A98A17C58}"/>
                      </a:ext>
                    </a:extLst>
                  </p:cNvPr>
                  <p:cNvSpPr/>
                  <p:nvPr/>
                </p:nvSpPr>
                <p:spPr>
                  <a:xfrm>
                    <a:off x="2467213" y="348347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3" name="Rectangle 79">
                    <a:extLst>
                      <a:ext uri="{FF2B5EF4-FFF2-40B4-BE49-F238E27FC236}">
                        <a16:creationId xmlns:a16="http://schemas.microsoft.com/office/drawing/2014/main" id="{E2E7434F-9F2B-4B94-9488-9121CBCF82EA}"/>
                      </a:ext>
                    </a:extLst>
                  </p:cNvPr>
                  <p:cNvSpPr/>
                  <p:nvPr/>
                </p:nvSpPr>
                <p:spPr>
                  <a:xfrm>
                    <a:off x="3041178" y="348347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Rectangle 80">
                    <a:extLst>
                      <a:ext uri="{FF2B5EF4-FFF2-40B4-BE49-F238E27FC236}">
                        <a16:creationId xmlns:a16="http://schemas.microsoft.com/office/drawing/2014/main" id="{2F228069-98F3-4F14-B7B7-D077DB38332B}"/>
                      </a:ext>
                    </a:extLst>
                  </p:cNvPr>
                  <p:cNvSpPr/>
                  <p:nvPr/>
                </p:nvSpPr>
                <p:spPr>
                  <a:xfrm>
                    <a:off x="3615143" y="348347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Rectangle 81">
                    <a:extLst>
                      <a:ext uri="{FF2B5EF4-FFF2-40B4-BE49-F238E27FC236}">
                        <a16:creationId xmlns:a16="http://schemas.microsoft.com/office/drawing/2014/main" id="{9298B772-34A8-4675-8FBC-FDE6321D0C3E}"/>
                      </a:ext>
                    </a:extLst>
                  </p:cNvPr>
                  <p:cNvSpPr/>
                  <p:nvPr/>
                </p:nvSpPr>
                <p:spPr>
                  <a:xfrm>
                    <a:off x="4189108" y="348347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Rectangle 82">
                    <a:extLst>
                      <a:ext uri="{FF2B5EF4-FFF2-40B4-BE49-F238E27FC236}">
                        <a16:creationId xmlns:a16="http://schemas.microsoft.com/office/drawing/2014/main" id="{B22F33AB-42FE-49ED-B055-D58679DF5861}"/>
                      </a:ext>
                    </a:extLst>
                  </p:cNvPr>
                  <p:cNvSpPr/>
                  <p:nvPr/>
                </p:nvSpPr>
                <p:spPr>
                  <a:xfrm>
                    <a:off x="4763073" y="348347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Rectangle 69">
                    <a:extLst>
                      <a:ext uri="{FF2B5EF4-FFF2-40B4-BE49-F238E27FC236}">
                        <a16:creationId xmlns:a16="http://schemas.microsoft.com/office/drawing/2014/main" id="{3C82C445-5538-446D-B618-E646B88A5E4F}"/>
                      </a:ext>
                    </a:extLst>
                  </p:cNvPr>
                  <p:cNvSpPr/>
                  <p:nvPr/>
                </p:nvSpPr>
                <p:spPr>
                  <a:xfrm>
                    <a:off x="1168398" y="3368124"/>
                    <a:ext cx="4745567" cy="115352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Rectangle 70">
                    <a:extLst>
                      <a:ext uri="{FF2B5EF4-FFF2-40B4-BE49-F238E27FC236}">
                        <a16:creationId xmlns:a16="http://schemas.microsoft.com/office/drawing/2014/main" id="{6CD29937-22DD-4211-BEA6-CC4262F88C5E}"/>
                      </a:ext>
                    </a:extLst>
                  </p:cNvPr>
                  <p:cNvSpPr/>
                  <p:nvPr/>
                </p:nvSpPr>
                <p:spPr>
                  <a:xfrm>
                    <a:off x="1168397" y="3222498"/>
                    <a:ext cx="4745567" cy="12276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Rectangle 74">
                    <a:extLst>
                      <a:ext uri="{FF2B5EF4-FFF2-40B4-BE49-F238E27FC236}">
                        <a16:creationId xmlns:a16="http://schemas.microsoft.com/office/drawing/2014/main" id="{99C1D247-A75C-40EF-8C6E-718B04247590}"/>
                      </a:ext>
                    </a:extLst>
                  </p:cNvPr>
                  <p:cNvSpPr/>
                  <p:nvPr/>
                </p:nvSpPr>
                <p:spPr>
                  <a:xfrm>
                    <a:off x="1168397" y="3176779"/>
                    <a:ext cx="474556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Rectangle 72">
                    <a:extLst>
                      <a:ext uri="{FF2B5EF4-FFF2-40B4-BE49-F238E27FC236}">
                        <a16:creationId xmlns:a16="http://schemas.microsoft.com/office/drawing/2014/main" id="{041740F0-ED5C-4C98-95A0-5EE2744A39C9}"/>
                      </a:ext>
                    </a:extLst>
                  </p:cNvPr>
                  <p:cNvSpPr/>
                  <p:nvPr/>
                </p:nvSpPr>
                <p:spPr>
                  <a:xfrm>
                    <a:off x="1369835" y="3375846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Rectangle 112">
                    <a:extLst>
                      <a:ext uri="{FF2B5EF4-FFF2-40B4-BE49-F238E27FC236}">
                        <a16:creationId xmlns:a16="http://schemas.microsoft.com/office/drawing/2014/main" id="{AB6C72D5-75D0-4137-A033-50A0FC46D22E}"/>
                      </a:ext>
                    </a:extLst>
                  </p:cNvPr>
                  <p:cNvSpPr/>
                  <p:nvPr/>
                </p:nvSpPr>
                <p:spPr>
                  <a:xfrm>
                    <a:off x="5392489" y="3370189"/>
                    <a:ext cx="321275" cy="4804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82" name="Connecteur droit 71">
                    <a:extLst>
                      <a:ext uri="{FF2B5EF4-FFF2-40B4-BE49-F238E27FC236}">
                        <a16:creationId xmlns:a16="http://schemas.microsoft.com/office/drawing/2014/main" id="{FE01B540-AE0D-43C6-ABD9-3DAF628837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3352986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3" name="Rectangle 115">
                    <a:extLst>
                      <a:ext uri="{FF2B5EF4-FFF2-40B4-BE49-F238E27FC236}">
                        <a16:creationId xmlns:a16="http://schemas.microsoft.com/office/drawing/2014/main" id="{171D4D0A-F10C-415A-8C74-74636C400A9D}"/>
                      </a:ext>
                    </a:extLst>
                  </p:cNvPr>
                  <p:cNvSpPr/>
                  <p:nvPr/>
                </p:nvSpPr>
                <p:spPr>
                  <a:xfrm>
                    <a:off x="5626783" y="3192931"/>
                    <a:ext cx="49614" cy="320071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Rectangle 114">
                    <a:extLst>
                      <a:ext uri="{FF2B5EF4-FFF2-40B4-BE49-F238E27FC236}">
                        <a16:creationId xmlns:a16="http://schemas.microsoft.com/office/drawing/2014/main" id="{35B85730-7053-4F88-B077-97CE90E83BE2}"/>
                      </a:ext>
                    </a:extLst>
                  </p:cNvPr>
                  <p:cNvSpPr/>
                  <p:nvPr/>
                </p:nvSpPr>
                <p:spPr>
                  <a:xfrm>
                    <a:off x="5436486" y="3203960"/>
                    <a:ext cx="45719" cy="31797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5" name="Rectangle 113">
                    <a:extLst>
                      <a:ext uri="{FF2B5EF4-FFF2-40B4-BE49-F238E27FC236}">
                        <a16:creationId xmlns:a16="http://schemas.microsoft.com/office/drawing/2014/main" id="{1A9779A5-4606-433A-AF96-B85E46CCFEF5}"/>
                      </a:ext>
                    </a:extLst>
                  </p:cNvPr>
                  <p:cNvSpPr/>
                  <p:nvPr/>
                </p:nvSpPr>
                <p:spPr>
                  <a:xfrm>
                    <a:off x="5482035" y="3141213"/>
                    <a:ext cx="136009" cy="3808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6" name="Rectangle 88">
                    <a:extLst>
                      <a:ext uri="{FF2B5EF4-FFF2-40B4-BE49-F238E27FC236}">
                        <a16:creationId xmlns:a16="http://schemas.microsoft.com/office/drawing/2014/main" id="{D51BFCB9-F0E9-4E51-89F9-62CA6E585333}"/>
                      </a:ext>
                    </a:extLst>
                  </p:cNvPr>
                  <p:cNvSpPr/>
                  <p:nvPr/>
                </p:nvSpPr>
                <p:spPr>
                  <a:xfrm>
                    <a:off x="1604129" y="3199638"/>
                    <a:ext cx="49614" cy="30459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Rectangle 87">
                    <a:extLst>
                      <a:ext uri="{FF2B5EF4-FFF2-40B4-BE49-F238E27FC236}">
                        <a16:creationId xmlns:a16="http://schemas.microsoft.com/office/drawing/2014/main" id="{A0EAC7C0-A4F0-4779-8CCD-66D4F781AF05}"/>
                      </a:ext>
                    </a:extLst>
                  </p:cNvPr>
                  <p:cNvSpPr/>
                  <p:nvPr/>
                </p:nvSpPr>
                <p:spPr>
                  <a:xfrm>
                    <a:off x="1413832" y="3210133"/>
                    <a:ext cx="45719" cy="302601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Rectangle 85">
                    <a:extLst>
                      <a:ext uri="{FF2B5EF4-FFF2-40B4-BE49-F238E27FC236}">
                        <a16:creationId xmlns:a16="http://schemas.microsoft.com/office/drawing/2014/main" id="{7039C4B7-D2EB-4F36-8CE4-308CB10E381E}"/>
                      </a:ext>
                    </a:extLst>
                  </p:cNvPr>
                  <p:cNvSpPr/>
                  <p:nvPr/>
                </p:nvSpPr>
                <p:spPr>
                  <a:xfrm>
                    <a:off x="1459381" y="3150420"/>
                    <a:ext cx="144747" cy="3624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Rectangle 83">
                    <a:extLst>
                      <a:ext uri="{FF2B5EF4-FFF2-40B4-BE49-F238E27FC236}">
                        <a16:creationId xmlns:a16="http://schemas.microsoft.com/office/drawing/2014/main" id="{A2E75137-5AB2-4D91-AA4C-B2C8627E0C51}"/>
                      </a:ext>
                    </a:extLst>
                  </p:cNvPr>
                  <p:cNvSpPr/>
                  <p:nvPr/>
                </p:nvSpPr>
                <p:spPr>
                  <a:xfrm>
                    <a:off x="5337038" y="348347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Rectangle 76">
                    <a:extLst>
                      <a:ext uri="{FF2B5EF4-FFF2-40B4-BE49-F238E27FC236}">
                        <a16:creationId xmlns:a16="http://schemas.microsoft.com/office/drawing/2014/main" id="{CCF4B2EF-F91F-4299-9BF6-4CD454DCAA5E}"/>
                      </a:ext>
                    </a:extLst>
                  </p:cNvPr>
                  <p:cNvSpPr/>
                  <p:nvPr/>
                </p:nvSpPr>
                <p:spPr>
                  <a:xfrm>
                    <a:off x="1319283" y="348347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69" name="Rectangle 174">
                  <a:extLst>
                    <a:ext uri="{FF2B5EF4-FFF2-40B4-BE49-F238E27FC236}">
                      <a16:creationId xmlns:a16="http://schemas.microsoft.com/office/drawing/2014/main" id="{5106299B-5256-4181-93FC-60394B1D94EB}"/>
                    </a:ext>
                  </a:extLst>
                </p:cNvPr>
                <p:cNvSpPr/>
                <p:nvPr/>
              </p:nvSpPr>
              <p:spPr>
                <a:xfrm>
                  <a:off x="3371152" y="3984446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e 262">
                <a:extLst>
                  <a:ext uri="{FF2B5EF4-FFF2-40B4-BE49-F238E27FC236}">
                    <a16:creationId xmlns:a16="http://schemas.microsoft.com/office/drawing/2014/main" id="{AEB8DC04-83EC-4464-A84A-31AC232D23EE}"/>
                  </a:ext>
                </a:extLst>
              </p:cNvPr>
              <p:cNvGrpSpPr/>
              <p:nvPr/>
            </p:nvGrpSpPr>
            <p:grpSpPr>
              <a:xfrm>
                <a:off x="4392540" y="4225896"/>
                <a:ext cx="3281102" cy="545754"/>
                <a:chOff x="1129445" y="2059255"/>
                <a:chExt cx="4745568" cy="789343"/>
              </a:xfrm>
            </p:grpSpPr>
            <p:grpSp>
              <p:nvGrpSpPr>
                <p:cNvPr id="150" name="Groupe 15">
                  <a:extLst>
                    <a:ext uri="{FF2B5EF4-FFF2-40B4-BE49-F238E27FC236}">
                      <a16:creationId xmlns:a16="http://schemas.microsoft.com/office/drawing/2014/main" id="{17393631-177E-4F21-94F6-EF4E170EC153}"/>
                    </a:ext>
                  </a:extLst>
                </p:cNvPr>
                <p:cNvGrpSpPr/>
                <p:nvPr/>
              </p:nvGrpSpPr>
              <p:grpSpPr>
                <a:xfrm>
                  <a:off x="1129445" y="2365998"/>
                  <a:ext cx="4745567" cy="482600"/>
                  <a:chOff x="1168399" y="1295400"/>
                  <a:chExt cx="4745567" cy="482600"/>
                </a:xfrm>
              </p:grpSpPr>
              <p:sp>
                <p:nvSpPr>
                  <p:cNvPr id="159" name="Rectangle 16">
                    <a:extLst>
                      <a:ext uri="{FF2B5EF4-FFF2-40B4-BE49-F238E27FC236}">
                        <a16:creationId xmlns:a16="http://schemas.microsoft.com/office/drawing/2014/main" id="{EAB62B83-7783-48E9-BE14-F2ABE087C042}"/>
                      </a:ext>
                    </a:extLst>
                  </p:cNvPr>
                  <p:cNvSpPr/>
                  <p:nvPr/>
                </p:nvSpPr>
                <p:spPr>
                  <a:xfrm>
                    <a:off x="1168399" y="1295400"/>
                    <a:ext cx="4745567" cy="4826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0" name="Rectangle 17">
                    <a:extLst>
                      <a:ext uri="{FF2B5EF4-FFF2-40B4-BE49-F238E27FC236}">
                        <a16:creationId xmlns:a16="http://schemas.microsoft.com/office/drawing/2014/main" id="{A5B873F9-BDDA-4D33-9AA2-2785B722A4EA}"/>
                      </a:ext>
                    </a:extLst>
                  </p:cNvPr>
                  <p:cNvSpPr/>
                  <p:nvPr/>
                </p:nvSpPr>
                <p:spPr>
                  <a:xfrm>
                    <a:off x="131928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Rectangle 18">
                    <a:extLst>
                      <a:ext uri="{FF2B5EF4-FFF2-40B4-BE49-F238E27FC236}">
                        <a16:creationId xmlns:a16="http://schemas.microsoft.com/office/drawing/2014/main" id="{3158B424-DDF5-415F-81AB-A54D8DF8FE56}"/>
                      </a:ext>
                    </a:extLst>
                  </p:cNvPr>
                  <p:cNvSpPr/>
                  <p:nvPr/>
                </p:nvSpPr>
                <p:spPr>
                  <a:xfrm>
                    <a:off x="189324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Rectangle 19">
                    <a:extLst>
                      <a:ext uri="{FF2B5EF4-FFF2-40B4-BE49-F238E27FC236}">
                        <a16:creationId xmlns:a16="http://schemas.microsoft.com/office/drawing/2014/main" id="{5C85B378-C857-4415-A9AC-1DFB5AD7928F}"/>
                      </a:ext>
                    </a:extLst>
                  </p:cNvPr>
                  <p:cNvSpPr/>
                  <p:nvPr/>
                </p:nvSpPr>
                <p:spPr>
                  <a:xfrm>
                    <a:off x="246721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Rectangle 20">
                    <a:extLst>
                      <a:ext uri="{FF2B5EF4-FFF2-40B4-BE49-F238E27FC236}">
                        <a16:creationId xmlns:a16="http://schemas.microsoft.com/office/drawing/2014/main" id="{E509B7B4-50F4-4399-BAD4-F79324D2AD05}"/>
                      </a:ext>
                    </a:extLst>
                  </p:cNvPr>
                  <p:cNvSpPr/>
                  <p:nvPr/>
                </p:nvSpPr>
                <p:spPr>
                  <a:xfrm>
                    <a:off x="304117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Rectangle 21">
                    <a:extLst>
                      <a:ext uri="{FF2B5EF4-FFF2-40B4-BE49-F238E27FC236}">
                        <a16:creationId xmlns:a16="http://schemas.microsoft.com/office/drawing/2014/main" id="{0A8E482E-268B-45C4-A3C4-ACDAC9DC8123}"/>
                      </a:ext>
                    </a:extLst>
                  </p:cNvPr>
                  <p:cNvSpPr/>
                  <p:nvPr/>
                </p:nvSpPr>
                <p:spPr>
                  <a:xfrm>
                    <a:off x="361514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Rectangle 22">
                    <a:extLst>
                      <a:ext uri="{FF2B5EF4-FFF2-40B4-BE49-F238E27FC236}">
                        <a16:creationId xmlns:a16="http://schemas.microsoft.com/office/drawing/2014/main" id="{558C2EA6-6D31-4595-BC6F-3698903DDC55}"/>
                      </a:ext>
                    </a:extLst>
                  </p:cNvPr>
                  <p:cNvSpPr/>
                  <p:nvPr/>
                </p:nvSpPr>
                <p:spPr>
                  <a:xfrm>
                    <a:off x="418910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Rectangle 23">
                    <a:extLst>
                      <a:ext uri="{FF2B5EF4-FFF2-40B4-BE49-F238E27FC236}">
                        <a16:creationId xmlns:a16="http://schemas.microsoft.com/office/drawing/2014/main" id="{46F0B984-B3FD-456E-926A-2E348D5B910C}"/>
                      </a:ext>
                    </a:extLst>
                  </p:cNvPr>
                  <p:cNvSpPr/>
                  <p:nvPr/>
                </p:nvSpPr>
                <p:spPr>
                  <a:xfrm>
                    <a:off x="476307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Rectangle 24">
                    <a:extLst>
                      <a:ext uri="{FF2B5EF4-FFF2-40B4-BE49-F238E27FC236}">
                        <a16:creationId xmlns:a16="http://schemas.microsoft.com/office/drawing/2014/main" id="{F3532E51-DF9D-4A61-8185-552906A42D59}"/>
                      </a:ext>
                    </a:extLst>
                  </p:cNvPr>
                  <p:cNvSpPr/>
                  <p:nvPr/>
                </p:nvSpPr>
                <p:spPr>
                  <a:xfrm>
                    <a:off x="533703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51" name="Rectangle 25">
                  <a:extLst>
                    <a:ext uri="{FF2B5EF4-FFF2-40B4-BE49-F238E27FC236}">
                      <a16:creationId xmlns:a16="http://schemas.microsoft.com/office/drawing/2014/main" id="{CB4CE821-B086-49D0-BFAE-39C31A36764C}"/>
                    </a:ext>
                  </a:extLst>
                </p:cNvPr>
                <p:cNvSpPr/>
                <p:nvPr/>
              </p:nvSpPr>
              <p:spPr>
                <a:xfrm>
                  <a:off x="1129445" y="2261936"/>
                  <a:ext cx="4745567" cy="10434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Rectangle 29">
                  <a:extLst>
                    <a:ext uri="{FF2B5EF4-FFF2-40B4-BE49-F238E27FC236}">
                      <a16:creationId xmlns:a16="http://schemas.microsoft.com/office/drawing/2014/main" id="{00C58714-EFA4-4F2D-851B-962C3300B43B}"/>
                    </a:ext>
                  </a:extLst>
                </p:cNvPr>
                <p:cNvSpPr/>
                <p:nvPr/>
              </p:nvSpPr>
              <p:spPr>
                <a:xfrm>
                  <a:off x="1404744" y="2268541"/>
                  <a:ext cx="26125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Rectangle 30">
                  <a:extLst>
                    <a:ext uri="{FF2B5EF4-FFF2-40B4-BE49-F238E27FC236}">
                      <a16:creationId xmlns:a16="http://schemas.microsoft.com/office/drawing/2014/main" id="{DB7D6F0F-0EA0-4167-9672-5C2DBB57F100}"/>
                    </a:ext>
                  </a:extLst>
                </p:cNvPr>
                <p:cNvSpPr/>
                <p:nvPr/>
              </p:nvSpPr>
              <p:spPr>
                <a:xfrm>
                  <a:off x="5422499" y="2263651"/>
                  <a:ext cx="26125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4" name="Groupe 168">
                  <a:extLst>
                    <a:ext uri="{FF2B5EF4-FFF2-40B4-BE49-F238E27FC236}">
                      <a16:creationId xmlns:a16="http://schemas.microsoft.com/office/drawing/2014/main" id="{A01120EF-B556-43DD-8EF1-8E6314E56A28}"/>
                    </a:ext>
                  </a:extLst>
                </p:cNvPr>
                <p:cNvGrpSpPr/>
                <p:nvPr/>
              </p:nvGrpSpPr>
              <p:grpSpPr>
                <a:xfrm>
                  <a:off x="1129445" y="2059255"/>
                  <a:ext cx="4745568" cy="202341"/>
                  <a:chOff x="1168397" y="2059737"/>
                  <a:chExt cx="4745568" cy="202341"/>
                </a:xfrm>
              </p:grpSpPr>
              <p:sp>
                <p:nvSpPr>
                  <p:cNvPr id="156" name="Rectangle 26">
                    <a:extLst>
                      <a:ext uri="{FF2B5EF4-FFF2-40B4-BE49-F238E27FC236}">
                        <a16:creationId xmlns:a16="http://schemas.microsoft.com/office/drawing/2014/main" id="{700C5D53-6B91-4098-A47A-282B9AA47B80}"/>
                      </a:ext>
                    </a:extLst>
                  </p:cNvPr>
                  <p:cNvSpPr/>
                  <p:nvPr/>
                </p:nvSpPr>
                <p:spPr>
                  <a:xfrm>
                    <a:off x="1168398" y="2105455"/>
                    <a:ext cx="4745567" cy="13798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57" name="Rectangle 31">
                    <a:extLst>
                      <a:ext uri="{FF2B5EF4-FFF2-40B4-BE49-F238E27FC236}">
                        <a16:creationId xmlns:a16="http://schemas.microsoft.com/office/drawing/2014/main" id="{6401ACF5-8DBA-42FF-984F-1E97E7FF7D94}"/>
                      </a:ext>
                    </a:extLst>
                  </p:cNvPr>
                  <p:cNvSpPr/>
                  <p:nvPr/>
                </p:nvSpPr>
                <p:spPr>
                  <a:xfrm>
                    <a:off x="1168398" y="2059737"/>
                    <a:ext cx="474556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58" name="Connecteur droit 28">
                    <a:extLst>
                      <a:ext uri="{FF2B5EF4-FFF2-40B4-BE49-F238E27FC236}">
                        <a16:creationId xmlns:a16="http://schemas.microsoft.com/office/drawing/2014/main" id="{9525B561-27FF-4970-9223-E4F0031EF8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2262078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5" name="Rectangle 175">
                  <a:extLst>
                    <a:ext uri="{FF2B5EF4-FFF2-40B4-BE49-F238E27FC236}">
                      <a16:creationId xmlns:a16="http://schemas.microsoft.com/office/drawing/2014/main" id="{80BBACCD-9810-4A6F-BF12-6E4CB8204980}"/>
                    </a:ext>
                  </a:extLst>
                </p:cNvPr>
                <p:cNvSpPr/>
                <p:nvPr/>
              </p:nvSpPr>
              <p:spPr>
                <a:xfrm>
                  <a:off x="3341590" y="2283575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" name="Groupe 266">
                <a:extLst>
                  <a:ext uri="{FF2B5EF4-FFF2-40B4-BE49-F238E27FC236}">
                    <a16:creationId xmlns:a16="http://schemas.microsoft.com/office/drawing/2014/main" id="{34308340-1403-402D-B3FC-740DD13CD80A}"/>
                  </a:ext>
                </a:extLst>
              </p:cNvPr>
              <p:cNvGrpSpPr/>
              <p:nvPr/>
            </p:nvGrpSpPr>
            <p:grpSpPr>
              <a:xfrm>
                <a:off x="8182186" y="5359817"/>
                <a:ext cx="3283266" cy="719860"/>
                <a:chOff x="6786527" y="1294860"/>
                <a:chExt cx="4748698" cy="1041157"/>
              </a:xfrm>
            </p:grpSpPr>
            <p:grpSp>
              <p:nvGrpSpPr>
                <p:cNvPr id="120" name="Groupe 176">
                  <a:extLst>
                    <a:ext uri="{FF2B5EF4-FFF2-40B4-BE49-F238E27FC236}">
                      <a16:creationId xmlns:a16="http://schemas.microsoft.com/office/drawing/2014/main" id="{F9E3D6C6-D696-45ED-A7B0-5321D53320D3}"/>
                    </a:ext>
                  </a:extLst>
                </p:cNvPr>
                <p:cNvGrpSpPr/>
                <p:nvPr/>
              </p:nvGrpSpPr>
              <p:grpSpPr>
                <a:xfrm>
                  <a:off x="6786527" y="1294860"/>
                  <a:ext cx="4748698" cy="1041157"/>
                  <a:chOff x="1168397" y="5457777"/>
                  <a:chExt cx="4748698" cy="1041157"/>
                </a:xfrm>
              </p:grpSpPr>
              <p:sp>
                <p:nvSpPr>
                  <p:cNvPr id="122" name="Rectangle 143">
                    <a:extLst>
                      <a:ext uri="{FF2B5EF4-FFF2-40B4-BE49-F238E27FC236}">
                        <a16:creationId xmlns:a16="http://schemas.microsoft.com/office/drawing/2014/main" id="{B7779DC0-A388-4B57-83DF-A436BF2C0B8A}"/>
                      </a:ext>
                    </a:extLst>
                  </p:cNvPr>
                  <p:cNvSpPr/>
                  <p:nvPr/>
                </p:nvSpPr>
                <p:spPr>
                  <a:xfrm>
                    <a:off x="1171528" y="6016334"/>
                    <a:ext cx="4745567" cy="4826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Rectangle 144">
                    <a:extLst>
                      <a:ext uri="{FF2B5EF4-FFF2-40B4-BE49-F238E27FC236}">
                        <a16:creationId xmlns:a16="http://schemas.microsoft.com/office/drawing/2014/main" id="{67DEFBE9-C38D-4CB0-B07C-9CFE66F79123}"/>
                      </a:ext>
                    </a:extLst>
                  </p:cNvPr>
                  <p:cNvSpPr/>
                  <p:nvPr/>
                </p:nvSpPr>
                <p:spPr>
                  <a:xfrm>
                    <a:off x="189324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Rectangle 145">
                    <a:extLst>
                      <a:ext uri="{FF2B5EF4-FFF2-40B4-BE49-F238E27FC236}">
                        <a16:creationId xmlns:a16="http://schemas.microsoft.com/office/drawing/2014/main" id="{05625516-0D6D-4B6E-A669-5AF74B4B271C}"/>
                      </a:ext>
                    </a:extLst>
                  </p:cNvPr>
                  <p:cNvSpPr/>
                  <p:nvPr/>
                </p:nvSpPr>
                <p:spPr>
                  <a:xfrm>
                    <a:off x="246721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Rectangle 146">
                    <a:extLst>
                      <a:ext uri="{FF2B5EF4-FFF2-40B4-BE49-F238E27FC236}">
                        <a16:creationId xmlns:a16="http://schemas.microsoft.com/office/drawing/2014/main" id="{BB02B1FB-149A-49EE-8488-1702A8DDF7C0}"/>
                      </a:ext>
                    </a:extLst>
                  </p:cNvPr>
                  <p:cNvSpPr/>
                  <p:nvPr/>
                </p:nvSpPr>
                <p:spPr>
                  <a:xfrm>
                    <a:off x="304117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Rectangle 147">
                    <a:extLst>
                      <a:ext uri="{FF2B5EF4-FFF2-40B4-BE49-F238E27FC236}">
                        <a16:creationId xmlns:a16="http://schemas.microsoft.com/office/drawing/2014/main" id="{0CED2E11-68D2-4C07-9E3B-215F0B15C196}"/>
                      </a:ext>
                    </a:extLst>
                  </p:cNvPr>
                  <p:cNvSpPr/>
                  <p:nvPr/>
                </p:nvSpPr>
                <p:spPr>
                  <a:xfrm>
                    <a:off x="361514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Rectangle 148">
                    <a:extLst>
                      <a:ext uri="{FF2B5EF4-FFF2-40B4-BE49-F238E27FC236}">
                        <a16:creationId xmlns:a16="http://schemas.microsoft.com/office/drawing/2014/main" id="{1C28516D-BD6D-42E2-AC7A-D4F691B8071D}"/>
                      </a:ext>
                    </a:extLst>
                  </p:cNvPr>
                  <p:cNvSpPr/>
                  <p:nvPr/>
                </p:nvSpPr>
                <p:spPr>
                  <a:xfrm>
                    <a:off x="418910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Rectangle 149">
                    <a:extLst>
                      <a:ext uri="{FF2B5EF4-FFF2-40B4-BE49-F238E27FC236}">
                        <a16:creationId xmlns:a16="http://schemas.microsoft.com/office/drawing/2014/main" id="{283C1A1B-7698-4418-8FCC-BF4750BA2461}"/>
                      </a:ext>
                    </a:extLst>
                  </p:cNvPr>
                  <p:cNvSpPr/>
                  <p:nvPr/>
                </p:nvSpPr>
                <p:spPr>
                  <a:xfrm>
                    <a:off x="476307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Rectangle 150">
                    <a:extLst>
                      <a:ext uri="{FF2B5EF4-FFF2-40B4-BE49-F238E27FC236}">
                        <a16:creationId xmlns:a16="http://schemas.microsoft.com/office/drawing/2014/main" id="{891AF2D7-83F2-4B3B-A3D3-5D4711E081A8}"/>
                      </a:ext>
                    </a:extLst>
                  </p:cNvPr>
                  <p:cNvSpPr/>
                  <p:nvPr/>
                </p:nvSpPr>
                <p:spPr>
                  <a:xfrm>
                    <a:off x="1168398" y="5900984"/>
                    <a:ext cx="4745567" cy="115352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Rectangle 151">
                    <a:extLst>
                      <a:ext uri="{FF2B5EF4-FFF2-40B4-BE49-F238E27FC236}">
                        <a16:creationId xmlns:a16="http://schemas.microsoft.com/office/drawing/2014/main" id="{D940C3EE-10C0-4230-B45D-0F71E88C534E}"/>
                      </a:ext>
                    </a:extLst>
                  </p:cNvPr>
                  <p:cNvSpPr/>
                  <p:nvPr/>
                </p:nvSpPr>
                <p:spPr>
                  <a:xfrm>
                    <a:off x="1168397" y="5755358"/>
                    <a:ext cx="4745567" cy="12276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Rectangle 152">
                    <a:extLst>
                      <a:ext uri="{FF2B5EF4-FFF2-40B4-BE49-F238E27FC236}">
                        <a16:creationId xmlns:a16="http://schemas.microsoft.com/office/drawing/2014/main" id="{58EE09A3-F640-46D2-B9C5-8A815E9E5E29}"/>
                      </a:ext>
                    </a:extLst>
                  </p:cNvPr>
                  <p:cNvSpPr/>
                  <p:nvPr/>
                </p:nvSpPr>
                <p:spPr>
                  <a:xfrm>
                    <a:off x="1369835" y="5908706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Rectangle 153">
                    <a:extLst>
                      <a:ext uri="{FF2B5EF4-FFF2-40B4-BE49-F238E27FC236}">
                        <a16:creationId xmlns:a16="http://schemas.microsoft.com/office/drawing/2014/main" id="{C7266866-BD50-4220-96C6-B055125B4ADF}"/>
                      </a:ext>
                    </a:extLst>
                  </p:cNvPr>
                  <p:cNvSpPr/>
                  <p:nvPr/>
                </p:nvSpPr>
                <p:spPr>
                  <a:xfrm>
                    <a:off x="5392489" y="5903049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33" name="Connecteur droit 154">
                    <a:extLst>
                      <a:ext uri="{FF2B5EF4-FFF2-40B4-BE49-F238E27FC236}">
                        <a16:creationId xmlns:a16="http://schemas.microsoft.com/office/drawing/2014/main" id="{586830BE-D829-4F9C-B3CC-0393ACE3C6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5885846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Rectangle 155">
                    <a:extLst>
                      <a:ext uri="{FF2B5EF4-FFF2-40B4-BE49-F238E27FC236}">
                        <a16:creationId xmlns:a16="http://schemas.microsoft.com/office/drawing/2014/main" id="{125A1477-4955-4B39-B561-CEF176A1DA99}"/>
                      </a:ext>
                    </a:extLst>
                  </p:cNvPr>
                  <p:cNvSpPr/>
                  <p:nvPr/>
                </p:nvSpPr>
                <p:spPr>
                  <a:xfrm>
                    <a:off x="5626783" y="5755358"/>
                    <a:ext cx="49614" cy="29050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Rectangle 156">
                    <a:extLst>
                      <a:ext uri="{FF2B5EF4-FFF2-40B4-BE49-F238E27FC236}">
                        <a16:creationId xmlns:a16="http://schemas.microsoft.com/office/drawing/2014/main" id="{4055F01F-0FD0-48FC-95F1-7820E04FCF08}"/>
                      </a:ext>
                    </a:extLst>
                  </p:cNvPr>
                  <p:cNvSpPr/>
                  <p:nvPr/>
                </p:nvSpPr>
                <p:spPr>
                  <a:xfrm>
                    <a:off x="5430484" y="5755358"/>
                    <a:ext cx="51721" cy="29943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Rectangle 157">
                    <a:extLst>
                      <a:ext uri="{FF2B5EF4-FFF2-40B4-BE49-F238E27FC236}">
                        <a16:creationId xmlns:a16="http://schemas.microsoft.com/office/drawing/2014/main" id="{AED3149B-E56D-4563-9981-4DB7C5A92BBF}"/>
                      </a:ext>
                    </a:extLst>
                  </p:cNvPr>
                  <p:cNvSpPr/>
                  <p:nvPr/>
                </p:nvSpPr>
                <p:spPr>
                  <a:xfrm>
                    <a:off x="5482035" y="5674073"/>
                    <a:ext cx="136009" cy="3808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Rectangle 158">
                    <a:extLst>
                      <a:ext uri="{FF2B5EF4-FFF2-40B4-BE49-F238E27FC236}">
                        <a16:creationId xmlns:a16="http://schemas.microsoft.com/office/drawing/2014/main" id="{5C0C08A5-A727-44B1-8456-0B97402AE3EE}"/>
                      </a:ext>
                    </a:extLst>
                  </p:cNvPr>
                  <p:cNvSpPr/>
                  <p:nvPr/>
                </p:nvSpPr>
                <p:spPr>
                  <a:xfrm>
                    <a:off x="1604128" y="5755358"/>
                    <a:ext cx="51551" cy="2817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Rectangle 159">
                    <a:extLst>
                      <a:ext uri="{FF2B5EF4-FFF2-40B4-BE49-F238E27FC236}">
                        <a16:creationId xmlns:a16="http://schemas.microsoft.com/office/drawing/2014/main" id="{C5D3E33D-B129-4631-A996-53CA6F9C7CDE}"/>
                      </a:ext>
                    </a:extLst>
                  </p:cNvPr>
                  <p:cNvSpPr/>
                  <p:nvPr/>
                </p:nvSpPr>
                <p:spPr>
                  <a:xfrm>
                    <a:off x="1403928" y="5755358"/>
                    <a:ext cx="55624" cy="29023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Rectangle 160">
                    <a:extLst>
                      <a:ext uri="{FF2B5EF4-FFF2-40B4-BE49-F238E27FC236}">
                        <a16:creationId xmlns:a16="http://schemas.microsoft.com/office/drawing/2014/main" id="{13D42A15-E97A-4FCE-AFF7-A82F689F11CD}"/>
                      </a:ext>
                    </a:extLst>
                  </p:cNvPr>
                  <p:cNvSpPr/>
                  <p:nvPr/>
                </p:nvSpPr>
                <p:spPr>
                  <a:xfrm>
                    <a:off x="1459381" y="5683280"/>
                    <a:ext cx="144747" cy="3624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Rectangle 161">
                    <a:extLst>
                      <a:ext uri="{FF2B5EF4-FFF2-40B4-BE49-F238E27FC236}">
                        <a16:creationId xmlns:a16="http://schemas.microsoft.com/office/drawing/2014/main" id="{E905C1D8-EA1A-42D3-A8A7-54D249BDD159}"/>
                      </a:ext>
                    </a:extLst>
                  </p:cNvPr>
                  <p:cNvSpPr/>
                  <p:nvPr/>
                </p:nvSpPr>
                <p:spPr>
                  <a:xfrm>
                    <a:off x="533703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Rectangle 162">
                    <a:extLst>
                      <a:ext uri="{FF2B5EF4-FFF2-40B4-BE49-F238E27FC236}">
                        <a16:creationId xmlns:a16="http://schemas.microsoft.com/office/drawing/2014/main" id="{C5D8B182-F911-4376-ADF8-411EB5381069}"/>
                      </a:ext>
                    </a:extLst>
                  </p:cNvPr>
                  <p:cNvSpPr/>
                  <p:nvPr/>
                </p:nvSpPr>
                <p:spPr>
                  <a:xfrm>
                    <a:off x="131928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Rectangle 163">
                    <a:extLst>
                      <a:ext uri="{FF2B5EF4-FFF2-40B4-BE49-F238E27FC236}">
                        <a16:creationId xmlns:a16="http://schemas.microsoft.com/office/drawing/2014/main" id="{651AB5DF-5EBF-4543-9A0A-FDB51DFE91D7}"/>
                      </a:ext>
                    </a:extLst>
                  </p:cNvPr>
                  <p:cNvSpPr/>
                  <p:nvPr/>
                </p:nvSpPr>
                <p:spPr>
                  <a:xfrm>
                    <a:off x="1168397" y="5671548"/>
                    <a:ext cx="4745567" cy="79459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Rectangle 166">
                    <a:extLst>
                      <a:ext uri="{FF2B5EF4-FFF2-40B4-BE49-F238E27FC236}">
                        <a16:creationId xmlns:a16="http://schemas.microsoft.com/office/drawing/2014/main" id="{F1D47EB5-309B-4156-8D3E-C0CAA3E218F1}"/>
                      </a:ext>
                    </a:extLst>
                  </p:cNvPr>
                  <p:cNvSpPr/>
                  <p:nvPr/>
                </p:nvSpPr>
                <p:spPr>
                  <a:xfrm>
                    <a:off x="5482035" y="5683280"/>
                    <a:ext cx="136009" cy="33293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Rectangle 167">
                    <a:extLst>
                      <a:ext uri="{FF2B5EF4-FFF2-40B4-BE49-F238E27FC236}">
                        <a16:creationId xmlns:a16="http://schemas.microsoft.com/office/drawing/2014/main" id="{1ADF2573-A7C9-44B0-A76C-4EF2A27576A2}"/>
                      </a:ext>
                    </a:extLst>
                  </p:cNvPr>
                  <p:cNvSpPr/>
                  <p:nvPr/>
                </p:nvSpPr>
                <p:spPr>
                  <a:xfrm>
                    <a:off x="1450642" y="5725710"/>
                    <a:ext cx="153486" cy="29943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5" name="Groupe 169">
                    <a:extLst>
                      <a:ext uri="{FF2B5EF4-FFF2-40B4-BE49-F238E27FC236}">
                        <a16:creationId xmlns:a16="http://schemas.microsoft.com/office/drawing/2014/main" id="{59E27B58-B588-4306-BD8F-B2D733186E85}"/>
                      </a:ext>
                    </a:extLst>
                  </p:cNvPr>
                  <p:cNvGrpSpPr/>
                  <p:nvPr/>
                </p:nvGrpSpPr>
                <p:grpSpPr>
                  <a:xfrm>
                    <a:off x="1168397" y="5457777"/>
                    <a:ext cx="4745568" cy="202341"/>
                    <a:chOff x="1168397" y="2059737"/>
                    <a:chExt cx="4745568" cy="202341"/>
                  </a:xfrm>
                </p:grpSpPr>
                <p:sp>
                  <p:nvSpPr>
                    <p:cNvPr id="147" name="Rectangle 170">
                      <a:extLst>
                        <a:ext uri="{FF2B5EF4-FFF2-40B4-BE49-F238E27FC236}">
                          <a16:creationId xmlns:a16="http://schemas.microsoft.com/office/drawing/2014/main" id="{001E3E3E-C274-4C5E-A6D8-9D5657B7DF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2105455"/>
                      <a:ext cx="4745567" cy="13798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48" name="Rectangle 171">
                      <a:extLst>
                        <a:ext uri="{FF2B5EF4-FFF2-40B4-BE49-F238E27FC236}">
                          <a16:creationId xmlns:a16="http://schemas.microsoft.com/office/drawing/2014/main" id="{C8A2E354-0463-4EB2-B718-15D9B8F649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2059737"/>
                      <a:ext cx="4745567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49" name="Connecteur droit 172">
                      <a:extLst>
                        <a:ext uri="{FF2B5EF4-FFF2-40B4-BE49-F238E27FC236}">
                          <a16:creationId xmlns:a16="http://schemas.microsoft.com/office/drawing/2014/main" id="{5751C5BA-75AA-42A3-99A9-406F0B40B2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68397" y="2262078"/>
                      <a:ext cx="4745567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6" name="Rectangle 173">
                    <a:extLst>
                      <a:ext uri="{FF2B5EF4-FFF2-40B4-BE49-F238E27FC236}">
                        <a16:creationId xmlns:a16="http://schemas.microsoft.com/office/drawing/2014/main" id="{6ABCA28A-6301-46DD-86CF-19F088963E87}"/>
                      </a:ext>
                    </a:extLst>
                  </p:cNvPr>
                  <p:cNvSpPr/>
                  <p:nvPr/>
                </p:nvSpPr>
                <p:spPr>
                  <a:xfrm>
                    <a:off x="3371152" y="5900476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1" name="Rectangle 265">
                  <a:extLst>
                    <a:ext uri="{FF2B5EF4-FFF2-40B4-BE49-F238E27FC236}">
                      <a16:creationId xmlns:a16="http://schemas.microsoft.com/office/drawing/2014/main" id="{E6FCCF8E-96B9-4968-BB84-E5B71EA56B3E}"/>
                    </a:ext>
                  </a:extLst>
                </p:cNvPr>
                <p:cNvSpPr/>
                <p:nvPr/>
              </p:nvSpPr>
              <p:spPr>
                <a:xfrm>
                  <a:off x="8995099" y="1508244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" name="Groupe 270">
                <a:extLst>
                  <a:ext uri="{FF2B5EF4-FFF2-40B4-BE49-F238E27FC236}">
                    <a16:creationId xmlns:a16="http://schemas.microsoft.com/office/drawing/2014/main" id="{D8A51A69-E28D-4C54-AD36-CB0CDCDEACA7}"/>
                  </a:ext>
                </a:extLst>
              </p:cNvPr>
              <p:cNvGrpSpPr/>
              <p:nvPr/>
            </p:nvGrpSpPr>
            <p:grpSpPr>
              <a:xfrm>
                <a:off x="4392759" y="5324979"/>
                <a:ext cx="3283266" cy="750249"/>
                <a:chOff x="6786527" y="3067189"/>
                <a:chExt cx="4748698" cy="1085110"/>
              </a:xfrm>
            </p:grpSpPr>
            <p:grpSp>
              <p:nvGrpSpPr>
                <p:cNvPr id="85" name="Groupe 209">
                  <a:extLst>
                    <a:ext uri="{FF2B5EF4-FFF2-40B4-BE49-F238E27FC236}">
                      <a16:creationId xmlns:a16="http://schemas.microsoft.com/office/drawing/2014/main" id="{B1F452B5-FEB2-4E44-9593-6F5290B55AA9}"/>
                    </a:ext>
                  </a:extLst>
                </p:cNvPr>
                <p:cNvGrpSpPr/>
                <p:nvPr/>
              </p:nvGrpSpPr>
              <p:grpSpPr>
                <a:xfrm>
                  <a:off x="6786527" y="3067189"/>
                  <a:ext cx="4748698" cy="1085110"/>
                  <a:chOff x="6776472" y="1244184"/>
                  <a:chExt cx="4748698" cy="1085110"/>
                </a:xfrm>
              </p:grpSpPr>
              <p:grpSp>
                <p:nvGrpSpPr>
                  <p:cNvPr id="88" name="Groupe 177">
                    <a:extLst>
                      <a:ext uri="{FF2B5EF4-FFF2-40B4-BE49-F238E27FC236}">
                        <a16:creationId xmlns:a16="http://schemas.microsoft.com/office/drawing/2014/main" id="{68859FBB-47C6-476D-AEC5-69CDE1F7440B}"/>
                      </a:ext>
                    </a:extLst>
                  </p:cNvPr>
                  <p:cNvGrpSpPr/>
                  <p:nvPr/>
                </p:nvGrpSpPr>
                <p:grpSpPr>
                  <a:xfrm>
                    <a:off x="6776472" y="1288137"/>
                    <a:ext cx="4748698" cy="1041157"/>
                    <a:chOff x="1168397" y="5457777"/>
                    <a:chExt cx="4748698" cy="1041157"/>
                  </a:xfrm>
                </p:grpSpPr>
                <p:sp>
                  <p:nvSpPr>
                    <p:cNvPr id="92" name="Rectangle 178">
                      <a:extLst>
                        <a:ext uri="{FF2B5EF4-FFF2-40B4-BE49-F238E27FC236}">
                          <a16:creationId xmlns:a16="http://schemas.microsoft.com/office/drawing/2014/main" id="{B1667491-1276-438C-B9E6-828B0AFB0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1528" y="6016334"/>
                      <a:ext cx="4745567" cy="48260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3" name="Rectangle 179">
                      <a:extLst>
                        <a:ext uri="{FF2B5EF4-FFF2-40B4-BE49-F238E27FC236}">
                          <a16:creationId xmlns:a16="http://schemas.microsoft.com/office/drawing/2014/main" id="{FD3745EC-8634-4AD4-9B9F-DF50C7063F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3248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Rectangle 180">
                      <a:extLst>
                        <a:ext uri="{FF2B5EF4-FFF2-40B4-BE49-F238E27FC236}">
                          <a16:creationId xmlns:a16="http://schemas.microsoft.com/office/drawing/2014/main" id="{B32ECDCC-5764-483E-8221-9F751F8CE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7213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Rectangle 181">
                      <a:extLst>
                        <a:ext uri="{FF2B5EF4-FFF2-40B4-BE49-F238E27FC236}">
                          <a16:creationId xmlns:a16="http://schemas.microsoft.com/office/drawing/2014/main" id="{746D71AF-B88D-48A8-982B-A652EB727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1178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Rectangle 182">
                      <a:extLst>
                        <a:ext uri="{FF2B5EF4-FFF2-40B4-BE49-F238E27FC236}">
                          <a16:creationId xmlns:a16="http://schemas.microsoft.com/office/drawing/2014/main" id="{BE7D9E50-070F-4642-8092-B59D88601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5143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7" name="Rectangle 183">
                      <a:extLst>
                        <a:ext uri="{FF2B5EF4-FFF2-40B4-BE49-F238E27FC236}">
                          <a16:creationId xmlns:a16="http://schemas.microsoft.com/office/drawing/2014/main" id="{2139F5DB-FF02-479A-9709-F1EBC93361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9108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8" name="Rectangle 184">
                      <a:extLst>
                        <a:ext uri="{FF2B5EF4-FFF2-40B4-BE49-F238E27FC236}">
                          <a16:creationId xmlns:a16="http://schemas.microsoft.com/office/drawing/2014/main" id="{C41FC266-CDB6-4E14-8074-00DE2AA0A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073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9" name="Rectangle 185">
                      <a:extLst>
                        <a:ext uri="{FF2B5EF4-FFF2-40B4-BE49-F238E27FC236}">
                          <a16:creationId xmlns:a16="http://schemas.microsoft.com/office/drawing/2014/main" id="{86B35DA4-086D-442D-9B10-9C0FB47AA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5900984"/>
                      <a:ext cx="4745567" cy="115352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0" name="Rectangle 186">
                      <a:extLst>
                        <a:ext uri="{FF2B5EF4-FFF2-40B4-BE49-F238E27FC236}">
                          <a16:creationId xmlns:a16="http://schemas.microsoft.com/office/drawing/2014/main" id="{3F33D94C-6D8F-4609-8EB1-403D0C94D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7" y="5755358"/>
                      <a:ext cx="4745567" cy="122766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1" name="Rectangle 187">
                      <a:extLst>
                        <a:ext uri="{FF2B5EF4-FFF2-40B4-BE49-F238E27FC236}">
                          <a16:creationId xmlns:a16="http://schemas.microsoft.com/office/drawing/2014/main" id="{18421BEA-1C29-4D41-B0E1-D69A5452DB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9835" y="5908706"/>
                      <a:ext cx="321275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2" name="Rectangle 188">
                      <a:extLst>
                        <a:ext uri="{FF2B5EF4-FFF2-40B4-BE49-F238E27FC236}">
                          <a16:creationId xmlns:a16="http://schemas.microsoft.com/office/drawing/2014/main" id="{3E1ACD8C-7A8E-491E-872E-37BE4916B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2489" y="5903049"/>
                      <a:ext cx="321275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03" name="Connecteur droit 189">
                      <a:extLst>
                        <a:ext uri="{FF2B5EF4-FFF2-40B4-BE49-F238E27FC236}">
                          <a16:creationId xmlns:a16="http://schemas.microsoft.com/office/drawing/2014/main" id="{79270513-548E-4BA2-91DC-5A97044DD4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68397" y="5885846"/>
                      <a:ext cx="4745567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4" name="Rectangle 190">
                      <a:extLst>
                        <a:ext uri="{FF2B5EF4-FFF2-40B4-BE49-F238E27FC236}">
                          <a16:creationId xmlns:a16="http://schemas.microsoft.com/office/drawing/2014/main" id="{7F805ABF-81DF-4EEA-BED8-B5AE79B42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6783" y="5755358"/>
                      <a:ext cx="49614" cy="290504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5" name="Rectangle 191">
                      <a:extLst>
                        <a:ext uri="{FF2B5EF4-FFF2-40B4-BE49-F238E27FC236}">
                          <a16:creationId xmlns:a16="http://schemas.microsoft.com/office/drawing/2014/main" id="{66195AD3-349B-43DA-A6F2-356FB88FE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484" y="5755358"/>
                      <a:ext cx="51721" cy="29943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6" name="Rectangle 192">
                      <a:extLst>
                        <a:ext uri="{FF2B5EF4-FFF2-40B4-BE49-F238E27FC236}">
                          <a16:creationId xmlns:a16="http://schemas.microsoft.com/office/drawing/2014/main" id="{CF021CBC-8D19-4A84-AADC-023FC747D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035" y="5674073"/>
                      <a:ext cx="136009" cy="38084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7" name="Rectangle 193">
                      <a:extLst>
                        <a:ext uri="{FF2B5EF4-FFF2-40B4-BE49-F238E27FC236}">
                          <a16:creationId xmlns:a16="http://schemas.microsoft.com/office/drawing/2014/main" id="{92BB94BB-6C42-4141-8945-4AA70DDFFB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4128" y="5755358"/>
                      <a:ext cx="51551" cy="28173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8" name="Rectangle 194">
                      <a:extLst>
                        <a:ext uri="{FF2B5EF4-FFF2-40B4-BE49-F238E27FC236}">
                          <a16:creationId xmlns:a16="http://schemas.microsoft.com/office/drawing/2014/main" id="{2CC7A538-F62F-4A7A-857E-DE39DB06F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3928" y="5755358"/>
                      <a:ext cx="55624" cy="29023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9" name="Rectangle 195">
                      <a:extLst>
                        <a:ext uri="{FF2B5EF4-FFF2-40B4-BE49-F238E27FC236}">
                          <a16:creationId xmlns:a16="http://schemas.microsoft.com/office/drawing/2014/main" id="{1995D229-08CE-4BBF-B1E7-A92598273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381" y="5683280"/>
                      <a:ext cx="144747" cy="3624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" name="Rectangle 196">
                      <a:extLst>
                        <a:ext uri="{FF2B5EF4-FFF2-40B4-BE49-F238E27FC236}">
                          <a16:creationId xmlns:a16="http://schemas.microsoft.com/office/drawing/2014/main" id="{BA539A36-ED67-4E75-94D1-B2E77DB373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7038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" name="Rectangle 197">
                      <a:extLst>
                        <a:ext uri="{FF2B5EF4-FFF2-40B4-BE49-F238E27FC236}">
                          <a16:creationId xmlns:a16="http://schemas.microsoft.com/office/drawing/2014/main" id="{7D651832-1DC7-441F-98C5-5A6104A2E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9283" y="6016335"/>
                      <a:ext cx="432179" cy="5572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2" name="Rectangle 198">
                      <a:extLst>
                        <a:ext uri="{FF2B5EF4-FFF2-40B4-BE49-F238E27FC236}">
                          <a16:creationId xmlns:a16="http://schemas.microsoft.com/office/drawing/2014/main" id="{96AB1459-03DA-4E27-BF7D-F58E47B39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7" y="5671548"/>
                      <a:ext cx="4745567" cy="79459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3" name="Rectangle 199">
                      <a:extLst>
                        <a:ext uri="{FF2B5EF4-FFF2-40B4-BE49-F238E27FC236}">
                          <a16:creationId xmlns:a16="http://schemas.microsoft.com/office/drawing/2014/main" id="{6AF4FCBF-1318-4F45-ACD5-3127A5DCA0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035" y="5683280"/>
                      <a:ext cx="136009" cy="332934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Rectangle 200">
                      <a:extLst>
                        <a:ext uri="{FF2B5EF4-FFF2-40B4-BE49-F238E27FC236}">
                          <a16:creationId xmlns:a16="http://schemas.microsoft.com/office/drawing/2014/main" id="{2F601264-5DD4-4434-8223-54311DDA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0642" y="5725710"/>
                      <a:ext cx="153486" cy="299436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115" name="Groupe 201">
                      <a:extLst>
                        <a:ext uri="{FF2B5EF4-FFF2-40B4-BE49-F238E27FC236}">
                          <a16:creationId xmlns:a16="http://schemas.microsoft.com/office/drawing/2014/main" id="{669CC62F-F3AF-494E-BC4C-ED2BAA33DA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68397" y="5457777"/>
                      <a:ext cx="4745568" cy="202341"/>
                      <a:chOff x="1168397" y="2059737"/>
                      <a:chExt cx="4745568" cy="202341"/>
                    </a:xfrm>
                  </p:grpSpPr>
                  <p:sp>
                    <p:nvSpPr>
                      <p:cNvPr id="117" name="Rectangle 203">
                        <a:extLst>
                          <a:ext uri="{FF2B5EF4-FFF2-40B4-BE49-F238E27FC236}">
                            <a16:creationId xmlns:a16="http://schemas.microsoft.com/office/drawing/2014/main" id="{E205BB91-608A-4648-BC92-E414322B11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8398" y="2105455"/>
                        <a:ext cx="4745567" cy="13798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/>
                      </a:p>
                    </p:txBody>
                  </p:sp>
                  <p:sp>
                    <p:nvSpPr>
                      <p:cNvPr id="118" name="Rectangle 204">
                        <a:extLst>
                          <a:ext uri="{FF2B5EF4-FFF2-40B4-BE49-F238E27FC236}">
                            <a16:creationId xmlns:a16="http://schemas.microsoft.com/office/drawing/2014/main" id="{48336035-9C72-400D-932C-F7575A7A6D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8398" y="2059737"/>
                        <a:ext cx="4745567" cy="4571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119" name="Connecteur droit 205">
                        <a:extLst>
                          <a:ext uri="{FF2B5EF4-FFF2-40B4-BE49-F238E27FC236}">
                            <a16:creationId xmlns:a16="http://schemas.microsoft.com/office/drawing/2014/main" id="{3E56D0FE-6980-4625-BC3C-D0AC70C5DB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68397" y="2262078"/>
                        <a:ext cx="4745567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6" name="Rectangle 202">
                      <a:extLst>
                        <a:ext uri="{FF2B5EF4-FFF2-40B4-BE49-F238E27FC236}">
                          <a16:creationId xmlns:a16="http://schemas.microsoft.com/office/drawing/2014/main" id="{41E75E39-9F5C-42B4-BF64-C7E852FAA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1152" y="5900476"/>
                      <a:ext cx="321275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89" name="Rectangle 206">
                    <a:extLst>
                      <a:ext uri="{FF2B5EF4-FFF2-40B4-BE49-F238E27FC236}">
                        <a16:creationId xmlns:a16="http://schemas.microsoft.com/office/drawing/2014/main" id="{843CDD50-71FF-4DF6-8D38-95EDABE87CC3}"/>
                      </a:ext>
                    </a:extLst>
                  </p:cNvPr>
                  <p:cNvSpPr/>
                  <p:nvPr/>
                </p:nvSpPr>
                <p:spPr>
                  <a:xfrm>
                    <a:off x="9046564" y="1244184"/>
                    <a:ext cx="209748" cy="4892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Rectangle 207">
                    <a:extLst>
                      <a:ext uri="{FF2B5EF4-FFF2-40B4-BE49-F238E27FC236}">
                        <a16:creationId xmlns:a16="http://schemas.microsoft.com/office/drawing/2014/main" id="{BB768FF7-D9BA-4167-9459-92C2631ACCFB}"/>
                      </a:ext>
                    </a:extLst>
                  </p:cNvPr>
                  <p:cNvSpPr/>
                  <p:nvPr/>
                </p:nvSpPr>
                <p:spPr>
                  <a:xfrm>
                    <a:off x="9219827" y="1287171"/>
                    <a:ext cx="45719" cy="46085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Rectangle 208">
                    <a:extLst>
                      <a:ext uri="{FF2B5EF4-FFF2-40B4-BE49-F238E27FC236}">
                        <a16:creationId xmlns:a16="http://schemas.microsoft.com/office/drawing/2014/main" id="{3F05DE24-F8EF-4C78-8D31-B31D79AD7FEB}"/>
                      </a:ext>
                    </a:extLst>
                  </p:cNvPr>
                  <p:cNvSpPr/>
                  <p:nvPr/>
                </p:nvSpPr>
                <p:spPr>
                  <a:xfrm>
                    <a:off x="9023704" y="1287171"/>
                    <a:ext cx="45719" cy="4608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6" name="Rectangle 268">
                  <a:extLst>
                    <a:ext uri="{FF2B5EF4-FFF2-40B4-BE49-F238E27FC236}">
                      <a16:creationId xmlns:a16="http://schemas.microsoft.com/office/drawing/2014/main" id="{238FB16F-37D3-4120-A6B4-7A260F412075}"/>
                    </a:ext>
                  </a:extLst>
                </p:cNvPr>
                <p:cNvSpPr/>
                <p:nvPr/>
              </p:nvSpPr>
              <p:spPr>
                <a:xfrm>
                  <a:off x="9244490" y="3334167"/>
                  <a:ext cx="82662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ctangle 269">
                  <a:extLst>
                    <a:ext uri="{FF2B5EF4-FFF2-40B4-BE49-F238E27FC236}">
                      <a16:creationId xmlns:a16="http://schemas.microsoft.com/office/drawing/2014/main" id="{70E4C903-80B1-4FA6-A2F1-5171EF07102C}"/>
                    </a:ext>
                  </a:extLst>
                </p:cNvPr>
                <p:cNvSpPr/>
                <p:nvPr/>
              </p:nvSpPr>
              <p:spPr>
                <a:xfrm>
                  <a:off x="8986640" y="3337386"/>
                  <a:ext cx="82662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" name="Groupe 273">
                <a:extLst>
                  <a:ext uri="{FF2B5EF4-FFF2-40B4-BE49-F238E27FC236}">
                    <a16:creationId xmlns:a16="http://schemas.microsoft.com/office/drawing/2014/main" id="{11FA7EB2-2F33-4C7E-8998-A31CA90D838D}"/>
                  </a:ext>
                </a:extLst>
              </p:cNvPr>
              <p:cNvGrpSpPr/>
              <p:nvPr/>
            </p:nvGrpSpPr>
            <p:grpSpPr>
              <a:xfrm>
                <a:off x="603331" y="5316896"/>
                <a:ext cx="3283266" cy="750249"/>
                <a:chOff x="6797484" y="4981590"/>
                <a:chExt cx="4748698" cy="1085110"/>
              </a:xfrm>
            </p:grpSpPr>
            <p:grpSp>
              <p:nvGrpSpPr>
                <p:cNvPr id="34" name="Groupe 261">
                  <a:extLst>
                    <a:ext uri="{FF2B5EF4-FFF2-40B4-BE49-F238E27FC236}">
                      <a16:creationId xmlns:a16="http://schemas.microsoft.com/office/drawing/2014/main" id="{03BCB5E8-E14B-44D9-BBF2-CD83F91F4FE4}"/>
                    </a:ext>
                  </a:extLst>
                </p:cNvPr>
                <p:cNvGrpSpPr/>
                <p:nvPr/>
              </p:nvGrpSpPr>
              <p:grpSpPr>
                <a:xfrm>
                  <a:off x="6797484" y="4981590"/>
                  <a:ext cx="4748698" cy="1085110"/>
                  <a:chOff x="6776472" y="2910499"/>
                  <a:chExt cx="4748698" cy="1085110"/>
                </a:xfrm>
              </p:grpSpPr>
              <p:grpSp>
                <p:nvGrpSpPr>
                  <p:cNvPr id="37" name="Groupe 211">
                    <a:extLst>
                      <a:ext uri="{FF2B5EF4-FFF2-40B4-BE49-F238E27FC236}">
                        <a16:creationId xmlns:a16="http://schemas.microsoft.com/office/drawing/2014/main" id="{20412B4C-8809-4F1A-B8B2-F04A2F61A7B4}"/>
                      </a:ext>
                    </a:extLst>
                  </p:cNvPr>
                  <p:cNvGrpSpPr/>
                  <p:nvPr/>
                </p:nvGrpSpPr>
                <p:grpSpPr>
                  <a:xfrm>
                    <a:off x="6776472" y="2910499"/>
                    <a:ext cx="4748698" cy="1085110"/>
                    <a:chOff x="6776472" y="1244184"/>
                    <a:chExt cx="4748698" cy="1085110"/>
                  </a:xfrm>
                </p:grpSpPr>
                <p:grpSp>
                  <p:nvGrpSpPr>
                    <p:cNvPr id="53" name="Groupe 212">
                      <a:extLst>
                        <a:ext uri="{FF2B5EF4-FFF2-40B4-BE49-F238E27FC236}">
                          <a16:creationId xmlns:a16="http://schemas.microsoft.com/office/drawing/2014/main" id="{2F85D353-0BAC-46BC-B812-0FDC91493E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76472" y="1288137"/>
                      <a:ext cx="4748698" cy="1041157"/>
                      <a:chOff x="1168397" y="5457777"/>
                      <a:chExt cx="4748698" cy="1041157"/>
                    </a:xfrm>
                  </p:grpSpPr>
                  <p:sp>
                    <p:nvSpPr>
                      <p:cNvPr id="57" name="Rectangle 216">
                        <a:extLst>
                          <a:ext uri="{FF2B5EF4-FFF2-40B4-BE49-F238E27FC236}">
                            <a16:creationId xmlns:a16="http://schemas.microsoft.com/office/drawing/2014/main" id="{97F4A48F-655C-45B4-A66B-666000D651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1528" y="6016334"/>
                        <a:ext cx="4745567" cy="482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8" name="Rectangle 217">
                        <a:extLst>
                          <a:ext uri="{FF2B5EF4-FFF2-40B4-BE49-F238E27FC236}">
                            <a16:creationId xmlns:a16="http://schemas.microsoft.com/office/drawing/2014/main" id="{59D7734B-3A2D-40AB-8C48-F32AFBA30C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93248" y="6016335"/>
                        <a:ext cx="432179" cy="557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9" name="Rectangle 218">
                        <a:extLst>
                          <a:ext uri="{FF2B5EF4-FFF2-40B4-BE49-F238E27FC236}">
                            <a16:creationId xmlns:a16="http://schemas.microsoft.com/office/drawing/2014/main" id="{193AD837-7BB4-46A7-AAAB-21CA10DFB0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67213" y="6016335"/>
                        <a:ext cx="432179" cy="557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0" name="Rectangle 219">
                        <a:extLst>
                          <a:ext uri="{FF2B5EF4-FFF2-40B4-BE49-F238E27FC236}">
                            <a16:creationId xmlns:a16="http://schemas.microsoft.com/office/drawing/2014/main" id="{8DAE5B3C-9E69-412D-BE01-02D1826928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1178" y="6016335"/>
                        <a:ext cx="432179" cy="557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1" name="Rectangle 220">
                        <a:extLst>
                          <a:ext uri="{FF2B5EF4-FFF2-40B4-BE49-F238E27FC236}">
                            <a16:creationId xmlns:a16="http://schemas.microsoft.com/office/drawing/2014/main" id="{1841E018-6131-4A64-9326-1AB7459663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15143" y="6016335"/>
                        <a:ext cx="432179" cy="557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2" name="Rectangle 221">
                        <a:extLst>
                          <a:ext uri="{FF2B5EF4-FFF2-40B4-BE49-F238E27FC236}">
                            <a16:creationId xmlns:a16="http://schemas.microsoft.com/office/drawing/2014/main" id="{62037F8A-A94A-4691-8146-BE8F8ACE20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9108" y="6016335"/>
                        <a:ext cx="432179" cy="557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3" name="Rectangle 222">
                        <a:extLst>
                          <a:ext uri="{FF2B5EF4-FFF2-40B4-BE49-F238E27FC236}">
                            <a16:creationId xmlns:a16="http://schemas.microsoft.com/office/drawing/2014/main" id="{A158BBBA-C056-4D33-A1B6-3CF92750EB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63073" y="6016335"/>
                        <a:ext cx="432179" cy="557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4" name="Rectangle 223">
                        <a:extLst>
                          <a:ext uri="{FF2B5EF4-FFF2-40B4-BE49-F238E27FC236}">
                            <a16:creationId xmlns:a16="http://schemas.microsoft.com/office/drawing/2014/main" id="{893336FF-37E4-4A64-90BE-FBAB8EB3A6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8398" y="5900984"/>
                        <a:ext cx="4745567" cy="115352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5" name="Rectangle 224">
                        <a:extLst>
                          <a:ext uri="{FF2B5EF4-FFF2-40B4-BE49-F238E27FC236}">
                            <a16:creationId xmlns:a16="http://schemas.microsoft.com/office/drawing/2014/main" id="{7EF73ECD-90AA-44B0-85F5-1912DC98E8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8397" y="5755358"/>
                        <a:ext cx="4745567" cy="12276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6" name="Rectangle 225">
                        <a:extLst>
                          <a:ext uri="{FF2B5EF4-FFF2-40B4-BE49-F238E27FC236}">
                            <a16:creationId xmlns:a16="http://schemas.microsoft.com/office/drawing/2014/main" id="{F3459476-6AC6-474B-B362-653CA143AE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9835" y="5908706"/>
                        <a:ext cx="321275" cy="4571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7" name="Rectangle 226">
                        <a:extLst>
                          <a:ext uri="{FF2B5EF4-FFF2-40B4-BE49-F238E27FC236}">
                            <a16:creationId xmlns:a16="http://schemas.microsoft.com/office/drawing/2014/main" id="{60572E3F-9B67-453B-A1D0-68F2FAE354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92489" y="5903049"/>
                        <a:ext cx="321275" cy="4571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cxnSp>
                    <p:nvCxnSpPr>
                      <p:cNvPr id="68" name="Connecteur droit 227">
                        <a:extLst>
                          <a:ext uri="{FF2B5EF4-FFF2-40B4-BE49-F238E27FC236}">
                            <a16:creationId xmlns:a16="http://schemas.microsoft.com/office/drawing/2014/main" id="{E3706747-DBFC-4BCC-B49B-CD49C3866B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68397" y="5885846"/>
                        <a:ext cx="4745567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" name="Rectangle 228">
                        <a:extLst>
                          <a:ext uri="{FF2B5EF4-FFF2-40B4-BE49-F238E27FC236}">
                            <a16:creationId xmlns:a16="http://schemas.microsoft.com/office/drawing/2014/main" id="{A64E8E40-A8C4-472D-9735-A73E56904B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6783" y="5755358"/>
                        <a:ext cx="49614" cy="290504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0" name="Rectangle 229">
                        <a:extLst>
                          <a:ext uri="{FF2B5EF4-FFF2-40B4-BE49-F238E27FC236}">
                            <a16:creationId xmlns:a16="http://schemas.microsoft.com/office/drawing/2014/main" id="{7E5E8D19-BFD7-467A-A77C-1BC3C28890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30484" y="5755358"/>
                        <a:ext cx="51721" cy="29943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1" name="Rectangle 230">
                        <a:extLst>
                          <a:ext uri="{FF2B5EF4-FFF2-40B4-BE49-F238E27FC236}">
                            <a16:creationId xmlns:a16="http://schemas.microsoft.com/office/drawing/2014/main" id="{793F6024-3C76-4453-9F1F-8F26C38B85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2035" y="5674073"/>
                        <a:ext cx="136009" cy="3808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2" name="Rectangle 231">
                        <a:extLst>
                          <a:ext uri="{FF2B5EF4-FFF2-40B4-BE49-F238E27FC236}">
                            <a16:creationId xmlns:a16="http://schemas.microsoft.com/office/drawing/2014/main" id="{520A1DDC-CEA5-4CE9-BF2A-C6E047EA03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4128" y="5755358"/>
                        <a:ext cx="51551" cy="2817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3" name="Rectangle 232">
                        <a:extLst>
                          <a:ext uri="{FF2B5EF4-FFF2-40B4-BE49-F238E27FC236}">
                            <a16:creationId xmlns:a16="http://schemas.microsoft.com/office/drawing/2014/main" id="{9BD78313-3306-4880-AEA8-9CA9617BE4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3928" y="5755358"/>
                        <a:ext cx="55624" cy="29023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4" name="Rectangle 233">
                        <a:extLst>
                          <a:ext uri="{FF2B5EF4-FFF2-40B4-BE49-F238E27FC236}">
                            <a16:creationId xmlns:a16="http://schemas.microsoft.com/office/drawing/2014/main" id="{B1084E4E-9F22-4747-8C0A-6D60339775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59381" y="5683280"/>
                        <a:ext cx="144747" cy="3624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5" name="Rectangle 234">
                        <a:extLst>
                          <a:ext uri="{FF2B5EF4-FFF2-40B4-BE49-F238E27FC236}">
                            <a16:creationId xmlns:a16="http://schemas.microsoft.com/office/drawing/2014/main" id="{30A2BA77-6334-497C-90B7-360D308688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37038" y="6016335"/>
                        <a:ext cx="432179" cy="557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6" name="Rectangle 235">
                        <a:extLst>
                          <a:ext uri="{FF2B5EF4-FFF2-40B4-BE49-F238E27FC236}">
                            <a16:creationId xmlns:a16="http://schemas.microsoft.com/office/drawing/2014/main" id="{4978CEF6-5F50-4ACF-8504-44B2D4BD7D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9283" y="6016335"/>
                        <a:ext cx="432179" cy="5572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7" name="Rectangle 236">
                        <a:extLst>
                          <a:ext uri="{FF2B5EF4-FFF2-40B4-BE49-F238E27FC236}">
                            <a16:creationId xmlns:a16="http://schemas.microsoft.com/office/drawing/2014/main" id="{3A7CFFC6-518C-4E94-9400-7FD8E213C1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8397" y="5671548"/>
                        <a:ext cx="4745567" cy="7945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8" name="Rectangle 237">
                        <a:extLst>
                          <a:ext uri="{FF2B5EF4-FFF2-40B4-BE49-F238E27FC236}">
                            <a16:creationId xmlns:a16="http://schemas.microsoft.com/office/drawing/2014/main" id="{B77CB0FD-9604-46F0-A492-74C4A82722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2035" y="5683280"/>
                        <a:ext cx="136009" cy="332934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9" name="Rectangle 238">
                        <a:extLst>
                          <a:ext uri="{FF2B5EF4-FFF2-40B4-BE49-F238E27FC236}">
                            <a16:creationId xmlns:a16="http://schemas.microsoft.com/office/drawing/2014/main" id="{A16EB146-E7F3-499D-BF1D-0CEEE58D56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50642" y="5725710"/>
                        <a:ext cx="153486" cy="299436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80" name="Groupe 239">
                        <a:extLst>
                          <a:ext uri="{FF2B5EF4-FFF2-40B4-BE49-F238E27FC236}">
                            <a16:creationId xmlns:a16="http://schemas.microsoft.com/office/drawing/2014/main" id="{77CD9C67-7CA4-4B7E-9272-05C2612F48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68397" y="5457777"/>
                        <a:ext cx="4745568" cy="202341"/>
                        <a:chOff x="1168397" y="2059737"/>
                        <a:chExt cx="4745568" cy="202341"/>
                      </a:xfrm>
                    </p:grpSpPr>
                    <p:sp>
                      <p:nvSpPr>
                        <p:cNvPr id="82" name="Rectangle 241">
                          <a:extLst>
                            <a:ext uri="{FF2B5EF4-FFF2-40B4-BE49-F238E27FC236}">
                              <a16:creationId xmlns:a16="http://schemas.microsoft.com/office/drawing/2014/main" id="{5F1AB0DD-F1DC-440A-A5D6-F71E306E64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8398" y="2105455"/>
                          <a:ext cx="4745567" cy="13798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 dirty="0"/>
                        </a:p>
                      </p:txBody>
                    </p:sp>
                    <p:sp>
                      <p:nvSpPr>
                        <p:cNvPr id="83" name="Rectangle 242">
                          <a:extLst>
                            <a:ext uri="{FF2B5EF4-FFF2-40B4-BE49-F238E27FC236}">
                              <a16:creationId xmlns:a16="http://schemas.microsoft.com/office/drawing/2014/main" id="{8BCE26AB-4AF5-4D4F-B5E1-81DCCE91AF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8398" y="2059737"/>
                          <a:ext cx="4745567" cy="45719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cxnSp>
                      <p:nvCxnSpPr>
                        <p:cNvPr id="84" name="Connecteur droit 243">
                          <a:extLst>
                            <a:ext uri="{FF2B5EF4-FFF2-40B4-BE49-F238E27FC236}">
                              <a16:creationId xmlns:a16="http://schemas.microsoft.com/office/drawing/2014/main" id="{E7FCBA5E-5599-4789-A674-3B566A34487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68397" y="2262078"/>
                          <a:ext cx="4745567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1" name="Rectangle 240">
                        <a:extLst>
                          <a:ext uri="{FF2B5EF4-FFF2-40B4-BE49-F238E27FC236}">
                            <a16:creationId xmlns:a16="http://schemas.microsoft.com/office/drawing/2014/main" id="{7F498F55-71DD-420F-8F3F-0C80265D4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71152" y="5900476"/>
                        <a:ext cx="321275" cy="4571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54" name="Rectangle 213">
                      <a:extLst>
                        <a:ext uri="{FF2B5EF4-FFF2-40B4-BE49-F238E27FC236}">
                          <a16:creationId xmlns:a16="http://schemas.microsoft.com/office/drawing/2014/main" id="{2350CB8C-A386-405B-BF18-B1E1A24FC2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6564" y="1244184"/>
                      <a:ext cx="209748" cy="48921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Rectangle 214">
                      <a:extLst>
                        <a:ext uri="{FF2B5EF4-FFF2-40B4-BE49-F238E27FC236}">
                          <a16:creationId xmlns:a16="http://schemas.microsoft.com/office/drawing/2014/main" id="{5E4DB7FD-02EC-47D7-BE12-B939E2DF0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9827" y="1287171"/>
                      <a:ext cx="45719" cy="46085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6" name="Rectangle 215">
                      <a:extLst>
                        <a:ext uri="{FF2B5EF4-FFF2-40B4-BE49-F238E27FC236}">
                          <a16:creationId xmlns:a16="http://schemas.microsoft.com/office/drawing/2014/main" id="{79862D0C-F9B2-4D1E-8F9C-DFACF6B9A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23704" y="1287171"/>
                      <a:ext cx="45719" cy="46085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38" name="Rectangle 244">
                    <a:extLst>
                      <a:ext uri="{FF2B5EF4-FFF2-40B4-BE49-F238E27FC236}">
                        <a16:creationId xmlns:a16="http://schemas.microsoft.com/office/drawing/2014/main" id="{70CAA038-66DC-431C-9A6D-30FDE822406E}"/>
                      </a:ext>
                    </a:extLst>
                  </p:cNvPr>
                  <p:cNvSpPr/>
                  <p:nvPr/>
                </p:nvSpPr>
                <p:spPr>
                  <a:xfrm>
                    <a:off x="6977910" y="2953486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Rectangle 245">
                    <a:extLst>
                      <a:ext uri="{FF2B5EF4-FFF2-40B4-BE49-F238E27FC236}">
                        <a16:creationId xmlns:a16="http://schemas.microsoft.com/office/drawing/2014/main" id="{4B1AA967-F1C3-4A43-ADA3-92EBB0000E73}"/>
                      </a:ext>
                    </a:extLst>
                  </p:cNvPr>
                  <p:cNvSpPr/>
                  <p:nvPr/>
                </p:nvSpPr>
                <p:spPr>
                  <a:xfrm>
                    <a:off x="7263754" y="2948184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Rectangle 246">
                    <a:extLst>
                      <a:ext uri="{FF2B5EF4-FFF2-40B4-BE49-F238E27FC236}">
                        <a16:creationId xmlns:a16="http://schemas.microsoft.com/office/drawing/2014/main" id="{0932D361-BE32-423B-B3C6-9F920105B440}"/>
                      </a:ext>
                    </a:extLst>
                  </p:cNvPr>
                  <p:cNvSpPr/>
                  <p:nvPr/>
                </p:nvSpPr>
                <p:spPr>
                  <a:xfrm>
                    <a:off x="7553178" y="2952321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Rectangle 247">
                    <a:extLst>
                      <a:ext uri="{FF2B5EF4-FFF2-40B4-BE49-F238E27FC236}">
                        <a16:creationId xmlns:a16="http://schemas.microsoft.com/office/drawing/2014/main" id="{DD369D2C-661F-4D42-BCB3-76372C0BF4B3}"/>
                      </a:ext>
                    </a:extLst>
                  </p:cNvPr>
                  <p:cNvSpPr/>
                  <p:nvPr/>
                </p:nvSpPr>
                <p:spPr>
                  <a:xfrm>
                    <a:off x="7839022" y="2947019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Rectangle 250">
                    <a:extLst>
                      <a:ext uri="{FF2B5EF4-FFF2-40B4-BE49-F238E27FC236}">
                        <a16:creationId xmlns:a16="http://schemas.microsoft.com/office/drawing/2014/main" id="{DEC60338-D716-4AC8-A3E9-9A8393C562C6}"/>
                      </a:ext>
                    </a:extLst>
                  </p:cNvPr>
                  <p:cNvSpPr/>
                  <p:nvPr/>
                </p:nvSpPr>
                <p:spPr>
                  <a:xfrm>
                    <a:off x="8129943" y="2947266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Rectangle 251">
                    <a:extLst>
                      <a:ext uri="{FF2B5EF4-FFF2-40B4-BE49-F238E27FC236}">
                        <a16:creationId xmlns:a16="http://schemas.microsoft.com/office/drawing/2014/main" id="{95CA53EB-8503-4DEB-A1F8-8D4F16D94A91}"/>
                      </a:ext>
                    </a:extLst>
                  </p:cNvPr>
                  <p:cNvSpPr/>
                  <p:nvPr/>
                </p:nvSpPr>
                <p:spPr>
                  <a:xfrm>
                    <a:off x="8415787" y="2941964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Rectangle 252">
                    <a:extLst>
                      <a:ext uri="{FF2B5EF4-FFF2-40B4-BE49-F238E27FC236}">
                        <a16:creationId xmlns:a16="http://schemas.microsoft.com/office/drawing/2014/main" id="{0C7FB2DF-2F92-4648-8298-F387B296144C}"/>
                      </a:ext>
                    </a:extLst>
                  </p:cNvPr>
                  <p:cNvSpPr/>
                  <p:nvPr/>
                </p:nvSpPr>
                <p:spPr>
                  <a:xfrm>
                    <a:off x="8700134" y="2948184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Rectangle 253">
                    <a:extLst>
                      <a:ext uri="{FF2B5EF4-FFF2-40B4-BE49-F238E27FC236}">
                        <a16:creationId xmlns:a16="http://schemas.microsoft.com/office/drawing/2014/main" id="{DAF9E1FC-2FDB-45DF-B755-85A25A18EEA2}"/>
                      </a:ext>
                    </a:extLst>
                  </p:cNvPr>
                  <p:cNvSpPr/>
                  <p:nvPr/>
                </p:nvSpPr>
                <p:spPr>
                  <a:xfrm>
                    <a:off x="8937523" y="2941964"/>
                    <a:ext cx="410685" cy="603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Rectangle 254">
                    <a:extLst>
                      <a:ext uri="{FF2B5EF4-FFF2-40B4-BE49-F238E27FC236}">
                        <a16:creationId xmlns:a16="http://schemas.microsoft.com/office/drawing/2014/main" id="{59F55587-2F3E-4D2C-9353-EDCE6F4F52CC}"/>
                      </a:ext>
                    </a:extLst>
                  </p:cNvPr>
                  <p:cNvSpPr/>
                  <p:nvPr/>
                </p:nvSpPr>
                <p:spPr>
                  <a:xfrm>
                    <a:off x="9463916" y="2953486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Rectangle 255">
                    <a:extLst>
                      <a:ext uri="{FF2B5EF4-FFF2-40B4-BE49-F238E27FC236}">
                        <a16:creationId xmlns:a16="http://schemas.microsoft.com/office/drawing/2014/main" id="{9D1DC9C0-F1C4-4F01-9CE8-693DBD81B4B7}"/>
                      </a:ext>
                    </a:extLst>
                  </p:cNvPr>
                  <p:cNvSpPr/>
                  <p:nvPr/>
                </p:nvSpPr>
                <p:spPr>
                  <a:xfrm>
                    <a:off x="9749760" y="2948184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" name="Rectangle 256">
                    <a:extLst>
                      <a:ext uri="{FF2B5EF4-FFF2-40B4-BE49-F238E27FC236}">
                        <a16:creationId xmlns:a16="http://schemas.microsoft.com/office/drawing/2014/main" id="{2122DCF9-1F11-4762-ADD0-A5FD98519CAF}"/>
                      </a:ext>
                    </a:extLst>
                  </p:cNvPr>
                  <p:cNvSpPr/>
                  <p:nvPr/>
                </p:nvSpPr>
                <p:spPr>
                  <a:xfrm>
                    <a:off x="10039184" y="2952321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Rectangle 257">
                    <a:extLst>
                      <a:ext uri="{FF2B5EF4-FFF2-40B4-BE49-F238E27FC236}">
                        <a16:creationId xmlns:a16="http://schemas.microsoft.com/office/drawing/2014/main" id="{41C7EE67-8768-4B56-96D0-9BB8AC6229CD}"/>
                      </a:ext>
                    </a:extLst>
                  </p:cNvPr>
                  <p:cNvSpPr/>
                  <p:nvPr/>
                </p:nvSpPr>
                <p:spPr>
                  <a:xfrm>
                    <a:off x="10325028" y="2947019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Rectangle 258">
                    <a:extLst>
                      <a:ext uri="{FF2B5EF4-FFF2-40B4-BE49-F238E27FC236}">
                        <a16:creationId xmlns:a16="http://schemas.microsoft.com/office/drawing/2014/main" id="{40B83E81-F354-4A73-9FE9-A07D32B4B844}"/>
                      </a:ext>
                    </a:extLst>
                  </p:cNvPr>
                  <p:cNvSpPr/>
                  <p:nvPr/>
                </p:nvSpPr>
                <p:spPr>
                  <a:xfrm>
                    <a:off x="10615949" y="2947266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Rectangle 259">
                    <a:extLst>
                      <a:ext uri="{FF2B5EF4-FFF2-40B4-BE49-F238E27FC236}">
                        <a16:creationId xmlns:a16="http://schemas.microsoft.com/office/drawing/2014/main" id="{8D75C363-6D3A-41CB-85EF-5F109A4EA1CB}"/>
                      </a:ext>
                    </a:extLst>
                  </p:cNvPr>
                  <p:cNvSpPr/>
                  <p:nvPr/>
                </p:nvSpPr>
                <p:spPr>
                  <a:xfrm>
                    <a:off x="10901793" y="2941964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Rectangle 260">
                    <a:extLst>
                      <a:ext uri="{FF2B5EF4-FFF2-40B4-BE49-F238E27FC236}">
                        <a16:creationId xmlns:a16="http://schemas.microsoft.com/office/drawing/2014/main" id="{D9FC291E-59C6-4874-8855-0C6D4ED2077E}"/>
                      </a:ext>
                    </a:extLst>
                  </p:cNvPr>
                  <p:cNvSpPr/>
                  <p:nvPr/>
                </p:nvSpPr>
                <p:spPr>
                  <a:xfrm>
                    <a:off x="11186140" y="2948184"/>
                    <a:ext cx="136009" cy="1890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5" name="Rectangle 271">
                  <a:extLst>
                    <a:ext uri="{FF2B5EF4-FFF2-40B4-BE49-F238E27FC236}">
                      <a16:creationId xmlns:a16="http://schemas.microsoft.com/office/drawing/2014/main" id="{E43C1F78-A34D-4D31-84CC-E4FEF707C215}"/>
                    </a:ext>
                  </a:extLst>
                </p:cNvPr>
                <p:cNvSpPr/>
                <p:nvPr/>
              </p:nvSpPr>
              <p:spPr>
                <a:xfrm>
                  <a:off x="9248123" y="5243410"/>
                  <a:ext cx="82662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tangle 272">
                  <a:extLst>
                    <a:ext uri="{FF2B5EF4-FFF2-40B4-BE49-F238E27FC236}">
                      <a16:creationId xmlns:a16="http://schemas.microsoft.com/office/drawing/2014/main" id="{D627213A-F72D-4DED-9305-5A4B94455C89}"/>
                    </a:ext>
                  </a:extLst>
                </p:cNvPr>
                <p:cNvSpPr/>
                <p:nvPr/>
              </p:nvSpPr>
              <p:spPr>
                <a:xfrm>
                  <a:off x="8998347" y="5246527"/>
                  <a:ext cx="82662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9" name="右箭头 28"/>
              <p:cNvSpPr/>
              <p:nvPr/>
            </p:nvSpPr>
            <p:spPr>
              <a:xfrm>
                <a:off x="3924752" y="4430032"/>
                <a:ext cx="455361" cy="32227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右箭头 29"/>
              <p:cNvSpPr/>
              <p:nvPr/>
            </p:nvSpPr>
            <p:spPr>
              <a:xfrm rot="10800000">
                <a:off x="3904710" y="5565566"/>
                <a:ext cx="455361" cy="32227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右箭头 30"/>
              <p:cNvSpPr/>
              <p:nvPr/>
            </p:nvSpPr>
            <p:spPr>
              <a:xfrm>
                <a:off x="7707284" y="4371696"/>
                <a:ext cx="455361" cy="32227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右箭头 31"/>
              <p:cNvSpPr/>
              <p:nvPr/>
            </p:nvSpPr>
            <p:spPr>
              <a:xfrm rot="10800000">
                <a:off x="7697311" y="5578033"/>
                <a:ext cx="455361" cy="32227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右箭头 32"/>
              <p:cNvSpPr/>
              <p:nvPr/>
            </p:nvSpPr>
            <p:spPr>
              <a:xfrm rot="5400000">
                <a:off x="9580986" y="4890410"/>
                <a:ext cx="455361" cy="32227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63810" y="1525540"/>
              <a:ext cx="4161965" cy="99211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</a:t>
              </a:r>
              <a:r>
                <a:rPr lang="zh-CN" altLang="en-US" b="1" dirty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阻性</a:t>
              </a:r>
              <a:r>
                <a:rPr lang="zh-CN" altLang="en-US" b="1" dirty="0" smtClean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层：</a:t>
              </a:r>
              <a:r>
                <a:rPr lang="zh-CN" altLang="en-US" sz="1600" dirty="0" smtClean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</a:t>
              </a:r>
              <a:r>
                <a:rPr lang="en-US" altLang="zh-CN" sz="1600" dirty="0">
                  <a:solidFill>
                    <a:srgbClr val="0000CC"/>
                  </a:solidFill>
                  <a:ea typeface="楷体" panose="02010609060101010101" pitchFamily="49" charset="-122"/>
                </a:rPr>
                <a:t>DLC</a:t>
              </a:r>
              <a:r>
                <a:rPr lang="zh-CN" altLang="en-US" sz="1600" dirty="0" smtClean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表面用光刻制备电路以实现快速接地</a:t>
              </a:r>
              <a:endParaRPr lang="en-US" altLang="zh-CN" sz="16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69" y="2743160"/>
              <a:ext cx="4131606" cy="1095838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4872916" y="1519947"/>
              <a:ext cx="4161965" cy="59526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双阻</a:t>
              </a:r>
              <a:r>
                <a:rPr lang="zh-CN" altLang="en-US" b="1" dirty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性</a:t>
              </a:r>
              <a:r>
                <a:rPr lang="zh-CN" altLang="en-US" b="1" dirty="0" smtClean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层：</a:t>
              </a:r>
              <a:r>
                <a:rPr lang="zh-CN" altLang="en-US" sz="1600" dirty="0" smtClean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使用标准</a:t>
              </a:r>
              <a:r>
                <a:rPr lang="en-US" altLang="zh-CN" sz="1600" dirty="0" smtClean="0">
                  <a:solidFill>
                    <a:srgbClr val="0000CC"/>
                  </a:solidFill>
                  <a:ea typeface="楷体" panose="02010609060101010101" pitchFamily="49" charset="-122"/>
                </a:rPr>
                <a:t>PCB</a:t>
              </a:r>
              <a:r>
                <a:rPr lang="zh-CN" altLang="en-US" sz="1600" dirty="0" smtClean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工艺</a:t>
              </a:r>
              <a:endParaRPr lang="en-US" altLang="zh-CN" sz="16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0" name="矩形 199"/>
          <p:cNvSpPr/>
          <p:nvPr/>
        </p:nvSpPr>
        <p:spPr>
          <a:xfrm>
            <a:off x="646833" y="1587228"/>
            <a:ext cx="2484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使用</a:t>
            </a:r>
            <a:r>
              <a:rPr lang="en-US" altLang="zh-CN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DLC+Cu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复合阻性基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材</a:t>
            </a:r>
            <a:endParaRPr lang="zh-CN" altLang="en-US" sz="1600" dirty="0">
              <a:latin typeface="+mn-ea"/>
            </a:endParaRPr>
          </a:p>
        </p:txBody>
      </p:sp>
      <p:grpSp>
        <p:nvGrpSpPr>
          <p:cNvPr id="201" name="组合 200"/>
          <p:cNvGrpSpPr/>
          <p:nvPr/>
        </p:nvGrpSpPr>
        <p:grpSpPr>
          <a:xfrm>
            <a:off x="4838838" y="3685041"/>
            <a:ext cx="3514705" cy="2638550"/>
            <a:chOff x="5468453" y="1527475"/>
            <a:chExt cx="3052630" cy="3017133"/>
          </a:xfrm>
        </p:grpSpPr>
        <p:pic>
          <p:nvPicPr>
            <p:cNvPr id="202" name="图片 2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453" y="1527475"/>
              <a:ext cx="3052630" cy="3017133"/>
            </a:xfrm>
            <a:prstGeom prst="rect">
              <a:avLst/>
            </a:prstGeom>
          </p:spPr>
        </p:pic>
        <p:sp>
          <p:nvSpPr>
            <p:cNvPr id="203" name="文本框 202"/>
            <p:cNvSpPr txBox="1"/>
            <p:nvPr/>
          </p:nvSpPr>
          <p:spPr>
            <a:xfrm>
              <a:off x="6068652" y="2900369"/>
              <a:ext cx="13720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双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阻性层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779948" y="3664089"/>
            <a:ext cx="3515752" cy="2784511"/>
            <a:chOff x="944728" y="1582041"/>
            <a:chExt cx="3020998" cy="3031524"/>
          </a:xfrm>
        </p:grpSpPr>
        <p:grpSp>
          <p:nvGrpSpPr>
            <p:cNvPr id="205" name="组合 204"/>
            <p:cNvGrpSpPr/>
            <p:nvPr/>
          </p:nvGrpSpPr>
          <p:grpSpPr>
            <a:xfrm>
              <a:off x="944728" y="1582041"/>
              <a:ext cx="3020998" cy="3031524"/>
              <a:chOff x="944728" y="1582041"/>
              <a:chExt cx="3020998" cy="3031524"/>
            </a:xfrm>
          </p:grpSpPr>
          <p:grpSp>
            <p:nvGrpSpPr>
              <p:cNvPr id="207" name="组合 206"/>
              <p:cNvGrpSpPr/>
              <p:nvPr/>
            </p:nvGrpSpPr>
            <p:grpSpPr>
              <a:xfrm>
                <a:off x="944728" y="1582041"/>
                <a:ext cx="3020998" cy="3031524"/>
                <a:chOff x="554028" y="1490600"/>
                <a:chExt cx="4323636" cy="4338700"/>
              </a:xfrm>
            </p:grpSpPr>
            <p:pic>
              <p:nvPicPr>
                <p:cNvPr id="209" name="图片 20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6496" y="1498132"/>
                  <a:ext cx="4338700" cy="4323636"/>
                </a:xfrm>
                <a:prstGeom prst="rect">
                  <a:avLst/>
                </a:prstGeom>
              </p:spPr>
            </p:pic>
            <p:sp>
              <p:nvSpPr>
                <p:cNvPr id="210" name="椭圆 209"/>
                <p:cNvSpPr/>
                <p:nvPr/>
              </p:nvSpPr>
              <p:spPr>
                <a:xfrm>
                  <a:off x="2730500" y="5041900"/>
                  <a:ext cx="406400" cy="342900"/>
                </a:xfrm>
                <a:prstGeom prst="ellipse">
                  <a:avLst/>
                </a:prstGeom>
                <a:noFill/>
                <a:ln w="25400">
                  <a:solidFill>
                    <a:srgbClr val="FFFF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1" name="文本框 210"/>
                <p:cNvSpPr txBox="1"/>
                <p:nvPr/>
              </p:nvSpPr>
              <p:spPr>
                <a:xfrm>
                  <a:off x="1571522" y="4984690"/>
                  <a:ext cx="1144322" cy="385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b="1" dirty="0" smtClean="0">
                      <a:solidFill>
                        <a:srgbClr val="FFFF00"/>
                      </a:solidFill>
                    </a:rPr>
                    <a:t>Copper</a:t>
                  </a:r>
                  <a:endParaRPr lang="zh-CN" altLang="en-US" sz="16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12" name="椭圆 211"/>
                <p:cNvSpPr/>
                <p:nvPr/>
              </p:nvSpPr>
              <p:spPr>
                <a:xfrm>
                  <a:off x="3151555" y="5041900"/>
                  <a:ext cx="693559" cy="3429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4140555" y="4000499"/>
                  <a:ext cx="202845" cy="398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4" name="文本框 213"/>
                <p:cNvSpPr txBox="1"/>
                <p:nvPr/>
              </p:nvSpPr>
              <p:spPr>
                <a:xfrm>
                  <a:off x="2197100" y="3970797"/>
                  <a:ext cx="1943455" cy="385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b="1" dirty="0" smtClean="0"/>
                    <a:t>Grounding line</a:t>
                  </a:r>
                  <a:endParaRPr lang="zh-CN" altLang="en-US" sz="1600" b="1" dirty="0"/>
                </a:p>
              </p:txBody>
            </p:sp>
          </p:grpSp>
          <p:sp>
            <p:nvSpPr>
              <p:cNvPr id="208" name="文本框 207"/>
              <p:cNvSpPr txBox="1"/>
              <p:nvPr/>
            </p:nvSpPr>
            <p:spPr>
              <a:xfrm>
                <a:off x="1784913" y="2797283"/>
                <a:ext cx="1372051" cy="26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单阻性层</a:t>
                </a:r>
                <a:endPara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06" name="文本框 205"/>
            <p:cNvSpPr txBox="1"/>
            <p:nvPr/>
          </p:nvSpPr>
          <p:spPr>
            <a:xfrm>
              <a:off x="2503489" y="3812531"/>
              <a:ext cx="996950" cy="2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/>
                <a:t>DLC</a:t>
              </a:r>
              <a:endParaRPr lang="zh-CN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382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8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535843" y="26339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探测器新材料、新结构研发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4712" y="1148610"/>
            <a:ext cx="8849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高</a:t>
            </a:r>
            <a:r>
              <a:rPr lang="zh-CN" altLang="en-US" sz="1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时间</a:t>
            </a:r>
            <a:r>
              <a:rPr lang="zh-CN" altLang="en-US" sz="16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分辨四层</a:t>
            </a:r>
            <a:r>
              <a:rPr lang="zh-CN" altLang="en-US" sz="1600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阻</a:t>
            </a:r>
            <a:r>
              <a:rPr lang="zh-CN" altLang="en-US" sz="1600" b="1" dirty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性微井型探测器</a:t>
            </a:r>
            <a:r>
              <a:rPr lang="en-US" altLang="zh-CN" sz="1600" b="1" dirty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(FTM</a:t>
            </a:r>
            <a:r>
              <a:rPr lang="en-US" altLang="zh-CN" sz="1600" b="1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)    </a:t>
            </a:r>
            <a:r>
              <a:rPr lang="zh-CN" altLang="en-US" sz="1600" b="1" dirty="0" smtClean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高</a:t>
            </a:r>
            <a:r>
              <a:rPr lang="zh-CN" altLang="en-US" sz="1600" b="1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时间分辨</a:t>
            </a:r>
            <a:r>
              <a:rPr lang="zh-CN" altLang="en-US" sz="1600" b="1" dirty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阻性厚井型探测器：</a:t>
            </a:r>
            <a:r>
              <a:rPr lang="en-US" altLang="zh-CN" sz="1600" b="1" dirty="0" smtClean="0">
                <a:solidFill>
                  <a:srgbClr val="0000CC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RWELL-FTM</a:t>
            </a:r>
            <a:endParaRPr lang="zh-CN" altLang="en-US" sz="1600" b="1" dirty="0">
              <a:solidFill>
                <a:srgbClr val="0000CC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5843" y="3885573"/>
            <a:ext cx="4100165" cy="2661531"/>
            <a:chOff x="1825516" y="2597372"/>
            <a:chExt cx="5492969" cy="433333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516" y="2597372"/>
              <a:ext cx="5492969" cy="3562408"/>
            </a:xfrm>
            <a:prstGeom prst="rect">
              <a:avLst/>
            </a:prstGeom>
          </p:spPr>
        </p:pic>
        <p:sp>
          <p:nvSpPr>
            <p:cNvPr id="15" name="矩形 2"/>
            <p:cNvSpPr>
              <a:spLocks noChangeArrowheads="1"/>
            </p:cNvSpPr>
            <p:nvPr/>
          </p:nvSpPr>
          <p:spPr bwMode="auto">
            <a:xfrm>
              <a:off x="2072686" y="6220217"/>
              <a:ext cx="5245799" cy="71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rPr>
                <a:t>应用：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rPr>
                <a:t>ATLAS 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rPr>
                <a:t>m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rPr>
                <a:t>uon 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alibri" panose="020F0502020204030204" pitchFamily="34" charset="0"/>
                </a:rPr>
                <a:t>谱仪升级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848088" y="1686131"/>
            <a:ext cx="4064997" cy="2023877"/>
            <a:chOff x="3250274" y="1516856"/>
            <a:chExt cx="5267395" cy="2433758"/>
          </a:xfrm>
        </p:grpSpPr>
        <p:pic>
          <p:nvPicPr>
            <p:cNvPr id="202" name="图片 2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274" y="1516856"/>
              <a:ext cx="2427319" cy="2433758"/>
            </a:xfrm>
            <a:prstGeom prst="rect">
              <a:avLst/>
            </a:prstGeom>
          </p:spPr>
        </p:pic>
        <p:pic>
          <p:nvPicPr>
            <p:cNvPr id="203" name="图片 2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34" y="1516856"/>
              <a:ext cx="2711435" cy="2433758"/>
            </a:xfrm>
            <a:prstGeom prst="rect">
              <a:avLst/>
            </a:prstGeom>
          </p:spPr>
        </p:pic>
      </p:grpSp>
      <p:grpSp>
        <p:nvGrpSpPr>
          <p:cNvPr id="204" name="组合 203"/>
          <p:cNvGrpSpPr/>
          <p:nvPr/>
        </p:nvGrpSpPr>
        <p:grpSpPr>
          <a:xfrm>
            <a:off x="5704254" y="1571744"/>
            <a:ext cx="2086434" cy="2079764"/>
            <a:chOff x="742949" y="1472407"/>
            <a:chExt cx="5614012" cy="5273509"/>
          </a:xfrm>
        </p:grpSpPr>
        <p:pic>
          <p:nvPicPr>
            <p:cNvPr id="205" name="图片 2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813" y="1476375"/>
              <a:ext cx="2712148" cy="2706039"/>
            </a:xfrm>
            <a:prstGeom prst="rect">
              <a:avLst/>
            </a:prstGeom>
          </p:spPr>
        </p:pic>
        <p:pic>
          <p:nvPicPr>
            <p:cNvPr id="206" name="图片 20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49" y="4328351"/>
              <a:ext cx="2944664" cy="2417565"/>
            </a:xfrm>
            <a:prstGeom prst="rect">
              <a:avLst/>
            </a:prstGeom>
          </p:spPr>
        </p:pic>
        <p:pic>
          <p:nvPicPr>
            <p:cNvPr id="207" name="图片 20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75" y="4247613"/>
              <a:ext cx="2480286" cy="2498303"/>
            </a:xfrm>
            <a:prstGeom prst="rect">
              <a:avLst/>
            </a:prstGeom>
          </p:spPr>
        </p:pic>
        <p:pic>
          <p:nvPicPr>
            <p:cNvPr id="208" name="图片 20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472407"/>
              <a:ext cx="2733675" cy="2710007"/>
            </a:xfrm>
            <a:prstGeom prst="rect">
              <a:avLst/>
            </a:prstGeom>
          </p:spPr>
        </p:pic>
      </p:grpSp>
      <p:sp>
        <p:nvSpPr>
          <p:cNvPr id="214" name="内容占位符 2"/>
          <p:cNvSpPr>
            <a:spLocks noGrp="1"/>
          </p:cNvSpPr>
          <p:nvPr>
            <p:ph idx="1"/>
          </p:nvPr>
        </p:nvSpPr>
        <p:spPr>
          <a:xfrm>
            <a:off x="4947594" y="4125751"/>
            <a:ext cx="3842603" cy="25535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基于</a:t>
            </a:r>
            <a:r>
              <a:rPr lang="en-US" altLang="zh-CN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DLC</a:t>
            </a: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复合阻性基材提出</a:t>
            </a:r>
            <a:r>
              <a:rPr lang="en-US" altLang="zh-CN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种</a:t>
            </a: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阻性微井型探测器技术方案，降低了死区，简化了制备工艺</a:t>
            </a:r>
            <a:endParaRPr lang="en-US" altLang="zh-CN" sz="1600" dirty="0" smtClean="0">
              <a:latin typeface="华文宋体" panose="02010600040101010101" pitchFamily="2" charset="-122"/>
              <a:ea typeface="华文宋体" panose="0201060004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制备了高</a:t>
            </a:r>
            <a:r>
              <a:rPr lang="zh-CN" altLang="en-US" sz="1600" dirty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计数率阻性微井型探测器原型</a:t>
            </a: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样机，对于</a:t>
            </a:r>
            <a:r>
              <a:rPr lang="en-US" altLang="zh-CN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X</a:t>
            </a: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  <a:cs typeface="Calibri" panose="020F0502020204030204" pitchFamily="34" charset="0"/>
              </a:rPr>
              <a:t>射线均有响应，正在优化</a:t>
            </a:r>
            <a:endParaRPr lang="en-US" altLang="zh-CN" sz="1600" dirty="0" smtClean="0">
              <a:latin typeface="华文宋体" panose="02010600040101010101" pitchFamily="2" charset="-122"/>
              <a:ea typeface="华文宋体" panose="0201060004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制备了多层</a:t>
            </a:r>
            <a:r>
              <a:rPr lang="en-US" altLang="zh-CN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FTM</a:t>
            </a: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探测器原型样机，首次看到了</a:t>
            </a:r>
            <a:r>
              <a:rPr lang="en-US" altLang="zh-CN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X</a:t>
            </a:r>
            <a:r>
              <a:rPr lang="zh-CN" altLang="en-US" sz="1600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射线能谱，并对宇宙线有良好响应</a:t>
            </a:r>
            <a:endParaRPr lang="en-US" altLang="zh-CN" sz="16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8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t>9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535843" y="26339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探测器新材料、新结构研发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0666" y="1200188"/>
            <a:ext cx="7702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热压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膜</a:t>
            </a:r>
            <a:r>
              <a:rPr lang="en-US" altLang="zh-CN" b="1" dirty="0" err="1">
                <a:latin typeface="华文宋体" panose="02010600040101010101" pitchFamily="2" charset="-122"/>
                <a:ea typeface="华文宋体" panose="02010600040101010101" pitchFamily="2" charset="-122"/>
              </a:rPr>
              <a:t>Micromegas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探测器研发（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张志永，中科大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）</a:t>
            </a:r>
            <a:endParaRPr lang="zh-CN" altLang="en-US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0666" y="3765866"/>
            <a:ext cx="845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PICOSEC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r>
              <a:rPr lang="en-US" altLang="zh-CN" b="1" dirty="0" err="1" smtClean="0">
                <a:latin typeface="华文宋体" panose="02010600040101010101" pitchFamily="2" charset="-122"/>
                <a:ea typeface="华文宋体" panose="02010600040101010101" pitchFamily="2" charset="-122"/>
              </a:rPr>
              <a:t>Micromegas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探测器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研发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（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王旭，中科大</a:t>
            </a:r>
            <a:r>
              <a:rPr lang="zh-CN" altLang="en-US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）</a:t>
            </a:r>
            <a:endParaRPr lang="zh-CN" altLang="en-US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29213" y="1842195"/>
            <a:ext cx="28913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应用：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散裂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中子源中子束流监测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TPC</a:t>
            </a:r>
            <a:r>
              <a:rPr lang="en-US" altLang="zh-CN" sz="1600" dirty="0" smtClean="0">
                <a:latin typeface="Arial" panose="020B0604020202020204" pitchFamily="34" charset="0"/>
                <a:ea typeface="华文楷体" panose="02010600040101010101" pitchFamily="2" charset="-122"/>
              </a:rPr>
              <a:t>–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CEPC&amp;STCF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粒子鉴别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RICH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缪子成像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6" y="1725153"/>
            <a:ext cx="5074920" cy="17221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5323"/>
          <a:stretch/>
        </p:blipFill>
        <p:spPr>
          <a:xfrm>
            <a:off x="3694175" y="4225418"/>
            <a:ext cx="1428307" cy="10889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950" y="5404568"/>
            <a:ext cx="1589531" cy="134873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40216" y="509801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单阳极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4225418"/>
            <a:ext cx="1393470" cy="928980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79" y="4225418"/>
            <a:ext cx="1208430" cy="9289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86" y="5415620"/>
            <a:ext cx="1101271" cy="95299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202871" y="637973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多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阳极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012" y="5405795"/>
            <a:ext cx="1046349" cy="934073"/>
          </a:xfrm>
          <a:prstGeom prst="rect">
            <a:avLst/>
          </a:prstGeom>
        </p:spPr>
      </p:pic>
      <p:sp>
        <p:nvSpPr>
          <p:cNvPr id="36" name="右箭头 35"/>
          <p:cNvSpPr/>
          <p:nvPr/>
        </p:nvSpPr>
        <p:spPr>
          <a:xfrm>
            <a:off x="3006006" y="5219705"/>
            <a:ext cx="478428" cy="22106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041295" y="497701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/>
              <a:t>下一步</a:t>
            </a:r>
            <a:endParaRPr lang="zh-CN" altLang="en-US" sz="1200" b="1" dirty="0"/>
          </a:p>
        </p:txBody>
      </p:sp>
      <p:sp>
        <p:nvSpPr>
          <p:cNvPr id="10" name="矩形 9"/>
          <p:cNvSpPr/>
          <p:nvPr/>
        </p:nvSpPr>
        <p:spPr>
          <a:xfrm>
            <a:off x="5184351" y="4229568"/>
            <a:ext cx="35931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ea typeface="楷体" panose="02010609060101010101" pitchFamily="49" charset="-122"/>
              </a:rPr>
              <a:t>基于</a:t>
            </a:r>
            <a:r>
              <a:rPr lang="en-US" altLang="zh-CN" sz="1600" dirty="0">
                <a:ea typeface="楷体" panose="02010609060101010101" pitchFamily="49" charset="-122"/>
              </a:rPr>
              <a:t>DLC</a:t>
            </a:r>
            <a:r>
              <a:rPr lang="zh-CN" altLang="en-US" sz="1600" dirty="0">
                <a:ea typeface="楷体" panose="02010609060101010101" pitchFamily="49" charset="-122"/>
              </a:rPr>
              <a:t>的光阴极研究</a:t>
            </a:r>
            <a:endParaRPr lang="en-US" altLang="zh-CN" sz="1600" dirty="0">
              <a:ea typeface="楷体" panose="02010609060101010101" pitchFamily="49" charset="-122"/>
            </a:endParaRPr>
          </a:p>
          <a:p>
            <a:pPr marL="216000" lvl="1"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楷体" panose="02010609060101010101" pitchFamily="49" charset="-122"/>
              </a:rPr>
              <a:t>掺硼</a:t>
            </a:r>
            <a:r>
              <a:rPr lang="zh-CN" altLang="en-US" sz="1600" dirty="0" smtClean="0">
                <a:ea typeface="楷体" panose="02010609060101010101" pitchFamily="49" charset="-122"/>
              </a:rPr>
              <a:t>光阴极</a:t>
            </a:r>
            <a:endParaRPr lang="en-US" altLang="zh-CN" sz="1600" dirty="0" smtClean="0">
              <a:ea typeface="楷体" panose="02010609060101010101" pitchFamily="49" charset="-122"/>
            </a:endParaRPr>
          </a:p>
          <a:p>
            <a:pPr marL="216000" lvl="1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ea typeface="楷体" panose="02010609060101010101" pitchFamily="49" charset="-122"/>
              </a:rPr>
              <a:t>基于</a:t>
            </a:r>
            <a:r>
              <a:rPr lang="en-US" altLang="zh-CN" sz="1600" dirty="0">
                <a:ea typeface="楷体" panose="02010609060101010101" pitchFamily="49" charset="-122"/>
              </a:rPr>
              <a:t>PLD</a:t>
            </a:r>
            <a:r>
              <a:rPr lang="zh-CN" altLang="en-US" sz="1600" dirty="0">
                <a:ea typeface="楷体" panose="02010609060101010101" pitchFamily="49" charset="-122"/>
              </a:rPr>
              <a:t>的</a:t>
            </a:r>
            <a:r>
              <a:rPr lang="zh-CN" altLang="en-US" sz="1600" dirty="0" smtClean="0">
                <a:ea typeface="楷体" panose="02010609060101010101" pitchFamily="49" charset="-122"/>
              </a:rPr>
              <a:t>样品性能</a:t>
            </a:r>
            <a:r>
              <a:rPr lang="zh-CN" altLang="en-US" sz="1600" dirty="0">
                <a:ea typeface="楷体" panose="02010609060101010101" pitchFamily="49" charset="-122"/>
              </a:rPr>
              <a:t>比磁控溅射的样品提升</a:t>
            </a:r>
            <a:r>
              <a:rPr lang="en-US" altLang="zh-CN" sz="1600" dirty="0">
                <a:ea typeface="楷体" panose="02010609060101010101" pitchFamily="49" charset="-122"/>
              </a:rPr>
              <a:t>15%</a:t>
            </a:r>
            <a:r>
              <a:rPr lang="zh-CN" altLang="en-US" sz="1600" dirty="0">
                <a:ea typeface="楷体" panose="02010609060101010101" pitchFamily="49" charset="-122"/>
              </a:rPr>
              <a:t>左右</a:t>
            </a:r>
            <a:endParaRPr lang="en-US" altLang="zh-CN" sz="1600" dirty="0">
              <a:ea typeface="楷体" panose="02010609060101010101" pitchFamily="49" charset="-122"/>
            </a:endParaRPr>
          </a:p>
          <a:p>
            <a:pPr marL="216000" lvl="1"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楷体" panose="02010609060101010101" pitchFamily="49" charset="-122"/>
              </a:rPr>
              <a:t>老化实验验证</a:t>
            </a:r>
            <a:r>
              <a:rPr lang="en-US" altLang="zh-CN" sz="1600" dirty="0">
                <a:ea typeface="楷体" panose="02010609060101010101" pitchFamily="49" charset="-122"/>
              </a:rPr>
              <a:t>DLC</a:t>
            </a:r>
            <a:r>
              <a:rPr lang="zh-CN" altLang="en-US" sz="1600" dirty="0">
                <a:ea typeface="楷体" panose="02010609060101010101" pitchFamily="49" charset="-122"/>
              </a:rPr>
              <a:t>光阴极具有很好的</a:t>
            </a:r>
            <a:r>
              <a:rPr lang="zh-CN" altLang="en-US" sz="1600" dirty="0" smtClean="0">
                <a:ea typeface="楷体" panose="02010609060101010101" pitchFamily="49" charset="-122"/>
              </a:rPr>
              <a:t>耐用性</a:t>
            </a:r>
            <a:endParaRPr lang="en-US" altLang="zh-CN" sz="1600" dirty="0">
              <a:ea typeface="楷体" panose="02010609060101010101" pitchFamily="49" charset="-122"/>
            </a:endParaRPr>
          </a:p>
          <a:p>
            <a:r>
              <a:rPr lang="zh-CN" altLang="en-US" sz="1600" dirty="0">
                <a:ea typeface="楷体" panose="02010609060101010101" pitchFamily="49" charset="-122"/>
              </a:rPr>
              <a:t>大面积</a:t>
            </a:r>
            <a:r>
              <a:rPr lang="en-US" altLang="zh-CN" sz="1600" dirty="0" smtClean="0">
                <a:ea typeface="楷体" panose="02010609060101010101" pitchFamily="49" charset="-122"/>
              </a:rPr>
              <a:t>PICOSEC </a:t>
            </a:r>
            <a:r>
              <a:rPr lang="en-US" altLang="zh-CN" sz="1600" dirty="0">
                <a:ea typeface="楷体" panose="02010609060101010101" pitchFamily="49" charset="-122"/>
              </a:rPr>
              <a:t>MM</a:t>
            </a:r>
            <a:r>
              <a:rPr lang="zh-CN" altLang="en-US" sz="1600" dirty="0" smtClean="0">
                <a:ea typeface="楷体" panose="02010609060101010101" pitchFamily="49" charset="-122"/>
              </a:rPr>
              <a:t>探测器研究</a:t>
            </a:r>
            <a:r>
              <a:rPr lang="zh-CN" altLang="en-US" sz="1600" dirty="0">
                <a:ea typeface="楷体" panose="02010609060101010101" pitchFamily="49" charset="-122"/>
              </a:rPr>
              <a:t>：流气式、密闭式，大面积光阴极，气隙均匀性，真空封装等</a:t>
            </a:r>
            <a:endParaRPr lang="en-US" altLang="zh-CN" sz="1600" dirty="0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83665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TM02900743[[fn=环保]]</Template>
  <TotalTime>19544</TotalTime>
  <Words>1291</Words>
  <Application>Microsoft Office PowerPoint</Application>
  <PresentationFormat>全屏显示(4:3)</PresentationFormat>
  <Paragraphs>180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Calibri-Bold</vt:lpstr>
      <vt:lpstr>MicrosoftYaHei-Bold</vt:lpstr>
      <vt:lpstr>黑体</vt:lpstr>
      <vt:lpstr>华文楷体</vt:lpstr>
      <vt:lpstr>华文宋体</vt:lpstr>
      <vt:lpstr>楷体</vt:lpstr>
      <vt:lpstr>楷体_GB2312</vt:lpstr>
      <vt:lpstr>思源黑体 CN</vt:lpstr>
      <vt:lpstr>宋体</vt:lpstr>
      <vt:lpstr>Arial</vt:lpstr>
      <vt:lpstr>Calibri</vt:lpstr>
      <vt:lpstr>Calibri Light</vt:lpstr>
      <vt:lpstr>Times New Roman</vt:lpstr>
      <vt:lpstr>Wingdings</vt:lpstr>
      <vt:lpstr>Wingdings 2</vt:lpstr>
      <vt:lpstr>HDOfficeLightV0</vt:lpstr>
      <vt:lpstr>1_HDOfficeLightV0</vt:lpstr>
      <vt:lpstr>第九届全国先进气体探测器研讨会 总结   班勇，北京大学 2019/10/18， 散裂中子源，东莞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bany</dc:creator>
  <cp:lastModifiedBy>bany</cp:lastModifiedBy>
  <cp:revision>1052</cp:revision>
  <dcterms:created xsi:type="dcterms:W3CDTF">2012-07-20T12:09:59Z</dcterms:created>
  <dcterms:modified xsi:type="dcterms:W3CDTF">2019-10-18T08:54:04Z</dcterms:modified>
</cp:coreProperties>
</file>