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7"/>
  </p:notesMasterIdLst>
  <p:sldIdLst>
    <p:sldId id="258" r:id="rId2"/>
    <p:sldId id="259" r:id="rId3"/>
    <p:sldId id="361" r:id="rId4"/>
    <p:sldId id="264" r:id="rId5"/>
    <p:sldId id="268" r:id="rId6"/>
    <p:sldId id="347" r:id="rId7"/>
    <p:sldId id="269" r:id="rId8"/>
    <p:sldId id="354" r:id="rId9"/>
    <p:sldId id="276" r:id="rId10"/>
    <p:sldId id="355" r:id="rId11"/>
    <p:sldId id="356" r:id="rId12"/>
    <p:sldId id="278" r:id="rId13"/>
    <p:sldId id="348" r:id="rId14"/>
    <p:sldId id="350" r:id="rId15"/>
    <p:sldId id="357" r:id="rId16"/>
    <p:sldId id="351" r:id="rId17"/>
    <p:sldId id="352" r:id="rId18"/>
    <p:sldId id="358" r:id="rId19"/>
    <p:sldId id="359" r:id="rId20"/>
    <p:sldId id="360" r:id="rId21"/>
    <p:sldId id="320" r:id="rId22"/>
    <p:sldId id="344" r:id="rId23"/>
    <p:sldId id="333" r:id="rId24"/>
    <p:sldId id="334" r:id="rId25"/>
    <p:sldId id="335" r:id="rId26"/>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无样式，无网格">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16" autoAdjust="0"/>
    <p:restoredTop sz="85871" autoAdjust="0"/>
  </p:normalViewPr>
  <p:slideViewPr>
    <p:cSldViewPr snapToGrid="0">
      <p:cViewPr varScale="1">
        <p:scale>
          <a:sx n="68" d="100"/>
          <a:sy n="68" d="100"/>
        </p:scale>
        <p:origin x="32" y="60"/>
      </p:cViewPr>
      <p:guideLst/>
    </p:cSldViewPr>
  </p:slideViewPr>
  <p:notesTextViewPr>
    <p:cViewPr>
      <p:scale>
        <a:sx n="75" d="100"/>
        <a:sy n="75" d="100"/>
      </p:scale>
      <p:origin x="0" y="0"/>
    </p:cViewPr>
  </p:notesTextViewPr>
  <p:notesViewPr>
    <p:cSldViewPr snapToGrid="0">
      <p:cViewPr varScale="1">
        <p:scale>
          <a:sx n="54" d="100"/>
          <a:sy n="54" d="100"/>
        </p:scale>
        <p:origin x="1848" y="4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C14471A-2E92-42C9-B162-821D757F2A32}" type="datetimeFigureOut">
              <a:rPr lang="zh-CN" altLang="en-US" smtClean="0"/>
              <a:t>2019/10/16</a:t>
            </a:fld>
            <a:endParaRPr lang="zh-CN" altLang="en-US"/>
          </a:p>
        </p:txBody>
      </p:sp>
      <p:sp>
        <p:nvSpPr>
          <p:cNvPr id="4" name="幻灯片图像占位符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3A0F9F4-7D5C-4431-B13F-6AD05490F9F4}" type="slidenum">
              <a:rPr lang="zh-CN" altLang="en-US" smtClean="0"/>
              <a:t>‹#›</a:t>
            </a:fld>
            <a:endParaRPr lang="zh-CN" altLang="en-US"/>
          </a:p>
        </p:txBody>
      </p:sp>
    </p:spTree>
    <p:extLst>
      <p:ext uri="{BB962C8B-B14F-4D97-AF65-F5344CB8AC3E}">
        <p14:creationId xmlns:p14="http://schemas.microsoft.com/office/powerpoint/2010/main" val="37545282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3A0F9F4-7D5C-4431-B13F-6AD05490F9F4}" type="slidenum">
              <a:rPr lang="zh-CN" altLang="en-US" smtClean="0"/>
              <a:t>1</a:t>
            </a:fld>
            <a:endParaRPr lang="zh-CN" altLang="en-US"/>
          </a:p>
        </p:txBody>
      </p:sp>
    </p:spTree>
    <p:extLst>
      <p:ext uri="{BB962C8B-B14F-4D97-AF65-F5344CB8AC3E}">
        <p14:creationId xmlns:p14="http://schemas.microsoft.com/office/powerpoint/2010/main" val="1502057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zh-CN" sz="1200" kern="1200" dirty="0" smtClean="0">
                <a:solidFill>
                  <a:schemeClr val="tx1"/>
                </a:solidFill>
                <a:effectLst/>
                <a:latin typeface="+mn-lt"/>
                <a:ea typeface="+mn-ea"/>
                <a:cs typeface="+mn-cs"/>
              </a:rPr>
              <a:t>该系统由清华大学宫辉老师团队开发，分为母板（</a:t>
            </a:r>
            <a:r>
              <a:rPr lang="en-US" altLang="zh-CN" sz="1200" kern="1200" dirty="0" smtClean="0">
                <a:solidFill>
                  <a:schemeClr val="tx1"/>
                </a:solidFill>
                <a:effectLst/>
                <a:latin typeface="+mn-lt"/>
                <a:ea typeface="+mn-ea"/>
                <a:cs typeface="+mn-cs"/>
              </a:rPr>
              <a:t>FPGA</a:t>
            </a:r>
            <a:r>
              <a:rPr lang="zh-CN" altLang="zh-CN" sz="1200" kern="1200" dirty="0" smtClean="0">
                <a:solidFill>
                  <a:schemeClr val="tx1"/>
                </a:solidFill>
                <a:effectLst/>
                <a:latin typeface="+mn-lt"/>
                <a:ea typeface="+mn-ea"/>
                <a:cs typeface="+mn-cs"/>
              </a:rPr>
              <a:t>）与子板（数模转换板）两个部分，</a:t>
            </a:r>
            <a:r>
              <a:rPr lang="en-US" altLang="zh-CN" sz="1200" kern="1200" dirty="0" smtClean="0">
                <a:solidFill>
                  <a:schemeClr val="tx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r>
              <a:rPr lang="zh-CN" altLang="zh-CN" sz="1200" kern="1200" dirty="0" smtClean="0">
                <a:solidFill>
                  <a:schemeClr val="tx1"/>
                </a:solidFill>
                <a:effectLst/>
                <a:latin typeface="+mn-lt"/>
                <a:ea typeface="+mn-ea"/>
                <a:cs typeface="+mn-cs"/>
              </a:rPr>
              <a:t>每块</a:t>
            </a:r>
            <a:r>
              <a:rPr lang="en-US" altLang="zh-CN" sz="1200" kern="1200" dirty="0" smtClean="0">
                <a:solidFill>
                  <a:schemeClr val="tx1"/>
                </a:solidFill>
                <a:effectLst/>
                <a:latin typeface="+mn-lt"/>
                <a:ea typeface="+mn-ea"/>
                <a:cs typeface="+mn-cs"/>
              </a:rPr>
              <a:t>DAQ</a:t>
            </a:r>
            <a:r>
              <a:rPr lang="zh-CN" altLang="zh-CN" sz="1200" kern="1200" dirty="0" smtClean="0">
                <a:solidFill>
                  <a:schemeClr val="tx1"/>
                </a:solidFill>
                <a:effectLst/>
                <a:latin typeface="+mn-lt"/>
                <a:ea typeface="+mn-ea"/>
                <a:cs typeface="+mn-cs"/>
              </a:rPr>
              <a:t>电路板之间使用光纤连接，多个电路板形成菊花链的拓扑结构，由“主</a:t>
            </a:r>
            <a:r>
              <a:rPr lang="en-US" altLang="zh-CN" sz="1200" kern="1200" dirty="0" smtClean="0">
                <a:solidFill>
                  <a:schemeClr val="tx1"/>
                </a:solidFill>
                <a:effectLst/>
                <a:latin typeface="+mn-lt"/>
                <a:ea typeface="+mn-ea"/>
                <a:cs typeface="+mn-cs"/>
              </a:rPr>
              <a:t>DAQ</a:t>
            </a:r>
            <a:r>
              <a:rPr lang="zh-CN" altLang="zh-CN" sz="1200" kern="1200" dirty="0" smtClean="0">
                <a:solidFill>
                  <a:schemeClr val="tx1"/>
                </a:solidFill>
                <a:effectLst/>
                <a:latin typeface="+mn-lt"/>
                <a:ea typeface="+mn-ea"/>
                <a:cs typeface="+mn-cs"/>
              </a:rPr>
              <a:t>板“通过千兆以太网与上位机通信。其主要性能参数如下表。</a:t>
            </a:r>
          </a:p>
          <a:p>
            <a:endParaRPr lang="en-US" altLang="zh-CN" sz="1200" kern="1200" dirty="0" smtClean="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fld id="{03A0F9F4-7D5C-4431-B13F-6AD05490F9F4}" type="slidenum">
              <a:rPr lang="zh-CN" altLang="en-US" smtClean="0"/>
              <a:t>24</a:t>
            </a:fld>
            <a:endParaRPr lang="zh-CN" altLang="en-US"/>
          </a:p>
        </p:txBody>
      </p:sp>
    </p:spTree>
    <p:extLst>
      <p:ext uri="{BB962C8B-B14F-4D97-AF65-F5344CB8AC3E}">
        <p14:creationId xmlns:p14="http://schemas.microsoft.com/office/powerpoint/2010/main" val="1393550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zh-CN" sz="1200" kern="1200" dirty="0" smtClean="0">
                <a:solidFill>
                  <a:schemeClr val="tx1"/>
                </a:solidFill>
                <a:effectLst/>
                <a:latin typeface="+mn-lt"/>
                <a:ea typeface="+mn-ea"/>
                <a:cs typeface="+mn-cs"/>
              </a:rPr>
              <a:t>该系统由清华大学宫辉老师团队开发，分为母板（</a:t>
            </a:r>
            <a:r>
              <a:rPr lang="en-US" altLang="zh-CN" sz="1200" kern="1200" dirty="0" smtClean="0">
                <a:solidFill>
                  <a:schemeClr val="tx1"/>
                </a:solidFill>
                <a:effectLst/>
                <a:latin typeface="+mn-lt"/>
                <a:ea typeface="+mn-ea"/>
                <a:cs typeface="+mn-cs"/>
              </a:rPr>
              <a:t>FPGA</a:t>
            </a:r>
            <a:r>
              <a:rPr lang="zh-CN" altLang="zh-CN" sz="1200" kern="1200" dirty="0" smtClean="0">
                <a:solidFill>
                  <a:schemeClr val="tx1"/>
                </a:solidFill>
                <a:effectLst/>
                <a:latin typeface="+mn-lt"/>
                <a:ea typeface="+mn-ea"/>
                <a:cs typeface="+mn-cs"/>
              </a:rPr>
              <a:t>）与子板（数模转换板）两个部分，</a:t>
            </a:r>
            <a:r>
              <a:rPr lang="en-US" altLang="zh-CN" sz="1200" kern="1200" dirty="0" smtClean="0">
                <a:solidFill>
                  <a:schemeClr val="tx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r>
              <a:rPr lang="zh-CN" altLang="zh-CN" sz="1200" kern="1200" dirty="0" smtClean="0">
                <a:solidFill>
                  <a:schemeClr val="tx1"/>
                </a:solidFill>
                <a:effectLst/>
                <a:latin typeface="+mn-lt"/>
                <a:ea typeface="+mn-ea"/>
                <a:cs typeface="+mn-cs"/>
              </a:rPr>
              <a:t>每块</a:t>
            </a:r>
            <a:r>
              <a:rPr lang="en-US" altLang="zh-CN" sz="1200" kern="1200" dirty="0" smtClean="0">
                <a:solidFill>
                  <a:schemeClr val="tx1"/>
                </a:solidFill>
                <a:effectLst/>
                <a:latin typeface="+mn-lt"/>
                <a:ea typeface="+mn-ea"/>
                <a:cs typeface="+mn-cs"/>
              </a:rPr>
              <a:t>DAQ</a:t>
            </a:r>
            <a:r>
              <a:rPr lang="zh-CN" altLang="zh-CN" sz="1200" kern="1200" dirty="0" smtClean="0">
                <a:solidFill>
                  <a:schemeClr val="tx1"/>
                </a:solidFill>
                <a:effectLst/>
                <a:latin typeface="+mn-lt"/>
                <a:ea typeface="+mn-ea"/>
                <a:cs typeface="+mn-cs"/>
              </a:rPr>
              <a:t>电路板之间使用光纤连接，多个电路板形成菊花链的拓扑结构，由“主</a:t>
            </a:r>
            <a:r>
              <a:rPr lang="en-US" altLang="zh-CN" sz="1200" kern="1200" dirty="0" smtClean="0">
                <a:solidFill>
                  <a:schemeClr val="tx1"/>
                </a:solidFill>
                <a:effectLst/>
                <a:latin typeface="+mn-lt"/>
                <a:ea typeface="+mn-ea"/>
                <a:cs typeface="+mn-cs"/>
              </a:rPr>
              <a:t>DAQ</a:t>
            </a:r>
            <a:r>
              <a:rPr lang="zh-CN" altLang="zh-CN" sz="1200" kern="1200" dirty="0" smtClean="0">
                <a:solidFill>
                  <a:schemeClr val="tx1"/>
                </a:solidFill>
                <a:effectLst/>
                <a:latin typeface="+mn-lt"/>
                <a:ea typeface="+mn-ea"/>
                <a:cs typeface="+mn-cs"/>
              </a:rPr>
              <a:t>板“通过千兆以太网与上位机通信。其主要性能参数如下表。</a:t>
            </a:r>
          </a:p>
          <a:p>
            <a:endParaRPr lang="en-US" altLang="zh-CN" sz="1200" kern="1200" dirty="0" smtClean="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fld id="{03A0F9F4-7D5C-4431-B13F-6AD05490F9F4}" type="slidenum">
              <a:rPr lang="zh-CN" altLang="en-US" smtClean="0"/>
              <a:t>25</a:t>
            </a:fld>
            <a:endParaRPr lang="zh-CN" altLang="en-US"/>
          </a:p>
        </p:txBody>
      </p:sp>
    </p:spTree>
    <p:extLst>
      <p:ext uri="{BB962C8B-B14F-4D97-AF65-F5344CB8AC3E}">
        <p14:creationId xmlns:p14="http://schemas.microsoft.com/office/powerpoint/2010/main" val="27698909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effectLst/>
                    <a:latin typeface="+mn-lt"/>
                    <a:ea typeface="+mn-ea"/>
                    <a:cs typeface="+mn-cs"/>
                  </a:rPr>
                  <a:t>TPC</a:t>
                </a:r>
                <a:r>
                  <a:rPr lang="zh-CN" altLang="zh-CN" sz="1200" kern="1200" dirty="0">
                    <a:solidFill>
                      <a:schemeClr val="tx1"/>
                    </a:solidFill>
                    <a:effectLst/>
                    <a:latin typeface="+mn-lt"/>
                    <a:ea typeface="+mn-ea"/>
                    <a:cs typeface="+mn-cs"/>
                  </a:rPr>
                  <a:t>时间投影室是一种气体探测器，主要由圆柱状腔体构成的漂移区以及端盖读出探测器两个部分构成。腔体漂移区内部充满工作气体，有外部提供的磁场以及场笼提供均匀的漂移电场；读出端盖</a:t>
                </a:r>
                <a:r>
                  <a:rPr lang="zh-CN" altLang="zh-CN" sz="1200" kern="1200" dirty="0" smtClean="0">
                    <a:solidFill>
                      <a:schemeClr val="tx1"/>
                    </a:solidFill>
                    <a:effectLst/>
                    <a:latin typeface="+mn-lt"/>
                    <a:ea typeface="+mn-ea"/>
                    <a:cs typeface="+mn-cs"/>
                  </a:rPr>
                  <a:t>部分</a:t>
                </a:r>
                <a:r>
                  <a:rPr lang="zh-CN" altLang="en-US" sz="1200" kern="1200" dirty="0" smtClean="0">
                    <a:solidFill>
                      <a:schemeClr val="tx1"/>
                    </a:solidFill>
                    <a:effectLst/>
                    <a:latin typeface="+mn-lt"/>
                    <a:ea typeface="+mn-ea"/>
                    <a:cs typeface="+mn-cs"/>
                  </a:rPr>
                  <a:t>进行电子的倍增和读出，传统用多丝室，近年来多采用用微结构探测器如</a:t>
                </a:r>
                <a:r>
                  <a:rPr lang="en-US" altLang="zh-CN" sz="1200" kern="1200" dirty="0" smtClean="0">
                    <a:solidFill>
                      <a:schemeClr val="tx1"/>
                    </a:solidFill>
                    <a:effectLst/>
                    <a:latin typeface="+mn-lt"/>
                    <a:ea typeface="+mn-ea"/>
                    <a:cs typeface="+mn-cs"/>
                  </a:rPr>
                  <a:t>GEM/</a:t>
                </a:r>
                <a:r>
                  <a:rPr lang="en-US" altLang="zh-CN" sz="1200" kern="1200" dirty="0" err="1" smtClean="0">
                    <a:solidFill>
                      <a:schemeClr val="tx1"/>
                    </a:solidFill>
                    <a:effectLst/>
                    <a:latin typeface="+mn-lt"/>
                    <a:ea typeface="+mn-ea"/>
                    <a:cs typeface="+mn-cs"/>
                  </a:rPr>
                  <a:t>Micromegas</a:t>
                </a:r>
                <a:r>
                  <a:rPr lang="zh-CN" altLang="zh-CN" sz="1200" kern="1200" dirty="0" smtClean="0">
                    <a:solidFill>
                      <a:schemeClr val="tx1"/>
                    </a:solidFill>
                    <a:effectLst/>
                    <a:latin typeface="+mn-lt"/>
                    <a:ea typeface="+mn-ea"/>
                    <a:cs typeface="+mn-cs"/>
                  </a:rPr>
                  <a:t>。</a:t>
                </a:r>
                <a:r>
                  <a:rPr lang="zh-CN" altLang="zh-CN" sz="1200" kern="1200" dirty="0">
                    <a:solidFill>
                      <a:schemeClr val="tx1"/>
                    </a:solidFill>
                    <a:effectLst/>
                    <a:latin typeface="+mn-lt"/>
                    <a:ea typeface="+mn-ea"/>
                    <a:cs typeface="+mn-cs"/>
                  </a:rPr>
                  <a:t>当带电粒子进入漂移区时会电离工作气体，产生电子离子对，在漂移电场的作用下，电子向端盖读出探测器漂移，经过雪崩放大后的电子被收集后交由后端电子学进行处理，输出位置，电荷和漂移时间等信息。通过重建算法可以得到径迹的三维位置信息，带电粒子在磁场中会发生偏转，通过重建径迹计算其曲率半径可以得到粒子的动量信息；另外利用读出探测器得到的电荷量可以计算带电粒子在工作气体中的能量损失</a:t>
                </a:r>
                <a:r>
                  <a:rPr lang="en-US" altLang="zh-CN" sz="1200" kern="1200" dirty="0">
                    <a:solidFill>
                      <a:schemeClr val="tx1"/>
                    </a:solidFill>
                    <a:effectLst/>
                    <a:latin typeface="+mn-lt"/>
                    <a:ea typeface="+mn-ea"/>
                    <a:cs typeface="+mn-cs"/>
                  </a:rPr>
                  <a:t>(</a:t>
                </a:r>
                <a14:m>
                  <m:oMath xmlns:m="http://schemas.openxmlformats.org/officeDocument/2006/math">
                    <m:r>
                      <m:rPr>
                        <m:sty m:val="p"/>
                      </m:rPr>
                      <a:rPr lang="en-US" altLang="zh-CN" sz="1200" kern="1200">
                        <a:solidFill>
                          <a:schemeClr val="tx1"/>
                        </a:solidFill>
                        <a:effectLst/>
                        <a:latin typeface="Cambria Math" panose="02040503050406030204" pitchFamily="18" charset="0"/>
                        <a:ea typeface="+mn-ea"/>
                        <a:cs typeface="+mn-cs"/>
                      </a:rPr>
                      <m:t>dE</m:t>
                    </m:r>
                    <m:r>
                      <a:rPr lang="en-US" altLang="zh-CN" sz="1200" kern="1200">
                        <a:solidFill>
                          <a:schemeClr val="tx1"/>
                        </a:solidFill>
                        <a:effectLst/>
                        <a:latin typeface="Cambria Math" panose="02040503050406030204" pitchFamily="18" charset="0"/>
                        <a:ea typeface="+mn-ea"/>
                        <a:cs typeface="+mn-cs"/>
                      </a:rPr>
                      <m:t>/</m:t>
                    </m:r>
                    <m:r>
                      <m:rPr>
                        <m:sty m:val="p"/>
                      </m:rPr>
                      <a:rPr lang="en-US" altLang="zh-CN" sz="1200" kern="1200">
                        <a:solidFill>
                          <a:schemeClr val="tx1"/>
                        </a:solidFill>
                        <a:effectLst/>
                        <a:latin typeface="Cambria Math" panose="02040503050406030204" pitchFamily="18" charset="0"/>
                        <a:ea typeface="+mn-ea"/>
                        <a:cs typeface="+mn-cs"/>
                      </a:rPr>
                      <m:t>dX</m:t>
                    </m:r>
                  </m:oMath>
                </a14:m>
                <a:r>
                  <a:rPr lang="en-US" altLang="zh-CN" sz="1200" kern="1200" dirty="0">
                    <a:solidFill>
                      <a:schemeClr val="tx1"/>
                    </a:solidFill>
                    <a:effectLst/>
                    <a:latin typeface="+mn-lt"/>
                    <a:ea typeface="+mn-ea"/>
                    <a:cs typeface="+mn-cs"/>
                  </a:rPr>
                  <a:t>)</a:t>
                </a:r>
                <a:r>
                  <a:rPr lang="zh-CN" altLang="zh-CN" sz="1200" kern="1200" dirty="0">
                    <a:solidFill>
                      <a:schemeClr val="tx1"/>
                    </a:solidFill>
                    <a:effectLst/>
                    <a:latin typeface="+mn-lt"/>
                    <a:ea typeface="+mn-ea"/>
                    <a:cs typeface="+mn-cs"/>
                  </a:rPr>
                  <a:t>，从而实现粒子甄别。总体上来说，</a:t>
                </a:r>
                <a:r>
                  <a:rPr lang="en-US" altLang="zh-CN" sz="1200" kern="1200" dirty="0">
                    <a:solidFill>
                      <a:schemeClr val="tx1"/>
                    </a:solidFill>
                    <a:effectLst/>
                    <a:latin typeface="+mn-lt"/>
                    <a:ea typeface="+mn-ea"/>
                    <a:cs typeface="+mn-cs"/>
                  </a:rPr>
                  <a:t>TPC</a:t>
                </a:r>
                <a:r>
                  <a:rPr lang="zh-CN" altLang="zh-CN" sz="1200" kern="1200" dirty="0">
                    <a:solidFill>
                      <a:schemeClr val="tx1"/>
                    </a:solidFill>
                    <a:effectLst/>
                    <a:latin typeface="+mn-lt"/>
                    <a:ea typeface="+mn-ea"/>
                    <a:cs typeface="+mn-cs"/>
                  </a:rPr>
                  <a:t>作为主径迹探测器的优势在于其能提供很好的能量分辨率，卓越的径迹重建效率，很低的物质的量，一定的粒子鉴别的能力以及造价低劣的优势</a:t>
                </a:r>
                <a:r>
                  <a:rPr lang="zh-CN" altLang="zh-CN" sz="1200" kern="1200" dirty="0" smtClean="0">
                    <a:solidFill>
                      <a:schemeClr val="tx1"/>
                    </a:solidFill>
                    <a:effectLst/>
                    <a:latin typeface="+mn-lt"/>
                    <a:ea typeface="+mn-ea"/>
                    <a:cs typeface="+mn-cs"/>
                  </a:rPr>
                  <a:t>。</a:t>
                </a:r>
                <a:endParaRPr lang="en-US" altLang="zh-CN"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200" kern="1200" dirty="0" smtClean="0">
                    <a:solidFill>
                      <a:schemeClr val="tx1"/>
                    </a:solidFill>
                    <a:effectLst/>
                    <a:latin typeface="+mn-lt"/>
                    <a:ea typeface="+mn-ea"/>
                    <a:cs typeface="+mn-cs"/>
                  </a:rPr>
                  <a:t>早些年的读出探测器为多丝正比室 ，近年来微结构气体探测器得到长足发展 其相比丝室有良好的位置分辨率和计数率</a:t>
                </a:r>
                <a:endParaRPr lang="zh-CN" altLang="zh-CN" sz="1200" kern="1200" dirty="0">
                  <a:solidFill>
                    <a:schemeClr val="tx1"/>
                  </a:solidFill>
                  <a:effectLst/>
                  <a:latin typeface="+mn-lt"/>
                  <a:ea typeface="+mn-ea"/>
                  <a:cs typeface="+mn-cs"/>
                </a:endParaRPr>
              </a:p>
              <a:p>
                <a:endParaRPr lang="zh-CN" altLang="zh-CN" sz="1200" kern="1200" dirty="0">
                  <a:solidFill>
                    <a:schemeClr val="tx1"/>
                  </a:solidFill>
                  <a:effectLst/>
                  <a:latin typeface="+mn-lt"/>
                  <a:ea typeface="+mn-ea"/>
                  <a:cs typeface="+mn-cs"/>
                </a:endParaRPr>
              </a:p>
            </p:txBody>
          </p:sp>
        </mc:Choice>
        <mc:Fallback xmlns="">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effectLst/>
                    <a:latin typeface="+mn-lt"/>
                    <a:ea typeface="+mn-ea"/>
                    <a:cs typeface="+mn-cs"/>
                  </a:rPr>
                  <a:t>TPC</a:t>
                </a:r>
                <a:r>
                  <a:rPr lang="zh-CN" altLang="zh-CN" sz="1200" kern="1200" dirty="0">
                    <a:solidFill>
                      <a:schemeClr val="tx1"/>
                    </a:solidFill>
                    <a:effectLst/>
                    <a:latin typeface="+mn-lt"/>
                    <a:ea typeface="+mn-ea"/>
                    <a:cs typeface="+mn-cs"/>
                  </a:rPr>
                  <a:t>时间投影室是一种气体探测器，主要由圆柱状腔体构成的漂移区以及端盖读出探测器两个部分构成。腔体漂移区内部充满工作气体，有外部提供的磁场以及场笼提供均匀的漂移电场；读出端盖部分通常包含电子倍增装置和电子收集电路。当带电粒子进入漂移区时会电离工作气体，产生电子离子对，在漂移电场的作用下，电子向端盖读出探测器漂移，经过雪崩放大后的电子被收集后交由后端电子学进行处理，输出位置，电荷和漂移时间等信息。通过重建算法可以得到径迹的三维位置信息，带电粒子在磁场中会发生偏转，通过重建径迹计算其曲率半径可以得到粒子的动量信息；另外利用读出探测器得到的电荷量可以计算带电粒子在工作气体中的能量损失</a:t>
                </a:r>
                <a:r>
                  <a:rPr lang="en-US" altLang="zh-CN" sz="1200" kern="1200" dirty="0">
                    <a:solidFill>
                      <a:schemeClr val="tx1"/>
                    </a:solidFill>
                    <a:effectLst/>
                    <a:latin typeface="+mn-lt"/>
                    <a:ea typeface="+mn-ea"/>
                    <a:cs typeface="+mn-cs"/>
                  </a:rPr>
                  <a:t>(</a:t>
                </a:r>
                <a:r>
                  <a:rPr lang="en-US" altLang="zh-CN" sz="1200" i="0" kern="1200">
                    <a:solidFill>
                      <a:schemeClr val="tx1"/>
                    </a:solidFill>
                    <a:effectLst/>
                    <a:latin typeface="+mn-lt"/>
                    <a:ea typeface="+mn-ea"/>
                    <a:cs typeface="+mn-cs"/>
                  </a:rPr>
                  <a:t>dE/dX</a:t>
                </a:r>
                <a:r>
                  <a:rPr lang="en-US" altLang="zh-CN" sz="1200" kern="1200" dirty="0">
                    <a:solidFill>
                      <a:schemeClr val="tx1"/>
                    </a:solidFill>
                    <a:effectLst/>
                    <a:latin typeface="+mn-lt"/>
                    <a:ea typeface="+mn-ea"/>
                    <a:cs typeface="+mn-cs"/>
                  </a:rPr>
                  <a:t>)</a:t>
                </a:r>
                <a:r>
                  <a:rPr lang="zh-CN" altLang="zh-CN" sz="1200" kern="1200" dirty="0">
                    <a:solidFill>
                      <a:schemeClr val="tx1"/>
                    </a:solidFill>
                    <a:effectLst/>
                    <a:latin typeface="+mn-lt"/>
                    <a:ea typeface="+mn-ea"/>
                    <a:cs typeface="+mn-cs"/>
                  </a:rPr>
                  <a:t>，从而实现粒子甄别。总体上来说，</a:t>
                </a:r>
                <a:r>
                  <a:rPr lang="en-US" altLang="zh-CN" sz="1200" kern="1200" dirty="0">
                    <a:solidFill>
                      <a:schemeClr val="tx1"/>
                    </a:solidFill>
                    <a:effectLst/>
                    <a:latin typeface="+mn-lt"/>
                    <a:ea typeface="+mn-ea"/>
                    <a:cs typeface="+mn-cs"/>
                  </a:rPr>
                  <a:t>TPC</a:t>
                </a:r>
                <a:r>
                  <a:rPr lang="zh-CN" altLang="zh-CN" sz="1200" kern="1200" dirty="0">
                    <a:solidFill>
                      <a:schemeClr val="tx1"/>
                    </a:solidFill>
                    <a:effectLst/>
                    <a:latin typeface="+mn-lt"/>
                    <a:ea typeface="+mn-ea"/>
                    <a:cs typeface="+mn-cs"/>
                  </a:rPr>
                  <a:t>作为主径迹探测器的优势在于其能提供很好的能量分辨率，卓越的径迹重建效率，很低的物质的量，一定的粒子鉴别的能力以及造价低劣的优势</a:t>
                </a:r>
                <a:r>
                  <a:rPr lang="zh-CN" altLang="zh-CN" sz="1200" kern="1200" dirty="0" smtClean="0">
                    <a:solidFill>
                      <a:schemeClr val="tx1"/>
                    </a:solidFill>
                    <a:effectLst/>
                    <a:latin typeface="+mn-lt"/>
                    <a:ea typeface="+mn-ea"/>
                    <a:cs typeface="+mn-cs"/>
                  </a:rPr>
                  <a:t>。</a:t>
                </a:r>
                <a:endParaRPr lang="en-US" altLang="zh-CN"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200" kern="1200" dirty="0" smtClean="0">
                    <a:solidFill>
                      <a:schemeClr val="tx1"/>
                    </a:solidFill>
                    <a:effectLst/>
                    <a:latin typeface="+mn-lt"/>
                    <a:ea typeface="+mn-ea"/>
                    <a:cs typeface="+mn-cs"/>
                  </a:rPr>
                  <a:t>早些年的读出探测器为多丝正比室 ，近年来微结构气体探测器得到长足发展 其相比丝室有良好的位置分辨率和计数率</a:t>
                </a:r>
                <a:endParaRPr lang="zh-CN" altLang="zh-CN" sz="1200" kern="1200" dirty="0">
                  <a:solidFill>
                    <a:schemeClr val="tx1"/>
                  </a:solidFill>
                  <a:effectLst/>
                  <a:latin typeface="+mn-lt"/>
                  <a:ea typeface="+mn-ea"/>
                  <a:cs typeface="+mn-cs"/>
                </a:endParaRPr>
              </a:p>
              <a:p>
                <a:endParaRPr lang="zh-CN" altLang="zh-CN" sz="1200" kern="1200" dirty="0">
                  <a:solidFill>
                    <a:schemeClr val="tx1"/>
                  </a:solidFill>
                  <a:effectLst/>
                  <a:latin typeface="+mn-lt"/>
                  <a:ea typeface="+mn-ea"/>
                  <a:cs typeface="+mn-cs"/>
                </a:endParaRPr>
              </a:p>
            </p:txBody>
          </p:sp>
        </mc:Fallback>
      </mc:AlternateContent>
      <p:sp>
        <p:nvSpPr>
          <p:cNvPr id="4" name="灯片编号占位符 3"/>
          <p:cNvSpPr>
            <a:spLocks noGrp="1"/>
          </p:cNvSpPr>
          <p:nvPr>
            <p:ph type="sldNum" sz="quarter" idx="10"/>
          </p:nvPr>
        </p:nvSpPr>
        <p:spPr/>
        <p:txBody>
          <a:bodyPr/>
          <a:lstStyle/>
          <a:p>
            <a:fld id="{03A0F9F4-7D5C-4431-B13F-6AD05490F9F4}" type="slidenum">
              <a:rPr lang="zh-CN" altLang="en-US" smtClean="0"/>
              <a:t>4</a:t>
            </a:fld>
            <a:endParaRPr lang="zh-CN" altLang="en-US"/>
          </a:p>
        </p:txBody>
      </p:sp>
    </p:spTree>
    <p:extLst>
      <p:ext uri="{BB962C8B-B14F-4D97-AF65-F5344CB8AC3E}">
        <p14:creationId xmlns:p14="http://schemas.microsoft.com/office/powerpoint/2010/main" val="5860097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z="1200" kern="1200" dirty="0" smtClean="0">
                <a:solidFill>
                  <a:schemeClr val="tx1"/>
                </a:solidFill>
                <a:effectLst/>
                <a:latin typeface="+mn-lt"/>
                <a:ea typeface="+mn-ea"/>
                <a:cs typeface="+mn-cs"/>
              </a:rPr>
              <a:t>但是在大型粒子物理实验中的</a:t>
            </a:r>
            <a:r>
              <a:rPr lang="en-US" altLang="zh-CN" sz="1200" kern="1200" dirty="0" smtClean="0">
                <a:solidFill>
                  <a:schemeClr val="tx1"/>
                </a:solidFill>
                <a:effectLst/>
                <a:latin typeface="+mn-lt"/>
                <a:ea typeface="+mn-ea"/>
                <a:cs typeface="+mn-cs"/>
              </a:rPr>
              <a:t>TPC</a:t>
            </a:r>
            <a:r>
              <a:rPr lang="zh-CN" altLang="en-US" sz="1200" kern="1200" dirty="0" smtClean="0">
                <a:solidFill>
                  <a:schemeClr val="tx1"/>
                </a:solidFill>
                <a:effectLst/>
                <a:latin typeface="+mn-lt"/>
                <a:ea typeface="+mn-ea"/>
                <a:cs typeface="+mn-cs"/>
              </a:rPr>
              <a:t>工作时会遇到很多原理设计考虑不到的问题</a:t>
            </a:r>
            <a:endParaRPr lang="en-US" altLang="zh-CN" sz="1200" kern="1200" dirty="0" smtClean="0">
              <a:solidFill>
                <a:schemeClr val="tx1"/>
              </a:solidFill>
              <a:effectLst/>
              <a:latin typeface="+mn-lt"/>
              <a:ea typeface="+mn-ea"/>
              <a:cs typeface="+mn-cs"/>
            </a:endParaRPr>
          </a:p>
          <a:p>
            <a:r>
              <a:rPr lang="zh-CN" altLang="en-US" sz="1200" kern="1200" dirty="0" smtClean="0">
                <a:solidFill>
                  <a:schemeClr val="tx1"/>
                </a:solidFill>
                <a:effectLst/>
                <a:latin typeface="+mn-lt"/>
                <a:ea typeface="+mn-ea"/>
                <a:cs typeface="+mn-cs"/>
              </a:rPr>
              <a:t>左一 由于</a:t>
            </a:r>
            <a:r>
              <a:rPr lang="en-US" altLang="zh-CN" sz="1200" kern="1200" dirty="0" smtClean="0">
                <a:solidFill>
                  <a:schemeClr val="tx1"/>
                </a:solidFill>
                <a:effectLst/>
                <a:latin typeface="+mn-lt"/>
                <a:ea typeface="+mn-ea"/>
                <a:cs typeface="+mn-cs"/>
              </a:rPr>
              <a:t>Ne-Co2</a:t>
            </a:r>
            <a:r>
              <a:rPr lang="zh-CN" altLang="en-US" sz="1200" kern="1200" dirty="0" smtClean="0">
                <a:solidFill>
                  <a:schemeClr val="tx1"/>
                </a:solidFill>
                <a:effectLst/>
                <a:latin typeface="+mn-lt"/>
                <a:ea typeface="+mn-ea"/>
                <a:cs typeface="+mn-cs"/>
              </a:rPr>
              <a:t>收到重力作用产生的气体分布变化</a:t>
            </a:r>
            <a:endParaRPr lang="en-US" altLang="zh-CN" sz="1200" kern="1200" dirty="0" smtClean="0">
              <a:solidFill>
                <a:schemeClr val="tx1"/>
              </a:solidFill>
              <a:effectLst/>
              <a:latin typeface="+mn-lt"/>
              <a:ea typeface="+mn-ea"/>
              <a:cs typeface="+mn-cs"/>
            </a:endParaRPr>
          </a:p>
          <a:p>
            <a:r>
              <a:rPr lang="zh-CN" altLang="en-US" sz="1200" kern="1200" dirty="0" smtClean="0">
                <a:solidFill>
                  <a:schemeClr val="tx1"/>
                </a:solidFill>
                <a:effectLst/>
                <a:latin typeface="+mn-lt"/>
                <a:ea typeface="+mn-ea"/>
                <a:cs typeface="+mn-cs"/>
              </a:rPr>
              <a:t>右一 是</a:t>
            </a:r>
            <a:r>
              <a:rPr lang="en-US" altLang="zh-CN" sz="1200" kern="1200" dirty="0" smtClean="0">
                <a:solidFill>
                  <a:schemeClr val="tx1"/>
                </a:solidFill>
                <a:effectLst/>
                <a:latin typeface="+mn-lt"/>
                <a:ea typeface="+mn-ea"/>
                <a:cs typeface="+mn-cs"/>
              </a:rPr>
              <a:t>STAR</a:t>
            </a:r>
            <a:r>
              <a:rPr lang="zh-CN" altLang="en-US" sz="1200" kern="1200" dirty="0" smtClean="0">
                <a:solidFill>
                  <a:schemeClr val="tx1"/>
                </a:solidFill>
                <a:effectLst/>
                <a:latin typeface="+mn-lt"/>
                <a:ea typeface="+mn-ea"/>
                <a:cs typeface="+mn-cs"/>
              </a:rPr>
              <a:t>实验由于气体组分变化</a:t>
            </a:r>
            <a:r>
              <a:rPr lang="en-US" altLang="zh-CN" sz="1200" kern="1200" dirty="0" smtClean="0">
                <a:solidFill>
                  <a:schemeClr val="tx1"/>
                </a:solidFill>
                <a:effectLst/>
                <a:latin typeface="+mn-lt"/>
                <a:ea typeface="+mn-ea"/>
                <a:cs typeface="+mn-cs"/>
              </a:rPr>
              <a:t>(</a:t>
            </a:r>
            <a:r>
              <a:rPr lang="zh-CN" altLang="en-US" sz="1200" kern="1200" dirty="0" smtClean="0">
                <a:solidFill>
                  <a:schemeClr val="tx1"/>
                </a:solidFill>
                <a:effectLst/>
                <a:latin typeface="+mn-lt"/>
                <a:ea typeface="+mn-ea"/>
                <a:cs typeface="+mn-cs"/>
              </a:rPr>
              <a:t>甲烷</a:t>
            </a:r>
            <a:r>
              <a:rPr lang="en-US" altLang="zh-CN" sz="1200" kern="1200" dirty="0" smtClean="0">
                <a:solidFill>
                  <a:schemeClr val="tx1"/>
                </a:solidFill>
                <a:effectLst/>
                <a:latin typeface="+mn-lt"/>
                <a:ea typeface="+mn-ea"/>
                <a:cs typeface="+mn-cs"/>
              </a:rPr>
              <a:t>)</a:t>
            </a:r>
            <a:r>
              <a:rPr lang="zh-CN" altLang="en-US" sz="1200" kern="1200" dirty="0" smtClean="0">
                <a:solidFill>
                  <a:schemeClr val="tx1"/>
                </a:solidFill>
                <a:effectLst/>
                <a:latin typeface="+mn-lt"/>
                <a:ea typeface="+mn-ea"/>
                <a:cs typeface="+mn-cs"/>
              </a:rPr>
              <a:t>造成的漂移速度变化</a:t>
            </a:r>
            <a:endParaRPr lang="en-US" altLang="zh-CN" sz="1200" kern="1200" dirty="0" smtClean="0">
              <a:solidFill>
                <a:schemeClr val="tx1"/>
              </a:solidFill>
              <a:effectLst/>
              <a:latin typeface="+mn-lt"/>
              <a:ea typeface="+mn-ea"/>
              <a:cs typeface="+mn-cs"/>
            </a:endParaRPr>
          </a:p>
          <a:p>
            <a:r>
              <a:rPr lang="zh-CN" altLang="en-US" sz="1200" kern="1200" dirty="0" smtClean="0">
                <a:solidFill>
                  <a:schemeClr val="tx1"/>
                </a:solidFill>
                <a:effectLst/>
                <a:latin typeface="+mn-lt"/>
                <a:ea typeface="+mn-ea"/>
                <a:cs typeface="+mn-cs"/>
              </a:rPr>
              <a:t>大型</a:t>
            </a:r>
            <a:r>
              <a:rPr lang="en-US" altLang="zh-CN" sz="1200" kern="1200" dirty="0" smtClean="0">
                <a:solidFill>
                  <a:schemeClr val="tx1"/>
                </a:solidFill>
                <a:effectLst/>
                <a:latin typeface="+mn-lt"/>
                <a:ea typeface="+mn-ea"/>
                <a:cs typeface="+mn-cs"/>
              </a:rPr>
              <a:t>TPC</a:t>
            </a:r>
            <a:r>
              <a:rPr lang="zh-CN" altLang="en-US" sz="1200" kern="1200" dirty="0" smtClean="0">
                <a:solidFill>
                  <a:schemeClr val="tx1"/>
                </a:solidFill>
                <a:effectLst/>
                <a:latin typeface="+mn-lt"/>
                <a:ea typeface="+mn-ea"/>
                <a:cs typeface="+mn-cs"/>
              </a:rPr>
              <a:t>实际工作时会遇到很多在原理验证中没有考虑到的问题</a:t>
            </a:r>
            <a:endParaRPr lang="en-US" altLang="zh-CN" sz="1200" kern="1200" dirty="0" smtClean="0">
              <a:solidFill>
                <a:schemeClr val="tx1"/>
              </a:solidFill>
              <a:effectLst/>
              <a:latin typeface="+mn-lt"/>
              <a:ea typeface="+mn-ea"/>
              <a:cs typeface="+mn-cs"/>
            </a:endParaRPr>
          </a:p>
          <a:p>
            <a:r>
              <a:rPr lang="zh-CN" altLang="en-US" sz="1200" kern="1200" dirty="0" smtClean="0">
                <a:solidFill>
                  <a:schemeClr val="tx1"/>
                </a:solidFill>
                <a:effectLst/>
                <a:latin typeface="+mn-lt"/>
                <a:ea typeface="+mn-ea"/>
                <a:cs typeface="+mn-cs"/>
              </a:rPr>
              <a:t>我们这些问题统一称为畸变</a:t>
            </a:r>
            <a:endParaRPr lang="en-US" altLang="zh-CN" sz="1200" kern="1200" dirty="0" smtClean="0">
              <a:solidFill>
                <a:schemeClr val="tx1"/>
              </a:solidFill>
              <a:effectLst/>
              <a:latin typeface="+mn-lt"/>
              <a:ea typeface="+mn-ea"/>
              <a:cs typeface="+mn-cs"/>
            </a:endParaRPr>
          </a:p>
          <a:p>
            <a:r>
              <a:rPr lang="zh-CN" altLang="en-US" sz="1200" kern="1200" dirty="0" smtClean="0">
                <a:solidFill>
                  <a:schemeClr val="tx1"/>
                </a:solidFill>
                <a:effectLst/>
                <a:latin typeface="+mn-lt"/>
                <a:ea typeface="+mn-ea"/>
                <a:cs typeface="+mn-cs"/>
              </a:rPr>
              <a:t>因此迫切需要找到一种标定方法</a:t>
            </a:r>
            <a:endParaRPr lang="zh-CN" altLang="zh-CN" sz="1200" kern="1200" dirty="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fld id="{03A0F9F4-7D5C-4431-B13F-6AD05490F9F4}" type="slidenum">
              <a:rPr lang="zh-CN" altLang="en-US" smtClean="0"/>
              <a:t>5</a:t>
            </a:fld>
            <a:endParaRPr lang="zh-CN" altLang="en-US"/>
          </a:p>
        </p:txBody>
      </p:sp>
    </p:spTree>
    <p:extLst>
      <p:ext uri="{BB962C8B-B14F-4D97-AF65-F5344CB8AC3E}">
        <p14:creationId xmlns:p14="http://schemas.microsoft.com/office/powerpoint/2010/main" val="38520037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备注占位符 2"/>
              <p:cNvSpPr>
                <a:spLocks noGrp="1"/>
              </p:cNvSpPr>
              <p:nvPr>
                <p:ph type="body" idx="1"/>
              </p:nvPr>
            </p:nvSpPr>
            <p:spPr/>
            <p:txBody>
              <a:bodyPr/>
              <a:lstStyle/>
              <a:p>
                <a:r>
                  <a:rPr lang="zh-CN" altLang="en-US" dirty="0" smtClean="0"/>
                  <a:t>影响</a:t>
                </a:r>
                <a:r>
                  <a:rPr lang="en-US" altLang="zh-CN" dirty="0" smtClean="0"/>
                  <a:t>TPC</a:t>
                </a:r>
                <a:r>
                  <a:rPr lang="zh-CN" altLang="en-US" dirty="0" smtClean="0"/>
                  <a:t>性能实现其理论性能的因素如下：</a:t>
                </a:r>
                <a:endParaRPr lang="en-US" altLang="zh-CN" dirty="0" smtClean="0"/>
              </a:p>
              <a:p>
                <a:r>
                  <a:rPr lang="zh-CN" altLang="en-US" dirty="0" smtClean="0"/>
                  <a:t>（</a:t>
                </a:r>
                <a:r>
                  <a:rPr lang="en-US" altLang="zh-CN" dirty="0" smtClean="0"/>
                  <a:t>PPT</a:t>
                </a:r>
                <a:r>
                  <a:rPr lang="zh-CN" altLang="en-US" dirty="0" smtClean="0"/>
                  <a:t>）以及其他未知因素</a:t>
                </a:r>
                <a:endParaRPr lang="en-US" altLang="zh-CN" dirty="0" smtClean="0"/>
              </a:p>
              <a:p>
                <a:endParaRPr lang="en-US" altLang="zh-CN" dirty="0" smtClean="0"/>
              </a:p>
              <a:p>
                <a:r>
                  <a:rPr lang="zh-CN" altLang="en-US" dirty="0" smtClean="0"/>
                  <a:t>根据郎之万公式对</a:t>
                </a:r>
                <a:r>
                  <a:rPr lang="en-US" altLang="zh-CN" dirty="0" err="1" smtClean="0"/>
                  <a:t>x,y,z</a:t>
                </a:r>
                <a:r>
                  <a:rPr lang="zh-CN" altLang="en-US" dirty="0" smtClean="0"/>
                  <a:t>三个方向上的电子漂移速度进行推导，结果如下</a:t>
                </a:r>
                <a:endParaRPr lang="en-US" altLang="zh-CN" dirty="0" smtClean="0"/>
              </a:p>
              <a:p>
                <a:r>
                  <a:rPr lang="en-US" altLang="zh-CN" dirty="0" smtClean="0"/>
                  <a:t>μ-</a:t>
                </a:r>
                <a:r>
                  <a:rPr lang="zh-CN" altLang="en-US" dirty="0" smtClean="0"/>
                  <a:t>迁移率</a:t>
                </a:r>
                <a:r>
                  <a:rPr lang="en-US" altLang="zh-CN" dirty="0" smtClean="0"/>
                  <a:t>=e</a:t>
                </a:r>
                <a14:m>
                  <m:oMath xmlns:m="http://schemas.openxmlformats.org/officeDocument/2006/math">
                    <m:r>
                      <a:rPr lang="zh-CN" altLang="en-US" i="1" smtClean="0">
                        <a:latin typeface="Cambria Math" panose="02040503050406030204" pitchFamily="18" charset="0"/>
                      </a:rPr>
                      <m:t>𝜏</m:t>
                    </m:r>
                    <m:r>
                      <a:rPr lang="en-US" altLang="zh-CN" i="1" smtClean="0">
                        <a:latin typeface="Cambria Math" panose="02040503050406030204" pitchFamily="18" charset="0"/>
                      </a:rPr>
                      <m:t>/</m:t>
                    </m:r>
                  </m:oMath>
                </a14:m>
                <a:r>
                  <a:rPr lang="en-US" altLang="zh-CN" dirty="0" smtClean="0"/>
                  <a:t>m</a:t>
                </a:r>
                <a14:m>
                  <m:oMath xmlns:m="http://schemas.openxmlformats.org/officeDocument/2006/math">
                    <m:r>
                      <a:rPr lang="en-US" altLang="zh-CN" b="0" i="0" smtClean="0">
                        <a:latin typeface="Cambria Math" panose="02040503050406030204" pitchFamily="18" charset="0"/>
                      </a:rPr>
                      <m:t>    </m:t>
                    </m:r>
                    <m:r>
                      <a:rPr lang="zh-CN" altLang="en-US" i="1" smtClean="0">
                        <a:latin typeface="Cambria Math" panose="02040503050406030204" pitchFamily="18" charset="0"/>
                      </a:rPr>
                      <m:t>𝜏</m:t>
                    </m:r>
                    <m:r>
                      <a:rPr lang="en-US" altLang="zh-CN" b="0" i="1" smtClean="0">
                        <a:latin typeface="Cambria Math" panose="02040503050406030204" pitchFamily="18" charset="0"/>
                      </a:rPr>
                      <m:t> </m:t>
                    </m:r>
                  </m:oMath>
                </a14:m>
                <a:r>
                  <a:rPr lang="en-US" altLang="zh-CN" dirty="0" smtClean="0"/>
                  <a:t>–</a:t>
                </a:r>
                <a:r>
                  <a:rPr lang="zh-CN" altLang="en-US" dirty="0" smtClean="0"/>
                  <a:t>平均自由时间，两次碰撞间的平均时间，</a:t>
                </a:r>
                <a14:m>
                  <m:oMath xmlns:m="http://schemas.openxmlformats.org/officeDocument/2006/math">
                    <m:r>
                      <a:rPr lang="zh-CN" altLang="en-US" b="0" i="0" smtClean="0">
                        <a:latin typeface="Cambria Math" panose="02040503050406030204" pitchFamily="18" charset="0"/>
                      </a:rPr>
                      <m:t>回旋</m:t>
                    </m:r>
                    <m:r>
                      <a:rPr lang="zh-CN" altLang="en-US" b="0" i="1" smtClean="0">
                        <a:latin typeface="Cambria Math" panose="02040503050406030204" pitchFamily="18" charset="0"/>
                      </a:rPr>
                      <m:t>频率</m:t>
                    </m:r>
                    <m:r>
                      <a:rPr lang="zh-CN" altLang="en-US" i="1" smtClean="0">
                        <a:latin typeface="Cambria Math" panose="02040503050406030204" pitchFamily="18" charset="0"/>
                      </a:rPr>
                      <m:t>𝜔</m:t>
                    </m:r>
                    <m:r>
                      <a:rPr lang="en-US" altLang="zh-CN" i="1" smtClean="0">
                        <a:latin typeface="Cambria Math" panose="02040503050406030204" pitchFamily="18" charset="0"/>
                      </a:rPr>
                      <m:t>=</m:t>
                    </m:r>
                  </m:oMath>
                </a14:m>
                <a:r>
                  <a:rPr lang="en-US" altLang="zh-CN" dirty="0" smtClean="0"/>
                  <a:t>eB/m </a:t>
                </a:r>
              </a:p>
              <a:p>
                <a:r>
                  <a:rPr lang="zh-CN" altLang="en-US" dirty="0" smtClean="0"/>
                  <a:t>上述因素主要通过改变漂移区的电场和磁场，进而改变电子的运动，造成径迹的畸变</a:t>
                </a:r>
                <a:endParaRPr lang="en-US" altLang="zh-CN" dirty="0" smtClean="0"/>
              </a:p>
              <a:p>
                <a:endParaRPr lang="en-US" altLang="zh-CN" dirty="0" smtClean="0"/>
              </a:p>
              <a:p>
                <a:r>
                  <a:rPr lang="zh-CN" altLang="en-US" dirty="0" smtClean="0"/>
                  <a:t>假设有了激光径迹，通过发现重建的激光径迹与设计激光径迹的偏差规律可以对畸变进行描述；</a:t>
                </a:r>
                <a:endParaRPr lang="en-US" altLang="zh-CN" dirty="0" smtClean="0"/>
              </a:p>
              <a:p>
                <a:endParaRPr lang="en-US" altLang="zh-CN" dirty="0" smtClean="0"/>
              </a:p>
              <a:p>
                <a:r>
                  <a:rPr lang="zh-CN" altLang="en-US" dirty="0" smtClean="0"/>
                  <a:t>因此标定分为两个方面内容：其一是对畸变的标定，即判定造成径迹畸变的因素，并对畸变大小进行测量，包括</a:t>
                </a:r>
                <a:r>
                  <a:rPr lang="en-US" altLang="zh-CN" dirty="0" smtClean="0"/>
                  <a:t>1</a:t>
                </a:r>
                <a:r>
                  <a:rPr lang="zh-CN" altLang="en-US" dirty="0" smtClean="0"/>
                  <a:t>，</a:t>
                </a:r>
                <a:r>
                  <a:rPr lang="en-US" altLang="zh-CN" dirty="0" smtClean="0"/>
                  <a:t>2</a:t>
                </a:r>
                <a:r>
                  <a:rPr lang="zh-CN" altLang="en-US" dirty="0" smtClean="0"/>
                  <a:t>，</a:t>
                </a:r>
                <a:r>
                  <a:rPr lang="en-US" altLang="zh-CN" dirty="0" smtClean="0"/>
                  <a:t>3</a:t>
                </a:r>
                <a:r>
                  <a:rPr lang="zh-CN" altLang="en-US" dirty="0" smtClean="0"/>
                  <a:t>，</a:t>
                </a:r>
                <a:r>
                  <a:rPr lang="en-US" altLang="zh-CN" dirty="0" smtClean="0"/>
                  <a:t>4</a:t>
                </a:r>
                <a:r>
                  <a:rPr lang="zh-CN" altLang="en-US" dirty="0" smtClean="0"/>
                  <a:t>等前四点</a:t>
                </a:r>
                <a:endParaRPr lang="en-US" altLang="zh-CN" dirty="0" smtClean="0"/>
              </a:p>
              <a:p>
                <a:r>
                  <a:rPr lang="en-US" altLang="zh-CN" dirty="0" smtClean="0"/>
                  <a:t>-</a:t>
                </a:r>
                <a:r>
                  <a:rPr lang="zh-CN" altLang="en-US" dirty="0" smtClean="0"/>
                  <a:t>机械问题等引起的畸变可直接根据测量结果直接修订</a:t>
                </a:r>
                <a:endParaRPr lang="en-US" altLang="zh-CN" dirty="0" smtClean="0"/>
              </a:p>
              <a:p>
                <a:r>
                  <a:rPr lang="en-US" altLang="zh-CN" dirty="0" smtClean="0"/>
                  <a:t>-</a:t>
                </a:r>
                <a:r>
                  <a:rPr lang="zh-CN" altLang="en-US" dirty="0" smtClean="0"/>
                  <a:t>另外其他的畸变的测结果，可在大型粒子物理实验中的径迹处理中</a:t>
                </a:r>
                <a:endParaRPr lang="en-US" altLang="zh-CN" dirty="0" smtClean="0"/>
              </a:p>
              <a:p>
                <a:r>
                  <a:rPr lang="zh-CN" altLang="en-US" dirty="0" smtClean="0"/>
                  <a:t>结合其他探测器的测量结果或者根据物理的反应道，综合考虑。</a:t>
                </a:r>
                <a:endParaRPr lang="en-US" altLang="zh-CN" dirty="0" smtClean="0"/>
              </a:p>
              <a:p>
                <a:endParaRPr lang="en-US" altLang="zh-CN" dirty="0" smtClean="0"/>
              </a:p>
              <a:p>
                <a:r>
                  <a:rPr lang="zh-CN" altLang="en-US" dirty="0" smtClean="0"/>
                  <a:t>其二是畸变的校正</a:t>
                </a:r>
                <a:endParaRPr lang="en-US" altLang="zh-CN" dirty="0" smtClean="0"/>
              </a:p>
              <a:p>
                <a:r>
                  <a:rPr lang="zh-CN" altLang="en-US" dirty="0" smtClean="0"/>
                  <a:t>并可以对部分畸变进行校正，主要是通过测量与模拟的比较来对空间电荷引起的全空间内的径迹畸变进行校正</a:t>
                </a:r>
                <a:endParaRPr lang="zh-CN" altLang="en-US" dirty="0"/>
              </a:p>
            </p:txBody>
          </p:sp>
        </mc:Choice>
        <mc:Fallback xmlns="">
          <p:sp>
            <p:nvSpPr>
              <p:cNvPr id="3" name="备注占位符 2"/>
              <p:cNvSpPr>
                <a:spLocks noGrp="1"/>
              </p:cNvSpPr>
              <p:nvPr>
                <p:ph type="body" idx="1"/>
              </p:nvPr>
            </p:nvSpPr>
            <p:spPr/>
            <p:txBody>
              <a:bodyPr/>
              <a:lstStyle/>
              <a:p>
                <a:r>
                  <a:rPr lang="zh-CN" altLang="en-US" dirty="0" smtClean="0"/>
                  <a:t>影响</a:t>
                </a:r>
                <a:r>
                  <a:rPr lang="en-US" altLang="zh-CN" dirty="0" smtClean="0"/>
                  <a:t>TPC</a:t>
                </a:r>
                <a:r>
                  <a:rPr lang="zh-CN" altLang="en-US" dirty="0" smtClean="0"/>
                  <a:t>性能实现其理论性能的因素如下：</a:t>
                </a:r>
                <a:endParaRPr lang="en-US" altLang="zh-CN" dirty="0" smtClean="0"/>
              </a:p>
              <a:p>
                <a:r>
                  <a:rPr lang="zh-CN" altLang="en-US" dirty="0" smtClean="0"/>
                  <a:t>（</a:t>
                </a:r>
                <a:r>
                  <a:rPr lang="en-US" altLang="zh-CN" dirty="0" smtClean="0"/>
                  <a:t>PPT</a:t>
                </a:r>
                <a:r>
                  <a:rPr lang="zh-CN" altLang="en-US" dirty="0" smtClean="0"/>
                  <a:t>）以及其他未知因素</a:t>
                </a:r>
                <a:endParaRPr lang="en-US" altLang="zh-CN" dirty="0" smtClean="0"/>
              </a:p>
              <a:p>
                <a:endParaRPr lang="en-US" altLang="zh-CN" dirty="0" smtClean="0"/>
              </a:p>
              <a:p>
                <a:r>
                  <a:rPr lang="zh-CN" altLang="en-US" dirty="0" smtClean="0"/>
                  <a:t>根据郎之万公式对</a:t>
                </a:r>
                <a:r>
                  <a:rPr lang="en-US" altLang="zh-CN" dirty="0" err="1" smtClean="0"/>
                  <a:t>x,y,z</a:t>
                </a:r>
                <a:r>
                  <a:rPr lang="zh-CN" altLang="en-US" dirty="0" smtClean="0"/>
                  <a:t>三个方向上的电子漂移速度进行推导，结果如下</a:t>
                </a:r>
                <a:endParaRPr lang="en-US" altLang="zh-CN" dirty="0" smtClean="0"/>
              </a:p>
              <a:p>
                <a:r>
                  <a:rPr lang="en-US" altLang="zh-CN" dirty="0" smtClean="0"/>
                  <a:t>μ-</a:t>
                </a:r>
                <a:r>
                  <a:rPr lang="zh-CN" altLang="en-US" dirty="0" smtClean="0"/>
                  <a:t>迁移率</a:t>
                </a:r>
                <a:r>
                  <a:rPr lang="en-US" altLang="zh-CN" dirty="0" smtClean="0"/>
                  <a:t>=e</a:t>
                </a:r>
                <a:r>
                  <a:rPr lang="zh-CN" altLang="en-US" i="0" smtClean="0">
                    <a:latin typeface="Cambria Math" panose="02040503050406030204" pitchFamily="18" charset="0"/>
                  </a:rPr>
                  <a:t>𝜏</a:t>
                </a:r>
                <a:r>
                  <a:rPr lang="en-US" altLang="zh-CN" i="0" smtClean="0">
                    <a:latin typeface="Cambria Math" panose="02040503050406030204" pitchFamily="18" charset="0"/>
                  </a:rPr>
                  <a:t>/</a:t>
                </a:r>
                <a:r>
                  <a:rPr lang="en-US" altLang="zh-CN" dirty="0" smtClean="0"/>
                  <a:t>m</a:t>
                </a:r>
                <a:r>
                  <a:rPr lang="en-US" altLang="zh-CN" b="0" i="0" smtClean="0">
                    <a:latin typeface="Cambria Math" panose="02040503050406030204" pitchFamily="18" charset="0"/>
                  </a:rPr>
                  <a:t>    </a:t>
                </a:r>
                <a:r>
                  <a:rPr lang="zh-CN" altLang="en-US" i="0" smtClean="0">
                    <a:latin typeface="Cambria Math" panose="02040503050406030204" pitchFamily="18" charset="0"/>
                  </a:rPr>
                  <a:t>𝜏</a:t>
                </a:r>
                <a:r>
                  <a:rPr lang="en-US" altLang="zh-CN" b="0" i="0" smtClean="0">
                    <a:latin typeface="Cambria Math" panose="02040503050406030204" pitchFamily="18" charset="0"/>
                  </a:rPr>
                  <a:t> </a:t>
                </a:r>
                <a:r>
                  <a:rPr lang="en-US" altLang="zh-CN" dirty="0" smtClean="0"/>
                  <a:t>–</a:t>
                </a:r>
                <a:r>
                  <a:rPr lang="zh-CN" altLang="en-US" dirty="0" smtClean="0"/>
                  <a:t>平均自由时间，两次碰撞间的平均时间，</a:t>
                </a:r>
                <a:r>
                  <a:rPr lang="zh-CN" altLang="en-US" b="0" i="0" smtClean="0">
                    <a:latin typeface="Cambria Math" panose="02040503050406030204" pitchFamily="18" charset="0"/>
                  </a:rPr>
                  <a:t>回旋频率</a:t>
                </a:r>
                <a:r>
                  <a:rPr lang="zh-CN" altLang="en-US" i="0" smtClean="0">
                    <a:latin typeface="Cambria Math" panose="02040503050406030204" pitchFamily="18" charset="0"/>
                  </a:rPr>
                  <a:t>𝜔</a:t>
                </a:r>
                <a:r>
                  <a:rPr lang="en-US" altLang="zh-CN" i="0" smtClean="0">
                    <a:latin typeface="Cambria Math" panose="02040503050406030204" pitchFamily="18" charset="0"/>
                  </a:rPr>
                  <a:t>=</a:t>
                </a:r>
                <a:r>
                  <a:rPr lang="en-US" altLang="zh-CN" dirty="0" smtClean="0"/>
                  <a:t>eB/m </a:t>
                </a:r>
              </a:p>
              <a:p>
                <a:r>
                  <a:rPr lang="zh-CN" altLang="en-US" dirty="0" smtClean="0"/>
                  <a:t>上述因素主要通过改变漂移区的电场和磁场，进而改变电子的运动，造成径迹的畸变</a:t>
                </a:r>
                <a:endParaRPr lang="en-US" altLang="zh-CN" dirty="0" smtClean="0"/>
              </a:p>
              <a:p>
                <a:endParaRPr lang="en-US" altLang="zh-CN" dirty="0" smtClean="0"/>
              </a:p>
              <a:p>
                <a:r>
                  <a:rPr lang="zh-CN" altLang="en-US" dirty="0" smtClean="0"/>
                  <a:t>假设有了</a:t>
                </a:r>
                <a:r>
                  <a:rPr lang="zh-CN" altLang="en-US" dirty="0" smtClean="0"/>
                  <a:t>激光径迹，通过</a:t>
                </a:r>
                <a:r>
                  <a:rPr lang="zh-CN" altLang="en-US" dirty="0" smtClean="0"/>
                  <a:t>发现重建的激光</a:t>
                </a:r>
                <a:r>
                  <a:rPr lang="zh-CN" altLang="en-US" dirty="0" smtClean="0"/>
                  <a:t>径</a:t>
                </a:r>
                <a:r>
                  <a:rPr lang="zh-CN" altLang="en-US" dirty="0" smtClean="0"/>
                  <a:t>迹与设计激光径迹的</a:t>
                </a:r>
                <a:r>
                  <a:rPr lang="zh-CN" altLang="en-US" dirty="0" smtClean="0"/>
                  <a:t>偏差规律可以对畸变进行描述；</a:t>
                </a:r>
                <a:endParaRPr lang="en-US" altLang="zh-CN" dirty="0" smtClean="0"/>
              </a:p>
              <a:p>
                <a:endParaRPr lang="en-US" altLang="zh-CN" dirty="0" smtClean="0"/>
              </a:p>
              <a:p>
                <a:r>
                  <a:rPr lang="zh-CN" altLang="en-US" dirty="0" smtClean="0"/>
                  <a:t>因此标定分为两个方面内容：其一是对畸变</a:t>
                </a:r>
                <a:r>
                  <a:rPr lang="zh-CN" altLang="en-US" dirty="0" smtClean="0"/>
                  <a:t>的标定，即判定造成径迹畸变的因素，并对畸变大小进行测量，包括</a:t>
                </a:r>
                <a:r>
                  <a:rPr lang="en-US" altLang="zh-CN" dirty="0" smtClean="0"/>
                  <a:t>1</a:t>
                </a:r>
                <a:r>
                  <a:rPr lang="zh-CN" altLang="en-US" dirty="0" smtClean="0"/>
                  <a:t>，</a:t>
                </a:r>
                <a:r>
                  <a:rPr lang="en-US" altLang="zh-CN" dirty="0" smtClean="0"/>
                  <a:t>2</a:t>
                </a:r>
                <a:r>
                  <a:rPr lang="zh-CN" altLang="en-US" dirty="0" smtClean="0"/>
                  <a:t>，</a:t>
                </a:r>
                <a:r>
                  <a:rPr lang="en-US" altLang="zh-CN" dirty="0" smtClean="0"/>
                  <a:t>3</a:t>
                </a:r>
                <a:r>
                  <a:rPr lang="zh-CN" altLang="en-US" dirty="0" smtClean="0"/>
                  <a:t>，</a:t>
                </a:r>
                <a:r>
                  <a:rPr lang="en-US" altLang="zh-CN" dirty="0" smtClean="0"/>
                  <a:t>4</a:t>
                </a:r>
                <a:r>
                  <a:rPr lang="zh-CN" altLang="en-US" dirty="0" smtClean="0"/>
                  <a:t>等前四点</a:t>
                </a:r>
                <a:endParaRPr lang="en-US" altLang="zh-CN" dirty="0" smtClean="0"/>
              </a:p>
              <a:p>
                <a:r>
                  <a:rPr lang="en-US" altLang="zh-CN" dirty="0" smtClean="0"/>
                  <a:t>-</a:t>
                </a:r>
                <a:r>
                  <a:rPr lang="zh-CN" altLang="en-US" dirty="0" smtClean="0"/>
                  <a:t>机械问题等引起的畸变可直接根据测量结果直接修订</a:t>
                </a:r>
                <a:endParaRPr lang="en-US" altLang="zh-CN" dirty="0" smtClean="0"/>
              </a:p>
              <a:p>
                <a:r>
                  <a:rPr lang="en-US" altLang="zh-CN" dirty="0" smtClean="0"/>
                  <a:t>-</a:t>
                </a:r>
                <a:r>
                  <a:rPr lang="zh-CN" altLang="en-US" dirty="0" smtClean="0"/>
                  <a:t>另外其他的畸变的测结果，可在大型粒子物理实验中的径迹处理中</a:t>
                </a:r>
                <a:endParaRPr lang="en-US" altLang="zh-CN" dirty="0" smtClean="0"/>
              </a:p>
              <a:p>
                <a:r>
                  <a:rPr lang="zh-CN" altLang="en-US" dirty="0" smtClean="0"/>
                  <a:t>结合其他探测器的</a:t>
                </a:r>
                <a:r>
                  <a:rPr lang="zh-CN" altLang="en-US" dirty="0" smtClean="0"/>
                  <a:t>测量结果或者根据物理的反应道，综合考虑。</a:t>
                </a:r>
                <a:endParaRPr lang="en-US" altLang="zh-CN" dirty="0" smtClean="0"/>
              </a:p>
              <a:p>
                <a:endParaRPr lang="en-US" altLang="zh-CN" dirty="0" smtClean="0"/>
              </a:p>
              <a:p>
                <a:r>
                  <a:rPr lang="zh-CN" altLang="en-US" dirty="0" smtClean="0"/>
                  <a:t>其二是畸变的校正</a:t>
                </a:r>
                <a:endParaRPr lang="en-US" altLang="zh-CN" dirty="0" smtClean="0"/>
              </a:p>
              <a:p>
                <a:r>
                  <a:rPr lang="zh-CN" altLang="en-US" dirty="0" smtClean="0"/>
                  <a:t>并可以对部分畸变进行</a:t>
                </a:r>
                <a:r>
                  <a:rPr lang="zh-CN" altLang="en-US" dirty="0" smtClean="0"/>
                  <a:t>校正，主要是通过测量与模拟的比较来对空间电荷引起的全空间内的径迹畸变进行校正</a:t>
                </a:r>
                <a:endParaRPr lang="zh-CN" altLang="en-US" dirty="0"/>
              </a:p>
            </p:txBody>
          </p:sp>
        </mc:Fallback>
      </mc:AlternateContent>
      <p:sp>
        <p:nvSpPr>
          <p:cNvPr id="4" name="灯片编号占位符 3"/>
          <p:cNvSpPr>
            <a:spLocks noGrp="1"/>
          </p:cNvSpPr>
          <p:nvPr>
            <p:ph type="sldNum" sz="quarter" idx="10"/>
          </p:nvPr>
        </p:nvSpPr>
        <p:spPr/>
        <p:txBody>
          <a:bodyPr/>
          <a:lstStyle/>
          <a:p>
            <a:fld id="{03A0F9F4-7D5C-4431-B13F-6AD05490F9F4}" type="slidenum">
              <a:rPr lang="zh-CN" altLang="en-US" smtClean="0"/>
              <a:t>6</a:t>
            </a:fld>
            <a:endParaRPr lang="zh-CN" altLang="en-US"/>
          </a:p>
        </p:txBody>
      </p:sp>
    </p:spTree>
    <p:extLst>
      <p:ext uri="{BB962C8B-B14F-4D97-AF65-F5344CB8AC3E}">
        <p14:creationId xmlns:p14="http://schemas.microsoft.com/office/powerpoint/2010/main" val="4561976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z="1200" kern="1200" dirty="0" smtClean="0">
                <a:solidFill>
                  <a:schemeClr val="tx1"/>
                </a:solidFill>
                <a:effectLst/>
                <a:latin typeface="+mn-lt"/>
                <a:ea typeface="+mn-ea"/>
                <a:cs typeface="+mn-cs"/>
              </a:rPr>
              <a:t>想办法对畸变进行测量，并对畸变进行校正</a:t>
            </a:r>
            <a:endParaRPr lang="en-US" altLang="zh-CN" sz="1200" kern="1200" dirty="0" smtClean="0">
              <a:solidFill>
                <a:schemeClr val="tx1"/>
              </a:solidFill>
              <a:effectLst/>
              <a:latin typeface="+mn-lt"/>
              <a:ea typeface="+mn-ea"/>
              <a:cs typeface="+mn-cs"/>
            </a:endParaRPr>
          </a:p>
          <a:p>
            <a:r>
              <a:rPr lang="zh-CN" altLang="en-US" sz="1200" kern="1200" dirty="0" smtClean="0">
                <a:solidFill>
                  <a:schemeClr val="tx1"/>
                </a:solidFill>
                <a:effectLst/>
                <a:latin typeface="+mn-lt"/>
                <a:ea typeface="+mn-ea"/>
                <a:cs typeface="+mn-cs"/>
              </a:rPr>
              <a:t>有多种方法</a:t>
            </a:r>
            <a:endParaRPr lang="en-US" altLang="zh-CN" sz="1200" kern="1200" dirty="0" smtClean="0">
              <a:solidFill>
                <a:schemeClr val="tx1"/>
              </a:solidFill>
              <a:effectLst/>
              <a:latin typeface="+mn-lt"/>
              <a:ea typeface="+mn-ea"/>
              <a:cs typeface="+mn-cs"/>
            </a:endParaRPr>
          </a:p>
          <a:p>
            <a:endParaRPr lang="en-US" altLang="zh-CN" sz="1200" kern="1200" dirty="0" smtClean="0">
              <a:solidFill>
                <a:schemeClr val="tx1"/>
              </a:solidFill>
              <a:effectLst/>
              <a:latin typeface="+mn-lt"/>
              <a:ea typeface="+mn-ea"/>
              <a:cs typeface="+mn-cs"/>
            </a:endParaRPr>
          </a:p>
          <a:p>
            <a:r>
              <a:rPr lang="zh-CN" altLang="en-US" sz="1200" kern="1200" dirty="0" smtClean="0">
                <a:solidFill>
                  <a:schemeClr val="tx1"/>
                </a:solidFill>
                <a:effectLst/>
                <a:latin typeface="+mn-lt"/>
                <a:ea typeface="+mn-ea"/>
                <a:cs typeface="+mn-cs"/>
              </a:rPr>
              <a:t>放射源标定和宇宙射线标定这两种方法易操作，在小型</a:t>
            </a:r>
            <a:r>
              <a:rPr lang="en-US" altLang="zh-CN" sz="1200" kern="1200" dirty="0" smtClean="0">
                <a:solidFill>
                  <a:schemeClr val="tx1"/>
                </a:solidFill>
                <a:effectLst/>
                <a:latin typeface="+mn-lt"/>
                <a:ea typeface="+mn-ea"/>
                <a:cs typeface="+mn-cs"/>
              </a:rPr>
              <a:t>TPC</a:t>
            </a:r>
            <a:r>
              <a:rPr lang="zh-CN" altLang="en-US" sz="1200" kern="1200" dirty="0" smtClean="0">
                <a:solidFill>
                  <a:schemeClr val="tx1"/>
                </a:solidFill>
                <a:effectLst/>
                <a:latin typeface="+mn-lt"/>
                <a:ea typeface="+mn-ea"/>
                <a:cs typeface="+mn-cs"/>
              </a:rPr>
              <a:t>标定中应用广泛，但是前者主要用于对电子学通道标定，后者是事例率低密且需要闪烁探测器符合测量，精度有限</a:t>
            </a:r>
            <a:endParaRPr lang="en-US" altLang="zh-CN" sz="1200" kern="1200" dirty="0" smtClean="0">
              <a:solidFill>
                <a:schemeClr val="tx1"/>
              </a:solidFill>
              <a:effectLst/>
              <a:latin typeface="+mn-lt"/>
              <a:ea typeface="+mn-ea"/>
              <a:cs typeface="+mn-cs"/>
            </a:endParaRPr>
          </a:p>
          <a:p>
            <a:endParaRPr lang="en-US" altLang="zh-CN" sz="1200" kern="1200" dirty="0" smtClean="0">
              <a:solidFill>
                <a:schemeClr val="tx1"/>
              </a:solidFill>
              <a:effectLst/>
              <a:latin typeface="+mn-lt"/>
              <a:ea typeface="+mn-ea"/>
              <a:cs typeface="+mn-cs"/>
            </a:endParaRPr>
          </a:p>
          <a:p>
            <a:r>
              <a:rPr lang="zh-CN" altLang="en-US" sz="1200" kern="1200" dirty="0" smtClean="0">
                <a:solidFill>
                  <a:schemeClr val="tx1"/>
                </a:solidFill>
                <a:effectLst/>
                <a:latin typeface="+mn-lt"/>
                <a:ea typeface="+mn-ea"/>
                <a:cs typeface="+mn-cs"/>
              </a:rPr>
              <a:t>第三种是激光标定。其工作原理是通过双光子或三光子反应电离气体中的杂质例如苯酚或者甲苯等。激光稳定性，指向性好，发散角小，在磁场中不会发生偏转，因此用作标定有着较大的优势</a:t>
            </a:r>
            <a:endParaRPr lang="en-US" altLang="zh-CN" sz="1200" kern="1200" dirty="0" smtClean="0">
              <a:solidFill>
                <a:schemeClr val="tx1"/>
              </a:solidFill>
              <a:effectLst/>
              <a:latin typeface="+mn-lt"/>
              <a:ea typeface="+mn-ea"/>
              <a:cs typeface="+mn-cs"/>
            </a:endParaRPr>
          </a:p>
          <a:p>
            <a:r>
              <a:rPr lang="zh-CN" altLang="en-US" sz="1200" kern="1200" dirty="0" smtClean="0">
                <a:solidFill>
                  <a:schemeClr val="tx1"/>
                </a:solidFill>
                <a:effectLst/>
                <a:latin typeface="+mn-lt"/>
                <a:ea typeface="+mn-ea"/>
                <a:cs typeface="+mn-cs"/>
              </a:rPr>
              <a:t>因此也已经应用在大型粒子物理实验中。例如</a:t>
            </a:r>
            <a:r>
              <a:rPr lang="en-US" altLang="zh-CN" sz="1200" kern="1200" dirty="0" smtClean="0">
                <a:solidFill>
                  <a:schemeClr val="tx1"/>
                </a:solidFill>
                <a:effectLst/>
                <a:latin typeface="+mn-lt"/>
                <a:ea typeface="+mn-ea"/>
                <a:cs typeface="+mn-cs"/>
              </a:rPr>
              <a:t>ALICE</a:t>
            </a:r>
            <a:r>
              <a:rPr lang="zh-CN" altLang="en-US" sz="1200" kern="1200" dirty="0" smtClean="0">
                <a:solidFill>
                  <a:schemeClr val="tx1"/>
                </a:solidFill>
                <a:effectLst/>
                <a:latin typeface="+mn-lt"/>
                <a:ea typeface="+mn-ea"/>
                <a:cs typeface="+mn-cs"/>
              </a:rPr>
              <a:t>激光标定系统以及</a:t>
            </a:r>
            <a:r>
              <a:rPr lang="en-US" altLang="zh-CN" sz="1200" kern="1200" dirty="0" smtClean="0">
                <a:solidFill>
                  <a:schemeClr val="tx1"/>
                </a:solidFill>
                <a:effectLst/>
                <a:latin typeface="+mn-lt"/>
                <a:ea typeface="+mn-ea"/>
                <a:cs typeface="+mn-cs"/>
              </a:rPr>
              <a:t>STAR</a:t>
            </a:r>
            <a:r>
              <a:rPr lang="zh-CN" altLang="en-US" sz="1200" kern="1200" dirty="0" smtClean="0">
                <a:solidFill>
                  <a:schemeClr val="tx1"/>
                </a:solidFill>
                <a:effectLst/>
                <a:latin typeface="+mn-lt"/>
                <a:ea typeface="+mn-ea"/>
                <a:cs typeface="+mn-cs"/>
              </a:rPr>
              <a:t>中的激光标定系统；但是现阶段大型</a:t>
            </a:r>
            <a:r>
              <a:rPr lang="en-US" altLang="zh-CN" sz="1200" kern="1200" dirty="0" smtClean="0">
                <a:solidFill>
                  <a:schemeClr val="tx1"/>
                </a:solidFill>
                <a:effectLst/>
                <a:latin typeface="+mn-lt"/>
                <a:ea typeface="+mn-ea"/>
                <a:cs typeface="+mn-cs"/>
              </a:rPr>
              <a:t>TPC</a:t>
            </a:r>
            <a:r>
              <a:rPr lang="zh-CN" altLang="en-US" sz="1200" kern="1200" dirty="0" smtClean="0">
                <a:solidFill>
                  <a:schemeClr val="tx1"/>
                </a:solidFill>
                <a:effectLst/>
                <a:latin typeface="+mn-lt"/>
                <a:ea typeface="+mn-ea"/>
                <a:cs typeface="+mn-cs"/>
              </a:rPr>
              <a:t>的分辨率数百个微米，其激光标定系统也很难满足未来大型</a:t>
            </a:r>
            <a:r>
              <a:rPr lang="en-US" altLang="zh-CN" sz="1200" kern="1200" dirty="0" smtClean="0">
                <a:solidFill>
                  <a:schemeClr val="tx1"/>
                </a:solidFill>
                <a:effectLst/>
                <a:latin typeface="+mn-lt"/>
                <a:ea typeface="+mn-ea"/>
                <a:cs typeface="+mn-cs"/>
              </a:rPr>
              <a:t>TPC</a:t>
            </a:r>
            <a:r>
              <a:rPr lang="zh-CN" altLang="en-US" sz="1200" kern="1200" dirty="0" smtClean="0">
                <a:solidFill>
                  <a:schemeClr val="tx1"/>
                </a:solidFill>
                <a:effectLst/>
                <a:latin typeface="+mn-lt"/>
                <a:ea typeface="+mn-ea"/>
                <a:cs typeface="+mn-cs"/>
              </a:rPr>
              <a:t>要求，因此对激光标定系统的进一步研究还是十分有必要。</a:t>
            </a:r>
            <a:endParaRPr lang="en-US" altLang="zh-CN" sz="1200" kern="1200" dirty="0" smtClean="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fld id="{03A0F9F4-7D5C-4431-B13F-6AD05490F9F4}" type="slidenum">
              <a:rPr lang="zh-CN" altLang="en-US" smtClean="0"/>
              <a:t>7</a:t>
            </a:fld>
            <a:endParaRPr lang="zh-CN" altLang="en-US"/>
          </a:p>
        </p:txBody>
      </p:sp>
    </p:spTree>
    <p:extLst>
      <p:ext uri="{BB962C8B-B14F-4D97-AF65-F5344CB8AC3E}">
        <p14:creationId xmlns:p14="http://schemas.microsoft.com/office/powerpoint/2010/main" val="32507743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zh-CN" sz="1200" kern="1200" dirty="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fld id="{03A0F9F4-7D5C-4431-B13F-6AD05490F9F4}" type="slidenum">
              <a:rPr lang="zh-CN" altLang="en-US" smtClean="0"/>
              <a:t>9</a:t>
            </a:fld>
            <a:endParaRPr lang="zh-CN" altLang="en-US"/>
          </a:p>
        </p:txBody>
      </p:sp>
    </p:spTree>
    <p:extLst>
      <p:ext uri="{BB962C8B-B14F-4D97-AF65-F5344CB8AC3E}">
        <p14:creationId xmlns:p14="http://schemas.microsoft.com/office/powerpoint/2010/main" val="36504747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zh-CN" sz="1200" kern="1200" dirty="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fld id="{03A0F9F4-7D5C-4431-B13F-6AD05490F9F4}" type="slidenum">
              <a:rPr lang="zh-CN" altLang="en-US" smtClean="0"/>
              <a:t>10</a:t>
            </a:fld>
            <a:endParaRPr lang="zh-CN" altLang="en-US"/>
          </a:p>
        </p:txBody>
      </p:sp>
    </p:spTree>
    <p:extLst>
      <p:ext uri="{BB962C8B-B14F-4D97-AF65-F5344CB8AC3E}">
        <p14:creationId xmlns:p14="http://schemas.microsoft.com/office/powerpoint/2010/main" val="25965963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zh-CN" sz="1200" kern="1200" dirty="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fld id="{03A0F9F4-7D5C-4431-B13F-6AD05490F9F4}" type="slidenum">
              <a:rPr lang="zh-CN" altLang="en-US" smtClean="0"/>
              <a:t>12</a:t>
            </a:fld>
            <a:endParaRPr lang="zh-CN" altLang="en-US"/>
          </a:p>
        </p:txBody>
      </p:sp>
    </p:spTree>
    <p:extLst>
      <p:ext uri="{BB962C8B-B14F-4D97-AF65-F5344CB8AC3E}">
        <p14:creationId xmlns:p14="http://schemas.microsoft.com/office/powerpoint/2010/main" val="7130520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zh-CN" sz="1200" kern="1200" dirty="0" smtClean="0">
                <a:solidFill>
                  <a:schemeClr val="tx1"/>
                </a:solidFill>
                <a:effectLst/>
                <a:latin typeface="+mn-lt"/>
                <a:ea typeface="+mn-ea"/>
                <a:cs typeface="+mn-cs"/>
              </a:rPr>
              <a:t>前放电路板是由清华大学邓智老师团团队开发，其核心芯片也是由邓智老师团队开发的为</a:t>
            </a:r>
            <a:r>
              <a:rPr lang="en-US" altLang="zh-CN" sz="1200" kern="1200" dirty="0" smtClean="0">
                <a:solidFill>
                  <a:schemeClr val="tx1"/>
                </a:solidFill>
                <a:effectLst/>
                <a:latin typeface="+mn-lt"/>
                <a:ea typeface="+mn-ea"/>
                <a:cs typeface="+mn-cs"/>
              </a:rPr>
              <a:t>CASA-GEM</a:t>
            </a:r>
            <a:r>
              <a:rPr lang="zh-CN" altLang="zh-CN" sz="1200" kern="1200" dirty="0" smtClean="0">
                <a:solidFill>
                  <a:schemeClr val="tx1"/>
                </a:solidFill>
                <a:effectLst/>
                <a:latin typeface="+mn-lt"/>
                <a:ea typeface="+mn-ea"/>
                <a:cs typeface="+mn-cs"/>
              </a:rPr>
              <a:t>的</a:t>
            </a:r>
            <a:r>
              <a:rPr lang="en-US" altLang="zh-CN" sz="1200" kern="1200" dirty="0" smtClean="0">
                <a:solidFill>
                  <a:schemeClr val="tx1"/>
                </a:solidFill>
                <a:effectLst/>
                <a:latin typeface="+mn-lt"/>
                <a:ea typeface="+mn-ea"/>
                <a:cs typeface="+mn-cs"/>
              </a:rPr>
              <a:t>ASIC</a:t>
            </a:r>
            <a:r>
              <a:rPr lang="zh-CN" altLang="zh-CN" sz="1200" kern="1200" dirty="0" smtClean="0">
                <a:solidFill>
                  <a:schemeClr val="tx1"/>
                </a:solidFill>
                <a:effectLst/>
                <a:latin typeface="+mn-lt"/>
                <a:ea typeface="+mn-ea"/>
                <a:cs typeface="+mn-cs"/>
              </a:rPr>
              <a:t>芯片在每块电路板上集成了四块</a:t>
            </a:r>
            <a:r>
              <a:rPr lang="en-US" altLang="zh-CN" sz="1200" kern="1200" dirty="0" smtClean="0">
                <a:solidFill>
                  <a:schemeClr val="tx1"/>
                </a:solidFill>
                <a:effectLst/>
                <a:latin typeface="+mn-lt"/>
                <a:ea typeface="+mn-ea"/>
                <a:cs typeface="+mn-cs"/>
              </a:rPr>
              <a:t>ASIC</a:t>
            </a:r>
            <a:r>
              <a:rPr lang="zh-CN" altLang="zh-CN" sz="1200" kern="1200" dirty="0" smtClean="0">
                <a:solidFill>
                  <a:schemeClr val="tx1"/>
                </a:solidFill>
                <a:effectLst/>
                <a:latin typeface="+mn-lt"/>
                <a:ea typeface="+mn-ea"/>
                <a:cs typeface="+mn-cs"/>
              </a:rPr>
              <a:t>芯片，可处理</a:t>
            </a:r>
            <a:r>
              <a:rPr lang="en-US" altLang="zh-CN" sz="1200" kern="1200" dirty="0" smtClean="0">
                <a:solidFill>
                  <a:schemeClr val="tx1"/>
                </a:solidFill>
                <a:effectLst/>
                <a:latin typeface="+mn-lt"/>
                <a:ea typeface="+mn-ea"/>
                <a:cs typeface="+mn-cs"/>
              </a:rPr>
              <a:t>64</a:t>
            </a:r>
            <a:r>
              <a:rPr lang="zh-CN" altLang="zh-CN" sz="1200" kern="1200" dirty="0" smtClean="0">
                <a:solidFill>
                  <a:schemeClr val="tx1"/>
                </a:solidFill>
                <a:effectLst/>
                <a:latin typeface="+mn-lt"/>
                <a:ea typeface="+mn-ea"/>
                <a:cs typeface="+mn-cs"/>
              </a:rPr>
              <a:t>路信号。</a:t>
            </a:r>
            <a:endParaRPr lang="en-US" altLang="zh-CN" sz="1200" kern="1200" dirty="0" smtClean="0">
              <a:solidFill>
                <a:schemeClr val="tx1"/>
              </a:solidFill>
              <a:effectLst/>
              <a:latin typeface="+mn-lt"/>
              <a:ea typeface="+mn-ea"/>
              <a:cs typeface="+mn-cs"/>
            </a:endParaRPr>
          </a:p>
          <a:p>
            <a:r>
              <a:rPr lang="zh-CN" altLang="en-US" sz="1200" kern="1200" dirty="0" smtClean="0">
                <a:solidFill>
                  <a:schemeClr val="tx1"/>
                </a:solidFill>
                <a:effectLst/>
                <a:latin typeface="+mn-lt"/>
                <a:ea typeface="+mn-ea"/>
                <a:cs typeface="+mn-cs"/>
              </a:rPr>
              <a:t>我们根据实际使用的需求</a:t>
            </a:r>
            <a:r>
              <a:rPr lang="zh-CN" altLang="zh-CN" sz="1200" kern="1200" dirty="0" smtClean="0">
                <a:solidFill>
                  <a:schemeClr val="tx1"/>
                </a:solidFill>
                <a:effectLst/>
                <a:latin typeface="+mn-lt"/>
                <a:ea typeface="+mn-ea"/>
                <a:cs typeface="+mn-cs"/>
              </a:rPr>
              <a:t>，在前放电路板上定制了一些功能</a:t>
            </a:r>
            <a:r>
              <a:rPr lang="zh-CN" altLang="en-US" sz="1200" kern="1200" dirty="0" smtClean="0">
                <a:solidFill>
                  <a:schemeClr val="tx1"/>
                </a:solidFill>
                <a:effectLst/>
                <a:latin typeface="+mn-lt"/>
                <a:ea typeface="+mn-ea"/>
                <a:cs typeface="+mn-cs"/>
              </a:rPr>
              <a:t>：</a:t>
            </a:r>
            <a:r>
              <a:rPr lang="zh-CN" altLang="zh-CN" sz="1200" kern="1200" dirty="0" smtClean="0">
                <a:solidFill>
                  <a:schemeClr val="tx1"/>
                </a:solidFill>
                <a:effectLst/>
                <a:latin typeface="+mn-lt"/>
                <a:ea typeface="+mn-ea"/>
                <a:cs typeface="+mn-cs"/>
              </a:rPr>
              <a:t>后端</a:t>
            </a:r>
            <a:r>
              <a:rPr lang="en-US" altLang="zh-CN" sz="1200" kern="1200" dirty="0" smtClean="0">
                <a:solidFill>
                  <a:schemeClr val="tx1"/>
                </a:solidFill>
                <a:effectLst/>
                <a:latin typeface="+mn-lt"/>
                <a:ea typeface="+mn-ea"/>
                <a:cs typeface="+mn-cs"/>
              </a:rPr>
              <a:t>DAQ</a:t>
            </a:r>
            <a:r>
              <a:rPr lang="zh-CN" altLang="en-US" sz="1200" kern="1200" dirty="0" smtClean="0">
                <a:solidFill>
                  <a:schemeClr val="tx1"/>
                </a:solidFill>
                <a:effectLst/>
                <a:latin typeface="+mn-lt"/>
                <a:ea typeface="+mn-ea"/>
                <a:cs typeface="+mn-cs"/>
              </a:rPr>
              <a:t>供电</a:t>
            </a:r>
            <a:r>
              <a:rPr lang="zh-CN" altLang="zh-CN" sz="1200" kern="1200" dirty="0" smtClean="0">
                <a:solidFill>
                  <a:schemeClr val="tx1"/>
                </a:solidFill>
                <a:effectLst/>
                <a:latin typeface="+mn-lt"/>
                <a:ea typeface="+mn-ea"/>
                <a:cs typeface="+mn-cs"/>
              </a:rPr>
              <a:t>；芯片的成形时间和增益可由</a:t>
            </a:r>
            <a:r>
              <a:rPr lang="en-US" altLang="zh-CN" sz="1200" kern="1200" dirty="0" smtClean="0">
                <a:solidFill>
                  <a:schemeClr val="tx1"/>
                </a:solidFill>
                <a:effectLst/>
                <a:latin typeface="+mn-lt"/>
                <a:ea typeface="+mn-ea"/>
                <a:cs typeface="+mn-cs"/>
              </a:rPr>
              <a:t>DAQ</a:t>
            </a:r>
            <a:r>
              <a:rPr lang="zh-CN" altLang="en-US" sz="1200" kern="1200" dirty="0" smtClean="0">
                <a:solidFill>
                  <a:schemeClr val="tx1"/>
                </a:solidFill>
                <a:effectLst/>
                <a:latin typeface="+mn-lt"/>
                <a:ea typeface="+mn-ea"/>
                <a:cs typeface="+mn-cs"/>
              </a:rPr>
              <a:t>直接</a:t>
            </a:r>
            <a:r>
              <a:rPr lang="zh-CN" altLang="zh-CN" sz="1200" kern="1200" dirty="0" smtClean="0">
                <a:solidFill>
                  <a:schemeClr val="tx1"/>
                </a:solidFill>
                <a:effectLst/>
                <a:latin typeface="+mn-lt"/>
                <a:ea typeface="+mn-ea"/>
                <a:cs typeface="+mn-cs"/>
              </a:rPr>
              <a:t>设置等等。</a:t>
            </a:r>
            <a:endParaRPr lang="zh-CN" altLang="en-US" dirty="0"/>
          </a:p>
        </p:txBody>
      </p:sp>
      <p:sp>
        <p:nvSpPr>
          <p:cNvPr id="4" name="灯片编号占位符 3"/>
          <p:cNvSpPr>
            <a:spLocks noGrp="1"/>
          </p:cNvSpPr>
          <p:nvPr>
            <p:ph type="sldNum" sz="quarter" idx="10"/>
          </p:nvPr>
        </p:nvSpPr>
        <p:spPr/>
        <p:txBody>
          <a:bodyPr/>
          <a:lstStyle/>
          <a:p>
            <a:fld id="{03A0F9F4-7D5C-4431-B13F-6AD05490F9F4}" type="slidenum">
              <a:rPr lang="zh-CN" altLang="en-US" smtClean="0"/>
              <a:t>23</a:t>
            </a:fld>
            <a:endParaRPr lang="zh-CN" altLang="en-US"/>
          </a:p>
        </p:txBody>
      </p:sp>
    </p:spTree>
    <p:extLst>
      <p:ext uri="{BB962C8B-B14F-4D97-AF65-F5344CB8AC3E}">
        <p14:creationId xmlns:p14="http://schemas.microsoft.com/office/powerpoint/2010/main" val="63106558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865094" y="1122363"/>
            <a:ext cx="7772400" cy="2387600"/>
          </a:xfrm>
        </p:spPr>
        <p:txBody>
          <a:bodyPr anchor="b"/>
          <a:lstStyle>
            <a:lvl1pPr algn="ctr">
              <a:defRPr sz="6000"/>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单击以编辑母版副标题样式</a:t>
            </a:r>
            <a:endParaRPr lang="en-US" dirty="0"/>
          </a:p>
        </p:txBody>
      </p:sp>
      <p:sp>
        <p:nvSpPr>
          <p:cNvPr id="4" name="Date Placeholder 3"/>
          <p:cNvSpPr>
            <a:spLocks noGrp="1"/>
          </p:cNvSpPr>
          <p:nvPr>
            <p:ph type="dt" sz="half" idx="10"/>
          </p:nvPr>
        </p:nvSpPr>
        <p:spPr/>
        <p:txBody>
          <a:bodyPr/>
          <a:lstStyle/>
          <a:p>
            <a:fld id="{16A7704E-1FB9-4502-9781-C400882D827C}" type="datetimeFigureOut">
              <a:rPr lang="zh-CN" altLang="en-US" smtClean="0"/>
              <a:t>2019/10/16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8810CE2B-3747-4123-BACB-51EB00EE6FB3}" type="slidenum">
              <a:rPr lang="zh-CN" altLang="en-US" smtClean="0"/>
              <a:t>‹#›</a:t>
            </a:fld>
            <a:endParaRPr lang="zh-CN" altLang="en-US"/>
          </a:p>
        </p:txBody>
      </p:sp>
      <p:pic>
        <p:nvPicPr>
          <p:cNvPr id="7" name="图片 6"/>
          <p:cNvPicPr>
            <a:picLocks noChangeAspect="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803392" y="33910"/>
            <a:ext cx="3340608" cy="694944"/>
          </a:xfrm>
          <a:prstGeom prst="rect">
            <a:avLst/>
          </a:prstGeom>
        </p:spPr>
      </p:pic>
      <p:pic>
        <p:nvPicPr>
          <p:cNvPr id="8" name="图片 7"/>
          <p:cNvPicPr>
            <a:picLocks noChangeAspect="1"/>
          </p:cNvPicPr>
          <p:nvPr userDrawn="1"/>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2063" y="0"/>
            <a:ext cx="823031" cy="816935"/>
          </a:xfrm>
          <a:prstGeom prst="rect">
            <a:avLst/>
          </a:prstGeom>
        </p:spPr>
      </p:pic>
    </p:spTree>
    <p:extLst>
      <p:ext uri="{BB962C8B-B14F-4D97-AF65-F5344CB8AC3E}">
        <p14:creationId xmlns:p14="http://schemas.microsoft.com/office/powerpoint/2010/main" val="157350854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编辑母版文本样式</a:t>
            </a:r>
          </a:p>
        </p:txBody>
      </p:sp>
      <p:sp>
        <p:nvSpPr>
          <p:cNvPr id="5" name="Date Placeholder 4"/>
          <p:cNvSpPr>
            <a:spLocks noGrp="1"/>
          </p:cNvSpPr>
          <p:nvPr>
            <p:ph type="dt" sz="half" idx="10"/>
          </p:nvPr>
        </p:nvSpPr>
        <p:spPr/>
        <p:txBody>
          <a:bodyPr/>
          <a:lstStyle/>
          <a:p>
            <a:fld id="{16A7704E-1FB9-4502-9781-C400882D827C}" type="datetimeFigureOut">
              <a:rPr lang="zh-CN" altLang="en-US" smtClean="0"/>
              <a:t>2019/10/16</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8810CE2B-3747-4123-BACB-51EB00EE6FB3}" type="slidenum">
              <a:rPr lang="zh-CN" altLang="en-US" smtClean="0"/>
              <a:t>‹#›</a:t>
            </a:fld>
            <a:endParaRPr lang="zh-CN" altLang="en-US"/>
          </a:p>
        </p:txBody>
      </p:sp>
    </p:spTree>
    <p:extLst>
      <p:ext uri="{BB962C8B-B14F-4D97-AF65-F5344CB8AC3E}">
        <p14:creationId xmlns:p14="http://schemas.microsoft.com/office/powerpoint/2010/main" val="42225649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A7704E-1FB9-4502-9781-C400882D827C}" type="datetimeFigureOut">
              <a:rPr lang="zh-CN" altLang="en-US" smtClean="0"/>
              <a:t>2019/10/16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8810CE2B-3747-4123-BACB-51EB00EE6FB3}" type="slidenum">
              <a:rPr lang="zh-CN" altLang="en-US" smtClean="0"/>
              <a:t>‹#›</a:t>
            </a:fld>
            <a:endParaRPr lang="zh-CN" altLang="en-US"/>
          </a:p>
        </p:txBody>
      </p:sp>
    </p:spTree>
    <p:extLst>
      <p:ext uri="{BB962C8B-B14F-4D97-AF65-F5344CB8AC3E}">
        <p14:creationId xmlns:p14="http://schemas.microsoft.com/office/powerpoint/2010/main" val="42622111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A7704E-1FB9-4502-9781-C400882D827C}" type="datetimeFigureOut">
              <a:rPr lang="zh-CN" altLang="en-US" smtClean="0"/>
              <a:t>2019/10/16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8810CE2B-3747-4123-BACB-51EB00EE6FB3}" type="slidenum">
              <a:rPr lang="zh-CN" altLang="en-US" smtClean="0"/>
              <a:t>‹#›</a:t>
            </a:fld>
            <a:endParaRPr lang="zh-CN" altLang="en-US"/>
          </a:p>
        </p:txBody>
      </p:sp>
    </p:spTree>
    <p:extLst>
      <p:ext uri="{BB962C8B-B14F-4D97-AF65-F5344CB8AC3E}">
        <p14:creationId xmlns:p14="http://schemas.microsoft.com/office/powerpoint/2010/main" val="42728650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标题幻灯片">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335741" y="120366"/>
            <a:ext cx="4779309" cy="608488"/>
          </a:xfrm>
        </p:spPr>
        <p:txBody>
          <a:bodyPr anchor="b">
            <a:normAutofit/>
          </a:bodyPr>
          <a:lstStyle>
            <a:lvl1pPr algn="ctr">
              <a:defRPr sz="3200"/>
            </a:lvl1pPr>
          </a:lstStyle>
          <a:p>
            <a:r>
              <a:rPr lang="zh-CN" altLang="en-US" dirty="0" smtClean="0"/>
              <a:t>母版标题样式</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smtClean="0"/>
              <a:t>单击以编辑母版副标题样式</a:t>
            </a:r>
            <a:endParaRPr lang="en-US" dirty="0"/>
          </a:p>
        </p:txBody>
      </p:sp>
      <p:sp>
        <p:nvSpPr>
          <p:cNvPr id="4" name="Date Placeholder 3"/>
          <p:cNvSpPr>
            <a:spLocks noGrp="1"/>
          </p:cNvSpPr>
          <p:nvPr>
            <p:ph type="dt" sz="half" idx="10"/>
          </p:nvPr>
        </p:nvSpPr>
        <p:spPr/>
        <p:txBody>
          <a:bodyPr/>
          <a:lstStyle/>
          <a:p>
            <a:fld id="{16A7704E-1FB9-4502-9781-C400882D827C}" type="datetimeFigureOut">
              <a:rPr lang="zh-CN" altLang="en-US" smtClean="0"/>
              <a:t>2019/10/16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8810CE2B-3747-4123-BACB-51EB00EE6FB3}" type="slidenum">
              <a:rPr lang="zh-CN" altLang="en-US" smtClean="0"/>
              <a:t>‹#›</a:t>
            </a:fld>
            <a:endParaRPr lang="zh-CN" altLang="en-US"/>
          </a:p>
        </p:txBody>
      </p:sp>
      <p:pic>
        <p:nvPicPr>
          <p:cNvPr id="7" name="图片 6"/>
          <p:cNvPicPr>
            <a:picLocks noChangeAspect="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803392" y="33910"/>
            <a:ext cx="3340608" cy="694944"/>
          </a:xfrm>
          <a:prstGeom prst="rect">
            <a:avLst/>
          </a:prstGeom>
        </p:spPr>
      </p:pic>
      <p:pic>
        <p:nvPicPr>
          <p:cNvPr id="8" name="图片 7"/>
          <p:cNvPicPr>
            <a:picLocks noChangeAspect="1"/>
          </p:cNvPicPr>
          <p:nvPr userDrawn="1"/>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2063" y="0"/>
            <a:ext cx="823031" cy="816935"/>
          </a:xfrm>
          <a:prstGeom prst="rect">
            <a:avLst/>
          </a:prstGeom>
        </p:spPr>
      </p:pic>
      <p:cxnSp>
        <p:nvCxnSpPr>
          <p:cNvPr id="10" name="直接连接符 9"/>
          <p:cNvCxnSpPr/>
          <p:nvPr userDrawn="1"/>
        </p:nvCxnSpPr>
        <p:spPr>
          <a:xfrm>
            <a:off x="376517" y="882191"/>
            <a:ext cx="8394950" cy="17938"/>
          </a:xfrm>
          <a:prstGeom prst="line">
            <a:avLst/>
          </a:prstGeom>
          <a:ln w="3175">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0978780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idx="1"/>
          </p:nvPr>
        </p:nvSpPr>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A7704E-1FB9-4502-9781-C400882D827C}" type="datetimeFigureOut">
              <a:rPr lang="zh-CN" altLang="en-US" smtClean="0"/>
              <a:t>2019/10/16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8810CE2B-3747-4123-BACB-51EB00EE6FB3}" type="slidenum">
              <a:rPr lang="zh-CN" altLang="en-US" smtClean="0"/>
              <a:t>‹#›</a:t>
            </a:fld>
            <a:endParaRPr lang="zh-CN" altLang="en-US"/>
          </a:p>
        </p:txBody>
      </p:sp>
    </p:spTree>
    <p:extLst>
      <p:ext uri="{BB962C8B-B14F-4D97-AF65-F5344CB8AC3E}">
        <p14:creationId xmlns:p14="http://schemas.microsoft.com/office/powerpoint/2010/main" val="334824767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编辑母版文本样式</a:t>
            </a:r>
          </a:p>
        </p:txBody>
      </p:sp>
      <p:sp>
        <p:nvSpPr>
          <p:cNvPr id="4" name="Date Placeholder 3"/>
          <p:cNvSpPr>
            <a:spLocks noGrp="1"/>
          </p:cNvSpPr>
          <p:nvPr>
            <p:ph type="dt" sz="half" idx="10"/>
          </p:nvPr>
        </p:nvSpPr>
        <p:spPr/>
        <p:txBody>
          <a:bodyPr/>
          <a:lstStyle/>
          <a:p>
            <a:fld id="{16A7704E-1FB9-4502-9781-C400882D827C}" type="datetimeFigureOut">
              <a:rPr lang="zh-CN" altLang="en-US" smtClean="0"/>
              <a:t>2019/10/16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8810CE2B-3747-4123-BACB-51EB00EE6FB3}" type="slidenum">
              <a:rPr lang="zh-CN" altLang="en-US" smtClean="0"/>
              <a:t>‹#›</a:t>
            </a:fld>
            <a:endParaRPr lang="zh-CN" altLang="en-US"/>
          </a:p>
        </p:txBody>
      </p:sp>
    </p:spTree>
    <p:extLst>
      <p:ext uri="{BB962C8B-B14F-4D97-AF65-F5344CB8AC3E}">
        <p14:creationId xmlns:p14="http://schemas.microsoft.com/office/powerpoint/2010/main" val="995463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16A7704E-1FB9-4502-9781-C400882D827C}" type="datetimeFigureOut">
              <a:rPr lang="zh-CN" altLang="en-US" smtClean="0"/>
              <a:t>2019/10/16</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8810CE2B-3747-4123-BACB-51EB00EE6FB3}" type="slidenum">
              <a:rPr lang="zh-CN" altLang="en-US" smtClean="0"/>
              <a:t>‹#›</a:t>
            </a:fld>
            <a:endParaRPr lang="zh-CN" altLang="en-US"/>
          </a:p>
        </p:txBody>
      </p:sp>
    </p:spTree>
    <p:extLst>
      <p:ext uri="{BB962C8B-B14F-4D97-AF65-F5344CB8AC3E}">
        <p14:creationId xmlns:p14="http://schemas.microsoft.com/office/powerpoint/2010/main" val="2864849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p>
        </p:txBody>
      </p:sp>
      <p:sp>
        <p:nvSpPr>
          <p:cNvPr id="4" name="Content Placeholder 3"/>
          <p:cNvSpPr>
            <a:spLocks noGrp="1"/>
          </p:cNvSpPr>
          <p:nvPr>
            <p:ph sz="half" idx="2"/>
          </p:nvPr>
        </p:nvSpPr>
        <p:spPr>
          <a:xfrm>
            <a:off x="629842" y="2505075"/>
            <a:ext cx="3868340" cy="368458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p>
        </p:txBody>
      </p:sp>
      <p:sp>
        <p:nvSpPr>
          <p:cNvPr id="6" name="Content Placeholder 5"/>
          <p:cNvSpPr>
            <a:spLocks noGrp="1"/>
          </p:cNvSpPr>
          <p:nvPr>
            <p:ph sz="quarter" idx="4"/>
          </p:nvPr>
        </p:nvSpPr>
        <p:spPr>
          <a:xfrm>
            <a:off x="4629150" y="2505075"/>
            <a:ext cx="3887391" cy="368458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16A7704E-1FB9-4502-9781-C400882D827C}" type="datetimeFigureOut">
              <a:rPr lang="zh-CN" altLang="en-US" smtClean="0"/>
              <a:t>2019/10/16</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8810CE2B-3747-4123-BACB-51EB00EE6FB3}" type="slidenum">
              <a:rPr lang="zh-CN" altLang="en-US" smtClean="0"/>
              <a:t>‹#›</a:t>
            </a:fld>
            <a:endParaRPr lang="zh-CN" altLang="en-US"/>
          </a:p>
        </p:txBody>
      </p:sp>
    </p:spTree>
    <p:extLst>
      <p:ext uri="{BB962C8B-B14F-4D97-AF65-F5344CB8AC3E}">
        <p14:creationId xmlns:p14="http://schemas.microsoft.com/office/powerpoint/2010/main" val="11174681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16A7704E-1FB9-4502-9781-C400882D827C}" type="datetimeFigureOut">
              <a:rPr lang="zh-CN" altLang="en-US" smtClean="0"/>
              <a:t>2019/10/16</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8810CE2B-3747-4123-BACB-51EB00EE6FB3}" type="slidenum">
              <a:rPr lang="zh-CN" altLang="en-US" smtClean="0"/>
              <a:t>‹#›</a:t>
            </a:fld>
            <a:endParaRPr lang="zh-CN" altLang="en-US"/>
          </a:p>
        </p:txBody>
      </p:sp>
    </p:spTree>
    <p:extLst>
      <p:ext uri="{BB962C8B-B14F-4D97-AF65-F5344CB8AC3E}">
        <p14:creationId xmlns:p14="http://schemas.microsoft.com/office/powerpoint/2010/main" val="41011958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A7704E-1FB9-4502-9781-C400882D827C}" type="datetimeFigureOut">
              <a:rPr lang="zh-CN" altLang="en-US" smtClean="0"/>
              <a:t>2019/10/16</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8810CE2B-3747-4123-BACB-51EB00EE6FB3}" type="slidenum">
              <a:rPr lang="zh-CN" altLang="en-US" smtClean="0"/>
              <a:t>‹#›</a:t>
            </a:fld>
            <a:endParaRPr lang="zh-CN" altLang="en-US"/>
          </a:p>
        </p:txBody>
      </p:sp>
    </p:spTree>
    <p:extLst>
      <p:ext uri="{BB962C8B-B14F-4D97-AF65-F5344CB8AC3E}">
        <p14:creationId xmlns:p14="http://schemas.microsoft.com/office/powerpoint/2010/main" val="30481622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编辑母版文本样式</a:t>
            </a:r>
          </a:p>
        </p:txBody>
      </p:sp>
      <p:sp>
        <p:nvSpPr>
          <p:cNvPr id="5" name="Date Placeholder 4"/>
          <p:cNvSpPr>
            <a:spLocks noGrp="1"/>
          </p:cNvSpPr>
          <p:nvPr>
            <p:ph type="dt" sz="half" idx="10"/>
          </p:nvPr>
        </p:nvSpPr>
        <p:spPr/>
        <p:txBody>
          <a:bodyPr/>
          <a:lstStyle/>
          <a:p>
            <a:fld id="{16A7704E-1FB9-4502-9781-C400882D827C}" type="datetimeFigureOut">
              <a:rPr lang="zh-CN" altLang="en-US" smtClean="0"/>
              <a:t>2019/10/16</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8810CE2B-3747-4123-BACB-51EB00EE6FB3}" type="slidenum">
              <a:rPr lang="zh-CN" altLang="en-US" smtClean="0"/>
              <a:t>‹#›</a:t>
            </a:fld>
            <a:endParaRPr lang="zh-CN" altLang="en-US"/>
          </a:p>
        </p:txBody>
      </p:sp>
    </p:spTree>
    <p:extLst>
      <p:ext uri="{BB962C8B-B14F-4D97-AF65-F5344CB8AC3E}">
        <p14:creationId xmlns:p14="http://schemas.microsoft.com/office/powerpoint/2010/main" val="10512042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A7704E-1FB9-4502-9781-C400882D827C}" type="datetimeFigureOut">
              <a:rPr lang="zh-CN" altLang="en-US" smtClean="0"/>
              <a:t>2019/10/16</a:t>
            </a:fld>
            <a:endParaRPr lang="zh-CN"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10CE2B-3747-4123-BACB-51EB00EE6FB3}" type="slidenum">
              <a:rPr lang="zh-CN" altLang="en-US" smtClean="0"/>
              <a:t>‹#›</a:t>
            </a:fld>
            <a:endParaRPr lang="zh-CN" altLang="en-US"/>
          </a:p>
        </p:txBody>
      </p:sp>
    </p:spTree>
    <p:extLst>
      <p:ext uri="{BB962C8B-B14F-4D97-AF65-F5344CB8AC3E}">
        <p14:creationId xmlns:p14="http://schemas.microsoft.com/office/powerpoint/2010/main" val="3271949448"/>
      </p:ext>
    </p:extLst>
  </p:cSld>
  <p:clrMap bg1="lt1" tx1="dk1" bg2="lt2" tx2="dk2" accent1="accent1" accent2="accent2" accent3="accent3" accent4="accent4" accent5="accent5" accent6="accent6" hlink="hlink" folHlink="folHlink"/>
  <p:sldLayoutIdLst>
    <p:sldLayoutId id="2147483661" r:id="rId1"/>
    <p:sldLayoutId id="2147483672"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ctrTitle"/>
          </p:nvPr>
        </p:nvSpPr>
        <p:spPr>
          <a:xfrm>
            <a:off x="499621" y="848043"/>
            <a:ext cx="8028145" cy="2387600"/>
          </a:xfrm>
        </p:spPr>
        <p:txBody>
          <a:bodyPr>
            <a:normAutofit/>
          </a:bodyPr>
          <a:lstStyle/>
          <a:p>
            <a:r>
              <a:rPr lang="zh-CN" altLang="en-US" sz="4000" dirty="0" smtClean="0"/>
              <a:t>紫外激光在不同气体电离密度测量</a:t>
            </a:r>
            <a:endParaRPr lang="zh-CN" altLang="en-US" sz="4000" dirty="0"/>
          </a:p>
        </p:txBody>
      </p:sp>
      <p:sp>
        <p:nvSpPr>
          <p:cNvPr id="5" name="副标题 4"/>
          <p:cNvSpPr>
            <a:spLocks noGrp="1"/>
          </p:cNvSpPr>
          <p:nvPr>
            <p:ph type="subTitle" idx="1"/>
          </p:nvPr>
        </p:nvSpPr>
        <p:spPr>
          <a:xfrm>
            <a:off x="5098766" y="4534726"/>
            <a:ext cx="6858000" cy="1655762"/>
          </a:xfrm>
        </p:spPr>
        <p:txBody>
          <a:bodyPr>
            <a:normAutofit lnSpcReduction="10000"/>
          </a:bodyPr>
          <a:lstStyle/>
          <a:p>
            <a:pPr algn="l"/>
            <a:r>
              <a:rPr lang="zh-CN" altLang="en-US" dirty="0" smtClean="0"/>
              <a:t>汇报人</a:t>
            </a:r>
            <a:r>
              <a:rPr lang="zh-CN" altLang="en-US" dirty="0" smtClean="0"/>
              <a:t>：     蔡一鸣</a:t>
            </a:r>
            <a:endParaRPr lang="en-US" altLang="zh-CN" dirty="0" smtClean="0"/>
          </a:p>
          <a:p>
            <a:pPr algn="l"/>
            <a:r>
              <a:rPr lang="zh-CN" altLang="en-US" dirty="0" smtClean="0"/>
              <a:t>指导教师： 李玉兰</a:t>
            </a:r>
            <a:endParaRPr lang="en-US" altLang="zh-CN" dirty="0" smtClean="0"/>
          </a:p>
          <a:p>
            <a:pPr algn="l"/>
            <a:r>
              <a:rPr lang="zh-CN" altLang="en-US" dirty="0" smtClean="0"/>
              <a:t>汇报单位： 清华大学</a:t>
            </a:r>
            <a:endParaRPr lang="en-US" altLang="zh-CN" dirty="0" smtClean="0"/>
          </a:p>
          <a:p>
            <a:pPr algn="l"/>
            <a:r>
              <a:rPr lang="zh-CN" altLang="en-US" dirty="0" smtClean="0"/>
              <a:t>时间：</a:t>
            </a:r>
            <a:r>
              <a:rPr lang="en-US" altLang="zh-CN" dirty="0" smtClean="0"/>
              <a:t>2019.10.17</a:t>
            </a:r>
          </a:p>
          <a:p>
            <a:endParaRPr lang="zh-CN" altLang="en-US" dirty="0"/>
          </a:p>
        </p:txBody>
      </p:sp>
    </p:spTree>
    <p:extLst>
      <p:ext uri="{BB962C8B-B14F-4D97-AF65-F5344CB8AC3E}">
        <p14:creationId xmlns:p14="http://schemas.microsoft.com/office/powerpoint/2010/main" val="22514152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p:cNvPicPr/>
          <p:nvPr/>
        </p:nvPicPr>
        <p:blipFill>
          <a:blip r:embed="rId3">
            <a:clrChange>
              <a:clrFrom>
                <a:srgbClr val="F2F2F2"/>
              </a:clrFrom>
              <a:clrTo>
                <a:srgbClr val="F2F2F2">
                  <a:alpha val="0"/>
                </a:srgbClr>
              </a:clrTo>
            </a:clrChange>
          </a:blip>
          <a:stretch>
            <a:fillRect/>
          </a:stretch>
        </p:blipFill>
        <p:spPr>
          <a:xfrm>
            <a:off x="1" y="1004474"/>
            <a:ext cx="4608576" cy="3165190"/>
          </a:xfrm>
          <a:prstGeom prst="rect">
            <a:avLst/>
          </a:prstGeom>
        </p:spPr>
      </p:pic>
      <p:sp>
        <p:nvSpPr>
          <p:cNvPr id="7" name="矩形 6"/>
          <p:cNvSpPr/>
          <p:nvPr/>
        </p:nvSpPr>
        <p:spPr>
          <a:xfrm>
            <a:off x="4608577" y="1709906"/>
            <a:ext cx="4405259" cy="1754326"/>
          </a:xfrm>
          <a:prstGeom prst="rect">
            <a:avLst/>
          </a:prstGeom>
        </p:spPr>
        <p:txBody>
          <a:bodyPr wrap="square">
            <a:spAutoFit/>
          </a:bodyPr>
          <a:lstStyle/>
          <a:p>
            <a:pPr>
              <a:lnSpc>
                <a:spcPct val="150000"/>
              </a:lnSpc>
            </a:pPr>
            <a:r>
              <a:rPr lang="en-US" altLang="zh-CN" dirty="0" smtClean="0"/>
              <a:t>-</a:t>
            </a:r>
            <a:r>
              <a:rPr lang="zh-CN" altLang="en-US" dirty="0" smtClean="0"/>
              <a:t>透反镜衰减激光能量</a:t>
            </a:r>
            <a:endParaRPr lang="en-US" altLang="zh-CN" dirty="0" smtClean="0"/>
          </a:p>
          <a:p>
            <a:pPr>
              <a:lnSpc>
                <a:spcPct val="150000"/>
              </a:lnSpc>
            </a:pPr>
            <a:r>
              <a:rPr lang="en-US" altLang="zh-CN" dirty="0" smtClean="0"/>
              <a:t>-</a:t>
            </a:r>
            <a:r>
              <a:rPr lang="zh-CN" altLang="en-US" dirty="0" smtClean="0"/>
              <a:t>选取能量更为均匀的激光光束</a:t>
            </a:r>
            <a:endParaRPr lang="en-US" altLang="zh-CN" dirty="0" smtClean="0"/>
          </a:p>
          <a:p>
            <a:pPr>
              <a:lnSpc>
                <a:spcPct val="150000"/>
              </a:lnSpc>
            </a:pPr>
            <a:r>
              <a:rPr lang="en-US" altLang="zh-CN" dirty="0" smtClean="0"/>
              <a:t>-</a:t>
            </a:r>
            <a:r>
              <a:rPr lang="zh-CN" altLang="en-US" dirty="0" smtClean="0"/>
              <a:t>对激光进行准直</a:t>
            </a:r>
            <a:endParaRPr lang="en-US" altLang="zh-CN" dirty="0" smtClean="0"/>
          </a:p>
          <a:p>
            <a:pPr>
              <a:lnSpc>
                <a:spcPct val="150000"/>
              </a:lnSpc>
            </a:pPr>
            <a:r>
              <a:rPr lang="en-US" altLang="zh-CN" dirty="0" smtClean="0"/>
              <a:t>-</a:t>
            </a:r>
            <a:r>
              <a:rPr lang="zh-CN" altLang="en-US" dirty="0" smtClean="0"/>
              <a:t>在出束处对实际入射激光能量进行</a:t>
            </a:r>
            <a:r>
              <a:rPr lang="zh-CN" altLang="en-US" dirty="0" smtClean="0"/>
              <a:t>测量</a:t>
            </a:r>
            <a:endParaRPr lang="en-US" altLang="zh-CN" dirty="0" smtClean="0"/>
          </a:p>
        </p:txBody>
      </p:sp>
      <p:graphicFrame>
        <p:nvGraphicFramePr>
          <p:cNvPr id="8" name="表格 7"/>
          <p:cNvGraphicFramePr>
            <a:graphicFrameLocks noGrp="1"/>
          </p:cNvGraphicFramePr>
          <p:nvPr>
            <p:extLst>
              <p:ext uri="{D42A27DB-BD31-4B8C-83A1-F6EECF244321}">
                <p14:modId xmlns:p14="http://schemas.microsoft.com/office/powerpoint/2010/main" val="2827084699"/>
              </p:ext>
            </p:extLst>
          </p:nvPr>
        </p:nvGraphicFramePr>
        <p:xfrm>
          <a:off x="190945" y="4445284"/>
          <a:ext cx="3832415" cy="1745204"/>
        </p:xfrm>
        <a:graphic>
          <a:graphicData uri="http://schemas.openxmlformats.org/drawingml/2006/table">
            <a:tbl>
              <a:tblPr firstRow="1" firstCol="1" bandRow="1">
                <a:tableStyleId>{5C22544A-7EE6-4342-B048-85BDC9FD1C3A}</a:tableStyleId>
              </a:tblPr>
              <a:tblGrid>
                <a:gridCol w="1354391">
                  <a:extLst>
                    <a:ext uri="{9D8B030D-6E8A-4147-A177-3AD203B41FA5}">
                      <a16:colId xmlns:a16="http://schemas.microsoft.com/office/drawing/2014/main" val="4063175080"/>
                    </a:ext>
                  </a:extLst>
                </a:gridCol>
                <a:gridCol w="2478024">
                  <a:extLst>
                    <a:ext uri="{9D8B030D-6E8A-4147-A177-3AD203B41FA5}">
                      <a16:colId xmlns:a16="http://schemas.microsoft.com/office/drawing/2014/main" val="4220820554"/>
                    </a:ext>
                  </a:extLst>
                </a:gridCol>
              </a:tblGrid>
              <a:tr h="352458">
                <a:tc>
                  <a:txBody>
                    <a:bodyPr/>
                    <a:lstStyle/>
                    <a:p>
                      <a:pPr indent="288290" algn="just">
                        <a:lnSpc>
                          <a:spcPct val="110000"/>
                        </a:lnSpc>
                        <a:spcAft>
                          <a:spcPts val="0"/>
                        </a:spcAft>
                      </a:pPr>
                      <a:r>
                        <a:rPr lang="zh-CN" altLang="en-US" sz="1600" b="0" dirty="0" smtClean="0">
                          <a:solidFill>
                            <a:schemeClr val="tx1"/>
                          </a:solidFill>
                          <a:effectLst/>
                          <a:latin typeface="+mn-lt"/>
                          <a:ea typeface="+mn-ea"/>
                        </a:rPr>
                        <a:t>测试气体</a:t>
                      </a:r>
                      <a:endParaRPr lang="zh-CN" sz="1600" b="0" dirty="0">
                        <a:solidFill>
                          <a:schemeClr val="tx1"/>
                        </a:solidFill>
                        <a:effectLst/>
                        <a:latin typeface="Times New Roman" panose="02020603050405020304" pitchFamily="18" charset="0"/>
                        <a:ea typeface="宋体"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indent="288290" algn="just">
                        <a:lnSpc>
                          <a:spcPct val="110000"/>
                        </a:lnSpc>
                        <a:spcAft>
                          <a:spcPts val="0"/>
                        </a:spcAft>
                      </a:pPr>
                      <a:r>
                        <a:rPr lang="zh-CN" altLang="en-US" sz="1600" b="0" dirty="0" smtClean="0">
                          <a:solidFill>
                            <a:schemeClr val="tx1"/>
                          </a:solidFill>
                          <a:effectLst/>
                        </a:rPr>
                        <a:t>组成</a:t>
                      </a:r>
                      <a:endParaRPr lang="zh-CN" sz="1600" b="0" dirty="0">
                        <a:solidFill>
                          <a:schemeClr val="tx1"/>
                        </a:solidFill>
                        <a:effectLst/>
                        <a:latin typeface="Times New Roman" panose="02020603050405020304" pitchFamily="18" charset="0"/>
                        <a:ea typeface="宋体"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89965008"/>
                  </a:ext>
                </a:extLst>
              </a:tr>
              <a:tr h="1392746">
                <a:tc>
                  <a:txBody>
                    <a:bodyPr/>
                    <a:lstStyle/>
                    <a:p>
                      <a:pPr indent="288290" algn="just">
                        <a:lnSpc>
                          <a:spcPct val="110000"/>
                        </a:lnSpc>
                        <a:spcAft>
                          <a:spcPts val="0"/>
                        </a:spcAft>
                      </a:pPr>
                      <a:r>
                        <a:rPr lang="en-US" sz="1600" dirty="0" smtClean="0">
                          <a:solidFill>
                            <a:schemeClr val="tx1"/>
                          </a:solidFill>
                          <a:effectLst/>
                        </a:rPr>
                        <a:t>A</a:t>
                      </a:r>
                      <a:r>
                        <a:rPr lang="en-US" altLang="zh-CN" sz="1600" dirty="0" smtClean="0">
                          <a:solidFill>
                            <a:schemeClr val="tx1"/>
                          </a:solidFill>
                          <a:effectLst/>
                        </a:rPr>
                        <a:t>r:</a:t>
                      </a:r>
                      <a:r>
                        <a:rPr lang="en-US" sz="1600" dirty="0" smtClean="0">
                          <a:solidFill>
                            <a:schemeClr val="tx1"/>
                          </a:solidFill>
                          <a:effectLst/>
                        </a:rPr>
                        <a:t>CO</a:t>
                      </a:r>
                      <a:r>
                        <a:rPr lang="en-US" sz="1600" baseline="-25000" dirty="0" smtClean="0">
                          <a:solidFill>
                            <a:schemeClr val="tx1"/>
                          </a:solidFill>
                          <a:effectLst/>
                        </a:rPr>
                        <a:t>2</a:t>
                      </a:r>
                      <a:endParaRPr lang="zh-CN" sz="1600" dirty="0">
                        <a:solidFill>
                          <a:schemeClr val="tx1"/>
                        </a:solidFill>
                        <a:effectLst/>
                      </a:endParaRPr>
                    </a:p>
                    <a:p>
                      <a:pPr indent="288290" algn="just">
                        <a:lnSpc>
                          <a:spcPct val="110000"/>
                        </a:lnSpc>
                        <a:spcAft>
                          <a:spcPts val="0"/>
                        </a:spcAft>
                      </a:pPr>
                      <a:r>
                        <a:rPr lang="en-US" sz="1600" dirty="0" smtClean="0">
                          <a:solidFill>
                            <a:schemeClr val="tx1"/>
                          </a:solidFill>
                          <a:effectLst/>
                        </a:rPr>
                        <a:t>P10</a:t>
                      </a:r>
                      <a:endParaRPr lang="zh-CN" sz="1600" dirty="0">
                        <a:solidFill>
                          <a:schemeClr val="tx1"/>
                        </a:solidFill>
                        <a:effectLst/>
                      </a:endParaRPr>
                    </a:p>
                    <a:p>
                      <a:pPr indent="288290" algn="just">
                        <a:lnSpc>
                          <a:spcPct val="110000"/>
                        </a:lnSpc>
                        <a:spcAft>
                          <a:spcPts val="0"/>
                        </a:spcAft>
                      </a:pPr>
                      <a:r>
                        <a:rPr lang="en-US" sz="1600" dirty="0" smtClean="0">
                          <a:solidFill>
                            <a:schemeClr val="tx1"/>
                          </a:solidFill>
                          <a:effectLst/>
                        </a:rPr>
                        <a:t>T2K</a:t>
                      </a:r>
                    </a:p>
                    <a:p>
                      <a:pPr indent="288290" algn="just">
                        <a:lnSpc>
                          <a:spcPct val="110000"/>
                        </a:lnSpc>
                        <a:spcAft>
                          <a:spcPts val="0"/>
                        </a:spcAft>
                      </a:pPr>
                      <a:endParaRPr lang="zh-CN" sz="1600" dirty="0">
                        <a:solidFill>
                          <a:schemeClr val="tx1"/>
                        </a:solidFill>
                        <a:effectLs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indent="288290" algn="just">
                        <a:lnSpc>
                          <a:spcPct val="110000"/>
                        </a:lnSpc>
                        <a:spcAft>
                          <a:spcPts val="0"/>
                        </a:spcAft>
                      </a:pPr>
                      <a:r>
                        <a:rPr lang="en-US" altLang="zh-CN" sz="1600" dirty="0" smtClean="0">
                          <a:solidFill>
                            <a:schemeClr val="tx1"/>
                          </a:solidFill>
                          <a:effectLst/>
                        </a:rPr>
                        <a:t>Ar:CO</a:t>
                      </a:r>
                      <a:r>
                        <a:rPr lang="en-US" altLang="zh-CN" sz="1600" baseline="-25000" dirty="0" smtClean="0">
                          <a:solidFill>
                            <a:schemeClr val="tx1"/>
                          </a:solidFill>
                          <a:effectLst/>
                        </a:rPr>
                        <a:t>2</a:t>
                      </a:r>
                      <a:r>
                        <a:rPr lang="en-US" altLang="zh-CN" sz="1600" baseline="0" dirty="0" smtClean="0">
                          <a:solidFill>
                            <a:schemeClr val="tx1"/>
                          </a:solidFill>
                          <a:effectLst/>
                        </a:rPr>
                        <a:t>=90:10</a:t>
                      </a:r>
                      <a:endParaRPr lang="zh-CN" altLang="zh-CN" sz="1600" dirty="0" smtClean="0">
                        <a:solidFill>
                          <a:schemeClr val="tx1"/>
                        </a:solidFill>
                        <a:effectLst/>
                      </a:endParaRPr>
                    </a:p>
                    <a:p>
                      <a:pPr indent="288290" algn="just">
                        <a:lnSpc>
                          <a:spcPct val="110000"/>
                        </a:lnSpc>
                        <a:spcAft>
                          <a:spcPts val="0"/>
                        </a:spcAft>
                      </a:pPr>
                      <a:r>
                        <a:rPr lang="en-US" altLang="zh-CN" sz="1600" dirty="0" smtClean="0">
                          <a:solidFill>
                            <a:schemeClr val="tx1"/>
                          </a:solidFill>
                          <a:effectLst/>
                        </a:rPr>
                        <a:t>Ar:CH</a:t>
                      </a:r>
                      <a:r>
                        <a:rPr lang="en-US" altLang="zh-CN" sz="1600" baseline="-25000" dirty="0" smtClean="0">
                          <a:solidFill>
                            <a:schemeClr val="tx1"/>
                          </a:solidFill>
                          <a:effectLst/>
                        </a:rPr>
                        <a:t>4</a:t>
                      </a:r>
                      <a:r>
                        <a:rPr lang="en-US" altLang="zh-CN" sz="1600" baseline="0" dirty="0" smtClean="0">
                          <a:solidFill>
                            <a:schemeClr val="tx1"/>
                          </a:solidFill>
                          <a:effectLst/>
                        </a:rPr>
                        <a:t>=90:10</a:t>
                      </a:r>
                      <a:endParaRPr lang="zh-CN" altLang="zh-CN" sz="1600" dirty="0" smtClean="0">
                        <a:solidFill>
                          <a:schemeClr val="tx1"/>
                        </a:solidFill>
                        <a:effectLst/>
                      </a:endParaRPr>
                    </a:p>
                    <a:p>
                      <a:pPr indent="288290" algn="just">
                        <a:lnSpc>
                          <a:spcPct val="110000"/>
                        </a:lnSpc>
                        <a:spcAft>
                          <a:spcPts val="0"/>
                        </a:spcAft>
                      </a:pPr>
                      <a:r>
                        <a:rPr lang="en-US" altLang="zh-CN" sz="1600" baseline="0" dirty="0" smtClean="0">
                          <a:solidFill>
                            <a:schemeClr val="tx1"/>
                          </a:solidFill>
                          <a:effectLst/>
                        </a:rPr>
                        <a:t>Ar:iC</a:t>
                      </a:r>
                      <a:r>
                        <a:rPr lang="en-US" altLang="zh-CN" sz="1600" baseline="-25000" dirty="0" smtClean="0">
                          <a:solidFill>
                            <a:schemeClr val="tx1"/>
                          </a:solidFill>
                          <a:effectLst/>
                        </a:rPr>
                        <a:t>4</a:t>
                      </a:r>
                      <a:r>
                        <a:rPr lang="en-US" altLang="zh-CN" sz="1600" baseline="0" dirty="0" smtClean="0">
                          <a:solidFill>
                            <a:schemeClr val="tx1"/>
                          </a:solidFill>
                          <a:effectLst/>
                        </a:rPr>
                        <a:t>H</a:t>
                      </a:r>
                      <a:r>
                        <a:rPr lang="en-US" altLang="zh-CN" sz="1600" baseline="-25000" dirty="0" smtClean="0">
                          <a:solidFill>
                            <a:schemeClr val="tx1"/>
                          </a:solidFill>
                          <a:effectLst/>
                        </a:rPr>
                        <a:t>10</a:t>
                      </a:r>
                      <a:r>
                        <a:rPr lang="en-US" altLang="zh-CN" sz="1600" baseline="0" dirty="0" smtClean="0">
                          <a:solidFill>
                            <a:schemeClr val="tx1"/>
                          </a:solidFill>
                          <a:effectLst/>
                        </a:rPr>
                        <a:t>:CF</a:t>
                      </a:r>
                      <a:r>
                        <a:rPr lang="en-US" altLang="zh-CN" sz="1600" baseline="-25000" dirty="0" smtClean="0">
                          <a:solidFill>
                            <a:schemeClr val="tx1"/>
                          </a:solidFill>
                          <a:effectLst/>
                        </a:rPr>
                        <a:t>4</a:t>
                      </a:r>
                      <a:r>
                        <a:rPr lang="en-US" altLang="zh-CN" sz="1600" baseline="0" dirty="0" smtClean="0">
                          <a:solidFill>
                            <a:schemeClr val="tx1"/>
                          </a:solidFill>
                          <a:effectLst/>
                        </a:rPr>
                        <a:t>=95:3:2</a:t>
                      </a:r>
                      <a:endParaRPr lang="zh-CN" altLang="zh-CN" sz="1600" baseline="0" dirty="0" smtClean="0">
                        <a:solidFill>
                          <a:schemeClr val="tx1"/>
                        </a:solidFill>
                        <a:effectLs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5618049"/>
                  </a:ext>
                </a:extLst>
              </a:tr>
            </a:tbl>
          </a:graphicData>
        </a:graphic>
      </p:graphicFrame>
      <p:graphicFrame>
        <p:nvGraphicFramePr>
          <p:cNvPr id="9" name="表格 8"/>
          <p:cNvGraphicFramePr>
            <a:graphicFrameLocks noGrp="1"/>
          </p:cNvGraphicFramePr>
          <p:nvPr>
            <p:extLst>
              <p:ext uri="{D42A27DB-BD31-4B8C-83A1-F6EECF244321}">
                <p14:modId xmlns:p14="http://schemas.microsoft.com/office/powerpoint/2010/main" val="2351380017"/>
              </p:ext>
            </p:extLst>
          </p:nvPr>
        </p:nvGraphicFramePr>
        <p:xfrm>
          <a:off x="4322964" y="4445284"/>
          <a:ext cx="4391268" cy="1745204"/>
        </p:xfrm>
        <a:graphic>
          <a:graphicData uri="http://schemas.openxmlformats.org/drawingml/2006/table">
            <a:tbl>
              <a:tblPr firstRow="1" firstCol="1" bandRow="1">
                <a:tableStyleId>{5C22544A-7EE6-4342-B048-85BDC9FD1C3A}</a:tableStyleId>
              </a:tblPr>
              <a:tblGrid>
                <a:gridCol w="2434452">
                  <a:extLst>
                    <a:ext uri="{9D8B030D-6E8A-4147-A177-3AD203B41FA5}">
                      <a16:colId xmlns:a16="http://schemas.microsoft.com/office/drawing/2014/main" val="4063175080"/>
                    </a:ext>
                  </a:extLst>
                </a:gridCol>
                <a:gridCol w="1956816">
                  <a:extLst>
                    <a:ext uri="{9D8B030D-6E8A-4147-A177-3AD203B41FA5}">
                      <a16:colId xmlns:a16="http://schemas.microsoft.com/office/drawing/2014/main" val="4220820554"/>
                    </a:ext>
                  </a:extLst>
                </a:gridCol>
              </a:tblGrid>
              <a:tr h="365530">
                <a:tc>
                  <a:txBody>
                    <a:bodyPr/>
                    <a:lstStyle/>
                    <a:p>
                      <a:pPr indent="288290" algn="just">
                        <a:lnSpc>
                          <a:spcPct val="110000"/>
                        </a:lnSpc>
                        <a:spcAft>
                          <a:spcPts val="0"/>
                        </a:spcAft>
                      </a:pPr>
                      <a:r>
                        <a:rPr lang="zh-CN" altLang="en-US" sz="1600" dirty="0" smtClean="0">
                          <a:solidFill>
                            <a:schemeClr val="tx1"/>
                          </a:solidFill>
                          <a:effectLst/>
                          <a:latin typeface="+mn-lt"/>
                          <a:ea typeface="+mn-ea"/>
                        </a:rPr>
                        <a:t>气体组分</a:t>
                      </a:r>
                      <a:endParaRPr lang="zh-CN" sz="1600" dirty="0">
                        <a:solidFill>
                          <a:schemeClr val="tx1"/>
                        </a:solidFill>
                        <a:effectLst/>
                        <a:latin typeface="Times New Roman" panose="02020603050405020304" pitchFamily="18" charset="0"/>
                        <a:ea typeface="宋体"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indent="288290" algn="just">
                        <a:lnSpc>
                          <a:spcPct val="110000"/>
                        </a:lnSpc>
                        <a:spcAft>
                          <a:spcPts val="0"/>
                        </a:spcAft>
                      </a:pPr>
                      <a:r>
                        <a:rPr lang="zh-CN" altLang="en-US" sz="1600" dirty="0" smtClean="0">
                          <a:solidFill>
                            <a:schemeClr val="tx1"/>
                          </a:solidFill>
                          <a:effectLst/>
                          <a:latin typeface="+mn-lt"/>
                          <a:ea typeface="+mn-ea"/>
                        </a:rPr>
                        <a:t>纯度</a:t>
                      </a:r>
                      <a:endParaRPr lang="zh-CN" sz="1600" dirty="0">
                        <a:solidFill>
                          <a:schemeClr val="tx1"/>
                        </a:solidFill>
                        <a:effectLst/>
                        <a:latin typeface="Times New Roman" panose="02020603050405020304" pitchFamily="18" charset="0"/>
                        <a:ea typeface="宋体"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89965008"/>
                  </a:ext>
                </a:extLst>
              </a:tr>
              <a:tr h="275935">
                <a:tc>
                  <a:txBody>
                    <a:bodyPr/>
                    <a:lstStyle/>
                    <a:p>
                      <a:pPr indent="288290" algn="just">
                        <a:lnSpc>
                          <a:spcPct val="110000"/>
                        </a:lnSpc>
                        <a:spcAft>
                          <a:spcPts val="0"/>
                        </a:spcAft>
                      </a:pPr>
                      <a:r>
                        <a:rPr lang="en-US" sz="1600" dirty="0" err="1">
                          <a:solidFill>
                            <a:schemeClr val="tx1"/>
                          </a:solidFill>
                          <a:effectLst/>
                        </a:rPr>
                        <a:t>Ar</a:t>
                      </a:r>
                      <a:endParaRPr lang="zh-CN" sz="1600" dirty="0">
                        <a:solidFill>
                          <a:schemeClr val="tx1"/>
                        </a:solidFill>
                        <a:effectLst/>
                        <a:latin typeface="Times New Roman" panose="02020603050405020304" pitchFamily="18" charset="0"/>
                        <a:ea typeface="宋体"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indent="288290" algn="just">
                        <a:lnSpc>
                          <a:spcPct val="110000"/>
                        </a:lnSpc>
                        <a:spcAft>
                          <a:spcPts val="0"/>
                        </a:spcAft>
                      </a:pPr>
                      <a:r>
                        <a:rPr lang="en-US" sz="1600" dirty="0">
                          <a:solidFill>
                            <a:schemeClr val="tx1"/>
                          </a:solidFill>
                          <a:effectLst/>
                        </a:rPr>
                        <a:t>99.999%</a:t>
                      </a:r>
                      <a:endParaRPr lang="zh-CN" sz="1600" dirty="0">
                        <a:solidFill>
                          <a:schemeClr val="tx1"/>
                        </a:solidFill>
                        <a:effectLst/>
                        <a:latin typeface="Times New Roman" panose="02020603050405020304" pitchFamily="18" charset="0"/>
                        <a:ea typeface="宋体"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80524701"/>
                  </a:ext>
                </a:extLst>
              </a:tr>
              <a:tr h="1103739">
                <a:tc>
                  <a:txBody>
                    <a:bodyPr/>
                    <a:lstStyle/>
                    <a:p>
                      <a:pPr indent="288290" algn="just">
                        <a:lnSpc>
                          <a:spcPct val="110000"/>
                        </a:lnSpc>
                        <a:spcAft>
                          <a:spcPts val="0"/>
                        </a:spcAft>
                      </a:pPr>
                      <a:r>
                        <a:rPr lang="en-US" sz="1600" dirty="0">
                          <a:solidFill>
                            <a:schemeClr val="tx1"/>
                          </a:solidFill>
                          <a:effectLst/>
                        </a:rPr>
                        <a:t>CO</a:t>
                      </a:r>
                      <a:r>
                        <a:rPr lang="en-US" sz="1600" baseline="-25000" dirty="0">
                          <a:solidFill>
                            <a:schemeClr val="tx1"/>
                          </a:solidFill>
                          <a:effectLst/>
                        </a:rPr>
                        <a:t>2</a:t>
                      </a:r>
                      <a:endParaRPr lang="zh-CN" sz="1600" dirty="0">
                        <a:solidFill>
                          <a:schemeClr val="tx1"/>
                        </a:solidFill>
                        <a:effectLst/>
                      </a:endParaRPr>
                    </a:p>
                    <a:p>
                      <a:pPr indent="288290" algn="just">
                        <a:lnSpc>
                          <a:spcPct val="110000"/>
                        </a:lnSpc>
                        <a:spcAft>
                          <a:spcPts val="0"/>
                        </a:spcAft>
                      </a:pPr>
                      <a:r>
                        <a:rPr lang="en-US" sz="1600" dirty="0">
                          <a:solidFill>
                            <a:schemeClr val="tx1"/>
                          </a:solidFill>
                          <a:effectLst/>
                        </a:rPr>
                        <a:t>CH</a:t>
                      </a:r>
                      <a:r>
                        <a:rPr lang="en-US" sz="1600" baseline="-25000" dirty="0">
                          <a:solidFill>
                            <a:schemeClr val="tx1"/>
                          </a:solidFill>
                          <a:effectLst/>
                        </a:rPr>
                        <a:t>4</a:t>
                      </a:r>
                      <a:endParaRPr lang="zh-CN" sz="1600" dirty="0">
                        <a:solidFill>
                          <a:schemeClr val="tx1"/>
                        </a:solidFill>
                        <a:effectLst/>
                      </a:endParaRPr>
                    </a:p>
                    <a:p>
                      <a:pPr indent="288290" algn="just">
                        <a:lnSpc>
                          <a:spcPct val="110000"/>
                        </a:lnSpc>
                        <a:spcAft>
                          <a:spcPts val="0"/>
                        </a:spcAft>
                      </a:pPr>
                      <a:r>
                        <a:rPr lang="en-US" sz="1600" dirty="0">
                          <a:solidFill>
                            <a:schemeClr val="tx1"/>
                          </a:solidFill>
                          <a:effectLst/>
                        </a:rPr>
                        <a:t>CF</a:t>
                      </a:r>
                      <a:r>
                        <a:rPr lang="en-US" sz="1600" baseline="-25000" dirty="0">
                          <a:solidFill>
                            <a:schemeClr val="tx1"/>
                          </a:solidFill>
                          <a:effectLst/>
                        </a:rPr>
                        <a:t>4</a:t>
                      </a:r>
                      <a:endParaRPr lang="zh-CN" sz="1600" dirty="0">
                        <a:solidFill>
                          <a:schemeClr val="tx1"/>
                        </a:solidFill>
                        <a:effectLst/>
                      </a:endParaRPr>
                    </a:p>
                    <a:p>
                      <a:pPr indent="288290" algn="just">
                        <a:lnSpc>
                          <a:spcPct val="110000"/>
                        </a:lnSpc>
                        <a:spcAft>
                          <a:spcPts val="0"/>
                        </a:spcAft>
                      </a:pPr>
                      <a:r>
                        <a:rPr lang="en-US" sz="1600" dirty="0" err="1">
                          <a:solidFill>
                            <a:schemeClr val="tx1"/>
                          </a:solidFill>
                          <a:effectLst/>
                        </a:rPr>
                        <a:t>Isobutane</a:t>
                      </a:r>
                      <a:r>
                        <a:rPr lang="en-US" sz="1600" dirty="0">
                          <a:solidFill>
                            <a:schemeClr val="tx1"/>
                          </a:solidFill>
                          <a:effectLst/>
                        </a:rPr>
                        <a:t> (iC</a:t>
                      </a:r>
                      <a:r>
                        <a:rPr lang="en-US" sz="1600" baseline="-25000" dirty="0">
                          <a:solidFill>
                            <a:schemeClr val="tx1"/>
                          </a:solidFill>
                          <a:effectLst/>
                        </a:rPr>
                        <a:t>4</a:t>
                      </a:r>
                      <a:r>
                        <a:rPr lang="en-US" sz="1600" dirty="0">
                          <a:solidFill>
                            <a:schemeClr val="tx1"/>
                          </a:solidFill>
                          <a:effectLst/>
                        </a:rPr>
                        <a:t>H</a:t>
                      </a:r>
                      <a:r>
                        <a:rPr lang="en-US" sz="1600" baseline="-25000" dirty="0">
                          <a:solidFill>
                            <a:schemeClr val="tx1"/>
                          </a:solidFill>
                          <a:effectLst/>
                        </a:rPr>
                        <a:t>10</a:t>
                      </a:r>
                      <a:r>
                        <a:rPr lang="en-US" sz="1600" dirty="0">
                          <a:solidFill>
                            <a:schemeClr val="tx1"/>
                          </a:solidFill>
                          <a:effectLst/>
                        </a:rPr>
                        <a:t>)</a:t>
                      </a:r>
                      <a:endParaRPr lang="zh-CN" sz="1600" dirty="0">
                        <a:solidFill>
                          <a:schemeClr val="tx1"/>
                        </a:solidFill>
                        <a:effectLst/>
                        <a:latin typeface="Times New Roman" panose="02020603050405020304" pitchFamily="18" charset="0"/>
                        <a:ea typeface="宋体"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indent="288290" algn="just">
                        <a:lnSpc>
                          <a:spcPct val="110000"/>
                        </a:lnSpc>
                        <a:spcAft>
                          <a:spcPts val="0"/>
                        </a:spcAft>
                      </a:pPr>
                      <a:r>
                        <a:rPr lang="en-US" sz="1600" dirty="0">
                          <a:solidFill>
                            <a:schemeClr val="tx1"/>
                          </a:solidFill>
                          <a:effectLst/>
                        </a:rPr>
                        <a:t>99.999%</a:t>
                      </a:r>
                      <a:endParaRPr lang="zh-CN" sz="1600" dirty="0">
                        <a:solidFill>
                          <a:schemeClr val="tx1"/>
                        </a:solidFill>
                        <a:effectLst/>
                      </a:endParaRPr>
                    </a:p>
                    <a:p>
                      <a:pPr indent="288290" algn="just">
                        <a:lnSpc>
                          <a:spcPct val="110000"/>
                        </a:lnSpc>
                        <a:spcAft>
                          <a:spcPts val="0"/>
                        </a:spcAft>
                      </a:pPr>
                      <a:r>
                        <a:rPr lang="en-US" sz="1600" dirty="0">
                          <a:solidFill>
                            <a:schemeClr val="tx1"/>
                          </a:solidFill>
                          <a:effectLst/>
                        </a:rPr>
                        <a:t>99.999%</a:t>
                      </a:r>
                      <a:endParaRPr lang="zh-CN" sz="1600" dirty="0">
                        <a:solidFill>
                          <a:schemeClr val="tx1"/>
                        </a:solidFill>
                        <a:effectLst/>
                      </a:endParaRPr>
                    </a:p>
                    <a:p>
                      <a:pPr indent="288290" algn="just">
                        <a:lnSpc>
                          <a:spcPct val="110000"/>
                        </a:lnSpc>
                        <a:spcAft>
                          <a:spcPts val="0"/>
                        </a:spcAft>
                      </a:pPr>
                      <a:r>
                        <a:rPr lang="en-US" sz="1600" dirty="0">
                          <a:solidFill>
                            <a:schemeClr val="tx1"/>
                          </a:solidFill>
                          <a:effectLst/>
                        </a:rPr>
                        <a:t>99.999%</a:t>
                      </a:r>
                      <a:endParaRPr lang="zh-CN" sz="1600" dirty="0">
                        <a:solidFill>
                          <a:schemeClr val="tx1"/>
                        </a:solidFill>
                        <a:effectLst/>
                      </a:endParaRPr>
                    </a:p>
                    <a:p>
                      <a:pPr indent="288290" algn="just">
                        <a:lnSpc>
                          <a:spcPct val="110000"/>
                        </a:lnSpc>
                        <a:spcAft>
                          <a:spcPts val="0"/>
                        </a:spcAft>
                      </a:pPr>
                      <a:r>
                        <a:rPr lang="en-US" sz="1600" dirty="0">
                          <a:solidFill>
                            <a:schemeClr val="tx1"/>
                          </a:solidFill>
                          <a:effectLst/>
                        </a:rPr>
                        <a:t>99.9%</a:t>
                      </a:r>
                      <a:endParaRPr lang="zh-CN" sz="1600" dirty="0">
                        <a:solidFill>
                          <a:schemeClr val="tx1"/>
                        </a:solidFill>
                        <a:effectLst/>
                        <a:latin typeface="Times New Roman" panose="02020603050405020304" pitchFamily="18" charset="0"/>
                        <a:ea typeface="宋体"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5618049"/>
                  </a:ext>
                </a:extLst>
              </a:tr>
            </a:tbl>
          </a:graphicData>
        </a:graphic>
      </p:graphicFrame>
      <p:sp>
        <p:nvSpPr>
          <p:cNvPr id="10" name="标题 1"/>
          <p:cNvSpPr>
            <a:spLocks noGrp="1"/>
          </p:cNvSpPr>
          <p:nvPr>
            <p:ph type="ctrTitle"/>
          </p:nvPr>
        </p:nvSpPr>
        <p:spPr>
          <a:xfrm>
            <a:off x="1335741" y="120366"/>
            <a:ext cx="4779309" cy="608488"/>
          </a:xfrm>
        </p:spPr>
        <p:txBody>
          <a:bodyPr>
            <a:normAutofit/>
          </a:bodyPr>
          <a:lstStyle/>
          <a:p>
            <a:r>
              <a:rPr lang="zh-CN" altLang="en-US" dirty="0" smtClean="0"/>
              <a:t>激光装置与</a:t>
            </a:r>
            <a:r>
              <a:rPr lang="en-US" altLang="zh-CN" dirty="0" smtClean="0"/>
              <a:t>GEM</a:t>
            </a:r>
            <a:r>
              <a:rPr lang="zh-CN" altLang="en-US" dirty="0" smtClean="0"/>
              <a:t>探测器</a:t>
            </a:r>
            <a:endParaRPr lang="zh-CN" altLang="en-US" dirty="0"/>
          </a:p>
        </p:txBody>
      </p:sp>
    </p:spTree>
    <p:extLst>
      <p:ext uri="{BB962C8B-B14F-4D97-AF65-F5344CB8AC3E}">
        <p14:creationId xmlns:p14="http://schemas.microsoft.com/office/powerpoint/2010/main" val="3448278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ctrTitle"/>
          </p:nvPr>
        </p:nvSpPr>
        <p:spPr/>
        <p:txBody>
          <a:bodyPr>
            <a:normAutofit/>
          </a:bodyPr>
          <a:lstStyle/>
          <a:p>
            <a:r>
              <a:rPr lang="zh-CN" altLang="en-US" dirty="0"/>
              <a:t>内容</a:t>
            </a:r>
            <a:r>
              <a:rPr lang="zh-CN" altLang="en-US" dirty="0" smtClean="0"/>
              <a:t>提要</a:t>
            </a:r>
            <a:endParaRPr lang="zh-CN" altLang="en-US" dirty="0"/>
          </a:p>
        </p:txBody>
      </p:sp>
      <p:sp>
        <p:nvSpPr>
          <p:cNvPr id="8" name="文本框 7"/>
          <p:cNvSpPr txBox="1"/>
          <p:nvPr/>
        </p:nvSpPr>
        <p:spPr>
          <a:xfrm>
            <a:off x="636495" y="1872727"/>
            <a:ext cx="8507505" cy="2862322"/>
          </a:xfrm>
          <a:prstGeom prst="rect">
            <a:avLst/>
          </a:prstGeom>
          <a:noFill/>
        </p:spPr>
        <p:txBody>
          <a:bodyPr wrap="square" rtlCol="0">
            <a:spAutoFit/>
          </a:bodyPr>
          <a:lstStyle/>
          <a:p>
            <a:pPr marL="285750" indent="-285750">
              <a:buFont typeface="Arial" panose="020B0604020202020204" pitchFamily="34" charset="0"/>
              <a:buChar char="•"/>
            </a:pPr>
            <a:r>
              <a:rPr lang="zh-CN" altLang="en-US" sz="2000" dirty="0" smtClean="0">
                <a:solidFill>
                  <a:schemeClr val="bg1">
                    <a:lumMod val="65000"/>
                  </a:schemeClr>
                </a:solidFill>
              </a:rPr>
              <a:t>背景介绍</a:t>
            </a:r>
            <a:endParaRPr lang="en-US" altLang="zh-CN" sz="2000" dirty="0" smtClean="0">
              <a:solidFill>
                <a:schemeClr val="bg1">
                  <a:lumMod val="65000"/>
                </a:schemeClr>
              </a:solidFill>
            </a:endParaRPr>
          </a:p>
          <a:p>
            <a:pPr marL="285750" indent="-285750">
              <a:buFont typeface="Arial" panose="020B0604020202020204" pitchFamily="34" charset="0"/>
              <a:buChar char="•"/>
            </a:pPr>
            <a:endParaRPr lang="en-US" altLang="zh-CN" sz="2000" dirty="0" smtClean="0">
              <a:solidFill>
                <a:schemeClr val="bg1">
                  <a:lumMod val="65000"/>
                </a:schemeClr>
              </a:solidFill>
            </a:endParaRPr>
          </a:p>
          <a:p>
            <a:pPr marL="285750" indent="-285750">
              <a:buFont typeface="Arial" panose="020B0604020202020204" pitchFamily="34" charset="0"/>
              <a:buChar char="•"/>
            </a:pPr>
            <a:r>
              <a:rPr lang="zh-CN" altLang="en-US" sz="2000" dirty="0" smtClean="0">
                <a:solidFill>
                  <a:schemeClr val="bg1">
                    <a:lumMod val="65000"/>
                  </a:schemeClr>
                </a:solidFill>
              </a:rPr>
              <a:t>激光装置与</a:t>
            </a:r>
            <a:r>
              <a:rPr lang="en-US" altLang="zh-CN" sz="2000" dirty="0" smtClean="0">
                <a:solidFill>
                  <a:schemeClr val="bg1">
                    <a:lumMod val="65000"/>
                  </a:schemeClr>
                </a:solidFill>
              </a:rPr>
              <a:t>GEM</a:t>
            </a:r>
            <a:r>
              <a:rPr lang="zh-CN" altLang="en-US" sz="2000" dirty="0" smtClean="0">
                <a:solidFill>
                  <a:schemeClr val="bg1">
                    <a:lumMod val="65000"/>
                  </a:schemeClr>
                </a:solidFill>
              </a:rPr>
              <a:t>探测器</a:t>
            </a:r>
            <a:endParaRPr lang="en-US" altLang="zh-CN" sz="2000" dirty="0" smtClean="0">
              <a:solidFill>
                <a:schemeClr val="bg1">
                  <a:lumMod val="65000"/>
                </a:schemeClr>
              </a:solidFill>
            </a:endParaRPr>
          </a:p>
          <a:p>
            <a:endParaRPr lang="en-US" altLang="zh-CN" sz="2000" dirty="0" smtClean="0"/>
          </a:p>
          <a:p>
            <a:pPr marL="285750" indent="-285750">
              <a:buFont typeface="Arial" panose="020B0604020202020204" pitchFamily="34" charset="0"/>
              <a:buChar char="•"/>
            </a:pPr>
            <a:r>
              <a:rPr lang="zh-CN" altLang="en-US" sz="2000" dirty="0" smtClean="0"/>
              <a:t>激光电离密度测量结果</a:t>
            </a:r>
            <a:endParaRPr lang="en-US" altLang="zh-CN" sz="2000" dirty="0" smtClean="0"/>
          </a:p>
          <a:p>
            <a:pPr marL="285750" indent="-285750">
              <a:buFont typeface="Arial" panose="020B0604020202020204" pitchFamily="34" charset="0"/>
              <a:buChar char="•"/>
            </a:pPr>
            <a:endParaRPr lang="en-US" altLang="zh-CN" sz="2000" dirty="0">
              <a:solidFill>
                <a:schemeClr val="bg1">
                  <a:lumMod val="65000"/>
                </a:schemeClr>
              </a:solidFill>
            </a:endParaRPr>
          </a:p>
          <a:p>
            <a:pPr marL="285750" indent="-285750">
              <a:buFont typeface="Arial" panose="020B0604020202020204" pitchFamily="34" charset="0"/>
              <a:buChar char="•"/>
            </a:pPr>
            <a:r>
              <a:rPr lang="zh-CN" altLang="en-US" sz="2000" dirty="0" smtClean="0">
                <a:solidFill>
                  <a:schemeClr val="bg1">
                    <a:lumMod val="65000"/>
                  </a:schemeClr>
                </a:solidFill>
              </a:rPr>
              <a:t>影响激光电离密度因素研究</a:t>
            </a:r>
            <a:endParaRPr lang="en-US" altLang="zh-CN" sz="2000" dirty="0" smtClean="0">
              <a:solidFill>
                <a:schemeClr val="bg1">
                  <a:lumMod val="65000"/>
                </a:schemeClr>
              </a:solidFill>
            </a:endParaRPr>
          </a:p>
          <a:p>
            <a:endParaRPr lang="en-US" altLang="zh-CN" sz="2000" dirty="0">
              <a:solidFill>
                <a:schemeClr val="bg1">
                  <a:lumMod val="65000"/>
                </a:schemeClr>
              </a:solidFill>
            </a:endParaRPr>
          </a:p>
          <a:p>
            <a:pPr marL="285750" indent="-285750">
              <a:buFont typeface="Arial" panose="020B0604020202020204" pitchFamily="34" charset="0"/>
              <a:buChar char="•"/>
            </a:pPr>
            <a:r>
              <a:rPr lang="zh-CN" altLang="en-US" sz="2000" dirty="0" smtClean="0">
                <a:solidFill>
                  <a:schemeClr val="bg1">
                    <a:lumMod val="65000"/>
                  </a:schemeClr>
                </a:solidFill>
              </a:rPr>
              <a:t>结论</a:t>
            </a:r>
            <a:endParaRPr lang="zh-CN" altLang="en-US" sz="2000" dirty="0">
              <a:solidFill>
                <a:schemeClr val="bg1">
                  <a:lumMod val="65000"/>
                </a:schemeClr>
              </a:solidFill>
            </a:endParaRPr>
          </a:p>
        </p:txBody>
      </p:sp>
    </p:spTree>
    <p:extLst>
      <p:ext uri="{BB962C8B-B14F-4D97-AF65-F5344CB8AC3E}">
        <p14:creationId xmlns:p14="http://schemas.microsoft.com/office/powerpoint/2010/main" val="188546778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1344885" y="147798"/>
            <a:ext cx="4779309" cy="608488"/>
          </a:xfrm>
        </p:spPr>
        <p:txBody>
          <a:bodyPr/>
          <a:lstStyle/>
          <a:p>
            <a:r>
              <a:rPr lang="zh-CN" altLang="en-US" dirty="0" smtClean="0"/>
              <a:t>激光电离</a:t>
            </a:r>
            <a:r>
              <a:rPr lang="zh-CN" altLang="en-US" dirty="0" smtClean="0"/>
              <a:t>能力测量</a:t>
            </a:r>
            <a:endParaRPr lang="zh-CN" altLang="en-US" dirty="0"/>
          </a:p>
        </p:txBody>
      </p:sp>
      <p:sp>
        <p:nvSpPr>
          <p:cNvPr id="11" name="矩形 10"/>
          <p:cNvSpPr/>
          <p:nvPr/>
        </p:nvSpPr>
        <p:spPr>
          <a:xfrm>
            <a:off x="156394" y="5330024"/>
            <a:ext cx="6555302" cy="923330"/>
          </a:xfrm>
          <a:prstGeom prst="rect">
            <a:avLst/>
          </a:prstGeom>
        </p:spPr>
        <p:txBody>
          <a:bodyPr wrap="square">
            <a:spAutoFit/>
          </a:bodyPr>
          <a:lstStyle/>
          <a:p>
            <a:pPr>
              <a:lnSpc>
                <a:spcPct val="150000"/>
              </a:lnSpc>
            </a:pPr>
            <a:r>
              <a:rPr lang="en-US" altLang="zh-CN" dirty="0" smtClean="0"/>
              <a:t>-</a:t>
            </a:r>
            <a:r>
              <a:rPr lang="zh-CN" altLang="en-US" dirty="0" smtClean="0"/>
              <a:t>验证系统工作正常</a:t>
            </a:r>
            <a:endParaRPr lang="en-US" altLang="zh-CN" dirty="0" smtClean="0"/>
          </a:p>
          <a:p>
            <a:pPr>
              <a:lnSpc>
                <a:spcPct val="150000"/>
              </a:lnSpc>
            </a:pPr>
            <a:r>
              <a:rPr lang="en-US" altLang="zh-CN" dirty="0" smtClean="0"/>
              <a:t>-</a:t>
            </a:r>
            <a:r>
              <a:rPr lang="zh-CN" altLang="en-US" dirty="0" smtClean="0"/>
              <a:t>标定</a:t>
            </a:r>
            <a:r>
              <a:rPr lang="en-US" altLang="zh-CN" dirty="0" smtClean="0"/>
              <a:t>GEM</a:t>
            </a:r>
            <a:r>
              <a:rPr lang="zh-CN" altLang="en-US" dirty="0" smtClean="0"/>
              <a:t>增益 （全能峰对应电荷量</a:t>
            </a:r>
            <a:r>
              <a:rPr lang="en-US" altLang="zh-CN" dirty="0" smtClean="0"/>
              <a:t>/</a:t>
            </a:r>
            <a:r>
              <a:rPr lang="zh-CN" altLang="en-US" dirty="0" smtClean="0"/>
              <a:t>铁源初始电离电子数目）</a:t>
            </a:r>
            <a:endParaRPr lang="en-US" altLang="zh-CN" dirty="0" smtClean="0"/>
          </a:p>
        </p:txBody>
      </p:sp>
      <p:grpSp>
        <p:nvGrpSpPr>
          <p:cNvPr id="5" name="组合 4"/>
          <p:cNvGrpSpPr/>
          <p:nvPr/>
        </p:nvGrpSpPr>
        <p:grpSpPr>
          <a:xfrm>
            <a:off x="4306938" y="1898083"/>
            <a:ext cx="4837062" cy="3486685"/>
            <a:chOff x="4566162" y="1186593"/>
            <a:chExt cx="4385813" cy="3165950"/>
          </a:xfrm>
        </p:grpSpPr>
        <p:pic>
          <p:nvPicPr>
            <p:cNvPr id="16" name="图片 15"/>
            <p:cNvPicPr/>
            <p:nvPr/>
          </p:nvPicPr>
          <p:blipFill>
            <a:blip r:embed="rId3">
              <a:clrChange>
                <a:clrFrom>
                  <a:srgbClr val="FFFFFF"/>
                </a:clrFrom>
                <a:clrTo>
                  <a:srgbClr val="FFFFFF">
                    <a:alpha val="0"/>
                  </a:srgbClr>
                </a:clrTo>
              </a:clrChange>
            </a:blip>
            <a:stretch>
              <a:fillRect/>
            </a:stretch>
          </p:blipFill>
          <p:spPr>
            <a:xfrm>
              <a:off x="4566162" y="1371258"/>
              <a:ext cx="4385813" cy="2981285"/>
            </a:xfrm>
            <a:prstGeom prst="rect">
              <a:avLst/>
            </a:prstGeom>
          </p:spPr>
        </p:pic>
        <p:sp>
          <p:nvSpPr>
            <p:cNvPr id="12" name="文本框 11"/>
            <p:cNvSpPr txBox="1"/>
            <p:nvPr/>
          </p:nvSpPr>
          <p:spPr>
            <a:xfrm>
              <a:off x="5636356" y="1186593"/>
              <a:ext cx="2064471" cy="369332"/>
            </a:xfrm>
            <a:prstGeom prst="rect">
              <a:avLst/>
            </a:prstGeom>
            <a:solidFill>
              <a:schemeClr val="bg1">
                <a:lumMod val="95000"/>
              </a:schemeClr>
            </a:solidFill>
          </p:spPr>
          <p:txBody>
            <a:bodyPr wrap="square" rtlCol="0">
              <a:spAutoFit/>
            </a:bodyPr>
            <a:lstStyle/>
            <a:p>
              <a:r>
                <a:rPr lang="zh-CN" altLang="en-US" dirty="0" smtClean="0"/>
                <a:t>不同气体中的增益</a:t>
              </a:r>
              <a:endParaRPr lang="zh-CN" altLang="en-US" dirty="0"/>
            </a:p>
          </p:txBody>
        </p:sp>
      </p:grpSp>
      <p:grpSp>
        <p:nvGrpSpPr>
          <p:cNvPr id="8" name="组合 7"/>
          <p:cNvGrpSpPr/>
          <p:nvPr/>
        </p:nvGrpSpPr>
        <p:grpSpPr>
          <a:xfrm>
            <a:off x="0" y="1898083"/>
            <a:ext cx="4434701" cy="3304852"/>
            <a:chOff x="118872" y="1186592"/>
            <a:chExt cx="4257053" cy="3008611"/>
          </a:xfrm>
        </p:grpSpPr>
        <p:grpSp>
          <p:nvGrpSpPr>
            <p:cNvPr id="9" name="组合 8"/>
            <p:cNvGrpSpPr/>
            <p:nvPr/>
          </p:nvGrpSpPr>
          <p:grpSpPr>
            <a:xfrm>
              <a:off x="118872" y="1186592"/>
              <a:ext cx="4257053" cy="3008611"/>
              <a:chOff x="300610" y="1912179"/>
              <a:chExt cx="3864597" cy="2807638"/>
            </a:xfrm>
          </p:grpSpPr>
          <p:grpSp>
            <p:nvGrpSpPr>
              <p:cNvPr id="6" name="组合 5"/>
              <p:cNvGrpSpPr/>
              <p:nvPr/>
            </p:nvGrpSpPr>
            <p:grpSpPr>
              <a:xfrm>
                <a:off x="300610" y="1982014"/>
                <a:ext cx="3864597" cy="2737803"/>
                <a:chOff x="262902" y="2151697"/>
                <a:chExt cx="3864597" cy="2737803"/>
              </a:xfrm>
            </p:grpSpPr>
            <p:pic>
              <p:nvPicPr>
                <p:cNvPr id="10" name="图片 9"/>
                <p:cNvPicPr/>
                <p:nvPr/>
              </p:nvPicPr>
              <p:blipFill>
                <a:blip r:embed="rId4">
                  <a:clrChange>
                    <a:clrFrom>
                      <a:srgbClr val="FFFFFF"/>
                    </a:clrFrom>
                    <a:clrTo>
                      <a:srgbClr val="FFFFFF">
                        <a:alpha val="0"/>
                      </a:srgbClr>
                    </a:clrTo>
                  </a:clrChange>
                </a:blip>
                <a:stretch>
                  <a:fillRect/>
                </a:stretch>
              </p:blipFill>
              <p:spPr>
                <a:xfrm>
                  <a:off x="262902" y="2151697"/>
                  <a:ext cx="3864597" cy="2737803"/>
                </a:xfrm>
                <a:prstGeom prst="rect">
                  <a:avLst/>
                </a:prstGeom>
              </p:spPr>
            </p:pic>
            <p:sp>
              <p:nvSpPr>
                <p:cNvPr id="3" name="矩形 2"/>
                <p:cNvSpPr/>
                <p:nvPr/>
              </p:nvSpPr>
              <p:spPr>
                <a:xfrm>
                  <a:off x="2469823" y="3261674"/>
                  <a:ext cx="707010" cy="49962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 name="文本框 6"/>
              <p:cNvSpPr txBox="1"/>
              <p:nvPr/>
            </p:nvSpPr>
            <p:spPr>
              <a:xfrm>
                <a:off x="1295792" y="1912179"/>
                <a:ext cx="2064471" cy="369332"/>
              </a:xfrm>
              <a:prstGeom prst="rect">
                <a:avLst/>
              </a:prstGeom>
              <a:solidFill>
                <a:schemeClr val="bg1">
                  <a:lumMod val="95000"/>
                </a:schemeClr>
              </a:solidFill>
            </p:spPr>
            <p:txBody>
              <a:bodyPr wrap="square" rtlCol="0">
                <a:spAutoFit/>
              </a:bodyPr>
              <a:lstStyle/>
              <a:p>
                <a:r>
                  <a:rPr lang="en-US" altLang="zh-CN" dirty="0" smtClean="0"/>
                  <a:t>Fe</a:t>
                </a:r>
                <a:r>
                  <a:rPr lang="en-US" altLang="zh-CN" baseline="30000" dirty="0" smtClean="0"/>
                  <a:t>55</a:t>
                </a:r>
                <a:r>
                  <a:rPr lang="zh-CN" altLang="en-US" dirty="0" smtClean="0"/>
                  <a:t>能谱测量结果</a:t>
                </a:r>
                <a:endParaRPr lang="zh-CN" altLang="en-US" dirty="0"/>
              </a:p>
            </p:txBody>
          </p:sp>
        </p:grpSp>
        <p:sp>
          <p:nvSpPr>
            <p:cNvPr id="4" name="文本框 3"/>
            <p:cNvSpPr txBox="1"/>
            <p:nvPr/>
          </p:nvSpPr>
          <p:spPr>
            <a:xfrm>
              <a:off x="554813" y="2986240"/>
              <a:ext cx="723275" cy="307777"/>
            </a:xfrm>
            <a:prstGeom prst="rect">
              <a:avLst/>
            </a:prstGeom>
            <a:noFill/>
          </p:spPr>
          <p:txBody>
            <a:bodyPr wrap="none" rtlCol="0">
              <a:spAutoFit/>
            </a:bodyPr>
            <a:lstStyle/>
            <a:p>
              <a:r>
                <a:rPr lang="zh-CN" altLang="en-US" sz="1400" dirty="0" smtClean="0"/>
                <a:t>逃逸峰</a:t>
              </a:r>
              <a:endParaRPr lang="zh-CN" altLang="en-US" sz="1400" dirty="0"/>
            </a:p>
          </p:txBody>
        </p:sp>
        <p:sp>
          <p:nvSpPr>
            <p:cNvPr id="14" name="文本框 13"/>
            <p:cNvSpPr txBox="1"/>
            <p:nvPr/>
          </p:nvSpPr>
          <p:spPr>
            <a:xfrm>
              <a:off x="1324571" y="1658050"/>
              <a:ext cx="723275" cy="307777"/>
            </a:xfrm>
            <a:prstGeom prst="rect">
              <a:avLst/>
            </a:prstGeom>
            <a:noFill/>
          </p:spPr>
          <p:txBody>
            <a:bodyPr wrap="none" rtlCol="0">
              <a:spAutoFit/>
            </a:bodyPr>
            <a:lstStyle/>
            <a:p>
              <a:r>
                <a:rPr lang="zh-CN" altLang="en-US" sz="1400" dirty="0" smtClean="0"/>
                <a:t>全能峰</a:t>
              </a:r>
              <a:endParaRPr lang="zh-CN" altLang="en-US" sz="1400" dirty="0"/>
            </a:p>
          </p:txBody>
        </p:sp>
      </p:grpSp>
      <p:sp>
        <p:nvSpPr>
          <p:cNvPr id="17" name="矩形 16"/>
          <p:cNvSpPr/>
          <p:nvPr/>
        </p:nvSpPr>
        <p:spPr>
          <a:xfrm>
            <a:off x="316761" y="1094984"/>
            <a:ext cx="6054064" cy="574581"/>
          </a:xfrm>
          <a:prstGeom prst="rect">
            <a:avLst/>
          </a:prstGeom>
        </p:spPr>
        <p:txBody>
          <a:bodyPr wrap="square">
            <a:spAutoFit/>
          </a:bodyPr>
          <a:lstStyle/>
          <a:p>
            <a:pPr>
              <a:lnSpc>
                <a:spcPct val="150000"/>
              </a:lnSpc>
            </a:pPr>
            <a:r>
              <a:rPr lang="zh-CN" altLang="en-US" sz="2400" dirty="0" smtClean="0"/>
              <a:t>测量</a:t>
            </a:r>
            <a:r>
              <a:rPr lang="en-US" altLang="zh-CN" sz="2400" dirty="0" smtClean="0"/>
              <a:t> Fe</a:t>
            </a:r>
            <a:r>
              <a:rPr lang="en-US" altLang="zh-CN" sz="2400" baseline="30000" dirty="0" smtClean="0"/>
              <a:t>55</a:t>
            </a:r>
            <a:r>
              <a:rPr lang="zh-CN" altLang="en-US" sz="2400" dirty="0"/>
              <a:t>能谱</a:t>
            </a:r>
            <a:endParaRPr lang="en-US" altLang="zh-CN" sz="2400" dirty="0" smtClean="0"/>
          </a:p>
        </p:txBody>
      </p:sp>
    </p:spTree>
    <p:extLst>
      <p:ext uri="{BB962C8B-B14F-4D97-AF65-F5344CB8AC3E}">
        <p14:creationId xmlns:p14="http://schemas.microsoft.com/office/powerpoint/2010/main" val="260863317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p:nvPr/>
        </p:nvPicPr>
        <p:blipFill>
          <a:blip r:embed="rId2">
            <a:clrChange>
              <a:clrFrom>
                <a:srgbClr val="FFFFFF"/>
              </a:clrFrom>
              <a:clrTo>
                <a:srgbClr val="FFFFFF">
                  <a:alpha val="0"/>
                </a:srgbClr>
              </a:clrTo>
            </a:clrChange>
          </a:blip>
          <a:stretch>
            <a:fillRect/>
          </a:stretch>
        </p:blipFill>
        <p:spPr>
          <a:xfrm>
            <a:off x="1999993" y="1278406"/>
            <a:ext cx="4956048" cy="3722434"/>
          </a:xfrm>
          <a:prstGeom prst="rect">
            <a:avLst/>
          </a:prstGeom>
        </p:spPr>
      </p:pic>
      <p:sp>
        <p:nvSpPr>
          <p:cNvPr id="7" name="矩形 6"/>
          <p:cNvSpPr/>
          <p:nvPr/>
        </p:nvSpPr>
        <p:spPr>
          <a:xfrm>
            <a:off x="371625" y="884672"/>
            <a:ext cx="6054064" cy="574581"/>
          </a:xfrm>
          <a:prstGeom prst="rect">
            <a:avLst/>
          </a:prstGeom>
        </p:spPr>
        <p:txBody>
          <a:bodyPr wrap="square">
            <a:spAutoFit/>
          </a:bodyPr>
          <a:lstStyle/>
          <a:p>
            <a:pPr>
              <a:lnSpc>
                <a:spcPct val="150000"/>
              </a:lnSpc>
            </a:pPr>
            <a:r>
              <a:rPr lang="zh-CN" altLang="en-US" sz="2400" dirty="0" smtClean="0"/>
              <a:t>测量激光能谱</a:t>
            </a:r>
            <a:endParaRPr lang="en-US" altLang="zh-CN" sz="2400" dirty="0" smtClean="0"/>
          </a:p>
        </p:txBody>
      </p:sp>
      <p:sp>
        <p:nvSpPr>
          <p:cNvPr id="8" name="矩形 7"/>
          <p:cNvSpPr/>
          <p:nvPr/>
        </p:nvSpPr>
        <p:spPr>
          <a:xfrm>
            <a:off x="204264" y="4708232"/>
            <a:ext cx="8547506" cy="2169825"/>
          </a:xfrm>
          <a:prstGeom prst="rect">
            <a:avLst/>
          </a:prstGeom>
        </p:spPr>
        <p:txBody>
          <a:bodyPr wrap="square">
            <a:spAutoFit/>
          </a:bodyPr>
          <a:lstStyle/>
          <a:p>
            <a:pPr>
              <a:lnSpc>
                <a:spcPct val="150000"/>
              </a:lnSpc>
            </a:pPr>
            <a:r>
              <a:rPr lang="en-US" altLang="zh-CN" dirty="0" smtClean="0"/>
              <a:t>-</a:t>
            </a:r>
            <a:r>
              <a:rPr lang="zh-CN" altLang="en-US" dirty="0" smtClean="0"/>
              <a:t>筛选完整事例</a:t>
            </a:r>
            <a:endParaRPr lang="en-US" altLang="zh-CN" dirty="0" smtClean="0"/>
          </a:p>
          <a:p>
            <a:pPr>
              <a:lnSpc>
                <a:spcPct val="150000"/>
              </a:lnSpc>
            </a:pPr>
            <a:r>
              <a:rPr lang="en-US" altLang="zh-CN" dirty="0" smtClean="0"/>
              <a:t>-</a:t>
            </a:r>
            <a:r>
              <a:rPr lang="zh-CN" altLang="en-US" dirty="0" smtClean="0"/>
              <a:t>将所有</a:t>
            </a:r>
            <a:r>
              <a:rPr lang="en-US" altLang="zh-CN" dirty="0" smtClean="0"/>
              <a:t>pad</a:t>
            </a:r>
            <a:r>
              <a:rPr lang="zh-CN" altLang="en-US" dirty="0" smtClean="0"/>
              <a:t>上收集的电荷求和并除以增益得到激光电荷沉积谱</a:t>
            </a:r>
            <a:endParaRPr lang="en-US" altLang="zh-CN" dirty="0" smtClean="0"/>
          </a:p>
          <a:p>
            <a:pPr>
              <a:lnSpc>
                <a:spcPct val="150000"/>
              </a:lnSpc>
            </a:pPr>
            <a:r>
              <a:rPr lang="en-US" altLang="zh-CN" dirty="0" smtClean="0"/>
              <a:t>-</a:t>
            </a:r>
            <a:r>
              <a:rPr lang="zh-CN" altLang="en-US" dirty="0" smtClean="0"/>
              <a:t>使用</a:t>
            </a:r>
            <a:r>
              <a:rPr lang="en-US" altLang="zh-CN" dirty="0" smtClean="0"/>
              <a:t>Landau</a:t>
            </a:r>
            <a:r>
              <a:rPr lang="zh-CN" altLang="en-US" dirty="0" smtClean="0"/>
              <a:t>分布对峰部拟合：最可几值为探测器中激光直接电离产生的电荷量</a:t>
            </a:r>
            <a:endParaRPr lang="en-US" altLang="zh-CN" dirty="0" smtClean="0"/>
          </a:p>
          <a:p>
            <a:pPr>
              <a:lnSpc>
                <a:spcPct val="150000"/>
              </a:lnSpc>
            </a:pPr>
            <a:r>
              <a:rPr lang="en-US" altLang="zh-CN" dirty="0" smtClean="0"/>
              <a:t>-</a:t>
            </a:r>
            <a:r>
              <a:rPr lang="zh-CN" altLang="en-US" dirty="0" smtClean="0"/>
              <a:t>激光电离密度</a:t>
            </a:r>
            <a:r>
              <a:rPr lang="en-US" altLang="zh-CN" dirty="0" smtClean="0">
                <a:sym typeface="Wingdings" panose="05000000000000000000" pitchFamily="2" charset="2"/>
              </a:rPr>
              <a:t>: (</a:t>
            </a:r>
            <a:r>
              <a:rPr lang="zh-CN" altLang="en-US" dirty="0" smtClean="0"/>
              <a:t>电荷量</a:t>
            </a:r>
            <a:r>
              <a:rPr lang="en-US" altLang="zh-CN" dirty="0" smtClean="0"/>
              <a:t>-&gt;</a:t>
            </a:r>
            <a:r>
              <a:rPr lang="zh-CN" altLang="en-US" dirty="0" smtClean="0"/>
              <a:t>电子数目</a:t>
            </a:r>
            <a:r>
              <a:rPr lang="en-US" altLang="zh-CN" dirty="0" smtClean="0"/>
              <a:t>)/pad</a:t>
            </a:r>
            <a:r>
              <a:rPr lang="zh-CN" altLang="en-US" dirty="0" smtClean="0"/>
              <a:t>长度 </a:t>
            </a:r>
            <a:r>
              <a:rPr lang="en-US" altLang="zh-CN" dirty="0" smtClean="0"/>
              <a:t>(cm</a:t>
            </a:r>
            <a:r>
              <a:rPr lang="en-US" altLang="zh-CN" baseline="30000" dirty="0" smtClean="0"/>
              <a:t>-1</a:t>
            </a:r>
            <a:r>
              <a:rPr lang="en-US" altLang="zh-CN" dirty="0" smtClean="0"/>
              <a:t>)</a:t>
            </a:r>
          </a:p>
          <a:p>
            <a:pPr>
              <a:lnSpc>
                <a:spcPct val="150000"/>
              </a:lnSpc>
            </a:pPr>
            <a:r>
              <a:rPr lang="en-US" altLang="zh-CN" dirty="0" smtClean="0"/>
              <a:t>-</a:t>
            </a:r>
            <a:r>
              <a:rPr lang="zh-CN" altLang="en-US" dirty="0" smtClean="0"/>
              <a:t>激光能量密度</a:t>
            </a:r>
            <a:r>
              <a:rPr lang="en-US" altLang="zh-CN" dirty="0" smtClean="0"/>
              <a:t>: </a:t>
            </a:r>
            <a:r>
              <a:rPr lang="zh-CN" altLang="en-US" dirty="0" smtClean="0"/>
              <a:t>入射探测器的</a:t>
            </a:r>
            <a:r>
              <a:rPr lang="zh-CN" altLang="en-US" b="1" dirty="0" smtClean="0"/>
              <a:t>单脉冲能量</a:t>
            </a:r>
            <a:r>
              <a:rPr lang="en-US" altLang="zh-CN" dirty="0" smtClean="0"/>
              <a:t>/</a:t>
            </a:r>
            <a:r>
              <a:rPr lang="zh-CN" altLang="en-US" dirty="0" smtClean="0"/>
              <a:t>光斑面积 </a:t>
            </a:r>
            <a:r>
              <a:rPr lang="en-US" altLang="zh-CN" dirty="0" smtClean="0"/>
              <a:t>(</a:t>
            </a:r>
            <a:r>
              <a:rPr lang="en-US" altLang="zh-CN" dirty="0" err="1" smtClean="0"/>
              <a:t>uJ</a:t>
            </a:r>
            <a:r>
              <a:rPr lang="en-US" altLang="zh-CN" dirty="0" smtClean="0"/>
              <a:t>/mm</a:t>
            </a:r>
            <a:r>
              <a:rPr lang="en-US" altLang="zh-CN" baseline="30000" dirty="0" smtClean="0"/>
              <a:t>2</a:t>
            </a:r>
            <a:r>
              <a:rPr lang="en-US" altLang="zh-CN" dirty="0" smtClean="0"/>
              <a:t>)</a:t>
            </a:r>
            <a:endParaRPr lang="en-US" altLang="zh-CN" dirty="0" smtClean="0"/>
          </a:p>
        </p:txBody>
      </p:sp>
      <p:sp>
        <p:nvSpPr>
          <p:cNvPr id="9" name="标题 1"/>
          <p:cNvSpPr>
            <a:spLocks noGrp="1"/>
          </p:cNvSpPr>
          <p:nvPr>
            <p:ph type="ctrTitle"/>
          </p:nvPr>
        </p:nvSpPr>
        <p:spPr>
          <a:xfrm>
            <a:off x="1344885" y="147798"/>
            <a:ext cx="4779309" cy="608488"/>
          </a:xfrm>
        </p:spPr>
        <p:txBody>
          <a:bodyPr/>
          <a:lstStyle/>
          <a:p>
            <a:r>
              <a:rPr lang="zh-CN" altLang="en-US" dirty="0" smtClean="0"/>
              <a:t>激光电离</a:t>
            </a:r>
            <a:r>
              <a:rPr lang="zh-CN" altLang="en-US" dirty="0" smtClean="0"/>
              <a:t>能力测量</a:t>
            </a:r>
            <a:endParaRPr lang="zh-CN" altLang="en-US" dirty="0"/>
          </a:p>
        </p:txBody>
      </p:sp>
    </p:spTree>
    <p:extLst>
      <p:ext uri="{BB962C8B-B14F-4D97-AF65-F5344CB8AC3E}">
        <p14:creationId xmlns:p14="http://schemas.microsoft.com/office/powerpoint/2010/main" val="357256903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p:nvPr/>
        </p:nvPicPr>
        <p:blipFill>
          <a:blip r:embed="rId2">
            <a:clrChange>
              <a:clrFrom>
                <a:srgbClr val="FFFFFF"/>
              </a:clrFrom>
              <a:clrTo>
                <a:srgbClr val="FFFFFF">
                  <a:alpha val="0"/>
                </a:srgbClr>
              </a:clrTo>
            </a:clrChange>
          </a:blip>
          <a:stretch>
            <a:fillRect/>
          </a:stretch>
        </p:blipFill>
        <p:spPr>
          <a:xfrm>
            <a:off x="996261" y="1359495"/>
            <a:ext cx="6373803" cy="3980601"/>
          </a:xfrm>
          <a:prstGeom prst="rect">
            <a:avLst/>
          </a:prstGeom>
        </p:spPr>
      </p:pic>
      <p:sp>
        <p:nvSpPr>
          <p:cNvPr id="5" name="矩形 4"/>
          <p:cNvSpPr/>
          <p:nvPr/>
        </p:nvSpPr>
        <p:spPr>
          <a:xfrm>
            <a:off x="371625" y="884672"/>
            <a:ext cx="6054064" cy="574581"/>
          </a:xfrm>
          <a:prstGeom prst="rect">
            <a:avLst/>
          </a:prstGeom>
        </p:spPr>
        <p:txBody>
          <a:bodyPr wrap="square">
            <a:spAutoFit/>
          </a:bodyPr>
          <a:lstStyle/>
          <a:p>
            <a:pPr>
              <a:lnSpc>
                <a:spcPct val="150000"/>
              </a:lnSpc>
            </a:pPr>
            <a:r>
              <a:rPr lang="zh-CN" altLang="en-US" sz="2400" dirty="0" smtClean="0"/>
              <a:t>激光能量密度与激光电离密度曲线</a:t>
            </a:r>
            <a:endParaRPr lang="en-US" altLang="zh-CN" sz="2400" dirty="0" smtClean="0"/>
          </a:p>
        </p:txBody>
      </p:sp>
      <p:sp>
        <p:nvSpPr>
          <p:cNvPr id="6" name="矩形 5"/>
          <p:cNvSpPr/>
          <p:nvPr/>
        </p:nvSpPr>
        <p:spPr>
          <a:xfrm>
            <a:off x="469440" y="5218657"/>
            <a:ext cx="8547506" cy="1338828"/>
          </a:xfrm>
          <a:prstGeom prst="rect">
            <a:avLst/>
          </a:prstGeom>
        </p:spPr>
        <p:txBody>
          <a:bodyPr wrap="square">
            <a:spAutoFit/>
          </a:bodyPr>
          <a:lstStyle/>
          <a:p>
            <a:pPr>
              <a:lnSpc>
                <a:spcPct val="150000"/>
              </a:lnSpc>
            </a:pPr>
            <a:r>
              <a:rPr lang="en-US" altLang="zh-CN" dirty="0" smtClean="0"/>
              <a:t>-</a:t>
            </a:r>
            <a:r>
              <a:rPr lang="zh-CN" altLang="en-US" dirty="0" smtClean="0"/>
              <a:t>激光能量密度与激光电离密度呈幂函数关系</a:t>
            </a:r>
            <a:endParaRPr lang="en-US" altLang="zh-CN" dirty="0" smtClean="0"/>
          </a:p>
          <a:p>
            <a:pPr>
              <a:lnSpc>
                <a:spcPct val="150000"/>
              </a:lnSpc>
            </a:pPr>
            <a:r>
              <a:rPr lang="en-US" altLang="zh-CN" dirty="0" smtClean="0"/>
              <a:t>-</a:t>
            </a:r>
            <a:r>
              <a:rPr lang="zh-CN" altLang="en-US" dirty="0" smtClean="0"/>
              <a:t>指数 </a:t>
            </a:r>
            <a:r>
              <a:rPr lang="en-US" altLang="zh-CN" dirty="0" smtClean="0"/>
              <a:t>P10</a:t>
            </a:r>
            <a:r>
              <a:rPr lang="en-US" altLang="zh-CN" dirty="0" smtClean="0"/>
              <a:t>(3.04) Ar-CO2(2.51) T2K(2.35)</a:t>
            </a:r>
          </a:p>
          <a:p>
            <a:pPr>
              <a:lnSpc>
                <a:spcPct val="150000"/>
              </a:lnSpc>
            </a:pPr>
            <a:r>
              <a:rPr lang="en-US" altLang="zh-CN" dirty="0" smtClean="0"/>
              <a:t>-</a:t>
            </a:r>
            <a:r>
              <a:rPr lang="zh-CN" altLang="en-US" dirty="0" smtClean="0"/>
              <a:t>激光能量密度</a:t>
            </a:r>
            <a:r>
              <a:rPr lang="en-US" altLang="zh-CN" dirty="0" smtClean="0"/>
              <a:t>[1 </a:t>
            </a:r>
            <a:r>
              <a:rPr lang="en-US" altLang="zh-CN" dirty="0" err="1" smtClean="0"/>
              <a:t>uJ</a:t>
            </a:r>
            <a:r>
              <a:rPr lang="en-US" altLang="zh-CN" dirty="0" smtClean="0"/>
              <a:t>/mm</a:t>
            </a:r>
            <a:r>
              <a:rPr lang="en-US" altLang="zh-CN" baseline="30000" dirty="0" smtClean="0"/>
              <a:t>2</a:t>
            </a:r>
            <a:r>
              <a:rPr lang="en-US" altLang="zh-CN" dirty="0" smtClean="0"/>
              <a:t>,1.4 </a:t>
            </a:r>
            <a:r>
              <a:rPr lang="en-US" altLang="zh-CN" dirty="0" err="1" smtClean="0"/>
              <a:t>uJ</a:t>
            </a:r>
            <a:r>
              <a:rPr lang="en-US" altLang="zh-CN" dirty="0" smtClean="0"/>
              <a:t>/mm</a:t>
            </a:r>
            <a:r>
              <a:rPr lang="en-US" altLang="zh-CN" baseline="30000" dirty="0" smtClean="0"/>
              <a:t>2</a:t>
            </a:r>
            <a:r>
              <a:rPr lang="en-US" altLang="zh-CN" dirty="0" smtClean="0"/>
              <a:t>]</a:t>
            </a:r>
            <a:r>
              <a:rPr lang="zh-CN" altLang="en-US" dirty="0" smtClean="0"/>
              <a:t>，激光电离密度</a:t>
            </a:r>
            <a:r>
              <a:rPr lang="en-US" altLang="zh-CN" dirty="0" smtClean="0"/>
              <a:t>[100/cm, 400/cm] ~ </a:t>
            </a:r>
            <a:r>
              <a:rPr lang="zh-CN" altLang="en-US" dirty="0"/>
              <a:t>数个</a:t>
            </a:r>
            <a:r>
              <a:rPr lang="en-US" altLang="zh-CN" dirty="0" smtClean="0"/>
              <a:t>MIPs</a:t>
            </a:r>
            <a:endParaRPr lang="en-US" altLang="zh-CN" dirty="0" smtClean="0"/>
          </a:p>
        </p:txBody>
      </p:sp>
      <p:sp>
        <p:nvSpPr>
          <p:cNvPr id="8" name="标题 1"/>
          <p:cNvSpPr>
            <a:spLocks noGrp="1"/>
          </p:cNvSpPr>
          <p:nvPr>
            <p:ph type="ctrTitle"/>
          </p:nvPr>
        </p:nvSpPr>
        <p:spPr>
          <a:xfrm>
            <a:off x="1344885" y="147798"/>
            <a:ext cx="4779309" cy="608488"/>
          </a:xfrm>
        </p:spPr>
        <p:txBody>
          <a:bodyPr/>
          <a:lstStyle/>
          <a:p>
            <a:r>
              <a:rPr lang="zh-CN" altLang="en-US" dirty="0" smtClean="0"/>
              <a:t>激光电离</a:t>
            </a:r>
            <a:r>
              <a:rPr lang="zh-CN" altLang="en-US" dirty="0" smtClean="0"/>
              <a:t>能力测量</a:t>
            </a:r>
            <a:endParaRPr lang="zh-CN" altLang="en-US" dirty="0"/>
          </a:p>
        </p:txBody>
      </p:sp>
    </p:spTree>
    <p:extLst>
      <p:ext uri="{BB962C8B-B14F-4D97-AF65-F5344CB8AC3E}">
        <p14:creationId xmlns:p14="http://schemas.microsoft.com/office/powerpoint/2010/main" val="423710619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ctrTitle"/>
          </p:nvPr>
        </p:nvSpPr>
        <p:spPr/>
        <p:txBody>
          <a:bodyPr>
            <a:normAutofit/>
          </a:bodyPr>
          <a:lstStyle/>
          <a:p>
            <a:r>
              <a:rPr lang="zh-CN" altLang="en-US" dirty="0"/>
              <a:t>内容</a:t>
            </a:r>
            <a:r>
              <a:rPr lang="zh-CN" altLang="en-US" dirty="0" smtClean="0"/>
              <a:t>提要</a:t>
            </a:r>
            <a:endParaRPr lang="zh-CN" altLang="en-US" dirty="0"/>
          </a:p>
        </p:txBody>
      </p:sp>
      <p:sp>
        <p:nvSpPr>
          <p:cNvPr id="8" name="文本框 7"/>
          <p:cNvSpPr txBox="1"/>
          <p:nvPr/>
        </p:nvSpPr>
        <p:spPr>
          <a:xfrm>
            <a:off x="636495" y="1872727"/>
            <a:ext cx="8507505" cy="2862322"/>
          </a:xfrm>
          <a:prstGeom prst="rect">
            <a:avLst/>
          </a:prstGeom>
          <a:noFill/>
        </p:spPr>
        <p:txBody>
          <a:bodyPr wrap="square" rtlCol="0">
            <a:spAutoFit/>
          </a:bodyPr>
          <a:lstStyle/>
          <a:p>
            <a:pPr marL="285750" indent="-285750">
              <a:buFont typeface="Arial" panose="020B0604020202020204" pitchFamily="34" charset="0"/>
              <a:buChar char="•"/>
            </a:pPr>
            <a:r>
              <a:rPr lang="zh-CN" altLang="en-US" sz="2000" dirty="0" smtClean="0">
                <a:solidFill>
                  <a:schemeClr val="bg1">
                    <a:lumMod val="65000"/>
                  </a:schemeClr>
                </a:solidFill>
              </a:rPr>
              <a:t>背景介绍</a:t>
            </a:r>
            <a:endParaRPr lang="en-US" altLang="zh-CN" sz="2000" dirty="0" smtClean="0">
              <a:solidFill>
                <a:schemeClr val="bg1">
                  <a:lumMod val="65000"/>
                </a:schemeClr>
              </a:solidFill>
            </a:endParaRPr>
          </a:p>
          <a:p>
            <a:pPr marL="285750" indent="-285750">
              <a:buFont typeface="Arial" panose="020B0604020202020204" pitchFamily="34" charset="0"/>
              <a:buChar char="•"/>
            </a:pPr>
            <a:endParaRPr lang="en-US" altLang="zh-CN" sz="2000" dirty="0" smtClean="0">
              <a:solidFill>
                <a:schemeClr val="bg1">
                  <a:lumMod val="65000"/>
                </a:schemeClr>
              </a:solidFill>
            </a:endParaRPr>
          </a:p>
          <a:p>
            <a:pPr marL="285750" indent="-285750">
              <a:buFont typeface="Arial" panose="020B0604020202020204" pitchFamily="34" charset="0"/>
              <a:buChar char="•"/>
            </a:pPr>
            <a:r>
              <a:rPr lang="zh-CN" altLang="en-US" sz="2000" dirty="0" smtClean="0">
                <a:solidFill>
                  <a:schemeClr val="bg1">
                    <a:lumMod val="65000"/>
                  </a:schemeClr>
                </a:solidFill>
              </a:rPr>
              <a:t>激光装置与</a:t>
            </a:r>
            <a:r>
              <a:rPr lang="en-US" altLang="zh-CN" sz="2000" dirty="0" smtClean="0">
                <a:solidFill>
                  <a:schemeClr val="bg1">
                    <a:lumMod val="65000"/>
                  </a:schemeClr>
                </a:solidFill>
              </a:rPr>
              <a:t>GEM</a:t>
            </a:r>
            <a:r>
              <a:rPr lang="zh-CN" altLang="en-US" sz="2000" dirty="0" smtClean="0">
                <a:solidFill>
                  <a:schemeClr val="bg1">
                    <a:lumMod val="65000"/>
                  </a:schemeClr>
                </a:solidFill>
              </a:rPr>
              <a:t>探测器</a:t>
            </a:r>
            <a:endParaRPr lang="en-US" altLang="zh-CN" sz="2000" dirty="0" smtClean="0">
              <a:solidFill>
                <a:schemeClr val="bg1">
                  <a:lumMod val="65000"/>
                </a:schemeClr>
              </a:solidFill>
            </a:endParaRPr>
          </a:p>
          <a:p>
            <a:endParaRPr lang="en-US" altLang="zh-CN" sz="2000" dirty="0" smtClean="0">
              <a:solidFill>
                <a:schemeClr val="bg1">
                  <a:lumMod val="65000"/>
                </a:schemeClr>
              </a:solidFill>
            </a:endParaRPr>
          </a:p>
          <a:p>
            <a:pPr marL="285750" indent="-285750">
              <a:buFont typeface="Arial" panose="020B0604020202020204" pitchFamily="34" charset="0"/>
              <a:buChar char="•"/>
            </a:pPr>
            <a:r>
              <a:rPr lang="zh-CN" altLang="en-US" sz="2000" dirty="0" smtClean="0">
                <a:solidFill>
                  <a:schemeClr val="bg1">
                    <a:lumMod val="65000"/>
                  </a:schemeClr>
                </a:solidFill>
              </a:rPr>
              <a:t>激光电离密度测量结果</a:t>
            </a:r>
            <a:endParaRPr lang="en-US" altLang="zh-CN" sz="2000" dirty="0" smtClean="0">
              <a:solidFill>
                <a:schemeClr val="bg1">
                  <a:lumMod val="65000"/>
                </a:schemeClr>
              </a:solidFill>
            </a:endParaRPr>
          </a:p>
          <a:p>
            <a:pPr marL="285750" indent="-285750">
              <a:buFont typeface="Arial" panose="020B0604020202020204" pitchFamily="34" charset="0"/>
              <a:buChar char="•"/>
            </a:pPr>
            <a:endParaRPr lang="en-US" altLang="zh-CN" sz="2000" dirty="0"/>
          </a:p>
          <a:p>
            <a:pPr marL="285750" indent="-285750">
              <a:buFont typeface="Arial" panose="020B0604020202020204" pitchFamily="34" charset="0"/>
              <a:buChar char="•"/>
            </a:pPr>
            <a:r>
              <a:rPr lang="zh-CN" altLang="en-US" sz="2000" dirty="0" smtClean="0"/>
              <a:t>影响激光电离密度因素研究</a:t>
            </a:r>
            <a:endParaRPr lang="en-US" altLang="zh-CN" sz="2000" dirty="0" smtClean="0"/>
          </a:p>
          <a:p>
            <a:endParaRPr lang="en-US" altLang="zh-CN" sz="2000" dirty="0"/>
          </a:p>
          <a:p>
            <a:pPr marL="285750" indent="-285750">
              <a:buFont typeface="Arial" panose="020B0604020202020204" pitchFamily="34" charset="0"/>
              <a:buChar char="•"/>
            </a:pPr>
            <a:r>
              <a:rPr lang="zh-CN" altLang="en-US" sz="2000" dirty="0" smtClean="0">
                <a:solidFill>
                  <a:schemeClr val="bg1">
                    <a:lumMod val="65000"/>
                  </a:schemeClr>
                </a:solidFill>
              </a:rPr>
              <a:t>结论</a:t>
            </a:r>
            <a:endParaRPr lang="zh-CN" altLang="en-US" sz="2000" dirty="0">
              <a:solidFill>
                <a:schemeClr val="bg1">
                  <a:lumMod val="65000"/>
                </a:schemeClr>
              </a:solidFill>
            </a:endParaRPr>
          </a:p>
        </p:txBody>
      </p:sp>
    </p:spTree>
    <p:extLst>
      <p:ext uri="{BB962C8B-B14F-4D97-AF65-F5344CB8AC3E}">
        <p14:creationId xmlns:p14="http://schemas.microsoft.com/office/powerpoint/2010/main" val="282764103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923545" y="129510"/>
            <a:ext cx="5081778" cy="608488"/>
          </a:xfrm>
        </p:spPr>
        <p:txBody>
          <a:bodyPr>
            <a:noAutofit/>
          </a:bodyPr>
          <a:lstStyle/>
          <a:p>
            <a:r>
              <a:rPr lang="zh-CN" altLang="en-US" dirty="0" smtClean="0"/>
              <a:t>影响激光电离密度因素研究</a:t>
            </a:r>
            <a:endParaRPr lang="zh-CN" altLang="en-US" dirty="0"/>
          </a:p>
        </p:txBody>
      </p:sp>
      <p:pic>
        <p:nvPicPr>
          <p:cNvPr id="5" name="图片 4"/>
          <p:cNvPicPr/>
          <p:nvPr/>
        </p:nvPicPr>
        <p:blipFill>
          <a:blip r:embed="rId2">
            <a:clrChange>
              <a:clrFrom>
                <a:srgbClr val="FFFFFF"/>
              </a:clrFrom>
              <a:clrTo>
                <a:srgbClr val="FFFFFF">
                  <a:alpha val="0"/>
                </a:srgbClr>
              </a:clrTo>
            </a:clrChange>
          </a:blip>
          <a:stretch>
            <a:fillRect/>
          </a:stretch>
        </p:blipFill>
        <p:spPr>
          <a:xfrm>
            <a:off x="1161288" y="1497049"/>
            <a:ext cx="6318504" cy="3685032"/>
          </a:xfrm>
          <a:prstGeom prst="rect">
            <a:avLst/>
          </a:prstGeom>
        </p:spPr>
      </p:pic>
      <p:sp>
        <p:nvSpPr>
          <p:cNvPr id="6" name="矩形 5"/>
          <p:cNvSpPr/>
          <p:nvPr/>
        </p:nvSpPr>
        <p:spPr>
          <a:xfrm>
            <a:off x="371625" y="884672"/>
            <a:ext cx="6054064" cy="574581"/>
          </a:xfrm>
          <a:prstGeom prst="rect">
            <a:avLst/>
          </a:prstGeom>
        </p:spPr>
        <p:txBody>
          <a:bodyPr wrap="square">
            <a:spAutoFit/>
          </a:bodyPr>
          <a:lstStyle/>
          <a:p>
            <a:pPr>
              <a:lnSpc>
                <a:spcPct val="150000"/>
              </a:lnSpc>
            </a:pPr>
            <a:r>
              <a:rPr lang="zh-CN" altLang="en-US" sz="2400" dirty="0" smtClean="0"/>
              <a:t>厂家</a:t>
            </a:r>
            <a:r>
              <a:rPr lang="en-US" altLang="zh-CN" sz="2400" dirty="0" smtClean="0"/>
              <a:t>/</a:t>
            </a:r>
            <a:r>
              <a:rPr lang="zh-CN" altLang="en-US" sz="2400" dirty="0" smtClean="0"/>
              <a:t>批次对激光电离密度的影响</a:t>
            </a:r>
            <a:endParaRPr lang="en-US" altLang="zh-CN" sz="2400" dirty="0" smtClean="0"/>
          </a:p>
        </p:txBody>
      </p:sp>
      <p:sp>
        <p:nvSpPr>
          <p:cNvPr id="7" name="矩形 6"/>
          <p:cNvSpPr/>
          <p:nvPr/>
        </p:nvSpPr>
        <p:spPr>
          <a:xfrm>
            <a:off x="371625" y="5103674"/>
            <a:ext cx="8547506" cy="1754326"/>
          </a:xfrm>
          <a:prstGeom prst="rect">
            <a:avLst/>
          </a:prstGeom>
        </p:spPr>
        <p:txBody>
          <a:bodyPr wrap="square">
            <a:spAutoFit/>
          </a:bodyPr>
          <a:lstStyle/>
          <a:p>
            <a:pPr>
              <a:lnSpc>
                <a:spcPct val="150000"/>
              </a:lnSpc>
            </a:pPr>
            <a:r>
              <a:rPr lang="en-US" altLang="zh-CN" dirty="0" smtClean="0"/>
              <a:t>-</a:t>
            </a:r>
            <a:r>
              <a:rPr lang="zh-CN" altLang="en-US" dirty="0"/>
              <a:t>不同</a:t>
            </a:r>
            <a:r>
              <a:rPr lang="zh-CN" altLang="en-US" dirty="0" smtClean="0"/>
              <a:t>厂家的</a:t>
            </a:r>
            <a:r>
              <a:rPr lang="en-US" altLang="zh-CN" dirty="0" smtClean="0"/>
              <a:t>T2K</a:t>
            </a:r>
            <a:r>
              <a:rPr lang="zh-CN" altLang="en-US" dirty="0" smtClean="0"/>
              <a:t>气体 </a:t>
            </a:r>
            <a:r>
              <a:rPr lang="en-US" altLang="zh-CN" dirty="0" smtClean="0"/>
              <a:t>(</a:t>
            </a:r>
            <a:r>
              <a:rPr lang="zh-CN" altLang="en-US" dirty="0" smtClean="0"/>
              <a:t>各个组分纯度相同</a:t>
            </a:r>
            <a:r>
              <a:rPr lang="en-US" altLang="zh-CN" dirty="0" smtClean="0"/>
              <a:t>)</a:t>
            </a:r>
          </a:p>
          <a:p>
            <a:pPr>
              <a:lnSpc>
                <a:spcPct val="150000"/>
              </a:lnSpc>
            </a:pPr>
            <a:r>
              <a:rPr lang="en-US" altLang="zh-CN" dirty="0" smtClean="0"/>
              <a:t>-</a:t>
            </a:r>
            <a:r>
              <a:rPr lang="zh-CN" altLang="en-US" dirty="0" smtClean="0"/>
              <a:t>在感兴趣区域 </a:t>
            </a:r>
            <a:r>
              <a:rPr lang="en-US" altLang="zh-CN" dirty="0" smtClean="0"/>
              <a:t>(</a:t>
            </a:r>
            <a:r>
              <a:rPr lang="zh-CN" altLang="en-US" dirty="0" smtClean="0"/>
              <a:t>激光电离密度</a:t>
            </a:r>
            <a:r>
              <a:rPr lang="en-US" altLang="zh-CN" dirty="0"/>
              <a:t> </a:t>
            </a:r>
            <a:r>
              <a:rPr lang="en-US" altLang="zh-CN" dirty="0" smtClean="0"/>
              <a:t>100~400</a:t>
            </a:r>
            <a:r>
              <a:rPr lang="en-US" altLang="zh-CN" dirty="0" smtClean="0"/>
              <a:t>) </a:t>
            </a:r>
            <a:r>
              <a:rPr lang="zh-CN" altLang="en-US" dirty="0" smtClean="0"/>
              <a:t>两条曲线基本重合</a:t>
            </a:r>
            <a:r>
              <a:rPr lang="zh-CN" altLang="en-US" dirty="0"/>
              <a:t>；</a:t>
            </a:r>
            <a:r>
              <a:rPr lang="zh-CN" altLang="en-US" dirty="0" smtClean="0"/>
              <a:t>激光能量密度</a:t>
            </a:r>
            <a:r>
              <a:rPr lang="zh-CN" altLang="en-US" dirty="0" smtClean="0"/>
              <a:t>大于 </a:t>
            </a:r>
            <a:r>
              <a:rPr lang="en-US" altLang="zh-CN" dirty="0" smtClean="0"/>
              <a:t>2uJ/mm</a:t>
            </a:r>
            <a:r>
              <a:rPr lang="en-US" altLang="zh-CN" baseline="30000" dirty="0" smtClean="0"/>
              <a:t>2 </a:t>
            </a:r>
            <a:r>
              <a:rPr lang="zh-CN" altLang="en-US" dirty="0" smtClean="0"/>
              <a:t>激光电离密度有些微差异</a:t>
            </a:r>
            <a:endParaRPr lang="en-US" altLang="zh-CN" dirty="0" smtClean="0"/>
          </a:p>
          <a:p>
            <a:pPr>
              <a:lnSpc>
                <a:spcPct val="150000"/>
              </a:lnSpc>
            </a:pPr>
            <a:r>
              <a:rPr lang="en-US" altLang="zh-CN" dirty="0" smtClean="0"/>
              <a:t>-</a:t>
            </a:r>
            <a:r>
              <a:rPr lang="zh-CN" altLang="en-US" dirty="0" smtClean="0"/>
              <a:t>气体组分纯度相同时，可以排除厂家对激光电离密度的影响</a:t>
            </a:r>
            <a:endParaRPr lang="en-US" altLang="zh-CN" dirty="0" smtClean="0"/>
          </a:p>
        </p:txBody>
      </p:sp>
    </p:spTree>
    <p:extLst>
      <p:ext uri="{BB962C8B-B14F-4D97-AF65-F5344CB8AC3E}">
        <p14:creationId xmlns:p14="http://schemas.microsoft.com/office/powerpoint/2010/main" val="175803785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p:nvPr/>
        </p:nvPicPr>
        <p:blipFill>
          <a:blip r:embed="rId2">
            <a:clrChange>
              <a:clrFrom>
                <a:srgbClr val="FFFFFF"/>
              </a:clrFrom>
              <a:clrTo>
                <a:srgbClr val="FFFFFF">
                  <a:alpha val="0"/>
                </a:srgbClr>
              </a:clrTo>
            </a:clrChange>
          </a:blip>
          <a:stretch>
            <a:fillRect/>
          </a:stretch>
        </p:blipFill>
        <p:spPr>
          <a:xfrm>
            <a:off x="1335741" y="1545336"/>
            <a:ext cx="5824727" cy="3904488"/>
          </a:xfrm>
          <a:prstGeom prst="rect">
            <a:avLst/>
          </a:prstGeom>
        </p:spPr>
      </p:pic>
      <p:sp>
        <p:nvSpPr>
          <p:cNvPr id="7" name="矩形 6"/>
          <p:cNvSpPr/>
          <p:nvPr/>
        </p:nvSpPr>
        <p:spPr>
          <a:xfrm>
            <a:off x="371625" y="884672"/>
            <a:ext cx="6054064" cy="646331"/>
          </a:xfrm>
          <a:prstGeom prst="rect">
            <a:avLst/>
          </a:prstGeom>
        </p:spPr>
        <p:txBody>
          <a:bodyPr wrap="square">
            <a:spAutoFit/>
          </a:bodyPr>
          <a:lstStyle/>
          <a:p>
            <a:pPr>
              <a:lnSpc>
                <a:spcPct val="150000"/>
              </a:lnSpc>
            </a:pPr>
            <a:r>
              <a:rPr lang="zh-CN" altLang="en-US" sz="2400" dirty="0" smtClean="0"/>
              <a:t>气流量对激光电离密度的影响</a:t>
            </a:r>
            <a:endParaRPr lang="en-US" altLang="zh-CN" sz="2400" dirty="0" smtClean="0"/>
          </a:p>
        </p:txBody>
      </p:sp>
      <p:sp>
        <p:nvSpPr>
          <p:cNvPr id="8" name="矩形 7"/>
          <p:cNvSpPr/>
          <p:nvPr/>
        </p:nvSpPr>
        <p:spPr>
          <a:xfrm>
            <a:off x="371625" y="5449824"/>
            <a:ext cx="8547506" cy="923330"/>
          </a:xfrm>
          <a:prstGeom prst="rect">
            <a:avLst/>
          </a:prstGeom>
        </p:spPr>
        <p:txBody>
          <a:bodyPr wrap="square">
            <a:spAutoFit/>
          </a:bodyPr>
          <a:lstStyle/>
          <a:p>
            <a:pPr>
              <a:lnSpc>
                <a:spcPct val="150000"/>
              </a:lnSpc>
            </a:pPr>
            <a:r>
              <a:rPr lang="en-US" altLang="zh-CN" dirty="0" smtClean="0"/>
              <a:t>-</a:t>
            </a:r>
            <a:r>
              <a:rPr lang="zh-CN" altLang="en-US" dirty="0" smtClean="0"/>
              <a:t>气体探测器工作在流气模式</a:t>
            </a:r>
            <a:endParaRPr lang="en-US" altLang="zh-CN" dirty="0" smtClean="0"/>
          </a:p>
          <a:p>
            <a:pPr>
              <a:lnSpc>
                <a:spcPct val="150000"/>
              </a:lnSpc>
            </a:pPr>
            <a:r>
              <a:rPr lang="en-US" altLang="zh-CN" dirty="0" smtClean="0"/>
              <a:t>-</a:t>
            </a:r>
            <a:r>
              <a:rPr lang="zh-CN" altLang="en-US" dirty="0" smtClean="0"/>
              <a:t>实验排除了气流量对激光电离密度的影响 （在本实验条件下）</a:t>
            </a:r>
            <a:endParaRPr lang="en-US" altLang="zh-CN" dirty="0" smtClean="0"/>
          </a:p>
        </p:txBody>
      </p:sp>
      <p:sp>
        <p:nvSpPr>
          <p:cNvPr id="10" name="标题 1"/>
          <p:cNvSpPr>
            <a:spLocks noGrp="1"/>
          </p:cNvSpPr>
          <p:nvPr>
            <p:ph type="ctrTitle"/>
          </p:nvPr>
        </p:nvSpPr>
        <p:spPr>
          <a:xfrm>
            <a:off x="923545" y="129510"/>
            <a:ext cx="5081778" cy="608488"/>
          </a:xfrm>
        </p:spPr>
        <p:txBody>
          <a:bodyPr>
            <a:noAutofit/>
          </a:bodyPr>
          <a:lstStyle/>
          <a:p>
            <a:r>
              <a:rPr lang="zh-CN" altLang="en-US" dirty="0" smtClean="0"/>
              <a:t>影响激光电离密度因素研究</a:t>
            </a:r>
            <a:endParaRPr lang="zh-CN" altLang="en-US" dirty="0"/>
          </a:p>
        </p:txBody>
      </p:sp>
    </p:spTree>
    <p:extLst>
      <p:ext uri="{BB962C8B-B14F-4D97-AF65-F5344CB8AC3E}">
        <p14:creationId xmlns:p14="http://schemas.microsoft.com/office/powerpoint/2010/main" val="288814886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ctrTitle"/>
          </p:nvPr>
        </p:nvSpPr>
        <p:spPr/>
        <p:txBody>
          <a:bodyPr>
            <a:normAutofit/>
          </a:bodyPr>
          <a:lstStyle/>
          <a:p>
            <a:r>
              <a:rPr lang="zh-CN" altLang="en-US" dirty="0"/>
              <a:t>内容</a:t>
            </a:r>
            <a:r>
              <a:rPr lang="zh-CN" altLang="en-US" dirty="0" smtClean="0"/>
              <a:t>提要</a:t>
            </a:r>
            <a:endParaRPr lang="zh-CN" altLang="en-US" dirty="0"/>
          </a:p>
        </p:txBody>
      </p:sp>
      <p:sp>
        <p:nvSpPr>
          <p:cNvPr id="8" name="文本框 7"/>
          <p:cNvSpPr txBox="1"/>
          <p:nvPr/>
        </p:nvSpPr>
        <p:spPr>
          <a:xfrm>
            <a:off x="636495" y="1872727"/>
            <a:ext cx="8507505" cy="2862322"/>
          </a:xfrm>
          <a:prstGeom prst="rect">
            <a:avLst/>
          </a:prstGeom>
          <a:noFill/>
        </p:spPr>
        <p:txBody>
          <a:bodyPr wrap="square" rtlCol="0">
            <a:spAutoFit/>
          </a:bodyPr>
          <a:lstStyle/>
          <a:p>
            <a:pPr marL="285750" indent="-285750">
              <a:buFont typeface="Arial" panose="020B0604020202020204" pitchFamily="34" charset="0"/>
              <a:buChar char="•"/>
            </a:pPr>
            <a:r>
              <a:rPr lang="zh-CN" altLang="en-US" sz="2000" dirty="0" smtClean="0">
                <a:solidFill>
                  <a:schemeClr val="bg1">
                    <a:lumMod val="65000"/>
                  </a:schemeClr>
                </a:solidFill>
              </a:rPr>
              <a:t>背景介绍</a:t>
            </a:r>
            <a:endParaRPr lang="en-US" altLang="zh-CN" sz="2000" dirty="0" smtClean="0">
              <a:solidFill>
                <a:schemeClr val="bg1">
                  <a:lumMod val="65000"/>
                </a:schemeClr>
              </a:solidFill>
            </a:endParaRPr>
          </a:p>
          <a:p>
            <a:pPr marL="285750" indent="-285750">
              <a:buFont typeface="Arial" panose="020B0604020202020204" pitchFamily="34" charset="0"/>
              <a:buChar char="•"/>
            </a:pPr>
            <a:endParaRPr lang="en-US" altLang="zh-CN" sz="2000" dirty="0" smtClean="0">
              <a:solidFill>
                <a:schemeClr val="bg1">
                  <a:lumMod val="65000"/>
                </a:schemeClr>
              </a:solidFill>
            </a:endParaRPr>
          </a:p>
          <a:p>
            <a:pPr marL="285750" indent="-285750">
              <a:buFont typeface="Arial" panose="020B0604020202020204" pitchFamily="34" charset="0"/>
              <a:buChar char="•"/>
            </a:pPr>
            <a:r>
              <a:rPr lang="zh-CN" altLang="en-US" sz="2000" dirty="0" smtClean="0">
                <a:solidFill>
                  <a:schemeClr val="bg1">
                    <a:lumMod val="65000"/>
                  </a:schemeClr>
                </a:solidFill>
              </a:rPr>
              <a:t>激光装置与</a:t>
            </a:r>
            <a:r>
              <a:rPr lang="en-US" altLang="zh-CN" sz="2000" dirty="0" smtClean="0">
                <a:solidFill>
                  <a:schemeClr val="bg1">
                    <a:lumMod val="65000"/>
                  </a:schemeClr>
                </a:solidFill>
              </a:rPr>
              <a:t>GEM</a:t>
            </a:r>
            <a:r>
              <a:rPr lang="zh-CN" altLang="en-US" sz="2000" dirty="0" smtClean="0">
                <a:solidFill>
                  <a:schemeClr val="bg1">
                    <a:lumMod val="65000"/>
                  </a:schemeClr>
                </a:solidFill>
              </a:rPr>
              <a:t>探测器</a:t>
            </a:r>
            <a:endParaRPr lang="en-US" altLang="zh-CN" sz="2000" dirty="0" smtClean="0">
              <a:solidFill>
                <a:schemeClr val="bg1">
                  <a:lumMod val="65000"/>
                </a:schemeClr>
              </a:solidFill>
            </a:endParaRPr>
          </a:p>
          <a:p>
            <a:endParaRPr lang="en-US" altLang="zh-CN" sz="2000" dirty="0" smtClean="0">
              <a:solidFill>
                <a:schemeClr val="bg1">
                  <a:lumMod val="65000"/>
                </a:schemeClr>
              </a:solidFill>
            </a:endParaRPr>
          </a:p>
          <a:p>
            <a:pPr marL="285750" indent="-285750">
              <a:buFont typeface="Arial" panose="020B0604020202020204" pitchFamily="34" charset="0"/>
              <a:buChar char="•"/>
            </a:pPr>
            <a:r>
              <a:rPr lang="zh-CN" altLang="en-US" sz="2000" dirty="0" smtClean="0">
                <a:solidFill>
                  <a:schemeClr val="bg1">
                    <a:lumMod val="65000"/>
                  </a:schemeClr>
                </a:solidFill>
              </a:rPr>
              <a:t>激光电离密度测量结果</a:t>
            </a:r>
            <a:endParaRPr lang="en-US" altLang="zh-CN" sz="2000" dirty="0" smtClean="0">
              <a:solidFill>
                <a:schemeClr val="bg1">
                  <a:lumMod val="65000"/>
                </a:schemeClr>
              </a:solidFill>
            </a:endParaRPr>
          </a:p>
          <a:p>
            <a:pPr marL="285750" indent="-285750">
              <a:buFont typeface="Arial" panose="020B0604020202020204" pitchFamily="34" charset="0"/>
              <a:buChar char="•"/>
            </a:pPr>
            <a:endParaRPr lang="en-US" altLang="zh-CN" sz="2000" dirty="0">
              <a:solidFill>
                <a:schemeClr val="bg1">
                  <a:lumMod val="65000"/>
                </a:schemeClr>
              </a:solidFill>
            </a:endParaRPr>
          </a:p>
          <a:p>
            <a:pPr marL="285750" indent="-285750">
              <a:buFont typeface="Arial" panose="020B0604020202020204" pitchFamily="34" charset="0"/>
              <a:buChar char="•"/>
            </a:pPr>
            <a:r>
              <a:rPr lang="zh-CN" altLang="en-US" sz="2000" dirty="0" smtClean="0">
                <a:solidFill>
                  <a:schemeClr val="bg1">
                    <a:lumMod val="65000"/>
                  </a:schemeClr>
                </a:solidFill>
              </a:rPr>
              <a:t>影响激光电离密度因素研究</a:t>
            </a:r>
            <a:endParaRPr lang="en-US" altLang="zh-CN" sz="2000" dirty="0" smtClean="0">
              <a:solidFill>
                <a:schemeClr val="bg1">
                  <a:lumMod val="65000"/>
                </a:schemeClr>
              </a:solidFill>
            </a:endParaRPr>
          </a:p>
          <a:p>
            <a:endParaRPr lang="en-US" altLang="zh-CN" sz="2000" dirty="0"/>
          </a:p>
          <a:p>
            <a:pPr marL="285750" indent="-285750">
              <a:buFont typeface="Arial" panose="020B0604020202020204" pitchFamily="34" charset="0"/>
              <a:buChar char="•"/>
            </a:pPr>
            <a:r>
              <a:rPr lang="zh-CN" altLang="en-US" sz="2000" dirty="0" smtClean="0"/>
              <a:t>结论</a:t>
            </a:r>
            <a:endParaRPr lang="zh-CN" altLang="en-US" sz="2000" dirty="0"/>
          </a:p>
        </p:txBody>
      </p:sp>
    </p:spTree>
    <p:extLst>
      <p:ext uri="{BB962C8B-B14F-4D97-AF65-F5344CB8AC3E}">
        <p14:creationId xmlns:p14="http://schemas.microsoft.com/office/powerpoint/2010/main" val="359744077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93192" y="1613978"/>
            <a:ext cx="8302752" cy="2862322"/>
          </a:xfrm>
          <a:prstGeom prst="rect">
            <a:avLst/>
          </a:prstGeom>
        </p:spPr>
        <p:txBody>
          <a:bodyPr wrap="square">
            <a:spAutoFit/>
          </a:bodyPr>
          <a:lstStyle/>
          <a:p>
            <a:pPr>
              <a:lnSpc>
                <a:spcPct val="150000"/>
              </a:lnSpc>
            </a:pPr>
            <a:r>
              <a:rPr lang="en-US" altLang="zh-CN" sz="2400" dirty="0" smtClean="0"/>
              <a:t>1. </a:t>
            </a:r>
            <a:r>
              <a:rPr lang="zh-CN" altLang="en-US" sz="2400" dirty="0" smtClean="0"/>
              <a:t>使用</a:t>
            </a:r>
            <a:r>
              <a:rPr lang="en-US" altLang="zh-CN" sz="2400" dirty="0" smtClean="0"/>
              <a:t>GEM</a:t>
            </a:r>
            <a:r>
              <a:rPr lang="zh-CN" altLang="en-US" sz="2400" dirty="0" smtClean="0"/>
              <a:t>探测器对</a:t>
            </a:r>
            <a:r>
              <a:rPr lang="en-US" altLang="zh-CN" sz="2400" dirty="0" smtClean="0"/>
              <a:t>266 </a:t>
            </a:r>
            <a:r>
              <a:rPr lang="en-US" altLang="zh-CN" sz="2400" dirty="0" smtClean="0"/>
              <a:t>nm </a:t>
            </a:r>
            <a:r>
              <a:rPr lang="zh-CN" altLang="en-US" sz="2400" dirty="0" smtClean="0"/>
              <a:t>脉冲</a:t>
            </a:r>
            <a:r>
              <a:rPr lang="zh-CN" altLang="en-US" sz="2400" dirty="0" smtClean="0"/>
              <a:t>激光在 </a:t>
            </a:r>
            <a:r>
              <a:rPr lang="en-US" altLang="zh-CN" sz="2400" dirty="0" smtClean="0"/>
              <a:t>T2K, P10, Ar:CO</a:t>
            </a:r>
            <a:r>
              <a:rPr lang="en-US" altLang="zh-CN" sz="2400" baseline="-25000" dirty="0" smtClean="0"/>
              <a:t>2</a:t>
            </a:r>
            <a:r>
              <a:rPr lang="en-US" altLang="zh-CN" sz="2400" dirty="0" smtClean="0"/>
              <a:t> = 90:10  </a:t>
            </a:r>
            <a:r>
              <a:rPr lang="zh-CN" altLang="en-US" sz="2400" dirty="0" smtClean="0"/>
              <a:t>气体中</a:t>
            </a:r>
            <a:r>
              <a:rPr lang="zh-CN" altLang="en-US" sz="2400" dirty="0" smtClean="0"/>
              <a:t>激光能量密度和激光电离密度关系进行测量</a:t>
            </a:r>
            <a:endParaRPr lang="en-US" altLang="zh-CN" sz="2400" dirty="0" smtClean="0"/>
          </a:p>
          <a:p>
            <a:pPr>
              <a:lnSpc>
                <a:spcPct val="150000"/>
              </a:lnSpc>
            </a:pPr>
            <a:r>
              <a:rPr lang="en-US" altLang="zh-CN" sz="2400" dirty="0" smtClean="0"/>
              <a:t>2. </a:t>
            </a:r>
            <a:r>
              <a:rPr lang="zh-CN" altLang="en-US" sz="2400" dirty="0" smtClean="0"/>
              <a:t>在本实验条件下排除气流量，厂商对激光电离密度的影响</a:t>
            </a:r>
            <a:endParaRPr lang="en-US" altLang="zh-CN" sz="2400" dirty="0"/>
          </a:p>
          <a:p>
            <a:pPr>
              <a:lnSpc>
                <a:spcPct val="150000"/>
              </a:lnSpc>
            </a:pPr>
            <a:r>
              <a:rPr lang="en-US" altLang="zh-CN" sz="2400" dirty="0" smtClean="0"/>
              <a:t>3. </a:t>
            </a:r>
            <a:r>
              <a:rPr lang="zh-CN" altLang="en-US" sz="2400" dirty="0" smtClean="0"/>
              <a:t>为激光用于气体探测器的校正奠定了基础</a:t>
            </a:r>
            <a:endParaRPr lang="en-US" altLang="zh-CN" sz="2400" dirty="0" smtClean="0"/>
          </a:p>
          <a:p>
            <a:pPr>
              <a:lnSpc>
                <a:spcPct val="150000"/>
              </a:lnSpc>
            </a:pPr>
            <a:r>
              <a:rPr lang="en-US" altLang="zh-CN" sz="2400" dirty="0" smtClean="0"/>
              <a:t>4. </a:t>
            </a:r>
            <a:r>
              <a:rPr lang="zh-CN" altLang="en-US" sz="2400" dirty="0" smtClean="0"/>
              <a:t>激光可用于气体探测器的能量刻度</a:t>
            </a:r>
            <a:endParaRPr lang="en-US" altLang="zh-CN" sz="2400" dirty="0" smtClean="0"/>
          </a:p>
        </p:txBody>
      </p:sp>
      <p:sp>
        <p:nvSpPr>
          <p:cNvPr id="5" name="标题 1"/>
          <p:cNvSpPr>
            <a:spLocks noGrp="1"/>
          </p:cNvSpPr>
          <p:nvPr>
            <p:ph type="ctrTitle"/>
          </p:nvPr>
        </p:nvSpPr>
        <p:spPr>
          <a:xfrm>
            <a:off x="923545" y="129510"/>
            <a:ext cx="5081778" cy="608488"/>
          </a:xfrm>
        </p:spPr>
        <p:txBody>
          <a:bodyPr>
            <a:noAutofit/>
          </a:bodyPr>
          <a:lstStyle/>
          <a:p>
            <a:r>
              <a:rPr lang="zh-CN" altLang="en-US" dirty="0" smtClean="0"/>
              <a:t>结论</a:t>
            </a:r>
            <a:endParaRPr lang="zh-CN" altLang="en-US" dirty="0"/>
          </a:p>
        </p:txBody>
      </p:sp>
    </p:spTree>
    <p:extLst>
      <p:ext uri="{BB962C8B-B14F-4D97-AF65-F5344CB8AC3E}">
        <p14:creationId xmlns:p14="http://schemas.microsoft.com/office/powerpoint/2010/main" val="2307753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ctrTitle"/>
          </p:nvPr>
        </p:nvSpPr>
        <p:spPr/>
        <p:txBody>
          <a:bodyPr>
            <a:normAutofit/>
          </a:bodyPr>
          <a:lstStyle/>
          <a:p>
            <a:r>
              <a:rPr lang="zh-CN" altLang="en-US" dirty="0"/>
              <a:t>内容</a:t>
            </a:r>
            <a:r>
              <a:rPr lang="zh-CN" altLang="en-US" dirty="0" smtClean="0"/>
              <a:t>提要</a:t>
            </a:r>
            <a:endParaRPr lang="zh-CN" altLang="en-US" dirty="0"/>
          </a:p>
        </p:txBody>
      </p:sp>
      <p:sp>
        <p:nvSpPr>
          <p:cNvPr id="8" name="文本框 7"/>
          <p:cNvSpPr txBox="1"/>
          <p:nvPr/>
        </p:nvSpPr>
        <p:spPr>
          <a:xfrm>
            <a:off x="636495" y="1872727"/>
            <a:ext cx="8507505" cy="2862322"/>
          </a:xfrm>
          <a:prstGeom prst="rect">
            <a:avLst/>
          </a:prstGeom>
          <a:noFill/>
        </p:spPr>
        <p:txBody>
          <a:bodyPr wrap="square" rtlCol="0">
            <a:spAutoFit/>
          </a:bodyPr>
          <a:lstStyle/>
          <a:p>
            <a:pPr marL="285750" indent="-285750">
              <a:buFont typeface="Arial" panose="020B0604020202020204" pitchFamily="34" charset="0"/>
              <a:buChar char="•"/>
            </a:pPr>
            <a:r>
              <a:rPr lang="zh-CN" altLang="en-US" sz="2000" dirty="0" smtClean="0"/>
              <a:t>研究背景</a:t>
            </a:r>
            <a:r>
              <a:rPr lang="zh-CN" altLang="en-US" sz="2000" dirty="0" smtClean="0"/>
              <a:t>介绍</a:t>
            </a:r>
            <a:endParaRPr lang="en-US" altLang="zh-CN" sz="2000" dirty="0" smtClean="0"/>
          </a:p>
          <a:p>
            <a:pPr marL="285750" indent="-285750">
              <a:buFont typeface="Arial" panose="020B0604020202020204" pitchFamily="34" charset="0"/>
              <a:buChar char="•"/>
            </a:pPr>
            <a:endParaRPr lang="en-US" altLang="zh-CN" sz="2000" dirty="0" smtClean="0"/>
          </a:p>
          <a:p>
            <a:pPr marL="285750" indent="-285750">
              <a:buFont typeface="Arial" panose="020B0604020202020204" pitchFamily="34" charset="0"/>
              <a:buChar char="•"/>
            </a:pPr>
            <a:r>
              <a:rPr lang="zh-CN" altLang="en-US" sz="2000" dirty="0" smtClean="0"/>
              <a:t>激光装置与</a:t>
            </a:r>
            <a:r>
              <a:rPr lang="en-US" altLang="zh-CN" sz="2000" dirty="0" smtClean="0"/>
              <a:t>GEM</a:t>
            </a:r>
            <a:r>
              <a:rPr lang="zh-CN" altLang="en-US" sz="2000" dirty="0" smtClean="0"/>
              <a:t>探测器</a:t>
            </a:r>
            <a:endParaRPr lang="en-US" altLang="zh-CN" sz="2000" dirty="0" smtClean="0"/>
          </a:p>
          <a:p>
            <a:endParaRPr lang="en-US" altLang="zh-CN" sz="2000" dirty="0" smtClean="0"/>
          </a:p>
          <a:p>
            <a:pPr marL="285750" indent="-285750">
              <a:buFont typeface="Arial" panose="020B0604020202020204" pitchFamily="34" charset="0"/>
              <a:buChar char="•"/>
            </a:pPr>
            <a:r>
              <a:rPr lang="zh-CN" altLang="en-US" sz="2000" dirty="0" smtClean="0"/>
              <a:t>激光电离密度测量结果</a:t>
            </a:r>
            <a:endParaRPr lang="en-US" altLang="zh-CN" sz="2000" dirty="0" smtClean="0"/>
          </a:p>
          <a:p>
            <a:pPr marL="285750" indent="-285750">
              <a:buFont typeface="Arial" panose="020B0604020202020204" pitchFamily="34" charset="0"/>
              <a:buChar char="•"/>
            </a:pPr>
            <a:endParaRPr lang="en-US" altLang="zh-CN" sz="2000" dirty="0"/>
          </a:p>
          <a:p>
            <a:pPr marL="285750" indent="-285750">
              <a:buFont typeface="Arial" panose="020B0604020202020204" pitchFamily="34" charset="0"/>
              <a:buChar char="•"/>
            </a:pPr>
            <a:r>
              <a:rPr lang="zh-CN" altLang="en-US" sz="2000" dirty="0" smtClean="0"/>
              <a:t>影响激光电离密度因素研究</a:t>
            </a:r>
            <a:endParaRPr lang="en-US" altLang="zh-CN" sz="2000" dirty="0" smtClean="0"/>
          </a:p>
          <a:p>
            <a:endParaRPr lang="en-US" altLang="zh-CN" sz="2000" dirty="0"/>
          </a:p>
          <a:p>
            <a:pPr marL="285750" indent="-285750">
              <a:buFont typeface="Arial" panose="020B0604020202020204" pitchFamily="34" charset="0"/>
              <a:buChar char="•"/>
            </a:pPr>
            <a:r>
              <a:rPr lang="zh-CN" altLang="en-US" sz="2000" dirty="0" smtClean="0"/>
              <a:t>结论</a:t>
            </a:r>
            <a:endParaRPr lang="zh-CN" altLang="en-US" sz="2000" dirty="0"/>
          </a:p>
        </p:txBody>
      </p:sp>
    </p:spTree>
    <p:extLst>
      <p:ext uri="{BB962C8B-B14F-4D97-AF65-F5344CB8AC3E}">
        <p14:creationId xmlns:p14="http://schemas.microsoft.com/office/powerpoint/2010/main" val="199950595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标题 2"/>
          <p:cNvSpPr>
            <a:spLocks noGrp="1"/>
          </p:cNvSpPr>
          <p:nvPr>
            <p:ph type="subTitle" idx="1"/>
          </p:nvPr>
        </p:nvSpPr>
        <p:spPr>
          <a:xfrm>
            <a:off x="820789" y="2868454"/>
            <a:ext cx="6858000" cy="1655762"/>
          </a:xfrm>
        </p:spPr>
        <p:txBody>
          <a:bodyPr>
            <a:normAutofit/>
          </a:bodyPr>
          <a:lstStyle/>
          <a:p>
            <a:r>
              <a:rPr lang="zh-CN" altLang="en-US" sz="3200" dirty="0" smtClean="0"/>
              <a:t>谢 谢</a:t>
            </a:r>
            <a:endParaRPr lang="zh-CN" altLang="en-US" sz="3200" dirty="0"/>
          </a:p>
        </p:txBody>
      </p:sp>
    </p:spTree>
    <p:extLst>
      <p:ext uri="{BB962C8B-B14F-4D97-AF65-F5344CB8AC3E}">
        <p14:creationId xmlns:p14="http://schemas.microsoft.com/office/powerpoint/2010/main" val="267758181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标题 2"/>
          <p:cNvSpPr>
            <a:spLocks noGrp="1"/>
          </p:cNvSpPr>
          <p:nvPr>
            <p:ph type="subTitle" idx="1"/>
          </p:nvPr>
        </p:nvSpPr>
        <p:spPr>
          <a:xfrm>
            <a:off x="820789" y="2868454"/>
            <a:ext cx="6858000" cy="1655762"/>
          </a:xfrm>
        </p:spPr>
        <p:txBody>
          <a:bodyPr>
            <a:normAutofit/>
          </a:bodyPr>
          <a:lstStyle/>
          <a:p>
            <a:r>
              <a:rPr lang="zh-CN" altLang="en-US" sz="3200" dirty="0" smtClean="0"/>
              <a:t>附 录</a:t>
            </a:r>
            <a:endParaRPr lang="zh-CN" altLang="en-US" sz="3200" dirty="0"/>
          </a:p>
        </p:txBody>
      </p:sp>
    </p:spTree>
    <p:extLst>
      <p:ext uri="{BB962C8B-B14F-4D97-AF65-F5344CB8AC3E}">
        <p14:creationId xmlns:p14="http://schemas.microsoft.com/office/powerpoint/2010/main" val="46347078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stretch>
            <a:fillRect/>
          </a:stretch>
        </p:blipFill>
        <p:spPr>
          <a:xfrm>
            <a:off x="1790165" y="2261480"/>
            <a:ext cx="5478610" cy="2190418"/>
          </a:xfrm>
          <a:prstGeom prst="rect">
            <a:avLst/>
          </a:prstGeom>
        </p:spPr>
      </p:pic>
      <p:sp>
        <p:nvSpPr>
          <p:cNvPr id="5" name="文本框 4"/>
          <p:cNvSpPr txBox="1"/>
          <p:nvPr/>
        </p:nvSpPr>
        <p:spPr>
          <a:xfrm>
            <a:off x="2456121" y="1310501"/>
            <a:ext cx="4146698" cy="369332"/>
          </a:xfrm>
          <a:prstGeom prst="rect">
            <a:avLst/>
          </a:prstGeom>
          <a:noFill/>
        </p:spPr>
        <p:txBody>
          <a:bodyPr wrap="square" rtlCol="0">
            <a:spAutoFit/>
          </a:bodyPr>
          <a:lstStyle/>
          <a:p>
            <a:r>
              <a:rPr lang="zh-CN" altLang="en-US" dirty="0"/>
              <a:t>上位</a:t>
            </a:r>
            <a:r>
              <a:rPr lang="zh-CN" altLang="en-US" dirty="0" smtClean="0"/>
              <a:t>机程序得到的多次测量叠加</a:t>
            </a:r>
            <a:r>
              <a:rPr lang="en-US" altLang="zh-CN" dirty="0" err="1" smtClean="0"/>
              <a:t>hitmap</a:t>
            </a:r>
            <a:endParaRPr lang="zh-CN" altLang="en-US" dirty="0">
              <a:latin typeface="+mn-ea"/>
            </a:endParaRPr>
          </a:p>
        </p:txBody>
      </p:sp>
    </p:spTree>
    <p:extLst>
      <p:ext uri="{BB962C8B-B14F-4D97-AF65-F5344CB8AC3E}">
        <p14:creationId xmlns:p14="http://schemas.microsoft.com/office/powerpoint/2010/main" val="172141984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p:cNvPicPr/>
          <p:nvPr/>
        </p:nvPicPr>
        <p:blipFill>
          <a:blip r:embed="rId3"/>
          <a:stretch>
            <a:fillRect/>
          </a:stretch>
        </p:blipFill>
        <p:spPr>
          <a:xfrm>
            <a:off x="319980" y="2139699"/>
            <a:ext cx="4472940" cy="3444875"/>
          </a:xfrm>
          <a:prstGeom prst="rect">
            <a:avLst/>
          </a:prstGeom>
        </p:spPr>
      </p:pic>
      <p:graphicFrame>
        <p:nvGraphicFramePr>
          <p:cNvPr id="4" name="表格 3"/>
          <p:cNvGraphicFramePr>
            <a:graphicFrameLocks noGrp="1"/>
          </p:cNvGraphicFramePr>
          <p:nvPr>
            <p:extLst>
              <p:ext uri="{D42A27DB-BD31-4B8C-83A1-F6EECF244321}">
                <p14:modId xmlns:p14="http://schemas.microsoft.com/office/powerpoint/2010/main" val="4221976032"/>
              </p:ext>
            </p:extLst>
          </p:nvPr>
        </p:nvGraphicFramePr>
        <p:xfrm>
          <a:off x="5115190" y="2453911"/>
          <a:ext cx="3658235" cy="2970454"/>
        </p:xfrm>
        <a:graphic>
          <a:graphicData uri="http://schemas.openxmlformats.org/drawingml/2006/table">
            <a:tbl>
              <a:tblPr firstRow="1" firstCol="1" bandRow="1">
                <a:tableStyleId>{5C22544A-7EE6-4342-B048-85BDC9FD1C3A}</a:tableStyleId>
              </a:tblPr>
              <a:tblGrid>
                <a:gridCol w="1783080">
                  <a:extLst>
                    <a:ext uri="{9D8B030D-6E8A-4147-A177-3AD203B41FA5}">
                      <a16:colId xmlns:a16="http://schemas.microsoft.com/office/drawing/2014/main" val="3471939422"/>
                    </a:ext>
                  </a:extLst>
                </a:gridCol>
                <a:gridCol w="1875155">
                  <a:extLst>
                    <a:ext uri="{9D8B030D-6E8A-4147-A177-3AD203B41FA5}">
                      <a16:colId xmlns:a16="http://schemas.microsoft.com/office/drawing/2014/main" val="2056879902"/>
                    </a:ext>
                  </a:extLst>
                </a:gridCol>
              </a:tblGrid>
              <a:tr h="354682">
                <a:tc>
                  <a:txBody>
                    <a:bodyPr/>
                    <a:lstStyle/>
                    <a:p>
                      <a:pPr algn="just">
                        <a:spcAft>
                          <a:spcPts val="0"/>
                        </a:spcAft>
                      </a:pPr>
                      <a:r>
                        <a:rPr lang="zh-CN" sz="1600" kern="100">
                          <a:solidFill>
                            <a:schemeClr val="tx1"/>
                          </a:solidFill>
                          <a:effectLst/>
                        </a:rPr>
                        <a:t>参数</a:t>
                      </a:r>
                      <a:endParaRPr lang="zh-CN" sz="1600" kern="100">
                        <a:solidFill>
                          <a:schemeClr val="tx1"/>
                        </a:solidFill>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spcAft>
                          <a:spcPts val="0"/>
                        </a:spcAft>
                      </a:pPr>
                      <a:r>
                        <a:rPr lang="zh-CN" sz="1600" kern="100" dirty="0">
                          <a:solidFill>
                            <a:schemeClr val="tx1"/>
                          </a:solidFill>
                          <a:effectLst/>
                          <a:latin typeface="+mn-ea"/>
                          <a:ea typeface="+mn-ea"/>
                        </a:rPr>
                        <a:t>指标</a:t>
                      </a:r>
                      <a:endParaRPr lang="zh-CN" sz="1600" kern="100" dirty="0">
                        <a:solidFill>
                          <a:schemeClr val="tx1"/>
                        </a:solidFill>
                        <a:effectLst/>
                        <a:latin typeface="+mn-ea"/>
                        <a:ea typeface="+mn-ea"/>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97022315"/>
                  </a:ext>
                </a:extLst>
              </a:tr>
              <a:tr h="354682">
                <a:tc>
                  <a:txBody>
                    <a:bodyPr/>
                    <a:lstStyle/>
                    <a:p>
                      <a:pPr algn="just">
                        <a:spcAft>
                          <a:spcPts val="0"/>
                        </a:spcAft>
                      </a:pPr>
                      <a:r>
                        <a:rPr lang="zh-CN" sz="1600" kern="100" dirty="0">
                          <a:solidFill>
                            <a:schemeClr val="tx1"/>
                          </a:solidFill>
                          <a:effectLst/>
                        </a:rPr>
                        <a:t>电源</a:t>
                      </a:r>
                      <a:endParaRPr lang="zh-CN" sz="1600" kern="100" dirty="0">
                        <a:solidFill>
                          <a:schemeClr val="tx1"/>
                        </a:solidFill>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spcAft>
                          <a:spcPts val="0"/>
                        </a:spcAft>
                      </a:pPr>
                      <a:r>
                        <a:rPr lang="en-US" sz="1600" kern="100" dirty="0">
                          <a:solidFill>
                            <a:schemeClr val="tx1"/>
                          </a:solidFill>
                          <a:effectLst/>
                          <a:latin typeface="+mn-ea"/>
                          <a:ea typeface="+mn-ea"/>
                        </a:rPr>
                        <a:t>3.3V</a:t>
                      </a:r>
                      <a:endParaRPr lang="zh-CN" sz="1600" kern="100" dirty="0">
                        <a:solidFill>
                          <a:schemeClr val="tx1"/>
                        </a:solidFill>
                        <a:effectLst/>
                        <a:latin typeface="+mn-ea"/>
                        <a:ea typeface="+mn-ea"/>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6593235"/>
                  </a:ext>
                </a:extLst>
              </a:tr>
              <a:tr h="354682">
                <a:tc>
                  <a:txBody>
                    <a:bodyPr/>
                    <a:lstStyle/>
                    <a:p>
                      <a:pPr algn="just">
                        <a:spcAft>
                          <a:spcPts val="0"/>
                        </a:spcAft>
                      </a:pPr>
                      <a:r>
                        <a:rPr lang="zh-CN" sz="1600" kern="100">
                          <a:solidFill>
                            <a:schemeClr val="tx1"/>
                          </a:solidFill>
                          <a:effectLst/>
                        </a:rPr>
                        <a:t>增益</a:t>
                      </a:r>
                      <a:r>
                        <a:rPr lang="en-US" sz="1600" kern="100">
                          <a:solidFill>
                            <a:schemeClr val="tx1"/>
                          </a:solidFill>
                          <a:effectLst/>
                        </a:rPr>
                        <a:t>(mv/fC)</a:t>
                      </a:r>
                      <a:endParaRPr lang="zh-CN" sz="1600" kern="100">
                        <a:solidFill>
                          <a:schemeClr val="tx1"/>
                        </a:solidFill>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spcAft>
                          <a:spcPts val="0"/>
                        </a:spcAft>
                      </a:pPr>
                      <a:r>
                        <a:rPr lang="en-US" sz="1600" kern="100" dirty="0">
                          <a:solidFill>
                            <a:schemeClr val="tx1"/>
                          </a:solidFill>
                          <a:effectLst/>
                          <a:latin typeface="+mn-ea"/>
                          <a:ea typeface="+mn-ea"/>
                        </a:rPr>
                        <a:t>2, 4, 20 ,40</a:t>
                      </a:r>
                      <a:endParaRPr lang="zh-CN" sz="1600" kern="100" dirty="0">
                        <a:solidFill>
                          <a:schemeClr val="tx1"/>
                        </a:solidFill>
                        <a:effectLst/>
                        <a:latin typeface="+mn-ea"/>
                        <a:ea typeface="+mn-ea"/>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85298004"/>
                  </a:ext>
                </a:extLst>
              </a:tr>
              <a:tr h="354682">
                <a:tc>
                  <a:txBody>
                    <a:bodyPr/>
                    <a:lstStyle/>
                    <a:p>
                      <a:pPr algn="just">
                        <a:spcAft>
                          <a:spcPts val="0"/>
                        </a:spcAft>
                      </a:pPr>
                      <a:r>
                        <a:rPr lang="zh-CN" sz="1600" kern="100">
                          <a:solidFill>
                            <a:schemeClr val="tx1"/>
                          </a:solidFill>
                          <a:effectLst/>
                        </a:rPr>
                        <a:t>成型时间</a:t>
                      </a:r>
                      <a:r>
                        <a:rPr lang="en-US" sz="1600" kern="100">
                          <a:solidFill>
                            <a:schemeClr val="tx1"/>
                          </a:solidFill>
                          <a:effectLst/>
                        </a:rPr>
                        <a:t> (ns)</a:t>
                      </a:r>
                      <a:endParaRPr lang="zh-CN" sz="1600" kern="100">
                        <a:solidFill>
                          <a:schemeClr val="tx1"/>
                        </a:solidFill>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spcAft>
                          <a:spcPts val="0"/>
                        </a:spcAft>
                      </a:pPr>
                      <a:r>
                        <a:rPr lang="en-US" sz="1600" kern="100" dirty="0">
                          <a:solidFill>
                            <a:schemeClr val="tx1"/>
                          </a:solidFill>
                          <a:effectLst/>
                          <a:latin typeface="+mn-ea"/>
                          <a:ea typeface="+mn-ea"/>
                        </a:rPr>
                        <a:t>20,40,60,80</a:t>
                      </a:r>
                      <a:endParaRPr lang="zh-CN" sz="1600" kern="100" dirty="0">
                        <a:solidFill>
                          <a:schemeClr val="tx1"/>
                        </a:solidFill>
                        <a:effectLst/>
                        <a:latin typeface="+mn-ea"/>
                        <a:ea typeface="+mn-ea"/>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89864948"/>
                  </a:ext>
                </a:extLst>
              </a:tr>
              <a:tr h="354682">
                <a:tc>
                  <a:txBody>
                    <a:bodyPr/>
                    <a:lstStyle/>
                    <a:p>
                      <a:pPr algn="just">
                        <a:spcAft>
                          <a:spcPts val="0"/>
                        </a:spcAft>
                      </a:pPr>
                      <a:r>
                        <a:rPr lang="zh-CN" sz="1600" kern="100" dirty="0">
                          <a:solidFill>
                            <a:schemeClr val="tx1"/>
                          </a:solidFill>
                          <a:effectLst/>
                        </a:rPr>
                        <a:t>成形电路</a:t>
                      </a:r>
                      <a:endParaRPr lang="zh-CN" sz="1600" kern="100" dirty="0">
                        <a:solidFill>
                          <a:schemeClr val="tx1"/>
                        </a:solidFill>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spcAft>
                          <a:spcPts val="0"/>
                        </a:spcAft>
                      </a:pPr>
                      <a:r>
                        <a:rPr lang="en-US" sz="1600" kern="100" dirty="0">
                          <a:solidFill>
                            <a:schemeClr val="tx1"/>
                          </a:solidFill>
                          <a:effectLst/>
                          <a:latin typeface="+mn-ea"/>
                          <a:ea typeface="+mn-ea"/>
                        </a:rPr>
                        <a:t>CR-RC4</a:t>
                      </a:r>
                      <a:endParaRPr lang="zh-CN" sz="1600" kern="100" dirty="0">
                        <a:solidFill>
                          <a:schemeClr val="tx1"/>
                        </a:solidFill>
                        <a:effectLst/>
                        <a:latin typeface="+mn-ea"/>
                        <a:ea typeface="+mn-ea"/>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61158268"/>
                  </a:ext>
                </a:extLst>
              </a:tr>
              <a:tr h="354682">
                <a:tc>
                  <a:txBody>
                    <a:bodyPr/>
                    <a:lstStyle/>
                    <a:p>
                      <a:pPr algn="just">
                        <a:spcAft>
                          <a:spcPts val="0"/>
                        </a:spcAft>
                      </a:pPr>
                      <a:r>
                        <a:rPr lang="zh-CN" sz="1600" kern="100">
                          <a:solidFill>
                            <a:schemeClr val="tx1"/>
                          </a:solidFill>
                          <a:effectLst/>
                        </a:rPr>
                        <a:t>电荷线性输入范围</a:t>
                      </a:r>
                      <a:endParaRPr lang="zh-CN" sz="1600" kern="100">
                        <a:solidFill>
                          <a:schemeClr val="tx1"/>
                        </a:solidFill>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spcAft>
                          <a:spcPts val="0"/>
                        </a:spcAft>
                      </a:pPr>
                      <a:r>
                        <a:rPr lang="en-US" sz="1600" kern="100" dirty="0">
                          <a:solidFill>
                            <a:schemeClr val="tx1"/>
                          </a:solidFill>
                          <a:effectLst/>
                          <a:latin typeface="+mn-ea"/>
                          <a:ea typeface="+mn-ea"/>
                        </a:rPr>
                        <a:t>0~1pC</a:t>
                      </a:r>
                      <a:endParaRPr lang="zh-CN" sz="1600" kern="100" dirty="0">
                        <a:solidFill>
                          <a:schemeClr val="tx1"/>
                        </a:solidFill>
                        <a:effectLst/>
                        <a:latin typeface="+mn-ea"/>
                        <a:ea typeface="+mn-ea"/>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90010441"/>
                  </a:ext>
                </a:extLst>
              </a:tr>
              <a:tr h="354682">
                <a:tc>
                  <a:txBody>
                    <a:bodyPr/>
                    <a:lstStyle/>
                    <a:p>
                      <a:pPr algn="just">
                        <a:spcAft>
                          <a:spcPts val="0"/>
                        </a:spcAft>
                      </a:pPr>
                      <a:r>
                        <a:rPr lang="en-US" sz="1600" kern="100">
                          <a:solidFill>
                            <a:schemeClr val="tx1"/>
                          </a:solidFill>
                          <a:effectLst/>
                        </a:rPr>
                        <a:t>ENC</a:t>
                      </a:r>
                      <a:endParaRPr lang="zh-CN" sz="1600" kern="100">
                        <a:solidFill>
                          <a:schemeClr val="tx1"/>
                        </a:solidFill>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spcAft>
                          <a:spcPts val="0"/>
                        </a:spcAft>
                      </a:pPr>
                      <a:r>
                        <a:rPr lang="en-US" sz="1600" kern="100" dirty="0">
                          <a:solidFill>
                            <a:schemeClr val="tx1"/>
                          </a:solidFill>
                          <a:effectLst/>
                          <a:latin typeface="+mn-ea"/>
                          <a:ea typeface="+mn-ea"/>
                        </a:rPr>
                        <a:t>&lt;2000e </a:t>
                      </a:r>
                      <a:r>
                        <a:rPr lang="zh-CN" sz="1600" kern="100" dirty="0">
                          <a:solidFill>
                            <a:schemeClr val="tx1"/>
                          </a:solidFill>
                          <a:effectLst/>
                          <a:latin typeface="+mn-ea"/>
                          <a:ea typeface="+mn-ea"/>
                        </a:rPr>
                        <a:t>（输入电容</a:t>
                      </a:r>
                      <a:r>
                        <a:rPr lang="en-US" sz="1600" kern="100" dirty="0">
                          <a:solidFill>
                            <a:schemeClr val="tx1"/>
                          </a:solidFill>
                          <a:effectLst/>
                          <a:latin typeface="+mn-ea"/>
                          <a:ea typeface="+mn-ea"/>
                        </a:rPr>
                        <a:t>&lt;50pF</a:t>
                      </a:r>
                      <a:r>
                        <a:rPr lang="zh-CN" sz="1600" kern="100" dirty="0">
                          <a:solidFill>
                            <a:schemeClr val="tx1"/>
                          </a:solidFill>
                          <a:effectLst/>
                          <a:latin typeface="+mn-ea"/>
                          <a:ea typeface="+mn-ea"/>
                        </a:rPr>
                        <a:t>）</a:t>
                      </a:r>
                      <a:endParaRPr lang="zh-CN" sz="1600" kern="100" dirty="0">
                        <a:solidFill>
                          <a:schemeClr val="tx1"/>
                        </a:solidFill>
                        <a:effectLst/>
                        <a:latin typeface="+mn-ea"/>
                        <a:ea typeface="+mn-ea"/>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75539726"/>
                  </a:ext>
                </a:extLst>
              </a:tr>
              <a:tr h="354682">
                <a:tc>
                  <a:txBody>
                    <a:bodyPr/>
                    <a:lstStyle/>
                    <a:p>
                      <a:pPr algn="just">
                        <a:spcAft>
                          <a:spcPts val="0"/>
                        </a:spcAft>
                      </a:pPr>
                      <a:r>
                        <a:rPr lang="zh-CN" sz="1600" kern="100" dirty="0">
                          <a:solidFill>
                            <a:schemeClr val="tx1"/>
                          </a:solidFill>
                          <a:effectLst/>
                        </a:rPr>
                        <a:t>串扰</a:t>
                      </a:r>
                      <a:endParaRPr lang="zh-CN" sz="1600" kern="100" dirty="0">
                        <a:solidFill>
                          <a:schemeClr val="tx1"/>
                        </a:solidFill>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just">
                        <a:spcAft>
                          <a:spcPts val="0"/>
                        </a:spcAft>
                      </a:pPr>
                      <a:r>
                        <a:rPr lang="en-US" sz="1600" kern="100" dirty="0">
                          <a:solidFill>
                            <a:schemeClr val="tx1"/>
                          </a:solidFill>
                          <a:effectLst/>
                          <a:latin typeface="+mn-ea"/>
                          <a:ea typeface="+mn-ea"/>
                        </a:rPr>
                        <a:t>&lt;1%</a:t>
                      </a:r>
                      <a:endParaRPr lang="zh-CN" sz="1600" kern="100" dirty="0">
                        <a:solidFill>
                          <a:schemeClr val="tx1"/>
                        </a:solidFill>
                        <a:effectLst/>
                        <a:latin typeface="+mn-ea"/>
                        <a:ea typeface="+mn-ea"/>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497795556"/>
                  </a:ext>
                </a:extLst>
              </a:tr>
            </a:tbl>
          </a:graphicData>
        </a:graphic>
      </p:graphicFrame>
      <p:sp>
        <p:nvSpPr>
          <p:cNvPr id="24" name="文本框 23"/>
          <p:cNvSpPr txBox="1"/>
          <p:nvPr/>
        </p:nvSpPr>
        <p:spPr>
          <a:xfrm>
            <a:off x="1650862" y="1770367"/>
            <a:ext cx="2913791" cy="369332"/>
          </a:xfrm>
          <a:prstGeom prst="rect">
            <a:avLst/>
          </a:prstGeom>
          <a:noFill/>
        </p:spPr>
        <p:txBody>
          <a:bodyPr wrap="square" rtlCol="0">
            <a:spAutoFit/>
          </a:bodyPr>
          <a:lstStyle/>
          <a:p>
            <a:r>
              <a:rPr lang="zh-CN" altLang="en-US" dirty="0" smtClean="0"/>
              <a:t>前放电路实物图</a:t>
            </a:r>
            <a:endParaRPr lang="zh-CN" altLang="en-US" dirty="0">
              <a:latin typeface="+mn-ea"/>
            </a:endParaRPr>
          </a:p>
        </p:txBody>
      </p:sp>
      <p:sp>
        <p:nvSpPr>
          <p:cNvPr id="26" name="文本框 25"/>
          <p:cNvSpPr txBox="1"/>
          <p:nvPr/>
        </p:nvSpPr>
        <p:spPr>
          <a:xfrm>
            <a:off x="6330929" y="1770367"/>
            <a:ext cx="2913791" cy="369332"/>
          </a:xfrm>
          <a:prstGeom prst="rect">
            <a:avLst/>
          </a:prstGeom>
          <a:noFill/>
        </p:spPr>
        <p:txBody>
          <a:bodyPr wrap="square" rtlCol="0">
            <a:spAutoFit/>
          </a:bodyPr>
          <a:lstStyle/>
          <a:p>
            <a:r>
              <a:rPr lang="zh-CN" altLang="en-US" dirty="0" smtClean="0"/>
              <a:t>前放参数</a:t>
            </a:r>
            <a:endParaRPr lang="zh-CN" altLang="en-US" dirty="0">
              <a:latin typeface="+mn-ea"/>
            </a:endParaRPr>
          </a:p>
        </p:txBody>
      </p:sp>
      <p:sp>
        <p:nvSpPr>
          <p:cNvPr id="14" name="标题 1"/>
          <p:cNvSpPr>
            <a:spLocks noGrp="1"/>
          </p:cNvSpPr>
          <p:nvPr>
            <p:ph type="ctrTitle"/>
          </p:nvPr>
        </p:nvSpPr>
        <p:spPr>
          <a:xfrm>
            <a:off x="1335741" y="120366"/>
            <a:ext cx="4779309" cy="608488"/>
          </a:xfrm>
        </p:spPr>
        <p:txBody>
          <a:bodyPr/>
          <a:lstStyle/>
          <a:p>
            <a:r>
              <a:rPr lang="zh-CN" altLang="en-US" dirty="0" smtClean="0"/>
              <a:t>激光标定系统的研制</a:t>
            </a:r>
            <a:endParaRPr lang="zh-CN" altLang="en-US" dirty="0"/>
          </a:p>
        </p:txBody>
      </p:sp>
    </p:spTree>
    <p:extLst>
      <p:ext uri="{BB962C8B-B14F-4D97-AF65-F5344CB8AC3E}">
        <p14:creationId xmlns:p14="http://schemas.microsoft.com/office/powerpoint/2010/main" val="408891351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文本框 23"/>
          <p:cNvSpPr txBox="1"/>
          <p:nvPr/>
        </p:nvSpPr>
        <p:spPr>
          <a:xfrm>
            <a:off x="1650862" y="1770367"/>
            <a:ext cx="2913791" cy="369332"/>
          </a:xfrm>
          <a:prstGeom prst="rect">
            <a:avLst/>
          </a:prstGeom>
          <a:noFill/>
        </p:spPr>
        <p:txBody>
          <a:bodyPr wrap="square" rtlCol="0">
            <a:spAutoFit/>
          </a:bodyPr>
          <a:lstStyle/>
          <a:p>
            <a:r>
              <a:rPr lang="en-US" altLang="zh-CN" dirty="0" smtClean="0"/>
              <a:t>DAQ</a:t>
            </a:r>
            <a:r>
              <a:rPr lang="zh-CN" altLang="en-US" dirty="0" smtClean="0"/>
              <a:t>实物图</a:t>
            </a:r>
            <a:endParaRPr lang="zh-CN" altLang="en-US" dirty="0">
              <a:latin typeface="+mn-ea"/>
            </a:endParaRPr>
          </a:p>
        </p:txBody>
      </p:sp>
      <p:sp>
        <p:nvSpPr>
          <p:cNvPr id="26" name="文本框 25"/>
          <p:cNvSpPr txBox="1"/>
          <p:nvPr/>
        </p:nvSpPr>
        <p:spPr>
          <a:xfrm>
            <a:off x="6330929" y="1770367"/>
            <a:ext cx="2913791" cy="369332"/>
          </a:xfrm>
          <a:prstGeom prst="rect">
            <a:avLst/>
          </a:prstGeom>
          <a:noFill/>
        </p:spPr>
        <p:txBody>
          <a:bodyPr wrap="square" rtlCol="0">
            <a:spAutoFit/>
          </a:bodyPr>
          <a:lstStyle/>
          <a:p>
            <a:r>
              <a:rPr lang="en-US" altLang="zh-CN" dirty="0" smtClean="0"/>
              <a:t>DAQ</a:t>
            </a:r>
            <a:r>
              <a:rPr lang="zh-CN" altLang="en-US" dirty="0" smtClean="0"/>
              <a:t>参数</a:t>
            </a:r>
            <a:endParaRPr lang="zh-CN" altLang="en-US" dirty="0">
              <a:latin typeface="+mn-ea"/>
            </a:endParaRPr>
          </a:p>
        </p:txBody>
      </p:sp>
      <p:pic>
        <p:nvPicPr>
          <p:cNvPr id="14" name="图片 13" descr="C:\Users\CAIYIM~1\AppData\Local\Temp\WeChat Files\e464d1bde626e156d8392fdafc6e7b4.jpg"/>
          <p:cNvPicPr/>
          <p:nvPr/>
        </p:nvPicPr>
        <p:blipFill rotWithShape="1">
          <a:blip r:embed="rId3" cstate="print">
            <a:extLst>
              <a:ext uri="{28A0092B-C50C-407E-A947-70E740481C1C}">
                <a14:useLocalDpi xmlns:a14="http://schemas.microsoft.com/office/drawing/2010/main" val="0"/>
              </a:ext>
            </a:extLst>
          </a:blip>
          <a:srcRect b="-2"/>
          <a:stretch/>
        </p:blipFill>
        <p:spPr bwMode="auto">
          <a:xfrm rot="5400000">
            <a:off x="790832" y="1970359"/>
            <a:ext cx="3518535" cy="4485640"/>
          </a:xfrm>
          <a:prstGeom prst="rect">
            <a:avLst/>
          </a:prstGeom>
          <a:noFill/>
          <a:ln>
            <a:noFill/>
          </a:ln>
          <a:extLst>
            <a:ext uri="{53640926-AAD7-44D8-BBD7-CCE9431645EC}">
              <a14:shadowObscured xmlns:a14="http://schemas.microsoft.com/office/drawing/2010/main"/>
            </a:ext>
          </a:extLst>
        </p:spPr>
      </p:pic>
      <p:graphicFrame>
        <p:nvGraphicFramePr>
          <p:cNvPr id="3" name="表格 2"/>
          <p:cNvGraphicFramePr>
            <a:graphicFrameLocks noGrp="1"/>
          </p:cNvGraphicFramePr>
          <p:nvPr>
            <p:extLst>
              <p:ext uri="{D42A27DB-BD31-4B8C-83A1-F6EECF244321}">
                <p14:modId xmlns:p14="http://schemas.microsoft.com/office/powerpoint/2010/main" val="489322293"/>
              </p:ext>
            </p:extLst>
          </p:nvPr>
        </p:nvGraphicFramePr>
        <p:xfrm>
          <a:off x="5104935" y="2453911"/>
          <a:ext cx="3658235" cy="3838401"/>
        </p:xfrm>
        <a:graphic>
          <a:graphicData uri="http://schemas.openxmlformats.org/drawingml/2006/table">
            <a:tbl>
              <a:tblPr firstRow="1" firstCol="1" bandRow="1">
                <a:tableStyleId>{5C22544A-7EE6-4342-B048-85BDC9FD1C3A}</a:tableStyleId>
              </a:tblPr>
              <a:tblGrid>
                <a:gridCol w="1783080">
                  <a:extLst>
                    <a:ext uri="{9D8B030D-6E8A-4147-A177-3AD203B41FA5}">
                      <a16:colId xmlns:a16="http://schemas.microsoft.com/office/drawing/2014/main" val="4224517997"/>
                    </a:ext>
                  </a:extLst>
                </a:gridCol>
                <a:gridCol w="1875155">
                  <a:extLst>
                    <a:ext uri="{9D8B030D-6E8A-4147-A177-3AD203B41FA5}">
                      <a16:colId xmlns:a16="http://schemas.microsoft.com/office/drawing/2014/main" val="3655046913"/>
                    </a:ext>
                  </a:extLst>
                </a:gridCol>
              </a:tblGrid>
              <a:tr h="319867">
                <a:tc>
                  <a:txBody>
                    <a:bodyPr/>
                    <a:lstStyle/>
                    <a:p>
                      <a:pPr algn="just">
                        <a:spcAft>
                          <a:spcPts val="0"/>
                        </a:spcAft>
                      </a:pPr>
                      <a:r>
                        <a:rPr lang="zh-CN" sz="1600" kern="100" dirty="0">
                          <a:solidFill>
                            <a:schemeClr val="tx1"/>
                          </a:solidFill>
                          <a:effectLst/>
                        </a:rPr>
                        <a:t>参数</a:t>
                      </a:r>
                      <a:endParaRPr lang="zh-CN" sz="1600" kern="100" dirty="0">
                        <a:solidFill>
                          <a:schemeClr val="tx1"/>
                        </a:solidFill>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spcAft>
                          <a:spcPts val="0"/>
                        </a:spcAft>
                      </a:pPr>
                      <a:r>
                        <a:rPr lang="zh-CN" sz="1600" kern="100" dirty="0">
                          <a:solidFill>
                            <a:schemeClr val="tx1"/>
                          </a:solidFill>
                          <a:effectLst/>
                        </a:rPr>
                        <a:t>指标</a:t>
                      </a:r>
                      <a:endParaRPr lang="zh-CN" sz="1600" kern="100" dirty="0">
                        <a:solidFill>
                          <a:schemeClr val="tx1"/>
                        </a:solidFill>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3466646"/>
                  </a:ext>
                </a:extLst>
              </a:tr>
              <a:tr h="319867">
                <a:tc>
                  <a:txBody>
                    <a:bodyPr/>
                    <a:lstStyle/>
                    <a:p>
                      <a:pPr algn="just">
                        <a:spcAft>
                          <a:spcPts val="0"/>
                        </a:spcAft>
                      </a:pPr>
                      <a:r>
                        <a:rPr lang="zh-CN" sz="1600" kern="100" dirty="0">
                          <a:solidFill>
                            <a:schemeClr val="tx1"/>
                          </a:solidFill>
                          <a:effectLst/>
                        </a:rPr>
                        <a:t>采样频率</a:t>
                      </a:r>
                      <a:endParaRPr lang="zh-CN" sz="1600" kern="100" dirty="0">
                        <a:solidFill>
                          <a:schemeClr val="tx1"/>
                        </a:solidFill>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spcAft>
                          <a:spcPts val="0"/>
                        </a:spcAft>
                      </a:pPr>
                      <a:r>
                        <a:rPr lang="en-US" sz="1600" kern="100">
                          <a:solidFill>
                            <a:schemeClr val="tx1"/>
                          </a:solidFill>
                          <a:effectLst/>
                        </a:rPr>
                        <a:t>40Mhz</a:t>
                      </a:r>
                      <a:endParaRPr lang="zh-CN" sz="1600" kern="100">
                        <a:solidFill>
                          <a:schemeClr val="tx1"/>
                        </a:solidFill>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70173055"/>
                  </a:ext>
                </a:extLst>
              </a:tr>
              <a:tr h="319867">
                <a:tc>
                  <a:txBody>
                    <a:bodyPr/>
                    <a:lstStyle/>
                    <a:p>
                      <a:pPr algn="just">
                        <a:spcAft>
                          <a:spcPts val="0"/>
                        </a:spcAft>
                      </a:pPr>
                      <a:r>
                        <a:rPr lang="zh-CN" sz="1600" kern="100" dirty="0">
                          <a:solidFill>
                            <a:schemeClr val="tx1"/>
                          </a:solidFill>
                          <a:effectLst/>
                        </a:rPr>
                        <a:t>量化位数</a:t>
                      </a:r>
                      <a:endParaRPr lang="zh-CN" sz="1600" kern="100" dirty="0">
                        <a:solidFill>
                          <a:schemeClr val="tx1"/>
                        </a:solidFill>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spcAft>
                          <a:spcPts val="0"/>
                        </a:spcAft>
                      </a:pPr>
                      <a:r>
                        <a:rPr lang="en-US" sz="1600" kern="100" dirty="0">
                          <a:solidFill>
                            <a:schemeClr val="tx1"/>
                          </a:solidFill>
                          <a:effectLst/>
                        </a:rPr>
                        <a:t>12bit</a:t>
                      </a:r>
                      <a:endParaRPr lang="zh-CN" sz="1600" kern="100" dirty="0">
                        <a:solidFill>
                          <a:schemeClr val="tx1"/>
                        </a:solidFill>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94696014"/>
                  </a:ext>
                </a:extLst>
              </a:tr>
              <a:tr h="319867">
                <a:tc>
                  <a:txBody>
                    <a:bodyPr/>
                    <a:lstStyle/>
                    <a:p>
                      <a:pPr algn="just">
                        <a:spcAft>
                          <a:spcPts val="0"/>
                        </a:spcAft>
                      </a:pPr>
                      <a:r>
                        <a:rPr lang="zh-CN" altLang="en-US" sz="1600" kern="100" dirty="0" smtClean="0">
                          <a:solidFill>
                            <a:schemeClr val="tx1"/>
                          </a:solidFill>
                          <a:effectLst/>
                          <a:latin typeface="等线" panose="02010600030101010101" pitchFamily="2" charset="-122"/>
                          <a:ea typeface="等线" panose="02010600030101010101" pitchFamily="2" charset="-122"/>
                          <a:cs typeface="Times New Roman" panose="02020603050405020304" pitchFamily="18" charset="0"/>
                        </a:rPr>
                        <a:t>数据传输率</a:t>
                      </a:r>
                      <a:endParaRPr lang="zh-CN" sz="1600" kern="100" dirty="0">
                        <a:solidFill>
                          <a:schemeClr val="tx1"/>
                        </a:solidFill>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spcAft>
                          <a:spcPts val="0"/>
                        </a:spcAft>
                      </a:pPr>
                      <a:r>
                        <a:rPr lang="en-US" altLang="zh-CN" sz="1600" kern="100" dirty="0" smtClean="0">
                          <a:solidFill>
                            <a:schemeClr val="tx1"/>
                          </a:solidFill>
                          <a:effectLst/>
                          <a:latin typeface="等线" panose="02010600030101010101" pitchFamily="2" charset="-122"/>
                          <a:ea typeface="等线" panose="02010600030101010101" pitchFamily="2" charset="-122"/>
                          <a:cs typeface="Times New Roman" panose="02020603050405020304" pitchFamily="18" charset="0"/>
                        </a:rPr>
                        <a:t>~</a:t>
                      </a:r>
                      <a:r>
                        <a:rPr lang="en-US" altLang="zh-CN" sz="1600" kern="100" dirty="0" smtClean="0">
                          <a:solidFill>
                            <a:schemeClr val="tx1"/>
                          </a:solidFill>
                          <a:effectLst/>
                          <a:latin typeface="+mn-ea"/>
                          <a:ea typeface="+mn-ea"/>
                          <a:cs typeface="Times New Roman" panose="02020603050405020304" pitchFamily="18" charset="0"/>
                        </a:rPr>
                        <a:t>560Mbps</a:t>
                      </a:r>
                      <a:endParaRPr lang="zh-CN" sz="1600" kern="100" dirty="0">
                        <a:solidFill>
                          <a:schemeClr val="tx1"/>
                        </a:solidFill>
                        <a:effectLst/>
                        <a:latin typeface="+mn-ea"/>
                        <a:ea typeface="+mn-ea"/>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8138909"/>
                  </a:ext>
                </a:extLst>
              </a:tr>
              <a:tr h="639733">
                <a:tc>
                  <a:txBody>
                    <a:bodyPr/>
                    <a:lstStyle/>
                    <a:p>
                      <a:pPr algn="just">
                        <a:spcAft>
                          <a:spcPts val="0"/>
                        </a:spcAft>
                      </a:pPr>
                      <a:r>
                        <a:rPr lang="zh-CN" sz="1600" kern="100" dirty="0">
                          <a:solidFill>
                            <a:schemeClr val="tx1"/>
                          </a:solidFill>
                          <a:effectLst/>
                        </a:rPr>
                        <a:t>触发方式</a:t>
                      </a:r>
                      <a:endParaRPr lang="zh-CN" sz="1600" kern="100" dirty="0">
                        <a:solidFill>
                          <a:schemeClr val="tx1"/>
                        </a:solidFill>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spcAft>
                          <a:spcPts val="0"/>
                        </a:spcAft>
                      </a:pPr>
                      <a:r>
                        <a:rPr lang="zh-CN" sz="1600" kern="100">
                          <a:solidFill>
                            <a:schemeClr val="tx1"/>
                          </a:solidFill>
                          <a:effectLst/>
                        </a:rPr>
                        <a:t>外触发</a:t>
                      </a:r>
                      <a:r>
                        <a:rPr lang="en-US" sz="1600" kern="100">
                          <a:solidFill>
                            <a:schemeClr val="tx1"/>
                          </a:solidFill>
                          <a:effectLst/>
                        </a:rPr>
                        <a:t>/</a:t>
                      </a:r>
                      <a:r>
                        <a:rPr lang="zh-CN" sz="1600" kern="100">
                          <a:solidFill>
                            <a:schemeClr val="tx1"/>
                          </a:solidFill>
                          <a:effectLst/>
                        </a:rPr>
                        <a:t>自触发</a:t>
                      </a:r>
                      <a:r>
                        <a:rPr lang="en-US" sz="1600" kern="100">
                          <a:solidFill>
                            <a:schemeClr val="tx1"/>
                          </a:solidFill>
                          <a:effectLst/>
                        </a:rPr>
                        <a:t>/</a:t>
                      </a:r>
                      <a:r>
                        <a:rPr lang="zh-CN" sz="1600" kern="100">
                          <a:solidFill>
                            <a:schemeClr val="tx1"/>
                          </a:solidFill>
                          <a:effectLst/>
                        </a:rPr>
                        <a:t>混合出发</a:t>
                      </a:r>
                      <a:endParaRPr lang="zh-CN" sz="1600" kern="100">
                        <a:solidFill>
                          <a:schemeClr val="tx1"/>
                        </a:solidFill>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47180838"/>
                  </a:ext>
                </a:extLst>
              </a:tr>
              <a:tr h="319867">
                <a:tc>
                  <a:txBody>
                    <a:bodyPr/>
                    <a:lstStyle/>
                    <a:p>
                      <a:pPr algn="just">
                        <a:spcAft>
                          <a:spcPts val="0"/>
                        </a:spcAft>
                      </a:pPr>
                      <a:r>
                        <a:rPr lang="zh-CN" sz="1600" kern="100" dirty="0">
                          <a:solidFill>
                            <a:schemeClr val="tx1"/>
                          </a:solidFill>
                          <a:effectLst/>
                        </a:rPr>
                        <a:t>动态范围</a:t>
                      </a:r>
                      <a:endParaRPr lang="zh-CN" sz="1600" kern="100" dirty="0">
                        <a:solidFill>
                          <a:schemeClr val="tx1"/>
                        </a:solidFill>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spcAft>
                          <a:spcPts val="0"/>
                        </a:spcAft>
                      </a:pPr>
                      <a:r>
                        <a:rPr lang="en-US" sz="1600" kern="100" dirty="0">
                          <a:solidFill>
                            <a:schemeClr val="tx1"/>
                          </a:solidFill>
                          <a:effectLst/>
                        </a:rPr>
                        <a:t>-1V~1V</a:t>
                      </a:r>
                      <a:endParaRPr lang="zh-CN" sz="1600" kern="100" dirty="0">
                        <a:solidFill>
                          <a:schemeClr val="tx1"/>
                        </a:solidFill>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03304340"/>
                  </a:ext>
                </a:extLst>
              </a:tr>
              <a:tr h="319867">
                <a:tc>
                  <a:txBody>
                    <a:bodyPr/>
                    <a:lstStyle/>
                    <a:p>
                      <a:pPr algn="just">
                        <a:spcAft>
                          <a:spcPts val="0"/>
                        </a:spcAft>
                      </a:pPr>
                      <a:r>
                        <a:rPr lang="zh-CN" sz="1600" kern="100">
                          <a:solidFill>
                            <a:schemeClr val="tx1"/>
                          </a:solidFill>
                          <a:effectLst/>
                        </a:rPr>
                        <a:t>尺寸</a:t>
                      </a:r>
                      <a:endParaRPr lang="zh-CN" sz="1600" kern="100">
                        <a:solidFill>
                          <a:schemeClr val="tx1"/>
                        </a:solidFill>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spcAft>
                          <a:spcPts val="0"/>
                        </a:spcAft>
                      </a:pPr>
                      <a:r>
                        <a:rPr lang="en-US" sz="1600" kern="100" dirty="0">
                          <a:solidFill>
                            <a:schemeClr val="tx1"/>
                          </a:solidFill>
                          <a:effectLst/>
                        </a:rPr>
                        <a:t>6U</a:t>
                      </a:r>
                      <a:r>
                        <a:rPr lang="zh-CN" sz="1600" kern="100" dirty="0">
                          <a:solidFill>
                            <a:schemeClr val="tx1"/>
                          </a:solidFill>
                          <a:effectLst/>
                        </a:rPr>
                        <a:t>标准板</a:t>
                      </a:r>
                      <a:endParaRPr lang="zh-CN" sz="1600" kern="100" dirty="0">
                        <a:solidFill>
                          <a:schemeClr val="tx1"/>
                        </a:solidFill>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77399755"/>
                  </a:ext>
                </a:extLst>
              </a:tr>
              <a:tr h="639733">
                <a:tc>
                  <a:txBody>
                    <a:bodyPr/>
                    <a:lstStyle/>
                    <a:p>
                      <a:pPr algn="just">
                        <a:spcAft>
                          <a:spcPts val="0"/>
                        </a:spcAft>
                      </a:pPr>
                      <a:r>
                        <a:rPr lang="zh-CN" sz="1600" kern="100">
                          <a:solidFill>
                            <a:schemeClr val="tx1"/>
                          </a:solidFill>
                          <a:effectLst/>
                        </a:rPr>
                        <a:t>每板可处理通道数目</a:t>
                      </a:r>
                      <a:endParaRPr lang="zh-CN" sz="1600" kern="100">
                        <a:solidFill>
                          <a:schemeClr val="tx1"/>
                        </a:solidFill>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spcAft>
                          <a:spcPts val="0"/>
                        </a:spcAft>
                      </a:pPr>
                      <a:r>
                        <a:rPr lang="en-US" sz="1600" kern="100" dirty="0">
                          <a:solidFill>
                            <a:schemeClr val="tx1"/>
                          </a:solidFill>
                          <a:effectLst/>
                        </a:rPr>
                        <a:t>64</a:t>
                      </a:r>
                      <a:r>
                        <a:rPr lang="zh-CN" sz="1600" kern="100" dirty="0">
                          <a:solidFill>
                            <a:schemeClr val="tx1"/>
                          </a:solidFill>
                          <a:effectLst/>
                        </a:rPr>
                        <a:t>路</a:t>
                      </a:r>
                      <a:endParaRPr lang="zh-CN" sz="1600" kern="100" dirty="0">
                        <a:solidFill>
                          <a:schemeClr val="tx1"/>
                        </a:solidFill>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40015839"/>
                  </a:ext>
                </a:extLst>
              </a:tr>
              <a:tr h="639733">
                <a:tc>
                  <a:txBody>
                    <a:bodyPr/>
                    <a:lstStyle/>
                    <a:p>
                      <a:pPr algn="just">
                        <a:spcAft>
                          <a:spcPts val="0"/>
                        </a:spcAft>
                      </a:pPr>
                      <a:r>
                        <a:rPr lang="zh-CN" sz="1600" kern="100">
                          <a:solidFill>
                            <a:schemeClr val="tx1"/>
                          </a:solidFill>
                          <a:effectLst/>
                        </a:rPr>
                        <a:t>通信模式</a:t>
                      </a:r>
                      <a:endParaRPr lang="zh-CN" sz="1600" kern="100">
                        <a:solidFill>
                          <a:schemeClr val="tx1"/>
                        </a:solidFill>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just">
                        <a:spcAft>
                          <a:spcPts val="0"/>
                        </a:spcAft>
                      </a:pPr>
                      <a:r>
                        <a:rPr lang="zh-CN" sz="1600" kern="100" dirty="0">
                          <a:solidFill>
                            <a:schemeClr val="tx1"/>
                          </a:solidFill>
                          <a:effectLst/>
                        </a:rPr>
                        <a:t>菊花链拓扑结构</a:t>
                      </a:r>
                      <a:r>
                        <a:rPr lang="en-US" sz="1600" kern="100" dirty="0">
                          <a:solidFill>
                            <a:schemeClr val="tx1"/>
                          </a:solidFill>
                          <a:effectLst/>
                        </a:rPr>
                        <a:t>/</a:t>
                      </a:r>
                      <a:r>
                        <a:rPr lang="zh-CN" sz="1600" kern="100" dirty="0">
                          <a:solidFill>
                            <a:schemeClr val="tx1"/>
                          </a:solidFill>
                          <a:effectLst/>
                        </a:rPr>
                        <a:t>网络通信</a:t>
                      </a:r>
                      <a:endParaRPr lang="zh-CN" sz="1600" kern="100" dirty="0">
                        <a:solidFill>
                          <a:schemeClr val="tx1"/>
                        </a:solidFill>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354524964"/>
                  </a:ext>
                </a:extLst>
              </a:tr>
            </a:tbl>
          </a:graphicData>
        </a:graphic>
      </p:graphicFrame>
      <p:sp>
        <p:nvSpPr>
          <p:cNvPr id="15" name="标题 1"/>
          <p:cNvSpPr>
            <a:spLocks noGrp="1"/>
          </p:cNvSpPr>
          <p:nvPr>
            <p:ph type="ctrTitle"/>
          </p:nvPr>
        </p:nvSpPr>
        <p:spPr>
          <a:xfrm>
            <a:off x="1335741" y="120366"/>
            <a:ext cx="4779309" cy="608488"/>
          </a:xfrm>
        </p:spPr>
        <p:txBody>
          <a:bodyPr/>
          <a:lstStyle/>
          <a:p>
            <a:r>
              <a:rPr lang="zh-CN" altLang="en-US" dirty="0" smtClean="0"/>
              <a:t>激光标定系统的研制</a:t>
            </a:r>
            <a:endParaRPr lang="zh-CN" altLang="en-US" dirty="0"/>
          </a:p>
        </p:txBody>
      </p:sp>
    </p:spTree>
    <p:extLst>
      <p:ext uri="{BB962C8B-B14F-4D97-AF65-F5344CB8AC3E}">
        <p14:creationId xmlns:p14="http://schemas.microsoft.com/office/powerpoint/2010/main" val="347751974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descr="C:\Users\CAIYIM~1\AppData\Local\Temp\WeChat Files\a575a4a9b0137c7569e2dc952a5836d.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1792" y="1831510"/>
            <a:ext cx="7726680" cy="4743026"/>
          </a:xfrm>
          <a:prstGeom prst="rect">
            <a:avLst/>
          </a:prstGeom>
          <a:noFill/>
          <a:ln>
            <a:noFill/>
          </a:ln>
        </p:spPr>
      </p:pic>
      <p:sp>
        <p:nvSpPr>
          <p:cNvPr id="15" name="文本框 14"/>
          <p:cNvSpPr txBox="1"/>
          <p:nvPr/>
        </p:nvSpPr>
        <p:spPr>
          <a:xfrm>
            <a:off x="3201259" y="1061726"/>
            <a:ext cx="2913791" cy="369332"/>
          </a:xfrm>
          <a:prstGeom prst="rect">
            <a:avLst/>
          </a:prstGeom>
          <a:noFill/>
        </p:spPr>
        <p:txBody>
          <a:bodyPr wrap="square" rtlCol="0">
            <a:spAutoFit/>
          </a:bodyPr>
          <a:lstStyle/>
          <a:p>
            <a:r>
              <a:rPr lang="zh-CN" altLang="en-US" dirty="0" smtClean="0"/>
              <a:t>整体系统装配</a:t>
            </a:r>
            <a:endParaRPr lang="zh-CN" altLang="en-US" dirty="0">
              <a:latin typeface="+mn-ea"/>
            </a:endParaRPr>
          </a:p>
        </p:txBody>
      </p:sp>
      <p:sp>
        <p:nvSpPr>
          <p:cNvPr id="14" name="标题 1"/>
          <p:cNvSpPr>
            <a:spLocks noGrp="1"/>
          </p:cNvSpPr>
          <p:nvPr>
            <p:ph type="ctrTitle"/>
          </p:nvPr>
        </p:nvSpPr>
        <p:spPr>
          <a:xfrm>
            <a:off x="1335741" y="120366"/>
            <a:ext cx="4779309" cy="608488"/>
          </a:xfrm>
        </p:spPr>
        <p:txBody>
          <a:bodyPr/>
          <a:lstStyle/>
          <a:p>
            <a:r>
              <a:rPr lang="zh-CN" altLang="en-US" dirty="0" smtClean="0"/>
              <a:t>激光标定系统的研制</a:t>
            </a:r>
            <a:endParaRPr lang="zh-CN" altLang="en-US" dirty="0"/>
          </a:p>
        </p:txBody>
      </p:sp>
    </p:spTree>
    <p:extLst>
      <p:ext uri="{BB962C8B-B14F-4D97-AF65-F5344CB8AC3E}">
        <p14:creationId xmlns:p14="http://schemas.microsoft.com/office/powerpoint/2010/main" val="26144763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ctrTitle"/>
          </p:nvPr>
        </p:nvSpPr>
        <p:spPr/>
        <p:txBody>
          <a:bodyPr>
            <a:normAutofit/>
          </a:bodyPr>
          <a:lstStyle/>
          <a:p>
            <a:r>
              <a:rPr lang="zh-CN" altLang="en-US" dirty="0"/>
              <a:t>内容</a:t>
            </a:r>
            <a:r>
              <a:rPr lang="zh-CN" altLang="en-US" dirty="0" smtClean="0"/>
              <a:t>提要</a:t>
            </a:r>
            <a:endParaRPr lang="zh-CN" altLang="en-US" dirty="0"/>
          </a:p>
        </p:txBody>
      </p:sp>
      <p:sp>
        <p:nvSpPr>
          <p:cNvPr id="8" name="文本框 7"/>
          <p:cNvSpPr txBox="1"/>
          <p:nvPr/>
        </p:nvSpPr>
        <p:spPr>
          <a:xfrm>
            <a:off x="636495" y="1872727"/>
            <a:ext cx="8507505" cy="2862322"/>
          </a:xfrm>
          <a:prstGeom prst="rect">
            <a:avLst/>
          </a:prstGeom>
          <a:noFill/>
        </p:spPr>
        <p:txBody>
          <a:bodyPr wrap="square" rtlCol="0">
            <a:spAutoFit/>
          </a:bodyPr>
          <a:lstStyle/>
          <a:p>
            <a:pPr marL="285750" indent="-285750">
              <a:buFont typeface="Arial" panose="020B0604020202020204" pitchFamily="34" charset="0"/>
              <a:buChar char="•"/>
            </a:pPr>
            <a:r>
              <a:rPr lang="zh-CN" altLang="en-US" sz="2000" dirty="0" smtClean="0"/>
              <a:t>研究背景</a:t>
            </a:r>
            <a:r>
              <a:rPr lang="zh-CN" altLang="en-US" sz="2000" dirty="0" smtClean="0"/>
              <a:t>介绍</a:t>
            </a:r>
            <a:endParaRPr lang="en-US" altLang="zh-CN" sz="2000" dirty="0" smtClean="0"/>
          </a:p>
          <a:p>
            <a:pPr marL="285750" indent="-285750">
              <a:buFont typeface="Arial" panose="020B0604020202020204" pitchFamily="34" charset="0"/>
              <a:buChar char="•"/>
            </a:pPr>
            <a:endParaRPr lang="en-US" altLang="zh-CN" sz="2000" dirty="0" smtClean="0"/>
          </a:p>
          <a:p>
            <a:pPr marL="285750" indent="-285750">
              <a:buFont typeface="Arial" panose="020B0604020202020204" pitchFamily="34" charset="0"/>
              <a:buChar char="•"/>
            </a:pPr>
            <a:r>
              <a:rPr lang="zh-CN" altLang="en-US" sz="2000" dirty="0" smtClean="0">
                <a:solidFill>
                  <a:schemeClr val="bg1">
                    <a:lumMod val="65000"/>
                  </a:schemeClr>
                </a:solidFill>
              </a:rPr>
              <a:t>激光装置与</a:t>
            </a:r>
            <a:r>
              <a:rPr lang="en-US" altLang="zh-CN" sz="2000" dirty="0" smtClean="0">
                <a:solidFill>
                  <a:schemeClr val="bg1">
                    <a:lumMod val="65000"/>
                  </a:schemeClr>
                </a:solidFill>
              </a:rPr>
              <a:t>GEM</a:t>
            </a:r>
            <a:r>
              <a:rPr lang="zh-CN" altLang="en-US" sz="2000" dirty="0" smtClean="0">
                <a:solidFill>
                  <a:schemeClr val="bg1">
                    <a:lumMod val="65000"/>
                  </a:schemeClr>
                </a:solidFill>
              </a:rPr>
              <a:t>探测器</a:t>
            </a:r>
            <a:endParaRPr lang="en-US" altLang="zh-CN" sz="2000" dirty="0" smtClean="0">
              <a:solidFill>
                <a:schemeClr val="bg1">
                  <a:lumMod val="65000"/>
                </a:schemeClr>
              </a:solidFill>
            </a:endParaRPr>
          </a:p>
          <a:p>
            <a:endParaRPr lang="en-US" altLang="zh-CN" sz="2000" dirty="0" smtClean="0">
              <a:solidFill>
                <a:schemeClr val="bg1">
                  <a:lumMod val="65000"/>
                </a:schemeClr>
              </a:solidFill>
            </a:endParaRPr>
          </a:p>
          <a:p>
            <a:pPr marL="285750" indent="-285750">
              <a:buFont typeface="Arial" panose="020B0604020202020204" pitchFamily="34" charset="0"/>
              <a:buChar char="•"/>
            </a:pPr>
            <a:r>
              <a:rPr lang="zh-CN" altLang="en-US" sz="2000" dirty="0" smtClean="0">
                <a:solidFill>
                  <a:schemeClr val="bg1">
                    <a:lumMod val="65000"/>
                  </a:schemeClr>
                </a:solidFill>
              </a:rPr>
              <a:t>激光电离密度测量结果</a:t>
            </a:r>
            <a:endParaRPr lang="en-US" altLang="zh-CN" sz="2000" dirty="0" smtClean="0">
              <a:solidFill>
                <a:schemeClr val="bg1">
                  <a:lumMod val="65000"/>
                </a:schemeClr>
              </a:solidFill>
            </a:endParaRPr>
          </a:p>
          <a:p>
            <a:pPr marL="285750" indent="-285750">
              <a:buFont typeface="Arial" panose="020B0604020202020204" pitchFamily="34" charset="0"/>
              <a:buChar char="•"/>
            </a:pPr>
            <a:endParaRPr lang="en-US" altLang="zh-CN" sz="2000" dirty="0">
              <a:solidFill>
                <a:schemeClr val="bg1">
                  <a:lumMod val="65000"/>
                </a:schemeClr>
              </a:solidFill>
            </a:endParaRPr>
          </a:p>
          <a:p>
            <a:pPr marL="285750" indent="-285750">
              <a:buFont typeface="Arial" panose="020B0604020202020204" pitchFamily="34" charset="0"/>
              <a:buChar char="•"/>
            </a:pPr>
            <a:r>
              <a:rPr lang="zh-CN" altLang="en-US" sz="2000" dirty="0" smtClean="0">
                <a:solidFill>
                  <a:schemeClr val="bg1">
                    <a:lumMod val="65000"/>
                  </a:schemeClr>
                </a:solidFill>
              </a:rPr>
              <a:t>影响激光电离密度因素研究</a:t>
            </a:r>
            <a:endParaRPr lang="en-US" altLang="zh-CN" sz="2000" dirty="0" smtClean="0">
              <a:solidFill>
                <a:schemeClr val="bg1">
                  <a:lumMod val="65000"/>
                </a:schemeClr>
              </a:solidFill>
            </a:endParaRPr>
          </a:p>
          <a:p>
            <a:endParaRPr lang="en-US" altLang="zh-CN" sz="2000" dirty="0">
              <a:solidFill>
                <a:schemeClr val="bg1">
                  <a:lumMod val="65000"/>
                </a:schemeClr>
              </a:solidFill>
            </a:endParaRPr>
          </a:p>
          <a:p>
            <a:pPr marL="285750" indent="-285750">
              <a:buFont typeface="Arial" panose="020B0604020202020204" pitchFamily="34" charset="0"/>
              <a:buChar char="•"/>
            </a:pPr>
            <a:r>
              <a:rPr lang="zh-CN" altLang="en-US" sz="2000" dirty="0" smtClean="0">
                <a:solidFill>
                  <a:schemeClr val="bg1">
                    <a:lumMod val="65000"/>
                  </a:schemeClr>
                </a:solidFill>
              </a:rPr>
              <a:t>结论</a:t>
            </a:r>
            <a:endParaRPr lang="zh-CN" altLang="en-US" sz="2000" dirty="0">
              <a:solidFill>
                <a:schemeClr val="bg1">
                  <a:lumMod val="65000"/>
                </a:schemeClr>
              </a:solidFill>
            </a:endParaRPr>
          </a:p>
        </p:txBody>
      </p:sp>
    </p:spTree>
    <p:extLst>
      <p:ext uri="{BB962C8B-B14F-4D97-AF65-F5344CB8AC3E}">
        <p14:creationId xmlns:p14="http://schemas.microsoft.com/office/powerpoint/2010/main" val="297061909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r>
              <a:rPr lang="zh-CN" altLang="en-US" dirty="0" smtClean="0"/>
              <a:t>研究背景</a:t>
            </a:r>
            <a:endParaRPr lang="zh-CN" altLang="en-US" dirty="0"/>
          </a:p>
        </p:txBody>
      </p:sp>
      <p:pic>
        <p:nvPicPr>
          <p:cNvPr id="10" name="图片 9"/>
          <p:cNvPicPr>
            <a:picLocks noChangeAspect="1"/>
          </p:cNvPicPr>
          <p:nvPr/>
        </p:nvPicPr>
        <p:blipFill rotWithShape="1">
          <a:blip r:embed="rId3">
            <a:clrChange>
              <a:clrFrom>
                <a:srgbClr val="FFFFFF"/>
              </a:clrFrom>
              <a:clrTo>
                <a:srgbClr val="FFFFFF">
                  <a:alpha val="0"/>
                </a:srgbClr>
              </a:clrTo>
            </a:clrChange>
          </a:blip>
          <a:srcRect t="577" b="1"/>
          <a:stretch/>
        </p:blipFill>
        <p:spPr>
          <a:xfrm>
            <a:off x="547248" y="970862"/>
            <a:ext cx="3611327" cy="3010064"/>
          </a:xfrm>
          <a:prstGeom prst="rect">
            <a:avLst/>
          </a:prstGeom>
        </p:spPr>
      </p:pic>
      <mc:AlternateContent xmlns:mc="http://schemas.openxmlformats.org/markup-compatibility/2006" xmlns:a14="http://schemas.microsoft.com/office/drawing/2010/main">
        <mc:Choice Requires="a14">
          <p:sp>
            <p:nvSpPr>
              <p:cNvPr id="18" name="文本框 17"/>
              <p:cNvSpPr txBox="1"/>
              <p:nvPr/>
            </p:nvSpPr>
            <p:spPr>
              <a:xfrm>
                <a:off x="4740648" y="2388511"/>
                <a:ext cx="3793026" cy="1559914"/>
              </a:xfrm>
              <a:prstGeom prst="rect">
                <a:avLst/>
              </a:prstGeom>
              <a:noFill/>
            </p:spPr>
            <p:txBody>
              <a:bodyPr wrap="none" rtlCol="0">
                <a:spAutoFit/>
              </a:bodyPr>
              <a:lstStyle/>
              <a:p>
                <a:r>
                  <a:rPr lang="en-US" altLang="zh-CN" sz="2000" dirty="0" smtClean="0"/>
                  <a:t>CEPC-TPC</a:t>
                </a:r>
              </a:p>
              <a:p>
                <a:r>
                  <a:rPr lang="en-US" altLang="zh-CN" sz="2000" dirty="0" smtClean="0"/>
                  <a:t>-</a:t>
                </a:r>
                <a:r>
                  <a:rPr lang="zh-CN" altLang="en-US" sz="2000" dirty="0" smtClean="0"/>
                  <a:t>位置分辨率 </a:t>
                </a:r>
                <a:r>
                  <a:rPr lang="en-US" altLang="zh-CN" sz="2000" dirty="0" smtClean="0"/>
                  <a:t>100μm in </a:t>
                </a:r>
                <a:r>
                  <a:rPr lang="en-US" altLang="zh-CN" sz="2000" dirty="0"/>
                  <a:t>R-</a:t>
                </a:r>
                <a:r>
                  <a:rPr lang="zh-CN" altLang="zh-CN" sz="2000" dirty="0" smtClean="0"/>
                  <a:t>Φ</a:t>
                </a:r>
                <a:endParaRPr lang="en-US" altLang="zh-CN" sz="2000" dirty="0" smtClean="0"/>
              </a:p>
              <a:p>
                <a:r>
                  <a:rPr lang="en-US" altLang="zh-CN" sz="2000" dirty="0"/>
                  <a:t>	 </a:t>
                </a:r>
                <a:r>
                  <a:rPr lang="en-US" altLang="zh-CN" sz="2000" dirty="0" smtClean="0"/>
                  <a:t>      500μm in Z</a:t>
                </a:r>
              </a:p>
              <a:p>
                <a:r>
                  <a:rPr lang="en-US" altLang="zh-CN" sz="2000" dirty="0" smtClean="0"/>
                  <a:t>-</a:t>
                </a:r>
                <a:r>
                  <a:rPr lang="zh-CN" altLang="en-US" sz="2000" dirty="0" smtClean="0"/>
                  <a:t>动量分辨率 </a:t>
                </a:r>
                <a14:m>
                  <m:oMath xmlns:m="http://schemas.openxmlformats.org/officeDocument/2006/math">
                    <m:r>
                      <m:rPr>
                        <m:sty m:val="p"/>
                      </m:rPr>
                      <a:rPr lang="zh-CN" altLang="zh-CN" sz="2000">
                        <a:latin typeface="Cambria Math" panose="02040503050406030204" pitchFamily="18" charset="0"/>
                      </a:rPr>
                      <m:t>Δ</m:t>
                    </m:r>
                    <m:d>
                      <m:dPr>
                        <m:ctrlPr>
                          <a:rPr lang="zh-CN" altLang="zh-CN" sz="2000" i="1">
                            <a:latin typeface="Cambria Math" panose="02040503050406030204" pitchFamily="18" charset="0"/>
                          </a:rPr>
                        </m:ctrlPr>
                      </m:dPr>
                      <m:e>
                        <m:f>
                          <m:fPr>
                            <m:ctrlPr>
                              <a:rPr lang="zh-CN" altLang="zh-CN" sz="2000" i="1">
                                <a:latin typeface="Cambria Math" panose="02040503050406030204" pitchFamily="18" charset="0"/>
                              </a:rPr>
                            </m:ctrlPr>
                          </m:fPr>
                          <m:num>
                            <m:r>
                              <a:rPr lang="en-US" altLang="zh-CN" sz="2000">
                                <a:latin typeface="Cambria Math" panose="02040503050406030204" pitchFamily="18" charset="0"/>
                              </a:rPr>
                              <m:t>1</m:t>
                            </m:r>
                          </m:num>
                          <m:den>
                            <m:sSub>
                              <m:sSubPr>
                                <m:ctrlPr>
                                  <a:rPr lang="zh-CN" altLang="zh-CN" sz="2000" i="1">
                                    <a:latin typeface="Cambria Math" panose="02040503050406030204" pitchFamily="18" charset="0"/>
                                  </a:rPr>
                                </m:ctrlPr>
                              </m:sSubPr>
                              <m:e>
                                <m:r>
                                  <a:rPr lang="en-US" altLang="zh-CN" sz="2000" i="1">
                                    <a:latin typeface="Cambria Math" panose="02040503050406030204" pitchFamily="18" charset="0"/>
                                  </a:rPr>
                                  <m:t>𝑝</m:t>
                                </m:r>
                              </m:e>
                              <m:sub>
                                <m:r>
                                  <a:rPr lang="en-US" altLang="zh-CN" sz="2000" i="1">
                                    <a:latin typeface="Cambria Math" panose="02040503050406030204" pitchFamily="18" charset="0"/>
                                  </a:rPr>
                                  <m:t>𝑇</m:t>
                                </m:r>
                              </m:sub>
                            </m:sSub>
                          </m:den>
                        </m:f>
                      </m:e>
                    </m:d>
                    <m:r>
                      <a:rPr lang="en-US" altLang="zh-CN" sz="2000">
                        <a:latin typeface="Cambria Math" panose="02040503050406030204" pitchFamily="18" charset="0"/>
                      </a:rPr>
                      <m:t>~</m:t>
                    </m:r>
                    <m:sSup>
                      <m:sSupPr>
                        <m:ctrlPr>
                          <a:rPr lang="zh-CN" altLang="zh-CN" sz="2000" i="1">
                            <a:latin typeface="Cambria Math" panose="02040503050406030204" pitchFamily="18" charset="0"/>
                          </a:rPr>
                        </m:ctrlPr>
                      </m:sSupPr>
                      <m:e>
                        <m:r>
                          <a:rPr lang="en-US" altLang="zh-CN" sz="2000" i="1">
                            <a:latin typeface="Cambria Math" panose="02040503050406030204" pitchFamily="18" charset="0"/>
                          </a:rPr>
                          <m:t>10</m:t>
                        </m:r>
                      </m:e>
                      <m:sup>
                        <m:r>
                          <a:rPr lang="en-US" altLang="zh-CN" sz="2000" i="1">
                            <a:latin typeface="Cambria Math" panose="02040503050406030204" pitchFamily="18" charset="0"/>
                          </a:rPr>
                          <m:t>−4</m:t>
                        </m:r>
                      </m:sup>
                    </m:sSup>
                    <m:r>
                      <a:rPr lang="en-US" altLang="zh-CN" sz="2000" i="1">
                        <a:latin typeface="Cambria Math" panose="02040503050406030204" pitchFamily="18" charset="0"/>
                      </a:rPr>
                      <m:t>𝐺𝑒</m:t>
                    </m:r>
                    <m:sSup>
                      <m:sSupPr>
                        <m:ctrlPr>
                          <a:rPr lang="zh-CN" altLang="zh-CN" sz="2000" i="1">
                            <a:latin typeface="Cambria Math" panose="02040503050406030204" pitchFamily="18" charset="0"/>
                          </a:rPr>
                        </m:ctrlPr>
                      </m:sSupPr>
                      <m:e>
                        <m:r>
                          <a:rPr lang="en-US" altLang="zh-CN" sz="2000" i="1">
                            <a:latin typeface="Cambria Math" panose="02040503050406030204" pitchFamily="18" charset="0"/>
                          </a:rPr>
                          <m:t>𝑉</m:t>
                        </m:r>
                      </m:e>
                      <m:sup>
                        <m:r>
                          <a:rPr lang="en-US" altLang="zh-CN" sz="2000" i="1">
                            <a:latin typeface="Cambria Math" panose="02040503050406030204" pitchFamily="18" charset="0"/>
                          </a:rPr>
                          <m:t>−1</m:t>
                        </m:r>
                      </m:sup>
                    </m:sSup>
                  </m:oMath>
                </a14:m>
                <a:endParaRPr lang="zh-CN" altLang="en-US" dirty="0"/>
              </a:p>
            </p:txBody>
          </p:sp>
        </mc:Choice>
        <mc:Fallback xmlns="">
          <p:sp>
            <p:nvSpPr>
              <p:cNvPr id="18" name="文本框 17"/>
              <p:cNvSpPr txBox="1">
                <a:spLocks noRot="1" noChangeAspect="1" noMove="1" noResize="1" noEditPoints="1" noAdjustHandles="1" noChangeArrowheads="1" noChangeShapeType="1" noTextEdit="1"/>
              </p:cNvSpPr>
              <p:nvPr/>
            </p:nvSpPr>
            <p:spPr>
              <a:xfrm>
                <a:off x="4740648" y="2388511"/>
                <a:ext cx="3793026" cy="1559914"/>
              </a:xfrm>
              <a:prstGeom prst="rect">
                <a:avLst/>
              </a:prstGeom>
              <a:blipFill>
                <a:blip r:embed="rId4"/>
                <a:stretch>
                  <a:fillRect l="-1768" t="-1953"/>
                </a:stretch>
              </a:blipFill>
            </p:spPr>
            <p:txBody>
              <a:bodyPr/>
              <a:lstStyle/>
              <a:p>
                <a:r>
                  <a:rPr lang="zh-CN" altLang="en-US">
                    <a:noFill/>
                  </a:rPr>
                  <a:t> </a:t>
                </a:r>
              </a:p>
            </p:txBody>
          </p:sp>
        </mc:Fallback>
      </mc:AlternateContent>
      <p:pic>
        <p:nvPicPr>
          <p:cNvPr id="24" name="图片 23"/>
          <p:cNvPicPr>
            <a:picLocks noChangeAspect="1"/>
          </p:cNvPicPr>
          <p:nvPr/>
        </p:nvPicPr>
        <p:blipFill>
          <a:blip r:embed="rId5">
            <a:clrChange>
              <a:clrFrom>
                <a:srgbClr val="FEFEFE"/>
              </a:clrFrom>
              <a:clrTo>
                <a:srgbClr val="FEFEFE">
                  <a:alpha val="0"/>
                </a:srgbClr>
              </a:clrTo>
            </a:clrChange>
          </a:blip>
          <a:stretch>
            <a:fillRect/>
          </a:stretch>
        </p:blipFill>
        <p:spPr>
          <a:xfrm>
            <a:off x="647832" y="3966988"/>
            <a:ext cx="3760758" cy="2497820"/>
          </a:xfrm>
          <a:prstGeom prst="rect">
            <a:avLst/>
          </a:prstGeom>
        </p:spPr>
      </p:pic>
      <p:pic>
        <p:nvPicPr>
          <p:cNvPr id="25" name="图片 24"/>
          <p:cNvPicPr>
            <a:picLocks noChangeAspect="1"/>
          </p:cNvPicPr>
          <p:nvPr/>
        </p:nvPicPr>
        <p:blipFill>
          <a:blip r:embed="rId6">
            <a:clrChange>
              <a:clrFrom>
                <a:srgbClr val="FEFEFE"/>
              </a:clrFrom>
              <a:clrTo>
                <a:srgbClr val="FEFEFE">
                  <a:alpha val="0"/>
                </a:srgbClr>
              </a:clrTo>
            </a:clrChange>
          </a:blip>
          <a:stretch>
            <a:fillRect/>
          </a:stretch>
        </p:blipFill>
        <p:spPr>
          <a:xfrm>
            <a:off x="4895164" y="4038673"/>
            <a:ext cx="3348266" cy="2132451"/>
          </a:xfrm>
          <a:prstGeom prst="rect">
            <a:avLst/>
          </a:prstGeom>
        </p:spPr>
      </p:pic>
      <p:sp>
        <p:nvSpPr>
          <p:cNvPr id="26" name="文本框 25"/>
          <p:cNvSpPr txBox="1"/>
          <p:nvPr/>
        </p:nvSpPr>
        <p:spPr>
          <a:xfrm>
            <a:off x="1756382" y="6351620"/>
            <a:ext cx="5477256" cy="369332"/>
          </a:xfrm>
          <a:prstGeom prst="rect">
            <a:avLst/>
          </a:prstGeom>
          <a:noFill/>
        </p:spPr>
        <p:txBody>
          <a:bodyPr wrap="square" rtlCol="0">
            <a:spAutoFit/>
          </a:bodyPr>
          <a:lstStyle/>
          <a:p>
            <a:r>
              <a:rPr lang="zh-CN" altLang="en-US" dirty="0" smtClean="0"/>
              <a:t>微结构气体探测器 </a:t>
            </a:r>
            <a:r>
              <a:rPr lang="en-US" altLang="zh-CN" dirty="0" smtClean="0"/>
              <a:t>MPGD</a:t>
            </a:r>
            <a:r>
              <a:rPr lang="zh-CN" altLang="en-US" dirty="0" smtClean="0"/>
              <a:t> </a:t>
            </a:r>
            <a:r>
              <a:rPr lang="en-US" altLang="zh-CN" dirty="0" err="1" smtClean="0"/>
              <a:t>MicroMegas</a:t>
            </a:r>
            <a:r>
              <a:rPr lang="en-US" altLang="zh-CN" dirty="0" smtClean="0"/>
              <a:t>(</a:t>
            </a:r>
            <a:r>
              <a:rPr lang="zh-CN" altLang="en-US" dirty="0" smtClean="0"/>
              <a:t>左</a:t>
            </a:r>
            <a:r>
              <a:rPr lang="en-US" altLang="zh-CN" dirty="0" smtClean="0"/>
              <a:t>)  GEM(</a:t>
            </a:r>
            <a:r>
              <a:rPr lang="zh-CN" altLang="en-US" dirty="0" smtClean="0"/>
              <a:t>右</a:t>
            </a:r>
            <a:r>
              <a:rPr lang="en-US" altLang="zh-CN" dirty="0" smtClean="0"/>
              <a:t>)</a:t>
            </a:r>
            <a:endParaRPr lang="zh-CN" altLang="en-US" dirty="0"/>
          </a:p>
        </p:txBody>
      </p:sp>
      <p:sp>
        <p:nvSpPr>
          <p:cNvPr id="9" name="文本框 8"/>
          <p:cNvSpPr txBox="1"/>
          <p:nvPr/>
        </p:nvSpPr>
        <p:spPr>
          <a:xfrm>
            <a:off x="4740648" y="1082938"/>
            <a:ext cx="2751074" cy="1323439"/>
          </a:xfrm>
          <a:prstGeom prst="rect">
            <a:avLst/>
          </a:prstGeom>
          <a:noFill/>
        </p:spPr>
        <p:txBody>
          <a:bodyPr wrap="none" rtlCol="0">
            <a:spAutoFit/>
          </a:bodyPr>
          <a:lstStyle/>
          <a:p>
            <a:r>
              <a:rPr lang="en-US" altLang="zh-CN" sz="2000" dirty="0" smtClean="0"/>
              <a:t>TPC</a:t>
            </a:r>
            <a:r>
              <a:rPr lang="zh-CN" altLang="en-US" sz="2000" dirty="0" smtClean="0"/>
              <a:t>时间投影室探测器</a:t>
            </a:r>
            <a:endParaRPr lang="en-US" altLang="zh-CN" sz="2000" dirty="0" smtClean="0"/>
          </a:p>
          <a:p>
            <a:r>
              <a:rPr lang="en-US" altLang="zh-CN" sz="2000" dirty="0" smtClean="0"/>
              <a:t>-</a:t>
            </a:r>
            <a:r>
              <a:rPr lang="zh-CN" altLang="en-US" sz="2000" dirty="0" smtClean="0"/>
              <a:t>三维径迹探测</a:t>
            </a:r>
            <a:endParaRPr lang="en-US" altLang="zh-CN" sz="2000" dirty="0" smtClean="0"/>
          </a:p>
          <a:p>
            <a:r>
              <a:rPr lang="en-US" altLang="zh-CN" sz="2000" dirty="0" smtClean="0"/>
              <a:t>-</a:t>
            </a:r>
            <a:r>
              <a:rPr lang="zh-CN" altLang="en-US" sz="2000" dirty="0" smtClean="0"/>
              <a:t>动量探测</a:t>
            </a:r>
            <a:endParaRPr lang="en-US" altLang="zh-CN" sz="2000" dirty="0" smtClean="0"/>
          </a:p>
          <a:p>
            <a:r>
              <a:rPr lang="en-US" altLang="zh-CN" sz="2000" dirty="0" smtClean="0"/>
              <a:t>-</a:t>
            </a:r>
            <a:r>
              <a:rPr lang="en-US" altLang="zh-CN" sz="2000" dirty="0" err="1" smtClean="0"/>
              <a:t>d</a:t>
            </a:r>
            <a:r>
              <a:rPr lang="en-US" altLang="zh-CN" sz="2000" i="1" dirty="0" err="1" smtClean="0"/>
              <a:t>E</a:t>
            </a:r>
            <a:r>
              <a:rPr lang="en-US" altLang="zh-CN" sz="2000" dirty="0" smtClean="0"/>
              <a:t>/d</a:t>
            </a:r>
            <a:r>
              <a:rPr lang="en-US" altLang="zh-CN" sz="2000" i="1" dirty="0" smtClean="0"/>
              <a:t>x</a:t>
            </a:r>
            <a:r>
              <a:rPr lang="en-US" altLang="zh-CN" sz="2000" dirty="0" smtClean="0"/>
              <a:t> </a:t>
            </a:r>
            <a:r>
              <a:rPr lang="zh-CN" altLang="en-US" sz="2000" dirty="0" smtClean="0"/>
              <a:t>探测</a:t>
            </a:r>
            <a:endParaRPr lang="zh-CN" altLang="en-US" sz="2000" dirty="0"/>
          </a:p>
        </p:txBody>
      </p:sp>
    </p:spTree>
    <p:extLst>
      <p:ext uri="{BB962C8B-B14F-4D97-AF65-F5344CB8AC3E}">
        <p14:creationId xmlns:p14="http://schemas.microsoft.com/office/powerpoint/2010/main" val="3524851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r>
              <a:rPr lang="zh-CN" altLang="en-US" dirty="0" smtClean="0"/>
              <a:t>研究背景</a:t>
            </a:r>
            <a:endParaRPr lang="zh-CN" altLang="en-US" dirty="0"/>
          </a:p>
        </p:txBody>
      </p:sp>
      <p:pic>
        <p:nvPicPr>
          <p:cNvPr id="11" name="图片 10"/>
          <p:cNvPicPr>
            <a:picLocks noChangeAspect="1"/>
          </p:cNvPicPr>
          <p:nvPr/>
        </p:nvPicPr>
        <p:blipFill>
          <a:blip r:embed="rId3">
            <a:clrChange>
              <a:clrFrom>
                <a:srgbClr val="FFFFFF"/>
              </a:clrFrom>
              <a:clrTo>
                <a:srgbClr val="FFFFFF">
                  <a:alpha val="0"/>
                </a:srgbClr>
              </a:clrTo>
            </a:clrChange>
          </a:blip>
          <a:stretch>
            <a:fillRect/>
          </a:stretch>
        </p:blipFill>
        <p:spPr>
          <a:xfrm>
            <a:off x="101594" y="2046479"/>
            <a:ext cx="4395596" cy="3700871"/>
          </a:xfrm>
          <a:prstGeom prst="rect">
            <a:avLst/>
          </a:prstGeom>
        </p:spPr>
      </p:pic>
      <p:sp>
        <p:nvSpPr>
          <p:cNvPr id="27" name="文本框 26"/>
          <p:cNvSpPr txBox="1"/>
          <p:nvPr/>
        </p:nvSpPr>
        <p:spPr>
          <a:xfrm>
            <a:off x="196364" y="1014962"/>
            <a:ext cx="8792717" cy="461665"/>
          </a:xfrm>
          <a:prstGeom prst="rect">
            <a:avLst/>
          </a:prstGeom>
          <a:noFill/>
          <a:ln>
            <a:noFill/>
          </a:ln>
        </p:spPr>
        <p:txBody>
          <a:bodyPr wrap="square" rtlCol="0">
            <a:spAutoFit/>
          </a:bodyPr>
          <a:lstStyle/>
          <a:p>
            <a:r>
              <a:rPr lang="en-US" altLang="zh-CN" sz="2400" dirty="0" smtClean="0"/>
              <a:t>TPC</a:t>
            </a:r>
            <a:r>
              <a:rPr lang="zh-CN" altLang="en-US" sz="2400" dirty="0" smtClean="0"/>
              <a:t>实际工作时其性能会受到其他因素影响（畸变）</a:t>
            </a:r>
            <a:endParaRPr lang="en-US" altLang="zh-CN" sz="2400" dirty="0" smtClean="0"/>
          </a:p>
        </p:txBody>
      </p:sp>
      <p:pic>
        <p:nvPicPr>
          <p:cNvPr id="3" name="图片 2"/>
          <p:cNvPicPr>
            <a:picLocks noChangeAspect="1"/>
          </p:cNvPicPr>
          <p:nvPr/>
        </p:nvPicPr>
        <p:blipFill>
          <a:blip r:embed="rId4">
            <a:clrChange>
              <a:clrFrom>
                <a:srgbClr val="FFFFFF"/>
              </a:clrFrom>
              <a:clrTo>
                <a:srgbClr val="FFFFFF">
                  <a:alpha val="0"/>
                </a:srgbClr>
              </a:clrTo>
            </a:clrChange>
          </a:blip>
          <a:stretch>
            <a:fillRect/>
          </a:stretch>
        </p:blipFill>
        <p:spPr>
          <a:xfrm>
            <a:off x="4389121" y="2041866"/>
            <a:ext cx="4808596" cy="3864500"/>
          </a:xfrm>
          <a:prstGeom prst="rect">
            <a:avLst/>
          </a:prstGeom>
        </p:spPr>
      </p:pic>
      <p:sp>
        <p:nvSpPr>
          <p:cNvPr id="6" name="文本框 5"/>
          <p:cNvSpPr txBox="1"/>
          <p:nvPr/>
        </p:nvSpPr>
        <p:spPr>
          <a:xfrm>
            <a:off x="637794" y="5764070"/>
            <a:ext cx="3056382" cy="369332"/>
          </a:xfrm>
          <a:prstGeom prst="rect">
            <a:avLst/>
          </a:prstGeom>
          <a:noFill/>
        </p:spPr>
        <p:txBody>
          <a:bodyPr wrap="square" rtlCol="0">
            <a:spAutoFit/>
          </a:bodyPr>
          <a:lstStyle/>
          <a:p>
            <a:r>
              <a:rPr lang="en-US" altLang="zh-CN" dirty="0" smtClean="0"/>
              <a:t>ALICE-TPC </a:t>
            </a:r>
            <a:r>
              <a:rPr lang="zh-CN" altLang="en-US" dirty="0" smtClean="0"/>
              <a:t>漂移速度不均匀</a:t>
            </a:r>
            <a:endParaRPr lang="zh-CN" altLang="en-US" dirty="0"/>
          </a:p>
        </p:txBody>
      </p:sp>
      <p:sp>
        <p:nvSpPr>
          <p:cNvPr id="7" name="文本框 6"/>
          <p:cNvSpPr txBox="1"/>
          <p:nvPr/>
        </p:nvSpPr>
        <p:spPr>
          <a:xfrm>
            <a:off x="5040779" y="5906366"/>
            <a:ext cx="4115329" cy="369332"/>
          </a:xfrm>
          <a:prstGeom prst="rect">
            <a:avLst/>
          </a:prstGeom>
          <a:noFill/>
        </p:spPr>
        <p:txBody>
          <a:bodyPr wrap="square" rtlCol="0">
            <a:spAutoFit/>
          </a:bodyPr>
          <a:lstStyle/>
          <a:p>
            <a:r>
              <a:rPr lang="en-US" altLang="zh-CN" dirty="0" smtClean="0"/>
              <a:t>CEPC-TPC </a:t>
            </a:r>
            <a:r>
              <a:rPr lang="zh-CN" altLang="en-US" dirty="0" smtClean="0"/>
              <a:t>空间电荷引起的径迹畸变</a:t>
            </a:r>
            <a:endParaRPr lang="zh-CN" altLang="en-US" dirty="0"/>
          </a:p>
        </p:txBody>
      </p:sp>
    </p:spTree>
    <p:extLst>
      <p:ext uri="{BB962C8B-B14F-4D97-AF65-F5344CB8AC3E}">
        <p14:creationId xmlns:p14="http://schemas.microsoft.com/office/powerpoint/2010/main" val="2760454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r>
              <a:rPr lang="zh-CN" altLang="en-US" dirty="0" smtClean="0"/>
              <a:t>研究背景</a:t>
            </a:r>
            <a:endParaRPr lang="zh-CN" altLang="en-US" dirty="0"/>
          </a:p>
        </p:txBody>
      </p:sp>
      <p:grpSp>
        <p:nvGrpSpPr>
          <p:cNvPr id="16" name="组合 15"/>
          <p:cNvGrpSpPr/>
          <p:nvPr/>
        </p:nvGrpSpPr>
        <p:grpSpPr>
          <a:xfrm>
            <a:off x="201390" y="4738557"/>
            <a:ext cx="8495018" cy="1944907"/>
            <a:chOff x="308991" y="2451047"/>
            <a:chExt cx="8001938" cy="1944907"/>
          </a:xfrm>
        </p:grpSpPr>
        <mc:AlternateContent xmlns:mc="http://schemas.openxmlformats.org/markup-compatibility/2006" xmlns:a14="http://schemas.microsoft.com/office/drawing/2010/main">
          <mc:Choice Requires="a14">
            <p:sp>
              <p:nvSpPr>
                <p:cNvPr id="17" name="文本框 16"/>
                <p:cNvSpPr txBox="1"/>
                <p:nvPr/>
              </p:nvSpPr>
              <p:spPr>
                <a:xfrm>
                  <a:off x="308991" y="2451047"/>
                  <a:ext cx="7542909" cy="680764"/>
                </a:xfrm>
                <a:prstGeom prst="rect">
                  <a:avLst/>
                </a:prstGeom>
                <a:noFill/>
              </p:spPr>
              <p:txBody>
                <a:bodyPr wrap="none" rtlCol="0">
                  <a:spAutoFit/>
                </a:bodyPr>
                <a:lstStyle/>
                <a:p>
                  <a14:m>
                    <m:oMath xmlns:m="http://schemas.openxmlformats.org/officeDocument/2006/math">
                      <m:acc>
                        <m:accPr>
                          <m:chr m:val="⃗"/>
                          <m:ctrlPr>
                            <a:rPr lang="en-US" altLang="zh-CN" sz="2000" i="1" smtClean="0">
                              <a:latin typeface="Cambria Math" panose="02040503050406030204" pitchFamily="18" charset="0"/>
                            </a:rPr>
                          </m:ctrlPr>
                        </m:accPr>
                        <m:e>
                          <m:r>
                            <a:rPr lang="en-US" altLang="zh-CN" sz="2000" i="1" smtClean="0">
                              <a:latin typeface="Cambria Math" panose="02040503050406030204" pitchFamily="18" charset="0"/>
                            </a:rPr>
                            <m:t>𝑣</m:t>
                          </m:r>
                          <m:r>
                            <a:rPr lang="en-US" altLang="zh-CN" sz="2000" b="0" i="1" baseline="-25000" smtClean="0">
                              <a:latin typeface="Cambria Math" panose="02040503050406030204" pitchFamily="18" charset="0"/>
                            </a:rPr>
                            <m:t>𝑥</m:t>
                          </m:r>
                        </m:e>
                      </m:acc>
                      <m:r>
                        <a:rPr lang="en-US" altLang="zh-CN" sz="2000" i="1" smtClean="0">
                          <a:latin typeface="Cambria Math" panose="02040503050406030204" pitchFamily="18" charset="0"/>
                        </a:rPr>
                        <m:t>=</m:t>
                      </m:r>
                      <m:r>
                        <a:rPr lang="en-US" altLang="zh-CN" sz="2000" b="0" i="1" smtClean="0">
                          <a:latin typeface="Cambria Math" panose="02040503050406030204" pitchFamily="18" charset="0"/>
                        </a:rPr>
                        <m:t>−</m:t>
                      </m:r>
                      <m:f>
                        <m:fPr>
                          <m:ctrlPr>
                            <a:rPr lang="en-US" altLang="zh-CN" sz="2000" b="0" i="1" smtClean="0">
                              <a:latin typeface="Cambria Math" panose="02040503050406030204" pitchFamily="18" charset="0"/>
                            </a:rPr>
                          </m:ctrlPr>
                        </m:fPr>
                        <m:num>
                          <m:r>
                            <a:rPr lang="zh-CN" altLang="en-US" sz="2000" b="0" i="1" smtClean="0">
                              <a:latin typeface="Cambria Math" panose="02040503050406030204" pitchFamily="18" charset="0"/>
                            </a:rPr>
                            <m:t>𝜇</m:t>
                          </m:r>
                        </m:num>
                        <m:den>
                          <m:r>
                            <a:rPr lang="en-US" altLang="zh-CN" sz="2000" b="0" i="1" smtClean="0">
                              <a:latin typeface="Cambria Math" panose="02040503050406030204" pitchFamily="18" charset="0"/>
                            </a:rPr>
                            <m:t>1+</m:t>
                          </m:r>
                          <m:sSup>
                            <m:sSupPr>
                              <m:ctrlPr>
                                <a:rPr lang="en-US" altLang="zh-CN" sz="2000" b="0" i="1" smtClean="0">
                                  <a:latin typeface="Cambria Math" panose="02040503050406030204" pitchFamily="18" charset="0"/>
                                </a:rPr>
                              </m:ctrlPr>
                            </m:sSupPr>
                            <m:e>
                              <m:d>
                                <m:dPr>
                                  <m:ctrlPr>
                                    <a:rPr lang="en-US" altLang="zh-CN" sz="2000" b="0" i="1" smtClean="0">
                                      <a:latin typeface="Cambria Math" panose="02040503050406030204" pitchFamily="18" charset="0"/>
                                    </a:rPr>
                                  </m:ctrlPr>
                                </m:dPr>
                                <m:e>
                                  <m:r>
                                    <a:rPr lang="zh-CN" altLang="en-US" sz="2000" i="1">
                                      <a:latin typeface="Cambria Math" panose="02040503050406030204" pitchFamily="18" charset="0"/>
                                    </a:rPr>
                                    <m:t>𝜔𝜏</m:t>
                                  </m:r>
                                </m:e>
                              </m:d>
                            </m:e>
                            <m:sup>
                              <m:r>
                                <a:rPr lang="en-US" altLang="zh-CN" sz="2000" b="0" i="1" smtClean="0">
                                  <a:latin typeface="Cambria Math" panose="02040503050406030204" pitchFamily="18" charset="0"/>
                                </a:rPr>
                                <m:t>2</m:t>
                              </m:r>
                            </m:sup>
                          </m:sSup>
                        </m:den>
                      </m:f>
                      <m:r>
                        <a:rPr lang="en-US" altLang="zh-CN" sz="2000" b="0" i="1" smtClean="0">
                          <a:latin typeface="Cambria Math" panose="02040503050406030204" pitchFamily="18" charset="0"/>
                        </a:rPr>
                        <m:t>[</m:t>
                      </m:r>
                      <m:r>
                        <a:rPr lang="en-US" altLang="zh-CN" sz="2000" b="0" i="1" smtClean="0">
                          <a:latin typeface="Cambria Math" panose="02040503050406030204" pitchFamily="18" charset="0"/>
                        </a:rPr>
                        <m:t>𝐸𝑥</m:t>
                      </m:r>
                      <m:r>
                        <a:rPr lang="en-US" altLang="zh-CN" sz="2000" b="0" i="1" smtClean="0">
                          <a:latin typeface="Cambria Math" panose="02040503050406030204" pitchFamily="18" charset="0"/>
                        </a:rPr>
                        <m:t>−</m:t>
                      </m:r>
                      <m:f>
                        <m:fPr>
                          <m:ctrlPr>
                            <a:rPr lang="en-US" altLang="zh-CN" sz="2000" b="0" i="1" smtClean="0">
                              <a:latin typeface="Cambria Math" panose="02040503050406030204" pitchFamily="18" charset="0"/>
                            </a:rPr>
                          </m:ctrlPr>
                        </m:fPr>
                        <m:num>
                          <m:r>
                            <a:rPr lang="zh-CN" altLang="en-US" sz="2000" i="1">
                              <a:latin typeface="Cambria Math" panose="02040503050406030204" pitchFamily="18" charset="0"/>
                            </a:rPr>
                            <m:t>𝜔𝜏</m:t>
                          </m:r>
                        </m:num>
                        <m:den>
                          <m:d>
                            <m:dPr>
                              <m:begChr m:val="|"/>
                              <m:endChr m:val="|"/>
                              <m:ctrlPr>
                                <a:rPr lang="en-US" altLang="zh-CN" sz="2000" i="1">
                                  <a:latin typeface="Cambria Math" panose="02040503050406030204" pitchFamily="18" charset="0"/>
                                </a:rPr>
                              </m:ctrlPr>
                            </m:dPr>
                            <m:e>
                              <m:acc>
                                <m:accPr>
                                  <m:chr m:val="⃗"/>
                                  <m:ctrlPr>
                                    <a:rPr lang="en-US" altLang="zh-CN" sz="2000" i="1" smtClean="0">
                                      <a:latin typeface="Cambria Math" panose="02040503050406030204" pitchFamily="18" charset="0"/>
                                    </a:rPr>
                                  </m:ctrlPr>
                                </m:accPr>
                                <m:e>
                                  <m:r>
                                    <a:rPr lang="en-US" altLang="zh-CN" sz="2000" i="1">
                                      <a:latin typeface="Cambria Math" panose="02040503050406030204" pitchFamily="18" charset="0"/>
                                    </a:rPr>
                                    <m:t>𝐵</m:t>
                                  </m:r>
                                </m:e>
                              </m:acc>
                            </m:e>
                          </m:d>
                        </m:den>
                      </m:f>
                      <m:d>
                        <m:dPr>
                          <m:ctrlPr>
                            <a:rPr lang="en-US" altLang="zh-CN" sz="2000" b="0" i="1" smtClean="0">
                              <a:latin typeface="Cambria Math" panose="02040503050406030204" pitchFamily="18" charset="0"/>
                            </a:rPr>
                          </m:ctrlPr>
                        </m:dPr>
                        <m:e>
                          <m:r>
                            <a:rPr lang="en-US" altLang="zh-CN" sz="2000" b="0" i="1" smtClean="0">
                              <a:latin typeface="Cambria Math" panose="02040503050406030204" pitchFamily="18" charset="0"/>
                            </a:rPr>
                            <m:t>𝐸</m:t>
                          </m:r>
                          <m:r>
                            <a:rPr lang="en-US" altLang="zh-CN" sz="2000" b="0" i="1" baseline="-25000" smtClean="0">
                              <a:latin typeface="Cambria Math" panose="02040503050406030204" pitchFamily="18" charset="0"/>
                            </a:rPr>
                            <m:t>𝑦</m:t>
                          </m:r>
                          <m:r>
                            <a:rPr lang="en-US" altLang="zh-CN" sz="2000" b="0" i="1" smtClean="0">
                              <a:latin typeface="Cambria Math" panose="02040503050406030204" pitchFamily="18" charset="0"/>
                            </a:rPr>
                            <m:t>𝐵</m:t>
                          </m:r>
                          <m:r>
                            <a:rPr lang="en-US" altLang="zh-CN" sz="2000" b="0" i="1" baseline="-25000" smtClean="0">
                              <a:latin typeface="Cambria Math" panose="02040503050406030204" pitchFamily="18" charset="0"/>
                            </a:rPr>
                            <m:t>𝑧</m:t>
                          </m:r>
                          <m:r>
                            <a:rPr lang="en-US" altLang="zh-CN" sz="2000" b="0" i="1" smtClean="0">
                              <a:latin typeface="Cambria Math" panose="02040503050406030204" pitchFamily="18" charset="0"/>
                            </a:rPr>
                            <m:t>−</m:t>
                          </m:r>
                          <m:r>
                            <a:rPr lang="en-US" altLang="zh-CN" sz="2000" b="0" i="1" smtClean="0">
                              <a:latin typeface="Cambria Math" panose="02040503050406030204" pitchFamily="18" charset="0"/>
                            </a:rPr>
                            <m:t>𝐸𝑧𝐵𝑦</m:t>
                          </m:r>
                        </m:e>
                      </m:d>
                      <m:r>
                        <a:rPr lang="en-US" altLang="zh-CN" sz="2000" b="0" i="1" smtClean="0">
                          <a:latin typeface="Cambria Math" panose="02040503050406030204" pitchFamily="18" charset="0"/>
                        </a:rPr>
                        <m:t>+</m:t>
                      </m:r>
                      <m:f>
                        <m:fPr>
                          <m:ctrlPr>
                            <a:rPr lang="en-US" altLang="zh-CN" sz="2000" i="1">
                              <a:latin typeface="Cambria Math" panose="02040503050406030204" pitchFamily="18" charset="0"/>
                            </a:rPr>
                          </m:ctrlPr>
                        </m:fPr>
                        <m:num>
                          <m:sSup>
                            <m:sSupPr>
                              <m:ctrlPr>
                                <a:rPr lang="en-US" altLang="zh-CN" sz="2000" i="1" smtClean="0">
                                  <a:latin typeface="Cambria Math" panose="02040503050406030204" pitchFamily="18" charset="0"/>
                                </a:rPr>
                              </m:ctrlPr>
                            </m:sSupPr>
                            <m:e>
                              <m:r>
                                <a:rPr lang="zh-CN" altLang="en-US" sz="2000" i="1">
                                  <a:latin typeface="Cambria Math" panose="02040503050406030204" pitchFamily="18" charset="0"/>
                                </a:rPr>
                                <m:t>𝜔𝜏</m:t>
                              </m:r>
                            </m:e>
                            <m:sup>
                              <m:r>
                                <a:rPr lang="en-US" altLang="zh-CN" sz="2000" b="0" i="1" smtClean="0">
                                  <a:latin typeface="Cambria Math" panose="02040503050406030204" pitchFamily="18" charset="0"/>
                                </a:rPr>
                                <m:t>2</m:t>
                              </m:r>
                            </m:sup>
                          </m:sSup>
                        </m:num>
                        <m:den>
                          <m:sSup>
                            <m:sSupPr>
                              <m:ctrlPr>
                                <a:rPr lang="en-US" altLang="zh-CN" sz="2000" i="1" smtClean="0">
                                  <a:latin typeface="Cambria Math" panose="02040503050406030204" pitchFamily="18" charset="0"/>
                                </a:rPr>
                              </m:ctrlPr>
                            </m:sSupPr>
                            <m:e>
                              <m:d>
                                <m:dPr>
                                  <m:begChr m:val="|"/>
                                  <m:endChr m:val="|"/>
                                  <m:ctrlPr>
                                    <a:rPr lang="en-US" altLang="zh-CN" sz="2000" i="1">
                                      <a:latin typeface="Cambria Math" panose="02040503050406030204" pitchFamily="18" charset="0"/>
                                    </a:rPr>
                                  </m:ctrlPr>
                                </m:dPr>
                                <m:e>
                                  <m:acc>
                                    <m:accPr>
                                      <m:chr m:val="⃗"/>
                                      <m:ctrlPr>
                                        <a:rPr lang="en-US" altLang="zh-CN" sz="2000" i="1">
                                          <a:latin typeface="Cambria Math" panose="02040503050406030204" pitchFamily="18" charset="0"/>
                                        </a:rPr>
                                      </m:ctrlPr>
                                    </m:accPr>
                                    <m:e>
                                      <m:r>
                                        <a:rPr lang="en-US" altLang="zh-CN" sz="2000" i="1">
                                          <a:latin typeface="Cambria Math" panose="02040503050406030204" pitchFamily="18" charset="0"/>
                                        </a:rPr>
                                        <m:t>𝐵</m:t>
                                      </m:r>
                                    </m:e>
                                  </m:acc>
                                </m:e>
                              </m:d>
                            </m:e>
                            <m:sup>
                              <m:r>
                                <a:rPr lang="en-US" altLang="zh-CN" sz="2000" b="0" i="1" smtClean="0">
                                  <a:latin typeface="Cambria Math" panose="02040503050406030204" pitchFamily="18" charset="0"/>
                                </a:rPr>
                                <m:t>2</m:t>
                              </m:r>
                            </m:sup>
                          </m:sSup>
                        </m:den>
                      </m:f>
                      <m:r>
                        <a:rPr lang="en-US" altLang="zh-CN" sz="2000" i="1" smtClean="0">
                          <a:latin typeface="Cambria Math" panose="02040503050406030204" pitchFamily="18" charset="0"/>
                        </a:rPr>
                        <m:t> </m:t>
                      </m:r>
                      <m:d>
                        <m:dPr>
                          <m:ctrlPr>
                            <a:rPr lang="en-US" altLang="zh-CN" sz="2000" b="0" i="1" smtClean="0">
                              <a:latin typeface="Cambria Math" panose="02040503050406030204" pitchFamily="18" charset="0"/>
                            </a:rPr>
                          </m:ctrlPr>
                        </m:dPr>
                        <m:e>
                          <m:r>
                            <a:rPr lang="en-US" altLang="zh-CN" sz="2000" i="1" smtClean="0">
                              <a:latin typeface="Cambria Math" panose="02040503050406030204" pitchFamily="18" charset="0"/>
                            </a:rPr>
                            <m:t>𝐸</m:t>
                          </m:r>
                          <m:r>
                            <a:rPr lang="en-US" altLang="zh-CN" sz="2000" b="0" i="1" baseline="-25000" smtClean="0">
                              <a:latin typeface="Cambria Math" panose="02040503050406030204" pitchFamily="18" charset="0"/>
                            </a:rPr>
                            <m:t>𝑥</m:t>
                          </m:r>
                          <m:r>
                            <a:rPr lang="en-US" altLang="zh-CN" sz="2000" b="0" i="1" smtClean="0">
                              <a:latin typeface="Cambria Math" panose="02040503050406030204" pitchFamily="18" charset="0"/>
                            </a:rPr>
                            <m:t>𝐵</m:t>
                          </m:r>
                          <m:r>
                            <a:rPr lang="en-US" altLang="zh-CN" sz="2000" b="0" i="1" baseline="-25000" smtClean="0">
                              <a:latin typeface="Cambria Math" panose="02040503050406030204" pitchFamily="18" charset="0"/>
                            </a:rPr>
                            <m:t>𝑥</m:t>
                          </m:r>
                          <m:r>
                            <a:rPr lang="en-US" altLang="zh-CN" sz="2000" b="0" i="1" smtClean="0">
                              <a:latin typeface="Cambria Math" panose="02040503050406030204" pitchFamily="18" charset="0"/>
                            </a:rPr>
                            <m:t>+</m:t>
                          </m:r>
                          <m:r>
                            <a:rPr lang="en-US" altLang="zh-CN" sz="2000" b="0" i="1" smtClean="0">
                              <a:latin typeface="Cambria Math" panose="02040503050406030204" pitchFamily="18" charset="0"/>
                            </a:rPr>
                            <m:t>𝐸𝑦𝐵𝑦</m:t>
                          </m:r>
                          <m:r>
                            <a:rPr lang="en-US" altLang="zh-CN" sz="2000" b="0" i="1" smtClean="0">
                              <a:latin typeface="Cambria Math" panose="02040503050406030204" pitchFamily="18" charset="0"/>
                            </a:rPr>
                            <m:t>+</m:t>
                          </m:r>
                          <m:r>
                            <a:rPr lang="en-US" altLang="zh-CN" sz="2000" b="0" i="1" smtClean="0">
                              <a:latin typeface="Cambria Math" panose="02040503050406030204" pitchFamily="18" charset="0"/>
                            </a:rPr>
                            <m:t>𝐸𝑧𝐵𝑧</m:t>
                          </m:r>
                        </m:e>
                      </m:d>
                      <m:r>
                        <a:rPr lang="en-US" altLang="zh-CN" sz="2000" b="0" i="1" smtClean="0">
                          <a:latin typeface="Cambria Math" panose="02040503050406030204" pitchFamily="18" charset="0"/>
                        </a:rPr>
                        <m:t>𝐵</m:t>
                      </m:r>
                      <m:r>
                        <a:rPr lang="en-US" altLang="zh-CN" sz="2000" b="0" i="1" baseline="-25000" smtClean="0">
                          <a:latin typeface="Cambria Math" panose="02040503050406030204" pitchFamily="18" charset="0"/>
                        </a:rPr>
                        <m:t>𝑥</m:t>
                      </m:r>
                    </m:oMath>
                  </a14:m>
                  <a:r>
                    <a:rPr lang="en-US" altLang="zh-CN" sz="2000" dirty="0" smtClean="0"/>
                    <a:t>]</a:t>
                  </a:r>
                  <a:endParaRPr lang="zh-CN" altLang="en-US" sz="2000" dirty="0"/>
                </a:p>
              </p:txBody>
            </p:sp>
          </mc:Choice>
          <mc:Fallback xmlns="">
            <p:sp>
              <p:nvSpPr>
                <p:cNvPr id="17" name="文本框 16"/>
                <p:cNvSpPr txBox="1">
                  <a:spLocks noRot="1" noChangeAspect="1" noMove="1" noResize="1" noEditPoints="1" noAdjustHandles="1" noChangeArrowheads="1" noChangeShapeType="1" noTextEdit="1"/>
                </p:cNvSpPr>
                <p:nvPr/>
              </p:nvSpPr>
              <p:spPr>
                <a:xfrm>
                  <a:off x="308991" y="2451047"/>
                  <a:ext cx="7542909" cy="680764"/>
                </a:xfrm>
                <a:prstGeom prst="rect">
                  <a:avLst/>
                </a:prstGeom>
                <a:blipFill>
                  <a:blip r:embed="rId3"/>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8" name="文本框 17"/>
                <p:cNvSpPr txBox="1"/>
                <p:nvPr/>
              </p:nvSpPr>
              <p:spPr>
                <a:xfrm>
                  <a:off x="313883" y="3066284"/>
                  <a:ext cx="7538018" cy="680764"/>
                </a:xfrm>
                <a:prstGeom prst="rect">
                  <a:avLst/>
                </a:prstGeom>
                <a:noFill/>
              </p:spPr>
              <p:txBody>
                <a:bodyPr wrap="none" rtlCol="0">
                  <a:spAutoFit/>
                </a:bodyPr>
                <a:lstStyle/>
                <a:p>
                  <a14:m>
                    <m:oMath xmlns:m="http://schemas.openxmlformats.org/officeDocument/2006/math">
                      <m:acc>
                        <m:accPr>
                          <m:chr m:val="⃗"/>
                          <m:ctrlPr>
                            <a:rPr lang="en-US" altLang="zh-CN" sz="2000" i="1" smtClean="0">
                              <a:latin typeface="Cambria Math" panose="02040503050406030204" pitchFamily="18" charset="0"/>
                            </a:rPr>
                          </m:ctrlPr>
                        </m:accPr>
                        <m:e>
                          <m:r>
                            <a:rPr lang="en-US" altLang="zh-CN" sz="2000" i="1" smtClean="0">
                              <a:latin typeface="Cambria Math" panose="02040503050406030204" pitchFamily="18" charset="0"/>
                            </a:rPr>
                            <m:t>𝑣</m:t>
                          </m:r>
                          <m:r>
                            <a:rPr lang="en-US" altLang="zh-CN" sz="2000" b="0" i="1" baseline="-25000" smtClean="0">
                              <a:latin typeface="Cambria Math" panose="02040503050406030204" pitchFamily="18" charset="0"/>
                            </a:rPr>
                            <m:t>𝑦</m:t>
                          </m:r>
                        </m:e>
                      </m:acc>
                      <m:r>
                        <a:rPr lang="en-US" altLang="zh-CN" sz="2000" i="1" smtClean="0">
                          <a:latin typeface="Cambria Math" panose="02040503050406030204" pitchFamily="18" charset="0"/>
                        </a:rPr>
                        <m:t>=</m:t>
                      </m:r>
                      <m:r>
                        <a:rPr lang="en-US" altLang="zh-CN" sz="2000" b="0" i="1" smtClean="0">
                          <a:latin typeface="Cambria Math" panose="02040503050406030204" pitchFamily="18" charset="0"/>
                        </a:rPr>
                        <m:t>−</m:t>
                      </m:r>
                      <m:f>
                        <m:fPr>
                          <m:ctrlPr>
                            <a:rPr lang="en-US" altLang="zh-CN" sz="2000" b="0" i="1" smtClean="0">
                              <a:latin typeface="Cambria Math" panose="02040503050406030204" pitchFamily="18" charset="0"/>
                            </a:rPr>
                          </m:ctrlPr>
                        </m:fPr>
                        <m:num>
                          <m:r>
                            <a:rPr lang="zh-CN" altLang="en-US" sz="2000" b="0" i="1" smtClean="0">
                              <a:latin typeface="Cambria Math" panose="02040503050406030204" pitchFamily="18" charset="0"/>
                            </a:rPr>
                            <m:t>𝜇</m:t>
                          </m:r>
                        </m:num>
                        <m:den>
                          <m:r>
                            <a:rPr lang="en-US" altLang="zh-CN" sz="2000" b="0" i="1" smtClean="0">
                              <a:latin typeface="Cambria Math" panose="02040503050406030204" pitchFamily="18" charset="0"/>
                            </a:rPr>
                            <m:t>1+</m:t>
                          </m:r>
                          <m:sSup>
                            <m:sSupPr>
                              <m:ctrlPr>
                                <a:rPr lang="en-US" altLang="zh-CN" sz="2000" b="0" i="1" smtClean="0">
                                  <a:latin typeface="Cambria Math" panose="02040503050406030204" pitchFamily="18" charset="0"/>
                                </a:rPr>
                              </m:ctrlPr>
                            </m:sSupPr>
                            <m:e>
                              <m:d>
                                <m:dPr>
                                  <m:ctrlPr>
                                    <a:rPr lang="en-US" altLang="zh-CN" sz="2000" b="0" i="1" smtClean="0">
                                      <a:latin typeface="Cambria Math" panose="02040503050406030204" pitchFamily="18" charset="0"/>
                                    </a:rPr>
                                  </m:ctrlPr>
                                </m:dPr>
                                <m:e>
                                  <m:r>
                                    <a:rPr lang="zh-CN" altLang="en-US" sz="2000" i="1">
                                      <a:latin typeface="Cambria Math" panose="02040503050406030204" pitchFamily="18" charset="0"/>
                                    </a:rPr>
                                    <m:t>𝜔𝜏</m:t>
                                  </m:r>
                                </m:e>
                              </m:d>
                            </m:e>
                            <m:sup>
                              <m:r>
                                <a:rPr lang="en-US" altLang="zh-CN" sz="2000" b="0" i="1" smtClean="0">
                                  <a:latin typeface="Cambria Math" panose="02040503050406030204" pitchFamily="18" charset="0"/>
                                </a:rPr>
                                <m:t>2</m:t>
                              </m:r>
                            </m:sup>
                          </m:sSup>
                        </m:den>
                      </m:f>
                      <m:r>
                        <a:rPr lang="en-US" altLang="zh-CN" sz="2000" b="0" i="1" smtClean="0">
                          <a:latin typeface="Cambria Math" panose="02040503050406030204" pitchFamily="18" charset="0"/>
                        </a:rPr>
                        <m:t>[</m:t>
                      </m:r>
                      <m:r>
                        <a:rPr lang="en-US" altLang="zh-CN" sz="2000" b="0" i="1" smtClean="0">
                          <a:latin typeface="Cambria Math" panose="02040503050406030204" pitchFamily="18" charset="0"/>
                        </a:rPr>
                        <m:t>𝐸𝑦</m:t>
                      </m:r>
                      <m:r>
                        <a:rPr lang="en-US" altLang="zh-CN" sz="2000" b="0" i="1" smtClean="0">
                          <a:latin typeface="Cambria Math" panose="02040503050406030204" pitchFamily="18" charset="0"/>
                        </a:rPr>
                        <m:t>−</m:t>
                      </m:r>
                      <m:f>
                        <m:fPr>
                          <m:ctrlPr>
                            <a:rPr lang="en-US" altLang="zh-CN" sz="2000" b="0" i="1" smtClean="0">
                              <a:latin typeface="Cambria Math" panose="02040503050406030204" pitchFamily="18" charset="0"/>
                            </a:rPr>
                          </m:ctrlPr>
                        </m:fPr>
                        <m:num>
                          <m:r>
                            <a:rPr lang="zh-CN" altLang="en-US" sz="2000" i="1">
                              <a:latin typeface="Cambria Math" panose="02040503050406030204" pitchFamily="18" charset="0"/>
                            </a:rPr>
                            <m:t>𝜔𝜏</m:t>
                          </m:r>
                        </m:num>
                        <m:den>
                          <m:d>
                            <m:dPr>
                              <m:begChr m:val="|"/>
                              <m:endChr m:val="|"/>
                              <m:ctrlPr>
                                <a:rPr lang="en-US" altLang="zh-CN" sz="2000" i="1">
                                  <a:latin typeface="Cambria Math" panose="02040503050406030204" pitchFamily="18" charset="0"/>
                                </a:rPr>
                              </m:ctrlPr>
                            </m:dPr>
                            <m:e>
                              <m:acc>
                                <m:accPr>
                                  <m:chr m:val="⃗"/>
                                  <m:ctrlPr>
                                    <a:rPr lang="en-US" altLang="zh-CN" sz="2000" i="1" smtClean="0">
                                      <a:latin typeface="Cambria Math" panose="02040503050406030204" pitchFamily="18" charset="0"/>
                                    </a:rPr>
                                  </m:ctrlPr>
                                </m:accPr>
                                <m:e>
                                  <m:r>
                                    <a:rPr lang="en-US" altLang="zh-CN" sz="2000" i="1">
                                      <a:latin typeface="Cambria Math" panose="02040503050406030204" pitchFamily="18" charset="0"/>
                                    </a:rPr>
                                    <m:t>𝐵</m:t>
                                  </m:r>
                                </m:e>
                              </m:acc>
                            </m:e>
                          </m:d>
                        </m:den>
                      </m:f>
                      <m:d>
                        <m:dPr>
                          <m:ctrlPr>
                            <a:rPr lang="en-US" altLang="zh-CN" sz="2000" b="0" i="1" smtClean="0">
                              <a:latin typeface="Cambria Math" panose="02040503050406030204" pitchFamily="18" charset="0"/>
                            </a:rPr>
                          </m:ctrlPr>
                        </m:dPr>
                        <m:e>
                          <m:r>
                            <a:rPr lang="en-US" altLang="zh-CN" sz="2000" b="0" i="1" smtClean="0">
                              <a:latin typeface="Cambria Math" panose="02040503050406030204" pitchFamily="18" charset="0"/>
                            </a:rPr>
                            <m:t>𝐸</m:t>
                          </m:r>
                          <m:r>
                            <a:rPr lang="en-US" altLang="zh-CN" sz="2000" b="0" i="1" baseline="-25000" smtClean="0">
                              <a:latin typeface="Cambria Math" panose="02040503050406030204" pitchFamily="18" charset="0"/>
                            </a:rPr>
                            <m:t>𝑧</m:t>
                          </m:r>
                          <m:r>
                            <a:rPr lang="en-US" altLang="zh-CN" sz="2000" b="0" i="1" smtClean="0">
                              <a:latin typeface="Cambria Math" panose="02040503050406030204" pitchFamily="18" charset="0"/>
                            </a:rPr>
                            <m:t>𝐵</m:t>
                          </m:r>
                          <m:r>
                            <a:rPr lang="en-US" altLang="zh-CN" sz="2000" b="0" i="1" baseline="-25000" smtClean="0">
                              <a:latin typeface="Cambria Math" panose="02040503050406030204" pitchFamily="18" charset="0"/>
                            </a:rPr>
                            <m:t>𝑥</m:t>
                          </m:r>
                          <m:r>
                            <a:rPr lang="en-US" altLang="zh-CN" sz="2000" b="0" i="1" smtClean="0">
                              <a:latin typeface="Cambria Math" panose="02040503050406030204" pitchFamily="18" charset="0"/>
                            </a:rPr>
                            <m:t>−</m:t>
                          </m:r>
                          <m:r>
                            <a:rPr lang="en-US" altLang="zh-CN" sz="2000" b="0" i="1" smtClean="0">
                              <a:latin typeface="Cambria Math" panose="02040503050406030204" pitchFamily="18" charset="0"/>
                            </a:rPr>
                            <m:t>𝐸𝑥𝐵𝑧</m:t>
                          </m:r>
                        </m:e>
                      </m:d>
                      <m:r>
                        <a:rPr lang="en-US" altLang="zh-CN" sz="2000" b="0" i="1" smtClean="0">
                          <a:latin typeface="Cambria Math" panose="02040503050406030204" pitchFamily="18" charset="0"/>
                        </a:rPr>
                        <m:t>+</m:t>
                      </m:r>
                      <m:f>
                        <m:fPr>
                          <m:ctrlPr>
                            <a:rPr lang="en-US" altLang="zh-CN" sz="2000" i="1">
                              <a:latin typeface="Cambria Math" panose="02040503050406030204" pitchFamily="18" charset="0"/>
                            </a:rPr>
                          </m:ctrlPr>
                        </m:fPr>
                        <m:num>
                          <m:sSup>
                            <m:sSupPr>
                              <m:ctrlPr>
                                <a:rPr lang="en-US" altLang="zh-CN" sz="2000" i="1" smtClean="0">
                                  <a:latin typeface="Cambria Math" panose="02040503050406030204" pitchFamily="18" charset="0"/>
                                </a:rPr>
                              </m:ctrlPr>
                            </m:sSupPr>
                            <m:e>
                              <m:r>
                                <a:rPr lang="zh-CN" altLang="en-US" sz="2000" i="1">
                                  <a:latin typeface="Cambria Math" panose="02040503050406030204" pitchFamily="18" charset="0"/>
                                </a:rPr>
                                <m:t>𝜔𝜏</m:t>
                              </m:r>
                            </m:e>
                            <m:sup>
                              <m:r>
                                <a:rPr lang="en-US" altLang="zh-CN" sz="2000" b="0" i="1" smtClean="0">
                                  <a:latin typeface="Cambria Math" panose="02040503050406030204" pitchFamily="18" charset="0"/>
                                </a:rPr>
                                <m:t>2</m:t>
                              </m:r>
                            </m:sup>
                          </m:sSup>
                        </m:num>
                        <m:den>
                          <m:sSup>
                            <m:sSupPr>
                              <m:ctrlPr>
                                <a:rPr lang="en-US" altLang="zh-CN" sz="2000" i="1" smtClean="0">
                                  <a:latin typeface="Cambria Math" panose="02040503050406030204" pitchFamily="18" charset="0"/>
                                </a:rPr>
                              </m:ctrlPr>
                            </m:sSupPr>
                            <m:e>
                              <m:d>
                                <m:dPr>
                                  <m:begChr m:val="|"/>
                                  <m:endChr m:val="|"/>
                                  <m:ctrlPr>
                                    <a:rPr lang="en-US" altLang="zh-CN" sz="2000" i="1">
                                      <a:latin typeface="Cambria Math" panose="02040503050406030204" pitchFamily="18" charset="0"/>
                                    </a:rPr>
                                  </m:ctrlPr>
                                </m:dPr>
                                <m:e>
                                  <m:acc>
                                    <m:accPr>
                                      <m:chr m:val="⃗"/>
                                      <m:ctrlPr>
                                        <a:rPr lang="en-US" altLang="zh-CN" sz="2000" i="1">
                                          <a:latin typeface="Cambria Math" panose="02040503050406030204" pitchFamily="18" charset="0"/>
                                        </a:rPr>
                                      </m:ctrlPr>
                                    </m:accPr>
                                    <m:e>
                                      <m:r>
                                        <a:rPr lang="en-US" altLang="zh-CN" sz="2000" i="1">
                                          <a:latin typeface="Cambria Math" panose="02040503050406030204" pitchFamily="18" charset="0"/>
                                        </a:rPr>
                                        <m:t>𝐵</m:t>
                                      </m:r>
                                    </m:e>
                                  </m:acc>
                                </m:e>
                              </m:d>
                            </m:e>
                            <m:sup>
                              <m:r>
                                <a:rPr lang="en-US" altLang="zh-CN" sz="2000" b="0" i="1" smtClean="0">
                                  <a:latin typeface="Cambria Math" panose="02040503050406030204" pitchFamily="18" charset="0"/>
                                </a:rPr>
                                <m:t>2</m:t>
                              </m:r>
                            </m:sup>
                          </m:sSup>
                        </m:den>
                      </m:f>
                      <m:r>
                        <a:rPr lang="en-US" altLang="zh-CN" sz="2000" i="1" smtClean="0">
                          <a:latin typeface="Cambria Math" panose="02040503050406030204" pitchFamily="18" charset="0"/>
                        </a:rPr>
                        <m:t> </m:t>
                      </m:r>
                      <m:d>
                        <m:dPr>
                          <m:ctrlPr>
                            <a:rPr lang="en-US" altLang="zh-CN" sz="2000" b="0" i="1" smtClean="0">
                              <a:latin typeface="Cambria Math" panose="02040503050406030204" pitchFamily="18" charset="0"/>
                            </a:rPr>
                          </m:ctrlPr>
                        </m:dPr>
                        <m:e>
                          <m:r>
                            <a:rPr lang="en-US" altLang="zh-CN" sz="2000" i="1" smtClean="0">
                              <a:latin typeface="Cambria Math" panose="02040503050406030204" pitchFamily="18" charset="0"/>
                            </a:rPr>
                            <m:t>𝐸</m:t>
                          </m:r>
                          <m:r>
                            <a:rPr lang="en-US" altLang="zh-CN" sz="2000" b="0" i="1" baseline="-25000" smtClean="0">
                              <a:latin typeface="Cambria Math" panose="02040503050406030204" pitchFamily="18" charset="0"/>
                            </a:rPr>
                            <m:t>𝑥</m:t>
                          </m:r>
                          <m:r>
                            <a:rPr lang="en-US" altLang="zh-CN" sz="2000" b="0" i="1" smtClean="0">
                              <a:latin typeface="Cambria Math" panose="02040503050406030204" pitchFamily="18" charset="0"/>
                            </a:rPr>
                            <m:t>𝐵</m:t>
                          </m:r>
                          <m:r>
                            <a:rPr lang="en-US" altLang="zh-CN" sz="2000" b="0" i="1" baseline="-25000" smtClean="0">
                              <a:latin typeface="Cambria Math" panose="02040503050406030204" pitchFamily="18" charset="0"/>
                            </a:rPr>
                            <m:t>𝑥</m:t>
                          </m:r>
                          <m:r>
                            <a:rPr lang="en-US" altLang="zh-CN" sz="2000" b="0" i="1" smtClean="0">
                              <a:latin typeface="Cambria Math" panose="02040503050406030204" pitchFamily="18" charset="0"/>
                            </a:rPr>
                            <m:t>+</m:t>
                          </m:r>
                          <m:r>
                            <a:rPr lang="en-US" altLang="zh-CN" sz="2000" b="0" i="1" smtClean="0">
                              <a:latin typeface="Cambria Math" panose="02040503050406030204" pitchFamily="18" charset="0"/>
                            </a:rPr>
                            <m:t>𝐸𝑦𝐵𝑦</m:t>
                          </m:r>
                          <m:r>
                            <a:rPr lang="en-US" altLang="zh-CN" sz="2000" b="0" i="1" smtClean="0">
                              <a:latin typeface="Cambria Math" panose="02040503050406030204" pitchFamily="18" charset="0"/>
                            </a:rPr>
                            <m:t>+</m:t>
                          </m:r>
                          <m:r>
                            <a:rPr lang="en-US" altLang="zh-CN" sz="2000" b="0" i="1" smtClean="0">
                              <a:latin typeface="Cambria Math" panose="02040503050406030204" pitchFamily="18" charset="0"/>
                            </a:rPr>
                            <m:t>𝐸𝑧𝐵𝑧</m:t>
                          </m:r>
                        </m:e>
                      </m:d>
                      <m:r>
                        <a:rPr lang="en-US" altLang="zh-CN" sz="2000" b="0" i="1" smtClean="0">
                          <a:latin typeface="Cambria Math" panose="02040503050406030204" pitchFamily="18" charset="0"/>
                        </a:rPr>
                        <m:t>𝐵</m:t>
                      </m:r>
                      <m:r>
                        <a:rPr lang="en-US" altLang="zh-CN" sz="2000" b="0" i="1" baseline="-25000" smtClean="0">
                          <a:latin typeface="Cambria Math" panose="02040503050406030204" pitchFamily="18" charset="0"/>
                        </a:rPr>
                        <m:t>𝑦</m:t>
                      </m:r>
                    </m:oMath>
                  </a14:m>
                  <a:r>
                    <a:rPr lang="en-US" altLang="zh-CN" sz="2000" dirty="0" smtClean="0"/>
                    <a:t>]</a:t>
                  </a:r>
                  <a:endParaRPr lang="zh-CN" altLang="en-US" sz="2000" dirty="0"/>
                </a:p>
              </p:txBody>
            </p:sp>
          </mc:Choice>
          <mc:Fallback xmlns="">
            <p:sp>
              <p:nvSpPr>
                <p:cNvPr id="18" name="文本框 17"/>
                <p:cNvSpPr txBox="1">
                  <a:spLocks noRot="1" noChangeAspect="1" noMove="1" noResize="1" noEditPoints="1" noAdjustHandles="1" noChangeArrowheads="1" noChangeShapeType="1" noTextEdit="1"/>
                </p:cNvSpPr>
                <p:nvPr/>
              </p:nvSpPr>
              <p:spPr>
                <a:xfrm>
                  <a:off x="313883" y="3066284"/>
                  <a:ext cx="7538018" cy="680764"/>
                </a:xfrm>
                <a:prstGeom prst="rect">
                  <a:avLst/>
                </a:prstGeom>
                <a:blipFill>
                  <a:blip r:embed="rId4"/>
                  <a:stretch>
                    <a:fillRect r="-381"/>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9" name="文本框 18"/>
                <p:cNvSpPr txBox="1"/>
                <p:nvPr/>
              </p:nvSpPr>
              <p:spPr>
                <a:xfrm>
                  <a:off x="308991" y="3715190"/>
                  <a:ext cx="8001938" cy="680764"/>
                </a:xfrm>
                <a:prstGeom prst="rect">
                  <a:avLst/>
                </a:prstGeom>
                <a:noFill/>
              </p:spPr>
              <p:txBody>
                <a:bodyPr wrap="none" rtlCol="0">
                  <a:spAutoFit/>
                </a:bodyPr>
                <a:lstStyle/>
                <a:p>
                  <a14:m>
                    <m:oMath xmlns:m="http://schemas.openxmlformats.org/officeDocument/2006/math">
                      <m:acc>
                        <m:accPr>
                          <m:chr m:val="⃗"/>
                          <m:ctrlPr>
                            <a:rPr lang="en-US" altLang="zh-CN" sz="2000" i="1" smtClean="0">
                              <a:latin typeface="Cambria Math" panose="02040503050406030204" pitchFamily="18" charset="0"/>
                            </a:rPr>
                          </m:ctrlPr>
                        </m:accPr>
                        <m:e>
                          <m:r>
                            <a:rPr lang="en-US" altLang="zh-CN" sz="2000" i="1" smtClean="0">
                              <a:latin typeface="Cambria Math" panose="02040503050406030204" pitchFamily="18" charset="0"/>
                            </a:rPr>
                            <m:t>𝑣</m:t>
                          </m:r>
                          <m:r>
                            <a:rPr lang="en-US" altLang="zh-CN" sz="2000" b="0" i="1" baseline="-25000" smtClean="0">
                              <a:latin typeface="Cambria Math" panose="02040503050406030204" pitchFamily="18" charset="0"/>
                            </a:rPr>
                            <m:t>𝑧</m:t>
                          </m:r>
                        </m:e>
                      </m:acc>
                      <m:r>
                        <a:rPr lang="en-US" altLang="zh-CN" sz="2000" i="1" smtClean="0">
                          <a:latin typeface="Cambria Math" panose="02040503050406030204" pitchFamily="18" charset="0"/>
                        </a:rPr>
                        <m:t>=</m:t>
                      </m:r>
                      <m:r>
                        <a:rPr lang="en-US" altLang="zh-CN" sz="2000" b="0" i="1" smtClean="0">
                          <a:latin typeface="Cambria Math" panose="02040503050406030204" pitchFamily="18" charset="0"/>
                        </a:rPr>
                        <m:t>−</m:t>
                      </m:r>
                      <m:f>
                        <m:fPr>
                          <m:ctrlPr>
                            <a:rPr lang="en-US" altLang="zh-CN" sz="2000" b="0" i="1" smtClean="0">
                              <a:latin typeface="Cambria Math" panose="02040503050406030204" pitchFamily="18" charset="0"/>
                            </a:rPr>
                          </m:ctrlPr>
                        </m:fPr>
                        <m:num>
                          <m:r>
                            <a:rPr lang="zh-CN" altLang="en-US" sz="2000" b="0" i="1" smtClean="0">
                              <a:latin typeface="Cambria Math" panose="02040503050406030204" pitchFamily="18" charset="0"/>
                            </a:rPr>
                            <m:t>𝜇</m:t>
                          </m:r>
                        </m:num>
                        <m:den>
                          <m:r>
                            <a:rPr lang="en-US" altLang="zh-CN" sz="2000" b="0" i="1" smtClean="0">
                              <a:latin typeface="Cambria Math" panose="02040503050406030204" pitchFamily="18" charset="0"/>
                            </a:rPr>
                            <m:t>1+</m:t>
                          </m:r>
                          <m:sSup>
                            <m:sSupPr>
                              <m:ctrlPr>
                                <a:rPr lang="en-US" altLang="zh-CN" sz="2000" b="0" i="1" smtClean="0">
                                  <a:latin typeface="Cambria Math" panose="02040503050406030204" pitchFamily="18" charset="0"/>
                                </a:rPr>
                              </m:ctrlPr>
                            </m:sSupPr>
                            <m:e>
                              <m:d>
                                <m:dPr>
                                  <m:ctrlPr>
                                    <a:rPr lang="en-US" altLang="zh-CN" sz="2000" b="0" i="1" smtClean="0">
                                      <a:latin typeface="Cambria Math" panose="02040503050406030204" pitchFamily="18" charset="0"/>
                                    </a:rPr>
                                  </m:ctrlPr>
                                </m:dPr>
                                <m:e>
                                  <m:r>
                                    <a:rPr lang="zh-CN" altLang="en-US" sz="2000" i="1">
                                      <a:latin typeface="Cambria Math" panose="02040503050406030204" pitchFamily="18" charset="0"/>
                                    </a:rPr>
                                    <m:t>𝜔𝜏</m:t>
                                  </m:r>
                                </m:e>
                              </m:d>
                            </m:e>
                            <m:sup>
                              <m:r>
                                <a:rPr lang="en-US" altLang="zh-CN" sz="2000" b="0" i="1" smtClean="0">
                                  <a:latin typeface="Cambria Math" panose="02040503050406030204" pitchFamily="18" charset="0"/>
                                </a:rPr>
                                <m:t>2</m:t>
                              </m:r>
                            </m:sup>
                          </m:sSup>
                        </m:den>
                      </m:f>
                      <m:r>
                        <a:rPr lang="en-US" altLang="zh-CN" sz="2000" b="0" i="1" smtClean="0">
                          <a:latin typeface="Cambria Math" panose="02040503050406030204" pitchFamily="18" charset="0"/>
                        </a:rPr>
                        <m:t>[</m:t>
                      </m:r>
                      <m:r>
                        <a:rPr lang="en-US" altLang="zh-CN" sz="2000" b="0" i="1" smtClean="0">
                          <a:latin typeface="Cambria Math" panose="02040503050406030204" pitchFamily="18" charset="0"/>
                        </a:rPr>
                        <m:t>𝐸𝑧</m:t>
                      </m:r>
                      <m:r>
                        <a:rPr lang="en-US" altLang="zh-CN" sz="2000" b="0" i="1" smtClean="0">
                          <a:latin typeface="Cambria Math" panose="02040503050406030204" pitchFamily="18" charset="0"/>
                        </a:rPr>
                        <m:t>−</m:t>
                      </m:r>
                      <m:f>
                        <m:fPr>
                          <m:ctrlPr>
                            <a:rPr lang="en-US" altLang="zh-CN" sz="2000" b="0" i="1" smtClean="0">
                              <a:latin typeface="Cambria Math" panose="02040503050406030204" pitchFamily="18" charset="0"/>
                            </a:rPr>
                          </m:ctrlPr>
                        </m:fPr>
                        <m:num>
                          <m:r>
                            <a:rPr lang="zh-CN" altLang="en-US" sz="2000" i="1">
                              <a:latin typeface="Cambria Math" panose="02040503050406030204" pitchFamily="18" charset="0"/>
                            </a:rPr>
                            <m:t>𝜔𝜏</m:t>
                          </m:r>
                        </m:num>
                        <m:den>
                          <m:d>
                            <m:dPr>
                              <m:begChr m:val="|"/>
                              <m:endChr m:val="|"/>
                              <m:ctrlPr>
                                <a:rPr lang="en-US" altLang="zh-CN" sz="2000" i="1">
                                  <a:latin typeface="Cambria Math" panose="02040503050406030204" pitchFamily="18" charset="0"/>
                                </a:rPr>
                              </m:ctrlPr>
                            </m:dPr>
                            <m:e>
                              <m:acc>
                                <m:accPr>
                                  <m:chr m:val="⃗"/>
                                  <m:ctrlPr>
                                    <a:rPr lang="en-US" altLang="zh-CN" sz="2000" i="1" smtClean="0">
                                      <a:latin typeface="Cambria Math" panose="02040503050406030204" pitchFamily="18" charset="0"/>
                                    </a:rPr>
                                  </m:ctrlPr>
                                </m:accPr>
                                <m:e>
                                  <m:r>
                                    <a:rPr lang="en-US" altLang="zh-CN" sz="2000" i="1">
                                      <a:latin typeface="Cambria Math" panose="02040503050406030204" pitchFamily="18" charset="0"/>
                                    </a:rPr>
                                    <m:t>𝐵</m:t>
                                  </m:r>
                                </m:e>
                              </m:acc>
                            </m:e>
                          </m:d>
                        </m:den>
                      </m:f>
                      <m:d>
                        <m:dPr>
                          <m:ctrlPr>
                            <a:rPr lang="en-US" altLang="zh-CN" sz="2000" b="0" i="1" smtClean="0">
                              <a:latin typeface="Cambria Math" panose="02040503050406030204" pitchFamily="18" charset="0"/>
                            </a:rPr>
                          </m:ctrlPr>
                        </m:dPr>
                        <m:e>
                          <m:r>
                            <a:rPr lang="en-US" altLang="zh-CN" sz="2000" b="0" i="1" smtClean="0">
                              <a:latin typeface="Cambria Math" panose="02040503050406030204" pitchFamily="18" charset="0"/>
                            </a:rPr>
                            <m:t>𝐸</m:t>
                          </m:r>
                          <m:r>
                            <a:rPr lang="en-US" altLang="zh-CN" sz="2000" b="0" i="1" baseline="-25000" smtClean="0">
                              <a:latin typeface="Cambria Math" panose="02040503050406030204" pitchFamily="18" charset="0"/>
                            </a:rPr>
                            <m:t>𝑥</m:t>
                          </m:r>
                          <m:r>
                            <a:rPr lang="en-US" altLang="zh-CN" sz="2000" b="0" i="1" smtClean="0">
                              <a:latin typeface="Cambria Math" panose="02040503050406030204" pitchFamily="18" charset="0"/>
                            </a:rPr>
                            <m:t>𝐵</m:t>
                          </m:r>
                          <m:r>
                            <a:rPr lang="en-US" altLang="zh-CN" sz="2000" b="0" i="1" baseline="-25000" smtClean="0">
                              <a:latin typeface="Cambria Math" panose="02040503050406030204" pitchFamily="18" charset="0"/>
                            </a:rPr>
                            <m:t>𝑦</m:t>
                          </m:r>
                          <m:r>
                            <a:rPr lang="en-US" altLang="zh-CN" sz="2000" b="0" i="1" smtClean="0">
                              <a:latin typeface="Cambria Math" panose="02040503050406030204" pitchFamily="18" charset="0"/>
                            </a:rPr>
                            <m:t>−</m:t>
                          </m:r>
                          <m:r>
                            <a:rPr lang="en-US" altLang="zh-CN" sz="2000" b="0" i="1" smtClean="0">
                              <a:latin typeface="Cambria Math" panose="02040503050406030204" pitchFamily="18" charset="0"/>
                            </a:rPr>
                            <m:t>𝐸𝑦𝐵𝑥</m:t>
                          </m:r>
                        </m:e>
                      </m:d>
                      <m:r>
                        <a:rPr lang="en-US" altLang="zh-CN" sz="2000" b="0" i="1" smtClean="0">
                          <a:latin typeface="Cambria Math" panose="02040503050406030204" pitchFamily="18" charset="0"/>
                        </a:rPr>
                        <m:t>+</m:t>
                      </m:r>
                      <m:f>
                        <m:fPr>
                          <m:ctrlPr>
                            <a:rPr lang="en-US" altLang="zh-CN" sz="2000" i="1">
                              <a:latin typeface="Cambria Math" panose="02040503050406030204" pitchFamily="18" charset="0"/>
                            </a:rPr>
                          </m:ctrlPr>
                        </m:fPr>
                        <m:num>
                          <m:sSup>
                            <m:sSupPr>
                              <m:ctrlPr>
                                <a:rPr lang="en-US" altLang="zh-CN" sz="2000" i="1" smtClean="0">
                                  <a:latin typeface="Cambria Math" panose="02040503050406030204" pitchFamily="18" charset="0"/>
                                </a:rPr>
                              </m:ctrlPr>
                            </m:sSupPr>
                            <m:e>
                              <m:r>
                                <a:rPr lang="zh-CN" altLang="en-US" sz="2000" i="1">
                                  <a:latin typeface="Cambria Math" panose="02040503050406030204" pitchFamily="18" charset="0"/>
                                </a:rPr>
                                <m:t>𝜔𝜏</m:t>
                              </m:r>
                            </m:e>
                            <m:sup>
                              <m:r>
                                <a:rPr lang="en-US" altLang="zh-CN" sz="2000" b="0" i="1" smtClean="0">
                                  <a:latin typeface="Cambria Math" panose="02040503050406030204" pitchFamily="18" charset="0"/>
                                </a:rPr>
                                <m:t>2</m:t>
                              </m:r>
                            </m:sup>
                          </m:sSup>
                        </m:num>
                        <m:den>
                          <m:sSup>
                            <m:sSupPr>
                              <m:ctrlPr>
                                <a:rPr lang="en-US" altLang="zh-CN" sz="2000" i="1" smtClean="0">
                                  <a:latin typeface="Cambria Math" panose="02040503050406030204" pitchFamily="18" charset="0"/>
                                </a:rPr>
                              </m:ctrlPr>
                            </m:sSupPr>
                            <m:e>
                              <m:d>
                                <m:dPr>
                                  <m:begChr m:val="|"/>
                                  <m:endChr m:val="|"/>
                                  <m:ctrlPr>
                                    <a:rPr lang="en-US" altLang="zh-CN" sz="2000" i="1">
                                      <a:latin typeface="Cambria Math" panose="02040503050406030204" pitchFamily="18" charset="0"/>
                                    </a:rPr>
                                  </m:ctrlPr>
                                </m:dPr>
                                <m:e>
                                  <m:acc>
                                    <m:accPr>
                                      <m:chr m:val="⃗"/>
                                      <m:ctrlPr>
                                        <a:rPr lang="en-US" altLang="zh-CN" sz="2000" i="1">
                                          <a:latin typeface="Cambria Math" panose="02040503050406030204" pitchFamily="18" charset="0"/>
                                        </a:rPr>
                                      </m:ctrlPr>
                                    </m:accPr>
                                    <m:e>
                                      <m:r>
                                        <a:rPr lang="en-US" altLang="zh-CN" sz="2000" i="1">
                                          <a:latin typeface="Cambria Math" panose="02040503050406030204" pitchFamily="18" charset="0"/>
                                        </a:rPr>
                                        <m:t>𝐵</m:t>
                                      </m:r>
                                    </m:e>
                                  </m:acc>
                                </m:e>
                              </m:d>
                            </m:e>
                            <m:sup>
                              <m:r>
                                <a:rPr lang="en-US" altLang="zh-CN" sz="2000" b="0" i="1" smtClean="0">
                                  <a:latin typeface="Cambria Math" panose="02040503050406030204" pitchFamily="18" charset="0"/>
                                </a:rPr>
                                <m:t>2</m:t>
                              </m:r>
                            </m:sup>
                          </m:sSup>
                        </m:den>
                      </m:f>
                      <m:r>
                        <a:rPr lang="en-US" altLang="zh-CN" sz="2000" i="1" smtClean="0">
                          <a:latin typeface="Cambria Math" panose="02040503050406030204" pitchFamily="18" charset="0"/>
                        </a:rPr>
                        <m:t> </m:t>
                      </m:r>
                      <m:d>
                        <m:dPr>
                          <m:ctrlPr>
                            <a:rPr lang="en-US" altLang="zh-CN" sz="2000" b="0" i="1" smtClean="0">
                              <a:latin typeface="Cambria Math" panose="02040503050406030204" pitchFamily="18" charset="0"/>
                            </a:rPr>
                          </m:ctrlPr>
                        </m:dPr>
                        <m:e>
                          <m:r>
                            <a:rPr lang="en-US" altLang="zh-CN" sz="2000" i="1" smtClean="0">
                              <a:latin typeface="Cambria Math" panose="02040503050406030204" pitchFamily="18" charset="0"/>
                            </a:rPr>
                            <m:t>𝐸</m:t>
                          </m:r>
                          <m:r>
                            <a:rPr lang="en-US" altLang="zh-CN" sz="2000" b="0" i="1" baseline="-25000" smtClean="0">
                              <a:latin typeface="Cambria Math" panose="02040503050406030204" pitchFamily="18" charset="0"/>
                            </a:rPr>
                            <m:t>𝑥</m:t>
                          </m:r>
                          <m:r>
                            <a:rPr lang="en-US" altLang="zh-CN" sz="2000" b="0" i="1" smtClean="0">
                              <a:latin typeface="Cambria Math" panose="02040503050406030204" pitchFamily="18" charset="0"/>
                            </a:rPr>
                            <m:t>𝐵</m:t>
                          </m:r>
                          <m:r>
                            <a:rPr lang="en-US" altLang="zh-CN" sz="2000" b="0" i="1" baseline="-25000" smtClean="0">
                              <a:latin typeface="Cambria Math" panose="02040503050406030204" pitchFamily="18" charset="0"/>
                            </a:rPr>
                            <m:t>𝑥</m:t>
                          </m:r>
                          <m:r>
                            <a:rPr lang="en-US" altLang="zh-CN" sz="2000" b="0" i="1" smtClean="0">
                              <a:latin typeface="Cambria Math" panose="02040503050406030204" pitchFamily="18" charset="0"/>
                            </a:rPr>
                            <m:t>+</m:t>
                          </m:r>
                          <m:r>
                            <a:rPr lang="en-US" altLang="zh-CN" sz="2000" b="0" i="1" smtClean="0">
                              <a:latin typeface="Cambria Math" panose="02040503050406030204" pitchFamily="18" charset="0"/>
                            </a:rPr>
                            <m:t>𝐸𝑦𝐵𝑦</m:t>
                          </m:r>
                          <m:r>
                            <a:rPr lang="en-US" altLang="zh-CN" sz="2000" b="0" i="1" smtClean="0">
                              <a:latin typeface="Cambria Math" panose="02040503050406030204" pitchFamily="18" charset="0"/>
                            </a:rPr>
                            <m:t>+</m:t>
                          </m:r>
                          <m:r>
                            <a:rPr lang="en-US" altLang="zh-CN" sz="2000" b="0" i="1" smtClean="0">
                              <a:latin typeface="Cambria Math" panose="02040503050406030204" pitchFamily="18" charset="0"/>
                            </a:rPr>
                            <m:t>𝐸𝑧𝐵𝑧</m:t>
                          </m:r>
                        </m:e>
                      </m:d>
                      <m:r>
                        <a:rPr lang="en-US" altLang="zh-CN" sz="2000" b="0" i="1" smtClean="0">
                          <a:latin typeface="Cambria Math" panose="02040503050406030204" pitchFamily="18" charset="0"/>
                        </a:rPr>
                        <m:t>𝐵</m:t>
                      </m:r>
                      <m:r>
                        <a:rPr lang="en-US" altLang="zh-CN" sz="2000" b="0" i="1" baseline="-25000" smtClean="0">
                          <a:latin typeface="Cambria Math" panose="02040503050406030204" pitchFamily="18" charset="0"/>
                        </a:rPr>
                        <m:t>𝑧</m:t>
                      </m:r>
                      <m:r>
                        <a:rPr lang="en-US" altLang="zh-CN" sz="2000" b="0" i="1" baseline="-25000" smtClean="0">
                          <a:latin typeface="Cambria Math" panose="02040503050406030204" pitchFamily="18" charset="0"/>
                        </a:rPr>
                        <m:t> </m:t>
                      </m:r>
                    </m:oMath>
                  </a14:m>
                  <a:r>
                    <a:rPr lang="en-US" altLang="zh-CN" sz="2000" dirty="0" smtClean="0"/>
                    <a:t>]=</a:t>
                  </a:r>
                  <a14:m>
                    <m:oMath xmlns:m="http://schemas.openxmlformats.org/officeDocument/2006/math">
                      <m:r>
                        <a:rPr lang="zh-CN" altLang="en-US" sz="2000" i="1">
                          <a:latin typeface="Cambria Math" panose="02040503050406030204" pitchFamily="18" charset="0"/>
                        </a:rPr>
                        <m:t>𝜇</m:t>
                      </m:r>
                      <m:r>
                        <a:rPr lang="en-US" altLang="zh-CN" sz="2000" i="1">
                          <a:latin typeface="Cambria Math" panose="02040503050406030204" pitchFamily="18" charset="0"/>
                        </a:rPr>
                        <m:t>𝐸</m:t>
                      </m:r>
                    </m:oMath>
                  </a14:m>
                  <a:endParaRPr lang="zh-CN" altLang="en-US" sz="2000" dirty="0"/>
                </a:p>
              </p:txBody>
            </p:sp>
          </mc:Choice>
          <mc:Fallback xmlns="">
            <p:sp>
              <p:nvSpPr>
                <p:cNvPr id="19" name="文本框 18"/>
                <p:cNvSpPr txBox="1">
                  <a:spLocks noRot="1" noChangeAspect="1" noMove="1" noResize="1" noEditPoints="1" noAdjustHandles="1" noChangeArrowheads="1" noChangeShapeType="1" noTextEdit="1"/>
                </p:cNvSpPr>
                <p:nvPr/>
              </p:nvSpPr>
              <p:spPr>
                <a:xfrm>
                  <a:off x="308991" y="3715190"/>
                  <a:ext cx="8001938" cy="680764"/>
                </a:xfrm>
                <a:prstGeom prst="rect">
                  <a:avLst/>
                </a:prstGeom>
                <a:blipFill>
                  <a:blip r:embed="rId5"/>
                  <a:stretch>
                    <a:fillRect/>
                  </a:stretch>
                </a:blipFill>
              </p:spPr>
              <p:txBody>
                <a:bodyPr/>
                <a:lstStyle/>
                <a:p>
                  <a:r>
                    <a:rPr lang="zh-CN" altLang="en-US">
                      <a:noFill/>
                    </a:rPr>
                    <a:t> </a:t>
                  </a:r>
                </a:p>
              </p:txBody>
            </p:sp>
          </mc:Fallback>
        </mc:AlternateContent>
      </p:grpSp>
      <p:sp>
        <p:nvSpPr>
          <p:cNvPr id="20" name="文本框 19"/>
          <p:cNvSpPr txBox="1"/>
          <p:nvPr/>
        </p:nvSpPr>
        <p:spPr>
          <a:xfrm>
            <a:off x="201390" y="4295742"/>
            <a:ext cx="6869254" cy="461665"/>
          </a:xfrm>
          <a:prstGeom prst="rect">
            <a:avLst/>
          </a:prstGeom>
          <a:noFill/>
          <a:ln>
            <a:noFill/>
          </a:ln>
        </p:spPr>
        <p:txBody>
          <a:bodyPr wrap="square" rtlCol="0">
            <a:spAutoFit/>
          </a:bodyPr>
          <a:lstStyle/>
          <a:p>
            <a:r>
              <a:rPr lang="zh-CN" altLang="en-US" sz="2400" dirty="0" smtClean="0"/>
              <a:t>电子漂移速度理论公式</a:t>
            </a:r>
            <a:r>
              <a:rPr lang="en-US" altLang="zh-CN" sz="2400" dirty="0" smtClean="0"/>
              <a:t>-</a:t>
            </a:r>
            <a:r>
              <a:rPr lang="en-US" altLang="zh-CN" sz="2000" dirty="0" err="1" smtClean="0"/>
              <a:t>Langevin</a:t>
            </a:r>
            <a:r>
              <a:rPr lang="en-US" altLang="zh-CN" sz="2000" dirty="0" smtClean="0"/>
              <a:t> Equation</a:t>
            </a:r>
          </a:p>
        </p:txBody>
      </p:sp>
      <mc:AlternateContent xmlns:mc="http://schemas.openxmlformats.org/markup-compatibility/2006" xmlns:a14="http://schemas.microsoft.com/office/drawing/2010/main">
        <mc:Choice Requires="a14">
          <p:sp>
            <p:nvSpPr>
              <p:cNvPr id="12" name="文本框 11"/>
              <p:cNvSpPr txBox="1"/>
              <p:nvPr/>
            </p:nvSpPr>
            <p:spPr>
              <a:xfrm flipH="1">
                <a:off x="201390" y="1064088"/>
                <a:ext cx="8891686" cy="3231654"/>
              </a:xfrm>
              <a:prstGeom prst="rect">
                <a:avLst/>
              </a:prstGeom>
              <a:noFill/>
            </p:spPr>
            <p:txBody>
              <a:bodyPr wrap="square" rtlCol="0">
                <a:spAutoFit/>
              </a:bodyPr>
              <a:lstStyle/>
              <a:p>
                <a:r>
                  <a:rPr lang="zh-CN" altLang="en-US" sz="2400" dirty="0" smtClean="0"/>
                  <a:t>影响</a:t>
                </a:r>
                <a:r>
                  <a:rPr lang="en-US" altLang="zh-CN" sz="2400" dirty="0" smtClean="0"/>
                  <a:t>TPC</a:t>
                </a:r>
                <a:r>
                  <a:rPr lang="zh-CN" altLang="en-US" sz="2400" dirty="0" smtClean="0"/>
                  <a:t>性能的因素</a:t>
                </a:r>
                <a:r>
                  <a:rPr lang="en-US" altLang="zh-CN" sz="2000" dirty="0" smtClean="0">
                    <a:latin typeface="+mn-ea"/>
                  </a:rPr>
                  <a:t>	</a:t>
                </a:r>
                <a:r>
                  <a:rPr lang="en-US" altLang="zh-CN" sz="2000" dirty="0">
                    <a:latin typeface="+mn-ea"/>
                  </a:rPr>
                  <a:t> </a:t>
                </a:r>
                <a:r>
                  <a:rPr lang="en-US" altLang="zh-CN" sz="2000" dirty="0" smtClean="0">
                    <a:latin typeface="+mn-ea"/>
                  </a:rPr>
                  <a:t>    </a:t>
                </a:r>
              </a:p>
              <a:p>
                <a:pPr>
                  <a:lnSpc>
                    <a:spcPct val="150000"/>
                  </a:lnSpc>
                </a:pPr>
                <a:r>
                  <a:rPr lang="en-US" altLang="zh-CN" sz="2000" dirty="0" smtClean="0"/>
                  <a:t>-</a:t>
                </a:r>
                <a:r>
                  <a:rPr lang="zh-CN" altLang="en-US" sz="2000" dirty="0" smtClean="0"/>
                  <a:t>读出探测器模块附近的</a:t>
                </a:r>
                <a14:m>
                  <m:oMath xmlns:m="http://schemas.openxmlformats.org/officeDocument/2006/math">
                    <m:r>
                      <a:rPr lang="en-US" altLang="zh-CN" sz="2000" i="1">
                        <a:latin typeface="Cambria Math" panose="02040503050406030204" pitchFamily="18" charset="0"/>
                        <a:ea typeface="Cambria Math" panose="02040503050406030204" pitchFamily="18" charset="0"/>
                      </a:rPr>
                      <m:t>𝐸</m:t>
                    </m:r>
                    <m:r>
                      <a:rPr lang="en-US" altLang="zh-CN" sz="2000" i="1">
                        <a:latin typeface="Cambria Math" panose="02040503050406030204" pitchFamily="18" charset="0"/>
                        <a:ea typeface="Cambria Math" panose="02040503050406030204" pitchFamily="18" charset="0"/>
                      </a:rPr>
                      <m:t>×</m:t>
                    </m:r>
                    <m:r>
                      <a:rPr lang="en-US" altLang="zh-CN" sz="2000" i="1">
                        <a:latin typeface="Cambria Math" panose="02040503050406030204" pitchFamily="18" charset="0"/>
                        <a:ea typeface="Cambria Math" panose="02040503050406030204" pitchFamily="18" charset="0"/>
                      </a:rPr>
                      <m:t>𝐵</m:t>
                    </m:r>
                    <m:r>
                      <a:rPr lang="zh-CN" altLang="en-US" sz="2000" i="1">
                        <a:latin typeface="Cambria Math" panose="02040503050406030204" pitchFamily="18" charset="0"/>
                      </a:rPr>
                      <m:t>效应</m:t>
                    </m:r>
                  </m:oMath>
                </a14:m>
                <a:r>
                  <a:rPr lang="en-US" altLang="zh-CN" sz="2000" dirty="0" smtClean="0"/>
                  <a:t>	</a:t>
                </a:r>
              </a:p>
              <a:p>
                <a:pPr>
                  <a:lnSpc>
                    <a:spcPct val="150000"/>
                  </a:lnSpc>
                </a:pPr>
                <a:r>
                  <a:rPr lang="en-US" altLang="zh-CN" sz="2000" dirty="0"/>
                  <a:t>-</a:t>
                </a:r>
                <a:r>
                  <a:rPr lang="zh-CN" altLang="en-US" sz="2000" dirty="0"/>
                  <a:t>磁场</a:t>
                </a:r>
                <a14:m>
                  <m:oMath xmlns:m="http://schemas.openxmlformats.org/officeDocument/2006/math">
                    <m:r>
                      <a:rPr lang="en-US" altLang="zh-CN" sz="2000" i="1">
                        <a:latin typeface="Cambria Math" panose="02040503050406030204" pitchFamily="18" charset="0"/>
                        <a:ea typeface="Cambria Math" panose="02040503050406030204" pitchFamily="18" charset="0"/>
                      </a:rPr>
                      <m:t>𝐵</m:t>
                    </m:r>
                  </m:oMath>
                </a14:m>
                <a:r>
                  <a:rPr lang="zh-CN" altLang="en-US" sz="2000" dirty="0"/>
                  <a:t>不均匀性   </a:t>
                </a:r>
                <a:endParaRPr lang="en-US" altLang="zh-CN" sz="2000" dirty="0" smtClean="0"/>
              </a:p>
              <a:p>
                <a:pPr>
                  <a:lnSpc>
                    <a:spcPct val="150000"/>
                  </a:lnSpc>
                </a:pPr>
                <a:r>
                  <a:rPr lang="en-US" altLang="zh-CN" sz="2000" dirty="0" smtClean="0"/>
                  <a:t>-</a:t>
                </a:r>
                <a:r>
                  <a:rPr lang="zh-CN" altLang="en-US" sz="2000" dirty="0" smtClean="0"/>
                  <a:t>空间电荷（正离子反馈）对漂移电场</a:t>
                </a:r>
                <a:r>
                  <a:rPr lang="en-US" altLang="zh-CN" sz="2000" i="1" dirty="0" smtClean="0"/>
                  <a:t>E</a:t>
                </a:r>
                <a:r>
                  <a:rPr lang="zh-CN" altLang="en-US" sz="2000" dirty="0" smtClean="0"/>
                  <a:t>的影响</a:t>
                </a:r>
                <a:r>
                  <a:rPr lang="en-US" altLang="zh-CN" sz="2000" dirty="0" smtClean="0"/>
                  <a:t>   </a:t>
                </a:r>
              </a:p>
              <a:p>
                <a:pPr>
                  <a:lnSpc>
                    <a:spcPct val="150000"/>
                  </a:lnSpc>
                </a:pPr>
                <a:r>
                  <a:rPr lang="en-US" altLang="zh-CN" sz="2000" dirty="0" smtClean="0"/>
                  <a:t>-</a:t>
                </a:r>
                <a:r>
                  <a:rPr lang="zh-CN" altLang="en-US" sz="2000" dirty="0" smtClean="0"/>
                  <a:t>环境因素</a:t>
                </a:r>
                <a:r>
                  <a:rPr lang="en-US" altLang="zh-CN" sz="2000" dirty="0" smtClean="0"/>
                  <a:t>(</a:t>
                </a:r>
                <a:r>
                  <a:rPr lang="zh-CN" altLang="en-US" sz="2000" dirty="0" smtClean="0"/>
                  <a:t>气压，温度，气体组分，气体分布，高压等</a:t>
                </a:r>
                <a:r>
                  <a:rPr lang="en-US" altLang="zh-CN" sz="2000" dirty="0" smtClean="0"/>
                  <a:t>)</a:t>
                </a:r>
                <a:r>
                  <a:rPr lang="zh-CN" altLang="en-US" sz="2000" dirty="0" smtClean="0"/>
                  <a:t>导致漂移电场</a:t>
                </a:r>
                <a14:m>
                  <m:oMath xmlns:m="http://schemas.openxmlformats.org/officeDocument/2006/math">
                    <m:r>
                      <a:rPr lang="en-US" altLang="zh-CN" sz="2000" i="1">
                        <a:latin typeface="Cambria Math" panose="02040503050406030204" pitchFamily="18" charset="0"/>
                        <a:ea typeface="Cambria Math" panose="02040503050406030204" pitchFamily="18" charset="0"/>
                      </a:rPr>
                      <m:t>𝐸</m:t>
                    </m:r>
                  </m:oMath>
                </a14:m>
                <a:r>
                  <a:rPr lang="zh-CN" altLang="en-US" sz="2000" dirty="0" smtClean="0"/>
                  <a:t>变化</a:t>
                </a:r>
                <a:endParaRPr lang="en-US" altLang="zh-CN" sz="2000" dirty="0" smtClean="0"/>
              </a:p>
              <a:p>
                <a:pPr>
                  <a:lnSpc>
                    <a:spcPct val="150000"/>
                  </a:lnSpc>
                </a:pPr>
                <a:r>
                  <a:rPr lang="en-US" altLang="zh-CN" sz="2000" dirty="0"/>
                  <a:t>-</a:t>
                </a:r>
                <a:r>
                  <a:rPr lang="zh-CN" altLang="en-US" sz="2000" dirty="0"/>
                  <a:t>安装</a:t>
                </a:r>
                <a:r>
                  <a:rPr lang="en-US" altLang="zh-CN" sz="2000" dirty="0"/>
                  <a:t>/</a:t>
                </a:r>
                <a:r>
                  <a:rPr lang="zh-CN" altLang="en-US" sz="2000" dirty="0"/>
                  <a:t>机械问题造成的</a:t>
                </a:r>
                <a14:m>
                  <m:oMath xmlns:m="http://schemas.openxmlformats.org/officeDocument/2006/math">
                    <m:r>
                      <a:rPr lang="en-US" altLang="zh-CN" sz="2000">
                        <a:latin typeface="Cambria Math" panose="02040503050406030204" pitchFamily="18" charset="0"/>
                      </a:rPr>
                      <m:t>𝐸</m:t>
                    </m:r>
                    <m:r>
                      <a:rPr lang="en-US" altLang="zh-CN" sz="2000">
                        <a:latin typeface="Cambria Math" panose="02040503050406030204" pitchFamily="18" charset="0"/>
                      </a:rPr>
                      <m:t>×</m:t>
                    </m:r>
                    <m:r>
                      <a:rPr lang="en-US" altLang="zh-CN" sz="2000">
                        <a:latin typeface="Cambria Math" panose="02040503050406030204" pitchFamily="18" charset="0"/>
                      </a:rPr>
                      <m:t>𝐵</m:t>
                    </m:r>
                    <m:r>
                      <a:rPr lang="zh-CN" altLang="en-US" sz="2000" dirty="0">
                        <a:latin typeface="Cambria Math" panose="02040503050406030204" pitchFamily="18" charset="0"/>
                      </a:rPr>
                      <m:t>效应</m:t>
                    </m:r>
                  </m:oMath>
                </a14:m>
                <a:endParaRPr lang="en-US" altLang="zh-CN" sz="2000" dirty="0"/>
              </a:p>
              <a:p>
                <a:pPr>
                  <a:lnSpc>
                    <a:spcPct val="150000"/>
                  </a:lnSpc>
                </a:pPr>
                <a:r>
                  <a:rPr lang="en-US" altLang="zh-CN" sz="2000" dirty="0" smtClean="0"/>
                  <a:t>-</a:t>
                </a:r>
                <a:r>
                  <a:rPr lang="zh-CN" altLang="en-US" sz="2000" dirty="0" smtClean="0"/>
                  <a:t>其他未知因素</a:t>
                </a:r>
                <a:endParaRPr lang="zh-CN" altLang="en-US" sz="2000" dirty="0"/>
              </a:p>
            </p:txBody>
          </p:sp>
        </mc:Choice>
        <mc:Fallback xmlns="">
          <p:sp>
            <p:nvSpPr>
              <p:cNvPr id="12" name="文本框 11"/>
              <p:cNvSpPr txBox="1">
                <a:spLocks noRot="1" noChangeAspect="1" noMove="1" noResize="1" noEditPoints="1" noAdjustHandles="1" noChangeArrowheads="1" noChangeShapeType="1" noTextEdit="1"/>
              </p:cNvSpPr>
              <p:nvPr/>
            </p:nvSpPr>
            <p:spPr>
              <a:xfrm flipH="1">
                <a:off x="201390" y="1064088"/>
                <a:ext cx="8891686" cy="3231654"/>
              </a:xfrm>
              <a:prstGeom prst="rect">
                <a:avLst/>
              </a:prstGeom>
              <a:blipFill>
                <a:blip r:embed="rId6"/>
                <a:stretch>
                  <a:fillRect l="-1028" t="-2075" b="-755"/>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601589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r>
              <a:rPr lang="zh-CN" altLang="en-US" dirty="0" smtClean="0"/>
              <a:t>研究背景</a:t>
            </a:r>
            <a:endParaRPr lang="zh-CN" altLang="en-US" dirty="0"/>
          </a:p>
        </p:txBody>
      </p:sp>
      <p:grpSp>
        <p:nvGrpSpPr>
          <p:cNvPr id="13" name="组合 12"/>
          <p:cNvGrpSpPr/>
          <p:nvPr/>
        </p:nvGrpSpPr>
        <p:grpSpPr>
          <a:xfrm>
            <a:off x="944754" y="4191389"/>
            <a:ext cx="3249111" cy="2624463"/>
            <a:chOff x="4998436" y="888572"/>
            <a:chExt cx="3402642" cy="2645641"/>
          </a:xfrm>
        </p:grpSpPr>
        <p:pic>
          <p:nvPicPr>
            <p:cNvPr id="10" name="图片 9"/>
            <p:cNvPicPr>
              <a:picLocks noChangeAspect="1"/>
            </p:cNvPicPr>
            <p:nvPr/>
          </p:nvPicPr>
          <p:blipFill>
            <a:blip r:embed="rId3">
              <a:clrChange>
                <a:clrFrom>
                  <a:srgbClr val="FFFFFF"/>
                </a:clrFrom>
                <a:clrTo>
                  <a:srgbClr val="FFFFFF">
                    <a:alpha val="0"/>
                  </a:srgbClr>
                </a:clrTo>
              </a:clrChange>
            </a:blip>
            <a:stretch>
              <a:fillRect/>
            </a:stretch>
          </p:blipFill>
          <p:spPr>
            <a:xfrm>
              <a:off x="4998436" y="888572"/>
              <a:ext cx="3402642" cy="2459485"/>
            </a:xfrm>
            <a:prstGeom prst="rect">
              <a:avLst/>
            </a:prstGeom>
          </p:spPr>
        </p:pic>
        <p:sp>
          <p:nvSpPr>
            <p:cNvPr id="12" name="文本框 11"/>
            <p:cNvSpPr txBox="1"/>
            <p:nvPr/>
          </p:nvSpPr>
          <p:spPr>
            <a:xfrm>
              <a:off x="5920802" y="3161901"/>
              <a:ext cx="1679267" cy="372312"/>
            </a:xfrm>
            <a:prstGeom prst="rect">
              <a:avLst/>
            </a:prstGeom>
            <a:noFill/>
          </p:spPr>
          <p:txBody>
            <a:bodyPr wrap="square" rtlCol="0">
              <a:spAutoFit/>
            </a:bodyPr>
            <a:lstStyle/>
            <a:p>
              <a:r>
                <a:rPr lang="zh-CN" altLang="en-US" dirty="0" smtClean="0"/>
                <a:t>激光电离机制</a:t>
              </a:r>
              <a:endParaRPr lang="zh-CN" altLang="en-US" dirty="0"/>
            </a:p>
          </p:txBody>
        </p:sp>
      </p:grpSp>
      <p:sp>
        <p:nvSpPr>
          <p:cNvPr id="14" name="文本框 13"/>
          <p:cNvSpPr txBox="1"/>
          <p:nvPr/>
        </p:nvSpPr>
        <p:spPr>
          <a:xfrm>
            <a:off x="5167607" y="6446520"/>
            <a:ext cx="3184969" cy="369332"/>
          </a:xfrm>
          <a:prstGeom prst="rect">
            <a:avLst/>
          </a:prstGeom>
          <a:noFill/>
        </p:spPr>
        <p:txBody>
          <a:bodyPr wrap="square" rtlCol="0">
            <a:spAutoFit/>
          </a:bodyPr>
          <a:lstStyle/>
          <a:p>
            <a:r>
              <a:rPr lang="en-US" altLang="zh-CN" dirty="0" smtClean="0"/>
              <a:t>ALICE-TPC </a:t>
            </a:r>
            <a:r>
              <a:rPr lang="zh-CN" altLang="en-US" dirty="0" smtClean="0"/>
              <a:t>激光标定装置</a:t>
            </a:r>
            <a:endParaRPr lang="zh-CN" altLang="en-US" dirty="0"/>
          </a:p>
        </p:txBody>
      </p:sp>
      <p:pic>
        <p:nvPicPr>
          <p:cNvPr id="3" name="图片 2"/>
          <p:cNvPicPr>
            <a:picLocks noChangeAspect="1"/>
          </p:cNvPicPr>
          <p:nvPr/>
        </p:nvPicPr>
        <p:blipFill rotWithShape="1">
          <a:blip r:embed="rId4">
            <a:clrChange>
              <a:clrFrom>
                <a:srgbClr val="FFFFFF"/>
              </a:clrFrom>
              <a:clrTo>
                <a:srgbClr val="FFFFFF">
                  <a:alpha val="0"/>
                </a:srgbClr>
              </a:clrTo>
            </a:clrChange>
          </a:blip>
          <a:srcRect b="3320"/>
          <a:stretch/>
        </p:blipFill>
        <p:spPr>
          <a:xfrm>
            <a:off x="5093171" y="4191389"/>
            <a:ext cx="3017362" cy="2328283"/>
          </a:xfrm>
          <a:prstGeom prst="rect">
            <a:avLst/>
          </a:prstGeom>
        </p:spPr>
      </p:pic>
      <p:sp>
        <p:nvSpPr>
          <p:cNvPr id="16" name="文本框 15"/>
          <p:cNvSpPr txBox="1"/>
          <p:nvPr/>
        </p:nvSpPr>
        <p:spPr>
          <a:xfrm>
            <a:off x="290768" y="2622723"/>
            <a:ext cx="6869254" cy="461665"/>
          </a:xfrm>
          <a:prstGeom prst="rect">
            <a:avLst/>
          </a:prstGeom>
          <a:noFill/>
          <a:ln>
            <a:noFill/>
          </a:ln>
        </p:spPr>
        <p:txBody>
          <a:bodyPr wrap="square" rtlCol="0">
            <a:spAutoFit/>
          </a:bodyPr>
          <a:lstStyle/>
          <a:p>
            <a:r>
              <a:rPr lang="zh-CN" altLang="en-US" sz="2400" dirty="0" smtClean="0"/>
              <a:t>研究现状</a:t>
            </a:r>
            <a:endParaRPr lang="en-US" altLang="zh-CN" sz="2000" dirty="0" smtClean="0"/>
          </a:p>
        </p:txBody>
      </p:sp>
      <p:sp>
        <p:nvSpPr>
          <p:cNvPr id="4" name="矩形 3"/>
          <p:cNvSpPr/>
          <p:nvPr/>
        </p:nvSpPr>
        <p:spPr>
          <a:xfrm>
            <a:off x="290768" y="1305738"/>
            <a:ext cx="5929828" cy="1338828"/>
          </a:xfrm>
          <a:prstGeom prst="rect">
            <a:avLst/>
          </a:prstGeom>
        </p:spPr>
        <p:txBody>
          <a:bodyPr wrap="none">
            <a:spAutoFit/>
          </a:bodyPr>
          <a:lstStyle/>
          <a:p>
            <a:pPr>
              <a:lnSpc>
                <a:spcPct val="150000"/>
              </a:lnSpc>
            </a:pPr>
            <a:r>
              <a:rPr lang="en-US" altLang="zh-CN" dirty="0" smtClean="0"/>
              <a:t>-</a:t>
            </a:r>
            <a:r>
              <a:rPr lang="zh-CN" altLang="en-US" dirty="0" smtClean="0"/>
              <a:t>激光可以模拟带电粒子径迹</a:t>
            </a:r>
            <a:endParaRPr lang="en-US" altLang="zh-CN" dirty="0" smtClean="0"/>
          </a:p>
          <a:p>
            <a:pPr>
              <a:lnSpc>
                <a:spcPct val="150000"/>
              </a:lnSpc>
            </a:pPr>
            <a:r>
              <a:rPr lang="en-US" altLang="zh-CN" dirty="0" smtClean="0"/>
              <a:t>-</a:t>
            </a:r>
            <a:r>
              <a:rPr lang="zh-CN" altLang="en-US" dirty="0" smtClean="0"/>
              <a:t>通过比较重建激光径迹与实际位置测量畸变</a:t>
            </a:r>
            <a:endParaRPr lang="en-US" altLang="zh-CN" dirty="0" smtClean="0"/>
          </a:p>
          <a:p>
            <a:pPr>
              <a:lnSpc>
                <a:spcPct val="150000"/>
              </a:lnSpc>
            </a:pPr>
            <a:r>
              <a:rPr lang="en-US" altLang="zh-CN" dirty="0" smtClean="0"/>
              <a:t>-</a:t>
            </a:r>
            <a:r>
              <a:rPr lang="zh-CN" altLang="en-US" dirty="0" smtClean="0"/>
              <a:t>径迹可重复性好</a:t>
            </a:r>
            <a:r>
              <a:rPr lang="en-US" altLang="zh-CN" dirty="0" smtClean="0"/>
              <a:t>; </a:t>
            </a:r>
            <a:r>
              <a:rPr lang="zh-CN" altLang="en-US" dirty="0" smtClean="0"/>
              <a:t>准直性好；稳定性好；磁场中没有偏转</a:t>
            </a:r>
            <a:endParaRPr lang="en-US" altLang="zh-CN" dirty="0" smtClean="0"/>
          </a:p>
        </p:txBody>
      </p:sp>
      <p:sp>
        <p:nvSpPr>
          <p:cNvPr id="17" name="文本框 16"/>
          <p:cNvSpPr txBox="1"/>
          <p:nvPr/>
        </p:nvSpPr>
        <p:spPr>
          <a:xfrm>
            <a:off x="290768" y="922773"/>
            <a:ext cx="6869254" cy="461665"/>
          </a:xfrm>
          <a:prstGeom prst="rect">
            <a:avLst/>
          </a:prstGeom>
          <a:noFill/>
          <a:ln>
            <a:noFill/>
          </a:ln>
        </p:spPr>
        <p:txBody>
          <a:bodyPr wrap="square" rtlCol="0">
            <a:spAutoFit/>
          </a:bodyPr>
          <a:lstStyle/>
          <a:p>
            <a:r>
              <a:rPr lang="zh-CN" altLang="en-US" sz="2400" dirty="0" smtClean="0"/>
              <a:t>激光校正</a:t>
            </a:r>
            <a:endParaRPr lang="en-US" altLang="zh-CN" sz="2000" dirty="0" smtClean="0"/>
          </a:p>
        </p:txBody>
      </p:sp>
      <p:sp>
        <p:nvSpPr>
          <p:cNvPr id="18" name="矩形 17"/>
          <p:cNvSpPr/>
          <p:nvPr/>
        </p:nvSpPr>
        <p:spPr>
          <a:xfrm>
            <a:off x="258496" y="3027531"/>
            <a:ext cx="8468985" cy="1338828"/>
          </a:xfrm>
          <a:prstGeom prst="rect">
            <a:avLst/>
          </a:prstGeom>
        </p:spPr>
        <p:txBody>
          <a:bodyPr wrap="none">
            <a:spAutoFit/>
          </a:bodyPr>
          <a:lstStyle/>
          <a:p>
            <a:pPr>
              <a:lnSpc>
                <a:spcPct val="150000"/>
              </a:lnSpc>
            </a:pPr>
            <a:r>
              <a:rPr lang="en-US" altLang="zh-CN" dirty="0" smtClean="0"/>
              <a:t>-</a:t>
            </a:r>
            <a:r>
              <a:rPr lang="zh-CN" altLang="en-US" dirty="0" smtClean="0"/>
              <a:t>对激光作用机制的研究</a:t>
            </a:r>
            <a:r>
              <a:rPr lang="en-US" altLang="zh-CN" dirty="0"/>
              <a:t>-</a:t>
            </a:r>
            <a:r>
              <a:rPr lang="zh-CN" altLang="en-US" dirty="0"/>
              <a:t>与复杂能级结构的气体</a:t>
            </a:r>
            <a:r>
              <a:rPr lang="en-US" altLang="zh-CN" dirty="0"/>
              <a:t>(</a:t>
            </a:r>
            <a:r>
              <a:rPr lang="zh-CN" altLang="en-US" dirty="0"/>
              <a:t>甲苯，苯酚等</a:t>
            </a:r>
            <a:r>
              <a:rPr lang="en-US" altLang="zh-CN" dirty="0"/>
              <a:t>) </a:t>
            </a:r>
            <a:r>
              <a:rPr lang="zh-CN" altLang="en-US" dirty="0"/>
              <a:t>双光子</a:t>
            </a:r>
            <a:r>
              <a:rPr lang="en-US" altLang="zh-CN" dirty="0"/>
              <a:t>/</a:t>
            </a:r>
            <a:r>
              <a:rPr lang="zh-CN" altLang="en-US" dirty="0"/>
              <a:t>三光子</a:t>
            </a:r>
            <a:r>
              <a:rPr lang="zh-CN" altLang="en-US" dirty="0" smtClean="0"/>
              <a:t>反应</a:t>
            </a:r>
            <a:endParaRPr lang="en-US" altLang="zh-CN" dirty="0" smtClean="0"/>
          </a:p>
          <a:p>
            <a:pPr>
              <a:lnSpc>
                <a:spcPct val="150000"/>
              </a:lnSpc>
            </a:pPr>
            <a:r>
              <a:rPr lang="en-US" altLang="zh-CN" dirty="0" smtClean="0"/>
              <a:t>-</a:t>
            </a:r>
            <a:r>
              <a:rPr lang="zh-CN" altLang="en-US" dirty="0" smtClean="0"/>
              <a:t>未掺杂的气体探测器中 </a:t>
            </a:r>
            <a:r>
              <a:rPr lang="en-US" altLang="zh-CN" dirty="0" smtClean="0"/>
              <a:t>&gt;100/cm </a:t>
            </a:r>
            <a:r>
              <a:rPr lang="zh-CN" altLang="en-US" dirty="0" smtClean="0"/>
              <a:t>的激光电离密度的测量</a:t>
            </a:r>
            <a:endParaRPr lang="en-US" altLang="zh-CN" dirty="0" smtClean="0"/>
          </a:p>
          <a:p>
            <a:pPr>
              <a:lnSpc>
                <a:spcPct val="150000"/>
              </a:lnSpc>
            </a:pPr>
            <a:r>
              <a:rPr lang="en-US" altLang="zh-CN" dirty="0" smtClean="0"/>
              <a:t>-STAR TPC</a:t>
            </a:r>
            <a:r>
              <a:rPr lang="zh-CN" altLang="en-US" dirty="0" smtClean="0"/>
              <a:t>与</a:t>
            </a:r>
            <a:r>
              <a:rPr lang="en-US" altLang="zh-CN" dirty="0" smtClean="0"/>
              <a:t>ALICE TPC</a:t>
            </a:r>
            <a:r>
              <a:rPr lang="zh-CN" altLang="en-US" dirty="0" smtClean="0"/>
              <a:t>中激光校正系统的应用</a:t>
            </a:r>
            <a:endParaRPr lang="en-US" altLang="zh-CN" dirty="0" smtClean="0"/>
          </a:p>
        </p:txBody>
      </p:sp>
    </p:spTree>
    <p:extLst>
      <p:ext uri="{BB962C8B-B14F-4D97-AF65-F5344CB8AC3E}">
        <p14:creationId xmlns:p14="http://schemas.microsoft.com/office/powerpoint/2010/main" val="2924080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8">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ctrTitle"/>
          </p:nvPr>
        </p:nvSpPr>
        <p:spPr/>
        <p:txBody>
          <a:bodyPr>
            <a:normAutofit/>
          </a:bodyPr>
          <a:lstStyle/>
          <a:p>
            <a:r>
              <a:rPr lang="zh-CN" altLang="en-US" dirty="0"/>
              <a:t>内容</a:t>
            </a:r>
            <a:r>
              <a:rPr lang="zh-CN" altLang="en-US" dirty="0" smtClean="0"/>
              <a:t>提要</a:t>
            </a:r>
            <a:endParaRPr lang="zh-CN" altLang="en-US" dirty="0"/>
          </a:p>
        </p:txBody>
      </p:sp>
      <p:sp>
        <p:nvSpPr>
          <p:cNvPr id="8" name="文本框 7"/>
          <p:cNvSpPr txBox="1"/>
          <p:nvPr/>
        </p:nvSpPr>
        <p:spPr>
          <a:xfrm>
            <a:off x="636495" y="1872727"/>
            <a:ext cx="8507505" cy="2862322"/>
          </a:xfrm>
          <a:prstGeom prst="rect">
            <a:avLst/>
          </a:prstGeom>
          <a:noFill/>
        </p:spPr>
        <p:txBody>
          <a:bodyPr wrap="square" rtlCol="0">
            <a:spAutoFit/>
          </a:bodyPr>
          <a:lstStyle/>
          <a:p>
            <a:pPr marL="285750" indent="-285750">
              <a:buFont typeface="Arial" panose="020B0604020202020204" pitchFamily="34" charset="0"/>
              <a:buChar char="•"/>
            </a:pPr>
            <a:r>
              <a:rPr lang="zh-CN" altLang="en-US" sz="2000" dirty="0" smtClean="0">
                <a:solidFill>
                  <a:schemeClr val="bg1">
                    <a:lumMod val="65000"/>
                  </a:schemeClr>
                </a:solidFill>
              </a:rPr>
              <a:t>背景介绍</a:t>
            </a:r>
            <a:endParaRPr lang="en-US" altLang="zh-CN" sz="2000" dirty="0" smtClean="0">
              <a:solidFill>
                <a:schemeClr val="bg1">
                  <a:lumMod val="65000"/>
                </a:schemeClr>
              </a:solidFill>
            </a:endParaRPr>
          </a:p>
          <a:p>
            <a:pPr marL="285750" indent="-285750">
              <a:buFont typeface="Arial" panose="020B0604020202020204" pitchFamily="34" charset="0"/>
              <a:buChar char="•"/>
            </a:pPr>
            <a:endParaRPr lang="en-US" altLang="zh-CN" sz="2000" dirty="0" smtClean="0"/>
          </a:p>
          <a:p>
            <a:pPr marL="285750" indent="-285750">
              <a:buFont typeface="Arial" panose="020B0604020202020204" pitchFamily="34" charset="0"/>
              <a:buChar char="•"/>
            </a:pPr>
            <a:r>
              <a:rPr lang="zh-CN" altLang="en-US" sz="2000" dirty="0" smtClean="0"/>
              <a:t>激光装置与</a:t>
            </a:r>
            <a:r>
              <a:rPr lang="en-US" altLang="zh-CN" sz="2000" dirty="0" smtClean="0"/>
              <a:t>GEM</a:t>
            </a:r>
            <a:r>
              <a:rPr lang="zh-CN" altLang="en-US" sz="2000" dirty="0" smtClean="0"/>
              <a:t>探测器</a:t>
            </a:r>
            <a:endParaRPr lang="en-US" altLang="zh-CN" sz="2000" dirty="0" smtClean="0"/>
          </a:p>
          <a:p>
            <a:endParaRPr lang="en-US" altLang="zh-CN" sz="2000" dirty="0" smtClean="0"/>
          </a:p>
          <a:p>
            <a:pPr marL="285750" indent="-285750">
              <a:buFont typeface="Arial" panose="020B0604020202020204" pitchFamily="34" charset="0"/>
              <a:buChar char="•"/>
            </a:pPr>
            <a:r>
              <a:rPr lang="zh-CN" altLang="en-US" sz="2000" dirty="0" smtClean="0">
                <a:solidFill>
                  <a:schemeClr val="bg1">
                    <a:lumMod val="65000"/>
                  </a:schemeClr>
                </a:solidFill>
              </a:rPr>
              <a:t>激光电离密度测量结果</a:t>
            </a:r>
            <a:endParaRPr lang="en-US" altLang="zh-CN" sz="2000" dirty="0" smtClean="0">
              <a:solidFill>
                <a:schemeClr val="bg1">
                  <a:lumMod val="65000"/>
                </a:schemeClr>
              </a:solidFill>
            </a:endParaRPr>
          </a:p>
          <a:p>
            <a:pPr marL="285750" indent="-285750">
              <a:buFont typeface="Arial" panose="020B0604020202020204" pitchFamily="34" charset="0"/>
              <a:buChar char="•"/>
            </a:pPr>
            <a:endParaRPr lang="en-US" altLang="zh-CN" sz="2000" dirty="0">
              <a:solidFill>
                <a:schemeClr val="bg1">
                  <a:lumMod val="65000"/>
                </a:schemeClr>
              </a:solidFill>
            </a:endParaRPr>
          </a:p>
          <a:p>
            <a:pPr marL="285750" indent="-285750">
              <a:buFont typeface="Arial" panose="020B0604020202020204" pitchFamily="34" charset="0"/>
              <a:buChar char="•"/>
            </a:pPr>
            <a:r>
              <a:rPr lang="zh-CN" altLang="en-US" sz="2000" dirty="0" smtClean="0">
                <a:solidFill>
                  <a:schemeClr val="bg1">
                    <a:lumMod val="65000"/>
                  </a:schemeClr>
                </a:solidFill>
              </a:rPr>
              <a:t>影响激光电离密度因素研究</a:t>
            </a:r>
            <a:endParaRPr lang="en-US" altLang="zh-CN" sz="2000" dirty="0" smtClean="0">
              <a:solidFill>
                <a:schemeClr val="bg1">
                  <a:lumMod val="65000"/>
                </a:schemeClr>
              </a:solidFill>
            </a:endParaRPr>
          </a:p>
          <a:p>
            <a:endParaRPr lang="en-US" altLang="zh-CN" sz="2000" dirty="0">
              <a:solidFill>
                <a:schemeClr val="bg1">
                  <a:lumMod val="65000"/>
                </a:schemeClr>
              </a:solidFill>
            </a:endParaRPr>
          </a:p>
          <a:p>
            <a:pPr marL="285750" indent="-285750">
              <a:buFont typeface="Arial" panose="020B0604020202020204" pitchFamily="34" charset="0"/>
              <a:buChar char="•"/>
            </a:pPr>
            <a:r>
              <a:rPr lang="zh-CN" altLang="en-US" sz="2000" dirty="0" smtClean="0">
                <a:solidFill>
                  <a:schemeClr val="bg1">
                    <a:lumMod val="65000"/>
                  </a:schemeClr>
                </a:solidFill>
              </a:rPr>
              <a:t>结论</a:t>
            </a:r>
            <a:endParaRPr lang="zh-CN" altLang="en-US" sz="2000" dirty="0">
              <a:solidFill>
                <a:schemeClr val="bg1">
                  <a:lumMod val="65000"/>
                </a:schemeClr>
              </a:solidFill>
            </a:endParaRPr>
          </a:p>
        </p:txBody>
      </p:sp>
    </p:spTree>
    <p:extLst>
      <p:ext uri="{BB962C8B-B14F-4D97-AF65-F5344CB8AC3E}">
        <p14:creationId xmlns:p14="http://schemas.microsoft.com/office/powerpoint/2010/main" val="5905131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normAutofit/>
          </a:bodyPr>
          <a:lstStyle/>
          <a:p>
            <a:r>
              <a:rPr lang="zh-CN" altLang="en-US" dirty="0" smtClean="0"/>
              <a:t>激光装置与</a:t>
            </a:r>
            <a:r>
              <a:rPr lang="en-US" altLang="zh-CN" dirty="0" smtClean="0"/>
              <a:t>GEM</a:t>
            </a:r>
            <a:r>
              <a:rPr lang="zh-CN" altLang="en-US" dirty="0" smtClean="0"/>
              <a:t>探测器</a:t>
            </a:r>
            <a:endParaRPr lang="zh-CN" altLang="en-US" dirty="0"/>
          </a:p>
        </p:txBody>
      </p:sp>
      <p:pic>
        <p:nvPicPr>
          <p:cNvPr id="3" name="图片 2"/>
          <p:cNvPicPr>
            <a:picLocks noChangeAspect="1"/>
          </p:cNvPicPr>
          <p:nvPr/>
        </p:nvPicPr>
        <p:blipFill rotWithShape="1">
          <a:blip r:embed="rId3">
            <a:clrChange>
              <a:clrFrom>
                <a:srgbClr val="FFFFFF"/>
              </a:clrFrom>
              <a:clrTo>
                <a:srgbClr val="FFFFFF">
                  <a:alpha val="0"/>
                </a:srgbClr>
              </a:clrTo>
            </a:clrChange>
          </a:blip>
          <a:srcRect l="31648"/>
          <a:stretch/>
        </p:blipFill>
        <p:spPr>
          <a:xfrm>
            <a:off x="185223" y="1179661"/>
            <a:ext cx="4286194" cy="2255556"/>
          </a:xfrm>
          <a:prstGeom prst="rect">
            <a:avLst/>
          </a:prstGeom>
        </p:spPr>
      </p:pic>
      <p:sp>
        <p:nvSpPr>
          <p:cNvPr id="6" name="矩形 5"/>
          <p:cNvSpPr/>
          <p:nvPr/>
        </p:nvSpPr>
        <p:spPr>
          <a:xfrm>
            <a:off x="4766366" y="1440243"/>
            <a:ext cx="3198311" cy="1754326"/>
          </a:xfrm>
          <a:prstGeom prst="rect">
            <a:avLst/>
          </a:prstGeom>
        </p:spPr>
        <p:txBody>
          <a:bodyPr wrap="none">
            <a:spAutoFit/>
          </a:bodyPr>
          <a:lstStyle/>
          <a:p>
            <a:pPr>
              <a:lnSpc>
                <a:spcPct val="150000"/>
              </a:lnSpc>
            </a:pPr>
            <a:r>
              <a:rPr lang="en-US" altLang="zh-CN" dirty="0" smtClean="0"/>
              <a:t>-Q-smart 100 (</a:t>
            </a:r>
            <a:r>
              <a:rPr lang="en-US" altLang="zh-CN" dirty="0" err="1" smtClean="0"/>
              <a:t>Quantel</a:t>
            </a:r>
            <a:r>
              <a:rPr lang="en-US" altLang="zh-CN" dirty="0" smtClean="0"/>
              <a:t> Corp.)</a:t>
            </a:r>
          </a:p>
          <a:p>
            <a:pPr>
              <a:lnSpc>
                <a:spcPct val="150000"/>
              </a:lnSpc>
            </a:pPr>
            <a:r>
              <a:rPr lang="en-US" altLang="zh-CN" dirty="0" smtClean="0"/>
              <a:t>-</a:t>
            </a:r>
            <a:r>
              <a:rPr lang="zh-CN" altLang="en-US" dirty="0" smtClean="0"/>
              <a:t>脉冲激光 </a:t>
            </a:r>
            <a:r>
              <a:rPr lang="en-US" altLang="zh-CN" dirty="0" smtClean="0"/>
              <a:t>(8ns) @ 266 nm</a:t>
            </a:r>
          </a:p>
          <a:p>
            <a:pPr>
              <a:lnSpc>
                <a:spcPct val="150000"/>
              </a:lnSpc>
            </a:pPr>
            <a:r>
              <a:rPr lang="en-US" altLang="zh-CN" dirty="0" smtClean="0"/>
              <a:t>-</a:t>
            </a:r>
            <a:r>
              <a:rPr lang="zh-CN" altLang="en-US" dirty="0" smtClean="0"/>
              <a:t>脉冲频率 </a:t>
            </a:r>
            <a:r>
              <a:rPr lang="en-US" altLang="zh-CN" dirty="0" smtClean="0"/>
              <a:t>20Hz</a:t>
            </a:r>
          </a:p>
          <a:p>
            <a:pPr>
              <a:lnSpc>
                <a:spcPct val="150000"/>
              </a:lnSpc>
            </a:pPr>
            <a:r>
              <a:rPr lang="en-US" altLang="zh-CN" dirty="0" smtClean="0"/>
              <a:t>-</a:t>
            </a:r>
            <a:r>
              <a:rPr lang="zh-CN" altLang="en-US" dirty="0" smtClean="0"/>
              <a:t>最大单脉冲能量 </a:t>
            </a:r>
            <a:r>
              <a:rPr lang="en-US" altLang="zh-CN" dirty="0" smtClean="0"/>
              <a:t>20mJ</a:t>
            </a:r>
          </a:p>
        </p:txBody>
      </p:sp>
      <p:pic>
        <p:nvPicPr>
          <p:cNvPr id="7" name="图片 6"/>
          <p:cNvPicPr/>
          <p:nvPr/>
        </p:nvPicPr>
        <p:blipFill rotWithShape="1">
          <a:blip r:embed="rId4"/>
          <a:srcRect l="16051"/>
          <a:stretch/>
        </p:blipFill>
        <p:spPr>
          <a:xfrm>
            <a:off x="3538728" y="3959670"/>
            <a:ext cx="2748447" cy="2441130"/>
          </a:xfrm>
          <a:prstGeom prst="rect">
            <a:avLst/>
          </a:prstGeom>
        </p:spPr>
      </p:pic>
      <p:pic>
        <p:nvPicPr>
          <p:cNvPr id="8" name="图片 7"/>
          <p:cNvPicPr/>
          <p:nvPr/>
        </p:nvPicPr>
        <p:blipFill>
          <a:blip r:embed="rId5"/>
          <a:stretch>
            <a:fillRect/>
          </a:stretch>
        </p:blipFill>
        <p:spPr>
          <a:xfrm rot="5400000">
            <a:off x="6365521" y="3959670"/>
            <a:ext cx="2591363" cy="2441130"/>
          </a:xfrm>
          <a:prstGeom prst="rect">
            <a:avLst/>
          </a:prstGeom>
        </p:spPr>
      </p:pic>
      <p:sp>
        <p:nvSpPr>
          <p:cNvPr id="9" name="矩形 8"/>
          <p:cNvSpPr/>
          <p:nvPr/>
        </p:nvSpPr>
        <p:spPr>
          <a:xfrm>
            <a:off x="432111" y="4095322"/>
            <a:ext cx="2339102" cy="2169825"/>
          </a:xfrm>
          <a:prstGeom prst="rect">
            <a:avLst/>
          </a:prstGeom>
        </p:spPr>
        <p:txBody>
          <a:bodyPr wrap="none">
            <a:spAutoFit/>
          </a:bodyPr>
          <a:lstStyle/>
          <a:p>
            <a:pPr>
              <a:lnSpc>
                <a:spcPct val="150000"/>
              </a:lnSpc>
            </a:pPr>
            <a:r>
              <a:rPr lang="en-US" altLang="zh-CN" dirty="0" smtClean="0"/>
              <a:t>-GEM</a:t>
            </a:r>
            <a:r>
              <a:rPr lang="zh-CN" altLang="en-US" dirty="0" smtClean="0"/>
              <a:t>探测器</a:t>
            </a:r>
            <a:endParaRPr lang="en-US" altLang="zh-CN" dirty="0" smtClean="0"/>
          </a:p>
          <a:p>
            <a:pPr>
              <a:lnSpc>
                <a:spcPct val="150000"/>
              </a:lnSpc>
            </a:pPr>
            <a:r>
              <a:rPr lang="en-US" altLang="zh-CN" dirty="0" smtClean="0"/>
              <a:t>-</a:t>
            </a:r>
            <a:r>
              <a:rPr lang="zh-CN" altLang="en-US" dirty="0" smtClean="0"/>
              <a:t>前后开有石英玻璃窗</a:t>
            </a:r>
            <a:endParaRPr lang="en-US" altLang="zh-CN" dirty="0" smtClean="0"/>
          </a:p>
          <a:p>
            <a:pPr>
              <a:lnSpc>
                <a:spcPct val="150000"/>
              </a:lnSpc>
            </a:pPr>
            <a:r>
              <a:rPr lang="en-US" altLang="zh-CN" dirty="0" smtClean="0"/>
              <a:t>-</a:t>
            </a:r>
            <a:r>
              <a:rPr lang="zh-CN" altLang="en-US" dirty="0" smtClean="0"/>
              <a:t>三层</a:t>
            </a:r>
            <a:r>
              <a:rPr lang="en-US" altLang="zh-CN" dirty="0" smtClean="0"/>
              <a:t>GEM</a:t>
            </a:r>
          </a:p>
          <a:p>
            <a:pPr>
              <a:lnSpc>
                <a:spcPct val="150000"/>
              </a:lnSpc>
            </a:pPr>
            <a:r>
              <a:rPr lang="en-US" altLang="zh-CN" dirty="0" smtClean="0"/>
              <a:t>-</a:t>
            </a:r>
            <a:r>
              <a:rPr lang="zh-CN" altLang="en-US" dirty="0" smtClean="0"/>
              <a:t>读出</a:t>
            </a:r>
            <a:r>
              <a:rPr lang="en-US" altLang="zh-CN" dirty="0" smtClean="0"/>
              <a:t>pad </a:t>
            </a:r>
            <a:r>
              <a:rPr lang="en-US" altLang="zh-CN" dirty="0"/>
              <a:t>1×6 mm</a:t>
            </a:r>
            <a:r>
              <a:rPr lang="en-US" altLang="zh-CN" baseline="30000" dirty="0"/>
              <a:t>2</a:t>
            </a:r>
          </a:p>
          <a:p>
            <a:pPr>
              <a:lnSpc>
                <a:spcPct val="150000"/>
              </a:lnSpc>
            </a:pPr>
            <a:r>
              <a:rPr lang="en-US" altLang="zh-CN" dirty="0" smtClean="0"/>
              <a:t>-12</a:t>
            </a:r>
            <a:r>
              <a:rPr lang="zh-CN" altLang="en-US" dirty="0" smtClean="0"/>
              <a:t>行</a:t>
            </a:r>
            <a:r>
              <a:rPr lang="en-US" altLang="zh-CN" dirty="0" smtClean="0"/>
              <a:t>pad</a:t>
            </a:r>
            <a:r>
              <a:rPr lang="zh-CN" altLang="en-US" dirty="0" smtClean="0"/>
              <a:t>，共</a:t>
            </a:r>
            <a:r>
              <a:rPr lang="en-US" altLang="zh-CN" dirty="0" smtClean="0"/>
              <a:t>128</a:t>
            </a:r>
            <a:r>
              <a:rPr lang="zh-CN" altLang="en-US" dirty="0" smtClean="0"/>
              <a:t>个</a:t>
            </a:r>
            <a:endParaRPr lang="en-US" altLang="zh-CN" dirty="0" smtClean="0"/>
          </a:p>
        </p:txBody>
      </p:sp>
    </p:spTree>
    <p:extLst>
      <p:ext uri="{BB962C8B-B14F-4D97-AF65-F5344CB8AC3E}">
        <p14:creationId xmlns:p14="http://schemas.microsoft.com/office/powerpoint/2010/main" val="3312233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Lst>
  </p:timing>
</p:sld>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2">
      <a:majorFont>
        <a:latin typeface="Arial"/>
        <a:ea typeface="黑体"/>
        <a:cs typeface=""/>
      </a:majorFont>
      <a:minorFont>
        <a:latin typeface="Arial"/>
        <a:ea typeface="黑体"/>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29589</TotalTime>
  <Words>1898</Words>
  <Application>Microsoft Office PowerPoint</Application>
  <PresentationFormat>全屏显示(4:3)</PresentationFormat>
  <Paragraphs>265</Paragraphs>
  <Slides>25</Slides>
  <Notes>11</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25</vt:i4>
      </vt:variant>
    </vt:vector>
  </HeadingPairs>
  <TitlesOfParts>
    <vt:vector size="33" baseType="lpstr">
      <vt:lpstr>等线</vt:lpstr>
      <vt:lpstr>黑体</vt:lpstr>
      <vt:lpstr>宋体</vt:lpstr>
      <vt:lpstr>Arial</vt:lpstr>
      <vt:lpstr>Cambria Math</vt:lpstr>
      <vt:lpstr>Times New Roman</vt:lpstr>
      <vt:lpstr>Wingdings</vt:lpstr>
      <vt:lpstr>Office 主题​​</vt:lpstr>
      <vt:lpstr>紫外激光在不同气体电离密度测量</vt:lpstr>
      <vt:lpstr>内容提要</vt:lpstr>
      <vt:lpstr>内容提要</vt:lpstr>
      <vt:lpstr>研究背景</vt:lpstr>
      <vt:lpstr>研究背景</vt:lpstr>
      <vt:lpstr>研究背景</vt:lpstr>
      <vt:lpstr>研究背景</vt:lpstr>
      <vt:lpstr>内容提要</vt:lpstr>
      <vt:lpstr>激光装置与GEM探测器</vt:lpstr>
      <vt:lpstr>激光装置与GEM探测器</vt:lpstr>
      <vt:lpstr>内容提要</vt:lpstr>
      <vt:lpstr>激光电离能力测量</vt:lpstr>
      <vt:lpstr>激光电离能力测量</vt:lpstr>
      <vt:lpstr>激光电离能力测量</vt:lpstr>
      <vt:lpstr>内容提要</vt:lpstr>
      <vt:lpstr>影响激光电离密度因素研究</vt:lpstr>
      <vt:lpstr>影响激光电离密度因素研究</vt:lpstr>
      <vt:lpstr>内容提要</vt:lpstr>
      <vt:lpstr>结论</vt:lpstr>
      <vt:lpstr>PowerPoint 演示文稿</vt:lpstr>
      <vt:lpstr>PowerPoint 演示文稿</vt:lpstr>
      <vt:lpstr>PowerPoint 演示文稿</vt:lpstr>
      <vt:lpstr>激光标定系统的研制</vt:lpstr>
      <vt:lpstr>激光标定系统的研制</vt:lpstr>
      <vt:lpstr>激光标定系统的研制</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组会报告 </dc:title>
  <dc:creator>蔡 一鸣</dc:creator>
  <cp:lastModifiedBy>蔡 一鸣</cp:lastModifiedBy>
  <cp:revision>365</cp:revision>
  <dcterms:created xsi:type="dcterms:W3CDTF">2019-03-27T13:17:48Z</dcterms:created>
  <dcterms:modified xsi:type="dcterms:W3CDTF">2019-10-16T09:52:09Z</dcterms:modified>
</cp:coreProperties>
</file>