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427" r:id="rId4"/>
    <p:sldId id="437" r:id="rId5"/>
    <p:sldId id="429" r:id="rId6"/>
    <p:sldId id="430" r:id="rId7"/>
    <p:sldId id="436" r:id="rId8"/>
    <p:sldId id="431" r:id="rId9"/>
    <p:sldId id="432" r:id="rId10"/>
    <p:sldId id="438" r:id="rId11"/>
    <p:sldId id="433" r:id="rId12"/>
    <p:sldId id="439" r:id="rId13"/>
    <p:sldId id="299" r:id="rId14"/>
    <p:sldId id="400" r:id="rId15"/>
    <p:sldId id="363" r:id="rId16"/>
    <p:sldId id="412" r:id="rId17"/>
    <p:sldId id="323" r:id="rId18"/>
    <p:sldId id="440" r:id="rId19"/>
    <p:sldId id="441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3B5"/>
    <a:srgbClr val="0A2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/>
    <p:restoredTop sz="94718"/>
  </p:normalViewPr>
  <p:slideViewPr>
    <p:cSldViewPr>
      <p:cViewPr varScale="1">
        <p:scale>
          <a:sx n="92" d="100"/>
          <a:sy n="92" d="100"/>
        </p:scale>
        <p:origin x="1576" y="176"/>
      </p:cViewPr>
      <p:guideLst>
        <p:guide orient="horz" pos="2069"/>
        <p:guide pos="29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62689-2BBD-4709-AF29-DFF08A7E15F9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36CA-DDEB-40E1-8595-CC84D1B4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36CA-DDEB-40E1-8595-CC84D1B497C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516903"/>
            <a:ext cx="7772400" cy="1470025"/>
          </a:xfrm>
        </p:spPr>
        <p:txBody>
          <a:bodyPr>
            <a:normAutofit/>
          </a:bodyPr>
          <a:lstStyle/>
          <a:p>
            <a:r>
              <a:rPr kumimoji="1" lang="zh-CN" altLang="en-US" sz="3600" dirty="0"/>
              <a:t>低能电子对石墨烯透过率测试进展</a:t>
            </a:r>
            <a:endParaRPr lang="en-US" altLang="zh-CN" sz="36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47470" y="4263597"/>
            <a:ext cx="6906260" cy="2442210"/>
          </a:xfrm>
        </p:spPr>
        <p:txBody>
          <a:bodyPr>
            <a:normAutofit fontScale="95000"/>
          </a:bodyPr>
          <a:lstStyle/>
          <a:p>
            <a:pPr>
              <a:lnSpc>
                <a:spcPct val="90000"/>
              </a:lnSpc>
            </a:pPr>
            <a:endParaRPr lang="zh-CN" altLang="en-US" sz="2400" dirty="0" err="1">
              <a:solidFill>
                <a:schemeClr val="tx1"/>
              </a:solidFill>
              <a:latin typeface="Times New Roman" panose="0202070306050509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70306050509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703060505090304" pitchFamily="18" charset="0"/>
                <a:ea typeface="宋体" panose="02010600030101010101" pitchFamily="2" charset="-122"/>
              </a:rPr>
              <a:t>赵晓</a:t>
            </a:r>
            <a:endParaRPr lang="en-US" altLang="zh-CN" sz="2400" dirty="0">
              <a:solidFill>
                <a:schemeClr val="tx1"/>
              </a:solidFill>
              <a:latin typeface="Times New Roman" panose="0202070306050509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703060505090304" pitchFamily="18" charset="0"/>
                <a:ea typeface="宋体" panose="02010600030101010101" pitchFamily="2" charset="-122"/>
              </a:rPr>
              <a:t>山东大学</a:t>
            </a:r>
            <a:endParaRPr lang="en-US" altLang="zh-CN" sz="2400" dirty="0">
              <a:solidFill>
                <a:schemeClr val="tx1"/>
              </a:solidFill>
              <a:latin typeface="Times New Roman" panose="0202070306050509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703060505090304" pitchFamily="18" charset="0"/>
                <a:ea typeface="宋体" panose="02010600030101010101" pitchFamily="2" charset="-122"/>
                <a:sym typeface="+mn-ea"/>
              </a:rPr>
              <a:t>2019/10/18</a:t>
            </a:r>
            <a:endParaRPr lang="zh-CN" altLang="en-US" sz="2400" dirty="0">
              <a:solidFill>
                <a:schemeClr val="tx1"/>
              </a:solidFill>
              <a:latin typeface="Times New Roman" panose="0202070306050509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5" name="图片 4" descr="sd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08720"/>
            <a:ext cx="1944216" cy="1812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kumimoji="1" lang="zh-CN" altLang="en-US" sz="2800" dirty="0"/>
              <a:t>影响因素</a:t>
            </a:r>
            <a:r>
              <a:rPr kumimoji="1" lang="en-US" altLang="zh-CN" sz="2800" dirty="0"/>
              <a:t>----</a:t>
            </a:r>
            <a:r>
              <a:rPr kumimoji="1" lang="zh-CN" altLang="en-US" sz="2800" dirty="0"/>
              <a:t>二次电子和反弹电子</a:t>
            </a:r>
            <a:endParaRPr lang="en-US" altLang="zh-CN" sz="28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42875" y="1070335"/>
            <a:ext cx="8443883" cy="5651140"/>
          </a:xfrm>
        </p:spPr>
        <p:txBody>
          <a:bodyPr>
            <a:normAutofit/>
          </a:bodyPr>
          <a:lstStyle/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测试不同加速</a:t>
            </a:r>
            <a:r>
              <a:rPr lang="en-US" altLang="zh-CN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/</a:t>
            </a: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减速电压调节电子能量后，测量接收电极上电流和加速</a:t>
            </a:r>
            <a:r>
              <a:rPr lang="en-US" altLang="zh-CN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/</a:t>
            </a: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减速电压的关系。</a:t>
            </a:r>
          </a:p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使用</a:t>
            </a:r>
            <a:r>
              <a:rPr lang="en-US" altLang="zh-CN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MC</a:t>
            </a: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模拟，引入</a:t>
            </a:r>
            <a:r>
              <a:rPr lang="en-US" altLang="zh-CN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电子能谱和二次电子效应，能够重复出测试结果</a:t>
            </a:r>
          </a:p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两者之间存在一定的差异，因为二次电子发射在不同的材料表面差异较大，难以精确描述</a:t>
            </a: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23" y="1572400"/>
            <a:ext cx="4155971" cy="2909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AF43B0-62CD-FA4C-9620-92D604F3E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9" y="1623947"/>
            <a:ext cx="405130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产生电子能谱测试</a:t>
            </a:r>
            <a:endParaRPr lang="en-US" altLang="zh-CN" sz="28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42875" y="917580"/>
            <a:ext cx="8858281" cy="587882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产生电子能量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742950" lvl="2" indent="-342900">
              <a:lnSpc>
                <a:spcPct val="80000"/>
              </a:lnSpc>
              <a:spcAft>
                <a:spcPts val="1200"/>
              </a:spcAft>
              <a:buSzPct val="70000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在</a:t>
            </a:r>
            <a:r>
              <a:rPr lang="en-US" altLang="zh-CN" sz="16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与接收电极之间加金属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grid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，通过在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grid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与阳接收电极之间加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300v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电压重新吸收二次电子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  <a:sym typeface="+mn-ea"/>
            </a:endParaRPr>
          </a:p>
          <a:p>
            <a:pPr marL="742950" lvl="2" indent="-342900">
              <a:lnSpc>
                <a:spcPct val="80000"/>
              </a:lnSpc>
              <a:spcAft>
                <a:spcPts val="1200"/>
              </a:spcAft>
              <a:buSzPct val="70000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调节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与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grid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之间减速电压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V</a:t>
            </a:r>
            <a:r>
              <a:rPr lang="en-US" altLang="zh-CN" sz="1600" baseline="-25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，测量能量大于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eV</a:t>
            </a:r>
            <a:r>
              <a:rPr lang="en-US" altLang="zh-CN" sz="1600" baseline="-25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的电子电流</a:t>
            </a:r>
          </a:p>
          <a:p>
            <a:pPr marL="742950" lvl="2" indent="-342900">
              <a:lnSpc>
                <a:spcPct val="80000"/>
              </a:lnSpc>
              <a:spcAft>
                <a:spcPts val="1200"/>
              </a:spcAft>
              <a:buSzPct val="70000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微分后获得电子能谱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  <a:sym typeface="+mn-ea"/>
            </a:endParaRPr>
          </a:p>
          <a:p>
            <a:pPr marL="800100" lvl="2" indent="-342900">
              <a:buFont typeface="Wingdings" panose="05000000000000000000" pitchFamily="2" charset="2"/>
              <a:buChar char="ü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电子能量峰值为</a:t>
            </a:r>
            <a:r>
              <a:rPr lang="en-US" altLang="zh-CN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8eV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能谱分布太宽，难以适合测试要求</a:t>
            </a: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16" y="3379390"/>
            <a:ext cx="5591905" cy="196423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00204" y="5227198"/>
            <a:ext cx="386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</a:t>
            </a:r>
            <a:endParaRPr kumimoji="1"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0648" y="396826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8eV</a:t>
            </a:r>
            <a:endParaRPr kumimoji="1" lang="zh-CN" altLang="en-US" dirty="0"/>
          </a:p>
        </p:txBody>
      </p:sp>
      <p:cxnSp>
        <p:nvCxnSpPr>
          <p:cNvPr id="10" name="直线箭头连接符 9"/>
          <p:cNvCxnSpPr/>
          <p:nvPr/>
        </p:nvCxnSpPr>
        <p:spPr>
          <a:xfrm>
            <a:off x="3391838" y="3777336"/>
            <a:ext cx="1080120" cy="3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98499" y="439422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3eV</a:t>
            </a:r>
            <a:endParaRPr kumimoji="1" lang="zh-CN" altLang="en-US" dirty="0"/>
          </a:p>
        </p:txBody>
      </p:sp>
      <p:cxnSp>
        <p:nvCxnSpPr>
          <p:cNvPr id="20" name="直线箭头连接符 19"/>
          <p:cNvCxnSpPr/>
          <p:nvPr/>
        </p:nvCxnSpPr>
        <p:spPr>
          <a:xfrm>
            <a:off x="3338548" y="4303026"/>
            <a:ext cx="1059773" cy="249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3" y="3622519"/>
            <a:ext cx="2507720" cy="13689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Times New Roman" panose="02020703060505090304" pitchFamily="18" charset="0"/>
                <a:cs typeface="Times New Roman" panose="02020703060505090304" pitchFamily="18" charset="0"/>
              </a:rPr>
              <a:t>小结</a:t>
            </a:r>
            <a:endParaRPr lang="en-US" altLang="zh-CN" sz="28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42875" y="1070335"/>
            <a:ext cx="8443883" cy="565114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出射的电子能谱太宽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电子束流聚焦较差，在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3mm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尺度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更换商用电子枪获得更稳定的电流与更精确的能量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电子枪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6" y="260648"/>
            <a:ext cx="8404456" cy="646019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8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8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8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8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CN" sz="8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CN" sz="8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marL="342900" lvl="1" indent="-342900"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en-US" altLang="zh-CN" sz="42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elg-2/egps-1022</a:t>
            </a:r>
            <a:r>
              <a:rPr lang="zh-CN" altLang="en-US" sz="42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</a:t>
            </a:r>
            <a:endParaRPr lang="en-US" altLang="zh-CN" sz="42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GB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能量</a:t>
            </a:r>
            <a:r>
              <a:rPr lang="zh-CN" altLang="en-US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稳定性：</a:t>
            </a:r>
            <a:r>
              <a:rPr lang="en-GB" altLang="zh-CN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±0.01% </a:t>
            </a:r>
            <a:endParaRPr lang="en-US" altLang="zh-CN" sz="29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GB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束流</a:t>
            </a:r>
            <a:r>
              <a:rPr lang="zh-CN" altLang="en-US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稳定性：</a:t>
            </a:r>
            <a:r>
              <a:rPr lang="en-GB" altLang="zh-CN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Emission Current Control</a:t>
            </a:r>
            <a:r>
              <a:rPr lang="zh-CN" altLang="en-GB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模式</a:t>
            </a:r>
            <a:r>
              <a:rPr lang="zh-CN" altLang="en-US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下</a:t>
            </a:r>
            <a:r>
              <a:rPr lang="en-GB" altLang="zh-CN" sz="29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±0.1%</a:t>
            </a:r>
            <a:endParaRPr lang="en-US" altLang="zh-CN" sz="29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spcAft>
                <a:spcPts val="600"/>
              </a:spcAft>
              <a:buFont typeface="Wingdings" panose="05000000000000000000" charset="0"/>
              <a:buChar char="ü"/>
            </a:pPr>
            <a:endParaRPr lang="en-US" altLang="zh-CN" sz="5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13731" y="6165304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58" y="1588971"/>
            <a:ext cx="4580746" cy="25507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23" y="1700808"/>
            <a:ext cx="3469135" cy="2208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pPr algn="ctr" fontAlgn="auto">
              <a:spcBef>
                <a:spcPts val="600"/>
              </a:spcBef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电子枪低能量电子聚焦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6869" y="881380"/>
            <a:ext cx="7606853" cy="576072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将接收电极由铜</a:t>
            </a: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pcb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板更换成镀金</a:t>
            </a: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pcb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板以抑制材料表面二次电子发射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调节电子枪参数获得聚焦范围与束流大小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ClrTx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buNone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       </a:t>
            </a:r>
            <a:endParaRPr lang="en-US" altLang="zh-CN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7584" y="5351139"/>
            <a:ext cx="274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10eV</a:t>
            </a:r>
            <a:r>
              <a:rPr lang="zh-CN" altLang="en-US" sz="1200" dirty="0"/>
              <a:t> 电子 聚焦范围</a:t>
            </a:r>
            <a:r>
              <a:rPr lang="en-US" altLang="zh-CN" sz="1200" dirty="0"/>
              <a:t>1mm</a:t>
            </a:r>
            <a:r>
              <a:rPr lang="zh-CN" altLang="en-US" sz="1200" dirty="0"/>
              <a:t> 电流</a:t>
            </a:r>
            <a:r>
              <a:rPr lang="en-US" altLang="zh-CN" sz="1200" dirty="0"/>
              <a:t>18nA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636912"/>
            <a:ext cx="3849417" cy="25745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80" y="2636912"/>
            <a:ext cx="3729870" cy="254722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26880" y="5279726"/>
            <a:ext cx="3236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5eV</a:t>
            </a:r>
            <a:r>
              <a:rPr lang="zh-CN" altLang="en-US" sz="1200" dirty="0"/>
              <a:t> 电子 聚焦范围</a:t>
            </a:r>
            <a:r>
              <a:rPr lang="en-US" altLang="zh-CN" sz="1200" dirty="0"/>
              <a:t>1.6mm</a:t>
            </a:r>
            <a:r>
              <a:rPr lang="zh-CN" altLang="en-US" sz="1200" dirty="0"/>
              <a:t> 电流</a:t>
            </a:r>
            <a:r>
              <a:rPr lang="en-US" altLang="zh-CN" sz="1200" dirty="0"/>
              <a:t>14nA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pPr algn="ctr" fontAlgn="auto">
              <a:spcBef>
                <a:spcPts val="600"/>
              </a:spcBef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待测石墨烯样品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6870" y="958850"/>
            <a:ext cx="5404485" cy="5683250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80000"/>
              </a:lnSpc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u"/>
            </a:pP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Tedpella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成品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Tx/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覆盖单层石墨烯的氮化硅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Tx/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孔距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 5µm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；孔径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2.5µm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；厚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200µm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；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45x45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95%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完好，有破损和褶皱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电镜与拉曼光谱测试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0" indent="-285750" algn="l">
              <a:buClrTx/>
              <a:buFont typeface="Wingdings" panose="05000000000000000000" charset="0"/>
              <a:buChar char="p"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solidFill>
                <a:schemeClr val="tx1"/>
              </a:solidFill>
              <a:uFillTx/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solidFill>
                <a:schemeClr val="tx1"/>
              </a:solidFill>
              <a:uFillTx/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solidFill>
                <a:schemeClr val="tx1"/>
              </a:solidFill>
              <a:uFillTx/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solidFill>
                <a:schemeClr val="tx1"/>
              </a:solidFill>
              <a:uFillTx/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solidFill>
                <a:schemeClr val="tx1"/>
              </a:solidFill>
              <a:uFillTx/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 algn="l">
              <a:buClrTx/>
              <a:buSzPct val="75000"/>
              <a:buFont typeface="Wingdings" panose="05000000000000000000" charset="0"/>
              <a:buChar char=""/>
            </a:pPr>
            <a:endParaRPr lang="en-US" altLang="zh-CN" sz="1400" b="1" baseline="-25000" dirty="0">
              <a:solidFill>
                <a:schemeClr val="tx1"/>
              </a:solidFill>
              <a:uFillTx/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285750" indent="-285750">
              <a:buClrTx/>
              <a:buFont typeface="Wingdings" panose="05000000000000000000" charset="0"/>
              <a:buChar char="p"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285750" indent="-285750">
              <a:buClrTx/>
              <a:buFont typeface="Wingdings" panose="05000000000000000000" charset="0"/>
              <a:buChar char="p"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铜网上铺石墨烯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孔径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100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µm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可以测试单孔上的透过率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285750" indent="-285750">
              <a:buClrTx/>
              <a:buFont typeface="Wingdings" panose="05000000000000000000" charset="0"/>
              <a:buChar char="p"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3" y="1022345"/>
            <a:ext cx="3352056" cy="1385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396" y="2727497"/>
            <a:ext cx="1816600" cy="12807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382" y="4008199"/>
            <a:ext cx="1786614" cy="12684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70" y="2790347"/>
            <a:ext cx="2023909" cy="11384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0203"/>
            <a:ext cx="2053339" cy="11550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33" y="2996951"/>
            <a:ext cx="2286339" cy="2121141"/>
          </a:xfrm>
          <a:prstGeom prst="rect">
            <a:avLst/>
          </a:prstGeom>
        </p:spPr>
      </p:pic>
      <p:cxnSp>
        <p:nvCxnSpPr>
          <p:cNvPr id="23" name="直线箭头连接符 22"/>
          <p:cNvCxnSpPr/>
          <p:nvPr/>
        </p:nvCxnSpPr>
        <p:spPr>
          <a:xfrm>
            <a:off x="2448499" y="3367848"/>
            <a:ext cx="1403421" cy="25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83455"/>
            <a:ext cx="2282769" cy="10767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总结</a:t>
            </a:r>
            <a:endParaRPr lang="en-US" altLang="zh-CN" sz="2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714356"/>
            <a:ext cx="8786874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产生的电流小较且能谱分布太宽 舍弃将其作为低能电子源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调节电子枪参数获得更大的电流与聚焦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商用电子枪在调试中，进一步提高超低电流测量精度。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endParaRPr lang="en-US" altLang="zh-CN" sz="2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84030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p"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Thanks for your attention!</a:t>
            </a:r>
          </a:p>
        </p:txBody>
      </p:sp>
      <p:sp>
        <p:nvSpPr>
          <p:cNvPr id="4" name="矩形 3"/>
          <p:cNvSpPr/>
          <p:nvPr/>
        </p:nvSpPr>
        <p:spPr>
          <a:xfrm>
            <a:off x="142844" y="714356"/>
            <a:ext cx="8786874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backup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84030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p"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714356"/>
            <a:ext cx="8786874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749B9F-70B7-E241-BF0C-D5043004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7" y="1169058"/>
            <a:ext cx="4034904" cy="42746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19E6EB-DA78-8244-B4CE-5A9C0474A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5" y="1135021"/>
            <a:ext cx="3456384" cy="42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4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backup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84030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p"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714356"/>
            <a:ext cx="8786874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6186AF-F9D2-2449-A835-FC77AC4B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08720"/>
            <a:ext cx="3316482" cy="33164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B6364FE-53B2-C740-ACCB-386FFCCD1A99}"/>
              </a:ext>
            </a:extLst>
          </p:cNvPr>
          <p:cNvSpPr txBox="1"/>
          <p:nvPr/>
        </p:nvSpPr>
        <p:spPr>
          <a:xfrm>
            <a:off x="1225124" y="4836679"/>
            <a:ext cx="6779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单层石墨烯 </a:t>
            </a:r>
            <a:r>
              <a:rPr lang="en" altLang="zh-CN" dirty="0"/>
              <a:t>g</a:t>
            </a:r>
            <a:r>
              <a:rPr lang="zh-CN" altLang="en-US" dirty="0"/>
              <a:t>峰小于</a:t>
            </a:r>
            <a:r>
              <a:rPr lang="en-US" altLang="zh-CN" dirty="0"/>
              <a:t>2</a:t>
            </a:r>
            <a:r>
              <a:rPr lang="en" altLang="zh-CN" dirty="0"/>
              <a:t>d</a:t>
            </a:r>
            <a:r>
              <a:rPr lang="zh-CN" altLang="en-US" dirty="0"/>
              <a:t>峰</a:t>
            </a:r>
          </a:p>
          <a:p>
            <a:r>
              <a:rPr lang="en-US" altLang="zh-CN" dirty="0"/>
              <a:t>•</a:t>
            </a:r>
            <a:r>
              <a:rPr lang="zh-CN" altLang="en-US" dirty="0"/>
              <a:t>多层 </a:t>
            </a:r>
            <a:r>
              <a:rPr lang="en" altLang="zh-CN" dirty="0"/>
              <a:t>g</a:t>
            </a:r>
            <a:r>
              <a:rPr lang="zh-CN" altLang="en-US" dirty="0"/>
              <a:t>峰大于</a:t>
            </a:r>
            <a:r>
              <a:rPr lang="en-US" altLang="zh-CN" dirty="0"/>
              <a:t>2</a:t>
            </a:r>
            <a:r>
              <a:rPr lang="en" altLang="zh-CN" dirty="0"/>
              <a:t>d</a:t>
            </a:r>
            <a:r>
              <a:rPr lang="zh-CN" altLang="en-US" dirty="0"/>
              <a:t>峰（</a:t>
            </a:r>
            <a:r>
              <a:rPr lang="en-US" altLang="zh-CN" dirty="0"/>
              <a:t>2700</a:t>
            </a:r>
            <a:r>
              <a:rPr lang="zh-CN" altLang="en-US" dirty="0"/>
              <a:t>）</a:t>
            </a:r>
          </a:p>
          <a:p>
            <a:r>
              <a:rPr lang="en-US" altLang="zh-CN" dirty="0"/>
              <a:t>•</a:t>
            </a:r>
            <a:r>
              <a:rPr lang="en" altLang="zh-CN" dirty="0"/>
              <a:t>g</a:t>
            </a:r>
            <a:r>
              <a:rPr lang="zh-CN" altLang="en-US" dirty="0"/>
              <a:t>峰 石墨烯缺陷（</a:t>
            </a:r>
            <a:r>
              <a:rPr lang="en-US" altLang="zh-CN" dirty="0"/>
              <a:t>1300</a:t>
            </a:r>
            <a:r>
              <a:rPr lang="zh-CN" altLang="en-US" dirty="0"/>
              <a:t>左右） 如果没有石墨烯覆盖 没有特征峰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316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0"/>
            <a:ext cx="7758138" cy="642918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目录</a:t>
            </a:r>
            <a:endParaRPr lang="en-US" altLang="zh-CN" sz="2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9333" y="1412776"/>
            <a:ext cx="6865334" cy="45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  <a:buFont typeface="Arial" panose="020B0604020202090204" pitchFamily="34" charset="0"/>
              <a:buNone/>
            </a:pP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 fontAlgn="auto"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背景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 fontAlgn="auto">
              <a:spcBef>
                <a:spcPts val="600"/>
              </a:spcBef>
              <a:buFont typeface="Arial" panose="020B0604020202090204" pitchFamily="34" charset="0"/>
              <a:buChar char="•"/>
            </a:pP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 fontAlgn="auto"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基于</a:t>
            </a:r>
            <a:r>
              <a:rPr lang="en-US" altLang="zh-CN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mcp</a:t>
            </a:r>
            <a:r>
              <a:rPr lang="zh-CN" alt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电子枪的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测试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 fontAlgn="auto">
              <a:spcBef>
                <a:spcPts val="600"/>
              </a:spcBef>
              <a:buFont typeface="Arial" panose="020B0604020202090204" pitchFamily="34" charset="0"/>
              <a:buChar char="•"/>
            </a:pP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en-US" altLang="zh-CN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kimball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physics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elg-2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电子枪 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90204" pitchFamily="34" charset="0"/>
              <a:buChar char="•"/>
            </a:pP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 fontAlgn="auto"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测试石墨烯样品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 fontAlgn="auto">
              <a:spcBef>
                <a:spcPts val="600"/>
              </a:spcBef>
              <a:buFont typeface="Arial" panose="020B0604020202090204" pitchFamily="34" charset="0"/>
              <a:buChar char="•"/>
            </a:pP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342900" indent="-342900" fontAlgn="auto">
              <a:spcBef>
                <a:spcPts val="600"/>
              </a:spcBef>
              <a:buFont typeface="Arial" panose="020B0604020202090204" pitchFamily="34" charset="0"/>
              <a:buChar char="•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总结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b="1" smtClean="0"/>
              <a:t>2</a:t>
            </a:fld>
            <a:endParaRPr lang="zh-CN" altLang="en-US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背景</a:t>
            </a:r>
            <a:endParaRPr lang="en-US" altLang="zh-CN" sz="2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33044" y="1082040"/>
            <a:ext cx="5851123" cy="577596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TPC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中的正离子反馈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导致空间电荷效应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降低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TPC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平均计数率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降低动量分辨率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  <a:sym typeface="+mn-ea"/>
            </a:endParaRPr>
          </a:p>
          <a:p>
            <a:pPr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石墨烯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独特的六边形结构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---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有效半径</a:t>
            </a:r>
            <a:r>
              <a:rPr lang="en-GB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~ 0.6 </a:t>
            </a:r>
            <a:r>
              <a:rPr lang="en-GB" altLang="zh-CN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Å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能够有效阻止正离子反馈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出色的机械性能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lvl="2">
              <a:spcAft>
                <a:spcPts val="1200"/>
              </a:spcAft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 可以承受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10</a:t>
            </a:r>
            <a:r>
              <a:rPr lang="en-US" altLang="zh-CN" sz="1000" baseline="30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16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 ions/cm</a:t>
            </a:r>
            <a:r>
              <a:rPr lang="en-US" altLang="zh-CN" sz="1000" baseline="30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2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 @</a:t>
            </a:r>
            <a:r>
              <a:rPr lang="en-US" altLang="zh-CN" sz="10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keV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 </a:t>
            </a:r>
          </a:p>
          <a:p>
            <a:pPr lvl="2">
              <a:spcAft>
                <a:spcPts val="1200"/>
              </a:spcAft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可以悬浮在几十微米的孔上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是阻挡正离子反馈的潜在材料</a:t>
            </a:r>
          </a:p>
          <a:p>
            <a:pPr lvl="1">
              <a:spcAft>
                <a:spcPts val="1200"/>
              </a:spcAft>
              <a:buClrTx/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需要气体中漂移电子有足够量透过率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低能电子对石墨烯的透过率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keV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</a:rPr>
              <a:t>及更高能量的电子可以透过石墨烯膜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spcAft>
                <a:spcPts val="1200"/>
              </a:spcAft>
              <a:buClrTx/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但是气体探测器中典型电子能量低，没有相关研究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457200" lvl="1" indent="0" algn="l"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zh-CN" altLang="en-US" sz="1660" dirty="0"/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596" y="4388433"/>
            <a:ext cx="1371600" cy="1247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86270" y="5773663"/>
            <a:ext cx="215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MingLiU_HKSCS-ExtB" panose="02020500000000000000" charset="-120"/>
                <a:ea typeface="MingLiU_HKSCS-ExtB" panose="02020500000000000000" charset="-120"/>
              </a:rPr>
              <a:t>铜衬底上的单层石墨烯膜</a:t>
            </a:r>
            <a:endParaRPr lang="en-US" altLang="zh-CN" sz="1400" dirty="0">
              <a:solidFill>
                <a:srgbClr val="C00000"/>
              </a:solidFill>
              <a:latin typeface="MingLiU_HKSCS-ExtB" panose="02020500000000000000" charset="-120"/>
              <a:ea typeface="MingLiU_HKSCS-ExtB" panose="02020500000000000000" charset="-120"/>
            </a:endParaRPr>
          </a:p>
        </p:txBody>
      </p:sp>
      <p:pic>
        <p:nvPicPr>
          <p:cNvPr id="10" name="图片 3" descr="捕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537" y="1151769"/>
            <a:ext cx="2506926" cy="26589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33" y="4477771"/>
            <a:ext cx="1765176" cy="1431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背景</a:t>
            </a:r>
            <a:endParaRPr lang="en-US" altLang="zh-CN" sz="2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945515"/>
            <a:ext cx="5851123" cy="577596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SzPct val="70000"/>
              <a:buNone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研究内容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spcAft>
                <a:spcPts val="1200"/>
              </a:spcAft>
              <a:buClrTx/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测试低能电子在石墨烯上的穿透率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研究方法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在真空中产生足够强度的聚焦电子束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电子能量可调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轰击石墨烯薄膜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测试穿透率</a:t>
            </a: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2566" y="3138030"/>
            <a:ext cx="2853193" cy="14254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基于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的测试装置</a:t>
            </a:r>
            <a:endParaRPr lang="en-US" altLang="zh-CN" sz="28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917580"/>
            <a:ext cx="5305653" cy="5679772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装置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SzPct val="70000"/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Version1: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led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发出的紫外光照射金阴极产生光电子，经过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倍增放大后通过聚焦装置照射在石墨烯样品上，在石墨烯样品后有电极测试穿透电流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SzPct val="70000"/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Verion2: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 用商用电子枪产生聚焦电子束轰击石墨烯样品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742950" lvl="2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设备</a:t>
            </a:r>
            <a:endParaRPr lang="en-US" altLang="zh-CN" sz="19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真空设备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(&lt; 10</a:t>
            </a:r>
            <a:r>
              <a:rPr lang="en-US" altLang="zh-CN" sz="1400" baseline="30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-5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Pa)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A1515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高压模块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紫外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led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(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波长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265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～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275nm)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金阴极和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MCP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搭载电极的数控三维步进电机，用于调整接收电极的位置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电流表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(Keithley 6482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精度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1fA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)</a:t>
            </a:r>
          </a:p>
          <a:p>
            <a:pPr marL="457200" lvl="1" indent="0">
              <a:lnSpc>
                <a:spcPct val="80000"/>
              </a:lnSpc>
              <a:spcAft>
                <a:spcPts val="1200"/>
              </a:spcAft>
              <a:buNone/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indent="0">
              <a:buClrTx/>
              <a:buNone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457200" lvl="2" indent="0">
              <a:buClrTx/>
              <a:buNone/>
            </a:pPr>
            <a:endParaRPr kumimoji="1" lang="en-US" altLang="zh-CN" sz="2000" dirty="0">
              <a:sym typeface="+mn-ea"/>
            </a:endParaRPr>
          </a:p>
          <a:p>
            <a:pPr marL="742950" lvl="2" indent="-285750">
              <a:buClrTx/>
              <a:buSzPct val="50000"/>
              <a:buFont typeface="Wingdings" panose="05000000000000000000" pitchFamily="2" charset="2"/>
              <a:buChar char="ü"/>
            </a:pPr>
            <a:endParaRPr kumimoji="1" lang="en-US" altLang="zh-CN" sz="2000" dirty="0"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7824" r="14652" b="6099"/>
          <a:stretch>
            <a:fillRect/>
          </a:stretch>
        </p:blipFill>
        <p:spPr>
          <a:xfrm>
            <a:off x="4471958" y="4932632"/>
            <a:ext cx="1085215" cy="101409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5" t="16676" r="35195" b="50019"/>
          <a:stretch>
            <a:fillRect/>
          </a:stretch>
        </p:blipFill>
        <p:spPr>
          <a:xfrm>
            <a:off x="7570915" y="4858020"/>
            <a:ext cx="1271270" cy="116332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7172036" y="3988328"/>
            <a:ext cx="902335" cy="89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5382999" y="3805805"/>
            <a:ext cx="1170201" cy="1233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43" y="1135883"/>
            <a:ext cx="3249017" cy="1883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Times New Roman" panose="02020703060505090304" pitchFamily="18" charset="0"/>
                <a:cs typeface="Times New Roman" panose="02020703060505090304" pitchFamily="18" charset="0"/>
              </a:rPr>
              <a:t>接收电极上的基础电流</a:t>
            </a:r>
            <a:endParaRPr lang="en-US" altLang="zh-CN" sz="28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42875" y="1070335"/>
            <a:ext cx="8443883" cy="5651140"/>
          </a:xfrm>
        </p:spPr>
        <p:txBody>
          <a:bodyPr>
            <a:normAutofit/>
          </a:bodyPr>
          <a:lstStyle/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Led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灯关闭时基础电流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~10fA, </a:t>
            </a: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rms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2.8pA</a:t>
            </a: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平均电流在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~0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上，但是存在随机的干扰。电流测试中，需要通过多次测试求平均的方法来降低误差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-1" t="3204" r="-1" b="7306"/>
          <a:stretch>
            <a:fillRect/>
          </a:stretch>
        </p:blipFill>
        <p:spPr>
          <a:xfrm>
            <a:off x="2030092" y="1484784"/>
            <a:ext cx="5083816" cy="2771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聚焦后电子斑形状测量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785794"/>
            <a:ext cx="6301680" cy="581155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电流采集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接收电极分为四分之一和四分之三两部分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两个电极始终连接相同电势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测量电子落在左上角四分之一电极上的电流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电极中心点扫描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N*N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的网格，直到四分之一电极接收全部电子束</a:t>
            </a:r>
            <a:endParaRPr lang="en-US" altLang="zh-CN" sz="1400" baseline="-250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第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</a:t>
            </a:r>
            <a:r>
              <a:rPr lang="zh-CN" altLang="en-US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,j</a:t>
            </a:r>
            <a:r>
              <a:rPr lang="zh-CN" altLang="en-US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列位置所切割电子斑左上角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电流为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</a:t>
            </a:r>
            <a:r>
              <a:rPr lang="en-US" altLang="zh-CN" sz="1400" baseline="-250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i,j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（下左图）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第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，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j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个小方格内的电流为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( I</a:t>
            </a:r>
            <a:r>
              <a:rPr lang="en-US" altLang="zh-CN" sz="1400" baseline="-25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i-1,j-1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+ 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</a:t>
            </a:r>
            <a:r>
              <a:rPr lang="en-US" altLang="zh-CN" sz="1400" baseline="-250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i,j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) - ( I</a:t>
            </a:r>
            <a:r>
              <a:rPr lang="en-US" altLang="zh-CN" sz="1400" baseline="-25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i-1,j 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+ I</a:t>
            </a:r>
            <a:r>
              <a:rPr lang="en-US" altLang="zh-CN" sz="1400" baseline="-250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i,j-1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)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（下中图）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cs typeface="Times New Roman" panose="02020703060505090304" pitchFamily="18" charset="0"/>
              <a:sym typeface="+mn-ea"/>
            </a:endParaRPr>
          </a:p>
          <a:p>
            <a:pPr marL="457200" lvl="2" indent="0">
              <a:buClrTx/>
              <a:buNone/>
            </a:pPr>
            <a:endParaRPr kumimoji="1" lang="en-US" altLang="zh-CN" sz="2000" dirty="0">
              <a:solidFill>
                <a:srgbClr val="FF0000"/>
              </a:solidFill>
              <a:sym typeface="+mn-ea"/>
            </a:endParaRPr>
          </a:p>
          <a:p>
            <a:pPr marL="742950" lvl="2" indent="-285750">
              <a:buClrTx/>
              <a:buFont typeface="Wingdings" panose="05000000000000000000" pitchFamily="2" charset="2"/>
              <a:buChar char="ü"/>
            </a:pPr>
            <a:endParaRPr kumimoji="1" lang="en-US" altLang="zh-CN" sz="2000" dirty="0">
              <a:solidFill>
                <a:srgbClr val="FF0000"/>
              </a:solidFill>
              <a:sym typeface="+mn-ea"/>
            </a:endParaRPr>
          </a:p>
          <a:p>
            <a:pPr marL="742950" lvl="2" indent="-285750">
              <a:buClrTx/>
              <a:buSzPct val="50000"/>
              <a:buFont typeface="Wingdings" panose="05000000000000000000" pitchFamily="2" charset="2"/>
              <a:buChar char="ü"/>
            </a:pPr>
            <a:endParaRPr kumimoji="1" lang="en-US" altLang="zh-CN" sz="2000" dirty="0"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4" y="4431884"/>
            <a:ext cx="3658031" cy="186076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66428" y="4040704"/>
            <a:ext cx="433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/>
              <a:t>Mcp</a:t>
            </a:r>
            <a:r>
              <a:rPr kumimoji="1" lang="zh-CN" altLang="en-US" sz="1600" dirty="0"/>
              <a:t>出射电子用</a:t>
            </a:r>
            <a:r>
              <a:rPr kumimoji="1" lang="en-US" altLang="zh-CN" sz="1600" dirty="0"/>
              <a:t>100v</a:t>
            </a:r>
            <a:r>
              <a:rPr kumimoji="1" lang="zh-CN" altLang="en-US" sz="1600" dirty="0"/>
              <a:t>加速后的电子斑形状分布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49688B5-0AD9-3E4B-B7E6-7699C7C6D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31" y="4051826"/>
            <a:ext cx="868688" cy="9064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9DF7D6-9C45-AE42-8F21-B7CAC37B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72" y="5215228"/>
            <a:ext cx="3383819" cy="909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 </a:t>
            </a: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低能量的电子斑分布</a:t>
            </a:r>
            <a:endParaRPr lang="en-US" altLang="zh-CN" sz="28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42875" y="917580"/>
            <a:ext cx="8858281" cy="587882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逐步降低加速电压以及施加减速电压，减速</a:t>
            </a:r>
            <a:r>
              <a:rPr lang="en-US" altLang="zh-CN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mcp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出射电子，获得低能电子</a:t>
            </a: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lnSpc>
                <a:spcPct val="80000"/>
              </a:lnSpc>
              <a:spcAft>
                <a:spcPts val="1200"/>
              </a:spcAft>
              <a:buSzPct val="70000"/>
              <a:buNone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endParaRPr lang="en-US" altLang="zh-CN" sz="18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接收电极上反而出现稳定的正电流！！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083611"/>
            <a:ext cx="3552214" cy="23569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3568" y="472514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/>
              <a:t>mcp</a:t>
            </a:r>
            <a:r>
              <a:rPr kumimoji="1" lang="zh-CN" altLang="en-US" sz="1600" dirty="0"/>
              <a:t>出射电子用</a:t>
            </a:r>
            <a:r>
              <a:rPr kumimoji="1" lang="en-US" altLang="zh-CN" sz="1600" dirty="0"/>
              <a:t>50v</a:t>
            </a:r>
            <a:r>
              <a:rPr kumimoji="1" lang="zh-CN" altLang="en-US" sz="1600" dirty="0"/>
              <a:t>电压减速后电子形状分布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658770" cy="2402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kumimoji="1" lang="zh-CN" altLang="en-US" sz="2800" dirty="0"/>
              <a:t>影响因素</a:t>
            </a:r>
            <a:r>
              <a:rPr kumimoji="1" lang="en-US" altLang="zh-CN" sz="2800" dirty="0"/>
              <a:t>----</a:t>
            </a:r>
            <a:r>
              <a:rPr kumimoji="1" lang="zh-CN" altLang="en-US" sz="2800" dirty="0"/>
              <a:t>二次电子和反弹电子</a:t>
            </a:r>
            <a:endParaRPr lang="en-US" altLang="zh-CN" sz="2800" b="1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42875" y="917580"/>
            <a:ext cx="8858281" cy="5878825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8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  <a:sym typeface="+mn-ea"/>
              </a:rPr>
              <a:t>二次电子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导致电荷在阳极电极之间的重新分布 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影响收集的电子斑的大小和形状 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从几个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eV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到几千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eV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的电子都能产生二次电子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当二次电子超过入射电子，接收电极出现正电流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很难抑制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endParaRPr lang="en-US" altLang="zh-CN" sz="1100" dirty="0">
              <a:solidFill>
                <a:schemeClr val="bg2">
                  <a:lumMod val="25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Ref: </a:t>
            </a:r>
            <a:r>
              <a:rPr lang="en-GB" altLang="zh-CN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V. </a:t>
            </a:r>
            <a:r>
              <a:rPr lang="en-GB" altLang="zh-CN" sz="11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Baglin</a:t>
            </a:r>
            <a:r>
              <a:rPr lang="en-GB" altLang="zh-CN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, I. Collins, B. </a:t>
            </a:r>
            <a:r>
              <a:rPr lang="en-GB" altLang="zh-CN" sz="11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Henrist</a:t>
            </a:r>
            <a:r>
              <a:rPr lang="en-GB" altLang="zh-CN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, N. </a:t>
            </a:r>
            <a:r>
              <a:rPr lang="en-GB" altLang="zh-CN" sz="11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Hilleret</a:t>
            </a:r>
            <a:r>
              <a:rPr lang="en-GB" altLang="zh-CN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and G. </a:t>
            </a:r>
            <a:r>
              <a:rPr lang="en-GB" altLang="zh-CN" sz="1100" dirty="0" err="1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Vorlaufer</a:t>
            </a:r>
            <a:r>
              <a:rPr lang="en-GB" altLang="zh-CN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. A Summary of Main Experimental Results Concerning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 </a:t>
            </a:r>
            <a:r>
              <a:rPr lang="en-GB" altLang="zh-CN" sz="1100" dirty="0">
                <a:solidFill>
                  <a:schemeClr val="bg2">
                    <a:lumMod val="25000"/>
                  </a:schemeClr>
                </a:solidFill>
                <a:latin typeface="Times New Roman" panose="02020703060505090304" pitchFamily="18" charset="0"/>
                <a:ea typeface="+mj-ea"/>
                <a:cs typeface="Times New Roman" panose="02020703060505090304" pitchFamily="18" charset="0"/>
              </a:rPr>
              <a:t>the Secondary Electron Emission of  Copper</a:t>
            </a: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0" lvl="1" indent="0">
              <a:buNone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2100" b="1" dirty="0">
              <a:solidFill>
                <a:schemeClr val="accent4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marL="285750" lvl="1">
              <a:buFont typeface="Wingdings" panose="05000000000000000000" charset="0"/>
              <a:buChar char="p"/>
            </a:pP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  <a:sym typeface="+mn-ea"/>
            </a:endParaRPr>
          </a:p>
          <a:p>
            <a:pPr lvl="1" indent="-285750" algn="l">
              <a:buClrTx/>
              <a:buFont typeface="Wingdings" panose="05000000000000000000" charset="0"/>
              <a:buChar char="ü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marL="1200150" lvl="2" indent="-285750">
              <a:buClrTx/>
              <a:buSzPct val="50000"/>
              <a:buFont typeface="Wingdings" panose="05000000000000000000" charset="0"/>
              <a:buChar char="u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 lvl="1">
              <a:buFont typeface="Arial" panose="020B0604020202090204" pitchFamily="34" charset="0"/>
              <a:buChar char="•"/>
            </a:pPr>
            <a:endParaRPr lang="en-US" altLang="zh-CN" sz="1600" dirty="0">
              <a:solidFill>
                <a:srgbClr val="2503B5"/>
              </a:solidFill>
              <a:latin typeface="Times New Roman" panose="02020703060505090304" pitchFamily="18" charset="0"/>
              <a:ea typeface="+mj-ea"/>
              <a:cs typeface="Times New Roman" panose="02020703060505090304" pitchFamily="18" charset="0"/>
            </a:endParaRPr>
          </a:p>
          <a:p>
            <a:pPr>
              <a:buNone/>
            </a:pPr>
            <a:endParaRPr lang="zh-CN" altLang="en-US" sz="2200" b="1" dirty="0">
              <a:solidFill>
                <a:srgbClr val="00B050"/>
              </a:solidFill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714356"/>
            <a:ext cx="8858312" cy="714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83" y="3284984"/>
            <a:ext cx="2880320" cy="24030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811" y="3179967"/>
            <a:ext cx="2869680" cy="26130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1007</Words>
  <Application>Microsoft Macintosh PowerPoint</Application>
  <PresentationFormat>全屏显示(4:3)</PresentationFormat>
  <Paragraphs>322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MingLiU_HKSCS-ExtB</vt:lpstr>
      <vt:lpstr>Arial</vt:lpstr>
      <vt:lpstr>Calibri</vt:lpstr>
      <vt:lpstr>Times New Roman</vt:lpstr>
      <vt:lpstr>Wingdings</vt:lpstr>
      <vt:lpstr>Office 主题</vt:lpstr>
      <vt:lpstr>低能电子对石墨烯透过率测试进展</vt:lpstr>
      <vt:lpstr>目录</vt:lpstr>
      <vt:lpstr>背景</vt:lpstr>
      <vt:lpstr>背景</vt:lpstr>
      <vt:lpstr>基于MCP的测试装置</vt:lpstr>
      <vt:lpstr>接收电极上的基础电流</vt:lpstr>
      <vt:lpstr>聚焦后电子斑形状测量</vt:lpstr>
      <vt:lpstr> 低能量的电子斑分布</vt:lpstr>
      <vt:lpstr>影响因素----二次电子和反弹电子</vt:lpstr>
      <vt:lpstr>影响因素----二次电子和反弹电子</vt:lpstr>
      <vt:lpstr> mcp产生电子能谱测试</vt:lpstr>
      <vt:lpstr>小结</vt:lpstr>
      <vt:lpstr>电子枪</vt:lpstr>
      <vt:lpstr>电子枪低能量电子聚焦</vt:lpstr>
      <vt:lpstr>待测石墨烯样品</vt:lpstr>
      <vt:lpstr>总结</vt:lpstr>
      <vt:lpstr>PowerPoint 演示文稿</vt:lpstr>
      <vt:lpstr>backup</vt:lpstr>
      <vt:lpstr>backup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Gas Electron Multiplier (GEM) detector with Garfield++</dc:title>
  <dc:creator>Administrator</dc:creator>
  <cp:lastModifiedBy>Microsoft Office User</cp:lastModifiedBy>
  <cp:revision>641</cp:revision>
  <dcterms:created xsi:type="dcterms:W3CDTF">2019-10-17T12:53:12Z</dcterms:created>
  <dcterms:modified xsi:type="dcterms:W3CDTF">2019-10-17T14:04:53Z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