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tiff" ContentType="image/tiff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23"/>
  </p:handoutMasterIdLst>
  <p:sldIdLst>
    <p:sldId id="257" r:id="rId3"/>
    <p:sldId id="258" r:id="rId4"/>
    <p:sldId id="313" r:id="rId5"/>
    <p:sldId id="314" r:id="rId6"/>
    <p:sldId id="315" r:id="rId7"/>
    <p:sldId id="260" r:id="rId8"/>
    <p:sldId id="274" r:id="rId9"/>
    <p:sldId id="294" r:id="rId10"/>
    <p:sldId id="291" r:id="rId11"/>
    <p:sldId id="293" r:id="rId12"/>
    <p:sldId id="267" r:id="rId13"/>
    <p:sldId id="316" r:id="rId15"/>
    <p:sldId id="286" r:id="rId16"/>
    <p:sldId id="263" r:id="rId17"/>
    <p:sldId id="276" r:id="rId18"/>
    <p:sldId id="264" r:id="rId19"/>
    <p:sldId id="259" r:id="rId20"/>
    <p:sldId id="309" r:id="rId21"/>
    <p:sldId id="287" r:id="rId22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015"/>
    <a:srgbClr val="EFADA8"/>
    <a:srgbClr val="F2C0BB"/>
    <a:srgbClr val="FB804F"/>
    <a:srgbClr val="FD906F"/>
    <a:srgbClr val="FFFDFD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10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0F9B84EA-7D68-4D60-9CB1-D50884785D1C}" type="datetimeFigureOut">
              <a:rPr lang="zh-CN" altLang="en-US" strike="noStrike" noProof="1" smtClean="0"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lang="zh-CN" altLang="en-US" strike="noStrike" noProof="1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D4E0FC9-F1F8-4FAE-9988-3BA365CFD46F}" type="slidenum">
              <a:rPr lang="zh-CN" altLang="en-US" strike="noStrike" noProof="1" smtClean="0"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lang="zh-CN" altLang="en-US" strike="noStrike" noProof="1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auto"/>
            <a:fld id="{1AC49D05-6128-4D0D-A32A-06A5E73B386C}" type="datetimeFigureOut">
              <a:rPr lang="zh-CN" altLang="en-US" strike="noStrike" noProof="1" smtClean="0"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1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auto"/>
            <a:fld id="{5849F42C-2DAE-424C-A4B8-3140182C3E9F}" type="slidenum">
              <a:rPr lang="zh-CN" altLang="en-US" strike="noStrike" noProof="1" smtClean="0"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63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image" Target="../media/image8.jpe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PhAnim="0" showMasterSp="0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0" y="6475413"/>
            <a:ext cx="1727200" cy="398463"/>
          </a:xfrm>
          <a:prstGeom prst="rect">
            <a:avLst/>
          </a:prstGeom>
          <a:noFill/>
          <a:ln>
            <a:noFill/>
          </a:ln>
        </p:spPr>
        <p:txBody>
          <a:bodyPr tIns="96000" bIns="960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zh-CN" altLang="en-US" sz="1335" strike="noStrike" noProof="1">
                <a:solidFill>
                  <a:srgbClr val="D9D9D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发展中的南华大学</a:t>
            </a:r>
            <a:endParaRPr lang="zh-CN" altLang="en-US" sz="1335" strike="noStrike" noProof="1">
              <a:solidFill>
                <a:srgbClr val="D9D9D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051" name="图片 8" descr="幻灯片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 userDrawn="1"/>
        </p:nvSpPr>
        <p:spPr>
          <a:xfrm>
            <a:off x="144463" y="6116638"/>
            <a:ext cx="5183188" cy="3794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defRPr/>
            </a:pP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chool of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N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uclear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cience &amp;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echnology</a:t>
            </a:r>
            <a:endParaRPr lang="zh-CN" altLang="en-US" sz="1865" i="1" strike="noStrike" noProof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auto">
              <a:defRPr/>
            </a:pPr>
            <a:fld id="{56F32F73-0B77-4212-B806-3E5E6D55FF8A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0" y="6475413"/>
            <a:ext cx="1727200" cy="398463"/>
          </a:xfrm>
          <a:prstGeom prst="rect">
            <a:avLst/>
          </a:prstGeom>
          <a:noFill/>
          <a:ln>
            <a:noFill/>
          </a:ln>
        </p:spPr>
        <p:txBody>
          <a:bodyPr tIns="96000" bIns="960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zh-CN" altLang="en-US" sz="1335" strike="noStrike" noProof="1">
                <a:solidFill>
                  <a:srgbClr val="D9D9D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发展中的南华大学</a:t>
            </a:r>
            <a:endParaRPr lang="zh-CN" altLang="en-US" sz="1335" strike="noStrike" noProof="1">
              <a:solidFill>
                <a:srgbClr val="D9D9D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075" name="图片 8" descr="幻灯片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 userDrawn="1"/>
        </p:nvSpPr>
        <p:spPr>
          <a:xfrm>
            <a:off x="144463" y="6116638"/>
            <a:ext cx="5183188" cy="3794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defRPr/>
            </a:pP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chool of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N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uclear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cience &amp;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echnology</a:t>
            </a:r>
            <a:endParaRPr lang="zh-CN" altLang="en-US" sz="1865" i="1" strike="noStrike" noProof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z="4265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defRPr/>
            </a:pPr>
            <a:fld id="{57B21C8D-C2B7-4C6A-AC14-4603CFF9C7DA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46049"/>
            <a:ext cx="5854700" cy="782639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426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373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266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266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813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auto">
              <a:defRPr/>
            </a:pPr>
            <a:endParaRPr lang="en-US" altLang="zh-CN" strike="noStrike" noProof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813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auto">
              <a:defRPr/>
            </a:pPr>
            <a:endParaRPr lang="en-US" altLang="zh-CN" strike="noStrike" noProof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auto">
              <a:defRPr/>
            </a:pPr>
            <a:fld id="{3DCE40E6-5BE8-41C6-94C3-BE43FBBDA623}" type="slidenum">
              <a:rPr lang="en-US" altLang="zh-CN" strike="noStrike" noProof="1">
                <a:latin typeface="Calibri" panose="020F0502020204030204" charset="0"/>
                <a:ea typeface="+mn-ea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84" y="1662113"/>
            <a:ext cx="10516635" cy="4514851"/>
          </a:xfrm>
        </p:spPr>
        <p:txBody>
          <a:bodyPr/>
          <a:lstStyle/>
          <a:p>
            <a:pPr lvl="0" fontAlgn="base"/>
            <a:r>
              <a:rPr lang="zh-CN" altLang="en-US" sz="426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373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266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2665" strike="noStrike" noProof="1"/>
              <a:t>第五级</a:t>
            </a:r>
            <a:endParaRPr lang="en-US" strike="noStrike" noProof="1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4074880" y="1004888"/>
            <a:ext cx="5280343" cy="520700"/>
          </a:xfrm>
        </p:spPr>
        <p:txBody>
          <a:bodyPr/>
          <a:lstStyle>
            <a:lvl1pPr marL="0" indent="0">
              <a:buNone/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pPr lvl="0" fontAlgn="base"/>
            <a:r>
              <a:rPr lang="zh-CN" altLang="en-US" sz="426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>
              <a:defRPr/>
            </a:pPr>
            <a:fld id="{BC30F71D-2363-4C3E-AAAA-6C86717C41BD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>
              <a:defRPr/>
            </a:pPr>
            <a:fld id="{C18D1177-F999-4558-8D55-A09561AEE328}" type="slidenum">
              <a:rPr lang="zh-CN" altLang="en-US" strike="noStrike" noProof="1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12"/>
          <p:cNvGrpSpPr/>
          <p:nvPr userDrawn="1"/>
        </p:nvGrpSpPr>
        <p:grpSpPr>
          <a:xfrm>
            <a:off x="3276600" y="1722438"/>
            <a:ext cx="9136063" cy="5146675"/>
            <a:chOff x="10562" y="1740984"/>
            <a:chExt cx="9133438" cy="5144400"/>
          </a:xfrm>
        </p:grpSpPr>
        <p:pic>
          <p:nvPicPr>
            <p:cNvPr id="5123" name="Picture 1" descr="d:\desktop\图片xx.JPG"/>
            <p:cNvPicPr>
              <a:picLocks noChangeAspect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2" y="1740984"/>
              <a:ext cx="9133438" cy="5144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4" name="图片 14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718164" y="4853021"/>
              <a:ext cx="1098011" cy="17362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图片 15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530668" y="4563194"/>
              <a:ext cx="1822354" cy="6841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6" name="图片 16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522822" y="4284802"/>
              <a:ext cx="2857128" cy="110385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图片 17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584096" y="5370890"/>
              <a:ext cx="2954856" cy="141431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128" name="图片 1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99663" y="146050"/>
            <a:ext cx="1974850" cy="46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9958388" y="522288"/>
            <a:ext cx="2057400" cy="54292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1465" b="1" strike="noStrike" noProof="1" dirty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University of South China</a:t>
            </a:r>
            <a:endParaRPr lang="en-US" altLang="zh-CN" sz="1465" b="1" strike="noStrike" noProof="1" dirty="0"/>
          </a:p>
        </p:txBody>
      </p:sp>
      <p:pic>
        <p:nvPicPr>
          <p:cNvPr id="5130" name="图片 6" descr="幻灯片1.JP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122237"/>
            <a:ext cx="12192000" cy="6980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 userDrawn="1"/>
        </p:nvSpPr>
        <p:spPr>
          <a:xfrm>
            <a:off x="144463" y="6116638"/>
            <a:ext cx="5183188" cy="3794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defRPr/>
            </a:pP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chool of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N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uclear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cience &amp;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echnology</a:t>
            </a:r>
            <a:endParaRPr lang="zh-CN" altLang="en-US" sz="1865" i="1" strike="noStrike" noProof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005888" y="6494463"/>
            <a:ext cx="2743200" cy="3635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auto">
              <a:defRPr/>
            </a:pPr>
            <a:fld id="{748F8794-B306-43D2-B335-4EDCCDFCB0C9}" type="slidenum">
              <a:rPr lang="en-US" altLang="en-US" strike="noStrike" noProof="1">
                <a:latin typeface="Calibri" panose="020F0502020204030204" charset="0"/>
                <a:ea typeface="+mn-ea"/>
                <a:cs typeface="+mn-cs"/>
              </a:rPr>
            </a:fld>
            <a:endParaRPr lang="en-US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.jpeg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 fontAlgn="base"/>
            <a:r>
              <a:rPr lang="zh-CN" altLang="en-US" sz="426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373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266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266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BC30F71D-2363-4C3E-AAAA-6C86717C41BD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Char char="•"/>
              <a:defRPr sz="16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fontAlgn="auto">
              <a:defRPr/>
            </a:pPr>
            <a:fld id="{C18D1177-F999-4558-8D55-A09561AEE328}" type="slidenum">
              <a:rPr lang="zh-CN" altLang="en-US" strike="noStrike" noProof="1">
                <a:latin typeface="Calibri" panose="020F0502020204030204" charset="0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6475413"/>
            <a:ext cx="1727200" cy="398463"/>
          </a:xfrm>
          <a:prstGeom prst="rect">
            <a:avLst/>
          </a:prstGeom>
          <a:noFill/>
          <a:ln>
            <a:noFill/>
          </a:ln>
        </p:spPr>
        <p:txBody>
          <a:bodyPr tIns="96000" bIns="960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zh-CN" altLang="en-US" sz="1335" strike="noStrike" noProof="1">
                <a:solidFill>
                  <a:srgbClr val="D9D9D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发展中的南华大学</a:t>
            </a:r>
            <a:endParaRPr lang="zh-CN" altLang="en-US" sz="1335" strike="noStrike" noProof="1">
              <a:solidFill>
                <a:srgbClr val="D9D9D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31" name="图片 6" descr="幻灯片1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22237"/>
            <a:ext cx="12192000" cy="6980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144463" y="6116638"/>
            <a:ext cx="5183188" cy="3794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defRPr/>
            </a:pP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chool of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N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uclear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cience &amp; </a:t>
            </a:r>
            <a:r>
              <a:rPr lang="en-US" altLang="zh-CN" sz="1865" b="1" i="1" u="sng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</a:t>
            </a:r>
            <a:r>
              <a:rPr lang="en-US" altLang="zh-CN" sz="1865" i="1" strike="noStrike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echnology</a:t>
            </a:r>
            <a:endParaRPr lang="zh-CN" altLang="en-US" sz="1865" i="1" strike="noStrike" noProof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.xml"/><Relationship Id="rId2" Type="http://schemas.openxmlformats.org/officeDocument/2006/relationships/image" Target="../media/image1.tiff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32.wmf"/><Relationship Id="rId1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wmf"/><Relationship Id="rId2" Type="http://schemas.openxmlformats.org/officeDocument/2006/relationships/oleObject" Target="../embeddings/oleObject4.bin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6.wmf"/><Relationship Id="rId4" Type="http://schemas.openxmlformats.org/officeDocument/2006/relationships/image" Target="../media/image45.wmf"/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tags" Target="../tags/tag23.xml"/><Relationship Id="rId4" Type="http://schemas.openxmlformats.org/officeDocument/2006/relationships/image" Target="../media/image49.png"/><Relationship Id="rId3" Type="http://schemas.openxmlformats.org/officeDocument/2006/relationships/tags" Target="../tags/tag22.xml"/><Relationship Id="rId2" Type="http://schemas.openxmlformats.org/officeDocument/2006/relationships/image" Target="../media/image48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image" Target="../media/image18.jpeg"/><Relationship Id="rId3" Type="http://schemas.openxmlformats.org/officeDocument/2006/relationships/tags" Target="../tags/tag4.xml"/><Relationship Id="rId2" Type="http://schemas.openxmlformats.org/officeDocument/2006/relationships/image" Target="../media/image17.jpe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0.png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image" Target="../media/image19.jpeg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12838" y="1882775"/>
            <a:ext cx="10363200" cy="1470025"/>
          </a:xfrm>
        </p:spPr>
        <p:txBody>
          <a:bodyPr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8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基于</a:t>
            </a:r>
            <a:r>
              <a:rPr kumimoji="0" lang="en-US" altLang="zh-CN" sz="4800" i="0" u="none" strike="noStrike" kern="120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Triple GEM</a:t>
            </a:r>
            <a:r>
              <a:rPr kumimoji="0" lang="zh-CN" altLang="en-US" sz="48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结构快中子解谱研究</a:t>
            </a:r>
            <a:br>
              <a:rPr lang="zh-CN" altLang="en-US" b="1" dirty="0"/>
            </a:br>
            <a:endParaRPr kumimoji="0" lang="zh-CN" altLang="en-US" sz="5865" b="0" i="0" u="none" strike="noStrike" kern="1200" cap="none" spc="0" normalizeH="0" baseline="0" noProof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27238" y="3106103"/>
            <a:ext cx="8534400" cy="2287588"/>
          </a:xfrm>
        </p:spPr>
        <p:txBody>
          <a:bodyPr/>
          <a:p>
            <a:pPr marL="0" marR="0" indent="0" algn="ctr" defTabSz="914400" rtl="0" eaLnBrk="0" fontAlgn="base" latinLnBrk="0" hangingPunct="0">
              <a:lnSpc>
                <a:spcPct val="16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b="0" i="0" u="none" strike="noStrike" kern="1200" cap="none" spc="0" normalizeH="0" baseline="0" noProof="1" dirty="0">
                <a:solidFill>
                  <a:schemeClr val="tx1"/>
                </a:solidFill>
                <a:latin typeface="+mn-ea"/>
                <a:ea typeface="+mn-ea"/>
                <a:cs typeface="+mn-cs"/>
                <a:sym typeface="+mn-ea"/>
              </a:rPr>
              <a:t>汇报人：程凯</a:t>
            </a:r>
            <a:endParaRPr kumimoji="0" lang="zh-CN" altLang="en-US" sz="3600" b="0" i="0" u="none" strike="noStrike" kern="1200" cap="none" spc="0" normalizeH="0" baseline="0" noProof="1" dirty="0">
              <a:solidFill>
                <a:schemeClr val="tx1"/>
              </a:solidFill>
              <a:latin typeface="+mn-ea"/>
              <a:ea typeface="+mn-ea"/>
              <a:cs typeface="+mn-cs"/>
              <a:sym typeface="+mn-ea"/>
            </a:endParaRPr>
          </a:p>
          <a:p>
            <a:pPr marL="0" marR="0" indent="0" algn="ctr" defTabSz="914400" rtl="0" eaLnBrk="0" fontAlgn="base" latinLnBrk="0" hangingPunct="0">
              <a:lnSpc>
                <a:spcPct val="16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b="0" i="0" u="none" strike="noStrike" kern="1200" cap="none" spc="0" normalizeH="0" baseline="0" noProof="1" dirty="0">
                <a:solidFill>
                  <a:schemeClr val="tx1"/>
                </a:solidFill>
                <a:latin typeface="+mn-ea"/>
                <a:ea typeface="+mn-ea"/>
                <a:cs typeface="+mn-cs"/>
                <a:sym typeface="+mn-ea"/>
              </a:rPr>
              <a:t>南华大学核科学技术学院</a:t>
            </a:r>
            <a:endParaRPr kumimoji="0" lang="zh-CN" altLang="en-US" sz="3600" b="0" i="0" u="none" strike="noStrike" kern="1200" cap="none" spc="0" normalizeH="0" baseline="0" noProof="1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3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060" y="1234440"/>
            <a:ext cx="4721860" cy="57296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6694" y="476885"/>
            <a:ext cx="1945641" cy="5340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defTabSz="914400" fontAlgn="auto">
              <a:lnSpc>
                <a:spcPct val="120000"/>
              </a:lnSpc>
            </a:pPr>
            <a:r>
              <a:rPr lang="zh-CN" altLang="en-US" sz="2400" b="1" spc="3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理论模拟</a:t>
            </a:r>
            <a:endParaRPr lang="zh-CN" altLang="en-US" sz="2400" b="1" spc="30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4338" name="图片 1" descr="mcnp多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835" y="1010920"/>
            <a:ext cx="6564630" cy="421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813550" y="960755"/>
            <a:ext cx="4267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mcnp</a:t>
            </a:r>
            <a:r>
              <a:rPr lang="zh-CN" altLang="en-US" sz="24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模拟多层聚乙烯探测效率</a:t>
            </a:r>
            <a:endParaRPr lang="zh-CN" altLang="en-US" sz="24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4340" name="文本框 5"/>
          <p:cNvSpPr txBox="1"/>
          <p:nvPr/>
        </p:nvSpPr>
        <p:spPr>
          <a:xfrm>
            <a:off x="6224270" y="5057140"/>
            <a:ext cx="58318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Am_Be，DD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源的探测效率为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1.5%，0.4%，0.12%。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比单层时探测效率高近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倍左右，因此使用多层结构可以有效提高探测效率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4342" name="文本框 14"/>
          <p:cNvSpPr txBox="1"/>
          <p:nvPr/>
        </p:nvSpPr>
        <p:spPr>
          <a:xfrm>
            <a:off x="988060" y="960438"/>
            <a:ext cx="442849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indent="266700"/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多层转化膜反冲质子产额研究</a:t>
            </a:r>
            <a:endParaRPr lang="zh-CN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988060" y="3742055"/>
            <a:ext cx="778510" cy="335915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1417320" y="4167505"/>
            <a:ext cx="858520" cy="5626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文本框 7"/>
          <p:cNvSpPr txBox="1"/>
          <p:nvPr/>
        </p:nvSpPr>
        <p:spPr>
          <a:xfrm>
            <a:off x="226695" y="3441700"/>
            <a:ext cx="99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solidFill>
                  <a:srgbClr val="1B8DFF"/>
                </a:solidFill>
                <a:latin typeface="Calibri" panose="020F0502020204030204" charset="0"/>
                <a:ea typeface="宋体" panose="02010600030101010101" pitchFamily="2" charset="-122"/>
              </a:rPr>
              <a:t>质子</a:t>
            </a:r>
            <a:endParaRPr lang="zh-CN" altLang="en-US" sz="2400" b="1">
              <a:solidFill>
                <a:srgbClr val="1B8D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48" name="文本框 8"/>
          <p:cNvSpPr txBox="1"/>
          <p:nvPr/>
        </p:nvSpPr>
        <p:spPr>
          <a:xfrm>
            <a:off x="822325" y="4565015"/>
            <a:ext cx="7550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中子</a:t>
            </a:r>
            <a:endParaRPr lang="zh-CN" altLang="en-US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49238" y="476250"/>
            <a:ext cx="1722438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 fontAlgn="auto">
              <a:lnSpc>
                <a:spcPct val="120000"/>
              </a:lnSpc>
            </a:pPr>
            <a:r>
              <a:rPr lang="zh-CN" altLang="en-US" sz="2400" b="1" spc="3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理论模拟</a:t>
            </a:r>
            <a:endParaRPr lang="zh-CN" altLang="en-US" sz="2400" noProof="1"/>
          </a:p>
        </p:txBody>
      </p:sp>
      <p:grpSp>
        <p:nvGrpSpPr>
          <p:cNvPr id="8194" name="组合 36"/>
          <p:cNvGrpSpPr/>
          <p:nvPr/>
        </p:nvGrpSpPr>
        <p:grpSpPr>
          <a:xfrm>
            <a:off x="1365396" y="1043305"/>
            <a:ext cx="4253865" cy="2298065"/>
            <a:chOff x="1985" y="3735"/>
            <a:chExt cx="10506" cy="5473"/>
          </a:xfrm>
        </p:grpSpPr>
        <p:sp>
          <p:nvSpPr>
            <p:cNvPr id="7" name="矩形 6"/>
            <p:cNvSpPr/>
            <p:nvPr/>
          </p:nvSpPr>
          <p:spPr>
            <a:xfrm>
              <a:off x="1985" y="3735"/>
              <a:ext cx="10506" cy="5469"/>
            </a:xfrm>
            <a:prstGeom prst="rect">
              <a:avLst/>
            </a:prstGeom>
            <a:solidFill>
              <a:srgbClr val="E4B158"/>
            </a:solidFill>
            <a:ln>
              <a:solidFill>
                <a:srgbClr val="73B7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607" y="3735"/>
              <a:ext cx="572" cy="5473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742" y="3735"/>
              <a:ext cx="568" cy="5473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871" y="3735"/>
              <a:ext cx="572" cy="5473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08" y="3735"/>
              <a:ext cx="572" cy="5473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143" y="3735"/>
              <a:ext cx="568" cy="5473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278" y="3735"/>
              <a:ext cx="568" cy="5473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413" y="3735"/>
              <a:ext cx="563" cy="5469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548" y="3735"/>
              <a:ext cx="563" cy="5469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683" y="3735"/>
              <a:ext cx="563" cy="5473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0" name="直接箭头连接符 29"/>
            <p:cNvCxnSpPr>
              <a:endCxn id="8253" idx="1"/>
            </p:cNvCxnSpPr>
            <p:nvPr/>
          </p:nvCxnSpPr>
          <p:spPr>
            <a:xfrm>
              <a:off x="5954" y="6009"/>
              <a:ext cx="853" cy="694"/>
            </a:xfrm>
            <a:prstGeom prst="straightConnector1">
              <a:avLst/>
            </a:prstGeom>
            <a:ln w="38100">
              <a:solidFill>
                <a:srgbClr val="CD181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252" name="对象 31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5404" y="4866"/>
            <a:ext cx="1556" cy="1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" r:id="rId1" imgW="127000" imgH="139700" progId="Equation.3">
                    <p:embed/>
                  </p:oleObj>
                </mc:Choice>
                <mc:Fallback>
                  <p:oleObj name="" r:id="rId1" imgW="127000" imgH="139700" progId="Equation.3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5404" y="4866"/>
                          <a:ext cx="1556" cy="1155"/>
                        </a:xfrm>
                        <a:prstGeom prst="rect">
                          <a:avLst/>
                        </a:prstGeom>
                        <a:noFill/>
                        <a:ln w="9525" cap="flat" cmpd="sng">
                          <a:solidFill>
                            <a:srgbClr val="000000">
                              <a:alpha val="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53" name="对象 33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6807" y="6009"/>
            <a:ext cx="1192" cy="13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" r:id="rId3" imgW="152400" imgH="177165" progId="Equation.KSEE3">
                    <p:embed/>
                  </p:oleObj>
                </mc:Choice>
                <mc:Fallback>
                  <p:oleObj name="" r:id="rId3" imgW="152400" imgH="177165" progId="Equation.KSEE3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807" y="6009"/>
                          <a:ext cx="1192" cy="139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" name="直接箭头连接符 1"/>
          <p:cNvCxnSpPr/>
          <p:nvPr/>
        </p:nvCxnSpPr>
        <p:spPr>
          <a:xfrm>
            <a:off x="1306830" y="2003108"/>
            <a:ext cx="16652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310380" y="476250"/>
            <a:ext cx="2798445" cy="4603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algn="dist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中子弹性散射过程</a:t>
            </a:r>
            <a:endParaRPr kumimoji="0" lang="zh-CN" altLang="en-US" sz="2400" b="1" kern="1200" cap="none" spc="0" normalizeH="0" baseline="0" noProof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grpSp>
        <p:nvGrpSpPr>
          <p:cNvPr id="8199" name="组合 27"/>
          <p:cNvGrpSpPr/>
          <p:nvPr/>
        </p:nvGrpSpPr>
        <p:grpSpPr>
          <a:xfrm>
            <a:off x="6567805" y="944245"/>
            <a:ext cx="4885055" cy="2444115"/>
            <a:chOff x="1413" y="3616"/>
            <a:chExt cx="8607" cy="5478"/>
          </a:xfrm>
        </p:grpSpPr>
        <p:grpSp>
          <p:nvGrpSpPr>
            <p:cNvPr id="8224" name="组合 36"/>
            <p:cNvGrpSpPr/>
            <p:nvPr/>
          </p:nvGrpSpPr>
          <p:grpSpPr>
            <a:xfrm>
              <a:off x="1413" y="3616"/>
              <a:ext cx="8607" cy="5478"/>
              <a:chOff x="1947" y="3735"/>
              <a:chExt cx="8607" cy="5479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947" y="3735"/>
                <a:ext cx="8607" cy="5471"/>
              </a:xfrm>
              <a:prstGeom prst="rect">
                <a:avLst/>
              </a:prstGeom>
              <a:solidFill>
                <a:srgbClr val="E4B158"/>
              </a:solidFill>
              <a:ln>
                <a:solidFill>
                  <a:srgbClr val="73B7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309" y="3735"/>
                <a:ext cx="1019" cy="5475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3723" y="3739"/>
                <a:ext cx="909" cy="5475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5055" y="3735"/>
                <a:ext cx="792" cy="5475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6323" y="3743"/>
                <a:ext cx="678" cy="5471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7428" y="3743"/>
                <a:ext cx="565" cy="5471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8355" y="3743"/>
                <a:ext cx="451" cy="5471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8624" y="3624"/>
              <a:ext cx="341" cy="5470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310" y="3624"/>
              <a:ext cx="341" cy="5470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200" name="组合 7"/>
          <p:cNvGrpSpPr/>
          <p:nvPr/>
        </p:nvGrpSpPr>
        <p:grpSpPr>
          <a:xfrm rot="10800000">
            <a:off x="1336675" y="3818890"/>
            <a:ext cx="4282440" cy="2519680"/>
            <a:chOff x="1412" y="3612"/>
            <a:chExt cx="8607" cy="5484"/>
          </a:xfrm>
        </p:grpSpPr>
        <p:grpSp>
          <p:nvGrpSpPr>
            <p:cNvPr id="8214" name="组合 36"/>
            <p:cNvGrpSpPr/>
            <p:nvPr/>
          </p:nvGrpSpPr>
          <p:grpSpPr>
            <a:xfrm>
              <a:off x="1412" y="3612"/>
              <a:ext cx="8607" cy="5484"/>
              <a:chOff x="1946" y="3731"/>
              <a:chExt cx="8607" cy="5484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1946" y="3739"/>
                <a:ext cx="8607" cy="5472"/>
              </a:xfrm>
              <a:prstGeom prst="rect">
                <a:avLst/>
              </a:prstGeom>
              <a:solidFill>
                <a:srgbClr val="E4B158"/>
              </a:solidFill>
              <a:ln>
                <a:solidFill>
                  <a:srgbClr val="73B7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2294" y="3731"/>
                <a:ext cx="1019" cy="5476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3722" y="3743"/>
                <a:ext cx="906" cy="5472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5058" y="3731"/>
                <a:ext cx="792" cy="5476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6319" y="3747"/>
                <a:ext cx="682" cy="5472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7427" y="3747"/>
                <a:ext cx="565" cy="5472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8344" y="3739"/>
                <a:ext cx="455" cy="5476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8627" y="3620"/>
              <a:ext cx="337" cy="5476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301" y="3620"/>
              <a:ext cx="341" cy="5476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201" name="组合 53"/>
          <p:cNvGrpSpPr/>
          <p:nvPr/>
        </p:nvGrpSpPr>
        <p:grpSpPr>
          <a:xfrm>
            <a:off x="6614160" y="3809365"/>
            <a:ext cx="4839335" cy="2643505"/>
            <a:chOff x="768350" y="2175060"/>
            <a:chExt cx="7537450" cy="3609790"/>
          </a:xfrm>
        </p:grpSpPr>
        <p:grpSp>
          <p:nvGrpSpPr>
            <p:cNvPr id="8205" name="组合 36"/>
            <p:cNvGrpSpPr/>
            <p:nvPr/>
          </p:nvGrpSpPr>
          <p:grpSpPr>
            <a:xfrm>
              <a:off x="768350" y="2175060"/>
              <a:ext cx="7526338" cy="3609790"/>
              <a:chOff x="1947" y="3735"/>
              <a:chExt cx="8607" cy="5491"/>
            </a:xfrm>
          </p:grpSpPr>
          <p:sp>
            <p:nvSpPr>
              <p:cNvPr id="65" name="矩形 64"/>
              <p:cNvSpPr/>
              <p:nvPr/>
            </p:nvSpPr>
            <p:spPr>
              <a:xfrm>
                <a:off x="1947" y="3735"/>
                <a:ext cx="8602" cy="5471"/>
              </a:xfrm>
              <a:prstGeom prst="rect">
                <a:avLst/>
              </a:prstGeom>
              <a:solidFill>
                <a:srgbClr val="E4B158"/>
              </a:solidFill>
              <a:ln>
                <a:solidFill>
                  <a:srgbClr val="73B7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2047" y="3743"/>
                <a:ext cx="1031" cy="5471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3509" y="3755"/>
                <a:ext cx="863" cy="5471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4811" y="3751"/>
                <a:ext cx="699" cy="5475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6013" y="3751"/>
                <a:ext cx="471" cy="5471"/>
              </a:xfrm>
              <a:prstGeom prst="rect">
                <a:avLst/>
              </a:prstGeom>
              <a:solidFill>
                <a:srgbClr val="3273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6" name="矩形 55"/>
            <p:cNvSpPr/>
            <p:nvPr/>
          </p:nvSpPr>
          <p:spPr>
            <a:xfrm>
              <a:off x="5171693" y="2183099"/>
              <a:ext cx="611229" cy="3596391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6207040" y="2183099"/>
              <a:ext cx="754681" cy="3596391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404550" y="2183099"/>
              <a:ext cx="901250" cy="3596391"/>
            </a:xfrm>
            <a:prstGeom prst="rect">
              <a:avLst/>
            </a:prstGeom>
            <a:solidFill>
              <a:srgbClr val="3273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6578600" y="6409690"/>
            <a:ext cx="4537075" cy="3987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algn="dist" defTabSz="914400" eaLnBrk="1" hangingPunct="1">
              <a:buClrTx/>
              <a:buSzTx/>
              <a:buFont typeface="+mj-ea"/>
              <a:defRPr/>
            </a:pPr>
            <a:r>
              <a:rPr kumimoji="0" lang="en-US" altLang="zh-CN" sz="2000" b="1" kern="1200" cap="none" spc="0" normalizeH="0" baseline="0" noProof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④</a:t>
            </a:r>
            <a:r>
              <a:rPr kumimoji="0" lang="zh-CN" altLang="en-US" sz="2000" b="1" kern="1200" cap="none" spc="0" normalizeH="0" baseline="0" noProof="1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“对称”结构（厚→薄→厚）</a:t>
            </a:r>
            <a:endParaRPr kumimoji="0" lang="zh-CN" altLang="en-US" sz="2000" b="1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089660" y="6409690"/>
            <a:ext cx="5344160" cy="3987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algn="dist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③</a:t>
            </a:r>
            <a:r>
              <a:rPr kumimoji="0" lang="zh-CN" altLang="en-US" sz="2000" b="1" kern="1200" cap="none" spc="0" normalizeH="0" baseline="0" noProof="1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聚乙烯薄膜厚度递增结构（薄→厚）</a:t>
            </a:r>
            <a:endParaRPr kumimoji="0" lang="zh-CN" altLang="en-US" sz="2000" b="1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567805" y="3361690"/>
            <a:ext cx="5318125" cy="3987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algn="dist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②</a:t>
            </a:r>
            <a:r>
              <a:rPr kumimoji="0" lang="zh-CN" altLang="en-US" sz="2000" b="1" kern="1200" cap="none" spc="0" normalizeH="0" baseline="0" noProof="1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聚乙烯薄膜厚度递减结构（厚→薄）</a:t>
            </a:r>
            <a:endParaRPr kumimoji="0" lang="zh-CN" altLang="en-US" sz="2000" b="1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0850" y="3361690"/>
            <a:ext cx="30149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聚乙烯薄膜等厚度结构</a:t>
            </a:r>
            <a:endParaRPr lang="en-US" altLang="zh-CN" sz="20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530" y="800100"/>
            <a:ext cx="5453380" cy="2633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95" y="3877310"/>
            <a:ext cx="5389245" cy="25253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460" y="3433445"/>
            <a:ext cx="599821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1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HDPE</a:t>
            </a:r>
            <a:r>
              <a:rPr lang="zh-CN" altLang="en-US" sz="2000" b="1"/>
              <a:t> 片的插槽板正反面，隔档保证了气隙的均匀性</a:t>
            </a:r>
            <a:endParaRPr lang="zh-CN" altLang="en-US" sz="2000" b="1"/>
          </a:p>
        </p:txBody>
      </p:sp>
      <p:pic>
        <p:nvPicPr>
          <p:cNvPr id="22536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356995"/>
            <a:ext cx="3863975" cy="3312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 rot="10800000" flipV="1">
            <a:off x="2080260" y="349250"/>
            <a:ext cx="2340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以前的制作方法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47610" y="809625"/>
            <a:ext cx="3345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现在的制作方法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25435" y="4792980"/>
            <a:ext cx="40836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kapton</a:t>
            </a:r>
            <a:r>
              <a:rPr lang="zh-CN" altLang="en-US" sz="2000" b="1">
                <a:sym typeface="+mn-ea"/>
              </a:rPr>
              <a:t>框两边贴聚乙烯薄膜，可以使转化层数可达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100</a:t>
            </a:r>
            <a:r>
              <a:rPr lang="zh-CN" altLang="en-US" sz="2000" b="1">
                <a:sym typeface="+mn-ea"/>
              </a:rPr>
              <a:t>层，在一定程度上提高了中子的探测效率</a:t>
            </a:r>
            <a:endParaRPr lang="zh-CN" altLang="en-US" sz="2000" b="1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437630" y="1311275"/>
            <a:ext cx="919480" cy="298323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420870" y="4424680"/>
            <a:ext cx="881380" cy="8674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6798945" y="1480820"/>
            <a:ext cx="0" cy="25063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784975" y="1489075"/>
            <a:ext cx="329565" cy="5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115810" y="1480820"/>
            <a:ext cx="0" cy="965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101840" y="1577340"/>
            <a:ext cx="165100" cy="6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7252970" y="1356995"/>
            <a:ext cx="13970" cy="2203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612890" y="1356995"/>
            <a:ext cx="6610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6784975" y="3987165"/>
            <a:ext cx="358140" cy="13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 flipV="1">
            <a:off x="7129145" y="3863340"/>
            <a:ext cx="13970" cy="137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7129145" y="3863340"/>
            <a:ext cx="151765" cy="13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280910" y="3877310"/>
            <a:ext cx="0" cy="247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633845" y="4138930"/>
            <a:ext cx="6610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633845" y="1356995"/>
            <a:ext cx="0" cy="27539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712085" y="3710940"/>
            <a:ext cx="1282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21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层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420870" y="3702050"/>
            <a:ext cx="1460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38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层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437630" y="4424680"/>
            <a:ext cx="1241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Kapton</a:t>
            </a:r>
            <a:r>
              <a:rPr lang="zh-CN" altLang="en-US" sz="1800" b="1"/>
              <a:t>框</a:t>
            </a:r>
            <a:endParaRPr lang="zh-CN" altLang="en-US" sz="1800" b="1"/>
          </a:p>
        </p:txBody>
      </p:sp>
      <p:cxnSp>
        <p:nvCxnSpPr>
          <p:cNvPr id="6" name="直接箭头连接符 5"/>
          <p:cNvCxnSpPr>
            <a:stCxn id="2" idx="5"/>
          </p:cNvCxnSpPr>
          <p:nvPr/>
        </p:nvCxnSpPr>
        <p:spPr>
          <a:xfrm>
            <a:off x="5173345" y="5165090"/>
            <a:ext cx="1043940" cy="7029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952490" y="5868035"/>
            <a:ext cx="2367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气隙不均匀，会影响电子的输运</a:t>
            </a:r>
            <a:endParaRPr lang="zh-CN" altLang="en-US" sz="20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8405" y="986790"/>
            <a:ext cx="4335780" cy="40900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150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030" y="1012190"/>
            <a:ext cx="4895215" cy="412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50825" y="444500"/>
            <a:ext cx="1558925" cy="5349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defTabSz="914400" fontAlgn="auto">
              <a:lnSpc>
                <a:spcPct val="120000"/>
              </a:lnSpc>
            </a:pPr>
            <a:r>
              <a:rPr lang="zh-CN" altLang="en-US" sz="2400" b="1" spc="3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理论模拟</a:t>
            </a:r>
            <a:endParaRPr lang="zh-CN" altLang="en-US" sz="2400" noProof="1"/>
          </a:p>
        </p:txBody>
      </p:sp>
      <p:sp>
        <p:nvSpPr>
          <p:cNvPr id="3" name="椭圆 2"/>
          <p:cNvSpPr/>
          <p:nvPr/>
        </p:nvSpPr>
        <p:spPr>
          <a:xfrm>
            <a:off x="4135120" y="1132205"/>
            <a:ext cx="824230" cy="8121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959350" y="1132205"/>
            <a:ext cx="709295" cy="3511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文本框 6"/>
          <p:cNvSpPr txBox="1"/>
          <p:nvPr/>
        </p:nvSpPr>
        <p:spPr>
          <a:xfrm>
            <a:off x="5603240" y="856615"/>
            <a:ext cx="6191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59545" y="869315"/>
            <a:ext cx="996950" cy="942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0099040" y="1132840"/>
            <a:ext cx="1055370" cy="1968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9059545" y="4028440"/>
            <a:ext cx="928688" cy="942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9959975" y="4722495"/>
            <a:ext cx="1194435" cy="4629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1" name="文本框 13"/>
          <p:cNvSpPr txBox="1"/>
          <p:nvPr/>
        </p:nvSpPr>
        <p:spPr>
          <a:xfrm>
            <a:off x="11059160" y="869315"/>
            <a:ext cx="558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22" name="文本框 14"/>
          <p:cNvSpPr txBox="1"/>
          <p:nvPr/>
        </p:nvSpPr>
        <p:spPr>
          <a:xfrm>
            <a:off x="11059160" y="5076508"/>
            <a:ext cx="54038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②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4991100" y="4340860"/>
            <a:ext cx="838200" cy="1612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5" name="文本框 18"/>
          <p:cNvSpPr txBox="1"/>
          <p:nvPr/>
        </p:nvSpPr>
        <p:spPr>
          <a:xfrm>
            <a:off x="5668645" y="4054475"/>
            <a:ext cx="54038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84065" y="444500"/>
            <a:ext cx="3701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kapton</a:t>
            </a:r>
            <a:r>
              <a:rPr lang="zh-CN" altLang="en-US" sz="2400" b="1"/>
              <a:t>材料对电场的影响</a:t>
            </a:r>
            <a:endParaRPr lang="zh-CN" altLang="en-US" sz="2400" b="1"/>
          </a:p>
        </p:txBody>
      </p:sp>
      <p:sp>
        <p:nvSpPr>
          <p:cNvPr id="14" name="文本框 13"/>
          <p:cNvSpPr txBox="1"/>
          <p:nvPr/>
        </p:nvSpPr>
        <p:spPr>
          <a:xfrm>
            <a:off x="2969260" y="5185410"/>
            <a:ext cx="71297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由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①②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可以看出电场并不均匀，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②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处电场强于周围电场，为了使电场能够均匀进入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kapton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框里，对框的开口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大小进行研究，模拟结果表明，当开口为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10cm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时，电场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均匀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性最好。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2279015" y="1286510"/>
            <a:ext cx="11430" cy="35407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2290445" y="1327785"/>
            <a:ext cx="2460625" cy="190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2623185" y="1623695"/>
            <a:ext cx="1731645" cy="190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4352925" y="1602740"/>
            <a:ext cx="1905" cy="1485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4331970" y="1745615"/>
            <a:ext cx="429895" cy="57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4721225" y="1328420"/>
            <a:ext cx="6350" cy="4121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2623185" y="1591310"/>
            <a:ext cx="1905" cy="29273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2609850" y="4502150"/>
            <a:ext cx="17221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4331970" y="4403090"/>
            <a:ext cx="3810" cy="1155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305300" y="4403090"/>
            <a:ext cx="441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4724400" y="4387850"/>
            <a:ext cx="7620" cy="4648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2286000" y="4845050"/>
            <a:ext cx="243840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4134485" y="4133850"/>
            <a:ext cx="856615" cy="837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D田字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10" y="1489710"/>
            <a:ext cx="12005945" cy="4742180"/>
          </a:xfrm>
          <a:prstGeom prst="rect">
            <a:avLst/>
          </a:prstGeom>
        </p:spPr>
      </p:pic>
      <p:sp>
        <p:nvSpPr>
          <p:cNvPr id="17410" name="副标题 2"/>
          <p:cNvSpPr>
            <a:spLocks noGrp="1"/>
          </p:cNvSpPr>
          <p:nvPr>
            <p:ph type="subTitle" idx="1"/>
          </p:nvPr>
        </p:nvSpPr>
        <p:spPr>
          <a:xfrm>
            <a:off x="806768" y="919480"/>
            <a:ext cx="10831512" cy="5705475"/>
          </a:xfrm>
        </p:spPr>
        <p:txBody>
          <a:bodyPr wrap="square" lIns="91440" tIns="45720" rIns="91440" bIns="45720" anchor="t"/>
          <a:p>
            <a:pPr algn="l">
              <a:buClrTx/>
              <a:buSzTx/>
            </a:pPr>
            <a:r>
              <a:rPr lang="zh-CN" alt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解谱算法：</a:t>
            </a:r>
            <a:r>
              <a:rPr lang="zh-CN" alt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宋体" panose="02010600030101010101" pitchFamily="2" charset="-122"/>
              </a:rPr>
              <a:t>最小二乘法、</a:t>
            </a:r>
            <a:r>
              <a:rPr lang="en-US" altLang="zh-CN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GRAVEL、</a:t>
            </a:r>
            <a:r>
              <a:rPr lang="en-US" altLang="zh-CN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MELM、</a:t>
            </a:r>
            <a:r>
              <a:rPr lang="zh-CN" alt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遗传算法</a:t>
            </a:r>
            <a:endParaRPr lang="zh-CN" altLang="en-US" sz="240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buClrTx/>
              <a:buSzTx/>
            </a:pPr>
            <a:endParaRPr lang="zh-CN" alt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buClrTx/>
              <a:buSzTx/>
            </a:pPr>
            <a:endParaRPr lang="zh-CN" alt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875" y="384175"/>
            <a:ext cx="1558925" cy="5349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defTabSz="914400" fontAlgn="auto">
              <a:lnSpc>
                <a:spcPct val="120000"/>
              </a:lnSpc>
            </a:pPr>
            <a:r>
              <a:rPr lang="zh-CN" altLang="en-US" sz="2400" b="1" spc="3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理论模拟</a:t>
            </a:r>
            <a:endParaRPr lang="zh-CN" altLang="en-US" sz="2400" b="1" spc="30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aphicFrame>
        <p:nvGraphicFramePr>
          <p:cNvPr id="17412" name="对象 -2147482619"/>
          <p:cNvGraphicFramePr>
            <a:graphicFrameLocks noChangeAspect="1"/>
          </p:cNvGraphicFramePr>
          <p:nvPr/>
        </p:nvGraphicFramePr>
        <p:xfrm>
          <a:off x="8860473" y="753428"/>
          <a:ext cx="2173287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2" imgW="749300" imgH="381000" progId="Equation.3">
                  <p:embed/>
                </p:oleObj>
              </mc:Choice>
              <mc:Fallback>
                <p:oleObj name="" r:id="rId2" imgW="749300" imgH="3810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60473" y="753428"/>
                        <a:ext cx="2173287" cy="9636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文本框 1"/>
          <p:cNvSpPr txBox="1"/>
          <p:nvPr/>
        </p:nvSpPr>
        <p:spPr>
          <a:xfrm>
            <a:off x="5701665" y="6135370"/>
            <a:ext cx="50215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部分整数响应函数，每个响应函数为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180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道，得到响应矩阵规模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180×170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1146175"/>
            <a:ext cx="9912350" cy="4295775"/>
          </a:xfrm>
          <a:prstGeom prst="rect">
            <a:avLst/>
          </a:prstGeom>
        </p:spPr>
      </p:pic>
      <p:sp>
        <p:nvSpPr>
          <p:cNvPr id="18433" name="副标题 2"/>
          <p:cNvSpPr>
            <a:spLocks noGrp="1"/>
          </p:cNvSpPr>
          <p:nvPr>
            <p:ph type="subTitle" idx="1"/>
          </p:nvPr>
        </p:nvSpPr>
        <p:spPr>
          <a:xfrm>
            <a:off x="547370" y="1022350"/>
            <a:ext cx="3311525" cy="704850"/>
          </a:xfrm>
        </p:spPr>
        <p:txBody>
          <a:bodyPr wrap="square" lIns="91440" tIns="45720" rIns="91440" bIns="45720" anchor="t"/>
          <a:p>
            <a:pPr>
              <a:buClrTx/>
              <a:buSzTx/>
            </a:pPr>
            <a:r>
              <a:rPr lang="zh-CN" alt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单能中子解谱结果</a:t>
            </a:r>
            <a:endParaRPr lang="zh-CN" altLang="en-US" sz="280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2413" y="488950"/>
            <a:ext cx="1558925" cy="533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defTabSz="914400" fontAlgn="auto">
              <a:lnSpc>
                <a:spcPct val="120000"/>
              </a:lnSpc>
            </a:pPr>
            <a:r>
              <a:rPr lang="zh-CN" altLang="en-US" sz="2400" b="1" spc="3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理论模拟</a:t>
            </a:r>
            <a:endParaRPr lang="zh-CN" altLang="en-US" sz="2400" b="1" spc="30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7620" y="5441950"/>
            <a:ext cx="7096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对单能中子而言，方程解唯一，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GRAVEL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算法和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MLEM</a:t>
            </a:r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算法对于单能中子解谱拟合的很好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4" descr="Am_Be中子源 最小二乘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625" y="1038225"/>
            <a:ext cx="3199130" cy="240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文本框 9"/>
          <p:cNvSpPr txBox="1"/>
          <p:nvPr/>
        </p:nvSpPr>
        <p:spPr>
          <a:xfrm>
            <a:off x="1783715" y="669925"/>
            <a:ext cx="15424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最小二乘法</a:t>
            </a:r>
            <a:endParaRPr lang="zh-CN" altLang="en-US" sz="1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59" name="文本框 10"/>
          <p:cNvSpPr txBox="1"/>
          <p:nvPr/>
        </p:nvSpPr>
        <p:spPr>
          <a:xfrm>
            <a:off x="9404985" y="609600"/>
            <a:ext cx="10572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MLEM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60" name="文本框 2"/>
          <p:cNvSpPr txBox="1"/>
          <p:nvPr/>
        </p:nvSpPr>
        <p:spPr>
          <a:xfrm>
            <a:off x="817245" y="3357880"/>
            <a:ext cx="26749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缺点：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震荡负值，舍去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3053" y="442278"/>
            <a:ext cx="1785938" cy="534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 fontAlgn="auto">
              <a:lnSpc>
                <a:spcPct val="120000"/>
              </a:lnSpc>
            </a:pPr>
            <a:r>
              <a:rPr lang="zh-CN" altLang="en-US" sz="2400" b="1" spc="3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理论模拟</a:t>
            </a:r>
            <a:endParaRPr lang="zh-CN" altLang="en-US" sz="2400" noProof="1"/>
          </a:p>
        </p:txBody>
      </p:sp>
      <p:pic>
        <p:nvPicPr>
          <p:cNvPr id="19462" name="内容占位符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922020"/>
            <a:ext cx="2575560" cy="2516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图片 162" descr="mLEM"/>
          <p:cNvPicPr>
            <a:picLocks noChangeAspect="1"/>
          </p:cNvPicPr>
          <p:nvPr/>
        </p:nvPicPr>
        <p:blipFill>
          <a:blip r:embed="rId3"/>
          <a:srcRect l="7217" t="5095" r="29674"/>
          <a:stretch>
            <a:fillRect/>
          </a:stretch>
        </p:blipFill>
        <p:spPr>
          <a:xfrm>
            <a:off x="8568055" y="959485"/>
            <a:ext cx="2540635" cy="2557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图片 163" descr="mLEM_D"/>
          <p:cNvPicPr>
            <a:picLocks noChangeAspect="1"/>
          </p:cNvPicPr>
          <p:nvPr/>
        </p:nvPicPr>
        <p:blipFill>
          <a:blip r:embed="rId4"/>
          <a:srcRect l="6900" t="4230" r="33437" b="4784"/>
          <a:stretch>
            <a:fillRect/>
          </a:stretch>
        </p:blipFill>
        <p:spPr>
          <a:xfrm>
            <a:off x="142875" y="3996690"/>
            <a:ext cx="2348230" cy="2361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图片 51" descr="GA_AmBe"/>
          <p:cNvPicPr>
            <a:picLocks noChangeAspect="1"/>
          </p:cNvPicPr>
          <p:nvPr/>
        </p:nvPicPr>
        <p:blipFill>
          <a:blip r:embed="rId5"/>
          <a:srcRect l="6641" r="4736"/>
          <a:stretch>
            <a:fillRect/>
          </a:stretch>
        </p:blipFill>
        <p:spPr>
          <a:xfrm>
            <a:off x="3325813" y="3932238"/>
            <a:ext cx="3046412" cy="285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6" name="文本框 7"/>
          <p:cNvSpPr txBox="1"/>
          <p:nvPr/>
        </p:nvSpPr>
        <p:spPr>
          <a:xfrm>
            <a:off x="8733473" y="5035868"/>
            <a:ext cx="33337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四种算法在应用于微型气体探测器解谱中各有利弊</a:t>
            </a:r>
            <a:endParaRPr lang="en-US" altLang="zh-CN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遗传算法算法精度高，与输入谱拟合最好</a:t>
            </a:r>
            <a:endParaRPr lang="zh-CN" altLang="en-US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7684453" y="1923415"/>
            <a:ext cx="598488" cy="431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848100" y="1923415"/>
            <a:ext cx="584200" cy="431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2690813" y="4941888"/>
            <a:ext cx="582613" cy="431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70" name="文本框 12"/>
          <p:cNvSpPr txBox="1"/>
          <p:nvPr/>
        </p:nvSpPr>
        <p:spPr>
          <a:xfrm>
            <a:off x="5615940" y="639445"/>
            <a:ext cx="13519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GRAVEL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71" name="文本框 13"/>
          <p:cNvSpPr txBox="1"/>
          <p:nvPr/>
        </p:nvSpPr>
        <p:spPr>
          <a:xfrm>
            <a:off x="878840" y="3726180"/>
            <a:ext cx="13455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MLEM_D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72" name="文本框 14"/>
          <p:cNvSpPr txBox="1"/>
          <p:nvPr/>
        </p:nvSpPr>
        <p:spPr>
          <a:xfrm>
            <a:off x="4553585" y="3932555"/>
            <a:ext cx="13500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遗传算法</a:t>
            </a:r>
            <a:endParaRPr lang="zh-CN" altLang="en-US" sz="1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73" name="文本框 1"/>
          <p:cNvSpPr txBox="1"/>
          <p:nvPr/>
        </p:nvSpPr>
        <p:spPr>
          <a:xfrm>
            <a:off x="4808220" y="3357880"/>
            <a:ext cx="333629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Wingdings" panose="05000000000000000000" pitchFamily="2" charset="2"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缺点：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对连续能谱，趋势符合，但在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&gt;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6MeV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中高能区符合较差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9474" name="文本框 2"/>
          <p:cNvSpPr txBox="1"/>
          <p:nvPr/>
        </p:nvSpPr>
        <p:spPr>
          <a:xfrm>
            <a:off x="8686483" y="3501708"/>
            <a:ext cx="3427412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缺点：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由于对起始值的选择很敏感对样本数据小的样本来说，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MLEM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估计值可能偏差较大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475" name="文本框 5"/>
          <p:cNvSpPr txBox="1"/>
          <p:nvPr/>
        </p:nvSpPr>
        <p:spPr>
          <a:xfrm>
            <a:off x="6213475" y="5035868"/>
            <a:ext cx="247332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由于不需要先验函数，可在解空间内寻找全局最优解，因此在中子解谱方面具有明显优势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76" name="文本框 6"/>
          <p:cNvSpPr txBox="1"/>
          <p:nvPr/>
        </p:nvSpPr>
        <p:spPr>
          <a:xfrm>
            <a:off x="142875" y="6281738"/>
            <a:ext cx="28003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Wingdings" panose="05000000000000000000" pitchFamily="2" charset="2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缺点：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高能段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&gt;10MeV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与输入谱相比还存在差异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0435" y="3912870"/>
            <a:ext cx="3006090" cy="2698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30" y="3792855"/>
            <a:ext cx="1737360" cy="15627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3525" y="539750"/>
            <a:ext cx="1560513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spc="300" noProof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实验部分</a:t>
            </a:r>
            <a:r>
              <a:rPr lang="zh-CN" altLang="en-US" b="1" spc="300" noProof="1" dirty="0"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 </a:t>
            </a:r>
            <a:endParaRPr lang="zh-CN" altLang="en-US" noProof="1"/>
          </a:p>
        </p:txBody>
      </p:sp>
      <p:pic>
        <p:nvPicPr>
          <p:cNvPr id="25604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17390" y="1000125"/>
            <a:ext cx="3156585" cy="2369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文本框 2"/>
          <p:cNvSpPr txBox="1"/>
          <p:nvPr/>
        </p:nvSpPr>
        <p:spPr>
          <a:xfrm>
            <a:off x="3457575" y="448310"/>
            <a:ext cx="48641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新型多层聚乙烯设计加工及组装</a:t>
            </a:r>
            <a:endParaRPr lang="zh-CN" altLang="en-US" sz="24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5607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21358" y="1422083"/>
            <a:ext cx="3522662" cy="130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右箭头 10"/>
          <p:cNvSpPr/>
          <p:nvPr/>
        </p:nvSpPr>
        <p:spPr>
          <a:xfrm>
            <a:off x="7673975" y="1860550"/>
            <a:ext cx="523875" cy="431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右箭头 5"/>
          <p:cNvSpPr/>
          <p:nvPr/>
        </p:nvSpPr>
        <p:spPr>
          <a:xfrm rot="5400000">
            <a:off x="8894445" y="3054985"/>
            <a:ext cx="764540" cy="431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11285220" y="1736408"/>
            <a:ext cx="303213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文本框 7"/>
          <p:cNvSpPr txBox="1"/>
          <p:nvPr/>
        </p:nvSpPr>
        <p:spPr>
          <a:xfrm>
            <a:off x="11048683" y="1422083"/>
            <a:ext cx="646112" cy="306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1cm</a:t>
            </a:r>
            <a:endParaRPr lang="en-US" altLang="zh-CN" sz="140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8444548" y="1870075"/>
            <a:ext cx="0" cy="4127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4" name="文本框 9"/>
          <p:cNvSpPr txBox="1"/>
          <p:nvPr/>
        </p:nvSpPr>
        <p:spPr>
          <a:xfrm rot="5220000">
            <a:off x="7934008" y="1930718"/>
            <a:ext cx="679450" cy="306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1.7cm</a:t>
            </a:r>
            <a:endParaRPr lang="en-US" altLang="zh-CN" sz="1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8444548" y="2166938"/>
            <a:ext cx="3249613" cy="13811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6" name="文本框 12"/>
          <p:cNvSpPr txBox="1"/>
          <p:nvPr/>
        </p:nvSpPr>
        <p:spPr>
          <a:xfrm>
            <a:off x="9594850" y="2282825"/>
            <a:ext cx="976313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12cm</a:t>
            </a:r>
            <a:endParaRPr lang="en-US" altLang="zh-CN" sz="1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0213975" y="3792855"/>
            <a:ext cx="1948815" cy="1793875"/>
          </a:xfrm>
          <a:prstGeom prst="wedgeRoundRectCallout">
            <a:avLst>
              <a:gd name="adj1" fmla="val -101547"/>
              <a:gd name="adj2" fmla="val 66070"/>
              <a:gd name="adj3" fmla="val 16667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110" y="3928745"/>
            <a:ext cx="3016885" cy="2682875"/>
          </a:xfrm>
          <a:prstGeom prst="rect">
            <a:avLst/>
          </a:prstGeom>
        </p:spPr>
      </p:pic>
      <p:pic>
        <p:nvPicPr>
          <p:cNvPr id="3" name="Untitled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845" y="1000125"/>
            <a:ext cx="4598035" cy="336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文本框 1"/>
          <p:cNvSpPr txBox="1"/>
          <p:nvPr/>
        </p:nvSpPr>
        <p:spPr>
          <a:xfrm>
            <a:off x="1163320" y="1541780"/>
            <a:ext cx="1034034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285750" indent="-285750" algn="just">
              <a:buClrTx/>
              <a:buSzTx/>
              <a:buFont typeface="Wingdings" panose="05000000000000000000" charset="0"/>
              <a:buChar char="u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宋体" panose="02010600030101010101" pitchFamily="2" charset="-122"/>
              </a:rPr>
              <a:t>完成了中子转化为质子的系列模拟研究，目的是提高中子探测效率；</a:t>
            </a:r>
            <a:endParaRPr lang="zh-CN" altLang="en-US" sz="2400" baseline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Arial" panose="020B0604020202020204" pitchFamily="34" charset="0"/>
            </a:endParaRPr>
          </a:p>
          <a:p>
            <a:pPr marL="285750" indent="-285750" algn="just">
              <a:buClrTx/>
              <a:buSzTx/>
              <a:buFont typeface="Wingdings" panose="05000000000000000000" charset="0"/>
              <a:buChar char="u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Arial" panose="020B0604020202020204" pitchFamily="34" charset="0"/>
              </a:rPr>
              <a:t>完成了基于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GRAVEL，MLEM，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Arial" panose="020B0604020202020204" pitchFamily="34" charset="0"/>
              </a:rPr>
              <a:t>最小二乘法及遗传算法在微结构气体探测器快中子解谱中应用；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Arial" panose="020B0604020202020204" pitchFamily="34" charset="0"/>
            </a:endParaRPr>
          </a:p>
          <a:p>
            <a:pPr marL="285750" indent="-285750" algn="just">
              <a:buClrTx/>
              <a:buSzTx/>
              <a:buFont typeface="Wingdings" panose="05000000000000000000" charset="0"/>
              <a:buChar char="u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Arial" panose="020B0604020202020204" pitchFamily="34" charset="0"/>
              </a:rPr>
              <a:t>完成了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Triple 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GEM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Arial" panose="020B0604020202020204" pitchFamily="34" charset="0"/>
              </a:rPr>
              <a:t>探测器的搭建及初步测试；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Arial" panose="020B0604020202020204" pitchFamily="34" charset="0"/>
            </a:endParaRPr>
          </a:p>
          <a:p>
            <a:pPr marL="285750" indent="-285750" algn="just">
              <a:buClrTx/>
              <a:buSzTx/>
              <a:buFont typeface="Wingdings" panose="05000000000000000000" charset="0"/>
              <a:buChar char="u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Arial" panose="020B0604020202020204" pitchFamily="34" charset="0"/>
              </a:rPr>
              <a:t>优化了快中子的多层聚乙烯膜转化结构，大大的提高了在有限灵敏区内的聚乙烯层数。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Arial" panose="020B0604020202020204" pitchFamily="34" charset="0"/>
            </a:endParaRPr>
          </a:p>
          <a:p>
            <a:pPr marL="285750" indent="-285750" algn="just">
              <a:buClrTx/>
              <a:buSzTx/>
              <a:buFont typeface="Wingdings" panose="05000000000000000000" charset="0"/>
              <a:buChar char="u"/>
            </a:pP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6626" name="文本框 2"/>
          <p:cNvSpPr txBox="1"/>
          <p:nvPr/>
        </p:nvSpPr>
        <p:spPr>
          <a:xfrm>
            <a:off x="654050" y="1026160"/>
            <a:ext cx="157480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总结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  <a:p>
            <a:pPr>
              <a:buSzTx/>
            </a:pPr>
            <a:endParaRPr lang="zh-CN" altLang="en-US" sz="3600" b="1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buSzTx/>
            </a:pPr>
            <a:endParaRPr lang="zh-CN" altLang="en-US" sz="3600" b="1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7300" y="4511040"/>
            <a:ext cx="1024636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  <a:buFont typeface="Wingdings" panose="05000000000000000000" charset="0"/>
            </a:pPr>
            <a:r>
              <a:rPr lang="en-US" altLang="zh-CN" sz="2400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2400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、完成多层聚乙烯转化结构的制作，并耦合至漂移极，尽快完成在中子源下的测试；</a:t>
            </a:r>
            <a:endParaRPr lang="zh-CN" altLang="en-US" sz="2400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>
              <a:lnSpc>
                <a:spcPct val="130000"/>
              </a:lnSpc>
              <a:buFont typeface="Wingdings" panose="05000000000000000000" charset="0"/>
            </a:pPr>
            <a:r>
              <a:rPr lang="en-US" altLang="zh-CN" sz="2400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altLang="en-US" sz="2400" noProof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、用实验数据测试检验已开发的算法。</a:t>
            </a:r>
            <a:endParaRPr lang="zh-CN" altLang="en-US" sz="2400" noProof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4050" y="3927475"/>
            <a:ext cx="237871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下一步工作</a:t>
            </a:r>
            <a:r>
              <a:rPr lang="zh-CN" altLang="en-US" sz="3200" b="1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：</a:t>
            </a:r>
            <a:endParaRPr lang="zh-CN" altLang="en-US" sz="3200" b="1" noProof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348480" y="2453958"/>
            <a:ext cx="408463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谢    谢</a:t>
            </a:r>
            <a:endParaRPr lang="zh-CN" altLang="en-US" sz="8800" b="1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43498" y="1446213"/>
            <a:ext cx="2776538" cy="14288"/>
          </a:xfrm>
          <a:prstGeom prst="line">
            <a:avLst/>
          </a:prstGeom>
          <a:ln w="3175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 bwMode="auto">
          <a:xfrm>
            <a:off x="-22860" y="539750"/>
            <a:ext cx="2910840" cy="103187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r" defTabSz="914400" fontAlgn="auto">
              <a:lnSpc>
                <a:spcPct val="120000"/>
              </a:lnSpc>
            </a:pPr>
            <a:r>
              <a:rPr lang="zh-CN" altLang="en-US" sz="3200" b="1" spc="30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CONTENTS</a:t>
            </a:r>
            <a:endParaRPr lang="zh-CN" altLang="en-US" sz="3200" b="1" spc="300" noProof="1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5125" name="组合 8"/>
          <p:cNvGrpSpPr/>
          <p:nvPr/>
        </p:nvGrpSpPr>
        <p:grpSpPr>
          <a:xfrm>
            <a:off x="1830705" y="1931670"/>
            <a:ext cx="9127743" cy="3482932"/>
            <a:chOff x="2664" y="2344"/>
            <a:chExt cx="10792" cy="5484"/>
          </a:xfrm>
        </p:grpSpPr>
        <p:grpSp>
          <p:nvGrpSpPr>
            <p:cNvPr id="5126" name="组合 1"/>
            <p:cNvGrpSpPr/>
            <p:nvPr/>
          </p:nvGrpSpPr>
          <p:grpSpPr>
            <a:xfrm>
              <a:off x="2664" y="2344"/>
              <a:ext cx="10792" cy="5324"/>
              <a:chOff x="2664" y="2344"/>
              <a:chExt cx="10792" cy="5324"/>
            </a:xfrm>
          </p:grpSpPr>
          <p:grpSp>
            <p:nvGrpSpPr>
              <p:cNvPr id="5127" name="组合 2"/>
              <p:cNvGrpSpPr/>
              <p:nvPr/>
            </p:nvGrpSpPr>
            <p:grpSpPr>
              <a:xfrm>
                <a:off x="2664" y="2344"/>
                <a:ext cx="10792" cy="4917"/>
                <a:chOff x="2664" y="2680"/>
                <a:chExt cx="9777" cy="4134"/>
              </a:xfrm>
            </p:grpSpPr>
            <p:sp>
              <p:nvSpPr>
                <p:cNvPr id="5129" name="文本框 15"/>
                <p:cNvSpPr txBox="1"/>
                <p:nvPr/>
              </p:nvSpPr>
              <p:spPr>
                <a:xfrm>
                  <a:off x="3678" y="2680"/>
                  <a:ext cx="8653" cy="68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lIns="91436" tIns="45718" rIns="91436" bIns="45718" anchor="t">
                  <a:spAutoFit/>
                </a:bodyPr>
                <a:p>
                  <a:r>
                    <a:rPr lang="en-US" altLang="zh-CN" sz="2800" b="1" dirty="0">
                      <a:latin typeface="Times New Roman" panose="02020603050405020304" pitchFamily="18" charset="0"/>
                      <a:ea typeface="华文楷体" panose="02010600040101010101" pitchFamily="2" charset="-122"/>
                      <a:cs typeface="Times New Roman" panose="02020603050405020304" pitchFamily="18" charset="0"/>
                      <a:sym typeface="+mn-ea"/>
                    </a:rPr>
                    <a:t>Triple GEM</a:t>
                  </a:r>
                  <a:r>
                    <a:rPr lang="zh-CN" altLang="en-US" sz="2800" b="1" spc="300" dirty="0"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黑体" panose="02010609060101010101" pitchFamily="49" charset="-122"/>
                      <a:sym typeface="+mn-ea"/>
                    </a:rPr>
                    <a:t>探测器的搭建与测试</a:t>
                  </a:r>
                  <a:r>
                    <a:rPr lang="zh-CN" altLang="en-US" sz="2800" b="1" dirty="0">
                      <a:latin typeface="黑体" panose="02010609060101010101" pitchFamily="49" charset="-122"/>
                      <a:ea typeface="黑体" panose="02010609060101010101" pitchFamily="49" charset="-122"/>
                      <a:cs typeface="黑体" panose="02010609060101010101" pitchFamily="49" charset="-122"/>
                    </a:rPr>
                    <a:t>研究</a:t>
                  </a:r>
                  <a:endParaRPr lang="zh-CN" altLang="en-US" sz="2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endParaRPr>
                </a:p>
              </p:txBody>
            </p:sp>
            <p:grpSp>
              <p:nvGrpSpPr>
                <p:cNvPr id="5131" name="组合 1"/>
                <p:cNvGrpSpPr/>
                <p:nvPr/>
              </p:nvGrpSpPr>
              <p:grpSpPr>
                <a:xfrm>
                  <a:off x="2664" y="2680"/>
                  <a:ext cx="9777" cy="4134"/>
                  <a:chOff x="2664" y="2680"/>
                  <a:chExt cx="9777" cy="4134"/>
                </a:xfrm>
              </p:grpSpPr>
              <p:sp>
                <p:nvSpPr>
                  <p:cNvPr id="12" name="圆角矩形 72"/>
                  <p:cNvSpPr/>
                  <p:nvPr/>
                </p:nvSpPr>
                <p:spPr>
                  <a:xfrm rot="10800000" flipV="1">
                    <a:off x="2673" y="2680"/>
                    <a:ext cx="616" cy="586"/>
                  </a:xfrm>
                  <a:prstGeom prst="roundRect">
                    <a:avLst>
                      <a:gd name="adj" fmla="val 5039"/>
                    </a:avLst>
                  </a:prstGeom>
                  <a:solidFill>
                    <a:srgbClr val="3273B0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36" tIns="45718" rIns="91436" bIns="45718" anchor="ctr"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+mn-ea"/>
                      </a:rPr>
                      <a:t>1</a:t>
                    </a:r>
                    <a:endParaRPr kumimoji="0" lang="zh-CN" alt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  <a:sym typeface="+mn-ea"/>
                    </a:endParaRPr>
                  </a:p>
                </p:txBody>
              </p:sp>
              <p:sp>
                <p:nvSpPr>
                  <p:cNvPr id="6" name="圆角矩形 74"/>
                  <p:cNvSpPr/>
                  <p:nvPr/>
                </p:nvSpPr>
                <p:spPr>
                  <a:xfrm rot="10800000" flipV="1">
                    <a:off x="2673" y="4027"/>
                    <a:ext cx="641" cy="555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55ADD5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36" tIns="45718" rIns="91436" bIns="45718" anchor="ctr"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+mn-ea"/>
                      </a:rPr>
                      <a:t>2</a:t>
                    </a:r>
                    <a:endParaRPr kumimoji="0" lang="zh-CN" alt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  <a:sym typeface="+mn-ea"/>
                    </a:endParaRPr>
                  </a:p>
                </p:txBody>
              </p:sp>
              <p:sp>
                <p:nvSpPr>
                  <p:cNvPr id="14" name="圆角矩形 76"/>
                  <p:cNvSpPr/>
                  <p:nvPr/>
                </p:nvSpPr>
                <p:spPr>
                  <a:xfrm rot="10800000" flipV="1">
                    <a:off x="2664" y="5407"/>
                    <a:ext cx="650" cy="485"/>
                  </a:xfrm>
                  <a:prstGeom prst="roundRect">
                    <a:avLst>
                      <a:gd name="adj" fmla="val 5039"/>
                    </a:avLst>
                  </a:prstGeom>
                  <a:solidFill>
                    <a:srgbClr val="3273B0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36" tIns="45718" rIns="91436" bIns="45718" anchor="ctr"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en-US" altLang="zh-C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+mn-ea"/>
                      </a:rPr>
                      <a:t>3</a:t>
                    </a:r>
                    <a:endParaRPr kumimoji="0" lang="zh-CN" alt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  <a:sym typeface="+mn-ea"/>
                    </a:endParaRPr>
                  </a:p>
                </p:txBody>
              </p:sp>
              <p:sp>
                <p:nvSpPr>
                  <p:cNvPr id="5136" name="文本框 18"/>
                  <p:cNvSpPr txBox="1"/>
                  <p:nvPr/>
                </p:nvSpPr>
                <p:spPr>
                  <a:xfrm>
                    <a:off x="3678" y="4066"/>
                    <a:ext cx="5259" cy="134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lIns="91436" tIns="45718" rIns="91436" bIns="45718" anchor="t">
                    <a:spAutoFit/>
                  </a:bodyPr>
                  <a:p>
                    <a:r>
                      <a:rPr lang="zh-CN" altLang="en-US" sz="2800" b="1" dirty="0"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rPr>
                      <a:t>快中子解谱的背景及意义</a:t>
                    </a:r>
                    <a:endParaRPr lang="zh-CN" altLang="en-US" sz="3200" dirty="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  <a:p>
                    <a:endParaRPr lang="zh-CN" altLang="en-US" sz="3200" dirty="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5139" name="文本框 21"/>
                  <p:cNvSpPr txBox="1"/>
                  <p:nvPr/>
                </p:nvSpPr>
                <p:spPr>
                  <a:xfrm>
                    <a:off x="3702" y="5266"/>
                    <a:ext cx="8739" cy="154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91436" tIns="45718" rIns="91436" bIns="45718" anchor="t">
                    <a:spAutoFit/>
                  </a:bodyPr>
                  <a:p>
                    <a:pPr lvl="0" algn="l" defTabSz="914400" fontAlgn="auto">
                      <a:lnSpc>
                        <a:spcPct val="120000"/>
                      </a:lnSpc>
                    </a:pPr>
                    <a:r>
                      <a:rPr lang="zh-CN" altLang="en-US" sz="2800" b="1" spc="300" dirty="0"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+mn-ea"/>
                        <a:sym typeface="+mn-ea"/>
                      </a:rPr>
                      <a:t>理论模拟</a:t>
                    </a:r>
                    <a:endParaRPr lang="zh-CN" altLang="en-US" sz="3200" dirty="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  <a:p>
                    <a:pPr lvl="0" algn="l" defTabSz="914400" fontAlgn="auto">
                      <a:lnSpc>
                        <a:spcPct val="120000"/>
                      </a:lnSpc>
                    </a:pPr>
                    <a:r>
                      <a:rPr lang="zh-CN" altLang="en-US" sz="3200" b="1" spc="300" dirty="0">
                        <a:uFillTx/>
                        <a:latin typeface="Arial" panose="020B0604020202020204" pitchFamily="34" charset="0"/>
                        <a:ea typeface="微软雅黑" panose="020B0503020204020204" charset="-122"/>
                        <a:sym typeface="+mn-ea"/>
                      </a:rPr>
                      <a:t> </a:t>
                    </a:r>
                    <a:endParaRPr lang="zh-CN" altLang="en-US" sz="3200" dirty="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</p:grpSp>
          <p:sp>
            <p:nvSpPr>
              <p:cNvPr id="9" name="圆角矩形 76"/>
              <p:cNvSpPr/>
              <p:nvPr/>
            </p:nvSpPr>
            <p:spPr>
              <a:xfrm rot="10800000" flipV="1">
                <a:off x="2684" y="7008"/>
                <a:ext cx="678" cy="660"/>
              </a:xfrm>
              <a:prstGeom prst="roundRect">
                <a:avLst>
                  <a:gd name="adj" fmla="val 0"/>
                </a:avLst>
              </a:prstGeom>
              <a:solidFill>
                <a:srgbClr val="55ADD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8" rIns="91436" bIns="45718"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  <a:sym typeface="+mn-ea"/>
                  </a:rPr>
                  <a:t>4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ea"/>
                </a:endParaRPr>
              </a:p>
            </p:txBody>
          </p:sp>
        </p:grpSp>
        <p:sp>
          <p:nvSpPr>
            <p:cNvPr id="5143" name="文本框 21"/>
            <p:cNvSpPr txBox="1"/>
            <p:nvPr/>
          </p:nvSpPr>
          <p:spPr>
            <a:xfrm>
              <a:off x="3810" y="7008"/>
              <a:ext cx="9646" cy="82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6" tIns="45718" rIns="91436" bIns="45718" anchor="t">
              <a:spAutoFit/>
            </a:bodyPr>
            <a:p>
              <a:r>
                <a:rPr lang="zh-CN" altLang="en-US" sz="2800" b="1" spc="300" dirty="0"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实验部分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16"/>
          <p:cNvPicPr>
            <a:picLocks noChangeAspect="1"/>
          </p:cNvPicPr>
          <p:nvPr/>
        </p:nvPicPr>
        <p:blipFill>
          <a:blip r:embed="rId1"/>
          <a:srcRect l="31294" r="19003" b="19495"/>
          <a:stretch>
            <a:fillRect/>
          </a:stretch>
        </p:blipFill>
        <p:spPr>
          <a:xfrm rot="5400000">
            <a:off x="1951355" y="3677285"/>
            <a:ext cx="2755900" cy="296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图片 19" descr="IMG_20190417_150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0248" y="2226945"/>
            <a:ext cx="1727200" cy="1963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99403" y="469900"/>
            <a:ext cx="48736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Triple GEM</a:t>
            </a:r>
            <a:r>
              <a:rPr lang="zh-CN" altLang="zh-CN" sz="2400" b="1" spc="3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探测器的搭建</a:t>
            </a:r>
            <a:r>
              <a:rPr lang="zh-CN" altLang="en-US" sz="2400" b="1" spc="300" dirty="0">
                <a:solidFill>
                  <a:schemeClr val="accent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与测试</a:t>
            </a:r>
            <a:endParaRPr lang="en-US" altLang="zh-CN" sz="2400" b="1" strike="noStrike" spc="300" noProof="1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22532" name="图片 15"/>
          <p:cNvPicPr>
            <a:picLocks noChangeAspect="1"/>
          </p:cNvPicPr>
          <p:nvPr/>
        </p:nvPicPr>
        <p:blipFill>
          <a:blip r:embed="rId3"/>
          <a:srcRect l="11253" t="3799" r="23820" b="3799"/>
          <a:stretch>
            <a:fillRect/>
          </a:stretch>
        </p:blipFill>
        <p:spPr>
          <a:xfrm>
            <a:off x="5173345" y="3728720"/>
            <a:ext cx="2860040" cy="2858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>
          <a:xfrm>
            <a:off x="3633788" y="3309938"/>
            <a:ext cx="3532188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 dirty="0">
                <a:solidFill>
                  <a:schemeClr val="tx1"/>
                </a:solidFill>
              </a:rPr>
              <a:t>三层</a:t>
            </a:r>
            <a:r>
              <a:rPr lang="en-US" altLang="zh-CN" sz="2400" b="1" strike="noStrike" noProof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GEM</a:t>
            </a:r>
            <a:r>
              <a:rPr lang="zh-CN" altLang="en-US" sz="2400" b="1" strike="noStrike" noProof="1" dirty="0">
                <a:solidFill>
                  <a:schemeClr val="tx1"/>
                </a:solidFill>
              </a:rPr>
              <a:t>探测器的组装</a:t>
            </a:r>
            <a:endParaRPr lang="zh-CN" altLang="en-US" sz="2400" b="1" strike="noStrike" noProof="1" dirty="0">
              <a:solidFill>
                <a:schemeClr val="tx1"/>
              </a:solidFill>
            </a:endParaRPr>
          </a:p>
        </p:txBody>
      </p:sp>
      <p:pic>
        <p:nvPicPr>
          <p:cNvPr id="22534" name="图片 19"/>
          <p:cNvPicPr>
            <a:picLocks noChangeAspect="1"/>
          </p:cNvPicPr>
          <p:nvPr/>
        </p:nvPicPr>
        <p:blipFill>
          <a:blip r:embed="rId4"/>
          <a:srcRect l="25676" t="12715" r="24324" b="493"/>
          <a:stretch>
            <a:fillRect/>
          </a:stretch>
        </p:blipFill>
        <p:spPr>
          <a:xfrm rot="5400000">
            <a:off x="5958205" y="866775"/>
            <a:ext cx="2326005" cy="240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5" name="文本框 20"/>
          <p:cNvSpPr txBox="1"/>
          <p:nvPr/>
        </p:nvSpPr>
        <p:spPr>
          <a:xfrm>
            <a:off x="6383655" y="1163955"/>
            <a:ext cx="12446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读出板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536" name="图片 21"/>
          <p:cNvPicPr>
            <a:picLocks noChangeAspect="1"/>
          </p:cNvPicPr>
          <p:nvPr/>
        </p:nvPicPr>
        <p:blipFill>
          <a:blip r:embed="rId5"/>
          <a:srcRect l="10352" t="3743" r="18898" b="-3743"/>
          <a:stretch>
            <a:fillRect/>
          </a:stretch>
        </p:blipFill>
        <p:spPr>
          <a:xfrm rot="5400000">
            <a:off x="3288030" y="943928"/>
            <a:ext cx="2116138" cy="225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7" name="文本框 22"/>
          <p:cNvSpPr txBox="1"/>
          <p:nvPr/>
        </p:nvSpPr>
        <p:spPr>
          <a:xfrm rot="-10800000" flipV="1">
            <a:off x="4081145" y="1071880"/>
            <a:ext cx="9347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盖板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38" name="文本框 23"/>
          <p:cNvSpPr txBox="1"/>
          <p:nvPr/>
        </p:nvSpPr>
        <p:spPr>
          <a:xfrm>
            <a:off x="3795078" y="2299335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入射窗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539" name="图片 27"/>
          <p:cNvPicPr>
            <a:picLocks noChangeAspect="1"/>
          </p:cNvPicPr>
          <p:nvPr/>
        </p:nvPicPr>
        <p:blipFill>
          <a:blip r:embed="rId6"/>
          <a:srcRect l="13255" t="28551" r="39616" b="8899"/>
          <a:stretch>
            <a:fillRect/>
          </a:stretch>
        </p:blipFill>
        <p:spPr>
          <a:xfrm rot="5400000">
            <a:off x="8926195" y="524510"/>
            <a:ext cx="2448560" cy="2760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0" name="文本框 28"/>
          <p:cNvSpPr txBox="1"/>
          <p:nvPr/>
        </p:nvSpPr>
        <p:spPr>
          <a:xfrm>
            <a:off x="9995853" y="1071563"/>
            <a:ext cx="94996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GEM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膜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2541" name="图片 14"/>
          <p:cNvPicPr>
            <a:picLocks noChangeAspect="1"/>
          </p:cNvPicPr>
          <p:nvPr/>
        </p:nvPicPr>
        <p:blipFill>
          <a:blip r:embed="rId7"/>
          <a:srcRect l="16402" t="2676" r="23599" b="3745"/>
          <a:stretch>
            <a:fillRect/>
          </a:stretch>
        </p:blipFill>
        <p:spPr>
          <a:xfrm rot="5400000">
            <a:off x="8490585" y="3562985"/>
            <a:ext cx="2874645" cy="3205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2" name="图片 17" descr="IMG_20190415_1710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32803" y="666750"/>
            <a:ext cx="1481137" cy="1963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3" name="文本框 2"/>
          <p:cNvSpPr txBox="1"/>
          <p:nvPr/>
        </p:nvSpPr>
        <p:spPr>
          <a:xfrm>
            <a:off x="814070" y="3565208"/>
            <a:ext cx="20447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漂移极的制作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000" t="9592" r="20601" b="-955"/>
          <a:stretch>
            <a:fillRect/>
          </a:stretch>
        </p:blipFill>
        <p:spPr>
          <a:xfrm rot="5400000">
            <a:off x="2481580" y="3562350"/>
            <a:ext cx="2787015" cy="3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5198" t="1923" r="40279" b="5771"/>
          <a:stretch>
            <a:fillRect/>
          </a:stretch>
        </p:blipFill>
        <p:spPr>
          <a:xfrm rot="5400000">
            <a:off x="7217410" y="50165"/>
            <a:ext cx="3618865" cy="4183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矩形 5"/>
          <p:cNvSpPr/>
          <p:nvPr>
            <p:custDataLst>
              <p:tags r:id="rId5"/>
            </p:custDataLst>
          </p:nvPr>
        </p:nvSpPr>
        <p:spPr>
          <a:xfrm>
            <a:off x="541338" y="1357313"/>
            <a:ext cx="860425" cy="23069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三层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GEM</a:t>
            </a:r>
            <a:endParaRPr lang="en-US" altLang="zh-CN" sz="24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探测器工</a:t>
            </a:r>
            <a:endParaRPr lang="en-US" altLang="zh-CN" sz="24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作示意图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556" name="文本框 6"/>
          <p:cNvSpPr txBox="1"/>
          <p:nvPr>
            <p:custDataLst>
              <p:tags r:id="rId6"/>
            </p:custDataLst>
          </p:nvPr>
        </p:nvSpPr>
        <p:spPr>
          <a:xfrm>
            <a:off x="7987665" y="928370"/>
            <a:ext cx="1007110" cy="614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源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Fe55</a:t>
            </a:r>
            <a:endParaRPr lang="en-US" altLang="zh-CN" sz="16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箭头: 右 7"/>
          <p:cNvSpPr/>
          <p:nvPr>
            <p:custDataLst>
              <p:tags r:id="rId7"/>
            </p:custDataLst>
          </p:nvPr>
        </p:nvSpPr>
        <p:spPr>
          <a:xfrm>
            <a:off x="7141210" y="2360930"/>
            <a:ext cx="252095" cy="806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rgbClr val="FF0000"/>
              </a:solidFill>
            </a:endParaRPr>
          </a:p>
        </p:txBody>
      </p:sp>
      <p:sp>
        <p:nvSpPr>
          <p:cNvPr id="23558" name="文本框 8"/>
          <p:cNvSpPr txBox="1"/>
          <p:nvPr>
            <p:custDataLst>
              <p:tags r:id="rId8"/>
            </p:custDataLst>
          </p:nvPr>
        </p:nvSpPr>
        <p:spPr>
          <a:xfrm>
            <a:off x="7186930" y="2441575"/>
            <a:ext cx="9436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进气口</a:t>
            </a:r>
            <a:endParaRPr lang="zh-CN" altLang="en-US" sz="16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箭头: 右 9"/>
          <p:cNvSpPr/>
          <p:nvPr>
            <p:custDataLst>
              <p:tags r:id="rId9"/>
            </p:custDataLst>
          </p:nvPr>
        </p:nvSpPr>
        <p:spPr>
          <a:xfrm rot="11007163">
            <a:off x="7310755" y="1032510"/>
            <a:ext cx="492760" cy="7620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rgbClr val="FF0000"/>
              </a:solidFill>
            </a:endParaRPr>
          </a:p>
        </p:txBody>
      </p:sp>
      <p:sp>
        <p:nvSpPr>
          <p:cNvPr id="23560" name="矩形 10"/>
          <p:cNvSpPr/>
          <p:nvPr>
            <p:custDataLst>
              <p:tags r:id="rId10"/>
            </p:custDataLst>
          </p:nvPr>
        </p:nvSpPr>
        <p:spPr>
          <a:xfrm>
            <a:off x="7141210" y="695960"/>
            <a:ext cx="8464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出气口</a:t>
            </a:r>
            <a:endParaRPr lang="zh-CN" altLang="en-US" sz="1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561" name="文本框 11"/>
          <p:cNvSpPr txBox="1"/>
          <p:nvPr>
            <p:custDataLst>
              <p:tags r:id="rId11"/>
            </p:custDataLst>
          </p:nvPr>
        </p:nvSpPr>
        <p:spPr>
          <a:xfrm>
            <a:off x="9939655" y="2078355"/>
            <a:ext cx="10445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前放</a:t>
            </a:r>
            <a:endParaRPr lang="en-US" altLang="zh-CN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142PC</a:t>
            </a:r>
            <a:endParaRPr lang="zh-CN" altLang="en-US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562" name="文本框 12"/>
          <p:cNvSpPr txBox="1"/>
          <p:nvPr>
            <p:custDataLst>
              <p:tags r:id="rId12"/>
            </p:custDataLst>
          </p:nvPr>
        </p:nvSpPr>
        <p:spPr>
          <a:xfrm>
            <a:off x="9265285" y="717550"/>
            <a:ext cx="428625" cy="107886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16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高压接头</a:t>
            </a:r>
            <a:endParaRPr lang="zh-CN" altLang="en-US" sz="16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563" name="文本框 13"/>
          <p:cNvSpPr txBox="1"/>
          <p:nvPr>
            <p:custDataLst>
              <p:tags r:id="rId13"/>
            </p:custDataLst>
          </p:nvPr>
        </p:nvSpPr>
        <p:spPr>
          <a:xfrm>
            <a:off x="8130540" y="3912870"/>
            <a:ext cx="23933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探测器测试图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3564" name="图片 1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26044" t="14636" r="20601"/>
          <a:stretch>
            <a:fillRect/>
          </a:stretch>
        </p:blipFill>
        <p:spPr>
          <a:xfrm rot="5400000">
            <a:off x="7237095" y="3616960"/>
            <a:ext cx="2595245" cy="3977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箭头: 下 16"/>
          <p:cNvSpPr/>
          <p:nvPr>
            <p:custDataLst>
              <p:tags r:id="rId16"/>
            </p:custDataLst>
          </p:nvPr>
        </p:nvSpPr>
        <p:spPr>
          <a:xfrm>
            <a:off x="6934835" y="2441575"/>
            <a:ext cx="458470" cy="114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23567" name="图片 2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500" t="45915" r="-500"/>
          <a:stretch>
            <a:fillRect/>
          </a:stretch>
        </p:blipFill>
        <p:spPr>
          <a:xfrm>
            <a:off x="1400175" y="812165"/>
            <a:ext cx="4244340" cy="3466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192405" y="435928"/>
            <a:ext cx="4873625" cy="53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 defTabSz="914400" fontAlgn="auto"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Triple GEM</a:t>
            </a:r>
            <a:r>
              <a:rPr lang="zh-CN" altLang="zh-CN" sz="2400" b="1" spc="3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探测器的搭建</a:t>
            </a:r>
            <a:r>
              <a:rPr lang="zh-CN" altLang="en-US" sz="2400" b="1" spc="300" dirty="0">
                <a:solidFill>
                  <a:schemeClr val="accent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与测试</a:t>
            </a:r>
            <a:endParaRPr lang="zh-CN" altLang="en-US" sz="2400" b="1" spc="300" noProof="1" dirty="0">
              <a:solidFill>
                <a:schemeClr val="accent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27860" y="4278630"/>
            <a:ext cx="2230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前放信号</a:t>
            </a:r>
            <a:endParaRPr lang="zh-CN" alt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35470" y="4308475"/>
            <a:ext cx="18072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主放信号</a:t>
            </a:r>
            <a:endParaRPr lang="zh-CN" alt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9" name="图片 7"/>
          <p:cNvPicPr>
            <a:picLocks noChangeAspect="1"/>
          </p:cNvPicPr>
          <p:nvPr/>
        </p:nvPicPr>
        <p:blipFill>
          <a:blip r:embed="rId1"/>
          <a:srcRect t="67200" r="3494"/>
          <a:stretch>
            <a:fillRect/>
          </a:stretch>
        </p:blipFill>
        <p:spPr>
          <a:xfrm>
            <a:off x="97790" y="1477010"/>
            <a:ext cx="7306945" cy="3904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2182813" y="1406525"/>
            <a:ext cx="2736850" cy="20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 dirty="0"/>
          </a:p>
        </p:txBody>
      </p:sp>
      <p:sp>
        <p:nvSpPr>
          <p:cNvPr id="24578" name="文本框 6"/>
          <p:cNvSpPr txBox="1"/>
          <p:nvPr/>
        </p:nvSpPr>
        <p:spPr>
          <a:xfrm>
            <a:off x="836930" y="951230"/>
            <a:ext cx="48933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chemeClr val="tx1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工作电压</a:t>
            </a:r>
            <a:r>
              <a:rPr lang="en-US" altLang="zh-CN" sz="2400" b="1" dirty="0">
                <a:solidFill>
                  <a:schemeClr val="tx1"/>
                </a:solidFill>
                <a:uFillTx/>
                <a:latin typeface="Calibri" panose="020F0502020204030204" charset="0"/>
                <a:ea typeface="宋体" panose="02010600030101010101" pitchFamily="2" charset="-122"/>
              </a:rPr>
              <a:t>:</a:t>
            </a: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HV1 -2700V  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HV2 -2800V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1"/>
              </a:solidFill>
              <a:uFillTx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4580" name="矩形 1"/>
          <p:cNvSpPr/>
          <p:nvPr/>
        </p:nvSpPr>
        <p:spPr>
          <a:xfrm>
            <a:off x="671195" y="2065020"/>
            <a:ext cx="11690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Fe55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5.9keV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41450" y="1606550"/>
            <a:ext cx="74168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 dirty="0"/>
          </a:p>
        </p:txBody>
      </p:sp>
      <p:sp>
        <p:nvSpPr>
          <p:cNvPr id="24582" name="矩形 2"/>
          <p:cNvSpPr/>
          <p:nvPr/>
        </p:nvSpPr>
        <p:spPr>
          <a:xfrm>
            <a:off x="1840230" y="5379720"/>
            <a:ext cx="49282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采集的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Fe55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能谱图第一二层</a:t>
            </a:r>
            <a:r>
              <a:rPr lang="en-US" altLang="zh-CN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GEM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膜电压约为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320V，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漂移区电场强度为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500V/cm。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583" name="图片 8"/>
          <p:cNvPicPr/>
          <p:nvPr/>
        </p:nvPicPr>
        <p:blipFill>
          <a:blip r:embed="rId2"/>
          <a:srcRect l="2354" t="5522" r="1488" b="11078"/>
          <a:stretch>
            <a:fillRect/>
          </a:stretch>
        </p:blipFill>
        <p:spPr>
          <a:xfrm>
            <a:off x="7404735" y="393065"/>
            <a:ext cx="4115435" cy="3291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图片 10"/>
          <p:cNvPicPr/>
          <p:nvPr/>
        </p:nvPicPr>
        <p:blipFill>
          <a:blip r:embed="rId3"/>
          <a:srcRect t="5859" r="2910" b="2266"/>
          <a:stretch>
            <a:fillRect/>
          </a:stretch>
        </p:blipFill>
        <p:spPr>
          <a:xfrm>
            <a:off x="7273925" y="3684270"/>
            <a:ext cx="4376420" cy="2985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5" name="矩形 3"/>
          <p:cNvSpPr/>
          <p:nvPr/>
        </p:nvSpPr>
        <p:spPr>
          <a:xfrm>
            <a:off x="7910195" y="490855"/>
            <a:ext cx="2413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能量分辨率随漂移极电压的变化曲线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86" name="矩形 11"/>
          <p:cNvSpPr/>
          <p:nvPr/>
        </p:nvSpPr>
        <p:spPr>
          <a:xfrm>
            <a:off x="7910195" y="3684270"/>
            <a:ext cx="2755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能量分辨率</a:t>
            </a:r>
            <a:r>
              <a:rPr lang="zh-CN" altLang="zh-CN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随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GEM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工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作电压的变化曲线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4587" name="文本框 12"/>
          <p:cNvSpPr txBox="1"/>
          <p:nvPr/>
        </p:nvSpPr>
        <p:spPr>
          <a:xfrm>
            <a:off x="3997960" y="1854835"/>
            <a:ext cx="20269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能量分辨率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21%</a:t>
            </a:r>
            <a:endParaRPr lang="zh-CN" altLang="en-US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1470" y="490855"/>
            <a:ext cx="48736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Triple GEM</a:t>
            </a:r>
            <a:r>
              <a:rPr lang="zh-CN" altLang="zh-CN" sz="2400" b="1" spc="3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探测器的搭建</a:t>
            </a:r>
            <a:r>
              <a:rPr lang="zh-CN" altLang="en-US" sz="2400" b="1" spc="300" dirty="0">
                <a:solidFill>
                  <a:schemeClr val="accent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与测试</a:t>
            </a:r>
            <a:endParaRPr lang="zh-CN" altLang="en-US" sz="2400" b="1" spc="300" noProof="1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27930" y="1406525"/>
            <a:ext cx="812800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2730" y="449580"/>
            <a:ext cx="36582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快中子解谱的背景及意义</a:t>
            </a:r>
            <a:endParaRPr lang="zh-CN" altLang="en-US" sz="2400" b="1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0242" name="文本框 4"/>
          <p:cNvSpPr txBox="1"/>
          <p:nvPr/>
        </p:nvSpPr>
        <p:spPr>
          <a:xfrm>
            <a:off x="1079500" y="909638"/>
            <a:ext cx="85725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342900" indent="-342900">
              <a:buChar char="•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中子解谱可应用于识别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未知中子源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Char char="•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中子不可直接探测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Char char="•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中子解谱是一个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反演问题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4" name="图片 1"/>
          <p:cNvPicPr>
            <a:picLocks noChangeAspect="1"/>
          </p:cNvPicPr>
          <p:nvPr/>
        </p:nvPicPr>
        <p:blipFill>
          <a:blip r:embed="rId1"/>
          <a:srcRect t="14024" b="25613"/>
          <a:stretch>
            <a:fillRect/>
          </a:stretch>
        </p:blipFill>
        <p:spPr>
          <a:xfrm>
            <a:off x="252730" y="2368550"/>
            <a:ext cx="10923270" cy="442341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243" name="对象 -2147482619"/>
          <p:cNvGraphicFramePr>
            <a:graphicFrameLocks noChangeAspect="1"/>
          </p:cNvGraphicFramePr>
          <p:nvPr/>
        </p:nvGraphicFramePr>
        <p:xfrm>
          <a:off x="7477125" y="1404620"/>
          <a:ext cx="217487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749300" imgH="381000" progId="Equation.3">
                  <p:embed/>
                </p:oleObj>
              </mc:Choice>
              <mc:Fallback>
                <p:oleObj name="" r:id="rId2" imgW="749300" imgH="3810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77125" y="1404620"/>
                        <a:ext cx="2174875" cy="9636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4375" y="925513"/>
            <a:ext cx="5391150" cy="431800"/>
          </a:xfrm>
        </p:spPr>
        <p:txBody>
          <a:bodyPr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+mn-ea"/>
                <a:ea typeface="+mn-ea"/>
                <a:cs typeface="+mn-cs"/>
                <a:sym typeface="+mn-ea"/>
              </a:rPr>
              <a:t>国内外关于中子解谱的研究现状</a:t>
            </a: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+mn-ea"/>
                <a:ea typeface="+mn-ea"/>
                <a:cs typeface="+mn-cs"/>
                <a:sym typeface="+mn-ea"/>
              </a:rPr>
              <a:t>:</a:t>
            </a:r>
            <a:endParaRPr kumimoji="0" lang="zh-CN" altLang="en-US" sz="2800" b="1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8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表格 7174"/>
          <p:cNvGraphicFramePr/>
          <p:nvPr>
            <p:custDataLst>
              <p:tags r:id="rId1"/>
            </p:custDataLst>
          </p:nvPr>
        </p:nvGraphicFramePr>
        <p:xfrm>
          <a:off x="1897063" y="1493838"/>
          <a:ext cx="7666038" cy="1716088"/>
        </p:xfrm>
        <a:graphic>
          <a:graphicData uri="http://schemas.openxmlformats.org/drawingml/2006/table">
            <a:tbl>
              <a:tblPr/>
              <a:tblGrid>
                <a:gridCol w="692150"/>
                <a:gridCol w="2757488"/>
                <a:gridCol w="2270125"/>
                <a:gridCol w="1946275"/>
              </a:tblGrid>
              <a:tr h="1250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US" altLang="en-US" sz="1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</a:t>
                      </a:r>
                      <a:endParaRPr lang="en-US" altLang="en-US" sz="1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Purpose</a:t>
                      </a:r>
                      <a:endParaRPr lang="en-US" altLang="en-US" sz="1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</a:t>
                      </a:r>
                      <a:endParaRPr lang="en-US" altLang="en-US" sz="1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德国</a:t>
                      </a:r>
                      <a:endParaRPr lang="en-US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PTB</a:t>
                      </a: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实验室</a:t>
                      </a:r>
                      <a:r>
                        <a:rPr lang="zh-CN" altLang="en-US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（PTB Report PTB-N-19.Braunachweig,1994.）</a:t>
                      </a:r>
                      <a:endParaRPr lang="zh-CN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开发商用程序包</a:t>
                      </a:r>
                      <a:endParaRPr lang="en-US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NE213</a:t>
                      </a:r>
                      <a:r>
                        <a:rPr lang="en-US" altLang="zh-CN" sz="1000" dirty="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液体闪烁体探测器</a:t>
                      </a:r>
                      <a:endParaRPr lang="en-US" altLang="en-US" sz="1000" dirty="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英国</a:t>
                      </a:r>
                      <a:endParaRPr lang="en-US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of Birmingham</a:t>
                      </a:r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.Nuclear Instruments and Methods in physics Research A.2001,460:391-400.</a:t>
                      </a:r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使用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种程序解谱</a:t>
                      </a:r>
                      <a:endParaRPr lang="en-US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美国</a:t>
                      </a:r>
                      <a:endParaRPr lang="en-US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of Missouri-Rolla</a:t>
                      </a:r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 Instruments and Methods in Physics Research Section A: Accelerators, Spectrometers, Detectors and Associated Equipment, 1999, 425(3): 549-576.</a:t>
                      </a:r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遗传算法求解中子能谱</a:t>
                      </a:r>
                      <a:endParaRPr lang="en-US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endParaRPr lang="en-US" altLang="en-US" sz="1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40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Tx/>
                        <a:buNone/>
                      </a:pPr>
                      <a:r>
                        <a:rPr lang="zh-CN" altLang="en-US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美国</a:t>
                      </a:r>
                      <a:endParaRPr lang="zh-CN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Sandia National Laboratory</a:t>
                      </a:r>
                      <a:endParaRPr lang="zh-CN" altLang="en-US" sz="1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zh-CN" altLang="en-US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极大似然（</a:t>
                      </a:r>
                      <a:r>
                        <a:rPr lang="en-US" altLang="zh-CN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MLEM</a:t>
                      </a:r>
                      <a:r>
                        <a:rPr lang="zh-CN" altLang="en-US" sz="1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）算法</a:t>
                      </a:r>
                      <a:endParaRPr lang="zh-CN" altLang="en-US"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FontTx/>
                        <a:buNone/>
                      </a:pPr>
                      <a:r>
                        <a:rPr lang="en-US" altLang="zh-CN" sz="1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EJ309</a:t>
                      </a:r>
                      <a:r>
                        <a:rPr lang="zh-CN" altLang="en-US" sz="1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液体</a:t>
                      </a:r>
                      <a:r>
                        <a:rPr lang="en-US" altLang="zh-CN" sz="1000" dirty="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闪烁体探测器</a:t>
                      </a:r>
                      <a:endParaRPr lang="en-US" altLang="en-US" sz="1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/>
          <p:nvPr>
            <p:custDataLst>
              <p:tags r:id="rId2"/>
            </p:custDataLst>
          </p:nvPr>
        </p:nvGraphicFramePr>
        <p:xfrm>
          <a:off x="1897063" y="3209925"/>
          <a:ext cx="7666039" cy="703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6091"/>
                <a:gridCol w="2743722"/>
                <a:gridCol w="2270666"/>
                <a:gridCol w="1945560"/>
              </a:tblGrid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伊朗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Shahid Beheshti University</a:t>
                      </a:r>
                      <a:r>
                        <a:rPr lang="zh-CN" altLang="en-US" sz="1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（Radiation Physics and Chemistry 126 (2016) 75–84）</a:t>
                      </a:r>
                      <a:endParaRPr lang="zh-CN" altLang="en-US" sz="100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ANN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NE213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液体闪烁体探测器 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8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波黑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University of Bihac</a:t>
                      </a:r>
                      <a:r>
                        <a:rPr 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00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极大似然算法（MLEM）和一步延时算法（OSL）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NE213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液体闪烁体探测器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/>
          <p:nvPr>
            <p:custDataLst>
              <p:tags r:id="rId3"/>
            </p:custDataLst>
          </p:nvPr>
        </p:nvGraphicFramePr>
        <p:xfrm>
          <a:off x="1885315" y="3884930"/>
          <a:ext cx="7666355" cy="230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2975"/>
                <a:gridCol w="2515870"/>
                <a:gridCol w="2299335"/>
                <a:gridCol w="1908175"/>
              </a:tblGrid>
              <a:tr h="3111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中国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北京大学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MAXED</a:t>
                      </a: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程序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EJ309</a:t>
                      </a:r>
                      <a:r>
                        <a:rPr lang="zh-CN" altLang="en-US" sz="1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液体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闪烁体探测器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1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国防科学技术大学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信赖域算法（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能谱稀疏</a:t>
                      </a: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BC501A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液体闪烁体探测器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国防科学技术大学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提出了一种基于粒子群优化算法的中子解谱方法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BC501A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液体闪烁体探测器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41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国防科学技术大学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单输出的</a:t>
                      </a:r>
                      <a:r>
                        <a:rPr lang="en-US" altLang="zh-CN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ANN</a:t>
                      </a: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解谱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Bonner</a:t>
                      </a:r>
                      <a:r>
                        <a:rPr lang="zh-CN" alt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球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高能物理研究所</a:t>
                      </a: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（Chinese physics C, 2009, 33(5): 378.）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SAND-</a:t>
                      </a: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II方法（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未自主编写解谱程序</a:t>
                      </a: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BC501A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液体闪烁体探测器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西北核技术研究所</a:t>
                      </a: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Chinese physics C, 2017, 41(5):056201</a:t>
                      </a: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基于势函数下降内点算法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液体闪烁体探测器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西北核技术研究所</a:t>
                      </a: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Nuclear Electron and Detection Technology,2009,29(6):1313-1318</a:t>
                      </a: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SAND-Ⅱ</a:t>
                      </a:r>
                      <a:r>
                        <a:rPr lang="zh-CN" alt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解谱</a:t>
                      </a:r>
                      <a:endParaRPr lang="zh-CN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aseline="30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H</a:t>
                      </a:r>
                      <a:r>
                        <a:rPr lang="zh-CN" alt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半导体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探测器</a:t>
                      </a:r>
                      <a:endParaRPr lang="en-US" altLang="en-US" sz="100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01625" y="465138"/>
            <a:ext cx="35496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快中子解谱的背景及意义</a:t>
            </a:r>
            <a:endParaRPr lang="zh-CN" altLang="en-US" sz="2400" b="1" noProof="1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89" name="组合 3"/>
          <p:cNvGrpSpPr/>
          <p:nvPr/>
        </p:nvGrpSpPr>
        <p:grpSpPr>
          <a:xfrm>
            <a:off x="377190" y="878205"/>
            <a:ext cx="6206232" cy="1063700"/>
            <a:chOff x="566" y="29"/>
            <a:chExt cx="8160" cy="14154"/>
          </a:xfrm>
        </p:grpSpPr>
        <p:sp>
          <p:nvSpPr>
            <p:cNvPr id="12290" name="文本框 3"/>
            <p:cNvSpPr txBox="1"/>
            <p:nvPr/>
          </p:nvSpPr>
          <p:spPr>
            <a:xfrm>
              <a:off x="566" y="29"/>
              <a:ext cx="7980" cy="61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能否用微结构气体探测器进行快中子解谱？？</a:t>
              </a:r>
              <a:endPara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12291" name="组合 8"/>
            <p:cNvGrpSpPr/>
            <p:nvPr/>
          </p:nvGrpSpPr>
          <p:grpSpPr>
            <a:xfrm>
              <a:off x="801" y="5598"/>
              <a:ext cx="7925" cy="8585"/>
              <a:chOff x="341" y="4600"/>
              <a:chExt cx="7925" cy="8599"/>
            </a:xfrm>
          </p:grpSpPr>
          <p:sp>
            <p:nvSpPr>
              <p:cNvPr id="12292" name="文本框 18"/>
              <p:cNvSpPr txBox="1"/>
              <p:nvPr/>
            </p:nvSpPr>
            <p:spPr>
              <a:xfrm>
                <a:off x="3007" y="4600"/>
                <a:ext cx="5259" cy="85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en-US" altLang="zh-CN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1</a:t>
                </a:r>
                <a:r>
                  <a: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）</a:t>
                </a:r>
                <a:r>
                  <a:rPr lang="zh-CN" altLang="en-US" sz="1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高探测效率</a:t>
                </a:r>
                <a:r>
                  <a:rPr lang="en-US" altLang="zh-CN" sz="1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(</a:t>
                </a:r>
                <a:r>
                  <a:rPr lang="zh-CN" altLang="en-US" sz="1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快中子转化效率</a:t>
                </a:r>
                <a:r>
                  <a:rPr lang="en-US" altLang="zh-CN" sz="1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)</a:t>
                </a:r>
                <a:endParaRPr lang="en-US" altLang="zh-CN" sz="1800" b="1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  <a:p>
                <a:r>
                  <a:rPr lang="en-US" altLang="zh-CN" sz="1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2</a:t>
                </a:r>
                <a:r>
                  <a:rPr lang="zh-CN" altLang="en-US" sz="1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）高能量分辨率</a:t>
                </a:r>
                <a:r>
                  <a:rPr lang="en-US" altLang="zh-CN" sz="1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(</a:t>
                </a:r>
                <a:r>
                  <a:rPr lang="zh-CN" altLang="en-US" sz="1800" b="1" dirty="0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反冲质子谱）</a:t>
                </a:r>
                <a:endParaRPr lang="zh-CN" altLang="en-US" sz="1800" b="1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  <p:sp>
            <p:nvSpPr>
              <p:cNvPr id="12293" name="文本框 19"/>
              <p:cNvSpPr txBox="1"/>
              <p:nvPr/>
            </p:nvSpPr>
            <p:spPr>
              <a:xfrm>
                <a:off x="341" y="5336"/>
                <a:ext cx="2917" cy="61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面临两个问题</a:t>
                </a:r>
                <a:endPara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377190" y="420370"/>
            <a:ext cx="3549650" cy="5340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 anchor="t">
            <a:spAutoFit/>
          </a:bodyPr>
          <a:p>
            <a:pPr algn="l" defTabSz="914400" fontAlgn="auto"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快中子解谱的背景及意义</a:t>
            </a:r>
            <a:endParaRPr lang="zh-CN" altLang="en-US" sz="2400" b="1" spc="30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296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6510" y="1941830"/>
            <a:ext cx="3364865" cy="2771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297" name="Line 7"/>
          <p:cNvSpPr/>
          <p:nvPr/>
        </p:nvSpPr>
        <p:spPr>
          <a:xfrm>
            <a:off x="2201545" y="2845435"/>
            <a:ext cx="964565" cy="2921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12299" name="Text Box 10"/>
          <p:cNvSpPr txBox="1"/>
          <p:nvPr/>
        </p:nvSpPr>
        <p:spPr>
          <a:xfrm rot="10800000" flipV="1">
            <a:off x="2319655" y="2894965"/>
            <a:ext cx="11811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140um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166110" y="3334385"/>
            <a:ext cx="963930" cy="39878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50um</a:t>
            </a:r>
            <a:endParaRPr kumimoji="0" lang="en-US" altLang="zh-CN" sz="2000" b="1" i="0" u="none" strike="noStrike" kern="1200" cap="none" spc="0" normalizeH="0" baseline="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301" name="Picture 5" descr="图片3"/>
          <p:cNvPicPr preferRelativeResize="0"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20" y="1955165"/>
            <a:ext cx="5850890" cy="330009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302" name="TextBox 2"/>
          <p:cNvSpPr txBox="1"/>
          <p:nvPr/>
        </p:nvSpPr>
        <p:spPr>
          <a:xfrm>
            <a:off x="1286510" y="5118735"/>
            <a:ext cx="3946525" cy="15068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高  增  益 ：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-10</a:t>
            </a:r>
            <a:r>
              <a:rPr lang="en-US" altLang="zh-CN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位 置 分 辨：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80 um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能 量 分 辨：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～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17%@55Fe</a:t>
            </a:r>
            <a:endParaRPr lang="en-US" altLang="zh-CN" sz="20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endParaRPr lang="en-US" altLang="zh-CN" sz="20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2303" name="矩形 21"/>
          <p:cNvSpPr/>
          <p:nvPr/>
        </p:nvSpPr>
        <p:spPr>
          <a:xfrm>
            <a:off x="1286193" y="4713605"/>
            <a:ext cx="2214562" cy="459105"/>
          </a:xfrm>
          <a:prstGeom prst="rect">
            <a:avLst/>
          </a:prstGeom>
          <a:noFill/>
          <a:ln w="9525">
            <a:noFill/>
          </a:ln>
        </p:spPr>
        <p:txBody>
          <a:bodyPr lIns="91438" tIns="45719" rIns="91438" bIns="45719" anchor="t">
            <a:spAutoFit/>
          </a:bodyPr>
          <a:p>
            <a:pPr>
              <a:buFont typeface="Wingdings" panose="05000000000000000000" pitchFamily="2" charset="2"/>
            </a:pPr>
            <a:r>
              <a:rPr lang="en-US" altLang="zh-CN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GEM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的优点</a:t>
            </a:r>
            <a:r>
              <a:rPr lang="zh-CN" altLang="en-US" sz="2300" b="1" dirty="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en-US" altLang="zh-CN" sz="23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2306" name="组合 14"/>
          <p:cNvGrpSpPr/>
          <p:nvPr/>
        </p:nvGrpSpPr>
        <p:grpSpPr>
          <a:xfrm>
            <a:off x="555625" y="1955165"/>
            <a:ext cx="561339" cy="3163253"/>
            <a:chOff x="19814" y="1113832"/>
            <a:chExt cx="361580" cy="3337025"/>
          </a:xfrm>
        </p:grpSpPr>
        <p:cxnSp>
          <p:nvCxnSpPr>
            <p:cNvPr id="16" name="直接连接符 15"/>
            <p:cNvCxnSpPr/>
            <p:nvPr/>
          </p:nvCxnSpPr>
          <p:spPr>
            <a:xfrm flipH="1" flipV="1">
              <a:off x="376895" y="1113832"/>
              <a:ext cx="4499" cy="2963565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  <a:alpha val="33000"/>
                </a:schemeClr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08" name="文本框 16"/>
            <p:cNvSpPr txBox="1"/>
            <p:nvPr/>
          </p:nvSpPr>
          <p:spPr>
            <a:xfrm>
              <a:off x="19814" y="1245464"/>
              <a:ext cx="355445" cy="320539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>
              <a:spAutoFit/>
            </a:bodyPr>
            <a:p>
              <a:r>
                <a:rPr lang="en-US" altLang="zh-CN" sz="24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GEM</a:t>
              </a:r>
              <a:r>
                <a:rPr lang="zh-CN" altLang="en-US" sz="24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</a:rPr>
                <a:t>探测器</a:t>
              </a:r>
              <a:endParaRPr lang="zh-CN" altLang="en-US" sz="2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" name="直接箭头连接符 1"/>
          <p:cNvCxnSpPr/>
          <p:nvPr/>
        </p:nvCxnSpPr>
        <p:spPr>
          <a:xfrm>
            <a:off x="3267075" y="3320415"/>
            <a:ext cx="389890" cy="1397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0" y="1652270"/>
            <a:ext cx="1456055" cy="4502785"/>
          </a:xfrm>
          <a:prstGeom prst="rect">
            <a:avLst/>
          </a:prstGeom>
        </p:spPr>
      </p:pic>
      <p:pic>
        <p:nvPicPr>
          <p:cNvPr id="13313" name="图片 17" descr="Graph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825" y="1033780"/>
            <a:ext cx="5187315" cy="3970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196965" y="989965"/>
            <a:ext cx="52254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noProof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GEANT4&amp;mcnp</a:t>
            </a:r>
            <a:r>
              <a:rPr lang="zh-CN" altLang="en-US" sz="20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模拟单层聚乙烯探测效率</a:t>
            </a:r>
            <a:endParaRPr lang="zh-CN" altLang="en-US" sz="20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6196965" y="4792980"/>
            <a:ext cx="5908675" cy="186372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l" fontAlgn="base">
              <a:lnSpc>
                <a:spcPct val="120000"/>
              </a:lnSpc>
            </a:pPr>
            <a:r>
              <a:rPr lang="en-US" altLang="zh-CN" sz="1800" b="1" strike="noStrike" noProof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GEANT4对DT</a:t>
            </a:r>
            <a:r>
              <a:rPr lang="zh-CN" altLang="en-US" sz="1800" b="1" strike="noStrike" noProof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800" b="1" strike="noStrike" noProof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Am_Be，</a:t>
            </a:r>
            <a:r>
              <a:rPr lang="en-US" altLang="zh-CN" sz="1800" b="1" strike="noStrike" noProof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DD源得到的反冲质子探测效率分别为0.36%，0.12%，0.07%</a:t>
            </a:r>
            <a:endParaRPr lang="en-US" altLang="zh-CN" sz="1800" b="1" strike="noStrike" noProof="1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 fontAlgn="base">
              <a:lnSpc>
                <a:spcPct val="120000"/>
              </a:lnSpc>
              <a:buClrTx/>
              <a:buSzTx/>
            </a:pPr>
            <a:r>
              <a:rPr lang="en-US" altLang="zh-CN" sz="1800" b="1" strike="noStrike" noProof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mcnp得到的探测效率分别为0.32%，0.09%，0.035%</a:t>
            </a:r>
            <a:endParaRPr lang="en-US" altLang="zh-CN" sz="1800" b="1" strike="noStrike" noProof="1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 fontAlgn="base">
              <a:lnSpc>
                <a:spcPct val="120000"/>
              </a:lnSpc>
              <a:buClrTx/>
              <a:buSzTx/>
            </a:pPr>
            <a:r>
              <a:rPr lang="en-US" altLang="zh-CN" sz="1800" b="1" strike="noStrike" noProof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GEANT4比mcnp模拟探测效率高3‰-5‰。</a:t>
            </a:r>
            <a:endParaRPr lang="en-US" altLang="zh-CN" sz="1800" b="1" strike="noStrike" noProof="1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 fontAlgn="base">
              <a:lnSpc>
                <a:spcPct val="120000"/>
              </a:lnSpc>
            </a:pP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3318" name="文本框 8"/>
          <p:cNvSpPr txBox="1"/>
          <p:nvPr/>
        </p:nvSpPr>
        <p:spPr>
          <a:xfrm>
            <a:off x="247968" y="1191578"/>
            <a:ext cx="442849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indent="266700"/>
            <a:r>
              <a:rPr lang="zh-CN" altLang="zh-CN" sz="2400" b="1" dirty="0">
                <a:latin typeface="楷体" panose="02010609060101010101" charset="-122"/>
                <a:ea typeface="楷体" panose="02010609060101010101" charset="-122"/>
              </a:rPr>
              <a:t>单层转化膜反冲质子产额研究</a:t>
            </a:r>
            <a:endParaRPr lang="zh-CN" altLang="zh-CN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950" y="492125"/>
            <a:ext cx="1560513" cy="5349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defTabSz="914400" fontAlgn="auto">
              <a:lnSpc>
                <a:spcPct val="120000"/>
              </a:lnSpc>
            </a:pPr>
            <a:r>
              <a:rPr lang="zh-CN" altLang="en-US" sz="2400" b="1" spc="3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理论模拟</a:t>
            </a:r>
            <a:endParaRPr lang="zh-CN" altLang="en-US" sz="2400" b="1" spc="30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3328" name="文本框 2"/>
          <p:cNvSpPr txBox="1"/>
          <p:nvPr/>
        </p:nvSpPr>
        <p:spPr>
          <a:xfrm>
            <a:off x="3105468" y="529590"/>
            <a:ext cx="550227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zh-CN" altLang="en-US" sz="24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用</a:t>
            </a: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mcnp</a:t>
            </a:r>
            <a:r>
              <a:rPr lang="zh-CN" altLang="en-US" sz="24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模拟研究快中子转化质子的产额</a:t>
            </a:r>
            <a:endParaRPr lang="zh-CN" altLang="en-US" sz="2400" b="1" dirty="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1120775" y="3468370"/>
            <a:ext cx="794385" cy="33083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08305" y="3260725"/>
            <a:ext cx="10598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600" b="1"/>
              <a:t>聚乙烯</a:t>
            </a:r>
            <a:endParaRPr lang="zh-CN" altLang="zh-CN" sz="1600" b="1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2353310" y="4835525"/>
            <a:ext cx="402590" cy="16827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2645410" y="4666615"/>
            <a:ext cx="6362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气隙</a:t>
            </a:r>
            <a:endParaRPr lang="zh-CN" altLang="en-US" sz="1600" b="1"/>
          </a:p>
        </p:txBody>
      </p:sp>
      <p:sp>
        <p:nvSpPr>
          <p:cNvPr id="21" name="圆角矩形标注 20"/>
          <p:cNvSpPr/>
          <p:nvPr/>
        </p:nvSpPr>
        <p:spPr>
          <a:xfrm>
            <a:off x="2995295" y="1787525"/>
            <a:ext cx="2716530" cy="2004695"/>
          </a:xfrm>
          <a:prstGeom prst="wedgeRoundRectCallout">
            <a:avLst>
              <a:gd name="adj1" fmla="val -74076"/>
              <a:gd name="adj2" fmla="val 52597"/>
              <a:gd name="adj3" fmla="val 16667"/>
            </a:avLst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70" y="1873885"/>
            <a:ext cx="1923415" cy="1832610"/>
          </a:xfrm>
          <a:prstGeom prst="rect">
            <a:avLst/>
          </a:prstGeom>
        </p:spPr>
      </p:pic>
      <p:cxnSp>
        <p:nvCxnSpPr>
          <p:cNvPr id="30" name="直接箭头连接符 29"/>
          <p:cNvCxnSpPr/>
          <p:nvPr/>
        </p:nvCxnSpPr>
        <p:spPr>
          <a:xfrm flipH="1" flipV="1">
            <a:off x="3392170" y="2439670"/>
            <a:ext cx="396875" cy="33147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4354195" y="2805430"/>
            <a:ext cx="38100" cy="39433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4316095" y="2715260"/>
            <a:ext cx="76200" cy="9017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4030980" y="3199765"/>
            <a:ext cx="6457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</a:rPr>
              <a:t>质子</a:t>
            </a:r>
            <a:endParaRPr lang="zh-CN" altLang="en-US" sz="16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105785" y="2118995"/>
            <a:ext cx="824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中子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08895" y="2771140"/>
            <a:ext cx="1993265" cy="1525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最优厚度：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eaLnBrk="0" hangingPunct="0">
              <a:lnSpc>
                <a:spcPct val="120000"/>
              </a:lnSpc>
              <a:spcBef>
                <a:spcPts val="130"/>
              </a:spcBef>
              <a:buClrTx/>
              <a:buSzTx/>
              <a:buFont typeface="Arial" panose="020B0604020202020204" pitchFamily="34" charset="0"/>
            </a:pP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DT:2000μm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 eaLnBrk="0" hangingPunct="0">
              <a:lnSpc>
                <a:spcPct val="120000"/>
              </a:lnSpc>
              <a:spcBef>
                <a:spcPts val="130"/>
              </a:spcBef>
              <a:buClrTx/>
              <a:buSzTx/>
              <a:buFont typeface="Arial" panose="020B0604020202020204" pitchFamily="34" charset="0"/>
            </a:pP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Am_Be:1200μm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 eaLnBrk="0" hangingPunct="0">
              <a:lnSpc>
                <a:spcPct val="120000"/>
              </a:lnSpc>
              <a:spcBef>
                <a:spcPts val="130"/>
              </a:spcBef>
              <a:buClrTx/>
              <a:buSzTx/>
              <a:buFont typeface="Arial" panose="020B0604020202020204" pitchFamily="34" charset="0"/>
            </a:pP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DD:800μm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DIAGRAM_GROUP_CODE" val="m1-1"/>
  <p:tag name="KSO_WM_UNIT_TYPE" val="i"/>
  <p:tag name="KSO_WM_UNIT_INDEX" val="1"/>
  <p:tag name="KSO_WM_UNIT_ID" val="custom20191415_2*i*1"/>
  <p:tag name="KSO_WM_TEMPLATE_CATEGORY" val="custom"/>
  <p:tag name="KSO_WM_TEMPLATE_INDEX" val="20191415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DIAGRAM_ISNUMVISUAL" val="0"/>
  <p:tag name="KSO_WM_UNIT_DIAGRAM_ISREFERUNIT" val="0"/>
  <p:tag name="KSO_WM_UNIT_LINE_FORE_SCHEMECOLOR_INDEX" val="5"/>
  <p:tag name="KSO_WM_UNIT_LINE_FILL_TYPE" val="2"/>
  <p:tag name="KSO_WM_UNIT_USESOURCEFORMAT_APPLY" val="1"/>
</p:tagLst>
</file>

<file path=ppt/tags/tag10.xml><?xml version="1.0" encoding="utf-8"?>
<p:tagLst xmlns:p="http://schemas.openxmlformats.org/presentationml/2006/main">
  <p:tag name="REFSHAPE" val="132338620"/>
</p:tagLst>
</file>

<file path=ppt/tags/tag11.xml><?xml version="1.0" encoding="utf-8"?>
<p:tagLst xmlns:p="http://schemas.openxmlformats.org/presentationml/2006/main">
  <p:tag name="REFSHAPE" val="132339028"/>
</p:tagLst>
</file>

<file path=ppt/tags/tag12.xml><?xml version="1.0" encoding="utf-8"?>
<p:tagLst xmlns:p="http://schemas.openxmlformats.org/presentationml/2006/main">
  <p:tag name="REFSHAPE" val="132324340"/>
</p:tagLst>
</file>

<file path=ppt/tags/tag13.xml><?xml version="1.0" encoding="utf-8"?>
<p:tagLst xmlns:p="http://schemas.openxmlformats.org/presentationml/2006/main">
  <p:tag name="REFSHAPE" val="132327740"/>
</p:tagLst>
</file>

<file path=ppt/tags/tag14.xml><?xml version="1.0" encoding="utf-8"?>
<p:tagLst xmlns:p="http://schemas.openxmlformats.org/presentationml/2006/main">
  <p:tag name="KSO_WM_UNIT_PLACING_PICTURE_USER_VIEWPORT" val="{&quot;height&quot;:3694.0488188976378,&quot;width&quot;:3519.7370078740155}"/>
  <p:tag name="REFSHAPE" val="132327468"/>
</p:tagLst>
</file>

<file path=ppt/tags/tag15.xml><?xml version="1.0" encoding="utf-8"?>
<p:tagLst xmlns:p="http://schemas.openxmlformats.org/presentationml/2006/main">
  <p:tag name="REFSHAPE" val="132316452"/>
</p:tagLst>
</file>

<file path=ppt/tags/tag16.xml><?xml version="1.0" encoding="utf-8"?>
<p:tagLst xmlns:p="http://schemas.openxmlformats.org/presentationml/2006/main">
  <p:tag name="KSO_WM_UNIT_PLACING_PICTURE_USER_VIEWPORT" val="{&quot;height&quot;:5138.727559055118,&quot;width&quot;:6292.5275590551182}"/>
  <p:tag name="REFSHAPE" val="132322572"/>
</p:tagLst>
</file>

<file path=ppt/tags/tag17.xml><?xml version="1.0" encoding="utf-8"?>
<p:tagLst xmlns:p="http://schemas.openxmlformats.org/presentationml/2006/main">
  <p:tag name="KSO_WM_UNIT_TABLE_BEAUTIFY" val="smartTable{21e924af-b2fc-48a7-beb0-80a5a8c4ee6f}"/>
</p:tagLst>
</file>

<file path=ppt/tags/tag18.xml><?xml version="1.0" encoding="utf-8"?>
<p:tagLst xmlns:p="http://schemas.openxmlformats.org/presentationml/2006/main">
  <p:tag name="KSO_WM_UNIT_TABLE_BEAUTIFY" val="smartTable{7ffe1d71-188b-42a4-b080-5316273e332b}"/>
</p:tagLst>
</file>

<file path=ppt/tags/tag19.xml><?xml version="1.0" encoding="utf-8"?>
<p:tagLst xmlns:p="http://schemas.openxmlformats.org/presentationml/2006/main">
  <p:tag name="KSO_WM_UNIT_TABLE_BEAUTIFY" val="smartTable{80339c34-9788-42ae-9d1f-df6c4bcf0225}"/>
</p:tagLst>
</file>

<file path=ppt/tags/tag2.xml><?xml version="1.0" encoding="utf-8"?>
<p:tagLst xmlns:p="http://schemas.openxmlformats.org/presentationml/2006/main">
  <p:tag name="KSO_WM_UNIT_ISCONTENTSTITLE" val="1"/>
  <p:tag name="KSO_WM_UNIT_HIGHLIGHT" val="0"/>
  <p:tag name="KSO_WM_UNIT_COMPATIBLE" val="0"/>
  <p:tag name="KSO_WM_DIAGRAM_GROUP_CODE" val="m1-1"/>
  <p:tag name="KSO_WM_UNIT_TYPE" val="a"/>
  <p:tag name="KSO_WM_UNIT_INDEX" val="1"/>
  <p:tag name="KSO_WM_UNIT_ID" val="custom20191415_2*a*1"/>
  <p:tag name="KSO_WM_TEMPLATE_CATEGORY" val="custom"/>
  <p:tag name="KSO_WM_TEMPLATE_INDEX" val="20191415"/>
  <p:tag name="KSO_WM_UNIT_LAYERLEVEL" val="1"/>
  <p:tag name="KSO_WM_TAG_VERSION" val="1.0"/>
  <p:tag name="KSO_WM_BEAUTIFY_FLAG" val="#wm#"/>
  <p:tag name="KSO_WM_UNIT_PRESET_TEXT" val="CONTENTS"/>
  <p:tag name="KSO_WM_UNIT_VALUE" val="34"/>
  <p:tag name="KSO_WM_UNIT_COLOR_SCHEME_SHAPE_ID" val="27"/>
  <p:tag name="KSO_WM_UNIT_COLOR_SCHEME_PARENT_PAGE" val="0_5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SLIDE_MODEL_TYPE" val="numdgm"/>
</p:tagLst>
</file>

<file path=ppt/tags/tag21.xml><?xml version="1.0" encoding="utf-8"?>
<p:tagLst xmlns:p="http://schemas.openxmlformats.org/presentationml/2006/main">
  <p:tag name="KSO_WM_SLIDE_MODEL_TYPE" val="dynamicNum"/>
</p:tagLst>
</file>

<file path=ppt/tags/tag22.xml><?xml version="1.0" encoding="utf-8"?>
<p:tagLst xmlns:p="http://schemas.openxmlformats.org/presentationml/2006/main">
  <p:tag name="KSO_WM_UNIT_PLACING_PICTURE_USER_VIEWPORT" val="{&quot;height&quot;:3902.5007874015746,&quot;width&quot;:5200}"/>
</p:tagLst>
</file>

<file path=ppt/tags/tag23.xml><?xml version="1.0" encoding="utf-8"?>
<p:tagLst xmlns:p="http://schemas.openxmlformats.org/presentationml/2006/main">
  <p:tag name="KSO_WM_UNIT_PLACING_PICTURE_USER_VIEWPORT" val="{&quot;height&quot;:2060,&quot;width&quot;:5546}"/>
</p:tagLst>
</file>

<file path=ppt/tags/tag3.xml><?xml version="1.0" encoding="utf-8"?>
<p:tagLst xmlns:p="http://schemas.openxmlformats.org/presentationml/2006/main">
  <p:tag name="KSO_WM_UNIT_PLACING_PICTURE_USER_VIEWPORT" val="{&quot;height&quot;:3694.0503937007875,&quot;width&quot;:3564.2755905511813}"/>
  <p:tag name="REFSHAPE" val="132327876"/>
</p:tagLst>
</file>

<file path=ppt/tags/tag4.xml><?xml version="1.0" encoding="utf-8"?>
<p:tagLst xmlns:p="http://schemas.openxmlformats.org/presentationml/2006/main">
  <p:tag name="KSO_WM_UNIT_PLACING_PICTURE_USER_VIEWPORT" val="{&quot;height&quot;:5380.9921259842522,&quot;width&quot;:4655.3039370078741}"/>
  <p:tag name="REFSHAPE" val="190743988"/>
</p:tagLst>
</file>

<file path=ppt/tags/tag5.xml><?xml version="1.0" encoding="utf-8"?>
<p:tagLst xmlns:p="http://schemas.openxmlformats.org/presentationml/2006/main">
  <p:tag name="REFSHAPE" val="190744940"/>
</p:tagLst>
</file>

<file path=ppt/tags/tag6.xml><?xml version="1.0" encoding="utf-8"?>
<p:tagLst xmlns:p="http://schemas.openxmlformats.org/presentationml/2006/main">
  <p:tag name="REFSHAPE" val="190746572"/>
</p:tagLst>
</file>

<file path=ppt/tags/tag7.xml><?xml version="1.0" encoding="utf-8"?>
<p:tagLst xmlns:p="http://schemas.openxmlformats.org/presentationml/2006/main">
  <p:tag name="REFSHAPE" val="190744396"/>
</p:tagLst>
</file>

<file path=ppt/tags/tag8.xml><?xml version="1.0" encoding="utf-8"?>
<p:tagLst xmlns:p="http://schemas.openxmlformats.org/presentationml/2006/main">
  <p:tag name="REFSHAPE" val="190744668"/>
</p:tagLst>
</file>

<file path=ppt/tags/tag9.xml><?xml version="1.0" encoding="utf-8"?>
<p:tagLst xmlns:p="http://schemas.openxmlformats.org/presentationml/2006/main">
  <p:tag name="REFSHAPE" val="132320532"/>
</p:tagLst>
</file>

<file path=ppt/theme/theme1.xml><?xml version="1.0" encoding="utf-8"?>
<a:theme xmlns:a="http://schemas.openxmlformats.org/drawingml/2006/main" name="1_Office 主题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2718</Words>
  <Application>WPS 演示</Application>
  <PresentationFormat>宽屏</PresentationFormat>
  <Paragraphs>370</Paragraphs>
  <Slides>19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Calibri</vt:lpstr>
      <vt:lpstr>微软雅黑</vt:lpstr>
      <vt:lpstr>Times New Roman</vt:lpstr>
      <vt:lpstr>华文楷体</vt:lpstr>
      <vt:lpstr>黑体</vt:lpstr>
      <vt:lpstr>楷体</vt:lpstr>
      <vt:lpstr>Wingdings</vt:lpstr>
      <vt:lpstr>Arial Unicode MS</vt:lpstr>
      <vt:lpstr>叶根友毛笔行书2.0版</vt:lpstr>
      <vt:lpstr>1_Office 主题</vt:lpstr>
      <vt:lpstr>Equation.3</vt:lpstr>
      <vt:lpstr>Equation.3</vt:lpstr>
      <vt:lpstr>Equation.KSEE3</vt:lpstr>
      <vt:lpstr>Equation.3</vt:lpstr>
      <vt:lpstr>基于Triple GEM结构快中子解谱研究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似水流年</cp:lastModifiedBy>
  <cp:revision>58</cp:revision>
  <dcterms:created xsi:type="dcterms:W3CDTF">2019-06-19T02:08:00Z</dcterms:created>
  <dcterms:modified xsi:type="dcterms:W3CDTF">2019-10-18T04:18:59Z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