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82" r:id="rId2"/>
    <p:sldId id="257" r:id="rId3"/>
    <p:sldId id="276" r:id="rId4"/>
    <p:sldId id="277" r:id="rId5"/>
    <p:sldId id="259" r:id="rId6"/>
    <p:sldId id="262" r:id="rId7"/>
    <p:sldId id="267" r:id="rId8"/>
    <p:sldId id="263" r:id="rId9"/>
    <p:sldId id="275" r:id="rId10"/>
    <p:sldId id="266" r:id="rId11"/>
    <p:sldId id="272" r:id="rId12"/>
    <p:sldId id="268" r:id="rId13"/>
    <p:sldId id="269" r:id="rId14"/>
    <p:sldId id="273" r:id="rId15"/>
    <p:sldId id="280" r:id="rId16"/>
    <p:sldId id="264" r:id="rId17"/>
    <p:sldId id="270" r:id="rId18"/>
    <p:sldId id="271" r:id="rId19"/>
    <p:sldId id="279" r:id="rId20"/>
    <p:sldId id="265" r:id="rId21"/>
    <p:sldId id="274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AE0DD3-C8FF-4EDF-9CC9-056543F49DE0}">
          <p14:sldIdLst>
            <p14:sldId id="282"/>
            <p14:sldId id="257"/>
          </p14:sldIdLst>
        </p14:section>
        <p14:section name="背景" id="{25198361-09AB-44B9-A6BD-9FBF03AE4D9A}">
          <p14:sldIdLst>
            <p14:sldId id="276"/>
            <p14:sldId id="277"/>
          </p14:sldIdLst>
        </p14:section>
        <p14:section name="DMM" id="{579EBC2C-9425-469E-A270-57930AA4F032}">
          <p14:sldIdLst>
            <p14:sldId id="259"/>
            <p14:sldId id="262"/>
            <p14:sldId id="267"/>
            <p14:sldId id="263"/>
            <p14:sldId id="275"/>
            <p14:sldId id="266"/>
            <p14:sldId id="272"/>
            <p14:sldId id="268"/>
            <p14:sldId id="269"/>
            <p14:sldId id="273"/>
            <p14:sldId id="280"/>
          </p14:sldIdLst>
        </p14:section>
        <p14:section name="TMM" id="{C106EF5C-FF04-428F-AC4C-DC5FFBF3E687}">
          <p14:sldIdLst>
            <p14:sldId id="264"/>
            <p14:sldId id="270"/>
            <p14:sldId id="271"/>
            <p14:sldId id="279"/>
          </p14:sldIdLst>
        </p14:section>
        <p14:section name="总结" id="{4762DE8F-6F52-4B51-AF9E-35323EEDA676}">
          <p14:sldIdLst>
            <p14:sldId id="265"/>
          </p14:sldIdLst>
        </p14:section>
        <p14:section name="备用" id="{09D48C18-D71D-409C-B2F5-0E6B48DA9557}">
          <p14:sldIdLst>
            <p14:sldId id="274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 ky" initials="lk" lastIdx="1" clrIdx="0">
    <p:extLst>
      <p:ext uri="{19B8F6BF-5375-455C-9EA6-DF929625EA0E}">
        <p15:presenceInfo xmlns:p15="http://schemas.microsoft.com/office/powerpoint/2012/main" userId="73fd5464bb3006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4" autoAdjust="0"/>
    <p:restoredTop sz="80034" autoAdjust="0"/>
  </p:normalViewPr>
  <p:slideViewPr>
    <p:cSldViewPr snapToGrid="0">
      <p:cViewPr varScale="1">
        <p:scale>
          <a:sx n="63" d="100"/>
          <a:sy n="63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76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4376C-1115-4041-A8BE-BBAF5AFC2489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63C31-6E7C-466D-B6D3-5D03CAB0FE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06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571D8-03F8-4B40-88CD-0DD502810902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3E671-A9B8-4A6C-80D0-2747D52B41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03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大家好，我的报告主题是。。。（题目）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980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首先是排除空间电荷效应的影响。有一种质疑是，在我们的测试中，漂移区里回流的阳离子浓度过高，产生的空间电荷效应导致测到了很低的离子反馈。左边作为对比的工作体现了这个效应。为了验证，我们增大</a:t>
            </a:r>
            <a:r>
              <a:rPr lang="en-US" altLang="zh-CN" dirty="0" smtClean="0"/>
              <a:t>X</a:t>
            </a:r>
            <a:r>
              <a:rPr lang="zh-CN" altLang="en-US" dirty="0" smtClean="0"/>
              <a:t>光机的强度测试，得到右边的结果。可见，</a:t>
            </a:r>
            <a:r>
              <a:rPr lang="en-US" altLang="zh-CN" dirty="0" smtClean="0"/>
              <a:t>IBF</a:t>
            </a:r>
            <a:r>
              <a:rPr lang="zh-CN" altLang="en-US" dirty="0" smtClean="0"/>
              <a:t>没有明显变化。事实上，左右对比可以发现，我们的测试中，由于离子反馈率低很多，</a:t>
            </a:r>
            <a:r>
              <a:rPr lang="zh-CN" altLang="en-US" sz="1200" dirty="0" smtClean="0"/>
              <a:t>漂移区中的离子浓度也很低，</a:t>
            </a:r>
            <a:r>
              <a:rPr lang="zh-CN" altLang="en-US" sz="1200" dirty="0" smtClean="0">
                <a:solidFill>
                  <a:schemeClr val="accent1">
                    <a:lumMod val="50000"/>
                  </a:schemeClr>
                </a:solidFill>
              </a:rPr>
              <a:t>不足以对</a:t>
            </a:r>
            <a:r>
              <a:rPr lang="en-US" altLang="zh-CN" sz="1200" dirty="0" smtClean="0">
                <a:solidFill>
                  <a:schemeClr val="accent1">
                    <a:lumMod val="50000"/>
                  </a:schemeClr>
                </a:solidFill>
              </a:rPr>
              <a:t>IBF</a:t>
            </a:r>
            <a:r>
              <a:rPr lang="zh-CN" altLang="en-US" sz="1200" dirty="0" smtClean="0">
                <a:solidFill>
                  <a:schemeClr val="accent1">
                    <a:lumMod val="50000"/>
                  </a:schemeClr>
                </a:solidFill>
              </a:rPr>
              <a:t>的测试结果产生明显影响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60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还有增益的测量。我们会同时用到能谱给出的增益与电流给出的增益。这两种增益是在相同的探测器状态但不同源强下测到的，为了验证测量正确，图一对比了</a:t>
            </a:r>
            <a:r>
              <a:rPr lang="zh-CN" altLang="en-US" dirty="0" smtClean="0"/>
              <a:t>能谱增益与电流增益，它们是一致的；图二是阳极电流随</a:t>
            </a:r>
            <a:r>
              <a:rPr lang="en-US" altLang="zh-CN" dirty="0" smtClean="0"/>
              <a:t>X</a:t>
            </a:r>
            <a:r>
              <a:rPr lang="zh-CN" altLang="en-US" dirty="0" smtClean="0"/>
              <a:t>光机源强的变化。它的线性说明</a:t>
            </a:r>
            <a:r>
              <a:rPr lang="zh-CN" altLang="en-US" sz="1200" dirty="0" smtClean="0"/>
              <a:t>增益不随源强变化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543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然后我们对</a:t>
            </a:r>
            <a:r>
              <a:rPr lang="en-US" altLang="zh-CN" dirty="0" smtClean="0"/>
              <a:t>DMM</a:t>
            </a:r>
            <a:r>
              <a:rPr lang="zh-CN" altLang="en-US" dirty="0" smtClean="0"/>
              <a:t>进行离子反馈优化。</a:t>
            </a:r>
            <a:endParaRPr lang="en-US" altLang="zh-CN" dirty="0" smtClean="0"/>
          </a:p>
          <a:p>
            <a:r>
              <a:rPr lang="zh-CN" altLang="en-US" dirty="0" smtClean="0"/>
              <a:t>模拟给出，。。。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首先考虑上下丝网夹角。像左边那样，上下夹角为</a:t>
            </a:r>
            <a:r>
              <a:rPr lang="en-US" altLang="zh-CN" dirty="0" smtClean="0"/>
              <a:t>0</a:t>
            </a:r>
            <a:r>
              <a:rPr lang="zh-CN" altLang="en-US" dirty="0" smtClean="0"/>
              <a:t>的话，对齐结果不稳定，</a:t>
            </a:r>
            <a:r>
              <a:rPr lang="zh-CN" altLang="en-US" dirty="0" smtClean="0"/>
              <a:t>上下的孔</a:t>
            </a:r>
            <a:r>
              <a:rPr lang="zh-CN" altLang="en-US" dirty="0" smtClean="0"/>
              <a:t>可能对齐，也可能完全不对齐 。右图是，夹角</a:t>
            </a:r>
            <a:r>
              <a:rPr lang="en-US" altLang="zh-CN" dirty="0" smtClean="0"/>
              <a:t>45°</a:t>
            </a:r>
            <a:r>
              <a:rPr lang="zh-CN" altLang="en-US" dirty="0" smtClean="0"/>
              <a:t>与</a:t>
            </a:r>
            <a:r>
              <a:rPr lang="en-US" altLang="zh-CN" dirty="0" smtClean="0"/>
              <a:t>0°</a:t>
            </a:r>
            <a:r>
              <a:rPr lang="zh-CN" altLang="en-US" dirty="0" smtClean="0"/>
              <a:t>的对比。可以看到，</a:t>
            </a:r>
            <a:r>
              <a:rPr lang="zh-CN" altLang="en-US" sz="1200" dirty="0" smtClean="0">
                <a:solidFill>
                  <a:srgbClr val="002060"/>
                </a:solidFill>
              </a:rPr>
              <a:t>上下丝网交叉</a:t>
            </a:r>
            <a:r>
              <a:rPr lang="en-US" altLang="zh-CN" sz="1200" dirty="0" smtClean="0">
                <a:solidFill>
                  <a:srgbClr val="002060"/>
                </a:solidFill>
              </a:rPr>
              <a:t>,IBF</a:t>
            </a:r>
            <a:r>
              <a:rPr lang="zh-CN" altLang="en-US" sz="1200" dirty="0" smtClean="0">
                <a:solidFill>
                  <a:srgbClr val="002060"/>
                </a:solidFill>
              </a:rPr>
              <a:t>更低</a:t>
            </a:r>
            <a:endParaRPr lang="zh-CN" altLang="en-US" sz="12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925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第二是丝网目数，左图是</a:t>
            </a:r>
            <a:r>
              <a:rPr lang="en-US" altLang="zh-CN" dirty="0" smtClean="0"/>
              <a:t>500</a:t>
            </a:r>
            <a:r>
              <a:rPr lang="zh-CN" altLang="en-US" dirty="0" smtClean="0"/>
              <a:t>目丝网与</a:t>
            </a:r>
            <a:r>
              <a:rPr lang="en-US" altLang="zh-CN" dirty="0" smtClean="0"/>
              <a:t>640</a:t>
            </a:r>
            <a:r>
              <a:rPr lang="zh-CN" altLang="en-US" dirty="0" smtClean="0"/>
              <a:t>目丝网的对比，结果是，</a:t>
            </a:r>
            <a:r>
              <a:rPr lang="zh-CN" altLang="en-US" sz="1200" dirty="0" smtClean="0">
                <a:solidFill>
                  <a:srgbClr val="002060"/>
                </a:solidFill>
              </a:rPr>
              <a:t>丝网目数高</a:t>
            </a:r>
            <a:r>
              <a:rPr lang="en-US" altLang="zh-CN" sz="1200" dirty="0" smtClean="0">
                <a:solidFill>
                  <a:srgbClr val="002060"/>
                </a:solidFill>
              </a:rPr>
              <a:t>,IBF</a:t>
            </a:r>
            <a:r>
              <a:rPr lang="zh-CN" altLang="en-US" sz="1200" dirty="0" smtClean="0">
                <a:solidFill>
                  <a:srgbClr val="002060"/>
                </a:solidFill>
              </a:rPr>
              <a:t>更低</a:t>
            </a:r>
            <a:endParaRPr lang="en-US" altLang="zh-CN" sz="1200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2060"/>
                </a:solidFill>
              </a:rPr>
              <a:t>第三是</a:t>
            </a:r>
            <a:r>
              <a:rPr lang="zh-CN" altLang="en-US" dirty="0" smtClean="0"/>
              <a:t>预放大气隙宽度，右图是</a:t>
            </a:r>
            <a:r>
              <a:rPr lang="en-US" altLang="zh-CN" dirty="0" smtClean="0"/>
              <a:t>160</a:t>
            </a:r>
            <a:r>
              <a:rPr lang="zh-CN" altLang="en-US" dirty="0" smtClean="0"/>
              <a:t>微米与</a:t>
            </a:r>
            <a:r>
              <a:rPr lang="en-US" altLang="zh-CN" dirty="0" smtClean="0"/>
              <a:t>240</a:t>
            </a:r>
            <a:r>
              <a:rPr lang="zh-CN" altLang="en-US" dirty="0" smtClean="0"/>
              <a:t>微米气隙的对比，结果是，</a:t>
            </a:r>
            <a:r>
              <a:rPr lang="en-US" altLang="zh-CN" sz="1200" dirty="0" smtClean="0">
                <a:solidFill>
                  <a:srgbClr val="002060"/>
                </a:solidFill>
              </a:rPr>
              <a:t>PA</a:t>
            </a:r>
            <a:r>
              <a:rPr lang="zh-CN" altLang="en-US" sz="1200" dirty="0" smtClean="0">
                <a:solidFill>
                  <a:srgbClr val="002060"/>
                </a:solidFill>
              </a:rPr>
              <a:t>气隙宽，</a:t>
            </a:r>
            <a:r>
              <a:rPr lang="en-US" altLang="zh-CN" sz="1200" dirty="0" smtClean="0">
                <a:solidFill>
                  <a:srgbClr val="002060"/>
                </a:solidFill>
              </a:rPr>
              <a:t>IBF</a:t>
            </a:r>
            <a:r>
              <a:rPr lang="zh-CN" altLang="en-US" sz="1200" dirty="0" smtClean="0">
                <a:solidFill>
                  <a:srgbClr val="002060"/>
                </a:solidFill>
              </a:rPr>
              <a:t>更低</a:t>
            </a:r>
            <a:endParaRPr lang="en-US" altLang="zh-CN" sz="1200" dirty="0" smtClean="0">
              <a:solidFill>
                <a:srgbClr val="00206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 smtClean="0">
                <a:solidFill>
                  <a:srgbClr val="002060"/>
                </a:solidFill>
              </a:rPr>
              <a:t>另外，可以看出，</a:t>
            </a:r>
            <a:r>
              <a:rPr lang="en-US" altLang="zh-CN" sz="1200" dirty="0" smtClean="0">
                <a:solidFill>
                  <a:srgbClr val="002060"/>
                </a:solidFill>
              </a:rPr>
              <a:t>PA</a:t>
            </a:r>
            <a:r>
              <a:rPr lang="zh-CN" altLang="en-US" sz="1200" dirty="0" smtClean="0">
                <a:solidFill>
                  <a:srgbClr val="002060"/>
                </a:solidFill>
              </a:rPr>
              <a:t>电压低</a:t>
            </a:r>
            <a:r>
              <a:rPr lang="en-US" altLang="zh-CN" sz="1200" dirty="0" smtClean="0">
                <a:solidFill>
                  <a:srgbClr val="002060"/>
                </a:solidFill>
              </a:rPr>
              <a:t>,IBF</a:t>
            </a:r>
            <a:r>
              <a:rPr lang="zh-CN" altLang="en-US" sz="1200" dirty="0" smtClean="0">
                <a:solidFill>
                  <a:srgbClr val="002060"/>
                </a:solidFill>
              </a:rPr>
              <a:t>更低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>
              <a:solidFill>
                <a:srgbClr val="002060"/>
              </a:solidFill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908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综合起来，压低离子反馈的方法有、、、、四种。达到的</a:t>
            </a:r>
            <a:r>
              <a:rPr lang="en-US" altLang="zh-CN" dirty="0" smtClean="0"/>
              <a:t>IBF</a:t>
            </a:r>
            <a:r>
              <a:rPr lang="zh-CN" altLang="en-US" dirty="0" smtClean="0"/>
              <a:t>最低约万分之三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03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 smtClean="0"/>
                  <a:t>另外我们验证了长时间的稳定性。用</a:t>
                </a:r>
                <a:r>
                  <a:rPr lang="en-US" altLang="zh-CN" dirty="0" smtClean="0"/>
                  <a:t>X</a:t>
                </a:r>
                <a:r>
                  <a:rPr lang="zh-CN" altLang="en-US" dirty="0" smtClean="0"/>
                  <a:t>光机照射，在增益</a:t>
                </a:r>
                <a:r>
                  <a:rPr lang="en-US" altLang="zh-CN" dirty="0" smtClean="0"/>
                  <a:t>5000</a:t>
                </a:r>
                <a:r>
                  <a:rPr lang="zh-CN" altLang="en-US" dirty="0" smtClean="0"/>
                  <a:t>的状态下连续工作约</a:t>
                </a:r>
                <a:r>
                  <a:rPr lang="en-US" altLang="zh-CN" dirty="0" smtClean="0"/>
                  <a:t>24</a:t>
                </a:r>
                <a:r>
                  <a:rPr lang="zh-CN" altLang="en-US" dirty="0" smtClean="0"/>
                  <a:t>小时，累计计数约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12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2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2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zh-CN" altLang="en-US" dirty="0" smtClean="0"/>
                  <a:t>，左边给出的结果显示，只有少数的小打火，所以我们估计打火概率要小于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2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zh-CN" altLang="en-US" sz="1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。作为对比，右边给出的</a:t>
                </a:r>
                <a:r>
                  <a:rPr lang="en-US" altLang="zh-CN" sz="1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MMGEM</a:t>
                </a:r>
                <a:r>
                  <a:rPr lang="zh-CN" altLang="en-US" sz="1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探测器</a:t>
                </a:r>
                <a:r>
                  <a:rPr lang="zh-CN" altLang="en-US" dirty="0" smtClean="0"/>
                  <a:t>打火率的模拟结果。在五千的增益下，我们的打火率是比它低的</a:t>
                </a:r>
                <a:endParaRPr lang="zh-CN" altLang="en-US" sz="1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 smtClean="0"/>
                  <a:t>另外我们验证了长时间的稳定性。用</a:t>
                </a:r>
                <a:r>
                  <a:rPr lang="en-US" altLang="zh-CN" dirty="0" smtClean="0"/>
                  <a:t>X</a:t>
                </a:r>
                <a:r>
                  <a:rPr lang="zh-CN" altLang="en-US" dirty="0" smtClean="0"/>
                  <a:t>光机照射，在增益</a:t>
                </a:r>
                <a:r>
                  <a:rPr lang="en-US" altLang="zh-CN" dirty="0" smtClean="0"/>
                  <a:t>5000</a:t>
                </a:r>
                <a:r>
                  <a:rPr lang="zh-CN" altLang="en-US" dirty="0" smtClean="0"/>
                  <a:t>的状态下连续工作约</a:t>
                </a:r>
                <a:r>
                  <a:rPr lang="en-US" altLang="zh-CN" dirty="0" smtClean="0"/>
                  <a:t>24</a:t>
                </a:r>
                <a:r>
                  <a:rPr lang="zh-CN" altLang="en-US" dirty="0" smtClean="0"/>
                  <a:t>小时，累计计数约</a:t>
                </a:r>
                <a:r>
                  <a:rPr lang="en-US" altLang="zh-CN" sz="1200" i="0" smtClean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〖</a:t>
                </a:r>
                <a:r>
                  <a:rPr lang="en-US" altLang="zh-CN" sz="1200" i="0" smtClean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altLang="zh-CN" sz="1200" i="0" smtClean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altLang="zh-CN" sz="1200" i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10</a:t>
                </a:r>
                <a:r>
                  <a:rPr lang="en-US" altLang="zh-CN" sz="1200" i="0" smtClean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〗^</a:t>
                </a:r>
                <a:r>
                  <a:rPr lang="en-US" altLang="zh-CN" sz="1200" i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9</a:t>
                </a:r>
                <a:r>
                  <a:rPr lang="zh-CN" altLang="en-US" dirty="0" smtClean="0"/>
                  <a:t>，左边给出的结果显示，只有少数的小打火，所以我们估计打火概率要小于</a:t>
                </a:r>
                <a:r>
                  <a:rPr lang="en-US" altLang="zh-CN" sz="1200" i="0" smtClean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〖</a:t>
                </a:r>
                <a:r>
                  <a:rPr lang="en-US" altLang="zh-CN" sz="1200" b="0" i="0" smtClean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10</a:t>
                </a:r>
                <a:r>
                  <a:rPr lang="en-US" altLang="zh-CN" sz="1200" b="0" i="0" smtClean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〗^(</a:t>
                </a:r>
                <a:r>
                  <a:rPr lang="en-US" altLang="zh-CN" sz="1200" b="0" i="0" smtClean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−9</a:t>
                </a:r>
                <a:r>
                  <a:rPr lang="en-US" altLang="zh-CN" sz="1200" b="0" i="0" smtClean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)</a:t>
                </a:r>
                <a:r>
                  <a:rPr lang="zh-CN" altLang="en-US" sz="1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。作为对比，右边给出的</a:t>
                </a:r>
                <a:r>
                  <a:rPr lang="en-US" altLang="zh-CN" sz="1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MMGEM</a:t>
                </a:r>
                <a:r>
                  <a:rPr lang="zh-CN" altLang="en-US" sz="12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探测器</a:t>
                </a:r>
                <a:r>
                  <a:rPr lang="zh-CN" altLang="en-US" dirty="0" smtClean="0"/>
                  <a:t>打火率的模拟结果。在五千的增益下，我们的打火率是比它低的</a:t>
                </a:r>
                <a:endParaRPr lang="zh-CN" altLang="en-US" sz="1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010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dirty="0" smtClean="0"/>
              <a:t>为了</a:t>
            </a:r>
            <a:r>
              <a:rPr lang="zh-CN" altLang="en-US" sz="1200" dirty="0" smtClean="0"/>
              <a:t>进一步提高增益，压低</a:t>
            </a:r>
            <a:r>
              <a:rPr lang="en-US" altLang="zh-CN" sz="1200" dirty="0" smtClean="0"/>
              <a:t>IBF</a:t>
            </a:r>
            <a:r>
              <a:rPr lang="zh-CN" altLang="en-US" sz="1200" dirty="0" smtClean="0"/>
              <a:t>，我们研制了三层</a:t>
            </a:r>
            <a:r>
              <a:rPr lang="en-US" altLang="zh-CN" sz="1200" dirty="0" err="1" smtClean="0"/>
              <a:t>micromegas</a:t>
            </a:r>
            <a:r>
              <a:rPr lang="zh-CN" altLang="en-US" sz="1200" dirty="0" smtClean="0"/>
              <a:t>探测器。目标是用于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</a:rPr>
              <a:t>可见光气体光电倍增管</a:t>
            </a:r>
            <a:endParaRPr lang="en-US" altLang="zh-CN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</a:rPr>
              <a:t>它比</a:t>
            </a:r>
            <a:r>
              <a:rPr lang="en-US" altLang="zh-CN" sz="1200" dirty="0" smtClean="0">
                <a:solidFill>
                  <a:schemeClr val="accent2">
                    <a:lumMod val="75000"/>
                  </a:schemeClr>
                </a:solidFill>
              </a:rPr>
              <a:t>DMM</a:t>
            </a:r>
            <a:r>
              <a:rPr lang="zh-CN" altLang="en-US" sz="1200" dirty="0" smtClean="0">
                <a:solidFill>
                  <a:schemeClr val="accent2">
                    <a:lumMod val="75000"/>
                  </a:schemeClr>
                </a:solidFill>
              </a:rPr>
              <a:t>多了一个放大级。</a:t>
            </a:r>
            <a:endParaRPr lang="en-US" altLang="zh-CN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200" dirty="0" smtClean="0"/>
              <a:t>三层丝网不仅进一步发扬了多层丝网的优点，并且为各气隙工作电压的设置带来了更多的可能性，可以设置不同的工作模式。</a:t>
            </a:r>
            <a:endParaRPr lang="en-US" altLang="zh-CN" sz="1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200" dirty="0" smtClean="0"/>
              <a:t>例如，中间级不雪崩，让大部分雪崩在最下级发生，可以降低离子反馈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628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与</a:t>
            </a:r>
            <a:r>
              <a:rPr lang="en-US" altLang="zh-CN" dirty="0" smtClean="0"/>
              <a:t>DMM</a:t>
            </a:r>
            <a:r>
              <a:rPr lang="zh-CN" altLang="en-US" dirty="0" smtClean="0"/>
              <a:t>一样，我们首先测试了增益与能量分辨。</a:t>
            </a:r>
            <a:endParaRPr lang="en-US" altLang="zh-CN" dirty="0" smtClean="0"/>
          </a:p>
          <a:p>
            <a:r>
              <a:rPr lang="zh-CN" altLang="en-US" dirty="0" smtClean="0"/>
              <a:t>增益最高约。。</a:t>
            </a:r>
            <a:endParaRPr lang="en-US" altLang="zh-CN" dirty="0" smtClean="0"/>
          </a:p>
          <a:p>
            <a:r>
              <a:rPr lang="zh-CN" altLang="en-US" dirty="0" smtClean="0"/>
              <a:t>能量分辨率约。。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798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 smtClean="0"/>
                  <a:t>然后我们测量了离子反馈。在左图的条件下，中间级几乎不雪崩，这样，</a:t>
                </a:r>
                <a:r>
                  <a:rPr lang="en-US" altLang="zh-CN" sz="1200" dirty="0" smtClean="0">
                    <a:solidFill>
                      <a:srgbClr val="002060"/>
                    </a:solidFill>
                  </a:rPr>
                  <a:t>IBF </a:t>
                </a:r>
                <a:r>
                  <a:rPr lang="zh-CN" altLang="en-US" sz="1200" dirty="0" smtClean="0">
                    <a:solidFill>
                      <a:srgbClr val="002060"/>
                    </a:solidFill>
                  </a:rPr>
                  <a:t>进一步压低到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zh-CN" altLang="en-US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以下</m:t>
                    </m:r>
                  </m:oMath>
                </a14:m>
                <a:endParaRPr lang="zh-CN" altLang="en-US" sz="12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zh-CN" altLang="en-US" dirty="0" smtClean="0"/>
                  <a:t>另外，实验中的观察证实了</a:t>
                </a:r>
                <a:r>
                  <a:rPr lang="en-US" altLang="zh-CN" sz="1200" dirty="0" smtClean="0">
                    <a:solidFill>
                      <a:srgbClr val="002060"/>
                    </a:solidFill>
                  </a:rPr>
                  <a:t>IBF</a:t>
                </a:r>
                <a:r>
                  <a:rPr lang="zh-CN" altLang="en-US" sz="1200" dirty="0" smtClean="0">
                    <a:solidFill>
                      <a:srgbClr val="002060"/>
                    </a:solidFill>
                  </a:rPr>
                  <a:t>主要由</a:t>
                </a:r>
                <a:r>
                  <a:rPr lang="en-US" altLang="zh-CN" sz="1200" dirty="0" smtClean="0">
                    <a:solidFill>
                      <a:srgbClr val="002060"/>
                    </a:solidFill>
                  </a:rPr>
                  <a:t>PA</a:t>
                </a:r>
                <a:r>
                  <a:rPr lang="zh-CN" altLang="en-US" sz="1200" dirty="0" smtClean="0">
                    <a:solidFill>
                      <a:srgbClr val="002060"/>
                    </a:solidFill>
                  </a:rPr>
                  <a:t>、</a:t>
                </a:r>
                <a:r>
                  <a:rPr lang="en-US" altLang="zh-CN" sz="1200" dirty="0" smtClean="0">
                    <a:solidFill>
                      <a:srgbClr val="002060"/>
                    </a:solidFill>
                  </a:rPr>
                  <a:t>SA</a:t>
                </a:r>
                <a:r>
                  <a:rPr lang="zh-CN" altLang="en-US" sz="1200" dirty="0" smtClean="0">
                    <a:solidFill>
                      <a:srgbClr val="002060"/>
                    </a:solidFill>
                  </a:rPr>
                  <a:t>贡献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 smtClean="0"/>
                  <a:t>然后我们测量了离子反馈。在左图的条件下，中间级几乎不雪崩，这样，</a:t>
                </a:r>
                <a:r>
                  <a:rPr lang="en-US" altLang="zh-CN" sz="1200" dirty="0" smtClean="0">
                    <a:solidFill>
                      <a:srgbClr val="002060"/>
                    </a:solidFill>
                  </a:rPr>
                  <a:t>IBF </a:t>
                </a:r>
                <a:r>
                  <a:rPr lang="zh-CN" altLang="en-US" sz="1200" dirty="0" smtClean="0">
                    <a:solidFill>
                      <a:srgbClr val="002060"/>
                    </a:solidFill>
                  </a:rPr>
                  <a:t>进一步压低到</a:t>
                </a:r>
                <a:r>
                  <a:rPr lang="en-US" altLang="zh-CN" sz="1200" i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〖</a:t>
                </a:r>
                <a:r>
                  <a:rPr lang="en-US" altLang="zh-CN" sz="1200" i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5</a:t>
                </a:r>
                <a:r>
                  <a:rPr lang="en-US" altLang="zh-CN" sz="1200" i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altLang="zh-CN" sz="1200" i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altLang="zh-CN" sz="1200" i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0〗^(</a:t>
                </a:r>
                <a:r>
                  <a:rPr lang="en-US" altLang="zh-CN" sz="1200" i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altLang="zh-CN" sz="1200" i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5)</a:t>
                </a:r>
                <a:r>
                  <a:rPr lang="zh-CN" altLang="en-US" sz="1200" i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以下</a:t>
                </a:r>
                <a:endParaRPr lang="zh-CN" altLang="en-US" sz="1200" dirty="0" smtClean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r>
                  <a:rPr lang="zh-CN" altLang="en-US" dirty="0" smtClean="0"/>
                  <a:t>另外，实验中的观察证实了</a:t>
                </a:r>
                <a:r>
                  <a:rPr lang="en-US" altLang="zh-CN" sz="1200" dirty="0" smtClean="0">
                    <a:solidFill>
                      <a:srgbClr val="002060"/>
                    </a:solidFill>
                  </a:rPr>
                  <a:t>IBF</a:t>
                </a:r>
                <a:r>
                  <a:rPr lang="zh-CN" altLang="en-US" sz="1200" dirty="0" smtClean="0">
                    <a:solidFill>
                      <a:srgbClr val="002060"/>
                    </a:solidFill>
                  </a:rPr>
                  <a:t>主要由</a:t>
                </a:r>
                <a:r>
                  <a:rPr lang="en-US" altLang="zh-CN" sz="1200" dirty="0" smtClean="0">
                    <a:solidFill>
                      <a:srgbClr val="002060"/>
                    </a:solidFill>
                  </a:rPr>
                  <a:t>PA</a:t>
                </a:r>
                <a:r>
                  <a:rPr lang="zh-CN" altLang="en-US" sz="1200" dirty="0" smtClean="0">
                    <a:solidFill>
                      <a:srgbClr val="002060"/>
                    </a:solidFill>
                  </a:rPr>
                  <a:t>、</a:t>
                </a:r>
                <a:r>
                  <a:rPr lang="en-US" altLang="zh-CN" sz="1200" dirty="0" smtClean="0">
                    <a:solidFill>
                      <a:srgbClr val="002060"/>
                    </a:solidFill>
                  </a:rPr>
                  <a:t>SA</a:t>
                </a:r>
                <a:r>
                  <a:rPr lang="zh-CN" altLang="en-US" sz="1200" dirty="0" smtClean="0">
                    <a:solidFill>
                      <a:srgbClr val="002060"/>
                    </a:solidFill>
                  </a:rPr>
                  <a:t>贡献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574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 smtClean="0"/>
                  <a:t>另外，还有一个有意思的结果。这是总增益关于中间级放大区电场的变化曲线。我们对它的理解是，右边的拐点证明</a:t>
                </a:r>
                <a:r>
                  <a:rPr lang="zh-CN" altLang="en-US" dirty="0" smtClean="0"/>
                  <a:t>电子雪崩在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~10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zh-CN" altLang="en-US" dirty="0" smtClean="0"/>
                  <a:t>时发</a:t>
                </a:r>
                <a:r>
                  <a:rPr lang="zh-CN" altLang="en-US" dirty="0" smtClean="0"/>
                  <a:t>生，右边的拐点表明</a:t>
                </a:r>
                <a:r>
                  <a:rPr lang="en-US" altLang="zh-CN" dirty="0" smtClean="0"/>
                  <a:t>SA</a:t>
                </a:r>
                <a:r>
                  <a:rPr lang="zh-CN" altLang="en-US" dirty="0" smtClean="0"/>
                  <a:t>电场相对较弱时，电子透过率增加，有可能利用这一点进一步压低</a:t>
                </a:r>
                <a:r>
                  <a:rPr lang="en-US" altLang="zh-CN" dirty="0" smtClean="0"/>
                  <a:t>IBF</a:t>
                </a:r>
                <a:r>
                  <a:rPr lang="zh-CN" altLang="en-US" dirty="0" smtClean="0"/>
                  <a:t>，但会降低计数率性能</a:t>
                </a:r>
                <a:endParaRPr lang="en-US" altLang="zh-CN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 smtClean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 smtClean="0"/>
                  <a:t>另外，还有一个有意思的结果。这是总增益关于中间级放大区电场的变化曲线。我们对它的理解是，右边的拐点证明</a:t>
                </a:r>
                <a:r>
                  <a:rPr lang="zh-CN" altLang="en-US" dirty="0" smtClean="0"/>
                  <a:t>电子雪崩在</a:t>
                </a:r>
                <a:r>
                  <a:rPr lang="en-US" altLang="zh-CN" b="0" i="0" smtClean="0">
                    <a:latin typeface="Cambria Math" panose="02040503050406030204" pitchFamily="18" charset="0"/>
                  </a:rPr>
                  <a:t>𝐸~10𝑘𝑉/𝑐𝑚</a:t>
                </a:r>
                <a:r>
                  <a:rPr lang="zh-CN" altLang="en-US" dirty="0" smtClean="0"/>
                  <a:t>时发</a:t>
                </a:r>
                <a:r>
                  <a:rPr lang="zh-CN" altLang="en-US" dirty="0" smtClean="0"/>
                  <a:t>生，右边的拐点表明</a:t>
                </a:r>
                <a:r>
                  <a:rPr lang="en-US" altLang="zh-CN" dirty="0" smtClean="0"/>
                  <a:t>SA</a:t>
                </a:r>
                <a:r>
                  <a:rPr lang="zh-CN" altLang="en-US" dirty="0" smtClean="0"/>
                  <a:t>电场相对较弱时，电子透过率增加，有可能利用这一点进一步压低</a:t>
                </a:r>
                <a:r>
                  <a:rPr lang="en-US" altLang="zh-CN" dirty="0" smtClean="0"/>
                  <a:t>IBF</a:t>
                </a:r>
                <a:r>
                  <a:rPr lang="zh-CN" altLang="en-US" dirty="0" smtClean="0"/>
                  <a:t>，但会降低计数率性能</a:t>
                </a:r>
                <a:endParaRPr lang="en-US" altLang="zh-CN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33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首先介绍一下主要内容。</a:t>
            </a:r>
            <a:endParaRPr lang="en-US" altLang="zh-CN" dirty="0" smtClean="0"/>
          </a:p>
          <a:p>
            <a:r>
              <a:rPr lang="zh-CN" altLang="en-US" dirty="0" smtClean="0"/>
              <a:t>简单介绍研究背景后，我会介绍已有的双层微网探测器的设计优化，以及新型的三层微网探测器的研制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308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总结一下，首先我们对</a:t>
                </a:r>
                <a:r>
                  <a:rPr lang="en-US" altLang="zh-CN" dirty="0" smtClean="0"/>
                  <a:t>DMM</a:t>
                </a:r>
                <a:r>
                  <a:rPr lang="zh-CN" altLang="en-US" dirty="0" smtClean="0"/>
                  <a:t>进行了优化，使</a:t>
                </a:r>
                <a:r>
                  <a:rPr lang="en-US" altLang="zh-CN" dirty="0" smtClean="0"/>
                  <a:t>IBF</a:t>
                </a:r>
                <a:r>
                  <a:rPr lang="zh-CN" altLang="en-US" dirty="0" smtClean="0"/>
                  <a:t>达到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en-US" dirty="0" smtClean="0"/>
                  <a:t>。然后我们研制了</a:t>
                </a:r>
                <a:r>
                  <a:rPr lang="en-US" altLang="zh-CN" dirty="0" smtClean="0"/>
                  <a:t>TMM</a:t>
                </a:r>
                <a:r>
                  <a:rPr lang="zh-CN" altLang="en-US" dirty="0" smtClean="0"/>
                  <a:t>，可以实现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&lt;5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zh-CN" altLang="en-US" dirty="0" smtClean="0"/>
                  <a:t>的</a:t>
                </a:r>
                <a:r>
                  <a:rPr lang="en-US" altLang="zh-CN" dirty="0" smtClean="0"/>
                  <a:t>IBF</a:t>
                </a:r>
                <a:r>
                  <a:rPr lang="zh-CN" altLang="en-US" dirty="0" smtClean="0"/>
                  <a:t>，并有望进一步降低。</a:t>
                </a:r>
                <a:endParaRPr lang="en-US" altLang="zh-CN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 smtClean="0"/>
                  <a:t>这样的</a:t>
                </a:r>
                <a:r>
                  <a:rPr lang="en-US" altLang="zh-CN" dirty="0" smtClean="0"/>
                  <a:t>IBF</a:t>
                </a:r>
                <a:r>
                  <a:rPr lang="zh-CN" altLang="en-US" dirty="0" smtClean="0"/>
                  <a:t>，</a:t>
                </a:r>
                <a:r>
                  <a:rPr lang="zh-CN" altLang="en-US" dirty="0" smtClean="0"/>
                  <a:t>可能应用于气体可见光光子探测、高计数率</a:t>
                </a:r>
                <a:r>
                  <a:rPr lang="en-US" altLang="zh-CN" dirty="0" smtClean="0"/>
                  <a:t>TPC</a:t>
                </a:r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总结一下，首先我们对</a:t>
                </a:r>
                <a:r>
                  <a:rPr lang="en-US" altLang="zh-CN" dirty="0" smtClean="0"/>
                  <a:t>DMM</a:t>
                </a:r>
                <a:r>
                  <a:rPr lang="zh-CN" altLang="en-US" dirty="0" smtClean="0"/>
                  <a:t>进行了优化，使</a:t>
                </a:r>
                <a:r>
                  <a:rPr lang="en-US" altLang="zh-CN" dirty="0" smtClean="0"/>
                  <a:t>IBF</a:t>
                </a:r>
                <a:r>
                  <a:rPr lang="zh-CN" altLang="en-US" dirty="0" smtClean="0"/>
                  <a:t>达到</a:t>
                </a:r>
                <a:r>
                  <a:rPr lang="en-US" altLang="zh-CN" i="0" smtClean="0">
                    <a:latin typeface="Cambria Math" panose="02040503050406030204" pitchFamily="18" charset="0"/>
                  </a:rPr>
                  <a:t>〖</a:t>
                </a:r>
                <a:r>
                  <a:rPr lang="en-US" altLang="zh-CN" b="0" i="0" smtClean="0">
                    <a:latin typeface="Cambria Math" panose="02040503050406030204" pitchFamily="18" charset="0"/>
                  </a:rPr>
                  <a:t>~</a:t>
                </a:r>
                <a:r>
                  <a:rPr lang="en-US" altLang="zh-CN" i="0">
                    <a:latin typeface="Cambria Math" panose="02040503050406030204" pitchFamily="18" charset="0"/>
                  </a:rPr>
                  <a:t>3</a:t>
                </a:r>
                <a:r>
                  <a:rPr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×10</a:t>
                </a:r>
                <a:r>
                  <a:rPr lang="en-US" altLang="zh-CN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〗^(</a:t>
                </a:r>
                <a:r>
                  <a:rPr lang="en-US" altLang="zh-CN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</a:t>
                </a:r>
                <a:r>
                  <a:rPr lang="en-US" altLang="zh-CN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zh-CN" altLang="en-US" dirty="0" smtClean="0"/>
                  <a:t>。然后我们研制了</a:t>
                </a:r>
                <a:r>
                  <a:rPr lang="en-US" altLang="zh-CN" dirty="0" smtClean="0"/>
                  <a:t>TMM</a:t>
                </a:r>
                <a:r>
                  <a:rPr lang="zh-CN" altLang="en-US" dirty="0" smtClean="0"/>
                  <a:t>，可以实现</a:t>
                </a:r>
                <a:r>
                  <a:rPr lang="en-US" altLang="zh-CN" i="0" smtClean="0">
                    <a:latin typeface="Cambria Math" panose="02040503050406030204" pitchFamily="18" charset="0"/>
                  </a:rPr>
                  <a:t>〖</a:t>
                </a:r>
                <a:r>
                  <a:rPr lang="en-US" altLang="zh-CN" b="0" i="0" smtClean="0">
                    <a:latin typeface="Cambria Math" panose="02040503050406030204" pitchFamily="18" charset="0"/>
                  </a:rPr>
                  <a:t>&lt;5</a:t>
                </a:r>
                <a:r>
                  <a:rPr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×10</a:t>
                </a:r>
                <a:r>
                  <a:rPr lang="en-US" altLang="zh-CN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〗^(</a:t>
                </a:r>
                <a:r>
                  <a:rPr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altLang="zh-CN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</a:t>
                </a:r>
                <a:r>
                  <a:rPr lang="en-US" altLang="zh-CN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zh-CN" altLang="en-US" dirty="0" smtClean="0"/>
                  <a:t>的</a:t>
                </a:r>
                <a:r>
                  <a:rPr lang="en-US" altLang="zh-CN" dirty="0" smtClean="0"/>
                  <a:t>IBF</a:t>
                </a:r>
                <a:r>
                  <a:rPr lang="zh-CN" altLang="en-US" dirty="0" smtClean="0"/>
                  <a:t>，并有望进一步降低。</a:t>
                </a:r>
                <a:endParaRPr lang="en-US" altLang="zh-CN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dirty="0" smtClean="0"/>
                  <a:t>这样的</a:t>
                </a:r>
                <a:r>
                  <a:rPr lang="en-US" altLang="zh-CN" dirty="0" smtClean="0"/>
                  <a:t>IBF</a:t>
                </a:r>
                <a:r>
                  <a:rPr lang="zh-CN" altLang="en-US" dirty="0" smtClean="0"/>
                  <a:t>，</a:t>
                </a:r>
                <a:r>
                  <a:rPr lang="zh-CN" altLang="en-US" dirty="0" smtClean="0"/>
                  <a:t>可能应用于气体可见光光子探测、高计数率</a:t>
                </a:r>
                <a:r>
                  <a:rPr lang="en-US" altLang="zh-CN" dirty="0" smtClean="0"/>
                  <a:t>TPC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04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我们的</a:t>
            </a:r>
            <a:r>
              <a:rPr lang="en-US" altLang="zh-CN" dirty="0" smtClean="0"/>
              <a:t>motivation</a:t>
            </a:r>
            <a:r>
              <a:rPr lang="zh-CN" altLang="en-US" dirty="0" smtClean="0"/>
              <a:t>主要有两个。一个是光子的探测，这提出了两个要求。一是高增益，要达到对单光子敏感；二是低离子反馈，以保护光阴极。具体来说，可见光用到的双碱阴极比紫外光用到的</a:t>
            </a:r>
            <a:r>
              <a:rPr lang="en-US" altLang="zh-CN" dirty="0" err="1" smtClean="0"/>
              <a:t>CsI</a:t>
            </a:r>
            <a:r>
              <a:rPr lang="zh-CN" altLang="en-US" dirty="0" smtClean="0"/>
              <a:t>会更容易受到阳离子的作用而老化，所以需要更低的离子反馈。</a:t>
            </a:r>
            <a:endParaRPr lang="en-US" altLang="zh-CN" dirty="0" smtClean="0"/>
          </a:p>
          <a:p>
            <a:r>
              <a:rPr lang="zh-CN" altLang="en-US" dirty="0" smtClean="0"/>
              <a:t>这里给出了两个同行的工作。</a:t>
            </a:r>
            <a:endParaRPr lang="en-US" altLang="zh-CN" dirty="0" smtClean="0"/>
          </a:p>
          <a:p>
            <a:r>
              <a:rPr lang="zh-CN" altLang="en-US" dirty="0" smtClean="0"/>
              <a:t>左图中，利用与我们结构不同的双层微网，</a:t>
            </a:r>
            <a:r>
              <a:rPr lang="en-US" altLang="zh-CN" dirty="0" smtClean="0"/>
              <a:t>IBF</a:t>
            </a:r>
            <a:r>
              <a:rPr lang="zh-CN" altLang="en-US" dirty="0" smtClean="0"/>
              <a:t>达到了约万分之六。右图中，用类似</a:t>
            </a:r>
            <a:r>
              <a:rPr lang="en-US" altLang="zh-CN" dirty="0" smtClean="0"/>
              <a:t>GEM</a:t>
            </a:r>
            <a:r>
              <a:rPr lang="zh-CN" altLang="en-US" dirty="0" smtClean="0"/>
              <a:t>的</a:t>
            </a:r>
            <a:r>
              <a:rPr lang="en-US" altLang="zh-CN" dirty="0" smtClean="0"/>
              <a:t>MHSP</a:t>
            </a:r>
            <a:r>
              <a:rPr lang="zh-CN" altLang="en-US" dirty="0" smtClean="0"/>
              <a:t>结构与</a:t>
            </a:r>
            <a:r>
              <a:rPr lang="en-US" altLang="zh-CN" dirty="0" smtClean="0"/>
              <a:t>GEM</a:t>
            </a:r>
            <a:r>
              <a:rPr lang="zh-CN" altLang="en-US" dirty="0" smtClean="0"/>
              <a:t>组合，</a:t>
            </a:r>
            <a:r>
              <a:rPr lang="en-US" altLang="zh-CN" dirty="0" smtClean="0"/>
              <a:t>IBF</a:t>
            </a:r>
            <a:r>
              <a:rPr lang="zh-CN" altLang="en-US" dirty="0" smtClean="0"/>
              <a:t>达到约万分之三，但是它的结构比较复杂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52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第二个</a:t>
            </a:r>
            <a:r>
              <a:rPr lang="en-US" altLang="zh-CN" dirty="0" smtClean="0"/>
              <a:t>motivation</a:t>
            </a:r>
            <a:r>
              <a:rPr lang="zh-CN" altLang="en-US" dirty="0" smtClean="0"/>
              <a:t>是高计数率时间投影室。为了保持</a:t>
            </a:r>
            <a:r>
              <a:rPr lang="en-US" altLang="zh-CN" dirty="0" smtClean="0"/>
              <a:t>TPC</a:t>
            </a:r>
            <a:r>
              <a:rPr lang="zh-CN" altLang="en-US" dirty="0" smtClean="0"/>
              <a:t>漂移区电场的均匀性，需要低离子反馈来减少回流离子的影响</a:t>
            </a:r>
            <a:endParaRPr lang="en-US" altLang="zh-CN" dirty="0" smtClean="0"/>
          </a:p>
          <a:p>
            <a:r>
              <a:rPr lang="zh-CN" altLang="en-US" dirty="0" smtClean="0"/>
              <a:t>例如</a:t>
            </a:r>
            <a:r>
              <a:rPr lang="en-US" altLang="zh-CN" dirty="0" smtClean="0"/>
              <a:t>CEPC</a:t>
            </a:r>
            <a:r>
              <a:rPr lang="zh-CN" altLang="en-US" dirty="0" smtClean="0"/>
              <a:t>的设计，对离子反馈的要求是小于千分之一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260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下面介绍</a:t>
            </a:r>
            <a:r>
              <a:rPr lang="en-US" altLang="zh-CN" dirty="0" smtClean="0"/>
              <a:t>DMM</a:t>
            </a:r>
            <a:r>
              <a:rPr lang="zh-CN" altLang="en-US" dirty="0" smtClean="0"/>
              <a:t>，也就是双层微网探测器。如图所示，两层微网与阳极构成了两级放大：预放大区和次级放大区。它的特点一是网结构比</a:t>
            </a:r>
            <a:r>
              <a:rPr lang="en-US" altLang="zh-CN" dirty="0" smtClean="0"/>
              <a:t>GEM</a:t>
            </a:r>
            <a:r>
              <a:rPr lang="zh-CN" altLang="en-US" dirty="0" smtClean="0"/>
              <a:t>那样的孔结构更有利于压低离子反馈，二是如果合理设置两个放大区的场强，可以提高增益、压低离子反馈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46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先简单说一下我们发表过的结果。用</a:t>
            </a:r>
            <a:r>
              <a:rPr lang="en-US" altLang="zh-CN" dirty="0" smtClean="0"/>
              <a:t>Fe55</a:t>
            </a:r>
            <a:r>
              <a:rPr lang="zh-CN" altLang="en-US" dirty="0" smtClean="0"/>
              <a:t>作为</a:t>
            </a:r>
            <a:r>
              <a:rPr lang="en-US" altLang="zh-CN" dirty="0" smtClean="0"/>
              <a:t>X</a:t>
            </a:r>
            <a:r>
              <a:rPr lang="zh-CN" altLang="en-US" dirty="0" smtClean="0"/>
              <a:t>射线源测试，</a:t>
            </a:r>
            <a:r>
              <a:rPr lang="en-US" altLang="zh-CN" dirty="0" err="1" smtClean="0"/>
              <a:t>Ar</a:t>
            </a:r>
            <a:r>
              <a:rPr lang="zh-CN" altLang="en-US" dirty="0" smtClean="0"/>
              <a:t>混合</a:t>
            </a:r>
            <a:r>
              <a:rPr lang="en-US" altLang="zh-CN" dirty="0" smtClean="0"/>
              <a:t>CO2</a:t>
            </a:r>
            <a:r>
              <a:rPr lang="zh-CN" altLang="en-US" dirty="0" smtClean="0"/>
              <a:t>作为工作气体，</a:t>
            </a:r>
            <a:r>
              <a:rPr lang="en-US" altLang="zh-CN" dirty="0" smtClean="0"/>
              <a:t>DMM</a:t>
            </a:r>
            <a:r>
              <a:rPr lang="zh-CN" altLang="en-US" dirty="0" smtClean="0"/>
              <a:t>的总增益可以达到</a:t>
            </a:r>
            <a:r>
              <a:rPr lang="en-US" altLang="zh-CN" dirty="0" smtClean="0"/>
              <a:t>7</a:t>
            </a:r>
            <a:r>
              <a:rPr lang="zh-CN" altLang="en-US" dirty="0" smtClean="0"/>
              <a:t>万，测得全能峰的能量分辨率约为</a:t>
            </a:r>
            <a:r>
              <a:rPr lang="en-US" altLang="zh-CN" dirty="0" smtClean="0"/>
              <a:t>19%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12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还有单光电子的测试，使用紫外光源，单光子照射下最高增益约为</a:t>
            </a:r>
            <a:r>
              <a:rPr lang="en-US" altLang="zh-CN" dirty="0" smtClean="0"/>
              <a:t>3e6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74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下面是我们工作里重点关注的离子反馈。</a:t>
            </a:r>
            <a:endParaRPr lang="en-US" altLang="zh-CN" dirty="0" smtClean="0"/>
          </a:p>
          <a:p>
            <a:r>
              <a:rPr lang="zh-CN" altLang="en-US" dirty="0" smtClean="0"/>
              <a:t>先介绍一下测试方法。离子反馈用皮安表得到的电流来测定。用</a:t>
            </a:r>
            <a:r>
              <a:rPr lang="en-US" altLang="zh-CN" dirty="0" smtClean="0"/>
              <a:t>X</a:t>
            </a:r>
            <a:r>
              <a:rPr lang="zh-CN" altLang="en-US" dirty="0" smtClean="0"/>
              <a:t>光机作为源，先将漂移级接地，在工作状态下用皮安表测量得到漂移级电流</a:t>
            </a:r>
            <a:r>
              <a:rPr lang="en-US" altLang="zh-CN" dirty="0" err="1" smtClean="0"/>
              <a:t>Idrift</a:t>
            </a:r>
            <a:r>
              <a:rPr lang="zh-CN" altLang="en-US" dirty="0" smtClean="0"/>
              <a:t>，再去掉下层丝网与阳极的高压，测得原初电离在漂移级产生的原初电流。最后，改为将阳极接地，测得阳极的工作电流。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将</a:t>
            </a:r>
            <a:r>
              <a:rPr lang="zh-CN" altLang="en-US" dirty="0" smtClean="0"/>
              <a:t>漂移极电流减去原初电离电流，再除以阳极电流，就得到离子反馈率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441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这是我们在优化前得到的数据。最好的结果是，增益约三万时，</a:t>
            </a:r>
            <a:r>
              <a:rPr lang="en-US" altLang="zh-CN" dirty="0" smtClean="0"/>
              <a:t>IBF</a:t>
            </a:r>
            <a:r>
              <a:rPr lang="zh-CN" altLang="en-US" dirty="0" smtClean="0"/>
              <a:t>约万分之五</a:t>
            </a:r>
            <a:endParaRPr lang="en-US" altLang="zh-CN" dirty="0" smtClean="0"/>
          </a:p>
          <a:p>
            <a:r>
              <a:rPr lang="zh-CN" altLang="en-US" dirty="0" smtClean="0"/>
              <a:t>不过这个结果引发了一些质疑，所以在进行优化前，我们先对测试方法进行了验证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3E671-A9B8-4A6C-80D0-2747D52B415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66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60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50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08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3828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68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07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006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46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31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98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16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2019/10/18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1F3C-1AF6-4FD1-9B75-01F8865A18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tmp"/><Relationship Id="rId4" Type="http://schemas.openxmlformats.org/officeDocument/2006/relationships/image" Target="../media/image37.tmp"/><Relationship Id="rId9" Type="http://schemas.openxmlformats.org/officeDocument/2006/relationships/image" Target="../media/image42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emf"/><Relationship Id="rId5" Type="http://schemas.openxmlformats.org/officeDocument/2006/relationships/image" Target="../media/image3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 anchor="ctr"/>
          <a:lstStyle/>
          <a:p>
            <a:r>
              <a:rPr lang="zh-CN" altLang="en-US" sz="4400" b="1" dirty="0"/>
              <a:t>一种高增益、极低离子反馈的多层微网探测器的研制</a:t>
            </a:r>
            <a:endParaRPr lang="zh-CN" altLang="zh-CN" sz="4400" b="1" dirty="0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74920"/>
            <a:ext cx="6400800" cy="1783080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3200" u="sng" dirty="0" smtClean="0"/>
              <a:t>梁</a:t>
            </a:r>
            <a:r>
              <a:rPr lang="zh-CN" altLang="en-US" sz="3200" u="sng" dirty="0"/>
              <a:t>焜玉</a:t>
            </a:r>
            <a:r>
              <a:rPr lang="zh-CN" altLang="en-US" sz="3200" dirty="0"/>
              <a:t>、张志永、齐斌</a:t>
            </a:r>
            <a:r>
              <a:rPr lang="zh-CN" altLang="en-US" sz="3200" dirty="0" smtClean="0"/>
              <a:t>斌</a:t>
            </a:r>
            <a:endParaRPr lang="en-US" altLang="zh-CN" sz="3200" dirty="0"/>
          </a:p>
          <a:p>
            <a:r>
              <a:rPr lang="zh-CN" altLang="en-US" sz="3200" dirty="0"/>
              <a:t>核探测与核电子学国家重点实验</a:t>
            </a:r>
            <a:r>
              <a:rPr lang="zh-CN" altLang="en-US" sz="3200" dirty="0" smtClean="0"/>
              <a:t>室</a:t>
            </a:r>
            <a:endParaRPr lang="en-US" altLang="zh-CN" sz="3200" dirty="0" smtClean="0"/>
          </a:p>
          <a:p>
            <a:r>
              <a:rPr lang="zh-CN" altLang="en-US" sz="3200" dirty="0" smtClean="0"/>
              <a:t>中</a:t>
            </a:r>
            <a:r>
              <a:rPr lang="zh-CN" altLang="en-US" sz="3200" dirty="0"/>
              <a:t>国科学技术大</a:t>
            </a:r>
            <a:r>
              <a:rPr lang="zh-CN" altLang="en-US" sz="3200" dirty="0" smtClean="0"/>
              <a:t>学</a:t>
            </a:r>
            <a:endParaRPr lang="en-US" altLang="zh-CN" sz="3200" dirty="0"/>
          </a:p>
          <a:p>
            <a:r>
              <a:rPr lang="en-US" altLang="zh-CN" sz="3200" dirty="0"/>
              <a:t>2019</a:t>
            </a:r>
            <a:r>
              <a:rPr lang="zh-CN" altLang="en-US" sz="3200" dirty="0"/>
              <a:t>年</a:t>
            </a:r>
            <a:r>
              <a:rPr lang="en-US" altLang="zh-CN" sz="3200" dirty="0"/>
              <a:t>10</a:t>
            </a:r>
            <a:r>
              <a:rPr lang="zh-CN" altLang="en-US" sz="3200" dirty="0"/>
              <a:t>月 东莞 散裂中子源科学中</a:t>
            </a:r>
            <a:r>
              <a:rPr lang="zh-CN" altLang="en-US" sz="3200" dirty="0" smtClean="0"/>
              <a:t>心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1276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70850" cy="1325563"/>
          </a:xfrm>
        </p:spPr>
        <p:txBody>
          <a:bodyPr/>
          <a:lstStyle/>
          <a:p>
            <a:r>
              <a:rPr lang="zh-CN" altLang="en-US" b="1" dirty="0" smtClean="0"/>
              <a:t>测试方法验</a:t>
            </a:r>
            <a:r>
              <a:rPr lang="zh-CN" altLang="en-US" b="1" dirty="0" smtClean="0"/>
              <a:t>证</a:t>
            </a:r>
            <a:endParaRPr lang="zh-CN" alt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70331"/>
            <a:ext cx="3627870" cy="3128664"/>
          </a:xfrm>
          <a:prstGeom prst="rect">
            <a:avLst/>
          </a:prstGeom>
        </p:spPr>
      </p:pic>
      <p:sp>
        <p:nvSpPr>
          <p:cNvPr id="8" name="文本框 10"/>
          <p:cNvSpPr txBox="1"/>
          <p:nvPr/>
        </p:nvSpPr>
        <p:spPr>
          <a:xfrm>
            <a:off x="2038192" y="4114675"/>
            <a:ext cx="17224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smtClean="0">
                <a:solidFill>
                  <a:schemeClr val="bg2">
                    <a:lumMod val="10000"/>
                  </a:schemeClr>
                </a:solidFill>
              </a:rPr>
              <a:t>Single GEM </a:t>
            </a:r>
            <a:endParaRPr lang="zh-CN" altLang="en-US" sz="135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0" y="5658259"/>
            <a:ext cx="7348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离</a:t>
            </a:r>
            <a:r>
              <a:rPr lang="zh-CN" altLang="en-US" sz="2000" dirty="0" smtClean="0"/>
              <a:t>子反馈率较低</a:t>
            </a:r>
            <a:r>
              <a:rPr lang="zh-CN" altLang="en-US" sz="2000" dirty="0" smtClean="0"/>
              <a:t>，导致测</a:t>
            </a:r>
            <a:r>
              <a:rPr lang="zh-CN" altLang="en-US" sz="2000" dirty="0" smtClean="0"/>
              <a:t>试条件</a:t>
            </a:r>
            <a:r>
              <a:rPr lang="zh-CN" altLang="en-US" sz="2000" dirty="0" smtClean="0"/>
              <a:t>下漂移区中</a:t>
            </a:r>
            <a:r>
              <a:rPr lang="zh-CN" altLang="en-US" sz="2000" dirty="0" smtClean="0"/>
              <a:t>的</a:t>
            </a:r>
            <a:r>
              <a:rPr lang="zh-CN" altLang="en-US" sz="2000" dirty="0"/>
              <a:t>离</a:t>
            </a:r>
            <a:r>
              <a:rPr lang="zh-CN" altLang="en-US" sz="2000" dirty="0" smtClean="0"/>
              <a:t>子浓度较低，</a:t>
            </a:r>
            <a:endParaRPr lang="en-US" altLang="zh-CN" sz="2000" dirty="0" smtClean="0"/>
          </a:p>
          <a:p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不足以对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</a:rPr>
              <a:t>IBF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</a:rPr>
              <a:t>的测试结果产生明显影响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1320207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排除空</a:t>
            </a:r>
            <a:r>
              <a:rPr lang="zh-CN" altLang="en-US" sz="2800" dirty="0"/>
              <a:t>间电荷效</a:t>
            </a:r>
            <a:r>
              <a:rPr lang="zh-CN" altLang="en-US" sz="2800" dirty="0" smtClean="0"/>
              <a:t>应的影响</a:t>
            </a:r>
            <a:endParaRPr lang="zh-CN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73117" y="5187116"/>
            <a:ext cx="443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图</a:t>
            </a:r>
            <a:r>
              <a:rPr lang="en-US" altLang="zh-CN" dirty="0" smtClean="0"/>
              <a:t>1. </a:t>
            </a:r>
            <a:r>
              <a:rPr lang="zh-CN" altLang="en-US" dirty="0" smtClean="0"/>
              <a:t>漂移区离子浓度对离子反馈的影响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52131" y="5187116"/>
            <a:ext cx="443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图</a:t>
            </a:r>
            <a:r>
              <a:rPr lang="en-US" altLang="zh-CN" dirty="0" smtClean="0"/>
              <a:t>2. </a:t>
            </a:r>
            <a:r>
              <a:rPr lang="zh-CN" altLang="en-US" dirty="0" smtClean="0"/>
              <a:t>我们的验证结果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1535" y="1914077"/>
            <a:ext cx="323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 Ball et al 2014 JINST 9 C04025</a:t>
            </a:r>
            <a:endParaRPr lang="zh-CN" alt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901" y="1794564"/>
            <a:ext cx="4691199" cy="3587637"/>
          </a:xfrm>
          <a:prstGeom prst="rect">
            <a:avLst/>
          </a:prstGeom>
        </p:spPr>
      </p:pic>
      <p:sp>
        <p:nvSpPr>
          <p:cNvPr id="18" name="椭圆 12"/>
          <p:cNvSpPr/>
          <p:nvPr/>
        </p:nvSpPr>
        <p:spPr>
          <a:xfrm>
            <a:off x="5407809" y="2797718"/>
            <a:ext cx="1429184" cy="5139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324423" y="336533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实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际测试条件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194"/>
            <a:ext cx="8070850" cy="1325563"/>
          </a:xfrm>
        </p:spPr>
        <p:txBody>
          <a:bodyPr/>
          <a:lstStyle/>
          <a:p>
            <a:r>
              <a:rPr lang="zh-CN" altLang="en-US" b="1" dirty="0" smtClean="0"/>
              <a:t>测试方法验证</a:t>
            </a:r>
            <a:endParaRPr lang="zh-CN" alt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4" y="1838169"/>
            <a:ext cx="3867443" cy="315125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99" y="1835775"/>
            <a:ext cx="3775561" cy="3150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6175" y="5613195"/>
            <a:ext cx="8616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测试中同时用多道能谱与皮安表电</a:t>
            </a:r>
            <a:r>
              <a:rPr lang="zh-CN" altLang="en-US" sz="2000" dirty="0" smtClean="0"/>
              <a:t>流</a:t>
            </a:r>
            <a:r>
              <a:rPr lang="en-US" altLang="zh-CN" sz="2000" dirty="0"/>
              <a:t>(</a:t>
            </a:r>
            <a:r>
              <a:rPr lang="en-US" altLang="zh-CN" sz="2000" dirty="0" err="1"/>
              <a:t>Ia</a:t>
            </a:r>
            <a:r>
              <a:rPr lang="en-US" altLang="zh-CN" sz="2000" dirty="0"/>
              <a:t>/</a:t>
            </a:r>
            <a:r>
              <a:rPr lang="en-US" altLang="zh-CN" sz="2000" dirty="0" err="1"/>
              <a:t>Iprimary</a:t>
            </a:r>
            <a:r>
              <a:rPr lang="en-US" altLang="zh-CN" sz="2000" dirty="0"/>
              <a:t>)</a:t>
            </a:r>
            <a:r>
              <a:rPr lang="zh-CN" altLang="en-US" sz="2000" dirty="0" smtClean="0"/>
              <a:t>来</a:t>
            </a:r>
            <a:r>
              <a:rPr lang="zh-CN" altLang="en-US" sz="2000" dirty="0" smtClean="0"/>
              <a:t>测量增益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  </a:t>
            </a:r>
            <a:r>
              <a:rPr lang="zh-CN" altLang="en-US" sz="2000" dirty="0" smtClean="0">
                <a:solidFill>
                  <a:schemeClr val="accent5">
                    <a:lumMod val="75000"/>
                  </a:schemeClr>
                </a:solidFill>
              </a:rPr>
              <a:t>两者一</a:t>
            </a:r>
            <a:r>
              <a:rPr lang="zh-CN" altLang="en-US" sz="2000" dirty="0" smtClean="0">
                <a:solidFill>
                  <a:schemeClr val="accent5">
                    <a:lumMod val="75000"/>
                  </a:schemeClr>
                </a:solidFill>
              </a:rPr>
              <a:t>致</a:t>
            </a:r>
            <a:endParaRPr lang="en-US" altLang="zh-CN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图二表明在测试范围内</a:t>
            </a:r>
            <a:r>
              <a:rPr lang="zh-CN" altLang="en-US" sz="2000" dirty="0" smtClean="0"/>
              <a:t>，增益不随源强变化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3339" y="4989419"/>
            <a:ext cx="341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图</a:t>
            </a:r>
            <a:r>
              <a:rPr lang="en-US" altLang="zh-CN" dirty="0" smtClean="0"/>
              <a:t>1. </a:t>
            </a:r>
            <a:r>
              <a:rPr lang="zh-CN" altLang="en-US" dirty="0" smtClean="0"/>
              <a:t>能谱增益与电流增</a:t>
            </a:r>
            <a:r>
              <a:rPr lang="zh-CN" altLang="en-US" dirty="0" smtClean="0"/>
              <a:t>益的线性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10454" y="4989419"/>
            <a:ext cx="35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图</a:t>
            </a:r>
            <a:r>
              <a:rPr lang="en-US" altLang="zh-CN" dirty="0"/>
              <a:t>2</a:t>
            </a:r>
            <a:r>
              <a:rPr lang="en-US" altLang="zh-CN" dirty="0" smtClean="0"/>
              <a:t>. </a:t>
            </a:r>
            <a:r>
              <a:rPr lang="en-US" altLang="zh-CN" dirty="0" smtClean="0"/>
              <a:t>X</a:t>
            </a:r>
            <a:r>
              <a:rPr lang="zh-CN" altLang="en-US" dirty="0" smtClean="0"/>
              <a:t>光机源</a:t>
            </a:r>
            <a:r>
              <a:rPr lang="zh-CN" altLang="en-US" dirty="0" smtClean="0"/>
              <a:t>强与阳极电流的线</a:t>
            </a:r>
            <a:r>
              <a:rPr lang="zh-CN" altLang="en-US" dirty="0" smtClean="0"/>
              <a:t>性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28650" y="131255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增益测量</a:t>
            </a:r>
          </a:p>
        </p:txBody>
      </p:sp>
    </p:spTree>
    <p:extLst>
      <p:ext uri="{BB962C8B-B14F-4D97-AF65-F5344CB8AC3E}">
        <p14:creationId xmlns:p14="http://schemas.microsoft.com/office/powerpoint/2010/main" val="13605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8" y="304"/>
            <a:ext cx="7886700" cy="1325563"/>
          </a:xfrm>
        </p:spPr>
        <p:txBody>
          <a:bodyPr/>
          <a:lstStyle/>
          <a:p>
            <a:r>
              <a:rPr lang="zh-CN" altLang="en-US" b="1" dirty="0" smtClean="0"/>
              <a:t>离子反馈</a:t>
            </a:r>
            <a:r>
              <a:rPr lang="en-US" altLang="zh-CN" b="1" dirty="0" smtClean="0"/>
              <a:t>(IBF)</a:t>
            </a:r>
            <a:r>
              <a:rPr lang="zh-CN" altLang="en-US" b="1" dirty="0" smtClean="0"/>
              <a:t>优化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27" y="2117186"/>
            <a:ext cx="7886700" cy="5826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上下丝网夹角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grpSp>
        <p:nvGrpSpPr>
          <p:cNvPr id="6" name="组合 9"/>
          <p:cNvGrpSpPr/>
          <p:nvPr/>
        </p:nvGrpSpPr>
        <p:grpSpPr>
          <a:xfrm>
            <a:off x="2771229" y="3124540"/>
            <a:ext cx="1728662" cy="1683046"/>
            <a:chOff x="4681184" y="1095686"/>
            <a:chExt cx="4232651" cy="4261599"/>
          </a:xfrm>
        </p:grpSpPr>
        <p:grpSp>
          <p:nvGrpSpPr>
            <p:cNvPr id="7" name="组合 10"/>
            <p:cNvGrpSpPr/>
            <p:nvPr/>
          </p:nvGrpSpPr>
          <p:grpSpPr>
            <a:xfrm>
              <a:off x="4755429" y="1198879"/>
              <a:ext cx="4158406" cy="4158406"/>
              <a:chOff x="3338617" y="946338"/>
              <a:chExt cx="4158406" cy="4158406"/>
            </a:xfrm>
          </p:grpSpPr>
          <p:cxnSp>
            <p:nvCxnSpPr>
              <p:cNvPr id="41" name="直接连接符 44"/>
              <p:cNvCxnSpPr/>
              <p:nvPr/>
            </p:nvCxnSpPr>
            <p:spPr>
              <a:xfrm>
                <a:off x="3506724" y="946341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5"/>
              <p:cNvCxnSpPr/>
              <p:nvPr/>
            </p:nvCxnSpPr>
            <p:spPr>
              <a:xfrm>
                <a:off x="3759708" y="946341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6"/>
              <p:cNvCxnSpPr/>
              <p:nvPr/>
            </p:nvCxnSpPr>
            <p:spPr>
              <a:xfrm>
                <a:off x="4015740" y="946340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7"/>
              <p:cNvCxnSpPr/>
              <p:nvPr/>
            </p:nvCxnSpPr>
            <p:spPr>
              <a:xfrm>
                <a:off x="4268724" y="946340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8"/>
              <p:cNvCxnSpPr/>
              <p:nvPr/>
            </p:nvCxnSpPr>
            <p:spPr>
              <a:xfrm>
                <a:off x="4518660" y="946340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9"/>
              <p:cNvCxnSpPr/>
              <p:nvPr/>
            </p:nvCxnSpPr>
            <p:spPr>
              <a:xfrm>
                <a:off x="4771644" y="946340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50"/>
              <p:cNvCxnSpPr/>
              <p:nvPr/>
            </p:nvCxnSpPr>
            <p:spPr>
              <a:xfrm>
                <a:off x="5027676" y="946339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51"/>
              <p:cNvCxnSpPr/>
              <p:nvPr/>
            </p:nvCxnSpPr>
            <p:spPr>
              <a:xfrm>
                <a:off x="5280660" y="946339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52"/>
              <p:cNvCxnSpPr/>
              <p:nvPr/>
            </p:nvCxnSpPr>
            <p:spPr>
              <a:xfrm>
                <a:off x="5542788" y="946340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53"/>
              <p:cNvCxnSpPr/>
              <p:nvPr/>
            </p:nvCxnSpPr>
            <p:spPr>
              <a:xfrm>
                <a:off x="5795772" y="946340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4"/>
              <p:cNvCxnSpPr/>
              <p:nvPr/>
            </p:nvCxnSpPr>
            <p:spPr>
              <a:xfrm>
                <a:off x="6051804" y="946339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5"/>
              <p:cNvCxnSpPr/>
              <p:nvPr/>
            </p:nvCxnSpPr>
            <p:spPr>
              <a:xfrm>
                <a:off x="6304788" y="946339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6"/>
              <p:cNvCxnSpPr/>
              <p:nvPr/>
            </p:nvCxnSpPr>
            <p:spPr>
              <a:xfrm>
                <a:off x="6554724" y="946339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7"/>
              <p:cNvCxnSpPr/>
              <p:nvPr/>
            </p:nvCxnSpPr>
            <p:spPr>
              <a:xfrm>
                <a:off x="6807708" y="946339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8"/>
              <p:cNvCxnSpPr/>
              <p:nvPr/>
            </p:nvCxnSpPr>
            <p:spPr>
              <a:xfrm>
                <a:off x="7063740" y="946338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9"/>
              <p:cNvCxnSpPr/>
              <p:nvPr/>
            </p:nvCxnSpPr>
            <p:spPr>
              <a:xfrm>
                <a:off x="7316724" y="946338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60"/>
              <p:cNvCxnSpPr/>
              <p:nvPr/>
            </p:nvCxnSpPr>
            <p:spPr>
              <a:xfrm rot="5400000">
                <a:off x="5417819" y="-958663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61"/>
              <p:cNvCxnSpPr/>
              <p:nvPr/>
            </p:nvCxnSpPr>
            <p:spPr>
              <a:xfrm rot="5400000">
                <a:off x="5417819" y="-705679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62"/>
              <p:cNvCxnSpPr/>
              <p:nvPr/>
            </p:nvCxnSpPr>
            <p:spPr>
              <a:xfrm rot="5400000">
                <a:off x="5417820" y="-449647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63"/>
              <p:cNvCxnSpPr/>
              <p:nvPr/>
            </p:nvCxnSpPr>
            <p:spPr>
              <a:xfrm rot="5400000">
                <a:off x="5417820" y="-196663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4"/>
              <p:cNvCxnSpPr/>
              <p:nvPr/>
            </p:nvCxnSpPr>
            <p:spPr>
              <a:xfrm rot="5400000">
                <a:off x="5417820" y="53274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5"/>
              <p:cNvCxnSpPr/>
              <p:nvPr/>
            </p:nvCxnSpPr>
            <p:spPr>
              <a:xfrm rot="5400000">
                <a:off x="5417820" y="306258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6"/>
              <p:cNvCxnSpPr/>
              <p:nvPr/>
            </p:nvCxnSpPr>
            <p:spPr>
              <a:xfrm rot="5400000">
                <a:off x="5417821" y="562290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7"/>
              <p:cNvCxnSpPr/>
              <p:nvPr/>
            </p:nvCxnSpPr>
            <p:spPr>
              <a:xfrm rot="5400000">
                <a:off x="5417821" y="815274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8"/>
              <p:cNvCxnSpPr/>
              <p:nvPr/>
            </p:nvCxnSpPr>
            <p:spPr>
              <a:xfrm rot="5400000">
                <a:off x="5417820" y="1077402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9"/>
              <p:cNvCxnSpPr/>
              <p:nvPr/>
            </p:nvCxnSpPr>
            <p:spPr>
              <a:xfrm rot="5400000">
                <a:off x="5417820" y="1330386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70"/>
              <p:cNvCxnSpPr/>
              <p:nvPr/>
            </p:nvCxnSpPr>
            <p:spPr>
              <a:xfrm rot="5400000">
                <a:off x="5417821" y="1586418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71"/>
              <p:cNvCxnSpPr/>
              <p:nvPr/>
            </p:nvCxnSpPr>
            <p:spPr>
              <a:xfrm rot="5400000">
                <a:off x="5417821" y="1839402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72"/>
              <p:cNvCxnSpPr/>
              <p:nvPr/>
            </p:nvCxnSpPr>
            <p:spPr>
              <a:xfrm rot="5400000">
                <a:off x="5417821" y="2089338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73"/>
              <p:cNvCxnSpPr/>
              <p:nvPr/>
            </p:nvCxnSpPr>
            <p:spPr>
              <a:xfrm rot="5400000">
                <a:off x="5417821" y="2342322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4"/>
              <p:cNvCxnSpPr/>
              <p:nvPr/>
            </p:nvCxnSpPr>
            <p:spPr>
              <a:xfrm rot="5400000">
                <a:off x="5417822" y="2598354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5"/>
              <p:cNvCxnSpPr/>
              <p:nvPr/>
            </p:nvCxnSpPr>
            <p:spPr>
              <a:xfrm rot="5400000">
                <a:off x="5417822" y="2851338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11"/>
            <p:cNvGrpSpPr/>
            <p:nvPr/>
          </p:nvGrpSpPr>
          <p:grpSpPr>
            <a:xfrm rot="900000">
              <a:off x="4681184" y="1095686"/>
              <a:ext cx="4158406" cy="4158406"/>
              <a:chOff x="3338617" y="946338"/>
              <a:chExt cx="4158406" cy="4158406"/>
            </a:xfrm>
          </p:grpSpPr>
          <p:cxnSp>
            <p:nvCxnSpPr>
              <p:cNvPr id="9" name="直接连接符 12"/>
              <p:cNvCxnSpPr/>
              <p:nvPr/>
            </p:nvCxnSpPr>
            <p:spPr>
              <a:xfrm>
                <a:off x="3506724" y="946341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13"/>
              <p:cNvCxnSpPr/>
              <p:nvPr/>
            </p:nvCxnSpPr>
            <p:spPr>
              <a:xfrm>
                <a:off x="3759708" y="946341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4"/>
              <p:cNvCxnSpPr/>
              <p:nvPr/>
            </p:nvCxnSpPr>
            <p:spPr>
              <a:xfrm>
                <a:off x="4015740" y="946340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5"/>
              <p:cNvCxnSpPr/>
              <p:nvPr/>
            </p:nvCxnSpPr>
            <p:spPr>
              <a:xfrm>
                <a:off x="4268724" y="946340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6"/>
              <p:cNvCxnSpPr/>
              <p:nvPr/>
            </p:nvCxnSpPr>
            <p:spPr>
              <a:xfrm>
                <a:off x="4518660" y="946340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7"/>
              <p:cNvCxnSpPr/>
              <p:nvPr/>
            </p:nvCxnSpPr>
            <p:spPr>
              <a:xfrm>
                <a:off x="4771644" y="946340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8"/>
              <p:cNvCxnSpPr/>
              <p:nvPr/>
            </p:nvCxnSpPr>
            <p:spPr>
              <a:xfrm>
                <a:off x="5027676" y="946339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9"/>
              <p:cNvCxnSpPr/>
              <p:nvPr/>
            </p:nvCxnSpPr>
            <p:spPr>
              <a:xfrm>
                <a:off x="5280660" y="946339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20"/>
              <p:cNvCxnSpPr/>
              <p:nvPr/>
            </p:nvCxnSpPr>
            <p:spPr>
              <a:xfrm>
                <a:off x="5542788" y="946340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21"/>
              <p:cNvCxnSpPr/>
              <p:nvPr/>
            </p:nvCxnSpPr>
            <p:spPr>
              <a:xfrm>
                <a:off x="5795772" y="946340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22"/>
              <p:cNvCxnSpPr/>
              <p:nvPr/>
            </p:nvCxnSpPr>
            <p:spPr>
              <a:xfrm>
                <a:off x="6051804" y="946339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23"/>
              <p:cNvCxnSpPr/>
              <p:nvPr/>
            </p:nvCxnSpPr>
            <p:spPr>
              <a:xfrm>
                <a:off x="6304788" y="946339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4"/>
              <p:cNvCxnSpPr/>
              <p:nvPr/>
            </p:nvCxnSpPr>
            <p:spPr>
              <a:xfrm>
                <a:off x="6554724" y="946339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5"/>
              <p:cNvCxnSpPr/>
              <p:nvPr/>
            </p:nvCxnSpPr>
            <p:spPr>
              <a:xfrm>
                <a:off x="6807708" y="946339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6"/>
              <p:cNvCxnSpPr/>
              <p:nvPr/>
            </p:nvCxnSpPr>
            <p:spPr>
              <a:xfrm>
                <a:off x="7063740" y="946338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7"/>
              <p:cNvCxnSpPr/>
              <p:nvPr/>
            </p:nvCxnSpPr>
            <p:spPr>
              <a:xfrm>
                <a:off x="7316724" y="946338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8"/>
              <p:cNvCxnSpPr/>
              <p:nvPr/>
            </p:nvCxnSpPr>
            <p:spPr>
              <a:xfrm rot="5400000">
                <a:off x="5417819" y="-958663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9"/>
              <p:cNvCxnSpPr/>
              <p:nvPr/>
            </p:nvCxnSpPr>
            <p:spPr>
              <a:xfrm rot="5400000">
                <a:off x="5417819" y="-705679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30"/>
              <p:cNvCxnSpPr/>
              <p:nvPr/>
            </p:nvCxnSpPr>
            <p:spPr>
              <a:xfrm rot="5400000">
                <a:off x="5417820" y="-449647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31"/>
              <p:cNvCxnSpPr/>
              <p:nvPr/>
            </p:nvCxnSpPr>
            <p:spPr>
              <a:xfrm rot="5400000">
                <a:off x="5417820" y="-196663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32"/>
              <p:cNvCxnSpPr/>
              <p:nvPr/>
            </p:nvCxnSpPr>
            <p:spPr>
              <a:xfrm rot="5400000">
                <a:off x="5417820" y="53274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33"/>
              <p:cNvCxnSpPr/>
              <p:nvPr/>
            </p:nvCxnSpPr>
            <p:spPr>
              <a:xfrm rot="5400000">
                <a:off x="5417820" y="306258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4"/>
              <p:cNvCxnSpPr/>
              <p:nvPr/>
            </p:nvCxnSpPr>
            <p:spPr>
              <a:xfrm rot="5400000">
                <a:off x="5417821" y="562290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5"/>
              <p:cNvCxnSpPr/>
              <p:nvPr/>
            </p:nvCxnSpPr>
            <p:spPr>
              <a:xfrm rot="5400000">
                <a:off x="5417821" y="815274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6"/>
              <p:cNvCxnSpPr/>
              <p:nvPr/>
            </p:nvCxnSpPr>
            <p:spPr>
              <a:xfrm rot="5400000">
                <a:off x="5417820" y="1077402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7"/>
              <p:cNvCxnSpPr/>
              <p:nvPr/>
            </p:nvCxnSpPr>
            <p:spPr>
              <a:xfrm rot="5400000">
                <a:off x="5417820" y="1330386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8"/>
              <p:cNvCxnSpPr/>
              <p:nvPr/>
            </p:nvCxnSpPr>
            <p:spPr>
              <a:xfrm rot="5400000">
                <a:off x="5417821" y="1586418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9"/>
              <p:cNvCxnSpPr/>
              <p:nvPr/>
            </p:nvCxnSpPr>
            <p:spPr>
              <a:xfrm rot="5400000">
                <a:off x="5417821" y="1839402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40"/>
              <p:cNvCxnSpPr/>
              <p:nvPr/>
            </p:nvCxnSpPr>
            <p:spPr>
              <a:xfrm rot="5400000">
                <a:off x="5417821" y="2089338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41"/>
              <p:cNvCxnSpPr/>
              <p:nvPr/>
            </p:nvCxnSpPr>
            <p:spPr>
              <a:xfrm rot="5400000">
                <a:off x="5417821" y="2342322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42"/>
              <p:cNvCxnSpPr/>
              <p:nvPr/>
            </p:nvCxnSpPr>
            <p:spPr>
              <a:xfrm rot="5400000">
                <a:off x="5417822" y="2598354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43"/>
              <p:cNvCxnSpPr/>
              <p:nvPr/>
            </p:nvCxnSpPr>
            <p:spPr>
              <a:xfrm rot="5400000">
                <a:off x="5417822" y="2851338"/>
                <a:ext cx="0" cy="41584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组合 76"/>
          <p:cNvGrpSpPr/>
          <p:nvPr/>
        </p:nvGrpSpPr>
        <p:grpSpPr>
          <a:xfrm>
            <a:off x="297809" y="3101289"/>
            <a:ext cx="1769967" cy="1688659"/>
            <a:chOff x="6923272" y="1021874"/>
            <a:chExt cx="4232651" cy="4261599"/>
          </a:xfrm>
        </p:grpSpPr>
        <p:grpSp>
          <p:nvGrpSpPr>
            <p:cNvPr id="74" name="组合 77"/>
            <p:cNvGrpSpPr/>
            <p:nvPr/>
          </p:nvGrpSpPr>
          <p:grpSpPr>
            <a:xfrm>
              <a:off x="6997517" y="1125067"/>
              <a:ext cx="4158406" cy="4158406"/>
              <a:chOff x="3338617" y="946338"/>
              <a:chExt cx="4158406" cy="4158406"/>
            </a:xfrm>
          </p:grpSpPr>
          <p:cxnSp>
            <p:nvCxnSpPr>
              <p:cNvPr id="108" name="直接连接符 111"/>
              <p:cNvCxnSpPr/>
              <p:nvPr/>
            </p:nvCxnSpPr>
            <p:spPr>
              <a:xfrm>
                <a:off x="3506724" y="946341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12"/>
              <p:cNvCxnSpPr/>
              <p:nvPr/>
            </p:nvCxnSpPr>
            <p:spPr>
              <a:xfrm>
                <a:off x="3759708" y="946341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13"/>
              <p:cNvCxnSpPr/>
              <p:nvPr/>
            </p:nvCxnSpPr>
            <p:spPr>
              <a:xfrm>
                <a:off x="4015740" y="946340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4"/>
              <p:cNvCxnSpPr/>
              <p:nvPr/>
            </p:nvCxnSpPr>
            <p:spPr>
              <a:xfrm>
                <a:off x="4268724" y="946340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5"/>
              <p:cNvCxnSpPr/>
              <p:nvPr/>
            </p:nvCxnSpPr>
            <p:spPr>
              <a:xfrm>
                <a:off x="4518660" y="946340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6"/>
              <p:cNvCxnSpPr/>
              <p:nvPr/>
            </p:nvCxnSpPr>
            <p:spPr>
              <a:xfrm>
                <a:off x="4771644" y="946340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7"/>
              <p:cNvCxnSpPr/>
              <p:nvPr/>
            </p:nvCxnSpPr>
            <p:spPr>
              <a:xfrm>
                <a:off x="5027676" y="946339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8"/>
              <p:cNvCxnSpPr/>
              <p:nvPr/>
            </p:nvCxnSpPr>
            <p:spPr>
              <a:xfrm>
                <a:off x="5280660" y="946339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9"/>
              <p:cNvCxnSpPr/>
              <p:nvPr/>
            </p:nvCxnSpPr>
            <p:spPr>
              <a:xfrm>
                <a:off x="5542788" y="946340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20"/>
              <p:cNvCxnSpPr/>
              <p:nvPr/>
            </p:nvCxnSpPr>
            <p:spPr>
              <a:xfrm>
                <a:off x="5795772" y="946340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21"/>
              <p:cNvCxnSpPr/>
              <p:nvPr/>
            </p:nvCxnSpPr>
            <p:spPr>
              <a:xfrm>
                <a:off x="6051804" y="946339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22"/>
              <p:cNvCxnSpPr/>
              <p:nvPr/>
            </p:nvCxnSpPr>
            <p:spPr>
              <a:xfrm>
                <a:off x="6304788" y="946339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23"/>
              <p:cNvCxnSpPr/>
              <p:nvPr/>
            </p:nvCxnSpPr>
            <p:spPr>
              <a:xfrm>
                <a:off x="6554724" y="946339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4"/>
              <p:cNvCxnSpPr/>
              <p:nvPr/>
            </p:nvCxnSpPr>
            <p:spPr>
              <a:xfrm>
                <a:off x="6807708" y="946339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5"/>
              <p:cNvCxnSpPr/>
              <p:nvPr/>
            </p:nvCxnSpPr>
            <p:spPr>
              <a:xfrm>
                <a:off x="7063740" y="946338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6"/>
              <p:cNvCxnSpPr/>
              <p:nvPr/>
            </p:nvCxnSpPr>
            <p:spPr>
              <a:xfrm>
                <a:off x="7316724" y="946338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7"/>
              <p:cNvCxnSpPr/>
              <p:nvPr/>
            </p:nvCxnSpPr>
            <p:spPr>
              <a:xfrm rot="5400000">
                <a:off x="5417819" y="-958663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8"/>
              <p:cNvCxnSpPr/>
              <p:nvPr/>
            </p:nvCxnSpPr>
            <p:spPr>
              <a:xfrm rot="5400000">
                <a:off x="5417819" y="-705679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9"/>
              <p:cNvCxnSpPr/>
              <p:nvPr/>
            </p:nvCxnSpPr>
            <p:spPr>
              <a:xfrm rot="5400000">
                <a:off x="5417820" y="-449647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30"/>
              <p:cNvCxnSpPr/>
              <p:nvPr/>
            </p:nvCxnSpPr>
            <p:spPr>
              <a:xfrm rot="5400000">
                <a:off x="5417820" y="-196663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31"/>
              <p:cNvCxnSpPr/>
              <p:nvPr/>
            </p:nvCxnSpPr>
            <p:spPr>
              <a:xfrm rot="5400000">
                <a:off x="5417820" y="53274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32"/>
              <p:cNvCxnSpPr/>
              <p:nvPr/>
            </p:nvCxnSpPr>
            <p:spPr>
              <a:xfrm rot="5400000">
                <a:off x="5417820" y="306258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33"/>
              <p:cNvCxnSpPr/>
              <p:nvPr/>
            </p:nvCxnSpPr>
            <p:spPr>
              <a:xfrm rot="5400000">
                <a:off x="5417821" y="562290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4"/>
              <p:cNvCxnSpPr/>
              <p:nvPr/>
            </p:nvCxnSpPr>
            <p:spPr>
              <a:xfrm rot="5400000">
                <a:off x="5417821" y="815274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5"/>
              <p:cNvCxnSpPr/>
              <p:nvPr/>
            </p:nvCxnSpPr>
            <p:spPr>
              <a:xfrm rot="5400000">
                <a:off x="5417820" y="1077402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6"/>
              <p:cNvCxnSpPr/>
              <p:nvPr/>
            </p:nvCxnSpPr>
            <p:spPr>
              <a:xfrm rot="5400000">
                <a:off x="5417820" y="1330386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7"/>
              <p:cNvCxnSpPr/>
              <p:nvPr/>
            </p:nvCxnSpPr>
            <p:spPr>
              <a:xfrm rot="5400000">
                <a:off x="5417821" y="1586418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8"/>
              <p:cNvCxnSpPr/>
              <p:nvPr/>
            </p:nvCxnSpPr>
            <p:spPr>
              <a:xfrm rot="5400000">
                <a:off x="5417821" y="1839402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9"/>
              <p:cNvCxnSpPr/>
              <p:nvPr/>
            </p:nvCxnSpPr>
            <p:spPr>
              <a:xfrm rot="5400000">
                <a:off x="5417821" y="2089338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40"/>
              <p:cNvCxnSpPr/>
              <p:nvPr/>
            </p:nvCxnSpPr>
            <p:spPr>
              <a:xfrm rot="5400000">
                <a:off x="5417821" y="2342322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41"/>
              <p:cNvCxnSpPr/>
              <p:nvPr/>
            </p:nvCxnSpPr>
            <p:spPr>
              <a:xfrm rot="5400000">
                <a:off x="5417822" y="2598354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42"/>
              <p:cNvCxnSpPr/>
              <p:nvPr/>
            </p:nvCxnSpPr>
            <p:spPr>
              <a:xfrm rot="5400000">
                <a:off x="5417822" y="2851338"/>
                <a:ext cx="0" cy="4158403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8"/>
            <p:cNvGrpSpPr/>
            <p:nvPr/>
          </p:nvGrpSpPr>
          <p:grpSpPr>
            <a:xfrm>
              <a:off x="6923272" y="1021874"/>
              <a:ext cx="4158406" cy="4158406"/>
              <a:chOff x="3338617" y="946338"/>
              <a:chExt cx="4158406" cy="4158406"/>
            </a:xfrm>
          </p:grpSpPr>
          <p:cxnSp>
            <p:nvCxnSpPr>
              <p:cNvPr id="76" name="直接连接符 79"/>
              <p:cNvCxnSpPr/>
              <p:nvPr/>
            </p:nvCxnSpPr>
            <p:spPr>
              <a:xfrm>
                <a:off x="3506724" y="946341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80"/>
              <p:cNvCxnSpPr/>
              <p:nvPr/>
            </p:nvCxnSpPr>
            <p:spPr>
              <a:xfrm>
                <a:off x="3759708" y="946341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81"/>
              <p:cNvCxnSpPr/>
              <p:nvPr/>
            </p:nvCxnSpPr>
            <p:spPr>
              <a:xfrm>
                <a:off x="4015740" y="946340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82"/>
              <p:cNvCxnSpPr/>
              <p:nvPr/>
            </p:nvCxnSpPr>
            <p:spPr>
              <a:xfrm>
                <a:off x="4268724" y="946340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83"/>
              <p:cNvCxnSpPr/>
              <p:nvPr/>
            </p:nvCxnSpPr>
            <p:spPr>
              <a:xfrm>
                <a:off x="4518660" y="946340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4"/>
              <p:cNvCxnSpPr/>
              <p:nvPr/>
            </p:nvCxnSpPr>
            <p:spPr>
              <a:xfrm>
                <a:off x="4771644" y="946340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5"/>
              <p:cNvCxnSpPr/>
              <p:nvPr/>
            </p:nvCxnSpPr>
            <p:spPr>
              <a:xfrm>
                <a:off x="5027676" y="946339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6"/>
              <p:cNvCxnSpPr/>
              <p:nvPr/>
            </p:nvCxnSpPr>
            <p:spPr>
              <a:xfrm>
                <a:off x="5280660" y="946339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7"/>
              <p:cNvCxnSpPr/>
              <p:nvPr/>
            </p:nvCxnSpPr>
            <p:spPr>
              <a:xfrm>
                <a:off x="5542788" y="946340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8"/>
              <p:cNvCxnSpPr/>
              <p:nvPr/>
            </p:nvCxnSpPr>
            <p:spPr>
              <a:xfrm>
                <a:off x="5795772" y="946340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9"/>
              <p:cNvCxnSpPr/>
              <p:nvPr/>
            </p:nvCxnSpPr>
            <p:spPr>
              <a:xfrm>
                <a:off x="6051804" y="946339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90"/>
              <p:cNvCxnSpPr/>
              <p:nvPr/>
            </p:nvCxnSpPr>
            <p:spPr>
              <a:xfrm>
                <a:off x="6304788" y="946339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91"/>
              <p:cNvCxnSpPr/>
              <p:nvPr/>
            </p:nvCxnSpPr>
            <p:spPr>
              <a:xfrm>
                <a:off x="6554724" y="946339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92"/>
              <p:cNvCxnSpPr/>
              <p:nvPr/>
            </p:nvCxnSpPr>
            <p:spPr>
              <a:xfrm>
                <a:off x="6807708" y="946339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93"/>
              <p:cNvCxnSpPr/>
              <p:nvPr/>
            </p:nvCxnSpPr>
            <p:spPr>
              <a:xfrm>
                <a:off x="7063740" y="946338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4"/>
              <p:cNvCxnSpPr/>
              <p:nvPr/>
            </p:nvCxnSpPr>
            <p:spPr>
              <a:xfrm>
                <a:off x="7316724" y="946338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5"/>
              <p:cNvCxnSpPr/>
              <p:nvPr/>
            </p:nvCxnSpPr>
            <p:spPr>
              <a:xfrm rot="5400000">
                <a:off x="5417819" y="-958663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6"/>
              <p:cNvCxnSpPr/>
              <p:nvPr/>
            </p:nvCxnSpPr>
            <p:spPr>
              <a:xfrm rot="5400000">
                <a:off x="5417819" y="-705679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7"/>
              <p:cNvCxnSpPr/>
              <p:nvPr/>
            </p:nvCxnSpPr>
            <p:spPr>
              <a:xfrm rot="5400000">
                <a:off x="5417820" y="-449647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8"/>
              <p:cNvCxnSpPr/>
              <p:nvPr/>
            </p:nvCxnSpPr>
            <p:spPr>
              <a:xfrm rot="5400000">
                <a:off x="5417820" y="-196663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9"/>
              <p:cNvCxnSpPr/>
              <p:nvPr/>
            </p:nvCxnSpPr>
            <p:spPr>
              <a:xfrm rot="5400000">
                <a:off x="5417820" y="53274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100"/>
              <p:cNvCxnSpPr/>
              <p:nvPr/>
            </p:nvCxnSpPr>
            <p:spPr>
              <a:xfrm rot="5400000">
                <a:off x="5417820" y="306258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101"/>
              <p:cNvCxnSpPr/>
              <p:nvPr/>
            </p:nvCxnSpPr>
            <p:spPr>
              <a:xfrm rot="5400000">
                <a:off x="5417821" y="562290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102"/>
              <p:cNvCxnSpPr/>
              <p:nvPr/>
            </p:nvCxnSpPr>
            <p:spPr>
              <a:xfrm rot="5400000">
                <a:off x="5417821" y="815274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103"/>
              <p:cNvCxnSpPr/>
              <p:nvPr/>
            </p:nvCxnSpPr>
            <p:spPr>
              <a:xfrm rot="5400000">
                <a:off x="5417820" y="1077402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4"/>
              <p:cNvCxnSpPr/>
              <p:nvPr/>
            </p:nvCxnSpPr>
            <p:spPr>
              <a:xfrm rot="5400000">
                <a:off x="5417820" y="1330386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5"/>
              <p:cNvCxnSpPr/>
              <p:nvPr/>
            </p:nvCxnSpPr>
            <p:spPr>
              <a:xfrm rot="5400000">
                <a:off x="5417821" y="1586418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6"/>
              <p:cNvCxnSpPr/>
              <p:nvPr/>
            </p:nvCxnSpPr>
            <p:spPr>
              <a:xfrm rot="5400000">
                <a:off x="5417821" y="1839402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7"/>
              <p:cNvCxnSpPr/>
              <p:nvPr/>
            </p:nvCxnSpPr>
            <p:spPr>
              <a:xfrm rot="5400000">
                <a:off x="5417821" y="2089338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8"/>
              <p:cNvCxnSpPr/>
              <p:nvPr/>
            </p:nvCxnSpPr>
            <p:spPr>
              <a:xfrm rot="5400000">
                <a:off x="5417821" y="2342322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9"/>
              <p:cNvCxnSpPr/>
              <p:nvPr/>
            </p:nvCxnSpPr>
            <p:spPr>
              <a:xfrm rot="5400000">
                <a:off x="5417822" y="2598354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10"/>
              <p:cNvCxnSpPr/>
              <p:nvPr/>
            </p:nvCxnSpPr>
            <p:spPr>
              <a:xfrm rot="5400000">
                <a:off x="5417822" y="2851338"/>
                <a:ext cx="0" cy="415840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0" name="下箭头 143"/>
          <p:cNvSpPr/>
          <p:nvPr/>
        </p:nvSpPr>
        <p:spPr>
          <a:xfrm rot="16200000">
            <a:off x="2011631" y="3718130"/>
            <a:ext cx="817774" cy="44625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753093" y="5741656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图</a:t>
            </a:r>
            <a:r>
              <a:rPr lang="en-US" altLang="zh-CN" dirty="0" smtClean="0"/>
              <a:t>1. </a:t>
            </a:r>
            <a:r>
              <a:rPr lang="zh-CN" altLang="en-US" dirty="0" smtClean="0"/>
              <a:t>不同丝网夹角下</a:t>
            </a:r>
            <a:r>
              <a:rPr lang="en-US" altLang="zh-CN" dirty="0" smtClean="0"/>
              <a:t>IBF</a:t>
            </a:r>
            <a:endParaRPr lang="zh-CN" alt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580961" y="1322187"/>
            <a:ext cx="8643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chemeClr val="accent2">
                    <a:lumMod val="75000"/>
                  </a:schemeClr>
                </a:solidFill>
              </a:rPr>
              <a:t>模拟给出，离子反馈受上下层丝网角度、丝</a:t>
            </a:r>
            <a:r>
              <a:rPr lang="zh-CN" altLang="en-US" sz="2200" dirty="0" smtClean="0">
                <a:solidFill>
                  <a:schemeClr val="accent2">
                    <a:lumMod val="75000"/>
                  </a:schemeClr>
                </a:solidFill>
              </a:rPr>
              <a:t>网</a:t>
            </a:r>
            <a:r>
              <a:rPr lang="zh-CN" altLang="en-US" sz="2200" dirty="0">
                <a:solidFill>
                  <a:schemeClr val="accent2">
                    <a:lumMod val="75000"/>
                  </a:schemeClr>
                </a:solidFill>
              </a:rPr>
              <a:t>目数</a:t>
            </a:r>
            <a:r>
              <a:rPr lang="zh-CN" altLang="en-US" sz="2200" dirty="0" smtClean="0">
                <a:solidFill>
                  <a:schemeClr val="accent2">
                    <a:lumMod val="75000"/>
                  </a:schemeClr>
                </a:solidFill>
              </a:rPr>
              <a:t>、</a:t>
            </a:r>
            <a:r>
              <a:rPr lang="zh-CN" altLang="en-US" sz="2200" dirty="0" smtClean="0">
                <a:solidFill>
                  <a:schemeClr val="accent2">
                    <a:lumMod val="75000"/>
                  </a:schemeClr>
                </a:solidFill>
              </a:rPr>
              <a:t>气隙大小影响</a:t>
            </a:r>
            <a:endParaRPr lang="zh-CN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6" name="Picture 14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41" y="2697024"/>
            <a:ext cx="3507374" cy="3044632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399153" y="5664870"/>
            <a:ext cx="2911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002060"/>
                </a:solidFill>
              </a:rPr>
              <a:t>上下丝网交</a:t>
            </a:r>
            <a:r>
              <a:rPr lang="zh-CN" altLang="en-US" sz="2000" dirty="0" smtClean="0">
                <a:solidFill>
                  <a:srgbClr val="002060"/>
                </a:solidFill>
              </a:rPr>
              <a:t>叉</a:t>
            </a:r>
            <a:r>
              <a:rPr lang="en-US" altLang="zh-CN" sz="2000" dirty="0" smtClean="0">
                <a:solidFill>
                  <a:srgbClr val="002060"/>
                </a:solidFill>
              </a:rPr>
              <a:t>,</a:t>
            </a:r>
            <a:r>
              <a:rPr lang="en-US" altLang="zh-CN" sz="2000" dirty="0" smtClean="0">
                <a:solidFill>
                  <a:srgbClr val="002060"/>
                </a:solidFill>
              </a:rPr>
              <a:t>IBF</a:t>
            </a:r>
            <a:r>
              <a:rPr lang="zh-CN" altLang="en-US" sz="2000" dirty="0" smtClean="0">
                <a:solidFill>
                  <a:srgbClr val="002060"/>
                </a:solidFill>
              </a:rPr>
              <a:t>更低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zh-CN" altLang="en-US" b="1" dirty="0" smtClean="0"/>
              <a:t>离子反馈</a:t>
            </a:r>
            <a:r>
              <a:rPr lang="en-US" altLang="zh-CN" b="1" dirty="0" smtClean="0"/>
              <a:t>(IBF)</a:t>
            </a:r>
            <a:r>
              <a:rPr lang="zh-CN" altLang="en-US" b="1" dirty="0" smtClean="0"/>
              <a:t>优化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17544"/>
            <a:ext cx="3886200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zh-CN" altLang="en-US" dirty="0" smtClean="0"/>
              <a:t>丝网目数</a:t>
            </a:r>
            <a:r>
              <a:rPr lang="en-US" altLang="zh-CN" dirty="0" smtClean="0"/>
              <a:t>(LPI)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1617544"/>
            <a:ext cx="3886200" cy="4351338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zh-CN" altLang="en-US" dirty="0" smtClean="0"/>
              <a:t>预放大</a:t>
            </a:r>
            <a:r>
              <a:rPr lang="en-US" altLang="zh-CN" dirty="0" smtClean="0"/>
              <a:t>(PA)</a:t>
            </a:r>
            <a:r>
              <a:rPr lang="zh-CN" altLang="en-US" dirty="0" smtClean="0"/>
              <a:t>气隙宽度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62331"/>
            <a:ext cx="3504494" cy="306176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221747"/>
            <a:ext cx="3618794" cy="31429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8650" y="5355530"/>
            <a:ext cx="265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2060"/>
                </a:solidFill>
              </a:rPr>
              <a:t>丝</a:t>
            </a:r>
            <a:r>
              <a:rPr lang="zh-CN" altLang="en-US" sz="2000" dirty="0" smtClean="0">
                <a:solidFill>
                  <a:srgbClr val="002060"/>
                </a:solidFill>
              </a:rPr>
              <a:t>网目数高</a:t>
            </a:r>
            <a:r>
              <a:rPr lang="en-US" altLang="zh-CN" sz="2000" dirty="0" smtClean="0">
                <a:solidFill>
                  <a:srgbClr val="002060"/>
                </a:solidFill>
              </a:rPr>
              <a:t>,IBF</a:t>
            </a:r>
            <a:r>
              <a:rPr lang="zh-CN" altLang="en-US" sz="2000" dirty="0" smtClean="0">
                <a:solidFill>
                  <a:srgbClr val="002060"/>
                </a:solidFill>
              </a:rPr>
              <a:t>更低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5494" y="5352035"/>
            <a:ext cx="2597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2060"/>
                </a:solidFill>
              </a:rPr>
              <a:t>PA</a:t>
            </a:r>
            <a:r>
              <a:rPr lang="zh-CN" altLang="en-US" sz="2000" dirty="0" smtClean="0">
                <a:solidFill>
                  <a:srgbClr val="002060"/>
                </a:solidFill>
              </a:rPr>
              <a:t>气隙宽，</a:t>
            </a:r>
            <a:r>
              <a:rPr lang="en-US" altLang="zh-CN" sz="2000" dirty="0" smtClean="0">
                <a:solidFill>
                  <a:srgbClr val="002060"/>
                </a:solidFill>
              </a:rPr>
              <a:t>IBF</a:t>
            </a:r>
            <a:r>
              <a:rPr lang="zh-CN" altLang="en-US" sz="2000" dirty="0" smtClean="0">
                <a:solidFill>
                  <a:srgbClr val="002060"/>
                </a:solidFill>
              </a:rPr>
              <a:t>更低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0898" y="5915970"/>
            <a:ext cx="2405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2060"/>
                </a:solidFill>
              </a:rPr>
              <a:t>PA</a:t>
            </a:r>
            <a:r>
              <a:rPr lang="zh-CN" altLang="en-US" sz="2000" dirty="0" smtClean="0">
                <a:solidFill>
                  <a:srgbClr val="002060"/>
                </a:solidFill>
              </a:rPr>
              <a:t>电压低</a:t>
            </a:r>
            <a:r>
              <a:rPr lang="en-US" altLang="zh-CN" sz="2000" dirty="0" smtClean="0">
                <a:solidFill>
                  <a:srgbClr val="002060"/>
                </a:solidFill>
              </a:rPr>
              <a:t>,IBF</a:t>
            </a:r>
            <a:r>
              <a:rPr lang="zh-CN" altLang="en-US" sz="2000" dirty="0" smtClean="0">
                <a:solidFill>
                  <a:srgbClr val="002060"/>
                </a:solidFill>
              </a:rPr>
              <a:t>更</a:t>
            </a:r>
            <a:r>
              <a:rPr lang="zh-CN" altLang="en-US" sz="2000" dirty="0" smtClean="0">
                <a:solidFill>
                  <a:srgbClr val="002060"/>
                </a:solidFill>
              </a:rPr>
              <a:t>低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zh-CN" altLang="en-US" b="1" dirty="0"/>
              <a:t>离子反馈</a:t>
            </a:r>
            <a:r>
              <a:rPr lang="en-US" altLang="zh-CN" b="1" dirty="0"/>
              <a:t>(IBF)</a:t>
            </a:r>
            <a:r>
              <a:rPr lang="zh-CN" altLang="en-US" b="1" dirty="0"/>
              <a:t>优化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561975"/>
          </a:xfrm>
        </p:spPr>
        <p:txBody>
          <a:bodyPr/>
          <a:lstStyle/>
          <a:p>
            <a:r>
              <a:rPr lang="zh-CN" altLang="en-US" dirty="0"/>
              <a:t>总</a:t>
            </a:r>
            <a:r>
              <a:rPr lang="zh-CN" altLang="en-US" dirty="0" smtClean="0"/>
              <a:t>结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781039" y="2906097"/>
                <a:ext cx="3173176" cy="2492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IBF</a:t>
                </a:r>
                <a:r>
                  <a:rPr lang="zh-CN" altLang="en-US" sz="2400" dirty="0" smtClean="0"/>
                  <a:t>最低为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altLang="zh-CN" sz="2400" dirty="0" smtClean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/>
                  <a:t>丝</a:t>
                </a:r>
                <a:r>
                  <a:rPr lang="zh-CN" altLang="en-US" sz="2000" dirty="0" smtClean="0"/>
                  <a:t>网交</a:t>
                </a:r>
                <a:r>
                  <a:rPr lang="zh-CN" altLang="en-US" sz="2000" dirty="0" smtClean="0"/>
                  <a:t>叉</a:t>
                </a:r>
                <a:endParaRPr lang="en-US" altLang="zh-CN" sz="2000" dirty="0" smtClean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 smtClean="0"/>
                  <a:t>降低</a:t>
                </a:r>
                <a:r>
                  <a:rPr lang="zh-CN" altLang="en-US" sz="2000" dirty="0"/>
                  <a:t>预放</a:t>
                </a:r>
                <a:r>
                  <a:rPr lang="zh-CN" altLang="en-US" sz="2000" dirty="0" smtClean="0"/>
                  <a:t>大</a:t>
                </a:r>
                <a:r>
                  <a:rPr lang="en-US" altLang="zh-CN" sz="2000" dirty="0" smtClean="0"/>
                  <a:t>(PA)</a:t>
                </a:r>
                <a:r>
                  <a:rPr lang="zh-CN" altLang="en-US" sz="2000" dirty="0" smtClean="0"/>
                  <a:t>电压</a:t>
                </a:r>
                <a:endParaRPr lang="en-US" altLang="zh-CN" sz="2000" dirty="0" smtClean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/>
                  <a:t>增</a:t>
                </a:r>
                <a:r>
                  <a:rPr lang="zh-CN" altLang="en-US" sz="2000" dirty="0" smtClean="0"/>
                  <a:t>大预放大</a:t>
                </a:r>
                <a:r>
                  <a:rPr lang="en-US" altLang="zh-CN" sz="2000" dirty="0" smtClean="0"/>
                  <a:t>(PA)</a:t>
                </a:r>
                <a:r>
                  <a:rPr lang="zh-CN" altLang="en-US" sz="2000" dirty="0" smtClean="0"/>
                  <a:t>气隙</a:t>
                </a:r>
                <a:endParaRPr lang="en-US" altLang="zh-CN" sz="2000" dirty="0" smtClean="0"/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/>
                  <a:t>提</a:t>
                </a:r>
                <a:r>
                  <a:rPr lang="zh-CN" altLang="en-US" sz="2000" dirty="0" smtClean="0"/>
                  <a:t>高丝网目数</a:t>
                </a:r>
                <a:endParaRPr lang="en-US" altLang="zh-CN" sz="2000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039" y="2906097"/>
                <a:ext cx="3173176" cy="2492990"/>
              </a:xfrm>
              <a:prstGeom prst="rect">
                <a:avLst/>
              </a:prstGeom>
              <a:blipFill>
                <a:blip r:embed="rId3"/>
                <a:stretch>
                  <a:fillRect l="-2495" b="-14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" y="2091699"/>
            <a:ext cx="4829577" cy="43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"/>
            <a:ext cx="7886700" cy="1325563"/>
          </a:xfrm>
        </p:spPr>
        <p:txBody>
          <a:bodyPr/>
          <a:lstStyle/>
          <a:p>
            <a:r>
              <a:rPr lang="zh-CN" altLang="en-US" b="1" dirty="0" smtClean="0"/>
              <a:t>长时间稳定性</a:t>
            </a:r>
            <a:endParaRPr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0006"/>
                <a:ext cx="7886700" cy="448627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chemeClr val="bg2">
                        <a:lumMod val="10000"/>
                      </a:schemeClr>
                    </a:solidFill>
                  </a:rPr>
                  <a:t>DMM</a:t>
                </a:r>
                <a:r>
                  <a:rPr lang="zh-CN" alt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：</a:t>
                </a:r>
                <a:r>
                  <a:rPr lang="en-US" altLang="zh-CN" dirty="0" smtClean="0">
                    <a:solidFill>
                      <a:schemeClr val="bg2">
                        <a:lumMod val="10000"/>
                      </a:schemeClr>
                    </a:solidFill>
                  </a:rPr>
                  <a:t>240μm-45°-LPI 640  </a:t>
                </a:r>
                <a:r>
                  <a:rPr lang="zh-CN" alt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增益</a:t>
                </a:r>
                <a:r>
                  <a:rPr lang="en-US" altLang="zh-CN" dirty="0" smtClean="0">
                    <a:solidFill>
                      <a:schemeClr val="bg2">
                        <a:lumMod val="10000"/>
                      </a:schemeClr>
                    </a:solidFill>
                  </a:rPr>
                  <a:t>~5000</a:t>
                </a:r>
                <a:r>
                  <a:rPr lang="en-US" altLang="zh-CN" dirty="0" smtClean="0">
                    <a:solidFill>
                      <a:schemeClr val="bg2">
                        <a:lumMod val="1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zh-CN" alt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光机</a:t>
                </a:r>
                <a:endParaRPr lang="en-US" altLang="zh-CN" dirty="0" smtClean="0">
                  <a:solidFill>
                    <a:schemeClr val="bg2">
                      <a:lumMod val="1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chemeClr val="bg2">
                        <a:lumMod val="10000"/>
                      </a:schemeClr>
                    </a:solidFill>
                  </a:rPr>
                  <a:t>	   </a:t>
                </a:r>
                <a:r>
                  <a:rPr lang="zh-CN" alt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时</a:t>
                </a:r>
                <a:r>
                  <a:rPr lang="zh-CN" altLang="en-US" dirty="0" smtClean="0">
                    <a:solidFill>
                      <a:schemeClr val="bg2">
                        <a:lumMod val="10000"/>
                      </a:schemeClr>
                    </a:solidFill>
                  </a:rPr>
                  <a:t>长</a:t>
                </a:r>
                <a:r>
                  <a:rPr lang="en-US" altLang="zh-CN" dirty="0" smtClean="0">
                    <a:solidFill>
                      <a:schemeClr val="bg2">
                        <a:lumMod val="10000"/>
                      </a:schemeClr>
                    </a:solidFill>
                  </a:rPr>
                  <a:t>~24h</a:t>
                </a:r>
              </a:p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rgbClr val="C00000"/>
                    </a:solidFill>
                  </a:rPr>
                  <a:t> </a:t>
                </a:r>
                <a:endParaRPr lang="zh-CN" altLang="en-US" dirty="0">
                  <a:solidFill>
                    <a:srgbClr val="C00000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0006"/>
                <a:ext cx="7886700" cy="4486274"/>
              </a:xfrm>
              <a:blipFill>
                <a:blip r:embed="rId3"/>
                <a:stretch>
                  <a:fillRect l="-1546" t="-24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9" y="2624902"/>
            <a:ext cx="4763987" cy="120623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815035" y="2671071"/>
            <a:ext cx="379863" cy="40460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9" y="4020186"/>
            <a:ext cx="4776865" cy="129456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112114" y="4227697"/>
            <a:ext cx="485869" cy="47978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6627" y="2814723"/>
            <a:ext cx="954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PA 650V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10022" y="4459310"/>
            <a:ext cx="954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PA 550V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226800" y="2440238"/>
                <a:ext cx="11544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dirty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sz="2400" dirty="0" smtClean="0"/>
                  <a:t>50nA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800" y="2440238"/>
                <a:ext cx="1154483" cy="461665"/>
              </a:xfrm>
              <a:prstGeom prst="rect">
                <a:avLst/>
              </a:prstGeom>
              <a:blipFill>
                <a:blip r:embed="rId6"/>
                <a:stretch>
                  <a:fillRect l="-1053" t="-10526" r="-6842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540568" y="3876691"/>
                <a:ext cx="1168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i="1" dirty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altLang="zh-CN" sz="2400" dirty="0" smtClean="0"/>
                  <a:t>0nA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568" y="3876691"/>
                <a:ext cx="1168910" cy="461665"/>
              </a:xfrm>
              <a:prstGeom prst="rect">
                <a:avLst/>
              </a:prstGeom>
              <a:blipFill>
                <a:blip r:embed="rId7"/>
                <a:stretch>
                  <a:fillRect l="-1563" t="-10526" r="-6250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342054" y="5812612"/>
                <a:ext cx="26377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累计计数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4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zh-CN" alt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054" y="5812612"/>
                <a:ext cx="2637773" cy="461665"/>
              </a:xfrm>
              <a:prstGeom prst="rect">
                <a:avLst/>
              </a:prstGeom>
              <a:blipFill>
                <a:blip r:embed="rId8"/>
                <a:stretch>
                  <a:fillRect l="-3464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60" y="2116434"/>
            <a:ext cx="3891910" cy="33012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93362" y="569787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2012 </a:t>
            </a:r>
            <a:r>
              <a:rPr lang="en-US" altLang="zh-CN" dirty="0"/>
              <a:t>JINST 7 C06009</a:t>
            </a:r>
            <a:endParaRPr lang="zh-CN" alt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665146" y="3807844"/>
            <a:ext cx="3012657" cy="114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008786" y="3663496"/>
            <a:ext cx="12700" cy="1371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1762307" y="5263608"/>
            <a:ext cx="228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图</a:t>
            </a:r>
            <a:r>
              <a:rPr lang="en-US" altLang="zh-CN" dirty="0" smtClean="0"/>
              <a:t>1. </a:t>
            </a:r>
            <a:r>
              <a:rPr lang="zh-CN" altLang="en-US" dirty="0" smtClean="0"/>
              <a:t>长时间阳极电流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6240022" y="5258639"/>
            <a:ext cx="362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图</a:t>
            </a:r>
            <a:r>
              <a:rPr lang="en-US" altLang="zh-CN" dirty="0" smtClean="0"/>
              <a:t>2. MMGEM</a:t>
            </a:r>
            <a:r>
              <a:rPr lang="zh-CN" altLang="en-US" dirty="0" smtClean="0"/>
              <a:t>打火率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0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altLang="zh-CN" b="1" dirty="0" smtClean="0"/>
              <a:t>TMM</a:t>
            </a:r>
            <a:r>
              <a:rPr lang="zh-CN" altLang="en-US" b="1" dirty="0"/>
              <a:t>研制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1053773"/>
          </a:xfrm>
        </p:spPr>
        <p:txBody>
          <a:bodyPr/>
          <a:lstStyle/>
          <a:p>
            <a:r>
              <a:rPr lang="en-US" altLang="zh-CN" dirty="0" smtClean="0"/>
              <a:t>TMM: Triple</a:t>
            </a:r>
            <a:r>
              <a:rPr lang="en-US" altLang="zh-CN" dirty="0"/>
              <a:t> Micro-Mesh gaseous structure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 smtClean="0"/>
              <a:t>结构与制作过程与</a:t>
            </a:r>
            <a:r>
              <a:rPr lang="en-US" altLang="zh-CN" dirty="0" smtClean="0"/>
              <a:t>DMM</a:t>
            </a:r>
            <a:r>
              <a:rPr lang="zh-CN" altLang="en-US" dirty="0" smtClean="0"/>
              <a:t>类似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0" y="2783121"/>
            <a:ext cx="5801649" cy="242607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66359" y="3836894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~0.24mm</a:t>
            </a:r>
            <a:endParaRPr lang="zh-CN" alt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566359" y="4305909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~0.24mm</a:t>
            </a:r>
            <a:endParaRPr lang="zh-CN" alt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589584" y="4644463"/>
            <a:ext cx="978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~0.12mm</a:t>
            </a:r>
            <a:endParaRPr lang="zh-CN" alt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620862" y="3218049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~</a:t>
            </a:r>
            <a:r>
              <a:rPr lang="en-US" altLang="zh-CN" sz="1600" dirty="0"/>
              <a:t>3-5mm</a:t>
            </a:r>
            <a:endParaRPr lang="zh-CN" altLang="en-US" sz="1350" dirty="0"/>
          </a:p>
        </p:txBody>
      </p:sp>
      <p:sp>
        <p:nvSpPr>
          <p:cNvPr id="32" name="TextBox 31"/>
          <p:cNvSpPr txBox="1"/>
          <p:nvPr/>
        </p:nvSpPr>
        <p:spPr>
          <a:xfrm>
            <a:off x="628650" y="5413958"/>
            <a:ext cx="6750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三层丝</a:t>
            </a:r>
            <a:r>
              <a:rPr lang="zh-CN" altLang="en-US" sz="2000" dirty="0" smtClean="0"/>
              <a:t>网进</a:t>
            </a:r>
            <a:r>
              <a:rPr lang="zh-CN" altLang="en-US" sz="2000" dirty="0" smtClean="0"/>
              <a:t>一步发扬了多层丝网的优</a:t>
            </a:r>
            <a:r>
              <a:rPr lang="zh-CN" altLang="en-US" sz="2000" dirty="0" smtClean="0"/>
              <a:t>点，</a:t>
            </a:r>
            <a:endParaRPr lang="en-US" altLang="zh-CN" sz="2000" dirty="0" smtClean="0"/>
          </a:p>
          <a:p>
            <a:r>
              <a:rPr lang="en-US" altLang="zh-CN" sz="2000" dirty="0" smtClean="0"/>
              <a:t>	</a:t>
            </a:r>
            <a:r>
              <a:rPr lang="zh-CN" altLang="en-US" sz="2000" dirty="0"/>
              <a:t>并且</a:t>
            </a:r>
            <a:r>
              <a:rPr lang="zh-CN" altLang="en-US" sz="2000" dirty="0" smtClean="0"/>
              <a:t>为</a:t>
            </a:r>
            <a:r>
              <a:rPr lang="zh-CN" altLang="en-US" sz="2000" dirty="0" smtClean="0"/>
              <a:t>各气隙工作电压的设置带来了更多的可能性</a:t>
            </a:r>
            <a:endParaRPr lang="zh-CN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684283" y="3329960"/>
            <a:ext cx="3071675" cy="506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进一步提高增益，压低</a:t>
            </a:r>
            <a:r>
              <a:rPr lang="en-US" altLang="zh-CN" sz="2000" dirty="0" smtClean="0"/>
              <a:t>IBF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558155" y="3951825"/>
            <a:ext cx="511571" cy="283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109634" y="3874136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2">
                    <a:lumMod val="75000"/>
                  </a:schemeClr>
                </a:solidFill>
              </a:rPr>
              <a:t>可见光气体光电倍增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</a:rPr>
              <a:t>管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" y="36759"/>
            <a:ext cx="7886700" cy="1325563"/>
          </a:xfrm>
        </p:spPr>
        <p:txBody>
          <a:bodyPr/>
          <a:lstStyle/>
          <a:p>
            <a:r>
              <a:rPr lang="zh-CN" altLang="en-US" b="1" dirty="0" smtClean="0"/>
              <a:t>增益与能量分辨</a:t>
            </a:r>
            <a:endParaRPr lang="zh-CN" alt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28650" y="5250032"/>
                <a:ext cx="42291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dirty="0" smtClean="0">
                    <a:solidFill>
                      <a:srgbClr val="002060"/>
                    </a:solidFill>
                  </a:rPr>
                  <a:t>增益最高为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zh-CN" sz="2400" dirty="0" smtClean="0">
                  <a:solidFill>
                    <a:srgbClr val="00206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400" dirty="0" smtClean="0">
                    <a:solidFill>
                      <a:srgbClr val="002060"/>
                    </a:solidFill>
                  </a:rPr>
                  <a:t>能量分辨率可稳定在</a:t>
                </a:r>
                <a:r>
                  <a:rPr lang="en-US" altLang="zh-CN" sz="2400" dirty="0" smtClean="0">
                    <a:solidFill>
                      <a:srgbClr val="002060"/>
                    </a:solidFill>
                  </a:rPr>
                  <a:t>~21</a:t>
                </a:r>
                <a:r>
                  <a:rPr lang="en-US" altLang="zh-CN" sz="2400" dirty="0" smtClean="0">
                    <a:solidFill>
                      <a:srgbClr val="002060"/>
                    </a:solidFill>
                  </a:rPr>
                  <a:t>%</a:t>
                </a:r>
                <a:endParaRPr lang="en-US" altLang="zh-CN" sz="2400" dirty="0" smtClean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250032"/>
                <a:ext cx="4229100" cy="1200329"/>
              </a:xfrm>
              <a:prstGeom prst="rect">
                <a:avLst/>
              </a:prstGeom>
              <a:blipFill>
                <a:blip r:embed="rId3"/>
                <a:stretch>
                  <a:fillRect l="-1873" b="-65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flipH="1">
            <a:off x="529589" y="4947695"/>
            <a:ext cx="408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图</a:t>
            </a:r>
            <a:r>
              <a:rPr lang="en-US" altLang="zh-CN" dirty="0" smtClean="0"/>
              <a:t>1. </a:t>
            </a:r>
            <a:r>
              <a:rPr lang="zh-CN" altLang="en-US" dirty="0" smtClean="0"/>
              <a:t>三级放大</a:t>
            </a:r>
            <a:r>
              <a:rPr lang="en-US" altLang="zh-CN" dirty="0" smtClean="0"/>
              <a:t>(SA)</a:t>
            </a:r>
            <a:r>
              <a:rPr lang="zh-CN" altLang="en-US" dirty="0" smtClean="0"/>
              <a:t>固定在</a:t>
            </a:r>
            <a:r>
              <a:rPr lang="en-US" altLang="zh-CN" dirty="0" smtClean="0"/>
              <a:t>240V</a:t>
            </a:r>
            <a:r>
              <a:rPr lang="zh-CN" altLang="en-US" dirty="0" smtClean="0"/>
              <a:t>时的增益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flipH="1">
                <a:off x="5535930" y="4944617"/>
                <a:ext cx="2352040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图</a:t>
                </a:r>
                <a:r>
                  <a:rPr lang="en-US" altLang="zh-CN" dirty="0"/>
                  <a:t>2</a:t>
                </a:r>
                <a:r>
                  <a:rPr lang="en-US" altLang="zh-CN" dirty="0" smtClean="0"/>
                  <a:t>. </a:t>
                </a:r>
                <a:r>
                  <a:rPr lang="zh-CN" altLang="en-US" dirty="0" smtClean="0"/>
                  <a:t>典型的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r>
                  <a:rPr lang="zh-CN" altLang="en-US" dirty="0" smtClean="0"/>
                  <a:t>能谱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35930" y="4944617"/>
                <a:ext cx="2352040" cy="372410"/>
              </a:xfrm>
              <a:prstGeom prst="rect">
                <a:avLst/>
              </a:prstGeom>
              <a:blipFill>
                <a:blip r:embed="rId5"/>
                <a:stretch>
                  <a:fillRect l="-2073" t="-655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0" y="1282700"/>
            <a:ext cx="4965356" cy="379730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4618" r="7478" b="1433"/>
          <a:stretch/>
        </p:blipFill>
        <p:spPr>
          <a:xfrm>
            <a:off x="4510001" y="1531193"/>
            <a:ext cx="4460705" cy="316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zh-CN" altLang="en-US" b="1" dirty="0" smtClean="0"/>
              <a:t>离子反馈</a:t>
            </a:r>
            <a:r>
              <a:rPr lang="en-US" altLang="zh-CN" b="1" dirty="0" smtClean="0"/>
              <a:t>(IBF)</a:t>
            </a:r>
            <a:endParaRPr lang="zh-CN" alt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27225"/>
            <a:ext cx="5178666" cy="40036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708650" y="3421271"/>
                <a:ext cx="3556000" cy="1389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solidFill>
                      <a:srgbClr val="002060"/>
                    </a:solidFill>
                  </a:rPr>
                  <a:t>IBF </a:t>
                </a:r>
                <a:r>
                  <a:rPr lang="zh-CN" altLang="en-US" sz="2400" dirty="0" smtClean="0">
                    <a:solidFill>
                      <a:srgbClr val="002060"/>
                    </a:solidFill>
                  </a:rPr>
                  <a:t>进一步压低到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zh-CN" alt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以下</m:t>
                    </m:r>
                  </m:oMath>
                </a14:m>
                <a:endParaRPr lang="zh-CN" altLang="en-US" sz="2400" dirty="0">
                  <a:solidFill>
                    <a:srgbClr val="00206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solidFill>
                      <a:srgbClr val="002060"/>
                    </a:solidFill>
                  </a:rPr>
                  <a:t>IBF</a:t>
                </a:r>
                <a:r>
                  <a:rPr lang="zh-CN" altLang="en-US" sz="2400" dirty="0" smtClean="0">
                    <a:solidFill>
                      <a:srgbClr val="002060"/>
                    </a:solidFill>
                  </a:rPr>
                  <a:t>主要由</a:t>
                </a:r>
                <a:r>
                  <a:rPr lang="en-US" altLang="zh-CN" sz="2400" dirty="0" smtClean="0">
                    <a:solidFill>
                      <a:srgbClr val="002060"/>
                    </a:solidFill>
                  </a:rPr>
                  <a:t>PA</a:t>
                </a:r>
                <a:r>
                  <a:rPr lang="zh-CN" altLang="en-US" sz="2400" dirty="0" smtClean="0">
                    <a:solidFill>
                      <a:srgbClr val="002060"/>
                    </a:solidFill>
                  </a:rPr>
                  <a:t>、</a:t>
                </a:r>
                <a:r>
                  <a:rPr lang="en-US" altLang="zh-CN" sz="2400" dirty="0" smtClean="0">
                    <a:solidFill>
                      <a:srgbClr val="002060"/>
                    </a:solidFill>
                  </a:rPr>
                  <a:t>SA</a:t>
                </a:r>
                <a:r>
                  <a:rPr lang="zh-CN" altLang="en-US" sz="2400" dirty="0">
                    <a:solidFill>
                      <a:srgbClr val="002060"/>
                    </a:solidFill>
                  </a:rPr>
                  <a:t>贡献</a:t>
                </a:r>
                <a:endParaRPr lang="zh-CN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650" y="3421271"/>
                <a:ext cx="3556000" cy="1389163"/>
              </a:xfrm>
              <a:prstGeom prst="rect">
                <a:avLst/>
              </a:prstGeom>
              <a:blipFill>
                <a:blip r:embed="rId4"/>
                <a:stretch>
                  <a:fillRect l="-2226" t="-3509"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121661" y="5958959"/>
            <a:ext cx="258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IBF</a:t>
            </a:r>
            <a:r>
              <a:rPr lang="zh-CN" altLang="en-US" dirty="0" smtClean="0"/>
              <a:t>曲线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86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6561" cy="1325563"/>
          </a:xfrm>
        </p:spPr>
        <p:txBody>
          <a:bodyPr/>
          <a:lstStyle/>
          <a:p>
            <a:r>
              <a:rPr lang="zh-CN" altLang="en-US" b="1" dirty="0" smtClean="0"/>
              <a:t>总增益</a:t>
            </a:r>
            <a:r>
              <a:rPr lang="en-US" altLang="zh-CN" b="1" dirty="0" smtClean="0"/>
              <a:t>vs.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SA</a:t>
            </a:r>
            <a:r>
              <a:rPr lang="zh-CN" altLang="en-US" b="1" dirty="0" smtClean="0"/>
              <a:t>电压曲线</a:t>
            </a:r>
            <a:endParaRPr lang="zh-CN" alt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147" y="1308107"/>
            <a:ext cx="5594324" cy="427831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065614" y="2048682"/>
                <a:ext cx="407838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dirty="0" smtClean="0"/>
                  <a:t>电子雪崩在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~10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zh-CN" altLang="en-US" sz="2000" dirty="0" smtClean="0"/>
                  <a:t>时发生</a:t>
                </a:r>
                <a:endParaRPr lang="en-US" altLang="zh-CN" sz="2000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SA</a:t>
                </a:r>
                <a:r>
                  <a:rPr lang="zh-CN" altLang="en-US" sz="2000" dirty="0" smtClean="0"/>
                  <a:t>电</a:t>
                </a:r>
                <a:r>
                  <a:rPr lang="zh-CN" altLang="en-US" sz="2000" dirty="0" smtClean="0"/>
                  <a:t>场相对较弱</a:t>
                </a:r>
                <a:r>
                  <a:rPr lang="zh-CN" altLang="en-US" sz="2000" dirty="0" smtClean="0"/>
                  <a:t>时</a:t>
                </a:r>
                <a:r>
                  <a:rPr lang="zh-CN" altLang="en-US" sz="2000" dirty="0" smtClean="0"/>
                  <a:t>，电</a:t>
                </a:r>
                <a:r>
                  <a:rPr lang="zh-CN" altLang="en-US" sz="2000" dirty="0" smtClean="0"/>
                  <a:t>子透过率增加</a:t>
                </a:r>
                <a:endParaRPr lang="en-US" altLang="zh-CN" sz="2000" dirty="0" smtClean="0"/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/>
                  <a:t>有</a:t>
                </a:r>
                <a:r>
                  <a:rPr lang="zh-CN" altLang="en-US" sz="2000" dirty="0" smtClean="0"/>
                  <a:t>望进一步压低</a:t>
                </a:r>
                <a:r>
                  <a:rPr lang="en-US" altLang="zh-CN" sz="2000" dirty="0" smtClean="0"/>
                  <a:t>IBF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2000" dirty="0" smtClean="0"/>
                  <a:t>但会降低计数率性能</a:t>
                </a:r>
                <a:endParaRPr lang="en-US" altLang="zh-CN" sz="2000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zh-CN" altLang="en-US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614" y="2048682"/>
                <a:ext cx="4078386" cy="2862322"/>
              </a:xfrm>
              <a:prstGeom prst="rect">
                <a:avLst/>
              </a:prstGeom>
              <a:blipFill>
                <a:blip r:embed="rId4"/>
                <a:stretch>
                  <a:fillRect l="-1345" r="-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62426" y="5586418"/>
            <a:ext cx="2753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/>
              <a:t>固定</a:t>
            </a:r>
            <a:r>
              <a:rPr lang="en-US" altLang="zh-CN" sz="2000" dirty="0" smtClean="0"/>
              <a:t>PA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TA</a:t>
            </a:r>
            <a:r>
              <a:rPr lang="zh-CN" altLang="en-US" sz="2000" dirty="0" smtClean="0"/>
              <a:t>的增益不变</a:t>
            </a:r>
            <a:endParaRPr lang="en-US" altLang="zh-CN" sz="2000" dirty="0" smtClean="0"/>
          </a:p>
          <a:p>
            <a:pPr algn="ctr"/>
            <a:r>
              <a:rPr lang="en-US" altLang="zh-CN" sz="2000" dirty="0" smtClean="0"/>
              <a:t>PA=650V   </a:t>
            </a:r>
            <a:r>
              <a:rPr lang="en-US" altLang="zh-CN" sz="2000" dirty="0" smtClean="0"/>
              <a:t>TA=530V</a:t>
            </a:r>
          </a:p>
        </p:txBody>
      </p:sp>
    </p:spTree>
    <p:extLst>
      <p:ext uri="{BB962C8B-B14F-4D97-AF65-F5344CB8AC3E}">
        <p14:creationId xmlns:p14="http://schemas.microsoft.com/office/powerpoint/2010/main" val="37721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zh-CN" altLang="en-US" b="1" dirty="0"/>
              <a:t>主</a:t>
            </a:r>
            <a:r>
              <a:rPr lang="zh-CN" altLang="en-US" b="1" dirty="0" smtClean="0"/>
              <a:t>要内容</a:t>
            </a:r>
            <a:endParaRPr lang="zh-CN" alt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/>
          <a:lstStyle/>
          <a:p>
            <a:r>
              <a:rPr lang="zh-CN" altLang="en-US" dirty="0"/>
              <a:t>研究</a:t>
            </a:r>
            <a:r>
              <a:rPr lang="zh-CN" altLang="en-US" dirty="0" smtClean="0"/>
              <a:t>背景</a:t>
            </a:r>
            <a:endParaRPr lang="en-US" altLang="zh-CN" dirty="0" smtClean="0"/>
          </a:p>
          <a:p>
            <a:r>
              <a:rPr lang="en-US" altLang="zh-CN" dirty="0" smtClean="0"/>
              <a:t>DMM</a:t>
            </a:r>
            <a:r>
              <a:rPr lang="en-US" altLang="zh-CN" dirty="0" smtClean="0"/>
              <a:t>(</a:t>
            </a:r>
            <a:r>
              <a:rPr lang="zh-CN" altLang="en-US" dirty="0" smtClean="0"/>
              <a:t>双层微网</a:t>
            </a:r>
            <a:r>
              <a:rPr lang="en-US" altLang="zh-CN" dirty="0" smtClean="0"/>
              <a:t>)</a:t>
            </a:r>
            <a:r>
              <a:rPr lang="zh-CN" altLang="en-US" dirty="0" smtClean="0"/>
              <a:t>的</a:t>
            </a:r>
            <a:r>
              <a:rPr lang="zh-CN" altLang="en-US" dirty="0" smtClean="0"/>
              <a:t>设计优化</a:t>
            </a:r>
            <a:endParaRPr lang="en-US" altLang="zh-CN" dirty="0" smtClean="0"/>
          </a:p>
          <a:p>
            <a:r>
              <a:rPr lang="en-US" altLang="zh-CN" dirty="0" smtClean="0"/>
              <a:t>TMM</a:t>
            </a:r>
            <a:r>
              <a:rPr lang="en-US" altLang="zh-CN" dirty="0" smtClean="0"/>
              <a:t>(</a:t>
            </a:r>
            <a:r>
              <a:rPr lang="zh-CN" altLang="en-US" dirty="0" smtClean="0"/>
              <a:t>三层微网</a:t>
            </a:r>
            <a:r>
              <a:rPr lang="en-US" altLang="zh-CN" dirty="0" smtClean="0"/>
              <a:t>)</a:t>
            </a:r>
            <a:r>
              <a:rPr lang="zh-CN" altLang="en-US" dirty="0" smtClean="0"/>
              <a:t>的</a:t>
            </a:r>
            <a:r>
              <a:rPr lang="zh-CN" altLang="en-US" dirty="0" smtClean="0"/>
              <a:t>研制</a:t>
            </a:r>
            <a:endParaRPr lang="en-US" altLang="zh-CN" dirty="0" smtClean="0"/>
          </a:p>
          <a:p>
            <a:r>
              <a:rPr lang="zh-CN" altLang="en-US" dirty="0"/>
              <a:t>总结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1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325563"/>
          </a:xfrm>
        </p:spPr>
        <p:txBody>
          <a:bodyPr/>
          <a:lstStyle/>
          <a:p>
            <a:r>
              <a:rPr lang="zh-CN" altLang="en-US" b="1" dirty="0" smtClean="0"/>
              <a:t>总结</a:t>
            </a:r>
            <a:endParaRPr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2460" y="1325564"/>
                <a:ext cx="7886700" cy="466566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 smtClean="0"/>
                  <a:t>DMM</a:t>
                </a:r>
                <a:r>
                  <a:rPr lang="zh-CN" altLang="en-US" dirty="0" smtClean="0"/>
                  <a:t>的设计优化：</a:t>
                </a:r>
                <a:endParaRPr lang="en-US" altLang="zh-CN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验</a:t>
                </a:r>
                <a:r>
                  <a:rPr lang="zh-CN" altLang="en-US" dirty="0" smtClean="0"/>
                  <a:t>证了测量方法</a:t>
                </a:r>
                <a:endParaRPr lang="en-US" altLang="zh-CN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dirty="0" smtClean="0"/>
                  <a:t>增益：</a:t>
                </a:r>
                <a:r>
                  <a:rPr lang="en-US" altLang="zh-CN" dirty="0" smtClean="0"/>
                  <a:t>5.9keV</a:t>
                </a:r>
                <a:r>
                  <a:rPr lang="zh-CN" altLang="en-US" dirty="0" smtClean="0"/>
                  <a:t>的</a:t>
                </a:r>
                <a:r>
                  <a:rPr lang="en-US" altLang="zh-CN" dirty="0" smtClean="0"/>
                  <a:t>X</a:t>
                </a:r>
                <a:r>
                  <a:rPr lang="zh-CN" altLang="en-US" dirty="0" smtClean="0"/>
                  <a:t>光下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en-US" dirty="0" smtClean="0"/>
                  <a:t>，单光子下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离</a:t>
                </a:r>
                <a:r>
                  <a:rPr lang="zh-CN" altLang="en-US" dirty="0" smtClean="0"/>
                  <a:t>子反馈率：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r>
                  <a:rPr lang="en-US" altLang="zh-CN" dirty="0" smtClean="0"/>
                  <a:t>TMM</a:t>
                </a:r>
                <a:r>
                  <a:rPr lang="zh-CN" altLang="en-US" dirty="0" smtClean="0"/>
                  <a:t>的研制</a:t>
                </a:r>
                <a:endParaRPr lang="en-US" altLang="zh-CN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dirty="0" smtClean="0"/>
                  <a:t>离子反馈率：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&lt;5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有</a:t>
                </a:r>
                <a:r>
                  <a:rPr lang="zh-CN" altLang="en-US" dirty="0" smtClean="0"/>
                  <a:t>望通过调节高压设置进一</a:t>
                </a:r>
                <a:r>
                  <a:rPr lang="zh-CN" altLang="en-US" dirty="0" smtClean="0"/>
                  <a:t>步</a:t>
                </a:r>
                <a:r>
                  <a:rPr lang="zh-CN" altLang="en-US" dirty="0"/>
                  <a:t>降</a:t>
                </a:r>
                <a:r>
                  <a:rPr lang="zh-CN" altLang="en-US" dirty="0" smtClean="0"/>
                  <a:t>低</a:t>
                </a:r>
                <a:r>
                  <a:rPr lang="en-US" altLang="zh-CN" dirty="0" smtClean="0"/>
                  <a:t>IBF</a:t>
                </a:r>
                <a:endParaRPr lang="en-US" altLang="zh-CN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r>
                  <a:rPr lang="zh-CN" altLang="en-US" dirty="0"/>
                  <a:t>可</a:t>
                </a:r>
                <a:r>
                  <a:rPr lang="zh-CN" altLang="en-US" dirty="0" smtClean="0"/>
                  <a:t>能应用于气体可见光光子探测、高计数率</a:t>
                </a:r>
                <a:r>
                  <a:rPr lang="en-US" altLang="zh-CN" dirty="0" smtClean="0"/>
                  <a:t>TPC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2460" y="1325564"/>
                <a:ext cx="7886700" cy="4665662"/>
              </a:xfrm>
              <a:blipFill>
                <a:blip r:embed="rId3"/>
                <a:stretch>
                  <a:fillRect l="-1236" t="-26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74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/>
              <a:t>谢谢</a:t>
            </a:r>
            <a:r>
              <a:rPr lang="en-US" altLang="zh-CN" b="1" dirty="0" smtClean="0"/>
              <a:t>!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517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45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13425" cy="993832"/>
          </a:xfrm>
        </p:spPr>
        <p:txBody>
          <a:bodyPr/>
          <a:lstStyle/>
          <a:p>
            <a:r>
              <a:rPr lang="en-US" altLang="zh-CN" dirty="0" smtClean="0"/>
              <a:t>Pre-amplification </a:t>
            </a:r>
            <a:r>
              <a:rPr lang="en-US" altLang="zh-CN" dirty="0"/>
              <a:t>(PA)</a:t>
            </a:r>
            <a:endParaRPr lang="zh-CN" altLang="en-US" dirty="0"/>
          </a:p>
        </p:txBody>
      </p:sp>
      <p:sp>
        <p:nvSpPr>
          <p:cNvPr id="46" name="文本框 125"/>
          <p:cNvSpPr txBox="1"/>
          <p:nvPr/>
        </p:nvSpPr>
        <p:spPr>
          <a:xfrm>
            <a:off x="-80603" y="1067610"/>
            <a:ext cx="820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Operating as a typical </a:t>
            </a:r>
            <a:r>
              <a:rPr lang="en-US" altLang="zh-CN" sz="2000" dirty="0" smtClean="0"/>
              <a:t>Micromegas detector individually for PA and SA regions.</a:t>
            </a:r>
            <a:endParaRPr lang="zh-CN" altLang="en-US" sz="2000" dirty="0"/>
          </a:p>
        </p:txBody>
      </p:sp>
      <p:sp>
        <p:nvSpPr>
          <p:cNvPr id="47" name="矩形 127"/>
          <p:cNvSpPr/>
          <p:nvPr/>
        </p:nvSpPr>
        <p:spPr>
          <a:xfrm>
            <a:off x="352821" y="3748332"/>
            <a:ext cx="3078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of </a:t>
            </a:r>
            <a:r>
              <a:rPr lang="en-US" altLang="zh-CN" kern="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 x-rays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1552" y="4160502"/>
            <a:ext cx="3030981" cy="1916779"/>
          </a:xfrm>
          <a:prstGeom prst="rect">
            <a:avLst/>
          </a:prstGeom>
        </p:spPr>
      </p:pic>
      <p:sp>
        <p:nvSpPr>
          <p:cNvPr id="49" name="文本框 7"/>
          <p:cNvSpPr txBox="1"/>
          <p:nvPr/>
        </p:nvSpPr>
        <p:spPr>
          <a:xfrm>
            <a:off x="4394542" y="4516482"/>
            <a:ext cx="1576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Mesh type: 590LPI, 23um thickness, 13um wire diameter</a:t>
            </a:r>
            <a:endParaRPr lang="zh-CN" altLang="en-US" sz="1600" dirty="0"/>
          </a:p>
        </p:txBody>
      </p:sp>
      <p:sp>
        <p:nvSpPr>
          <p:cNvPr id="50" name="矩形 64"/>
          <p:cNvSpPr/>
          <p:nvPr/>
        </p:nvSpPr>
        <p:spPr>
          <a:xfrm>
            <a:off x="3535735" y="3737766"/>
            <a:ext cx="270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versus </a:t>
            </a:r>
            <a:r>
              <a:rPr lang="en-US" altLang="zh-CN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Eratio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矩形 65"/>
          <p:cNvSpPr/>
          <p:nvPr/>
        </p:nvSpPr>
        <p:spPr>
          <a:xfrm>
            <a:off x="6266141" y="3717009"/>
            <a:ext cx="2790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VS avalanche voltages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63" y="4218858"/>
            <a:ext cx="2716196" cy="1858423"/>
          </a:xfrm>
          <a:prstGeom prst="rect">
            <a:avLst/>
          </a:prstGeom>
        </p:spPr>
      </p:pic>
      <p:grpSp>
        <p:nvGrpSpPr>
          <p:cNvPr id="53" name="组合 15"/>
          <p:cNvGrpSpPr/>
          <p:nvPr/>
        </p:nvGrpSpPr>
        <p:grpSpPr>
          <a:xfrm>
            <a:off x="1260532" y="1481514"/>
            <a:ext cx="6358804" cy="1558080"/>
            <a:chOff x="2603876" y="1755204"/>
            <a:chExt cx="5606895" cy="1398939"/>
          </a:xfrm>
        </p:grpSpPr>
        <p:grpSp>
          <p:nvGrpSpPr>
            <p:cNvPr id="54" name="组合 97"/>
            <p:cNvGrpSpPr/>
            <p:nvPr/>
          </p:nvGrpSpPr>
          <p:grpSpPr>
            <a:xfrm>
              <a:off x="2603876" y="1939870"/>
              <a:ext cx="3362878" cy="1214273"/>
              <a:chOff x="2464465" y="2725686"/>
              <a:chExt cx="3989469" cy="1577548"/>
            </a:xfrm>
          </p:grpSpPr>
          <p:grpSp>
            <p:nvGrpSpPr>
              <p:cNvPr id="64" name="组合 98"/>
              <p:cNvGrpSpPr/>
              <p:nvPr/>
            </p:nvGrpSpPr>
            <p:grpSpPr>
              <a:xfrm>
                <a:off x="2464465" y="2725686"/>
                <a:ext cx="3989469" cy="1577548"/>
                <a:chOff x="2189320" y="2722450"/>
                <a:chExt cx="4699085" cy="1982230"/>
              </a:xfrm>
            </p:grpSpPr>
            <p:sp>
              <p:nvSpPr>
                <p:cNvPr id="66" name="矩形 100"/>
                <p:cNvSpPr/>
                <p:nvPr/>
              </p:nvSpPr>
              <p:spPr>
                <a:xfrm>
                  <a:off x="2189321" y="3742974"/>
                  <a:ext cx="173007" cy="774671"/>
                </a:xfrm>
                <a:prstGeom prst="rect">
                  <a:avLst/>
                </a:prstGeom>
                <a:pattFill prst="pct60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矩形 101"/>
                <p:cNvSpPr/>
                <p:nvPr/>
              </p:nvSpPr>
              <p:spPr>
                <a:xfrm>
                  <a:off x="6678244" y="3748435"/>
                  <a:ext cx="173007" cy="774671"/>
                </a:xfrm>
                <a:prstGeom prst="rect">
                  <a:avLst/>
                </a:prstGeom>
                <a:pattFill prst="pct60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8" name="直接连接符 102"/>
                <p:cNvCxnSpPr/>
                <p:nvPr/>
              </p:nvCxnSpPr>
              <p:spPr>
                <a:xfrm>
                  <a:off x="2189819" y="4258676"/>
                  <a:ext cx="4698586" cy="0"/>
                </a:xfrm>
                <a:prstGeom prst="line">
                  <a:avLst/>
                </a:prstGeom>
                <a:ln w="19050">
                  <a:solidFill>
                    <a:schemeClr val="dk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103"/>
                <p:cNvCxnSpPr/>
                <p:nvPr/>
              </p:nvCxnSpPr>
              <p:spPr>
                <a:xfrm>
                  <a:off x="2189817" y="3802843"/>
                  <a:ext cx="4698588" cy="0"/>
                </a:xfrm>
                <a:prstGeom prst="line">
                  <a:avLst/>
                </a:prstGeom>
                <a:ln w="19050">
                  <a:solidFill>
                    <a:schemeClr val="dk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矩形 104"/>
                <p:cNvSpPr/>
                <p:nvPr/>
              </p:nvSpPr>
              <p:spPr>
                <a:xfrm>
                  <a:off x="2189320" y="4517646"/>
                  <a:ext cx="4661931" cy="187034"/>
                </a:xfrm>
                <a:prstGeom prst="rect">
                  <a:avLst/>
                </a:prstGeom>
                <a:pattFill prst="pct75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1" rIns="68580" bIns="34291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1" name="Freeform 18"/>
                <p:cNvSpPr/>
                <p:nvPr/>
              </p:nvSpPr>
              <p:spPr bwMode="auto">
                <a:xfrm rot="10800000">
                  <a:off x="4290211" y="3766848"/>
                  <a:ext cx="173606" cy="436616"/>
                </a:xfrm>
                <a:custGeom>
                  <a:avLst/>
                  <a:gdLst>
                    <a:gd name="T0" fmla="*/ 336 w 651"/>
                    <a:gd name="T1" fmla="*/ 1964 h 1969"/>
                    <a:gd name="T2" fmla="*/ 225 w 651"/>
                    <a:gd name="T3" fmla="*/ 1543 h 1969"/>
                    <a:gd name="T4" fmla="*/ 114 w 651"/>
                    <a:gd name="T5" fmla="*/ 1017 h 1969"/>
                    <a:gd name="T6" fmla="*/ 3 w 651"/>
                    <a:gd name="T7" fmla="*/ 275 h 1969"/>
                    <a:gd name="T8" fmla="*/ 131 w 651"/>
                    <a:gd name="T9" fmla="*/ 48 h 1969"/>
                    <a:gd name="T10" fmla="*/ 535 w 651"/>
                    <a:gd name="T11" fmla="*/ 42 h 1969"/>
                    <a:gd name="T12" fmla="*/ 646 w 651"/>
                    <a:gd name="T13" fmla="*/ 297 h 1969"/>
                    <a:gd name="T14" fmla="*/ 563 w 651"/>
                    <a:gd name="T15" fmla="*/ 989 h 1969"/>
                    <a:gd name="T16" fmla="*/ 468 w 651"/>
                    <a:gd name="T17" fmla="*/ 1554 h 1969"/>
                    <a:gd name="T18" fmla="*/ 402 w 651"/>
                    <a:gd name="T19" fmla="*/ 1969 h 19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51"/>
                    <a:gd name="T31" fmla="*/ 0 h 1969"/>
                    <a:gd name="T32" fmla="*/ 651 w 651"/>
                    <a:gd name="T33" fmla="*/ 1969 h 196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51" h="1969">
                      <a:moveTo>
                        <a:pt x="336" y="1964"/>
                      </a:moveTo>
                      <a:cubicBezTo>
                        <a:pt x="300" y="1833"/>
                        <a:pt x="262" y="1701"/>
                        <a:pt x="225" y="1543"/>
                      </a:cubicBezTo>
                      <a:cubicBezTo>
                        <a:pt x="188" y="1385"/>
                        <a:pt x="151" y="1228"/>
                        <a:pt x="114" y="1017"/>
                      </a:cubicBezTo>
                      <a:cubicBezTo>
                        <a:pt x="77" y="806"/>
                        <a:pt x="0" y="436"/>
                        <a:pt x="3" y="275"/>
                      </a:cubicBezTo>
                      <a:cubicBezTo>
                        <a:pt x="6" y="114"/>
                        <a:pt x="43" y="87"/>
                        <a:pt x="131" y="48"/>
                      </a:cubicBezTo>
                      <a:cubicBezTo>
                        <a:pt x="219" y="9"/>
                        <a:pt x="449" y="0"/>
                        <a:pt x="535" y="42"/>
                      </a:cubicBezTo>
                      <a:cubicBezTo>
                        <a:pt x="621" y="84"/>
                        <a:pt x="641" y="139"/>
                        <a:pt x="646" y="297"/>
                      </a:cubicBezTo>
                      <a:cubicBezTo>
                        <a:pt x="651" y="455"/>
                        <a:pt x="593" y="780"/>
                        <a:pt x="563" y="989"/>
                      </a:cubicBezTo>
                      <a:cubicBezTo>
                        <a:pt x="533" y="1198"/>
                        <a:pt x="495" y="1391"/>
                        <a:pt x="468" y="1554"/>
                      </a:cubicBezTo>
                      <a:cubicBezTo>
                        <a:pt x="441" y="1717"/>
                        <a:pt x="413" y="1900"/>
                        <a:pt x="402" y="1969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00000"/>
                    </a:gs>
                    <a:gs pos="100000">
                      <a:srgbClr val="FFFF00"/>
                    </a:gs>
                  </a:gsLst>
                  <a:lin ang="5400000" scaled="0"/>
                </a:gradFill>
                <a:ln w="9525" cap="flat" cmpd="sng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wrap="none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72" name="直接连接符 106"/>
                <p:cNvCxnSpPr/>
                <p:nvPr/>
              </p:nvCxnSpPr>
              <p:spPr>
                <a:xfrm>
                  <a:off x="2189817" y="2722450"/>
                  <a:ext cx="4698588" cy="0"/>
                </a:xfrm>
                <a:prstGeom prst="line">
                  <a:avLst/>
                </a:prstGeom>
                <a:ln>
                  <a:solidFill>
                    <a:schemeClr val="dk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73" name="组合 108"/>
                <p:cNvGrpSpPr/>
                <p:nvPr/>
              </p:nvGrpSpPr>
              <p:grpSpPr>
                <a:xfrm>
                  <a:off x="2436572" y="4463623"/>
                  <a:ext cx="4153502" cy="55089"/>
                  <a:chOff x="2461456" y="5132611"/>
                  <a:chExt cx="4418564" cy="107128"/>
                </a:xfrm>
                <a:pattFill prst="pct90">
                  <a:fgClr>
                    <a:schemeClr val="accent4"/>
                  </a:fgClr>
                  <a:bgClr>
                    <a:schemeClr val="bg1"/>
                  </a:bgClr>
                </a:pattFill>
              </p:grpSpPr>
              <p:sp>
                <p:nvSpPr>
                  <p:cNvPr id="74" name="矩形 109"/>
                  <p:cNvSpPr/>
                  <p:nvPr/>
                </p:nvSpPr>
                <p:spPr>
                  <a:xfrm>
                    <a:off x="2461456" y="5132614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矩形 110"/>
                  <p:cNvSpPr/>
                  <p:nvPr/>
                </p:nvSpPr>
                <p:spPr>
                  <a:xfrm>
                    <a:off x="3028950" y="5132613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矩形 111"/>
                  <p:cNvSpPr/>
                  <p:nvPr/>
                </p:nvSpPr>
                <p:spPr>
                  <a:xfrm>
                    <a:off x="3596444" y="5132613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矩形 112"/>
                  <p:cNvSpPr/>
                  <p:nvPr/>
                </p:nvSpPr>
                <p:spPr>
                  <a:xfrm>
                    <a:off x="4163938" y="5132612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8" name="矩形 113"/>
                  <p:cNvSpPr/>
                  <p:nvPr/>
                </p:nvSpPr>
                <p:spPr>
                  <a:xfrm>
                    <a:off x="4731432" y="5132612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" name="矩形 114"/>
                  <p:cNvSpPr/>
                  <p:nvPr/>
                </p:nvSpPr>
                <p:spPr>
                  <a:xfrm>
                    <a:off x="5298926" y="5132611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0" name="矩形 115"/>
                  <p:cNvSpPr/>
                  <p:nvPr/>
                </p:nvSpPr>
                <p:spPr>
                  <a:xfrm>
                    <a:off x="5863339" y="5134590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1" name="矩形 116"/>
                  <p:cNvSpPr/>
                  <p:nvPr/>
                </p:nvSpPr>
                <p:spPr>
                  <a:xfrm>
                    <a:off x="6430833" y="5134589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65" name="曲线连接符 99"/>
              <p:cNvCxnSpPr/>
              <p:nvPr/>
            </p:nvCxnSpPr>
            <p:spPr>
              <a:xfrm rot="16200000" flipH="1">
                <a:off x="3830827" y="2915611"/>
                <a:ext cx="449610" cy="343516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爆炸形 1 117"/>
            <p:cNvSpPr/>
            <p:nvPr/>
          </p:nvSpPr>
          <p:spPr>
            <a:xfrm>
              <a:off x="4116095" y="2414259"/>
              <a:ext cx="65444" cy="79679"/>
            </a:xfrm>
            <a:prstGeom prst="irregularSeal1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56" name="矩形 6"/>
            <p:cNvSpPr/>
            <p:nvPr/>
          </p:nvSpPr>
          <p:spPr>
            <a:xfrm>
              <a:off x="4653174" y="2542819"/>
              <a:ext cx="933162" cy="359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~240um</a:t>
              </a:r>
            </a:p>
          </p:txBody>
        </p:sp>
        <p:sp>
          <p:nvSpPr>
            <p:cNvPr id="57" name="矩形 58"/>
            <p:cNvSpPr/>
            <p:nvPr/>
          </p:nvSpPr>
          <p:spPr>
            <a:xfrm>
              <a:off x="4851042" y="2160458"/>
              <a:ext cx="626442" cy="359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3mm</a:t>
              </a:r>
            </a:p>
          </p:txBody>
        </p:sp>
        <p:cxnSp>
          <p:nvCxnSpPr>
            <p:cNvPr id="58" name="直接箭头连接符 70"/>
            <p:cNvCxnSpPr/>
            <p:nvPr/>
          </p:nvCxnSpPr>
          <p:spPr>
            <a:xfrm flipH="1" flipV="1">
              <a:off x="5835427" y="2880929"/>
              <a:ext cx="7317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箭头连接符 71"/>
            <p:cNvCxnSpPr/>
            <p:nvPr/>
          </p:nvCxnSpPr>
          <p:spPr>
            <a:xfrm flipH="1" flipV="1">
              <a:off x="5835427" y="2577128"/>
              <a:ext cx="7317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72"/>
            <p:cNvCxnSpPr/>
            <p:nvPr/>
          </p:nvCxnSpPr>
          <p:spPr>
            <a:xfrm flipH="1" flipV="1">
              <a:off x="5823568" y="1953457"/>
              <a:ext cx="7317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文本框 73"/>
            <p:cNvSpPr txBox="1"/>
            <p:nvPr/>
          </p:nvSpPr>
          <p:spPr>
            <a:xfrm>
              <a:off x="6612638" y="1755204"/>
              <a:ext cx="1320613" cy="359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Drift (-HV) </a:t>
              </a:r>
              <a:endParaRPr lang="zh-CN" altLang="en-US" sz="2000" dirty="0"/>
            </a:p>
          </p:txBody>
        </p:sp>
        <p:sp>
          <p:nvSpPr>
            <p:cNvPr id="62" name="文本框 50"/>
            <p:cNvSpPr txBox="1"/>
            <p:nvPr/>
          </p:nvSpPr>
          <p:spPr>
            <a:xfrm>
              <a:off x="6609996" y="2674061"/>
              <a:ext cx="1343081" cy="359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 smtClean="0"/>
                <a:t>Anode  (0V)</a:t>
              </a:r>
              <a:endParaRPr lang="zh-CN" altLang="en-US" sz="2000" dirty="0"/>
            </a:p>
          </p:txBody>
        </p:sp>
        <p:sp>
          <p:nvSpPr>
            <p:cNvPr id="63" name="文本框 75"/>
            <p:cNvSpPr txBox="1"/>
            <p:nvPr/>
          </p:nvSpPr>
          <p:spPr>
            <a:xfrm>
              <a:off x="6612638" y="2365672"/>
              <a:ext cx="1598133" cy="359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Avalanche (-HV)  </a:t>
              </a:r>
              <a:endParaRPr lang="zh-CN" altLang="en-US" sz="2000" dirty="0"/>
            </a:p>
          </p:txBody>
        </p:sp>
      </p:grpSp>
      <p:pic>
        <p:nvPicPr>
          <p:cNvPr id="82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33" y="4229424"/>
            <a:ext cx="2484455" cy="1847857"/>
          </a:xfrm>
          <a:prstGeom prst="rect">
            <a:avLst/>
          </a:prstGeom>
        </p:spPr>
      </p:pic>
      <p:sp>
        <p:nvSpPr>
          <p:cNvPr id="83" name="文本框 17"/>
          <p:cNvSpPr txBox="1"/>
          <p:nvPr/>
        </p:nvSpPr>
        <p:spPr>
          <a:xfrm>
            <a:off x="7424337" y="5413529"/>
            <a:ext cx="138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Up to 4</a:t>
            </a:r>
            <a:r>
              <a:rPr lang="el-GR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ᵡ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4</a:t>
            </a:r>
            <a:endParaRPr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9999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pic>
        <p:nvPicPr>
          <p:cNvPr id="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33" y="4101113"/>
            <a:ext cx="2973084" cy="1971585"/>
          </a:xfrm>
          <a:prstGeom prst="rect">
            <a:avLst/>
          </a:prstGeom>
        </p:spPr>
      </p:pic>
      <p:sp>
        <p:nvSpPr>
          <p:cNvPr id="7" name="矩形 39"/>
          <p:cNvSpPr/>
          <p:nvPr/>
        </p:nvSpPr>
        <p:spPr>
          <a:xfrm>
            <a:off x="354330" y="33834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Full energy peak due to the </a:t>
            </a:r>
            <a:r>
              <a:rPr lang="en-US" altLang="zh-CN" dirty="0" smtClean="0"/>
              <a:t>lateral </a:t>
            </a:r>
            <a:r>
              <a:rPr lang="en-US" altLang="zh-CN" dirty="0"/>
              <a:t>angle </a:t>
            </a:r>
            <a:r>
              <a:rPr lang="en-US" altLang="zh-CN" dirty="0">
                <a:solidFill>
                  <a:srgbClr val="00B0F0"/>
                </a:solidFill>
              </a:rPr>
              <a:t>photoelectrons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00B0F0"/>
                </a:solidFill>
              </a:rPr>
              <a:t>Auger electrons</a:t>
            </a:r>
            <a:endParaRPr lang="zh-CN" altLang="en-US" dirty="0">
              <a:solidFill>
                <a:srgbClr val="00B0F0"/>
              </a:solidFill>
            </a:endParaRPr>
          </a:p>
        </p:txBody>
      </p:sp>
      <p:cxnSp>
        <p:nvCxnSpPr>
          <p:cNvPr id="8" name="直接箭头连接符 41"/>
          <p:cNvCxnSpPr/>
          <p:nvPr/>
        </p:nvCxnSpPr>
        <p:spPr>
          <a:xfrm>
            <a:off x="2220335" y="4346903"/>
            <a:ext cx="0" cy="6038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文本框 43"/>
          <p:cNvSpPr txBox="1"/>
          <p:nvPr/>
        </p:nvSpPr>
        <p:spPr>
          <a:xfrm>
            <a:off x="3669474" y="4169329"/>
            <a:ext cx="2120234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he transparency should be similar to PA’s, since their have the same mesh type.</a:t>
            </a:r>
            <a:endParaRPr lang="zh-CN" altLang="en-US" dirty="0"/>
          </a:p>
        </p:txBody>
      </p:sp>
      <p:pic>
        <p:nvPicPr>
          <p:cNvPr id="10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135" y="4169422"/>
            <a:ext cx="2605562" cy="1834966"/>
          </a:xfrm>
          <a:prstGeom prst="rect">
            <a:avLst/>
          </a:prstGeom>
        </p:spPr>
      </p:pic>
      <p:sp>
        <p:nvSpPr>
          <p:cNvPr id="11" name="文本框 51"/>
          <p:cNvSpPr txBox="1"/>
          <p:nvPr/>
        </p:nvSpPr>
        <p:spPr>
          <a:xfrm>
            <a:off x="6362745" y="2485220"/>
            <a:ext cx="2473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Avalanche (-HV) </a:t>
            </a:r>
            <a:endParaRPr lang="zh-CN" altLang="en-US" sz="2000" dirty="0"/>
          </a:p>
        </p:txBody>
      </p:sp>
      <p:grpSp>
        <p:nvGrpSpPr>
          <p:cNvPr id="12" name="组合 55"/>
          <p:cNvGrpSpPr/>
          <p:nvPr/>
        </p:nvGrpSpPr>
        <p:grpSpPr>
          <a:xfrm>
            <a:off x="1636431" y="1484796"/>
            <a:ext cx="6432866" cy="1615599"/>
            <a:chOff x="2686050" y="1606717"/>
            <a:chExt cx="5335274" cy="1250834"/>
          </a:xfrm>
        </p:grpSpPr>
        <p:grpSp>
          <p:nvGrpSpPr>
            <p:cNvPr id="13" name="组合 12"/>
            <p:cNvGrpSpPr/>
            <p:nvPr/>
          </p:nvGrpSpPr>
          <p:grpSpPr>
            <a:xfrm>
              <a:off x="2686050" y="1606717"/>
              <a:ext cx="3362877" cy="1214273"/>
              <a:chOff x="2464465" y="2725686"/>
              <a:chExt cx="3989469" cy="1577548"/>
            </a:xfrm>
          </p:grpSpPr>
          <p:grpSp>
            <p:nvGrpSpPr>
              <p:cNvPr id="22" name="组合 13"/>
              <p:cNvGrpSpPr/>
              <p:nvPr/>
            </p:nvGrpSpPr>
            <p:grpSpPr>
              <a:xfrm>
                <a:off x="2464465" y="2725686"/>
                <a:ext cx="3989469" cy="1577548"/>
                <a:chOff x="2189320" y="2722450"/>
                <a:chExt cx="4699085" cy="1982230"/>
              </a:xfrm>
            </p:grpSpPr>
            <p:sp>
              <p:nvSpPr>
                <p:cNvPr id="24" name="矩形 15"/>
                <p:cNvSpPr/>
                <p:nvPr/>
              </p:nvSpPr>
              <p:spPr>
                <a:xfrm>
                  <a:off x="2189321" y="3742974"/>
                  <a:ext cx="173007" cy="774671"/>
                </a:xfrm>
                <a:prstGeom prst="rect">
                  <a:avLst/>
                </a:prstGeom>
                <a:pattFill prst="pct60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矩形 16"/>
                <p:cNvSpPr/>
                <p:nvPr/>
              </p:nvSpPr>
              <p:spPr>
                <a:xfrm>
                  <a:off x="6678244" y="3748435"/>
                  <a:ext cx="173007" cy="774671"/>
                </a:xfrm>
                <a:prstGeom prst="rect">
                  <a:avLst/>
                </a:prstGeom>
                <a:pattFill prst="pct60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6" name="直接连接符 17"/>
                <p:cNvCxnSpPr/>
                <p:nvPr/>
              </p:nvCxnSpPr>
              <p:spPr>
                <a:xfrm>
                  <a:off x="2189819" y="4258676"/>
                  <a:ext cx="4698586" cy="0"/>
                </a:xfrm>
                <a:prstGeom prst="line">
                  <a:avLst/>
                </a:prstGeom>
                <a:ln w="19050">
                  <a:solidFill>
                    <a:schemeClr val="dk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18"/>
                <p:cNvCxnSpPr/>
                <p:nvPr/>
              </p:nvCxnSpPr>
              <p:spPr>
                <a:xfrm>
                  <a:off x="2189817" y="3802843"/>
                  <a:ext cx="4698588" cy="0"/>
                </a:xfrm>
                <a:prstGeom prst="line">
                  <a:avLst/>
                </a:prstGeom>
                <a:ln w="19050">
                  <a:solidFill>
                    <a:schemeClr val="dk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矩形 19"/>
                <p:cNvSpPr/>
                <p:nvPr/>
              </p:nvSpPr>
              <p:spPr>
                <a:xfrm>
                  <a:off x="2189320" y="4517646"/>
                  <a:ext cx="4661931" cy="187034"/>
                </a:xfrm>
                <a:prstGeom prst="rect">
                  <a:avLst/>
                </a:prstGeom>
                <a:pattFill prst="pct75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1" rIns="68580" bIns="34291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200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9" name="Freeform 18"/>
                <p:cNvSpPr/>
                <p:nvPr/>
              </p:nvSpPr>
              <p:spPr bwMode="auto">
                <a:xfrm rot="10800000">
                  <a:off x="4116432" y="4224861"/>
                  <a:ext cx="285364" cy="258971"/>
                </a:xfrm>
                <a:custGeom>
                  <a:avLst/>
                  <a:gdLst>
                    <a:gd name="T0" fmla="*/ 336 w 651"/>
                    <a:gd name="T1" fmla="*/ 1964 h 1969"/>
                    <a:gd name="T2" fmla="*/ 225 w 651"/>
                    <a:gd name="T3" fmla="*/ 1543 h 1969"/>
                    <a:gd name="T4" fmla="*/ 114 w 651"/>
                    <a:gd name="T5" fmla="*/ 1017 h 1969"/>
                    <a:gd name="T6" fmla="*/ 3 w 651"/>
                    <a:gd name="T7" fmla="*/ 275 h 1969"/>
                    <a:gd name="T8" fmla="*/ 131 w 651"/>
                    <a:gd name="T9" fmla="*/ 48 h 1969"/>
                    <a:gd name="T10" fmla="*/ 535 w 651"/>
                    <a:gd name="T11" fmla="*/ 42 h 1969"/>
                    <a:gd name="T12" fmla="*/ 646 w 651"/>
                    <a:gd name="T13" fmla="*/ 297 h 1969"/>
                    <a:gd name="T14" fmla="*/ 563 w 651"/>
                    <a:gd name="T15" fmla="*/ 989 h 1969"/>
                    <a:gd name="T16" fmla="*/ 468 w 651"/>
                    <a:gd name="T17" fmla="*/ 1554 h 1969"/>
                    <a:gd name="T18" fmla="*/ 402 w 651"/>
                    <a:gd name="T19" fmla="*/ 1969 h 196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51"/>
                    <a:gd name="T31" fmla="*/ 0 h 1969"/>
                    <a:gd name="T32" fmla="*/ 651 w 651"/>
                    <a:gd name="T33" fmla="*/ 1969 h 196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51" h="1969">
                      <a:moveTo>
                        <a:pt x="336" y="1964"/>
                      </a:moveTo>
                      <a:cubicBezTo>
                        <a:pt x="300" y="1833"/>
                        <a:pt x="262" y="1701"/>
                        <a:pt x="225" y="1543"/>
                      </a:cubicBezTo>
                      <a:cubicBezTo>
                        <a:pt x="188" y="1385"/>
                        <a:pt x="151" y="1228"/>
                        <a:pt x="114" y="1017"/>
                      </a:cubicBezTo>
                      <a:cubicBezTo>
                        <a:pt x="77" y="806"/>
                        <a:pt x="0" y="436"/>
                        <a:pt x="3" y="275"/>
                      </a:cubicBezTo>
                      <a:cubicBezTo>
                        <a:pt x="6" y="114"/>
                        <a:pt x="43" y="87"/>
                        <a:pt x="131" y="48"/>
                      </a:cubicBezTo>
                      <a:cubicBezTo>
                        <a:pt x="219" y="9"/>
                        <a:pt x="449" y="0"/>
                        <a:pt x="535" y="42"/>
                      </a:cubicBezTo>
                      <a:cubicBezTo>
                        <a:pt x="621" y="84"/>
                        <a:pt x="641" y="139"/>
                        <a:pt x="646" y="297"/>
                      </a:cubicBezTo>
                      <a:cubicBezTo>
                        <a:pt x="651" y="455"/>
                        <a:pt x="593" y="780"/>
                        <a:pt x="563" y="989"/>
                      </a:cubicBezTo>
                      <a:cubicBezTo>
                        <a:pt x="533" y="1198"/>
                        <a:pt x="495" y="1391"/>
                        <a:pt x="468" y="1554"/>
                      </a:cubicBezTo>
                      <a:cubicBezTo>
                        <a:pt x="441" y="1717"/>
                        <a:pt x="413" y="1900"/>
                        <a:pt x="402" y="1969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00000"/>
                    </a:gs>
                    <a:gs pos="100000">
                      <a:srgbClr val="FFFF00"/>
                    </a:gs>
                  </a:gsLst>
                  <a:lin ang="5400000" scaled="0"/>
                </a:gradFill>
                <a:ln w="9525" cap="flat" cmpd="sng">
                  <a:solidFill>
                    <a:srgbClr val="FFFF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wrap="none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30" name="直接连接符 21"/>
                <p:cNvCxnSpPr/>
                <p:nvPr/>
              </p:nvCxnSpPr>
              <p:spPr>
                <a:xfrm>
                  <a:off x="2189817" y="2722450"/>
                  <a:ext cx="4698588" cy="0"/>
                </a:xfrm>
                <a:prstGeom prst="line">
                  <a:avLst/>
                </a:prstGeom>
                <a:ln>
                  <a:solidFill>
                    <a:schemeClr val="dk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组合 23"/>
                <p:cNvGrpSpPr/>
                <p:nvPr/>
              </p:nvGrpSpPr>
              <p:grpSpPr>
                <a:xfrm>
                  <a:off x="2436572" y="4463623"/>
                  <a:ext cx="4153502" cy="55089"/>
                  <a:chOff x="2461456" y="5132611"/>
                  <a:chExt cx="4418564" cy="107128"/>
                </a:xfrm>
                <a:pattFill prst="pct90">
                  <a:fgClr>
                    <a:schemeClr val="accent4"/>
                  </a:fgClr>
                  <a:bgClr>
                    <a:schemeClr val="bg1"/>
                  </a:bgClr>
                </a:pattFill>
              </p:grpSpPr>
              <p:sp>
                <p:nvSpPr>
                  <p:cNvPr id="32" name="矩形 24"/>
                  <p:cNvSpPr/>
                  <p:nvPr/>
                </p:nvSpPr>
                <p:spPr>
                  <a:xfrm>
                    <a:off x="2461456" y="5132614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矩形 25"/>
                  <p:cNvSpPr/>
                  <p:nvPr/>
                </p:nvSpPr>
                <p:spPr>
                  <a:xfrm>
                    <a:off x="3028950" y="5132613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矩形 26"/>
                  <p:cNvSpPr/>
                  <p:nvPr/>
                </p:nvSpPr>
                <p:spPr>
                  <a:xfrm>
                    <a:off x="3596444" y="5132613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矩形 27"/>
                  <p:cNvSpPr/>
                  <p:nvPr/>
                </p:nvSpPr>
                <p:spPr>
                  <a:xfrm>
                    <a:off x="4163938" y="5132612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矩形 28"/>
                  <p:cNvSpPr/>
                  <p:nvPr/>
                </p:nvSpPr>
                <p:spPr>
                  <a:xfrm>
                    <a:off x="4731432" y="5132612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矩形 29"/>
                  <p:cNvSpPr/>
                  <p:nvPr/>
                </p:nvSpPr>
                <p:spPr>
                  <a:xfrm>
                    <a:off x="5298926" y="5132611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8" name="矩形 30"/>
                  <p:cNvSpPr/>
                  <p:nvPr/>
                </p:nvSpPr>
                <p:spPr>
                  <a:xfrm>
                    <a:off x="5863339" y="5134590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矩形 31"/>
                  <p:cNvSpPr/>
                  <p:nvPr/>
                </p:nvSpPr>
                <p:spPr>
                  <a:xfrm>
                    <a:off x="6430833" y="5134589"/>
                    <a:ext cx="449187" cy="105149"/>
                  </a:xfrm>
                  <a:prstGeom prst="rect">
                    <a:avLst/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23" name="曲线连接符 14"/>
              <p:cNvCxnSpPr/>
              <p:nvPr/>
            </p:nvCxnSpPr>
            <p:spPr>
              <a:xfrm rot="16200000" flipH="1">
                <a:off x="3676958" y="3329575"/>
                <a:ext cx="449609" cy="343516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爆炸形 1 32"/>
            <p:cNvSpPr/>
            <p:nvPr/>
          </p:nvSpPr>
          <p:spPr>
            <a:xfrm>
              <a:off x="4092201" y="2394090"/>
              <a:ext cx="65444" cy="79679"/>
            </a:xfrm>
            <a:prstGeom prst="irregularSeal1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cxnSp>
          <p:nvCxnSpPr>
            <p:cNvPr id="15" name="直接箭头连接符 33"/>
            <p:cNvCxnSpPr/>
            <p:nvPr/>
          </p:nvCxnSpPr>
          <p:spPr>
            <a:xfrm flipH="1" flipV="1">
              <a:off x="5835428" y="2706416"/>
              <a:ext cx="7317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箭头连接符 48"/>
            <p:cNvCxnSpPr/>
            <p:nvPr/>
          </p:nvCxnSpPr>
          <p:spPr>
            <a:xfrm flipH="1" flipV="1">
              <a:off x="5835427" y="2551250"/>
              <a:ext cx="7317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箭头连接符 49"/>
            <p:cNvCxnSpPr/>
            <p:nvPr/>
          </p:nvCxnSpPr>
          <p:spPr>
            <a:xfrm flipH="1" flipV="1">
              <a:off x="5835427" y="2268543"/>
              <a:ext cx="7317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文本框 50"/>
            <p:cNvSpPr txBox="1"/>
            <p:nvPr/>
          </p:nvSpPr>
          <p:spPr>
            <a:xfrm>
              <a:off x="6608367" y="2075747"/>
              <a:ext cx="1315734" cy="30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Drift (-HV )</a:t>
              </a:r>
              <a:endParaRPr lang="zh-CN" altLang="en-US" sz="2000" dirty="0"/>
            </a:p>
          </p:txBody>
        </p:sp>
        <p:sp>
          <p:nvSpPr>
            <p:cNvPr id="19" name="文本框 50"/>
            <p:cNvSpPr txBox="1"/>
            <p:nvPr/>
          </p:nvSpPr>
          <p:spPr>
            <a:xfrm>
              <a:off x="6605949" y="2547777"/>
              <a:ext cx="1415375" cy="30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dirty="0" smtClean="0"/>
                <a:t>Anode (0V)</a:t>
              </a:r>
              <a:endParaRPr lang="zh-CN" altLang="en-US" sz="2000" dirty="0"/>
            </a:p>
          </p:txBody>
        </p:sp>
        <p:sp>
          <p:nvSpPr>
            <p:cNvPr id="20" name="矩形 53"/>
            <p:cNvSpPr/>
            <p:nvPr/>
          </p:nvSpPr>
          <p:spPr>
            <a:xfrm>
              <a:off x="4687678" y="2240899"/>
              <a:ext cx="877733" cy="309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~240um</a:t>
              </a:r>
            </a:p>
          </p:txBody>
        </p:sp>
        <p:sp>
          <p:nvSpPr>
            <p:cNvPr id="21" name="矩形 54"/>
            <p:cNvSpPr/>
            <p:nvPr/>
          </p:nvSpPr>
          <p:spPr>
            <a:xfrm>
              <a:off x="4685036" y="2480753"/>
              <a:ext cx="877733" cy="309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~120um</a:t>
              </a:r>
            </a:p>
          </p:txBody>
        </p:sp>
      </p:grpSp>
      <p:sp>
        <p:nvSpPr>
          <p:cNvPr id="40" name="矩形 56"/>
          <p:cNvSpPr/>
          <p:nvPr/>
        </p:nvSpPr>
        <p:spPr>
          <a:xfrm>
            <a:off x="6045836" y="3634913"/>
            <a:ext cx="2790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VS avalanche voltages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文本框 57"/>
          <p:cNvSpPr txBox="1"/>
          <p:nvPr/>
        </p:nvSpPr>
        <p:spPr>
          <a:xfrm>
            <a:off x="6828837" y="5268479"/>
            <a:ext cx="164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above to 2</a:t>
            </a:r>
            <a:r>
              <a:rPr lang="el-GR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ᵡ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4</a:t>
            </a:r>
            <a:endParaRPr lang="zh-CN" altLang="en-US" baseline="30000" dirty="0"/>
          </a:p>
        </p:txBody>
      </p:sp>
      <p:sp>
        <p:nvSpPr>
          <p:cNvPr id="42" name="标题 1"/>
          <p:cNvSpPr>
            <a:spLocks noGrp="1"/>
          </p:cNvSpPr>
          <p:nvPr>
            <p:ph type="title"/>
          </p:nvPr>
        </p:nvSpPr>
        <p:spPr>
          <a:xfrm>
            <a:off x="0" y="-3467"/>
            <a:ext cx="7543800" cy="1450757"/>
          </a:xfrm>
        </p:spPr>
        <p:txBody>
          <a:bodyPr/>
          <a:lstStyle/>
          <a:p>
            <a:r>
              <a:rPr lang="en-US" altLang="zh-CN" dirty="0" smtClean="0"/>
              <a:t>Sec-amplification (SA)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16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352225" y="900049"/>
            <a:ext cx="7543800" cy="145075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Electron transparency from PA to SA</a:t>
            </a:r>
            <a:endParaRPr lang="zh-CN" altLang="en-US" dirty="0"/>
          </a:p>
        </p:txBody>
      </p:sp>
      <p:pic>
        <p:nvPicPr>
          <p:cNvPr id="7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703" y="3132251"/>
            <a:ext cx="4008063" cy="3224100"/>
          </a:xfrm>
          <a:prstGeom prst="rect">
            <a:avLst/>
          </a:prstGeom>
        </p:spPr>
      </p:pic>
      <p:sp>
        <p:nvSpPr>
          <p:cNvPr id="8" name="文本框 12"/>
          <p:cNvSpPr txBox="1"/>
          <p:nvPr/>
        </p:nvSpPr>
        <p:spPr>
          <a:xfrm>
            <a:off x="887378" y="2566453"/>
            <a:ext cx="6191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Simply estimate by: Total gain = PA gain</a:t>
            </a:r>
            <a:r>
              <a:rPr lang="zh-CN" altLang="en-US" sz="2000" dirty="0" smtClean="0"/>
              <a:t>*</a:t>
            </a:r>
            <a:r>
              <a:rPr lang="en-US" altLang="zh-CN" sz="2000" dirty="0" smtClean="0"/>
              <a:t>Trans</a:t>
            </a:r>
            <a:r>
              <a:rPr lang="zh-CN" altLang="en-US" sz="2000" dirty="0" smtClean="0"/>
              <a:t>*</a:t>
            </a:r>
            <a:r>
              <a:rPr lang="en-US" altLang="zh-CN" sz="2000" dirty="0" smtClean="0"/>
              <a:t>SA gain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6462909" y="4061471"/>
            <a:ext cx="178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15% at 1:1 ratio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325816"/>
            <a:ext cx="3752015" cy="30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0521"/>
            <a:ext cx="6258754" cy="47864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2600" y="22523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ρ×d=(I_drift ×d)/(A×v_ion)</a:t>
            </a:r>
          </a:p>
          <a:p>
            <a:r>
              <a:rPr lang="zh-CN" altLang="en-US" dirty="0"/>
              <a:t>let d=0.3cm,A=1cm,v_ion=100cm/s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722194" y="1345118"/>
                <a:ext cx="27931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rgbClr val="00B050"/>
                    </a:solidFill>
                  </a:rPr>
                  <a:t>使用</a:t>
                </a:r>
                <a:r>
                  <a:rPr lang="en-US" altLang="zh-CN" sz="2000" dirty="0" smtClean="0">
                    <a:solidFill>
                      <a:srgbClr val="00B050"/>
                    </a:solidFill>
                  </a:rPr>
                  <a:t>8.0keV(Cu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)</a:t>
                </a:r>
                <a:r>
                  <a:rPr lang="zh-CN" altLang="en-US" sz="2000" dirty="0" smtClean="0">
                    <a:solidFill>
                      <a:srgbClr val="00B050"/>
                    </a:solidFill>
                  </a:rPr>
                  <a:t>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zh-CN" altLang="en-US" sz="2000" dirty="0" smtClean="0">
                    <a:solidFill>
                      <a:srgbClr val="00B050"/>
                    </a:solidFill>
                  </a:rPr>
                  <a:t>光机</a:t>
                </a:r>
                <a:endParaRPr lang="en-US" altLang="zh-CN" sz="2000" dirty="0" smtClean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CN" sz="2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3%</m:t>
                      </m:r>
                      <m:r>
                        <a:rPr lang="en-US" altLang="zh-CN" sz="2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𝐴𝑟</m:t>
                      </m:r>
                      <m:r>
                        <a:rPr lang="en-US" altLang="zh-CN" sz="2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+7%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194" y="1345118"/>
                <a:ext cx="2793156" cy="707886"/>
              </a:xfrm>
              <a:prstGeom prst="rect">
                <a:avLst/>
              </a:prstGeom>
              <a:blipFill>
                <a:blip r:embed="rId3"/>
                <a:stretch>
                  <a:fillRect l="-2402" t="-5172" r="-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40970" y="301329"/>
            <a:ext cx="3818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Space charge effect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851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9" y="0"/>
            <a:ext cx="7886700" cy="1325563"/>
          </a:xfrm>
        </p:spPr>
        <p:txBody>
          <a:bodyPr/>
          <a:lstStyle/>
          <a:p>
            <a:r>
              <a:rPr lang="zh-CN" altLang="en-US" b="1" dirty="0" smtClean="0"/>
              <a:t>背景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光子探测</a:t>
            </a:r>
            <a:endParaRPr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25563"/>
                <a:ext cx="7886700" cy="4602163"/>
              </a:xfrm>
            </p:spPr>
            <p:txBody>
              <a:bodyPr/>
              <a:lstStyle/>
              <a:p>
                <a:r>
                  <a:rPr lang="zh-CN" altLang="en-US" dirty="0" smtClean="0"/>
                  <a:t>高</a:t>
                </a:r>
                <a:r>
                  <a:rPr lang="zh-CN" altLang="en-US" dirty="0"/>
                  <a:t>增</a:t>
                </a:r>
                <a:r>
                  <a:rPr lang="zh-CN" altLang="en-US" dirty="0" smtClean="0"/>
                  <a:t>益</a:t>
                </a:r>
                <a:r>
                  <a:rPr lang="en-US" altLang="zh-CN" dirty="0" smtClean="0"/>
                  <a:t>——</a:t>
                </a:r>
                <a:r>
                  <a:rPr lang="zh-CN" altLang="en-US" dirty="0" smtClean="0"/>
                  <a:t>单光子敏感</a:t>
                </a:r>
                <a:endParaRPr lang="en-US" altLang="zh-CN" dirty="0" smtClean="0"/>
              </a:p>
              <a:p>
                <a:r>
                  <a:rPr lang="zh-CN" altLang="en-US" dirty="0" smtClean="0"/>
                  <a:t>低离子反馈</a:t>
                </a:r>
                <a:r>
                  <a:rPr lang="en-US" altLang="zh-CN" dirty="0" smtClean="0"/>
                  <a:t>(IBF</a:t>
                </a:r>
                <a:r>
                  <a:rPr lang="en-US" altLang="zh-CN" dirty="0"/>
                  <a:t>)</a:t>
                </a:r>
                <a:r>
                  <a:rPr lang="en-US" altLang="zh-CN" dirty="0" smtClean="0"/>
                  <a:t>——</a:t>
                </a:r>
                <a:r>
                  <a:rPr lang="zh-CN" altLang="en-US" dirty="0" smtClean="0"/>
                  <a:t>保护光阴极</a:t>
                </a:r>
                <a:endParaRPr lang="en-US" altLang="zh-CN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CN" altLang="en-US" dirty="0" smtClean="0"/>
                  <a:t>紫外光：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CsI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𝑚𝐶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可见</a:t>
                </a:r>
                <a:r>
                  <a:rPr lang="zh-CN" altLang="en-US" dirty="0" smtClean="0"/>
                  <a:t>光：双碱阴极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200" dirty="0" smtClean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25563"/>
                <a:ext cx="7886700" cy="4602163"/>
              </a:xfrm>
              <a:blipFill>
                <a:blip r:embed="rId3"/>
                <a:stretch>
                  <a:fillRect l="-1391" t="-23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072210" y="4694155"/>
                <a:ext cx="1338828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IBF: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b="0" dirty="0" smtClean="0"/>
                  <a:t>0.03%</a:t>
                </a:r>
                <a:endParaRPr lang="en-US" altLang="zh-CN" b="0" dirty="0" smtClean="0"/>
              </a:p>
              <a:p>
                <a:r>
                  <a:rPr lang="zh-CN" altLang="en-US" b="0" dirty="0" smtClean="0"/>
                  <a:t>结构较复杂</a:t>
                </a:r>
                <a:endParaRPr lang="en-US" altLang="zh-CN" b="0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210" y="4694155"/>
                <a:ext cx="1338828" cy="669992"/>
              </a:xfrm>
              <a:prstGeom prst="rect">
                <a:avLst/>
              </a:prstGeom>
              <a:blipFill>
                <a:blip r:embed="rId4"/>
                <a:stretch>
                  <a:fillRect l="-3636" t="-4545" r="-4091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4" y="3875881"/>
            <a:ext cx="4119117" cy="228288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483100" y="3784599"/>
            <a:ext cx="0" cy="2465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0" y="6250044"/>
            <a:ext cx="4023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A. </a:t>
            </a:r>
            <a:r>
              <a:rPr lang="en-US" altLang="zh-CN" sz="1600" dirty="0" smtClean="0"/>
              <a:t>Lyashenko et al. , NIM A 598(2009) 116-120</a:t>
            </a:r>
            <a:endParaRPr lang="zh-CN" altLang="en-US" sz="1600" dirty="0"/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79680"/>
            <a:ext cx="2589110" cy="2275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63200" y="3261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47767" y="3505886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F-R-MHSP+GEM+MHSP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91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zh-CN" altLang="en-US" b="1" dirty="0" smtClean="0"/>
              <a:t>背景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高计数率</a:t>
            </a:r>
            <a:r>
              <a:rPr lang="en-US" altLang="zh-CN" b="1" dirty="0" smtClean="0"/>
              <a:t>TPC</a:t>
            </a:r>
            <a:endParaRPr lang="zh-CN" altLang="en-US" b="1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493" y="2915856"/>
            <a:ext cx="4200981" cy="276799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5" y="2920231"/>
            <a:ext cx="3426303" cy="3006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8650" y="1325637"/>
            <a:ext cx="868299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 smtClean="0"/>
              <a:t>低离子反馈</a:t>
            </a:r>
            <a:r>
              <a:rPr lang="en-US" altLang="zh-CN" sz="2800" dirty="0" smtClean="0"/>
              <a:t>(IBF)</a:t>
            </a:r>
            <a:r>
              <a:rPr lang="zh-CN" altLang="en-US" sz="2800" dirty="0"/>
              <a:t>：</a:t>
            </a:r>
            <a:r>
              <a:rPr lang="zh-CN" altLang="en-US" sz="2800" dirty="0" smtClean="0"/>
              <a:t>减少回流离子对漂移区电</a:t>
            </a:r>
            <a:r>
              <a:rPr lang="zh-CN" altLang="en-US" sz="2800" dirty="0" smtClean="0"/>
              <a:t>场影</a:t>
            </a:r>
            <a:r>
              <a:rPr lang="zh-CN" altLang="en-US" sz="2800" dirty="0" smtClean="0"/>
              <a:t>响</a:t>
            </a:r>
            <a:endParaRPr lang="en-US" altLang="zh-CN" sz="2800" dirty="0" smtClean="0"/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ALICE</a:t>
            </a:r>
            <a:r>
              <a:rPr lang="zh-CN" altLang="en-US" sz="2800" dirty="0"/>
              <a:t>升</a:t>
            </a:r>
            <a:r>
              <a:rPr lang="zh-CN" altLang="en-US" sz="2800" dirty="0" smtClean="0"/>
              <a:t>级、</a:t>
            </a:r>
            <a:r>
              <a:rPr lang="en-US" altLang="zh-CN" sz="2800" dirty="0" smtClean="0"/>
              <a:t>CEPC</a:t>
            </a:r>
            <a:endParaRPr lang="zh-CN" alt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051300" y="3135065"/>
            <a:ext cx="0" cy="264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6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altLang="zh-CN" b="1" dirty="0" smtClean="0"/>
              <a:t>DMM——</a:t>
            </a:r>
            <a:r>
              <a:rPr lang="zh-CN" altLang="en-US" b="1" dirty="0" smtClean="0">
                <a:latin typeface="+mj-ea"/>
              </a:rPr>
              <a:t>结构与制作</a:t>
            </a:r>
            <a:endParaRPr lang="zh-CN" altLang="en-US" b="1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6167"/>
            <a:ext cx="7886700" cy="4587875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DMM: Double</a:t>
            </a:r>
            <a:r>
              <a:rPr lang="en-US" altLang="zh-CN" dirty="0"/>
              <a:t> </a:t>
            </a:r>
            <a:r>
              <a:rPr lang="en-US" altLang="zh-CN" dirty="0" smtClean="0"/>
              <a:t>Micro-Mesh</a:t>
            </a:r>
            <a:r>
              <a:rPr lang="en-US" altLang="zh-CN" dirty="0"/>
              <a:t> gaseous structure </a:t>
            </a:r>
            <a:r>
              <a:rPr lang="zh-CN" altLang="en-US" dirty="0"/>
              <a:t>双</a:t>
            </a:r>
            <a:r>
              <a:rPr lang="zh-CN" altLang="en-US" dirty="0" smtClean="0"/>
              <a:t>层微网</a:t>
            </a:r>
            <a:r>
              <a:rPr lang="zh-CN" altLang="en-US" dirty="0"/>
              <a:t>气体结构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网结构比孔结构更有利于压低离子反馈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dirty="0" smtClean="0"/>
              <a:t>双层结构实现级联放大，若合理设置高压，可以提高增益、压低离子反馈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28650" y="2629760"/>
            <a:ext cx="5082169" cy="1602776"/>
            <a:chOff x="2559050" y="2180686"/>
            <a:chExt cx="7029450" cy="2357715"/>
          </a:xfrm>
        </p:grpSpPr>
        <p:grpSp>
          <p:nvGrpSpPr>
            <p:cNvPr id="33" name="Group 32"/>
            <p:cNvGrpSpPr/>
            <p:nvPr/>
          </p:nvGrpSpPr>
          <p:grpSpPr>
            <a:xfrm>
              <a:off x="2559050" y="2180686"/>
              <a:ext cx="7029450" cy="2357715"/>
              <a:chOff x="1612900" y="477105"/>
              <a:chExt cx="9144000" cy="349726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8788400" y="2011680"/>
                <a:ext cx="266700" cy="164592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327400" y="2011680"/>
                <a:ext cx="254000" cy="164592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340100" y="870220"/>
                <a:ext cx="5715000" cy="1397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3327400" y="2489200"/>
                <a:ext cx="5715000" cy="12700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3327400" y="3200400"/>
                <a:ext cx="5715000" cy="12700"/>
              </a:xfrm>
              <a:prstGeom prst="line">
                <a:avLst/>
              </a:prstGeom>
              <a:ln w="38100" cap="flat" cmpd="sng" algn="ctr">
                <a:solidFill>
                  <a:schemeClr val="dk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3721100" y="3543300"/>
                <a:ext cx="4927600" cy="1143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612900" y="3657600"/>
                <a:ext cx="9144000" cy="2159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09987" y="477105"/>
                <a:ext cx="1391918" cy="1004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Drift Anode</a:t>
                </a:r>
                <a:endParaRPr lang="zh-CN" altLang="en-US" sz="135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flipH="1">
                <a:off x="1930401" y="2284451"/>
                <a:ext cx="1409700" cy="100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PA mesh</a:t>
                </a:r>
                <a:endParaRPr lang="zh-CN" altLang="en-US" sz="135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flipH="1">
                <a:off x="1930401" y="2969994"/>
                <a:ext cx="1409700" cy="1004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SA mesh</a:t>
                </a:r>
                <a:endParaRPr lang="zh-CN" altLang="en-US" sz="13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372600" y="3059503"/>
                <a:ext cx="1295400" cy="59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350" dirty="0"/>
                  <a:t>Anode</a:t>
                </a:r>
                <a:endParaRPr lang="zh-CN" altLang="en-US" sz="1350" dirty="0"/>
              </a:p>
            </p:txBody>
          </p:sp>
          <p:cxnSp>
            <p:nvCxnSpPr>
              <p:cNvPr id="32" name="Straight Arrow Connector 31"/>
              <p:cNvCxnSpPr>
                <a:stCxn id="26" idx="3"/>
              </p:cNvCxnSpPr>
              <p:nvPr/>
            </p:nvCxnSpPr>
            <p:spPr>
              <a:xfrm flipV="1">
                <a:off x="8648699" y="3395320"/>
                <a:ext cx="723901" cy="205130"/>
              </a:xfrm>
              <a:prstGeom prst="straightConnector1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6563825" y="3568275"/>
              <a:ext cx="100925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/>
                <a:t>~</a:t>
              </a:r>
              <a:r>
                <a:rPr lang="en-US" altLang="zh-CN" sz="1200" dirty="0"/>
                <a:t>0.2mm</a:t>
              </a:r>
              <a:endParaRPr lang="zh-CN" altLang="en-US" sz="12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32399" y="3917832"/>
              <a:ext cx="11100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~</a:t>
              </a:r>
              <a:r>
                <a:rPr lang="en-US" altLang="zh-CN" sz="1200" dirty="0"/>
                <a:t>0.1mm</a:t>
              </a:r>
              <a:endParaRPr lang="zh-CN" alt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529958" y="2822200"/>
              <a:ext cx="114817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dirty="0"/>
                <a:t>~3-5mm</a:t>
              </a:r>
              <a:endParaRPr lang="zh-CN" altLang="en-US" sz="1350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174115" y="357252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PA</a:t>
            </a:r>
            <a:endParaRPr lang="zh-CN" altLang="en-US" sz="1350" dirty="0"/>
          </a:p>
        </p:txBody>
      </p:sp>
      <p:sp>
        <p:nvSpPr>
          <p:cNvPr id="39" name="TextBox 38"/>
          <p:cNvSpPr txBox="1"/>
          <p:nvPr/>
        </p:nvSpPr>
        <p:spPr>
          <a:xfrm>
            <a:off x="2171233" y="3851988"/>
            <a:ext cx="36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SA</a:t>
            </a:r>
            <a:endParaRPr lang="zh-CN" altLang="en-US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6114639" y="3507639"/>
            <a:ext cx="2744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PA: </a:t>
            </a:r>
            <a:r>
              <a:rPr lang="en-US" altLang="zh-CN" sz="1600" dirty="0" err="1" smtClean="0"/>
              <a:t>PreAmplification</a:t>
            </a:r>
            <a:r>
              <a:rPr lang="en-US" altLang="zh-CN" sz="1600" dirty="0" smtClean="0"/>
              <a:t> </a:t>
            </a:r>
            <a:r>
              <a:rPr lang="zh-CN" altLang="en-US" sz="1600" dirty="0"/>
              <a:t>预放大区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80477" y="3760523"/>
            <a:ext cx="3590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SA: Secondary Amplification </a:t>
            </a:r>
            <a:r>
              <a:rPr lang="zh-CN" altLang="en-US" sz="1600" dirty="0"/>
              <a:t>次级放大区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59872" y="2825498"/>
                <a:ext cx="32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灵敏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面积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：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872" y="2825498"/>
                <a:ext cx="3200400" cy="369332"/>
              </a:xfrm>
              <a:prstGeom prst="rect">
                <a:avLst/>
              </a:prstGeom>
              <a:blipFill>
                <a:blip r:embed="rId3"/>
                <a:stretch>
                  <a:fillRect l="-1524" t="-10000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4941435" y="2438400"/>
            <a:ext cx="938665" cy="1019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80100" y="217079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热压膜工艺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详见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张志永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的报告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-14638"/>
            <a:ext cx="7886700" cy="1325563"/>
          </a:xfrm>
        </p:spPr>
        <p:txBody>
          <a:bodyPr/>
          <a:lstStyle/>
          <a:p>
            <a:r>
              <a:rPr lang="zh-CN" altLang="en-US" b="1" dirty="0" smtClean="0"/>
              <a:t>增益与能量分辨</a:t>
            </a:r>
            <a:endParaRPr lang="zh-CN" altLang="en-US" b="1" dirty="0"/>
          </a:p>
        </p:txBody>
      </p:sp>
      <p:pic>
        <p:nvPicPr>
          <p:cNvPr id="6" name="图片 29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34" y="1670054"/>
            <a:ext cx="3534387" cy="31674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5437" y="4869839"/>
            <a:ext cx="24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1. </a:t>
            </a:r>
            <a:r>
              <a:rPr lang="zh-CN" altLang="en-US" dirty="0"/>
              <a:t>总、</a:t>
            </a:r>
            <a:r>
              <a:rPr lang="en-US" altLang="zh-CN" dirty="0"/>
              <a:t>PA</a:t>
            </a:r>
            <a:r>
              <a:rPr lang="zh-CN" altLang="en-US" dirty="0"/>
              <a:t>、</a:t>
            </a:r>
            <a:r>
              <a:rPr lang="en-US" altLang="zh-CN" dirty="0"/>
              <a:t>SA</a:t>
            </a:r>
            <a:r>
              <a:rPr lang="zh-CN" altLang="en-US" dirty="0"/>
              <a:t>的增益</a:t>
            </a:r>
          </a:p>
        </p:txBody>
      </p:sp>
      <p:pic>
        <p:nvPicPr>
          <p:cNvPr id="8" name="图片 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30" y="1670053"/>
            <a:ext cx="3663950" cy="316745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397525" y="4869839"/>
                <a:ext cx="3161378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图</a:t>
                </a:r>
                <a:r>
                  <a:rPr lang="en-US" altLang="zh-CN" dirty="0"/>
                  <a:t>2. </a:t>
                </a:r>
                <a:r>
                  <a:rPr lang="zh-CN" altLang="en-US" dirty="0"/>
                  <a:t>对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55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r>
                  <a:rPr lang="zh-CN" altLang="en-US" dirty="0"/>
                  <a:t>能谱的三高斯拟合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25" y="4869839"/>
                <a:ext cx="3161378" cy="372410"/>
              </a:xfrm>
              <a:prstGeom prst="rect">
                <a:avLst/>
              </a:prstGeom>
              <a:blipFill>
                <a:blip r:embed="rId5"/>
                <a:stretch>
                  <a:fillRect l="-1541" t="-8197" r="-1349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28650" y="5411508"/>
                <a:ext cx="40995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zh-CN" altLang="en-US" sz="2000" dirty="0"/>
                  <a:t>总增益可达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zh-CN" altLang="en-US" sz="2000" dirty="0" smtClean="0"/>
                  <a:t>能量分</a:t>
                </a:r>
                <a:r>
                  <a:rPr lang="zh-CN" altLang="en-US" sz="2000" dirty="0"/>
                  <a:t>辨率可以保持在</a:t>
                </a:r>
                <a:r>
                  <a:rPr lang="en-US" altLang="zh-CN" sz="2000" dirty="0"/>
                  <a:t>19% </a:t>
                </a:r>
                <a:r>
                  <a:rPr lang="zh-CN" altLang="en-US" sz="2000" dirty="0"/>
                  <a:t>左右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411508"/>
                <a:ext cx="4099520" cy="707886"/>
              </a:xfrm>
              <a:prstGeom prst="rect">
                <a:avLst/>
              </a:prstGeom>
              <a:blipFill>
                <a:blip r:embed="rId6"/>
                <a:stretch>
                  <a:fillRect l="-1337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570152" y="1047840"/>
                <a:ext cx="2590800" cy="64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rgbClr val="00B050"/>
                    </a:solidFill>
                  </a:rPr>
                  <a:t>使用</a:t>
                </a:r>
                <a:r>
                  <a:rPr lang="en-US" altLang="zh-CN" dirty="0" smtClean="0">
                    <a:solidFill>
                      <a:srgbClr val="00B050"/>
                    </a:solidFill>
                  </a:rPr>
                  <a:t>5.9keV</a:t>
                </a:r>
                <a:r>
                  <a:rPr lang="zh-CN" altLang="en-US" dirty="0" smtClean="0">
                    <a:solidFill>
                      <a:srgbClr val="00B050"/>
                    </a:solidFill>
                  </a:rPr>
                  <a:t>的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Fe</m:t>
                        </m:r>
                      </m:e>
                    </m:sPre>
                  </m:oMath>
                </a14:m>
                <a:r>
                  <a:rPr lang="zh-CN" altLang="en-US" dirty="0" smtClean="0">
                    <a:solidFill>
                      <a:srgbClr val="00B050"/>
                    </a:solidFill>
                  </a:rPr>
                  <a:t>源</a:t>
                </a:r>
                <a:endParaRPr lang="en-US" altLang="zh-CN" dirty="0" smtClean="0">
                  <a:solidFill>
                    <a:srgbClr val="00B050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93%</m:t>
                      </m:r>
                      <m:r>
                        <a:rPr lang="en-US" altLang="zh-CN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𝐴𝑟</m:t>
                      </m:r>
                      <m:r>
                        <a:rPr lang="en-US" altLang="zh-CN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+7%</m:t>
                      </m:r>
                      <m:sSub>
                        <m:sSubPr>
                          <m:ctrlPr>
                            <a:rPr lang="en-US" altLang="zh-CN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US" altLang="zh-CN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152" y="1047840"/>
                <a:ext cx="2590800" cy="649409"/>
              </a:xfrm>
              <a:prstGeom prst="rect">
                <a:avLst/>
              </a:prstGeom>
              <a:blipFill>
                <a:blip r:embed="rId7"/>
                <a:stretch>
                  <a:fillRect l="-2118" t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767865" y="5411508"/>
            <a:ext cx="4420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已发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</a:rPr>
              <a:t>表结果</a:t>
            </a:r>
            <a:endParaRPr lang="en-US" altLang="zh-CN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altLang="zh-CN" dirty="0" err="1" smtClean="0">
                <a:solidFill>
                  <a:schemeClr val="tx2">
                    <a:lumMod val="75000"/>
                  </a:schemeClr>
                </a:solidFill>
              </a:rPr>
              <a:t>Zhiyong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</a:rPr>
              <a:t> Zhang et al. , NIM A 889(2018) 78-82</a:t>
            </a:r>
            <a:endParaRPr lang="zh-CN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71"/>
            <a:ext cx="7886700" cy="1325563"/>
          </a:xfrm>
        </p:spPr>
        <p:txBody>
          <a:bodyPr/>
          <a:lstStyle/>
          <a:p>
            <a:r>
              <a:rPr lang="zh-CN" altLang="en-US" b="1" dirty="0" smtClean="0"/>
              <a:t>单光电子响应</a:t>
            </a:r>
            <a:endParaRPr lang="zh-CN" alt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6" name="图片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1" y="1593247"/>
            <a:ext cx="4641850" cy="1607153"/>
          </a:xfrm>
          <a:prstGeom prst="rect">
            <a:avLst/>
          </a:prstGeom>
        </p:spPr>
      </p:pic>
      <p:pic>
        <p:nvPicPr>
          <p:cNvPr id="7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644198" y="1409554"/>
            <a:ext cx="2929255" cy="1758660"/>
          </a:xfrm>
          <a:prstGeom prst="rect">
            <a:avLst/>
          </a:prstGeom>
        </p:spPr>
      </p:pic>
      <p:pic>
        <p:nvPicPr>
          <p:cNvPr id="8" name="图片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047751" y="3317056"/>
            <a:ext cx="3803650" cy="2566218"/>
          </a:xfrm>
          <a:prstGeom prst="rect">
            <a:avLst/>
          </a:prstGeom>
        </p:spPr>
      </p:pic>
      <p:pic>
        <p:nvPicPr>
          <p:cNvPr id="9" name="图片 1"/>
          <p:cNvPicPr/>
          <p:nvPr/>
        </p:nvPicPr>
        <p:blipFill>
          <a:blip r:embed="rId6"/>
          <a:stretch>
            <a:fillRect/>
          </a:stretch>
        </p:blipFill>
        <p:spPr>
          <a:xfrm>
            <a:off x="5270501" y="3317057"/>
            <a:ext cx="3390899" cy="26960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57350" y="5935146"/>
            <a:ext cx="297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图</a:t>
            </a:r>
            <a:r>
              <a:rPr lang="en-US" altLang="zh-CN" dirty="0" smtClean="0"/>
              <a:t>1. </a:t>
            </a:r>
            <a:r>
              <a:rPr lang="zh-CN" altLang="en-US" dirty="0"/>
              <a:t>单光电</a:t>
            </a:r>
            <a:r>
              <a:rPr lang="zh-CN" altLang="en-US" dirty="0" smtClean="0"/>
              <a:t>子放大分布</a:t>
            </a:r>
            <a:endParaRPr lang="zh-CN" altLang="en-US" dirty="0"/>
          </a:p>
        </p:txBody>
      </p:sp>
      <p:pic>
        <p:nvPicPr>
          <p:cNvPr id="11" name="图片 1"/>
          <p:cNvPicPr/>
          <p:nvPr/>
        </p:nvPicPr>
        <p:blipFill>
          <a:blip r:embed="rId6"/>
          <a:stretch>
            <a:fillRect/>
          </a:stretch>
        </p:blipFill>
        <p:spPr>
          <a:xfrm>
            <a:off x="5270501" y="3317056"/>
            <a:ext cx="3390899" cy="26960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5370435" y="5935146"/>
                <a:ext cx="3191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图</a:t>
                </a:r>
                <a:r>
                  <a:rPr lang="en-US" altLang="zh-CN" dirty="0"/>
                  <a:t>2</a:t>
                </a:r>
                <a:r>
                  <a:rPr lang="en-US" altLang="zh-CN" dirty="0" smtClean="0"/>
                  <a:t>. </a:t>
                </a:r>
                <a:r>
                  <a:rPr lang="zh-CN" altLang="en-US" dirty="0" smtClean="0"/>
                  <a:t>增益曲线（最高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~3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zh-CN" altLang="en-US" dirty="0" smtClean="0"/>
                  <a:t>）</a:t>
                </a:r>
                <a:endParaRPr lang="zh-CN" alt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435" y="5935146"/>
                <a:ext cx="3191029" cy="369332"/>
              </a:xfrm>
              <a:prstGeom prst="rect">
                <a:avLst/>
              </a:prstGeom>
              <a:blipFill>
                <a:blip r:embed="rId7"/>
                <a:stretch>
                  <a:fillRect l="-1721" t="-10000" r="-8604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270501" y="1149960"/>
            <a:ext cx="3798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B050"/>
                </a:solidFill>
              </a:rPr>
              <a:t>Ne (80%), CF</a:t>
            </a:r>
            <a:r>
              <a:rPr lang="en-US" altLang="zh-CN" sz="2000" baseline="-25000" dirty="0">
                <a:solidFill>
                  <a:srgbClr val="00B050"/>
                </a:solidFill>
              </a:rPr>
              <a:t>4</a:t>
            </a:r>
            <a:r>
              <a:rPr lang="en-US" altLang="zh-CN" sz="2000" dirty="0">
                <a:solidFill>
                  <a:srgbClr val="00B050"/>
                </a:solidFill>
              </a:rPr>
              <a:t> (10%) and C</a:t>
            </a:r>
            <a:r>
              <a:rPr lang="en-US" altLang="zh-CN" sz="2000" baseline="-25000" dirty="0">
                <a:solidFill>
                  <a:srgbClr val="00B050"/>
                </a:solidFill>
              </a:rPr>
              <a:t>2</a:t>
            </a:r>
            <a:r>
              <a:rPr lang="en-US" altLang="zh-CN" sz="2000" dirty="0">
                <a:solidFill>
                  <a:srgbClr val="00B050"/>
                </a:solidFill>
              </a:rPr>
              <a:t>H</a:t>
            </a:r>
            <a:r>
              <a:rPr lang="en-US" altLang="zh-CN" sz="2000" baseline="-25000" dirty="0">
                <a:solidFill>
                  <a:srgbClr val="00B050"/>
                </a:solidFill>
              </a:rPr>
              <a:t>6 </a:t>
            </a:r>
            <a:r>
              <a:rPr lang="en-US" altLang="zh-CN" sz="2000" dirty="0">
                <a:solidFill>
                  <a:srgbClr val="00B050"/>
                </a:solidFill>
              </a:rPr>
              <a:t>(10%)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08"/>
            <a:ext cx="7886700" cy="1325563"/>
          </a:xfrm>
        </p:spPr>
        <p:txBody>
          <a:bodyPr/>
          <a:lstStyle/>
          <a:p>
            <a:r>
              <a:rPr lang="zh-CN" altLang="en-US" b="1" dirty="0" smtClean="0"/>
              <a:t>离子反馈</a:t>
            </a:r>
            <a:r>
              <a:rPr lang="en-US" altLang="zh-CN" b="1" dirty="0" smtClean="0"/>
              <a:t>(IBF)</a:t>
            </a:r>
            <a:r>
              <a:rPr lang="zh-CN" altLang="en-US" b="1" dirty="0" smtClean="0"/>
              <a:t>测试</a:t>
            </a:r>
            <a:endParaRPr lang="zh-CN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9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1122"/>
                <a:ext cx="7886700" cy="522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zh-CN" altLang="en-US" dirty="0" smtClean="0">
                    <a:latin typeface="Times New Roman" panose="02020603050405020304" pitchFamily="18" charset="0"/>
                  </a:rPr>
                  <a:t>测试方法：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IBF ratio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𝑝𝑟𝑖𝑚𝑎𝑟𝑦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)/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𝑎𝑛𝑜𝑑𝑒</m:t>
                        </m:r>
                      </m:sub>
                    </m:sSub>
                  </m:oMath>
                </a14:m>
                <a:endParaRPr lang="zh-CN" alt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6" name="矩形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1122"/>
                <a:ext cx="7886700" cy="522772"/>
              </a:xfrm>
              <a:prstGeom prst="rect">
                <a:avLst/>
              </a:prstGeom>
              <a:blipFill>
                <a:blip r:embed="rId3"/>
                <a:stretch>
                  <a:fillRect l="-1546" t="-18605" b="-25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grpSp>
        <p:nvGrpSpPr>
          <p:cNvPr id="7" name="组合 98"/>
          <p:cNvGrpSpPr/>
          <p:nvPr/>
        </p:nvGrpSpPr>
        <p:grpSpPr>
          <a:xfrm>
            <a:off x="3469475" y="2634028"/>
            <a:ext cx="2736637" cy="1173942"/>
            <a:chOff x="2122525" y="2149491"/>
            <a:chExt cx="4765880" cy="2555189"/>
          </a:xfrm>
        </p:grpSpPr>
        <p:sp>
          <p:nvSpPr>
            <p:cNvPr id="8" name="矩形 100"/>
            <p:cNvSpPr/>
            <p:nvPr/>
          </p:nvSpPr>
          <p:spPr>
            <a:xfrm>
              <a:off x="2189321" y="3742974"/>
              <a:ext cx="173007" cy="774671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101"/>
            <p:cNvSpPr/>
            <p:nvPr/>
          </p:nvSpPr>
          <p:spPr>
            <a:xfrm>
              <a:off x="6678244" y="3748435"/>
              <a:ext cx="173007" cy="774671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连接符 102"/>
            <p:cNvCxnSpPr/>
            <p:nvPr/>
          </p:nvCxnSpPr>
          <p:spPr>
            <a:xfrm>
              <a:off x="2189819" y="4258676"/>
              <a:ext cx="4698586" cy="0"/>
            </a:xfrm>
            <a:prstGeom prst="line">
              <a:avLst/>
            </a:prstGeom>
            <a:ln w="1905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3"/>
            <p:cNvCxnSpPr/>
            <p:nvPr/>
          </p:nvCxnSpPr>
          <p:spPr>
            <a:xfrm>
              <a:off x="2189817" y="3802843"/>
              <a:ext cx="4698588" cy="0"/>
            </a:xfrm>
            <a:prstGeom prst="line">
              <a:avLst/>
            </a:prstGeom>
            <a:ln w="1905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矩形 104"/>
            <p:cNvSpPr/>
            <p:nvPr/>
          </p:nvSpPr>
          <p:spPr>
            <a:xfrm>
              <a:off x="2189320" y="4517646"/>
              <a:ext cx="4661931" cy="187034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连接符 106"/>
            <p:cNvCxnSpPr/>
            <p:nvPr/>
          </p:nvCxnSpPr>
          <p:spPr>
            <a:xfrm>
              <a:off x="2189817" y="2722450"/>
              <a:ext cx="4698588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文本框 28"/>
            <p:cNvSpPr txBox="1"/>
            <p:nvPr/>
          </p:nvSpPr>
          <p:spPr>
            <a:xfrm>
              <a:off x="2122525" y="2149491"/>
              <a:ext cx="2721692" cy="653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Drift cathode (-HV) </a:t>
              </a:r>
              <a:endParaRPr lang="zh-CN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组合 108"/>
            <p:cNvGrpSpPr/>
            <p:nvPr/>
          </p:nvGrpSpPr>
          <p:grpSpPr>
            <a:xfrm>
              <a:off x="2436572" y="4463623"/>
              <a:ext cx="4153502" cy="55089"/>
              <a:chOff x="2461456" y="5132611"/>
              <a:chExt cx="4418564" cy="107128"/>
            </a:xfrm>
            <a:pattFill prst="pct90">
              <a:fgClr>
                <a:schemeClr val="accent4"/>
              </a:fgClr>
              <a:bgClr>
                <a:schemeClr val="bg1"/>
              </a:bgClr>
            </a:pattFill>
          </p:grpSpPr>
          <p:sp>
            <p:nvSpPr>
              <p:cNvPr id="16" name="矩形 109"/>
              <p:cNvSpPr/>
              <p:nvPr/>
            </p:nvSpPr>
            <p:spPr>
              <a:xfrm>
                <a:off x="2461456" y="5132614"/>
                <a:ext cx="449187" cy="10514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矩形 110"/>
              <p:cNvSpPr/>
              <p:nvPr/>
            </p:nvSpPr>
            <p:spPr>
              <a:xfrm>
                <a:off x="3028950" y="5132613"/>
                <a:ext cx="449187" cy="10514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矩形 111"/>
              <p:cNvSpPr/>
              <p:nvPr/>
            </p:nvSpPr>
            <p:spPr>
              <a:xfrm>
                <a:off x="3596444" y="5132613"/>
                <a:ext cx="449187" cy="10514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矩形 112"/>
              <p:cNvSpPr/>
              <p:nvPr/>
            </p:nvSpPr>
            <p:spPr>
              <a:xfrm>
                <a:off x="4163938" y="5132612"/>
                <a:ext cx="449187" cy="10514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矩形 113"/>
              <p:cNvSpPr/>
              <p:nvPr/>
            </p:nvSpPr>
            <p:spPr>
              <a:xfrm>
                <a:off x="4731432" y="5132612"/>
                <a:ext cx="449187" cy="10514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矩形 114"/>
              <p:cNvSpPr/>
              <p:nvPr/>
            </p:nvSpPr>
            <p:spPr>
              <a:xfrm>
                <a:off x="5298926" y="5132611"/>
                <a:ext cx="449187" cy="10514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矩形 115"/>
              <p:cNvSpPr/>
              <p:nvPr/>
            </p:nvSpPr>
            <p:spPr>
              <a:xfrm>
                <a:off x="5863339" y="5134590"/>
                <a:ext cx="449187" cy="10514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矩形 116"/>
              <p:cNvSpPr/>
              <p:nvPr/>
            </p:nvSpPr>
            <p:spPr>
              <a:xfrm>
                <a:off x="6430833" y="5134589"/>
                <a:ext cx="449187" cy="10514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24" name="直接箭头连接符 120"/>
          <p:cNvCxnSpPr/>
          <p:nvPr/>
        </p:nvCxnSpPr>
        <p:spPr>
          <a:xfrm>
            <a:off x="3686610" y="3698128"/>
            <a:ext cx="0" cy="4505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文本框 2"/>
          <p:cNvSpPr txBox="1"/>
          <p:nvPr/>
        </p:nvSpPr>
        <p:spPr>
          <a:xfrm>
            <a:off x="628650" y="5166712"/>
            <a:ext cx="7276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Ianode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to -3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Idirft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源，低计数率）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to -300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10-100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光机，高计数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率）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使</a:t>
            </a:r>
            <a:r>
              <a:rPr lang="zh-CN" altLang="en-US" dirty="0"/>
              <a:t>用</a:t>
            </a:r>
            <a:r>
              <a:rPr lang="en-US" altLang="zh-CN" dirty="0" err="1"/>
              <a:t>Keithley</a:t>
            </a:r>
            <a:r>
              <a:rPr lang="en-US" altLang="zh-CN" dirty="0"/>
              <a:t> (6482)</a:t>
            </a:r>
            <a:r>
              <a:rPr lang="zh-CN" altLang="en-US" dirty="0"/>
              <a:t>皮安表，量程在</a:t>
            </a:r>
            <a:r>
              <a:rPr lang="en-US" altLang="zh-CN" dirty="0"/>
              <a:t>±20nA</a:t>
            </a:r>
            <a:r>
              <a:rPr lang="zh-CN" altLang="en-US" dirty="0"/>
              <a:t>时，精度为</a:t>
            </a:r>
            <a:r>
              <a:rPr lang="en-US" altLang="zh-CN" dirty="0"/>
              <a:t>~</a:t>
            </a:r>
            <a:r>
              <a:rPr lang="en-US" altLang="zh-CN" dirty="0" smtClean="0"/>
              <a:t>10fA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8"/>
          <p:cNvSpPr txBox="1"/>
          <p:nvPr/>
        </p:nvSpPr>
        <p:spPr>
          <a:xfrm>
            <a:off x="3574820" y="3127826"/>
            <a:ext cx="1339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Pre-mesh (-HV)</a:t>
            </a:r>
            <a:endParaRPr lang="zh-C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8"/>
          <p:cNvSpPr txBox="1"/>
          <p:nvPr/>
        </p:nvSpPr>
        <p:spPr>
          <a:xfrm>
            <a:off x="3583674" y="3369525"/>
            <a:ext cx="1339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Sec-mesh (-HV)</a:t>
            </a:r>
            <a:endParaRPr lang="zh-C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组合 53"/>
          <p:cNvGrpSpPr/>
          <p:nvPr/>
        </p:nvGrpSpPr>
        <p:grpSpPr>
          <a:xfrm>
            <a:off x="296542" y="2634028"/>
            <a:ext cx="2817519" cy="1204549"/>
            <a:chOff x="2110284" y="2204813"/>
            <a:chExt cx="4778121" cy="2499867"/>
          </a:xfrm>
        </p:grpSpPr>
        <p:sp>
          <p:nvSpPr>
            <p:cNvPr id="29" name="矩形 54"/>
            <p:cNvSpPr/>
            <p:nvPr/>
          </p:nvSpPr>
          <p:spPr>
            <a:xfrm>
              <a:off x="2189321" y="3742974"/>
              <a:ext cx="173007" cy="774671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矩形 55"/>
            <p:cNvSpPr/>
            <p:nvPr/>
          </p:nvSpPr>
          <p:spPr>
            <a:xfrm>
              <a:off x="6678244" y="3748435"/>
              <a:ext cx="173007" cy="774671"/>
            </a:xfrm>
            <a:prstGeom prst="rect">
              <a:avLst/>
            </a:prstGeom>
            <a:pattFill prst="pct6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直接连接符 56"/>
            <p:cNvCxnSpPr/>
            <p:nvPr/>
          </p:nvCxnSpPr>
          <p:spPr>
            <a:xfrm>
              <a:off x="2189819" y="4258676"/>
              <a:ext cx="4698586" cy="0"/>
            </a:xfrm>
            <a:prstGeom prst="line">
              <a:avLst/>
            </a:prstGeom>
            <a:ln w="1905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57"/>
            <p:cNvCxnSpPr/>
            <p:nvPr/>
          </p:nvCxnSpPr>
          <p:spPr>
            <a:xfrm>
              <a:off x="2189817" y="3802843"/>
              <a:ext cx="4698588" cy="0"/>
            </a:xfrm>
            <a:prstGeom prst="line">
              <a:avLst/>
            </a:prstGeom>
            <a:ln w="19050">
              <a:solidFill>
                <a:schemeClr val="dk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矩形 58"/>
            <p:cNvSpPr/>
            <p:nvPr/>
          </p:nvSpPr>
          <p:spPr>
            <a:xfrm>
              <a:off x="2189320" y="4517646"/>
              <a:ext cx="4661931" cy="187034"/>
            </a:xfrm>
            <a:prstGeom prst="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直接连接符 59"/>
            <p:cNvCxnSpPr/>
            <p:nvPr/>
          </p:nvCxnSpPr>
          <p:spPr>
            <a:xfrm>
              <a:off x="2189817" y="2722450"/>
              <a:ext cx="4698588" cy="0"/>
            </a:xfrm>
            <a:prstGeom prst="line">
              <a:avLst/>
            </a:prstGeom>
            <a:ln>
              <a:solidFill>
                <a:schemeClr val="dk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文本框 28"/>
            <p:cNvSpPr txBox="1"/>
            <p:nvPr/>
          </p:nvSpPr>
          <p:spPr>
            <a:xfrm>
              <a:off x="2110284" y="2204813"/>
              <a:ext cx="2550833" cy="653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3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Drift cathode (0V) </a:t>
              </a:r>
              <a:endParaRPr lang="zh-CN" alt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组合 61"/>
            <p:cNvGrpSpPr/>
            <p:nvPr/>
          </p:nvGrpSpPr>
          <p:grpSpPr>
            <a:xfrm>
              <a:off x="2436572" y="4463623"/>
              <a:ext cx="4153502" cy="55089"/>
              <a:chOff x="2461456" y="5132611"/>
              <a:chExt cx="4418564" cy="107128"/>
            </a:xfrm>
            <a:pattFill prst="pct90">
              <a:fgClr>
                <a:schemeClr val="accent4"/>
              </a:fgClr>
              <a:bgClr>
                <a:schemeClr val="bg1"/>
              </a:bgClr>
            </a:pattFill>
          </p:grpSpPr>
          <p:sp>
            <p:nvSpPr>
              <p:cNvPr id="37" name="矩形 62"/>
              <p:cNvSpPr/>
              <p:nvPr/>
            </p:nvSpPr>
            <p:spPr>
              <a:xfrm>
                <a:off x="2461456" y="5132614"/>
                <a:ext cx="449187" cy="10514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矩形 63"/>
              <p:cNvSpPr/>
              <p:nvPr/>
            </p:nvSpPr>
            <p:spPr>
              <a:xfrm>
                <a:off x="3028950" y="5132613"/>
                <a:ext cx="449187" cy="10514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矩形 64"/>
              <p:cNvSpPr/>
              <p:nvPr/>
            </p:nvSpPr>
            <p:spPr>
              <a:xfrm>
                <a:off x="3596444" y="5132613"/>
                <a:ext cx="449187" cy="10514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矩形 65"/>
              <p:cNvSpPr/>
              <p:nvPr/>
            </p:nvSpPr>
            <p:spPr>
              <a:xfrm>
                <a:off x="4163938" y="5132612"/>
                <a:ext cx="449187" cy="10514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矩形 66"/>
              <p:cNvSpPr/>
              <p:nvPr/>
            </p:nvSpPr>
            <p:spPr>
              <a:xfrm>
                <a:off x="4731432" y="5132612"/>
                <a:ext cx="449187" cy="10514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矩形 67"/>
              <p:cNvSpPr/>
              <p:nvPr/>
            </p:nvSpPr>
            <p:spPr>
              <a:xfrm>
                <a:off x="5298926" y="5132611"/>
                <a:ext cx="449187" cy="10514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矩形 68"/>
              <p:cNvSpPr/>
              <p:nvPr/>
            </p:nvSpPr>
            <p:spPr>
              <a:xfrm>
                <a:off x="5863339" y="5134590"/>
                <a:ext cx="449187" cy="10514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矩形 69"/>
              <p:cNvSpPr/>
              <p:nvPr/>
            </p:nvSpPr>
            <p:spPr>
              <a:xfrm>
                <a:off x="6430833" y="5134589"/>
                <a:ext cx="449187" cy="105149"/>
              </a:xfrm>
              <a:prstGeom prst="rect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45" name="直接箭头连接符 70"/>
          <p:cNvCxnSpPr/>
          <p:nvPr/>
        </p:nvCxnSpPr>
        <p:spPr>
          <a:xfrm>
            <a:off x="2607184" y="2882038"/>
            <a:ext cx="0" cy="12665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文本框 28"/>
          <p:cNvSpPr txBox="1"/>
          <p:nvPr/>
        </p:nvSpPr>
        <p:spPr>
          <a:xfrm>
            <a:off x="385050" y="3125051"/>
            <a:ext cx="1339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Pre-mesh (+HV)</a:t>
            </a:r>
            <a:endParaRPr lang="zh-C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文本框 28"/>
          <p:cNvSpPr txBox="1"/>
          <p:nvPr/>
        </p:nvSpPr>
        <p:spPr>
          <a:xfrm>
            <a:off x="405539" y="3351326"/>
            <a:ext cx="1339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Sec-mesh (+HV)</a:t>
            </a:r>
            <a:endParaRPr lang="zh-C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28"/>
          <p:cNvSpPr txBox="1"/>
          <p:nvPr/>
        </p:nvSpPr>
        <p:spPr>
          <a:xfrm>
            <a:off x="364821" y="3768680"/>
            <a:ext cx="1339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Anode  (+HV)</a:t>
            </a:r>
            <a:endParaRPr lang="zh-C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28"/>
          <p:cNvSpPr txBox="1"/>
          <p:nvPr/>
        </p:nvSpPr>
        <p:spPr>
          <a:xfrm>
            <a:off x="3658702" y="3756822"/>
            <a:ext cx="1339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Anode  (0V)</a:t>
            </a:r>
            <a:endParaRPr lang="zh-C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上箭头 4"/>
          <p:cNvSpPr/>
          <p:nvPr/>
        </p:nvSpPr>
        <p:spPr>
          <a:xfrm>
            <a:off x="6264130" y="2647794"/>
            <a:ext cx="152275" cy="122109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3957705" y="4242061"/>
                <a:ext cx="1707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图</a:t>
                </a:r>
                <a:r>
                  <a:rPr lang="en-US" altLang="zh-CN" dirty="0"/>
                  <a:t>2</a:t>
                </a:r>
                <a:r>
                  <a:rPr lang="en-US" altLang="zh-CN" dirty="0" smtClean="0"/>
                  <a:t>. </a:t>
                </a:r>
                <a:r>
                  <a:rPr lang="zh-CN" altLang="en-US" dirty="0"/>
                  <a:t>测量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𝑎𝑛𝑜𝑑𝑒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705" y="4242061"/>
                <a:ext cx="1707006" cy="369332"/>
              </a:xfrm>
              <a:prstGeom prst="rect">
                <a:avLst/>
              </a:prstGeom>
              <a:blipFill>
                <a:blip r:embed="rId4"/>
                <a:stretch>
                  <a:fillRect l="-2857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415171" y="4235944"/>
                <a:ext cx="2659446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图</a:t>
                </a:r>
                <a:r>
                  <a:rPr lang="en-US" altLang="zh-CN" dirty="0"/>
                  <a:t>1</a:t>
                </a:r>
                <a:r>
                  <a:rPr lang="en-US" altLang="zh-CN" dirty="0" smtClean="0"/>
                  <a:t>. </a:t>
                </a:r>
                <a:r>
                  <a:rPr lang="zh-CN" altLang="en-US" dirty="0"/>
                  <a:t>测量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和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𝑝𝑟𝑖𝑚𝑎𝑟𝑦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1" y="4235944"/>
                <a:ext cx="2659446" cy="391582"/>
              </a:xfrm>
              <a:prstGeom prst="rect">
                <a:avLst/>
              </a:prstGeom>
              <a:blipFill>
                <a:blip r:embed="rId5"/>
                <a:stretch>
                  <a:fillRect l="-1835"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6416405" y="4231045"/>
                <a:ext cx="27931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solidFill>
                      <a:srgbClr val="00B050"/>
                    </a:solidFill>
                  </a:rPr>
                  <a:t>使用</a:t>
                </a:r>
                <a:r>
                  <a:rPr lang="en-US" altLang="zh-CN" sz="2000" dirty="0" smtClean="0">
                    <a:solidFill>
                      <a:srgbClr val="00B050"/>
                    </a:solidFill>
                  </a:rPr>
                  <a:t>8.0keV(Cu</a:t>
                </a:r>
                <a:r>
                  <a:rPr lang="en-US" altLang="zh-CN" sz="2000" dirty="0">
                    <a:solidFill>
                      <a:srgbClr val="00B050"/>
                    </a:solidFill>
                  </a:rPr>
                  <a:t>)</a:t>
                </a:r>
                <a:r>
                  <a:rPr lang="zh-CN" altLang="en-US" sz="2000" dirty="0" smtClean="0">
                    <a:solidFill>
                      <a:srgbClr val="00B050"/>
                    </a:solidFill>
                  </a:rPr>
                  <a:t>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zh-CN" altLang="en-US" sz="2000" dirty="0" smtClean="0">
                    <a:solidFill>
                      <a:srgbClr val="00B050"/>
                    </a:solidFill>
                  </a:rPr>
                  <a:t>光机</a:t>
                </a:r>
                <a:endParaRPr lang="en-US" altLang="zh-CN" sz="2000" dirty="0" smtClean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CN" sz="2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3%</m:t>
                      </m:r>
                      <m:r>
                        <a:rPr lang="en-US" altLang="zh-CN" sz="2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𝐴𝑟</m:t>
                      </m:r>
                      <m:r>
                        <a:rPr lang="en-US" altLang="zh-CN" sz="20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+7%</m:t>
                      </m:r>
                      <m:sSub>
                        <m:sSubPr>
                          <m:ctrlPr>
                            <a:rPr lang="en-US" altLang="zh-CN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US" altLang="zh-CN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405" y="4231045"/>
                <a:ext cx="2793156" cy="707886"/>
              </a:xfrm>
              <a:prstGeom prst="rect">
                <a:avLst/>
              </a:prstGeom>
              <a:blipFill>
                <a:blip r:embed="rId6"/>
                <a:stretch>
                  <a:fillRect l="-2402" t="-4310" r="-4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305851" y="3155255"/>
                <a:ext cx="332692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851" y="3155255"/>
                <a:ext cx="332692" cy="402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 flipH="1">
                <a:off x="6590601" y="2430727"/>
                <a:ext cx="2692147" cy="690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</m:oMath>
                </a14:m>
                <a:r>
                  <a:rPr lang="zh-CN" altLang="en-US" dirty="0" smtClean="0"/>
                  <a:t>：漂移极电流</a:t>
                </a:r>
                <a:endParaRPr lang="en-US" altLang="zh-CN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𝑝𝑟𝑖𝑚𝑎𝑟𝑦</m:t>
                        </m:r>
                      </m:sub>
                    </m:sSub>
                  </m:oMath>
                </a14:m>
                <a:r>
                  <a:rPr lang="zh-CN" altLang="en-US" dirty="0" smtClean="0"/>
                  <a:t>：原初电离电流</a:t>
                </a:r>
                <a:endParaRPr lang="zh-CN" altLang="en-US" dirty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90601" y="2430727"/>
                <a:ext cx="2692147" cy="690510"/>
              </a:xfrm>
              <a:prstGeom prst="rect">
                <a:avLst/>
              </a:prstGeom>
              <a:blipFill>
                <a:blip r:embed="rId8"/>
                <a:stretch>
                  <a:fillRect t="-4425" b="-10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/>
              <p:cNvSpPr/>
              <p:nvPr/>
            </p:nvSpPr>
            <p:spPr>
              <a:xfrm>
                <a:off x="6743198" y="3601741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anode</m:t>
                        </m:r>
                      </m:sub>
                    </m:sSub>
                  </m:oMath>
                </a14:m>
                <a:r>
                  <a:rPr lang="zh-CN" altLang="en-US" dirty="0" smtClean="0"/>
                  <a:t>：</a:t>
                </a:r>
                <a:r>
                  <a:rPr lang="zh-CN" altLang="en-US" dirty="0"/>
                  <a:t>阳</a:t>
                </a:r>
                <a:r>
                  <a:rPr lang="zh-CN" altLang="en-US" dirty="0" smtClean="0"/>
                  <a:t>极电流</a:t>
                </a:r>
                <a:endParaRPr lang="zh-CN" altLang="en-US" dirty="0"/>
              </a:p>
            </p:txBody>
          </p:sp>
        </mc:Choice>
        <mc:Fallback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198" y="3601741"/>
                <a:ext cx="4572000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3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zh-CN" altLang="en-US" b="1" dirty="0" smtClean="0"/>
              <a:t>离子反馈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优化前</a:t>
            </a:r>
            <a:endParaRPr lang="zh-CN" alt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2019/10/18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1F3C-1AF6-4FD1-9B75-01F8865A18A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6" name="图片 1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5573203" cy="43513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57950" y="3192522"/>
                <a:ext cx="216649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dirty="0" smtClean="0"/>
                  <a:t>增益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400" dirty="0" smtClean="0"/>
                  <a:t> </a:t>
                </a:r>
              </a:p>
              <a:p>
                <a:r>
                  <a:rPr lang="en-US" altLang="zh-CN" sz="2400" dirty="0" smtClean="0"/>
                  <a:t>IBF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950" y="3192522"/>
                <a:ext cx="2166491" cy="830997"/>
              </a:xfrm>
              <a:prstGeom prst="rect">
                <a:avLst/>
              </a:prstGeom>
              <a:blipFill>
                <a:blip r:embed="rId4"/>
                <a:stretch>
                  <a:fillRect l="-4213" t="-5147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flipH="1">
            <a:off x="2832735" y="6037821"/>
            <a:ext cx="222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不同</a:t>
            </a:r>
            <a:r>
              <a:rPr lang="en-US" altLang="zh-CN" dirty="0" smtClean="0"/>
              <a:t>PA</a:t>
            </a:r>
            <a:r>
              <a:rPr lang="zh-CN" altLang="en-US" dirty="0" smtClean="0"/>
              <a:t>下的</a:t>
            </a:r>
            <a:r>
              <a:rPr lang="en-US" altLang="zh-CN" dirty="0" smtClean="0"/>
              <a:t>IBF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35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P020111008623796984271</Template>
  <TotalTime>14682</TotalTime>
  <Words>3080</Words>
  <Application>Microsoft Office PowerPoint</Application>
  <PresentationFormat>On-screen Show (4:3)</PresentationFormat>
  <Paragraphs>308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华文楷体</vt:lpstr>
      <vt:lpstr>等线</vt:lpstr>
      <vt:lpstr>等线 Light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一种高增益、极低离子反馈的多层微网探测器的研制</vt:lpstr>
      <vt:lpstr>主要内容</vt:lpstr>
      <vt:lpstr>背景——光子探测</vt:lpstr>
      <vt:lpstr>背景——高计数率TPC</vt:lpstr>
      <vt:lpstr>DMM——结构与制作</vt:lpstr>
      <vt:lpstr>增益与能量分辨</vt:lpstr>
      <vt:lpstr>单光电子响应</vt:lpstr>
      <vt:lpstr>离子反馈(IBF)测试</vt:lpstr>
      <vt:lpstr>离子反馈——优化前</vt:lpstr>
      <vt:lpstr>测试方法验证</vt:lpstr>
      <vt:lpstr>测试方法验证</vt:lpstr>
      <vt:lpstr>离子反馈(IBF)优化</vt:lpstr>
      <vt:lpstr>离子反馈(IBF)优化</vt:lpstr>
      <vt:lpstr>离子反馈(IBF)优化</vt:lpstr>
      <vt:lpstr>长时间稳定性</vt:lpstr>
      <vt:lpstr>TMM研制</vt:lpstr>
      <vt:lpstr>增益与能量分辨</vt:lpstr>
      <vt:lpstr>离子反馈(IBF)</vt:lpstr>
      <vt:lpstr>总增益vs. SA电压曲线</vt:lpstr>
      <vt:lpstr>总结</vt:lpstr>
      <vt:lpstr>谢谢!</vt:lpstr>
      <vt:lpstr>Pre-amplification (PA)</vt:lpstr>
      <vt:lpstr>Sec-amplification (SA)</vt:lpstr>
      <vt:lpstr>Electron transparency from PA to SA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一种高增益、极低离子反馈的多层微网探测器的研制</dc:title>
  <dc:creator>l ky</dc:creator>
  <cp:lastModifiedBy>l ky</cp:lastModifiedBy>
  <cp:revision>123</cp:revision>
  <dcterms:created xsi:type="dcterms:W3CDTF">2019-10-04T09:10:00Z</dcterms:created>
  <dcterms:modified xsi:type="dcterms:W3CDTF">2019-10-16T08:58:56Z</dcterms:modified>
</cp:coreProperties>
</file>