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18" r:id="rId2"/>
    <p:sldMasterId id="2147483833" r:id="rId3"/>
  </p:sldMasterIdLst>
  <p:notesMasterIdLst>
    <p:notesMasterId r:id="rId45"/>
  </p:notesMasterIdLst>
  <p:handoutMasterIdLst>
    <p:handoutMasterId r:id="rId46"/>
  </p:handoutMasterIdLst>
  <p:sldIdLst>
    <p:sldId id="670" r:id="rId4"/>
    <p:sldId id="671" r:id="rId5"/>
    <p:sldId id="298" r:id="rId6"/>
    <p:sldId id="332" r:id="rId7"/>
    <p:sldId id="696" r:id="rId8"/>
    <p:sldId id="697" r:id="rId9"/>
    <p:sldId id="698" r:id="rId10"/>
    <p:sldId id="700" r:id="rId11"/>
    <p:sldId id="699" r:id="rId12"/>
    <p:sldId id="701" r:id="rId13"/>
    <p:sldId id="702" r:id="rId14"/>
    <p:sldId id="703" r:id="rId15"/>
    <p:sldId id="335" r:id="rId16"/>
    <p:sldId id="695" r:id="rId17"/>
    <p:sldId id="705" r:id="rId18"/>
    <p:sldId id="333" r:id="rId19"/>
    <p:sldId id="690" r:id="rId20"/>
    <p:sldId id="689" r:id="rId21"/>
    <p:sldId id="691" r:id="rId22"/>
    <p:sldId id="337" r:id="rId23"/>
    <p:sldId id="338" r:id="rId24"/>
    <p:sldId id="336" r:id="rId25"/>
    <p:sldId id="675" r:id="rId26"/>
    <p:sldId id="340" r:id="rId27"/>
    <p:sldId id="341" r:id="rId28"/>
    <p:sldId id="342" r:id="rId29"/>
    <p:sldId id="343" r:id="rId30"/>
    <p:sldId id="344" r:id="rId31"/>
    <p:sldId id="693" r:id="rId32"/>
    <p:sldId id="692" r:id="rId33"/>
    <p:sldId id="345" r:id="rId34"/>
    <p:sldId id="346" r:id="rId35"/>
    <p:sldId id="347" r:id="rId36"/>
    <p:sldId id="704" r:id="rId37"/>
    <p:sldId id="348" r:id="rId38"/>
    <p:sldId id="349" r:id="rId39"/>
    <p:sldId id="694" r:id="rId40"/>
    <p:sldId id="350" r:id="rId41"/>
    <p:sldId id="673" r:id="rId42"/>
    <p:sldId id="674" r:id="rId43"/>
    <p:sldId id="677" r:id="rId44"/>
  </p:sldIdLst>
  <p:sldSz cx="9144000" cy="6858000" type="screen4x3"/>
  <p:notesSz cx="6808788" cy="98694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472C4"/>
    <a:srgbClr val="06499B"/>
    <a:srgbClr val="59A7DA"/>
    <a:srgbClr val="CC3300"/>
    <a:srgbClr val="F5F5F5"/>
    <a:srgbClr val="002060"/>
    <a:srgbClr val="B2B2B2"/>
    <a:srgbClr val="FF00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85" autoAdjust="0"/>
  </p:normalViewPr>
  <p:slideViewPr>
    <p:cSldViewPr>
      <p:cViewPr>
        <p:scale>
          <a:sx n="125" d="100"/>
          <a:sy n="125" d="100"/>
        </p:scale>
        <p:origin x="-204" y="-10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76" tIns="45588" rIns="91176" bIns="45588" numCol="1" anchor="t" anchorCtr="0" compatLnSpc="1">
            <a:prstTxWarp prst="textNoShape">
              <a:avLst/>
            </a:prstTxWarp>
          </a:bodyPr>
          <a:lstStyle>
            <a:lvl1pPr defTabSz="911225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625" y="0"/>
            <a:ext cx="295116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76" tIns="45588" rIns="91176" bIns="45588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5116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76" tIns="45588" rIns="91176" bIns="45588" numCol="1" anchor="b" anchorCtr="0" compatLnSpc="1">
            <a:prstTxWarp prst="textNoShape">
              <a:avLst/>
            </a:prstTxWarp>
          </a:bodyPr>
          <a:lstStyle>
            <a:lvl1pPr defTabSz="911225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625" y="9375775"/>
            <a:ext cx="295116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76" tIns="45588" rIns="91176" bIns="45588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45DF892E-AE5F-42E5-9436-AFC65BB2ECB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8644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563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76" tIns="45588" rIns="91176" bIns="45588" numCol="1" anchor="t" anchorCtr="0" compatLnSpc="1">
            <a:prstTxWarp prst="textNoShape">
              <a:avLst/>
            </a:prstTxWarp>
          </a:bodyPr>
          <a:lstStyle>
            <a:lvl1pPr defTabSz="911225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2550" y="0"/>
            <a:ext cx="2900363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76" tIns="45588" rIns="91176" bIns="45588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57238"/>
            <a:ext cx="4951413" cy="3713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697413"/>
            <a:ext cx="4960937" cy="44688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76" tIns="45588" rIns="91176" bIns="45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4825"/>
            <a:ext cx="2976563" cy="454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76" tIns="45588" rIns="91176" bIns="45588" numCol="1" anchor="b" anchorCtr="0" compatLnSpc="1">
            <a:prstTxWarp prst="textNoShape">
              <a:avLst/>
            </a:prstTxWarp>
          </a:bodyPr>
          <a:lstStyle>
            <a:lvl1pPr defTabSz="911225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2550" y="9394825"/>
            <a:ext cx="2900363" cy="454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76" tIns="45588" rIns="91176" bIns="45588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436911BB-7971-4194-AD53-A7A68A5EFE1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1677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46B6CBBC-BA63-4D09-ABE2-C18931443693}" type="slidenum">
              <a:rPr lang="zh-CN" altLang="en-US" smtClean="0">
                <a:solidFill>
                  <a:srgbClr val="000000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zh-CN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6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86F3567A-25D7-401E-BFEB-1970E35E30A5}" type="slidenum">
              <a:rPr lang="zh-CN" altLang="en-US" smtClean="0">
                <a:solidFill>
                  <a:srgbClr val="000000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zh-CN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56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475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fld id="{25642A18-FA8C-4529-B0B3-462BD01DE150}" type="slidenum">
              <a:rPr lang="zh-CN" altLang="en-US" sz="1200" smtClean="0">
                <a:latin typeface="Calibri" panose="020F0502020204030204" pitchFamily="34" charset="0"/>
              </a:rPr>
              <a:pPr/>
              <a:t>41</a:t>
            </a:fld>
            <a:endParaRPr lang="zh-CN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9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zh-CN" alt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zh-CN" alt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zh-CN" alt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zh-CN" alt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zh-CN" alt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zh-CN" alt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zh-CN" altLang="en-US"/>
            </a:p>
          </p:txBody>
        </p:sp>
      </p:grpSp>
      <p:sp>
        <p:nvSpPr>
          <p:cNvPr id="61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/>
              <a:t>单击此处编辑母版标题样式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CN" altLang="en-US" noProof="0"/>
              <a:t>单击此处编辑母版副标题样式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48A493E-89A6-49AD-BCE4-7830FE8DF8F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5725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B534-8548-42BF-9835-161C635678F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922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75475" y="-76200"/>
            <a:ext cx="1968500" cy="57912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66800" y="-76200"/>
            <a:ext cx="5756275" cy="57912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6F16-00E4-4B5B-86D1-4FBAA33D292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853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066800" y="-76200"/>
            <a:ext cx="7877175" cy="579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D7324-6E27-4433-BC24-0DD1343ADED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6" name="Picture 7" descr="index_0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8454"/>
            <a:ext cx="21590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464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7938"/>
            <a:ext cx="6016626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直角三角形 4"/>
          <p:cNvSpPr/>
          <p:nvPr userDrawn="1"/>
        </p:nvSpPr>
        <p:spPr>
          <a:xfrm flipH="1">
            <a:off x="19050" y="288925"/>
            <a:ext cx="5989638" cy="656907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14288"/>
            <a:ext cx="177006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标题 1"/>
          <p:cNvSpPr>
            <a:spLocks noGrp="1"/>
          </p:cNvSpPr>
          <p:nvPr>
            <p:ph type="ctrTitle"/>
          </p:nvPr>
        </p:nvSpPr>
        <p:spPr>
          <a:xfrm>
            <a:off x="5008960" y="2070559"/>
            <a:ext cx="3453408" cy="1621509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/>
          </p:nvPr>
        </p:nvSpPr>
        <p:spPr>
          <a:xfrm>
            <a:off x="5008960" y="4376795"/>
            <a:ext cx="3453408" cy="310871"/>
          </a:xfrm>
        </p:spPr>
        <p:txBody>
          <a:bodyPr rtlCol="0">
            <a:normAutofit/>
          </a:bodyPr>
          <a:lstStyle>
            <a:lvl1pPr marL="0" indent="0" algn="l">
              <a:buNone/>
              <a:defRPr lang="zh-CN" altLang="en-US" sz="1125" smtClean="0">
                <a:solidFill>
                  <a:schemeClr val="tx1"/>
                </a:solidFill>
              </a:defRPr>
            </a:lvl1pPr>
            <a:lvl2pPr>
              <a:defRPr lang="zh-CN" altLang="en-US" sz="1500" smtClean="0"/>
            </a:lvl2pPr>
            <a:lvl3pPr>
              <a:defRPr lang="zh-CN" altLang="en-US" sz="1350" smtClean="0"/>
            </a:lvl3pPr>
            <a:lvl4pPr>
              <a:defRPr lang="zh-CN" altLang="en-US" sz="1200" smtClean="0"/>
            </a:lvl4pPr>
            <a:lvl5pPr>
              <a:defRPr lang="zh-CN" altLang="en-US" sz="12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5008961" y="4080524"/>
            <a:ext cx="3453408" cy="296271"/>
          </a:xfrm>
        </p:spPr>
        <p:txBody>
          <a:bodyPr anchor="ctr">
            <a:noAutofit/>
          </a:bodyPr>
          <a:lstStyle>
            <a:lvl1pPr marL="0" indent="0" algn="l">
              <a:buNone/>
              <a:defRPr sz="1125" b="0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533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/>
              <a:t>单击此处编辑母版标题样式</a:t>
            </a:r>
          </a:p>
        </p:txBody>
      </p:sp>
      <p:sp>
        <p:nvSpPr>
          <p:cNvPr id="73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CN" altLang="en-US" noProof="0"/>
              <a:t>单击此处编辑母版副标题样式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098ED15-92C8-4D61-AA3E-E717A8A920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9874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F756A-1CFA-4A8E-AC36-D3CF61A78BD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6976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21377-DB64-4DAC-AA94-6BB1D80CC4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770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1213" y="1389063"/>
            <a:ext cx="3952875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16488" y="1389063"/>
            <a:ext cx="3952875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E7C37-1327-45AA-95E0-15FF5444A7F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5404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E758A-06BF-4A23-A17C-4E42727D44A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9288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97237-F952-4221-84B1-B6C180AF99E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959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4B80E-6403-4F77-8BC8-4D71BD6E23F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0500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E1880-4A7C-4959-A396-A93CB0161CD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0327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CDC08-832E-455E-BDF7-93553A14E5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8715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709E4-4868-495D-8F48-7CF76E5E3A5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4525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E100E-5505-4E8B-BD88-AC8B8B3B895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0670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11975" y="131763"/>
            <a:ext cx="2032000" cy="59721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1213" y="131763"/>
            <a:ext cx="5948362" cy="59721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FA87C-201C-4DA8-A25F-4C519A54FAD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194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131763"/>
            <a:ext cx="7793037" cy="7429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11213" y="1389063"/>
            <a:ext cx="3952875" cy="47148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16488" y="1389063"/>
            <a:ext cx="3952875" cy="47148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96168-ECA3-4E30-AB01-93471BBC602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1310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131763"/>
            <a:ext cx="7793037" cy="7429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811213" y="1389063"/>
            <a:ext cx="8058150" cy="4714875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898E1-B93C-462D-A1F2-F7EB60B371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5987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-76200"/>
            <a:ext cx="7793037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029200" y="3733800"/>
            <a:ext cx="381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A0D79-4F13-4AB8-803B-FC11B21DD0C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7520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zh-CN" alt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zh-CN" alt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zh-CN" alt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zh-CN" alt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zh-CN" alt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zh-CN" alt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zh-CN" altLang="en-US"/>
            </a:p>
          </p:txBody>
        </p:sp>
      </p:grpSp>
      <p:sp>
        <p:nvSpPr>
          <p:cNvPr id="61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/>
              <a:t>单击此处编辑母版标题样式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CN" altLang="en-US" noProof="0"/>
              <a:t>单击此处编辑母版副标题样式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928559-E987-4A6D-B9C6-8DDA5A35F7F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1321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ndex_0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90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EDE96-C43C-452C-AB32-3CC9B2CBA95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37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CEFDB-4507-4BB2-B1AD-FD90A726949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2607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49706-1468-4344-8B2D-841444FA983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0692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08750-D2BD-4D93-B630-6D0CA3FAF94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0366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73CB2-CE42-4368-8B93-255D35CC31A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2853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C188E-773D-47A9-A59C-01E378264A6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8108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230F7-B375-40D0-8E8C-EB630AE917D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0123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6093E-7653-43A3-91BE-75A83889BAD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4000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4552D-1231-4A9F-8485-0D5809F37BE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43948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A90CA-992C-4C5D-953C-10127A78936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9088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75475" y="-76200"/>
            <a:ext cx="1968500" cy="57912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66800" y="-76200"/>
            <a:ext cx="5756275" cy="57912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A1F8D-E79C-4A6E-A42F-BBD8EC9F58C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8014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066800" y="-76200"/>
            <a:ext cx="7877175" cy="579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DBC27-E3DB-4107-95A5-0EC204583DF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6" name="Picture 7" descr="index_0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8454"/>
            <a:ext cx="21590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06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374B2-B328-47AB-9D72-DBD0DCCAF4F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562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11603-9C05-4B2A-95B9-D5567768EB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746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8B80D-B667-4830-8AE5-3884CB0B12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8199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88BC5-C917-41B4-B9AA-5AE833287B6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735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7CE03-473E-4AFE-8CE8-E574808F6B3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3177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CDBD5-9348-4C44-AF7C-726B09E62BA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6899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404813"/>
            <a:ext cx="438150" cy="4746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404813"/>
            <a:ext cx="328613" cy="474662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827088"/>
            <a:ext cx="422275" cy="47466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827088"/>
            <a:ext cx="368300" cy="474662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754063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296863"/>
            <a:ext cx="31750" cy="10525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087438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-76200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kumimoji="0"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kumimoji="0"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kumimoji="0" sz="1400"/>
            </a:lvl1pPr>
          </a:lstStyle>
          <a:p>
            <a:pPr>
              <a:defRPr/>
            </a:pPr>
            <a:fld id="{C72ACAE4-E7AD-4089-9D6D-044D17CA568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  <p:sldLayoutId id="2147484342" r:id="rId12"/>
    <p:sldLayoutId id="2147484376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13"/>
          <p:cNvSpPr>
            <a:spLocks noChangeArrowheads="1"/>
          </p:cNvSpPr>
          <p:nvPr userDrawn="1"/>
        </p:nvSpPr>
        <p:spPr bwMode="auto">
          <a:xfrm>
            <a:off x="0" y="0"/>
            <a:ext cx="9144000" cy="80070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lIns="67500" tIns="35100" rIns="67500" bIns="35100" anchor="ctr"/>
          <a:lstStyle>
            <a:lvl1pPr>
              <a:spcBef>
                <a:spcPct val="50000"/>
              </a:spcBef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50000"/>
              </a:spcBef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50000"/>
              </a:spcBef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50000"/>
              </a:spcBef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50000"/>
              </a:spcBef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1500"/>
          </a:p>
        </p:txBody>
      </p:sp>
      <p:sp>
        <p:nvSpPr>
          <p:cNvPr id="205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-4763"/>
            <a:ext cx="7793038" cy="74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1213" y="1389063"/>
            <a:ext cx="805815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2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2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2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/>
            </a:lvl1pPr>
          </a:lstStyle>
          <a:p>
            <a:pPr>
              <a:defRPr/>
            </a:pPr>
            <a:fld id="{9CB2025F-646B-48C5-A9C9-1B9A317AA6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26" y="116632"/>
            <a:ext cx="2996070" cy="5880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  <p:sldLayoutId id="2147484354" r:id="rId13"/>
    <p:sldLayoutId id="214748437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223838"/>
            <a:ext cx="438150" cy="4746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zh-CN" alt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223838"/>
            <a:ext cx="328613" cy="474662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zh-CN" alt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646113"/>
            <a:ext cx="422275" cy="47466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zh-CN" alt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646113"/>
            <a:ext cx="368300" cy="474662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zh-CN" alt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5730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zh-CN" alt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115888"/>
            <a:ext cx="31750" cy="10525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zh-CN" alt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906463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zh-CN" altLang="en-US" sz="240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-234950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4128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kumimoji="0"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kumimoji="0"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kumimoji="0" sz="1400"/>
            </a:lvl1pPr>
          </a:lstStyle>
          <a:p>
            <a:pPr>
              <a:defRPr/>
            </a:pPr>
            <a:fld id="{0758D192-3373-4346-A779-2D9592CEF7F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  <p:sldLayoutId id="214748436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2.bin"/><Relationship Id="rId7" Type="http://schemas.openxmlformats.org/officeDocument/2006/relationships/package" Target="../embeddings/Microsoft_Visio___2.vsdx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emf"/><Relationship Id="rId4" Type="http://schemas.openxmlformats.org/officeDocument/2006/relationships/package" Target="../embeddings/Microsoft_Visio___1.vsd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2.emf"/><Relationship Id="rId4" Type="http://schemas.openxmlformats.org/officeDocument/2006/relationships/package" Target="../embeddings/Microsoft_Visio___3.vsd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package" Target="../embeddings/Microsoft_Visio___4.vsd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__5.vsdx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4.wmf"/><Relationship Id="rId4" Type="http://schemas.openxmlformats.org/officeDocument/2006/relationships/package" Target="../embeddings/Microsoft_Visio___6.vsd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__7.vsdx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6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2015716" y="3465004"/>
            <a:ext cx="5143500" cy="17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2100">
              <a:solidFill>
                <a:srgbClr val="0000FF"/>
              </a:solidFill>
              <a:latin typeface="楷体_GB2312" pitchFamily="49" charset="-122"/>
              <a:ea typeface="MS PGothic" panose="020B0600070205080204" pitchFamily="34" charset="-128"/>
            </a:endParaRPr>
          </a:p>
        </p:txBody>
      </p:sp>
      <p:pic>
        <p:nvPicPr>
          <p:cNvPr id="16388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33" b="3947"/>
          <a:stretch>
            <a:fillRect/>
          </a:stretch>
        </p:blipFill>
        <p:spPr bwMode="auto">
          <a:xfrm>
            <a:off x="0" y="5619750"/>
            <a:ext cx="9144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103188"/>
            <a:ext cx="91440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  </a:t>
            </a:r>
            <a:endParaRPr lang="en-US" altLang="zh-CN" sz="28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48828" y="1978850"/>
            <a:ext cx="8677275" cy="866775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面向地面宇宙射线探测</a:t>
            </a:r>
            <a:r>
              <a:rPr lang="zh-CN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endParaRPr lang="en-US" altLang="zh-CN" sz="32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zh-CN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超</a:t>
            </a: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低功耗多通道读出电路芯片研发</a:t>
            </a:r>
            <a:endParaRPr lang="en-US" altLang="zh-CN" sz="3200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75556" y="2348880"/>
            <a:ext cx="7813675" cy="267765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en-US" altLang="zh-CN" sz="24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altLang="zh-CN" sz="24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西北工业大学 微电子学院</a:t>
            </a:r>
            <a:endPara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魏廷存教授团队</a:t>
            </a:r>
            <a:endParaRPr lang="en-US" altLang="zh-CN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报告人</a:t>
            </a: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：陈思杰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79580" y="5123088"/>
            <a:ext cx="1984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2019</a:t>
            </a:r>
            <a:r>
              <a:rPr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年</a:t>
            </a:r>
            <a:r>
              <a:rPr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10</a:t>
            </a:r>
            <a:r>
              <a:rPr lang="zh-CN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月</a:t>
            </a:r>
            <a:r>
              <a:rPr lang="en-US" altLang="zh-CN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18</a:t>
            </a:r>
            <a:r>
              <a:rPr lang="zh-CN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日</a:t>
            </a:r>
            <a:endParaRPr lang="en-US" altLang="zh-CN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6322" name="Picture 2" descr="http://cicpi.ustc.edu.cn/indico/conferenceDisplay.py/getLogo?confId=21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84" y="81922"/>
            <a:ext cx="611996" cy="61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755576" y="156477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4472C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第九届全国先进气体探测器研讨会</a:t>
            </a:r>
            <a:endParaRPr lang="zh-CN" altLang="en-US" sz="2400" b="1" dirty="0">
              <a:solidFill>
                <a:srgbClr val="4472C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FD944F-F74D-45C5-A1C9-CEC7A0A931A2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15" name="矩形 1"/>
          <p:cNvSpPr>
            <a:spLocks noChangeArrowheads="1"/>
          </p:cNvSpPr>
          <p:nvPr/>
        </p:nvSpPr>
        <p:spPr bwMode="auto">
          <a:xfrm>
            <a:off x="4749416" y="1674452"/>
            <a:ext cx="41021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大气层温度的计算结果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实线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与实测结果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虚线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的比较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上部：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100hPa</a:t>
            </a:r>
            <a:r>
              <a:rPr lang="zh-CN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，下部：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200hPa</a:t>
            </a:r>
            <a:r>
              <a:rPr lang="zh-CN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，横轴的时间范围为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  <a:r>
              <a:rPr lang="zh-CN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年的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CN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~31</a:t>
            </a:r>
            <a:r>
              <a:rPr lang="zh-CN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2"/>
          <p:cNvSpPr>
            <a:spLocks noChangeArrowheads="1"/>
          </p:cNvSpPr>
          <p:nvPr/>
        </p:nvSpPr>
        <p:spPr bwMode="auto">
          <a:xfrm>
            <a:off x="164716" y="4551002"/>
            <a:ext cx="88503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L. Dorman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提出了一种</a:t>
            </a:r>
            <a:r>
              <a:rPr lang="zh-CN" altLang="zh-CN" sz="1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利用经大气压校正的</a:t>
            </a:r>
            <a:r>
              <a:rPr lang="en-US" altLang="zh-CN" sz="1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zh-CN" sz="1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子和中子通量数据测定大气温度</a:t>
            </a:r>
            <a:r>
              <a:rPr lang="zh-CN" altLang="en-US" sz="1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廓线</a:t>
            </a:r>
            <a:r>
              <a:rPr lang="zh-CN" altLang="zh-CN" sz="1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的多变量线性回归方法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年，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V. Borog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等人</a:t>
            </a:r>
            <a:r>
              <a: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报道了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采用这种方法测量大气温度</a:t>
            </a:r>
            <a:r>
              <a: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廓线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的研究成果。在该研究中，采用一个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子探测器</a:t>
            </a:r>
            <a:r>
              <a: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探测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个不同天顶角</a:t>
            </a:r>
            <a:r>
              <a: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子通量，然后，通过求解每个</a:t>
            </a:r>
            <a:r>
              <a: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大气压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层对应的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子通量和温度</a:t>
            </a:r>
            <a:r>
              <a: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变化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的线性方程组，</a:t>
            </a:r>
            <a:r>
              <a: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从而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获得从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900hPa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到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100hPa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之间的</a:t>
            </a:r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CN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个大气压层高度上的温度变化数据。</a:t>
            </a:r>
            <a:r>
              <a:rPr lang="zh-CN" altLang="zh-CN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这些大气层温度的计算结果和由</a:t>
            </a:r>
            <a:r>
              <a:rPr lang="zh-CN" alt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探空</a:t>
            </a:r>
            <a:r>
              <a:rPr lang="zh-CN" altLang="zh-CN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仪实际测量的结果有着较好的一致性</a:t>
            </a:r>
            <a:r>
              <a:rPr lang="zh-CN" alt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7" name="矩形 3"/>
          <p:cNvSpPr>
            <a:spLocks noChangeArrowheads="1"/>
          </p:cNvSpPr>
          <p:nvPr/>
        </p:nvSpPr>
        <p:spPr bwMode="auto">
          <a:xfrm>
            <a:off x="4957379" y="3454040"/>
            <a:ext cx="40243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Borog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etc., Study of atmospheric temperature at different altitudes using muon angular distribution at sea level, Proceedings of the 29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ICRC, Vol. 2, pp. 381-384, 2005.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204552"/>
            <a:ext cx="446405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7"/>
          <p:cNvSpPr>
            <a:spLocks noChangeArrowheads="1"/>
          </p:cNvSpPr>
          <p:nvPr/>
        </p:nvSpPr>
        <p:spPr bwMode="auto">
          <a:xfrm>
            <a:off x="4590666" y="1185502"/>
            <a:ext cx="4719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>
                <a:solidFill>
                  <a:srgbClr val="C00000"/>
                </a:solidFill>
              </a:rPr>
              <a:t>基于地面宇宙射线探测的大气温度廓线测量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660439" y="239425"/>
            <a:ext cx="387798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宇宙射线的应用领域</a:t>
            </a:r>
            <a:endParaRPr lang="en-US" altLang="zh-CN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FD944F-F74D-45C5-A1C9-CEC7A0A931A2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15" name="矩形 2"/>
          <p:cNvSpPr>
            <a:spLocks noChangeArrowheads="1"/>
          </p:cNvSpPr>
          <p:nvPr/>
        </p:nvSpPr>
        <p:spPr bwMode="auto">
          <a:xfrm>
            <a:off x="359532" y="1568599"/>
            <a:ext cx="861536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GSU</a:t>
            </a:r>
            <a:r>
              <a:rPr lang="zh-CN" altLang="zh-CN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的研究小组</a:t>
            </a:r>
            <a:r>
              <a:rPr lang="zh-CN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研究和开发了一种计算</a:t>
            </a:r>
            <a:r>
              <a:rPr lang="zh-CN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大气层有效温度</a:t>
            </a:r>
            <a:r>
              <a:rPr lang="zh-CN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的多变量回归方法。</a:t>
            </a: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下</a:t>
            </a:r>
            <a:r>
              <a:rPr lang="zh-CN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所示为</a:t>
            </a:r>
            <a:r>
              <a:rPr lang="zh-CN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在俄罗斯的雅库茨克，采用在地面检测到的</a:t>
            </a:r>
            <a:r>
              <a:rPr lang="en-US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子和中子数据，利用多变量回归方法计算得到的大气</a:t>
            </a: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层</a:t>
            </a:r>
            <a:r>
              <a:rPr lang="zh-CN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有效温度。图中同时也给出了采用无线电高空测候仪所测数据计算得到的大气</a:t>
            </a: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层</a:t>
            </a:r>
            <a:r>
              <a:rPr lang="zh-CN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有效温度</a:t>
            </a: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，二者具有很好的一致性</a:t>
            </a:r>
            <a:r>
              <a:rPr lang="zh-CN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2CDE1C7E-181A-4882-A5DB-E577C6C36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7557" y="3367236"/>
            <a:ext cx="7200900" cy="30861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5"/>
          <p:cNvSpPr>
            <a:spLocks noChangeArrowheads="1"/>
          </p:cNvSpPr>
          <p:nvPr/>
        </p:nvSpPr>
        <p:spPr bwMode="auto">
          <a:xfrm>
            <a:off x="1602104" y="1058453"/>
            <a:ext cx="6130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C00000"/>
                </a:solidFill>
              </a:rPr>
              <a:t>基于地面宇宙射线探测的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大气有效温度</a:t>
            </a:r>
            <a:r>
              <a:rPr lang="zh-CN" altLang="en-US" sz="2400" b="1" dirty="0">
                <a:solidFill>
                  <a:srgbClr val="C00000"/>
                </a:solidFill>
              </a:rPr>
              <a:t>测量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660439" y="239425"/>
            <a:ext cx="387798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宇宙射线的应用领域</a:t>
            </a:r>
            <a:endParaRPr lang="en-US" altLang="zh-CN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6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FD944F-F74D-45C5-A1C9-CEC7A0A931A2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pic>
        <p:nvPicPr>
          <p:cNvPr id="15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121557"/>
            <a:ext cx="3697288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886" y="2121557"/>
            <a:ext cx="439578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B41CC6F6-884A-4F1C-9588-4E40F0E2EBAC}"/>
              </a:ext>
            </a:extLst>
          </p:cNvPr>
          <p:cNvSpPr/>
          <p:nvPr/>
        </p:nvSpPr>
        <p:spPr>
          <a:xfrm>
            <a:off x="1314761" y="1081745"/>
            <a:ext cx="73009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+mn-ea"/>
                <a:ea typeface="+mn-ea"/>
              </a:rPr>
              <a:t>基于宇宙射线中子的探测数据反演土壤湿度（水分）</a:t>
            </a:r>
          </a:p>
        </p:txBody>
      </p:sp>
      <p:sp>
        <p:nvSpPr>
          <p:cNvPr id="18" name="文本框 4"/>
          <p:cNvSpPr txBox="1">
            <a:spLocks noChangeArrowheads="1"/>
          </p:cNvSpPr>
          <p:nvPr/>
        </p:nvSpPr>
        <p:spPr bwMode="auto">
          <a:xfrm>
            <a:off x="640073" y="4904445"/>
            <a:ext cx="342423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检测范围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：深度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70cm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、直径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700m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范围内的</a:t>
            </a:r>
            <a:r>
              <a:rPr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平均土壤湿度</a:t>
            </a:r>
          </a:p>
        </p:txBody>
      </p:sp>
      <p:sp>
        <p:nvSpPr>
          <p:cNvPr id="19" name="文本框 9"/>
          <p:cNvSpPr txBox="1">
            <a:spLocks noChangeArrowheads="1"/>
          </p:cNvSpPr>
          <p:nvPr/>
        </p:nvSpPr>
        <p:spPr bwMode="auto">
          <a:xfrm>
            <a:off x="4519923" y="4936195"/>
            <a:ext cx="409575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实测值与基于中子数据的反演值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：黑线：实测值，</a:t>
            </a:r>
            <a:r>
              <a:rPr lang="zh-CN" altLang="en-US" sz="20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橘色线：反演值</a:t>
            </a:r>
          </a:p>
        </p:txBody>
      </p:sp>
      <p:sp>
        <p:nvSpPr>
          <p:cNvPr id="20" name="文本框 5"/>
          <p:cNvSpPr txBox="1">
            <a:spLocks noChangeArrowheads="1"/>
          </p:cNvSpPr>
          <p:nvPr/>
        </p:nvSpPr>
        <p:spPr bwMode="auto">
          <a:xfrm>
            <a:off x="1746561" y="1573870"/>
            <a:ext cx="6410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/>
              <a:t> </a:t>
            </a:r>
            <a:r>
              <a:rPr lang="zh-CN" altLang="en-US" sz="2000" b="1">
                <a:solidFill>
                  <a:srgbClr val="C00000"/>
                </a:solidFill>
              </a:rPr>
              <a:t>（宇宙射线中子的计数与</a:t>
            </a:r>
            <a:r>
              <a:rPr lang="zh-CN" altLang="en-US" sz="2000" b="1">
                <a:solidFill>
                  <a:srgbClr val="0000FF"/>
                </a:solidFill>
              </a:rPr>
              <a:t>氢原子</a:t>
            </a:r>
            <a:r>
              <a:rPr lang="zh-CN" altLang="en-US" sz="2000" b="1">
                <a:solidFill>
                  <a:srgbClr val="C00000"/>
                </a:solidFill>
              </a:rPr>
              <a:t>的含量密切相关）</a:t>
            </a:r>
          </a:p>
        </p:txBody>
      </p:sp>
      <p:sp>
        <p:nvSpPr>
          <p:cNvPr id="21" name="矩形 9"/>
          <p:cNvSpPr>
            <a:spLocks noChangeArrowheads="1"/>
          </p:cNvSpPr>
          <p:nvPr/>
        </p:nvSpPr>
        <p:spPr bwMode="auto">
          <a:xfrm>
            <a:off x="527361" y="5893457"/>
            <a:ext cx="8240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sz="1400" b="1">
                <a:latin typeface="Times New Roman" panose="02020603050405020304" pitchFamily="18" charset="0"/>
              </a:rPr>
              <a:t>Ingo Heidbüchel, etc., Use of cosmic-ray neutron sensors for soil moisture monitoring in forests, Hydrol. Earth Syst. Sci., 20, 1269–1288, 2016.</a:t>
            </a:r>
            <a:endParaRPr lang="zh-CN" altLang="en-US" sz="1400" b="1">
              <a:latin typeface="Times New Roman" panose="02020603050405020304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660439" y="239425"/>
            <a:ext cx="387798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宇宙射线的应用领域</a:t>
            </a:r>
            <a:endParaRPr lang="en-US" altLang="zh-CN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2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8DE1BA1-0411-4484-ABDE-85C4D13968C0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357188" y="2492375"/>
            <a:ext cx="842962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宇宙射线</a:t>
            </a: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子探测</a:t>
            </a:r>
            <a:r>
              <a:rPr lang="zh-CN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系统的结构</a:t>
            </a:r>
            <a:endParaRPr lang="zh-CN" altLang="en-US" sz="3600" b="1" dirty="0">
              <a:solidFill>
                <a:srgbClr val="CC33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1400"/>
            <a:ext cx="91567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0" y="64277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Large High Altitude Air Shower Observatory, LHAASO, Sichuan, China, established in 2010s</a:t>
            </a:r>
            <a:endParaRPr lang="zh-CN" altLang="en-US" sz="1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FD944F-F74D-45C5-A1C9-CEC7A0A931A2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159732" y="291345"/>
            <a:ext cx="468589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宇宙射线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子探测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系统的结构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8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496548"/>
              </p:ext>
            </p:extLst>
          </p:nvPr>
        </p:nvGraphicFramePr>
        <p:xfrm>
          <a:off x="989902" y="980728"/>
          <a:ext cx="6964172" cy="2312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15" name="Visio" r:id="rId3" imgW="5524627" imgH="1809716" progId="Visio.Drawing.15">
                  <p:embed/>
                </p:oleObj>
              </mc:Choice>
              <mc:Fallback>
                <p:oleObj name="Visio" r:id="rId3" imgW="5524627" imgH="1809716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902" y="980728"/>
                        <a:ext cx="6964172" cy="23124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接箭头连接符 3"/>
          <p:cNvCxnSpPr>
            <a:cxnSpLocks/>
          </p:cNvCxnSpPr>
          <p:nvPr/>
        </p:nvCxnSpPr>
        <p:spPr>
          <a:xfrm>
            <a:off x="5353431" y="3113375"/>
            <a:ext cx="1073658" cy="435864"/>
          </a:xfrm>
          <a:prstGeom prst="straightConnector1">
            <a:avLst/>
          </a:prstGeom>
          <a:ln w="508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21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01451" y="3640618"/>
            <a:ext cx="1762270" cy="252729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文本框 9"/>
          <p:cNvSpPr txBox="1"/>
          <p:nvPr/>
        </p:nvSpPr>
        <p:spPr>
          <a:xfrm>
            <a:off x="1115616" y="3543399"/>
            <a:ext cx="19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 w="6600">
                  <a:noFill/>
                  <a:prstDash val="solid"/>
                </a:ln>
                <a:solidFill>
                  <a:srgbClr val="CC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2400" b="1" dirty="0">
                <a:ln w="6600">
                  <a:noFill/>
                  <a:prstDash val="solid"/>
                </a:ln>
                <a:solidFill>
                  <a:srgbClr val="CC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子探测芯片</a:t>
            </a:r>
          </a:p>
        </p:txBody>
      </p:sp>
      <p:sp>
        <p:nvSpPr>
          <p:cNvPr id="22" name="文本框 25"/>
          <p:cNvSpPr txBox="1"/>
          <p:nvPr/>
        </p:nvSpPr>
        <p:spPr>
          <a:xfrm>
            <a:off x="323528" y="4696478"/>
            <a:ext cx="3250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现有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子探测系统的缺点：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体积庞大、笨重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精度低、功耗大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成本高、可靠性差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8446" y="4097879"/>
            <a:ext cx="2402364" cy="2094166"/>
          </a:xfrm>
          <a:prstGeom prst="rect">
            <a:avLst/>
          </a:prstGeom>
        </p:spPr>
      </p:pic>
      <p:cxnSp>
        <p:nvCxnSpPr>
          <p:cNvPr id="24" name="直接箭头连接符 5"/>
          <p:cNvCxnSpPr>
            <a:cxnSpLocks/>
            <a:endCxn id="23" idx="0"/>
          </p:cNvCxnSpPr>
          <p:nvPr/>
        </p:nvCxnSpPr>
        <p:spPr>
          <a:xfrm>
            <a:off x="4680754" y="3128615"/>
            <a:ext cx="8874" cy="969264"/>
          </a:xfrm>
          <a:prstGeom prst="straightConnector1">
            <a:avLst/>
          </a:prstGeom>
          <a:ln w="508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11"/>
          <p:cNvCxnSpPr>
            <a:cxnSpLocks/>
            <a:endCxn id="21" idx="3"/>
          </p:cNvCxnSpPr>
          <p:nvPr/>
        </p:nvCxnSpPr>
        <p:spPr>
          <a:xfrm flipH="1">
            <a:off x="3059416" y="3140968"/>
            <a:ext cx="936520" cy="633264"/>
          </a:xfrm>
          <a:prstGeom prst="straightConnector1">
            <a:avLst/>
          </a:prstGeom>
          <a:ln w="508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3315111" y="6156387"/>
            <a:ext cx="2575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子探测系统</a:t>
            </a:r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5"/>
          <p:cNvSpPr txBox="1"/>
          <p:nvPr/>
        </p:nvSpPr>
        <p:spPr>
          <a:xfrm>
            <a:off x="5875350" y="6173325"/>
            <a:ext cx="3014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基于核仪器标准的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子探测系统</a:t>
            </a:r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接箭头连接符 11">
            <a:extLst>
              <a:ext uri="{FF2B5EF4-FFF2-40B4-BE49-F238E27FC236}">
                <a16:creationId xmlns:a16="http://schemas.microsoft.com/office/drawing/2014/main" xmlns="" id="{12F85BDD-933E-4B68-8D3D-CB28687ED4F8}"/>
              </a:ext>
            </a:extLst>
          </p:cNvPr>
          <p:cNvCxnSpPr>
            <a:cxnSpLocks/>
          </p:cNvCxnSpPr>
          <p:nvPr/>
        </p:nvCxnSpPr>
        <p:spPr>
          <a:xfrm flipV="1">
            <a:off x="2087516" y="4113077"/>
            <a:ext cx="6068" cy="5760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55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FD944F-F74D-45C5-A1C9-CEC7A0A931A2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xmlns="" id="{9E89375B-EE18-433E-939C-6AEEA79D44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7333" y="3472495"/>
          <a:ext cx="8409333" cy="2387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0" name="Visio" r:id="rId4" imgW="11801571" imgH="3343275" progId="Visio.Drawing.15">
                  <p:embed/>
                </p:oleObj>
              </mc:Choice>
              <mc:Fallback>
                <p:oleObj name="Visio" r:id="rId4" imgW="11801571" imgH="334327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33" y="3472495"/>
                        <a:ext cx="8409333" cy="23874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21720446-459C-48D1-BF97-F55B7935B25E}"/>
              </a:ext>
            </a:extLst>
          </p:cNvPr>
          <p:cNvSpPr/>
          <p:nvPr/>
        </p:nvSpPr>
        <p:spPr>
          <a:xfrm>
            <a:off x="1295636" y="5949280"/>
            <a:ext cx="726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新一代宇宙射线读出电子学系统的结构</a:t>
            </a:r>
            <a:r>
              <a:rPr lang="zh-CN" altLang="en-US" b="1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（单个探测点）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xmlns="" id="{8FA85D65-1CA3-4107-9512-CB7E08B7CF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660056"/>
              </p:ext>
            </p:extLst>
          </p:nvPr>
        </p:nvGraphicFramePr>
        <p:xfrm>
          <a:off x="1337719" y="992707"/>
          <a:ext cx="5790599" cy="1922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1" name="Visio" r:id="rId7" imgW="5524627" imgH="1809716" progId="Visio.Drawing.15">
                  <p:embed/>
                </p:oleObj>
              </mc:Choice>
              <mc:Fallback>
                <p:oleObj name="Visio" r:id="rId7" imgW="5524627" imgH="1809716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7719" y="992707"/>
                        <a:ext cx="5790599" cy="19227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xmlns="" id="{F6FB1F57-FF61-4059-9433-B40BDD07C42F}"/>
              </a:ext>
            </a:extLst>
          </p:cNvPr>
          <p:cNvCxnSpPr>
            <a:cxnSpLocks/>
          </p:cNvCxnSpPr>
          <p:nvPr/>
        </p:nvCxnSpPr>
        <p:spPr bwMode="auto">
          <a:xfrm>
            <a:off x="4283447" y="2830941"/>
            <a:ext cx="0" cy="435540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xmlns="" id="{41F73E22-3FF0-40E9-98B9-9D2D5D706AED}"/>
              </a:ext>
            </a:extLst>
          </p:cNvPr>
          <p:cNvCxnSpPr>
            <a:cxnSpLocks/>
          </p:cNvCxnSpPr>
          <p:nvPr/>
        </p:nvCxnSpPr>
        <p:spPr bwMode="auto">
          <a:xfrm>
            <a:off x="1547664" y="2852936"/>
            <a:ext cx="0" cy="528579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xmlns="" id="{9942AAC6-B109-4163-B5F2-AB3A1581CBB3}"/>
              </a:ext>
            </a:extLst>
          </p:cNvPr>
          <p:cNvCxnSpPr>
            <a:cxnSpLocks/>
          </p:cNvCxnSpPr>
          <p:nvPr/>
        </p:nvCxnSpPr>
        <p:spPr bwMode="auto">
          <a:xfrm flipH="1">
            <a:off x="6505575" y="2830941"/>
            <a:ext cx="1" cy="588714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159732" y="291345"/>
            <a:ext cx="468589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宇宙射线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子探测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系统的结构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3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D78150F-0985-4945-B39B-AB897606EE77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graphicFrame>
        <p:nvGraphicFramePr>
          <p:cNvPr id="8" name="对象 3">
            <a:extLst>
              <a:ext uri="{FF2B5EF4-FFF2-40B4-BE49-F238E27FC236}">
                <a16:creationId xmlns:a16="http://schemas.microsoft.com/office/drawing/2014/main" xmlns="" id="{1BFD0C97-6B86-493D-B316-3D7FD7CE3D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157460"/>
              </p:ext>
            </p:extLst>
          </p:nvPr>
        </p:nvGraphicFramePr>
        <p:xfrm>
          <a:off x="786920" y="1268503"/>
          <a:ext cx="7659386" cy="4916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7" name="Visio" r:id="rId3" imgW="10191737" imgH="6534082" progId="Visio.Drawing.11">
                  <p:embed/>
                </p:oleObj>
              </mc:Choice>
              <mc:Fallback>
                <p:oleObj name="Visio" r:id="rId3" imgW="10191737" imgH="653408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920" y="1268503"/>
                        <a:ext cx="7659386" cy="4916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780EDB9-401C-4832-BE3C-2FA7A6CEA816}"/>
              </a:ext>
            </a:extLst>
          </p:cNvPr>
          <p:cNvSpPr/>
          <p:nvPr/>
        </p:nvSpPr>
        <p:spPr>
          <a:xfrm>
            <a:off x="965038" y="6207695"/>
            <a:ext cx="7855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新一代宇宙射线读出电子学系统的结构</a:t>
            </a:r>
            <a:r>
              <a:rPr lang="zh-CN" altLang="en-US" b="1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zh-CN" altLang="en-US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宇宙射线全球探测</a:t>
            </a:r>
            <a:r>
              <a:rPr lang="zh-CN" altLang="en-US" b="1" kern="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网）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159732" y="291345"/>
            <a:ext cx="468589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宇宙射线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子探测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系统的结构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8DE1BA1-0411-4484-ABDE-85C4D13968C0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357188" y="2492375"/>
            <a:ext cx="842962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  </a:t>
            </a:r>
            <a:r>
              <a:rPr lang="zh-CN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</a:t>
            </a:r>
            <a:r>
              <a:rPr lang="zh-CN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通道宇宙射线</a:t>
            </a: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子读出</a:t>
            </a:r>
            <a:r>
              <a:rPr lang="zh-CN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芯片研发</a:t>
            </a:r>
            <a:endParaRPr lang="zh-CN" altLang="en-US" sz="3600" b="1" dirty="0">
              <a:solidFill>
                <a:srgbClr val="CC33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0" y="64277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Large High Altitude Air Shower Observatory, LHAASO, Sichuan, China, established in 2010s</a:t>
            </a:r>
            <a:endParaRPr lang="zh-CN" altLang="en-US" sz="1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4" descr="scicosmic108">
            <a:extLst>
              <a:ext uri="{FF2B5EF4-FFF2-40B4-BE49-F238E27FC236}">
                <a16:creationId xmlns="" xmlns:a16="http://schemas.microsoft.com/office/drawing/2014/main" id="{B748B2FA-51FD-401A-919C-B584857B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6643"/>
            <a:ext cx="9117473" cy="213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7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C9E8240-E09E-42B2-A637-A6479AF0A0CB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144" name="Content Placeholder 2"/>
          <p:cNvSpPr txBox="1"/>
          <p:nvPr/>
        </p:nvSpPr>
        <p:spPr>
          <a:xfrm>
            <a:off x="1691680" y="332656"/>
            <a:ext cx="568863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fontAlgn="auto"/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    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宇宙射线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探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测器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的工作原理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8" name="矩形 2"/>
          <p:cNvSpPr>
            <a:spLocks noChangeArrowheads="1"/>
          </p:cNvSpPr>
          <p:nvPr/>
        </p:nvSpPr>
        <p:spPr bwMode="auto">
          <a:xfrm>
            <a:off x="2375756" y="5192712"/>
            <a:ext cx="48608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宇宙射线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子探测器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的工作原理</a:t>
            </a:r>
          </a:p>
        </p:txBody>
      </p:sp>
      <p:pic>
        <p:nvPicPr>
          <p:cNvPr id="69" name="Picture 9">
            <a:extLst>
              <a:ext uri="{FF2B5EF4-FFF2-40B4-BE49-F238E27FC236}">
                <a16:creationId xmlns:a16="http://schemas.microsoft.com/office/drawing/2014/main" xmlns="" id="{24DB503F-3220-446C-91F4-47FB19001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48" y="1628801"/>
            <a:ext cx="8548977" cy="3427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6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C9E8240-E09E-42B2-A637-A6479AF0A0CB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79" name="右箭头 29"/>
          <p:cNvSpPr/>
          <p:nvPr/>
        </p:nvSpPr>
        <p:spPr>
          <a:xfrm>
            <a:off x="4525893" y="1853818"/>
            <a:ext cx="554532" cy="19400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右箭头 30"/>
          <p:cNvSpPr/>
          <p:nvPr/>
        </p:nvSpPr>
        <p:spPr>
          <a:xfrm>
            <a:off x="4525893" y="3048711"/>
            <a:ext cx="554532" cy="19400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1" name="直接连接符 31"/>
          <p:cNvCxnSpPr>
            <a:cxnSpLocks/>
          </p:cNvCxnSpPr>
          <p:nvPr/>
        </p:nvCxnSpPr>
        <p:spPr>
          <a:xfrm>
            <a:off x="5263026" y="1806474"/>
            <a:ext cx="1512000" cy="81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32"/>
          <p:cNvCxnSpPr>
            <a:cxnSpLocks/>
          </p:cNvCxnSpPr>
          <p:nvPr/>
        </p:nvCxnSpPr>
        <p:spPr>
          <a:xfrm flipV="1">
            <a:off x="5260644" y="3094754"/>
            <a:ext cx="151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956" y="1399769"/>
            <a:ext cx="1398389" cy="900000"/>
          </a:xfrm>
          <a:prstGeom prst="rect">
            <a:avLst/>
          </a:prstGeom>
        </p:spPr>
      </p:pic>
      <p:pic>
        <p:nvPicPr>
          <p:cNvPr id="84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956" y="2692762"/>
            <a:ext cx="1398389" cy="900000"/>
          </a:xfrm>
          <a:prstGeom prst="rect">
            <a:avLst/>
          </a:prstGeom>
        </p:spPr>
      </p:pic>
      <p:cxnSp>
        <p:nvCxnSpPr>
          <p:cNvPr id="85" name="直接连接符 55"/>
          <p:cNvCxnSpPr>
            <a:cxnSpLocks/>
          </p:cNvCxnSpPr>
          <p:nvPr/>
        </p:nvCxnSpPr>
        <p:spPr>
          <a:xfrm flipH="1">
            <a:off x="5580046" y="1125939"/>
            <a:ext cx="1017" cy="2669381"/>
          </a:xfrm>
          <a:prstGeom prst="line">
            <a:avLst/>
          </a:prstGeom>
          <a:ln w="19050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56"/>
          <p:cNvCxnSpPr>
            <a:cxnSpLocks/>
          </p:cNvCxnSpPr>
          <p:nvPr/>
        </p:nvCxnSpPr>
        <p:spPr>
          <a:xfrm>
            <a:off x="5673391" y="1125939"/>
            <a:ext cx="1365" cy="2664618"/>
          </a:xfrm>
          <a:prstGeom prst="line">
            <a:avLst/>
          </a:prstGeom>
          <a:ln w="19050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61"/>
          <p:cNvSpPr txBox="1"/>
          <p:nvPr/>
        </p:nvSpPr>
        <p:spPr>
          <a:xfrm>
            <a:off x="6262463" y="1510543"/>
            <a:ext cx="699856" cy="37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endParaRPr lang="zh-CN" alt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文本框 63"/>
          <p:cNvSpPr txBox="1"/>
          <p:nvPr/>
        </p:nvSpPr>
        <p:spPr>
          <a:xfrm>
            <a:off x="6255558" y="2763552"/>
            <a:ext cx="699856" cy="37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endParaRPr lang="zh-CN" alt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右箭头 64"/>
          <p:cNvSpPr/>
          <p:nvPr/>
        </p:nvSpPr>
        <p:spPr>
          <a:xfrm>
            <a:off x="6926579" y="1689353"/>
            <a:ext cx="509271" cy="22257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右箭头 65"/>
          <p:cNvSpPr/>
          <p:nvPr/>
        </p:nvSpPr>
        <p:spPr>
          <a:xfrm>
            <a:off x="6926579" y="3023946"/>
            <a:ext cx="509271" cy="22257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1" name="直接连接符 67"/>
          <p:cNvCxnSpPr>
            <a:cxnSpLocks/>
          </p:cNvCxnSpPr>
          <p:nvPr/>
        </p:nvCxnSpPr>
        <p:spPr>
          <a:xfrm flipH="1">
            <a:off x="7917068" y="1125939"/>
            <a:ext cx="1017" cy="2669381"/>
          </a:xfrm>
          <a:prstGeom prst="line">
            <a:avLst/>
          </a:prstGeom>
          <a:ln w="19050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68"/>
          <p:cNvCxnSpPr>
            <a:cxnSpLocks/>
          </p:cNvCxnSpPr>
          <p:nvPr/>
        </p:nvCxnSpPr>
        <p:spPr>
          <a:xfrm>
            <a:off x="8011746" y="1125939"/>
            <a:ext cx="1365" cy="2664618"/>
          </a:xfrm>
          <a:prstGeom prst="line">
            <a:avLst/>
          </a:prstGeom>
          <a:ln w="19050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16"/>
          <p:cNvGrpSpPr>
            <a:grpSpLocks noChangeAspect="1"/>
          </p:cNvGrpSpPr>
          <p:nvPr/>
        </p:nvGrpSpPr>
        <p:grpSpPr bwMode="auto">
          <a:xfrm>
            <a:off x="7637909" y="1392149"/>
            <a:ext cx="1397310" cy="900000"/>
            <a:chOff x="5239" y="876"/>
            <a:chExt cx="1211" cy="780"/>
          </a:xfrm>
        </p:grpSpPr>
        <p:sp>
          <p:nvSpPr>
            <p:cNvPr id="94" name="AutoShape 15"/>
            <p:cNvSpPr>
              <a:spLocks noChangeAspect="1" noChangeArrowheads="1" noTextEdit="1"/>
            </p:cNvSpPr>
            <p:nvPr/>
          </p:nvSpPr>
          <p:spPr bwMode="auto">
            <a:xfrm>
              <a:off x="5239" y="876"/>
              <a:ext cx="1211" cy="7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Line 17"/>
            <p:cNvSpPr>
              <a:spLocks noChangeShapeType="1"/>
            </p:cNvSpPr>
            <p:nvPr/>
          </p:nvSpPr>
          <p:spPr bwMode="auto">
            <a:xfrm>
              <a:off x="5245" y="1551"/>
              <a:ext cx="1163" cy="0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8"/>
            <p:cNvSpPr/>
            <p:nvPr/>
          </p:nvSpPr>
          <p:spPr bwMode="auto">
            <a:xfrm>
              <a:off x="6404" y="1535"/>
              <a:ext cx="46" cy="31"/>
            </a:xfrm>
            <a:custGeom>
              <a:avLst/>
              <a:gdLst>
                <a:gd name="T0" fmla="*/ 0 w 46"/>
                <a:gd name="T1" fmla="*/ 0 h 31"/>
                <a:gd name="T2" fmla="*/ 46 w 46"/>
                <a:gd name="T3" fmla="*/ 16 h 31"/>
                <a:gd name="T4" fmla="*/ 0 w 46"/>
                <a:gd name="T5" fmla="*/ 31 h 31"/>
                <a:gd name="T6" fmla="*/ 0 w 46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1">
                  <a:moveTo>
                    <a:pt x="0" y="0"/>
                  </a:moveTo>
                  <a:lnTo>
                    <a:pt x="46" y="16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Line 19"/>
            <p:cNvSpPr>
              <a:spLocks noChangeShapeType="1"/>
            </p:cNvSpPr>
            <p:nvPr/>
          </p:nvSpPr>
          <p:spPr bwMode="auto">
            <a:xfrm>
              <a:off x="5346" y="923"/>
              <a:ext cx="0" cy="728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0"/>
            <p:cNvSpPr/>
            <p:nvPr/>
          </p:nvSpPr>
          <p:spPr bwMode="auto">
            <a:xfrm>
              <a:off x="5330" y="880"/>
              <a:ext cx="31" cy="47"/>
            </a:xfrm>
            <a:custGeom>
              <a:avLst/>
              <a:gdLst>
                <a:gd name="T0" fmla="*/ 0 w 31"/>
                <a:gd name="T1" fmla="*/ 47 h 47"/>
                <a:gd name="T2" fmla="*/ 16 w 31"/>
                <a:gd name="T3" fmla="*/ 0 h 47"/>
                <a:gd name="T4" fmla="*/ 31 w 31"/>
                <a:gd name="T5" fmla="*/ 47 h 47"/>
                <a:gd name="T6" fmla="*/ 0 w 31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7">
                  <a:moveTo>
                    <a:pt x="0" y="47"/>
                  </a:moveTo>
                  <a:lnTo>
                    <a:pt x="16" y="0"/>
                  </a:lnTo>
                  <a:lnTo>
                    <a:pt x="31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Rectangle 21"/>
            <p:cNvSpPr>
              <a:spLocks noChangeArrowheads="1"/>
            </p:cNvSpPr>
            <p:nvPr/>
          </p:nvSpPr>
          <p:spPr bwMode="auto">
            <a:xfrm>
              <a:off x="5299" y="1532"/>
              <a:ext cx="41" cy="8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9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22"/>
            <p:cNvSpPr>
              <a:spLocks noChangeArrowheads="1"/>
            </p:cNvSpPr>
            <p:nvPr/>
          </p:nvSpPr>
          <p:spPr bwMode="auto">
            <a:xfrm>
              <a:off x="5273" y="896"/>
              <a:ext cx="33" cy="6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V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23"/>
            <p:cNvSpPr>
              <a:spLocks noChangeArrowheads="1"/>
            </p:cNvSpPr>
            <p:nvPr/>
          </p:nvSpPr>
          <p:spPr bwMode="auto">
            <a:xfrm>
              <a:off x="6407" y="1472"/>
              <a:ext cx="16" cy="6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Freeform 24"/>
            <p:cNvSpPr/>
            <p:nvPr/>
          </p:nvSpPr>
          <p:spPr bwMode="auto">
            <a:xfrm>
              <a:off x="5484" y="981"/>
              <a:ext cx="397" cy="570"/>
            </a:xfrm>
            <a:custGeom>
              <a:avLst/>
              <a:gdLst>
                <a:gd name="T0" fmla="*/ 368 w 368"/>
                <a:gd name="T1" fmla="*/ 570 h 570"/>
                <a:gd name="T2" fmla="*/ 368 w 368"/>
                <a:gd name="T3" fmla="*/ 0 h 570"/>
                <a:gd name="T4" fmla="*/ 0 w 368"/>
                <a:gd name="T5" fmla="*/ 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" h="570">
                  <a:moveTo>
                    <a:pt x="368" y="570"/>
                  </a:moveTo>
                  <a:lnTo>
                    <a:pt x="368" y="0"/>
                  </a:lnTo>
                  <a:lnTo>
                    <a:pt x="0" y="0"/>
                  </a:ln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Line 25"/>
            <p:cNvSpPr>
              <a:spLocks noChangeShapeType="1"/>
            </p:cNvSpPr>
            <p:nvPr/>
          </p:nvSpPr>
          <p:spPr bwMode="auto">
            <a:xfrm>
              <a:off x="5483" y="981"/>
              <a:ext cx="0" cy="57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Line 26"/>
            <p:cNvSpPr>
              <a:spLocks noChangeShapeType="1"/>
            </p:cNvSpPr>
            <p:nvPr/>
          </p:nvSpPr>
          <p:spPr bwMode="auto">
            <a:xfrm flipH="1">
              <a:off x="5346" y="1551"/>
              <a:ext cx="167" cy="0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Line 27"/>
            <p:cNvSpPr>
              <a:spLocks noChangeShapeType="1"/>
            </p:cNvSpPr>
            <p:nvPr/>
          </p:nvSpPr>
          <p:spPr bwMode="auto">
            <a:xfrm flipH="1">
              <a:off x="5346" y="1550"/>
              <a:ext cx="136" cy="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Line 28"/>
            <p:cNvSpPr>
              <a:spLocks noChangeShapeType="1"/>
            </p:cNvSpPr>
            <p:nvPr/>
          </p:nvSpPr>
          <p:spPr bwMode="auto">
            <a:xfrm>
              <a:off x="5881" y="1551"/>
              <a:ext cx="469" cy="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7" name="Group 31"/>
          <p:cNvGrpSpPr>
            <a:grpSpLocks noChangeAspect="1"/>
          </p:cNvGrpSpPr>
          <p:nvPr/>
        </p:nvGrpSpPr>
        <p:grpSpPr bwMode="auto">
          <a:xfrm>
            <a:off x="7637909" y="2685142"/>
            <a:ext cx="1397310" cy="900000"/>
            <a:chOff x="5239" y="1698"/>
            <a:chExt cx="1211" cy="780"/>
          </a:xfrm>
        </p:grpSpPr>
        <p:sp>
          <p:nvSpPr>
            <p:cNvPr id="108" name="AutoShape 30"/>
            <p:cNvSpPr>
              <a:spLocks noChangeAspect="1" noChangeArrowheads="1" noTextEdit="1"/>
            </p:cNvSpPr>
            <p:nvPr/>
          </p:nvSpPr>
          <p:spPr bwMode="auto">
            <a:xfrm>
              <a:off x="5239" y="1698"/>
              <a:ext cx="1211" cy="7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Line 32"/>
            <p:cNvSpPr>
              <a:spLocks noChangeShapeType="1"/>
            </p:cNvSpPr>
            <p:nvPr/>
          </p:nvSpPr>
          <p:spPr bwMode="auto">
            <a:xfrm>
              <a:off x="5245" y="2373"/>
              <a:ext cx="1163" cy="0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33"/>
            <p:cNvSpPr/>
            <p:nvPr/>
          </p:nvSpPr>
          <p:spPr bwMode="auto">
            <a:xfrm>
              <a:off x="6404" y="2357"/>
              <a:ext cx="46" cy="31"/>
            </a:xfrm>
            <a:custGeom>
              <a:avLst/>
              <a:gdLst>
                <a:gd name="T0" fmla="*/ 0 w 46"/>
                <a:gd name="T1" fmla="*/ 0 h 31"/>
                <a:gd name="T2" fmla="*/ 46 w 46"/>
                <a:gd name="T3" fmla="*/ 16 h 31"/>
                <a:gd name="T4" fmla="*/ 0 w 46"/>
                <a:gd name="T5" fmla="*/ 31 h 31"/>
                <a:gd name="T6" fmla="*/ 0 w 46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1">
                  <a:moveTo>
                    <a:pt x="0" y="0"/>
                  </a:moveTo>
                  <a:lnTo>
                    <a:pt x="46" y="16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Line 34"/>
            <p:cNvSpPr>
              <a:spLocks noChangeShapeType="1"/>
            </p:cNvSpPr>
            <p:nvPr/>
          </p:nvSpPr>
          <p:spPr bwMode="auto">
            <a:xfrm>
              <a:off x="5346" y="1745"/>
              <a:ext cx="0" cy="728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35"/>
            <p:cNvSpPr/>
            <p:nvPr/>
          </p:nvSpPr>
          <p:spPr bwMode="auto">
            <a:xfrm>
              <a:off x="5330" y="1702"/>
              <a:ext cx="31" cy="47"/>
            </a:xfrm>
            <a:custGeom>
              <a:avLst/>
              <a:gdLst>
                <a:gd name="T0" fmla="*/ 0 w 31"/>
                <a:gd name="T1" fmla="*/ 47 h 47"/>
                <a:gd name="T2" fmla="*/ 16 w 31"/>
                <a:gd name="T3" fmla="*/ 0 h 47"/>
                <a:gd name="T4" fmla="*/ 31 w 31"/>
                <a:gd name="T5" fmla="*/ 47 h 47"/>
                <a:gd name="T6" fmla="*/ 0 w 31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7">
                  <a:moveTo>
                    <a:pt x="0" y="47"/>
                  </a:moveTo>
                  <a:lnTo>
                    <a:pt x="16" y="0"/>
                  </a:lnTo>
                  <a:lnTo>
                    <a:pt x="31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Rectangle 36"/>
            <p:cNvSpPr>
              <a:spLocks noChangeArrowheads="1"/>
            </p:cNvSpPr>
            <p:nvPr/>
          </p:nvSpPr>
          <p:spPr bwMode="auto">
            <a:xfrm>
              <a:off x="5299" y="2354"/>
              <a:ext cx="41" cy="8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9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37"/>
            <p:cNvSpPr>
              <a:spLocks noChangeArrowheads="1"/>
            </p:cNvSpPr>
            <p:nvPr/>
          </p:nvSpPr>
          <p:spPr bwMode="auto">
            <a:xfrm>
              <a:off x="5273" y="1718"/>
              <a:ext cx="33" cy="6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V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38"/>
            <p:cNvSpPr>
              <a:spLocks noChangeArrowheads="1"/>
            </p:cNvSpPr>
            <p:nvPr/>
          </p:nvSpPr>
          <p:spPr bwMode="auto">
            <a:xfrm>
              <a:off x="6407" y="2294"/>
              <a:ext cx="16" cy="6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Line 39"/>
            <p:cNvSpPr>
              <a:spLocks noChangeShapeType="1"/>
            </p:cNvSpPr>
            <p:nvPr/>
          </p:nvSpPr>
          <p:spPr bwMode="auto">
            <a:xfrm>
              <a:off x="5346" y="2373"/>
              <a:ext cx="301" cy="0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Line 40"/>
            <p:cNvSpPr>
              <a:spLocks noChangeShapeType="1"/>
            </p:cNvSpPr>
            <p:nvPr/>
          </p:nvSpPr>
          <p:spPr bwMode="auto">
            <a:xfrm flipV="1">
              <a:off x="5572" y="1803"/>
              <a:ext cx="0" cy="57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Line 41"/>
            <p:cNvSpPr>
              <a:spLocks noChangeShapeType="1"/>
            </p:cNvSpPr>
            <p:nvPr/>
          </p:nvSpPr>
          <p:spPr bwMode="auto">
            <a:xfrm>
              <a:off x="5572" y="1796"/>
              <a:ext cx="376" cy="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Line 42"/>
            <p:cNvSpPr>
              <a:spLocks noChangeShapeType="1"/>
            </p:cNvSpPr>
            <p:nvPr/>
          </p:nvSpPr>
          <p:spPr bwMode="auto">
            <a:xfrm>
              <a:off x="5946" y="1796"/>
              <a:ext cx="0" cy="577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Line 43"/>
            <p:cNvSpPr>
              <a:spLocks noChangeShapeType="1"/>
            </p:cNvSpPr>
            <p:nvPr/>
          </p:nvSpPr>
          <p:spPr bwMode="auto">
            <a:xfrm>
              <a:off x="5948" y="2373"/>
              <a:ext cx="402" cy="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Line 44"/>
            <p:cNvSpPr>
              <a:spLocks noChangeShapeType="1"/>
            </p:cNvSpPr>
            <p:nvPr/>
          </p:nvSpPr>
          <p:spPr bwMode="auto">
            <a:xfrm flipH="1">
              <a:off x="5346" y="2373"/>
              <a:ext cx="234" cy="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2" name="文本框 98"/>
          <p:cNvSpPr txBox="1"/>
          <p:nvPr/>
        </p:nvSpPr>
        <p:spPr>
          <a:xfrm>
            <a:off x="7793072" y="3716609"/>
            <a:ext cx="48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文本框 100"/>
          <p:cNvSpPr txBox="1"/>
          <p:nvPr/>
        </p:nvSpPr>
        <p:spPr>
          <a:xfrm>
            <a:off x="113907" y="3588786"/>
            <a:ext cx="2657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双层多通道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子探测器</a:t>
            </a:r>
          </a:p>
        </p:txBody>
      </p:sp>
      <p:sp>
        <p:nvSpPr>
          <p:cNvPr id="124" name="文本框 103"/>
          <p:cNvSpPr txBox="1"/>
          <p:nvPr/>
        </p:nvSpPr>
        <p:spPr>
          <a:xfrm>
            <a:off x="564664" y="1156682"/>
            <a:ext cx="1163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子射线</a:t>
            </a:r>
          </a:p>
        </p:txBody>
      </p:sp>
      <p:cxnSp>
        <p:nvCxnSpPr>
          <p:cNvPr id="125" name="直接箭头连接符 104"/>
          <p:cNvCxnSpPr>
            <a:cxnSpLocks/>
          </p:cNvCxnSpPr>
          <p:nvPr/>
        </p:nvCxnSpPr>
        <p:spPr>
          <a:xfrm>
            <a:off x="7618618" y="3878277"/>
            <a:ext cx="24430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箭头连接符 105"/>
          <p:cNvCxnSpPr>
            <a:cxnSpLocks/>
          </p:cNvCxnSpPr>
          <p:nvPr/>
        </p:nvCxnSpPr>
        <p:spPr>
          <a:xfrm flipH="1">
            <a:off x="8059772" y="3878277"/>
            <a:ext cx="24940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文本框 107"/>
          <p:cNvSpPr txBox="1"/>
          <p:nvPr/>
        </p:nvSpPr>
        <p:spPr>
          <a:xfrm>
            <a:off x="1007604" y="4041068"/>
            <a:ext cx="8028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宇宙射线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子甄别算法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信号特征识别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电压脉冲的幅度和宽度检测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上下层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极板的信号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符合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判断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＜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10ns)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 startAt="3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子的入射天顶角检测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0" name="图片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67" y="1597553"/>
            <a:ext cx="1969039" cy="1883624"/>
          </a:xfrm>
          <a:prstGeom prst="rect">
            <a:avLst/>
          </a:prstGeom>
        </p:spPr>
      </p:pic>
      <p:cxnSp>
        <p:nvCxnSpPr>
          <p:cNvPr id="131" name="直接箭头连接符 2"/>
          <p:cNvCxnSpPr>
            <a:cxnSpLocks/>
          </p:cNvCxnSpPr>
          <p:nvPr/>
        </p:nvCxnSpPr>
        <p:spPr>
          <a:xfrm flipH="1">
            <a:off x="1382999" y="1122065"/>
            <a:ext cx="329184" cy="80467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箭头连接符 5"/>
          <p:cNvCxnSpPr>
            <a:cxnSpLocks/>
          </p:cNvCxnSpPr>
          <p:nvPr/>
        </p:nvCxnSpPr>
        <p:spPr>
          <a:xfrm flipH="1">
            <a:off x="825215" y="2649113"/>
            <a:ext cx="274320" cy="594360"/>
          </a:xfrm>
          <a:prstGeom prst="straightConnector1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7"/>
          <p:cNvCxnSpPr>
            <a:cxnSpLocks/>
          </p:cNvCxnSpPr>
          <p:nvPr/>
        </p:nvCxnSpPr>
        <p:spPr>
          <a:xfrm flipH="1">
            <a:off x="678911" y="3334913"/>
            <a:ext cx="91440" cy="1920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图片 1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624" y="1392149"/>
            <a:ext cx="1398392" cy="900000"/>
          </a:xfrm>
          <a:prstGeom prst="rect">
            <a:avLst/>
          </a:prstGeom>
        </p:spPr>
      </p:pic>
      <p:pic>
        <p:nvPicPr>
          <p:cNvPr id="135" name="图片 1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624" y="2685142"/>
            <a:ext cx="1398392" cy="900000"/>
          </a:xfrm>
          <a:prstGeom prst="rect">
            <a:avLst/>
          </a:prstGeom>
        </p:spPr>
      </p:pic>
      <p:sp>
        <p:nvSpPr>
          <p:cNvPr id="136" name="右箭头 29"/>
          <p:cNvSpPr/>
          <p:nvPr/>
        </p:nvSpPr>
        <p:spPr>
          <a:xfrm>
            <a:off x="2403819" y="1875590"/>
            <a:ext cx="554532" cy="19400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右箭头 30"/>
          <p:cNvSpPr/>
          <p:nvPr/>
        </p:nvSpPr>
        <p:spPr>
          <a:xfrm>
            <a:off x="2403819" y="3070483"/>
            <a:ext cx="554532" cy="19400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文本框 103"/>
          <p:cNvSpPr txBox="1"/>
          <p:nvPr/>
        </p:nvSpPr>
        <p:spPr>
          <a:xfrm>
            <a:off x="4536028" y="1581078"/>
            <a:ext cx="540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×K</a:t>
            </a:r>
            <a:endParaRPr lang="zh-CN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文本框 103"/>
          <p:cNvSpPr txBox="1"/>
          <p:nvPr/>
        </p:nvSpPr>
        <p:spPr>
          <a:xfrm>
            <a:off x="4540590" y="2784350"/>
            <a:ext cx="571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×K</a:t>
            </a:r>
            <a:endParaRPr lang="zh-CN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0" name="直接连接符 31"/>
          <p:cNvCxnSpPr>
            <a:cxnSpLocks/>
          </p:cNvCxnSpPr>
          <p:nvPr/>
        </p:nvCxnSpPr>
        <p:spPr>
          <a:xfrm>
            <a:off x="3018007" y="1920454"/>
            <a:ext cx="1308104" cy="4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连接符 31"/>
          <p:cNvCxnSpPr>
            <a:cxnSpLocks/>
          </p:cNvCxnSpPr>
          <p:nvPr/>
        </p:nvCxnSpPr>
        <p:spPr>
          <a:xfrm>
            <a:off x="3016726" y="3217775"/>
            <a:ext cx="1308104" cy="4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文本框 103"/>
          <p:cNvSpPr txBox="1"/>
          <p:nvPr/>
        </p:nvSpPr>
        <p:spPr>
          <a:xfrm>
            <a:off x="3643399" y="1639429"/>
            <a:ext cx="421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μV</a:t>
            </a:r>
            <a:endParaRPr lang="zh-CN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文本框 103"/>
          <p:cNvSpPr txBox="1"/>
          <p:nvPr/>
        </p:nvSpPr>
        <p:spPr>
          <a:xfrm>
            <a:off x="3672855" y="2921381"/>
            <a:ext cx="421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μV</a:t>
            </a:r>
            <a:endParaRPr lang="zh-CN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Content Placeholder 2"/>
          <p:cNvSpPr txBox="1"/>
          <p:nvPr/>
        </p:nvSpPr>
        <p:spPr>
          <a:xfrm>
            <a:off x="2433028" y="333817"/>
            <a:ext cx="386036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fontAlgn="auto"/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    宇宙射线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μ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子甄别算法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14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1979613" y="3311525"/>
            <a:ext cx="5143500" cy="178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2100">
              <a:solidFill>
                <a:srgbClr val="0000FF"/>
              </a:solidFill>
              <a:latin typeface="楷体_GB2312" pitchFamily="49" charset="-122"/>
              <a:ea typeface="MS PGothic" panose="020B0600070205080204" pitchFamily="34" charset="-128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103188"/>
            <a:ext cx="91440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  </a:t>
            </a:r>
            <a:endParaRPr lang="en-US" altLang="zh-CN" sz="28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438" name="2b751056-6b97-492c-b763-340acee7e99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079612" y="1117725"/>
            <a:ext cx="7272808" cy="3175371"/>
            <a:chOff x="1049939" y="1615627"/>
            <a:chExt cx="9916184" cy="4235306"/>
          </a:xfrm>
        </p:grpSpPr>
        <p:sp>
          <p:nvSpPr>
            <p:cNvPr id="18440" name="iṡľïḑè"/>
            <p:cNvSpPr txBox="1">
              <a:spLocks noChangeArrowheads="1"/>
            </p:cNvSpPr>
            <p:nvPr/>
          </p:nvSpPr>
          <p:spPr bwMode="auto">
            <a:xfrm>
              <a:off x="1506010" y="2527667"/>
              <a:ext cx="9460113" cy="332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/>
            <a:lstStyle>
              <a:lvl1pPr marL="571500" indent="-5715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SzTx/>
                <a:buFont typeface="+mj-lt"/>
                <a:buAutoNum type="arabicPeriod"/>
              </a:pPr>
              <a:r>
                <a:rPr lang="zh-CN" alt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宇宙射线</a:t>
              </a:r>
              <a:r>
                <a:rPr lang="zh-CN" alt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的特性及其</a:t>
              </a:r>
              <a:r>
                <a:rPr lang="zh-CN" alt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应用</a:t>
              </a:r>
              <a:endPara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SzTx/>
                <a:buFont typeface="微软雅黑" panose="020B0503020204020204" pitchFamily="34" charset="-122"/>
                <a:buAutoNum type="arabicPeriod"/>
              </a:pPr>
              <a:r>
                <a:rPr lang="zh-CN" alt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宇宙射线</a:t>
              </a:r>
              <a:r>
                <a:rPr lang="en-US" altLang="zh-CN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μ</a:t>
              </a:r>
              <a:r>
                <a:rPr lang="zh-CN" alt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子探测</a:t>
              </a:r>
              <a:r>
                <a:rPr lang="zh-CN" alt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系统的结构</a:t>
              </a:r>
              <a:endPara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SzTx/>
                <a:buFont typeface="微软雅黑" panose="020B0503020204020204" pitchFamily="34" charset="-122"/>
                <a:buAutoNum type="arabicPeriod"/>
              </a:pPr>
              <a:r>
                <a:rPr lang="zh-CN" alt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多通道宇宙射线</a:t>
              </a:r>
              <a:r>
                <a:rPr lang="en-US" altLang="zh-CN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μ</a:t>
              </a:r>
              <a:r>
                <a:rPr lang="zh-CN" alt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子读出</a:t>
              </a:r>
              <a:r>
                <a:rPr lang="zh-CN" alt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芯片研发</a:t>
              </a:r>
              <a:endPara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SzTx/>
                <a:buFont typeface="微软雅黑" panose="020B0503020204020204" pitchFamily="34" charset="-122"/>
                <a:buAutoNum type="arabicPeriod"/>
              </a:pPr>
              <a:r>
                <a:rPr lang="zh-CN" alt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总结</a:t>
              </a:r>
              <a:endPara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išľïḋé"/>
            <p:cNvSpPr txBox="1"/>
            <p:nvPr/>
          </p:nvSpPr>
          <p:spPr>
            <a:xfrm>
              <a:off x="1049939" y="1615627"/>
              <a:ext cx="2520682" cy="779205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Content</a:t>
              </a:r>
              <a:endParaRPr lang="tr-TR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/>
          <a:srcRect t="31824" b="38720"/>
          <a:stretch/>
        </p:blipFill>
        <p:spPr>
          <a:xfrm>
            <a:off x="-11170" y="5323567"/>
            <a:ext cx="9109075" cy="1520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07F500C-C196-4F82-86D9-ED852565908A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79" name="矩形 2"/>
          <p:cNvSpPr>
            <a:spLocks noChangeArrowheads="1"/>
          </p:cNvSpPr>
          <p:nvPr/>
        </p:nvSpPr>
        <p:spPr bwMode="auto">
          <a:xfrm>
            <a:off x="611560" y="1232756"/>
            <a:ext cx="7921625" cy="467820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  <a:buClr>
                <a:srgbClr val="3333CC"/>
              </a:buClr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多通道宇宙射线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子读出芯片的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性能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要求</a:t>
            </a:r>
            <a:r>
              <a:rPr lang="zh-CN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超低功耗</a:t>
            </a: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，以延长探测系统的续航时间，</a:t>
            </a:r>
            <a:r>
              <a:rPr lang="zh-CN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未来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考虑</a:t>
            </a:r>
            <a:r>
              <a:rPr lang="zh-CN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用</a:t>
            </a: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微弱环境能量采集自供电系统为其供电；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优异的时间分辨率</a:t>
            </a: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纳</a:t>
            </a: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秒级），以提高宇宙射线的检测精度；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可同时检测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子和中子通量以及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子的入射天顶角；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较高的计数率</a:t>
            </a: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MHz</a:t>
            </a: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级），以适应宇宙射线的急剧变化情况；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较强的通用性</a:t>
            </a: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，可用于不同特性的宇宙射线探测器；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较强的抗干扰能力</a:t>
            </a: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，可以滤除其它高能粒子产生的干扰信号；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高可靠和长期工作稳定性</a:t>
            </a: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，以适应极端恶劣气候环境下使用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3668" y="277488"/>
            <a:ext cx="557075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多通道宇宙射线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子读出芯片设计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F611D67-4D2E-4C47-B85B-C2BC62C88E5A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xmlns="" id="{391E25C9-185A-402B-9515-EB6D8DD19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989760"/>
            <a:ext cx="8316912" cy="57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多通道</a:t>
            </a:r>
            <a:r>
              <a:rPr kumimoji="1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宇宙射线读出</a:t>
            </a:r>
            <a:r>
              <a:rPr kumimoji="1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芯片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设计</a:t>
            </a:r>
            <a:r>
              <a:rPr kumimoji="1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关键技术</a:t>
            </a:r>
            <a:endParaRPr kumimoji="1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31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低噪声读出电路设计技术：</a:t>
            </a:r>
          </a:p>
          <a:p>
            <a:pPr marL="0" marR="0" lvl="0" indent="0" algn="l" defTabSz="914400" rtl="0" eaLnBrk="1" fontAlgn="base" latinLnBrk="0" hangingPunct="1">
              <a:lnSpc>
                <a:spcPts val="31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探测器采集到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子时的输出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电压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信号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为毫伏级甚至是微伏级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需要将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其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进行低噪声放大和读出处理，即要求信号读出芯片具有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很高的信噪比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  <a:p>
            <a:pPr marL="0" marR="0" lvl="0" indent="0" algn="l" defTabSz="914400" rtl="0" eaLnBrk="1" fontAlgn="base" latinLnBrk="0" hangingPunct="1">
              <a:lnSpc>
                <a:spcPts val="31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）高时间分辨率、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高速电路设计技术：</a:t>
            </a:r>
          </a:p>
          <a:p>
            <a:pPr marL="0" marR="0" lvl="0" indent="0" algn="l" defTabSz="914400" rtl="0" eaLnBrk="1" fontAlgn="base" latinLnBrk="0" hangingPunct="1">
              <a:lnSpc>
                <a:spcPts val="31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    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由于探测器输出信号的持续时间以及上下两层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探测器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检测到的信号时间间隔都非常短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（通常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&lt;10 ns 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）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，要求读出电路具有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很高的动作速度和优异的时间分辨率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。</a:t>
            </a:r>
            <a:endParaRPr kumimoji="1" lang="zh-CN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1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多通道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读出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电路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的匹配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设计技术：</a:t>
            </a:r>
          </a:p>
          <a:p>
            <a:pPr marL="0" marR="0" lvl="0" indent="0" algn="l" defTabSz="914400" rtl="0" eaLnBrk="1" fontAlgn="base" latinLnBrk="0" hangingPunct="1">
              <a:lnSpc>
                <a:spcPts val="31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由于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子探测需要采用两个探测器阵列，因此为了匹配所需的探测器，读出电路应采用多通道的设计。因此在设计时需要考虑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通道间的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串扰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一致性等问题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（包括信号引线引起的误差）</a:t>
            </a:r>
            <a:r>
              <a:rPr kumimoji="1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83668" y="277488"/>
            <a:ext cx="557075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多通道宇宙射线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子读出芯片设计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486790B-6D33-4385-93AA-92F625FC6967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3" name="形状 2"/>
          <p:cNvSpPr/>
          <p:nvPr/>
        </p:nvSpPr>
        <p:spPr>
          <a:xfrm>
            <a:off x="827088" y="981075"/>
            <a:ext cx="7345362" cy="5292725"/>
          </a:xfrm>
          <a:prstGeom prst="swooshArrow">
            <a:avLst>
              <a:gd name="adj1" fmla="val 20132"/>
              <a:gd name="adj2" fmla="val 2713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椭圆 3"/>
          <p:cNvSpPr/>
          <p:nvPr/>
        </p:nvSpPr>
        <p:spPr>
          <a:xfrm>
            <a:off x="1223963" y="5310188"/>
            <a:ext cx="158750" cy="16033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任意多边形 4"/>
          <p:cNvSpPr/>
          <p:nvPr/>
        </p:nvSpPr>
        <p:spPr>
          <a:xfrm>
            <a:off x="1511300" y="5229510"/>
            <a:ext cx="6661150" cy="539750"/>
          </a:xfrm>
          <a:custGeom>
            <a:avLst/>
            <a:gdLst>
              <a:gd name="connsiteX0" fmla="*/ 0 w 5529483"/>
              <a:gd name="connsiteY0" fmla="*/ 0 h 1033336"/>
              <a:gd name="connsiteX1" fmla="*/ 5529483 w 5529483"/>
              <a:gd name="connsiteY1" fmla="*/ 0 h 1033336"/>
              <a:gd name="connsiteX2" fmla="*/ 5529483 w 5529483"/>
              <a:gd name="connsiteY2" fmla="*/ 1033336 h 1033336"/>
              <a:gd name="connsiteX3" fmla="*/ 0 w 5529483"/>
              <a:gd name="connsiteY3" fmla="*/ 1033336 h 1033336"/>
              <a:gd name="connsiteX4" fmla="*/ 0 w 5529483"/>
              <a:gd name="connsiteY4" fmla="*/ 0 h 103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9483" h="1033336">
                <a:moveTo>
                  <a:pt x="0" y="0"/>
                </a:moveTo>
                <a:lnTo>
                  <a:pt x="5529483" y="0"/>
                </a:lnTo>
                <a:lnTo>
                  <a:pt x="5529483" y="1033336"/>
                </a:lnTo>
                <a:lnTo>
                  <a:pt x="0" y="10333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4662" tIns="0" rIns="0" bIns="0" spcCol="1270"/>
          <a:lstStyle/>
          <a:p>
            <a:pPr lvl="0"/>
            <a:r>
              <a:rPr lang="zh-CN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MCU</a:t>
            </a:r>
            <a:r>
              <a:rPr lang="zh-CN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的大气环境参数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实时</a:t>
            </a:r>
            <a:r>
              <a:rPr lang="zh-CN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检测电子学系统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871663" y="4375150"/>
            <a:ext cx="277812" cy="27781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任意多边形 6"/>
          <p:cNvSpPr/>
          <p:nvPr/>
        </p:nvSpPr>
        <p:spPr>
          <a:xfrm>
            <a:off x="2230438" y="4376738"/>
            <a:ext cx="5105400" cy="552450"/>
          </a:xfrm>
          <a:custGeom>
            <a:avLst/>
            <a:gdLst>
              <a:gd name="connsiteX0" fmla="*/ 0 w 5105356"/>
              <a:gd name="connsiteY0" fmla="*/ 0 h 1984179"/>
              <a:gd name="connsiteX1" fmla="*/ 5105356 w 5105356"/>
              <a:gd name="connsiteY1" fmla="*/ 0 h 1984179"/>
              <a:gd name="connsiteX2" fmla="*/ 5105356 w 5105356"/>
              <a:gd name="connsiteY2" fmla="*/ 1984179 h 1984179"/>
              <a:gd name="connsiteX3" fmla="*/ 0 w 5105356"/>
              <a:gd name="connsiteY3" fmla="*/ 1984179 h 1984179"/>
              <a:gd name="connsiteX4" fmla="*/ 0 w 5105356"/>
              <a:gd name="connsiteY4" fmla="*/ 0 h 198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5356" h="1984179">
                <a:moveTo>
                  <a:pt x="0" y="0"/>
                </a:moveTo>
                <a:lnTo>
                  <a:pt x="5105356" y="0"/>
                </a:lnTo>
                <a:lnTo>
                  <a:pt x="5105356" y="1984179"/>
                </a:lnTo>
                <a:lnTo>
                  <a:pt x="0" y="198417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7239" tIns="0" rIns="0" bIns="0" spcCol="1270"/>
          <a:lstStyle/>
          <a:p>
            <a:pPr lvl="0"/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采用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FPGA</a:t>
            </a:r>
            <a:r>
              <a:rPr lang="zh-CN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和分立器件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</a:t>
            </a:r>
            <a:r>
              <a:rPr lang="zh-CN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子探测电子学系统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663825" y="3573463"/>
            <a:ext cx="368300" cy="36830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任意多边形 8"/>
          <p:cNvSpPr/>
          <p:nvPr/>
        </p:nvSpPr>
        <p:spPr>
          <a:xfrm>
            <a:off x="3078163" y="3692525"/>
            <a:ext cx="3060700" cy="325438"/>
          </a:xfrm>
          <a:custGeom>
            <a:avLst/>
            <a:gdLst>
              <a:gd name="connsiteX0" fmla="*/ 0 w 2888113"/>
              <a:gd name="connsiteY0" fmla="*/ 0 h 2683200"/>
              <a:gd name="connsiteX1" fmla="*/ 2888113 w 2888113"/>
              <a:gd name="connsiteY1" fmla="*/ 0 h 2683200"/>
              <a:gd name="connsiteX2" fmla="*/ 2888113 w 2888113"/>
              <a:gd name="connsiteY2" fmla="*/ 2683200 h 2683200"/>
              <a:gd name="connsiteX3" fmla="*/ 0 w 2888113"/>
              <a:gd name="connsiteY3" fmla="*/ 2683200 h 2683200"/>
              <a:gd name="connsiteX4" fmla="*/ 0 w 2888113"/>
              <a:gd name="connsiteY4" fmla="*/ 0 h 26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113" h="2683200">
                <a:moveTo>
                  <a:pt x="0" y="0"/>
                </a:moveTo>
                <a:lnTo>
                  <a:pt x="2888113" y="0"/>
                </a:lnTo>
                <a:lnTo>
                  <a:pt x="2888113" y="2683200"/>
                </a:lnTo>
                <a:lnTo>
                  <a:pt x="0" y="2683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95091" tIns="0" rIns="0" bIns="0" spcCol="1270"/>
          <a:lstStyle/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CN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CR-detector-01 chip (5ns)</a:t>
            </a:r>
            <a:endParaRPr lang="zh-CN" altLang="en-US" i="1" dirty="0">
              <a:solidFill>
                <a:srgbClr val="000000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943350" y="2708275"/>
            <a:ext cx="493713" cy="49371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任意多边形 10"/>
          <p:cNvSpPr/>
          <p:nvPr/>
        </p:nvSpPr>
        <p:spPr>
          <a:xfrm>
            <a:off x="4343400" y="2851150"/>
            <a:ext cx="2844800" cy="360363"/>
          </a:xfrm>
          <a:custGeom>
            <a:avLst/>
            <a:gdLst>
              <a:gd name="connsiteX0" fmla="*/ 0 w 2539979"/>
              <a:gd name="connsiteY0" fmla="*/ 0 h 3113033"/>
              <a:gd name="connsiteX1" fmla="*/ 2539979 w 2539979"/>
              <a:gd name="connsiteY1" fmla="*/ 0 h 3113033"/>
              <a:gd name="connsiteX2" fmla="*/ 2539979 w 2539979"/>
              <a:gd name="connsiteY2" fmla="*/ 3113033 h 3113033"/>
              <a:gd name="connsiteX3" fmla="*/ 0 w 2539979"/>
              <a:gd name="connsiteY3" fmla="*/ 3113033 h 3113033"/>
              <a:gd name="connsiteX4" fmla="*/ 0 w 2539979"/>
              <a:gd name="connsiteY4" fmla="*/ 0 h 311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979" h="3113033">
                <a:moveTo>
                  <a:pt x="0" y="0"/>
                </a:moveTo>
                <a:lnTo>
                  <a:pt x="2539979" y="0"/>
                </a:lnTo>
                <a:lnTo>
                  <a:pt x="2539979" y="3113033"/>
                </a:lnTo>
                <a:lnTo>
                  <a:pt x="0" y="31130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61348" tIns="0" rIns="0" bIns="0" spcCol="1270"/>
          <a:lstStyle/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CR-detector-02 (1ns)</a:t>
            </a:r>
            <a:endParaRPr lang="zh-CN" altLang="en-US" i="1" dirty="0">
              <a:solidFill>
                <a:srgbClr val="000000"/>
              </a:solidFill>
            </a:endParaRPr>
          </a:p>
        </p:txBody>
      </p:sp>
      <p:sp>
        <p:nvSpPr>
          <p:cNvPr id="33806" name="TextBox 6"/>
          <p:cNvSpPr txBox="1">
            <a:spLocks noChangeArrowheads="1"/>
          </p:cNvSpPr>
          <p:nvPr/>
        </p:nvSpPr>
        <p:spPr bwMode="auto">
          <a:xfrm>
            <a:off x="539750" y="51831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endParaRPr lang="zh-CN" altLang="en-US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7" name="TextBox 9"/>
          <p:cNvSpPr txBox="1">
            <a:spLocks noChangeArrowheads="1"/>
          </p:cNvSpPr>
          <p:nvPr/>
        </p:nvSpPr>
        <p:spPr bwMode="auto">
          <a:xfrm>
            <a:off x="1150938" y="4329113"/>
            <a:ext cx="779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zh-CN" altLang="en-US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8" name="TextBox 10"/>
          <p:cNvSpPr txBox="1">
            <a:spLocks noChangeArrowheads="1"/>
          </p:cNvSpPr>
          <p:nvPr/>
        </p:nvSpPr>
        <p:spPr bwMode="auto">
          <a:xfrm>
            <a:off x="1979613" y="3536950"/>
            <a:ext cx="792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zh-CN" altLang="en-US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9" name="TextBox 11"/>
          <p:cNvSpPr txBox="1">
            <a:spLocks noChangeArrowheads="1"/>
          </p:cNvSpPr>
          <p:nvPr/>
        </p:nvSpPr>
        <p:spPr bwMode="auto">
          <a:xfrm>
            <a:off x="3259138" y="27447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zh-CN" altLang="en-US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810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3173413"/>
            <a:ext cx="10017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图片 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2105025"/>
            <a:ext cx="9159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图片 88" descr="实验环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184650"/>
            <a:ext cx="11588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2" descr="系统整体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6" y="5368601"/>
            <a:ext cx="12668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椭圆 87"/>
          <p:cNvSpPr/>
          <p:nvPr/>
        </p:nvSpPr>
        <p:spPr>
          <a:xfrm>
            <a:off x="5986463" y="2024063"/>
            <a:ext cx="493712" cy="49371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815" name="TextBox 11"/>
          <p:cNvSpPr txBox="1">
            <a:spLocks noChangeArrowheads="1"/>
          </p:cNvSpPr>
          <p:nvPr/>
        </p:nvSpPr>
        <p:spPr bwMode="auto">
          <a:xfrm>
            <a:off x="5230813" y="205105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zh-CN" altLang="en-US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任意多边形 89"/>
          <p:cNvSpPr/>
          <p:nvPr/>
        </p:nvSpPr>
        <p:spPr>
          <a:xfrm>
            <a:off x="6038850" y="1725613"/>
            <a:ext cx="2844800" cy="682625"/>
          </a:xfrm>
          <a:custGeom>
            <a:avLst/>
            <a:gdLst>
              <a:gd name="connsiteX0" fmla="*/ 0 w 2539979"/>
              <a:gd name="connsiteY0" fmla="*/ 0 h 3113033"/>
              <a:gd name="connsiteX1" fmla="*/ 2539979 w 2539979"/>
              <a:gd name="connsiteY1" fmla="*/ 0 h 3113033"/>
              <a:gd name="connsiteX2" fmla="*/ 2539979 w 2539979"/>
              <a:gd name="connsiteY2" fmla="*/ 3113033 h 3113033"/>
              <a:gd name="connsiteX3" fmla="*/ 0 w 2539979"/>
              <a:gd name="connsiteY3" fmla="*/ 3113033 h 3113033"/>
              <a:gd name="connsiteX4" fmla="*/ 0 w 2539979"/>
              <a:gd name="connsiteY4" fmla="*/ 0 h 311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979" h="3113033">
                <a:moveTo>
                  <a:pt x="0" y="0"/>
                </a:moveTo>
                <a:lnTo>
                  <a:pt x="2539979" y="0"/>
                </a:lnTo>
                <a:lnTo>
                  <a:pt x="2539979" y="3113033"/>
                </a:lnTo>
                <a:lnTo>
                  <a:pt x="0" y="31130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61348" tIns="0" rIns="0" bIns="0" spcCol="1270"/>
          <a:lstStyle/>
          <a:p>
            <a:pPr algn="ctr" defTabSz="889000">
              <a:spcAft>
                <a:spcPct val="3500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CR-detector-03 (&lt;1ns)</a:t>
            </a:r>
          </a:p>
          <a:p>
            <a:pPr algn="ctr" defTabSz="889000">
              <a:spcAft>
                <a:spcPct val="35000"/>
              </a:spcAft>
              <a:defRPr/>
            </a:pP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设计中</a:t>
            </a:r>
            <a:endParaRPr lang="zh-CN" altLang="en-US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DFBA2CF-B14E-47C4-8206-5E0027C9A131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kumimoji="0" lang="en-US" altLang="zh-CN" sz="1400" dirty="0">
              <a:solidFill>
                <a:srgbClr val="000000"/>
              </a:solidFill>
            </a:endParaRPr>
          </a:p>
        </p:txBody>
      </p:sp>
      <p:sp>
        <p:nvSpPr>
          <p:cNvPr id="34821" name="矩形 1"/>
          <p:cNvSpPr>
            <a:spLocks noChangeArrowheads="1"/>
          </p:cNvSpPr>
          <p:nvPr/>
        </p:nvSpPr>
        <p:spPr bwMode="auto">
          <a:xfrm>
            <a:off x="392087" y="5553236"/>
            <a:ext cx="860583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32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通道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读出</a:t>
            </a:r>
            <a:r>
              <a:rPr lang="zh-CN" altLang="en-US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芯片结构 </a:t>
            </a:r>
            <a:endParaRPr lang="en-US" altLang="zh-CN" sz="200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采用高频</a:t>
            </a:r>
            <a:r>
              <a:rPr lang="zh-CN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数字信号，以提高时间分辨率和减小芯片面积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4823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273643"/>
              </p:ext>
            </p:extLst>
          </p:nvPr>
        </p:nvGraphicFramePr>
        <p:xfrm>
          <a:off x="467544" y="1179321"/>
          <a:ext cx="8112125" cy="435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52" name="Visio" r:id="rId4" imgW="10344035" imgH="5476909" progId="Visio.Drawing.15">
                  <p:embed/>
                </p:oleObj>
              </mc:Choice>
              <mc:Fallback>
                <p:oleObj name="Visio" r:id="rId4" imgW="10344035" imgH="5476909" progId="Visio.Drawing.15">
                  <p:embed/>
                  <p:pic>
                    <p:nvPicPr>
                      <p:cNvPr id="0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179321"/>
                        <a:ext cx="8112125" cy="435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26"/>
          <p:cNvSpPr>
            <a:spLocks noChangeArrowheads="1"/>
          </p:cNvSpPr>
          <p:nvPr/>
        </p:nvSpPr>
        <p:spPr bwMode="auto">
          <a:xfrm>
            <a:off x="1691680" y="1088740"/>
            <a:ext cx="71647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子读出电路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芯片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CR-detect-01 (2017)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13FC94-E0E4-4BE6-A141-C7E75993D12A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263160"/>
              </p:ext>
            </p:extLst>
          </p:nvPr>
        </p:nvGraphicFramePr>
        <p:xfrm>
          <a:off x="1331913" y="4870450"/>
          <a:ext cx="4714875" cy="1524010"/>
        </p:xfrm>
        <a:graphic>
          <a:graphicData uri="http://schemas.openxmlformats.org/drawingml/2006/table">
            <a:tbl>
              <a:tblPr/>
              <a:tblGrid>
                <a:gridCol w="21773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75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工艺</a:t>
                      </a:r>
                    </a:p>
                  </a:txBody>
                  <a:tcPr marL="91417" marR="91417" marT="45721" marB="4572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CMOS 0.18um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17" marR="91417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供电电压</a:t>
                      </a:r>
                    </a:p>
                  </a:txBody>
                  <a:tcPr marL="91417" marR="91417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1.8V/3.3V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17" marR="91417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通道数</a:t>
                      </a:r>
                    </a:p>
                  </a:txBody>
                  <a:tcPr marL="91417" marR="91417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7" marR="91417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时钟频率</a:t>
                      </a:r>
                    </a:p>
                  </a:txBody>
                  <a:tcPr marL="91417" marR="91417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200MHz(</a:t>
                      </a:r>
                      <a:r>
                        <a:rPr lang="zh-CN" altLang="en-US" sz="1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时间分辨精度</a:t>
                      </a:r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=5ns)</a:t>
                      </a:r>
                      <a:endParaRPr lang="zh-CN" alt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7" marR="91417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芯片面积</a:t>
                      </a:r>
                    </a:p>
                  </a:txBody>
                  <a:tcPr marL="91417" marR="91417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2.11×1.85 mm=</a:t>
                      </a: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3.90mm</a:t>
                      </a:r>
                      <a:r>
                        <a:rPr lang="en-US" altLang="zh-CN" sz="1400" b="1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7" marR="91417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5868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620838"/>
            <a:ext cx="36512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9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4963"/>
            <a:ext cx="3479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0" name="矩形 11"/>
          <p:cNvSpPr>
            <a:spLocks noChangeArrowheads="1"/>
          </p:cNvSpPr>
          <p:nvPr/>
        </p:nvSpPr>
        <p:spPr bwMode="auto">
          <a:xfrm>
            <a:off x="6026150" y="5754688"/>
            <a:ext cx="2397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800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clk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=200MHz </a:t>
            </a:r>
            <a:r>
              <a:rPr lang="en-US" altLang="zh-CN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T=5ns</a:t>
            </a:r>
            <a:endParaRPr lang="zh-CN" altLang="en-US" sz="1800">
              <a:solidFill>
                <a:srgbClr val="0000FF"/>
              </a:solidFill>
            </a:endParaRPr>
          </a:p>
        </p:txBody>
      </p:sp>
      <p:sp>
        <p:nvSpPr>
          <p:cNvPr id="12" name="矩形 26"/>
          <p:cNvSpPr>
            <a:spLocks noChangeArrowheads="1"/>
          </p:cNvSpPr>
          <p:nvPr/>
        </p:nvSpPr>
        <p:spPr bwMode="auto">
          <a:xfrm>
            <a:off x="1691679" y="1016732"/>
            <a:ext cx="66744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子读出电路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芯片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CR-detect-01 (2017)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FB9D81-A2C4-4F0F-8210-D856AB719964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pic>
        <p:nvPicPr>
          <p:cNvPr id="36870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804815"/>
            <a:ext cx="8858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图片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98365"/>
            <a:ext cx="378301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图片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988840"/>
            <a:ext cx="378301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文本框 32"/>
          <p:cNvSpPr txBox="1">
            <a:spLocks noChangeArrowheads="1"/>
          </p:cNvSpPr>
          <p:nvPr/>
        </p:nvSpPr>
        <p:spPr bwMode="auto">
          <a:xfrm>
            <a:off x="6696236" y="4623246"/>
            <a:ext cx="107983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子探测器</a:t>
            </a:r>
          </a:p>
        </p:txBody>
      </p:sp>
      <p:sp>
        <p:nvSpPr>
          <p:cNvPr id="19" name="矩形 18"/>
          <p:cNvSpPr/>
          <p:nvPr/>
        </p:nvSpPr>
        <p:spPr>
          <a:xfrm>
            <a:off x="1295400" y="5130502"/>
            <a:ext cx="2802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altLang="en-US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测试电路板</a:t>
            </a: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(PCB)</a:t>
            </a:r>
            <a:endParaRPr lang="zh-CN" altLang="en-US" b="1" dirty="0">
              <a:solidFill>
                <a:srgbClr val="00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580063" y="5082877"/>
            <a:ext cx="1875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zh-CN" altLang="zh-CN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altLang="en-US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测试系统</a:t>
            </a:r>
            <a:endParaRPr lang="zh-CN" altLang="en-US" b="1" dirty="0">
              <a:solidFill>
                <a:srgbClr val="00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411760" y="5733256"/>
            <a:ext cx="4974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32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通道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子读出芯片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测试电路板及测试系统</a:t>
            </a:r>
            <a:endParaRPr lang="zh-CN" altLang="en-US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7" name="文本框 44"/>
          <p:cNvSpPr txBox="1">
            <a:spLocks noChangeArrowheads="1"/>
          </p:cNvSpPr>
          <p:nvPr/>
        </p:nvSpPr>
        <p:spPr bwMode="auto">
          <a:xfrm>
            <a:off x="7505700" y="4133552"/>
            <a:ext cx="109874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测试电路板</a:t>
            </a:r>
          </a:p>
        </p:txBody>
      </p:sp>
      <p:sp>
        <p:nvSpPr>
          <p:cNvPr id="36878" name="文本框 45"/>
          <p:cNvSpPr txBox="1">
            <a:spLocks noChangeArrowheads="1"/>
          </p:cNvSpPr>
          <p:nvPr/>
        </p:nvSpPr>
        <p:spPr bwMode="auto">
          <a:xfrm>
            <a:off x="1871700" y="3003066"/>
            <a:ext cx="169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子探测芯片</a:t>
            </a:r>
          </a:p>
        </p:txBody>
      </p:sp>
      <p:sp>
        <p:nvSpPr>
          <p:cNvPr id="36879" name="文本框 46"/>
          <p:cNvSpPr txBox="1">
            <a:spLocks noChangeArrowheads="1"/>
          </p:cNvSpPr>
          <p:nvPr/>
        </p:nvSpPr>
        <p:spPr bwMode="auto">
          <a:xfrm>
            <a:off x="7272338" y="3569990"/>
            <a:ext cx="755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80" name="文本框 47"/>
          <p:cNvSpPr txBox="1">
            <a:spLocks noChangeArrowheads="1"/>
          </p:cNvSpPr>
          <p:nvPr/>
        </p:nvSpPr>
        <p:spPr bwMode="auto">
          <a:xfrm>
            <a:off x="5436096" y="4479230"/>
            <a:ext cx="1331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上位机</a:t>
            </a:r>
          </a:p>
        </p:txBody>
      </p:sp>
      <p:sp>
        <p:nvSpPr>
          <p:cNvPr id="18" name="矩形 26"/>
          <p:cNvSpPr>
            <a:spLocks noChangeArrowheads="1"/>
          </p:cNvSpPr>
          <p:nvPr/>
        </p:nvSpPr>
        <p:spPr bwMode="auto">
          <a:xfrm>
            <a:off x="1403648" y="1232756"/>
            <a:ext cx="62305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子读出芯片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CR-detect-01 (2017)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B53680A-3B63-44BD-BF6C-202A2BD709B9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37893" name="矩形 26"/>
          <p:cNvSpPr>
            <a:spLocks noChangeArrowheads="1"/>
          </p:cNvSpPr>
          <p:nvPr/>
        </p:nvSpPr>
        <p:spPr bwMode="auto">
          <a:xfrm>
            <a:off x="1233488" y="1088740"/>
            <a:ext cx="6373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子读出电路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芯片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CR-detect-01 (2017)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555776" y="5697252"/>
            <a:ext cx="428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kern="100" dirty="0">
                <a:latin typeface="黑体" panose="02010609060101010101" pitchFamily="49" charset="-122"/>
                <a:ea typeface="黑体" panose="02010609060101010101" pitchFamily="49" charset="-122"/>
              </a:rPr>
              <a:t>μ</a:t>
            </a:r>
            <a:r>
              <a:rPr lang="zh-CN" altLang="en-US" kern="100" dirty="0">
                <a:latin typeface="黑体" panose="02010609060101010101" pitchFamily="49" charset="-122"/>
                <a:ea typeface="黑体" panose="02010609060101010101" pitchFamily="49" charset="-122"/>
              </a:rPr>
              <a:t>子探测器及</a:t>
            </a:r>
            <a:r>
              <a:rPr lang="zh-CN" altLang="en-US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比较器的输出</a:t>
            </a:r>
            <a:r>
              <a:rPr lang="zh-CN" altLang="en-US" kern="100" dirty="0">
                <a:latin typeface="黑体" panose="02010609060101010101" pitchFamily="49" charset="-122"/>
                <a:ea typeface="黑体" panose="02010609060101010101" pitchFamily="49" charset="-122"/>
              </a:rPr>
              <a:t>测试结果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7895" name="Group 4"/>
          <p:cNvGrpSpPr>
            <a:grpSpLocks noChangeAspect="1"/>
          </p:cNvGrpSpPr>
          <p:nvPr/>
        </p:nvGrpSpPr>
        <p:grpSpPr bwMode="auto">
          <a:xfrm>
            <a:off x="1223963" y="1811338"/>
            <a:ext cx="6578600" cy="3767137"/>
            <a:chOff x="771" y="1141"/>
            <a:chExt cx="4144" cy="2373"/>
          </a:xfrm>
        </p:grpSpPr>
        <p:sp>
          <p:nvSpPr>
            <p:cNvPr id="37898" name="AutoShape 3"/>
            <p:cNvSpPr>
              <a:spLocks noChangeAspect="1" noChangeArrowheads="1" noTextEdit="1"/>
            </p:cNvSpPr>
            <p:nvPr/>
          </p:nvSpPr>
          <p:spPr bwMode="auto">
            <a:xfrm>
              <a:off x="771" y="1141"/>
              <a:ext cx="4144" cy="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3789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" y="1147"/>
              <a:ext cx="4135" cy="2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0" name="Rectangle 6"/>
            <p:cNvSpPr>
              <a:spLocks noChangeArrowheads="1"/>
            </p:cNvSpPr>
            <p:nvPr/>
          </p:nvSpPr>
          <p:spPr bwMode="auto">
            <a:xfrm>
              <a:off x="3197" y="1364"/>
              <a:ext cx="63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3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上板输出信号</a:t>
              </a:r>
              <a:endParaRPr lang="zh-CN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01" name="Rectangle 8"/>
            <p:cNvSpPr>
              <a:spLocks noChangeArrowheads="1"/>
            </p:cNvSpPr>
            <p:nvPr/>
          </p:nvSpPr>
          <p:spPr bwMode="auto">
            <a:xfrm>
              <a:off x="3220" y="2886"/>
              <a:ext cx="1415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3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下板通道比较器输出信号</a:t>
              </a:r>
              <a:endParaRPr lang="zh-CN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02" name="Line 10"/>
            <p:cNvSpPr>
              <a:spLocks noChangeShapeType="1"/>
            </p:cNvSpPr>
            <p:nvPr/>
          </p:nvSpPr>
          <p:spPr bwMode="auto">
            <a:xfrm flipH="1">
              <a:off x="3016" y="1417"/>
              <a:ext cx="141" cy="64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03" name="Freeform 11"/>
            <p:cNvSpPr>
              <a:spLocks/>
            </p:cNvSpPr>
            <p:nvPr/>
          </p:nvSpPr>
          <p:spPr bwMode="auto">
            <a:xfrm>
              <a:off x="2973" y="1464"/>
              <a:ext cx="55" cy="37"/>
            </a:xfrm>
            <a:custGeom>
              <a:avLst/>
              <a:gdLst>
                <a:gd name="T0" fmla="*/ 55 w 55"/>
                <a:gd name="T1" fmla="*/ 31 h 37"/>
                <a:gd name="T2" fmla="*/ 0 w 55"/>
                <a:gd name="T3" fmla="*/ 37 h 37"/>
                <a:gd name="T4" fmla="*/ 40 w 55"/>
                <a:gd name="T5" fmla="*/ 0 h 37"/>
                <a:gd name="T6" fmla="*/ 55 w 55"/>
                <a:gd name="T7" fmla="*/ 31 h 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37">
                  <a:moveTo>
                    <a:pt x="55" y="31"/>
                  </a:moveTo>
                  <a:lnTo>
                    <a:pt x="0" y="37"/>
                  </a:lnTo>
                  <a:lnTo>
                    <a:pt x="40" y="0"/>
                  </a:lnTo>
                  <a:lnTo>
                    <a:pt x="5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04" name="Line 12"/>
            <p:cNvSpPr>
              <a:spLocks noChangeShapeType="1"/>
            </p:cNvSpPr>
            <p:nvPr/>
          </p:nvSpPr>
          <p:spPr bwMode="auto">
            <a:xfrm flipH="1">
              <a:off x="3074" y="1955"/>
              <a:ext cx="144" cy="94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05" name="Freeform 13"/>
            <p:cNvSpPr>
              <a:spLocks/>
            </p:cNvSpPr>
            <p:nvPr/>
          </p:nvSpPr>
          <p:spPr bwMode="auto">
            <a:xfrm>
              <a:off x="3034" y="2032"/>
              <a:ext cx="53" cy="43"/>
            </a:xfrm>
            <a:custGeom>
              <a:avLst/>
              <a:gdLst>
                <a:gd name="T0" fmla="*/ 53 w 53"/>
                <a:gd name="T1" fmla="*/ 29 h 43"/>
                <a:gd name="T2" fmla="*/ 0 w 53"/>
                <a:gd name="T3" fmla="*/ 43 h 43"/>
                <a:gd name="T4" fmla="*/ 34 w 53"/>
                <a:gd name="T5" fmla="*/ 0 h 43"/>
                <a:gd name="T6" fmla="*/ 53 w 53"/>
                <a:gd name="T7" fmla="*/ 29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" h="43">
                  <a:moveTo>
                    <a:pt x="53" y="29"/>
                  </a:moveTo>
                  <a:lnTo>
                    <a:pt x="0" y="43"/>
                  </a:lnTo>
                  <a:lnTo>
                    <a:pt x="34" y="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06" name="Line 14"/>
            <p:cNvSpPr>
              <a:spLocks noChangeShapeType="1"/>
            </p:cNvSpPr>
            <p:nvPr/>
          </p:nvSpPr>
          <p:spPr bwMode="auto">
            <a:xfrm flipH="1">
              <a:off x="2978" y="2493"/>
              <a:ext cx="179" cy="97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07" name="Freeform 15"/>
            <p:cNvSpPr>
              <a:spLocks/>
            </p:cNvSpPr>
            <p:nvPr/>
          </p:nvSpPr>
          <p:spPr bwMode="auto">
            <a:xfrm>
              <a:off x="2937" y="2573"/>
              <a:ext cx="54" cy="40"/>
            </a:xfrm>
            <a:custGeom>
              <a:avLst/>
              <a:gdLst>
                <a:gd name="T0" fmla="*/ 54 w 54"/>
                <a:gd name="T1" fmla="*/ 30 h 40"/>
                <a:gd name="T2" fmla="*/ 0 w 54"/>
                <a:gd name="T3" fmla="*/ 40 h 40"/>
                <a:gd name="T4" fmla="*/ 37 w 54"/>
                <a:gd name="T5" fmla="*/ 0 h 40"/>
                <a:gd name="T6" fmla="*/ 54 w 54"/>
                <a:gd name="T7" fmla="*/ 30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40">
                  <a:moveTo>
                    <a:pt x="54" y="30"/>
                  </a:moveTo>
                  <a:lnTo>
                    <a:pt x="0" y="40"/>
                  </a:lnTo>
                  <a:lnTo>
                    <a:pt x="37" y="0"/>
                  </a:lnTo>
                  <a:lnTo>
                    <a:pt x="54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08" name="Line 16"/>
            <p:cNvSpPr>
              <a:spLocks noChangeShapeType="1"/>
            </p:cNvSpPr>
            <p:nvPr/>
          </p:nvSpPr>
          <p:spPr bwMode="auto">
            <a:xfrm flipH="1">
              <a:off x="2955" y="3031"/>
              <a:ext cx="202" cy="99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09" name="Freeform 17"/>
            <p:cNvSpPr>
              <a:spLocks/>
            </p:cNvSpPr>
            <p:nvPr/>
          </p:nvSpPr>
          <p:spPr bwMode="auto">
            <a:xfrm>
              <a:off x="2912" y="3113"/>
              <a:ext cx="55" cy="38"/>
            </a:xfrm>
            <a:custGeom>
              <a:avLst/>
              <a:gdLst>
                <a:gd name="T0" fmla="*/ 55 w 55"/>
                <a:gd name="T1" fmla="*/ 30 h 38"/>
                <a:gd name="T2" fmla="*/ 0 w 55"/>
                <a:gd name="T3" fmla="*/ 38 h 38"/>
                <a:gd name="T4" fmla="*/ 39 w 55"/>
                <a:gd name="T5" fmla="*/ 0 h 38"/>
                <a:gd name="T6" fmla="*/ 55 w 55"/>
                <a:gd name="T7" fmla="*/ 3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38">
                  <a:moveTo>
                    <a:pt x="55" y="30"/>
                  </a:moveTo>
                  <a:lnTo>
                    <a:pt x="0" y="38"/>
                  </a:lnTo>
                  <a:lnTo>
                    <a:pt x="39" y="0"/>
                  </a:lnTo>
                  <a:lnTo>
                    <a:pt x="55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7896" name="Rectangle 6"/>
          <p:cNvSpPr>
            <a:spLocks noChangeArrowheads="1"/>
          </p:cNvSpPr>
          <p:nvPr/>
        </p:nvSpPr>
        <p:spPr bwMode="auto">
          <a:xfrm>
            <a:off x="5148263" y="2997200"/>
            <a:ext cx="100027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下板输出信号</a:t>
            </a:r>
            <a:endParaRPr lang="zh-CN" altLang="zh-C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7" name="Rectangle 8"/>
          <p:cNvSpPr>
            <a:spLocks noChangeArrowheads="1"/>
          </p:cNvSpPr>
          <p:nvPr/>
        </p:nvSpPr>
        <p:spPr bwMode="auto">
          <a:xfrm>
            <a:off x="5111750" y="3789363"/>
            <a:ext cx="224631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上板通道比较器输出信号</a:t>
            </a:r>
            <a:endParaRPr lang="zh-CN" altLang="zh-C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859F8C9-14BF-4F2D-946A-23043FC7BF7F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graphicFrame>
        <p:nvGraphicFramePr>
          <p:cNvPr id="38918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522519"/>
              </p:ext>
            </p:extLst>
          </p:nvPr>
        </p:nvGraphicFramePr>
        <p:xfrm>
          <a:off x="971600" y="1649524"/>
          <a:ext cx="4112443" cy="239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0" name="Visio" r:id="rId4" imgW="12220543" imgH="7143648" progId="Visio.Drawing.15">
                  <p:embed/>
                </p:oleObj>
              </mc:Choice>
              <mc:Fallback>
                <p:oleObj name="Visio" r:id="rId4" imgW="12220543" imgH="7143648" progId="Visio.Drawing.15">
                  <p:embed/>
                  <p:pic>
                    <p:nvPicPr>
                      <p:cNvPr id="0" name="对象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649524"/>
                        <a:ext cx="4112443" cy="23921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9" name="文本框 12"/>
          <p:cNvSpPr txBox="1">
            <a:spLocks noChangeArrowheads="1"/>
          </p:cNvSpPr>
          <p:nvPr/>
        </p:nvSpPr>
        <p:spPr bwMode="auto">
          <a:xfrm>
            <a:off x="5256076" y="2492896"/>
            <a:ext cx="34203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CN" altLang="en-US" sz="2000" b="1" dirty="0" smtClean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数字电路的部分测试</a:t>
            </a:r>
            <a:r>
              <a:rPr lang="zh-CN" altLang="en-US" sz="2000" b="1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结果</a:t>
            </a:r>
          </a:p>
        </p:txBody>
      </p:sp>
      <p:pic>
        <p:nvPicPr>
          <p:cNvPr id="389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4176861"/>
            <a:ext cx="4132262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矩形 2"/>
          <p:cNvSpPr>
            <a:spLocks noChangeArrowheads="1"/>
          </p:cNvSpPr>
          <p:nvPr/>
        </p:nvSpPr>
        <p:spPr bwMode="auto">
          <a:xfrm>
            <a:off x="5219701" y="4799013"/>
            <a:ext cx="32767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上位机统计的实时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子数据</a:t>
            </a:r>
            <a:r>
              <a:rPr lang="zh-C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按</a:t>
            </a:r>
            <a:r>
              <a:rPr lang="zh-C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每秒钟统计）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6"/>
          <p:cNvSpPr>
            <a:spLocks noChangeArrowheads="1"/>
          </p:cNvSpPr>
          <p:nvPr/>
        </p:nvSpPr>
        <p:spPr bwMode="auto">
          <a:xfrm>
            <a:off x="1513545" y="1057807"/>
            <a:ext cx="6624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子读出电路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芯片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CR-detect-01 (2017)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A16CB52-36B1-4F2F-B597-69FB3480B0E5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39942" name="矩形 2"/>
          <p:cNvSpPr>
            <a:spLocks noChangeArrowheads="1"/>
          </p:cNvSpPr>
          <p:nvPr/>
        </p:nvSpPr>
        <p:spPr bwMode="auto">
          <a:xfrm>
            <a:off x="407988" y="5642041"/>
            <a:ext cx="83404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通道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子读出芯片结构 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采用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DLL(m=20) </a:t>
            </a:r>
            <a:r>
              <a:rPr lang="zh-C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，提高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芯片的时间分辨</a:t>
            </a:r>
            <a:r>
              <a:rPr lang="zh-C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精度，并降低时钟频率)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943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028538"/>
              </p:ext>
            </p:extLst>
          </p:nvPr>
        </p:nvGraphicFramePr>
        <p:xfrm>
          <a:off x="201613" y="1843088"/>
          <a:ext cx="8505825" cy="334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3" name="Visio" r:id="rId3" imgW="13407480" imgH="5266080" progId="Visio.Drawing.15">
                  <p:embed/>
                </p:oleObj>
              </mc:Choice>
              <mc:Fallback>
                <p:oleObj name="Visio" r:id="rId3" imgW="13407480" imgH="5266080" progId="Visio.Drawing.15">
                  <p:embed/>
                  <p:pic>
                    <p:nvPicPr>
                      <p:cNvPr id="0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3" y="1843088"/>
                        <a:ext cx="8505825" cy="334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07988" y="5281613"/>
            <a:ext cx="855503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芯片输出信息</a:t>
            </a:r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zh-CN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信号到达时间、信号</a:t>
            </a:r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宽度</a:t>
            </a:r>
            <a:r>
              <a:rPr lang="en-US" altLang="zh-CN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zh-CN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和信号的入射</a:t>
            </a:r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通道编号</a:t>
            </a:r>
          </a:p>
        </p:txBody>
      </p:sp>
      <p:sp>
        <p:nvSpPr>
          <p:cNvPr id="9" name="矩形 26"/>
          <p:cNvSpPr>
            <a:spLocks noChangeArrowheads="1"/>
          </p:cNvSpPr>
          <p:nvPr/>
        </p:nvSpPr>
        <p:spPr bwMode="auto">
          <a:xfrm>
            <a:off x="1445146" y="1052736"/>
            <a:ext cx="64807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子读出电路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芯片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CR-detect-02 (2018)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A16CB52-36B1-4F2F-B597-69FB3480B0E5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9" name="矩形 26"/>
          <p:cNvSpPr>
            <a:spLocks noChangeArrowheads="1"/>
          </p:cNvSpPr>
          <p:nvPr/>
        </p:nvSpPr>
        <p:spPr bwMode="auto">
          <a:xfrm>
            <a:off x="1331640" y="1052736"/>
            <a:ext cx="6484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子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读出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电路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芯片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CR-detect-02 (2018)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74FF75E1-6022-423B-B651-D9CC48543D26}"/>
              </a:ext>
            </a:extLst>
          </p:cNvPr>
          <p:cNvSpPr/>
          <p:nvPr/>
        </p:nvSpPr>
        <p:spPr>
          <a:xfrm>
            <a:off x="753207" y="5841268"/>
            <a:ext cx="45280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DLL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的超高时间分辨率</a:t>
            </a:r>
            <a:r>
              <a:rPr lang="zh-CN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信号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测量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DB68DA1-77DF-4822-AF49-5A845506572A}"/>
              </a:ext>
            </a:extLst>
          </p:cNvPr>
          <p:cNvSpPr/>
          <p:nvPr/>
        </p:nvSpPr>
        <p:spPr>
          <a:xfrm>
            <a:off x="1271020" y="5481228"/>
            <a:ext cx="37804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DLL</a:t>
            </a: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的输出信号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(50MHz</a:t>
            </a: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输入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3425305-4262-4D30-A1C1-3376A5F47DA2}"/>
              </a:ext>
            </a:extLst>
          </p:cNvPr>
          <p:cNvSpPr/>
          <p:nvPr/>
        </p:nvSpPr>
        <p:spPr>
          <a:xfrm>
            <a:off x="5627504" y="5509533"/>
            <a:ext cx="3625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输入信号的高时间分辨率采样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905" y="1628800"/>
            <a:ext cx="2730015" cy="3738698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3959932" y="3501008"/>
            <a:ext cx="1044116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076" y="1664804"/>
            <a:ext cx="3384150" cy="373869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8E61A9F-66A5-42B9-9C72-F52FA446CB8D}"/>
              </a:ext>
            </a:extLst>
          </p:cNvPr>
          <p:cNvSpPr/>
          <p:nvPr/>
        </p:nvSpPr>
        <p:spPr>
          <a:xfrm>
            <a:off x="5652120" y="5841268"/>
            <a:ext cx="30267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降低系统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时钟频率和功耗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右箭头 30">
            <a:extLst>
              <a:ext uri="{FF2B5EF4-FFF2-40B4-BE49-F238E27FC236}">
                <a16:creationId xmlns:a16="http://schemas.microsoft.com/office/drawing/2014/main" xmlns="" id="{99E5E49E-37BF-47C2-9EB1-0D69C6C30919}"/>
              </a:ext>
            </a:extLst>
          </p:cNvPr>
          <p:cNvSpPr/>
          <p:nvPr/>
        </p:nvSpPr>
        <p:spPr>
          <a:xfrm>
            <a:off x="5073687" y="5949280"/>
            <a:ext cx="576064" cy="183373"/>
          </a:xfrm>
          <a:prstGeom prst="rightArrow">
            <a:avLst/>
          </a:prstGeom>
          <a:solidFill>
            <a:srgbClr val="000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699792" y="6237312"/>
            <a:ext cx="4304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DLL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的超高时间分辨率</a:t>
            </a:r>
            <a:r>
              <a:rPr lang="zh-CN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信号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测量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65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A4E7071-A685-427F-802F-AA1734047248}" type="slidenum">
              <a:rPr kumimoji="0" lang="zh-CN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kumimoji="0" lang="en-US" altLang="zh-CN" sz="1400"/>
          </a:p>
        </p:txBody>
      </p:sp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719572" y="2380962"/>
            <a:ext cx="7344047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1. </a:t>
            </a:r>
            <a:r>
              <a:rPr lang="zh-CN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宇宙射线</a:t>
            </a:r>
            <a:r>
              <a:rPr lang="zh-CN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的特性及其</a:t>
            </a:r>
            <a:r>
              <a:rPr lang="zh-CN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应用</a:t>
            </a:r>
            <a:endParaRPr lang="zh-CN" altLang="en-US" sz="36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1650"/>
            <a:ext cx="91440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0" y="4298950"/>
            <a:ext cx="9413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Yangbajing</a:t>
            </a:r>
            <a:r>
              <a:rPr lang="en-US" altLang="zh-CN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International Cosmic Ray Observatory, </a:t>
            </a:r>
            <a:r>
              <a:rPr lang="zh-CN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Tibet</a:t>
            </a:r>
            <a:r>
              <a:rPr lang="en-US" altLang="zh-CN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, China, established </a:t>
            </a:r>
            <a:r>
              <a:rPr lang="en-US" altLang="zh-CN" sz="2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in </a:t>
            </a:r>
            <a:r>
              <a:rPr lang="en-US" altLang="zh-CN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1980s</a:t>
            </a:r>
            <a:endParaRPr lang="zh-CN" altLang="en-US" sz="20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A16CB52-36B1-4F2F-B597-69FB3480B0E5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39942" name="矩形 2"/>
          <p:cNvSpPr>
            <a:spLocks noChangeArrowheads="1"/>
          </p:cNvSpPr>
          <p:nvPr/>
        </p:nvSpPr>
        <p:spPr bwMode="auto">
          <a:xfrm>
            <a:off x="899592" y="5481228"/>
            <a:ext cx="7417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子读出电路芯片中的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DLL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结构图</a:t>
            </a:r>
          </a:p>
        </p:txBody>
      </p:sp>
      <p:sp>
        <p:nvSpPr>
          <p:cNvPr id="9" name="矩形 26"/>
          <p:cNvSpPr>
            <a:spLocks noChangeArrowheads="1"/>
          </p:cNvSpPr>
          <p:nvPr/>
        </p:nvSpPr>
        <p:spPr bwMode="auto">
          <a:xfrm>
            <a:off x="1331752" y="1124744"/>
            <a:ext cx="67327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子读出电路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芯片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CR-detect-02 (2018)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015004"/>
              </p:ext>
            </p:extLst>
          </p:nvPr>
        </p:nvGraphicFramePr>
        <p:xfrm>
          <a:off x="138113" y="1979613"/>
          <a:ext cx="8783637" cy="307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3" name="Visio" r:id="rId4" imgW="12822480" imgH="4493160" progId="Visio.Drawing.15">
                  <p:embed/>
                </p:oleObj>
              </mc:Choice>
              <mc:Fallback>
                <p:oleObj name="Visio" r:id="rId4" imgW="12822480" imgH="449316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8113" y="1979613"/>
                        <a:ext cx="8783637" cy="307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4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8E16499-7B89-4B89-B970-1FB066A08A85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pic>
        <p:nvPicPr>
          <p:cNvPr id="40966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592263"/>
            <a:ext cx="3335337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228739"/>
              </p:ext>
            </p:extLst>
          </p:nvPr>
        </p:nvGraphicFramePr>
        <p:xfrm>
          <a:off x="1150938" y="5073650"/>
          <a:ext cx="4965700" cy="1524010"/>
        </p:xfrm>
        <a:graphic>
          <a:graphicData uri="http://schemas.openxmlformats.org/drawingml/2006/table">
            <a:tbl>
              <a:tblPr/>
              <a:tblGrid>
                <a:gridCol w="2482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2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工艺</a:t>
                      </a:r>
                    </a:p>
                  </a:txBody>
                  <a:tcPr marL="91436" marR="91436" marT="45721" marB="4572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CMOS 0.18um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36" marR="9143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供电电压</a:t>
                      </a:r>
                    </a:p>
                  </a:txBody>
                  <a:tcPr marL="91436" marR="9143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1.8V/3.3V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36" marR="9143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通道数</a:t>
                      </a:r>
                    </a:p>
                  </a:txBody>
                  <a:tcPr marL="91436" marR="9143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zh-CN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时钟频率</a:t>
                      </a:r>
                    </a:p>
                  </a:txBody>
                  <a:tcPr marL="91436" marR="9143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MHz</a:t>
                      </a:r>
                      <a:r>
                        <a:rPr lang="zh-CN" altLang="en-US" sz="14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（时间分辨率</a:t>
                      </a:r>
                      <a:r>
                        <a:rPr lang="en-US" altLang="zh-CN" sz="14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=1ns</a:t>
                      </a:r>
                      <a:r>
                        <a:rPr lang="zh-CN" altLang="en-US" sz="14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）</a:t>
                      </a:r>
                    </a:p>
                  </a:txBody>
                  <a:tcPr marL="91436" marR="9143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芯片面积</a:t>
                      </a:r>
                    </a:p>
                  </a:txBody>
                  <a:tcPr marL="91436" marR="9143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3.40×3.34 mm=11.36 mm</a:t>
                      </a:r>
                      <a:r>
                        <a:rPr lang="en-US" altLang="zh-CN" sz="1400" b="1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CN" altLang="en-US" sz="1400" b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099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592263"/>
            <a:ext cx="3259138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1" name="矩形 10"/>
          <p:cNvSpPr>
            <a:spLocks noChangeArrowheads="1"/>
          </p:cNvSpPr>
          <p:nvPr/>
        </p:nvSpPr>
        <p:spPr bwMode="auto">
          <a:xfrm>
            <a:off x="6111875" y="5949950"/>
            <a:ext cx="738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m=20</a:t>
            </a:r>
            <a:endParaRPr lang="zh-CN" altLang="en-US" sz="1800">
              <a:solidFill>
                <a:srgbClr val="0000FF"/>
              </a:solidFill>
            </a:endParaRPr>
          </a:p>
        </p:txBody>
      </p:sp>
      <p:sp>
        <p:nvSpPr>
          <p:cNvPr id="40992" name="矩形 11"/>
          <p:cNvSpPr>
            <a:spLocks noChangeArrowheads="1"/>
          </p:cNvSpPr>
          <p:nvPr/>
        </p:nvSpPr>
        <p:spPr bwMode="auto">
          <a:xfrm>
            <a:off x="7135813" y="5949950"/>
            <a:ext cx="1392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20ns/20=1ns</a:t>
            </a:r>
            <a:endParaRPr lang="zh-CN" altLang="en-US" sz="1800">
              <a:solidFill>
                <a:srgbClr val="0000FF"/>
              </a:solidFill>
            </a:endParaRPr>
          </a:p>
        </p:txBody>
      </p:sp>
      <p:cxnSp>
        <p:nvCxnSpPr>
          <p:cNvPr id="40993" name="直接箭头连接符 13"/>
          <p:cNvCxnSpPr>
            <a:cxnSpLocks noChangeShapeType="1"/>
          </p:cNvCxnSpPr>
          <p:nvPr/>
        </p:nvCxnSpPr>
        <p:spPr bwMode="auto">
          <a:xfrm>
            <a:off x="6850063" y="6134100"/>
            <a:ext cx="293687" cy="0"/>
          </a:xfrm>
          <a:prstGeom prst="straightConnector1">
            <a:avLst/>
          </a:prstGeom>
          <a:noFill/>
          <a:ln w="25400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矩形 26"/>
          <p:cNvSpPr>
            <a:spLocks noChangeArrowheads="1"/>
          </p:cNvSpPr>
          <p:nvPr/>
        </p:nvSpPr>
        <p:spPr bwMode="auto">
          <a:xfrm>
            <a:off x="1433215" y="980728"/>
            <a:ext cx="6836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子读出电路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芯片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CR-detect-02 (2018)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EC5730-7A01-4565-A8F5-1081E0E6B1A9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pic>
        <p:nvPicPr>
          <p:cNvPr id="41990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1836738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2103438"/>
            <a:ext cx="2271712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992" name="直接箭头连接符 16"/>
          <p:cNvCxnSpPr>
            <a:cxnSpLocks/>
          </p:cNvCxnSpPr>
          <p:nvPr/>
        </p:nvCxnSpPr>
        <p:spPr bwMode="auto">
          <a:xfrm flipH="1" flipV="1">
            <a:off x="2693988" y="2952750"/>
            <a:ext cx="2651125" cy="1106488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993" name="直接箭头连接符 17"/>
          <p:cNvCxnSpPr>
            <a:cxnSpLocks noChangeShapeType="1"/>
          </p:cNvCxnSpPr>
          <p:nvPr/>
        </p:nvCxnSpPr>
        <p:spPr bwMode="auto">
          <a:xfrm>
            <a:off x="412750" y="2535238"/>
            <a:ext cx="914400" cy="9144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994" name="矩形 18"/>
          <p:cNvSpPr>
            <a:spLocks noChangeArrowheads="1"/>
          </p:cNvSpPr>
          <p:nvPr/>
        </p:nvSpPr>
        <p:spPr bwMode="auto">
          <a:xfrm>
            <a:off x="395536" y="3897052"/>
            <a:ext cx="32223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子探测芯片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CR-detect-02</a:t>
            </a:r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41995" name="矩形 2"/>
          <p:cNvSpPr>
            <a:spLocks noChangeArrowheads="1"/>
          </p:cNvSpPr>
          <p:nvPr/>
        </p:nvSpPr>
        <p:spPr bwMode="auto">
          <a:xfrm>
            <a:off x="467544" y="4905164"/>
            <a:ext cx="2215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双层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子探测器</a:t>
            </a:r>
          </a:p>
        </p:txBody>
      </p:sp>
      <p:cxnSp>
        <p:nvCxnSpPr>
          <p:cNvPr id="41996" name="直接箭头连接符 20"/>
          <p:cNvCxnSpPr>
            <a:cxnSpLocks/>
          </p:cNvCxnSpPr>
          <p:nvPr/>
        </p:nvCxnSpPr>
        <p:spPr bwMode="auto">
          <a:xfrm flipH="1">
            <a:off x="2568575" y="4386263"/>
            <a:ext cx="1200150" cy="619125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997" name="矩形 2"/>
          <p:cNvSpPr>
            <a:spLocks noChangeArrowheads="1"/>
          </p:cNvSpPr>
          <p:nvPr/>
        </p:nvSpPr>
        <p:spPr bwMode="auto">
          <a:xfrm>
            <a:off x="6372225" y="5408613"/>
            <a:ext cx="958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上位机</a:t>
            </a:r>
          </a:p>
        </p:txBody>
      </p:sp>
      <p:cxnSp>
        <p:nvCxnSpPr>
          <p:cNvPr id="41998" name="直接箭头连接符 22"/>
          <p:cNvCxnSpPr>
            <a:cxnSpLocks/>
          </p:cNvCxnSpPr>
          <p:nvPr/>
        </p:nvCxnSpPr>
        <p:spPr bwMode="auto">
          <a:xfrm flipH="1">
            <a:off x="7181850" y="4276725"/>
            <a:ext cx="0" cy="1181100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999" name="矩形 2"/>
          <p:cNvSpPr>
            <a:spLocks noChangeArrowheads="1"/>
          </p:cNvSpPr>
          <p:nvPr/>
        </p:nvSpPr>
        <p:spPr bwMode="auto">
          <a:xfrm>
            <a:off x="1936750" y="5722938"/>
            <a:ext cx="5245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子探测系统</a:t>
            </a:r>
            <a:endParaRPr lang="zh-CN" altLang="en-US" sz="16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矩形 26"/>
          <p:cNvSpPr>
            <a:spLocks noChangeArrowheads="1"/>
          </p:cNvSpPr>
          <p:nvPr/>
        </p:nvSpPr>
        <p:spPr bwMode="auto">
          <a:xfrm>
            <a:off x="1340335" y="1128496"/>
            <a:ext cx="6876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子读出电路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芯片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CR-detect-02 (2018)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A5D46A6-96E3-4E52-ABEF-744E041835F0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cxnSp>
        <p:nvCxnSpPr>
          <p:cNvPr id="43014" name="直接箭头连接符 24"/>
          <p:cNvCxnSpPr>
            <a:cxnSpLocks noChangeShapeType="1"/>
          </p:cNvCxnSpPr>
          <p:nvPr/>
        </p:nvCxnSpPr>
        <p:spPr bwMode="auto">
          <a:xfrm>
            <a:off x="1052513" y="2187575"/>
            <a:ext cx="914400" cy="9144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15" name="矩形 2"/>
          <p:cNvSpPr>
            <a:spLocks noChangeArrowheads="1"/>
          </p:cNvSpPr>
          <p:nvPr/>
        </p:nvSpPr>
        <p:spPr bwMode="auto">
          <a:xfrm>
            <a:off x="5638801" y="2408238"/>
            <a:ext cx="29656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上位机统计的实时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子数据</a:t>
            </a:r>
            <a:r>
              <a:rPr lang="zh-CN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（按每分钟统计，西安）</a:t>
            </a:r>
          </a:p>
        </p:txBody>
      </p:sp>
      <p:pic>
        <p:nvPicPr>
          <p:cNvPr id="43016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641475"/>
            <a:ext cx="4519612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4230688"/>
            <a:ext cx="4519612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矩形 2"/>
          <p:cNvSpPr>
            <a:spLocks noChangeArrowheads="1"/>
          </p:cNvSpPr>
          <p:nvPr/>
        </p:nvSpPr>
        <p:spPr bwMode="auto">
          <a:xfrm>
            <a:off x="5638800" y="4862505"/>
            <a:ext cx="29656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上位机统计的实时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子数据</a:t>
            </a:r>
            <a:r>
              <a:rPr lang="zh-CN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（按每小时统计，西安）</a:t>
            </a:r>
          </a:p>
        </p:txBody>
      </p:sp>
      <p:sp>
        <p:nvSpPr>
          <p:cNvPr id="12" name="矩形 26"/>
          <p:cNvSpPr>
            <a:spLocks noChangeArrowheads="1"/>
          </p:cNvSpPr>
          <p:nvPr/>
        </p:nvSpPr>
        <p:spPr bwMode="auto">
          <a:xfrm>
            <a:off x="1509713" y="1052736"/>
            <a:ext cx="6876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子探测电路芯片</a:t>
            </a:r>
            <a:r>
              <a:rPr lang="zh-CN" altLang="en-US" sz="2400" b="1" dirty="0">
                <a:solidFill>
                  <a:srgbClr val="0000FF"/>
                </a:solidFill>
              </a:rPr>
              <a:t>：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CR-detect-02 (2018)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A5D46A6-96E3-4E52-ABEF-744E041835F0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13" name="矩形 2">
            <a:extLst>
              <a:ext uri="{FF2B5EF4-FFF2-40B4-BE49-F238E27FC236}">
                <a16:creationId xmlns="" xmlns:a16="http://schemas.microsoft.com/office/drawing/2014/main" id="{364E9376-025E-4866-AA8A-A233CD4E1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038" y="1166837"/>
            <a:ext cx="7602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多通道宇宙射线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μ</a:t>
            </a:r>
            <a:r>
              <a:rPr lang="zh-CN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子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探测</a:t>
            </a:r>
            <a:r>
              <a:rPr lang="zh-CN" altLang="en-US" sz="2400" b="1" dirty="0">
                <a:solidFill>
                  <a:srgbClr val="0000FF"/>
                </a:solidFill>
              </a:rPr>
              <a:t>芯片：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CR-detect-02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年）</a:t>
            </a:r>
            <a:endParaRPr lang="zh-CN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="" xmlns:a16="http://schemas.microsoft.com/office/drawing/2014/main" id="{6DC7B9D3-E3F6-45CB-AD65-ACA6C0306087}"/>
              </a:ext>
            </a:extLst>
          </p:cNvPr>
          <p:cNvCxnSpPr/>
          <p:nvPr/>
        </p:nvCxnSpPr>
        <p:spPr bwMode="auto">
          <a:xfrm>
            <a:off x="1052513" y="2369881"/>
            <a:ext cx="9144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未命名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163" y="1773832"/>
            <a:ext cx="7361664" cy="41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5CCF791-DE2E-4530-B59F-B0146FEB9A77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kumimoji="0" lang="en-US" altLang="zh-CN" sz="1400" dirty="0">
              <a:solidFill>
                <a:srgbClr val="000000"/>
              </a:solidFill>
            </a:endParaRPr>
          </a:p>
        </p:txBody>
      </p:sp>
      <p:cxnSp>
        <p:nvCxnSpPr>
          <p:cNvPr id="44037" name="直接箭头连接符 24"/>
          <p:cNvCxnSpPr>
            <a:cxnSpLocks noChangeShapeType="1"/>
          </p:cNvCxnSpPr>
          <p:nvPr/>
        </p:nvCxnSpPr>
        <p:spPr bwMode="auto">
          <a:xfrm>
            <a:off x="1052513" y="2187575"/>
            <a:ext cx="914400" cy="9144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4038" name="图片 88" descr="实验环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047750"/>
            <a:ext cx="291623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矩形 7"/>
          <p:cNvSpPr>
            <a:spLocks noChangeArrowheads="1"/>
          </p:cNvSpPr>
          <p:nvPr/>
        </p:nvSpPr>
        <p:spPr bwMode="auto">
          <a:xfrm>
            <a:off x="4716016" y="1664804"/>
            <a:ext cx="41764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采用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FPGA</a:t>
            </a:r>
            <a:r>
              <a:rPr lang="zh-CN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和分立器件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</a:t>
            </a:r>
            <a:r>
              <a:rPr lang="zh-CN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子探测电子学</a:t>
            </a:r>
            <a:r>
              <a:rPr lang="zh-CN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系统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2016) </a:t>
            </a:r>
          </a:p>
        </p:txBody>
      </p:sp>
      <p:pic>
        <p:nvPicPr>
          <p:cNvPr id="44040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3430588"/>
            <a:ext cx="7177087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文本框 3"/>
          <p:cNvSpPr txBox="1">
            <a:spLocks noChangeArrowheads="1"/>
          </p:cNvSpPr>
          <p:nvPr/>
        </p:nvSpPr>
        <p:spPr bwMode="auto">
          <a:xfrm>
            <a:off x="2303748" y="5625244"/>
            <a:ext cx="147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中国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西安</a:t>
            </a:r>
            <a:endParaRPr lang="zh-CN" alt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2" name="文本框 12"/>
          <p:cNvSpPr txBox="1">
            <a:spLocks noChangeArrowheads="1"/>
          </p:cNvSpPr>
          <p:nvPr/>
        </p:nvSpPr>
        <p:spPr bwMode="auto">
          <a:xfrm>
            <a:off x="5796136" y="5625244"/>
            <a:ext cx="190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美国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亚特兰大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3" name="矩形 4"/>
          <p:cNvSpPr>
            <a:spLocks noChangeArrowheads="1"/>
          </p:cNvSpPr>
          <p:nvPr/>
        </p:nvSpPr>
        <p:spPr bwMode="auto">
          <a:xfrm>
            <a:off x="188913" y="6024563"/>
            <a:ext cx="88915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每小时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子计数的百分比变化以及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小时内每小时平均气压的变化曲线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EBA3F5A-8D7C-4AF6-9E5D-DCB2BEFDF2AC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45061" name="矩形 7"/>
          <p:cNvSpPr>
            <a:spLocks noChangeArrowheads="1"/>
          </p:cNvSpPr>
          <p:nvPr/>
        </p:nvSpPr>
        <p:spPr bwMode="auto">
          <a:xfrm>
            <a:off x="431800" y="4638377"/>
            <a:ext cx="8496300" cy="141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None/>
              <a:defRPr/>
            </a:pP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MCU</a:t>
            </a: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的大气环境参数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（温度、湿度、气压、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PM2.5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PM10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世界标准时间）实时</a:t>
            </a: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检测电子学系统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（含无线数据传输）</a:t>
            </a: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以及实测结果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年）</a:t>
            </a:r>
          </a:p>
        </p:txBody>
      </p:sp>
      <p:pic>
        <p:nvPicPr>
          <p:cNvPr id="45062" name="Picture 2" descr="系统整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57052"/>
            <a:ext cx="37115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图片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1680865"/>
            <a:ext cx="434133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519772" y="270203"/>
            <a:ext cx="34163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我们团队的研究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成果</a:t>
            </a: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灯片编号占位符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FABBF34-6D6A-41DB-AC7B-2497B4A22513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46084" name="矩形 1"/>
          <p:cNvSpPr>
            <a:spLocks noChangeArrowheads="1"/>
          </p:cNvSpPr>
          <p:nvPr/>
        </p:nvSpPr>
        <p:spPr bwMode="auto">
          <a:xfrm>
            <a:off x="1979613" y="276833"/>
            <a:ext cx="6327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子探测芯片的后续研究</a:t>
            </a:r>
            <a:endParaRPr lang="en-US" altLang="ja-JP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6085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671099"/>
              </p:ext>
            </p:extLst>
          </p:nvPr>
        </p:nvGraphicFramePr>
        <p:xfrm>
          <a:off x="495300" y="1241425"/>
          <a:ext cx="8040688" cy="398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75" name="Visio" r:id="rId3" imgW="10487214" imgH="4981537" progId="Visio.Drawing.15">
                  <p:embed/>
                </p:oleObj>
              </mc:Choice>
              <mc:Fallback>
                <p:oleObj name="Visio" r:id="rId3" imgW="10487214" imgH="4981537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1241425"/>
                        <a:ext cx="8040688" cy="398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6" name="矩形 6"/>
          <p:cNvSpPr>
            <a:spLocks noChangeArrowheads="1"/>
          </p:cNvSpPr>
          <p:nvPr/>
        </p:nvSpPr>
        <p:spPr bwMode="auto">
          <a:xfrm>
            <a:off x="287338" y="5538788"/>
            <a:ext cx="8696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通道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子探测芯片结构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CR-detector-03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7" name="文本框 1"/>
          <p:cNvSpPr txBox="1">
            <a:spLocks noChangeArrowheads="1"/>
          </p:cNvSpPr>
          <p:nvPr/>
        </p:nvSpPr>
        <p:spPr bwMode="auto">
          <a:xfrm>
            <a:off x="2843213" y="6040438"/>
            <a:ext cx="4105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正在设计中！</a:t>
            </a:r>
          </a:p>
        </p:txBody>
      </p:sp>
    </p:spTree>
    <p:extLst>
      <p:ext uri="{BB962C8B-B14F-4D97-AF65-F5344CB8AC3E}">
        <p14:creationId xmlns:p14="http://schemas.microsoft.com/office/powerpoint/2010/main" val="4290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灯片编号占位符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FABBF34-6D6A-41DB-AC7B-2497B4A22513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1156682"/>
            <a:ext cx="7956376" cy="3411077"/>
          </a:xfrm>
          <a:prstGeom prst="rect">
            <a:avLst/>
          </a:prstGeom>
        </p:spPr>
      </p:pic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791580" y="4653136"/>
            <a:ext cx="7417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采用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控制的全数字延时锁相环（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ADDLL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结构图</a:t>
            </a:r>
            <a:endParaRPr lang="en-US" altLang="zh-CN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5576" y="5121188"/>
            <a:ext cx="316835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低功耗</a:t>
            </a:r>
            <a:endParaRPr lang="en-US" altLang="zh-CN" sz="2400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24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抗干扰能力</a:t>
            </a:r>
            <a:r>
              <a:rPr lang="zh-CN" altLang="en-US" sz="24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强</a:t>
            </a:r>
            <a:endParaRPr lang="en-US" altLang="zh-CN" sz="2400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高时间分辨精度</a:t>
            </a:r>
            <a:endParaRPr lang="zh-CN" altLang="en-US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8" name="直接箭头连接符 11"/>
          <p:cNvCxnSpPr>
            <a:cxnSpLocks/>
          </p:cNvCxnSpPr>
          <p:nvPr/>
        </p:nvCxnSpPr>
        <p:spPr>
          <a:xfrm flipH="1">
            <a:off x="3455876" y="5841268"/>
            <a:ext cx="1584176" cy="0"/>
          </a:xfrm>
          <a:prstGeom prst="straightConnector1">
            <a:avLst/>
          </a:prstGeom>
          <a:ln w="7620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148064" y="5373216"/>
            <a:ext cx="34203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有利于提高</a:t>
            </a:r>
            <a:r>
              <a:rPr lang="en-US" altLang="zh-CN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子探测芯片整体性能</a:t>
            </a:r>
            <a:endParaRPr lang="zh-CN" alt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1979613" y="276833"/>
            <a:ext cx="6327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子探测芯片的后续研究</a:t>
            </a:r>
            <a:endParaRPr lang="en-US" altLang="ja-JP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矩形 1"/>
          <p:cNvSpPr>
            <a:spLocks noChangeArrowheads="1"/>
          </p:cNvSpPr>
          <p:nvPr/>
        </p:nvSpPr>
        <p:spPr bwMode="auto">
          <a:xfrm>
            <a:off x="1835696" y="1284467"/>
            <a:ext cx="5762153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1085850" indent="-3429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CR-detector-03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芯片的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特点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 smtClean="0">
                <a:latin typeface="Times New Roman" panose="02020603050405020304" pitchFamily="18" charset="0"/>
              </a:rPr>
              <a:t>低噪声放大器 </a:t>
            </a:r>
            <a:r>
              <a:rPr lang="en-US" altLang="zh-CN" sz="2400" b="1" dirty="0" smtClean="0">
                <a:latin typeface="Times New Roman" panose="02020603050405020304" pitchFamily="18" charset="0"/>
              </a:rPr>
              <a:t>(</a:t>
            </a:r>
            <a:r>
              <a:rPr lang="en-US" altLang="zh-CN" sz="2400" b="1" dirty="0">
                <a:latin typeface="Times New Roman" panose="02020603050405020304" pitchFamily="18" charset="0"/>
              </a:rPr>
              <a:t>LNA)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>
                <a:latin typeface="Times New Roman" panose="02020603050405020304" pitchFamily="18" charset="0"/>
              </a:rPr>
              <a:t>事件驱动型低功耗读出策略</a:t>
            </a:r>
            <a:endParaRPr lang="en-US" altLang="zh-CN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>
                <a:latin typeface="Times New Roman" panose="02020603050405020304" pitchFamily="18" charset="0"/>
              </a:rPr>
              <a:t>高性能数字控制延时锁相环</a:t>
            </a:r>
            <a:endParaRPr lang="en-US" altLang="zh-CN" sz="2400" b="1" dirty="0">
              <a:latin typeface="Times New Roman" panose="02020603050405020304" pitchFamily="18" charset="0"/>
            </a:endParaRPr>
          </a:p>
          <a:p>
            <a:pPr lvl="1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>
                <a:latin typeface="Times New Roman" panose="02020603050405020304" pitchFamily="18" charset="0"/>
              </a:rPr>
              <a:t>低功耗和低时钟抖动</a:t>
            </a:r>
            <a:endParaRPr lang="en-US" altLang="zh-CN" sz="2400" b="1" dirty="0">
              <a:latin typeface="Times New Roman" panose="02020603050405020304" pitchFamily="18" charset="0"/>
            </a:endParaRPr>
          </a:p>
          <a:p>
            <a:pPr lvl="1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>
                <a:latin typeface="Times New Roman" panose="02020603050405020304" pitchFamily="18" charset="0"/>
              </a:rPr>
              <a:t>高时间分辨精度</a:t>
            </a:r>
            <a:r>
              <a:rPr lang="en-US" altLang="zh-CN" sz="2400" b="1" dirty="0">
                <a:latin typeface="Times New Roman" panose="02020603050405020304" pitchFamily="18" charset="0"/>
              </a:rPr>
              <a:t>(&lt;1ns)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>
                <a:latin typeface="Times New Roman" panose="02020603050405020304" pitchFamily="18" charset="0"/>
              </a:rPr>
              <a:t>采用新的读出通道结构</a:t>
            </a:r>
            <a:endParaRPr lang="en-US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47108" name="灯片编号占位符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A790BDD-026E-419B-9109-FC46207CBB7A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cxnSp>
        <p:nvCxnSpPr>
          <p:cNvPr id="6" name="直接箭头连接符 11"/>
          <p:cNvCxnSpPr>
            <a:cxnSpLocks/>
          </p:cNvCxnSpPr>
          <p:nvPr/>
        </p:nvCxnSpPr>
        <p:spPr>
          <a:xfrm flipV="1">
            <a:off x="3924300" y="5067300"/>
            <a:ext cx="0" cy="722313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文本框 1"/>
          <p:cNvSpPr txBox="1">
            <a:spLocks noChangeArrowheads="1"/>
          </p:cNvSpPr>
          <p:nvPr/>
        </p:nvSpPr>
        <p:spPr bwMode="auto">
          <a:xfrm>
            <a:off x="1007604" y="5829877"/>
            <a:ext cx="6840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低功耗、高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时间分辨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精度、低成本（高集成度）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1979613" y="276833"/>
            <a:ext cx="6327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子探测芯片的后续研究</a:t>
            </a:r>
            <a:endParaRPr lang="en-US" altLang="ja-JP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FD944F-F74D-45C5-A1C9-CEC7A0A931A2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2118706" y="239425"/>
            <a:ext cx="493757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宇宙射线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zh-CN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子和中子</a:t>
            </a:r>
            <a:r>
              <a:rPr lang="zh-CN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的特性</a:t>
            </a:r>
            <a:endParaRPr lang="en-US" altLang="zh-CN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52"/>
          <p:cNvSpPr txBox="1"/>
          <p:nvPr/>
        </p:nvSpPr>
        <p:spPr>
          <a:xfrm>
            <a:off x="6758782" y="1016732"/>
            <a:ext cx="2250368" cy="209288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6"/>
              </a:buClr>
            </a:pPr>
            <a:r>
              <a:rPr lang="zh-CN" altLang="en-US" sz="20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宇宙射线的特点：</a:t>
            </a:r>
            <a:endParaRPr lang="en-US" altLang="zh-CN" sz="2000" b="1" dirty="0">
              <a:solidFill>
                <a:srgbClr val="C00000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+mn-ea"/>
                <a:cs typeface="Times New Roman" panose="02020603050405020304" pitchFamily="18" charset="0"/>
              </a:rPr>
              <a:t>携带能量高</a:t>
            </a:r>
            <a:endParaRPr lang="en-US" altLang="zh-CN" sz="2000" b="1" dirty="0"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+mn-ea"/>
                <a:cs typeface="Times New Roman" panose="02020603050405020304" pitchFamily="18" charset="0"/>
              </a:rPr>
              <a:t>穿透能力强</a:t>
            </a:r>
            <a:endParaRPr lang="en-US" altLang="zh-CN" sz="2000" b="1" dirty="0"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+mn-ea"/>
                <a:cs typeface="Times New Roman" panose="02020603050405020304" pitchFamily="18" charset="0"/>
              </a:rPr>
              <a:t>地面通量大</a:t>
            </a:r>
            <a:endParaRPr lang="en-US" altLang="zh-CN" sz="2000" b="1" dirty="0"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+mn-ea"/>
                <a:cs typeface="Times New Roman" panose="02020603050405020304" pitchFamily="18" charset="0"/>
              </a:rPr>
              <a:t>无辐射效应</a:t>
            </a:r>
            <a:endParaRPr lang="en-US" altLang="zh-CN" sz="2000" b="1" dirty="0"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+mn-ea"/>
                <a:cs typeface="Times New Roman" panose="02020603050405020304" pitchFamily="18" charset="0"/>
              </a:rPr>
              <a:t>对人体无害</a:t>
            </a:r>
            <a:endParaRPr lang="en-US" altLang="zh-CN" sz="2000" b="1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9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875" y="1160748"/>
            <a:ext cx="6486525" cy="51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8FD9E3F9-308A-4118-A897-E7D0EAD45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400" y="3429000"/>
            <a:ext cx="2366417" cy="299428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BFC6DB-1944-4913-B47C-E50B6341D88D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72707" name="Rectangle 2"/>
          <p:cNvSpPr>
            <a:spLocks noChangeArrowheads="1"/>
          </p:cNvSpPr>
          <p:nvPr/>
        </p:nvSpPr>
        <p:spPr bwMode="auto">
          <a:xfrm>
            <a:off x="2123728" y="440668"/>
            <a:ext cx="360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4.  </a:t>
            </a:r>
            <a:r>
              <a:rPr lang="zh-CN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总结</a:t>
            </a:r>
            <a:endParaRPr lang="en-US" altLang="zh-CN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1540" y="1376772"/>
            <a:ext cx="8351837" cy="43396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 smtClean="0">
                <a:latin typeface="Times New Roman" pitchFamily="18" charset="0"/>
              </a:rPr>
              <a:t>以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读出电路芯片</a:t>
            </a:r>
            <a:r>
              <a:rPr lang="zh-CN" altLang="en-US" sz="2400" b="1" dirty="0" smtClean="0">
                <a:latin typeface="Times New Roman" pitchFamily="18" charset="0"/>
              </a:rPr>
              <a:t>为</a:t>
            </a:r>
            <a:r>
              <a:rPr lang="zh-CN" altLang="en-US" sz="2400" b="1" dirty="0">
                <a:latin typeface="Times New Roman" pitchFamily="18" charset="0"/>
              </a:rPr>
              <a:t>核心的</a:t>
            </a:r>
            <a:r>
              <a:rPr lang="zh-CN" altLang="en-US" sz="2400" b="1" dirty="0" smtClean="0">
                <a:latin typeface="Times New Roman" pitchFamily="18" charset="0"/>
              </a:rPr>
              <a:t>宇宙射线读出</a:t>
            </a:r>
            <a:r>
              <a:rPr lang="zh-CN" altLang="en-US" sz="2400" b="1" dirty="0">
                <a:latin typeface="Times New Roman" pitchFamily="18" charset="0"/>
              </a:rPr>
              <a:t>电子学</a:t>
            </a:r>
            <a:r>
              <a:rPr lang="zh-CN" altLang="en-US" sz="2400" b="1" dirty="0" smtClean="0">
                <a:latin typeface="Times New Roman" pitchFamily="18" charset="0"/>
              </a:rPr>
              <a:t>系统，具有低功耗、低成本、高精度、高可靠、小巧轻便的特点，对于</a:t>
            </a:r>
            <a:r>
              <a:rPr lang="zh-CN" altLang="en-US" sz="2400" b="1" dirty="0">
                <a:latin typeface="Times New Roman" pitchFamily="18" charset="0"/>
              </a:rPr>
              <a:t>构建</a:t>
            </a:r>
            <a:r>
              <a:rPr lang="zh-CN" altLang="en-US" sz="2400" b="1" dirty="0" smtClean="0">
                <a:latin typeface="Times New Roman" pitchFamily="18" charset="0"/>
              </a:rPr>
              <a:t>全球地面宇宙射线监测网具有重要的意义</a:t>
            </a:r>
            <a:endParaRPr lang="en-US" altLang="zh-CN" sz="2400" b="1" dirty="0" smtClean="0">
              <a:latin typeface="Times New Roman" pitchFamily="18" charset="0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 smtClean="0">
                <a:latin typeface="Times New Roman" pitchFamily="18" charset="0"/>
              </a:rPr>
              <a:t>我们团队研制成功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多款宇宙射线读出电路芯片</a:t>
            </a:r>
            <a:r>
              <a:rPr lang="zh-CN" altLang="en-US" sz="2400" b="1" dirty="0" smtClean="0">
                <a:latin typeface="Times New Roman" pitchFamily="18" charset="0"/>
              </a:rPr>
              <a:t>，可同时检测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</a:rPr>
              <a:t>子和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中子，</a:t>
            </a:r>
            <a:r>
              <a:rPr lang="zh-CN" altLang="en-US" sz="2400" b="1" dirty="0" smtClean="0">
                <a:latin typeface="Times New Roman" pitchFamily="18" charset="0"/>
              </a:rPr>
              <a:t>并在持续迭代和优化中</a:t>
            </a:r>
            <a:endParaRPr lang="en-US" altLang="zh-CN" sz="2400" b="1" dirty="0">
              <a:latin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 smtClean="0">
                <a:latin typeface="Times New Roman" pitchFamily="18" charset="0"/>
              </a:rPr>
              <a:t>目前还在研发用于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μ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子断层成像的多通道读出电路芯片</a:t>
            </a:r>
            <a:r>
              <a:rPr lang="zh-CN" altLang="en-US" sz="2400" b="1" dirty="0" smtClean="0">
                <a:latin typeface="Times New Roman" pitchFamily="18" charset="0"/>
              </a:rPr>
              <a:t>（同时读出信号的能量衰减信息和角度散射信息）</a:t>
            </a:r>
            <a:endParaRPr lang="en-US" altLang="zh-CN" sz="2400" b="1" dirty="0"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4"/>
          <p:cNvSpPr>
            <a:spLocks noGrp="1"/>
          </p:cNvSpPr>
          <p:nvPr>
            <p:ph type="ctrTitle"/>
          </p:nvPr>
        </p:nvSpPr>
        <p:spPr>
          <a:xfrm>
            <a:off x="3384551" y="4652963"/>
            <a:ext cx="5003874" cy="12176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5400" b="1" i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  <a:t>Thank You</a:t>
            </a:r>
            <a:r>
              <a:rPr lang="zh-CN" altLang="en-US" sz="5400" b="1" i="1" kern="12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  <a:t>！</a:t>
            </a:r>
            <a:r>
              <a:rPr lang="en-US" altLang="zh-CN" sz="5400" b="1" i="1" kern="12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  <a:t/>
            </a:r>
            <a:br>
              <a:rPr lang="en-US" altLang="zh-CN" sz="5400" b="1" i="1" kern="12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</a:br>
            <a:r>
              <a:rPr lang="en-US" altLang="zh-CN" b="1" i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  <a:t/>
            </a:r>
            <a:br>
              <a:rPr lang="en-US" altLang="zh-CN" b="1" i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</a:br>
            <a:r>
              <a:rPr lang="en-US" altLang="zh-CN" b="1" i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  <a:t/>
            </a:r>
            <a:br>
              <a:rPr lang="en-US" altLang="zh-CN" b="1" i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</a:br>
            <a:r>
              <a:rPr lang="en-US" altLang="zh-CN" b="1" i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  <a:t>weitc@nwpu.edu.cn</a:t>
            </a:r>
            <a:r>
              <a:rPr lang="en-US" altLang="zh-CN" b="1" i="1" kern="12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  <a:t/>
            </a:r>
            <a:br>
              <a:rPr lang="en-US" altLang="zh-CN" b="1" i="1" kern="12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</a:br>
            <a:r>
              <a:rPr lang="en-US" altLang="zh-CN" b="1" i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  <a:t>nc@nwpu.edu.cn</a:t>
            </a:r>
            <a:br>
              <a:rPr lang="en-US" altLang="zh-CN" b="1" i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</a:br>
            <a:r>
              <a:rPr lang="en-US" altLang="zh-CN" b="1" i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_GB2312" pitchFamily="49" charset="-122"/>
              </a:rPr>
              <a:t>chsj@mail.nwpu.edu.cn</a:t>
            </a:r>
            <a:endParaRPr lang="zh-CN" altLang="en-US" b="1" i="1" kern="1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FD944F-F74D-45C5-A1C9-CEC7A0A931A2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2660439" y="239425"/>
            <a:ext cx="387798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宇宙射线的应用领域</a:t>
            </a:r>
            <a:endParaRPr lang="en-US" altLang="zh-CN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箭头连接符 3"/>
          <p:cNvCxnSpPr>
            <a:cxnSpLocks/>
          </p:cNvCxnSpPr>
          <p:nvPr/>
        </p:nvCxnSpPr>
        <p:spPr>
          <a:xfrm flipH="1" flipV="1">
            <a:off x="3520440" y="2211459"/>
            <a:ext cx="581647" cy="530701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pasted-image.pdf"/>
          <p:cNvPicPr>
            <a:picLocks noChangeAspect="1"/>
          </p:cNvPicPr>
          <p:nvPr/>
        </p:nvPicPr>
        <p:blipFill rotWithShape="1">
          <a:blip r:embed="rId2"/>
          <a:srcRect l="15859" t="12754" r="6990" b="11678"/>
          <a:stretch>
            <a:fillRect/>
          </a:stretch>
        </p:blipFill>
        <p:spPr bwMode="auto">
          <a:xfrm>
            <a:off x="3648456" y="4227649"/>
            <a:ext cx="1901952" cy="2180906"/>
          </a:xfrm>
          <a:prstGeom prst="ellipse">
            <a:avLst/>
          </a:prstGeom>
          <a:noFill/>
          <a:ln>
            <a:noFill/>
          </a:ln>
          <a:effectLst/>
        </p:spPr>
      </p:pic>
      <p:sp>
        <p:nvSpPr>
          <p:cNvPr id="9" name="椭圆 1"/>
          <p:cNvSpPr/>
          <p:nvPr/>
        </p:nvSpPr>
        <p:spPr>
          <a:xfrm>
            <a:off x="3584448" y="2705235"/>
            <a:ext cx="2035686" cy="1143842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宇宙射线</a:t>
            </a:r>
            <a:r>
              <a:rPr lang="zh-CN" altLang="en-US" sz="2400" b="1" dirty="0"/>
              <a:t>的</a:t>
            </a:r>
            <a:r>
              <a:rPr lang="zh-CN" altLang="en-US" sz="2400" b="1" dirty="0" smtClean="0"/>
              <a:t>应用</a:t>
            </a:r>
            <a:endParaRPr lang="zh-CN" altLang="en-US" sz="2400" b="1" dirty="0"/>
          </a:p>
        </p:txBody>
      </p:sp>
      <p:sp>
        <p:nvSpPr>
          <p:cNvPr id="10" name="文本框 7"/>
          <p:cNvSpPr txBox="1"/>
          <p:nvPr/>
        </p:nvSpPr>
        <p:spPr>
          <a:xfrm>
            <a:off x="791580" y="256490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1600" b="1" dirty="0"/>
              <a:t>天体物理研究（中国四川，</a:t>
            </a:r>
            <a:r>
              <a:rPr lang="en-US" altLang="zh-CN" sz="1600" b="1" dirty="0"/>
              <a:t>LHAASO</a:t>
            </a:r>
            <a:r>
              <a:rPr lang="zh-CN" altLang="en-US" sz="1600" b="1" dirty="0"/>
              <a:t>）</a:t>
            </a:r>
          </a:p>
        </p:txBody>
      </p:sp>
      <p:sp>
        <p:nvSpPr>
          <p:cNvPr id="11" name="文本框 51"/>
          <p:cNvSpPr txBox="1"/>
          <p:nvPr/>
        </p:nvSpPr>
        <p:spPr>
          <a:xfrm>
            <a:off x="5688124" y="2492896"/>
            <a:ext cx="3228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子断层成像（埃及金字塔考古，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/Nature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2" name="文本框 68"/>
          <p:cNvSpPr txBox="1"/>
          <p:nvPr/>
        </p:nvSpPr>
        <p:spPr>
          <a:xfrm>
            <a:off x="6428232" y="5544050"/>
            <a:ext cx="1881367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大气环境参数监测</a:t>
            </a:r>
          </a:p>
        </p:txBody>
      </p:sp>
      <p:pic>
        <p:nvPicPr>
          <p:cNvPr id="13" name="Picture 2" descr="F:\魏廷存文档\宇宙射线探测芯片及系统研发\宇宙射线相关图片\大气层垂直分布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0176" y="3591795"/>
            <a:ext cx="2697426" cy="176261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Picture 4" descr="2_Khufus-aerial-3D-cut-view-with-ScanPyramids-Big-Void-1_trans_NvBQzQNjv4BqNwJyN5aFH1f8m-UGCq32YEPhGu3d8eCxEbnX1CfWC0c.png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8124" y="1016732"/>
            <a:ext cx="2999766" cy="1474809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15" name="Picture 5" descr="WEB_LHAASOview copy_IHE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699" y="1016732"/>
            <a:ext cx="2951395" cy="1508535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16" name="图片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717032"/>
            <a:ext cx="2637770" cy="197974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" name="文本框 30"/>
          <p:cNvSpPr txBox="1"/>
          <p:nvPr/>
        </p:nvSpPr>
        <p:spPr>
          <a:xfrm>
            <a:off x="431540" y="5769260"/>
            <a:ext cx="305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土壤湿度监测</a:t>
            </a:r>
          </a:p>
        </p:txBody>
      </p:sp>
      <p:sp>
        <p:nvSpPr>
          <p:cNvPr id="20" name="文本框 32"/>
          <p:cNvSpPr txBox="1"/>
          <p:nvPr/>
        </p:nvSpPr>
        <p:spPr>
          <a:xfrm>
            <a:off x="3097498" y="6423031"/>
            <a:ext cx="3055225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健康与生命研究</a:t>
            </a:r>
          </a:p>
        </p:txBody>
      </p:sp>
      <p:cxnSp>
        <p:nvCxnSpPr>
          <p:cNvPr id="21" name="直接箭头连接符 6"/>
          <p:cNvCxnSpPr>
            <a:cxnSpLocks/>
          </p:cNvCxnSpPr>
          <p:nvPr/>
        </p:nvCxnSpPr>
        <p:spPr>
          <a:xfrm flipV="1">
            <a:off x="5230368" y="2220605"/>
            <a:ext cx="530352" cy="539494"/>
          </a:xfrm>
          <a:prstGeom prst="straightConnector1">
            <a:avLst/>
          </a:prstGeom>
          <a:ln w="508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12"/>
          <p:cNvCxnSpPr>
            <a:cxnSpLocks/>
          </p:cNvCxnSpPr>
          <p:nvPr/>
        </p:nvCxnSpPr>
        <p:spPr>
          <a:xfrm flipH="1">
            <a:off x="2926080" y="3519051"/>
            <a:ext cx="713232" cy="420624"/>
          </a:xfrm>
          <a:prstGeom prst="straightConnector1">
            <a:avLst/>
          </a:prstGeom>
          <a:ln w="508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16"/>
          <p:cNvCxnSpPr>
            <a:cxnSpLocks/>
          </p:cNvCxnSpPr>
          <p:nvPr/>
        </p:nvCxnSpPr>
        <p:spPr>
          <a:xfrm>
            <a:off x="5486400" y="3610491"/>
            <a:ext cx="676656" cy="393192"/>
          </a:xfrm>
          <a:prstGeom prst="straightConnector1">
            <a:avLst/>
          </a:prstGeom>
          <a:ln w="508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2"/>
          <p:cNvCxnSpPr>
            <a:cxnSpLocks/>
            <a:endCxn id="8" idx="0"/>
          </p:cNvCxnSpPr>
          <p:nvPr/>
        </p:nvCxnSpPr>
        <p:spPr>
          <a:xfrm flipH="1">
            <a:off x="4599432" y="3903099"/>
            <a:ext cx="0" cy="324550"/>
          </a:xfrm>
          <a:prstGeom prst="straightConnector1">
            <a:avLst/>
          </a:prstGeom>
          <a:ln w="508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7" descr="index_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8454"/>
            <a:ext cx="21590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5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FD944F-F74D-45C5-A1C9-CEC7A0A931A2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25" name="矩形 2">
            <a:extLst>
              <a:ext uri="{FF2B5EF4-FFF2-40B4-BE49-F238E27FC236}">
                <a16:creationId xmlns:a16="http://schemas.microsoft.com/office/drawing/2014/main" xmlns="" id="{5799076D-494B-4808-BAF7-5A8936218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69" y="4139750"/>
            <a:ext cx="8489950" cy="223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      </a:t>
            </a:r>
            <a:r>
              <a:rPr kumimoji="1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位于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中国</a:t>
            </a:r>
            <a:r>
              <a:rPr kumimoji="1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西藏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kumimoji="1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羊八井宇宙射线观测站</a:t>
            </a:r>
            <a:r>
              <a:rPr kumimoji="1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是北半球海拔高度最高的观测站，现有多种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kumimoji="1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kumimoji="1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中子检测设备在持续运行中。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宇宙射线的</a:t>
            </a:r>
            <a:r>
              <a:rPr kumimoji="1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检测数据用于太阳物理和日地空间环境的研究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1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重点开展宇宙线物理和天体粒子物理的基础性研究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26" name="Picture 2" descr="F:\魏廷存文档\宇宙射线探测芯片及系统研发\宇宙射线相关图片\Tibet Air shower Array.jpg">
            <a:extLst>
              <a:ext uri="{FF2B5EF4-FFF2-40B4-BE49-F238E27FC236}">
                <a16:creationId xmlns:a16="http://schemas.microsoft.com/office/drawing/2014/main" xmlns="" id="{7E24AB6D-1172-4283-902D-3E3DF324B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" y="1735455"/>
            <a:ext cx="79200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1">
            <a:extLst>
              <a:ext uri="{FF2B5EF4-FFF2-40B4-BE49-F238E27FC236}">
                <a16:creationId xmlns:a16="http://schemas.microsoft.com/office/drawing/2014/main" xmlns="" id="{64001312-70D9-4043-BFAB-C7420C927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537" y="997568"/>
            <a:ext cx="35606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Tibet Air shower Array</a:t>
            </a:r>
            <a:endParaRPr lang="zh-CN" altLang="en-US" sz="28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660439" y="239425"/>
            <a:ext cx="387798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宇宙射线的应用领域</a:t>
            </a:r>
            <a:endParaRPr lang="en-US" altLang="zh-CN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7" descr="index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8454"/>
            <a:ext cx="21590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63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FD944F-F74D-45C5-A1C9-CEC7A0A931A2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4DAFAA-561C-4167-B2B2-E20BF108C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265" y="4502587"/>
            <a:ext cx="7626350" cy="216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50000"/>
              </a:lnSpc>
              <a:spcBef>
                <a:spcPct val="50000"/>
              </a:spcBef>
              <a:buClrTx/>
              <a:buSzTx/>
              <a:buNone/>
              <a:defRPr/>
            </a:pPr>
            <a:r>
              <a:rPr lang="en-US" altLang="zh-CN" sz="2000" dirty="0"/>
              <a:t>    </a:t>
            </a:r>
            <a:r>
              <a:rPr lang="zh-C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目前，我国正在四川一处海拔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4410</a:t>
            </a:r>
            <a:r>
              <a:rPr lang="zh-C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米的山顶，建设高海拔宇宙线观测站（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LHAASO</a:t>
            </a:r>
            <a:r>
              <a:rPr lang="zh-C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），它是世界上海拔最高、规模最大、灵敏度最强的宇宙射线探测装置，预计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zh-C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年建成并开始运行。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LHAASO</a:t>
            </a:r>
            <a:r>
              <a:rPr lang="zh-C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中配备有大面积高性能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子探测器阵列，将为开展大气、气象、空间环境等研究提供更加先进的实验平台。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zh-C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图为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LHAASO</a:t>
            </a:r>
            <a:r>
              <a:rPr lang="zh-C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的设计效果图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F:\魏廷存文档\宇宙射线探测芯片及系统研发\宇宙射线相关图片\高海拔宇宙线观测站（LHAASO）设计图（中国四川）.jpg">
            <a:extLst>
              <a:ext uri="{FF2B5EF4-FFF2-40B4-BE49-F238E27FC236}">
                <a16:creationId xmlns:a16="http://schemas.microsoft.com/office/drawing/2014/main" xmlns="" id="{4DA0E03C-BF12-45A6-B62F-5119CA14F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391" y="1605503"/>
            <a:ext cx="6435794" cy="289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/>
          <p:nvPr/>
        </p:nvSpPr>
        <p:spPr>
          <a:xfrm>
            <a:off x="319597" y="944724"/>
            <a:ext cx="8753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Large High Altitude Air Shower Observatory (LHAASO) </a:t>
            </a:r>
            <a:endParaRPr lang="zh-CN" altLang="en-US" sz="24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660439" y="239425"/>
            <a:ext cx="387798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宇宙射线的应用领域</a:t>
            </a:r>
            <a:endParaRPr lang="en-US" altLang="zh-CN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8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FD944F-F74D-45C5-A1C9-CEC7A0A931A2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8A63B1E-F3AA-4292-A427-5B2D2802C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626" y="3941849"/>
            <a:ext cx="4560887" cy="24034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59F81117-B260-4548-9C60-A83BCE6C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170074"/>
            <a:ext cx="3733800" cy="2489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614913" y="5334087"/>
            <a:ext cx="313372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>
                <a:solidFill>
                  <a:srgbClr val="0000FF"/>
                </a:solidFill>
              </a:rPr>
              <a:t>日本福岛核电站的核反应堆成像实例</a:t>
            </a:r>
          </a:p>
        </p:txBody>
      </p:sp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5599038" y="4049799"/>
            <a:ext cx="3348038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高密度物质成像（用于核材料走私监测和反恐安防）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pic>
        <p:nvPicPr>
          <p:cNvPr id="12" name="Picture 15" descr="050223_muon_truck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13" y="1170074"/>
            <a:ext cx="3733800" cy="248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箭头连接符 6"/>
          <p:cNvCxnSpPr>
            <a:cxnSpLocks noChangeShapeType="1"/>
          </p:cNvCxnSpPr>
          <p:nvPr/>
        </p:nvCxnSpPr>
        <p:spPr bwMode="auto">
          <a:xfrm>
            <a:off x="6911901" y="3762462"/>
            <a:ext cx="0" cy="287337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箭头连接符 14"/>
          <p:cNvCxnSpPr>
            <a:cxnSpLocks noChangeShapeType="1"/>
          </p:cNvCxnSpPr>
          <p:nvPr/>
        </p:nvCxnSpPr>
        <p:spPr bwMode="auto">
          <a:xfrm>
            <a:off x="5291063" y="5815099"/>
            <a:ext cx="360363" cy="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660439" y="239425"/>
            <a:ext cx="387798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宇宙射线的应用领域</a:t>
            </a:r>
            <a:endParaRPr lang="en-US" altLang="zh-CN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6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FD944F-F74D-45C5-A1C9-CEC7A0A931A2}" type="slidenum">
              <a:rPr kumimoji="0" lang="zh-CN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kumimoji="0" lang="en-US" altLang="zh-CN" sz="1400">
              <a:solidFill>
                <a:srgbClr val="000000"/>
              </a:solidFill>
            </a:endParaRPr>
          </a:p>
        </p:txBody>
      </p:sp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936042" y="1087462"/>
            <a:ext cx="76311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利用宇宙射线成像技术对埃及金字塔的考古发现（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/Nature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sz="2000" dirty="0"/>
          </a:p>
        </p:txBody>
      </p:sp>
      <p:pic>
        <p:nvPicPr>
          <p:cNvPr id="9" name="图片 11" descr="The Great Pyramid of Gi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755800"/>
            <a:ext cx="36004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2" descr="Khufu's pyramid is more than 4,000 years old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05" y="1755800"/>
            <a:ext cx="3652837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3" descr="The team carrying out 'muography' in the Queen's Chamber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42" y="4335487"/>
            <a:ext cx="3600450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4" descr="A muon telescope set up outside the pyramid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05" y="4283100"/>
            <a:ext cx="3652837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接箭头连接符 6"/>
          <p:cNvCxnSpPr>
            <a:cxnSpLocks noChangeShapeType="1"/>
          </p:cNvCxnSpPr>
          <p:nvPr/>
        </p:nvCxnSpPr>
        <p:spPr bwMode="auto">
          <a:xfrm flipH="1">
            <a:off x="6390692" y="2798787"/>
            <a:ext cx="684213" cy="506413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4820655" y="2860700"/>
            <a:ext cx="157003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1800"/>
              <a:t>发现的</a:t>
            </a:r>
            <a:r>
              <a:rPr lang="en-US" altLang="zh-CN" sz="1800"/>
              <a:t>100</a:t>
            </a:r>
            <a:r>
              <a:rPr lang="zh-CN" altLang="en-US" sz="1800"/>
              <a:t>英尺长的神秘空隙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660439" y="239425"/>
            <a:ext cx="387798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宇宙射线的应用领域</a:t>
            </a:r>
            <a:endParaRPr lang="en-US" altLang="zh-CN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b751056-6b97-492c-b763-340acee7e99d"/>
</p:tagLst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5753</TotalTime>
  <Words>2136</Words>
  <Application>Microsoft Office PowerPoint</Application>
  <PresentationFormat>全屏显示(4:3)</PresentationFormat>
  <Paragraphs>275</Paragraphs>
  <Slides>41</Slides>
  <Notes>3</Notes>
  <HiddenSlides>0</HiddenSlides>
  <MMClips>1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57" baseType="lpstr">
      <vt:lpstr>MS PGothic</vt:lpstr>
      <vt:lpstr>黑体</vt:lpstr>
      <vt:lpstr>华文细黑</vt:lpstr>
      <vt:lpstr>楷体_GB2312</vt:lpstr>
      <vt:lpstr>宋体</vt:lpstr>
      <vt:lpstr>微软雅黑</vt:lpstr>
      <vt:lpstr>Arial</vt:lpstr>
      <vt:lpstr>Calibri</vt:lpstr>
      <vt:lpstr>Tahoma</vt:lpstr>
      <vt:lpstr>Times New Roman</vt:lpstr>
      <vt:lpstr>Wingdings</vt:lpstr>
      <vt:lpstr>Blends</vt:lpstr>
      <vt:lpstr>1_Blends</vt:lpstr>
      <vt:lpstr>2_Blends</vt:lpstr>
      <vt:lpstr>Visio</vt:lpstr>
      <vt:lpstr>Microsoft Visio 绘图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You！   weitc@nwpu.edu.cn nc@nwpu.edu.cn chsj@mail.nwpu.edu.cn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</dc:creator>
  <cp:lastModifiedBy>陈思杰</cp:lastModifiedBy>
  <cp:revision>1961</cp:revision>
  <dcterms:created xsi:type="dcterms:W3CDTF">1601-01-01T00:00:00Z</dcterms:created>
  <dcterms:modified xsi:type="dcterms:W3CDTF">2019-10-16T13:21:17Z</dcterms:modified>
</cp:coreProperties>
</file>