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7" r:id="rId2"/>
    <p:sldId id="308" r:id="rId3"/>
    <p:sldId id="309" r:id="rId4"/>
    <p:sldId id="313" r:id="rId5"/>
    <p:sldId id="310" r:id="rId6"/>
    <p:sldId id="311" r:id="rId7"/>
    <p:sldId id="320" r:id="rId8"/>
    <p:sldId id="314" r:id="rId9"/>
    <p:sldId id="315" r:id="rId10"/>
    <p:sldId id="290" r:id="rId11"/>
    <p:sldId id="293" r:id="rId12"/>
    <p:sldId id="317" r:id="rId13"/>
    <p:sldId id="297" r:id="rId14"/>
    <p:sldId id="318" r:id="rId15"/>
    <p:sldId id="319" r:id="rId16"/>
    <p:sldId id="326" r:id="rId17"/>
    <p:sldId id="324" r:id="rId18"/>
    <p:sldId id="325" r:id="rId19"/>
    <p:sldId id="322" r:id="rId20"/>
    <p:sldId id="323" r:id="rId21"/>
    <p:sldId id="316" r:id="rId22"/>
    <p:sldId id="321" r:id="rId23"/>
    <p:sldId id="299" r:id="rId2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2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127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CCBA0-BF95-4D4F-8B76-545598929CED}" type="datetimeFigureOut">
              <a:rPr lang="zh-CN" altLang="en-US" smtClean="0"/>
              <a:t>2019/10/18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C7DF69-9910-4BE7-99A6-7EBEE9DEE8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4176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878A7-2A59-4DA5-AE5B-E44F6027FBE5}" type="datetimeFigureOut">
              <a:rPr lang="zh-CN" altLang="en-US" smtClean="0"/>
              <a:t>2019/10/18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59861-954B-4BBA-B75C-802335B278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8319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878A7-2A59-4DA5-AE5B-E44F6027FBE5}" type="datetimeFigureOut">
              <a:rPr lang="zh-CN" altLang="en-US" smtClean="0"/>
              <a:t>2019/10/18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59861-954B-4BBA-B75C-802335B278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5738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878A7-2A59-4DA5-AE5B-E44F6027FBE5}" type="datetimeFigureOut">
              <a:rPr lang="zh-CN" altLang="en-US" smtClean="0"/>
              <a:t>2019/10/18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59861-954B-4BBA-B75C-802335B278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4586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878A7-2A59-4DA5-AE5B-E44F6027FBE5}" type="datetimeFigureOut">
              <a:rPr lang="zh-CN" altLang="en-US" smtClean="0"/>
              <a:t>2019/10/18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59861-954B-4BBA-B75C-802335B278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139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878A7-2A59-4DA5-AE5B-E44F6027FBE5}" type="datetimeFigureOut">
              <a:rPr lang="zh-CN" altLang="en-US" smtClean="0"/>
              <a:t>2019/10/18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59861-954B-4BBA-B75C-802335B278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4207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878A7-2A59-4DA5-AE5B-E44F6027FBE5}" type="datetimeFigureOut">
              <a:rPr lang="zh-CN" altLang="en-US" smtClean="0"/>
              <a:t>2019/10/18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59861-954B-4BBA-B75C-802335B278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4252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878A7-2A59-4DA5-AE5B-E44F6027FBE5}" type="datetimeFigureOut">
              <a:rPr lang="zh-CN" altLang="en-US" smtClean="0"/>
              <a:t>2019/10/18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59861-954B-4BBA-B75C-802335B278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4784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878A7-2A59-4DA5-AE5B-E44F6027FBE5}" type="datetimeFigureOut">
              <a:rPr lang="zh-CN" altLang="en-US" smtClean="0"/>
              <a:t>2019/10/18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59861-954B-4BBA-B75C-802335B278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0099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878A7-2A59-4DA5-AE5B-E44F6027FBE5}" type="datetimeFigureOut">
              <a:rPr lang="zh-CN" altLang="en-US" smtClean="0"/>
              <a:t>2019/10/18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59861-954B-4BBA-B75C-802335B278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5499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878A7-2A59-4DA5-AE5B-E44F6027FBE5}" type="datetimeFigureOut">
              <a:rPr lang="zh-CN" altLang="en-US" smtClean="0"/>
              <a:t>2019/10/18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59861-954B-4BBA-B75C-802335B278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6189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878A7-2A59-4DA5-AE5B-E44F6027FBE5}" type="datetimeFigureOut">
              <a:rPr lang="zh-CN" altLang="en-US" smtClean="0"/>
              <a:t>2019/10/18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59861-954B-4BBA-B75C-802335B278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2570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878A7-2A59-4DA5-AE5B-E44F6027FBE5}" type="datetimeFigureOut">
              <a:rPr lang="zh-CN" altLang="en-US" smtClean="0"/>
              <a:t>2019/10/18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59861-954B-4BBA-B75C-802335B278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4756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304800" y="1802921"/>
            <a:ext cx="8534400" cy="4666889"/>
          </a:xfrm>
        </p:spPr>
        <p:txBody>
          <a:bodyPr anchor="ctr">
            <a:normAutofit fontScale="90000"/>
          </a:bodyPr>
          <a:lstStyle/>
          <a:p>
            <a:r>
              <a:rPr lang="zh-CN" altLang="en-US" sz="5400" b="1" dirty="0" smtClean="0">
                <a:solidFill>
                  <a:schemeClr val="bg1"/>
                </a:solidFill>
              </a:rPr>
              <a:t>基于</a:t>
            </a:r>
            <a:r>
              <a:rPr lang="en-US" altLang="zh-CN" sz="5400" b="1" dirty="0" smtClean="0">
                <a:solidFill>
                  <a:schemeClr val="bg1"/>
                </a:solidFill>
              </a:rPr>
              <a:t>VMM</a:t>
            </a:r>
            <a:r>
              <a:rPr lang="zh-CN" altLang="en-US" sz="5400" b="1" dirty="0" smtClean="0">
                <a:solidFill>
                  <a:schemeClr val="bg1"/>
                </a:solidFill>
              </a:rPr>
              <a:t>的</a:t>
            </a:r>
            <a:r>
              <a:rPr lang="en-US" altLang="zh-CN" sz="5400" b="1" dirty="0" smtClean="0">
                <a:solidFill>
                  <a:schemeClr val="bg1"/>
                </a:solidFill>
              </a:rPr>
              <a:t>MicroMegas</a:t>
            </a:r>
            <a:r>
              <a:rPr lang="zh-CN" altLang="en-US" sz="5400" b="1" dirty="0" smtClean="0">
                <a:solidFill>
                  <a:schemeClr val="bg1"/>
                </a:solidFill>
              </a:rPr>
              <a:t>探测器</a:t>
            </a:r>
            <a:r>
              <a:rPr lang="en-US" altLang="zh-CN" sz="5400" b="1" dirty="0" smtClean="0">
                <a:solidFill>
                  <a:schemeClr val="bg1"/>
                </a:solidFill>
              </a:rPr>
              <a:t/>
            </a:r>
            <a:br>
              <a:rPr lang="en-US" altLang="zh-CN" sz="5400" b="1" dirty="0" smtClean="0">
                <a:solidFill>
                  <a:schemeClr val="bg1"/>
                </a:solidFill>
              </a:rPr>
            </a:br>
            <a:r>
              <a:rPr lang="zh-CN" altLang="en-US" sz="5400" b="1" dirty="0" smtClean="0">
                <a:solidFill>
                  <a:schemeClr val="bg1"/>
                </a:solidFill>
              </a:rPr>
              <a:t>电子学系统</a:t>
            </a:r>
            <a:r>
              <a:rPr lang="en-US" altLang="zh-CN" sz="5400" b="1" dirty="0" smtClean="0">
                <a:solidFill>
                  <a:schemeClr val="bg1"/>
                </a:solidFill>
              </a:rPr>
              <a:t/>
            </a:r>
            <a:br>
              <a:rPr lang="en-US" altLang="zh-CN" sz="5400" b="1" dirty="0" smtClean="0">
                <a:solidFill>
                  <a:schemeClr val="bg1"/>
                </a:solidFill>
              </a:rPr>
            </a:br>
            <a:r>
              <a:rPr lang="zh-CN" altLang="en-US" sz="2700" b="1" dirty="0" smtClean="0">
                <a:solidFill>
                  <a:schemeClr val="bg1"/>
                </a:solidFill>
              </a:rPr>
              <a:t> </a:t>
            </a:r>
            <a:r>
              <a:rPr lang="en-US" altLang="zh-CN" sz="4800" b="1" dirty="0">
                <a:solidFill>
                  <a:schemeClr val="bg1"/>
                </a:solidFill>
              </a:rPr>
              <a:t/>
            </a:r>
            <a:br>
              <a:rPr lang="en-US" altLang="zh-CN" sz="4800" b="1" dirty="0">
                <a:solidFill>
                  <a:schemeClr val="bg1"/>
                </a:solidFill>
              </a:rPr>
            </a:br>
            <a:r>
              <a:rPr lang="zh-CN" altLang="en-US" sz="3100" dirty="0" smtClean="0">
                <a:solidFill>
                  <a:schemeClr val="bg1"/>
                </a:solidFill>
              </a:rPr>
              <a:t>报告人：</a:t>
            </a:r>
            <a:r>
              <a:rPr lang="zh-CN" altLang="en-US" sz="3100" b="1" dirty="0" smtClean="0">
                <a:solidFill>
                  <a:schemeClr val="bg1"/>
                </a:solidFill>
              </a:rPr>
              <a:t>张智磊</a:t>
            </a:r>
            <a:r>
              <a:rPr lang="en-US" altLang="zh-CN" sz="3100" b="1" dirty="0" smtClean="0">
                <a:solidFill>
                  <a:schemeClr val="bg1"/>
                </a:solidFill>
              </a:rPr>
              <a:t/>
            </a:r>
            <a:br>
              <a:rPr lang="en-US" altLang="zh-CN" sz="3100" b="1" dirty="0" smtClean="0">
                <a:solidFill>
                  <a:schemeClr val="bg1"/>
                </a:solidFill>
              </a:rPr>
            </a:br>
            <a:r>
              <a:rPr lang="zh-CN" altLang="en-US" sz="1100" dirty="0" smtClean="0">
                <a:solidFill>
                  <a:schemeClr val="bg1"/>
                </a:solidFill>
              </a:rPr>
              <a:t> </a:t>
            </a:r>
            <a:r>
              <a:rPr lang="zh-CN" altLang="en-US" sz="600" dirty="0" smtClean="0">
                <a:solidFill>
                  <a:schemeClr val="bg1"/>
                </a:solidFill>
              </a:rPr>
              <a:t> </a:t>
            </a:r>
            <a:r>
              <a:rPr lang="en-US" altLang="zh-CN" sz="3200" b="1" dirty="0" smtClean="0">
                <a:solidFill>
                  <a:schemeClr val="bg1"/>
                </a:solidFill>
              </a:rPr>
              <a:t/>
            </a:r>
            <a:br>
              <a:rPr lang="en-US" altLang="zh-CN" sz="3200" b="1" dirty="0" smtClean="0">
                <a:solidFill>
                  <a:schemeClr val="bg1"/>
                </a:solidFill>
              </a:rPr>
            </a:br>
            <a:r>
              <a:rPr lang="zh-CN" altLang="en-US" sz="2000" b="1" dirty="0" smtClean="0">
                <a:solidFill>
                  <a:schemeClr val="bg1"/>
                </a:solidFill>
              </a:rPr>
              <a:t>中国科学技术大学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/>
            </a:r>
            <a:br>
              <a:rPr lang="en-US" altLang="zh-CN" sz="2000" b="1" dirty="0" smtClean="0">
                <a:solidFill>
                  <a:schemeClr val="bg1"/>
                </a:solidFill>
              </a:rPr>
            </a:br>
            <a:r>
              <a:rPr lang="zh-CN" altLang="en-US" sz="2000" b="1" dirty="0" smtClean="0">
                <a:solidFill>
                  <a:schemeClr val="bg1"/>
                </a:solidFill>
              </a:rPr>
              <a:t>核探测与核电子学国家重点实验室</a:t>
            </a:r>
            <a:r>
              <a:rPr lang="en-US" altLang="zh-CN" sz="4800" b="1" dirty="0">
                <a:solidFill>
                  <a:schemeClr val="bg1"/>
                </a:solidFill>
              </a:rPr>
              <a:t/>
            </a:r>
            <a:br>
              <a:rPr lang="en-US" altLang="zh-CN" sz="4800" b="1" dirty="0">
                <a:solidFill>
                  <a:schemeClr val="bg1"/>
                </a:solidFill>
              </a:rPr>
            </a:br>
            <a:r>
              <a:rPr lang="en-US" altLang="zh-CN" sz="4800" b="1" dirty="0">
                <a:solidFill>
                  <a:srgbClr val="000000"/>
                </a:solidFill>
              </a:rPr>
              <a:t/>
            </a:r>
            <a:br>
              <a:rPr lang="en-US" altLang="zh-CN" sz="4800" b="1" dirty="0">
                <a:solidFill>
                  <a:srgbClr val="000000"/>
                </a:solidFill>
              </a:rPr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zh-CN" altLang="zh-CN" sz="2400" dirty="0"/>
              <a:t/>
            </a:r>
            <a:br>
              <a:rPr lang="zh-CN" altLang="zh-CN" sz="2400" dirty="0"/>
            </a:b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73673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PPT内页副本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826"/>
            <a:ext cx="9144000" cy="68595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标题 3"/>
          <p:cNvSpPr txBox="1">
            <a:spLocks/>
          </p:cNvSpPr>
          <p:nvPr/>
        </p:nvSpPr>
        <p:spPr bwMode="auto">
          <a:xfrm>
            <a:off x="-160753" y="235094"/>
            <a:ext cx="588604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zh-CN" altLang="en-US" sz="4800" b="1" dirty="0" smtClean="0">
                <a:latin typeface="+mj-ea"/>
                <a:ea typeface="+mj-ea"/>
              </a:rPr>
              <a:t>束流</a:t>
            </a:r>
            <a:r>
              <a:rPr lang="zh-CN" altLang="en-US" sz="4800" b="1" dirty="0" smtClean="0">
                <a:latin typeface="+mj-ea"/>
                <a:ea typeface="+mj-ea"/>
              </a:rPr>
              <a:t>测试：结构</a:t>
            </a:r>
            <a:endParaRPr lang="zh-CN" altLang="en-US" sz="4800" b="1" dirty="0" smtClean="0">
              <a:latin typeface="+mj-ea"/>
              <a:ea typeface="+mj-ea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07" y="1071348"/>
            <a:ext cx="6613585" cy="4960189"/>
          </a:xfrm>
          <a:prstGeom prst="rect">
            <a:avLst/>
          </a:prstGeom>
        </p:spPr>
      </p:pic>
      <p:cxnSp>
        <p:nvCxnSpPr>
          <p:cNvPr id="4" name="直接箭头连接符 3"/>
          <p:cNvCxnSpPr/>
          <p:nvPr/>
        </p:nvCxnSpPr>
        <p:spPr>
          <a:xfrm flipH="1" flipV="1">
            <a:off x="5054286" y="3864635"/>
            <a:ext cx="452243" cy="224497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4571999" y="6109614"/>
            <a:ext cx="2197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RICH</a:t>
            </a:r>
            <a:r>
              <a:rPr lang="zh-CN" altLang="en-US" dirty="0" smtClean="0"/>
              <a:t>探测器</a:t>
            </a:r>
            <a:r>
              <a:rPr lang="en-US" altLang="zh-CN" dirty="0" smtClean="0"/>
              <a:t>(</a:t>
            </a:r>
            <a:r>
              <a:rPr lang="zh-CN" altLang="en-US" dirty="0" smtClean="0"/>
              <a:t>可旋转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cxnSp>
        <p:nvCxnSpPr>
          <p:cNvPr id="11" name="直接箭头连接符 10"/>
          <p:cNvCxnSpPr/>
          <p:nvPr/>
        </p:nvCxnSpPr>
        <p:spPr>
          <a:xfrm flipV="1">
            <a:off x="4375384" y="3561078"/>
            <a:ext cx="279755" cy="292958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2917090" y="6483302"/>
            <a:ext cx="3309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径迹探测器</a:t>
            </a:r>
            <a:r>
              <a:rPr lang="en-US" altLang="zh-CN" b="1" dirty="0" smtClean="0"/>
              <a:t>04 (VMM)(</a:t>
            </a:r>
            <a:r>
              <a:rPr lang="zh-CN" altLang="en-US" b="1" dirty="0" smtClean="0"/>
              <a:t>可旋转</a:t>
            </a:r>
            <a:r>
              <a:rPr lang="en-US" altLang="zh-CN" b="1" dirty="0" smtClean="0"/>
              <a:t>)</a:t>
            </a:r>
            <a:endParaRPr lang="zh-CN" altLang="en-US" b="1" dirty="0"/>
          </a:p>
        </p:txBody>
      </p:sp>
      <p:sp>
        <p:nvSpPr>
          <p:cNvPr id="15" name="文本框 14"/>
          <p:cNvSpPr txBox="1"/>
          <p:nvPr/>
        </p:nvSpPr>
        <p:spPr>
          <a:xfrm>
            <a:off x="6471726" y="6490661"/>
            <a:ext cx="2661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径迹探测器</a:t>
            </a:r>
            <a:r>
              <a:rPr lang="en-US" altLang="zh-CN" dirty="0" smtClean="0"/>
              <a:t>02</a:t>
            </a:r>
            <a:r>
              <a:rPr lang="zh-CN" altLang="en-US" dirty="0" smtClean="0"/>
              <a:t>和</a:t>
            </a:r>
            <a:r>
              <a:rPr lang="en-US" altLang="zh-CN" dirty="0" smtClean="0"/>
              <a:t>03(AGET)</a:t>
            </a:r>
            <a:endParaRPr lang="zh-CN" altLang="en-US" dirty="0"/>
          </a:p>
        </p:txBody>
      </p:sp>
      <p:cxnSp>
        <p:nvCxnSpPr>
          <p:cNvPr id="16" name="直接箭头连接符 15"/>
          <p:cNvCxnSpPr>
            <a:stCxn id="15" idx="0"/>
          </p:cNvCxnSpPr>
          <p:nvPr/>
        </p:nvCxnSpPr>
        <p:spPr>
          <a:xfrm flipH="1" flipV="1">
            <a:off x="6836900" y="3561079"/>
            <a:ext cx="965690" cy="29295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>
            <a:stCxn id="15" idx="0"/>
          </p:cNvCxnSpPr>
          <p:nvPr/>
        </p:nvCxnSpPr>
        <p:spPr>
          <a:xfrm flipH="1" flipV="1">
            <a:off x="6384658" y="3561078"/>
            <a:ext cx="1417932" cy="292958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2103813" y="6125686"/>
            <a:ext cx="2990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径迹探测器</a:t>
            </a:r>
            <a:r>
              <a:rPr lang="en-US" altLang="zh-CN" b="1" dirty="0" smtClean="0"/>
              <a:t>05 (VMM)</a:t>
            </a:r>
            <a:endParaRPr lang="zh-CN" altLang="en-US" b="1" dirty="0"/>
          </a:p>
        </p:txBody>
      </p:sp>
      <p:cxnSp>
        <p:nvCxnSpPr>
          <p:cNvPr id="29" name="直接箭头连接符 28"/>
          <p:cNvCxnSpPr/>
          <p:nvPr/>
        </p:nvCxnSpPr>
        <p:spPr>
          <a:xfrm flipV="1">
            <a:off x="3696482" y="3220984"/>
            <a:ext cx="279755" cy="292958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519518" y="6477936"/>
            <a:ext cx="2990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径迹探测器</a:t>
            </a:r>
            <a:r>
              <a:rPr lang="en-US" altLang="zh-CN" dirty="0" smtClean="0"/>
              <a:t>06 (AGET)</a:t>
            </a:r>
            <a:endParaRPr lang="zh-CN" altLang="en-US" dirty="0"/>
          </a:p>
        </p:txBody>
      </p:sp>
      <p:cxnSp>
        <p:nvCxnSpPr>
          <p:cNvPr id="32" name="直接箭头连接符 31"/>
          <p:cNvCxnSpPr/>
          <p:nvPr/>
        </p:nvCxnSpPr>
        <p:spPr>
          <a:xfrm flipV="1">
            <a:off x="1625192" y="3220984"/>
            <a:ext cx="1990712" cy="32901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43"/>
          <p:cNvCxnSpPr/>
          <p:nvPr/>
        </p:nvCxnSpPr>
        <p:spPr>
          <a:xfrm flipH="1">
            <a:off x="7176456" y="3312075"/>
            <a:ext cx="1749935" cy="1296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框 46"/>
          <p:cNvSpPr txBox="1"/>
          <p:nvPr/>
        </p:nvSpPr>
        <p:spPr>
          <a:xfrm>
            <a:off x="7823059" y="2926525"/>
            <a:ext cx="1264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束流方向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409932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PPT内页副本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标题 3"/>
          <p:cNvSpPr txBox="1">
            <a:spLocks/>
          </p:cNvSpPr>
          <p:nvPr/>
        </p:nvSpPr>
        <p:spPr bwMode="auto">
          <a:xfrm>
            <a:off x="-1" y="236764"/>
            <a:ext cx="556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zh-CN" altLang="en-US" sz="4000" b="1" dirty="0" smtClean="0">
                <a:latin typeface="+mj-ea"/>
                <a:ea typeface="+mj-ea"/>
              </a:rPr>
              <a:t>束流测试：电子学</a:t>
            </a:r>
            <a:r>
              <a:rPr lang="zh-CN" altLang="en-US" sz="4000" b="1" dirty="0" smtClean="0">
                <a:latin typeface="+mj-ea"/>
                <a:ea typeface="+mj-ea"/>
              </a:rPr>
              <a:t>噪声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4923"/>
            <a:ext cx="4584412" cy="2882449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-1" y="4562126"/>
            <a:ext cx="88803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左图为束流实验现场，联调探测器后，</a:t>
            </a:r>
            <a:r>
              <a:rPr lang="en-US" altLang="zh-CN" sz="2000" dirty="0" smtClean="0"/>
              <a:t>VMM</a:t>
            </a:r>
            <a:r>
              <a:rPr lang="zh-CN" altLang="en-US" sz="2000" dirty="0" smtClean="0"/>
              <a:t>电子学的噪声图。</a:t>
            </a:r>
            <a:endParaRPr lang="en-US" altLang="zh-CN" sz="2000" dirty="0" smtClean="0"/>
          </a:p>
          <a:p>
            <a:r>
              <a:rPr lang="zh-CN" altLang="en-US" sz="2000" dirty="0" smtClean="0"/>
              <a:t>配置</a:t>
            </a:r>
            <a:r>
              <a:rPr lang="en-US" altLang="zh-CN" sz="2000" dirty="0" smtClean="0"/>
              <a:t>3mV/</a:t>
            </a:r>
            <a:r>
              <a:rPr lang="en-US" altLang="zh-CN" sz="2000" dirty="0" err="1" smtClean="0"/>
              <a:t>fC</a:t>
            </a:r>
            <a:r>
              <a:rPr lang="zh-CN" altLang="en-US" sz="2000" dirty="0" smtClean="0"/>
              <a:t>，</a:t>
            </a:r>
            <a:r>
              <a:rPr lang="en-US" altLang="zh-CN" sz="2000" dirty="0" err="1" smtClean="0"/>
              <a:t>PeakingTime</a:t>
            </a:r>
            <a:r>
              <a:rPr lang="en-US" altLang="zh-CN" sz="2000" dirty="0" smtClean="0"/>
              <a:t>=100ns</a:t>
            </a:r>
            <a:r>
              <a:rPr lang="zh-CN" altLang="en-US" sz="2000" dirty="0" smtClean="0"/>
              <a:t>，噪声：</a:t>
            </a:r>
            <a:endParaRPr lang="en-US" altLang="zh-CN" sz="2000" dirty="0" smtClean="0"/>
          </a:p>
          <a:p>
            <a:r>
              <a:rPr lang="en-US" altLang="zh-CN" sz="2000" dirty="0" err="1" smtClean="0"/>
              <a:t>Vrms</a:t>
            </a:r>
            <a:r>
              <a:rPr lang="en-US" altLang="zh-CN" sz="2000" dirty="0" smtClean="0"/>
              <a:t>&lt;2.4mV</a:t>
            </a:r>
            <a:r>
              <a:rPr lang="zh-CN" altLang="en-US" sz="2000" dirty="0" smtClean="0"/>
              <a:t>，折算</a:t>
            </a:r>
            <a:r>
              <a:rPr lang="en-US" altLang="zh-CN" sz="2000" dirty="0" smtClean="0"/>
              <a:t>&lt;0.8fC</a:t>
            </a:r>
            <a:r>
              <a:rPr lang="zh-CN" altLang="en-US" sz="2000" dirty="0" smtClean="0"/>
              <a:t>。</a:t>
            </a:r>
            <a:endParaRPr lang="en-US" altLang="zh-CN" sz="2000" dirty="0" smtClean="0"/>
          </a:p>
          <a:p>
            <a:endParaRPr lang="en-US" altLang="zh-CN" sz="2000" dirty="0" smtClean="0"/>
          </a:p>
          <a:p>
            <a:r>
              <a:rPr lang="zh-CN" altLang="en-US" sz="2000" dirty="0" smtClean="0"/>
              <a:t>右图蓝色为束流经过</a:t>
            </a:r>
            <a:r>
              <a:rPr lang="en-US" altLang="zh-CN" sz="2000" dirty="0" smtClean="0"/>
              <a:t>VMM</a:t>
            </a:r>
            <a:r>
              <a:rPr lang="zh-CN" altLang="en-US" sz="2000" dirty="0" smtClean="0"/>
              <a:t>成形后的信号，</a:t>
            </a:r>
            <a:endParaRPr lang="en-US" altLang="zh-CN" sz="2000" dirty="0" smtClean="0"/>
          </a:p>
          <a:p>
            <a:r>
              <a:rPr lang="zh-CN" altLang="en-US" sz="2000" dirty="0" smtClean="0"/>
              <a:t>右图红色为闪烁体经过</a:t>
            </a:r>
            <a:r>
              <a:rPr lang="en-US" altLang="zh-CN" sz="2000" dirty="0" smtClean="0"/>
              <a:t>NIM</a:t>
            </a:r>
            <a:r>
              <a:rPr lang="zh-CN" altLang="en-US" sz="2000" dirty="0" smtClean="0"/>
              <a:t>机箱甄别后的触发负信号。</a:t>
            </a:r>
            <a:endParaRPr lang="en-US" altLang="zh-CN" sz="2000" dirty="0" smtClean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591" y="1374923"/>
            <a:ext cx="4584410" cy="288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28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PPT内页副本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252"/>
            <a:ext cx="9144000" cy="68595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标题 3"/>
          <p:cNvSpPr txBox="1">
            <a:spLocks/>
          </p:cNvSpPr>
          <p:nvPr/>
        </p:nvSpPr>
        <p:spPr bwMode="auto">
          <a:xfrm>
            <a:off x="0" y="247802"/>
            <a:ext cx="556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zh-CN" altLang="en-US" sz="4400" b="1" dirty="0" smtClean="0">
                <a:latin typeface="+mj-ea"/>
                <a:ea typeface="+mj-ea"/>
              </a:rPr>
              <a:t>束流测试：探测效率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03124" y="5157049"/>
            <a:ext cx="83377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双层指的</a:t>
            </a:r>
            <a:r>
              <a:rPr lang="zh-CN" altLang="en-US" dirty="0" smtClean="0"/>
              <a:t>是</a:t>
            </a:r>
            <a:r>
              <a:rPr lang="en-US" altLang="zh-CN" dirty="0" err="1" smtClean="0"/>
              <a:t>M</a:t>
            </a:r>
            <a:r>
              <a:rPr lang="en-US" altLang="zh-CN" dirty="0" err="1" smtClean="0"/>
              <a:t>icroMegas</a:t>
            </a:r>
            <a:r>
              <a:rPr lang="zh-CN" altLang="en-US" dirty="0" smtClean="0"/>
              <a:t>探测器两面均加电压，探测器读出条的信号增益变高</a:t>
            </a:r>
            <a:r>
              <a:rPr lang="zh-CN" altLang="en-US" dirty="0" smtClean="0"/>
              <a:t>，同时提高</a:t>
            </a:r>
            <a:r>
              <a:rPr lang="zh-CN" altLang="en-US" dirty="0" smtClean="0"/>
              <a:t>了探测效率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855" y="1370053"/>
            <a:ext cx="4928145" cy="3786996"/>
          </a:xfrm>
          <a:prstGeom prst="rect">
            <a:avLst/>
          </a:prstGeom>
        </p:spPr>
      </p:pic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030548"/>
              </p:ext>
            </p:extLst>
          </p:nvPr>
        </p:nvGraphicFramePr>
        <p:xfrm>
          <a:off x="98853" y="1758466"/>
          <a:ext cx="4160109" cy="25460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9390"/>
                <a:gridCol w="1105357"/>
                <a:gridCol w="1194486"/>
                <a:gridCol w="930876"/>
              </a:tblGrid>
              <a:tr h="200294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u="none" strike="noStrike" dirty="0">
                          <a:effectLst/>
                        </a:rPr>
                        <a:t>配置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0769" marR="10769" marT="107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4.5mV </a:t>
                      </a:r>
                      <a:r>
                        <a:rPr lang="zh-CN" altLang="en-US" sz="1600" u="none" strike="noStrike" dirty="0">
                          <a:effectLst/>
                        </a:rPr>
                        <a:t>单层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0769" marR="10769" marT="107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4.5mV </a:t>
                      </a:r>
                      <a:r>
                        <a:rPr lang="zh-CN" altLang="en-US" sz="1600" u="none" strike="noStrike" dirty="0">
                          <a:effectLst/>
                        </a:rPr>
                        <a:t>双层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0769" marR="10769" marT="107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3mV </a:t>
                      </a:r>
                      <a:r>
                        <a:rPr lang="zh-CN" altLang="en-US" sz="1600" u="none" strike="noStrike">
                          <a:effectLst/>
                        </a:rPr>
                        <a:t>单层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0769" marR="10769" marT="10769" marB="0" anchor="b"/>
                </a:tc>
              </a:tr>
              <a:tr h="2002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500V</a:t>
                      </a:r>
                      <a:r>
                        <a:rPr lang="zh-CN" altLang="en-US" sz="1600" u="none" strike="noStrike" dirty="0">
                          <a:effectLst/>
                        </a:rPr>
                        <a:t>高压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0769" marR="10769" marT="107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</a:rPr>
                        <a:t>30.0%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0769" marR="10769" marT="107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55.7%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0769" marR="10769" marT="107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</a:rPr>
                        <a:t>23.1%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0769" marR="10769" marT="10769" marB="0" anchor="b"/>
                </a:tc>
              </a:tr>
              <a:tr h="2002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510V</a:t>
                      </a:r>
                      <a:r>
                        <a:rPr lang="zh-CN" altLang="en-US" sz="1600" u="none" strike="noStrike">
                          <a:effectLst/>
                        </a:rPr>
                        <a:t>高压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0769" marR="10769" marT="107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</a:rPr>
                        <a:t>46.4%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0769" marR="10769" marT="107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75.2%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0769" marR="10769" marT="107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38.5%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0769" marR="10769" marT="10769" marB="0" anchor="b"/>
                </a:tc>
              </a:tr>
              <a:tr h="2002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520V</a:t>
                      </a:r>
                      <a:r>
                        <a:rPr lang="zh-CN" altLang="en-US" sz="1600" u="none" strike="noStrike">
                          <a:effectLst/>
                        </a:rPr>
                        <a:t>高压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0769" marR="10769" marT="107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</a:rPr>
                        <a:t>64.2%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0769" marR="10769" marT="107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85.9%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0769" marR="10769" marT="107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54.6%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0769" marR="10769" marT="10769" marB="0" anchor="b"/>
                </a:tc>
              </a:tr>
              <a:tr h="2002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530V</a:t>
                      </a:r>
                      <a:r>
                        <a:rPr lang="zh-CN" altLang="en-US" sz="1600" u="none" strike="noStrike">
                          <a:effectLst/>
                        </a:rPr>
                        <a:t>高压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0769" marR="10769" marT="107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</a:rPr>
                        <a:t>87.2%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0769" marR="10769" marT="107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</a:rPr>
                        <a:t>96.5%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0769" marR="10769" marT="107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69.4%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0769" marR="10769" marT="10769" marB="0" anchor="b"/>
                </a:tc>
              </a:tr>
              <a:tr h="2002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540V</a:t>
                      </a:r>
                      <a:r>
                        <a:rPr lang="zh-CN" altLang="en-US" sz="1600" u="none" strike="noStrike">
                          <a:effectLst/>
                        </a:rPr>
                        <a:t>高压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0769" marR="10769" marT="107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88.6%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0769" marR="10769" marT="107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</a:rPr>
                        <a:t>98.7%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0769" marR="10769" marT="107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82.6%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0769" marR="10769" marT="10769" marB="0" anchor="b"/>
                </a:tc>
              </a:tr>
              <a:tr h="2002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550V</a:t>
                      </a:r>
                      <a:r>
                        <a:rPr lang="zh-CN" altLang="en-US" sz="1600" u="none" strike="noStrike">
                          <a:effectLst/>
                        </a:rPr>
                        <a:t>高压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0769" marR="10769" marT="107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94.4%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0769" marR="10769" marT="107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</a:rPr>
                        <a:t>99.2%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0769" marR="10769" marT="107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90.8%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0769" marR="10769" marT="10769" marB="0" anchor="b"/>
                </a:tc>
              </a:tr>
              <a:tr h="2002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560V</a:t>
                      </a:r>
                      <a:r>
                        <a:rPr lang="zh-CN" altLang="en-US" sz="1600" u="none" strike="noStrike">
                          <a:effectLst/>
                        </a:rPr>
                        <a:t>高压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0769" marR="10769" marT="107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96.8%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0769" marR="10769" marT="107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</a:rPr>
                        <a:t>99.4%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0769" marR="10769" marT="107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95.1%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0769" marR="10769" marT="10769" marB="0" anchor="b"/>
                </a:tc>
              </a:tr>
              <a:tr h="2002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570V</a:t>
                      </a:r>
                      <a:r>
                        <a:rPr lang="zh-CN" altLang="en-US" sz="1600" u="none" strike="noStrike">
                          <a:effectLst/>
                        </a:rPr>
                        <a:t>高压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0769" marR="10769" marT="107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97.8%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0769" marR="10769" marT="107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98.8%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0769" marR="10769" marT="107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</a:rPr>
                        <a:t>97.2%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0769" marR="10769" marT="10769" marB="0" anchor="b"/>
                </a:tc>
              </a:tr>
              <a:tr h="2002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580V</a:t>
                      </a:r>
                      <a:r>
                        <a:rPr lang="zh-CN" altLang="en-US" sz="1600" u="none" strike="noStrike">
                          <a:effectLst/>
                        </a:rPr>
                        <a:t>高压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0769" marR="10769" marT="107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有打火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0769" marR="10769" marT="107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有打火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0769" marR="10769" marT="107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</a:rPr>
                        <a:t>97.7%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0769" marR="10769" marT="10769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320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PPT内页副本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标题 3"/>
          <p:cNvSpPr txBox="1">
            <a:spLocks/>
          </p:cNvSpPr>
          <p:nvPr/>
        </p:nvSpPr>
        <p:spPr bwMode="auto">
          <a:xfrm>
            <a:off x="-263419" y="243473"/>
            <a:ext cx="556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zh-CN" altLang="en-US" sz="4400" b="1" dirty="0" smtClean="0">
                <a:latin typeface="+mj-ea"/>
                <a:ea typeface="+mj-ea"/>
              </a:rPr>
              <a:t>束流测试</a:t>
            </a:r>
            <a:r>
              <a:rPr lang="en-US" altLang="zh-CN" sz="4400" b="1" dirty="0" smtClean="0">
                <a:latin typeface="+mj-ea"/>
                <a:ea typeface="+mj-ea"/>
              </a:rPr>
              <a:t>:</a:t>
            </a:r>
            <a:r>
              <a:rPr lang="zh-CN" altLang="en-US" sz="4400" b="1" dirty="0" smtClean="0">
                <a:latin typeface="+mj-ea"/>
                <a:ea typeface="+mj-ea"/>
              </a:rPr>
              <a:t>一维</a:t>
            </a:r>
            <a:r>
              <a:rPr lang="en-US" altLang="zh-CN" sz="4400" b="1" dirty="0" smtClean="0">
                <a:latin typeface="+mj-ea"/>
                <a:ea typeface="+mj-ea"/>
              </a:rPr>
              <a:t>Hit</a:t>
            </a:r>
            <a:endParaRPr lang="zh-CN" altLang="en-US" sz="4400" b="1" dirty="0" smtClean="0">
              <a:latin typeface="+mj-ea"/>
              <a:ea typeface="+mj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03123" y="5759968"/>
            <a:ext cx="8337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束流实验一</a:t>
            </a:r>
            <a:r>
              <a:rPr lang="zh-CN" altLang="en-US" dirty="0" smtClean="0"/>
              <a:t>维的击中通道分布图如上图所</a:t>
            </a:r>
            <a:r>
              <a:rPr lang="zh-CN" altLang="en-US" dirty="0" smtClean="0"/>
              <a:t>示，半高宽</a:t>
            </a:r>
            <a:r>
              <a:rPr lang="en-US" altLang="zh-CN" dirty="0" smtClean="0"/>
              <a:t>~12mm</a:t>
            </a:r>
            <a:r>
              <a:rPr lang="zh-CN" altLang="en-US" dirty="0" smtClean="0"/>
              <a:t>，</a:t>
            </a:r>
            <a:r>
              <a:rPr lang="en-US" altLang="zh-CN" dirty="0" smtClean="0"/>
              <a:t>@4GeV</a:t>
            </a:r>
            <a:r>
              <a:rPr lang="zh-CN" altLang="en-US" dirty="0" smtClean="0"/>
              <a:t>束流。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98" y="1314521"/>
            <a:ext cx="8928202" cy="397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80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PPT内页副本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252"/>
            <a:ext cx="9144000" cy="68595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标题 3"/>
          <p:cNvSpPr txBox="1">
            <a:spLocks/>
          </p:cNvSpPr>
          <p:nvPr/>
        </p:nvSpPr>
        <p:spPr bwMode="auto">
          <a:xfrm>
            <a:off x="0" y="247802"/>
            <a:ext cx="556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zh-CN" altLang="en-US" sz="4400" b="1" dirty="0" smtClean="0">
                <a:latin typeface="+mj-ea"/>
                <a:ea typeface="+mj-ea"/>
              </a:rPr>
              <a:t>束流测试：位置分辨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403122" y="5916526"/>
                <a:ext cx="8337751" cy="389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VMM</a:t>
                </a:r>
                <a:r>
                  <a:rPr lang="zh-CN" altLang="en-US" dirty="0" smtClean="0"/>
                  <a:t>测得探测器的位置分辨</a:t>
                </a:r>
                <a:r>
                  <a:rPr lang="el-GR" altLang="zh-CN" dirty="0" smtClean="0"/>
                  <a:t>σ</a:t>
                </a:r>
                <a:r>
                  <a:rPr lang="en-US" altLang="zh-CN" dirty="0"/>
                  <a:t>/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√2</m:t>
                    </m:r>
                  </m:oMath>
                </a14:m>
                <a:r>
                  <a:rPr lang="en-US" altLang="zh-CN" dirty="0" smtClean="0"/>
                  <a:t>=186um</a:t>
                </a:r>
                <a:r>
                  <a:rPr lang="zh-CN" altLang="en-US" dirty="0" smtClean="0"/>
                  <a:t>，</a:t>
                </a:r>
                <a:r>
                  <a:rPr lang="en-US" altLang="zh-CN" dirty="0" smtClean="0"/>
                  <a:t>@</a:t>
                </a:r>
                <a:r>
                  <a:rPr lang="en-US" altLang="zh-CN" dirty="0" smtClean="0"/>
                  <a:t>5GeV</a:t>
                </a:r>
                <a:r>
                  <a:rPr lang="zh-CN" altLang="en-US" dirty="0" smtClean="0"/>
                  <a:t>束流、</a:t>
                </a:r>
                <a:r>
                  <a:rPr lang="en-US" altLang="zh-CN" dirty="0" smtClean="0"/>
                  <a:t>200Hz</a:t>
                </a:r>
                <a:r>
                  <a:rPr lang="zh-CN" altLang="en-US" dirty="0" smtClean="0"/>
                  <a:t>事例率</a:t>
                </a:r>
                <a:endParaRPr lang="en-US" altLang="zh-CN" dirty="0" smtClean="0"/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22" y="5916526"/>
                <a:ext cx="8337751" cy="389979"/>
              </a:xfrm>
              <a:prstGeom prst="rect">
                <a:avLst/>
              </a:prstGeom>
              <a:blipFill rotWithShape="0">
                <a:blip r:embed="rId3"/>
                <a:stretch>
                  <a:fillRect l="-585" t="-9375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3367" y="1461718"/>
            <a:ext cx="5677259" cy="402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46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PPT内页副本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标题 3"/>
          <p:cNvSpPr txBox="1">
            <a:spLocks/>
          </p:cNvSpPr>
          <p:nvPr/>
        </p:nvSpPr>
        <p:spPr bwMode="auto">
          <a:xfrm>
            <a:off x="0" y="247802"/>
            <a:ext cx="556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zh-CN" sz="4400" b="1" dirty="0" smtClean="0">
                <a:latin typeface="+mj-ea"/>
                <a:ea typeface="+mj-ea"/>
              </a:rPr>
              <a:t>VMM </a:t>
            </a:r>
            <a:r>
              <a:rPr lang="zh-CN" altLang="en-US" sz="4400" b="1" dirty="0" smtClean="0">
                <a:latin typeface="+mj-ea"/>
                <a:ea typeface="+mj-ea"/>
              </a:rPr>
              <a:t>时间测量</a:t>
            </a:r>
            <a:endParaRPr lang="zh-CN" altLang="en-US" sz="4400" b="1" dirty="0" smtClean="0">
              <a:latin typeface="+mj-ea"/>
              <a:ea typeface="+mj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66623" y="4712807"/>
            <a:ext cx="841075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VMM</a:t>
            </a:r>
            <a:r>
              <a:rPr lang="zh-CN" altLang="en-US" dirty="0" smtClean="0"/>
              <a:t>对时间测量主要依靠粗计数</a:t>
            </a:r>
            <a:r>
              <a:rPr lang="en-US" altLang="zh-CN" dirty="0" smtClean="0"/>
              <a:t>BCID</a:t>
            </a:r>
            <a:r>
              <a:rPr lang="zh-CN" altLang="en-US" dirty="0" smtClean="0"/>
              <a:t>（同源时钟）和细计数</a:t>
            </a:r>
            <a:r>
              <a:rPr lang="en-US" altLang="zh-CN" dirty="0" smtClean="0"/>
              <a:t>TDO</a:t>
            </a:r>
            <a:r>
              <a:rPr lang="zh-CN" altLang="en-US" dirty="0" smtClean="0"/>
              <a:t>（精度</a:t>
            </a:r>
            <a:r>
              <a:rPr lang="en-US" altLang="zh-CN" dirty="0"/>
              <a:t>&lt;</a:t>
            </a:r>
            <a:r>
              <a:rPr lang="en-US" altLang="zh-CN" dirty="0" smtClean="0"/>
              <a:t>0.3ns</a:t>
            </a:r>
            <a:r>
              <a:rPr lang="zh-CN" altLang="en-US" dirty="0" smtClean="0"/>
              <a:t>）。</a:t>
            </a:r>
            <a:endParaRPr lang="en-US" altLang="zh-CN" dirty="0" smtClean="0"/>
          </a:p>
          <a:p>
            <a:r>
              <a:rPr lang="zh-CN" altLang="en-US" dirty="0" smtClean="0"/>
              <a:t>对于单次事例，每块</a:t>
            </a:r>
            <a:r>
              <a:rPr lang="en-US" altLang="zh-CN" dirty="0" smtClean="0"/>
              <a:t>FEE</a:t>
            </a:r>
            <a:r>
              <a:rPr lang="zh-CN" altLang="en-US" dirty="0" smtClean="0"/>
              <a:t>板每个</a:t>
            </a:r>
            <a:r>
              <a:rPr lang="en-US" altLang="zh-CN" dirty="0" smtClean="0"/>
              <a:t>hit</a:t>
            </a:r>
            <a:r>
              <a:rPr lang="zh-CN" altLang="en-US" dirty="0" smtClean="0"/>
              <a:t>通道记录下</a:t>
            </a:r>
            <a:r>
              <a:rPr lang="en-US" altLang="zh-CN" dirty="0" smtClean="0"/>
              <a:t>BCID</a:t>
            </a:r>
            <a:r>
              <a:rPr lang="zh-CN" altLang="en-US" dirty="0" smtClean="0"/>
              <a:t>和</a:t>
            </a:r>
            <a:r>
              <a:rPr lang="en-US" altLang="zh-CN" dirty="0" smtClean="0"/>
              <a:t>TDO</a:t>
            </a:r>
            <a:r>
              <a:rPr lang="zh-CN" altLang="en-US" dirty="0" smtClean="0"/>
              <a:t>组合作为时间戳。</a:t>
            </a:r>
            <a:endParaRPr lang="en-US" altLang="zh-CN" dirty="0" smtClean="0"/>
          </a:p>
          <a:p>
            <a:r>
              <a:rPr lang="zh-CN" altLang="en-US" dirty="0" smtClean="0"/>
              <a:t>不同层探测器的同一事例，寻找最早</a:t>
            </a:r>
            <a:r>
              <a:rPr lang="en-US" altLang="zh-CN" dirty="0" smtClean="0"/>
              <a:t>hit</a:t>
            </a:r>
            <a:r>
              <a:rPr lang="zh-CN" altLang="en-US" dirty="0" smtClean="0"/>
              <a:t>的通道的时间戳，其相对的差值，可以反映探测器时间分辨能力，一般约为</a:t>
            </a:r>
            <a:r>
              <a:rPr lang="en-US" altLang="zh-CN" dirty="0" smtClean="0"/>
              <a:t>10ns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而对于同一层探测器两个维度，一般约为</a:t>
            </a:r>
            <a:r>
              <a:rPr lang="en-US" altLang="zh-CN" dirty="0" smtClean="0"/>
              <a:t>1ns</a:t>
            </a:r>
            <a:r>
              <a:rPr lang="zh-CN" altLang="en-US" dirty="0" smtClean="0"/>
              <a:t>。</a:t>
            </a:r>
            <a:endParaRPr lang="en-US" altLang="zh-CN" dirty="0" smtClean="0"/>
          </a:p>
        </p:txBody>
      </p:sp>
      <p:grpSp>
        <p:nvGrpSpPr>
          <p:cNvPr id="30" name="组合 29"/>
          <p:cNvGrpSpPr/>
          <p:nvPr/>
        </p:nvGrpSpPr>
        <p:grpSpPr>
          <a:xfrm>
            <a:off x="3981562" y="1210962"/>
            <a:ext cx="5162438" cy="3097037"/>
            <a:chOff x="2416056" y="1153297"/>
            <a:chExt cx="5162438" cy="3097037"/>
          </a:xfrm>
        </p:grpSpPr>
        <p:sp>
          <p:nvSpPr>
            <p:cNvPr id="11" name="平行四边形 10"/>
            <p:cNvSpPr/>
            <p:nvPr/>
          </p:nvSpPr>
          <p:spPr>
            <a:xfrm>
              <a:off x="2478302" y="2570325"/>
              <a:ext cx="4234249" cy="972065"/>
            </a:xfrm>
            <a:prstGeom prst="parallelogram">
              <a:avLst>
                <a:gd name="adj" fmla="val 131362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" name="平行四边形 3"/>
            <p:cNvSpPr/>
            <p:nvPr/>
          </p:nvSpPr>
          <p:spPr>
            <a:xfrm>
              <a:off x="2416056" y="1825625"/>
              <a:ext cx="4234249" cy="972065"/>
            </a:xfrm>
            <a:prstGeom prst="parallelogram">
              <a:avLst>
                <a:gd name="adj" fmla="val 131362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" name="直接箭头连接符 5"/>
            <p:cNvCxnSpPr/>
            <p:nvPr/>
          </p:nvCxnSpPr>
          <p:spPr>
            <a:xfrm flipH="1">
              <a:off x="4300142" y="1153297"/>
              <a:ext cx="295284" cy="309703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平行四边形 7"/>
            <p:cNvSpPr/>
            <p:nvPr/>
          </p:nvSpPr>
          <p:spPr>
            <a:xfrm>
              <a:off x="3405884" y="2652298"/>
              <a:ext cx="1046205" cy="493106"/>
            </a:xfrm>
            <a:prstGeom prst="parallelogram">
              <a:avLst>
                <a:gd name="adj" fmla="val 103835"/>
              </a:avLst>
            </a:prstGeom>
            <a:solidFill>
              <a:srgbClr val="00B05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 smtClean="0"/>
                <a:t>FEE#0</a:t>
              </a:r>
              <a:endParaRPr lang="zh-CN" altLang="en-US" sz="1200" dirty="0"/>
            </a:p>
          </p:txBody>
        </p:sp>
        <p:sp>
          <p:nvSpPr>
            <p:cNvPr id="15" name="平行四边形 14"/>
            <p:cNvSpPr/>
            <p:nvPr/>
          </p:nvSpPr>
          <p:spPr>
            <a:xfrm>
              <a:off x="3318100" y="3457434"/>
              <a:ext cx="1046205" cy="493106"/>
            </a:xfrm>
            <a:prstGeom prst="parallelogram">
              <a:avLst>
                <a:gd name="adj" fmla="val 103835"/>
              </a:avLst>
            </a:prstGeom>
            <a:solidFill>
              <a:srgbClr val="00B05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 smtClean="0"/>
                <a:t>FEE#2</a:t>
              </a:r>
              <a:endParaRPr lang="zh-CN" altLang="en-US" sz="1200" dirty="0"/>
            </a:p>
          </p:txBody>
        </p:sp>
        <p:sp>
          <p:nvSpPr>
            <p:cNvPr id="21" name="平行四边形 20"/>
            <p:cNvSpPr/>
            <p:nvPr/>
          </p:nvSpPr>
          <p:spPr>
            <a:xfrm>
              <a:off x="5679989" y="2142566"/>
              <a:ext cx="1231557" cy="286162"/>
            </a:xfrm>
            <a:prstGeom prst="parallelogram">
              <a:avLst>
                <a:gd name="adj" fmla="val 137537"/>
              </a:avLst>
            </a:prstGeom>
            <a:solidFill>
              <a:srgbClr val="00B05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 smtClean="0"/>
                <a:t>FEE#1</a:t>
              </a:r>
              <a:endParaRPr lang="zh-CN" altLang="en-US" sz="1600" dirty="0"/>
            </a:p>
          </p:txBody>
        </p:sp>
        <p:sp>
          <p:nvSpPr>
            <p:cNvPr id="22" name="平行四边形 21"/>
            <p:cNvSpPr/>
            <p:nvPr/>
          </p:nvSpPr>
          <p:spPr>
            <a:xfrm>
              <a:off x="5758249" y="2913276"/>
              <a:ext cx="1231557" cy="286162"/>
            </a:xfrm>
            <a:prstGeom prst="parallelogram">
              <a:avLst>
                <a:gd name="adj" fmla="val 137537"/>
              </a:avLst>
            </a:prstGeom>
            <a:solidFill>
              <a:srgbClr val="00B05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 smtClean="0"/>
                <a:t>FEE#3</a:t>
              </a:r>
              <a:endParaRPr lang="zh-CN" altLang="en-US" sz="1600" dirty="0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2793194" y="2471746"/>
              <a:ext cx="8659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</a:rPr>
                <a:t>BCID#0</a:t>
              </a:r>
            </a:p>
            <a:p>
              <a:r>
                <a:rPr lang="en-US" altLang="zh-CN" dirty="0" smtClean="0">
                  <a:solidFill>
                    <a:srgbClr val="FF0000"/>
                  </a:solidFill>
                </a:rPr>
                <a:t>TDO#0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6712551" y="1893460"/>
              <a:ext cx="8659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</a:rPr>
                <a:t>BCID#1</a:t>
              </a:r>
            </a:p>
            <a:p>
              <a:r>
                <a:rPr lang="en-US" altLang="zh-CN" dirty="0" smtClean="0">
                  <a:solidFill>
                    <a:srgbClr val="FF0000"/>
                  </a:solidFill>
                </a:rPr>
                <a:t>TDO#1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2608260" y="3604003"/>
              <a:ext cx="8659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</a:rPr>
                <a:t>BCID#2</a:t>
              </a:r>
            </a:p>
            <a:p>
              <a:r>
                <a:rPr lang="en-US" altLang="zh-CN" dirty="0" smtClean="0">
                  <a:solidFill>
                    <a:srgbClr val="FF0000"/>
                  </a:solidFill>
                </a:rPr>
                <a:t>TDO#2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666" y="1994098"/>
            <a:ext cx="3625559" cy="161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71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PPT内页副本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252"/>
            <a:ext cx="9144000" cy="68595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标题 3"/>
          <p:cNvSpPr txBox="1">
            <a:spLocks/>
          </p:cNvSpPr>
          <p:nvPr/>
        </p:nvSpPr>
        <p:spPr bwMode="auto">
          <a:xfrm>
            <a:off x="0" y="247802"/>
            <a:ext cx="556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zh-CN" altLang="en-US" sz="4400" b="1" dirty="0" smtClean="0">
                <a:latin typeface="+mj-ea"/>
                <a:ea typeface="+mj-ea"/>
              </a:rPr>
              <a:t>束流测试：</a:t>
            </a:r>
            <a:r>
              <a:rPr lang="zh-CN" altLang="en-US" sz="4400" b="1" dirty="0" smtClean="0">
                <a:latin typeface="+mj-ea"/>
                <a:ea typeface="+mj-ea"/>
              </a:rPr>
              <a:t>时间测量</a:t>
            </a:r>
            <a:endParaRPr lang="zh-CN" altLang="en-US" sz="4400" b="1" dirty="0" smtClean="0">
              <a:latin typeface="+mj-ea"/>
              <a:ea typeface="+mj-ea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643" y="1382812"/>
            <a:ext cx="4455025" cy="3338963"/>
          </a:xfrm>
          <a:prstGeom prst="rect">
            <a:avLst/>
          </a:prstGeom>
        </p:spPr>
      </p:pic>
      <p:pic>
        <p:nvPicPr>
          <p:cNvPr id="9" name="内容占位符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8467"/>
            <a:ext cx="4656311" cy="3360463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矩形 1"/>
              <p:cNvSpPr/>
              <p:nvPr/>
            </p:nvSpPr>
            <p:spPr>
              <a:xfrm>
                <a:off x="327804" y="5149046"/>
                <a:ext cx="8410754" cy="15971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400" dirty="0" smtClean="0"/>
                  <a:t>同一层探测器的两个维</a:t>
                </a:r>
                <a:r>
                  <a:rPr lang="zh-CN" altLang="en-US" sz="2400" dirty="0" smtClean="0"/>
                  <a:t>度，</a:t>
                </a:r>
                <a:r>
                  <a:rPr lang="en-US" altLang="zh-CN" sz="2400" dirty="0" smtClean="0"/>
                  <a:t>VMM</a:t>
                </a:r>
                <a:r>
                  <a:rPr lang="zh-CN" altLang="en-US" sz="2400" dirty="0" smtClean="0"/>
                  <a:t>测得时间差分布如左图，其时间</a:t>
                </a:r>
                <a:r>
                  <a:rPr lang="zh-CN" altLang="en-US" sz="2400" dirty="0"/>
                  <a:t>分辨</a:t>
                </a:r>
                <a:r>
                  <a:rPr lang="el-GR" altLang="zh-CN" sz="2400" dirty="0" smtClean="0"/>
                  <a:t>σ</a:t>
                </a:r>
                <a:r>
                  <a:rPr lang="en-US" altLang="zh-CN" sz="2400" dirty="0" smtClean="0"/>
                  <a:t>=7.6ns</a:t>
                </a:r>
                <a:endParaRPr lang="en-US" altLang="zh-CN" sz="2400" dirty="0"/>
              </a:p>
              <a:p>
                <a:r>
                  <a:rPr lang="zh-CN" altLang="en-US" sz="2400" dirty="0" smtClean="0"/>
                  <a:t>不同层探测器的相同维</a:t>
                </a:r>
                <a:r>
                  <a:rPr lang="zh-CN" altLang="en-US" sz="2400" dirty="0" smtClean="0"/>
                  <a:t>度，</a:t>
                </a:r>
                <a:r>
                  <a:rPr lang="en-US" altLang="zh-CN" sz="2400" dirty="0" smtClean="0"/>
                  <a:t>VMM</a:t>
                </a:r>
                <a:r>
                  <a:rPr lang="zh-CN" altLang="en-US" sz="2400" dirty="0" smtClean="0"/>
                  <a:t>测得时间差分布如右图，</a:t>
                </a:r>
                <a:r>
                  <a:rPr lang="zh-CN" altLang="en-US" sz="2400" dirty="0"/>
                  <a:t>其时间分辨</a:t>
                </a:r>
                <a:r>
                  <a:rPr lang="el-GR" altLang="zh-CN" sz="2400" dirty="0"/>
                  <a:t>σ</a:t>
                </a:r>
                <a:r>
                  <a:rPr lang="en-US" altLang="zh-CN" sz="2400" dirty="0"/>
                  <a:t>/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√2</m:t>
                    </m:r>
                  </m:oMath>
                </a14:m>
                <a:r>
                  <a:rPr lang="en-US" altLang="zh-CN" sz="2400" dirty="0" smtClean="0"/>
                  <a:t>=18.</a:t>
                </a:r>
                <a:r>
                  <a:rPr lang="en-US" altLang="zh-CN" sz="2400" dirty="0"/>
                  <a:t>4ns</a:t>
                </a:r>
                <a:endParaRPr lang="en-US" altLang="zh-CN" sz="2400" dirty="0" smtClean="0"/>
              </a:p>
            </p:txBody>
          </p:sp>
        </mc:Choice>
        <mc:Fallback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804" y="5149046"/>
                <a:ext cx="8410754" cy="1597169"/>
              </a:xfrm>
              <a:prstGeom prst="rect">
                <a:avLst/>
              </a:prstGeom>
              <a:blipFill rotWithShape="0">
                <a:blip r:embed="rId5"/>
                <a:stretch>
                  <a:fillRect l="-1160" t="-4580" b="-80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945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PPT内页副本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标题 3"/>
          <p:cNvSpPr txBox="1">
            <a:spLocks/>
          </p:cNvSpPr>
          <p:nvPr/>
        </p:nvSpPr>
        <p:spPr bwMode="auto">
          <a:xfrm>
            <a:off x="-2081156" y="236913"/>
            <a:ext cx="652015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zh-CN" altLang="en-US" sz="4800" b="1" dirty="0">
                <a:latin typeface="+mj-ea"/>
                <a:ea typeface="+mj-ea"/>
              </a:rPr>
              <a:t>总结</a:t>
            </a:r>
            <a:endParaRPr lang="zh-CN" altLang="en-US" sz="48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8" name="Rectangle 10"/>
          <p:cNvSpPr txBox="1">
            <a:spLocks noChangeArrowheads="1"/>
          </p:cNvSpPr>
          <p:nvPr/>
        </p:nvSpPr>
        <p:spPr>
          <a:xfrm>
            <a:off x="271848" y="2100649"/>
            <a:ext cx="8682681" cy="44896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altLang="zh-CN" dirty="0" smtClean="0"/>
              <a:t>1.</a:t>
            </a:r>
            <a:r>
              <a:rPr lang="zh-CN" altLang="en-US" dirty="0" smtClean="0"/>
              <a:t>实验室环境以及束流现场环境下，联调探测器噪声均满足</a:t>
            </a:r>
            <a:r>
              <a:rPr lang="en-US" altLang="zh-CN" dirty="0" smtClean="0"/>
              <a:t>&lt; 1fC</a:t>
            </a:r>
            <a:r>
              <a:rPr lang="zh-CN" altLang="en-US" dirty="0" smtClean="0"/>
              <a:t>要求。</a:t>
            </a:r>
            <a:endParaRPr lang="en-US" altLang="zh-CN" dirty="0" smtClean="0"/>
          </a:p>
          <a:p>
            <a:pPr marL="0" indent="0">
              <a:buFontTx/>
              <a:buNone/>
            </a:pPr>
            <a:endParaRPr lang="en-US" altLang="zh-CN" dirty="0" smtClean="0"/>
          </a:p>
          <a:p>
            <a:pPr marL="0" indent="0">
              <a:buFontTx/>
              <a:buNone/>
            </a:pPr>
            <a:r>
              <a:rPr lang="en-US" altLang="zh-CN" dirty="0" smtClean="0"/>
              <a:t>2.</a:t>
            </a:r>
            <a:r>
              <a:rPr lang="zh-CN" altLang="en-US" dirty="0" smtClean="0"/>
              <a:t>通过</a:t>
            </a:r>
            <a:r>
              <a:rPr lang="en-US" altLang="zh-CN" dirty="0" smtClean="0"/>
              <a:t>Fe55</a:t>
            </a:r>
            <a:r>
              <a:rPr lang="zh-CN" altLang="en-US" dirty="0" smtClean="0"/>
              <a:t>测试、宇宙线</a:t>
            </a:r>
            <a:r>
              <a:rPr lang="zh-CN" altLang="en-US" dirty="0" smtClean="0"/>
              <a:t>的</a:t>
            </a:r>
            <a:r>
              <a:rPr lang="zh-CN" altLang="en-US" dirty="0" smtClean="0"/>
              <a:t>测试以及束流测试，实现多层探测器事例</a:t>
            </a:r>
            <a:r>
              <a:rPr lang="zh-CN" altLang="en-US" dirty="0" smtClean="0"/>
              <a:t>的重建</a:t>
            </a:r>
            <a:r>
              <a:rPr lang="zh-CN" altLang="en-US" dirty="0" smtClean="0"/>
              <a:t>、击中图和能谱</a:t>
            </a:r>
            <a:r>
              <a:rPr lang="zh-CN" altLang="en-US" dirty="0" smtClean="0"/>
              <a:t>图的恢复</a:t>
            </a:r>
            <a:r>
              <a:rPr lang="zh-CN" altLang="en-US" dirty="0" smtClean="0"/>
              <a:t>、位置分辨和时间分辨等等，基于</a:t>
            </a:r>
            <a:r>
              <a:rPr lang="en-US" altLang="zh-CN" dirty="0" smtClean="0"/>
              <a:t>VMM</a:t>
            </a:r>
            <a:r>
              <a:rPr lang="zh-CN" altLang="en-US" dirty="0" smtClean="0"/>
              <a:t>的电子学</a:t>
            </a:r>
            <a:r>
              <a:rPr lang="zh-CN" altLang="en-US" dirty="0" smtClean="0"/>
              <a:t>功能</a:t>
            </a:r>
            <a:r>
              <a:rPr lang="zh-CN" altLang="en-US" dirty="0" smtClean="0"/>
              <a:t>上已全部实现，部分性能还需进一步的数据处理和修正。</a:t>
            </a:r>
            <a:endParaRPr lang="en-US" altLang="zh-CN" dirty="0" smtClean="0"/>
          </a:p>
          <a:p>
            <a:pPr marL="0" indent="0">
              <a:buFontTx/>
              <a:buNone/>
            </a:pP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04968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PPT内页副本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0"/>
          <p:cNvSpPr txBox="1">
            <a:spLocks noChangeArrowheads="1"/>
          </p:cNvSpPr>
          <p:nvPr/>
        </p:nvSpPr>
        <p:spPr>
          <a:xfrm>
            <a:off x="271848" y="3048000"/>
            <a:ext cx="8682681" cy="3542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zh-CN" altLang="en-US" sz="7200" dirty="0" smtClean="0"/>
              <a:t>谢谢大家</a:t>
            </a:r>
            <a:r>
              <a:rPr lang="en-US" altLang="zh-CN" sz="7200" dirty="0" smtClean="0"/>
              <a:t>!</a:t>
            </a:r>
            <a:endParaRPr lang="en-US" altLang="zh-CN" sz="7200" dirty="0" smtClean="0"/>
          </a:p>
        </p:txBody>
      </p:sp>
    </p:spTree>
    <p:extLst>
      <p:ext uri="{BB962C8B-B14F-4D97-AF65-F5344CB8AC3E}">
        <p14:creationId xmlns:p14="http://schemas.microsoft.com/office/powerpoint/2010/main" val="349397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PPT内页副本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标题 3"/>
          <p:cNvSpPr txBox="1">
            <a:spLocks/>
          </p:cNvSpPr>
          <p:nvPr/>
        </p:nvSpPr>
        <p:spPr bwMode="auto">
          <a:xfrm>
            <a:off x="-435236" y="228600"/>
            <a:ext cx="652015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zh-CN" sz="4800" b="1" dirty="0" smtClean="0">
                <a:latin typeface="+mj-ea"/>
                <a:ea typeface="+mj-ea"/>
              </a:rPr>
              <a:t>PDO</a:t>
            </a:r>
            <a:r>
              <a:rPr lang="zh-CN" altLang="en-US" sz="4800" b="1" dirty="0" smtClean="0">
                <a:latin typeface="+mj-ea"/>
                <a:ea typeface="+mj-ea"/>
              </a:rPr>
              <a:t>（</a:t>
            </a:r>
            <a:r>
              <a:rPr lang="en-US" altLang="zh-CN" sz="4800" b="1" dirty="0" smtClean="0">
                <a:latin typeface="+mj-ea"/>
                <a:ea typeface="+mj-ea"/>
              </a:rPr>
              <a:t>ADC</a:t>
            </a:r>
            <a:r>
              <a:rPr lang="zh-CN" altLang="en-US" sz="4800" b="1" dirty="0" smtClean="0">
                <a:latin typeface="+mj-ea"/>
                <a:ea typeface="+mj-ea"/>
              </a:rPr>
              <a:t>）精度</a:t>
            </a:r>
            <a:endParaRPr lang="zh-CN" altLang="en-US" sz="48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8" name="Rectangle 10"/>
          <p:cNvSpPr txBox="1">
            <a:spLocks noChangeArrowheads="1"/>
          </p:cNvSpPr>
          <p:nvPr/>
        </p:nvSpPr>
        <p:spPr>
          <a:xfrm>
            <a:off x="0" y="5804071"/>
            <a:ext cx="9144000" cy="1053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zh-CN" altLang="en-US" dirty="0" smtClean="0"/>
              <a:t>前端板接收单一幅度的测试脉冲，测得幅度分布图如上图</a:t>
            </a:r>
            <a:endParaRPr lang="en-US" altLang="zh-CN" dirty="0" smtClean="0"/>
          </a:p>
          <a:p>
            <a:pPr marL="0" indent="0">
              <a:buFontTx/>
              <a:buNone/>
            </a:pPr>
            <a:r>
              <a:rPr lang="zh-CN" altLang="en-US" dirty="0" smtClean="0"/>
              <a:t>其分辨率</a:t>
            </a:r>
            <a:r>
              <a:rPr lang="en-US" altLang="zh-CN" dirty="0" smtClean="0"/>
              <a:t>&lt;0.4mV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791" y="1127398"/>
            <a:ext cx="6292734" cy="423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45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PPT内页副本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标题 3"/>
          <p:cNvSpPr txBox="1">
            <a:spLocks/>
          </p:cNvSpPr>
          <p:nvPr/>
        </p:nvSpPr>
        <p:spPr bwMode="auto">
          <a:xfrm>
            <a:off x="-263419" y="243473"/>
            <a:ext cx="556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zh-CN" sz="4400" b="1" dirty="0" smtClean="0">
                <a:latin typeface="+mj-ea"/>
                <a:ea typeface="+mj-ea"/>
              </a:rPr>
              <a:t>MicroMegas</a:t>
            </a:r>
            <a:r>
              <a:rPr lang="zh-CN" altLang="en-US" sz="4400" b="1" dirty="0" smtClean="0">
                <a:latin typeface="+mj-ea"/>
                <a:ea typeface="+mj-ea"/>
              </a:rPr>
              <a:t>探测器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56479" y="1480043"/>
            <a:ext cx="40975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微网格气体探测器（</a:t>
            </a:r>
            <a:r>
              <a:rPr lang="en-US" altLang="zh-CN" sz="2000" dirty="0" smtClean="0"/>
              <a:t>Micro Mesh Gaseous structure</a:t>
            </a:r>
            <a:r>
              <a:rPr lang="zh-CN" altLang="en-US" sz="2000" dirty="0" smtClean="0"/>
              <a:t>，简称</a:t>
            </a:r>
            <a:r>
              <a:rPr lang="en-US" altLang="zh-CN" sz="2000" dirty="0" smtClean="0"/>
              <a:t>MicroMegas</a:t>
            </a:r>
            <a:r>
              <a:rPr lang="zh-CN" altLang="en-US" sz="2000" dirty="0" smtClean="0"/>
              <a:t>）是一种微结构气体探测器，具有高位置分辨、高时间分辨、高计数率和抗辐照等优点，常应用于高能物理实验（如</a:t>
            </a:r>
            <a:r>
              <a:rPr lang="en-US" altLang="zh-CN" sz="2000" dirty="0" smtClean="0"/>
              <a:t>ATLAS</a:t>
            </a:r>
            <a:r>
              <a:rPr lang="zh-CN" altLang="en-US" sz="2000" dirty="0" smtClean="0"/>
              <a:t>）中的径迹测量和时间测量。</a:t>
            </a:r>
            <a:endParaRPr lang="zh-CN" altLang="en-US" sz="20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784" y="1213147"/>
            <a:ext cx="4390874" cy="3322427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56479" y="4598937"/>
            <a:ext cx="85079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由中国科学技术大学研制的</a:t>
            </a:r>
            <a:r>
              <a:rPr lang="en-US" altLang="zh-CN" sz="2000" dirty="0" smtClean="0"/>
              <a:t>MicroMegas</a:t>
            </a:r>
            <a:r>
              <a:rPr lang="zh-CN" altLang="en-US" sz="2000" dirty="0" smtClean="0"/>
              <a:t>探测器，需要一套相应的电子学系统，并对电子学系统提出了较高的要求：</a:t>
            </a:r>
            <a:endParaRPr lang="en-US" altLang="zh-CN" sz="2000" dirty="0" smtClean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2000" dirty="0" smtClean="0"/>
              <a:t>噪声 </a:t>
            </a:r>
            <a:r>
              <a:rPr lang="en-US" altLang="zh-CN" sz="2000" dirty="0" smtClean="0"/>
              <a:t>&lt; 1fC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2000" dirty="0" smtClean="0"/>
              <a:t>电子学时间分辨 </a:t>
            </a:r>
            <a:r>
              <a:rPr lang="en-US" altLang="zh-CN" sz="2000" dirty="0" smtClean="0"/>
              <a:t>&lt; 1ns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2000" dirty="0" smtClean="0"/>
              <a:t>支持扩展至</a:t>
            </a:r>
            <a:r>
              <a:rPr lang="en-US" altLang="zh-CN" sz="2000" dirty="0" smtClean="0"/>
              <a:t>4000</a:t>
            </a:r>
            <a:r>
              <a:rPr lang="zh-CN" altLang="en-US" sz="2000" dirty="0" smtClean="0"/>
              <a:t>通道读出</a:t>
            </a:r>
            <a:endParaRPr lang="en-US" altLang="zh-CN" sz="2000" dirty="0" smtClean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2000" dirty="0" smtClean="0"/>
              <a:t>高动态范围和高计数率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05761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PPT内页副本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标题 3"/>
          <p:cNvSpPr txBox="1">
            <a:spLocks/>
          </p:cNvSpPr>
          <p:nvPr/>
        </p:nvSpPr>
        <p:spPr bwMode="auto">
          <a:xfrm>
            <a:off x="-435236" y="228600"/>
            <a:ext cx="652015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zh-CN" sz="4000" b="1" dirty="0" smtClean="0">
                <a:latin typeface="+mj-ea"/>
                <a:ea typeface="+mj-ea"/>
              </a:rPr>
              <a:t>TDO</a:t>
            </a:r>
            <a:r>
              <a:rPr lang="zh-CN" altLang="en-US" sz="4000" b="1" dirty="0" smtClean="0">
                <a:latin typeface="+mj-ea"/>
                <a:ea typeface="+mj-ea"/>
              </a:rPr>
              <a:t>（时间细计数）精度</a:t>
            </a:r>
            <a:endParaRPr lang="zh-CN" altLang="en-US" sz="4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8" name="Rectangle 10"/>
          <p:cNvSpPr txBox="1">
            <a:spLocks noChangeArrowheads="1"/>
          </p:cNvSpPr>
          <p:nvPr/>
        </p:nvSpPr>
        <p:spPr>
          <a:xfrm>
            <a:off x="0" y="5950789"/>
            <a:ext cx="9144000" cy="907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zh-CN" altLang="en-US" dirty="0" smtClean="0"/>
              <a:t>前端板接收</a:t>
            </a:r>
            <a:r>
              <a:rPr lang="zh-CN" altLang="en-US" dirty="0" smtClean="0"/>
              <a:t>固定相位测试</a:t>
            </a:r>
            <a:r>
              <a:rPr lang="zh-CN" altLang="en-US" dirty="0" smtClean="0"/>
              <a:t>脉冲，测得时间分布图如上图。</a:t>
            </a:r>
            <a:r>
              <a:rPr lang="en-US" altLang="zh-CN" dirty="0" smtClean="0"/>
              <a:t> σ=0.65Channel</a:t>
            </a:r>
            <a:r>
              <a:rPr lang="zh-CN" altLang="en-US" dirty="0" smtClean="0"/>
              <a:t>，折合</a:t>
            </a:r>
            <a:r>
              <a:rPr lang="zh-CN" altLang="en-US" dirty="0" smtClean="0"/>
              <a:t>时间分辨率约</a:t>
            </a:r>
            <a:r>
              <a:rPr lang="en-US" altLang="zh-CN" dirty="0" smtClean="0"/>
              <a:t>0.26ns</a:t>
            </a:r>
            <a:r>
              <a:rPr lang="zh-CN" altLang="en-US" dirty="0" smtClean="0"/>
              <a:t>。</a:t>
            </a:r>
            <a:endParaRPr lang="en-US" altLang="zh-CN" dirty="0" smtClean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330" y="1155806"/>
            <a:ext cx="6386568" cy="43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12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PPT内页副本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0"/>
          <p:cNvSpPr txBox="1">
            <a:spLocks noChangeArrowheads="1"/>
          </p:cNvSpPr>
          <p:nvPr/>
        </p:nvSpPr>
        <p:spPr>
          <a:xfrm>
            <a:off x="172528" y="5328457"/>
            <a:ext cx="8971472" cy="1544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altLang="zh-CN" dirty="0" smtClean="0"/>
              <a:t>FEE</a:t>
            </a:r>
            <a:r>
              <a:rPr lang="zh-CN" altLang="en-US" dirty="0" smtClean="0"/>
              <a:t>板</a:t>
            </a:r>
            <a:r>
              <a:rPr lang="en-US" altLang="zh-CN" dirty="0" smtClean="0"/>
              <a:t>3D</a:t>
            </a:r>
            <a:r>
              <a:rPr lang="zh-CN" altLang="en-US" dirty="0" smtClean="0"/>
              <a:t>打印支撑结构已</a:t>
            </a:r>
            <a:r>
              <a:rPr lang="zh-CN" altLang="en-US" dirty="0" smtClean="0"/>
              <a:t>在</a:t>
            </a:r>
            <a:r>
              <a:rPr lang="zh-CN" altLang="en-US" dirty="0" smtClean="0"/>
              <a:t>探测器上</a:t>
            </a:r>
            <a:r>
              <a:rPr lang="zh-CN" altLang="en-US" dirty="0" smtClean="0"/>
              <a:t>进行验证</a:t>
            </a:r>
            <a:r>
              <a:rPr lang="zh-CN" altLang="en-US" dirty="0" smtClean="0"/>
              <a:t>，同时支撑结构上还可适配</a:t>
            </a:r>
            <a:r>
              <a:rPr lang="en-US" altLang="zh-CN" dirty="0" smtClean="0"/>
              <a:t>5cm</a:t>
            </a:r>
            <a:r>
              <a:rPr lang="zh-CN" altLang="en-US" dirty="0" smtClean="0"/>
              <a:t>风扇，散热效果较好。</a:t>
            </a:r>
            <a:endParaRPr lang="en-US" altLang="zh-CN" dirty="0" smtClean="0"/>
          </a:p>
          <a:p>
            <a:pPr marL="0" indent="0">
              <a:buFontTx/>
              <a:buNone/>
            </a:pPr>
            <a:endParaRPr lang="en-US" altLang="zh-CN" dirty="0" smtClean="0"/>
          </a:p>
        </p:txBody>
      </p:sp>
      <p:sp>
        <p:nvSpPr>
          <p:cNvPr id="7" name="标题 3"/>
          <p:cNvSpPr txBox="1">
            <a:spLocks/>
          </p:cNvSpPr>
          <p:nvPr/>
        </p:nvSpPr>
        <p:spPr bwMode="auto">
          <a:xfrm>
            <a:off x="0" y="240603"/>
            <a:ext cx="564097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zh-CN" altLang="en-US" sz="3600" b="1" dirty="0" smtClean="0">
                <a:latin typeface="+mj-ea"/>
                <a:ea typeface="+mj-ea"/>
              </a:rPr>
              <a:t>备用：</a:t>
            </a:r>
            <a:r>
              <a:rPr lang="en-US" altLang="zh-CN" sz="3600" b="1" dirty="0" smtClean="0">
                <a:latin typeface="+mj-ea"/>
                <a:ea typeface="+mj-ea"/>
              </a:rPr>
              <a:t>3D</a:t>
            </a:r>
            <a:r>
              <a:rPr lang="zh-CN" altLang="en-US" sz="3600" b="1" dirty="0" smtClean="0">
                <a:latin typeface="+mj-ea"/>
                <a:ea typeface="+mj-ea"/>
              </a:rPr>
              <a:t>支撑结构</a:t>
            </a:r>
            <a:r>
              <a:rPr lang="zh-CN" altLang="en-US" sz="3600" b="1" dirty="0" smtClean="0">
                <a:latin typeface="+mj-ea"/>
                <a:ea typeface="+mj-ea"/>
              </a:rPr>
              <a:t>及散热</a:t>
            </a:r>
            <a:endParaRPr lang="zh-CN" altLang="en-US" sz="3600" b="1" dirty="0">
              <a:latin typeface="+mj-ea"/>
              <a:ea typeface="+mj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99062"/>
            <a:ext cx="3391593" cy="206312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976" y="3327163"/>
            <a:ext cx="2029722" cy="16395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5871" y="1130896"/>
            <a:ext cx="5571108" cy="350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94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PPT内页副本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0"/>
          <p:cNvSpPr txBox="1">
            <a:spLocks noChangeArrowheads="1"/>
          </p:cNvSpPr>
          <p:nvPr/>
        </p:nvSpPr>
        <p:spPr>
          <a:xfrm>
            <a:off x="0" y="5361710"/>
            <a:ext cx="9104318" cy="141017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zh-CN" altLang="en-US" sz="2600" dirty="0" smtClean="0"/>
              <a:t>图为</a:t>
            </a:r>
            <a:r>
              <a:rPr lang="zh-CN" altLang="en-US" sz="2600" dirty="0"/>
              <a:t>用</a:t>
            </a:r>
            <a:r>
              <a:rPr lang="zh-CN" altLang="en-US" sz="2600" dirty="0" smtClean="0"/>
              <a:t>信号源板测试</a:t>
            </a:r>
            <a:r>
              <a:rPr lang="zh-CN" altLang="en-US" sz="2600" dirty="0" smtClean="0"/>
              <a:t>时间分辨，</a:t>
            </a:r>
            <a:r>
              <a:rPr lang="zh-CN" altLang="en-US" sz="2600" dirty="0" smtClean="0"/>
              <a:t>信号源给</a:t>
            </a:r>
            <a:r>
              <a:rPr lang="zh-CN" altLang="en-US" sz="2600" dirty="0" smtClean="0"/>
              <a:t>出固定相位关系的触发信号（给</a:t>
            </a:r>
            <a:r>
              <a:rPr lang="en-US" altLang="zh-CN" sz="2600" dirty="0" smtClean="0"/>
              <a:t>DAQ</a:t>
            </a:r>
            <a:r>
              <a:rPr lang="zh-CN" altLang="en-US" sz="2600" dirty="0" smtClean="0"/>
              <a:t>）和电荷信号（给</a:t>
            </a:r>
            <a:r>
              <a:rPr lang="en-US" altLang="zh-CN" sz="2600" dirty="0" smtClean="0"/>
              <a:t>FEE</a:t>
            </a:r>
            <a:r>
              <a:rPr lang="zh-CN" altLang="en-US" sz="2600" dirty="0" smtClean="0"/>
              <a:t>），</a:t>
            </a:r>
            <a:r>
              <a:rPr lang="zh-CN" altLang="en-US" sz="2600" dirty="0" smtClean="0"/>
              <a:t>测</a:t>
            </a:r>
            <a:r>
              <a:rPr lang="zh-CN" altLang="en-US" sz="2600" dirty="0" smtClean="0"/>
              <a:t>得其相对</a:t>
            </a:r>
            <a:r>
              <a:rPr lang="zh-CN" altLang="en-US" sz="2600" dirty="0" smtClean="0"/>
              <a:t>时间差分布如右图，</a:t>
            </a:r>
            <a:r>
              <a:rPr lang="en-US" altLang="zh-CN" sz="2600" dirty="0" smtClean="0"/>
              <a:t>σ=0.49ns</a:t>
            </a:r>
            <a:r>
              <a:rPr lang="zh-CN" altLang="en-US" sz="2600" dirty="0" smtClean="0"/>
              <a:t>。</a:t>
            </a:r>
            <a:endParaRPr lang="en-US" altLang="zh-CN" sz="2600" dirty="0" smtClean="0"/>
          </a:p>
          <a:p>
            <a:pPr marL="0" indent="0">
              <a:buFontTx/>
              <a:buNone/>
            </a:pPr>
            <a:r>
              <a:rPr lang="zh-CN" altLang="en-US" sz="2600" dirty="0" smtClean="0"/>
              <a:t>信号源测试的结果基本反映了电子学的时间抖动。</a:t>
            </a:r>
            <a:endParaRPr lang="en-US" altLang="zh-CN" sz="2600" dirty="0" smtClean="0"/>
          </a:p>
          <a:p>
            <a:pPr marL="0" indent="0">
              <a:buFontTx/>
              <a:buNone/>
            </a:pPr>
            <a:endParaRPr lang="en-US" altLang="zh-CN" dirty="0" smtClean="0"/>
          </a:p>
        </p:txBody>
      </p:sp>
      <p:sp>
        <p:nvSpPr>
          <p:cNvPr id="7" name="标题 3"/>
          <p:cNvSpPr txBox="1">
            <a:spLocks/>
          </p:cNvSpPr>
          <p:nvPr/>
        </p:nvSpPr>
        <p:spPr bwMode="auto">
          <a:xfrm>
            <a:off x="98855" y="288301"/>
            <a:ext cx="538754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zh-CN" altLang="en-US" sz="4800" b="1" dirty="0" smtClean="0">
                <a:latin typeface="+mj-ea"/>
                <a:ea typeface="+mj-ea"/>
              </a:rPr>
              <a:t>备用：信号</a:t>
            </a:r>
            <a:r>
              <a:rPr lang="zh-CN" altLang="en-US" sz="4800" b="1" dirty="0">
                <a:latin typeface="+mj-ea"/>
                <a:ea typeface="+mj-ea"/>
              </a:rPr>
              <a:t>源</a:t>
            </a:r>
            <a:r>
              <a:rPr lang="zh-CN" altLang="en-US" sz="4800" b="1" dirty="0" smtClean="0">
                <a:latin typeface="+mj-ea"/>
                <a:ea typeface="+mj-ea"/>
              </a:rPr>
              <a:t>测试</a:t>
            </a:r>
            <a:endParaRPr lang="zh-CN" altLang="en-US" sz="48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231" y="3026763"/>
            <a:ext cx="3113262" cy="23349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8298"/>
            <a:ext cx="2747021" cy="274702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818" y="1317411"/>
            <a:ext cx="4759856" cy="341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88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PPT内页副本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标题 3"/>
          <p:cNvSpPr txBox="1">
            <a:spLocks/>
          </p:cNvSpPr>
          <p:nvPr/>
        </p:nvSpPr>
        <p:spPr bwMode="auto">
          <a:xfrm>
            <a:off x="-1" y="243473"/>
            <a:ext cx="549463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zh-CN" altLang="en-US" sz="4400" b="1" dirty="0" smtClean="0">
                <a:latin typeface="+mj-ea"/>
                <a:ea typeface="+mj-ea"/>
              </a:rPr>
              <a:t>备用：束流测试现场</a:t>
            </a:r>
            <a:endParaRPr lang="zh-CN" altLang="en-US" sz="4400" b="1" dirty="0" smtClean="0">
              <a:latin typeface="+mj-ea"/>
              <a:ea typeface="+mj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990" y="2251493"/>
            <a:ext cx="6142010" cy="460650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974"/>
            <a:ext cx="4121270" cy="549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30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PPT内页副本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标题 3"/>
          <p:cNvSpPr txBox="1">
            <a:spLocks/>
          </p:cNvSpPr>
          <p:nvPr/>
        </p:nvSpPr>
        <p:spPr bwMode="auto">
          <a:xfrm>
            <a:off x="120701" y="197880"/>
            <a:ext cx="3405724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zh-CN" sz="4400" b="1" dirty="0" smtClean="0">
                <a:latin typeface="+mj-ea"/>
                <a:ea typeface="+mj-ea"/>
              </a:rPr>
              <a:t>VMM3 </a:t>
            </a:r>
            <a:r>
              <a:rPr lang="zh-CN" altLang="en-US" sz="4400" b="1" dirty="0" smtClean="0">
                <a:latin typeface="+mj-ea"/>
                <a:ea typeface="+mj-ea"/>
              </a:rPr>
              <a:t>芯片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5570" y="3349516"/>
            <a:ext cx="4908430" cy="2886207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93219" y="2516134"/>
            <a:ext cx="445641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VMM3</a:t>
            </a:r>
            <a:r>
              <a:rPr lang="zh-CN" altLang="en-US" sz="2000" dirty="0" smtClean="0"/>
              <a:t>主要参数</a:t>
            </a:r>
            <a:endParaRPr lang="en-US" altLang="zh-CN" sz="2000" dirty="0" smtClean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2000" dirty="0" smtClean="0"/>
              <a:t>通道数：</a:t>
            </a:r>
            <a:r>
              <a:rPr lang="en-US" altLang="zh-CN" sz="2000" dirty="0" smtClean="0"/>
              <a:t>64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2000" dirty="0" smtClean="0"/>
              <a:t>动态范围：</a:t>
            </a:r>
            <a:r>
              <a:rPr lang="en-US" altLang="zh-CN" sz="2000" dirty="0" smtClean="0"/>
              <a:t>2pC</a:t>
            </a:r>
            <a:r>
              <a:rPr lang="zh-CN" altLang="en-US" sz="2000" dirty="0"/>
              <a:t>（</a:t>
            </a:r>
            <a:r>
              <a:rPr lang="en-US" altLang="zh-CN" sz="2000" dirty="0"/>
              <a:t>+/-</a:t>
            </a:r>
            <a:r>
              <a:rPr lang="zh-CN" altLang="en-US" sz="2000" dirty="0"/>
              <a:t>）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2000" dirty="0" smtClean="0"/>
              <a:t>成形时间</a:t>
            </a:r>
            <a:r>
              <a:rPr lang="zh-CN" altLang="en-US" sz="2000" dirty="0"/>
              <a:t>：</a:t>
            </a:r>
            <a:r>
              <a:rPr lang="en-US" altLang="zh-CN" sz="2000" dirty="0"/>
              <a:t>25ns/50ns/100ns/200ns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2000" dirty="0"/>
              <a:t>增益：</a:t>
            </a:r>
            <a:r>
              <a:rPr lang="en-US" altLang="zh-CN" sz="2000" dirty="0"/>
              <a:t>0.5mV/</a:t>
            </a:r>
            <a:r>
              <a:rPr lang="en-US" altLang="zh-CN" sz="2000" dirty="0" err="1"/>
              <a:t>fC</a:t>
            </a:r>
            <a:r>
              <a:rPr lang="zh-CN" altLang="en-US" sz="2000" dirty="0"/>
              <a:t>～</a:t>
            </a:r>
            <a:r>
              <a:rPr lang="en-US" altLang="zh-CN" sz="2000" dirty="0"/>
              <a:t>16mV/</a:t>
            </a:r>
            <a:r>
              <a:rPr lang="en-US" altLang="zh-CN" sz="2000" dirty="0" err="1"/>
              <a:t>fC</a:t>
            </a:r>
            <a:r>
              <a:rPr lang="zh-CN" altLang="en-US" sz="2000" dirty="0"/>
              <a:t>（</a:t>
            </a:r>
            <a:r>
              <a:rPr lang="en-US" altLang="zh-CN" sz="2000" dirty="0"/>
              <a:t>8</a:t>
            </a:r>
            <a:r>
              <a:rPr lang="zh-CN" altLang="en-US" sz="2000" dirty="0"/>
              <a:t>档可调）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2000" dirty="0" smtClean="0"/>
              <a:t>分辨率：</a:t>
            </a:r>
            <a:r>
              <a:rPr lang="en-US" altLang="zh-CN" sz="2000" dirty="0" smtClean="0"/>
              <a:t>&lt;</a:t>
            </a:r>
            <a:r>
              <a:rPr lang="en-US" altLang="zh-CN" sz="2000" dirty="0"/>
              <a:t>800e- @</a:t>
            </a:r>
            <a:r>
              <a:rPr lang="en-US" altLang="zh-CN" sz="2000" dirty="0" smtClean="0"/>
              <a:t>100ns</a:t>
            </a:r>
            <a:r>
              <a:rPr lang="zh-CN" altLang="en-US" sz="2000" dirty="0" smtClean="0"/>
              <a:t>成形时间</a:t>
            </a:r>
            <a:endParaRPr lang="zh-CN" altLang="en-US" sz="2000" dirty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FF0000"/>
                </a:solidFill>
              </a:rPr>
              <a:t>时间</a:t>
            </a:r>
            <a:r>
              <a:rPr lang="zh-CN" altLang="en-US" sz="2000" dirty="0" smtClean="0">
                <a:solidFill>
                  <a:srgbClr val="FF0000"/>
                </a:solidFill>
              </a:rPr>
              <a:t>分辨：</a:t>
            </a:r>
            <a:r>
              <a:rPr lang="en-US" altLang="zh-CN" sz="2000" dirty="0" smtClean="0">
                <a:solidFill>
                  <a:srgbClr val="FF0000"/>
                </a:solidFill>
              </a:rPr>
              <a:t>&lt;</a:t>
            </a:r>
            <a:r>
              <a:rPr lang="en-US" altLang="zh-CN" sz="2000" dirty="0">
                <a:solidFill>
                  <a:srgbClr val="FF0000"/>
                </a:solidFill>
              </a:rPr>
              <a:t>0.3ns @</a:t>
            </a:r>
            <a:r>
              <a:rPr lang="en-US" altLang="zh-CN" sz="2000" dirty="0" smtClean="0">
                <a:solidFill>
                  <a:srgbClr val="FF0000"/>
                </a:solidFill>
              </a:rPr>
              <a:t>25ns</a:t>
            </a:r>
            <a:r>
              <a:rPr lang="zh-CN" altLang="en-US" sz="2000" dirty="0" smtClean="0">
                <a:solidFill>
                  <a:srgbClr val="FF0000"/>
                </a:solidFill>
              </a:rPr>
              <a:t>成形时间</a:t>
            </a:r>
            <a:endParaRPr lang="zh-CN" altLang="en-US" sz="2000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solidFill>
                  <a:srgbClr val="FF0000"/>
                </a:solidFill>
              </a:rPr>
              <a:t>事例率：</a:t>
            </a:r>
            <a:r>
              <a:rPr lang="en-US" altLang="zh-CN" sz="2000" dirty="0" smtClean="0">
                <a:solidFill>
                  <a:srgbClr val="FF0000"/>
                </a:solidFill>
              </a:rPr>
              <a:t>4MHz</a:t>
            </a:r>
            <a:endParaRPr lang="en-US" altLang="zh-CN" sz="2000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2000" dirty="0"/>
              <a:t>事例窗口</a:t>
            </a:r>
            <a:r>
              <a:rPr lang="en-US" altLang="zh-CN" sz="2000" dirty="0" smtClean="0"/>
              <a:t>: 25ns</a:t>
            </a:r>
            <a:r>
              <a:rPr lang="zh-CN" altLang="en-US" sz="2000" dirty="0"/>
              <a:t>～</a:t>
            </a:r>
            <a:r>
              <a:rPr lang="en-US" altLang="zh-CN" sz="2000" dirty="0"/>
              <a:t>1600us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2000" dirty="0"/>
              <a:t>读出频率</a:t>
            </a:r>
            <a:r>
              <a:rPr lang="en-US" altLang="zh-CN" sz="2000" dirty="0" smtClean="0"/>
              <a:t>: 40MHz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2000" dirty="0" smtClean="0"/>
              <a:t>模拟和数字双输出</a:t>
            </a:r>
            <a:endParaRPr lang="en-US" altLang="zh-CN" sz="2000" dirty="0" smtClean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2000" dirty="0" smtClean="0"/>
              <a:t>抗辐照</a:t>
            </a:r>
            <a:endParaRPr lang="zh-CN" altLang="en-US" sz="20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9785" y="1249461"/>
            <a:ext cx="1890554" cy="1890554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93219" y="1534055"/>
            <a:ext cx="6518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VMM3</a:t>
            </a:r>
            <a:r>
              <a:rPr lang="zh-CN" altLang="en-US" sz="2000" dirty="0" smtClean="0"/>
              <a:t>是一种模拟前端</a:t>
            </a:r>
            <a:r>
              <a:rPr lang="en-US" altLang="zh-CN" sz="2000" dirty="0" smtClean="0"/>
              <a:t>ASIC</a:t>
            </a:r>
            <a:r>
              <a:rPr lang="zh-CN" altLang="en-US" sz="2000" dirty="0" smtClean="0"/>
              <a:t>芯片，已经应用于</a:t>
            </a:r>
            <a:r>
              <a:rPr lang="en-US" altLang="zh-CN" sz="2000" dirty="0" smtClean="0"/>
              <a:t>New Small Wheels</a:t>
            </a:r>
            <a:r>
              <a:rPr lang="zh-CN" altLang="en-US" sz="2000" dirty="0" smtClean="0"/>
              <a:t>升级项目中的</a:t>
            </a:r>
            <a:r>
              <a:rPr lang="en-US" altLang="zh-CN" sz="2000" dirty="0" smtClean="0"/>
              <a:t>MicroMegas</a:t>
            </a:r>
            <a:r>
              <a:rPr lang="zh-CN" altLang="en-US" sz="2000" dirty="0" smtClean="0"/>
              <a:t>探测器和</a:t>
            </a:r>
            <a:r>
              <a:rPr lang="en-US" altLang="zh-CN" sz="2000" dirty="0" smtClean="0"/>
              <a:t>STGC</a:t>
            </a:r>
            <a:r>
              <a:rPr lang="zh-CN" altLang="en-US" sz="2000" dirty="0" smtClean="0"/>
              <a:t>探测器。</a:t>
            </a:r>
            <a:endParaRPr lang="en-US" altLang="zh-CN" sz="2000" dirty="0" smtClean="0"/>
          </a:p>
        </p:txBody>
      </p:sp>
    </p:spTree>
    <p:extLst>
      <p:ext uri="{BB962C8B-B14F-4D97-AF65-F5344CB8AC3E}">
        <p14:creationId xmlns:p14="http://schemas.microsoft.com/office/powerpoint/2010/main" val="192849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PPT内页副本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标题 3"/>
          <p:cNvSpPr txBox="1">
            <a:spLocks/>
          </p:cNvSpPr>
          <p:nvPr/>
        </p:nvSpPr>
        <p:spPr bwMode="auto">
          <a:xfrm>
            <a:off x="-462598" y="220531"/>
            <a:ext cx="556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zh-CN" altLang="en-US" sz="4400" b="1" dirty="0" smtClean="0">
                <a:latin typeface="+mj-ea"/>
                <a:ea typeface="+mj-ea"/>
              </a:rPr>
              <a:t>电子学系统架构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266385" y="463719"/>
            <a:ext cx="2148356" cy="348206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390" y="4094324"/>
            <a:ext cx="4458274" cy="223356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120701" y="3689419"/>
            <a:ext cx="439600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电子学系统主要由</a:t>
            </a:r>
            <a:r>
              <a:rPr lang="en-US" altLang="zh-CN" sz="2000" dirty="0" smtClean="0"/>
              <a:t>FEE</a:t>
            </a:r>
            <a:r>
              <a:rPr lang="zh-CN" altLang="en-US" sz="2000" dirty="0" smtClean="0"/>
              <a:t>板和</a:t>
            </a:r>
            <a:r>
              <a:rPr lang="en-US" altLang="zh-CN" sz="2000" dirty="0" smtClean="0"/>
              <a:t>DAQ</a:t>
            </a:r>
            <a:r>
              <a:rPr lang="zh-CN" altLang="en-US" sz="2000" dirty="0" smtClean="0"/>
              <a:t>板组成</a:t>
            </a:r>
            <a:r>
              <a:rPr lang="zh-CN" altLang="en-US" sz="2000" dirty="0" smtClean="0"/>
              <a:t>。</a:t>
            </a:r>
            <a:endParaRPr lang="en-US" altLang="zh-CN" sz="2000" dirty="0" smtClean="0"/>
          </a:p>
          <a:p>
            <a:endParaRPr lang="en-US" altLang="zh-CN" sz="2000" dirty="0" smtClean="0"/>
          </a:p>
          <a:p>
            <a:r>
              <a:rPr lang="zh-CN" altLang="en-US" sz="2000" dirty="0" smtClean="0"/>
              <a:t>每</a:t>
            </a:r>
            <a:r>
              <a:rPr lang="zh-CN" altLang="en-US" sz="2000" dirty="0" smtClean="0"/>
              <a:t>块</a:t>
            </a:r>
            <a:r>
              <a:rPr lang="en-US" altLang="zh-CN" sz="2000" dirty="0" smtClean="0"/>
              <a:t>FEE</a:t>
            </a:r>
            <a:r>
              <a:rPr lang="zh-CN" altLang="en-US" sz="2000" dirty="0" smtClean="0"/>
              <a:t>板含</a:t>
            </a:r>
            <a:r>
              <a:rPr lang="en-US" altLang="zh-CN" sz="2000" dirty="0" smtClean="0"/>
              <a:t>2</a:t>
            </a:r>
            <a:r>
              <a:rPr lang="zh-CN" altLang="en-US" sz="2000" dirty="0" smtClean="0"/>
              <a:t>片</a:t>
            </a:r>
            <a:r>
              <a:rPr lang="en-US" altLang="zh-CN" sz="2000" dirty="0" smtClean="0"/>
              <a:t>VMM</a:t>
            </a:r>
            <a:r>
              <a:rPr lang="zh-CN" altLang="en-US" sz="2000" dirty="0" smtClean="0"/>
              <a:t>芯片，</a:t>
            </a:r>
            <a:r>
              <a:rPr lang="en-US" altLang="zh-CN" sz="2000" dirty="0" smtClean="0"/>
              <a:t>128</a:t>
            </a:r>
            <a:r>
              <a:rPr lang="zh-CN" altLang="en-US" sz="2000" dirty="0" smtClean="0"/>
              <a:t>路电子学通道，</a:t>
            </a:r>
            <a:r>
              <a:rPr lang="en-US" altLang="zh-CN" sz="2000" dirty="0" smtClean="0"/>
              <a:t>VMM</a:t>
            </a:r>
            <a:r>
              <a:rPr lang="zh-CN" altLang="en-US" sz="2000" dirty="0" smtClean="0"/>
              <a:t>完成</a:t>
            </a:r>
            <a:r>
              <a:rPr lang="zh-CN" altLang="en-US" sz="2000" dirty="0" smtClean="0"/>
              <a:t>电荷灵敏放大、成形、寻峰、</a:t>
            </a:r>
            <a:r>
              <a:rPr lang="en-US" altLang="zh-CN" sz="2000" dirty="0" smtClean="0"/>
              <a:t>TAC+ADC</a:t>
            </a:r>
            <a:r>
              <a:rPr lang="zh-CN" altLang="en-US" sz="2000" dirty="0" smtClean="0"/>
              <a:t>，</a:t>
            </a:r>
            <a:r>
              <a:rPr lang="en-US" altLang="zh-CN" sz="2000" dirty="0" smtClean="0"/>
              <a:t>FEE</a:t>
            </a:r>
            <a:r>
              <a:rPr lang="zh-CN" altLang="en-US" sz="2000" dirty="0" smtClean="0"/>
              <a:t>板通过</a:t>
            </a:r>
            <a:r>
              <a:rPr lang="en-US" altLang="zh-CN" sz="2000" dirty="0" smtClean="0"/>
              <a:t>HDMI</a:t>
            </a:r>
            <a:r>
              <a:rPr lang="zh-CN" altLang="en-US" sz="2000" dirty="0" smtClean="0"/>
              <a:t>口输出</a:t>
            </a:r>
            <a:r>
              <a:rPr lang="zh-CN" altLang="en-US" sz="2000" dirty="0" smtClean="0"/>
              <a:t>幅度、时间</a:t>
            </a:r>
            <a:r>
              <a:rPr lang="zh-CN" altLang="en-US" sz="2000" dirty="0" smtClean="0"/>
              <a:t>等数字信息。</a:t>
            </a:r>
            <a:endParaRPr lang="en-US" altLang="zh-CN" sz="2000" dirty="0" smtClean="0"/>
          </a:p>
          <a:p>
            <a:endParaRPr lang="en-US" altLang="zh-CN" sz="2000" dirty="0" smtClean="0"/>
          </a:p>
          <a:p>
            <a:r>
              <a:rPr lang="en-US" altLang="zh-CN" sz="2000" dirty="0"/>
              <a:t>DAQ</a:t>
            </a:r>
            <a:r>
              <a:rPr lang="zh-CN" altLang="en-US" sz="2000" dirty="0" smtClean="0"/>
              <a:t>板接收</a:t>
            </a:r>
            <a:r>
              <a:rPr lang="zh-CN" altLang="en-US" sz="2000" dirty="0"/>
              <a:t>外部触发和</a:t>
            </a:r>
            <a:r>
              <a:rPr lang="en-US" altLang="zh-CN" sz="2000" dirty="0"/>
              <a:t>8</a:t>
            </a:r>
            <a:r>
              <a:rPr lang="zh-CN" altLang="en-US" sz="2000" dirty="0"/>
              <a:t>块</a:t>
            </a:r>
            <a:r>
              <a:rPr lang="en-US" altLang="zh-CN" sz="2000" dirty="0"/>
              <a:t>FEE</a:t>
            </a:r>
            <a:r>
              <a:rPr lang="zh-CN" altLang="en-US" sz="2000" dirty="0" smtClean="0"/>
              <a:t>板</a:t>
            </a:r>
            <a:r>
              <a:rPr lang="en-US" altLang="zh-CN" sz="2000" dirty="0" smtClean="0"/>
              <a:t>1024</a:t>
            </a:r>
            <a:r>
              <a:rPr lang="zh-CN" altLang="en-US" sz="2000" dirty="0" smtClean="0"/>
              <a:t>路通道数据。并且</a:t>
            </a:r>
            <a:r>
              <a:rPr lang="en-US" altLang="zh-CN" sz="2000" dirty="0" smtClean="0"/>
              <a:t>DAQ</a:t>
            </a:r>
            <a:r>
              <a:rPr lang="zh-CN" altLang="en-US" sz="2000" dirty="0" smtClean="0"/>
              <a:t>板可级联</a:t>
            </a:r>
            <a:r>
              <a:rPr lang="en-US" altLang="zh-CN" sz="2000" dirty="0" smtClean="0"/>
              <a:t>4</a:t>
            </a:r>
            <a:r>
              <a:rPr lang="zh-CN" altLang="en-US" sz="2000" dirty="0" smtClean="0"/>
              <a:t>块或者更多实现</a:t>
            </a:r>
            <a:r>
              <a:rPr lang="en-US" altLang="zh-CN" sz="2000" dirty="0" smtClean="0"/>
              <a:t>&gt;4000</a:t>
            </a:r>
            <a:r>
              <a:rPr lang="zh-CN" altLang="en-US" sz="2000" dirty="0" smtClean="0"/>
              <a:t>电子学通道读出。</a:t>
            </a:r>
            <a:endParaRPr lang="en-US" altLang="zh-CN" sz="2000" dirty="0" smtClean="0"/>
          </a:p>
        </p:txBody>
      </p:sp>
      <p:sp>
        <p:nvSpPr>
          <p:cNvPr id="53" name="文本框 52"/>
          <p:cNvSpPr txBox="1"/>
          <p:nvPr/>
        </p:nvSpPr>
        <p:spPr>
          <a:xfrm>
            <a:off x="6131417" y="3253107"/>
            <a:ext cx="2528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FEE</a:t>
            </a:r>
            <a:r>
              <a:rPr lang="zh-CN" altLang="en-US" dirty="0" smtClean="0"/>
              <a:t>板（</a:t>
            </a:r>
            <a:r>
              <a:rPr lang="en-US" altLang="zh-CN" dirty="0" smtClean="0"/>
              <a:t>94mm</a:t>
            </a:r>
            <a:r>
              <a:rPr lang="zh-CN" altLang="en-US" dirty="0" smtClean="0"/>
              <a:t>*</a:t>
            </a:r>
            <a:r>
              <a:rPr lang="en-US" altLang="zh-CN" dirty="0" smtClean="0"/>
              <a:t>50mm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55" name="文本框 54"/>
          <p:cNvSpPr txBox="1"/>
          <p:nvPr/>
        </p:nvSpPr>
        <p:spPr>
          <a:xfrm>
            <a:off x="6430226" y="6320243"/>
            <a:ext cx="840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DAQ</a:t>
            </a:r>
            <a:r>
              <a:rPr lang="zh-CN" altLang="en-US" dirty="0" smtClean="0"/>
              <a:t>板</a:t>
            </a:r>
            <a:endParaRPr lang="zh-CN" altLang="en-US" dirty="0"/>
          </a:p>
        </p:txBody>
      </p:sp>
      <p:grpSp>
        <p:nvGrpSpPr>
          <p:cNvPr id="16" name="组合 15"/>
          <p:cNvGrpSpPr/>
          <p:nvPr/>
        </p:nvGrpSpPr>
        <p:grpSpPr>
          <a:xfrm>
            <a:off x="438061" y="1082777"/>
            <a:ext cx="4211363" cy="2685882"/>
            <a:chOff x="319177" y="1428918"/>
            <a:chExt cx="4211363" cy="2685882"/>
          </a:xfrm>
        </p:grpSpPr>
        <p:sp>
          <p:nvSpPr>
            <p:cNvPr id="3" name="矩形 2"/>
            <p:cNvSpPr/>
            <p:nvPr/>
          </p:nvSpPr>
          <p:spPr>
            <a:xfrm>
              <a:off x="319177" y="1805807"/>
              <a:ext cx="957532" cy="43994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 smtClean="0"/>
                <a:t>塑闪</a:t>
              </a:r>
              <a:r>
                <a:rPr lang="en-US" altLang="zh-CN" sz="1600" dirty="0" smtClean="0"/>
                <a:t>1</a:t>
              </a:r>
              <a:endParaRPr lang="zh-CN" altLang="en-US" sz="1600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319177" y="2533313"/>
              <a:ext cx="1233578" cy="47553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 smtClean="0"/>
                <a:t>MicroMegas</a:t>
              </a:r>
              <a:endParaRPr lang="zh-CN" altLang="en-US" sz="1600" dirty="0"/>
            </a:p>
          </p:txBody>
        </p:sp>
        <p:sp>
          <p:nvSpPr>
            <p:cNvPr id="9" name="矩形 8"/>
            <p:cNvSpPr/>
            <p:nvPr/>
          </p:nvSpPr>
          <p:spPr>
            <a:xfrm>
              <a:off x="319177" y="3328712"/>
              <a:ext cx="957532" cy="43994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 smtClean="0"/>
                <a:t>塑闪</a:t>
              </a:r>
              <a:r>
                <a:rPr lang="en-US" altLang="zh-CN" sz="1600" dirty="0" smtClean="0"/>
                <a:t>2</a:t>
              </a:r>
              <a:endParaRPr lang="zh-CN" altLang="en-US" sz="1600" dirty="0"/>
            </a:p>
          </p:txBody>
        </p:sp>
        <p:sp>
          <p:nvSpPr>
            <p:cNvPr id="11" name="矩形 10"/>
            <p:cNvSpPr/>
            <p:nvPr/>
          </p:nvSpPr>
          <p:spPr>
            <a:xfrm>
              <a:off x="1997196" y="2533313"/>
              <a:ext cx="957532" cy="43994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 smtClean="0"/>
                <a:t>FEE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1936901" y="3316410"/>
              <a:ext cx="1065181" cy="43994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 smtClean="0"/>
                <a:t>符合甄别</a:t>
              </a:r>
              <a:endParaRPr lang="en-US" altLang="zh-CN" sz="1600" dirty="0" smtClean="0"/>
            </a:p>
          </p:txBody>
        </p:sp>
        <p:cxnSp>
          <p:nvCxnSpPr>
            <p:cNvPr id="15" name="直接连接符 14"/>
            <p:cNvCxnSpPr/>
            <p:nvPr/>
          </p:nvCxnSpPr>
          <p:spPr>
            <a:xfrm flipH="1">
              <a:off x="577970" y="1526113"/>
              <a:ext cx="465826" cy="25886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箭头连接符 21"/>
            <p:cNvCxnSpPr>
              <a:endCxn id="11" idx="1"/>
            </p:cNvCxnSpPr>
            <p:nvPr/>
          </p:nvCxnSpPr>
          <p:spPr>
            <a:xfrm>
              <a:off x="1552755" y="2753286"/>
              <a:ext cx="444441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直接箭头连接符 23"/>
            <p:cNvCxnSpPr/>
            <p:nvPr/>
          </p:nvCxnSpPr>
          <p:spPr>
            <a:xfrm>
              <a:off x="1284173" y="3583966"/>
              <a:ext cx="65272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文本框 28"/>
            <p:cNvSpPr txBox="1"/>
            <p:nvPr/>
          </p:nvSpPr>
          <p:spPr>
            <a:xfrm>
              <a:off x="3199137" y="2474321"/>
              <a:ext cx="8002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 smtClean="0"/>
                <a:t>数字输出</a:t>
              </a:r>
              <a:endParaRPr lang="zh-CN" altLang="en-US" sz="1200" dirty="0"/>
            </a:p>
          </p:txBody>
        </p:sp>
        <p:cxnSp>
          <p:nvCxnSpPr>
            <p:cNvPr id="32" name="肘形连接符 31"/>
            <p:cNvCxnSpPr>
              <a:stCxn id="11" idx="3"/>
              <a:endCxn id="37" idx="0"/>
            </p:cNvCxnSpPr>
            <p:nvPr/>
          </p:nvCxnSpPr>
          <p:spPr>
            <a:xfrm>
              <a:off x="2954728" y="2753287"/>
              <a:ext cx="1097046" cy="554950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矩形 36"/>
            <p:cNvSpPr/>
            <p:nvPr/>
          </p:nvSpPr>
          <p:spPr>
            <a:xfrm>
              <a:off x="3573008" y="3308237"/>
              <a:ext cx="957532" cy="43994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 smtClean="0"/>
                <a:t>DAQ</a:t>
              </a:r>
            </a:p>
          </p:txBody>
        </p:sp>
        <p:cxnSp>
          <p:nvCxnSpPr>
            <p:cNvPr id="41" name="直接箭头连接符 40"/>
            <p:cNvCxnSpPr/>
            <p:nvPr/>
          </p:nvCxnSpPr>
          <p:spPr>
            <a:xfrm>
              <a:off x="3002082" y="3583966"/>
              <a:ext cx="53906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文本框 43"/>
            <p:cNvSpPr txBox="1"/>
            <p:nvPr/>
          </p:nvSpPr>
          <p:spPr>
            <a:xfrm>
              <a:off x="2954728" y="3324275"/>
              <a:ext cx="6463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 smtClean="0"/>
                <a:t>外触发</a:t>
              </a:r>
              <a:endParaRPr lang="zh-CN" altLang="en-US" sz="1200" dirty="0"/>
            </a:p>
          </p:txBody>
        </p:sp>
        <p:cxnSp>
          <p:nvCxnSpPr>
            <p:cNvPr id="47" name="直接箭头连接符 46"/>
            <p:cNvCxnSpPr/>
            <p:nvPr/>
          </p:nvCxnSpPr>
          <p:spPr>
            <a:xfrm flipV="1">
              <a:off x="4217502" y="2262431"/>
              <a:ext cx="0" cy="10165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矩形 47"/>
            <p:cNvSpPr/>
            <p:nvPr/>
          </p:nvSpPr>
          <p:spPr>
            <a:xfrm>
              <a:off x="3573008" y="1800385"/>
              <a:ext cx="957532" cy="43994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 smtClean="0"/>
                <a:t>上位机</a:t>
              </a:r>
              <a:endParaRPr lang="en-US" altLang="zh-CN" sz="1600" dirty="0" smtClean="0"/>
            </a:p>
          </p:txBody>
        </p:sp>
        <p:cxnSp>
          <p:nvCxnSpPr>
            <p:cNvPr id="49" name="肘形连接符 48"/>
            <p:cNvCxnSpPr>
              <a:stCxn id="3" idx="3"/>
              <a:endCxn id="13" idx="1"/>
            </p:cNvCxnSpPr>
            <p:nvPr/>
          </p:nvCxnSpPr>
          <p:spPr>
            <a:xfrm>
              <a:off x="1276709" y="2025781"/>
              <a:ext cx="660192" cy="1510603"/>
            </a:xfrm>
            <a:prstGeom prst="bentConnector3">
              <a:avLst>
                <a:gd name="adj1" fmla="val 63067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2" name="矩形 51"/>
            <p:cNvSpPr/>
            <p:nvPr/>
          </p:nvSpPr>
          <p:spPr>
            <a:xfrm>
              <a:off x="2088842" y="2622429"/>
              <a:ext cx="957532" cy="43994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 smtClean="0"/>
                <a:t>FEE</a:t>
              </a:r>
              <a:r>
                <a:rPr lang="zh-CN" altLang="en-US" sz="1600" dirty="0" smtClean="0"/>
                <a:t>*</a:t>
              </a:r>
              <a:r>
                <a:rPr lang="en-US" altLang="zh-CN" sz="1600" dirty="0" smtClean="0"/>
                <a:t>8</a:t>
              </a:r>
            </a:p>
          </p:txBody>
        </p:sp>
        <p:cxnSp>
          <p:nvCxnSpPr>
            <p:cNvPr id="6" name="肘形连接符 5"/>
            <p:cNvCxnSpPr/>
            <p:nvPr/>
          </p:nvCxnSpPr>
          <p:spPr>
            <a:xfrm rot="10800000">
              <a:off x="3046375" y="2866768"/>
              <a:ext cx="841885" cy="441468"/>
            </a:xfrm>
            <a:prstGeom prst="bentConnector3">
              <a:avLst>
                <a:gd name="adj1" fmla="val -7731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文本框 29"/>
            <p:cNvSpPr txBox="1"/>
            <p:nvPr/>
          </p:nvSpPr>
          <p:spPr>
            <a:xfrm>
              <a:off x="3199137" y="2862835"/>
              <a:ext cx="8002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 smtClean="0"/>
                <a:t>同步时钟</a:t>
              </a:r>
              <a:endParaRPr lang="zh-CN" altLang="en-US" sz="1200" dirty="0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974756" y="1428918"/>
              <a:ext cx="8002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 smtClean="0"/>
                <a:t>入射粒子</a:t>
              </a:r>
              <a:endParaRPr lang="zh-CN" alt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5141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PPT内页副本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标题 3"/>
          <p:cNvSpPr txBox="1">
            <a:spLocks/>
          </p:cNvSpPr>
          <p:nvPr/>
        </p:nvSpPr>
        <p:spPr bwMode="auto">
          <a:xfrm>
            <a:off x="-65903" y="231035"/>
            <a:ext cx="538754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zh-CN" altLang="en-US" sz="4800" b="1" dirty="0" smtClean="0">
                <a:latin typeface="+mj-ea"/>
                <a:ea typeface="+mj-ea"/>
              </a:rPr>
              <a:t>探测器联调结构</a:t>
            </a:r>
            <a:endParaRPr lang="zh-CN" altLang="en-US" sz="4800" b="1" dirty="0" smtClean="0">
              <a:latin typeface="+mj-ea"/>
              <a:ea typeface="+mj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35223" y="3505665"/>
            <a:ext cx="9589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FEE</a:t>
            </a:r>
            <a:r>
              <a:rPr lang="zh-CN" altLang="en-US" sz="24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板</a:t>
            </a:r>
            <a:endParaRPr lang="en-US" altLang="zh-CN" sz="2400" b="1" dirty="0" smtClean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4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X</a:t>
            </a:r>
            <a:r>
              <a:rPr lang="zh-CN" altLang="en-US" sz="24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维度</a:t>
            </a:r>
            <a:endParaRPr lang="zh-CN" altLang="en-US" sz="24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088364" y="2237038"/>
            <a:ext cx="9589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FEE</a:t>
            </a:r>
            <a:r>
              <a:rPr lang="zh-CN" altLang="en-US" sz="24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板</a:t>
            </a:r>
            <a:endParaRPr lang="en-US" altLang="zh-CN" sz="2400" b="1" dirty="0" smtClean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4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Y</a:t>
            </a:r>
            <a:r>
              <a:rPr lang="zh-CN" altLang="en-US" sz="24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维度</a:t>
            </a:r>
            <a:endParaRPr lang="zh-CN" altLang="en-US" sz="24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633" y="1076661"/>
            <a:ext cx="3460363" cy="5781339"/>
          </a:xfrm>
          <a:prstGeom prst="rect">
            <a:avLst/>
          </a:prstGeom>
        </p:spPr>
      </p:pic>
      <p:cxnSp>
        <p:nvCxnSpPr>
          <p:cNvPr id="5" name="直接箭头连接符 4"/>
          <p:cNvCxnSpPr/>
          <p:nvPr/>
        </p:nvCxnSpPr>
        <p:spPr>
          <a:xfrm flipV="1">
            <a:off x="2224216" y="2794407"/>
            <a:ext cx="1344346" cy="1126757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H="1" flipV="1">
            <a:off x="5689548" y="2520779"/>
            <a:ext cx="1398816" cy="1317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>
            <a:stCxn id="13" idx="3"/>
          </p:cNvCxnSpPr>
          <p:nvPr/>
        </p:nvCxnSpPr>
        <p:spPr>
          <a:xfrm>
            <a:off x="2493424" y="1756561"/>
            <a:ext cx="971142" cy="248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689999" y="1525728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塑闪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14" name="直接箭头连接符 13"/>
          <p:cNvCxnSpPr/>
          <p:nvPr/>
        </p:nvCxnSpPr>
        <p:spPr>
          <a:xfrm flipH="1">
            <a:off x="5689548" y="2652536"/>
            <a:ext cx="1398816" cy="6992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>
            <a:stCxn id="6" idx="1"/>
          </p:cNvCxnSpPr>
          <p:nvPr/>
        </p:nvCxnSpPr>
        <p:spPr>
          <a:xfrm flipH="1">
            <a:off x="5626443" y="2652537"/>
            <a:ext cx="1461921" cy="11780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6824441" y="5962712"/>
            <a:ext cx="960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DAQ</a:t>
            </a:r>
            <a:r>
              <a:rPr lang="zh-CN" altLang="en-US" sz="24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板</a:t>
            </a:r>
            <a:endParaRPr lang="en-US" altLang="zh-CN" sz="2400" b="1" dirty="0" smtClean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21" name="直接箭头连接符 20"/>
          <p:cNvCxnSpPr>
            <a:stCxn id="20" idx="1"/>
          </p:cNvCxnSpPr>
          <p:nvPr/>
        </p:nvCxnSpPr>
        <p:spPr>
          <a:xfrm flipH="1">
            <a:off x="5492036" y="6193545"/>
            <a:ext cx="1332405" cy="2831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 flipV="1">
            <a:off x="2224216" y="3748216"/>
            <a:ext cx="1409696" cy="172948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>
            <a:off x="2257245" y="3921164"/>
            <a:ext cx="1547109" cy="131852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>
            <a:stCxn id="13" idx="3"/>
          </p:cNvCxnSpPr>
          <p:nvPr/>
        </p:nvCxnSpPr>
        <p:spPr>
          <a:xfrm>
            <a:off x="2493424" y="1756561"/>
            <a:ext cx="898731" cy="159521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11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PPT内页副本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标题 3"/>
          <p:cNvSpPr txBox="1">
            <a:spLocks/>
          </p:cNvSpPr>
          <p:nvPr/>
        </p:nvSpPr>
        <p:spPr bwMode="auto">
          <a:xfrm>
            <a:off x="-677487" y="226219"/>
            <a:ext cx="556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zh-CN" altLang="en-US" sz="4400" b="1" dirty="0" smtClean="0">
                <a:solidFill>
                  <a:prstClr val="black"/>
                </a:solidFill>
                <a:latin typeface="宋体" panose="02010600030101010101" pitchFamily="2" charset="-122"/>
              </a:rPr>
              <a:t>电子学噪声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232852" y="5144112"/>
            <a:ext cx="8678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prstClr val="black"/>
                </a:solidFill>
              </a:rPr>
              <a:t>左图为电子学单板噪声，</a:t>
            </a:r>
            <a:r>
              <a:rPr lang="en-US" altLang="zh-CN" sz="2400" dirty="0" err="1" smtClean="0">
                <a:solidFill>
                  <a:prstClr val="black"/>
                </a:solidFill>
              </a:rPr>
              <a:t>Vrms</a:t>
            </a:r>
            <a:r>
              <a:rPr lang="en-US" altLang="zh-CN" sz="2400" dirty="0" smtClean="0">
                <a:solidFill>
                  <a:prstClr val="black"/>
                </a:solidFill>
              </a:rPr>
              <a:t>=580uV = 0.2fC</a:t>
            </a:r>
            <a:r>
              <a:rPr lang="zh-CN" altLang="en-US" sz="2400" dirty="0" smtClean="0">
                <a:solidFill>
                  <a:prstClr val="black"/>
                </a:solidFill>
              </a:rPr>
              <a:t>。</a:t>
            </a:r>
            <a:endParaRPr lang="en-US" altLang="zh-CN" sz="2400" dirty="0" smtClean="0">
              <a:solidFill>
                <a:prstClr val="black"/>
              </a:solidFill>
            </a:endParaRPr>
          </a:p>
          <a:p>
            <a:r>
              <a:rPr lang="zh-CN" altLang="en-US" sz="2400" dirty="0" smtClean="0">
                <a:solidFill>
                  <a:prstClr val="black"/>
                </a:solidFill>
              </a:rPr>
              <a:t>右图</a:t>
            </a:r>
            <a:r>
              <a:rPr lang="zh-CN" altLang="en-US" sz="2400" dirty="0" smtClean="0">
                <a:solidFill>
                  <a:prstClr val="black"/>
                </a:solidFill>
              </a:rPr>
              <a:t>为实验室环境下连接探测器后噪声，</a:t>
            </a:r>
            <a:r>
              <a:rPr lang="en-US" altLang="zh-CN" sz="2400" dirty="0" err="1" smtClean="0">
                <a:solidFill>
                  <a:prstClr val="black"/>
                </a:solidFill>
              </a:rPr>
              <a:t>Vrms</a:t>
            </a:r>
            <a:r>
              <a:rPr lang="en-US" altLang="zh-CN" sz="2400" dirty="0" smtClean="0">
                <a:solidFill>
                  <a:prstClr val="black"/>
                </a:solidFill>
              </a:rPr>
              <a:t>=1.6mV = 0.53fC</a:t>
            </a:r>
            <a:r>
              <a:rPr lang="zh-CN" altLang="en-US" sz="2400" dirty="0" smtClean="0">
                <a:solidFill>
                  <a:prstClr val="black"/>
                </a:solidFill>
              </a:rPr>
              <a:t>。</a:t>
            </a:r>
            <a:endParaRPr lang="en-US" altLang="zh-CN" sz="2400" dirty="0" smtClean="0">
              <a:solidFill>
                <a:prstClr val="black"/>
              </a:solidFill>
            </a:endParaRPr>
          </a:p>
        </p:txBody>
      </p:sp>
      <p:pic>
        <p:nvPicPr>
          <p:cNvPr id="9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8941"/>
            <a:ext cx="5361884" cy="3285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981" y="1208941"/>
            <a:ext cx="4818019" cy="329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87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PPT内页副本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标题 3"/>
          <p:cNvSpPr txBox="1">
            <a:spLocks/>
          </p:cNvSpPr>
          <p:nvPr/>
        </p:nvSpPr>
        <p:spPr bwMode="auto">
          <a:xfrm>
            <a:off x="-442137" y="246166"/>
            <a:ext cx="652015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zh-CN" sz="4800" b="1" dirty="0" smtClean="0">
                <a:latin typeface="+mj-ea"/>
                <a:ea typeface="+mj-ea"/>
              </a:rPr>
              <a:t>Fe55</a:t>
            </a:r>
            <a:r>
              <a:rPr lang="zh-CN" altLang="en-US" sz="4800" b="1" dirty="0" smtClean="0">
                <a:latin typeface="+mj-ea"/>
                <a:ea typeface="+mj-ea"/>
              </a:rPr>
              <a:t>一维通道</a:t>
            </a:r>
            <a:r>
              <a:rPr lang="zh-CN" altLang="en-US" sz="4800" b="1" dirty="0" smtClean="0">
                <a:latin typeface="+mj-ea"/>
                <a:ea typeface="+mj-ea"/>
              </a:rPr>
              <a:t>分布</a:t>
            </a:r>
            <a:endParaRPr lang="zh-CN" altLang="en-US" sz="48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8" name="Rectangle 10"/>
          <p:cNvSpPr txBox="1">
            <a:spLocks noChangeArrowheads="1"/>
          </p:cNvSpPr>
          <p:nvPr/>
        </p:nvSpPr>
        <p:spPr>
          <a:xfrm>
            <a:off x="0" y="5520906"/>
            <a:ext cx="9144000" cy="13370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altLang="zh-CN" dirty="0" smtClean="0"/>
              <a:t>X</a:t>
            </a:r>
            <a:r>
              <a:rPr lang="zh-CN" altLang="en-US" dirty="0" smtClean="0"/>
              <a:t>维度和</a:t>
            </a:r>
            <a:r>
              <a:rPr lang="en-US" altLang="zh-CN" dirty="0" smtClean="0"/>
              <a:t>Y</a:t>
            </a:r>
            <a:r>
              <a:rPr lang="zh-CN" altLang="en-US" dirty="0" smtClean="0"/>
              <a:t>维度分别的击中通道</a:t>
            </a:r>
            <a:r>
              <a:rPr lang="zh-CN" altLang="en-US" dirty="0" smtClean="0"/>
              <a:t>分布图如上图。</a:t>
            </a:r>
            <a:endParaRPr lang="en-US" altLang="zh-CN" dirty="0" smtClean="0"/>
          </a:p>
          <a:p>
            <a:pPr marL="0" indent="0">
              <a:buFontTx/>
              <a:buNone/>
            </a:pPr>
            <a:r>
              <a:rPr lang="zh-CN" altLang="en-US" dirty="0" smtClean="0"/>
              <a:t>半高</a:t>
            </a:r>
            <a:r>
              <a:rPr lang="zh-CN" altLang="en-US" dirty="0" smtClean="0"/>
              <a:t>宽</a:t>
            </a:r>
            <a:r>
              <a:rPr lang="en-US" altLang="zh-CN" dirty="0" smtClean="0"/>
              <a:t>~8mm</a:t>
            </a:r>
            <a:r>
              <a:rPr lang="zh-CN" altLang="en-US" dirty="0" smtClean="0"/>
              <a:t>。</a:t>
            </a:r>
            <a:endParaRPr lang="en-US" altLang="zh-CN" dirty="0" smtClean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6325"/>
            <a:ext cx="9144000" cy="386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4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PPT内页副本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0"/>
          <p:cNvSpPr txBox="1">
            <a:spLocks noChangeArrowheads="1"/>
          </p:cNvSpPr>
          <p:nvPr/>
        </p:nvSpPr>
        <p:spPr>
          <a:xfrm>
            <a:off x="428368" y="5260109"/>
            <a:ext cx="8180173" cy="125521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Tx/>
              <a:buNone/>
            </a:pPr>
            <a:r>
              <a:rPr lang="zh-CN" altLang="en-US" dirty="0" smtClean="0"/>
              <a:t>事例</a:t>
            </a:r>
            <a:r>
              <a:rPr lang="zh-CN" altLang="en-US" dirty="0" smtClean="0"/>
              <a:t>重建后的</a:t>
            </a:r>
            <a:r>
              <a:rPr lang="en-US" altLang="zh-CN" dirty="0" smtClean="0"/>
              <a:t>Fe55</a:t>
            </a:r>
            <a:r>
              <a:rPr lang="zh-CN" altLang="en-US" dirty="0" smtClean="0"/>
              <a:t>能谱分布图</a:t>
            </a:r>
            <a:r>
              <a:rPr lang="zh-CN" altLang="en-US" dirty="0" smtClean="0"/>
              <a:t>如左图，全能</a:t>
            </a:r>
            <a:r>
              <a:rPr lang="zh-CN" altLang="en-US" dirty="0" smtClean="0"/>
              <a:t>峰的能量分辨率</a:t>
            </a:r>
            <a:r>
              <a:rPr lang="zh-CN" altLang="en-US" dirty="0" smtClean="0"/>
              <a:t>为</a:t>
            </a:r>
            <a:r>
              <a:rPr lang="en-US" altLang="zh-CN" dirty="0" smtClean="0"/>
              <a:t>26.7</a:t>
            </a:r>
            <a:r>
              <a:rPr lang="en-US" altLang="zh-CN" dirty="0" smtClean="0"/>
              <a:t>%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0" indent="0">
              <a:lnSpc>
                <a:spcPct val="110000"/>
              </a:lnSpc>
              <a:buFontTx/>
              <a:buNone/>
            </a:pPr>
            <a:r>
              <a:rPr lang="zh-CN" altLang="en-US" dirty="0" smtClean="0"/>
              <a:t>其二维通道分布图右图。</a:t>
            </a:r>
            <a:endParaRPr lang="en-US" altLang="zh-CN" dirty="0" smtClean="0"/>
          </a:p>
        </p:txBody>
      </p:sp>
      <p:sp>
        <p:nvSpPr>
          <p:cNvPr id="9" name="标题 3"/>
          <p:cNvSpPr txBox="1">
            <a:spLocks/>
          </p:cNvSpPr>
          <p:nvPr/>
        </p:nvSpPr>
        <p:spPr bwMode="auto">
          <a:xfrm>
            <a:off x="-1078453" y="237208"/>
            <a:ext cx="652015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zh-CN" sz="4800" b="1" dirty="0" smtClean="0">
                <a:latin typeface="+mj-ea"/>
                <a:ea typeface="+mj-ea"/>
              </a:rPr>
              <a:t>Fe55</a:t>
            </a:r>
            <a:r>
              <a:rPr lang="zh-CN" altLang="en-US" sz="4800" b="1" dirty="0" smtClean="0">
                <a:latin typeface="+mj-ea"/>
                <a:ea typeface="+mj-ea"/>
              </a:rPr>
              <a:t>测试</a:t>
            </a:r>
            <a:endParaRPr lang="zh-CN" altLang="en-US" sz="48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30" y="1166827"/>
            <a:ext cx="5164092" cy="360564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859" y="1378420"/>
            <a:ext cx="3391703" cy="303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58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PPT内页副本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0"/>
          <p:cNvSpPr txBox="1">
            <a:spLocks noChangeArrowheads="1"/>
          </p:cNvSpPr>
          <p:nvPr/>
        </p:nvSpPr>
        <p:spPr>
          <a:xfrm>
            <a:off x="172528" y="5361709"/>
            <a:ext cx="8971472" cy="15111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zh-CN" altLang="en-US" sz="2400" dirty="0" smtClean="0"/>
              <a:t>宇宙线径</a:t>
            </a:r>
            <a:r>
              <a:rPr lang="zh-CN" altLang="en-US" sz="2400" dirty="0" smtClean="0"/>
              <a:t>迹</a:t>
            </a:r>
            <a:r>
              <a:rPr lang="zh-CN" altLang="en-US" sz="2400" dirty="0" smtClean="0"/>
              <a:t>恢复在</a:t>
            </a:r>
            <a:r>
              <a:rPr lang="en-US" altLang="zh-CN" sz="2400" dirty="0" smtClean="0"/>
              <a:t>Z</a:t>
            </a:r>
            <a:r>
              <a:rPr lang="zh-CN" altLang="en-US" sz="2400" dirty="0" smtClean="0"/>
              <a:t>方向的投影如上</a:t>
            </a:r>
            <a:r>
              <a:rPr lang="zh-CN" altLang="en-US" sz="2400" dirty="0" smtClean="0"/>
              <a:t>图。图</a:t>
            </a:r>
            <a:r>
              <a:rPr lang="zh-CN" altLang="en-US" sz="2400" dirty="0" smtClean="0"/>
              <a:t>中由</a:t>
            </a:r>
            <a:r>
              <a:rPr lang="zh-CN" altLang="en-US" sz="2400" dirty="0" smtClean="0"/>
              <a:t>三层探测器同</a:t>
            </a:r>
            <a:r>
              <a:rPr lang="zh-CN" altLang="en-US" sz="2400" dirty="0" smtClean="0"/>
              <a:t>一塑闪触发</a:t>
            </a:r>
            <a:r>
              <a:rPr lang="zh-CN" altLang="en-US" sz="2400" dirty="0" smtClean="0"/>
              <a:t>下同一</a:t>
            </a:r>
            <a:r>
              <a:rPr lang="zh-CN" altLang="en-US" sz="2400" dirty="0" smtClean="0"/>
              <a:t>事例的二维数据分析得到。宇宙线数据较少，暂不做性能分析。</a:t>
            </a:r>
            <a:endParaRPr lang="en-US" altLang="zh-CN" sz="2400" dirty="0" smtClean="0"/>
          </a:p>
          <a:p>
            <a:pPr marL="0" indent="0">
              <a:buFontTx/>
              <a:buNone/>
            </a:pPr>
            <a:endParaRPr lang="en-US" altLang="zh-CN" sz="2400" dirty="0" smtClean="0"/>
          </a:p>
        </p:txBody>
      </p:sp>
      <p:sp>
        <p:nvSpPr>
          <p:cNvPr id="7" name="标题 3"/>
          <p:cNvSpPr txBox="1">
            <a:spLocks/>
          </p:cNvSpPr>
          <p:nvPr/>
        </p:nvSpPr>
        <p:spPr bwMode="auto">
          <a:xfrm>
            <a:off x="-879173" y="240603"/>
            <a:ext cx="652015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zh-CN" altLang="en-US" sz="4800" b="1" dirty="0" smtClean="0">
                <a:latin typeface="+mj-ea"/>
                <a:ea typeface="+mj-ea"/>
              </a:rPr>
              <a:t>宇宙线测试</a:t>
            </a:r>
            <a:endParaRPr lang="zh-CN" altLang="en-US" sz="48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pic>
        <p:nvPicPr>
          <p:cNvPr id="6" name="内容占位符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294" y="1111781"/>
            <a:ext cx="4789392" cy="4249928"/>
          </a:xfrm>
        </p:spPr>
      </p:pic>
    </p:spTree>
    <p:extLst>
      <p:ext uri="{BB962C8B-B14F-4D97-AF65-F5344CB8AC3E}">
        <p14:creationId xmlns:p14="http://schemas.microsoft.com/office/powerpoint/2010/main" val="16839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2590</TotalTime>
  <Words>1099</Words>
  <Application>Microsoft Office PowerPoint</Application>
  <PresentationFormat>全屏显示(4:3)</PresentationFormat>
  <Paragraphs>154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1" baseType="lpstr">
      <vt:lpstr>黑体</vt:lpstr>
      <vt:lpstr>宋体</vt:lpstr>
      <vt:lpstr>Arial</vt:lpstr>
      <vt:lpstr>Calibri</vt:lpstr>
      <vt:lpstr>Calibri Light</vt:lpstr>
      <vt:lpstr>Cambria Math</vt:lpstr>
      <vt:lpstr>Wingdings</vt:lpstr>
      <vt:lpstr>Office 主题</vt:lpstr>
      <vt:lpstr>基于VMM的MicroMegas探测器 电子学系统   报告人：张智磊    中国科学技术大学  核探测与核电子学国家重点实验室  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MM_FEE_XX测试报告</dc:title>
  <dc:creator>WXX</dc:creator>
  <cp:lastModifiedBy>zzlei@mail.ustc.edu.cn</cp:lastModifiedBy>
  <cp:revision>151</cp:revision>
  <dcterms:created xsi:type="dcterms:W3CDTF">2018-10-04T07:40:07Z</dcterms:created>
  <dcterms:modified xsi:type="dcterms:W3CDTF">2019-10-17T21:52:22Z</dcterms:modified>
</cp:coreProperties>
</file>