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4" r:id="rId6"/>
    <p:sldId id="268" r:id="rId7"/>
    <p:sldId id="267" r:id="rId8"/>
    <p:sldId id="260" r:id="rId9"/>
    <p:sldId id="261" r:id="rId10"/>
    <p:sldId id="266" r:id="rId11"/>
    <p:sldId id="262" r:id="rId12"/>
    <p:sldId id="263" r:id="rId13"/>
  </p:sldIdLst>
  <p:sldSz cx="12192000" cy="6858000"/>
  <p:notesSz cx="7102475" cy="102330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72926" autoAdjust="0"/>
  </p:normalViewPr>
  <p:slideViewPr>
    <p:cSldViewPr snapToGrid="0" showGuides="1">
      <p:cViewPr varScale="1">
        <p:scale>
          <a:sx n="84" d="100"/>
          <a:sy n="84" d="100"/>
        </p:scale>
        <p:origin x="137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99717149-BC98-4052-8FB9-49BC1165B973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2D28535E-AB33-447A-8C5B-85AC49AC4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8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371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本身时间晃动</a:t>
            </a:r>
            <a:r>
              <a:rPr lang="en-US" altLang="zh-CN" dirty="0" smtClean="0"/>
              <a:t>+</a:t>
            </a:r>
            <a:r>
              <a:rPr lang="zh-CN" altLang="en-US" dirty="0" smtClean="0"/>
              <a:t>闪烁体的时间晃动</a:t>
            </a:r>
            <a:r>
              <a:rPr lang="en-US" altLang="zh-CN" dirty="0" smtClean="0"/>
              <a:t>+</a:t>
            </a:r>
            <a:r>
              <a:rPr lang="zh-CN" altLang="en-US" dirty="0" smtClean="0"/>
              <a:t>电子学时间晃动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已有的实验是应约为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10ns</a:t>
            </a:r>
            <a:endParaRPr lang="zh-CN" altLang="en-US" sz="1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4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22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斜入射时会影响位置分辨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为了在单个平面上重建入射角，漂移时间测量与时间投影室（</a:t>
            </a:r>
            <a:r>
              <a:rPr lang="en-US" altLang="zh-CN" dirty="0" smtClean="0"/>
              <a:t>TPC</a:t>
            </a:r>
            <a:r>
              <a:rPr lang="zh-CN" altLang="en-US" dirty="0" smtClean="0"/>
              <a:t>）相似，因此称为类</a:t>
            </a:r>
            <a:r>
              <a:rPr lang="en-US" altLang="zh-CN" dirty="0" smtClean="0"/>
              <a:t>TPC</a:t>
            </a:r>
            <a:r>
              <a:rPr lang="zh-CN" altLang="en-US" dirty="0" smtClean="0"/>
              <a:t>或</a:t>
            </a:r>
            <a:r>
              <a:rPr lang="en-US" altLang="zh-CN" dirty="0" smtClean="0"/>
              <a:t>µTPC</a:t>
            </a:r>
            <a:r>
              <a:rPr lang="zh-CN" altLang="en-US" dirty="0" smtClean="0"/>
              <a:t>方法。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7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4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374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从信号雪崩产生的过程来介绍一下</a:t>
            </a:r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时间戳和和</a:t>
            </a:r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时间戳的测量方式。</a:t>
            </a:r>
            <a:endParaRPr lang="en-US" altLang="zh-CN" sz="13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时刻：</a:t>
            </a: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粒子穿过探测器，产生原初电离。</a:t>
            </a: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同时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产生的触发信号发给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FPGA TDC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模块。</a:t>
            </a: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在此测得触发信号相对于数据收集板中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40MHz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时钟的时间戳。</a:t>
            </a: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时间戳包括：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FPGA TDC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模块测量的触发信号相对于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40M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时钟下降沿的时间差，和对应的一个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40M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时钟驱动的计数器计数值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Trig_BCID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endParaRPr lang="en-US" altLang="zh-CN" sz="13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3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时刻获得：</a:t>
            </a:r>
            <a:endParaRPr lang="en-US" altLang="zh-CN" sz="13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Trig_BCID: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外部触发与系统时钟下降沿（</a:t>
            </a:r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40Mhz)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同步后的时间戳。</a:t>
            </a:r>
            <a:endParaRPr lang="en-US" altLang="zh-CN" sz="13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tdc: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精确测量外部触发上升沿与系统时钟下降沿的时间差。</a:t>
            </a:r>
            <a:endParaRPr lang="en-US" altLang="zh-CN" sz="13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这样我们得到</a:t>
            </a:r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时刻：</a:t>
            </a:r>
            <a:r>
              <a:rPr lang="en-US" altLang="zh-CN" sz="1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T0=Trig_BCID-tdc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VMM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通道的峰值查找器扫描信号的峰值。 一旦发现峰值，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TDO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就会线性上升。 斜坡上升在下一个束交叉时钟（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CKBC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）处停止，并保存为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TDO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CKBC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始终以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25 ns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的步长计数。</a:t>
            </a:r>
            <a:endParaRPr lang="en-US" altLang="zh-CN" sz="13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然后，在经过</a:t>
            </a:r>
            <a:r>
              <a:rPr lang="en-US" altLang="zh-CN" dirty="0" smtClean="0"/>
              <a:t>a</a:t>
            </a:r>
            <a:r>
              <a:rPr lang="zh-CN" altLang="en-US" dirty="0" smtClean="0"/>
              <a:t>或峰值时，激活时间</a:t>
            </a:r>
            <a:r>
              <a:rPr lang="en-US" altLang="zh-CN" dirty="0" smtClean="0"/>
              <a:t>-</a:t>
            </a:r>
            <a:r>
              <a:rPr lang="zh-CN" altLang="en-US" dirty="0" smtClean="0"/>
              <a:t>幅度转换器（</a:t>
            </a:r>
            <a:r>
              <a:rPr lang="en-US" altLang="zh-CN" dirty="0" smtClean="0"/>
              <a:t>TAC</a:t>
            </a:r>
            <a:r>
              <a:rPr lang="zh-CN" altLang="en-US" dirty="0" smtClean="0"/>
              <a:t>）的线性电压斜坡。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时间</a:t>
            </a:r>
            <a:r>
              <a:rPr lang="en-US" altLang="zh-CN" dirty="0" smtClean="0"/>
              <a:t>-</a:t>
            </a:r>
            <a:r>
              <a:rPr lang="zh-CN" altLang="en-US" dirty="0" smtClean="0"/>
              <a:t>幅度转换器（</a:t>
            </a:r>
            <a:r>
              <a:rPr lang="en-US" altLang="zh-CN" dirty="0" smtClean="0"/>
              <a:t>TAC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4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时刻：粒子穿过探测器，产生原初电离</a:t>
            </a:r>
            <a:endParaRPr lang="en-US" altLang="zh-CN" sz="13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产生的触发信号发给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FPGA TDC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模块，在这里测得触发信号相对于系统</a:t>
            </a:r>
            <a:r>
              <a:rPr lang="en-US" altLang="zh-CN" sz="1300" dirty="0">
                <a:latin typeface="黑体" panose="02010609060101010101" pitchFamily="49" charset="-122"/>
                <a:ea typeface="黑体" panose="02010609060101010101" pitchFamily="49" charset="-122"/>
              </a:rPr>
              <a:t>40M</a:t>
            </a:r>
            <a:r>
              <a:rPr lang="zh-CN" altLang="en-US" sz="1300" dirty="0">
                <a:latin typeface="黑体" panose="02010609060101010101" pitchFamily="49" charset="-122"/>
                <a:ea typeface="黑体" panose="02010609060101010101" pitchFamily="49" charset="-122"/>
              </a:rPr>
              <a:t>时钟的时间戳</a:t>
            </a:r>
            <a:endParaRPr lang="en-US" altLang="zh-CN" sz="13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50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49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535E-AB33-447A-8C5B-85AC49AC43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14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9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1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c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240665" y="139700"/>
            <a:ext cx="11407775" cy="961390"/>
            <a:chOff x="379" y="220"/>
            <a:chExt cx="17965" cy="151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379" y="220"/>
              <a:ext cx="6589" cy="1515"/>
              <a:chOff x="3472" y="2827"/>
              <a:chExt cx="10672" cy="2454"/>
            </a:xfrm>
          </p:grpSpPr>
          <p:pic>
            <p:nvPicPr>
              <p:cNvPr id="7" name="图片 6" descr="2011042214203454297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472" y="2827"/>
                <a:ext cx="2971" cy="2455"/>
              </a:xfrm>
              <a:prstGeom prst="rect">
                <a:avLst/>
              </a:prstGeom>
            </p:spPr>
          </p:pic>
          <p:pic>
            <p:nvPicPr>
              <p:cNvPr id="8" name="图片 7" descr="name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110" y="3440"/>
                <a:ext cx="8035" cy="1750"/>
              </a:xfrm>
              <a:prstGeom prst="rect">
                <a:avLst/>
              </a:prstGeom>
            </p:spPr>
          </p:pic>
        </p:grpSp>
        <p:cxnSp>
          <p:nvCxnSpPr>
            <p:cNvPr id="12" name="直接连接符 11"/>
            <p:cNvCxnSpPr/>
            <p:nvPr/>
          </p:nvCxnSpPr>
          <p:spPr>
            <a:xfrm>
              <a:off x="668" y="1720"/>
              <a:ext cx="17677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021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9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1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4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6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0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90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A136-2FF9-4FB7-B2E3-7A884DC8ED0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40A1-88A3-4989-BB4F-F8B8CA27B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7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991485"/>
            <a:ext cx="12192000" cy="519113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0" y="2019935"/>
            <a:ext cx="12192000" cy="971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6" name="图片 5" descr="C:\Users\Dee\Desktop\b2.pngb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76238" y="1618298"/>
            <a:ext cx="2292350" cy="2293938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2700161" y="2250862"/>
            <a:ext cx="879651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Verdana" panose="020B0604030504040204" charset="0"/>
                <a:ea typeface="微软雅黑" panose="020B0503020204020204" charset="-122"/>
              </a:rPr>
              <a:t>基于</a:t>
            </a:r>
            <a:r>
              <a:rPr lang="en-US" altLang="zh-CN" sz="3200" b="1" dirty="0" smtClean="0">
                <a:solidFill>
                  <a:schemeClr val="bg1"/>
                </a:solidFill>
                <a:latin typeface="Verdana" panose="020B0604030504040204" charset="0"/>
                <a:ea typeface="微软雅黑" panose="020B0503020204020204" charset="-122"/>
              </a:rPr>
              <a:t>VMM</a:t>
            </a:r>
            <a:r>
              <a:rPr lang="zh-CN" altLang="en-US" sz="3200" b="1" dirty="0" smtClean="0">
                <a:solidFill>
                  <a:schemeClr val="bg1"/>
                </a:solidFill>
                <a:latin typeface="Verdana" panose="020B0604030504040204" charset="0"/>
                <a:ea typeface="微软雅黑" panose="020B0503020204020204" charset="-122"/>
              </a:rPr>
              <a:t>的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Verdana" panose="020B0604030504040204" charset="0"/>
                <a:ea typeface="微软雅黑" panose="020B0503020204020204" charset="-122"/>
              </a:rPr>
              <a:t>Micromegas</a:t>
            </a:r>
            <a:r>
              <a:rPr lang="zh-CN" altLang="en-US" sz="3200" b="1" dirty="0" smtClean="0">
                <a:solidFill>
                  <a:schemeClr val="bg1"/>
                </a:solidFill>
                <a:latin typeface="Verdana" panose="020B0604030504040204" charset="0"/>
                <a:ea typeface="微软雅黑" panose="020B0503020204020204" charset="-122"/>
              </a:rPr>
              <a:t>时间测量研究 </a:t>
            </a:r>
            <a:endParaRPr lang="zh-CN" altLang="en-US" sz="3200" b="1" dirty="0">
              <a:solidFill>
                <a:schemeClr val="bg1"/>
              </a:solidFill>
              <a:latin typeface="Verdana" panose="020B060403050404020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6360" y="4176499"/>
            <a:ext cx="4399280" cy="2368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453D3A"/>
                </a:solidFill>
                <a:latin typeface="Verdana" panose="020B0604030504040204" charset="0"/>
                <a:ea typeface="微软雅黑" panose="020B0503020204020204" charset="-122"/>
              </a:rPr>
              <a:t>王鑫鑫</a:t>
            </a:r>
            <a:endParaRPr lang="zh-CN" altLang="en-US" sz="2800" b="1" dirty="0">
              <a:solidFill>
                <a:srgbClr val="453D3A"/>
              </a:solidFill>
              <a:latin typeface="Verdana" panose="020B0604030504040204" charset="0"/>
              <a:ea typeface="微软雅黑" panose="020B0503020204020204" charset="-122"/>
            </a:endParaRPr>
          </a:p>
          <a:p>
            <a:pPr algn="ctr"/>
            <a:endParaRPr lang="zh-CN" altLang="en-US" sz="2800" b="1" dirty="0">
              <a:solidFill>
                <a:srgbClr val="453D3A"/>
              </a:solidFill>
              <a:latin typeface="Verdana" panose="020B0604030504040204" charset="0"/>
              <a:ea typeface="微软雅黑" panose="020B0503020204020204" charset="-122"/>
            </a:endParaRPr>
          </a:p>
          <a:p>
            <a:pPr algn="ctr"/>
            <a:r>
              <a:rPr lang="zh-CN" altLang="en-US" sz="2000" dirty="0">
                <a:solidFill>
                  <a:srgbClr val="453D3A"/>
                </a:solidFill>
                <a:latin typeface="Verdana" panose="020B0604030504040204" charset="0"/>
                <a:ea typeface="微软雅黑" panose="020B0503020204020204" charset="-122"/>
                <a:sym typeface="+mn-ea"/>
              </a:rPr>
              <a:t>中国科学技术大学</a:t>
            </a:r>
            <a:endParaRPr lang="zh-CN" altLang="en-US" sz="2000" dirty="0">
              <a:solidFill>
                <a:srgbClr val="453D3A"/>
              </a:solidFill>
              <a:latin typeface="Verdana" panose="020B0604030504040204" charset="0"/>
              <a:ea typeface="微软雅黑" panose="020B0503020204020204" charset="-122"/>
            </a:endParaRPr>
          </a:p>
          <a:p>
            <a:pPr algn="ctr"/>
            <a:r>
              <a:rPr lang="zh-CN" altLang="en-US" sz="2000" dirty="0" smtClean="0">
                <a:solidFill>
                  <a:srgbClr val="453D3A"/>
                </a:solidFill>
                <a:latin typeface="Verdana" panose="020B0604030504040204" charset="0"/>
                <a:ea typeface="微软雅黑" panose="020B0503020204020204" charset="-122"/>
              </a:rPr>
              <a:t>核探测与核电子学国家实验室</a:t>
            </a:r>
            <a:endParaRPr lang="zh-CN" altLang="en-US" sz="2000" dirty="0">
              <a:solidFill>
                <a:srgbClr val="453D3A"/>
              </a:solidFill>
              <a:latin typeface="Verdana" panose="020B0604030504040204" charset="0"/>
              <a:ea typeface="微软雅黑" panose="020B0503020204020204" charset="-122"/>
            </a:endParaRPr>
          </a:p>
          <a:p>
            <a:endParaRPr lang="zh-CN" altLang="en-US" sz="2800" dirty="0">
              <a:solidFill>
                <a:srgbClr val="453D3A"/>
              </a:solidFill>
              <a:latin typeface="Verdana" panose="020B0604030504040204" charset="0"/>
              <a:ea typeface="微软雅黑" panose="020B0503020204020204" charset="-122"/>
            </a:endParaRPr>
          </a:p>
          <a:p>
            <a:endParaRPr lang="zh-CN" altLang="en-US" sz="2400" b="1" dirty="0">
              <a:solidFill>
                <a:srgbClr val="453D3A"/>
              </a:solidFill>
              <a:latin typeface="Verdana" panose="020B060403050404020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72825" y="1584960"/>
            <a:ext cx="32385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6" name="矩形 15"/>
          <p:cNvSpPr/>
          <p:nvPr/>
        </p:nvSpPr>
        <p:spPr>
          <a:xfrm>
            <a:off x="10920413" y="1332548"/>
            <a:ext cx="252413" cy="2524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5374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89600" y="5458609"/>
            <a:ext cx="5676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上右图为测量最早到达丝网的信号漂移时间晃动。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σ= 27.ns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还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需要进一步数据处理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和修正。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02228" y="472412"/>
            <a:ext cx="221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探测器测试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75" y="1319671"/>
            <a:ext cx="5456925" cy="38148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4944" r="3058" b="6167"/>
          <a:stretch/>
        </p:blipFill>
        <p:spPr>
          <a:xfrm>
            <a:off x="885951" y="2499511"/>
            <a:ext cx="4058580" cy="29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8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3463" y="1788130"/>
            <a:ext cx="1091378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总结：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这套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VMM3+FPGA TDC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的时间测量系统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</a:t>
            </a:r>
            <a:r>
              <a:rPr lang="en-US" altLang="zh-CN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Micromegas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的漂移时间测量。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可用于高密度读出的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MM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探测器系统，用于位置分析。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需要进一步进行探测器实验来验证和优化。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0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87702" y="2911515"/>
            <a:ext cx="441659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谢谢大家！</a:t>
            </a:r>
            <a:endParaRPr lang="zh-CN" alt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47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9924" y="368797"/>
            <a:ext cx="305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Micromegas</a:t>
            </a:r>
            <a:r>
              <a:rPr lang="zh-CN" altLang="en-US" dirty="0"/>
              <a:t>探测器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3690" y="4896339"/>
            <a:ext cx="5912310" cy="162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Micro TPC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方法 重建入射角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原初电离时刻：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（默认为粒子穿过探测器的时刻）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雪崩电离时刻：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漂移时间：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en-US" altLang="zh-CN" sz="12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drift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=T0-T1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33907" y="5048042"/>
            <a:ext cx="500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通道、高分辨率读出电子学系统：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的前端板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FPGA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的读出控制板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59518" y="5890461"/>
            <a:ext cx="584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目标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：电子学噪声小于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1fC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，时间测量分辨小于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1ns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2400" y="1437319"/>
            <a:ext cx="5232400" cy="3341914"/>
            <a:chOff x="152400" y="1426030"/>
            <a:chExt cx="5232400" cy="3341914"/>
          </a:xfrm>
        </p:grpSpPr>
        <p:pic>
          <p:nvPicPr>
            <p:cNvPr id="16" name="图片 15" descr="E:\youdaoyun\weixinobU7VjqTTDEeGCcO4gzDYGRzC3l0\3b37981595744ba9b31efe7b56368f73\6f7f9381706f4acaaae656c1bd4fba2c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" t="1561" r="14339" b="23247"/>
            <a:stretch/>
          </p:blipFill>
          <p:spPr bwMode="auto">
            <a:xfrm>
              <a:off x="152400" y="1426030"/>
              <a:ext cx="5232400" cy="3341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矩形 10"/>
            <p:cNvSpPr/>
            <p:nvPr/>
          </p:nvSpPr>
          <p:spPr>
            <a:xfrm>
              <a:off x="2742095" y="2107982"/>
              <a:ext cx="545196" cy="441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err="1" smtClean="0"/>
                <a:t>t</a:t>
              </a:r>
              <a:r>
                <a:rPr lang="en-US" altLang="zh-CN" sz="1200" dirty="0" err="1" smtClean="0"/>
                <a:t>drift</a:t>
              </a:r>
              <a:endParaRPr lang="zh-CN" altLang="en-US" sz="1200" dirty="0"/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3282830" y="1979587"/>
              <a:ext cx="91441" cy="988654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504094" y="1450283"/>
              <a:ext cx="4395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T0</a:t>
              </a:r>
              <a:endParaRPr lang="zh-CN" altLang="en-US" sz="12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064550" y="2968241"/>
              <a:ext cx="4395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/>
                <a:t>T1</a:t>
              </a:r>
              <a:endParaRPr lang="zh-CN" altLang="en-US" sz="12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76986" y="1234742"/>
            <a:ext cx="5951647" cy="3232934"/>
            <a:chOff x="6232198" y="1491343"/>
            <a:chExt cx="5951647" cy="3232934"/>
          </a:xfrm>
        </p:grpSpPr>
        <p:cxnSp>
          <p:nvCxnSpPr>
            <p:cNvPr id="21" name="直接箭头连接符 20"/>
            <p:cNvCxnSpPr/>
            <p:nvPr/>
          </p:nvCxnSpPr>
          <p:spPr>
            <a:xfrm flipH="1" flipV="1">
              <a:off x="10420621" y="3369372"/>
              <a:ext cx="2302" cy="8707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2198" y="1491343"/>
              <a:ext cx="5951647" cy="3232934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540942" y="2533817"/>
              <a:ext cx="2203258" cy="83555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ysClr val="windowText" lastClr="000000"/>
                  </a:solidFill>
                </a:rPr>
                <a:t>Electronics System</a:t>
              </a:r>
              <a:endParaRPr lang="zh-CN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7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136944" y="484715"/>
            <a:ext cx="236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测试系统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2482" r="8861" b="4318"/>
          <a:stretch/>
        </p:blipFill>
        <p:spPr>
          <a:xfrm rot="5400000">
            <a:off x="605396" y="1246791"/>
            <a:ext cx="3488874" cy="34635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2221" r="16472" b="2382"/>
          <a:stretch/>
        </p:blipFill>
        <p:spPr>
          <a:xfrm rot="16200000">
            <a:off x="6324923" y="-458842"/>
            <a:ext cx="3488874" cy="68747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26542" y="4949178"/>
            <a:ext cx="5581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前端信号读出板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(FEE)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256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路 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功能：探测器前端信号采集与测量（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时间获得）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542" y="5657064"/>
            <a:ext cx="11335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数据采集板（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路 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功能：给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多块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前端板提供同步时钟、命令和控制、前端板数据采集、接收触发信号并测量触发时间（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时间获得）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83448" y="4831520"/>
            <a:ext cx="523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HDMI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接口定义：数据传输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、触发信号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传输、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时钟发送、控制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命令传输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043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mm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3" y="1341326"/>
            <a:ext cx="5905434" cy="310649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93407" y="1341326"/>
            <a:ext cx="55816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通道数：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64     </a:t>
            </a: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动态范围：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2pC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+/-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 algn="l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增益：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0.5mV/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16mV/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档可调）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分辨率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&lt;800e- @100ns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积分时间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3mV/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fC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增益</a:t>
            </a: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时间分辨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&lt;0.3ns </a:t>
            </a: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综合事例率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&lt;4MHz</a:t>
            </a: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事例窗口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:25ns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1600us</a:t>
            </a: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读出频率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:40MHz</a:t>
            </a:r>
          </a:p>
          <a:p>
            <a:pPr marL="285750" indent="-285750">
              <a:lnSpc>
                <a:spcPct val="125000"/>
              </a:lnSpc>
              <a:buFont typeface="Wingdings" panose="05000000000000000000" charset="0"/>
              <a:buChar char=""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algn="l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输出数据包括通道、幅度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PDO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、时间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TDO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等信息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algn="l">
              <a:lnSpc>
                <a:spcPct val="125000"/>
              </a:lnSpc>
              <a:buFont typeface="Wingdings" panose="05000000000000000000" charset="0"/>
              <a:buChar char="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时间信息：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8-b ADC (TDO) + 12-b Gray-code counter value (VMM_BCID). </a:t>
            </a:r>
          </a:p>
          <a:p>
            <a:pPr algn="l">
              <a:lnSpc>
                <a:spcPct val="125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细时间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(TDO)+(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粗时间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VMM_BCID)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64750" y="514350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dirty="0"/>
              <a:t>VMM3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3" y="4639219"/>
            <a:ext cx="4555990" cy="19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E:\youdaoyun\weixinobU7VjqTTDEeGCcO4gzDYGRzC3l0\f7ce9ba0cdbd45a99457b85c7fe335c7\clipboar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6" y="1116690"/>
            <a:ext cx="6423581" cy="30021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389549" y="4663608"/>
            <a:ext cx="11040451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时刻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粒子穿过探测器，产生原初电离。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同时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产生的触发信号发给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FPGA TDC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模块。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Trig_BCID: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外部触发与系统时钟下降沿（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40Mhz)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同步后的时间戳。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tdc: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精确测量外部触发上升沿与系统时钟下降沿的时间差。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我们得到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时间戳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T0=Trig_BCID*25ns-tdc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78149" y="512130"/>
            <a:ext cx="392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时间测量流程（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获得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 descr="E:\youdaoyun\weixinobU7VjqTTDEeGCcO4gzDYGRzC3l0\97e96746d31f4c728145952fa0bc8b77\673139b8555940d98b9947e922cf0f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27" y="1477230"/>
            <a:ext cx="5420148" cy="3018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9487206" y="3211349"/>
            <a:ext cx="5034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tdc</a:t>
            </a: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57333" y="1376929"/>
            <a:ext cx="21336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60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67645" y="5182402"/>
            <a:ext cx="1049005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时刻：电子漂移到雪崩区，雪崩信号产生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收集电荷信号，通过电荷灵敏放大器、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shaper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，产生一个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pulse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信号，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内部的峰检测器检测到信号峰值时，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的线性电压斜坡就会开始上升，在下一个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BC-CK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时钟下降沿处停止，并由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8-bitADC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采样保存为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TDO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。同时存下当时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内部由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BC-CK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驱动的计数器值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VMM_BCID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42481" y="498614"/>
            <a:ext cx="392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时间测量流程（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获得）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2188" t="9843" r="5889"/>
          <a:stretch/>
        </p:blipFill>
        <p:spPr>
          <a:xfrm>
            <a:off x="421652" y="1434167"/>
            <a:ext cx="4021049" cy="283156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238042" y="3842320"/>
            <a:ext cx="663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戳包括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：雪崩信号相对于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CKBC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下降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沿的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时间差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tdo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和对应的一个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40M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时钟驱动的计数器计数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值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VMM_BCID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05" y="1120630"/>
            <a:ext cx="4512086" cy="2562577"/>
          </a:xfrm>
          <a:prstGeom prst="rect">
            <a:avLst/>
          </a:prstGeom>
        </p:spPr>
      </p:pic>
      <p:pic>
        <p:nvPicPr>
          <p:cNvPr id="26" name="图片 25" descr="vmm3"/>
          <p:cNvPicPr>
            <a:picLocks noChangeAspect="1"/>
          </p:cNvPicPr>
          <p:nvPr/>
        </p:nvPicPr>
        <p:blipFill rotWithShape="1">
          <a:blip r:embed="rId5"/>
          <a:srcRect l="3013" t="7817" r="44338" b="12395"/>
          <a:stretch/>
        </p:blipFill>
        <p:spPr>
          <a:xfrm>
            <a:off x="363623" y="1210941"/>
            <a:ext cx="4627690" cy="36892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615292" y="2026012"/>
            <a:ext cx="8240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BC-CK</a:t>
            </a:r>
          </a:p>
        </p:txBody>
      </p:sp>
      <p:sp>
        <p:nvSpPr>
          <p:cNvPr id="11" name="矩形 10"/>
          <p:cNvSpPr/>
          <p:nvPr/>
        </p:nvSpPr>
        <p:spPr>
          <a:xfrm>
            <a:off x="10363200" y="1733763"/>
            <a:ext cx="60959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-tdo</a:t>
            </a:r>
          </a:p>
        </p:txBody>
      </p:sp>
    </p:spTree>
    <p:extLst>
      <p:ext uri="{BB962C8B-B14F-4D97-AF65-F5344CB8AC3E}">
        <p14:creationId xmlns:p14="http://schemas.microsoft.com/office/powerpoint/2010/main" val="1357345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E:\youdaoyun\weixinobU7VjqTTDEeGCcO4gzDYGRzC3l0\f7ce9ba0cdbd45a99457b85c7fe335c7\clipboar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7" y="1266812"/>
            <a:ext cx="5768826" cy="273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图片 54" descr="E:\youdaoyun\weixinobU7VjqTTDEeGCcO4gzDYGRzC3l0\feda322fb65d4850ad9cf7b28010fa5f\63ca1d36bc734b65aeab69fcdfc1264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452301"/>
            <a:ext cx="6005689" cy="25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932176" y="4448153"/>
            <a:ext cx="10700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端板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FEE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的时钟与数据采集板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的时钟同步。故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均是相对系统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40MHz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时钟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的时间戳。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2176" y="548905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T1=VMM_BCID*25ns-tdo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2176" y="4988033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T0=Trig_BCID*25ns-tdc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2176" y="6037593"/>
            <a:ext cx="8065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Δ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T=T1-T0 =(tdc-tdo)+ (VMM_BCID-Trig_BCID)*25ns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95222" y="496106"/>
            <a:ext cx="40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时间测量流程（</a:t>
            </a:r>
            <a:r>
              <a:rPr lang="el-GR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Δ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获得）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9289" y="2212622"/>
            <a:ext cx="1027289" cy="688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625621" y="2475480"/>
            <a:ext cx="2133600" cy="32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331821" y="3247535"/>
            <a:ext cx="2133600" cy="240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076094" y="2398545"/>
            <a:ext cx="5034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tdc</a:t>
            </a: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92005" y="3121037"/>
            <a:ext cx="50346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tdo</a:t>
            </a:r>
          </a:p>
        </p:txBody>
      </p:sp>
    </p:spTree>
    <p:extLst>
      <p:ext uri="{BB962C8B-B14F-4D97-AF65-F5344CB8AC3E}">
        <p14:creationId xmlns:p14="http://schemas.microsoft.com/office/powerpoint/2010/main" val="1225048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309101" y="508000"/>
            <a:ext cx="226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VMM </a:t>
            </a:r>
            <a:r>
              <a:rPr lang="en-US" altLang="zh-CN" dirty="0" smtClean="0"/>
              <a:t>TDO</a:t>
            </a:r>
            <a:r>
              <a:rPr lang="zh-CN" altLang="en-US" dirty="0" smtClean="0"/>
              <a:t>标定</a:t>
            </a:r>
            <a:endParaRPr lang="zh-CN" altLang="en-US" dirty="0"/>
          </a:p>
        </p:txBody>
      </p:sp>
      <p:pic>
        <p:nvPicPr>
          <p:cNvPr id="4" name="图片 3" descr="E://youdaoyun/weixinobU7VjqTTDEeGCcO4gzDYGRzC3l0/9914ff99b85547b1874cdf1255b0e75c/a98347e2b14844f2aaeb3faa7644c67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8" y="1501421"/>
            <a:ext cx="4555772" cy="395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E://youdaoyun/weixinobU7VjqTTDEeGCcO4gzDYGRzC3l0/6a0fc2e605e54d749e46475c425d3e48/clipboar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501421"/>
            <a:ext cx="4978400" cy="40362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18559" y="5729026"/>
            <a:ext cx="5362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前端板接收固定周期外部脉冲，测得时间分布图如上图。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σ=0.508bit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，折合时间分辨率约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0.2ns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7600" y="5729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VMM3 TDO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的校准。通过相对于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CKBC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延迟测试脉冲的时序测的。 均匀性好，提取的常数用于以将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ADC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计数转换为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ns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07201" y="50800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电子学测试</a:t>
            </a:r>
          </a:p>
        </p:txBody>
      </p:sp>
    </p:spTree>
    <p:extLst>
      <p:ext uri="{BB962C8B-B14F-4D97-AF65-F5344CB8AC3E}">
        <p14:creationId xmlns:p14="http://schemas.microsoft.com/office/powerpoint/2010/main" val="3021587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737600" y="475943"/>
            <a:ext cx="280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测试信号板测试</a:t>
            </a:r>
          </a:p>
        </p:txBody>
      </p:sp>
      <p:pic>
        <p:nvPicPr>
          <p:cNvPr id="3" name="图片 2" descr="E:\youdaoyun\weixinobU7VjqTTDEeGCcO4gzDYGRzC3l0\b579e09f2b9b49649aff75f105033b44\fig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5" y="1840088"/>
            <a:ext cx="5416408" cy="41768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6096000" y="5226957"/>
            <a:ext cx="526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图为用测试信号板测试时间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测试信号板给出一路触发信号给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DCB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和一路模拟探测器信号给前端板，两路信号时间差固定，测得相对时间差分布如上，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σ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约为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0.5ns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71" y="1333058"/>
            <a:ext cx="5210353" cy="3742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21367" y="475943"/>
            <a:ext cx="200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电子学测试</a:t>
            </a:r>
          </a:p>
        </p:txBody>
      </p:sp>
    </p:spTree>
    <p:extLst>
      <p:ext uri="{BB962C8B-B14F-4D97-AF65-F5344CB8AC3E}">
        <p14:creationId xmlns:p14="http://schemas.microsoft.com/office/powerpoint/2010/main" val="2403024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995</Words>
  <Application>Microsoft Office PowerPoint</Application>
  <PresentationFormat>宽屏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Calibri Light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WXX</dc:creator>
  <cp:lastModifiedBy>王 鑫鑫</cp:lastModifiedBy>
  <cp:revision>136</cp:revision>
  <cp:lastPrinted>2019-10-16T15:02:53Z</cp:lastPrinted>
  <dcterms:created xsi:type="dcterms:W3CDTF">2019-10-14T12:20:54Z</dcterms:created>
  <dcterms:modified xsi:type="dcterms:W3CDTF">2019-10-17T05:41:19Z</dcterms:modified>
</cp:coreProperties>
</file>