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11" r:id="rId3"/>
    <p:sldId id="312" r:id="rId4"/>
    <p:sldId id="319" r:id="rId5"/>
    <p:sldId id="324" r:id="rId6"/>
    <p:sldId id="325" r:id="rId7"/>
    <p:sldId id="314" r:id="rId8"/>
    <p:sldId id="317" r:id="rId9"/>
    <p:sldId id="315" r:id="rId10"/>
    <p:sldId id="316" r:id="rId11"/>
    <p:sldId id="323" r:id="rId12"/>
    <p:sldId id="318" r:id="rId13"/>
    <p:sldId id="326" r:id="rId14"/>
  </p:sldIdLst>
  <p:sldSz cx="12192000" cy="6858000"/>
  <p:notesSz cx="7104380" cy="1023493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DejaVu Sans" panose="020B0603030804020204" charset="2"/>
        <a:ea typeface="方正书宋_GBK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DejaVu Sans" panose="020B0603030804020204" charset="2"/>
        <a:ea typeface="方正书宋_GBK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DejaVu Sans" panose="020B0603030804020204" charset="2"/>
        <a:ea typeface="方正书宋_GBK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DejaVu Sans" panose="020B0603030804020204" charset="2"/>
        <a:ea typeface="方正书宋_GBK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DejaVu Sans" panose="020B0603030804020204" charset="2"/>
        <a:ea typeface="方正书宋_GBK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DejaVu Sans" panose="020B0603030804020204" charset="2"/>
        <a:ea typeface="方正书宋_GBK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DejaVu Sans" panose="020B0603030804020204" charset="2"/>
        <a:ea typeface="方正书宋_GBK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DejaVu Sans" panose="020B0603030804020204" charset="2"/>
        <a:ea typeface="方正书宋_GBK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DejaVu Sans" panose="020B0603030804020204" charset="2"/>
        <a:ea typeface="方正书宋_GBK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姓 汤旭铭" initials="姓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5FF"/>
    <a:srgbClr val="1B3244"/>
    <a:srgbClr val="414F5B"/>
    <a:srgbClr val="B2B2B2"/>
    <a:srgbClr val="202020"/>
    <a:srgbClr val="323232"/>
    <a:srgbClr val="CC3300"/>
    <a:srgbClr val="CC0000"/>
    <a:srgbClr val="FF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ä¸­åº¦æ ·å¼ 2 - å¼ºè°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æµè²æ ·å¼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278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8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EBDFD4-EBFF-4975-B401-EF3F324D90DF}" type="doc">
      <dgm:prSet loTypeId="urn:microsoft.com/office/officeart/2005/8/layout/hProcess4#7" loCatId="process" qsTypeId="urn:microsoft.com/office/officeart/2005/8/quickstyle/simple1" qsCatId="3D" csTypeId="urn:microsoft.com/office/officeart/2005/8/colors/accent0_1" csCatId="accent2" phldr="1"/>
      <dgm:spPr/>
      <dgm:t>
        <a:bodyPr/>
        <a:lstStyle/>
        <a:p>
          <a:endParaRPr lang="zh-CN" altLang="en-US"/>
        </a:p>
      </dgm:t>
    </dgm:pt>
    <dgm:pt modelId="{66D0137B-C9A1-41BD-B378-5E9716A2385F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latin typeface="WenQuanYi Zen Hei" panose="02000603000000000000" charset="-122"/>
              <a:ea typeface="WenQuanYi Zen Hei" panose="02000603000000000000" charset="-122"/>
              <a:cs typeface="+mn-cs"/>
            </a:rPr>
            <a:t>人工神经网络</a:t>
          </a:r>
          <a:r>
            <a:rPr lang="" altLang="zh-CN" dirty="0">
              <a:latin typeface="WenQuanYi Zen Hei" panose="02000603000000000000" charset="-122"/>
              <a:ea typeface="WenQuanYi Zen Hei" panose="02000603000000000000" charset="-122"/>
              <a:cs typeface="+mn-cs"/>
            </a:rPr>
            <a:t>+蒙卡模拟</a:t>
          </a:r>
          <a:endParaRPr lang="" altLang="zh-CN" dirty="0">
            <a:latin typeface="WenQuanYi Zen Hei" panose="02000603000000000000" charset="-122"/>
            <a:ea typeface="WenQuanYi Zen Hei" panose="02000603000000000000" charset="-122"/>
            <a:cs typeface="+mn-cs"/>
          </a:endParaRPr>
        </a:p>
      </dgm:t>
    </dgm:pt>
    <dgm:pt modelId="{591C6CAE-4B78-46F0-A50B-C8D83557C9F3}" cxnId="{85C81290-E057-4019-B664-EFFDEE542480}" type="parTrans">
      <dgm:prSet/>
      <dgm:spPr/>
      <dgm:t>
        <a:bodyPr/>
        <a:lstStyle/>
        <a:p>
          <a:endParaRPr lang="zh-CN" altLang="en-US"/>
        </a:p>
      </dgm:t>
    </dgm:pt>
    <dgm:pt modelId="{E6015158-DD8E-43F8-AFD8-95E6A066E337}" cxnId="{85C81290-E057-4019-B664-EFFDEE542480}" type="sibTrans">
      <dgm:prSet/>
      <dgm:spPr/>
      <dgm:t>
        <a:bodyPr/>
        <a:lstStyle/>
        <a:p>
          <a:endParaRPr lang="zh-CN" altLang="en-US"/>
        </a:p>
      </dgm:t>
    </dgm:pt>
    <dgm:pt modelId="{0E0E13D3-4F71-40AE-8253-570D7682E726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dirty="0">
              <a:latin typeface="WenQuanYi Zen Hei" panose="02000603000000000000" charset="-122"/>
              <a:ea typeface="WenQuanYi Zen Hei" panose="02000603000000000000" charset="-122"/>
              <a:cs typeface="WenQuanYi Zen Hei" panose="02000603000000000000" charset="-122"/>
            </a:rPr>
            <a:t>通过缓发</a:t>
          </a:r>
          <a:r>
            <a:rPr lang="en-US" altLang="zh-CN" dirty="0">
              <a:latin typeface="WenQuanYi Zen Hei" panose="02000603000000000000" charset="-122"/>
              <a:ea typeface="WenQuanYi Zen Hei" panose="02000603000000000000" charset="-122"/>
              <a:cs typeface="WenQuanYi Zen Hei" panose="02000603000000000000" charset="-122"/>
            </a:rPr>
            <a:t>γ</a:t>
          </a:r>
          <a:r>
            <a:rPr lang="zh-CN" altLang="en-US" dirty="0">
              <a:latin typeface="WenQuanYi Zen Hei" panose="02000603000000000000" charset="-122"/>
              <a:ea typeface="WenQuanYi Zen Hei" panose="02000603000000000000" charset="-122"/>
              <a:cs typeface="WenQuanYi Zen Hei" panose="02000603000000000000" charset="-122"/>
            </a:rPr>
            <a:t>射线准确获取</a:t>
          </a:r>
          <a:r>
            <a:rPr lang="en-US" altLang="zh-CN" dirty="0">
              <a:latin typeface="WenQuanYi Zen Hei" panose="02000603000000000000" charset="-122"/>
              <a:ea typeface="WenQuanYi Zen Hei" panose="02000603000000000000" charset="-122"/>
              <a:cs typeface="WenQuanYi Zen Hei" panose="02000603000000000000" charset="-122"/>
            </a:rPr>
            <a:t>37</a:t>
          </a:r>
          <a:r>
            <a:rPr lang="zh-CN" altLang="en-US" dirty="0">
              <a:latin typeface="WenQuanYi Zen Hei" panose="02000603000000000000" charset="-122"/>
              <a:ea typeface="WenQuanYi Zen Hei" panose="02000603000000000000" charset="-122"/>
              <a:cs typeface="WenQuanYi Zen Hei" panose="02000603000000000000" charset="-122"/>
            </a:rPr>
            <a:t>组裂变数据</a:t>
          </a:r>
          <a:r>
            <a:rPr>
              <a:latin typeface="WenQuanYi Zen Hei" panose="02000603000000000000" charset="-122"/>
              <a:ea typeface="WenQuanYi Zen Hei" panose="02000603000000000000" charset="-122"/>
              <a:cs typeface="WenQuanYi Zen Hei" panose="02000603000000000000" charset="-122"/>
            </a:rPr>
            <a:t/>
          </a:r>
          <a:endParaRPr>
            <a:latin typeface="WenQuanYi Zen Hei" panose="02000603000000000000" charset="-122"/>
            <a:ea typeface="WenQuanYi Zen Hei" panose="02000603000000000000" charset="-122"/>
            <a:cs typeface="WenQuanYi Zen Hei" panose="02000603000000000000" charset="-122"/>
          </a:endParaRPr>
        </a:p>
      </dgm:t>
    </dgm:pt>
    <dgm:pt modelId="{681995B5-6706-4487-8C60-C8870D1AF6F3}" cxnId="{488494E7-F421-4292-9D18-104436B9057B}" type="parTrans">
      <dgm:prSet/>
      <dgm:spPr/>
      <dgm:t>
        <a:bodyPr/>
        <a:lstStyle/>
        <a:p>
          <a:endParaRPr lang="zh-CN" altLang="en-US"/>
        </a:p>
      </dgm:t>
    </dgm:pt>
    <dgm:pt modelId="{4E3CEF8F-6242-4AD3-B422-3928F57D4995}" cxnId="{488494E7-F421-4292-9D18-104436B9057B}" type="sibTrans">
      <dgm:prSet/>
      <dgm:spPr/>
      <dgm:t>
        <a:bodyPr/>
        <a:lstStyle/>
        <a:p>
          <a:endParaRPr lang="zh-CN" altLang="en-US"/>
        </a:p>
      </dgm:t>
    </dgm:pt>
    <dgm:pt modelId="{848B6F7C-AA13-4D47-82AC-CB07C1CC1A4E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latin typeface="WenQuanYi Zen Hei" panose="02000603000000000000" charset="-122"/>
              <a:ea typeface="WenQuanYi Zen Hei" panose="02000603000000000000" charset="-122"/>
              <a:cs typeface="+mn-cs"/>
            </a:rPr>
            <a:t>人工神经网络</a:t>
          </a:r>
          <a:r>
            <a:rPr>
              <a:latin typeface="WenQuanYi Zen Hei" panose="02000603000000000000" charset="-122"/>
              <a:ea typeface="WenQuanYi Zen Hei" panose="02000603000000000000" charset="-122"/>
            </a:rPr>
            <a:t/>
          </a:r>
          <a:endParaRPr>
            <a:latin typeface="WenQuanYi Zen Hei" panose="02000603000000000000" charset="-122"/>
            <a:ea typeface="WenQuanYi Zen Hei" panose="02000603000000000000" charset="-122"/>
          </a:endParaRPr>
        </a:p>
      </dgm:t>
    </dgm:pt>
    <dgm:pt modelId="{DA820A83-3E24-45C9-9AA8-CF9C449D4517}" cxnId="{839A2757-A130-447E-9435-0E7323CA1EC3}" type="parTrans">
      <dgm:prSet/>
      <dgm:spPr/>
      <dgm:t>
        <a:bodyPr/>
        <a:lstStyle/>
        <a:p>
          <a:endParaRPr lang="zh-CN" altLang="en-US"/>
        </a:p>
      </dgm:t>
    </dgm:pt>
    <dgm:pt modelId="{F708478D-EEE0-403C-B38B-B3649FEA3AD6}" cxnId="{839A2757-A130-447E-9435-0E7323CA1EC3}" type="sibTrans">
      <dgm:prSet/>
      <dgm:spPr/>
      <dgm:t>
        <a:bodyPr/>
        <a:lstStyle/>
        <a:p>
          <a:endParaRPr lang="zh-CN" altLang="en-US"/>
        </a:p>
      </dgm:t>
    </dgm:pt>
    <dgm:pt modelId="{0226BA69-3167-43D7-A7C4-5C3BDD7D6A24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dirty="0">
              <a:latin typeface="WenQuanYi Zen Hei" panose="02000603000000000000" charset="-122"/>
              <a:ea typeface="WenQuanYi Zen Hei" panose="02000603000000000000" charset="-122"/>
              <a:cs typeface="WenQuanYi Zen Hei" panose="02000603000000000000" charset="-122"/>
            </a:rPr>
            <a:t>通过</a:t>
          </a:r>
          <a:r>
            <a:rPr lang="en-US" altLang="zh-CN" dirty="0">
              <a:latin typeface="WenQuanYi Zen Hei" panose="02000603000000000000" charset="-122"/>
              <a:ea typeface="WenQuanYi Zen Hei" panose="02000603000000000000" charset="-122"/>
              <a:cs typeface="WenQuanYi Zen Hei" panose="02000603000000000000" charset="-122"/>
            </a:rPr>
            <a:t>37</a:t>
          </a:r>
          <a:r>
            <a:rPr lang="zh-CN" altLang="en-US" dirty="0">
              <a:latin typeface="WenQuanYi Zen Hei" panose="02000603000000000000" charset="-122"/>
              <a:ea typeface="WenQuanYi Zen Hei" panose="02000603000000000000" charset="-122"/>
              <a:cs typeface="WenQuanYi Zen Hei" panose="02000603000000000000" charset="-122"/>
            </a:rPr>
            <a:t>组准确实验数据刻度</a:t>
          </a:r>
          <a:r>
            <a:rPr lang="en-US" altLang="zh-CN" dirty="0">
              <a:latin typeface="WenQuanYi Zen Hei" panose="02000603000000000000" charset="-122"/>
              <a:ea typeface="WenQuanYi Zen Hei" panose="02000603000000000000" charset="-122"/>
              <a:cs typeface="WenQuanYi Zen Hei" panose="02000603000000000000" charset="-122"/>
            </a:rPr>
            <a:t>3000</a:t>
          </a:r>
          <a:r>
            <a:rPr lang="zh-CN" altLang="en-US" dirty="0">
              <a:latin typeface="WenQuanYi Zen Hei" panose="02000603000000000000" charset="-122"/>
              <a:ea typeface="WenQuanYi Zen Hei" panose="02000603000000000000" charset="-122"/>
              <a:cs typeface="WenQuanYi Zen Hei" panose="02000603000000000000" charset="-122"/>
            </a:rPr>
            <a:t>组裂变碎片，提高测量精度</a:t>
          </a:r>
          <a:r>
            <a:rPr>
              <a:latin typeface="WenQuanYi Zen Hei" panose="02000603000000000000" charset="-122"/>
              <a:ea typeface="WenQuanYi Zen Hei" panose="02000603000000000000" charset="-122"/>
              <a:cs typeface="WenQuanYi Zen Hei" panose="02000603000000000000" charset="-122"/>
            </a:rPr>
            <a:t/>
          </a:r>
          <a:endParaRPr>
            <a:latin typeface="WenQuanYi Zen Hei" panose="02000603000000000000" charset="-122"/>
            <a:ea typeface="WenQuanYi Zen Hei" panose="02000603000000000000" charset="-122"/>
            <a:cs typeface="WenQuanYi Zen Hei" panose="02000603000000000000" charset="-122"/>
          </a:endParaRPr>
        </a:p>
      </dgm:t>
    </dgm:pt>
    <dgm:pt modelId="{F9E985FF-2AEE-4B7E-A832-D456ECC9795B}" cxnId="{973D4313-0B11-4C82-BF11-EA5727787F3D}" type="parTrans">
      <dgm:prSet/>
      <dgm:spPr/>
      <dgm:t>
        <a:bodyPr/>
        <a:lstStyle/>
        <a:p>
          <a:endParaRPr lang="zh-CN" altLang="en-US"/>
        </a:p>
      </dgm:t>
    </dgm:pt>
    <dgm:pt modelId="{8C631C45-4268-45E6-9F60-14390D846027}" cxnId="{973D4313-0B11-4C82-BF11-EA5727787F3D}" type="sibTrans">
      <dgm:prSet/>
      <dgm:spPr/>
      <dgm:t>
        <a:bodyPr/>
        <a:lstStyle/>
        <a:p>
          <a:endParaRPr lang="zh-CN" altLang="en-US"/>
        </a:p>
      </dgm:t>
    </dgm:pt>
    <dgm:pt modelId="{9CCCF287-B128-498E-9619-DFDAA0F2C8BB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latin typeface="WenQuanYi Zen Hei" panose="02000603000000000000" charset="-122"/>
              <a:ea typeface="WenQuanYi Zen Hei" panose="02000603000000000000" charset="-122"/>
              <a:cs typeface="+mn-cs"/>
            </a:rPr>
            <a:t>精度达到要求</a:t>
          </a:r>
          <a:r>
            <a:rPr>
              <a:latin typeface="WenQuanYi Zen Hei" panose="02000603000000000000" charset="-122"/>
              <a:ea typeface="WenQuanYi Zen Hei" panose="02000603000000000000" charset="-122"/>
            </a:rPr>
            <a:t/>
          </a:r>
          <a:endParaRPr>
            <a:latin typeface="WenQuanYi Zen Hei" panose="02000603000000000000" charset="-122"/>
            <a:ea typeface="WenQuanYi Zen Hei" panose="02000603000000000000" charset="-122"/>
          </a:endParaRPr>
        </a:p>
      </dgm:t>
    </dgm:pt>
    <dgm:pt modelId="{0D1D5F98-6288-471B-9AE1-6E819FEE6F19}" cxnId="{DB79306B-8990-4A19-A2C9-1CBE661AAF48}" type="parTrans">
      <dgm:prSet/>
      <dgm:spPr/>
      <dgm:t>
        <a:bodyPr/>
        <a:lstStyle/>
        <a:p>
          <a:endParaRPr lang="zh-CN" altLang="en-US"/>
        </a:p>
      </dgm:t>
    </dgm:pt>
    <dgm:pt modelId="{AE4C3947-2B4C-471B-A596-D46DCFC6CCDE}" cxnId="{DB79306B-8990-4A19-A2C9-1CBE661AAF48}" type="sibTrans">
      <dgm:prSet/>
      <dgm:spPr/>
      <dgm:t>
        <a:bodyPr/>
        <a:lstStyle/>
        <a:p>
          <a:endParaRPr lang="zh-CN" altLang="en-US"/>
        </a:p>
      </dgm:t>
    </dgm:pt>
    <dgm:pt modelId="{1658D50A-7B50-499D-A0EE-3DCC89DF002D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dirty="0">
              <a:latin typeface="WenQuanYi Zen Hei" panose="02000603000000000000" charset="-122"/>
              <a:ea typeface="WenQuanYi Zen Hei" panose="02000603000000000000" charset="-122"/>
              <a:cs typeface="WenQuanYi Zen Hei" panose="02000603000000000000" charset="-122"/>
            </a:rPr>
            <a:t>通过刻度后的</a:t>
          </a:r>
          <a:r>
            <a:rPr lang="en-US" altLang="zh-CN" dirty="0">
              <a:latin typeface="WenQuanYi Zen Hei" panose="02000603000000000000" charset="-122"/>
              <a:ea typeface="WenQuanYi Zen Hei" panose="02000603000000000000" charset="-122"/>
              <a:cs typeface="WenQuanYi Zen Hei" panose="02000603000000000000" charset="-122"/>
            </a:rPr>
            <a:t>3000</a:t>
          </a:r>
          <a:r>
            <a:rPr lang="zh-CN" altLang="en-US" dirty="0">
              <a:latin typeface="WenQuanYi Zen Hei" panose="02000603000000000000" charset="-122"/>
              <a:ea typeface="WenQuanYi Zen Hei" panose="02000603000000000000" charset="-122"/>
              <a:cs typeface="WenQuanYi Zen Hei" panose="02000603000000000000" charset="-122"/>
            </a:rPr>
            <a:t>组裂变数据去刻度其余裂变碎片的信息</a:t>
          </a:r>
          <a:r>
            <a:rPr>
              <a:latin typeface="WenQuanYi Zen Hei" panose="02000603000000000000" charset="-122"/>
              <a:ea typeface="WenQuanYi Zen Hei" panose="02000603000000000000" charset="-122"/>
              <a:cs typeface="WenQuanYi Zen Hei" panose="02000603000000000000" charset="-122"/>
            </a:rPr>
            <a:t/>
          </a:r>
          <a:endParaRPr>
            <a:latin typeface="WenQuanYi Zen Hei" panose="02000603000000000000" charset="-122"/>
            <a:ea typeface="WenQuanYi Zen Hei" panose="02000603000000000000" charset="-122"/>
            <a:cs typeface="WenQuanYi Zen Hei" panose="02000603000000000000" charset="-122"/>
          </a:endParaRPr>
        </a:p>
      </dgm:t>
    </dgm:pt>
    <dgm:pt modelId="{9E2C4492-5880-4EC8-A082-40A970F345A2}" cxnId="{B81B3198-9B4E-4563-992D-9D4463CE36F6}" type="parTrans">
      <dgm:prSet/>
      <dgm:spPr/>
      <dgm:t>
        <a:bodyPr/>
        <a:lstStyle/>
        <a:p>
          <a:endParaRPr lang="zh-CN" altLang="en-US"/>
        </a:p>
      </dgm:t>
    </dgm:pt>
    <dgm:pt modelId="{1C17107C-CD30-4656-9B8A-77D0B2A6A909}" cxnId="{B81B3198-9B4E-4563-992D-9D4463CE36F6}" type="sibTrans">
      <dgm:prSet/>
      <dgm:spPr/>
      <dgm:t>
        <a:bodyPr/>
        <a:lstStyle/>
        <a:p>
          <a:endParaRPr lang="zh-CN" altLang="en-US"/>
        </a:p>
      </dgm:t>
    </dgm:pt>
    <dgm:pt modelId="{8ABB7C26-9B63-490D-B774-5F9FD338C597}" type="pres">
      <dgm:prSet presAssocID="{B2EBDFD4-EBFF-4975-B401-EF3F324D9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6E8B5A6-7099-411A-890D-9FFEAEA7C771}" type="pres">
      <dgm:prSet presAssocID="{B2EBDFD4-EBFF-4975-B401-EF3F324D90DF}" presName="tSp" presStyleCnt="0"/>
      <dgm:spPr/>
    </dgm:pt>
    <dgm:pt modelId="{3457D811-A945-47FD-B0B8-96287261048E}" type="pres">
      <dgm:prSet presAssocID="{B2EBDFD4-EBFF-4975-B401-EF3F324D90DF}" presName="bSp" presStyleCnt="0"/>
      <dgm:spPr/>
    </dgm:pt>
    <dgm:pt modelId="{7EA2AABD-2CAA-4A1B-B541-3AE16428C6F5}" type="pres">
      <dgm:prSet presAssocID="{B2EBDFD4-EBFF-4975-B401-EF3F324D90DF}" presName="process" presStyleCnt="0"/>
      <dgm:spPr/>
    </dgm:pt>
    <dgm:pt modelId="{60720AE4-4E42-423D-B0A0-4A3B46C5DD2B}" type="pres">
      <dgm:prSet presAssocID="{66D0137B-C9A1-41BD-B378-5E9716A2385F}" presName="composite1" presStyleCnt="0"/>
      <dgm:spPr/>
    </dgm:pt>
    <dgm:pt modelId="{589EF9A8-B5B9-40E4-8DF1-10A6F949BC39}" type="pres">
      <dgm:prSet presAssocID="{66D0137B-C9A1-41BD-B378-5E9716A2385F}" presName="dummyNode1" presStyleCnt="0"/>
      <dgm:spPr/>
    </dgm:pt>
    <dgm:pt modelId="{74FCA7A1-A50C-400C-8E84-C929CC4AEF4D}" type="pres">
      <dgm:prSet presAssocID="{66D0137B-C9A1-41BD-B378-5E9716A2385F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767CAA1-BBF6-43F6-B300-42C16080C90F}" type="pres">
      <dgm:prSet presAssocID="{66D0137B-C9A1-41BD-B378-5E9716A2385F}" presName="childNode1tx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953753-7869-49B9-83EA-C5641DCFD7B1}" type="pres">
      <dgm:prSet presAssocID="{66D0137B-C9A1-41BD-B378-5E9716A2385F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2BA8A55-A68D-433D-8F68-5CECF994D643}" type="pres">
      <dgm:prSet presAssocID="{66D0137B-C9A1-41BD-B378-5E9716A2385F}" presName="connSite1" presStyleCnt="0"/>
      <dgm:spPr/>
    </dgm:pt>
    <dgm:pt modelId="{2496B972-6001-4004-9E18-A49DD02BE4A5}" type="pres">
      <dgm:prSet presAssocID="{E6015158-DD8E-43F8-AFD8-95E6A066E337}" presName="Name9" presStyleLbl="sibTrans2D1" presStyleIdx="0" presStyleCnt="2"/>
      <dgm:spPr/>
      <dgm:t>
        <a:bodyPr/>
        <a:lstStyle/>
        <a:p>
          <a:endParaRPr lang="zh-CN" altLang="en-US"/>
        </a:p>
      </dgm:t>
    </dgm:pt>
    <dgm:pt modelId="{F69A6836-EB54-4A05-91AF-8CC779B253E9}" type="pres">
      <dgm:prSet presAssocID="{848B6F7C-AA13-4D47-82AC-CB07C1CC1A4E}" presName="composite2" presStyleCnt="0"/>
      <dgm:spPr/>
    </dgm:pt>
    <dgm:pt modelId="{AE228210-0B49-4560-98FC-B88DEE6C5339}" type="pres">
      <dgm:prSet presAssocID="{848B6F7C-AA13-4D47-82AC-CB07C1CC1A4E}" presName="dummyNode2" presStyleCnt="0"/>
      <dgm:spPr/>
    </dgm:pt>
    <dgm:pt modelId="{3B0C2A2A-BD3E-4714-9F48-624E64DD125E}" type="pres">
      <dgm:prSet presAssocID="{848B6F7C-AA13-4D47-82AC-CB07C1CC1A4E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159961D-9591-42DF-BA51-0FD397C40FF3}" type="pres">
      <dgm:prSet presAssocID="{848B6F7C-AA13-4D47-82AC-CB07C1CC1A4E}" presName="childNode2tx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A1548C0-DA85-4456-8C8E-64EB9E9D0D7E}" type="pres">
      <dgm:prSet presAssocID="{848B6F7C-AA13-4D47-82AC-CB07C1CC1A4E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B032DF0-5114-4D79-A25A-487111B736F5}" type="pres">
      <dgm:prSet presAssocID="{848B6F7C-AA13-4D47-82AC-CB07C1CC1A4E}" presName="connSite2" presStyleCnt="0"/>
      <dgm:spPr/>
    </dgm:pt>
    <dgm:pt modelId="{89E76E0D-A6CE-40E4-93FF-FA1FD04799A5}" type="pres">
      <dgm:prSet presAssocID="{F708478D-EEE0-403C-B38B-B3649FEA3AD6}" presName="Name18" presStyleLbl="sibTrans2D1" presStyleIdx="1" presStyleCnt="2"/>
      <dgm:spPr/>
      <dgm:t>
        <a:bodyPr/>
        <a:lstStyle/>
        <a:p>
          <a:endParaRPr lang="zh-CN" altLang="en-US"/>
        </a:p>
      </dgm:t>
    </dgm:pt>
    <dgm:pt modelId="{AE30C40B-3026-4CF4-9A70-135B6D9A17CC}" type="pres">
      <dgm:prSet presAssocID="{9CCCF287-B128-498E-9619-DFDAA0F2C8BB}" presName="composite1" presStyleCnt="0"/>
      <dgm:spPr/>
    </dgm:pt>
    <dgm:pt modelId="{90DD7EC7-5625-4710-8CCF-96909D1C4242}" type="pres">
      <dgm:prSet presAssocID="{9CCCF287-B128-498E-9619-DFDAA0F2C8BB}" presName="dummyNode1" presStyleCnt="0"/>
      <dgm:spPr/>
    </dgm:pt>
    <dgm:pt modelId="{DC6CE69C-EB14-49B6-A063-4E86118C115B}" type="pres">
      <dgm:prSet presAssocID="{9CCCF287-B128-498E-9619-DFDAA0F2C8BB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76E451C-A401-4433-BC58-091855F8F594}" type="pres">
      <dgm:prSet presAssocID="{9CCCF287-B128-498E-9619-DFDAA0F2C8BB}" presName="childNode1tx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E25C574-2E21-414D-812C-84E85EB55D7F}" type="pres">
      <dgm:prSet presAssocID="{9CCCF287-B128-498E-9619-DFDAA0F2C8BB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8886089-4337-40F2-B141-BBCB0BBAF64B}" type="pres">
      <dgm:prSet presAssocID="{9CCCF287-B128-498E-9619-DFDAA0F2C8BB}" presName="connSite1" presStyleCnt="0"/>
      <dgm:spPr/>
    </dgm:pt>
  </dgm:ptLst>
  <dgm:cxnLst>
    <dgm:cxn modelId="{85C81290-E057-4019-B664-EFFDEE542480}" srcId="{B2EBDFD4-EBFF-4975-B401-EF3F324D90DF}" destId="{66D0137B-C9A1-41BD-B378-5E9716A2385F}" srcOrd="0" destOrd="0" parTransId="{591C6CAE-4B78-46F0-A50B-C8D83557C9F3}" sibTransId="{E6015158-DD8E-43F8-AFD8-95E6A066E337}"/>
    <dgm:cxn modelId="{488494E7-F421-4292-9D18-104436B9057B}" srcId="{66D0137B-C9A1-41BD-B378-5E9716A2385F}" destId="{0E0E13D3-4F71-40AE-8253-570D7682E726}" srcOrd="0" destOrd="0" parTransId="{681995B5-6706-4487-8C60-C8870D1AF6F3}" sibTransId="{4E3CEF8F-6242-4AD3-B422-3928F57D4995}"/>
    <dgm:cxn modelId="{839A2757-A130-447E-9435-0E7323CA1EC3}" srcId="{B2EBDFD4-EBFF-4975-B401-EF3F324D90DF}" destId="{848B6F7C-AA13-4D47-82AC-CB07C1CC1A4E}" srcOrd="1" destOrd="0" parTransId="{DA820A83-3E24-45C9-9AA8-CF9C449D4517}" sibTransId="{F708478D-EEE0-403C-B38B-B3649FEA3AD6}"/>
    <dgm:cxn modelId="{973D4313-0B11-4C82-BF11-EA5727787F3D}" srcId="{848B6F7C-AA13-4D47-82AC-CB07C1CC1A4E}" destId="{0226BA69-3167-43D7-A7C4-5C3BDD7D6A24}" srcOrd="0" destOrd="1" parTransId="{F9E985FF-2AEE-4B7E-A832-D456ECC9795B}" sibTransId="{8C631C45-4268-45E6-9F60-14390D846027}"/>
    <dgm:cxn modelId="{DB79306B-8990-4A19-A2C9-1CBE661AAF48}" srcId="{B2EBDFD4-EBFF-4975-B401-EF3F324D90DF}" destId="{9CCCF287-B128-498E-9619-DFDAA0F2C8BB}" srcOrd="2" destOrd="0" parTransId="{0D1D5F98-6288-471B-9AE1-6E819FEE6F19}" sibTransId="{AE4C3947-2B4C-471B-A596-D46DCFC6CCDE}"/>
    <dgm:cxn modelId="{B81B3198-9B4E-4563-992D-9D4463CE36F6}" srcId="{9CCCF287-B128-498E-9619-DFDAA0F2C8BB}" destId="{1658D50A-7B50-499D-A0EE-3DCC89DF002D}" srcOrd="0" destOrd="2" parTransId="{9E2C4492-5880-4EC8-A082-40A970F345A2}" sibTransId="{1C17107C-CD30-4656-9B8A-77D0B2A6A909}"/>
    <dgm:cxn modelId="{00283BDF-0AB6-4194-893B-19D3F49A7C96}" type="presOf" srcId="{B2EBDFD4-EBFF-4975-B401-EF3F324D90DF}" destId="{8ABB7C26-9B63-490D-B774-5F9FD338C597}" srcOrd="0" destOrd="0" presId="urn:microsoft.com/office/officeart/2005/8/layout/hProcess4#7"/>
    <dgm:cxn modelId="{A6E5F218-1852-4D25-BB24-A359B87215F1}" type="presParOf" srcId="{8ABB7C26-9B63-490D-B774-5F9FD338C597}" destId="{B6E8B5A6-7099-411A-890D-9FFEAEA7C771}" srcOrd="0" destOrd="0" presId="urn:microsoft.com/office/officeart/2005/8/layout/hProcess4#7"/>
    <dgm:cxn modelId="{29F84475-3B68-42D5-90DF-EC01083E228C}" type="presParOf" srcId="{8ABB7C26-9B63-490D-B774-5F9FD338C597}" destId="{3457D811-A945-47FD-B0B8-96287261048E}" srcOrd="1" destOrd="0" presId="urn:microsoft.com/office/officeart/2005/8/layout/hProcess4#7"/>
    <dgm:cxn modelId="{56DA94CE-954D-4003-9B9A-CE5674A87058}" type="presParOf" srcId="{8ABB7C26-9B63-490D-B774-5F9FD338C597}" destId="{7EA2AABD-2CAA-4A1B-B541-3AE16428C6F5}" srcOrd="2" destOrd="0" presId="urn:microsoft.com/office/officeart/2005/8/layout/hProcess4#7"/>
    <dgm:cxn modelId="{7FF68573-7A5F-40C0-A603-AED8AE72C1D6}" type="presParOf" srcId="{7EA2AABD-2CAA-4A1B-B541-3AE16428C6F5}" destId="{60720AE4-4E42-423D-B0A0-4A3B46C5DD2B}" srcOrd="0" destOrd="2" presId="urn:microsoft.com/office/officeart/2005/8/layout/hProcess4#7"/>
    <dgm:cxn modelId="{C64B1A1D-6C01-471A-84EB-0BE5B11A609D}" type="presParOf" srcId="{60720AE4-4E42-423D-B0A0-4A3B46C5DD2B}" destId="{589EF9A8-B5B9-40E4-8DF1-10A6F949BC39}" srcOrd="0" destOrd="0" presId="urn:microsoft.com/office/officeart/2005/8/layout/hProcess4#7"/>
    <dgm:cxn modelId="{FBDFC915-CC78-44E9-BDBF-BA5E2BAE9217}" type="presParOf" srcId="{60720AE4-4E42-423D-B0A0-4A3B46C5DD2B}" destId="{74FCA7A1-A50C-400C-8E84-C929CC4AEF4D}" srcOrd="1" destOrd="0" presId="urn:microsoft.com/office/officeart/2005/8/layout/hProcess4#7"/>
    <dgm:cxn modelId="{E142ABF6-7F6C-4AB2-8066-AC85DD68E0E0}" type="presOf" srcId="{0E0E13D3-4F71-40AE-8253-570D7682E726}" destId="{74FCA7A1-A50C-400C-8E84-C929CC4AEF4D}" srcOrd="0" destOrd="0" presId="urn:microsoft.com/office/officeart/2005/8/layout/hProcess4#7"/>
    <dgm:cxn modelId="{85C10914-B197-4B61-9D13-F3B09775C341}" type="presParOf" srcId="{60720AE4-4E42-423D-B0A0-4A3B46C5DD2B}" destId="{7767CAA1-BBF6-43F6-B300-42C16080C90F}" srcOrd="2" destOrd="0" presId="urn:microsoft.com/office/officeart/2005/8/layout/hProcess4#7"/>
    <dgm:cxn modelId="{2E2932CB-58DC-4B27-9DD7-0E479A242C80}" type="presOf" srcId="{0E0E13D3-4F71-40AE-8253-570D7682E726}" destId="{7767CAA1-BBF6-43F6-B300-42C16080C90F}" srcOrd="1" destOrd="0" presId="urn:microsoft.com/office/officeart/2005/8/layout/hProcess4#7"/>
    <dgm:cxn modelId="{7AAFB1F3-370E-46EA-A980-4DC0EFFFB4B0}" type="presParOf" srcId="{60720AE4-4E42-423D-B0A0-4A3B46C5DD2B}" destId="{53953753-7869-49B9-83EA-C5641DCFD7B1}" srcOrd="3" destOrd="0" presId="urn:microsoft.com/office/officeart/2005/8/layout/hProcess4#7"/>
    <dgm:cxn modelId="{4D88BB76-39A8-47CD-8856-335F134D0461}" type="presOf" srcId="{66D0137B-C9A1-41BD-B378-5E9716A2385F}" destId="{53953753-7869-49B9-83EA-C5641DCFD7B1}" srcOrd="0" destOrd="0" presId="urn:microsoft.com/office/officeart/2005/8/layout/hProcess4#7"/>
    <dgm:cxn modelId="{4C308B02-3D1F-454F-977B-D705E4C9B088}" type="presParOf" srcId="{60720AE4-4E42-423D-B0A0-4A3B46C5DD2B}" destId="{52BA8A55-A68D-433D-8F68-5CECF994D643}" srcOrd="4" destOrd="0" presId="urn:microsoft.com/office/officeart/2005/8/layout/hProcess4#7"/>
    <dgm:cxn modelId="{C4412097-BB21-4268-9F85-3D9C39E117FC}" type="presParOf" srcId="{7EA2AABD-2CAA-4A1B-B541-3AE16428C6F5}" destId="{2496B972-6001-4004-9E18-A49DD02BE4A5}" srcOrd="1" destOrd="2" presId="urn:microsoft.com/office/officeart/2005/8/layout/hProcess4#7"/>
    <dgm:cxn modelId="{88722FC2-FAD0-41EB-A97D-42DBB06C0DF5}" type="presOf" srcId="{E6015158-DD8E-43F8-AFD8-95E6A066E337}" destId="{2496B972-6001-4004-9E18-A49DD02BE4A5}" srcOrd="0" destOrd="0" presId="urn:microsoft.com/office/officeart/2005/8/layout/hProcess4#7"/>
    <dgm:cxn modelId="{E7BE5EC3-76A0-4FB4-BFC7-AA1A2A167026}" type="presParOf" srcId="{7EA2AABD-2CAA-4A1B-B541-3AE16428C6F5}" destId="{F69A6836-EB54-4A05-91AF-8CC779B253E9}" srcOrd="2" destOrd="2" presId="urn:microsoft.com/office/officeart/2005/8/layout/hProcess4#7"/>
    <dgm:cxn modelId="{23ECF0E2-F4C5-408D-A8F9-BE97BA06C1B8}" type="presParOf" srcId="{F69A6836-EB54-4A05-91AF-8CC779B253E9}" destId="{AE228210-0B49-4560-98FC-B88DEE6C5339}" srcOrd="0" destOrd="2" presId="urn:microsoft.com/office/officeart/2005/8/layout/hProcess4#7"/>
    <dgm:cxn modelId="{AE5970E6-5FB9-44D4-8D5D-DA59B594F525}" type="presParOf" srcId="{F69A6836-EB54-4A05-91AF-8CC779B253E9}" destId="{3B0C2A2A-BD3E-4714-9F48-624E64DD125E}" srcOrd="1" destOrd="2" presId="urn:microsoft.com/office/officeart/2005/8/layout/hProcess4#7"/>
    <dgm:cxn modelId="{AA7AEEA4-091F-4333-B58F-6B8A3BF83CD2}" type="presOf" srcId="{0226BA69-3167-43D7-A7C4-5C3BDD7D6A24}" destId="{3B0C2A2A-BD3E-4714-9F48-624E64DD125E}" srcOrd="0" destOrd="0" presId="urn:microsoft.com/office/officeart/2005/8/layout/hProcess4#7"/>
    <dgm:cxn modelId="{5A83264D-E21F-4A8E-A8C7-B7006AC35418}" type="presParOf" srcId="{F69A6836-EB54-4A05-91AF-8CC779B253E9}" destId="{E159961D-9591-42DF-BA51-0FD397C40FF3}" srcOrd="2" destOrd="2" presId="urn:microsoft.com/office/officeart/2005/8/layout/hProcess4#7"/>
    <dgm:cxn modelId="{6110A427-EAA7-4B6E-9217-6E08DC859716}" type="presOf" srcId="{0226BA69-3167-43D7-A7C4-5C3BDD7D6A24}" destId="{E159961D-9591-42DF-BA51-0FD397C40FF3}" srcOrd="1" destOrd="0" presId="urn:microsoft.com/office/officeart/2005/8/layout/hProcess4#7"/>
    <dgm:cxn modelId="{F8D8B1D6-52A9-4150-8509-3653390AAA0E}" type="presParOf" srcId="{F69A6836-EB54-4A05-91AF-8CC779B253E9}" destId="{3A1548C0-DA85-4456-8C8E-64EB9E9D0D7E}" srcOrd="3" destOrd="2" presId="urn:microsoft.com/office/officeart/2005/8/layout/hProcess4#7"/>
    <dgm:cxn modelId="{AEDCE1C0-5FB2-443A-A829-7553E3736A32}" type="presOf" srcId="{848B6F7C-AA13-4D47-82AC-CB07C1CC1A4E}" destId="{3A1548C0-DA85-4456-8C8E-64EB9E9D0D7E}" srcOrd="0" destOrd="0" presId="urn:microsoft.com/office/officeart/2005/8/layout/hProcess4#7"/>
    <dgm:cxn modelId="{891E7156-38EC-49D5-90B1-D1CB20550034}" type="presParOf" srcId="{F69A6836-EB54-4A05-91AF-8CC779B253E9}" destId="{DB032DF0-5114-4D79-A25A-487111B736F5}" srcOrd="4" destOrd="2" presId="urn:microsoft.com/office/officeart/2005/8/layout/hProcess4#7"/>
    <dgm:cxn modelId="{BDE922DF-7F3E-442D-92FC-F4EA9915A373}" type="presParOf" srcId="{7EA2AABD-2CAA-4A1B-B541-3AE16428C6F5}" destId="{89E76E0D-A6CE-40E4-93FF-FA1FD04799A5}" srcOrd="3" destOrd="2" presId="urn:microsoft.com/office/officeart/2005/8/layout/hProcess4#7"/>
    <dgm:cxn modelId="{B55190C7-63FB-457A-B013-5E5FA9FEC2F8}" type="presOf" srcId="{F708478D-EEE0-403C-B38B-B3649FEA3AD6}" destId="{89E76E0D-A6CE-40E4-93FF-FA1FD04799A5}" srcOrd="0" destOrd="0" presId="urn:microsoft.com/office/officeart/2005/8/layout/hProcess4#7"/>
    <dgm:cxn modelId="{DAC43E9C-AC14-4246-B672-AFEBA565B7A7}" type="presParOf" srcId="{7EA2AABD-2CAA-4A1B-B541-3AE16428C6F5}" destId="{AE30C40B-3026-4CF4-9A70-135B6D9A17CC}" srcOrd="4" destOrd="2" presId="urn:microsoft.com/office/officeart/2005/8/layout/hProcess4#7"/>
    <dgm:cxn modelId="{A6DA0BB9-69B6-4803-86D7-264F11E882C3}" type="presParOf" srcId="{AE30C40B-3026-4CF4-9A70-135B6D9A17CC}" destId="{90DD7EC7-5625-4710-8CCF-96909D1C4242}" srcOrd="0" destOrd="4" presId="urn:microsoft.com/office/officeart/2005/8/layout/hProcess4#7"/>
    <dgm:cxn modelId="{7AC5015E-1F5B-404F-9A4E-F98865EE2054}" type="presParOf" srcId="{AE30C40B-3026-4CF4-9A70-135B6D9A17CC}" destId="{DC6CE69C-EB14-49B6-A063-4E86118C115B}" srcOrd="1" destOrd="4" presId="urn:microsoft.com/office/officeart/2005/8/layout/hProcess4#7"/>
    <dgm:cxn modelId="{245EB905-9638-484B-A51E-5632371F6C4B}" type="presOf" srcId="{1658D50A-7B50-499D-A0EE-3DCC89DF002D}" destId="{DC6CE69C-EB14-49B6-A063-4E86118C115B}" srcOrd="0" destOrd="0" presId="urn:microsoft.com/office/officeart/2005/8/layout/hProcess4#7"/>
    <dgm:cxn modelId="{3FA5C660-4DE2-4604-914A-804255CCD166}" type="presParOf" srcId="{AE30C40B-3026-4CF4-9A70-135B6D9A17CC}" destId="{D76E451C-A401-4433-BC58-091855F8F594}" srcOrd="2" destOrd="4" presId="urn:microsoft.com/office/officeart/2005/8/layout/hProcess4#7"/>
    <dgm:cxn modelId="{8CBA2334-03E0-4ACC-92A8-DCDF8267E469}" type="presOf" srcId="{1658D50A-7B50-499D-A0EE-3DCC89DF002D}" destId="{D76E451C-A401-4433-BC58-091855F8F594}" srcOrd="1" destOrd="0" presId="urn:microsoft.com/office/officeart/2005/8/layout/hProcess4#7"/>
    <dgm:cxn modelId="{30BD5DCA-25C5-4561-AEC0-97024E72D019}" type="presParOf" srcId="{AE30C40B-3026-4CF4-9A70-135B6D9A17CC}" destId="{7E25C574-2E21-414D-812C-84E85EB55D7F}" srcOrd="3" destOrd="4" presId="urn:microsoft.com/office/officeart/2005/8/layout/hProcess4#7"/>
    <dgm:cxn modelId="{1FA37D01-BC4B-4B4A-85AE-4725343735B1}" type="presOf" srcId="{9CCCF287-B128-498E-9619-DFDAA0F2C8BB}" destId="{7E25C574-2E21-414D-812C-84E85EB55D7F}" srcOrd="0" destOrd="0" presId="urn:microsoft.com/office/officeart/2005/8/layout/hProcess4#7"/>
    <dgm:cxn modelId="{5F21C00A-2717-45B3-AA55-36DCE7FC2B1B}" type="presParOf" srcId="{AE30C40B-3026-4CF4-9A70-135B6D9A17CC}" destId="{E8886089-4337-40F2-B141-BBCB0BBAF64B}" srcOrd="4" destOrd="4" presId="urn:microsoft.com/office/officeart/2005/8/layout/hProcess4#7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CA7A1-A50C-400C-8E84-C929CC4AEF4D}">
      <dsp:nvSpPr>
        <dsp:cNvPr id="0" name=""/>
        <dsp:cNvSpPr/>
      </dsp:nvSpPr>
      <dsp:spPr>
        <a:xfrm>
          <a:off x="106" y="1330940"/>
          <a:ext cx="1699969" cy="1402119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38A0DA"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通过缓发</a:t>
          </a:r>
          <a:r>
            <a:rPr lang="en-US" altLang="zh-CN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γ</a:t>
          </a:r>
          <a:r>
            <a:rPr lang="zh-CN" alt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射线准确获取</a:t>
          </a:r>
          <a:r>
            <a:rPr lang="en-US" altLang="zh-CN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37</a:t>
          </a:r>
          <a:r>
            <a:rPr lang="zh-CN" alt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组裂变数据</a:t>
          </a:r>
        </a:p>
      </dsp:txBody>
      <dsp:txXfrm>
        <a:off x="32373" y="1363207"/>
        <a:ext cx="1635435" cy="1037131"/>
      </dsp:txXfrm>
    </dsp:sp>
    <dsp:sp modelId="{2496B972-6001-4004-9E18-A49DD02BE4A5}">
      <dsp:nvSpPr>
        <dsp:cNvPr id="0" name=""/>
        <dsp:cNvSpPr/>
      </dsp:nvSpPr>
      <dsp:spPr>
        <a:xfrm>
          <a:off x="975710" y="1737664"/>
          <a:ext cx="1767229" cy="1767229"/>
        </a:xfrm>
        <a:prstGeom prst="leftCircularArrow">
          <a:avLst>
            <a:gd name="adj1" fmla="val 2550"/>
            <a:gd name="adj2" fmla="val 309429"/>
            <a:gd name="adj3" fmla="val 2084940"/>
            <a:gd name="adj4" fmla="val 9024489"/>
            <a:gd name="adj5" fmla="val 2975"/>
          </a:avLst>
        </a:prstGeom>
        <a:gradFill rotWithShape="0">
          <a:gsLst>
            <a:gs pos="0">
              <a:srgbClr val="38A0DA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8A0DA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8A0DA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953753-7869-49B9-83EA-C5641DCFD7B1}">
      <dsp:nvSpPr>
        <dsp:cNvPr id="0" name=""/>
        <dsp:cNvSpPr/>
      </dsp:nvSpPr>
      <dsp:spPr>
        <a:xfrm>
          <a:off x="377877" y="2432605"/>
          <a:ext cx="1511084" cy="60090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8A0DA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8A0DA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8A0DA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人工神经网络</a:t>
          </a:r>
        </a:p>
      </dsp:txBody>
      <dsp:txXfrm>
        <a:off x="395477" y="2450205"/>
        <a:ext cx="1475884" cy="565708"/>
      </dsp:txXfrm>
    </dsp:sp>
    <dsp:sp modelId="{3B0C2A2A-BD3E-4714-9F48-624E64DD125E}">
      <dsp:nvSpPr>
        <dsp:cNvPr id="0" name=""/>
        <dsp:cNvSpPr/>
      </dsp:nvSpPr>
      <dsp:spPr>
        <a:xfrm>
          <a:off x="2103572" y="1330940"/>
          <a:ext cx="1699969" cy="1402119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38A0DA">
              <a:alpha val="90000"/>
              <a:hueOff val="0"/>
              <a:satOff val="0"/>
              <a:lumOff val="0"/>
              <a:alphaOff val="-2000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通过</a:t>
          </a:r>
          <a:r>
            <a:rPr lang="en-US" altLang="zh-CN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37</a:t>
          </a:r>
          <a:r>
            <a:rPr lang="zh-CN" alt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组准确实验数据刻度</a:t>
          </a:r>
          <a:r>
            <a:rPr lang="en-US" altLang="zh-CN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3000</a:t>
          </a:r>
          <a:r>
            <a:rPr lang="zh-CN" alt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组裂变碎片，提高测量精度</a:t>
          </a:r>
        </a:p>
      </dsp:txBody>
      <dsp:txXfrm>
        <a:off x="2135839" y="1663661"/>
        <a:ext cx="1635435" cy="1037131"/>
      </dsp:txXfrm>
    </dsp:sp>
    <dsp:sp modelId="{89E76E0D-A6CE-40E4-93FF-FA1FD04799A5}">
      <dsp:nvSpPr>
        <dsp:cNvPr id="0" name=""/>
        <dsp:cNvSpPr/>
      </dsp:nvSpPr>
      <dsp:spPr>
        <a:xfrm>
          <a:off x="3065009" y="504130"/>
          <a:ext cx="1984448" cy="1984448"/>
        </a:xfrm>
        <a:prstGeom prst="circularArrow">
          <a:avLst>
            <a:gd name="adj1" fmla="val 2271"/>
            <a:gd name="adj2" fmla="val 273786"/>
            <a:gd name="adj3" fmla="val 19550703"/>
            <a:gd name="adj4" fmla="val 12575511"/>
            <a:gd name="adj5" fmla="val 2650"/>
          </a:avLst>
        </a:prstGeom>
        <a:gradFill rotWithShape="0">
          <a:gsLst>
            <a:gs pos="0">
              <a:srgbClr val="38A0DA">
                <a:shade val="90000"/>
                <a:hueOff val="484759"/>
                <a:satOff val="-5201"/>
                <a:lumOff val="32790"/>
                <a:alphaOff val="0"/>
                <a:satMod val="103000"/>
                <a:lumMod val="102000"/>
                <a:tint val="94000"/>
              </a:srgbClr>
            </a:gs>
            <a:gs pos="50000">
              <a:srgbClr val="38A0DA">
                <a:shade val="90000"/>
                <a:hueOff val="484759"/>
                <a:satOff val="-5201"/>
                <a:lumOff val="32790"/>
                <a:alphaOff val="0"/>
                <a:satMod val="110000"/>
                <a:lumMod val="100000"/>
                <a:shade val="100000"/>
              </a:srgbClr>
            </a:gs>
            <a:gs pos="100000">
              <a:srgbClr val="38A0DA">
                <a:shade val="90000"/>
                <a:hueOff val="484759"/>
                <a:satOff val="-5201"/>
                <a:lumOff val="3279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1548C0-DA85-4456-8C8E-64EB9E9D0D7E}">
      <dsp:nvSpPr>
        <dsp:cNvPr id="0" name=""/>
        <dsp:cNvSpPr/>
      </dsp:nvSpPr>
      <dsp:spPr>
        <a:xfrm>
          <a:off x="2481343" y="1030485"/>
          <a:ext cx="1511084" cy="60090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8A0DA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rgbClr>
            </a:gs>
            <a:gs pos="50000">
              <a:srgbClr val="38A0DA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rgbClr>
            </a:gs>
            <a:gs pos="100000">
              <a:srgbClr val="38A0DA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人工神经网络</a:t>
          </a:r>
        </a:p>
      </dsp:txBody>
      <dsp:txXfrm>
        <a:off x="2498943" y="1048085"/>
        <a:ext cx="1475884" cy="565708"/>
      </dsp:txXfrm>
    </dsp:sp>
    <dsp:sp modelId="{DC6CE69C-EB14-49B6-A063-4E86118C115B}">
      <dsp:nvSpPr>
        <dsp:cNvPr id="0" name=""/>
        <dsp:cNvSpPr/>
      </dsp:nvSpPr>
      <dsp:spPr>
        <a:xfrm>
          <a:off x="4207037" y="1330940"/>
          <a:ext cx="1699969" cy="1402119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38A0DA">
              <a:alpha val="90000"/>
              <a:hueOff val="0"/>
              <a:satOff val="0"/>
              <a:lumOff val="0"/>
              <a:alphaOff val="-4000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通过刻度后的</a:t>
          </a:r>
          <a:r>
            <a:rPr lang="en-US" altLang="zh-CN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3000</a:t>
          </a:r>
          <a:r>
            <a:rPr lang="zh-CN" alt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组裂变数据去刻度其余裂变碎片的信息</a:t>
          </a:r>
        </a:p>
      </dsp:txBody>
      <dsp:txXfrm>
        <a:off x="4239304" y="1363207"/>
        <a:ext cx="1635435" cy="1037131"/>
      </dsp:txXfrm>
    </dsp:sp>
    <dsp:sp modelId="{7E25C574-2E21-414D-812C-84E85EB55D7F}">
      <dsp:nvSpPr>
        <dsp:cNvPr id="0" name=""/>
        <dsp:cNvSpPr/>
      </dsp:nvSpPr>
      <dsp:spPr>
        <a:xfrm>
          <a:off x="4584809" y="2432605"/>
          <a:ext cx="1511084" cy="60090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8A0DA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rgbClr>
            </a:gs>
            <a:gs pos="50000">
              <a:srgbClr val="38A0DA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rgbClr>
            </a:gs>
            <a:gs pos="100000">
              <a:srgbClr val="38A0DA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精度达到要求</a:t>
          </a:r>
        </a:p>
      </dsp:txBody>
      <dsp:txXfrm>
        <a:off x="4602409" y="2450205"/>
        <a:ext cx="1475884" cy="565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#7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srcNode" val="parentNode1"/>
              <dgm:param type="dstNode" val="connSite2"/>
              <dgm:param type="connRout" val="curve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srcNode" val="parentNode2"/>
                <dgm:param type="dstNode" val="connSite1"/>
                <dgm:param type="connRout" val="curve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pPr fontAlgn="auto"/>
            <a:fld id="{0F9B84EA-7D68-4D60-9CB1-D50884785D1C}" type="datetimeFigureOut">
              <a:rPr lang="zh-CN" altLang="en-US" sz="124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pPr fontAlgn="auto"/>
            <a:fld id="{8D4E0FC9-F1F8-4FAE-9988-3BA365CFD46F}" type="slidenum">
              <a:rPr lang="zh-CN" altLang="en-US" sz="124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汉仪书宋一简" panose="02010609000101010101" charset="-122"/>
                <a:ea typeface="汉仪书宋一简" panose="02010609000101010101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汉仪书宋一简" panose="02010609000101010101" charset="-122"/>
                <a:ea typeface="汉仪书宋一简" panose="02010609000101010101" charset="-122"/>
              </a:defRPr>
            </a:lvl1pPr>
          </a:lstStyle>
          <a:p>
            <a:pPr fontAlgn="auto"/>
            <a:fld id="{D6C8D182-E4C8-4120-9249-FC9774456FFA}" type="datetimeFigureOut">
              <a:rPr lang="zh-CN" altLang="en-US" strike="noStrike" noProof="1" smtClean="0">
                <a:latin typeface="汉仪书宋一简" panose="02010609000101010101" charset="-122"/>
                <a:ea typeface="汉仪书宋一简" panose="0201060900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434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82248" y="1279525"/>
            <a:ext cx="6141156" cy="34544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41" name="备注占位符 4"/>
          <p:cNvSpPr>
            <a:spLocks noGrp="1"/>
          </p:cNvSpPr>
          <p:nvPr>
            <p:ph type="body" sz="quarter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汉仪书宋一简" panose="02010609000101010101" charset="-122"/>
                <a:ea typeface="汉仪书宋一简" panose="02010609000101010101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汉仪书宋一简" panose="02010609000101010101" charset="-122"/>
                <a:ea typeface="汉仪书宋一简" panose="02010609000101010101" charset="-122"/>
              </a:defRPr>
            </a:lvl1pPr>
          </a:lstStyle>
          <a:p>
            <a:pPr fontAlgn="auto"/>
            <a:fld id="{85D0DACE-38E0-42D2-9336-2B707D34BC6D}" type="slidenum">
              <a:rPr lang="zh-CN" altLang="en-US" strike="noStrike" noProof="1" smtClean="0">
                <a:latin typeface="汉仪书宋一简" panose="02010609000101010101" charset="-122"/>
                <a:ea typeface="汉仪书宋一简" panose="0201060900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汉仪书宋一简" panose="02010609000101010101" charset="-122"/>
        <a:ea typeface="汉仪书宋一简" panose="02010609000101010101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汉仪书宋一简" panose="02010609000101010101" charset="-122"/>
        <a:ea typeface="汉仪书宋一简" panose="02010609000101010101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汉仪书宋一简" panose="02010609000101010101" charset="-122"/>
        <a:ea typeface="汉仪书宋一简" panose="02010609000101010101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汉仪书宋一简" panose="02010609000101010101" charset="-122"/>
        <a:ea typeface="汉仪书宋一简" panose="02010609000101010101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汉仪书宋一简" panose="02010609000101010101" charset="-122"/>
        <a:ea typeface="汉仪书宋一简" panose="02010609000101010101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 descr="xiaohui"/>
          <p:cNvPicPr>
            <a:picLocks noChangeAspect="1"/>
          </p:cNvPicPr>
          <p:nvPr userDrawn="1"/>
        </p:nvPicPr>
        <p:blipFill>
          <a:blip r:embed="rId3">
            <a:grayscl/>
            <a:lum bright="81998" contrast="-70001"/>
          </a:blip>
          <a:srcRect/>
          <a:stretch>
            <a:fillRect/>
          </a:stretch>
        </p:blipFill>
        <p:spPr>
          <a:xfrm>
            <a:off x="7249795" y="2277110"/>
            <a:ext cx="4720590" cy="45713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13155"/>
            <a:ext cx="9144000" cy="1816735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-16933" y="6550025"/>
            <a:ext cx="28448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auto">
              <a:defRPr/>
            </a:pPr>
            <a:fld id="{BB962C8B-B14F-4D97-AF65-F5344CB8AC3E}" type="datetime2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50025"/>
            <a:ext cx="38608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auto">
              <a:defRPr/>
            </a:pPr>
            <a:r>
              <a:rPr lang="zh-CN" altLang="en-US" strike="noStrike" noProof="1"/>
              <a:t>低气压TPC的设计与测试</a:t>
            </a: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21800" y="6550025"/>
            <a:ext cx="28448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auto">
              <a:defRPr/>
            </a:pPr>
            <a:fld id="{8009BC88-DE73-4E30-B58F-9645CC157D5C}" type="slidenum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 flipV="1">
            <a:off x="-16933" y="6537325"/>
            <a:ext cx="12208933" cy="12700"/>
          </a:xfrm>
          <a:prstGeom prst="line">
            <a:avLst/>
          </a:prstGeom>
          <a:ln w="38100">
            <a:solidFill>
              <a:srgbClr val="1B3244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V="1">
            <a:off x="-16933" y="298450"/>
            <a:ext cx="11144251" cy="7938"/>
          </a:xfrm>
          <a:prstGeom prst="line">
            <a:avLst/>
          </a:prstGeom>
          <a:ln w="38100">
            <a:solidFill>
              <a:srgbClr val="1B3244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-16933" y="6550025"/>
            <a:ext cx="28448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auto"/>
            <a:fld id="{BB962C8B-B14F-4D97-AF65-F5344CB8AC3E}" type="datetime2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50025"/>
            <a:ext cx="38608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auto"/>
            <a:r>
              <a:t>低气压TPC的设计与测试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21800" y="6550025"/>
            <a:ext cx="28448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auto"/>
            <a:fld id="{9A0DB2DC-4C9A-4742-B13C-FB6460FD3503}" type="slidenum">
              <a:rPr lang="zh-CN" altLang="en-US" strike="noStrike" noProof="1" dirty="0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 dirty="0">
              <a:ea typeface="汉仪书宋一简" panose="02010609000101010101" charset="-122"/>
            </a:endParaRPr>
          </a:p>
        </p:txBody>
      </p:sp>
      <p:pic>
        <p:nvPicPr>
          <p:cNvPr id="8" name="图片 7" descr="xiaohui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1152505" y="-18415"/>
            <a:ext cx="1039495" cy="10083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 flipV="1">
            <a:off x="-16933" y="6537325"/>
            <a:ext cx="12208933" cy="12700"/>
          </a:xfrm>
          <a:prstGeom prst="line">
            <a:avLst/>
          </a:prstGeom>
          <a:ln w="38100">
            <a:solidFill>
              <a:srgbClr val="1B3244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V="1">
            <a:off x="-16933" y="298450"/>
            <a:ext cx="11144251" cy="7938"/>
          </a:xfrm>
          <a:prstGeom prst="line">
            <a:avLst/>
          </a:prstGeom>
          <a:ln w="38100">
            <a:solidFill>
              <a:srgbClr val="1B3244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-16933" y="6550025"/>
            <a:ext cx="28448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auto"/>
            <a:fld id="{760FBDFE-C587-4B4C-A407-44438C67B59E}" type="datetime2">
              <a:rPr lang="zh-CN" altLang="en-US" strike="noStrike" noProof="1" smtClean="0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50025"/>
            <a:ext cx="38608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auto"/>
            <a:r>
              <a:rPr lang="zh-CN" altLang="en-US" strike="noStrike" noProof="1"/>
              <a:t>低气压TPC的设计与测试</a:t>
            </a: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21800" y="6550025"/>
            <a:ext cx="28448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pic>
        <p:nvPicPr>
          <p:cNvPr id="8" name="图片 7" descr="xiaohui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1152505" y="-18415"/>
            <a:ext cx="1039495" cy="10083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 userDrawn="1"/>
        </p:nvCxnSpPr>
        <p:spPr>
          <a:xfrm flipV="1">
            <a:off x="-16933" y="6537325"/>
            <a:ext cx="12208933" cy="12700"/>
          </a:xfrm>
          <a:prstGeom prst="line">
            <a:avLst/>
          </a:prstGeom>
          <a:ln w="38100">
            <a:solidFill>
              <a:srgbClr val="1B3244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 flipV="1">
            <a:off x="-16933" y="298450"/>
            <a:ext cx="11144251" cy="7938"/>
          </a:xfrm>
          <a:prstGeom prst="line">
            <a:avLst/>
          </a:prstGeom>
          <a:ln w="38100">
            <a:solidFill>
              <a:srgbClr val="1B3244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indent="0" fontAlgn="base" latinLnBrk="0">
              <a:spcBef>
                <a:spcPts val="0"/>
              </a:spcBef>
              <a:spcAft>
                <a:spcPts val="1200"/>
              </a:spcAft>
              <a:defRPr/>
            </a:lvl1pPr>
            <a:lvl2pPr indent="0" fontAlgn="base" latinLnBrk="0">
              <a:spcBef>
                <a:spcPts val="0"/>
              </a:spcBef>
              <a:spcAft>
                <a:spcPts val="1200"/>
              </a:spcAft>
              <a:defRPr/>
            </a:lvl2pPr>
            <a:lvl3pPr indent="0" fontAlgn="base" latinLnBrk="0">
              <a:spcBef>
                <a:spcPts val="0"/>
              </a:spcBef>
              <a:spcAft>
                <a:spcPts val="1200"/>
              </a:spcAft>
              <a:defRPr/>
            </a:lvl3pPr>
            <a:lvl4pPr indent="0" fontAlgn="base" latinLnBrk="0">
              <a:spcBef>
                <a:spcPts val="0"/>
              </a:spcBef>
              <a:spcAft>
                <a:spcPts val="1200"/>
              </a:spcAft>
              <a:defRPr/>
            </a:lvl4pPr>
            <a:lvl5pPr indent="0" fontAlgn="base" latinLnBrk="0"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-16933" y="6550025"/>
            <a:ext cx="28448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auto">
              <a:defRPr/>
            </a:pPr>
            <a:fld id="{BEDED714-68C8-44B6-9732-DDF7DD97772E}" type="datetime2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50025"/>
            <a:ext cx="38608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auto">
              <a:defRPr/>
            </a:pPr>
            <a:r>
              <a:rPr lang="zh-CN" altLang="en-US" strike="noStrike" noProof="1"/>
              <a:t>低气压TPC的设计与测试</a:t>
            </a: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21800" y="6550025"/>
            <a:ext cx="28448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auto">
              <a:defRPr/>
            </a:pPr>
            <a:fld id="{8CF7581E-C9C7-4035-8AC9-880348F0A73A}" type="slidenum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pic>
        <p:nvPicPr>
          <p:cNvPr id="8" name="图片 7" descr="xiaohui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1152505" y="-18415"/>
            <a:ext cx="1039495" cy="10083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 descr="xiaohui"/>
          <p:cNvPicPr>
            <a:picLocks noChangeAspect="1"/>
          </p:cNvPicPr>
          <p:nvPr userDrawn="1"/>
        </p:nvPicPr>
        <p:blipFill>
          <a:blip r:embed="rId3">
            <a:grayscl/>
            <a:lum bright="81998" contrast="-70001"/>
          </a:blip>
          <a:srcRect/>
          <a:stretch>
            <a:fillRect/>
          </a:stretch>
        </p:blipFill>
        <p:spPr>
          <a:xfrm>
            <a:off x="7249795" y="2277110"/>
            <a:ext cx="4720590" cy="45713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10055"/>
            <a:ext cx="10515600" cy="1728470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-16933" y="6550025"/>
            <a:ext cx="28448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auto"/>
            <a:fld id="{BB962C8B-B14F-4D97-AF65-F5344CB8AC3E}" type="datetime2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550025"/>
            <a:ext cx="38608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auto"/>
            <a:r>
              <a:t>低气压TPC的设计与测试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21800" y="6550025"/>
            <a:ext cx="28448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auto"/>
            <a:fld id="{9A0DB2DC-4C9A-4742-B13C-FB6460FD3503}" type="slidenum">
              <a:rPr lang="zh-CN" altLang="en-US" strike="noStrike" noProof="1" dirty="0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 dirty="0">
              <a:ea typeface="汉仪书宋一简" panose="02010609000101010101" charset="-122"/>
            </a:endParaRPr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 userDrawn="1"/>
        </p:nvCxnSpPr>
        <p:spPr>
          <a:xfrm flipV="1">
            <a:off x="-16933" y="6537325"/>
            <a:ext cx="12208933" cy="12700"/>
          </a:xfrm>
          <a:prstGeom prst="line">
            <a:avLst/>
          </a:prstGeom>
          <a:ln w="38100">
            <a:solidFill>
              <a:srgbClr val="1B3244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 flipV="1">
            <a:off x="-16933" y="298450"/>
            <a:ext cx="11144251" cy="7938"/>
          </a:xfrm>
          <a:prstGeom prst="line">
            <a:avLst/>
          </a:prstGeom>
          <a:ln w="38100">
            <a:solidFill>
              <a:srgbClr val="1B3244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-16933" y="6550025"/>
            <a:ext cx="28448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auto">
              <a:defRPr/>
            </a:pPr>
            <a:fld id="{BB962C8B-B14F-4D97-AF65-F5344CB8AC3E}" type="datetime2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550025"/>
            <a:ext cx="38608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auto">
              <a:defRPr/>
            </a:pPr>
            <a:r>
              <a:rPr lang="zh-CN" altLang="en-US" strike="noStrike" noProof="1"/>
              <a:t>低气压TPC的设计与测试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21800" y="6550025"/>
            <a:ext cx="28448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auto">
              <a:defRPr/>
            </a:pPr>
            <a:fld id="{7D6DB0B6-6255-4C4D-A7FC-C84855AFCEA8}" type="slidenum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pic>
        <p:nvPicPr>
          <p:cNvPr id="8" name="图片 7" descr="xiaohui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1152505" y="-18415"/>
            <a:ext cx="1039495" cy="10083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 userDrawn="1"/>
        </p:nvCxnSpPr>
        <p:spPr>
          <a:xfrm flipV="1">
            <a:off x="-16933" y="6537325"/>
            <a:ext cx="12208933" cy="12700"/>
          </a:xfrm>
          <a:prstGeom prst="line">
            <a:avLst/>
          </a:prstGeom>
          <a:ln w="38100">
            <a:solidFill>
              <a:srgbClr val="1B3244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 flipV="1">
            <a:off x="-16933" y="298450"/>
            <a:ext cx="11144251" cy="7938"/>
          </a:xfrm>
          <a:prstGeom prst="line">
            <a:avLst/>
          </a:prstGeom>
          <a:ln w="38100">
            <a:solidFill>
              <a:srgbClr val="1B3244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-16933" y="6550025"/>
            <a:ext cx="28448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auto">
              <a:defRPr/>
            </a:pPr>
            <a:fld id="{BB962C8B-B14F-4D97-AF65-F5344CB8AC3E}" type="datetime2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550025"/>
            <a:ext cx="38608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auto">
              <a:defRPr/>
            </a:pPr>
            <a:r>
              <a:rPr lang="zh-CN" altLang="en-US" strike="noStrike" noProof="1"/>
              <a:t>低气压TPC的设计与测试</a:t>
            </a:r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321800" y="6550025"/>
            <a:ext cx="28448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auto">
              <a:defRPr/>
            </a:pPr>
            <a:fld id="{5AC01D99-F813-44DC-B635-F275C106240E}" type="slidenum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pic>
        <p:nvPicPr>
          <p:cNvPr id="11" name="图片 10" descr="xiaohui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1152505" y="-18415"/>
            <a:ext cx="1039495" cy="10083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 flipV="1">
            <a:off x="-16933" y="6537325"/>
            <a:ext cx="12208933" cy="12700"/>
          </a:xfrm>
          <a:prstGeom prst="line">
            <a:avLst/>
          </a:prstGeom>
          <a:ln w="38100">
            <a:solidFill>
              <a:srgbClr val="1B3244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V="1">
            <a:off x="-16933" y="298450"/>
            <a:ext cx="11144251" cy="7938"/>
          </a:xfrm>
          <a:prstGeom prst="line">
            <a:avLst/>
          </a:prstGeom>
          <a:ln w="38100">
            <a:solidFill>
              <a:srgbClr val="1B3244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-16933" y="6550025"/>
            <a:ext cx="28448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auto">
              <a:defRPr/>
            </a:pPr>
            <a:fld id="{BB962C8B-B14F-4D97-AF65-F5344CB8AC3E}" type="datetime2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550025"/>
            <a:ext cx="38608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auto">
              <a:defRPr/>
            </a:pPr>
            <a:r>
              <a:rPr lang="zh-CN" altLang="en-US" strike="noStrike" noProof="1"/>
              <a:t>低气压TPC的设计与测试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21800" y="6550025"/>
            <a:ext cx="28448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auto">
              <a:defRPr/>
            </a:pPr>
            <a:fld id="{69D602DD-68A8-41A2-B35E-86A5C6EDDC19}" type="slidenum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pic>
        <p:nvPicPr>
          <p:cNvPr id="8" name="图片 7" descr="xiaohui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1152505" y="-18415"/>
            <a:ext cx="1039495" cy="10083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-16933" y="6550025"/>
            <a:ext cx="28448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auto"/>
            <a:fld id="{760FBDFE-C587-4B4C-A407-44438C67B59E}" type="datetime2">
              <a:rPr lang="zh-CN" altLang="en-US" strike="noStrike" noProof="1" smtClean="0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550025"/>
            <a:ext cx="38608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auto"/>
            <a:r>
              <a:rPr lang="zh-CN" altLang="en-US" strike="noStrike" noProof="1"/>
              <a:t>低气压TPC的设计与测试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321800" y="6550025"/>
            <a:ext cx="28448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pic>
        <p:nvPicPr>
          <p:cNvPr id="8" name="图片 7" descr="xiaohui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1152505" y="-18415"/>
            <a:ext cx="1039495" cy="10083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 userDrawn="1"/>
        </p:nvCxnSpPr>
        <p:spPr>
          <a:xfrm flipV="1">
            <a:off x="-16933" y="6537325"/>
            <a:ext cx="12208933" cy="12700"/>
          </a:xfrm>
          <a:prstGeom prst="line">
            <a:avLst/>
          </a:prstGeom>
          <a:ln w="38100">
            <a:solidFill>
              <a:srgbClr val="1B3244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-16933" y="6550025"/>
            <a:ext cx="28448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auto"/>
            <a:fld id="{BB962C8B-B14F-4D97-AF65-F5344CB8AC3E}" type="datetime2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550025"/>
            <a:ext cx="38608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auto"/>
            <a:r>
              <a:t>低气压TPC的设计与测试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21800" y="6550025"/>
            <a:ext cx="28448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auto"/>
            <a:fld id="{9A0DB2DC-4C9A-4742-B13C-FB6460FD3503}" type="slidenum">
              <a:rPr lang="zh-CN" altLang="en-US" strike="noStrike" noProof="1" dirty="0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 dirty="0">
              <a:ea typeface="汉仪书宋一简" panose="02010609000101010101" charset="-122"/>
            </a:endParaRPr>
          </a:p>
        </p:txBody>
      </p:sp>
      <p:pic>
        <p:nvPicPr>
          <p:cNvPr id="8" name="图片 7" descr="xiaohui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1152505" y="-18415"/>
            <a:ext cx="1039495" cy="10083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 userDrawn="1"/>
        </p:nvCxnSpPr>
        <p:spPr>
          <a:xfrm flipV="1">
            <a:off x="-16933" y="6537325"/>
            <a:ext cx="12208933" cy="12700"/>
          </a:xfrm>
          <a:prstGeom prst="line">
            <a:avLst/>
          </a:prstGeom>
          <a:ln w="38100">
            <a:solidFill>
              <a:srgbClr val="1B3244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 flipV="1">
            <a:off x="-16933" y="298450"/>
            <a:ext cx="11144251" cy="7938"/>
          </a:xfrm>
          <a:prstGeom prst="line">
            <a:avLst/>
          </a:prstGeom>
          <a:ln w="38100">
            <a:solidFill>
              <a:srgbClr val="1B3244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-16933" y="6550025"/>
            <a:ext cx="28448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auto">
              <a:defRPr/>
            </a:pPr>
            <a:fld id="{BB962C8B-B14F-4D97-AF65-F5344CB8AC3E}" type="datetime2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550025"/>
            <a:ext cx="38608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auto">
              <a:defRPr/>
            </a:pPr>
            <a:r>
              <a:rPr lang="zh-CN" altLang="en-US" strike="noStrike" noProof="1"/>
              <a:t>低气压TPC的设计与测试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21800" y="6550025"/>
            <a:ext cx="28448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auto">
              <a:defRPr/>
            </a:pPr>
            <a:fld id="{7F8B0E81-DD9F-4986-B3DF-E794FF5C1D26}" type="slidenum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pic>
        <p:nvPicPr>
          <p:cNvPr id="8" name="图片 7" descr="xiaohui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1152505" y="-18415"/>
            <a:ext cx="1039495" cy="10083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949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-16933" y="6550025"/>
            <a:ext cx="28448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ea typeface="思源黑体 CN" panose="020B0600000000000000" charset="-122"/>
              </a:defRPr>
            </a:lvl1pPr>
          </a:lstStyle>
          <a:p>
            <a:pPr fontAlgn="auto"/>
            <a:fld id="{760FBDFE-C587-4B4C-A407-44438C67B59E}" type="datetime2">
              <a:rPr lang="zh-CN" altLang="en-US" strike="noStrike" noProof="1" smtClean="0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4165600" y="6550025"/>
            <a:ext cx="38608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ea typeface="思源黑体 CN" panose="020B0600000000000000" charset="-122"/>
              </a:defRPr>
            </a:lvl1pPr>
          </a:lstStyle>
          <a:p>
            <a:pPr fontAlgn="auto"/>
            <a:r>
              <a:rPr lang="zh-CN" altLang="en-US" strike="noStrike" noProof="1"/>
              <a:t>低气压TPC的设计与测试</a:t>
            </a:r>
            <a:endParaRPr lang="zh-CN" altLang="en-US" strike="noStrike" noProof="1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9321800" y="6550025"/>
            <a:ext cx="28448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ea typeface="思源黑体 CN" panose="020B0600000000000000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思源黑体 CN" panose="020B0600000000000000" charset="-122"/>
          <a:cs typeface="+mj-cs"/>
        </a:defRPr>
      </a:lvl1pPr>
    </p:titleStyle>
    <p:bodyStyle>
      <a:lvl1pPr marL="342900" lvl="0" indent="0" algn="l" defTabSz="914400" eaLnBrk="1" fontAlgn="base" latinLnBrk="0" hangingPunct="1">
        <a:lnSpc>
          <a:spcPct val="100000"/>
        </a:lnSpc>
        <a:spcBef>
          <a:spcPts val="0"/>
        </a:spcBef>
        <a:spcAft>
          <a:spcPts val="120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思源黑体 CN" panose="020B0600000000000000" charset="-122"/>
          <a:cs typeface="+mn-cs"/>
        </a:defRPr>
      </a:lvl1pPr>
      <a:lvl2pPr marL="742950" lvl="1" indent="0" algn="l" defTabSz="914400" eaLnBrk="0" fontAlgn="base" latinLnBrk="0" hangingPunct="0">
        <a:lnSpc>
          <a:spcPct val="100000"/>
        </a:lnSpc>
        <a:spcBef>
          <a:spcPts val="0"/>
        </a:spcBef>
        <a:spcAft>
          <a:spcPts val="120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思源黑体 CN" panose="020B0600000000000000" charset="-122"/>
          <a:cs typeface="+mn-cs"/>
        </a:defRPr>
      </a:lvl2pPr>
      <a:lvl3pPr marL="1143000" lvl="2" indent="0" algn="l" defTabSz="914400" eaLnBrk="0" fontAlgn="base" latinLnBrk="0" hangingPunct="0">
        <a:lnSpc>
          <a:spcPct val="100000"/>
        </a:lnSpc>
        <a:spcBef>
          <a:spcPts val="0"/>
        </a:spcBef>
        <a:spcAft>
          <a:spcPts val="120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思源黑体 CN" panose="020B0600000000000000" charset="-122"/>
          <a:cs typeface="+mn-cs"/>
        </a:defRPr>
      </a:lvl3pPr>
      <a:lvl4pPr marL="1600200" lvl="3" indent="0" algn="l" defTabSz="914400" eaLnBrk="0" fontAlgn="base" latinLnBrk="0" hangingPunct="0">
        <a:lnSpc>
          <a:spcPct val="100000"/>
        </a:lnSpc>
        <a:spcBef>
          <a:spcPts val="0"/>
        </a:spcBef>
        <a:spcAft>
          <a:spcPts val="120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思源黑体 CN" panose="020B0600000000000000" charset="-122"/>
          <a:cs typeface="+mn-cs"/>
        </a:defRPr>
      </a:lvl4pPr>
      <a:lvl5pPr marL="2057400" lvl="4" indent="0" algn="l" defTabSz="914400" eaLnBrk="0" fontAlgn="base" latinLnBrk="0" hangingPunct="0">
        <a:lnSpc>
          <a:spcPct val="100000"/>
        </a:lnSpc>
        <a:spcBef>
          <a:spcPts val="0"/>
        </a:spcBef>
        <a:spcAft>
          <a:spcPts val="120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思源黑体 CN" panose="020B0600000000000000" charset="-122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DejaVu Sans" panose="020B0603030804020204" charset="2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DejaVu Sans" panose="020B0603030804020204" charset="2"/>
        <a:buNone/>
        <a:defRPr b="0" i="0" u="none" kern="1200" baseline="0">
          <a:solidFill>
            <a:schemeClr val="tx1"/>
          </a:solidFill>
          <a:latin typeface="DejaVu Sans" panose="020B0603030804020204" charset="2"/>
          <a:ea typeface="方正书宋_GBK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DejaVu Sans" panose="020B0603030804020204" charset="2"/>
        <a:buNone/>
        <a:defRPr b="0" i="0" u="none" kern="1200" baseline="0">
          <a:solidFill>
            <a:schemeClr val="tx1"/>
          </a:solidFill>
          <a:latin typeface="DejaVu Sans" panose="020B0603030804020204" charset="2"/>
          <a:ea typeface="方正书宋_GBK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DejaVu Sans" panose="020B0603030804020204" charset="2"/>
        <a:buNone/>
        <a:defRPr b="0" i="0" u="none" kern="1200" baseline="0">
          <a:solidFill>
            <a:schemeClr val="tx1"/>
          </a:solidFill>
          <a:latin typeface="DejaVu Sans" panose="020B0603030804020204" charset="2"/>
          <a:ea typeface="方正书宋_GBK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DejaVu Sans" panose="020B0603030804020204" charset="2"/>
        <a:buNone/>
        <a:defRPr b="0" i="0" u="none" kern="1200" baseline="0">
          <a:solidFill>
            <a:schemeClr val="tx1"/>
          </a:solidFill>
          <a:latin typeface="DejaVu Sans" panose="020B0603030804020204" charset="2"/>
          <a:ea typeface="方正书宋_GBK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DejaVu Sans" panose="020B0603030804020204" charset="2"/>
        <a:buNone/>
        <a:defRPr b="0" i="0" u="none" kern="1200" baseline="0">
          <a:solidFill>
            <a:schemeClr val="tx1"/>
          </a:solidFill>
          <a:latin typeface="DejaVu Sans" panose="020B0603030804020204" charset="2"/>
          <a:ea typeface="方正书宋_GBK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DejaVu Sans" panose="020B0603030804020204" charset="2"/>
        <a:buNone/>
        <a:defRPr b="0" i="0" u="none" kern="1200" baseline="0">
          <a:solidFill>
            <a:schemeClr val="tx1"/>
          </a:solidFill>
          <a:latin typeface="DejaVu Sans" panose="020B0603030804020204" charset="2"/>
          <a:ea typeface="方正书宋_GBK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DejaVu Sans" panose="020B0603030804020204" charset="2"/>
        <a:buNone/>
        <a:defRPr b="0" i="0" u="none" kern="1200" baseline="0">
          <a:solidFill>
            <a:schemeClr val="tx1"/>
          </a:solidFill>
          <a:latin typeface="DejaVu Sans" panose="020B0603030804020204" charset="2"/>
          <a:ea typeface="方正书宋_GBK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DejaVu Sans" panose="020B0603030804020204" charset="2"/>
        <a:buNone/>
        <a:defRPr b="0" i="0" u="none" kern="1200" baseline="0">
          <a:solidFill>
            <a:schemeClr val="tx1"/>
          </a:solidFill>
          <a:latin typeface="DejaVu Sans" panose="020B0603030804020204" charset="2"/>
          <a:ea typeface="方正书宋_GBK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9.png"/><Relationship Id="rId6" Type="http://schemas.openxmlformats.org/officeDocument/2006/relationships/image" Target="../media/image38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jpeg"/><Relationship Id="rId8" Type="http://schemas.openxmlformats.org/officeDocument/2006/relationships/image" Target="../media/image15.png"/><Relationship Id="rId7" Type="http://schemas.openxmlformats.org/officeDocument/2006/relationships/image" Target="../media/image14.jpeg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8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标题 1"/>
          <p:cNvSpPr>
            <a:spLocks noGrp="1"/>
          </p:cNvSpPr>
          <p:nvPr>
            <p:ph type="ctrTitle"/>
          </p:nvPr>
        </p:nvSpPr>
        <p:spPr>
          <a:xfrm>
            <a:off x="2159635" y="1113790"/>
            <a:ext cx="7872095" cy="1654175"/>
          </a:xfrm>
        </p:spPr>
        <p:txBody>
          <a:bodyPr anchor="b" anchorCtr="0"/>
          <a:p>
            <a:pPr defTabSz="914400">
              <a:buNone/>
            </a:pPr>
            <a:r>
              <a:rPr lang="en-US" altLang="zh-CN" kern="1200" baseline="0">
                <a:latin typeface="+mj-lt"/>
                <a:ea typeface="思源黑体 CN" panose="020B0600000000000000" charset="-122"/>
                <a:cs typeface="+mj-cs"/>
              </a:rPr>
              <a:t>低气压</a:t>
            </a:r>
            <a:r>
              <a:rPr lang="" altLang="en-US" kern="1200" baseline="0">
                <a:latin typeface="+mj-lt"/>
                <a:ea typeface="思源黑体 CN" panose="020B0600000000000000" charset="-122"/>
                <a:cs typeface="+mj-cs"/>
              </a:rPr>
              <a:t>裂变</a:t>
            </a:r>
            <a:r>
              <a:rPr lang="en-US" altLang="zh-CN" kern="1200" baseline="0">
                <a:latin typeface="+mj-lt"/>
                <a:ea typeface="思源黑体 CN" panose="020B0600000000000000" charset="-122"/>
                <a:cs typeface="+mj-cs"/>
              </a:rPr>
              <a:t>TPC的设计与测试 </a:t>
            </a:r>
            <a:endParaRPr lang="en-US" altLang="zh-CN" kern="1200" baseline="0">
              <a:latin typeface="+mj-lt"/>
              <a:ea typeface="思源黑体 CN" panose="020B0600000000000000" charset="-122"/>
              <a:cs typeface="+mj-cs"/>
            </a:endParaRP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2667000" y="4243705"/>
            <a:ext cx="6858000" cy="1014095"/>
          </a:xfrm>
        </p:spPr>
        <p:txBody>
          <a:bodyPr/>
          <a:p>
            <a:r>
              <a:rPr lang="" altLang="zh-CN"/>
              <a:t>张  毅</a:t>
            </a:r>
            <a:endParaRPr lang="" altLang="zh-CN"/>
          </a:p>
          <a:p>
            <a:r>
              <a:rPr lang="" altLang="zh-CN"/>
              <a:t>第九届全国先进气体探测器研讨会  东莞</a:t>
            </a:r>
            <a:endParaRPr lang="" altLang="zh-CN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" altLang="zh-CN"/>
              <a:t>基于测量数据的神经网络分析</a:t>
            </a:r>
            <a:endParaRPr lang="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>
              <a:defRPr/>
            </a:pPr>
            <a:fld id="{BEDED714-68C8-44B6-9732-DDF7DD97772E}" type="datetime2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>
              <a:defRPr/>
            </a:pPr>
            <a:r>
              <a:rPr lang="zh-CN" altLang="en-US" strike="noStrike" noProof="1"/>
              <a:t>低气压TPC的设计与测试</a:t>
            </a: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>
              <a:defRPr/>
            </a:pPr>
            <a:fld id="{8CF7581E-C9C7-4035-8AC9-880348F0A73A}" type="slidenum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graphicFrame>
        <p:nvGraphicFramePr>
          <p:cNvPr id="48" name="图示 47"/>
          <p:cNvGraphicFramePr/>
          <p:nvPr/>
        </p:nvGraphicFramePr>
        <p:xfrm>
          <a:off x="331575" y="292547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1" name="矩形 50"/>
          <p:cNvSpPr/>
          <p:nvPr/>
        </p:nvSpPr>
        <p:spPr>
          <a:xfrm>
            <a:off x="101600" y="1266190"/>
            <a:ext cx="608012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H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" altLang="zh-CN" sz="2000" b="0" dirty="0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靶厚～300μg/cm</a:t>
            </a:r>
            <a:r>
              <a:rPr lang="" altLang="zh-CN" sz="2000" b="0" baseline="30000" dirty="0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2</a:t>
            </a:r>
            <a:r>
              <a:rPr lang="" altLang="zh-CN" sz="2000" b="0" dirty="0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，</a:t>
            </a:r>
            <a:r>
              <a:rPr lang="zh-CN" altLang="en-US" sz="2000" b="0" dirty="0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事件率约</a:t>
            </a:r>
            <a:r>
              <a:rPr lang="en-US" altLang="zh-CN" sz="2000" b="0" dirty="0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10min/event,</a:t>
            </a:r>
            <a:endParaRPr lang="en-US" altLang="zh-CN" sz="2000" b="0" dirty="0">
              <a:latin typeface="WenQuanYi Zen Hei" panose="02000603000000000000" charset="-122"/>
              <a:ea typeface="WenQuanYi Zen Hei" panose="02000603000000000000" charset="-122"/>
              <a:cs typeface="WenQuanYi Zen Hei" panose="02000603000000000000" charset="-122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" altLang="zh-CN" sz="2000" b="0" dirty="0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探测时间～</a:t>
            </a:r>
            <a:r>
              <a:rPr lang="en-US" altLang="zh-CN" sz="2000" b="0" dirty="0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4</a:t>
            </a:r>
            <a:r>
              <a:rPr lang="zh-CN" altLang="en-US" sz="2000" b="0" dirty="0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个月，</a:t>
            </a:r>
            <a:r>
              <a:rPr lang="" altLang="zh-CN" sz="2000" b="0" dirty="0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共累积～</a:t>
            </a:r>
            <a:r>
              <a:rPr lang="en-US" altLang="zh-CN" sz="2000" b="0" dirty="0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3</a:t>
            </a:r>
            <a:r>
              <a:rPr lang="zh-CN" altLang="en-US" sz="2000" b="0" dirty="0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万</a:t>
            </a:r>
            <a:r>
              <a:rPr lang="" altLang="zh-CN" sz="2000" b="0" dirty="0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例事件</a:t>
            </a:r>
            <a:endParaRPr lang="en-US" altLang="zh-CN" sz="2000" b="0" dirty="0">
              <a:latin typeface="WenQuanYi Zen Hei" panose="02000603000000000000" charset="-122"/>
              <a:ea typeface="WenQuanYi Zen Hei" panose="02000603000000000000" charset="-122"/>
              <a:cs typeface="WenQuanYi Zen Hei" panose="02000603000000000000" charset="-122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zh-CN" sz="2000" b="0" dirty="0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裂变后</a:t>
            </a:r>
            <a:r>
              <a:rPr lang="en-US" altLang="zh-CN" sz="2000" b="0" dirty="0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 0.5s</a:t>
            </a:r>
            <a:r>
              <a:rPr lang="zh-CN" altLang="zh-CN" sz="2000" b="0" dirty="0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，缓发γ射线几率</a:t>
            </a:r>
            <a:r>
              <a:rPr lang="" altLang="zh-CN" sz="2000" b="0" dirty="0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：</a:t>
            </a:r>
            <a:r>
              <a:rPr lang="en-US" altLang="zh-CN" sz="2000" b="0" dirty="0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3</a:t>
            </a:r>
            <a:r>
              <a:rPr lang="" altLang="en-US" sz="2000" b="0" dirty="0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1</a:t>
            </a:r>
            <a:r>
              <a:rPr lang="en-US" altLang="zh-CN" sz="2000" b="0" dirty="0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%</a:t>
            </a:r>
            <a:endParaRPr lang="en-US" altLang="zh-CN" sz="2000" b="0" dirty="0">
              <a:latin typeface="WenQuanYi Zen Hei" panose="02000603000000000000" charset="-122"/>
              <a:ea typeface="WenQuanYi Zen Hei" panose="02000603000000000000" charset="-122"/>
              <a:cs typeface="WenQuanYi Zen Hei" panose="02000603000000000000" charset="-122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zh-CN" sz="2000" b="0" dirty="0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闪烁体几何接受度</a:t>
            </a:r>
            <a:r>
              <a:rPr lang="" altLang="zh-CN" sz="2000" b="0" dirty="0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：</a:t>
            </a:r>
            <a:r>
              <a:rPr lang="en-US" altLang="zh-CN" sz="2000" b="0" dirty="0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0.15</a:t>
            </a:r>
            <a:r>
              <a:rPr lang="" altLang="en-US" sz="2000" b="0" dirty="0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，</a:t>
            </a:r>
            <a:r>
              <a:rPr lang="zh-CN" altLang="zh-CN" sz="2000" b="0" dirty="0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探测</a:t>
            </a:r>
            <a:r>
              <a:rPr lang="" altLang="zh-CN" sz="2000" b="0" dirty="0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效</a:t>
            </a:r>
            <a:r>
              <a:rPr lang="zh-CN" altLang="zh-CN" sz="2000" b="0" dirty="0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率</a:t>
            </a:r>
            <a:r>
              <a:rPr lang="" altLang="zh-CN" sz="2000" b="0" dirty="0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～</a:t>
            </a:r>
            <a:r>
              <a:rPr lang="en-US" altLang="zh-CN" sz="2000" b="0" dirty="0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1.2%      </a:t>
            </a:r>
            <a:endParaRPr lang="zh-CN" altLang="zh-CN" sz="2000" b="0" dirty="0">
              <a:latin typeface="WenQuanYi Zen Hei" panose="02000603000000000000" charset="-122"/>
              <a:ea typeface="WenQuanYi Zen Hei" panose="02000603000000000000" charset="-122"/>
              <a:cs typeface="WenQuanYi Zen Hei" panose="02000603000000000000" charset="-122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b="0" dirty="0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γ</a:t>
            </a:r>
            <a:r>
              <a:rPr lang="zh-CN" altLang="en-US" sz="2000" b="0" dirty="0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射线总的绝对强度</a:t>
            </a:r>
            <a:r>
              <a:rPr lang="" altLang="zh-CN" sz="2000" b="0" dirty="0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～</a:t>
            </a:r>
            <a:r>
              <a:rPr lang="en-US" altLang="zh-CN" sz="2000" b="0" dirty="0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10%</a:t>
            </a:r>
            <a:endParaRPr lang="en-US" altLang="zh-CN" sz="2000" b="0" dirty="0">
              <a:solidFill>
                <a:srgbClr val="000000"/>
              </a:solidFill>
              <a:latin typeface="WenQuanYi Zen Hei" panose="02000603000000000000" charset="-122"/>
              <a:ea typeface="WenQuanYi Zen Hei" panose="02000603000000000000" charset="-122"/>
              <a:cs typeface="WenQuanYi Zen Hei" panose="02000603000000000000" charset="-122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5420" y="1266190"/>
            <a:ext cx="563118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内容占位符 8" descr="ann"/>
          <p:cNvPicPr>
            <a:picLocks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2750" y="3867785"/>
            <a:ext cx="5175885" cy="26822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" altLang="zh-CN"/>
              <a:t>未来的</a:t>
            </a:r>
            <a:r>
              <a:rPr lang="zh-CN" altLang="en-US"/>
              <a:t>研究计划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>
              <a:defRPr/>
            </a:pPr>
            <a:fld id="{BEDED714-68C8-44B6-9732-DDF7DD97772E}" type="datetime2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>
              <a:defRPr/>
            </a:pPr>
            <a:r>
              <a:rPr lang="zh-CN" altLang="en-US" strike="noStrike" noProof="1"/>
              <a:t>低气压TPC的设计与测试</a:t>
            </a: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>
              <a:defRPr/>
            </a:pPr>
            <a:fld id="{8CF7581E-C9C7-4035-8AC9-880348F0A73A}" type="slidenum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9" name="内容占位符 8"/>
          <p:cNvSpPr/>
          <p:nvPr>
            <p:ph idx="1"/>
          </p:nvPr>
        </p:nvSpPr>
        <p:spPr>
          <a:xfrm>
            <a:off x="708025" y="1172210"/>
            <a:ext cx="10972800" cy="4949825"/>
          </a:xfrm>
        </p:spPr>
        <p:txBody>
          <a:bodyPr/>
          <a:p>
            <a:r>
              <a:rPr lang="" altLang="zh-CN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近期工作 (未来3-6个月)：</a:t>
            </a:r>
            <a:endParaRPr lang="" altLang="zh-CN">
              <a:latin typeface="WenQuanYi Zen Hei" panose="02000603000000000000" charset="-122"/>
              <a:ea typeface="WenQuanYi Zen Hei" panose="02000603000000000000" charset="-122"/>
              <a:cs typeface="WenQuanYi Zen Hei" panose="02000603000000000000" charset="-122"/>
            </a:endParaRPr>
          </a:p>
          <a:p>
            <a:pPr lvl="1"/>
            <a:r>
              <a:rPr lang="" altLang="zh-CN" sz="2800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 </a:t>
            </a:r>
            <a:r>
              <a:rPr lang="" altLang="zh-CN" baseline="30000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241</a:t>
            </a:r>
            <a:r>
              <a:rPr lang="" altLang="zh-CN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Am 源的低气压径迹测试</a:t>
            </a:r>
            <a:endParaRPr lang="" altLang="zh-CN">
              <a:latin typeface="WenQuanYi Zen Hei" panose="02000603000000000000" charset="-122"/>
              <a:ea typeface="WenQuanYi Zen Hei" panose="02000603000000000000" charset="-122"/>
              <a:cs typeface="WenQuanYi Zen Hei" panose="02000603000000000000" charset="-122"/>
            </a:endParaRPr>
          </a:p>
          <a:p>
            <a:pPr lvl="1"/>
            <a:r>
              <a:rPr lang="" altLang="zh-CN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 </a:t>
            </a:r>
            <a:r>
              <a:rPr lang="en-US" altLang="zh-CN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  <a:sym typeface="+mn-ea"/>
              </a:rPr>
              <a:t>基于全面模拟数据的神经网络算法开发</a:t>
            </a:r>
            <a:r>
              <a:rPr lang="" altLang="en-US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  <a:sym typeface="+mn-ea"/>
              </a:rPr>
              <a:t>、验证</a:t>
            </a:r>
            <a:endParaRPr lang="" altLang="zh-CN">
              <a:latin typeface="WenQuanYi Zen Hei" panose="02000603000000000000" charset="-122"/>
              <a:ea typeface="WenQuanYi Zen Hei" panose="02000603000000000000" charset="-122"/>
              <a:cs typeface="WenQuanYi Zen Hei" panose="02000603000000000000" charset="-122"/>
            </a:endParaRPr>
          </a:p>
          <a:p>
            <a:pPr lvl="1"/>
            <a:r>
              <a:rPr lang="en-US" altLang="zh-CN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  <a:sym typeface="+mn-ea"/>
              </a:rPr>
              <a:t> 安装</a:t>
            </a:r>
            <a:r>
              <a:rPr lang="" altLang="en-US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  <a:sym typeface="+mn-ea"/>
              </a:rPr>
              <a:t>、调试</a:t>
            </a:r>
            <a:r>
              <a:rPr lang="en-US" altLang="zh-CN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  <a:sym typeface="+mn-ea"/>
              </a:rPr>
              <a:t>闪烁体晶体</a:t>
            </a:r>
            <a:endParaRPr lang="" altLang="zh-CN">
              <a:latin typeface="WenQuanYi Zen Hei" panose="02000603000000000000" charset="-122"/>
              <a:ea typeface="WenQuanYi Zen Hei" panose="02000603000000000000" charset="-122"/>
              <a:cs typeface="WenQuanYi Zen Hei" panose="02000603000000000000" charset="-122"/>
            </a:endParaRPr>
          </a:p>
          <a:p>
            <a:r>
              <a:rPr lang="" altLang="zh-CN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中期工作 (未来6-15个月)：</a:t>
            </a:r>
            <a:endParaRPr lang="" altLang="zh-CN">
              <a:latin typeface="WenQuanYi Zen Hei" panose="02000603000000000000" charset="-122"/>
              <a:ea typeface="WenQuanYi Zen Hei" panose="02000603000000000000" charset="-122"/>
              <a:cs typeface="WenQuanYi Zen Hei" panose="02000603000000000000" charset="-122"/>
            </a:endParaRPr>
          </a:p>
          <a:p>
            <a:pPr lvl="1"/>
            <a:r>
              <a:rPr lang="" altLang="zh-CN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 </a:t>
            </a:r>
            <a:r>
              <a:rPr lang="" altLang="zh-CN" baseline="30000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55</a:t>
            </a:r>
            <a:r>
              <a:rPr lang="" altLang="zh-CN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Fe 源的探测器增益均匀性测试与刻度</a:t>
            </a:r>
            <a:endParaRPr lang="" altLang="zh-CN">
              <a:latin typeface="WenQuanYi Zen Hei" panose="02000603000000000000" charset="-122"/>
              <a:ea typeface="WenQuanYi Zen Hei" panose="02000603000000000000" charset="-122"/>
              <a:cs typeface="WenQuanYi Zen Hei" panose="02000603000000000000" charset="-122"/>
            </a:endParaRPr>
          </a:p>
          <a:p>
            <a:pPr lvl="1"/>
            <a:r>
              <a:rPr lang="" altLang="zh-CN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 Am-Be 中子源试运行</a:t>
            </a:r>
            <a:endParaRPr lang="" altLang="zh-CN">
              <a:latin typeface="WenQuanYi Zen Hei" panose="02000603000000000000" charset="-122"/>
              <a:ea typeface="WenQuanYi Zen Hei" panose="02000603000000000000" charset="-122"/>
              <a:cs typeface="WenQuanYi Zen Hei" panose="02000603000000000000" charset="-122"/>
            </a:endParaRPr>
          </a:p>
          <a:p>
            <a:r>
              <a:rPr lang="" altLang="zh-CN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远期工作</a:t>
            </a:r>
            <a:endParaRPr lang="" altLang="zh-CN">
              <a:latin typeface="WenQuanYi Zen Hei" panose="02000603000000000000" charset="-122"/>
              <a:ea typeface="WenQuanYi Zen Hei" panose="02000603000000000000" charset="-122"/>
              <a:cs typeface="WenQuanYi Zen Hei" panose="02000603000000000000" charset="-122"/>
            </a:endParaRPr>
          </a:p>
          <a:p>
            <a:pPr lvl="1"/>
            <a:r>
              <a:rPr lang="" altLang="zh-CN" sz="2800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 散裂源/反应堆束流申请？</a:t>
            </a:r>
            <a:endParaRPr lang="" altLang="zh-CN">
              <a:latin typeface="WenQuanYi Zen Hei" panose="02000603000000000000" charset="-122"/>
              <a:ea typeface="WenQuanYi Zen Hei" panose="02000603000000000000" charset="-122"/>
              <a:cs typeface="WenQuanYi Zen Hei" panose="02000603000000000000" charset="-122"/>
            </a:endParaRPr>
          </a:p>
          <a:p>
            <a:endParaRPr lang="" altLang="zh-CN">
              <a:latin typeface="WenQuanYi Zen Hei" panose="02000603000000000000" charset="-122"/>
              <a:ea typeface="WenQuanYi Zen Hei" panose="02000603000000000000" charset="-122"/>
              <a:cs typeface="WenQuanYi Zen Hei" panose="02000603000000000000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904875" y="897255"/>
            <a:ext cx="10125710" cy="1816735"/>
          </a:xfrm>
        </p:spPr>
        <p:txBody>
          <a:bodyPr/>
          <a:p>
            <a:pPr>
              <a:lnSpc>
                <a:spcPct val="130000"/>
              </a:lnSpc>
            </a:pPr>
            <a:r>
              <a:rPr lang="" altLang="zh-CN"/>
              <a:t>感谢近物所、高能所合作者的大力支持！</a:t>
            </a:r>
            <a:br>
              <a:rPr lang="" altLang="zh-CN"/>
            </a:br>
            <a:r>
              <a:rPr lang="" altLang="zh-CN"/>
              <a:t>欢迎大家批评指正！</a:t>
            </a:r>
            <a:endParaRPr lang="" altLang="zh-CN"/>
          </a:p>
        </p:txBody>
      </p:sp>
      <p:pic>
        <p:nvPicPr>
          <p:cNvPr id="7" name="内容占位符 6" descr="20190616兴隆山"/>
          <p:cNvPicPr>
            <a:picLocks noChangeAspect="1"/>
          </p:cNvPicPr>
          <p:nvPr>
            <p:ph idx="4294967295"/>
          </p:nvPr>
        </p:nvPicPr>
        <p:blipFill>
          <a:blip r:embed="rId1">
            <a:lum bright="24000" contrast="-18000"/>
          </a:blip>
          <a:srcRect/>
          <a:stretch>
            <a:fillRect/>
          </a:stretch>
        </p:blipFill>
        <p:spPr>
          <a:xfrm>
            <a:off x="965835" y="3271520"/>
            <a:ext cx="6022975" cy="305371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>
              <a:defRPr/>
            </a:pPr>
            <a:fld id="{BEDED714-68C8-44B6-9732-DDF7DD97772E}" type="datetime2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>
              <a:defRPr/>
            </a:pPr>
            <a:r>
              <a:rPr lang="zh-CN" altLang="en-US" strike="noStrike" noProof="1"/>
              <a:t>低气压TPC的设计与测试</a:t>
            </a: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>
              <a:defRPr/>
            </a:pPr>
            <a:fld id="{8CF7581E-C9C7-4035-8AC9-880348F0A73A}" type="slidenum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" altLang="zh-CN"/>
              <a:t>物理目标</a:t>
            </a:r>
            <a:endParaRPr lang="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>
              <a:defRPr/>
            </a:pPr>
            <a:fld id="{BEDED714-68C8-44B6-9732-DDF7DD97772E}" type="datetime2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>
              <a:defRPr/>
            </a:pPr>
            <a:r>
              <a:rPr lang="zh-CN" altLang="en-US" strike="noStrike" noProof="1"/>
              <a:t>低气压TPC的设计与测试</a:t>
            </a: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>
              <a:defRPr/>
            </a:pPr>
            <a:fld id="{8CF7581E-C9C7-4035-8AC9-880348F0A73A}" type="slidenum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pic>
        <p:nvPicPr>
          <p:cNvPr id="45060" name="图片 1"/>
          <p:cNvPicPr>
            <a:picLocks noChangeAspect="1"/>
          </p:cNvPicPr>
          <p:nvPr>
            <p:ph idx="1"/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2535" y="1719580"/>
            <a:ext cx="4277995" cy="30918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3011170" y="5349240"/>
            <a:ext cx="86556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" altLang="zh-CN" sz="2000"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</a:rPr>
              <a:t>裂变总截面      </a:t>
            </a:r>
            <a:r>
              <a:rPr lang="en-US" altLang="zh-CN" sz="2000"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  <a:sym typeface="+mn-ea"/>
              </a:rPr>
              <a:t>→  </a:t>
            </a:r>
            <a:r>
              <a:rPr lang="" altLang="en-US" sz="2000"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  <a:sym typeface="+mn-ea"/>
              </a:rPr>
              <a:t>势垒高度和宽度                 </a:t>
            </a:r>
            <a:r>
              <a:rPr lang="en-US" altLang="zh-CN" sz="2000"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  <a:sym typeface="+mn-ea"/>
              </a:rPr>
              <a:t>→ </a:t>
            </a:r>
            <a:r>
              <a:rPr lang="en-US" altLang="en-US" sz="2000"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  <a:sym typeface="+mn-ea"/>
              </a:rPr>
              <a:t>势</a:t>
            </a:r>
            <a:r>
              <a:rPr lang="" altLang="en-US" sz="2000"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  <a:sym typeface="+mn-ea"/>
              </a:rPr>
              <a:t>能曲面的整体性质</a:t>
            </a:r>
            <a:endParaRPr lang="en-US" altLang="zh-CN" sz="2000">
              <a:latin typeface="WenQuanYi Micro Hei" panose="020B0606030804020204" charset="-122"/>
              <a:ea typeface="WenQuanYi Micro Hei" panose="020B0606030804020204" charset="-122"/>
              <a:cs typeface="WenQuanYi Micro Hei" panose="020B0606030804020204" charset="-122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" altLang="zh-CN" sz="2000"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</a:rPr>
              <a:t>裂变产物分布  →  鞍点到断裂点的裂变路径  </a:t>
            </a:r>
            <a:r>
              <a:rPr lang="en-US" altLang="zh-CN" sz="2000"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  <a:sym typeface="+mn-ea"/>
              </a:rPr>
              <a:t>→ </a:t>
            </a:r>
            <a:r>
              <a:rPr lang="" altLang="en-US" sz="2000"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  <a:sym typeface="+mn-ea"/>
              </a:rPr>
              <a:t>势能曲面的局部细节特性</a:t>
            </a:r>
            <a:endParaRPr lang="" altLang="en-US" sz="2000">
              <a:latin typeface="WenQuanYi Micro Hei" panose="020B0606030804020204" charset="-122"/>
              <a:ea typeface="WenQuanYi Micro Hei" panose="020B0606030804020204" charset="-122"/>
              <a:cs typeface="WenQuanYi Micro Hei" panose="020B0606030804020204" charset="-122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" altLang="en-US" sz="2000"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  <a:sym typeface="+mn-ea"/>
              </a:rPr>
              <a:t>多观测量的关联测量</a:t>
            </a:r>
            <a:endParaRPr lang="" altLang="en-US" sz="2000">
              <a:latin typeface="WenQuanYi Micro Hei" panose="020B0606030804020204" charset="-122"/>
              <a:ea typeface="WenQuanYi Micro Hei" panose="020B0606030804020204" charset="-122"/>
              <a:cs typeface="WenQuanYi Micro Hei" panose="020B0606030804020204" charset="-122"/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3345" y="1238885"/>
            <a:ext cx="6218555" cy="3923030"/>
            <a:chOff x="9366" y="1851"/>
            <a:chExt cx="9793" cy="617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66" y="1851"/>
              <a:ext cx="7803" cy="6179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7169" y="1982"/>
              <a:ext cx="1991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" altLang="zh-CN"/>
                <a:t>n+</a:t>
              </a:r>
              <a:r>
                <a:rPr lang="" altLang="zh-CN" baseline="30000"/>
                <a:t>232</a:t>
              </a:r>
              <a:r>
                <a:rPr lang="" altLang="zh-CN"/>
                <a:t>Th</a:t>
              </a:r>
              <a:endParaRPr lang="" altLang="zh-CN"/>
            </a:p>
            <a:p>
              <a:r>
                <a:rPr lang="" altLang="zh-CN" sz="1400" i="1"/>
                <a:t>(1970)</a:t>
              </a:r>
              <a:endParaRPr lang="" altLang="zh-CN" sz="1400" i="1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0590530" y="1406525"/>
            <a:ext cx="12452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n+</a:t>
            </a:r>
            <a:r>
              <a:rPr lang="en-US" altLang="zh-CN" baseline="30000"/>
              <a:t>23</a:t>
            </a:r>
            <a:r>
              <a:rPr lang="" altLang="en-US" baseline="30000"/>
              <a:t>5</a:t>
            </a:r>
            <a:r>
              <a:rPr lang="" altLang="en-US"/>
              <a:t>U</a:t>
            </a:r>
            <a:endParaRPr lang="en-US" altLang="zh-CN"/>
          </a:p>
          <a:p>
            <a:r>
              <a:rPr lang="" altLang="en-US" sz="1200" i="1"/>
              <a:t>(2012)</a:t>
            </a:r>
            <a:endParaRPr lang="" altLang="en-US" sz="1200" i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7849235" cy="1143000"/>
          </a:xfrm>
        </p:spPr>
        <p:txBody>
          <a:bodyPr/>
          <a:p>
            <a:r>
              <a:rPr lang="" altLang="zh-CN"/>
              <a:t>实验原理</a:t>
            </a:r>
            <a:endParaRPr lang="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>
              <a:defRPr/>
            </a:pPr>
            <a:fld id="{BEDED714-68C8-44B6-9732-DDF7DD97772E}" type="datetime2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>
              <a:defRPr/>
            </a:pPr>
            <a:r>
              <a:rPr lang="zh-CN" altLang="en-US" strike="noStrike" noProof="1"/>
              <a:t>低气压TPC的设计与测试</a:t>
            </a: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>
              <a:defRPr/>
            </a:pPr>
            <a:fld id="{8CF7581E-C9C7-4035-8AC9-880348F0A73A}" type="slidenum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grpSp>
        <p:nvGrpSpPr>
          <p:cNvPr id="14" name="组合 13"/>
          <p:cNvGrpSpPr/>
          <p:nvPr/>
        </p:nvGrpSpPr>
        <p:grpSpPr>
          <a:xfrm>
            <a:off x="259715" y="1554480"/>
            <a:ext cx="7811770" cy="4502150"/>
            <a:chOff x="2358" y="2390"/>
            <a:chExt cx="12302" cy="7090"/>
          </a:xfrm>
        </p:grpSpPr>
        <p:pic>
          <p:nvPicPr>
            <p:cNvPr id="34820" name="图片 1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58" y="2520"/>
              <a:ext cx="11182" cy="6960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7" name="直接箭头连接符 6"/>
            <p:cNvCxnSpPr/>
            <p:nvPr/>
          </p:nvCxnSpPr>
          <p:spPr>
            <a:xfrm>
              <a:off x="13340" y="3120"/>
              <a:ext cx="0" cy="3960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22" name="文本框 7"/>
            <p:cNvSpPr txBox="1"/>
            <p:nvPr/>
          </p:nvSpPr>
          <p:spPr>
            <a:xfrm>
              <a:off x="13340" y="4920"/>
              <a:ext cx="1320" cy="58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dirty="0">
                  <a:solidFill>
                    <a:schemeClr val="tx2"/>
                  </a:solidFill>
                  <a:latin typeface="Arial" panose="020B0604020202020204" pitchFamily="34" charset="0"/>
                </a:rPr>
                <a:t>10</a:t>
              </a:r>
              <a:r>
                <a:rPr lang="zh-CN" altLang="en-US" dirty="0">
                  <a:solidFill>
                    <a:schemeClr val="tx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dirty="0">
                  <a:solidFill>
                    <a:schemeClr val="tx2"/>
                  </a:solidFill>
                  <a:latin typeface="Arial" panose="020B0604020202020204" pitchFamily="34" charset="0"/>
                </a:rPr>
                <a:t>cm</a:t>
              </a:r>
              <a:endParaRPr lang="en-US" altLang="zh-CN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9" name="直接箭头连接符 8"/>
            <p:cNvCxnSpPr/>
            <p:nvPr/>
          </p:nvCxnSpPr>
          <p:spPr>
            <a:xfrm>
              <a:off x="4850" y="2983"/>
              <a:ext cx="4200" cy="0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24" name="文本框 9"/>
            <p:cNvSpPr txBox="1"/>
            <p:nvPr/>
          </p:nvSpPr>
          <p:spPr>
            <a:xfrm>
              <a:off x="6530" y="2400"/>
              <a:ext cx="1320" cy="58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dirty="0">
                  <a:solidFill>
                    <a:schemeClr val="tx2"/>
                  </a:solidFill>
                  <a:latin typeface="Arial" panose="020B0604020202020204" pitchFamily="34" charset="0"/>
                </a:rPr>
                <a:t>10</a:t>
              </a:r>
              <a:r>
                <a:rPr lang="zh-CN" altLang="en-US" dirty="0">
                  <a:solidFill>
                    <a:schemeClr val="tx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dirty="0">
                  <a:solidFill>
                    <a:schemeClr val="tx2"/>
                  </a:solidFill>
                  <a:latin typeface="Arial" panose="020B0604020202020204" pitchFamily="34" charset="0"/>
                </a:rPr>
                <a:t>cm</a:t>
              </a:r>
              <a:endParaRPr lang="en-US" altLang="zh-CN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1" name="直接箭头连接符 10"/>
            <p:cNvCxnSpPr/>
            <p:nvPr/>
          </p:nvCxnSpPr>
          <p:spPr>
            <a:xfrm flipV="1">
              <a:off x="9170" y="2973"/>
              <a:ext cx="4020" cy="10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26" name="文本框 11"/>
            <p:cNvSpPr txBox="1"/>
            <p:nvPr/>
          </p:nvSpPr>
          <p:spPr>
            <a:xfrm>
              <a:off x="11450" y="2390"/>
              <a:ext cx="1320" cy="58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dirty="0">
                  <a:solidFill>
                    <a:schemeClr val="tx2"/>
                  </a:solidFill>
                  <a:latin typeface="Arial" panose="020B0604020202020204" pitchFamily="34" charset="0"/>
                </a:rPr>
                <a:t>10</a:t>
              </a:r>
              <a:r>
                <a:rPr lang="zh-CN" altLang="en-US" dirty="0">
                  <a:solidFill>
                    <a:schemeClr val="tx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dirty="0">
                  <a:solidFill>
                    <a:schemeClr val="tx2"/>
                  </a:solidFill>
                  <a:latin typeface="Arial" panose="020B0604020202020204" pitchFamily="34" charset="0"/>
                </a:rPr>
                <a:t>cm</a:t>
              </a:r>
              <a:endParaRPr lang="en-US" altLang="zh-CN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7850" y="5700"/>
              <a:ext cx="183" cy="6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marL="0" marR="0" lvl="0" indent="0" algn="ctr" defTabSz="44958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6" name="直接箭头连接符 15"/>
            <p:cNvCxnSpPr/>
            <p:nvPr/>
          </p:nvCxnSpPr>
          <p:spPr>
            <a:xfrm flipV="1">
              <a:off x="8033" y="5210"/>
              <a:ext cx="4188" cy="790"/>
            </a:xfrm>
            <a:prstGeom prst="straightConnector1">
              <a:avLst/>
            </a:prstGeom>
            <a:ln w="317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/>
            <p:nvPr/>
          </p:nvCxnSpPr>
          <p:spPr>
            <a:xfrm flipH="1">
              <a:off x="4610" y="6015"/>
              <a:ext cx="3240" cy="685"/>
            </a:xfrm>
            <a:prstGeom prst="straightConnector1">
              <a:avLst/>
            </a:prstGeom>
            <a:ln w="444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平行四边形 22"/>
            <p:cNvSpPr/>
            <p:nvPr/>
          </p:nvSpPr>
          <p:spPr>
            <a:xfrm>
              <a:off x="2985" y="3135"/>
              <a:ext cx="9905" cy="1353"/>
            </a:xfrm>
            <a:prstGeom prst="parallelogram">
              <a:avLst>
                <a:gd name="adj" fmla="val 144478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marL="0" marR="0" lvl="0" indent="0" algn="ctr" defTabSz="44958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7" name="直接箭头连接符 16"/>
            <p:cNvCxnSpPr/>
            <p:nvPr/>
          </p:nvCxnSpPr>
          <p:spPr>
            <a:xfrm flipH="1">
              <a:off x="2530" y="2973"/>
              <a:ext cx="2200" cy="1515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32" name="文本框 17"/>
            <p:cNvSpPr txBox="1"/>
            <p:nvPr/>
          </p:nvSpPr>
          <p:spPr>
            <a:xfrm>
              <a:off x="2530" y="3230"/>
              <a:ext cx="1320" cy="58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dirty="0">
                  <a:solidFill>
                    <a:schemeClr val="tx2"/>
                  </a:solidFill>
                  <a:latin typeface="Arial" panose="020B0604020202020204" pitchFamily="34" charset="0"/>
                </a:rPr>
                <a:t>10</a:t>
              </a:r>
              <a:r>
                <a:rPr lang="zh-CN" altLang="en-US" dirty="0">
                  <a:solidFill>
                    <a:schemeClr val="tx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dirty="0">
                  <a:solidFill>
                    <a:schemeClr val="tx2"/>
                  </a:solidFill>
                  <a:latin typeface="Arial" panose="020B0604020202020204" pitchFamily="34" charset="0"/>
                </a:rPr>
                <a:t>cm</a:t>
              </a:r>
              <a:endParaRPr lang="en-US" altLang="zh-CN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梯形 7"/>
            <p:cNvSpPr/>
            <p:nvPr/>
          </p:nvSpPr>
          <p:spPr>
            <a:xfrm rot="16040980">
              <a:off x="5848" y="6370"/>
              <a:ext cx="815" cy="2820"/>
            </a:xfrm>
            <a:prstGeom prst="trapezoid">
              <a:avLst>
                <a:gd name="adj" fmla="val 16612"/>
              </a:avLst>
            </a:prstGeom>
            <a:solidFill>
              <a:srgbClr val="7B40A8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marL="0" marR="0" lvl="0" indent="0" algn="ctr" defTabSz="44958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梯形 19"/>
            <p:cNvSpPr/>
            <p:nvPr/>
          </p:nvSpPr>
          <p:spPr>
            <a:xfrm rot="15872154">
              <a:off x="9769" y="6016"/>
              <a:ext cx="715" cy="3403"/>
            </a:xfrm>
            <a:prstGeom prst="trapezoid">
              <a:avLst>
                <a:gd name="adj" fmla="val 16612"/>
              </a:avLst>
            </a:prstGeom>
            <a:solidFill>
              <a:schemeClr val="accent6">
                <a:lumMod val="75000"/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marL="0" marR="0" lvl="0" indent="0" algn="ctr" defTabSz="44958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流程图: 直接访问存储器 20"/>
            <p:cNvSpPr/>
            <p:nvPr/>
          </p:nvSpPr>
          <p:spPr>
            <a:xfrm>
              <a:off x="12350" y="5673"/>
              <a:ext cx="660" cy="690"/>
            </a:xfrm>
            <a:prstGeom prst="flowChartMagneticDrum">
              <a:avLst/>
            </a:prstGeom>
            <a:solidFill>
              <a:srgbClr val="70AD47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marL="0" marR="0" lvl="0" indent="0" algn="ctr" defTabSz="44958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流程图: 直接访问存储器 21"/>
            <p:cNvSpPr/>
            <p:nvPr/>
          </p:nvSpPr>
          <p:spPr>
            <a:xfrm>
              <a:off x="3290" y="5740"/>
              <a:ext cx="660" cy="690"/>
            </a:xfrm>
            <a:prstGeom prst="flowChartMagneticDrum">
              <a:avLst/>
            </a:prstGeom>
            <a:solidFill>
              <a:srgbClr val="7030A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marL="0" marR="0" lvl="0" indent="0" algn="ctr" defTabSz="44958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4" name="直接箭头连接符 23"/>
            <p:cNvCxnSpPr/>
            <p:nvPr/>
          </p:nvCxnSpPr>
          <p:spPr>
            <a:xfrm>
              <a:off x="10490" y="5503"/>
              <a:ext cx="0" cy="2178"/>
            </a:xfrm>
            <a:prstGeom prst="straightConnector1">
              <a:avLst/>
            </a:prstGeom>
            <a:ln w="19050">
              <a:solidFill>
                <a:schemeClr val="accent4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/>
            <p:cNvSpPr txBox="1"/>
            <p:nvPr/>
          </p:nvSpPr>
          <p:spPr>
            <a:xfrm>
              <a:off x="9650" y="6263"/>
              <a:ext cx="1440" cy="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R="0" defTabSz="449580">
                <a:buClrTx/>
                <a:buSzTx/>
                <a:buFontTx/>
                <a:buNone/>
                <a:defRPr/>
              </a:pPr>
              <a:r>
                <a:rPr kumimoji="0" lang="en-US" altLang="zh-CN" kern="1200" cap="none" spc="0" normalizeH="0" baseline="0" noProof="0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ea typeface="SimSun" pitchFamily="2" charset="-122"/>
                  <a:cs typeface="+mn-cs"/>
                </a:rPr>
                <a:t>T</a:t>
              </a:r>
              <a:r>
                <a:rPr kumimoji="0" lang="en-US" altLang="zh-CN" kern="1200" cap="none" spc="0" normalizeH="0" baseline="-25000" noProof="0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ea typeface="SimSun" pitchFamily="2" charset="-122"/>
                  <a:cs typeface="+mn-cs"/>
                </a:rPr>
                <a:t>drift</a:t>
              </a:r>
              <a:endParaRPr kumimoji="0" lang="en-US" kern="1200" cap="none" spc="0" normalizeH="0" baseline="-25000" noProof="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SimSun" pitchFamily="2" charset="-122"/>
                <a:cs typeface="+mn-cs"/>
              </a:endParaRPr>
            </a:p>
          </p:txBody>
        </p:sp>
      </p:grpSp>
      <p:pic>
        <p:nvPicPr>
          <p:cNvPr id="8196" name="Picture 3"/>
          <p:cNvPicPr>
            <a:picLocks noChangeAspect="1"/>
          </p:cNvPicPr>
          <p:nvPr>
            <p:ph idx="1"/>
          </p:nvPr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002270" y="3331210"/>
            <a:ext cx="3489960" cy="2219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14"/>
          <p:cNvSpPr txBox="1"/>
          <p:nvPr/>
        </p:nvSpPr>
        <p:spPr>
          <a:xfrm>
            <a:off x="7489190" y="5628005"/>
            <a:ext cx="3552190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  <a:sym typeface="+mn-ea"/>
              </a:rPr>
              <a:t>缓发</a:t>
            </a:r>
            <a:r>
              <a:rPr lang="el-GR" altLang="zh-CN" dirty="0"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  <a:sym typeface="+mn-ea"/>
              </a:rPr>
              <a:t>γ</a:t>
            </a:r>
            <a:r>
              <a:rPr lang="zh-CN" altLang="en-US" dirty="0"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  <a:sym typeface="+mn-ea"/>
              </a:rPr>
              <a:t>射线与径迹信息符合测量</a:t>
            </a:r>
            <a:endParaRPr lang="zh-CN" altLang="en-US" dirty="0">
              <a:latin typeface="WenQuanYi Micro Hei" panose="020B0606030804020204" charset="-122"/>
              <a:ea typeface="WenQuanYi Micro Hei" panose="020B0606030804020204" charset="-122"/>
              <a:cs typeface="WenQuanYi Micro Hei" panose="020B0606030804020204" charset="-122"/>
              <a:sym typeface="+mn-ea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  <a:sym typeface="+mn-ea"/>
              </a:rPr>
              <a:t>事件级别的多参数</a:t>
            </a:r>
            <a:r>
              <a:rPr lang="en-US" altLang="zh-CN" dirty="0"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  <a:sym typeface="+mn-ea"/>
              </a:rPr>
              <a:t>关联</a:t>
            </a:r>
            <a:r>
              <a:rPr lang="zh-CN" altLang="en-US" dirty="0"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  <a:sym typeface="+mn-ea"/>
              </a:rPr>
              <a:t>测量</a:t>
            </a:r>
            <a:endParaRPr lang="zh-CN" altLang="en-US">
              <a:latin typeface="WenQuanYi Micro Hei" panose="020B0606030804020204" charset="-122"/>
              <a:ea typeface="WenQuanYi Micro Hei" panose="020B0606030804020204" charset="-122"/>
              <a:cs typeface="WenQuanYi Micro Hei" panose="020B060603080402020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2124" y="431239"/>
            <a:ext cx="4123172" cy="2630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WenQuanYi Zen Hei" panose="02000603000000000000" charset="-122"/>
                <a:ea typeface="WenQuanYi Zen Hei" panose="02000603000000000000" charset="-122"/>
              </a:rPr>
              <a:t>低气压气室及气压测控系统</a:t>
            </a:r>
            <a:endParaRPr lang="zh-CN" altLang="en-US">
              <a:latin typeface="WenQuanYi Zen Hei" panose="02000603000000000000" charset="-122"/>
              <a:ea typeface="WenQuanYi Zen Hei" panose="02000603000000000000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>
              <a:defRPr/>
            </a:pPr>
            <a:fld id="{BEDED714-68C8-44B6-9732-DDF7DD97772E}" type="datetime2">
              <a:rPr lang="zh-CN" altLang="en-US" strike="noStrike" noProof="1">
                <a:latin typeface="WenQuanYi Zen Hei" panose="02000603000000000000" charset="-122"/>
                <a:ea typeface="WenQuanYi Zen Hei" panose="02000603000000000000" charset="-122"/>
                <a:cs typeface="+mn-cs"/>
              </a:rPr>
            </a:fld>
            <a:endParaRPr lang="zh-CN" altLang="en-US" strike="noStrike" noProof="1">
              <a:latin typeface="WenQuanYi Zen Hei" panose="02000603000000000000" charset="-122"/>
              <a:ea typeface="WenQuanYi Zen Hei" panose="02000603000000000000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>
              <a:defRPr/>
            </a:pPr>
            <a:r>
              <a:rPr lang="zh-CN" altLang="en-US" strike="noStrike" noProof="1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低气压TPC的设计与测试</a:t>
            </a:r>
            <a:endParaRPr lang="zh-CN" altLang="en-US" strike="noStrike" noProof="1">
              <a:latin typeface="WenQuanYi Zen Hei" panose="02000603000000000000" charset="-122"/>
              <a:ea typeface="WenQuanYi Zen Hei" panose="02000603000000000000" charset="-122"/>
              <a:cs typeface="WenQuanYi Zen Hei" panose="02000603000000000000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>
              <a:defRPr/>
            </a:pPr>
            <a:fld id="{8CF7581E-C9C7-4035-8AC9-880348F0A73A}" type="slidenum">
              <a:rPr lang="zh-CN" altLang="en-US" strike="noStrike" noProof="1">
                <a:latin typeface="WenQuanYi Zen Hei" panose="02000603000000000000" charset="-122"/>
                <a:ea typeface="WenQuanYi Zen Hei" panose="02000603000000000000" charset="-122"/>
                <a:cs typeface="+mn-cs"/>
              </a:rPr>
            </a:fld>
            <a:endParaRPr lang="zh-CN" altLang="en-US" strike="noStrike" noProof="1">
              <a:latin typeface="WenQuanYi Zen Hei" panose="02000603000000000000" charset="-122"/>
              <a:ea typeface="WenQuanYi Zen Hei" panose="02000603000000000000" charset="-122"/>
              <a:cs typeface="+mn-cs"/>
            </a:endParaRPr>
          </a:p>
        </p:txBody>
      </p:sp>
      <p:pic>
        <p:nvPicPr>
          <p:cNvPr id="47" name="图片 46" descr="IMG_20191014_1356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95300" y="1298575"/>
            <a:ext cx="4181475" cy="3129280"/>
          </a:xfrm>
          <a:prstGeom prst="rect">
            <a:avLst/>
          </a:prstGeom>
        </p:spPr>
      </p:pic>
      <p:sp>
        <p:nvSpPr>
          <p:cNvPr id="82" name="文本框 81"/>
          <p:cNvSpPr txBox="1"/>
          <p:nvPr/>
        </p:nvSpPr>
        <p:spPr>
          <a:xfrm>
            <a:off x="495300" y="4451350"/>
            <a:ext cx="430466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  <a:sym typeface="+mn-ea"/>
              </a:rPr>
              <a:t>真空规：HM27CA(0-50KPa)-3-A1-F3-W2 </a:t>
            </a:r>
            <a:endParaRPr lang="zh-CN" altLang="en-US">
              <a:latin typeface="WenQuanYi Zen Hei" panose="02000603000000000000" charset="-122"/>
              <a:ea typeface="WenQuanYi Zen Hei" panose="02000603000000000000" charset="-122"/>
              <a:cs typeface="WenQuanYi Zen Hei" panose="02000603000000000000" charset="-122"/>
              <a:sym typeface="+mn-ea"/>
            </a:endParaRPr>
          </a:p>
        </p:txBody>
      </p:sp>
      <p:graphicFrame>
        <p:nvGraphicFramePr>
          <p:cNvPr id="83" name="表格 82"/>
          <p:cNvGraphicFramePr/>
          <p:nvPr/>
        </p:nvGraphicFramePr>
        <p:xfrm>
          <a:off x="436245" y="4859020"/>
          <a:ext cx="4298950" cy="1524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10970"/>
                <a:gridCol w="288798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>
                          <a:latin typeface="WenQuanYi Zen Hei" panose="02000603000000000000" charset="-122"/>
                          <a:ea typeface="WenQuanYi Zen Hei" panose="02000603000000000000" charset="-122"/>
                        </a:rPr>
                        <a:t>压力类型</a:t>
                      </a:r>
                      <a:endParaRPr lang="zh-CN" altLang="en-US">
                        <a:latin typeface="WenQuanYi Zen Hei" panose="02000603000000000000" charset="-122"/>
                        <a:ea typeface="WenQuanYi Zen Hei" panose="02000603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>
                          <a:latin typeface="WenQuanYi Zen Hei" panose="02000603000000000000" charset="-122"/>
                          <a:ea typeface="WenQuanYi Zen Hei" panose="02000603000000000000" charset="-122"/>
                        </a:rPr>
                        <a:t>电容薄膜绝压</a:t>
                      </a:r>
                      <a:endParaRPr lang="zh-CN" altLang="en-US">
                        <a:latin typeface="WenQuanYi Zen Hei" panose="02000603000000000000" charset="-122"/>
                        <a:ea typeface="WenQuanYi Zen Hei" panose="02000603000000000000" charset="-122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>
                          <a:latin typeface="WenQuanYi Zen Hei" panose="02000603000000000000" charset="-122"/>
                          <a:ea typeface="WenQuanYi Zen Hei" panose="02000603000000000000" charset="-122"/>
                        </a:rPr>
                        <a:t>测量范围</a:t>
                      </a:r>
                      <a:endParaRPr lang="zh-CN" altLang="en-US">
                        <a:latin typeface="WenQuanYi Zen Hei" panose="02000603000000000000" charset="-122"/>
                        <a:ea typeface="WenQuanYi Zen Hei" panose="02000603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latin typeface="WenQuanYi Zen Hei" panose="02000603000000000000" charset="-122"/>
                          <a:ea typeface="WenQuanYi Zen Hei" panose="02000603000000000000" charset="-122"/>
                        </a:rPr>
                        <a:t>0-50KPa</a:t>
                      </a:r>
                      <a:endParaRPr lang="zh-CN" altLang="en-US" sz="1800">
                        <a:latin typeface="WenQuanYi Zen Hei" panose="02000603000000000000" charset="-122"/>
                        <a:ea typeface="WenQuanYi Zen Hei" panose="02000603000000000000" charset="-122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>
                          <a:latin typeface="WenQuanYi Zen Hei" panose="02000603000000000000" charset="-122"/>
                          <a:ea typeface="WenQuanYi Zen Hei" panose="02000603000000000000" charset="-122"/>
                        </a:rPr>
                        <a:t>综合精度</a:t>
                      </a:r>
                      <a:endParaRPr lang="zh-CN" altLang="en-US">
                        <a:latin typeface="WenQuanYi Zen Hei" panose="02000603000000000000" charset="-122"/>
                        <a:ea typeface="WenQuanYi Zen Hei" panose="02000603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latin typeface="WenQuanYi Zen Hei" panose="02000603000000000000" charset="-122"/>
                          <a:ea typeface="WenQuanYi Zen Hei" panose="02000603000000000000" charset="-122"/>
                        </a:rPr>
                        <a:t>+-0.1%FS</a:t>
                      </a:r>
                      <a:endParaRPr lang="en-US" altLang="zh-CN">
                        <a:latin typeface="WenQuanYi Zen Hei" panose="02000603000000000000" charset="-122"/>
                        <a:ea typeface="WenQuanYi Zen Hei" panose="02000603000000000000" charset="-122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>
                          <a:latin typeface="WenQuanYi Zen Hei" panose="02000603000000000000" charset="-122"/>
                          <a:ea typeface="WenQuanYi Zen Hei" panose="02000603000000000000" charset="-122"/>
                        </a:rPr>
                        <a:t>信号输出</a:t>
                      </a:r>
                      <a:endParaRPr lang="zh-CN" altLang="en-US">
                        <a:latin typeface="WenQuanYi Zen Hei" panose="02000603000000000000" charset="-122"/>
                        <a:ea typeface="WenQuanYi Zen Hei" panose="02000603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latin typeface="WenQuanYi Zen Hei" panose="02000603000000000000" charset="-122"/>
                          <a:ea typeface="WenQuanYi Zen Hei" panose="02000603000000000000" charset="-122"/>
                          <a:cs typeface="WenQuanYi Zen Hei" panose="02000603000000000000" charset="-122"/>
                        </a:rPr>
                        <a:t>4~20mA</a:t>
                      </a:r>
                      <a:r>
                        <a:rPr lang="zh-CN" altLang="en-US">
                          <a:latin typeface="WenQuanYi Zen Hei" panose="02000603000000000000" charset="-122"/>
                          <a:ea typeface="WenQuanYi Zen Hei" panose="02000603000000000000" charset="-122"/>
                          <a:cs typeface="WenQuanYi Zen Hei" panose="02000603000000000000" charset="-122"/>
                        </a:rPr>
                        <a:t>（</a:t>
                      </a:r>
                      <a:r>
                        <a:rPr lang="en-US" altLang="zh-CN">
                          <a:latin typeface="WenQuanYi Zen Hei" panose="02000603000000000000" charset="-122"/>
                          <a:ea typeface="WenQuanYi Zen Hei" panose="02000603000000000000" charset="-122"/>
                          <a:cs typeface="WenQuanYi Zen Hei" panose="02000603000000000000" charset="-122"/>
                        </a:rPr>
                        <a:t>12~36V DC</a:t>
                      </a:r>
                      <a:r>
                        <a:rPr lang="zh-CN" altLang="en-US">
                          <a:latin typeface="WenQuanYi Zen Hei" panose="02000603000000000000" charset="-122"/>
                          <a:ea typeface="WenQuanYi Zen Hei" panose="02000603000000000000" charset="-122"/>
                          <a:cs typeface="WenQuanYi Zen Hei" panose="02000603000000000000" charset="-122"/>
                        </a:rPr>
                        <a:t>）</a:t>
                      </a:r>
                      <a:endParaRPr lang="zh-CN" altLang="en-US">
                        <a:latin typeface="WenQuanYi Zen Hei" panose="02000603000000000000" charset="-122"/>
                        <a:ea typeface="WenQuanYi Zen Hei" panose="02000603000000000000" charset="-122"/>
                        <a:cs typeface="WenQuanYi Zen Hei" panose="02000603000000000000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4" name="组合 33"/>
          <p:cNvGrpSpPr/>
          <p:nvPr/>
        </p:nvGrpSpPr>
        <p:grpSpPr>
          <a:xfrm>
            <a:off x="5138419" y="1329055"/>
            <a:ext cx="6494782" cy="4960622"/>
            <a:chOff x="673501" y="964467"/>
            <a:chExt cx="6814963" cy="5684471"/>
          </a:xfrm>
        </p:grpSpPr>
        <p:sp>
          <p:nvSpPr>
            <p:cNvPr id="28" name="文本框 2"/>
            <p:cNvSpPr txBox="1"/>
            <p:nvPr/>
          </p:nvSpPr>
          <p:spPr>
            <a:xfrm>
              <a:off x="950685" y="4657334"/>
              <a:ext cx="1503183" cy="598135"/>
            </a:xfrm>
            <a:prstGeom prst="rect">
              <a:avLst/>
            </a:pr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t">
              <a:spAutoFit/>
            </a:bodyPr>
            <a:lstStyle>
              <a:defPPr>
                <a:defRPr lang="zh-H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>
                  <a:latin typeface="WenQuanYi Zen Hei" panose="02000603000000000000" charset="-122"/>
                  <a:ea typeface="WenQuanYi Zen Hei" panose="02000603000000000000" charset="-122"/>
                  <a:cs typeface="WenQuanYi Zen Hei" panose="02000603000000000000" charset="-122"/>
                </a:rPr>
                <a:t>DDC-JQ25A </a:t>
              </a:r>
              <a:r>
                <a:rPr lang="zh-CN" altLang="en-US" sz="1400">
                  <a:latin typeface="WenQuanYi Zen Hei" panose="02000603000000000000" charset="-122"/>
                  <a:ea typeface="WenQuanYi Zen Hei" panose="02000603000000000000" charset="-122"/>
                  <a:cs typeface="WenQuanYi Zen Hei" panose="02000603000000000000" charset="-122"/>
                </a:rPr>
                <a:t>电磁真空带充气阀</a:t>
              </a:r>
              <a:endParaRPr lang="zh-CN" altLang="en-US" sz="1400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endParaRPr>
            </a:p>
          </p:txBody>
        </p:sp>
        <p:sp>
          <p:nvSpPr>
            <p:cNvPr id="29" name="文本框 4"/>
            <p:cNvSpPr txBox="1"/>
            <p:nvPr/>
          </p:nvSpPr>
          <p:spPr>
            <a:xfrm>
              <a:off x="4428125" y="964467"/>
              <a:ext cx="2707861" cy="351459"/>
            </a:xfrm>
            <a:prstGeom prst="rect">
              <a:avLst/>
            </a:pr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t">
              <a:spAutoFit/>
            </a:bodyPr>
            <a:lstStyle>
              <a:defPPr>
                <a:defRPr lang="zh-H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>
                  <a:latin typeface="WenQuanYi Zen Hei" panose="02000603000000000000" charset="-122"/>
                  <a:ea typeface="WenQuanYi Zen Hei" panose="02000603000000000000" charset="-122"/>
                  <a:cs typeface="WenQuanYi Zen Hei" panose="02000603000000000000" charset="-122"/>
                </a:rPr>
                <a:t>ZDMC-I-LED</a:t>
              </a:r>
              <a:r>
                <a:rPr lang="zh-CN" altLang="en-US" sz="1400">
                  <a:latin typeface="WenQuanYi Zen Hei" panose="02000603000000000000" charset="-122"/>
                  <a:ea typeface="WenQuanYi Zen Hei" panose="02000603000000000000" charset="-122"/>
                  <a:cs typeface="WenQuanYi Zen Hei" panose="02000603000000000000" charset="-122"/>
                </a:rPr>
                <a:t>压强自动控制仪器</a:t>
              </a:r>
              <a:endParaRPr lang="zh-CN" altLang="en-US" sz="1400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endParaRPr>
            </a:p>
          </p:txBody>
        </p:sp>
        <p:pic>
          <p:nvPicPr>
            <p:cNvPr id="30" name="图片 29" descr="98d061bd0416fb5f3271894590072f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4481399" y="1359558"/>
              <a:ext cx="2563304" cy="13155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" name="图片 30" descr="P90711-10455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008867" y="1359404"/>
              <a:ext cx="1081733" cy="117200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2" name="文本框 8"/>
            <p:cNvSpPr txBox="1"/>
            <p:nvPr/>
          </p:nvSpPr>
          <p:spPr>
            <a:xfrm>
              <a:off x="1596332" y="986296"/>
              <a:ext cx="2141502" cy="351459"/>
            </a:xfrm>
            <a:prstGeom prst="rect">
              <a:avLst/>
            </a:pr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t">
              <a:spAutoFit/>
            </a:bodyPr>
            <a:lstStyle>
              <a:defPPr>
                <a:defRPr lang="zh-H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dirty="0" smtClean="0">
                  <a:latin typeface="WenQuanYi Zen Hei" panose="02000603000000000000" charset="-122"/>
                  <a:ea typeface="WenQuanYi Zen Hei" panose="02000603000000000000" charset="-122"/>
                  <a:cs typeface="WenQuanYi Zen Hei" panose="02000603000000000000" charset="-122"/>
                </a:rPr>
                <a:t>ZJ-1C-20A/KF10真空规</a:t>
              </a:r>
              <a:endParaRPr lang="zh-CN" altLang="en-US" sz="1400" dirty="0" smtClean="0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endParaRPr>
            </a:p>
          </p:txBody>
        </p:sp>
        <p:sp>
          <p:nvSpPr>
            <p:cNvPr id="35" name="文本框 10"/>
            <p:cNvSpPr txBox="1"/>
            <p:nvPr/>
          </p:nvSpPr>
          <p:spPr>
            <a:xfrm>
              <a:off x="4953839" y="4733012"/>
              <a:ext cx="2480651" cy="351459"/>
            </a:xfrm>
            <a:prstGeom prst="rect">
              <a:avLst/>
            </a:pr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t">
              <a:spAutoFit/>
            </a:bodyPr>
            <a:lstStyle>
              <a:defPPr>
                <a:defRPr lang="zh-H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>
                  <a:latin typeface="WenQuanYi Zen Hei" panose="02000603000000000000" charset="-122"/>
                  <a:ea typeface="WenQuanYi Zen Hei" panose="02000603000000000000" charset="-122"/>
                  <a:cs typeface="WenQuanYi Zen Hei" panose="02000603000000000000" charset="-122"/>
                </a:rPr>
                <a:t>2XZ-4B</a:t>
              </a:r>
              <a:r>
                <a:rPr lang="zh-CN" altLang="en-US" sz="1400">
                  <a:latin typeface="WenQuanYi Zen Hei" panose="02000603000000000000" charset="-122"/>
                  <a:ea typeface="WenQuanYi Zen Hei" panose="02000603000000000000" charset="-122"/>
                  <a:cs typeface="WenQuanYi Zen Hei" panose="02000603000000000000" charset="-122"/>
                </a:rPr>
                <a:t>型直联旋片式真空泵</a:t>
              </a:r>
              <a:endParaRPr lang="zh-CN" altLang="en-US" sz="1400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endParaRPr>
            </a:p>
          </p:txBody>
        </p:sp>
        <p:pic>
          <p:nvPicPr>
            <p:cNvPr id="36" name="图片 35" descr="c6e09a5a6836311bf0b5f36157edc0b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008415" y="5277111"/>
              <a:ext cx="1409177" cy="108647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" name="图片 36" descr="6e8e874873e78dffc284ac1c9b0ae1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250448" y="3529577"/>
              <a:ext cx="1409177" cy="9452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文本框 13"/>
            <p:cNvSpPr txBox="1"/>
            <p:nvPr/>
          </p:nvSpPr>
          <p:spPr>
            <a:xfrm>
              <a:off x="4229567" y="3156175"/>
              <a:ext cx="1479862" cy="351459"/>
            </a:xfrm>
            <a:prstGeom prst="rect">
              <a:avLst/>
            </a:pr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t">
              <a:spAutoFit/>
            </a:bodyPr>
            <a:lstStyle>
              <a:defPPr>
                <a:defRPr lang="zh-H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>
                  <a:latin typeface="WenQuanYi Zen Hei" panose="02000603000000000000" charset="-122"/>
                  <a:ea typeface="WenQuanYi Zen Hei" panose="02000603000000000000" charset="-122"/>
                  <a:cs typeface="WenQuanYi Zen Hei" panose="02000603000000000000" charset="-122"/>
                </a:rPr>
                <a:t>ZDT-5</a:t>
              </a:r>
              <a:r>
                <a:rPr lang="zh-CN" altLang="en-US" sz="1400">
                  <a:latin typeface="WenQuanYi Zen Hei" panose="02000603000000000000" charset="-122"/>
                  <a:ea typeface="WenQuanYi Zen Hei" panose="02000603000000000000" charset="-122"/>
                  <a:cs typeface="WenQuanYi Zen Hei" panose="02000603000000000000" charset="-122"/>
                </a:rPr>
                <a:t>型调节阀</a:t>
              </a:r>
              <a:endParaRPr lang="zh-CN" altLang="en-US" sz="1400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endParaRPr>
            </a:p>
          </p:txBody>
        </p:sp>
        <p:pic>
          <p:nvPicPr>
            <p:cNvPr id="39" name="Picture 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EFEFE">
                    <a:alpha val="100000"/>
                  </a:srgbClr>
                </a:clrFrom>
                <a:clrTo>
                  <a:srgbClr val="FEFEFE">
                    <a:alpha val="100000"/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1958137" y="2847648"/>
              <a:ext cx="2092196" cy="16437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4988015" y="5101315"/>
              <a:ext cx="2388666" cy="1547623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06779" y="3585607"/>
              <a:ext cx="1481685" cy="833286"/>
            </a:xfrm>
            <a:prstGeom prst="rect">
              <a:avLst/>
            </a:prstGeom>
          </p:spPr>
        </p:pic>
        <p:sp>
          <p:nvSpPr>
            <p:cNvPr id="42" name="文本框 10"/>
            <p:cNvSpPr txBox="1"/>
            <p:nvPr/>
          </p:nvSpPr>
          <p:spPr>
            <a:xfrm>
              <a:off x="6281786" y="3210749"/>
              <a:ext cx="759587" cy="351459"/>
            </a:xfrm>
            <a:prstGeom prst="rect">
              <a:avLst/>
            </a:pr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t">
              <a:spAutoFit/>
            </a:bodyPr>
            <a:lstStyle>
              <a:defPPr>
                <a:defRPr lang="zh-H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" altLang="zh-CN" sz="1400" dirty="0">
                  <a:latin typeface="WenQuanYi Zen Hei" panose="02000603000000000000" charset="-122"/>
                  <a:ea typeface="WenQuanYi Zen Hei" panose="02000603000000000000" charset="-122"/>
                </a:rPr>
                <a:t>配气仪</a:t>
              </a:r>
              <a:endParaRPr lang="" altLang="zh-CN" sz="1400" dirty="0">
                <a:latin typeface="WenQuanYi Zen Hei" panose="02000603000000000000" charset="-122"/>
                <a:ea typeface="WenQuanYi Zen Hei" panose="02000603000000000000" charset="-122"/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3501" y="2847647"/>
              <a:ext cx="1064754" cy="1064565"/>
            </a:xfrm>
            <a:prstGeom prst="rect">
              <a:avLst/>
            </a:prstGeom>
          </p:spPr>
        </p:pic>
        <p:sp>
          <p:nvSpPr>
            <p:cNvPr id="44" name="文本框 8"/>
            <p:cNvSpPr txBox="1"/>
            <p:nvPr/>
          </p:nvSpPr>
          <p:spPr>
            <a:xfrm>
              <a:off x="735467" y="2496189"/>
              <a:ext cx="941488" cy="351459"/>
            </a:xfrm>
            <a:prstGeom prst="rect">
              <a:avLst/>
            </a:pr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t">
              <a:spAutoFit/>
            </a:bodyPr>
            <a:lstStyle>
              <a:defPPr>
                <a:defRPr lang="zh-H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dirty="0" smtClean="0">
                  <a:latin typeface="WenQuanYi Zen Hei" panose="02000603000000000000" charset="-122"/>
                  <a:ea typeface="WenQuanYi Zen Hei" panose="02000603000000000000" charset="-122"/>
                  <a:cs typeface="WenQuanYi Zen Hei" panose="02000603000000000000" charset="-122"/>
                </a:rPr>
                <a:t>减压阀</a:t>
              </a:r>
              <a:endParaRPr lang="zh-CN" altLang="en-US" sz="1400" dirty="0" smtClean="0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endParaRPr>
            </a:p>
          </p:txBody>
        </p:sp>
        <p:sp>
          <p:nvSpPr>
            <p:cNvPr id="45" name="右箭头 44"/>
            <p:cNvSpPr/>
            <p:nvPr/>
          </p:nvSpPr>
          <p:spPr>
            <a:xfrm>
              <a:off x="2496509" y="5417011"/>
              <a:ext cx="2396030" cy="2925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HK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6" name="左箭头 45"/>
            <p:cNvSpPr/>
            <p:nvPr/>
          </p:nvSpPr>
          <p:spPr>
            <a:xfrm>
              <a:off x="1662963" y="3239854"/>
              <a:ext cx="360471" cy="186281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HK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8" name="下箭头 47"/>
            <p:cNvSpPr/>
            <p:nvPr/>
          </p:nvSpPr>
          <p:spPr>
            <a:xfrm>
              <a:off x="1008652" y="4055559"/>
              <a:ext cx="241868" cy="51445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HK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9" name="左箭头 48"/>
            <p:cNvSpPr/>
            <p:nvPr/>
          </p:nvSpPr>
          <p:spPr>
            <a:xfrm>
              <a:off x="3534612" y="4085395"/>
              <a:ext cx="736266" cy="16008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HK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0" name="左箭头 49"/>
            <p:cNvSpPr/>
            <p:nvPr/>
          </p:nvSpPr>
          <p:spPr>
            <a:xfrm>
              <a:off x="5699944" y="3903359"/>
              <a:ext cx="274185" cy="19669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HK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1" name="上箭头 50"/>
            <p:cNvSpPr/>
            <p:nvPr/>
          </p:nvSpPr>
          <p:spPr>
            <a:xfrm>
              <a:off x="2364581" y="2541303"/>
              <a:ext cx="161912" cy="287425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HK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2" name="右箭头 51"/>
            <p:cNvSpPr/>
            <p:nvPr/>
          </p:nvSpPr>
          <p:spPr>
            <a:xfrm>
              <a:off x="3328363" y="1811074"/>
              <a:ext cx="996918" cy="27086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HK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3" name="上箭头 52"/>
            <p:cNvSpPr/>
            <p:nvPr/>
          </p:nvSpPr>
          <p:spPr>
            <a:xfrm>
              <a:off x="5029799" y="2706482"/>
              <a:ext cx="181235" cy="42640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HK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" altLang="zh-CN"/>
              <a:t>双层GEM膜增益测试</a:t>
            </a:r>
            <a:endParaRPr lang="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>
              <a:defRPr/>
            </a:pPr>
            <a:fld id="{BEDED714-68C8-44B6-9732-DDF7DD97772E}" type="datetime2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>
              <a:defRPr/>
            </a:pPr>
            <a:r>
              <a:rPr lang="zh-CN" altLang="en-US" strike="noStrike" noProof="1"/>
              <a:t>低气压TPC的设计与测试</a:t>
            </a: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>
              <a:defRPr/>
            </a:pPr>
            <a:fld id="{8CF7581E-C9C7-4035-8AC9-880348F0A73A}" type="slidenum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20150" y="1307465"/>
            <a:ext cx="2865120" cy="25704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20150" y="3881755"/>
            <a:ext cx="2865120" cy="2532380"/>
          </a:xfrm>
          <a:prstGeom prst="rect">
            <a:avLst/>
          </a:prstGeom>
        </p:spPr>
      </p:pic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320040" y="4399280"/>
          <a:ext cx="4756150" cy="201485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41780"/>
                <a:gridCol w="1089660"/>
                <a:gridCol w="1157605"/>
                <a:gridCol w="967105"/>
              </a:tblGrid>
              <a:tr h="33528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WenQuanYi Zen Hei" panose="02000603000000000000" charset="-122"/>
                          <a:ea typeface="WenQuanYi Zen Hei" panose="02000603000000000000" charset="-122"/>
                        </a:rPr>
                        <a:t>距离</a:t>
                      </a:r>
                      <a:endParaRPr lang="zh-CN" altLang="en-US" sz="1600">
                        <a:latin typeface="WenQuanYi Zen Hei" panose="02000603000000000000" charset="-122"/>
                        <a:ea typeface="WenQuanYi Zen Hei" panose="02000603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WenQuanYi Zen Hei" panose="02000603000000000000" charset="-122"/>
                          <a:ea typeface="WenQuanYi Zen Hei" panose="02000603000000000000" charset="-122"/>
                        </a:rPr>
                        <a:t>压差</a:t>
                      </a:r>
                      <a:endParaRPr lang="zh-CN" altLang="en-US" sz="1600">
                        <a:latin typeface="WenQuanYi Zen Hei" panose="02000603000000000000" charset="-122"/>
                        <a:ea typeface="WenQuanYi Zen Hei" panose="02000603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WenQuanYi Zen Hei" panose="02000603000000000000" charset="-122"/>
                          <a:ea typeface="WenQuanYi Zen Hei" panose="02000603000000000000" charset="-122"/>
                        </a:rPr>
                        <a:t>电阻</a:t>
                      </a:r>
                      <a:endParaRPr lang="zh-CN" altLang="en-US" sz="1600">
                        <a:latin typeface="WenQuanYi Zen Hei" panose="02000603000000000000" charset="-122"/>
                        <a:ea typeface="WenQuanYi Zen Hei" panose="02000603000000000000" charset="-122"/>
                      </a:endParaRPr>
                    </a:p>
                  </a:txBody>
                  <a:tcPr/>
                </a:tc>
              </a:tr>
              <a:tr h="3359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 dirty="0">
                          <a:latin typeface="WenQuanYi Zen Hei" panose="02000603000000000000" charset="-122"/>
                          <a:ea typeface="WenQuanYi Zen Hei" panose="02000603000000000000" charset="-122"/>
                        </a:rPr>
                        <a:t>漂移</a:t>
                      </a:r>
                      <a:endParaRPr lang="zh-CN" altLang="en-US" sz="1600" dirty="0">
                        <a:latin typeface="WenQuanYi Zen Hei" panose="02000603000000000000" charset="-122"/>
                        <a:ea typeface="WenQuanYi Zen Hei" panose="02000603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WenQuanYi Zen Hei" panose="02000603000000000000" charset="-122"/>
                          <a:ea typeface="WenQuanYi Zen Hei" panose="02000603000000000000" charset="-122"/>
                        </a:rPr>
                        <a:t>4mm</a:t>
                      </a:r>
                      <a:endParaRPr lang="en-US" altLang="zh-CN" sz="1600">
                        <a:latin typeface="WenQuanYi Zen Hei" panose="02000603000000000000" charset="-122"/>
                        <a:ea typeface="WenQuanYi Zen Hei" panose="02000603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WenQuanYi Zen Hei" panose="02000603000000000000" charset="-122"/>
                          <a:ea typeface="WenQuanYi Zen Hei" panose="02000603000000000000" charset="-122"/>
                        </a:rPr>
                        <a:t>400V</a:t>
                      </a:r>
                      <a:endParaRPr lang="en-US" altLang="zh-CN" sz="1600">
                        <a:latin typeface="WenQuanYi Zen Hei" panose="02000603000000000000" charset="-122"/>
                        <a:ea typeface="WenQuanYi Zen Hei" panose="02000603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>
                        <a:latin typeface="WenQuanYi Zen Hei" panose="02000603000000000000" charset="-122"/>
                        <a:ea typeface="WenQuanYi Zen Hei" panose="02000603000000000000" charset="-122"/>
                      </a:endParaRPr>
                    </a:p>
                  </a:txBody>
                  <a:tcPr/>
                </a:tc>
              </a:tr>
              <a:tr h="33655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>
                          <a:latin typeface="WenQuanYi Zen Hei" panose="02000603000000000000" charset="-122"/>
                          <a:ea typeface="WenQuanYi Zen Hei" panose="02000603000000000000" charset="-122"/>
                          <a:cs typeface="WenQuanYi Zen Hei" panose="02000603000000000000" charset="-122"/>
                        </a:rPr>
                        <a:t>第一层</a:t>
                      </a:r>
                      <a:r>
                        <a:rPr lang="en-US" altLang="zh-CN" sz="1600">
                          <a:latin typeface="WenQuanYi Zen Hei" panose="02000603000000000000" charset="-122"/>
                          <a:ea typeface="WenQuanYi Zen Hei" panose="02000603000000000000" charset="-122"/>
                          <a:cs typeface="WenQuanYi Zen Hei" panose="02000603000000000000" charset="-122"/>
                        </a:rPr>
                        <a:t>GEM</a:t>
                      </a:r>
                      <a:endParaRPr lang="en-US" altLang="zh-CN" sz="1600">
                        <a:latin typeface="WenQuanYi Zen Hei" panose="02000603000000000000" charset="-122"/>
                        <a:ea typeface="WenQuanYi Zen Hei" panose="02000603000000000000" charset="-122"/>
                        <a:cs typeface="WenQuanYi Zen Hei" panose="02000603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WenQuanYi Zen Hei" panose="02000603000000000000" charset="-122"/>
                          <a:ea typeface="WenQuanYi Zen Hei" panose="02000603000000000000" charset="-122"/>
                        </a:rPr>
                        <a:t>70μm</a:t>
                      </a:r>
                      <a:endParaRPr lang="en-US" altLang="zh-CN" sz="1600">
                        <a:latin typeface="WenQuanYi Zen Hei" panose="02000603000000000000" charset="-122"/>
                        <a:ea typeface="WenQuanYi Zen Hei" panose="02000603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WenQuanYi Zen Hei" panose="02000603000000000000" charset="-122"/>
                          <a:ea typeface="WenQuanYi Zen Hei" panose="02000603000000000000" charset="-122"/>
                        </a:rPr>
                        <a:t>300V</a:t>
                      </a:r>
                      <a:endParaRPr lang="en-US" altLang="zh-CN" sz="1600">
                        <a:latin typeface="WenQuanYi Zen Hei" panose="02000603000000000000" charset="-122"/>
                        <a:ea typeface="WenQuanYi Zen Hei" panose="02000603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WenQuanYi Zen Hei" panose="02000603000000000000" charset="-122"/>
                          <a:ea typeface="WenQuanYi Zen Hei" panose="02000603000000000000" charset="-122"/>
                        </a:rPr>
                        <a:t>2</a:t>
                      </a:r>
                      <a:r>
                        <a:rPr lang="" altLang="zh-CN" sz="1600">
                          <a:latin typeface="WenQuanYi Zen Hei" panose="02000603000000000000" charset="-122"/>
                          <a:ea typeface="WenQuanYi Zen Hei" panose="02000603000000000000" charset="-122"/>
                        </a:rPr>
                        <a:t>MΩ</a:t>
                      </a:r>
                      <a:endParaRPr lang="" altLang="zh-CN" sz="1600">
                        <a:latin typeface="WenQuanYi Zen Hei" panose="02000603000000000000" charset="-122"/>
                        <a:ea typeface="WenQuanYi Zen Hei" panose="02000603000000000000" charset="-122"/>
                      </a:endParaRPr>
                    </a:p>
                  </a:txBody>
                  <a:tcPr/>
                </a:tc>
              </a:tr>
              <a:tr h="3352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>
                          <a:latin typeface="WenQuanYi Zen Hei" panose="02000603000000000000" charset="-122"/>
                          <a:ea typeface="WenQuanYi Zen Hei" panose="02000603000000000000" charset="-122"/>
                        </a:rPr>
                        <a:t>传输区</a:t>
                      </a:r>
                      <a:endParaRPr lang="zh-CN" altLang="en-US" sz="1600">
                        <a:latin typeface="WenQuanYi Zen Hei" panose="02000603000000000000" charset="-122"/>
                        <a:ea typeface="WenQuanYi Zen Hei" panose="02000603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WenQuanYi Zen Hei" panose="02000603000000000000" charset="-122"/>
                          <a:ea typeface="WenQuanYi Zen Hei" panose="02000603000000000000" charset="-122"/>
                        </a:rPr>
                        <a:t>2mm</a:t>
                      </a:r>
                      <a:endParaRPr lang="en-US" altLang="zh-CN" sz="1600" dirty="0">
                        <a:latin typeface="WenQuanYi Zen Hei" panose="02000603000000000000" charset="-122"/>
                        <a:ea typeface="WenQuanYi Zen Hei" panose="02000603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WenQuanYi Zen Hei" panose="02000603000000000000" charset="-122"/>
                          <a:ea typeface="WenQuanYi Zen Hei" panose="02000603000000000000" charset="-122"/>
                        </a:rPr>
                        <a:t>450V</a:t>
                      </a:r>
                      <a:endParaRPr lang="en-US" altLang="zh-CN" sz="1600">
                        <a:latin typeface="WenQuanYi Zen Hei" panose="02000603000000000000" charset="-122"/>
                        <a:ea typeface="WenQuanYi Zen Hei" panose="02000603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WenQuanYi Zen Hei" panose="02000603000000000000" charset="-122"/>
                          <a:ea typeface="WenQuanYi Zen Hei" panose="02000603000000000000" charset="-122"/>
                        </a:rPr>
                        <a:t>3</a:t>
                      </a:r>
                      <a:r>
                        <a:rPr lang="en-US" altLang="zh-CN" sz="1600">
                          <a:latin typeface="WenQuanYi Zen Hei" panose="02000603000000000000" charset="-122"/>
                          <a:ea typeface="WenQuanYi Zen Hei" panose="02000603000000000000" charset="-122"/>
                        </a:rPr>
                        <a:t>MΩ</a:t>
                      </a:r>
                      <a:endParaRPr lang="en-US" altLang="zh-CN" sz="1600">
                        <a:latin typeface="WenQuanYi Zen Hei" panose="02000603000000000000" charset="-122"/>
                        <a:ea typeface="WenQuanYi Zen Hei" panose="02000603000000000000" charset="-122"/>
                      </a:endParaRPr>
                    </a:p>
                  </a:txBody>
                  <a:tcPr/>
                </a:tc>
              </a:tr>
              <a:tr h="33655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>
                          <a:latin typeface="WenQuanYi Zen Hei" panose="02000603000000000000" charset="-122"/>
                          <a:ea typeface="WenQuanYi Zen Hei" panose="02000603000000000000" charset="-122"/>
                          <a:cs typeface="WenQuanYi Zen Hei" panose="02000603000000000000" charset="-122"/>
                        </a:rPr>
                        <a:t>第二层</a:t>
                      </a:r>
                      <a:r>
                        <a:rPr lang="en-US" altLang="zh-CN" sz="1600">
                          <a:latin typeface="WenQuanYi Zen Hei" panose="02000603000000000000" charset="-122"/>
                          <a:ea typeface="WenQuanYi Zen Hei" panose="02000603000000000000" charset="-122"/>
                          <a:cs typeface="WenQuanYi Zen Hei" panose="02000603000000000000" charset="-122"/>
                        </a:rPr>
                        <a:t>GEM</a:t>
                      </a:r>
                      <a:endParaRPr lang="en-US" altLang="zh-CN" sz="1600">
                        <a:latin typeface="WenQuanYi Zen Hei" panose="02000603000000000000" charset="-122"/>
                        <a:ea typeface="WenQuanYi Zen Hei" panose="02000603000000000000" charset="-122"/>
                        <a:cs typeface="WenQuanYi Zen Hei" panose="02000603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WenQuanYi Zen Hei" panose="02000603000000000000" charset="-122"/>
                          <a:ea typeface="WenQuanYi Zen Hei" panose="02000603000000000000" charset="-122"/>
                        </a:rPr>
                        <a:t>70μm</a:t>
                      </a:r>
                      <a:endParaRPr lang="en-US" altLang="zh-CN" sz="1600">
                        <a:latin typeface="WenQuanYi Zen Hei" panose="02000603000000000000" charset="-122"/>
                        <a:ea typeface="WenQuanYi Zen Hei" panose="02000603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WenQuanYi Zen Hei" panose="02000603000000000000" charset="-122"/>
                          <a:ea typeface="WenQuanYi Zen Hei" panose="02000603000000000000" charset="-122"/>
                        </a:rPr>
                        <a:t>300V</a:t>
                      </a:r>
                      <a:endParaRPr lang="en-US" altLang="zh-CN" sz="1600">
                        <a:latin typeface="WenQuanYi Zen Hei" panose="02000603000000000000" charset="-122"/>
                        <a:ea typeface="WenQuanYi Zen Hei" panose="02000603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WenQuanYi Zen Hei" panose="02000603000000000000" charset="-122"/>
                          <a:ea typeface="WenQuanYi Zen Hei" panose="02000603000000000000" charset="-122"/>
                        </a:rPr>
                        <a:t>2</a:t>
                      </a:r>
                      <a:r>
                        <a:rPr lang="en-US" altLang="zh-CN" sz="1600">
                          <a:latin typeface="WenQuanYi Zen Hei" panose="02000603000000000000" charset="-122"/>
                          <a:ea typeface="WenQuanYi Zen Hei" panose="02000603000000000000" charset="-122"/>
                        </a:rPr>
                        <a:t>MΩ</a:t>
                      </a:r>
                      <a:endParaRPr lang="en-US" altLang="zh-CN" sz="1600">
                        <a:latin typeface="WenQuanYi Zen Hei" panose="02000603000000000000" charset="-122"/>
                        <a:ea typeface="WenQuanYi Zen Hei" panose="02000603000000000000" charset="-122"/>
                      </a:endParaRPr>
                    </a:p>
                  </a:txBody>
                  <a:tcPr/>
                </a:tc>
              </a:tr>
              <a:tr h="3352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>
                          <a:latin typeface="WenQuanYi Zen Hei" panose="02000603000000000000" charset="-122"/>
                          <a:ea typeface="WenQuanYi Zen Hei" panose="02000603000000000000" charset="-122"/>
                        </a:rPr>
                        <a:t>感应区</a:t>
                      </a:r>
                      <a:endParaRPr lang="zh-CN" altLang="en-US" sz="1600">
                        <a:latin typeface="WenQuanYi Zen Hei" panose="02000603000000000000" charset="-122"/>
                        <a:ea typeface="WenQuanYi Zen Hei" panose="02000603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WenQuanYi Zen Hei" panose="02000603000000000000" charset="-122"/>
                          <a:ea typeface="WenQuanYi Zen Hei" panose="02000603000000000000" charset="-122"/>
                        </a:rPr>
                        <a:t>2mm</a:t>
                      </a:r>
                      <a:endParaRPr lang="en-US" altLang="zh-CN" sz="1600" dirty="0">
                        <a:latin typeface="WenQuanYi Zen Hei" panose="02000603000000000000" charset="-122"/>
                        <a:ea typeface="WenQuanYi Zen Hei" panose="02000603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WenQuanYi Zen Hei" panose="02000603000000000000" charset="-122"/>
                          <a:ea typeface="WenQuanYi Zen Hei" panose="02000603000000000000" charset="-122"/>
                        </a:rPr>
                        <a:t>600V</a:t>
                      </a:r>
                      <a:endParaRPr lang="en-US" altLang="zh-CN" sz="1600">
                        <a:latin typeface="WenQuanYi Zen Hei" panose="02000603000000000000" charset="-122"/>
                        <a:ea typeface="WenQuanYi Zen Hei" panose="02000603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WenQuanYi Zen Hei" panose="02000603000000000000" charset="-122"/>
                          <a:ea typeface="WenQuanYi Zen Hei" panose="02000603000000000000" charset="-122"/>
                        </a:rPr>
                        <a:t>3</a:t>
                      </a:r>
                      <a:r>
                        <a:rPr lang="zh-CN" altLang="en-US" sz="1600" dirty="0">
                          <a:latin typeface="WenQuanYi Zen Hei" panose="02000603000000000000" charset="-122"/>
                          <a:ea typeface="WenQuanYi Zen Hei" panose="02000603000000000000" charset="-122"/>
                        </a:rPr>
                        <a:t>MΩ</a:t>
                      </a:r>
                      <a:endParaRPr lang="zh-CN" altLang="en-US" sz="1600" dirty="0">
                        <a:latin typeface="WenQuanYi Zen Hei" panose="02000603000000000000" charset="-122"/>
                        <a:ea typeface="WenQuanYi Zen Hei" panose="02000603000000000000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0255" y="1307465"/>
            <a:ext cx="2451100" cy="33762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92" name="图片 2097191" descr="a5f9639d77d1eb2fc2d86152c96baa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27655" y="1307465"/>
            <a:ext cx="2333625" cy="2955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 descr="2f9cdc5058e25bd22f045922a14774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2715" y="1307148"/>
            <a:ext cx="2386013" cy="2955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5250180" y="4945380"/>
            <a:ext cx="3828415" cy="1252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" altLang="zh-CN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工作气体： Ar(90%) + CO</a:t>
            </a:r>
            <a:r>
              <a:rPr lang="" altLang="zh-CN" baseline="-25000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2</a:t>
            </a:r>
            <a:r>
              <a:rPr lang="" altLang="zh-CN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(10%)</a:t>
            </a:r>
            <a:endParaRPr lang="" altLang="zh-CN">
              <a:latin typeface="WenQuanYi Zen Hei" panose="02000603000000000000" charset="-122"/>
              <a:ea typeface="WenQuanYi Zen Hei" panose="02000603000000000000" charset="-122"/>
              <a:cs typeface="WenQuanYi Zen Hei" panose="02000603000000000000" charset="-122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" altLang="zh-CN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GEM 膜最下层引出信号</a:t>
            </a:r>
            <a:endParaRPr lang="" altLang="zh-CN">
              <a:latin typeface="WenQuanYi Zen Hei" panose="02000603000000000000" charset="-122"/>
              <a:ea typeface="WenQuanYi Zen Hei" panose="02000603000000000000" charset="-122"/>
              <a:cs typeface="WenQuanYi Zen Hei" panose="02000603000000000000" charset="-122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" altLang="zh-CN" baseline="30000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55</a:t>
            </a:r>
            <a:r>
              <a:rPr lang="" altLang="zh-CN"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Fe x射线源能量分辨&lt;30% </a:t>
            </a:r>
            <a:endParaRPr lang="" altLang="zh-CN">
              <a:latin typeface="WenQuanYi Zen Hei" panose="02000603000000000000" charset="-122"/>
              <a:ea typeface="WenQuanYi Zen Hei" panose="02000603000000000000" charset="-122"/>
              <a:cs typeface="WenQuanYi Zen Hei" panose="02000603000000000000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读出电极的设计与建造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>
              <a:defRPr/>
            </a:pPr>
            <a:fld id="{BEDED714-68C8-44B6-9732-DDF7DD97772E}" type="datetime2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>
              <a:defRPr/>
            </a:pPr>
            <a:r>
              <a:rPr lang="zh-CN" altLang="en-US" strike="noStrike" noProof="1"/>
              <a:t>低气压TPC的设计与测试</a:t>
            </a: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>
              <a:defRPr/>
            </a:pPr>
            <a:fld id="{8CF7581E-C9C7-4035-8AC9-880348F0A73A}" type="slidenum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pic>
        <p:nvPicPr>
          <p:cNvPr id="2097182" name="内容占位符 2097181"/>
          <p:cNvPicPr>
            <a:picLocks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99060" y="1417955"/>
            <a:ext cx="2120265" cy="325945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7" name="组合 16"/>
          <p:cNvGrpSpPr/>
          <p:nvPr/>
        </p:nvGrpSpPr>
        <p:grpSpPr>
          <a:xfrm>
            <a:off x="2324100" y="1448435"/>
            <a:ext cx="3283558" cy="4832985"/>
            <a:chOff x="5428" y="2037"/>
            <a:chExt cx="5403" cy="7611"/>
          </a:xfrm>
        </p:grpSpPr>
        <p:pic>
          <p:nvPicPr>
            <p:cNvPr id="10" name="图片 9" descr="P90822-17481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428" y="2037"/>
              <a:ext cx="5403" cy="7611"/>
            </a:xfrm>
            <a:prstGeom prst="rect">
              <a:avLst/>
            </a:prstGeom>
          </p:spPr>
        </p:pic>
        <p:pic>
          <p:nvPicPr>
            <p:cNvPr id="11" name="图片 10" descr="图片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5525" y="5909"/>
              <a:ext cx="1069" cy="1065"/>
            </a:xfrm>
            <a:prstGeom prst="rect">
              <a:avLst/>
            </a:prstGeom>
            <a:ln w="25400" cmpd="sng">
              <a:solidFill>
                <a:schemeClr val="bg1"/>
              </a:solidFill>
              <a:prstDash val="solid"/>
            </a:ln>
          </p:spPr>
        </p:pic>
        <p:cxnSp>
          <p:nvCxnSpPr>
            <p:cNvPr id="13" name="直接箭头连接符 12"/>
            <p:cNvCxnSpPr>
              <a:endCxn id="11" idx="2"/>
            </p:cNvCxnSpPr>
            <p:nvPr/>
          </p:nvCxnSpPr>
          <p:spPr>
            <a:xfrm flipH="1">
              <a:off x="6592" y="5662"/>
              <a:ext cx="1930" cy="779"/>
            </a:xfrm>
            <a:prstGeom prst="straightConnector1">
              <a:avLst/>
            </a:prstGeom>
            <a:ln w="2222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 flipH="1" flipV="1">
              <a:off x="7484" y="4363"/>
              <a:ext cx="588" cy="665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6434" y="7539"/>
              <a:ext cx="3830" cy="145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rgbClr val="FF0000"/>
                  </a:solidFill>
                  <a:latin typeface="WenQuanYi Zen Hei" panose="02000603000000000000" charset="-122"/>
                  <a:ea typeface="WenQuanYi Zen Hei" panose="02000603000000000000" charset="-122"/>
                  <a:cs typeface="WenQuanYi Zen Hei" panose="02000603000000000000" charset="-122"/>
                </a:rPr>
                <a:t>灵敏区 ：</a:t>
              </a:r>
              <a:r>
                <a:rPr lang="en-US" altLang="zh-CN" b="1">
                  <a:solidFill>
                    <a:srgbClr val="FF0000"/>
                  </a:solidFill>
                  <a:latin typeface="WenQuanYi Zen Hei" panose="02000603000000000000" charset="-122"/>
                  <a:ea typeface="WenQuanYi Zen Hei" panose="02000603000000000000" charset="-122"/>
                  <a:cs typeface="WenQuanYi Zen Hei" panose="02000603000000000000" charset="-122"/>
                  <a:sym typeface="+mn-ea"/>
                </a:rPr>
                <a:t>20×10 cm</a:t>
              </a:r>
              <a:r>
                <a:rPr lang="en-US" altLang="zh-CN" b="1" baseline="30000">
                  <a:solidFill>
                    <a:srgbClr val="FF0000"/>
                  </a:solidFill>
                  <a:latin typeface="WenQuanYi Zen Hei" panose="02000603000000000000" charset="-122"/>
                  <a:ea typeface="WenQuanYi Zen Hei" panose="02000603000000000000" charset="-122"/>
                  <a:cs typeface="WenQuanYi Zen Hei" panose="02000603000000000000" charset="-122"/>
                  <a:sym typeface="+mn-ea"/>
                </a:rPr>
                <a:t>2</a:t>
              </a:r>
              <a:endParaRPr lang="en-US" altLang="zh-CN" b="1" baseline="30000">
                <a:solidFill>
                  <a:srgbClr val="FF0000"/>
                </a:solidFill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endParaRPr>
            </a:p>
            <a:p>
              <a:r>
                <a:rPr lang="en-US" altLang="zh-CN" b="1">
                  <a:solidFill>
                    <a:srgbClr val="FF0000"/>
                  </a:solidFill>
                  <a:latin typeface="WenQuanYi Zen Hei" panose="02000603000000000000" charset="-122"/>
                  <a:ea typeface="WenQuanYi Zen Hei" panose="02000603000000000000" charset="-122"/>
                  <a:cs typeface="WenQuanYi Zen Hei" panose="02000603000000000000" charset="-122"/>
                </a:rPr>
                <a:t>8层 PCB 板</a:t>
              </a:r>
              <a:endParaRPr lang="en-US" altLang="zh-CN" b="1">
                <a:solidFill>
                  <a:srgbClr val="FF0000"/>
                </a:solidFill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endParaRPr>
            </a:p>
            <a:p>
              <a:r>
                <a:rPr lang="en-US" altLang="zh-CN" b="1">
                  <a:solidFill>
                    <a:srgbClr val="FF0000"/>
                  </a:solidFill>
                  <a:latin typeface="WenQuanYi Zen Hei" panose="02000603000000000000" charset="-122"/>
                  <a:ea typeface="WenQuanYi Zen Hei" panose="02000603000000000000" charset="-122"/>
                  <a:cs typeface="WenQuanYi Zen Hei" panose="02000603000000000000" charset="-122"/>
                </a:rPr>
                <a:t>读出电极数 1600+</a:t>
              </a:r>
              <a:endParaRPr lang="en-US" altLang="zh-CN" b="1">
                <a:solidFill>
                  <a:srgbClr val="FF0000"/>
                </a:solidFill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endParaRPr>
            </a:p>
          </p:txBody>
        </p:sp>
        <p:pic>
          <p:nvPicPr>
            <p:cNvPr id="15" name="图片 14" descr="图片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 flipH="1">
              <a:off x="5458" y="2294"/>
              <a:ext cx="2053" cy="1931"/>
            </a:xfrm>
            <a:prstGeom prst="rect">
              <a:avLst/>
            </a:prstGeom>
            <a:ln w="38100" cmpd="sng">
              <a:solidFill>
                <a:schemeClr val="bg1"/>
              </a:solidFill>
              <a:prstDash val="solid"/>
            </a:ln>
          </p:spPr>
        </p:pic>
      </p:grpSp>
      <p:pic>
        <p:nvPicPr>
          <p:cNvPr id="2097184" name="内容占位符 2097183" descr="P90821-160547"/>
          <p:cNvPicPr>
            <a:picLocks noChangeAspect="1"/>
          </p:cNvPicPr>
          <p:nvPr/>
        </p:nvPicPr>
        <p:blipFill>
          <a:blip r:embed="rId5"/>
          <a:srcRect l="-798"/>
          <a:stretch>
            <a:fillRect/>
          </a:stretch>
        </p:blipFill>
        <p:spPr>
          <a:xfrm>
            <a:off x="5607685" y="1448435"/>
            <a:ext cx="3633470" cy="48329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88" name="图片 2097187" descr="wx_camera_15658574180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321800" y="3653155"/>
            <a:ext cx="2670810" cy="9315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86" name="图片 2097185" descr="IMG_20190924_1648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338310" y="4759960"/>
            <a:ext cx="2703830" cy="15214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9219565" y="1127125"/>
            <a:ext cx="287464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"/>
            </a:pPr>
            <a:r>
              <a:rPr lang="" altLang="zh-CN">
                <a:latin typeface="WenQuanYi Zen Hei" panose="02000603000000000000" charset="-122"/>
                <a:ea typeface="WenQuanYi Zen Hei" panose="02000603000000000000" charset="-122"/>
              </a:rPr>
              <a:t>相邻电极不同层引出，减小串扰，但需要上位机位置解码</a:t>
            </a:r>
            <a:endParaRPr lang="" altLang="zh-CN">
              <a:latin typeface="WenQuanYi Zen Hei" panose="02000603000000000000" charset="-122"/>
              <a:ea typeface="WenQuanYi Zen Hei" panose="02000603000000000000" charset="-122"/>
            </a:endParaRPr>
          </a:p>
          <a:p>
            <a:pPr marL="285750" indent="-285750">
              <a:buFont typeface="Wingdings" panose="05000000000000000000" charset="0"/>
              <a:buChar char=""/>
            </a:pPr>
            <a:endParaRPr lang="" altLang="zh-CN">
              <a:latin typeface="WenQuanYi Zen Hei" panose="02000603000000000000" charset="-122"/>
              <a:ea typeface="WenQuanYi Zen Hei" panose="02000603000000000000" charset="-122"/>
            </a:endParaRPr>
          </a:p>
          <a:p>
            <a:pPr marL="285750" indent="-285750">
              <a:buFont typeface="Wingdings" panose="05000000000000000000" charset="0"/>
              <a:buChar char=""/>
            </a:pPr>
            <a:r>
              <a:rPr lang="" altLang="zh-CN">
                <a:latin typeface="WenQuanYi Zen Hei" panose="02000603000000000000" charset="-122"/>
                <a:ea typeface="WenQuanYi Zen Hei" panose="02000603000000000000" charset="-122"/>
              </a:rPr>
              <a:t>FEE与读出电极接地充分，利于抑制噪声</a:t>
            </a:r>
            <a:endParaRPr lang="" altLang="zh-CN">
              <a:latin typeface="WenQuanYi Zen Hei" panose="02000603000000000000" charset="-122"/>
              <a:ea typeface="WenQuanYi Zen Hei" panose="02000603000000000000" charset="-122"/>
            </a:endParaRPr>
          </a:p>
          <a:p>
            <a:pPr marL="285750" indent="-285750">
              <a:buFont typeface="Wingdings" panose="05000000000000000000" charset="0"/>
              <a:buChar char=""/>
            </a:pPr>
            <a:endParaRPr lang="" altLang="zh-CN">
              <a:latin typeface="WenQuanYi Zen Hei" panose="02000603000000000000" charset="-122"/>
              <a:ea typeface="WenQuanYi Zen Hei" panose="02000603000000000000" charset="-122"/>
            </a:endParaRPr>
          </a:p>
          <a:p>
            <a:pPr marL="285750" indent="-285750">
              <a:buFont typeface="Wingdings" panose="05000000000000000000" charset="0"/>
              <a:buChar char=""/>
            </a:pPr>
            <a:r>
              <a:rPr lang="" altLang="zh-CN">
                <a:latin typeface="WenQuanYi Zen Hei" panose="02000603000000000000" charset="-122"/>
                <a:ea typeface="WenQuanYi Zen Hei" panose="02000603000000000000" charset="-122"/>
              </a:rPr>
              <a:t>电极大小不一，数据刻度过程复杂</a:t>
            </a:r>
            <a:endParaRPr lang="" altLang="zh-CN">
              <a:latin typeface="WenQuanYi Zen Hei" panose="02000603000000000000" charset="-122"/>
              <a:ea typeface="WenQuanYi Zen Hei" panose="02000603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-17145" y="4759960"/>
            <a:ext cx="231838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"/>
            </a:pPr>
            <a:r>
              <a:rPr lang="en-US" altLang="zh-CN">
                <a:latin typeface="WenQuanYi Zen Hei" panose="02000603000000000000" charset="-122"/>
                <a:ea typeface="WenQuanYi Zen Hei" panose="02000603000000000000" charset="-122"/>
              </a:rPr>
              <a:t>内层(&lt;6cm)主要考虑能损测量，电极宽度2mm</a:t>
            </a:r>
            <a:endParaRPr lang="en-US" altLang="zh-CN">
              <a:latin typeface="WenQuanYi Zen Hei" panose="02000603000000000000" charset="-122"/>
              <a:ea typeface="WenQuanYi Zen Hei" panose="02000603000000000000" charset="-122"/>
            </a:endParaRPr>
          </a:p>
          <a:p>
            <a:pPr marL="285750" indent="-285750">
              <a:buFont typeface="Wingdings" panose="05000000000000000000" charset="0"/>
              <a:buChar char=""/>
            </a:pPr>
            <a:r>
              <a:rPr lang="en-US" altLang="zh-CN">
                <a:latin typeface="WenQuanYi Zen Hei" panose="02000603000000000000" charset="-122"/>
                <a:ea typeface="WenQuanYi Zen Hei" panose="02000603000000000000" charset="-122"/>
              </a:rPr>
              <a:t>外层主要用于空间位置测量，电极宽度4mm</a:t>
            </a:r>
            <a:endParaRPr lang="en-US" altLang="zh-CN">
              <a:latin typeface="WenQuanYi Zen Hei" panose="02000603000000000000" charset="-122"/>
              <a:ea typeface="WenQuanYi Zen Hei" panose="02000603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数据获取系统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>
              <a:defRPr/>
            </a:pPr>
            <a:fld id="{BEDED714-68C8-44B6-9732-DDF7DD97772E}" type="datetime2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>
              <a:defRPr/>
            </a:pPr>
            <a:r>
              <a:rPr lang="zh-CN" altLang="en-US" strike="noStrike" noProof="1"/>
              <a:t>低气压TPC的设计与测试</a:t>
            </a: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>
              <a:defRPr/>
            </a:pPr>
            <a:fld id="{8CF7581E-C9C7-4035-8AC9-880348F0A73A}" type="slidenum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pic>
        <p:nvPicPr>
          <p:cNvPr id="53252" name="Picture 3"/>
          <p:cNvPicPr>
            <a:picLocks noChangeAspect="1"/>
          </p:cNvPicPr>
          <p:nvPr/>
        </p:nvPicPr>
        <p:blipFill>
          <a:blip r:embed="rId1"/>
          <a:srcRect r="-1146"/>
          <a:stretch>
            <a:fillRect/>
          </a:stretch>
        </p:blipFill>
        <p:spPr>
          <a:xfrm>
            <a:off x="179388" y="1160463"/>
            <a:ext cx="5329237" cy="3600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6688" y="4829493"/>
            <a:ext cx="4752975" cy="15843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3254" name="AutoShape 5"/>
          <p:cNvCxnSpPr/>
          <p:nvPr/>
        </p:nvCxnSpPr>
        <p:spPr>
          <a:xfrm flipH="1">
            <a:off x="3529013" y="3619500"/>
            <a:ext cx="2879725" cy="433388"/>
          </a:xfrm>
          <a:prstGeom prst="straightConnector1">
            <a:avLst/>
          </a:prstGeom>
          <a:ln w="28440" cap="sq" cmpd="sng">
            <a:solidFill>
              <a:srgbClr val="CFDEF3"/>
            </a:solidFill>
            <a:prstDash val="dash"/>
            <a:miter/>
            <a:headEnd type="none" w="med" len="med"/>
            <a:tailEnd type="triangle" w="med" len="med"/>
          </a:ln>
        </p:spPr>
      </p:cxnSp>
      <p:sp>
        <p:nvSpPr>
          <p:cNvPr id="53255" name="Text Box 6"/>
          <p:cNvSpPr txBox="1"/>
          <p:nvPr/>
        </p:nvSpPr>
        <p:spPr>
          <a:xfrm>
            <a:off x="6523038" y="3449638"/>
            <a:ext cx="4425950" cy="36957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p>
            <a:pPr defTabSz="44958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dirty="0">
                <a:solidFill>
                  <a:srgbClr val="000000"/>
                </a:solidFill>
                <a:latin typeface="WenQuanYi Zen Hei" panose="02000603000000000000" charset="-122"/>
                <a:ea typeface="WenQuanYi Zen Hei" panose="02000603000000000000" charset="-122"/>
              </a:rPr>
              <a:t>光纤</a:t>
            </a:r>
            <a:r>
              <a:rPr lang="" altLang="zh-CN" dirty="0">
                <a:solidFill>
                  <a:srgbClr val="000000"/>
                </a:solidFill>
                <a:latin typeface="WenQuanYi Zen Hei" panose="02000603000000000000" charset="-122"/>
                <a:ea typeface="WenQuanYi Zen Hei" panose="02000603000000000000" charset="-122"/>
              </a:rPr>
              <a:t>-</a:t>
            </a:r>
            <a:r>
              <a:rPr lang="" altLang="zh-CN" dirty="0">
                <a:solidFill>
                  <a:srgbClr val="000000"/>
                </a:solidFill>
                <a:latin typeface="WenQuanYi Zen Hei" panose="02000603000000000000" charset="-122"/>
                <a:ea typeface="WenQuanYi Zen Hei" panose="02000603000000000000" charset="-122"/>
              </a:rPr>
              <a:t>网口</a:t>
            </a:r>
            <a:r>
              <a:rPr lang="zh-CN" altLang="en-US" dirty="0">
                <a:solidFill>
                  <a:srgbClr val="000000"/>
                </a:solidFill>
                <a:latin typeface="WenQuanYi Zen Hei" panose="02000603000000000000" charset="-122"/>
                <a:ea typeface="WenQuanYi Zen Hei" panose="02000603000000000000" charset="-122"/>
              </a:rPr>
              <a:t>：传播速度快</a:t>
            </a:r>
            <a:r>
              <a:rPr lang="" altLang="zh-CN" dirty="0">
                <a:solidFill>
                  <a:srgbClr val="000000"/>
                </a:solidFill>
                <a:latin typeface="WenQuanYi Zen Hei" panose="02000603000000000000" charset="-122"/>
                <a:ea typeface="WenQuanYi Zen Hei" panose="02000603000000000000" charset="-122"/>
              </a:rPr>
              <a:t>，实测～100MB/s</a:t>
            </a:r>
            <a:endParaRPr lang="" altLang="zh-CN" dirty="0">
              <a:solidFill>
                <a:srgbClr val="000000"/>
              </a:solidFill>
              <a:latin typeface="WenQuanYi Zen Hei" panose="02000603000000000000" charset="-122"/>
              <a:ea typeface="WenQuanYi Zen Hei" panose="02000603000000000000" charset="-122"/>
            </a:endParaRPr>
          </a:p>
        </p:txBody>
      </p:sp>
      <p:cxnSp>
        <p:nvCxnSpPr>
          <p:cNvPr id="53256" name="AutoShape 7"/>
          <p:cNvCxnSpPr>
            <a:stCxn id="53257" idx="1"/>
          </p:cNvCxnSpPr>
          <p:nvPr/>
        </p:nvCxnSpPr>
        <p:spPr>
          <a:xfrm flipH="1" flipV="1">
            <a:off x="4211638" y="4353560"/>
            <a:ext cx="2808287" cy="400050"/>
          </a:xfrm>
          <a:prstGeom prst="straightConnector1">
            <a:avLst/>
          </a:prstGeom>
          <a:ln w="38160" cap="sq" cmpd="sng">
            <a:solidFill>
              <a:srgbClr val="CFDEF3"/>
            </a:solidFill>
            <a:prstDash val="dashDot"/>
            <a:miter/>
            <a:headEnd type="none" w="med" len="med"/>
            <a:tailEnd type="triangle" w="med" len="med"/>
          </a:ln>
        </p:spPr>
      </p:cxnSp>
      <p:sp>
        <p:nvSpPr>
          <p:cNvPr id="53257" name="Text Box 8"/>
          <p:cNvSpPr txBox="1"/>
          <p:nvPr/>
        </p:nvSpPr>
        <p:spPr>
          <a:xfrm>
            <a:off x="7019925" y="4568825"/>
            <a:ext cx="1550670" cy="36957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p>
            <a:pPr defTabSz="44958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dirty="0">
                <a:solidFill>
                  <a:srgbClr val="000000"/>
                </a:solidFill>
                <a:latin typeface="WenQuanYi Zen Hei" panose="02000603000000000000" charset="-122"/>
                <a:ea typeface="WenQuanYi Zen Hei" panose="02000603000000000000" charset="-122"/>
              </a:rPr>
              <a:t>稳压电源供电</a:t>
            </a:r>
            <a:endParaRPr lang="zh-CN" altLang="en-US" dirty="0">
              <a:solidFill>
                <a:srgbClr val="000000"/>
              </a:solidFill>
              <a:latin typeface="WenQuanYi Zen Hei" panose="02000603000000000000" charset="-122"/>
              <a:ea typeface="WenQuanYi Zen Hei" panose="02000603000000000000" charset="-122"/>
            </a:endParaRPr>
          </a:p>
        </p:txBody>
      </p:sp>
      <p:cxnSp>
        <p:nvCxnSpPr>
          <p:cNvPr id="53258" name="AutoShape 9"/>
          <p:cNvCxnSpPr/>
          <p:nvPr/>
        </p:nvCxnSpPr>
        <p:spPr>
          <a:xfrm flipH="1">
            <a:off x="2781300" y="2590800"/>
            <a:ext cx="3989388" cy="1173163"/>
          </a:xfrm>
          <a:prstGeom prst="straightConnector1">
            <a:avLst/>
          </a:prstGeom>
          <a:ln w="28440" cap="sq" cmpd="sng">
            <a:solidFill>
              <a:srgbClr val="CFDEF3"/>
            </a:solidFill>
            <a:prstDash val="dash"/>
            <a:miter/>
            <a:headEnd type="none" w="med" len="med"/>
            <a:tailEnd type="triangle" w="med" len="med"/>
          </a:ln>
        </p:spPr>
      </p:cxnSp>
      <p:sp>
        <p:nvSpPr>
          <p:cNvPr id="53259" name="Text Box 10"/>
          <p:cNvSpPr txBox="1"/>
          <p:nvPr/>
        </p:nvSpPr>
        <p:spPr>
          <a:xfrm>
            <a:off x="6770688" y="2270125"/>
            <a:ext cx="2373312" cy="64643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 defTabSz="44958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>
                <a:solidFill>
                  <a:srgbClr val="000000"/>
                </a:solidFill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Xilinx V5 FPGA</a:t>
            </a:r>
            <a:r>
              <a:rPr lang="zh-CN" altLang="en-US" dirty="0">
                <a:solidFill>
                  <a:srgbClr val="000000"/>
                </a:solidFill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芯片，性能强劲</a:t>
            </a:r>
            <a:endParaRPr lang="zh-CN" altLang="en-US" dirty="0">
              <a:solidFill>
                <a:srgbClr val="000000"/>
              </a:solidFill>
              <a:latin typeface="WenQuanYi Zen Hei" panose="02000603000000000000" charset="-122"/>
              <a:ea typeface="WenQuanYi Zen Hei" panose="02000603000000000000" charset="-122"/>
              <a:cs typeface="WenQuanYi Zen Hei" panose="02000603000000000000" charset="-122"/>
            </a:endParaRPr>
          </a:p>
        </p:txBody>
      </p:sp>
      <p:sp>
        <p:nvSpPr>
          <p:cNvPr id="53260" name="Rectangle 11"/>
          <p:cNvSpPr/>
          <p:nvPr/>
        </p:nvSpPr>
        <p:spPr>
          <a:xfrm>
            <a:off x="223838" y="1104900"/>
            <a:ext cx="4733925" cy="403225"/>
          </a:xfrm>
          <a:prstGeom prst="rect">
            <a:avLst/>
          </a:prstGeom>
          <a:noFill/>
          <a:ln w="12600" cap="sq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Clr>
                <a:srgbClr val="000000"/>
              </a:buClr>
              <a:buSzPct val="100000"/>
              <a:buFont typeface="Times New Roman" panose="02020603050405020304" charset="0"/>
            </a:pPr>
            <a:endParaRPr lang="en-US" altLang="en-US" dirty="0">
              <a:latin typeface="Arial" panose="020B0604020202020204" pitchFamily="34" charset="0"/>
            </a:endParaRPr>
          </a:p>
        </p:txBody>
      </p:sp>
      <p:cxnSp>
        <p:nvCxnSpPr>
          <p:cNvPr id="53261" name="AutoShape 12"/>
          <p:cNvCxnSpPr/>
          <p:nvPr/>
        </p:nvCxnSpPr>
        <p:spPr>
          <a:xfrm flipH="1" flipV="1">
            <a:off x="4919663" y="1306513"/>
            <a:ext cx="2028825" cy="1587"/>
          </a:xfrm>
          <a:prstGeom prst="straightConnector1">
            <a:avLst/>
          </a:prstGeom>
          <a:ln w="28440" cap="sq" cmpd="sng">
            <a:solidFill>
              <a:srgbClr val="C00000"/>
            </a:solidFill>
            <a:prstDash val="dash"/>
            <a:miter/>
            <a:headEnd type="none" w="med" len="med"/>
            <a:tailEnd type="triangle" w="med" len="med"/>
          </a:ln>
        </p:spPr>
      </p:cxnSp>
      <p:sp>
        <p:nvSpPr>
          <p:cNvPr id="53262" name="Text Box 13"/>
          <p:cNvSpPr txBox="1"/>
          <p:nvPr/>
        </p:nvSpPr>
        <p:spPr>
          <a:xfrm>
            <a:off x="7019925" y="1162050"/>
            <a:ext cx="1916430" cy="36957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p>
            <a:pPr defTabSz="44958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" altLang="zh-CN" dirty="0">
                <a:solidFill>
                  <a:srgbClr val="000000"/>
                </a:solidFill>
                <a:latin typeface="WenQuanYi Zen Hei" panose="02000603000000000000" charset="-122"/>
                <a:ea typeface="WenQuanYi Zen Hei" panose="02000603000000000000" charset="-122"/>
              </a:rPr>
              <a:t>可</a:t>
            </a:r>
            <a:r>
              <a:rPr lang="zh-CN" altLang="en-US" dirty="0">
                <a:solidFill>
                  <a:srgbClr val="000000"/>
                </a:solidFill>
                <a:latin typeface="WenQuanYi Zen Hei" panose="02000603000000000000" charset="-122"/>
                <a:ea typeface="WenQuanYi Zen Hei" panose="02000603000000000000" charset="-122"/>
              </a:rPr>
              <a:t>与</a:t>
            </a:r>
            <a:r>
              <a:rPr lang="" altLang="zh-CN" dirty="0">
                <a:solidFill>
                  <a:srgbClr val="000000"/>
                </a:solidFill>
                <a:latin typeface="WenQuanYi Zen Hei" panose="02000603000000000000" charset="-122"/>
                <a:ea typeface="WenQuanYi Zen Hei" panose="02000603000000000000" charset="-122"/>
              </a:rPr>
              <a:t>4个</a:t>
            </a:r>
            <a:r>
              <a:rPr lang="zh-CN" altLang="en-US" dirty="0">
                <a:solidFill>
                  <a:srgbClr val="000000"/>
                </a:solidFill>
                <a:latin typeface="WenQuanYi Zen Hei" panose="02000603000000000000" charset="-122"/>
                <a:ea typeface="WenQuanYi Zen Hei" panose="02000603000000000000" charset="-122"/>
              </a:rPr>
              <a:t>背板相连</a:t>
            </a:r>
            <a:endParaRPr lang="zh-CN" altLang="en-US" dirty="0">
              <a:solidFill>
                <a:srgbClr val="000000"/>
              </a:solidFill>
              <a:latin typeface="WenQuanYi Zen Hei" panose="02000603000000000000" charset="-122"/>
              <a:ea typeface="WenQuanYi Zen Hei" panose="02000603000000000000" charset="-122"/>
            </a:endParaRPr>
          </a:p>
        </p:txBody>
      </p:sp>
      <p:sp>
        <p:nvSpPr>
          <p:cNvPr id="53263" name="Text Box 14"/>
          <p:cNvSpPr txBox="1"/>
          <p:nvPr/>
        </p:nvSpPr>
        <p:spPr>
          <a:xfrm>
            <a:off x="4919980" y="4910455"/>
            <a:ext cx="7035800" cy="120015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>
            <a:spAutoFit/>
          </a:bodyPr>
          <a:p>
            <a:pPr marL="284480" indent="-284480" defTabSz="449580"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tabLst>
                <a:tab pos="284480" algn="l"/>
                <a:tab pos="1198880" algn="l"/>
                <a:tab pos="2113280" algn="l"/>
                <a:tab pos="3027680" algn="l"/>
                <a:tab pos="3942080" algn="l"/>
                <a:tab pos="4856480" algn="l"/>
                <a:tab pos="5770880" algn="l"/>
                <a:tab pos="6685280" algn="l"/>
                <a:tab pos="7599680" algn="l"/>
                <a:tab pos="8514080" algn="l"/>
                <a:tab pos="9428480" algn="l"/>
                <a:tab pos="10342880" algn="l"/>
              </a:tabLst>
            </a:pPr>
            <a:r>
              <a:rPr lang="zh-CN" altLang="en-US" sz="1800" dirty="0">
                <a:solidFill>
                  <a:srgbClr val="000000"/>
                </a:solidFill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脱离</a:t>
            </a:r>
            <a:r>
              <a:rPr lang="en-US" altLang="en-US" sz="1800" dirty="0">
                <a:solidFill>
                  <a:srgbClr val="000000"/>
                </a:solidFill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VME</a:t>
            </a:r>
            <a:r>
              <a:rPr lang="zh-CN" altLang="en-US" sz="1800" dirty="0">
                <a:solidFill>
                  <a:srgbClr val="000000"/>
                </a:solidFill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机箱限制</a:t>
            </a:r>
            <a:endParaRPr lang="zh-CN" altLang="en-US" sz="1800" dirty="0">
              <a:solidFill>
                <a:srgbClr val="000000"/>
              </a:solidFill>
              <a:latin typeface="WenQuanYi Zen Hei" panose="02000603000000000000" charset="-122"/>
              <a:ea typeface="WenQuanYi Zen Hei" panose="02000603000000000000" charset="-122"/>
              <a:cs typeface="WenQuanYi Zen Hei" panose="02000603000000000000" charset="-122"/>
            </a:endParaRPr>
          </a:p>
          <a:p>
            <a:pPr marL="284480" indent="-284480" defTabSz="449580"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tabLst>
                <a:tab pos="284480" algn="l"/>
                <a:tab pos="1198880" algn="l"/>
                <a:tab pos="2113280" algn="l"/>
                <a:tab pos="3027680" algn="l"/>
                <a:tab pos="3942080" algn="l"/>
                <a:tab pos="4856480" algn="l"/>
                <a:tab pos="5770880" algn="l"/>
                <a:tab pos="6685280" algn="l"/>
                <a:tab pos="7599680" algn="l"/>
                <a:tab pos="8514080" algn="l"/>
                <a:tab pos="9428480" algn="l"/>
                <a:tab pos="10342880" algn="l"/>
              </a:tabLst>
            </a:pPr>
            <a:r>
              <a:rPr lang="zh-CN" altLang="en-US" sz="1800" dirty="0">
                <a:solidFill>
                  <a:srgbClr val="000000"/>
                </a:solidFill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光纤数据传播速度快</a:t>
            </a:r>
            <a:endParaRPr lang="zh-CN" altLang="en-US" sz="1800" dirty="0">
              <a:solidFill>
                <a:srgbClr val="000000"/>
              </a:solidFill>
              <a:latin typeface="WenQuanYi Zen Hei" panose="02000603000000000000" charset="-122"/>
              <a:ea typeface="WenQuanYi Zen Hei" panose="02000603000000000000" charset="-122"/>
              <a:cs typeface="WenQuanYi Zen Hei" panose="02000603000000000000" charset="-122"/>
            </a:endParaRPr>
          </a:p>
          <a:p>
            <a:pPr marL="284480" indent="-284480" defTabSz="449580"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tabLst>
                <a:tab pos="284480" algn="l"/>
                <a:tab pos="1198880" algn="l"/>
                <a:tab pos="2113280" algn="l"/>
                <a:tab pos="3027680" algn="l"/>
                <a:tab pos="3942080" algn="l"/>
                <a:tab pos="4856480" algn="l"/>
                <a:tab pos="5770880" algn="l"/>
                <a:tab pos="6685280" algn="l"/>
                <a:tab pos="7599680" algn="l"/>
                <a:tab pos="8514080" algn="l"/>
                <a:tab pos="9428480" algn="l"/>
                <a:tab pos="10342880" algn="l"/>
              </a:tabLst>
            </a:pPr>
            <a:r>
              <a:rPr lang="zh-CN" altLang="en-US" sz="1800" dirty="0">
                <a:solidFill>
                  <a:srgbClr val="000000"/>
                </a:solidFill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自行开发固件，可实现在线数据压缩</a:t>
            </a:r>
            <a:endParaRPr lang="zh-CN" altLang="en-US" sz="1800" dirty="0">
              <a:solidFill>
                <a:srgbClr val="000000"/>
              </a:solidFill>
              <a:latin typeface="WenQuanYi Zen Hei" panose="02000603000000000000" charset="-122"/>
              <a:ea typeface="WenQuanYi Zen Hei" panose="02000603000000000000" charset="-122"/>
              <a:cs typeface="WenQuanYi Zen Hei" panose="02000603000000000000" charset="-122"/>
            </a:endParaRPr>
          </a:p>
          <a:p>
            <a:pPr marL="284480" indent="-284480" defTabSz="449580">
              <a:buClr>
                <a:srgbClr val="C00000"/>
              </a:buClr>
              <a:buSzPct val="100000"/>
              <a:buFont typeface="Wingdings" panose="05000000000000000000" pitchFamily="2" charset="2"/>
              <a:buChar char=""/>
              <a:tabLst>
                <a:tab pos="284480" algn="l"/>
                <a:tab pos="1198880" algn="l"/>
                <a:tab pos="2113280" algn="l"/>
                <a:tab pos="3027680" algn="l"/>
                <a:tab pos="3942080" algn="l"/>
                <a:tab pos="4856480" algn="l"/>
                <a:tab pos="5770880" algn="l"/>
                <a:tab pos="6685280" algn="l"/>
                <a:tab pos="7599680" algn="l"/>
                <a:tab pos="8514080" algn="l"/>
                <a:tab pos="9428480" algn="l"/>
                <a:tab pos="10342880" algn="l"/>
              </a:tabLst>
            </a:pPr>
            <a:r>
              <a:rPr lang="zh-CN" altLang="en-US" sz="1800" dirty="0">
                <a:solidFill>
                  <a:srgbClr val="C00000"/>
                </a:solidFill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提升</a:t>
            </a:r>
            <a:r>
              <a:rPr lang="en-US" altLang="en-US" sz="1800" dirty="0">
                <a:solidFill>
                  <a:srgbClr val="C00000"/>
                </a:solidFill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APV25 </a:t>
            </a:r>
            <a:r>
              <a:rPr lang="zh-CN" altLang="en-US" sz="1800" dirty="0">
                <a:solidFill>
                  <a:srgbClr val="C00000"/>
                </a:solidFill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实用性能</a:t>
            </a:r>
            <a:r>
              <a:rPr lang="en-US" altLang="en-US" sz="1800" dirty="0">
                <a:solidFill>
                  <a:srgbClr val="C00000"/>
                </a:solidFill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(6</a:t>
            </a:r>
            <a:r>
              <a:rPr lang="zh-CN" altLang="en-US" sz="1800" dirty="0">
                <a:solidFill>
                  <a:srgbClr val="C00000"/>
                </a:solidFill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个采样</a:t>
            </a:r>
            <a:r>
              <a:rPr lang="en-US" altLang="en-US" sz="1800" dirty="0">
                <a:solidFill>
                  <a:srgbClr val="C00000"/>
                </a:solidFill>
                <a:latin typeface="YaHei Consolas Hybrid" panose="020B0503020204020204" charset="-122"/>
                <a:ea typeface="YaHei Consolas Hybrid" panose="020B0503020204020204" charset="-122"/>
                <a:cs typeface="WenQuanYi Zen Hei" panose="02000603000000000000" charset="-122"/>
              </a:rPr>
              <a:t>→</a:t>
            </a:r>
            <a:r>
              <a:rPr lang="en-US" altLang="en-US" sz="1800" dirty="0">
                <a:solidFill>
                  <a:srgbClr val="C00000"/>
                </a:solidFill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30</a:t>
            </a:r>
            <a:r>
              <a:rPr lang="zh-CN" altLang="en-US" sz="1800" dirty="0">
                <a:solidFill>
                  <a:srgbClr val="C00000"/>
                </a:solidFill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个采样</a:t>
            </a:r>
            <a:r>
              <a:rPr lang="" altLang="en-US" sz="1800" dirty="0">
                <a:solidFill>
                  <a:srgbClr val="C00000"/>
                </a:solidFill>
                <a:latin typeface="YaHei Consolas Hybrid" panose="020B0503020204020204" charset="-122"/>
                <a:ea typeface="YaHei Consolas Hybrid" panose="020B0503020204020204" charset="-122"/>
                <a:cs typeface="WenQuanYi Zen Hei" panose="02000603000000000000" charset="-122"/>
                <a:sym typeface="+mn-ea"/>
              </a:rPr>
              <a:t>，</a:t>
            </a:r>
            <a:r>
              <a:rPr lang="" altLang="en-US" sz="1800" dirty="0">
                <a:solidFill>
                  <a:srgbClr val="C00000"/>
                </a:solidFill>
                <a:latin typeface="YaHei Consolas Hybrid" panose="020B0503020204020204" charset="-122"/>
                <a:ea typeface="YaHei Consolas Hybrid" panose="020B0503020204020204" charset="-122"/>
                <a:cs typeface="WenQuanYi Zen Hei" panose="02000603000000000000" charset="-122"/>
                <a:sym typeface="+mn-ea"/>
              </a:rPr>
              <a:t>最大漂移距离～3cm</a:t>
            </a:r>
            <a:r>
              <a:rPr lang="en-US" altLang="en-US" sz="1800" dirty="0">
                <a:solidFill>
                  <a:srgbClr val="C00000"/>
                </a:solidFill>
                <a:latin typeface="WenQuanYi Zen Hei" panose="02000603000000000000" charset="-122"/>
                <a:ea typeface="WenQuanYi Zen Hei" panose="02000603000000000000" charset="-122"/>
                <a:cs typeface="WenQuanYi Zen Hei" panose="02000603000000000000" charset="-122"/>
              </a:rPr>
              <a:t>)</a:t>
            </a:r>
            <a:endParaRPr lang="en-US" altLang="en-US" sz="1800" dirty="0">
              <a:solidFill>
                <a:srgbClr val="C00000"/>
              </a:solidFill>
              <a:latin typeface="WenQuanYi Zen Hei" panose="02000603000000000000" charset="-122"/>
              <a:ea typeface="WenQuanYi Zen Hei" panose="02000603000000000000" charset="-122"/>
              <a:cs typeface="WenQuanYi Zen Hei" panose="02000603000000000000" charset="-122"/>
            </a:endParaRPr>
          </a:p>
        </p:txBody>
      </p:sp>
      <p:cxnSp>
        <p:nvCxnSpPr>
          <p:cNvPr id="53265" name="AutoShape 16"/>
          <p:cNvCxnSpPr/>
          <p:nvPr/>
        </p:nvCxnSpPr>
        <p:spPr>
          <a:xfrm flipH="1">
            <a:off x="982663" y="2255838"/>
            <a:ext cx="4310062" cy="661987"/>
          </a:xfrm>
          <a:prstGeom prst="straightConnector1">
            <a:avLst/>
          </a:prstGeom>
          <a:ln w="28440" cap="sq" cmpd="sng">
            <a:solidFill>
              <a:srgbClr val="CFDEF3"/>
            </a:solidFill>
            <a:prstDash val="sysDot"/>
            <a:miter/>
            <a:headEnd type="none" w="med" len="med"/>
            <a:tailEnd type="triangle" w="med" len="med"/>
          </a:ln>
        </p:spPr>
      </p:cxnSp>
      <p:sp>
        <p:nvSpPr>
          <p:cNvPr id="53266" name="Text Box 17"/>
          <p:cNvSpPr txBox="1"/>
          <p:nvPr/>
        </p:nvSpPr>
        <p:spPr>
          <a:xfrm>
            <a:off x="5207000" y="1682750"/>
            <a:ext cx="3937635" cy="64643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>
            <a:spAutoFit/>
          </a:bodyPr>
          <a:p>
            <a:pPr defTabSz="44958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>
                <a:solidFill>
                  <a:srgbClr val="C00000"/>
                </a:solidFill>
                <a:latin typeface="WenQuanYi Zen Hei" panose="02000603000000000000" charset="-122"/>
                <a:ea typeface="WenQuanYi Zen Hei" panose="02000603000000000000" charset="-122"/>
                <a:cs typeface="Times New Roman" panose="02020603050405020304" charset="0"/>
              </a:rPr>
              <a:t>APV Readout Board Designed by LZU</a:t>
            </a:r>
            <a:endParaRPr lang="en-US" altLang="en-US" dirty="0">
              <a:solidFill>
                <a:srgbClr val="C00000"/>
              </a:solidFill>
              <a:latin typeface="WenQuanYi Zen Hei" panose="02000603000000000000" charset="-122"/>
              <a:ea typeface="WenQuanYi Zen Hei" panose="02000603000000000000" charset="-122"/>
              <a:cs typeface="Times New Roman" panose="02020603050405020304" charset="0"/>
            </a:endParaRPr>
          </a:p>
          <a:p>
            <a:pPr defTabSz="44958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>
                <a:solidFill>
                  <a:srgbClr val="C00000"/>
                </a:solidFill>
                <a:latin typeface="WenQuanYi Zen Hei" panose="02000603000000000000" charset="-122"/>
                <a:ea typeface="WenQuanYi Zen Hei" panose="02000603000000000000" charset="-122"/>
                <a:cs typeface="Times New Roman" panose="02020603050405020304" charset="0"/>
              </a:rPr>
              <a:t>2017.7.4</a:t>
            </a:r>
            <a:endParaRPr lang="en-US" altLang="en-US" dirty="0">
              <a:solidFill>
                <a:srgbClr val="C00000"/>
              </a:solidFill>
              <a:latin typeface="WenQuanYi Zen Hei" panose="02000603000000000000" charset="-122"/>
              <a:ea typeface="WenQuanYi Zen Hei" panose="02000603000000000000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缓发gamma测量系统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>
              <a:defRPr/>
            </a:pPr>
            <a:fld id="{BEDED714-68C8-44B6-9732-DDF7DD97772E}" type="datetime2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>
              <a:defRPr/>
            </a:pPr>
            <a:r>
              <a:rPr lang="zh-CN" altLang="en-US" strike="noStrike" noProof="1"/>
              <a:t>低气压TPC的设计与测试</a:t>
            </a: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>
              <a:defRPr/>
            </a:pPr>
            <a:fld id="{8CF7581E-C9C7-4035-8AC9-880348F0A73A}" type="slidenum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pic>
        <p:nvPicPr>
          <p:cNvPr id="11" name="内容占位符 10" descr="/tmp/mozilla_ibex0/test.jpegtest"/>
          <p:cNvPicPr>
            <a:picLocks noChangeAspect="1"/>
          </p:cNvPicPr>
          <p:nvPr>
            <p:ph idx="1"/>
          </p:nvPr>
        </p:nvPicPr>
        <p:blipFill>
          <a:blip r:embed="rId1">
            <a:lum bright="12000" contrast="-18000"/>
          </a:blip>
          <a:srcRect/>
          <a:stretch>
            <a:fillRect/>
          </a:stretch>
        </p:blipFill>
        <p:spPr>
          <a:xfrm>
            <a:off x="609600" y="1417955"/>
            <a:ext cx="2734945" cy="2383155"/>
          </a:xfrm>
          <a:prstGeom prst="rect">
            <a:avLst/>
          </a:prstGeom>
        </p:spPr>
      </p:pic>
      <p:pic>
        <p:nvPicPr>
          <p:cNvPr id="9" name="图片 8" descr="P90621-1620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8965" y="3982085"/>
            <a:ext cx="2734310" cy="23806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790315" y="1572260"/>
            <a:ext cx="786892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" altLang="zh-CN">
                <a:latin typeface="WenQuanYi Zen Hei" panose="02000603000000000000" charset="-122"/>
                <a:ea typeface="WenQuanYi Zen Hei" panose="02000603000000000000" charset="-122"/>
              </a:rPr>
              <a:t>角度调节</a:t>
            </a:r>
            <a:endParaRPr lang="" altLang="zh-CN">
              <a:latin typeface="WenQuanYi Zen Hei" panose="02000603000000000000" charset="-122"/>
              <a:ea typeface="WenQuanYi Zen Hei" panose="02000603000000000000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" altLang="zh-CN">
                <a:latin typeface="WenQuanYi Zen Hei" panose="02000603000000000000" charset="-122"/>
                <a:ea typeface="WenQuanYi Zen Hei" panose="02000603000000000000" charset="-122"/>
              </a:rPr>
              <a:t>24个螺孔，15</a:t>
            </a:r>
            <a:r>
              <a:rPr lang="" altLang="zh-CN">
                <a:latin typeface="YaHei Consolas Hybrid" panose="020B0503020204020204" charset="-122"/>
                <a:ea typeface="YaHei Consolas Hybrid" panose="020B0503020204020204" charset="-122"/>
              </a:rPr>
              <a:t>˚</a:t>
            </a:r>
            <a:endParaRPr lang="" altLang="zh-CN">
              <a:latin typeface="YaHei Consolas Hybrid" panose="020B0503020204020204" charset="-122"/>
              <a:ea typeface="YaHei Consolas Hybrid" panose="020B0503020204020204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" altLang="zh-CN">
              <a:latin typeface="YaHei Consolas Hybrid" panose="020B0503020204020204" charset="-122"/>
              <a:ea typeface="YaHei Consolas Hybrid" panose="020B05030202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>
                <a:latin typeface="WenQuanYi Zen Hei" panose="02000603000000000000" charset="-122"/>
                <a:ea typeface="WenQuanYi Zen Hei" panose="02000603000000000000" charset="-122"/>
                <a:sym typeface="+mn-ea"/>
              </a:rPr>
              <a:t>滨松 CR105 (</a:t>
            </a:r>
            <a:r>
              <a:rPr lang="en-US" altLang="zh-CN">
                <a:latin typeface="Arial" panose="020B0604020202020204" pitchFamily="34" charset="0"/>
                <a:ea typeface="WenQuanYi Zen Hei" panose="02000603000000000000" charset="-122"/>
                <a:cs typeface="Arial" panose="020B0604020202020204" pitchFamily="34" charset="0"/>
                <a:sym typeface="+mn-ea"/>
              </a:rPr>
              <a:t>Φ </a:t>
            </a:r>
            <a:r>
              <a:rPr lang="en-US" altLang="zh-CN">
                <a:latin typeface="WenQuanYi Zen Hei" panose="02000603000000000000" charset="-122"/>
                <a:ea typeface="WenQuanYi Zen Hei" panose="02000603000000000000" charset="-122"/>
                <a:sym typeface="+mn-ea"/>
              </a:rPr>
              <a:t>51mm)</a:t>
            </a:r>
            <a:endParaRPr lang="en-US" altLang="zh-CN">
              <a:latin typeface="WenQuanYi Zen Hei" panose="02000603000000000000" charset="-122"/>
              <a:ea typeface="WenQuanYi Zen Hei" panose="02000603000000000000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>
                <a:latin typeface="WenQuanYi Zen Hei" panose="02000603000000000000" charset="-122"/>
                <a:ea typeface="WenQuanYi Zen Hei" panose="02000603000000000000" charset="-122"/>
                <a:sym typeface="+mn-ea"/>
              </a:rPr>
              <a:t>光阴极：双碱</a:t>
            </a:r>
            <a:endParaRPr lang="en-US" altLang="zh-CN">
              <a:latin typeface="WenQuanYi Zen Hei" panose="02000603000000000000" charset="-122"/>
              <a:ea typeface="WenQuanYi Zen Hei" panose="02000603000000000000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>
                <a:latin typeface="WenQuanYi Zen Hei" panose="02000603000000000000" charset="-122"/>
                <a:ea typeface="WenQuanYi Zen Hei" panose="02000603000000000000" charset="-122"/>
                <a:sym typeface="+mn-ea"/>
              </a:rPr>
              <a:t>波长范围：300-650 nm，可以搭配 NaI 或 CsI</a:t>
            </a:r>
            <a:endParaRPr lang="en-US" altLang="zh-CN">
              <a:latin typeface="WenQuanYi Zen Hei" panose="02000603000000000000" charset="-122"/>
              <a:ea typeface="WenQuanYi Zen Hei" panose="02000603000000000000" charset="-122"/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" altLang="en-US">
                <a:latin typeface="WenQuanYi Zen Hei" panose="02000603000000000000" charset="-122"/>
                <a:ea typeface="WenQuanYi Zen Hei" panose="02000603000000000000" charset="-122"/>
              </a:rPr>
              <a:t>暗电流 &lt; 30 nA (1250V)</a:t>
            </a:r>
            <a:endParaRPr lang="en-US" altLang="zh-CN">
              <a:latin typeface="WenQuanYi Zen Hei" panose="02000603000000000000" charset="-122"/>
              <a:ea typeface="WenQuanYi Zen Hei" panose="02000603000000000000" charset="-12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" altLang="zh-CN">
              <a:latin typeface="YaHei Consolas Hybrid" panose="020B0503020204020204" charset="-122"/>
              <a:ea typeface="YaHei Consolas Hybrid" panose="020B0503020204020204" charset="-12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" altLang="zh-CN">
                <a:latin typeface="YaHei Consolas Hybrid" panose="020B0503020204020204" charset="-122"/>
                <a:ea typeface="YaHei Consolas Hybrid" panose="020B0503020204020204" charset="-122"/>
              </a:rPr>
              <a:t>信号采集：高速数据采集卡 ADQ412，12bit,3.6GS/s USB传输</a:t>
            </a:r>
            <a:endParaRPr lang="" altLang="zh-CN">
              <a:latin typeface="YaHei Consolas Hybrid" panose="020B0503020204020204" charset="-122"/>
              <a:ea typeface="YaHei Consolas Hybrid" panose="020B0503020204020204" charset="-12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" altLang="zh-CN">
              <a:latin typeface="YaHei Consolas Hybrid" panose="020B0503020204020204" charset="-122"/>
              <a:ea typeface="YaHei Consolas Hybrid" panose="020B0503020204020204" charset="-12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" altLang="zh-CN">
                <a:latin typeface="YaHei Consolas Hybrid" panose="020B0503020204020204" charset="-122"/>
                <a:ea typeface="YaHei Consolas Hybrid" panose="020B0503020204020204" charset="-122"/>
              </a:rPr>
              <a:t>针对探测效率及本底抑制的仿真优化仍在进行中</a:t>
            </a:r>
            <a:endParaRPr lang="" altLang="zh-CN">
              <a:latin typeface="YaHei Consolas Hybrid" panose="020B0503020204020204" charset="-122"/>
              <a:ea typeface="YaHei Consolas Hybrid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3700" y="382588"/>
            <a:ext cx="10972800" cy="1143000"/>
          </a:xfrm>
        </p:spPr>
        <p:txBody>
          <a:bodyPr/>
          <a:p>
            <a:r>
              <a:rPr lang="zh-CN" altLang="en-US"/>
              <a:t>数值模拟</a:t>
            </a:r>
            <a:r>
              <a:rPr lang="" altLang="zh-CN"/>
              <a:t>与计算</a:t>
            </a:r>
            <a:endParaRPr lang="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>
              <a:defRPr/>
            </a:pPr>
            <a:fld id="{BEDED714-68C8-44B6-9732-DDF7DD97772E}" type="datetime2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>
              <a:defRPr/>
            </a:pPr>
            <a:r>
              <a:rPr lang="zh-CN" altLang="en-US" strike="noStrike" noProof="1"/>
              <a:t>低气压TPC的设计与测试</a:t>
            </a: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>
              <a:defRPr/>
            </a:pPr>
            <a:fld id="{8CF7581E-C9C7-4035-8AC9-880348F0A73A}" type="slidenum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pic>
        <p:nvPicPr>
          <p:cNvPr id="7" name="内容占位符 6" descr="EndPos"/>
          <p:cNvPicPr>
            <a:picLocks noChangeAspect="1"/>
          </p:cNvPicPr>
          <p:nvPr>
            <p:ph idx="1"/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949565" y="947420"/>
            <a:ext cx="3554095" cy="29260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93700" y="1001395"/>
            <a:ext cx="3185160" cy="28181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3700" y="3819525"/>
            <a:ext cx="3368040" cy="2730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80815" y="1290320"/>
            <a:ext cx="3596005" cy="252920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794125" y="4116705"/>
            <a:ext cx="4123690" cy="2249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" altLang="zh-CN" sz="1800">
                <a:latin typeface="WenQuanYi Zen Hei" panose="02000603000000000000" charset="-122"/>
                <a:ea typeface="WenQuanYi Zen Hei" panose="02000603000000000000" charset="-122"/>
              </a:rPr>
              <a:t>基于ANSYS的静态电场计算</a:t>
            </a:r>
            <a:endParaRPr lang="" altLang="zh-CN" sz="1800">
              <a:latin typeface="WenQuanYi Zen Hei" panose="02000603000000000000" charset="-122"/>
              <a:ea typeface="WenQuanYi Zen Hei" panose="02000603000000000000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" altLang="zh-CN" sz="1800">
                <a:latin typeface="WenQuanYi Zen Hei" panose="02000603000000000000" charset="-122"/>
                <a:ea typeface="WenQuanYi Zen Hei" panose="02000603000000000000" charset="-122"/>
              </a:rPr>
              <a:t>不同气压下GEM膜的电压-增益关系</a:t>
            </a:r>
            <a:endParaRPr lang="" altLang="zh-CN" sz="1800">
              <a:latin typeface="WenQuanYi Zen Hei" panose="02000603000000000000" charset="-122"/>
              <a:ea typeface="WenQuanYi Zen Hei" panose="02000603000000000000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" altLang="zh-CN" sz="1800">
                <a:latin typeface="WenQuanYi Zen Hei" panose="02000603000000000000" charset="-122"/>
                <a:ea typeface="WenQuanYi Zen Hei" panose="02000603000000000000" charset="-122"/>
              </a:rPr>
              <a:t>不同裂变母核的碎片分布(A, Z, E...)</a:t>
            </a:r>
            <a:endParaRPr lang="" altLang="zh-CN" sz="1800">
              <a:latin typeface="WenQuanYi Zen Hei" panose="02000603000000000000" charset="-122"/>
              <a:ea typeface="WenQuanYi Zen Hei" panose="02000603000000000000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" altLang="zh-CN" sz="1800">
                <a:latin typeface="WenQuanYi Zen Hei" panose="02000603000000000000" charset="-122"/>
                <a:ea typeface="WenQuanYi Zen Hei" panose="02000603000000000000" charset="-122"/>
              </a:rPr>
              <a:t>不同碎片的探测器接收度分析</a:t>
            </a:r>
            <a:endParaRPr lang="" altLang="zh-CN" sz="1800">
              <a:latin typeface="WenQuanYi Zen Hei" panose="02000603000000000000" charset="-122"/>
              <a:ea typeface="WenQuanYi Zen Hei" panose="02000603000000000000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" altLang="zh-CN" sz="1800">
                <a:latin typeface="WenQuanYi Zen Hei" panose="02000603000000000000" charset="-122"/>
                <a:ea typeface="WenQuanYi Zen Hei" panose="02000603000000000000" charset="-122"/>
              </a:rPr>
              <a:t>碎片径迹的模拟</a:t>
            </a:r>
            <a:endParaRPr lang="" altLang="zh-CN" sz="1800">
              <a:latin typeface="WenQuanYi Zen Hei" panose="02000603000000000000" charset="-122"/>
              <a:ea typeface="WenQuanYi Zen Hei" panose="02000603000000000000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" altLang="zh-CN" sz="1800">
                <a:solidFill>
                  <a:srgbClr val="FF0000"/>
                </a:solidFill>
                <a:latin typeface="WenQuanYi Zen Hei" panose="02000603000000000000" charset="-122"/>
                <a:ea typeface="WenQuanYi Zen Hei" panose="02000603000000000000" charset="-122"/>
              </a:rPr>
              <a:t>碎片能损与有效电荷的分析</a:t>
            </a:r>
            <a:endParaRPr lang="" altLang="zh-CN" sz="1800">
              <a:latin typeface="WenQuanYi Zen Hei" panose="02000603000000000000" charset="-122"/>
              <a:ea typeface="WenQuanYi Zen Hei" panose="02000603000000000000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17815" y="3978275"/>
            <a:ext cx="3853815" cy="25260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DejaVu Sans"/>
        <a:ea typeface="方正书宋_GBK"/>
        <a:cs typeface=""/>
      </a:majorFont>
      <a:minorFont>
        <a:latin typeface="DejaVu Sans"/>
        <a:ea typeface="方正书宋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EF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1546</Words>
  <Application>WPS 演示</Application>
  <PresentationFormat>宽屏</PresentationFormat>
  <Paragraphs>261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4" baseType="lpstr">
      <vt:lpstr>Arial</vt:lpstr>
      <vt:lpstr>SimSun</vt:lpstr>
      <vt:lpstr>Wingdings</vt:lpstr>
      <vt:lpstr>DejaVu Sans</vt:lpstr>
      <vt:lpstr>方正书宋_GBK</vt:lpstr>
      <vt:lpstr>汉仪书宋一简</vt:lpstr>
      <vt:lpstr>思源黑体 CN</vt:lpstr>
      <vt:lpstr>微软雅黑</vt:lpstr>
      <vt:lpstr>SimSun</vt:lpstr>
      <vt:lpstr>Arial Unicode MS</vt:lpstr>
      <vt:lpstr>Times New Roman</vt:lpstr>
      <vt:lpstr>DejaVu Sans</vt:lpstr>
      <vt:lpstr>YaHei Consolas Hybrid</vt:lpstr>
      <vt:lpstr>WenQuanYi Micro Hei</vt:lpstr>
      <vt:lpstr>FZSongHei-B07S</vt:lpstr>
      <vt:lpstr>URW Gothic [UKWN]</vt:lpstr>
      <vt:lpstr>WenQuanYi Zen Hei Mono</vt:lpstr>
      <vt:lpstr>WenQuanYi Zen Hei</vt:lpstr>
      <vt:lpstr>Arial</vt:lpstr>
      <vt:lpstr>方正书宋_GBK</vt:lpstr>
      <vt:lpstr>Wingdings</vt:lpstr>
      <vt:lpstr>1_默认设计模板</vt:lpstr>
      <vt:lpstr>PowerPoint 演示文稿</vt:lpstr>
      <vt:lpstr>PowerPoint 演示文稿</vt:lpstr>
      <vt:lpstr>PowerPoint 演示文稿</vt:lpstr>
      <vt:lpstr>低气压气室及气压测控系统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数值模拟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Yi Zhang</dc:creator>
  <cp:lastModifiedBy>Yi Zhang</cp:lastModifiedBy>
  <cp:revision>202</cp:revision>
  <dcterms:created xsi:type="dcterms:W3CDTF">2019-10-16T18:13:33Z</dcterms:created>
  <dcterms:modified xsi:type="dcterms:W3CDTF">2019-10-16T18:13:33Z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2052-11.1.0.8865</vt:lpwstr>
  </property>
</Properties>
</file>