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6" r:id="rId4"/>
    <p:sldId id="267" r:id="rId5"/>
    <p:sldId id="265" r:id="rId6"/>
    <p:sldId id="269" r:id="rId7"/>
    <p:sldId id="264" r:id="rId8"/>
    <p:sldId id="274" r:id="rId9"/>
    <p:sldId id="272" r:id="rId10"/>
    <p:sldId id="282" r:id="rId11"/>
    <p:sldId id="273" r:id="rId12"/>
    <p:sldId id="275" r:id="rId13"/>
    <p:sldId id="271" r:id="rId14"/>
    <p:sldId id="279" r:id="rId15"/>
    <p:sldId id="270" r:id="rId16"/>
    <p:sldId id="261" r:id="rId17"/>
    <p:sldId id="262" r:id="rId18"/>
    <p:sldId id="263" r:id="rId19"/>
    <p:sldId id="281" r:id="rId20"/>
    <p:sldId id="280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B"/>
    <a:srgbClr val="507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51" autoAdjust="0"/>
  </p:normalViewPr>
  <p:slideViewPr>
    <p:cSldViewPr snapToGrid="0">
      <p:cViewPr varScale="1">
        <p:scale>
          <a:sx n="58" d="100"/>
          <a:sy n="58" d="100"/>
        </p:scale>
        <p:origin x="1579" y="3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69D1A-D0B0-42C0-BF3B-891917653B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175F2A0-3929-4083-BDA4-07B74EFBDEC6}">
      <dgm:prSet phldrT="[文本]"/>
      <dgm:spPr/>
      <dgm:t>
        <a:bodyPr/>
        <a:lstStyle/>
        <a:p>
          <a:pPr algn="l"/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耐用型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>/</a:t>
          </a:r>
          <a:r>
            <a:rPr lang="en-US" altLang="zh-CN" dirty="0" err="1" smtClean="0">
              <a:latin typeface="楷体" panose="02010609060101010101" pitchFamily="49" charset="-122"/>
              <a:ea typeface="楷体" panose="02010609060101010101" pitchFamily="49" charset="-122"/>
            </a:rPr>
            <a:t>CsI</a:t>
          </a:r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光阴极寿命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25565DF-74B0-40DB-A229-D11F42DF4013}" type="parTrans" cxnId="{CE231FF8-C12E-43A7-84FF-FAEACF4EC7FF}">
      <dgm:prSet/>
      <dgm:spPr/>
      <dgm:t>
        <a:bodyPr/>
        <a:lstStyle/>
        <a:p>
          <a:endParaRPr lang="zh-CN" altLang="en-US"/>
        </a:p>
      </dgm:t>
    </dgm:pt>
    <dgm:pt modelId="{66D1E8A8-2562-4499-B78B-C5A93280B532}" type="sibTrans" cxnId="{CE231FF8-C12E-43A7-84FF-FAEACF4EC7FF}">
      <dgm:prSet/>
      <dgm:spPr/>
      <dgm:t>
        <a:bodyPr/>
        <a:lstStyle/>
        <a:p>
          <a:endParaRPr lang="zh-CN" altLang="en-US"/>
        </a:p>
      </dgm:t>
    </dgm:pt>
    <dgm:pt modelId="{CF643426-7174-42BA-9582-E6C1F8DF8816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探测器研究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949424D-9CA4-47D9-90B8-DF46822BFF28}" type="parTrans" cxnId="{27C9D659-6DCC-4FDB-931E-13F5D4DB76D1}">
      <dgm:prSet/>
      <dgm:spPr/>
      <dgm:t>
        <a:bodyPr/>
        <a:lstStyle/>
        <a:p>
          <a:endParaRPr lang="zh-CN" altLang="en-US"/>
        </a:p>
      </dgm:t>
    </dgm:pt>
    <dgm:pt modelId="{118BCE77-0716-466F-975F-DA222CA12884}" type="sibTrans" cxnId="{27C9D659-6DCC-4FDB-931E-13F5D4DB76D1}">
      <dgm:prSet/>
      <dgm:spPr/>
      <dgm:t>
        <a:bodyPr/>
        <a:lstStyle/>
        <a:p>
          <a:endParaRPr lang="zh-CN" altLang="en-US"/>
        </a:p>
      </dgm:t>
    </dgm:pt>
    <dgm:pt modelId="{C7F4B800-A323-42F0-A03F-23625C1E604C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多阳极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>/</a:t>
          </a:r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大面积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A60FC66-20DB-4811-91DB-B4061E89CB50}" type="parTrans" cxnId="{E6C66FC8-F154-45D4-88CE-4DBE5E1A18E3}">
      <dgm:prSet/>
      <dgm:spPr/>
      <dgm:t>
        <a:bodyPr/>
        <a:lstStyle/>
        <a:p>
          <a:endParaRPr lang="zh-CN" altLang="en-US"/>
        </a:p>
      </dgm:t>
    </dgm:pt>
    <dgm:pt modelId="{DD8AC2DC-B14B-486F-A47D-3901E8E3F18E}" type="sibTrans" cxnId="{E6C66FC8-F154-45D4-88CE-4DBE5E1A18E3}">
      <dgm:prSet/>
      <dgm:spPr/>
      <dgm:t>
        <a:bodyPr/>
        <a:lstStyle/>
        <a:p>
          <a:endParaRPr lang="zh-CN" altLang="en-US"/>
        </a:p>
      </dgm:t>
    </dgm:pt>
    <dgm:pt modelId="{59C59BD7-D619-44C9-B7BF-BB9176534CFC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光阴极研究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B4651A1-1E31-4F1E-B7CD-ADAB58129161}" type="sibTrans" cxnId="{07B1BEB1-1E20-4CD5-9F8F-6F450CEE39F8}">
      <dgm:prSet/>
      <dgm:spPr/>
      <dgm:t>
        <a:bodyPr/>
        <a:lstStyle/>
        <a:p>
          <a:endParaRPr lang="zh-CN" altLang="en-US"/>
        </a:p>
      </dgm:t>
    </dgm:pt>
    <dgm:pt modelId="{9876B49D-5837-4D3E-AB4E-858ED1D202CB}" type="parTrans" cxnId="{07B1BEB1-1E20-4CD5-9F8F-6F450CEE39F8}">
      <dgm:prSet/>
      <dgm:spPr/>
      <dgm:t>
        <a:bodyPr/>
        <a:lstStyle/>
        <a:p>
          <a:endParaRPr lang="zh-CN" altLang="en-US"/>
        </a:p>
      </dgm:t>
    </dgm:pt>
    <dgm:pt modelId="{14816CC6-70C7-44AE-B487-F3F717C2E4BF}" type="pres">
      <dgm:prSet presAssocID="{AA869D1A-D0B0-42C0-BF3B-891917653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D9788E-850F-4602-A1F2-6291058030FF}" type="pres">
      <dgm:prSet presAssocID="{59C59BD7-D619-44C9-B7BF-BB9176534C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B61E75-BE4E-4991-B152-B9959DA1DCDB}" type="pres">
      <dgm:prSet presAssocID="{59C59BD7-D619-44C9-B7BF-BB9176534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8F99E2-527C-4C7B-A937-9D83F527C479}" type="pres">
      <dgm:prSet presAssocID="{CF643426-7174-42BA-9582-E6C1F8DF88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1A1B0F-089C-44C8-AE3A-AE650847FC1E}" type="pres">
      <dgm:prSet presAssocID="{CF643426-7174-42BA-9582-E6C1F8DF88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C66FC8-F154-45D4-88CE-4DBE5E1A18E3}" srcId="{CF643426-7174-42BA-9582-E6C1F8DF8816}" destId="{C7F4B800-A323-42F0-A03F-23625C1E604C}" srcOrd="0" destOrd="0" parTransId="{7A60FC66-20DB-4811-91DB-B4061E89CB50}" sibTransId="{DD8AC2DC-B14B-486F-A47D-3901E8E3F18E}"/>
    <dgm:cxn modelId="{C2DC6558-073D-4202-9CFB-AAA479C6FBB8}" type="presOf" srcId="{AA869D1A-D0B0-42C0-BF3B-891917653BF0}" destId="{14816CC6-70C7-44AE-B487-F3F717C2E4BF}" srcOrd="0" destOrd="0" presId="urn:microsoft.com/office/officeart/2005/8/layout/vList2"/>
    <dgm:cxn modelId="{32D9C7AD-C798-4707-91DA-A9037F7212B8}" type="presOf" srcId="{CF643426-7174-42BA-9582-E6C1F8DF8816}" destId="{528F99E2-527C-4C7B-A937-9D83F527C479}" srcOrd="0" destOrd="0" presId="urn:microsoft.com/office/officeart/2005/8/layout/vList2"/>
    <dgm:cxn modelId="{27C9D659-6DCC-4FDB-931E-13F5D4DB76D1}" srcId="{AA869D1A-D0B0-42C0-BF3B-891917653BF0}" destId="{CF643426-7174-42BA-9582-E6C1F8DF8816}" srcOrd="1" destOrd="0" parTransId="{F949424D-9CA4-47D9-90B8-DF46822BFF28}" sibTransId="{118BCE77-0716-466F-975F-DA222CA12884}"/>
    <dgm:cxn modelId="{CE231FF8-C12E-43A7-84FF-FAEACF4EC7FF}" srcId="{59C59BD7-D619-44C9-B7BF-BB9176534CFC}" destId="{E175F2A0-3929-4083-BDA4-07B74EFBDEC6}" srcOrd="0" destOrd="0" parTransId="{425565DF-74B0-40DB-A229-D11F42DF4013}" sibTransId="{66D1E8A8-2562-4499-B78B-C5A93280B532}"/>
    <dgm:cxn modelId="{D88440E8-5AA1-4456-A615-0C37B7714D6F}" type="presOf" srcId="{59C59BD7-D619-44C9-B7BF-BB9176534CFC}" destId="{16D9788E-850F-4602-A1F2-6291058030FF}" srcOrd="0" destOrd="0" presId="urn:microsoft.com/office/officeart/2005/8/layout/vList2"/>
    <dgm:cxn modelId="{07B1BEB1-1E20-4CD5-9F8F-6F450CEE39F8}" srcId="{AA869D1A-D0B0-42C0-BF3B-891917653BF0}" destId="{59C59BD7-D619-44C9-B7BF-BB9176534CFC}" srcOrd="0" destOrd="0" parTransId="{9876B49D-5837-4D3E-AB4E-858ED1D202CB}" sibTransId="{9B4651A1-1E31-4F1E-B7CD-ADAB58129161}"/>
    <dgm:cxn modelId="{804EC0F3-17E7-46FF-9F0D-5BD0E85CE3C4}" type="presOf" srcId="{E175F2A0-3929-4083-BDA4-07B74EFBDEC6}" destId="{C1B61E75-BE4E-4991-B152-B9959DA1DCDB}" srcOrd="0" destOrd="0" presId="urn:microsoft.com/office/officeart/2005/8/layout/vList2"/>
    <dgm:cxn modelId="{7ED604D3-AEFD-40E0-A1C9-1C687C682EE8}" type="presOf" srcId="{C7F4B800-A323-42F0-A03F-23625C1E604C}" destId="{1E1A1B0F-089C-44C8-AE3A-AE650847FC1E}" srcOrd="0" destOrd="0" presId="urn:microsoft.com/office/officeart/2005/8/layout/vList2"/>
    <dgm:cxn modelId="{CD06FE41-1F2C-4F2C-8C23-5F38E15BB552}" type="presParOf" srcId="{14816CC6-70C7-44AE-B487-F3F717C2E4BF}" destId="{16D9788E-850F-4602-A1F2-6291058030FF}" srcOrd="0" destOrd="0" presId="urn:microsoft.com/office/officeart/2005/8/layout/vList2"/>
    <dgm:cxn modelId="{C6880BB1-AA7E-4B0F-BDF3-5515794C9F86}" type="presParOf" srcId="{14816CC6-70C7-44AE-B487-F3F717C2E4BF}" destId="{C1B61E75-BE4E-4991-B152-B9959DA1DCDB}" srcOrd="1" destOrd="0" presId="urn:microsoft.com/office/officeart/2005/8/layout/vList2"/>
    <dgm:cxn modelId="{8951AD80-ED61-419E-A7F9-250649FC80D9}" type="presParOf" srcId="{14816CC6-70C7-44AE-B487-F3F717C2E4BF}" destId="{528F99E2-527C-4C7B-A937-9D83F527C479}" srcOrd="2" destOrd="0" presId="urn:microsoft.com/office/officeart/2005/8/layout/vList2"/>
    <dgm:cxn modelId="{8A5B59ED-2139-490D-98FD-E8076C1FACF5}" type="presParOf" srcId="{14816CC6-70C7-44AE-B487-F3F717C2E4BF}" destId="{1E1A1B0F-089C-44C8-AE3A-AE650847FC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9788E-850F-4602-A1F2-6291058030FF}">
      <dsp:nvSpPr>
        <dsp:cNvPr id="0" name=""/>
        <dsp:cNvSpPr/>
      </dsp:nvSpPr>
      <dsp:spPr>
        <a:xfrm>
          <a:off x="0" y="4120"/>
          <a:ext cx="297688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光阴极研究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9471" y="33591"/>
        <a:ext cx="2917938" cy="544777"/>
      </dsp:txXfrm>
    </dsp:sp>
    <dsp:sp modelId="{C1B61E75-BE4E-4991-B152-B9959DA1DCDB}">
      <dsp:nvSpPr>
        <dsp:cNvPr id="0" name=""/>
        <dsp:cNvSpPr/>
      </dsp:nvSpPr>
      <dsp:spPr>
        <a:xfrm>
          <a:off x="0" y="607840"/>
          <a:ext cx="297688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耐用型</a:t>
          </a:r>
          <a:r>
            <a:rPr lang="en-US" altLang="zh-CN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/</a:t>
          </a:r>
          <a:r>
            <a:rPr lang="en-US" altLang="zh-CN" sz="1900" kern="1200" dirty="0" err="1" smtClean="0">
              <a:latin typeface="楷体" panose="02010609060101010101" pitchFamily="49" charset="-122"/>
              <a:ea typeface="楷体" panose="02010609060101010101" pitchFamily="49" charset="-122"/>
            </a:rPr>
            <a:t>CsI</a:t>
          </a: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光阴极寿命</a:t>
          </a:r>
          <a:endParaRPr lang="zh-CN" altLang="en-US" sz="19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607840"/>
        <a:ext cx="2976880" cy="397440"/>
      </dsp:txXfrm>
    </dsp:sp>
    <dsp:sp modelId="{528F99E2-527C-4C7B-A937-9D83F527C479}">
      <dsp:nvSpPr>
        <dsp:cNvPr id="0" name=""/>
        <dsp:cNvSpPr/>
      </dsp:nvSpPr>
      <dsp:spPr>
        <a:xfrm>
          <a:off x="0" y="1005280"/>
          <a:ext cx="297688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探测器研究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9471" y="1034751"/>
        <a:ext cx="2917938" cy="544777"/>
      </dsp:txXfrm>
    </dsp:sp>
    <dsp:sp modelId="{1E1A1B0F-089C-44C8-AE3A-AE650847FC1E}">
      <dsp:nvSpPr>
        <dsp:cNvPr id="0" name=""/>
        <dsp:cNvSpPr/>
      </dsp:nvSpPr>
      <dsp:spPr>
        <a:xfrm>
          <a:off x="0" y="1609000"/>
          <a:ext cx="297688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多阳极</a:t>
          </a:r>
          <a:r>
            <a:rPr lang="en-US" altLang="zh-CN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/</a:t>
          </a: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大面积</a:t>
          </a:r>
          <a:endParaRPr lang="zh-CN" altLang="en-US" sz="19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1609000"/>
        <a:ext cx="297688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3904-BF8B-45CA-A4D5-BCA57929DE2A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39403-A336-4ACC-8131-FD45835AD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1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06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12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0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0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4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57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这里是我们科大在搭建的真空紫外测试系统。</a:t>
            </a:r>
            <a:endParaRPr lang="en-US" altLang="zh-CN" dirty="0" smtClean="0"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9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制备的光阴极，我们在实验室通过真空紫外量子效率测试系统进行测试。这里介绍目前使用的两个系统。第一个是西安光机所的光子计数平台，标定的</a:t>
            </a:r>
            <a:r>
              <a:rPr lang="en-US" altLang="zh-CN" dirty="0" smtClean="0"/>
              <a:t>PD</a:t>
            </a:r>
            <a:r>
              <a:rPr lang="zh-CN" altLang="en-US" dirty="0" smtClean="0"/>
              <a:t>测量光的强度，</a:t>
            </a:r>
            <a:r>
              <a:rPr lang="en-US" altLang="zh-CN" dirty="0" smtClean="0"/>
              <a:t>MCP</a:t>
            </a:r>
            <a:r>
              <a:rPr lang="zh-CN" altLang="en-US" dirty="0" smtClean="0"/>
              <a:t>探测器测量光电子的数目，这个系统，方便易得，便于快速测量，同时光电子能够放大测量。局限性是其没有分光，不能实时监测光强的变化。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41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64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6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97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6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9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3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4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9403-A336-4ACC-8131-FD45835AD3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5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196401-4EB6-4688-AA7E-E65F46914F32}" type="datetime1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20B86-9592-4EC0-9F87-0C881A496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94B4-D342-4F02-B959-E3E278CB574A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72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167B-CAD9-4E2F-84E1-A711054AB24C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16E-5131-4255-9502-5E28D3A1A72A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484-13D4-4DFE-BDDC-E62E932C5A8A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0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7896-7CBF-4AF4-A5FC-DB9800D4312B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5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F4C9-1846-4B21-87E9-72B89FAEAB76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5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B06-B4DD-4AD1-A963-994104C2C6E8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07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4884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8843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488430"/>
            <a:ext cx="27432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B9520B86-9592-4EC0-9F87-0C881A496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9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B17-5F36-4A9E-A8B0-52611040CE43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2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ED62-8138-437D-9230-674F6607AB68}" type="datetime1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78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C709-D95D-4F3E-972D-6588E23CEC8F}" type="datetime1">
              <a:rPr lang="zh-CN" altLang="en-US" smtClean="0"/>
              <a:t>2019/10/17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782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第九届先进气体探测器研讨会，东莞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78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0B86-9592-4EC0-9F87-0C881A4967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7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41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9856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altLang="zh-CN" sz="6600" smtClean="0">
                <a:latin typeface="+mn-lt"/>
              </a:rPr>
              <a:t>PICOSEC Micromegas</a:t>
            </a:r>
            <a:r>
              <a:rPr lang="zh-CN" altLang="en-US" sz="6600" smtClean="0">
                <a:latin typeface="楷体" panose="02010609060101010101" pitchFamily="49" charset="-122"/>
                <a:ea typeface="楷体" panose="02010609060101010101" pitchFamily="49" charset="-122"/>
              </a:rPr>
              <a:t>探测器的研究进展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10491"/>
            <a:ext cx="9144000" cy="1281675"/>
          </a:xfrm>
        </p:spPr>
        <p:txBody>
          <a:bodyPr anchor="ctr">
            <a:norm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王旭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核探测与核电子学国家重点实验室，中国科学技术大学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53" y="140698"/>
            <a:ext cx="3389648" cy="2086787"/>
          </a:xfrm>
          <a:prstGeom prst="rect">
            <a:avLst/>
          </a:prstGeom>
        </p:spPr>
      </p:pic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0F9D-51E3-41BA-B9F0-C492BB9F463C}" type="datetime1">
              <a:rPr lang="zh-CN" altLang="en-US" smtClean="0"/>
              <a:t>2019/10/17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6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B</a:t>
            </a:r>
            <a:r>
              <a:rPr lang="en-US" altLang="zh-CN" sz="4800" baseline="-25000" dirty="0" smtClean="0">
                <a:solidFill>
                  <a:schemeClr val="tx1"/>
                </a:solidFill>
                <a:ea typeface="楷体" panose="02010609060101010101" pitchFamily="49" charset="-122"/>
              </a:rPr>
              <a:t>4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C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样品测试结果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3894" y="5178167"/>
            <a:ext cx="534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a typeface="楷体" panose="02010609060101010101" pitchFamily="49" charset="-122"/>
              </a:rPr>
              <a:t>方法一：铜板直接收集光电子，测电流</a:t>
            </a:r>
            <a:endParaRPr lang="en-US" altLang="zh-CN" sz="2000" dirty="0" smtClean="0">
              <a:ea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ea typeface="楷体" panose="02010609060101010101" pitchFamily="49" charset="-122"/>
              </a:rPr>
              <a:t>方</a:t>
            </a:r>
            <a:r>
              <a:rPr lang="zh-CN" altLang="en-US" sz="2000" dirty="0" smtClean="0">
                <a:ea typeface="楷体" panose="02010609060101010101" pitchFamily="49" charset="-122"/>
              </a:rPr>
              <a:t>法二：</a:t>
            </a:r>
            <a:r>
              <a:rPr lang="en-US" altLang="zh-CN" sz="2000" dirty="0" smtClean="0">
                <a:ea typeface="楷体" panose="02010609060101010101" pitchFamily="49" charset="-122"/>
              </a:rPr>
              <a:t>MCP</a:t>
            </a:r>
            <a:r>
              <a:rPr lang="zh-CN" altLang="en-US" sz="2000" dirty="0" smtClean="0">
                <a:ea typeface="楷体" panose="02010609060101010101" pitchFamily="49" charset="-122"/>
              </a:rPr>
              <a:t>探测器测光电子的计数</a:t>
            </a:r>
            <a:endParaRPr lang="en-US" altLang="zh-CN" sz="2000" dirty="0" smtClean="0">
              <a:ea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ea typeface="楷体" panose="02010609060101010101" pitchFamily="49" charset="-122"/>
              </a:rPr>
              <a:t>两</a:t>
            </a:r>
            <a:r>
              <a:rPr lang="zh-CN" altLang="en-US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种方法给出的结果一致</a:t>
            </a:r>
            <a:endParaRPr lang="zh-CN" altLang="en-US" sz="2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65" y="1642196"/>
            <a:ext cx="5194394" cy="35226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08210" y="113545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两种方法测量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子效率的比较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4" y="1642196"/>
            <a:ext cx="5194395" cy="35226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29421" y="1135453"/>
            <a:ext cx="599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a typeface="楷体" panose="02010609060101010101" pitchFamily="49" charset="-122"/>
              </a:rPr>
              <a:t>B</a:t>
            </a:r>
            <a:r>
              <a:rPr lang="en-US" altLang="zh-CN" sz="2400" baseline="-25000" dirty="0" smtClean="0">
                <a:ea typeface="楷体" panose="02010609060101010101" pitchFamily="49" charset="-122"/>
              </a:rPr>
              <a:t>4</a:t>
            </a:r>
            <a:r>
              <a:rPr lang="en-US" altLang="zh-CN" sz="2400" dirty="0" smtClean="0">
                <a:ea typeface="楷体" panose="02010609060101010101" pitchFamily="49" charset="-122"/>
              </a:rPr>
              <a:t>C</a:t>
            </a:r>
            <a:r>
              <a:rPr lang="zh-CN" altLang="en-US" sz="2400" dirty="0" smtClean="0">
                <a:ea typeface="楷体" panose="02010609060101010101" pitchFamily="49" charset="-122"/>
              </a:rPr>
              <a:t>样品与</a:t>
            </a:r>
            <a:r>
              <a:rPr lang="en-US" altLang="zh-CN" sz="2400" dirty="0" smtClean="0">
                <a:ea typeface="楷体" panose="02010609060101010101" pitchFamily="49" charset="-122"/>
              </a:rPr>
              <a:t>DLC</a:t>
            </a:r>
            <a:r>
              <a:rPr lang="zh-CN" altLang="en-US" sz="2400" dirty="0" smtClean="0">
                <a:ea typeface="楷体" panose="02010609060101010101" pitchFamily="49" charset="-122"/>
              </a:rPr>
              <a:t>样品的比较（</a:t>
            </a:r>
            <a:r>
              <a:rPr lang="en-US" altLang="zh-CN" sz="2400" dirty="0" smtClean="0">
                <a:ea typeface="楷体" panose="02010609060101010101" pitchFamily="49" charset="-122"/>
              </a:rPr>
              <a:t>MCP</a:t>
            </a:r>
            <a:r>
              <a:rPr lang="zh-CN" altLang="en-US" sz="2400" dirty="0" smtClean="0">
                <a:ea typeface="楷体" panose="02010609060101010101" pitchFamily="49" charset="-122"/>
              </a:rPr>
              <a:t>测计数法）</a:t>
            </a:r>
            <a:endParaRPr lang="zh-CN" altLang="en-US" sz="2400" dirty="0"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79265" y="5191502"/>
            <a:ext cx="53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10nm</a:t>
            </a:r>
            <a:r>
              <a:rPr lang="zh-CN" altLang="en-US" sz="2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厚的</a:t>
            </a:r>
            <a:r>
              <a:rPr lang="en-US" altLang="zh-CN" sz="2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r>
              <a:rPr lang="en-US" altLang="zh-CN" sz="20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r>
              <a:rPr lang="en-US" altLang="zh-CN" sz="2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r>
              <a:rPr lang="zh-CN" altLang="en-US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具有最优的量子效率，相比于</a:t>
            </a:r>
            <a:r>
              <a:rPr lang="en-US" altLang="zh-CN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DLC</a:t>
            </a:r>
            <a:r>
              <a:rPr lang="zh-CN" altLang="en-US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最好的结果，有了很大的提升</a:t>
            </a:r>
            <a:endParaRPr lang="en-US" altLang="zh-CN" sz="2000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36392" y="6158518"/>
            <a:ext cx="430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>
                <a:solidFill>
                  <a:srgbClr val="C00000"/>
                </a:solidFill>
              </a:rPr>
              <a:t>QE</a:t>
            </a:r>
            <a:r>
              <a:rPr lang="zh-CN" altLang="en-US" sz="1600" i="1" dirty="0" smtClean="0">
                <a:solidFill>
                  <a:srgbClr val="C00000"/>
                </a:solidFill>
              </a:rPr>
              <a:t>测试基于西安西安光机所系统，详见</a:t>
            </a:r>
            <a:r>
              <a:rPr lang="en-US" altLang="zh-CN" sz="1600" i="1" dirty="0" smtClean="0">
                <a:solidFill>
                  <a:srgbClr val="C00000"/>
                </a:solidFill>
              </a:rPr>
              <a:t>backup</a:t>
            </a:r>
            <a:endParaRPr lang="zh-CN" altLang="en-US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基于脉冲激光沉积的光阴极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6" y="3623344"/>
            <a:ext cx="2858575" cy="2120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33817" r="10867" b="12513"/>
          <a:stretch/>
        </p:blipFill>
        <p:spPr>
          <a:xfrm>
            <a:off x="4226670" y="3844937"/>
            <a:ext cx="1967447" cy="19075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2880" r="7505" b="8779"/>
          <a:stretch/>
        </p:blipFill>
        <p:spPr>
          <a:xfrm>
            <a:off x="4226671" y="1782203"/>
            <a:ext cx="1967447" cy="16696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8" r="16663"/>
          <a:stretch/>
        </p:blipFill>
        <p:spPr>
          <a:xfrm>
            <a:off x="653746" y="1600550"/>
            <a:ext cx="2858575" cy="18513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1817" y="99758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镀膜系统与镀膜原理图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33065" y="99758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脉冲激光沉积的靶材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69459" y="145924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纯石墨靶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26671" y="3420952"/>
            <a:ext cx="20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硼靶与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墨靶组合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7226" y="4112479"/>
            <a:ext cx="50687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B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靶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09936" y="4538445"/>
            <a:ext cx="5004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靶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89655"/>
              </p:ext>
            </p:extLst>
          </p:nvPr>
        </p:nvGraphicFramePr>
        <p:xfrm>
          <a:off x="6877750" y="1600550"/>
          <a:ext cx="4470969" cy="359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95"/>
                <a:gridCol w="1304889"/>
                <a:gridCol w="1694685"/>
              </a:tblGrid>
              <a:tr h="35217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光阴极材料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厚度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镀膜时真空度</a:t>
                      </a:r>
                      <a:endParaRPr lang="zh-CN" altLang="en-US" dirty="0"/>
                    </a:p>
                  </a:txBody>
                  <a:tcPr/>
                </a:tc>
              </a:tr>
              <a:tr h="366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PLD-DLC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3nm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PLD-DLC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5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1.3E-4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5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1.3E-4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5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1.3E-4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7844880" y="99758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制备不同条件的样品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28337" y="5374122"/>
            <a:ext cx="498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对不同样品进行量子效率测试，并与磁控溅射的纯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样品对比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4321" y="57186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>
                <a:solidFill>
                  <a:schemeClr val="accent2">
                    <a:lumMod val="75000"/>
                  </a:schemeClr>
                </a:solidFill>
                <a:ea typeface="楷体" panose="02010609060101010101" pitchFamily="49" charset="-122"/>
              </a:rPr>
              <a:t>State Key Laboratory of Solid Lubrication, Lanzhou Institute of Chemical Physics, Chinese Academy of Science</a:t>
            </a:r>
          </a:p>
        </p:txBody>
      </p:sp>
    </p:spTree>
    <p:extLst>
      <p:ext uri="{BB962C8B-B14F-4D97-AF65-F5344CB8AC3E}">
        <p14:creationId xmlns:p14="http://schemas.microsoft.com/office/powerpoint/2010/main" val="8422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PLD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样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品测试结果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29886" y="837340"/>
            <a:ext cx="4999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磁控溅射与脉冲激光沉积制备的相同厚度的纯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8200" y="5162124"/>
            <a:ext cx="4657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两种工艺均使用纯的石墨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作为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靶材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冲激光制备的样品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sp</a:t>
            </a:r>
            <a:r>
              <a:rPr lang="en-US" altLang="zh-CN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含量较高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冲激光沉积比磁控溅射的性能要高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15%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26" y="1632523"/>
            <a:ext cx="4959586" cy="33633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2" y="1659194"/>
            <a:ext cx="4920258" cy="33367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230731" y="837340"/>
            <a:ext cx="4202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PLD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样品与最好的纯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样品比较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4264" y="5162124"/>
            <a:ext cx="4657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掺硼能显著改善量子效率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的比值为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时，目前最优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他样品（不同硼碳比，高真空）待测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71969" y="6109871"/>
            <a:ext cx="430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>
                <a:solidFill>
                  <a:srgbClr val="C00000"/>
                </a:solidFill>
              </a:rPr>
              <a:t>QE</a:t>
            </a:r>
            <a:r>
              <a:rPr lang="zh-CN" altLang="en-US" sz="1600" i="1" dirty="0" smtClean="0">
                <a:solidFill>
                  <a:srgbClr val="C00000"/>
                </a:solidFill>
              </a:rPr>
              <a:t>测试基于西安西安光机所系统，详见</a:t>
            </a:r>
            <a:r>
              <a:rPr lang="en-US" altLang="zh-CN" sz="1600" i="1" dirty="0" smtClean="0">
                <a:solidFill>
                  <a:srgbClr val="C00000"/>
                </a:solidFill>
              </a:rPr>
              <a:t>backup</a:t>
            </a:r>
            <a:endParaRPr lang="zh-CN" altLang="en-US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基于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ASSET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的量子效率测试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999393" y="1681285"/>
            <a:ext cx="4349326" cy="3110272"/>
            <a:chOff x="6845213" y="1777867"/>
            <a:chExt cx="4906959" cy="3345170"/>
          </a:xfrm>
        </p:grpSpPr>
        <p:sp>
          <p:nvSpPr>
            <p:cNvPr id="34" name="矩形 33"/>
            <p:cNvSpPr/>
            <p:nvPr/>
          </p:nvSpPr>
          <p:spPr>
            <a:xfrm>
              <a:off x="6845213" y="1777867"/>
              <a:ext cx="4906959" cy="3345170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5400000">
              <a:off x="7801497" y="1129320"/>
              <a:ext cx="2987662" cy="4798152"/>
              <a:chOff x="9001098" y="1661407"/>
              <a:chExt cx="2709936" cy="435842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680881" y="2475170"/>
                <a:ext cx="357872" cy="182202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0038753" y="2659961"/>
                <a:ext cx="45719" cy="1381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1142623" y="2475170"/>
                <a:ext cx="0" cy="1822021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9041974" y="3386180"/>
                <a:ext cx="2669060" cy="0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 rot="16200000">
                <a:off x="9220928" y="2203066"/>
                <a:ext cx="690658" cy="3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MgF</a:t>
                </a:r>
                <a:r>
                  <a:rPr lang="en-US" altLang="zh-CN" baseline="-25000" dirty="0" smtClean="0"/>
                  <a:t>2</a:t>
                </a:r>
                <a:endParaRPr lang="zh-CN" altLang="en-US" baseline="-25000" dirty="0"/>
              </a:p>
            </p:txBody>
          </p:sp>
          <p:cxnSp>
            <p:nvCxnSpPr>
              <p:cNvPr id="24" name="直接箭头连接符 23"/>
              <p:cNvCxnSpPr/>
              <p:nvPr/>
            </p:nvCxnSpPr>
            <p:spPr>
              <a:xfrm flipV="1">
                <a:off x="10084472" y="2377072"/>
                <a:ext cx="178286" cy="2828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 rot="16200000">
                <a:off x="9634237" y="2279660"/>
                <a:ext cx="1597564" cy="3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photocathode</a:t>
                </a:r>
                <a:endParaRPr lang="zh-CN" altLang="en-US" baseline="-25000" dirty="0"/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flipV="1">
                <a:off x="11188342" y="2626995"/>
                <a:ext cx="178286" cy="2828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 rot="16200000">
                <a:off x="11170031" y="2446465"/>
                <a:ext cx="598832" cy="3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Grid</a:t>
                </a:r>
                <a:endParaRPr lang="zh-CN" altLang="en-US" baseline="-25000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8707021" y="3657036"/>
                <a:ext cx="949211" cy="3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UV light</a:t>
                </a:r>
                <a:endParaRPr lang="zh-CN" altLang="en-US" dirty="0"/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 flipH="1">
                <a:off x="10062424" y="4041739"/>
                <a:ext cx="5257" cy="1332271"/>
              </a:xfrm>
              <a:prstGeom prst="straightConnector1">
                <a:avLst/>
              </a:prstGeom>
              <a:ln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H="1">
                <a:off x="11142623" y="4035981"/>
                <a:ext cx="5257" cy="1332271"/>
              </a:xfrm>
              <a:prstGeom prst="straightConnector1">
                <a:avLst/>
              </a:prstGeom>
              <a:ln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 rot="16200000">
                <a:off x="10681991" y="5388383"/>
                <a:ext cx="898283" cy="36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+HV</a:t>
                </a:r>
                <a:endParaRPr lang="zh-CN" altLang="en-US" dirty="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6200000">
                <a:off x="9024624" y="4982036"/>
                <a:ext cx="1623269" cy="45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Picoammeter</a:t>
                </a:r>
                <a:endParaRPr lang="zh-CN" altLang="en-US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17100000">
                <a:off x="10252019" y="3828091"/>
                <a:ext cx="739850" cy="3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5 mm</a:t>
                </a:r>
                <a:endParaRPr lang="zh-CN" altLang="en-US" dirty="0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7095551" y="88662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透射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式光阴极量子效率测试原理图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99393" y="4829160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紫外光源：</a:t>
            </a:r>
            <a:r>
              <a:rPr lang="en-US" altLang="zh-CN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Mcpherson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真空紫外单色仪系统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电子逸出电场：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300V/5mm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光电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流测量：皮安表（从光阴极上）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/>
        </p:blipFill>
        <p:spPr>
          <a:xfrm>
            <a:off x="708878" y="1681285"/>
            <a:ext cx="4832405" cy="3110272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3746" y="4829160"/>
            <a:ext cx="483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入射光强度：标定的紫外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光电子测量：皮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表，直接测光电流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种方式测量透射式、反射式、辐照老化测试；自动化程度高；分光，实时监测刻度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局限：光强较弱，光路校准差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2159" y="942338"/>
            <a:ext cx="4264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ea typeface="楷体" panose="02010609060101010101" pitchFamily="49" charset="-122"/>
              </a:rPr>
              <a:t>CERN RD51 GDD Lab  ASSET</a:t>
            </a:r>
            <a:r>
              <a:rPr lang="zh-CN" altLang="en-US" sz="2400" dirty="0">
                <a:ea typeface="楷体" panose="02010609060101010101" pitchFamily="49" charset="-122"/>
              </a:rPr>
              <a:t>系统</a:t>
            </a:r>
            <a:endParaRPr lang="en-US" altLang="zh-CN" sz="24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2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ASSET-</a:t>
            </a:r>
            <a:r>
              <a:rPr lang="en-US" altLang="zh-CN" sz="4800" dirty="0" err="1" smtClean="0">
                <a:solidFill>
                  <a:schemeClr val="tx1"/>
                </a:solidFill>
                <a:ea typeface="楷体" panose="02010609060101010101" pitchFamily="49" charset="-122"/>
              </a:rPr>
              <a:t>CsI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光阴极测试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2" y="1895635"/>
            <a:ext cx="6573747" cy="392874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838200" y="1076349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透射式</a:t>
            </a:r>
            <a:r>
              <a:rPr lang="en-US" altLang="zh-CN" sz="28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CsI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光阴极测量结果（三次测量）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60389" y="3293756"/>
            <a:ext cx="4879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样品制作工艺与束流实验中使用的一致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量子效率：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3.4% @ 160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另外一个同一批的样品，一周后测试，结果与之一致，仅仅是性能差了一点（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15%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921856" y="1974418"/>
                <a:ext cx="3143746" cy="94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𝑄𝐸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𝑒𝑙𝑒𝑐𝑡𝑟𝑜𝑛𝑠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𝑝h𝑜𝑡𝑜𝑛𝑠</m:t>
                          </m:r>
                        </m:den>
                      </m:f>
                    </m:oMath>
                  </m:oMathPara>
                </a14:m>
                <a:endPara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（是整个光阴极系统的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QE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56" y="1974418"/>
                <a:ext cx="3143746" cy="944489"/>
              </a:xfrm>
              <a:prstGeom prst="rect">
                <a:avLst/>
              </a:prstGeom>
              <a:blipFill rotWithShape="0">
                <a:blip r:embed="rId5"/>
                <a:stretch>
                  <a:fillRect l="-1748" b="-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ASSET-</a:t>
            </a:r>
            <a:r>
              <a:rPr lang="en-US" altLang="zh-CN" sz="4800" dirty="0">
                <a:solidFill>
                  <a:schemeClr val="tx1"/>
                </a:solidFill>
                <a:ea typeface="楷体" panose="02010609060101010101" pitchFamily="49" charset="-122"/>
              </a:rPr>
              <a:t>DLC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光阴极测试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8" y="1725502"/>
            <a:ext cx="5308798" cy="339885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17271" y="1093912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ea typeface="楷体" panose="02010609060101010101" pitchFamily="49" charset="-122"/>
              </a:rPr>
              <a:t>2018</a:t>
            </a:r>
            <a:r>
              <a:rPr lang="zh-CN" altLang="en-US" sz="2400" dirty="0">
                <a:ea typeface="楷体" panose="02010609060101010101" pitchFamily="49" charset="-122"/>
              </a:rPr>
              <a:t>年制备的</a:t>
            </a:r>
            <a:r>
              <a:rPr lang="en-US" altLang="zh-CN" sz="2400" dirty="0">
                <a:ea typeface="楷体" panose="02010609060101010101" pitchFamily="49" charset="-122"/>
              </a:rPr>
              <a:t>DLC</a:t>
            </a:r>
            <a:r>
              <a:rPr lang="zh-CN" altLang="en-US" sz="2400" dirty="0">
                <a:ea typeface="楷体" panose="02010609060101010101" pitchFamily="49" charset="-122"/>
              </a:rPr>
              <a:t>光阴极测试结果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98056" y="5381979"/>
            <a:ext cx="813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空气中存放一年多后，光阴极仍能够较好的工作，具有好的性能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各</a:t>
            </a:r>
            <a:r>
              <a:rPr lang="zh-CN" altLang="en-US" dirty="0" smtClean="0">
                <a:ea typeface="楷体" panose="02010609060101010101" pitchFamily="49" charset="-122"/>
              </a:rPr>
              <a:t>个光阴极的相对结果与束流实验保持一致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基</a:t>
            </a:r>
            <a:r>
              <a:rPr lang="zh-CN" altLang="en-US" dirty="0" smtClean="0">
                <a:ea typeface="楷体" panose="02010609060101010101" pitchFamily="49" charset="-122"/>
              </a:rPr>
              <a:t>于</a:t>
            </a:r>
            <a:r>
              <a:rPr lang="en-US" altLang="zh-CN" dirty="0" smtClean="0">
                <a:ea typeface="楷体" panose="02010609060101010101" pitchFamily="49" charset="-122"/>
              </a:rPr>
              <a:t>DLC</a:t>
            </a:r>
            <a:r>
              <a:rPr lang="zh-CN" altLang="en-US" dirty="0" smtClean="0">
                <a:ea typeface="楷体" panose="02010609060101010101" pitchFamily="49" charset="-122"/>
              </a:rPr>
              <a:t>的量子效率，相比于碘化铯，还需要进一步提升</a:t>
            </a:r>
            <a:endParaRPr lang="en-US" altLang="zh-CN" dirty="0" smtClean="0">
              <a:ea typeface="楷体" panose="02010609060101010101" pitchFamily="49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73502"/>
              </p:ext>
            </p:extLst>
          </p:nvPr>
        </p:nvGraphicFramePr>
        <p:xfrm>
          <a:off x="6383864" y="2030118"/>
          <a:ext cx="5254858" cy="251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591"/>
                <a:gridCol w="1742108"/>
                <a:gridCol w="1643159"/>
              </a:tblGrid>
              <a:tr h="81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Thickness of DLC film (nm)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altLang="zh-CN" sz="1800" baseline="-25000" dirty="0" err="1" smtClean="0">
                          <a:solidFill>
                            <a:schemeClr val="bg1"/>
                          </a:solidFill>
                        </a:rPr>
                        <a:t>pe</a:t>
                      </a:r>
                      <a:r>
                        <a:rPr lang="en-US" sz="1800" kern="100" dirty="0" smtClean="0">
                          <a:effectLst/>
                        </a:rPr>
                        <a:t>/per muon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Detection efficiency for muons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Bad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Bad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97%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94%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70%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68%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009069" y="1075233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a typeface="楷体" panose="02010609060101010101" pitchFamily="49" charset="-122"/>
              </a:rPr>
              <a:t>2018</a:t>
            </a:r>
            <a:r>
              <a:rPr lang="zh-CN" altLang="en-US" sz="2400" dirty="0" smtClean="0">
                <a:ea typeface="楷体" panose="02010609060101010101" pitchFamily="49" charset="-122"/>
              </a:rPr>
              <a:t>年</a:t>
            </a:r>
            <a:r>
              <a:rPr lang="en-US" altLang="zh-CN" sz="2400" dirty="0" smtClean="0">
                <a:ea typeface="楷体" panose="02010609060101010101" pitchFamily="49" charset="-122"/>
              </a:rPr>
              <a:t>8</a:t>
            </a:r>
            <a:r>
              <a:rPr lang="zh-CN" altLang="en-US" sz="2400" dirty="0" smtClean="0">
                <a:ea typeface="楷体" panose="02010609060101010101" pitchFamily="49" charset="-122"/>
              </a:rPr>
              <a:t>月束流实验</a:t>
            </a:r>
            <a:r>
              <a:rPr lang="en-US" altLang="zh-CN" sz="2400" dirty="0" smtClean="0">
                <a:ea typeface="楷体" panose="02010609060101010101" pitchFamily="49" charset="-122"/>
              </a:rPr>
              <a:t>-DLC</a:t>
            </a:r>
            <a:r>
              <a:rPr lang="zh-CN" altLang="en-US" sz="2400" dirty="0" smtClean="0">
                <a:ea typeface="楷体" panose="02010609060101010101" pitchFamily="49" charset="-122"/>
              </a:rPr>
              <a:t>光阴极</a:t>
            </a:r>
            <a:endParaRPr lang="zh-CN" altLang="en-US" sz="2400" dirty="0"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6112566" y="3244832"/>
            <a:ext cx="202433" cy="1272208"/>
          </a:xfrm>
          <a:prstGeom prst="leftBrace">
            <a:avLst>
              <a:gd name="adj1" fmla="val 7239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endCxn id="18" idx="1"/>
          </p:cNvCxnSpPr>
          <p:nvPr/>
        </p:nvCxnSpPr>
        <p:spPr>
          <a:xfrm flipV="1">
            <a:off x="5019261" y="3880936"/>
            <a:ext cx="1093305" cy="3829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54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真空紫外测试系统搭建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2970"/>
            <a:ext cx="5656868" cy="42779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40614" y="2230772"/>
            <a:ext cx="4674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ea typeface="楷体" panose="02010609060101010101" pitchFamily="49" charset="-122"/>
              </a:rPr>
              <a:t>Mcpherson</a:t>
            </a:r>
            <a:r>
              <a:rPr lang="en-US" altLang="zh-CN" dirty="0" smtClean="0"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ea typeface="楷体" panose="02010609060101010101" pitchFamily="49" charset="-122"/>
              </a:rPr>
              <a:t>真空紫外系统</a:t>
            </a:r>
            <a:r>
              <a:rPr lang="en-US" altLang="zh-CN" dirty="0" smtClean="0">
                <a:ea typeface="楷体" panose="02010609060101010101" pitchFamily="49" charset="-122"/>
              </a:rPr>
              <a:t>,</a:t>
            </a:r>
            <a:r>
              <a:rPr lang="en-US" altLang="zh-CN" dirty="0">
                <a:ea typeface="楷体" panose="02010609060101010101" pitchFamily="49" charset="-122"/>
              </a:rPr>
              <a:t> 120 nm-250 </a:t>
            </a:r>
            <a:r>
              <a:rPr lang="en-US" altLang="zh-CN" dirty="0" smtClean="0">
                <a:ea typeface="楷体" panose="02010609060101010101" pitchFamily="49" charset="-122"/>
              </a:rPr>
              <a:t>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透</a:t>
            </a:r>
            <a:r>
              <a:rPr lang="zh-CN" altLang="en-US" dirty="0">
                <a:ea typeface="楷体" panose="02010609060101010101" pitchFamily="49" charset="-122"/>
              </a:rPr>
              <a:t>射</a:t>
            </a:r>
            <a:r>
              <a:rPr lang="zh-CN" altLang="en-US" dirty="0" smtClean="0">
                <a:ea typeface="楷体" panose="02010609060101010101" pitchFamily="49" charset="-122"/>
              </a:rPr>
              <a:t>式、反射式光阴极的量子效率测量、材料的透过率等测试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光斑大小可调，光强</a:t>
            </a:r>
            <a:r>
              <a:rPr lang="zh-CN" altLang="en-US" dirty="0">
                <a:ea typeface="楷体" panose="02010609060101010101" pitchFamily="49" charset="-122"/>
              </a:rPr>
              <a:t>可调，光束准直</a:t>
            </a:r>
            <a:r>
              <a:rPr lang="zh-CN" altLang="en-US" dirty="0" smtClean="0">
                <a:ea typeface="楷体" panose="02010609060101010101" pitchFamily="49" charset="-122"/>
              </a:rPr>
              <a:t>，</a:t>
            </a:r>
            <a:r>
              <a:rPr lang="en-US" altLang="zh-CN" dirty="0">
                <a:ea typeface="楷体" panose="02010609060101010101" pitchFamily="49" charset="-122"/>
              </a:rPr>
              <a:t> 5%/95%</a:t>
            </a:r>
            <a:r>
              <a:rPr lang="zh-CN" altLang="en-US" dirty="0" smtClean="0">
                <a:ea typeface="楷体" panose="02010609060101010101" pitchFamily="49" charset="-122"/>
              </a:rPr>
              <a:t>紫</a:t>
            </a:r>
            <a:r>
              <a:rPr lang="zh-CN" altLang="en-US" dirty="0">
                <a:ea typeface="楷体" panose="02010609060101010101" pitchFamily="49" charset="-122"/>
              </a:rPr>
              <a:t>外分</a:t>
            </a:r>
            <a:r>
              <a:rPr lang="zh-CN" altLang="en-US" dirty="0" smtClean="0">
                <a:ea typeface="楷体" panose="02010609060101010101" pitchFamily="49" charset="-122"/>
              </a:rPr>
              <a:t>光</a:t>
            </a:r>
            <a:endParaRPr lang="en-US" altLang="zh-CN" dirty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光强测试：</a:t>
            </a:r>
            <a:r>
              <a:rPr lang="en-US" altLang="zh-CN" dirty="0" smtClean="0">
                <a:ea typeface="楷体" panose="02010609060101010101" pitchFamily="49" charset="-122"/>
              </a:rPr>
              <a:t>NIST</a:t>
            </a:r>
            <a:r>
              <a:rPr lang="zh-CN" altLang="en-US" dirty="0" smtClean="0">
                <a:ea typeface="楷体" panose="02010609060101010101" pitchFamily="49" charset="-122"/>
              </a:rPr>
              <a:t>标定的</a:t>
            </a:r>
            <a:r>
              <a:rPr lang="en-US" altLang="zh-CN" dirty="0" smtClean="0">
                <a:ea typeface="楷体" panose="02010609060101010101" pitchFamily="49" charset="-122"/>
              </a:rPr>
              <a:t>PD/</a:t>
            </a:r>
            <a:r>
              <a:rPr lang="zh-CN" altLang="en-US" dirty="0" smtClean="0">
                <a:ea typeface="楷体" panose="02010609060101010101" pitchFamily="49" charset="-122"/>
              </a:rPr>
              <a:t>紫外</a:t>
            </a:r>
            <a:r>
              <a:rPr lang="en-US" altLang="zh-CN" dirty="0" smtClean="0">
                <a:ea typeface="楷体" panose="02010609060101010101" pitchFamily="49" charset="-122"/>
              </a:rPr>
              <a:t>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光电</a:t>
            </a:r>
            <a:r>
              <a:rPr lang="zh-CN" altLang="en-US" dirty="0" smtClean="0">
                <a:ea typeface="楷体" panose="02010609060101010101" pitchFamily="49" charset="-122"/>
              </a:rPr>
              <a:t>子测量：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计数测量，电子探测器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光电</a:t>
            </a:r>
            <a:r>
              <a:rPr lang="zh-CN" altLang="en-US" dirty="0" smtClean="0">
                <a:ea typeface="楷体" panose="02010609060101010101" pitchFamily="49" charset="-122"/>
              </a:rPr>
              <a:t>流测量，皮安表直接读取电流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预计本学年度完成初步搭建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199" y="951529"/>
            <a:ext cx="1023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为</a:t>
            </a:r>
            <a:r>
              <a:rPr lang="zh-CN" altLang="en-US" sz="2400" dirty="0" smtClean="0">
                <a:solidFill>
                  <a:srgbClr val="FF0000"/>
                </a:solidFill>
                <a:ea typeface="楷体" panose="02010609060101010101" pitchFamily="49" charset="-122"/>
              </a:rPr>
              <a:t>了更加方便、准确、快捷的研究光阴极，在</a:t>
            </a:r>
            <a:r>
              <a:rPr lang="en-US" altLang="zh-CN" sz="2400" dirty="0" smtClean="0">
                <a:solidFill>
                  <a:srgbClr val="FF0000"/>
                </a:solidFill>
                <a:ea typeface="楷体" panose="02010609060101010101" pitchFamily="49" charset="-122"/>
              </a:rPr>
              <a:t>USTC</a:t>
            </a:r>
            <a:r>
              <a:rPr lang="zh-CN" altLang="en-US" sz="2400" dirty="0" smtClean="0">
                <a:solidFill>
                  <a:srgbClr val="FF0000"/>
                </a:solidFill>
                <a:ea typeface="楷体" panose="02010609060101010101" pitchFamily="49" charset="-122"/>
              </a:rPr>
              <a:t>搭建一套系统</a:t>
            </a:r>
            <a:endParaRPr lang="zh-CN" altLang="en-US" sz="24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PICOSEC MM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探测器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研究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323"/>
          <a:stretch/>
        </p:blipFill>
        <p:spPr>
          <a:xfrm>
            <a:off x="6237746" y="1157604"/>
            <a:ext cx="2642714" cy="20147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746" y="3291099"/>
            <a:ext cx="2642714" cy="224236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9517" y="10829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单阳极 （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2016/2017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9" y="1518799"/>
            <a:ext cx="2081242" cy="1387494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07" y="1518799"/>
            <a:ext cx="1805868" cy="1388261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79621" y="3428031"/>
            <a:ext cx="47244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29" y="3919406"/>
            <a:ext cx="2030478" cy="175709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9517" y="35095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阳极 （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2017/2018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807" y="3911604"/>
            <a:ext cx="1977036" cy="176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403821" y="1112516"/>
                <a:ext cx="7998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1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21" y="1112516"/>
                <a:ext cx="79989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333" r="-6818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650578" y="3520344"/>
                <a:ext cx="5834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78" y="3520344"/>
                <a:ext cx="58349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42" r="-937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六边形 22"/>
          <p:cNvSpPr/>
          <p:nvPr/>
        </p:nvSpPr>
        <p:spPr>
          <a:xfrm rot="5400000">
            <a:off x="3434301" y="3598986"/>
            <a:ext cx="220980" cy="19050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5061193" y="3405608"/>
            <a:ext cx="1219200" cy="22106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232211" y="28766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下一步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814072" y="1364944"/>
            <a:ext cx="3330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辐射体：</a:t>
            </a:r>
            <a:r>
              <a:rPr lang="el-GR" altLang="zh-CN" dirty="0" smtClean="0">
                <a:ea typeface="楷体" panose="02010609060101010101" pitchFamily="49" charset="-122"/>
              </a:rPr>
              <a:t>φ</a:t>
            </a:r>
            <a:r>
              <a:rPr lang="en-US" altLang="zh-CN" dirty="0" smtClean="0">
                <a:ea typeface="楷体" panose="02010609060101010101" pitchFamily="49" charset="-122"/>
              </a:rPr>
              <a:t>100mm</a:t>
            </a:r>
            <a:r>
              <a:rPr lang="zh-CN" altLang="en-US" dirty="0" smtClean="0">
                <a:ea typeface="楷体" panose="02010609060101010101" pitchFamily="49" charset="-122"/>
              </a:rPr>
              <a:t>的</a:t>
            </a:r>
            <a:r>
              <a:rPr lang="en-US" altLang="zh-CN" dirty="0" smtClean="0">
                <a:ea typeface="楷体" panose="02010609060101010101" pitchFamily="49" charset="-122"/>
              </a:rPr>
              <a:t>MgF2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光阴极：</a:t>
            </a:r>
            <a:endParaRPr lang="en-US" altLang="zh-CN" dirty="0">
              <a:ea typeface="楷体" panose="02010609060101010101" pitchFamily="49" charset="-122"/>
            </a:endParaRPr>
          </a:p>
          <a:p>
            <a:r>
              <a:rPr lang="en-US" altLang="zh-CN" dirty="0" smtClean="0">
                <a:ea typeface="楷体" panose="02010609060101010101" pitchFamily="49" charset="-122"/>
              </a:rPr>
              <a:t>      </a:t>
            </a:r>
            <a:r>
              <a:rPr lang="zh-CN" altLang="en-US" dirty="0" smtClean="0">
                <a:ea typeface="楷体" panose="02010609060101010101" pitchFamily="49" charset="-122"/>
              </a:rPr>
              <a:t>大面积</a:t>
            </a:r>
            <a:r>
              <a:rPr lang="en-US" altLang="zh-CN" dirty="0" smtClean="0">
                <a:ea typeface="楷体" panose="02010609060101010101" pitchFamily="49" charset="-122"/>
              </a:rPr>
              <a:t>DLC</a:t>
            </a:r>
            <a:r>
              <a:rPr lang="zh-CN" altLang="en-US" dirty="0">
                <a:ea typeface="楷体" panose="02010609060101010101" pitchFamily="49" charset="-122"/>
              </a:rPr>
              <a:t>薄膜</a:t>
            </a:r>
            <a:r>
              <a:rPr lang="en-US" altLang="zh-CN" dirty="0" smtClean="0">
                <a:ea typeface="楷体" panose="02010609060101010101" pitchFamily="49" charset="-122"/>
              </a:rPr>
              <a:t>/</a:t>
            </a:r>
            <a:r>
              <a:rPr lang="en-US" altLang="zh-CN" dirty="0" err="1" smtClean="0">
                <a:ea typeface="楷体" panose="02010609060101010101" pitchFamily="49" charset="-122"/>
              </a:rPr>
              <a:t>CsI</a:t>
            </a:r>
            <a:r>
              <a:rPr lang="zh-CN" altLang="en-US" dirty="0" smtClean="0">
                <a:ea typeface="楷体" panose="02010609060101010101" pitchFamily="49" charset="-122"/>
              </a:rPr>
              <a:t>薄膜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丝网：热压接工艺</a:t>
            </a:r>
            <a:r>
              <a:rPr lang="en-US" altLang="zh-CN" dirty="0" smtClean="0">
                <a:ea typeface="楷体" panose="02010609060101010101" pitchFamily="49" charset="-122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楷体" panose="02010609060101010101" pitchFamily="49" charset="-122"/>
              </a:rPr>
              <a:t>7</a:t>
            </a:r>
            <a:r>
              <a:rPr lang="zh-CN" altLang="en-US" dirty="0" smtClean="0">
                <a:ea typeface="楷体" panose="02010609060101010101" pitchFamily="49" charset="-122"/>
              </a:rPr>
              <a:t>个正六边形读出</a:t>
            </a:r>
            <a:r>
              <a:rPr lang="en-US" altLang="zh-CN" dirty="0" smtClean="0">
                <a:ea typeface="楷体" panose="02010609060101010101" pitchFamily="49" charset="-122"/>
              </a:rPr>
              <a:t>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流气式</a:t>
            </a:r>
            <a:endParaRPr lang="en-US" altLang="zh-CN" dirty="0" smtClean="0"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14072" y="3829090"/>
            <a:ext cx="3330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辐射体：</a:t>
            </a:r>
            <a:r>
              <a:rPr lang="en-US" altLang="zh-CN" dirty="0" smtClean="0">
                <a:ea typeface="楷体" panose="02010609060101010101" pitchFamily="49" charset="-122"/>
              </a:rPr>
              <a:t>105</a:t>
            </a:r>
            <a:r>
              <a:rPr lang="zh-CN" altLang="en-US" dirty="0" smtClean="0">
                <a:ea typeface="楷体" panose="02010609060101010101" pitchFamily="49" charset="-122"/>
              </a:rPr>
              <a:t>*</a:t>
            </a:r>
            <a:r>
              <a:rPr lang="en-US" altLang="zh-CN" dirty="0" smtClean="0">
                <a:ea typeface="楷体" panose="02010609060101010101" pitchFamily="49" charset="-122"/>
              </a:rPr>
              <a:t>105mm</a:t>
            </a:r>
            <a:r>
              <a:rPr lang="zh-CN" altLang="en-US" dirty="0" smtClean="0">
                <a:ea typeface="楷体" panose="02010609060101010101" pitchFamily="49" charset="-122"/>
              </a:rPr>
              <a:t>的</a:t>
            </a:r>
            <a:r>
              <a:rPr lang="en-US" altLang="zh-CN" dirty="0" smtClean="0">
                <a:ea typeface="楷体" panose="02010609060101010101" pitchFamily="49" charset="-122"/>
              </a:rPr>
              <a:t>MgF2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光阴极：</a:t>
            </a:r>
            <a:r>
              <a:rPr lang="zh-CN" altLang="en-US" dirty="0">
                <a:ea typeface="楷体" panose="02010609060101010101" pitchFamily="49" charset="-122"/>
              </a:rPr>
              <a:t>透射式</a:t>
            </a:r>
            <a:r>
              <a:rPr lang="en-US" altLang="zh-CN" dirty="0" err="1" smtClean="0">
                <a:ea typeface="楷体" panose="02010609060101010101" pitchFamily="49" charset="-122"/>
              </a:rPr>
              <a:t>CsI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丝网：</a:t>
            </a:r>
            <a:r>
              <a:rPr lang="en-US" altLang="zh-CN" dirty="0" smtClean="0">
                <a:ea typeface="楷体" panose="02010609060101010101" pitchFamily="49" charset="-122"/>
              </a:rPr>
              <a:t>Bulk</a:t>
            </a:r>
            <a:r>
              <a:rPr lang="zh-CN" altLang="en-US" dirty="0" smtClean="0">
                <a:ea typeface="楷体" panose="02010609060101010101" pitchFamily="49" charset="-122"/>
              </a:rPr>
              <a:t>工艺</a:t>
            </a:r>
            <a:r>
              <a:rPr lang="en-US" altLang="zh-CN" dirty="0" smtClean="0">
                <a:ea typeface="楷体" panose="02010609060101010101" pitchFamily="49" charset="-122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楷体" panose="02010609060101010101" pitchFamily="49" charset="-122"/>
              </a:rPr>
              <a:t>1cm</a:t>
            </a:r>
            <a:r>
              <a:rPr lang="en-US" altLang="zh-CN" baseline="30000" dirty="0" smtClean="0"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ea typeface="楷体" panose="02010609060101010101" pitchFamily="49" charset="-122"/>
              </a:rPr>
              <a:t>的读出</a:t>
            </a:r>
            <a:r>
              <a:rPr lang="en-US" altLang="zh-CN" dirty="0" smtClean="0">
                <a:ea typeface="楷体" panose="02010609060101010101" pitchFamily="49" charset="-122"/>
              </a:rPr>
              <a:t>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密闭</a:t>
            </a:r>
            <a:r>
              <a:rPr lang="zh-CN" altLang="en-US" dirty="0" smtClean="0">
                <a:ea typeface="楷体" panose="02010609060101010101" pitchFamily="49" charset="-122"/>
              </a:rPr>
              <a:t>式，可拓展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a typeface="楷体" panose="02010609060101010101" pitchFamily="49" charset="-122"/>
              </a:rPr>
              <a:t>真</a:t>
            </a:r>
            <a:r>
              <a:rPr lang="zh-CN" altLang="en-US" dirty="0" smtClean="0">
                <a:ea typeface="楷体" panose="02010609060101010101" pitchFamily="49" charset="-122"/>
              </a:rPr>
              <a:t>空封装研究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47644" y="5716011"/>
            <a:ext cx="634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研究方向：探测器均匀性、大面积光阴极、气体封装等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28499" y="2987586"/>
            <a:ext cx="243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24 </a:t>
            </a:r>
            <a:r>
              <a:rPr lang="en-US" altLang="zh-CN" dirty="0" err="1" smtClean="0">
                <a:solidFill>
                  <a:srgbClr val="FF0000"/>
                </a:solidFill>
              </a:rPr>
              <a:t>ps</a:t>
            </a:r>
            <a:r>
              <a:rPr lang="en-US" altLang="zh-CN" dirty="0" smtClean="0">
                <a:solidFill>
                  <a:srgbClr val="FF0000"/>
                </a:solidFill>
              </a:rPr>
              <a:t> @150GeV </a:t>
            </a:r>
            <a:r>
              <a:rPr lang="en-US" altLang="zh-CN" dirty="0" err="1" smtClean="0">
                <a:solidFill>
                  <a:srgbClr val="FF0000"/>
                </a:solidFill>
              </a:rPr>
              <a:t>muon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70375" y="5716011"/>
            <a:ext cx="28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</a:rPr>
              <a:t>36 </a:t>
            </a:r>
            <a:r>
              <a:rPr lang="en-US" altLang="zh-CN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ps</a:t>
            </a:r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</a:rPr>
              <a:t> @150GeV </a:t>
            </a:r>
            <a:r>
              <a:rPr lang="en-US" altLang="zh-CN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muon</a:t>
            </a:r>
            <a:endParaRPr lang="en-US" altLang="zh-CN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ea typeface="楷体" panose="02010609060101010101" pitchFamily="49" charset="-122"/>
              </a:rPr>
              <a:t>信号分布在</a:t>
            </a:r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ea typeface="楷体" panose="02010609060101010101" pitchFamily="49" charset="-122"/>
              </a:rPr>
              <a:t>个</a:t>
            </a:r>
            <a:r>
              <a:rPr lang="zh-CN" altLang="en-US" dirty="0">
                <a:solidFill>
                  <a:srgbClr val="FF0000"/>
                </a:solidFill>
                <a:ea typeface="楷体" panose="02010609060101010101" pitchFamily="49" charset="-122"/>
              </a:rPr>
              <a:t>读</a:t>
            </a:r>
            <a:r>
              <a:rPr lang="zh-CN" altLang="en-US" dirty="0" smtClean="0">
                <a:solidFill>
                  <a:srgbClr val="FF0000"/>
                </a:solidFill>
                <a:ea typeface="楷体" panose="02010609060101010101" pitchFamily="49" charset="-122"/>
              </a:rPr>
              <a:t>出阳极上</a:t>
            </a:r>
            <a:endParaRPr lang="zh-CN" altLang="en-US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3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总结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3746" y="1323945"/>
            <a:ext cx="108767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ea typeface="楷体" panose="02010609060101010101" pitchFamily="49" charset="-122"/>
              </a:rPr>
              <a:t>基于</a:t>
            </a:r>
            <a:r>
              <a:rPr lang="en-US" altLang="zh-CN" sz="2800" dirty="0" smtClean="0">
                <a:ea typeface="楷体" panose="02010609060101010101" pitchFamily="49" charset="-122"/>
              </a:rPr>
              <a:t>DLC</a:t>
            </a:r>
            <a:r>
              <a:rPr lang="zh-CN" altLang="en-US" sz="2800" dirty="0" smtClean="0">
                <a:ea typeface="楷体" panose="02010609060101010101" pitchFamily="49" charset="-122"/>
              </a:rPr>
              <a:t>的光阴极研究</a:t>
            </a:r>
            <a:endParaRPr lang="en-US" altLang="zh-CN" sz="2800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楷体" panose="02010609060101010101" pitchFamily="49" charset="-122"/>
              </a:rPr>
              <a:t>掺硼光阴极：纯</a:t>
            </a:r>
            <a:r>
              <a:rPr lang="en-US" altLang="zh-CN" sz="2400" dirty="0" smtClean="0">
                <a:ea typeface="楷体" panose="02010609060101010101" pitchFamily="49" charset="-122"/>
              </a:rPr>
              <a:t>B4C</a:t>
            </a:r>
            <a:r>
              <a:rPr lang="zh-CN" altLang="en-US" sz="2400" dirty="0" smtClean="0">
                <a:ea typeface="楷体" panose="02010609060101010101" pitchFamily="49" charset="-122"/>
              </a:rPr>
              <a:t>和掺</a:t>
            </a:r>
            <a:r>
              <a:rPr lang="en-US" altLang="zh-CN" sz="2400" dirty="0" smtClean="0">
                <a:ea typeface="楷体" panose="02010609060101010101" pitchFamily="49" charset="-122"/>
              </a:rPr>
              <a:t>B</a:t>
            </a:r>
            <a:r>
              <a:rPr lang="zh-CN" altLang="en-US" sz="2400" dirty="0" smtClean="0">
                <a:ea typeface="楷体" panose="02010609060101010101" pitchFamily="49" charset="-122"/>
              </a:rPr>
              <a:t>的</a:t>
            </a:r>
            <a:r>
              <a:rPr lang="en-US" altLang="zh-CN" sz="2400" dirty="0" smtClean="0">
                <a:ea typeface="楷体" panose="02010609060101010101" pitchFamily="49" charset="-122"/>
              </a:rPr>
              <a:t>PLD</a:t>
            </a:r>
            <a:r>
              <a:rPr lang="zh-CN" altLang="en-US" sz="2400" dirty="0" smtClean="0">
                <a:ea typeface="楷体" panose="02010609060101010101" pitchFamily="49" charset="-122"/>
              </a:rPr>
              <a:t>样品量子效率均比</a:t>
            </a:r>
            <a:r>
              <a:rPr lang="en-US" altLang="zh-CN" sz="2400" dirty="0" smtClean="0">
                <a:ea typeface="楷体" panose="02010609060101010101" pitchFamily="49" charset="-122"/>
              </a:rPr>
              <a:t>2018</a:t>
            </a:r>
            <a:r>
              <a:rPr lang="zh-CN" altLang="en-US" sz="2400" dirty="0" smtClean="0">
                <a:ea typeface="楷体" panose="02010609060101010101" pitchFamily="49" charset="-122"/>
              </a:rPr>
              <a:t>年的最好的</a:t>
            </a:r>
            <a:r>
              <a:rPr lang="en-US" altLang="zh-CN" sz="2400" dirty="0" smtClean="0">
                <a:ea typeface="楷体" panose="02010609060101010101" pitchFamily="49" charset="-122"/>
              </a:rPr>
              <a:t>DLC</a:t>
            </a:r>
            <a:r>
              <a:rPr lang="zh-CN" altLang="en-US" sz="2400" dirty="0" smtClean="0">
                <a:ea typeface="楷体" panose="02010609060101010101" pitchFamily="49" charset="-122"/>
              </a:rPr>
              <a:t>要高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ea typeface="楷体" panose="02010609060101010101" pitchFamily="49" charset="-122"/>
              </a:rPr>
              <a:t>基</a:t>
            </a:r>
            <a:r>
              <a:rPr lang="zh-CN" altLang="en-US" sz="2400" dirty="0" smtClean="0">
                <a:ea typeface="楷体" panose="02010609060101010101" pitchFamily="49" charset="-122"/>
              </a:rPr>
              <a:t>于</a:t>
            </a:r>
            <a:r>
              <a:rPr lang="en-US" altLang="zh-CN" sz="2400" dirty="0" smtClean="0">
                <a:ea typeface="楷体" panose="02010609060101010101" pitchFamily="49" charset="-122"/>
              </a:rPr>
              <a:t>PLD</a:t>
            </a:r>
            <a:r>
              <a:rPr lang="zh-CN" altLang="en-US" sz="2400" dirty="0" smtClean="0">
                <a:ea typeface="楷体" panose="02010609060101010101" pitchFamily="49" charset="-122"/>
              </a:rPr>
              <a:t>的样品，性能比磁控溅射的样品提升</a:t>
            </a:r>
            <a:r>
              <a:rPr lang="en-US" altLang="zh-CN" sz="2400" dirty="0" smtClean="0">
                <a:ea typeface="楷体" panose="02010609060101010101" pitchFamily="49" charset="-122"/>
              </a:rPr>
              <a:t>15%</a:t>
            </a:r>
            <a:r>
              <a:rPr lang="zh-CN" altLang="en-US" sz="2400" dirty="0" smtClean="0">
                <a:ea typeface="楷体" panose="02010609060101010101" pitchFamily="49" charset="-122"/>
              </a:rPr>
              <a:t>左右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楷体" panose="02010609060101010101" pitchFamily="49" charset="-122"/>
              </a:rPr>
              <a:t>老化实验验证</a:t>
            </a:r>
            <a:r>
              <a:rPr lang="en-US" altLang="zh-CN" sz="2400" dirty="0" smtClean="0">
                <a:ea typeface="楷体" panose="02010609060101010101" pitchFamily="49" charset="-122"/>
              </a:rPr>
              <a:t>DLC</a:t>
            </a:r>
            <a:r>
              <a:rPr lang="zh-CN" altLang="en-US" sz="2400" dirty="0" smtClean="0">
                <a:ea typeface="楷体" panose="02010609060101010101" pitchFamily="49" charset="-122"/>
              </a:rPr>
              <a:t>光阴极具有很好的耐用性，</a:t>
            </a:r>
            <a:r>
              <a:rPr lang="en-US" altLang="zh-CN" sz="2400" dirty="0" smtClean="0">
                <a:ea typeface="楷体" panose="02010609060101010101" pitchFamily="49" charset="-122"/>
              </a:rPr>
              <a:t>100mC/cm</a:t>
            </a:r>
            <a:r>
              <a:rPr lang="en-US" altLang="zh-CN" sz="2400" baseline="30000" dirty="0" smtClean="0"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ea typeface="楷体" panose="02010609060101010101" pitchFamily="49" charset="-122"/>
              </a:rPr>
              <a:t>的离子轰击，没有观察到性能的下降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楷体" panose="02010609060101010101" pitchFamily="49" charset="-122"/>
              </a:rPr>
              <a:t>搭建真空紫外的量子效率测试系统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ea typeface="楷体" panose="02010609060101010101" pitchFamily="49" charset="-122"/>
              </a:rPr>
              <a:t>PICOSEC MM</a:t>
            </a:r>
            <a:r>
              <a:rPr lang="zh-CN" altLang="en-US" sz="2800" dirty="0" smtClean="0">
                <a:ea typeface="楷体" panose="02010609060101010101" pitchFamily="49" charset="-122"/>
              </a:rPr>
              <a:t>探测器</a:t>
            </a:r>
            <a:endParaRPr lang="en-US" altLang="zh-CN" sz="2800" dirty="0" smtClean="0"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楷体" panose="02010609060101010101" pitchFamily="49" charset="-122"/>
              </a:rPr>
              <a:t>进行大面积探测器的研究：流气式、密闭式，大面积光阴极，气隙均匀性，真空封装等</a:t>
            </a:r>
            <a:endParaRPr lang="en-US" altLang="zh-CN" sz="24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PICOSEC Collaboration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" y="709259"/>
            <a:ext cx="11946835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1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CEA </a:t>
            </a:r>
            <a:r>
              <a:rPr lang="en-US" altLang="zh-CN" b="1" dirty="0" err="1"/>
              <a:t>Saclay</a:t>
            </a:r>
            <a:r>
              <a:rPr lang="en-US" altLang="zh-CN" b="1" dirty="0"/>
              <a:t>(France):</a:t>
            </a:r>
            <a:r>
              <a:rPr lang="en-US" altLang="zh-CN" dirty="0"/>
              <a:t>D. </a:t>
            </a:r>
            <a:r>
              <a:rPr lang="en-US" altLang="zh-CN" dirty="0" err="1"/>
              <a:t>Desforge</a:t>
            </a:r>
            <a:r>
              <a:rPr lang="en-US" altLang="zh-CN" dirty="0"/>
              <a:t>, I. </a:t>
            </a:r>
            <a:r>
              <a:rPr lang="en-US" altLang="zh-CN" dirty="0" err="1"/>
              <a:t>Giomataris</a:t>
            </a:r>
            <a:r>
              <a:rPr lang="en-US" altLang="zh-CN" dirty="0"/>
              <a:t>, T. </a:t>
            </a:r>
            <a:r>
              <a:rPr lang="en-US" altLang="zh-CN" dirty="0" err="1"/>
              <a:t>Gustavsson</a:t>
            </a:r>
            <a:r>
              <a:rPr lang="en-US" altLang="zh-CN" dirty="0"/>
              <a:t>, C. </a:t>
            </a:r>
            <a:r>
              <a:rPr lang="en-US" altLang="zh-CN" dirty="0" err="1"/>
              <a:t>Guyot</a:t>
            </a:r>
            <a:r>
              <a:rPr lang="en-US" altLang="zh-CN" dirty="0"/>
              <a:t>, F.J. </a:t>
            </a:r>
            <a:r>
              <a:rPr lang="en-US" altLang="zh-CN" dirty="0" err="1"/>
              <a:t>Iguaz</a:t>
            </a:r>
            <a:r>
              <a:rPr lang="en-US" altLang="zh-CN" dirty="0"/>
              <a:t>, M. </a:t>
            </a:r>
            <a:r>
              <a:rPr lang="en-US" altLang="zh-CN" dirty="0" err="1"/>
              <a:t>Kebbiri</a:t>
            </a:r>
            <a:r>
              <a:rPr lang="en-US" altLang="zh-CN" dirty="0"/>
              <a:t>, P. </a:t>
            </a:r>
            <a:r>
              <a:rPr lang="en-US" altLang="zh-CN" dirty="0" err="1"/>
              <a:t>Legou</a:t>
            </a:r>
            <a:r>
              <a:rPr lang="en-US" altLang="zh-CN" dirty="0"/>
              <a:t>, O. </a:t>
            </a:r>
            <a:r>
              <a:rPr lang="en-US" altLang="zh-CN" dirty="0" err="1"/>
              <a:t>Maillard</a:t>
            </a:r>
            <a:r>
              <a:rPr lang="en-US" altLang="zh-CN" dirty="0"/>
              <a:t>, T. </a:t>
            </a:r>
            <a:r>
              <a:rPr lang="en-US" altLang="zh-CN" dirty="0" err="1"/>
              <a:t>Papaevangelou</a:t>
            </a:r>
            <a:r>
              <a:rPr lang="en-US" altLang="zh-CN" dirty="0"/>
              <a:t>, M. </a:t>
            </a:r>
            <a:r>
              <a:rPr lang="en-US" altLang="zh-CN" dirty="0" err="1"/>
              <a:t>Pomorski</a:t>
            </a:r>
            <a:r>
              <a:rPr lang="en-US" altLang="zh-CN" dirty="0"/>
              <a:t>, P. </a:t>
            </a:r>
            <a:r>
              <a:rPr lang="en-US" altLang="zh-CN" dirty="0" err="1"/>
              <a:t>Schwemling</a:t>
            </a:r>
            <a:r>
              <a:rPr lang="en-US" altLang="zh-CN" dirty="0"/>
              <a:t>, L. </a:t>
            </a:r>
            <a:r>
              <a:rPr lang="en-US" altLang="zh-CN" dirty="0" err="1"/>
              <a:t>Sohl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CERN (Switzerland): </a:t>
            </a:r>
            <a:r>
              <a:rPr lang="en-US" altLang="zh-CN" dirty="0" smtClean="0"/>
              <a:t>J</a:t>
            </a:r>
            <a:r>
              <a:rPr lang="en-US" altLang="zh-CN" dirty="0"/>
              <a:t>. </a:t>
            </a:r>
            <a:r>
              <a:rPr lang="en-US" altLang="zh-CN" dirty="0" err="1"/>
              <a:t>Bortfeldt</a:t>
            </a:r>
            <a:r>
              <a:rPr lang="en-US" altLang="zh-CN" dirty="0"/>
              <a:t>, F. </a:t>
            </a:r>
            <a:r>
              <a:rPr lang="en-US" altLang="zh-CN" dirty="0" err="1"/>
              <a:t>Brunbauer</a:t>
            </a:r>
            <a:r>
              <a:rPr lang="en-US" altLang="zh-CN" dirty="0"/>
              <a:t>, C. David, J. </a:t>
            </a:r>
            <a:r>
              <a:rPr lang="en-US" altLang="zh-CN" dirty="0" err="1"/>
              <a:t>Frachi</a:t>
            </a:r>
            <a:r>
              <a:rPr lang="en-US" altLang="zh-CN" dirty="0"/>
              <a:t>, M. Lupberger, H. Müller, E. </a:t>
            </a:r>
            <a:r>
              <a:rPr lang="en-US" altLang="zh-CN" dirty="0" err="1"/>
              <a:t>Oliveri</a:t>
            </a:r>
            <a:r>
              <a:rPr lang="en-US" altLang="zh-CN" dirty="0"/>
              <a:t>, F. </a:t>
            </a:r>
            <a:r>
              <a:rPr lang="en-US" altLang="zh-CN" dirty="0" err="1"/>
              <a:t>Resnati</a:t>
            </a:r>
            <a:r>
              <a:rPr lang="en-US" altLang="zh-CN" dirty="0"/>
              <a:t>, L. </a:t>
            </a:r>
            <a:r>
              <a:rPr lang="en-US" altLang="zh-CN" dirty="0" err="1"/>
              <a:t>Ropelewski</a:t>
            </a:r>
            <a:r>
              <a:rPr lang="en-US" altLang="zh-CN" dirty="0"/>
              <a:t>, T. Schneider, P. </a:t>
            </a:r>
            <a:r>
              <a:rPr lang="en-US" altLang="zh-CN" dirty="0" err="1"/>
              <a:t>Thuiner</a:t>
            </a:r>
            <a:r>
              <a:rPr lang="en-US" altLang="zh-CN" dirty="0"/>
              <a:t>, M. van </a:t>
            </a:r>
            <a:r>
              <a:rPr lang="en-US" altLang="zh-CN" dirty="0" err="1"/>
              <a:t>Stenis</a:t>
            </a:r>
            <a:r>
              <a:rPr lang="en-US" altLang="zh-CN" dirty="0"/>
              <a:t>, P. </a:t>
            </a:r>
            <a:r>
              <a:rPr lang="en-US" altLang="zh-CN" dirty="0" err="1"/>
              <a:t>Thuiner</a:t>
            </a:r>
            <a:r>
              <a:rPr lang="en-US" altLang="zh-CN" dirty="0"/>
              <a:t>, R. </a:t>
            </a:r>
            <a:r>
              <a:rPr lang="en-US" altLang="zh-CN" dirty="0" err="1"/>
              <a:t>Veenhof</a:t>
            </a:r>
            <a:r>
              <a:rPr lang="en-US" altLang="zh-CN" dirty="0"/>
              <a:t>, S. </a:t>
            </a:r>
            <a:r>
              <a:rPr lang="en-US" altLang="zh-CN" dirty="0" smtClean="0"/>
              <a:t>White.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USTC (China):</a:t>
            </a:r>
            <a:r>
              <a:rPr lang="en-US" altLang="zh-CN" dirty="0"/>
              <a:t>J. Liu, B. Qi, X. Wang, Z. Zhang, Y. Zhou.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AUTH (Greece</a:t>
            </a:r>
            <a:r>
              <a:rPr lang="en-US" altLang="zh-CN" b="1" dirty="0" smtClean="0"/>
              <a:t>): </a:t>
            </a:r>
            <a:r>
              <a:rPr lang="en-US" altLang="zh-CN" dirty="0" smtClean="0"/>
              <a:t>K</a:t>
            </a:r>
            <a:r>
              <a:rPr lang="en-US" altLang="zh-CN" dirty="0"/>
              <a:t>. </a:t>
            </a:r>
            <a:r>
              <a:rPr lang="en-US" altLang="zh-CN" dirty="0" err="1"/>
              <a:t>Kordas</a:t>
            </a:r>
            <a:r>
              <a:rPr lang="en-US" altLang="zh-CN" dirty="0" smtClean="0"/>
              <a:t>, I. </a:t>
            </a:r>
            <a:r>
              <a:rPr lang="en-US" altLang="zh-CN" dirty="0" err="1" smtClean="0"/>
              <a:t>Maniatis</a:t>
            </a:r>
            <a:r>
              <a:rPr lang="en-US" altLang="zh-CN" dirty="0" smtClean="0"/>
              <a:t>, I</a:t>
            </a:r>
            <a:r>
              <a:rPr lang="en-US" altLang="zh-CN" dirty="0"/>
              <a:t>. </a:t>
            </a:r>
            <a:r>
              <a:rPr lang="en-US" altLang="zh-CN" dirty="0" err="1"/>
              <a:t>Manthos</a:t>
            </a:r>
            <a:r>
              <a:rPr lang="en-US" altLang="zh-CN" dirty="0"/>
              <a:t>, V. </a:t>
            </a:r>
            <a:r>
              <a:rPr lang="en-US" altLang="zh-CN" dirty="0" err="1"/>
              <a:t>Niaouris</a:t>
            </a:r>
            <a:r>
              <a:rPr lang="en-US" altLang="zh-CN" dirty="0"/>
              <a:t>, K. </a:t>
            </a:r>
            <a:r>
              <a:rPr lang="en-US" altLang="zh-CN" dirty="0" err="1"/>
              <a:t>Paraschou</a:t>
            </a:r>
            <a:r>
              <a:rPr lang="en-US" altLang="zh-CN" dirty="0"/>
              <a:t>, D. </a:t>
            </a:r>
            <a:r>
              <a:rPr lang="en-US" altLang="zh-CN" dirty="0" err="1"/>
              <a:t>Sampsonidis</a:t>
            </a:r>
            <a:r>
              <a:rPr lang="en-US" altLang="zh-CN" dirty="0"/>
              <a:t>, S.E. </a:t>
            </a:r>
            <a:r>
              <a:rPr lang="en-US" altLang="zh-CN" dirty="0" err="1"/>
              <a:t>Tzamarias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NCSR (Greece):</a:t>
            </a:r>
            <a:r>
              <a:rPr lang="en-US" altLang="zh-CN" dirty="0"/>
              <a:t>G. </a:t>
            </a:r>
            <a:r>
              <a:rPr lang="en-US" altLang="zh-CN" dirty="0" err="1"/>
              <a:t>Fanourakis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NTUA (Greece</a:t>
            </a:r>
            <a:r>
              <a:rPr lang="en-US" altLang="zh-CN" b="1" dirty="0" smtClean="0"/>
              <a:t>):</a:t>
            </a:r>
            <a:r>
              <a:rPr lang="en-US" altLang="zh-CN" dirty="0"/>
              <a:t>Y. </a:t>
            </a:r>
            <a:r>
              <a:rPr lang="en-US" altLang="zh-CN" dirty="0" err="1"/>
              <a:t>Tsipolitis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LIP (Portugal):</a:t>
            </a:r>
            <a:r>
              <a:rPr lang="en-US" altLang="zh-CN" dirty="0"/>
              <a:t>M. </a:t>
            </a:r>
            <a:r>
              <a:rPr lang="en-US" altLang="zh-CN" dirty="0" err="1"/>
              <a:t>Gallinaro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HIP (FINLAND): </a:t>
            </a:r>
            <a:r>
              <a:rPr lang="en-US" altLang="zh-CN" dirty="0"/>
              <a:t>F. </a:t>
            </a:r>
            <a:r>
              <a:rPr lang="en-US" altLang="zh-CN" dirty="0" err="1"/>
              <a:t>García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IGFAE (Spain)</a:t>
            </a:r>
            <a:r>
              <a:rPr lang="en-US" altLang="zh-CN" dirty="0" smtClean="0"/>
              <a:t>: </a:t>
            </a:r>
            <a:r>
              <a:rPr lang="en-US" altLang="zh-CN" dirty="0"/>
              <a:t>D. González-</a:t>
            </a:r>
            <a:r>
              <a:rPr lang="en-US" altLang="zh-CN" dirty="0" err="1"/>
              <a:t>Díaz</a:t>
            </a:r>
            <a:r>
              <a:rPr lang="en-US" altLang="zh-CN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26592" y="3515160"/>
            <a:ext cx="4096259" cy="2227079"/>
            <a:chOff x="4521754" y="3646560"/>
            <a:chExt cx="4096259" cy="2227079"/>
          </a:xfrm>
        </p:grpSpPr>
        <p:sp>
          <p:nvSpPr>
            <p:cNvPr id="12" name="CustomShape 3"/>
            <p:cNvSpPr/>
            <p:nvPr/>
          </p:nvSpPr>
          <p:spPr>
            <a:xfrm>
              <a:off x="7356546" y="3646560"/>
              <a:ext cx="1153052" cy="726903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CustomShape 4"/>
            <p:cNvSpPr/>
            <p:nvPr/>
          </p:nvSpPr>
          <p:spPr>
            <a:xfrm>
              <a:off x="4521754" y="5452227"/>
              <a:ext cx="2089928" cy="344185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5"/>
            <p:cNvSpPr/>
            <p:nvPr/>
          </p:nvSpPr>
          <p:spPr>
            <a:xfrm>
              <a:off x="4564207" y="3710891"/>
              <a:ext cx="857523" cy="6988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6"/>
            <p:cNvSpPr/>
            <p:nvPr/>
          </p:nvSpPr>
          <p:spPr>
            <a:xfrm>
              <a:off x="5566718" y="3710891"/>
              <a:ext cx="699473" cy="6988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7"/>
            <p:cNvSpPr/>
            <p:nvPr/>
          </p:nvSpPr>
          <p:spPr>
            <a:xfrm>
              <a:off x="7148206" y="4431263"/>
              <a:ext cx="674002" cy="811806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8"/>
            <p:cNvSpPr/>
            <p:nvPr/>
          </p:nvSpPr>
          <p:spPr>
            <a:xfrm>
              <a:off x="6378525" y="3676603"/>
              <a:ext cx="768701" cy="767395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9"/>
            <p:cNvSpPr/>
            <p:nvPr/>
          </p:nvSpPr>
          <p:spPr>
            <a:xfrm>
              <a:off x="4564860" y="4487756"/>
              <a:ext cx="660286" cy="69882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0"/>
            <p:cNvSpPr/>
            <p:nvPr/>
          </p:nvSpPr>
          <p:spPr>
            <a:xfrm>
              <a:off x="5405729" y="4566128"/>
              <a:ext cx="1624919" cy="661919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1"/>
            <p:cNvSpPr/>
            <p:nvPr/>
          </p:nvSpPr>
          <p:spPr>
            <a:xfrm>
              <a:off x="6708995" y="5271152"/>
              <a:ext cx="1909018" cy="602487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1" name="Picture 20"/>
            <p:cNvPicPr/>
            <p:nvPr/>
          </p:nvPicPr>
          <p:blipFill>
            <a:blip r:embed="rId12"/>
            <a:stretch/>
          </p:blipFill>
          <p:spPr>
            <a:xfrm>
              <a:off x="7948583" y="4535106"/>
              <a:ext cx="622080" cy="622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08" y="3510252"/>
            <a:ext cx="2301305" cy="22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目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录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011592" y="1396574"/>
            <a:ext cx="711365" cy="736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1A3F6C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1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3200" dirty="0" smtClean="0">
                  <a:solidFill>
                    <a:srgbClr val="1A3F6C"/>
                  </a:solidFill>
                </a:rPr>
                <a:t>1</a:t>
              </a:r>
              <a:endParaRPr lang="zh-CN" altLang="en-US" sz="3200" dirty="0">
                <a:solidFill>
                  <a:srgbClr val="1A3F6C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27118" y="2506689"/>
            <a:ext cx="711365" cy="736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1A3F6C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1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3200" dirty="0" smtClean="0">
                  <a:solidFill>
                    <a:srgbClr val="1A3F6C"/>
                  </a:solidFill>
                </a:rPr>
                <a:t>2</a:t>
              </a:r>
              <a:endParaRPr lang="zh-CN" altLang="en-US" sz="3200" dirty="0">
                <a:solidFill>
                  <a:srgbClr val="1A3F6C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42644" y="3616804"/>
            <a:ext cx="711365" cy="736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1A3F6C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1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3200" dirty="0">
                  <a:solidFill>
                    <a:srgbClr val="1A3F6C"/>
                  </a:solidFill>
                </a:rPr>
                <a:t>3</a:t>
              </a:r>
              <a:endParaRPr lang="zh-CN" altLang="en-US" sz="3200" dirty="0">
                <a:solidFill>
                  <a:srgbClr val="1A3F6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9293" y="4724131"/>
            <a:ext cx="711365" cy="736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1A3F6C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1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3200" dirty="0" smtClean="0">
                  <a:solidFill>
                    <a:srgbClr val="1A3F6C"/>
                  </a:solidFill>
                </a:rPr>
                <a:t>4</a:t>
              </a:r>
              <a:endParaRPr lang="zh-CN" altLang="en-US" sz="3200" dirty="0">
                <a:solidFill>
                  <a:srgbClr val="1A3F6C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113280" y="156919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背景介绍</a:t>
            </a:r>
            <a:endParaRPr lang="zh-CN" altLang="en-US" sz="2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113280" y="2613417"/>
            <a:ext cx="361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基于</a:t>
            </a:r>
            <a:r>
              <a:rPr lang="en-US" altLang="zh-CN" sz="2800" dirty="0" smtClean="0"/>
              <a:t>DLC</a:t>
            </a:r>
            <a:r>
              <a:rPr lang="zh-CN" altLang="en-US" sz="2800" dirty="0" smtClean="0"/>
              <a:t>的光阴极研究</a:t>
            </a:r>
            <a:endParaRPr lang="zh-CN" altLang="en-US" sz="2800" dirty="0"/>
          </a:p>
        </p:txBody>
      </p:sp>
      <p:sp>
        <p:nvSpPr>
          <p:cNvPr id="28" name="文本框 27"/>
          <p:cNvSpPr txBox="1"/>
          <p:nvPr/>
        </p:nvSpPr>
        <p:spPr>
          <a:xfrm>
            <a:off x="2113280" y="3723532"/>
            <a:ext cx="4263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PICOSEC MM</a:t>
            </a:r>
            <a:r>
              <a:rPr lang="zh-CN" altLang="en-US" sz="2800" dirty="0" smtClean="0"/>
              <a:t>探测器的研究</a:t>
            </a:r>
            <a:endParaRPr lang="zh-CN" altLang="en-US" sz="28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113280" y="48308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总结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55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70952" y="2713382"/>
            <a:ext cx="325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/>
              <a:t>Backup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013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54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西光所的</a:t>
            </a:r>
            <a:r>
              <a:rPr lang="en-US" altLang="zh-CN" sz="5400" dirty="0" smtClean="0">
                <a:solidFill>
                  <a:schemeClr val="tx1"/>
                </a:solidFill>
                <a:ea typeface="楷体" panose="02010609060101010101" pitchFamily="49" charset="-122"/>
              </a:rPr>
              <a:t>QE</a:t>
            </a:r>
            <a:r>
              <a:rPr lang="zh-CN" altLang="en-US" sz="5400" dirty="0" smtClean="0">
                <a:solidFill>
                  <a:schemeClr val="tx1"/>
                </a:solidFill>
                <a:ea typeface="楷体" panose="02010609060101010101" pitchFamily="49" charset="-122"/>
              </a:rPr>
              <a:t>测试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4072" r="5758"/>
          <a:stretch/>
        </p:blipFill>
        <p:spPr>
          <a:xfrm>
            <a:off x="749380" y="1766306"/>
            <a:ext cx="5030802" cy="31594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3320" y="4930227"/>
            <a:ext cx="518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入射光强度：标定的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光电子测量：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MCP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探测器，计数测量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便易得，便于快速测量；光电子放大测量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局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限：没有分光，不能实时监测光强的变化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160" y="1196170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西安光机所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真空紫外测试系统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93090" y="119524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透射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式光阴极量子效率测试原理图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45332" y="5000421"/>
            <a:ext cx="4994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第</a:t>
            </a:r>
            <a:r>
              <a:rPr lang="en-US" altLang="zh-CN" dirty="0" smtClean="0"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ea typeface="楷体" panose="02010609060101010101" pitchFamily="49" charset="-122"/>
              </a:rPr>
              <a:t>步：紫外光照射光阴极，</a:t>
            </a:r>
            <a:r>
              <a:rPr lang="en-US" altLang="zh-CN" dirty="0" smtClean="0">
                <a:ea typeface="楷体" panose="02010609060101010101" pitchFamily="49" charset="-122"/>
              </a:rPr>
              <a:t>MCP</a:t>
            </a:r>
            <a:r>
              <a:rPr lang="zh-CN" altLang="en-US" dirty="0" smtClean="0">
                <a:ea typeface="楷体" panose="02010609060101010101" pitchFamily="49" charset="-122"/>
              </a:rPr>
              <a:t>探测器测量产生的光电子计数，或者铜电极收集光电子</a:t>
            </a:r>
            <a:endParaRPr lang="en-US" altLang="zh-CN" dirty="0" smtClean="0"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ea typeface="楷体" panose="02010609060101010101" pitchFamily="49" charset="-122"/>
              </a:rPr>
              <a:t>第</a:t>
            </a:r>
            <a:r>
              <a:rPr lang="en-US" altLang="zh-CN" dirty="0" smtClean="0"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ea typeface="楷体" panose="02010609060101010101" pitchFamily="49" charset="-122"/>
              </a:rPr>
              <a:t>步：同一位置，更换探测器，测量紫外光强度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461856" y="1766306"/>
            <a:ext cx="4762798" cy="3177960"/>
            <a:chOff x="6511552" y="1988116"/>
            <a:chExt cx="4762798" cy="3177960"/>
          </a:xfrm>
        </p:grpSpPr>
        <p:grpSp>
          <p:nvGrpSpPr>
            <p:cNvPr id="39" name="组合 38"/>
            <p:cNvGrpSpPr/>
            <p:nvPr/>
          </p:nvGrpSpPr>
          <p:grpSpPr>
            <a:xfrm>
              <a:off x="6511552" y="1988116"/>
              <a:ext cx="4762798" cy="2716295"/>
              <a:chOff x="6740152" y="1709694"/>
              <a:chExt cx="4762798" cy="2716295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7219154" y="2535389"/>
                <a:ext cx="1759132" cy="1488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219154" y="2696922"/>
                <a:ext cx="17591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圆角矩形 17"/>
              <p:cNvSpPr/>
              <p:nvPr/>
            </p:nvSpPr>
            <p:spPr>
              <a:xfrm>
                <a:off x="7219154" y="3837321"/>
                <a:ext cx="1759132" cy="5886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MCP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探测器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/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铜电极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7097234" y="2684274"/>
                <a:ext cx="0" cy="11530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0"/>
              <p:cNvSpPr txBox="1"/>
              <p:nvPr/>
            </p:nvSpPr>
            <p:spPr>
              <a:xfrm>
                <a:off x="6740152" y="307613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E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1" name="直接连接符 20"/>
              <p:cNvCxnSpPr>
                <a:endCxn id="16" idx="2"/>
              </p:cNvCxnSpPr>
              <p:nvPr/>
            </p:nvCxnSpPr>
            <p:spPr>
              <a:xfrm>
                <a:off x="8098720" y="2092091"/>
                <a:ext cx="0" cy="592183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14"/>
              <p:cNvSpPr txBox="1"/>
              <p:nvPr/>
            </p:nvSpPr>
            <p:spPr>
              <a:xfrm>
                <a:off x="7776615" y="172937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紫外光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7946320" y="2092090"/>
                <a:ext cx="0" cy="592183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259827" y="2092090"/>
                <a:ext cx="0" cy="592183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8390457" y="2092090"/>
                <a:ext cx="0" cy="592183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919106" y="2716720"/>
                <a:ext cx="45719" cy="522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8071506" y="2729778"/>
                <a:ext cx="45719" cy="522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8215197" y="2725429"/>
                <a:ext cx="45719" cy="522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367597" y="2729788"/>
                <a:ext cx="45719" cy="522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31" name="曲线连接符 30"/>
              <p:cNvCxnSpPr/>
              <p:nvPr/>
            </p:nvCxnSpPr>
            <p:spPr>
              <a:xfrm rot="5400000">
                <a:off x="7669832" y="3171967"/>
                <a:ext cx="791372" cy="201385"/>
              </a:xfrm>
              <a:prstGeom prst="curvedConnector3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圆角矩形 31"/>
              <p:cNvSpPr/>
              <p:nvPr/>
            </p:nvSpPr>
            <p:spPr>
              <a:xfrm>
                <a:off x="9743818" y="3817641"/>
                <a:ext cx="1759132" cy="5886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PD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探测器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直接连接符 32"/>
              <p:cNvCxnSpPr>
                <a:stCxn id="32" idx="0"/>
              </p:cNvCxnSpPr>
              <p:nvPr/>
            </p:nvCxnSpPr>
            <p:spPr>
              <a:xfrm flipV="1">
                <a:off x="10623384" y="2079026"/>
                <a:ext cx="0" cy="1738615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45"/>
              <p:cNvSpPr txBox="1"/>
              <p:nvPr/>
            </p:nvSpPr>
            <p:spPr>
              <a:xfrm>
                <a:off x="10301279" y="170969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紫外光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flipV="1">
                <a:off x="10462276" y="2072410"/>
                <a:ext cx="0" cy="1738615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0780139" y="2079026"/>
                <a:ext cx="0" cy="1738615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0915122" y="2079026"/>
                <a:ext cx="0" cy="1738615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8367597" y="2669359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光阴极</a:t>
                </a:r>
                <a:endParaRPr lang="zh-CN" altLang="en-US" dirty="0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0263404" y="4674238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CN" sz="2400" baseline="-25000" dirty="0" smtClean="0">
                  <a:solidFill>
                    <a:srgbClr val="FF0000"/>
                  </a:solidFill>
                </a:rPr>
                <a:t>nd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60131" y="4704411"/>
              <a:ext cx="486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CN" sz="2400" baseline="-25000" dirty="0" smtClean="0">
                  <a:solidFill>
                    <a:srgbClr val="FF0000"/>
                  </a:solidFill>
                </a:rPr>
                <a:t>st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6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7966790" y="1510818"/>
            <a:ext cx="38539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基于微结构气体探测器的高时间分辨探测器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研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究背景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408787" y="5414104"/>
            <a:ext cx="3285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accent3">
                    <a:lumMod val="75000"/>
                  </a:schemeClr>
                </a:solidFill>
              </a:rPr>
              <a:t>PID techniques: Alternatives to RICH </a:t>
            </a:r>
            <a:r>
              <a:rPr lang="en-US" altLang="zh-CN" sz="1600" i="1" dirty="0" smtClean="0">
                <a:solidFill>
                  <a:schemeClr val="accent3">
                    <a:lumMod val="75000"/>
                  </a:schemeClr>
                </a:solidFill>
              </a:rPr>
              <a:t>methods, J</a:t>
            </a:r>
            <a:r>
              <a:rPr lang="en-US" altLang="zh-CN" sz="16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altLang="zh-CN" sz="1600" i="1" dirty="0" err="1">
                <a:solidFill>
                  <a:schemeClr val="accent3">
                    <a:lumMod val="75000"/>
                  </a:schemeClr>
                </a:solidFill>
              </a:rPr>
              <a:t>Va’vra</a:t>
            </a:r>
            <a:r>
              <a:rPr lang="en-US" altLang="zh-CN" sz="1600" i="1" dirty="0">
                <a:solidFill>
                  <a:schemeClr val="accent3">
                    <a:lumMod val="75000"/>
                  </a:schemeClr>
                </a:solidFill>
              </a:rPr>
              <a:t>, NIMA 876 (2017) 185-193.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259896" y="3161310"/>
            <a:ext cx="4643466" cy="3083791"/>
            <a:chOff x="749479" y="1822554"/>
            <a:chExt cx="4610797" cy="2902091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79" y="1822554"/>
              <a:ext cx="4610797" cy="2902091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3302836" y="4028594"/>
              <a:ext cx="1987666" cy="4354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堆积效应显著</a:t>
              </a:r>
              <a:endPara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1" name="Rectangle 3"/>
          <p:cNvSpPr>
            <a:spLocks noGrp="1" noChangeArrowheads="1"/>
          </p:cNvSpPr>
          <p:nvPr/>
        </p:nvSpPr>
        <p:spPr bwMode="auto">
          <a:xfrm>
            <a:off x="3784893" y="1486732"/>
            <a:ext cx="2584744" cy="95611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高计数率能力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强抗辐照能力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颗粒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4694" y="1795188"/>
            <a:ext cx="158374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高能量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高亮度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2206151" y="1920891"/>
            <a:ext cx="1533725" cy="934181"/>
          </a:xfrm>
          <a:prstGeom prst="rightArrow">
            <a:avLst/>
          </a:prstGeom>
          <a:ln cap="flat">
            <a:noFill/>
            <a:rou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右箭头 51"/>
          <p:cNvSpPr/>
          <p:nvPr/>
        </p:nvSpPr>
        <p:spPr>
          <a:xfrm>
            <a:off x="6369637" y="1912713"/>
            <a:ext cx="1533725" cy="934181"/>
          </a:xfrm>
          <a:prstGeom prst="rightArrow">
            <a:avLst/>
          </a:prstGeom>
          <a:ln cap="flat">
            <a:noFill/>
            <a:rou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306209" y="2180558"/>
            <a:ext cx="1773139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研究方向</a:t>
            </a:r>
          </a:p>
        </p:txBody>
      </p:sp>
      <p:sp>
        <p:nvSpPr>
          <p:cNvPr id="54" name="矩形 53"/>
          <p:cNvSpPr/>
          <p:nvPr/>
        </p:nvSpPr>
        <p:spPr>
          <a:xfrm>
            <a:off x="2201144" y="2194082"/>
            <a:ext cx="1773139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实验需求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Rectangle 3"/>
          <p:cNvSpPr>
            <a:spLocks noGrp="1" noChangeArrowheads="1"/>
          </p:cNvSpPr>
          <p:nvPr/>
        </p:nvSpPr>
        <p:spPr bwMode="auto">
          <a:xfrm>
            <a:off x="3784893" y="2597516"/>
            <a:ext cx="2584744" cy="43293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高时间分辨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8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研究</a:t>
            </a:r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介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绍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5" name="五边形 24"/>
          <p:cNvSpPr/>
          <p:nvPr/>
        </p:nvSpPr>
        <p:spPr>
          <a:xfrm>
            <a:off x="1169316" y="1030932"/>
            <a:ext cx="3128364" cy="382930"/>
          </a:xfrm>
          <a:prstGeom prst="homePlate">
            <a:avLst/>
          </a:prstGeom>
          <a:solidFill>
            <a:srgbClr val="5070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ea typeface="楷体" panose="02010609060101010101" pitchFamily="49" charset="-122"/>
              </a:rPr>
              <a:t>PICOSEC </a:t>
            </a:r>
            <a:r>
              <a:rPr lang="en-US" altLang="zh-CN" dirty="0" err="1" smtClean="0">
                <a:ea typeface="楷体" panose="02010609060101010101" pitchFamily="49" charset="-122"/>
              </a:rPr>
              <a:t>Micromegas</a:t>
            </a:r>
            <a:r>
              <a:rPr lang="zh-CN" altLang="en-US" dirty="0" smtClean="0">
                <a:ea typeface="楷体" panose="02010609060101010101" pitchFamily="49" charset="-122"/>
              </a:rPr>
              <a:t>探测器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6936" y="19714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ea typeface="楷体" panose="02010609060101010101" pitchFamily="49" charset="-122"/>
              </a:rPr>
              <a:t>探测器原理示意图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9584" y="2375076"/>
            <a:ext cx="4204307" cy="2788776"/>
            <a:chOff x="112740" y="2125390"/>
            <a:chExt cx="6937319" cy="350216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0" y="2125390"/>
              <a:ext cx="6937319" cy="350216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55956" y="3602151"/>
              <a:ext cx="103723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44137" y="806953"/>
            <a:ext cx="3881133" cy="5478276"/>
            <a:chOff x="6371301" y="819417"/>
            <a:chExt cx="3881133" cy="5478276"/>
          </a:xfrm>
        </p:grpSpPr>
        <p:sp>
          <p:nvSpPr>
            <p:cNvPr id="14" name="矩形 13"/>
            <p:cNvSpPr/>
            <p:nvPr/>
          </p:nvSpPr>
          <p:spPr>
            <a:xfrm>
              <a:off x="6401794" y="3160855"/>
              <a:ext cx="3850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“PICOSEC: Charged particle timing at sub-25 </a:t>
              </a:r>
              <a:r>
                <a:rPr lang="en-US" altLang="zh-CN" sz="800" dirty="0" smtClean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picosecond precision </a:t>
              </a:r>
              <a:r>
                <a:rPr lang="en-US" altLang="zh-CN" sz="800" dirty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with a </a:t>
              </a:r>
              <a:r>
                <a:rPr lang="en-US" altLang="zh-CN" sz="800" dirty="0" err="1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Micromegas</a:t>
              </a:r>
              <a:r>
                <a:rPr lang="en-US" altLang="zh-CN" sz="800" dirty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 based detector</a:t>
              </a:r>
              <a:r>
                <a:rPr lang="en-US" altLang="zh-CN" sz="800" dirty="0" smtClean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”, </a:t>
              </a:r>
              <a:r>
                <a:rPr lang="fr-FR" altLang="zh-CN" sz="800" dirty="0" smtClean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J</a:t>
              </a:r>
              <a:r>
                <a:rPr lang="fr-FR" altLang="zh-CN" sz="800" dirty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. Bortfeldt et. al. </a:t>
              </a:r>
              <a:r>
                <a:rPr lang="fr-FR" altLang="zh-CN" sz="800" dirty="0" smtClean="0">
                  <a:solidFill>
                    <a:schemeClr val="accent2">
                      <a:lumMod val="75000"/>
                    </a:schemeClr>
                  </a:solidFill>
                  <a:latin typeface="LiberationSans"/>
                </a:rPr>
                <a:t>NIM A, 2018</a:t>
              </a:r>
              <a:endParaRPr lang="zh-CN" altLang="en-US" sz="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5" name="图片 14" descr="F:\2017\1_束流文章\34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669" y="1190346"/>
              <a:ext cx="3483353" cy="199693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13" name="图示 12"/>
            <p:cNvGraphicFramePr/>
            <p:nvPr>
              <p:extLst>
                <p:ext uri="{D42A27DB-BD31-4B8C-83A1-F6EECF244321}">
                  <p14:modId xmlns:p14="http://schemas.microsoft.com/office/powerpoint/2010/main" val="3677908382"/>
                </p:ext>
              </p:extLst>
            </p:nvPr>
          </p:nvGraphicFramePr>
          <p:xfrm>
            <a:off x="6838674" y="4122653"/>
            <a:ext cx="2976880" cy="20105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9" name="文本框 28"/>
            <p:cNvSpPr txBox="1"/>
            <p:nvPr/>
          </p:nvSpPr>
          <p:spPr>
            <a:xfrm>
              <a:off x="6479136" y="819417"/>
              <a:ext cx="3442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时间分辨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：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24 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ps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 @150GeV muon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371301" y="819417"/>
              <a:ext cx="3850640" cy="298678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71301" y="3888739"/>
              <a:ext cx="3850640" cy="240895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14275" y="2372994"/>
            <a:ext cx="2814615" cy="2402908"/>
            <a:chOff x="4123187" y="2335195"/>
            <a:chExt cx="2814615" cy="2402908"/>
          </a:xfrm>
        </p:grpSpPr>
        <p:sp>
          <p:nvSpPr>
            <p:cNvPr id="27" name="文本框 26"/>
            <p:cNvSpPr txBox="1"/>
            <p:nvPr/>
          </p:nvSpPr>
          <p:spPr>
            <a:xfrm rot="19800000">
              <a:off x="4466778" y="258132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取得的成果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5400000">
              <a:off x="5968306" y="347204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深入</a:t>
              </a:r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研究方向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 rot="19800000">
              <a:off x="4123188" y="2830939"/>
              <a:ext cx="2395121" cy="243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右箭头 45"/>
            <p:cNvSpPr/>
            <p:nvPr/>
          </p:nvSpPr>
          <p:spPr>
            <a:xfrm rot="5400000">
              <a:off x="5314149" y="3411114"/>
              <a:ext cx="2395121" cy="243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右箭头 46"/>
            <p:cNvSpPr/>
            <p:nvPr/>
          </p:nvSpPr>
          <p:spPr>
            <a:xfrm rot="12380603">
              <a:off x="4123187" y="4146796"/>
              <a:ext cx="2395121" cy="243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 rot="1596501">
              <a:off x="4762431" y="43687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研究目标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9741" y="5275069"/>
            <a:ext cx="448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高计数率、抗辐照、高颗粒度的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新型高时间分辨的</a:t>
            </a:r>
            <a:r>
              <a:rPr lang="en-US" altLang="zh-CN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Micromegas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8057" y="2367485"/>
            <a:ext cx="4206056" cy="279636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926600" y="3455182"/>
            <a:ext cx="448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CsI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光阴</a:t>
            </a:r>
            <a:r>
              <a:rPr lang="zh-CN" altLang="en-US" sz="1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极存在脆弱性、辐照损伤的问题</a:t>
            </a:r>
            <a:endParaRPr lang="zh-CN" altLang="en-US" sz="1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光阴极的研究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093158" y="992364"/>
            <a:ext cx="10000021" cy="4156271"/>
            <a:chOff x="-941909" y="337574"/>
            <a:chExt cx="9369077" cy="5677599"/>
          </a:xfrm>
        </p:grpSpPr>
        <p:sp>
          <p:nvSpPr>
            <p:cNvPr id="11" name="椭圆 10"/>
            <p:cNvSpPr/>
            <p:nvPr/>
          </p:nvSpPr>
          <p:spPr>
            <a:xfrm>
              <a:off x="4480612" y="2551476"/>
              <a:ext cx="2498899" cy="11788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CsI</a:t>
              </a:r>
              <a:r>
                <a:rPr lang="zh-CN" altLang="en-US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光阴极的保护</a:t>
              </a:r>
              <a:endPara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528875" y="2486660"/>
              <a:ext cx="2180732" cy="12438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替代</a:t>
              </a:r>
              <a:r>
                <a:rPr lang="zh-CN" altLang="en-US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光阴极</a:t>
              </a:r>
              <a:endPara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416558" y="4632243"/>
              <a:ext cx="2022910" cy="13829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</a:rPr>
                <a:t>New detector structure: </a:t>
              </a:r>
            </a:p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</a:rPr>
                <a:t>Double mesh </a:t>
              </a:r>
              <a:r>
                <a:rPr lang="en-US" altLang="zh-CN" sz="1400" b="1" dirty="0" err="1" smtClean="0">
                  <a:solidFill>
                    <a:srgbClr val="0070C0"/>
                  </a:solidFill>
                </a:rPr>
                <a:t>Micromegas</a:t>
              </a:r>
              <a:endParaRPr lang="zh-CN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492030" y="4339521"/>
              <a:ext cx="1935138" cy="16756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 smtClean="0">
                  <a:solidFill>
                    <a:srgbClr val="0070C0"/>
                  </a:solidFill>
                </a:rPr>
                <a:t>CsI</a:t>
              </a:r>
              <a:r>
                <a:rPr lang="en-US" altLang="zh-CN" sz="1400" b="1" dirty="0" smtClean="0">
                  <a:solidFill>
                    <a:srgbClr val="0070C0"/>
                  </a:solidFill>
                </a:rPr>
                <a:t> with protection layer:</a:t>
              </a:r>
            </a:p>
            <a:p>
              <a:pPr algn="ctr"/>
              <a:r>
                <a:rPr lang="en-US" altLang="zh-CN" sz="1400" b="1" dirty="0" err="1" smtClean="0">
                  <a:solidFill>
                    <a:srgbClr val="0070C0"/>
                  </a:solidFill>
                </a:rPr>
                <a:t>LiF</a:t>
              </a:r>
              <a:r>
                <a:rPr lang="en-US" altLang="zh-CN" sz="1400" b="1" dirty="0" smtClean="0">
                  <a:solidFill>
                    <a:srgbClr val="0070C0"/>
                  </a:solidFill>
                </a:rPr>
                <a:t>, MgF</a:t>
              </a:r>
              <a:r>
                <a:rPr lang="en-US" altLang="zh-CN" sz="1400" b="1" baseline="-25000" dirty="0" smtClean="0">
                  <a:solidFill>
                    <a:srgbClr val="0070C0"/>
                  </a:solidFill>
                </a:rPr>
                <a:t>2</a:t>
              </a:r>
              <a:endParaRPr lang="zh-CN" alt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11" idx="4"/>
              <a:endCxn id="14" idx="0"/>
            </p:cNvCxnSpPr>
            <p:nvPr/>
          </p:nvCxnSpPr>
          <p:spPr>
            <a:xfrm flipH="1">
              <a:off x="5428014" y="3730294"/>
              <a:ext cx="302048" cy="90194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1" idx="5"/>
              <a:endCxn id="15" idx="0"/>
            </p:cNvCxnSpPr>
            <p:nvPr/>
          </p:nvCxnSpPr>
          <p:spPr>
            <a:xfrm>
              <a:off x="6613556" y="3557660"/>
              <a:ext cx="846043" cy="78186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960948" y="4784066"/>
              <a:ext cx="1697880" cy="10702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rgbClr val="0070C0"/>
                  </a:solidFill>
                </a:rPr>
                <a:t>Pure metallic: Al, Cr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-941909" y="4632243"/>
              <a:ext cx="2036756" cy="1210554"/>
            </a:xfrm>
            <a:prstGeom prst="ellipse">
              <a:avLst/>
            </a:prstGeom>
            <a:solidFill>
              <a:srgbClr val="FADCDC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Diamond-Like Carbon (DLC)</a:t>
              </a:r>
            </a:p>
          </p:txBody>
        </p:sp>
        <p:cxnSp>
          <p:nvCxnSpPr>
            <p:cNvPr id="20" name="直接箭头连接符 19"/>
            <p:cNvCxnSpPr>
              <a:stCxn id="12" idx="4"/>
              <a:endCxn id="18" idx="0"/>
            </p:cNvCxnSpPr>
            <p:nvPr/>
          </p:nvCxnSpPr>
          <p:spPr>
            <a:xfrm flipH="1">
              <a:off x="1809888" y="3730558"/>
              <a:ext cx="809354" cy="105350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2" idx="3"/>
              <a:endCxn id="19" idx="0"/>
            </p:cNvCxnSpPr>
            <p:nvPr/>
          </p:nvCxnSpPr>
          <p:spPr>
            <a:xfrm flipH="1">
              <a:off x="76470" y="3548393"/>
              <a:ext cx="1771767" cy="108385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2615966" y="4339521"/>
              <a:ext cx="1925540" cy="12755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rgbClr val="0070C0"/>
                  </a:solidFill>
                </a:rPr>
                <a:t>Diamond &amp; secondary emitter </a:t>
              </a:r>
            </a:p>
          </p:txBody>
        </p:sp>
        <p:cxnSp>
          <p:nvCxnSpPr>
            <p:cNvPr id="23" name="直接箭头连接符 22"/>
            <p:cNvCxnSpPr>
              <a:stCxn id="12" idx="5"/>
              <a:endCxn id="22" idx="0"/>
            </p:cNvCxnSpPr>
            <p:nvPr/>
          </p:nvCxnSpPr>
          <p:spPr>
            <a:xfrm>
              <a:off x="3390246" y="3548393"/>
              <a:ext cx="188489" cy="79112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658829" y="337574"/>
              <a:ext cx="3149877" cy="15240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光阴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极的研究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箭头连接符 24"/>
            <p:cNvCxnSpPr>
              <a:stCxn id="24" idx="4"/>
              <a:endCxn id="11" idx="0"/>
            </p:cNvCxnSpPr>
            <p:nvPr/>
          </p:nvCxnSpPr>
          <p:spPr>
            <a:xfrm>
              <a:off x="4233767" y="1861603"/>
              <a:ext cx="1496295" cy="6898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24" idx="4"/>
              <a:endCxn id="12" idx="0"/>
            </p:cNvCxnSpPr>
            <p:nvPr/>
          </p:nvCxnSpPr>
          <p:spPr>
            <a:xfrm flipH="1">
              <a:off x="2619242" y="1861603"/>
              <a:ext cx="1614526" cy="625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五角星 26"/>
          <p:cNvSpPr/>
          <p:nvPr/>
        </p:nvSpPr>
        <p:spPr>
          <a:xfrm>
            <a:off x="198193" y="4900042"/>
            <a:ext cx="423898" cy="4238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27872" y="5093789"/>
            <a:ext cx="1053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已经取得很好的结果：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耐用性强：空气环境、离子轰击等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dirty="0" smtClean="0">
                <a:ea typeface="楷体" panose="02010609060101010101" pitchFamily="49" charset="-122"/>
              </a:rPr>
              <a:t>DLC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光阴极的</a:t>
            </a:r>
            <a:r>
              <a:rPr lang="en-US" altLang="zh-CN" dirty="0" smtClean="0">
                <a:ea typeface="楷体" panose="02010609060101010101" pitchFamily="49" charset="-122"/>
              </a:rPr>
              <a:t>PICOSEC MM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探测器具有很好的性能：</a:t>
            </a:r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</a:rPr>
              <a:t>42 ps@150GeV </a:t>
            </a:r>
            <a:r>
              <a:rPr lang="en-US" altLang="zh-CN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muon</a:t>
            </a:r>
            <a:r>
              <a:rPr lang="zh-CN" altLang="en-US" dirty="0" smtClean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</a:rPr>
              <a:t>97%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的探测效率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6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DLC</a:t>
            </a:r>
            <a:r>
              <a:rPr lang="zh-CN" altLang="en-US" sz="4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光阴极的老化测试</a:t>
            </a:r>
            <a:endParaRPr lang="zh-CN" altLang="en-US" sz="4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3008" y="1664511"/>
            <a:ext cx="4569791" cy="28183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315" y="1667595"/>
            <a:ext cx="4824170" cy="281525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64979" y="936717"/>
            <a:ext cx="545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光阴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极的老化测试系统与原理图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78840" y="4562285"/>
            <a:ext cx="9541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紫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外光源：波长为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213nm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高强度激光器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光源强度</a:t>
            </a:r>
            <a:r>
              <a:rPr lang="en-US" altLang="zh-CN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P(t)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：激光光功率计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探测器阴极上产生的电流</a:t>
            </a:r>
            <a:r>
              <a:rPr lang="en-US" altLang="zh-CN" sz="2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I(t)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：皮安表（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录反馈离子在光阴极山产生的电流）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492953" y="5443058"/>
                <a:ext cx="7001084" cy="1040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表</a:t>
                </a:r>
                <a:r>
                  <a:rPr lang="zh-CN" altLang="en-US" sz="2000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征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DLC</a:t>
                </a:r>
                <a:r>
                  <a:rPr lang="zh-CN" altLang="en-US" sz="2000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光阴极的量子效率随着反馈离子的积累而导致的变化</a:t>
                </a:r>
                <a:endParaRPr lang="en-US" altLang="zh-CN" sz="2000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53" y="5443058"/>
                <a:ext cx="7001084" cy="1040926"/>
              </a:xfrm>
              <a:prstGeom prst="rect">
                <a:avLst/>
              </a:prstGeom>
              <a:blipFill rotWithShape="0">
                <a:blip r:embed="rId6"/>
                <a:stretch>
                  <a:fillRect l="-348" t="-3509" r="-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en-US" altLang="zh-CN" sz="4800" dirty="0">
                <a:solidFill>
                  <a:schemeClr val="tx1"/>
                </a:solidFill>
                <a:ea typeface="楷体" panose="02010609060101010101" pitchFamily="49" charset="-122"/>
              </a:rPr>
              <a:t>DLC</a:t>
            </a:r>
            <a:r>
              <a:rPr lang="zh-CN" altLang="en-US" sz="4800" dirty="0">
                <a:solidFill>
                  <a:schemeClr val="tx1"/>
                </a:solidFill>
                <a:ea typeface="楷体" panose="02010609060101010101" pitchFamily="49" charset="-122"/>
              </a:rPr>
              <a:t>光阴极的老化测试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3" name="Picture 2" descr="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17" y="1981132"/>
            <a:ext cx="4595380" cy="31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929998" y="5175359"/>
            <a:ext cx="530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纵坐标：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光阴极的量子效率性能表征</a:t>
            </a:r>
            <a:endParaRPr lang="en-US" altLang="zh-CN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步结果：当光阴极表面积累电荷达到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100mC/cm^2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，性能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仍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然没有下降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32220" y="6103135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err="1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CsI</a:t>
            </a:r>
            <a:r>
              <a:rPr lang="zh-CN" altLang="en-US" sz="1600" i="1" dirty="0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光阴极的典型值</a:t>
            </a:r>
            <a:r>
              <a:rPr lang="en-US" altLang="zh-CN" sz="1600" i="1" dirty="0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1600" i="1" dirty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en-US" altLang="zh-CN" sz="1600" i="1" dirty="0" err="1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</a:t>
            </a:r>
            <a:r>
              <a:rPr lang="en-US" altLang="zh-CN" sz="1600" i="1" dirty="0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/cm</a:t>
            </a:r>
            <a:r>
              <a:rPr lang="en-US" altLang="zh-CN" sz="1600" i="1" baseline="30000" dirty="0" smtClean="0">
                <a:solidFill>
                  <a:srgbClr val="0201F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1600" i="1" baseline="30000" dirty="0">
              <a:solidFill>
                <a:srgbClr val="0201F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64642" y="5132723"/>
            <a:ext cx="4484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两次束流实验，相同方法，不同探测器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空气环境中保存几个月，两次束流实验，性能没有变差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71368"/>
              </p:ext>
            </p:extLst>
          </p:nvPr>
        </p:nvGraphicFramePr>
        <p:xfrm>
          <a:off x="6864642" y="2011683"/>
          <a:ext cx="4253595" cy="29082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7865"/>
                <a:gridCol w="1417865"/>
                <a:gridCol w="1417865"/>
              </a:tblGrid>
              <a:tr h="4154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Anode/Drift</a:t>
                      </a:r>
                      <a:r>
                        <a:rPr lang="en-US" sz="1600" kern="100" baseline="0" dirty="0" smtClean="0">
                          <a:effectLst/>
                        </a:rPr>
                        <a:t> Voltage (V)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Time</a:t>
                      </a:r>
                      <a:r>
                        <a:rPr lang="en-US" altLang="zh-CN" sz="2000" baseline="0" dirty="0" smtClean="0"/>
                        <a:t> resolution (</a:t>
                      </a:r>
                      <a:r>
                        <a:rPr lang="en-US" altLang="zh-CN" sz="2000" baseline="0" dirty="0" err="1" smtClean="0"/>
                        <a:t>ps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1546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Aug.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Oct.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4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250/-550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37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275/-525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47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38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275/-550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34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300/-500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39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300/-525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34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864642" y="146485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同一个光阴极的两次束流实验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655058">
            <a:off x="2772204" y="2367073"/>
            <a:ext cx="161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Preliminary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五边形 19"/>
          <p:cNvSpPr/>
          <p:nvPr/>
        </p:nvSpPr>
        <p:spPr>
          <a:xfrm>
            <a:off x="1169316" y="1030932"/>
            <a:ext cx="2761750" cy="382930"/>
          </a:xfrm>
          <a:prstGeom prst="homePlate">
            <a:avLst/>
          </a:prstGeom>
          <a:solidFill>
            <a:srgbClr val="5070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光阴极的老化研究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61110" y="146485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激光测试结果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0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光阴极的优化研究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>
            <a:off x="1169316" y="1030932"/>
            <a:ext cx="1573884" cy="382930"/>
          </a:xfrm>
          <a:prstGeom prst="homePlate">
            <a:avLst/>
          </a:prstGeom>
          <a:solidFill>
            <a:srgbClr val="5070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研究方向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029430" y="1669041"/>
            <a:ext cx="2724150" cy="109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通过掺杂改善能带结构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029430" y="3203547"/>
            <a:ext cx="2724150" cy="109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优化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DLC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材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料中的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sp</a:t>
            </a:r>
            <a:r>
              <a:rPr lang="en-US" altLang="zh-CN" sz="24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sp</a:t>
            </a:r>
            <a:r>
              <a:rPr lang="en-US" altLang="zh-CN" sz="24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的比值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29430" y="4738053"/>
            <a:ext cx="2724150" cy="109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降低材料表面亲和势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>
            <a:stCxn id="30" idx="3"/>
          </p:cNvCxnSpPr>
          <p:nvPr/>
        </p:nvCxnSpPr>
        <p:spPr>
          <a:xfrm flipV="1">
            <a:off x="3753580" y="2214104"/>
            <a:ext cx="1050432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753580" y="5283113"/>
            <a:ext cx="1050432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753580" y="3748609"/>
            <a:ext cx="1050432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780903" y="172391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型掺杂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08227" y="480967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表面处理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80903" y="3271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镀膜工艺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88899" y="1890938"/>
            <a:ext cx="218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型半导体，使用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靶或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baseline="-25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靶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88899" y="3286944"/>
            <a:ext cx="218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sp</a:t>
            </a:r>
            <a:r>
              <a:rPr lang="en-US" altLang="zh-CN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含量影响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QE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性能，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镀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膜工艺影响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sp3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的含量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53092" y="4821448"/>
            <a:ext cx="211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氢等离子体轰击，降低表面亲和势，形成负电子亲和势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左大括号 42"/>
          <p:cNvSpPr/>
          <p:nvPr/>
        </p:nvSpPr>
        <p:spPr>
          <a:xfrm rot="10800000">
            <a:off x="7155792" y="2214103"/>
            <a:ext cx="372369" cy="3069010"/>
          </a:xfrm>
          <a:prstGeom prst="leftBrace">
            <a:avLst>
              <a:gd name="adj1" fmla="val 53514"/>
              <a:gd name="adj2" fmla="val 50000"/>
            </a:avLst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7706945" y="3005547"/>
            <a:ext cx="4176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掺杂量，如何掺杂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厚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度优化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镀膜方法：脉冲激光沉积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(PLD)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、真空阴极电荷放电沉积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等离子体表面处理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631968" y="1660013"/>
            <a:ext cx="308070" cy="3080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631968" y="3203547"/>
            <a:ext cx="308070" cy="3080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3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5053"/>
            <a:ext cx="12192000" cy="81533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r>
              <a:rPr lang="zh-CN" altLang="en-US" sz="4800" dirty="0" smtClean="0">
                <a:solidFill>
                  <a:schemeClr val="tx1"/>
                </a:solidFill>
                <a:ea typeface="楷体" panose="02010609060101010101" pitchFamily="49" charset="-122"/>
              </a:rPr>
              <a:t>       基于磁控溅射的含硼光阴极</a:t>
            </a:r>
            <a:endParaRPr lang="zh-CN" altLang="en-US" sz="4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0" y="6461760"/>
            <a:ext cx="12186338" cy="3962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  <a:alpha val="4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292" y="188161"/>
            <a:ext cx="368908" cy="368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9" y="36989"/>
            <a:ext cx="691371" cy="6712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王旭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第九届先进气体探测器研讨会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0B86-9592-4EC0-9F87-0C881A496798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200102" y="2034342"/>
            <a:ext cx="6234295" cy="3317557"/>
            <a:chOff x="170280" y="1975418"/>
            <a:chExt cx="6177333" cy="318778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6" t="4369" r="19247" b="6436"/>
            <a:stretch/>
          </p:blipFill>
          <p:spPr>
            <a:xfrm>
              <a:off x="5112980" y="1983853"/>
              <a:ext cx="1225868" cy="317091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112980" y="1975418"/>
              <a:ext cx="1207469" cy="443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靶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9"/>
            <a:stretch/>
          </p:blipFill>
          <p:spPr>
            <a:xfrm>
              <a:off x="1433666" y="1983853"/>
              <a:ext cx="3542998" cy="31709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9" t="2099" r="33543"/>
            <a:stretch/>
          </p:blipFill>
          <p:spPr>
            <a:xfrm>
              <a:off x="181987" y="1983853"/>
              <a:ext cx="1115363" cy="317091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70280" y="1983853"/>
              <a:ext cx="950155" cy="443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靶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112980" y="1983853"/>
              <a:ext cx="1234633" cy="3170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9033" y="1975418"/>
              <a:ext cx="1098317" cy="3170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297350" y="1975418"/>
              <a:ext cx="136316" cy="470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297350" y="4640366"/>
              <a:ext cx="136316" cy="5228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4976664" y="4629745"/>
              <a:ext cx="136317" cy="5334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976664" y="1983853"/>
              <a:ext cx="127552" cy="4532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424901" y="2445518"/>
              <a:ext cx="0" cy="2194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976664" y="2437083"/>
              <a:ext cx="1" cy="21975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1488519" y="128997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镀膜样品腔与磁控溅射的靶材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29631"/>
              </p:ext>
            </p:extLst>
          </p:nvPr>
        </p:nvGraphicFramePr>
        <p:xfrm>
          <a:off x="6571969" y="2198777"/>
          <a:ext cx="5502556" cy="273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118"/>
                <a:gridCol w="2013738"/>
                <a:gridCol w="2085700"/>
              </a:tblGrid>
              <a:tr h="4064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光阴极材料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厚度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镀膜时真空度</a:t>
                      </a:r>
                      <a:endParaRPr lang="zh-CN" altLang="en-US" dirty="0"/>
                    </a:p>
                  </a:txBody>
                  <a:tcPr/>
                </a:tc>
              </a:tr>
              <a:tr h="355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3nm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1E-5 </a:t>
                      </a:r>
                      <a:r>
                        <a:rPr lang="en-US" altLang="zh-CN" dirty="0" err="1" smtClean="0"/>
                        <a:t>Torr</a:t>
                      </a:r>
                      <a:endParaRPr lang="zh-CN" altLang="en-US" dirty="0"/>
                    </a:p>
                  </a:txBody>
                  <a:tcPr/>
                </a:tc>
              </a:tr>
              <a:tr h="355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10nm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1E-5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Torr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CN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10nm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3E-7 </a:t>
                      </a:r>
                      <a:r>
                        <a:rPr lang="en-US" altLang="zh-CN" dirty="0" err="1" smtClean="0">
                          <a:solidFill>
                            <a:srgbClr val="FF0000"/>
                          </a:solidFill>
                        </a:rPr>
                        <a:t>Torr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5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20nm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1E-5 </a:t>
                      </a:r>
                      <a:r>
                        <a:rPr lang="en-US" altLang="zh-CN" dirty="0" err="1" smtClean="0"/>
                        <a:t>Torr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25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C+B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3nm DLC+10nmB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1E-5 </a:t>
                      </a:r>
                      <a:r>
                        <a:rPr lang="en-US" altLang="zh-CN" dirty="0" err="1" smtClean="0"/>
                        <a:t>Torr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44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C+B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3nm DLC+3nmB</a:t>
                      </a:r>
                      <a:r>
                        <a:rPr lang="en-US" altLang="zh-CN" baseline="-25000" dirty="0" smtClean="0"/>
                        <a:t>4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1E-5 </a:t>
                      </a:r>
                      <a:r>
                        <a:rPr lang="en-US" altLang="zh-CN" dirty="0" err="1" smtClean="0"/>
                        <a:t>Torr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8000240" y="128997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制备不同条件的样品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9120" y="54476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>
                <a:solidFill>
                  <a:schemeClr val="accent2">
                    <a:lumMod val="75000"/>
                  </a:schemeClr>
                </a:solidFill>
                <a:ea typeface="楷体" panose="02010609060101010101" pitchFamily="49" charset="-122"/>
              </a:rPr>
              <a:t>State Key Laboratory of Solid Lubrication, Lanzhou Institute of Chemical Physics, Chinese Academy of Science</a:t>
            </a:r>
          </a:p>
        </p:txBody>
      </p:sp>
    </p:spTree>
    <p:extLst>
      <p:ext uri="{BB962C8B-B14F-4D97-AF65-F5344CB8AC3E}">
        <p14:creationId xmlns:p14="http://schemas.microsoft.com/office/powerpoint/2010/main" val="9285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3157</Words>
  <Application>Microsoft Office PowerPoint</Application>
  <PresentationFormat>宽屏</PresentationFormat>
  <Paragraphs>386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LiberationSans</vt:lpstr>
      <vt:lpstr>黑体</vt:lpstr>
      <vt:lpstr>楷体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PICOSEC Micromegas探测器的研究进展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PICOSEC Micromegas探测器的研究进展</dc:title>
  <dc:creator>wang xu</dc:creator>
  <cp:lastModifiedBy>wang xu</cp:lastModifiedBy>
  <cp:revision>238</cp:revision>
  <dcterms:created xsi:type="dcterms:W3CDTF">2019-09-28T07:15:46Z</dcterms:created>
  <dcterms:modified xsi:type="dcterms:W3CDTF">2019-10-17T01:23:57Z</dcterms:modified>
</cp:coreProperties>
</file>