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7" r:id="rId4"/>
  </p:sldMasterIdLst>
  <p:notesMasterIdLst>
    <p:notesMasterId r:id="rId39"/>
  </p:notesMasterIdLst>
  <p:handoutMasterIdLst>
    <p:handoutMasterId r:id="rId40"/>
  </p:handoutMasterIdLst>
  <p:sldIdLst>
    <p:sldId id="256" r:id="rId5"/>
    <p:sldId id="529" r:id="rId6"/>
    <p:sldId id="1058" r:id="rId7"/>
    <p:sldId id="1059" r:id="rId8"/>
    <p:sldId id="1068" r:id="rId9"/>
    <p:sldId id="1060" r:id="rId10"/>
    <p:sldId id="1157" r:id="rId11"/>
    <p:sldId id="1061" r:id="rId12"/>
    <p:sldId id="1192" r:id="rId13"/>
    <p:sldId id="1216" r:id="rId14"/>
    <p:sldId id="1217" r:id="rId15"/>
    <p:sldId id="1194" r:id="rId16"/>
    <p:sldId id="1108" r:id="rId17"/>
    <p:sldId id="1044" r:id="rId18"/>
    <p:sldId id="1193" r:id="rId19"/>
    <p:sldId id="1160" r:id="rId20"/>
    <p:sldId id="1195" r:id="rId21"/>
    <p:sldId id="1196" r:id="rId22"/>
    <p:sldId id="1213" r:id="rId23"/>
    <p:sldId id="1210" r:id="rId24"/>
    <p:sldId id="1212" r:id="rId25"/>
    <p:sldId id="1198" r:id="rId26"/>
    <p:sldId id="1221" r:id="rId27"/>
    <p:sldId id="1199" r:id="rId28"/>
    <p:sldId id="1222" r:id="rId29"/>
    <p:sldId id="1200" r:id="rId30"/>
    <p:sldId id="1223" r:id="rId31"/>
    <p:sldId id="1201" r:id="rId32"/>
    <p:sldId id="1202" r:id="rId33"/>
    <p:sldId id="1203" r:id="rId34"/>
    <p:sldId id="1205" r:id="rId35"/>
    <p:sldId id="1207" r:id="rId36"/>
    <p:sldId id="758" r:id="rId37"/>
    <p:sldId id="1209" r:id="rId38"/>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716D3"/>
    <a:srgbClr val="FFFFFF"/>
    <a:srgbClr val="2433F8"/>
    <a:srgbClr val="050F8D"/>
    <a:srgbClr val="FB15D5"/>
    <a:srgbClr val="0000FF"/>
    <a:srgbClr val="E927DB"/>
    <a:srgbClr val="F57E1B"/>
    <a:srgbClr val="FFFF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87" autoAdjust="0"/>
    <p:restoredTop sz="80891" autoAdjust="0"/>
  </p:normalViewPr>
  <p:slideViewPr>
    <p:cSldViewPr>
      <p:cViewPr varScale="1">
        <p:scale>
          <a:sx n="69" d="100"/>
          <a:sy n="69" d="100"/>
        </p:scale>
        <p:origin x="936" y="77"/>
      </p:cViewPr>
      <p:guideLst>
        <p:guide orient="horz" pos="2160"/>
        <p:guide pos="2880"/>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200" d="100"/>
        <a:sy n="200" d="100"/>
      </p:scale>
      <p:origin x="0" y="-332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反射仪</c:v>
                </c:pt>
              </c:strCache>
            </c:strRef>
          </c:tx>
          <c:spPr>
            <a:solidFill>
              <a:schemeClr val="accent1"/>
            </a:solidFill>
            <a:ln>
              <a:noFill/>
            </a:ln>
            <a:effectLst/>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Sheet1!$B$2:$B$7</c:f>
              <c:numCache>
                <c:formatCode>General</c:formatCode>
                <c:ptCount val="6"/>
                <c:pt idx="0">
                  <c:v>0</c:v>
                </c:pt>
                <c:pt idx="1">
                  <c:v>1</c:v>
                </c:pt>
                <c:pt idx="2">
                  <c:v>3</c:v>
                </c:pt>
                <c:pt idx="3">
                  <c:v>3</c:v>
                </c:pt>
                <c:pt idx="4">
                  <c:v>5</c:v>
                </c:pt>
                <c:pt idx="5">
                  <c:v>9</c:v>
                </c:pt>
              </c:numCache>
            </c:numRef>
          </c:val>
        </c:ser>
        <c:ser>
          <c:idx val="1"/>
          <c:order val="1"/>
          <c:tx>
            <c:strRef>
              <c:f>Sheet1!$C$1</c:f>
              <c:strCache>
                <c:ptCount val="1"/>
                <c:pt idx="0">
                  <c:v>小角散射</c:v>
                </c:pt>
              </c:strCache>
            </c:strRef>
          </c:tx>
          <c:spPr>
            <a:solidFill>
              <a:schemeClr val="accent2"/>
            </a:solidFill>
            <a:ln>
              <a:noFill/>
            </a:ln>
            <a:effectLst/>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Sheet1!$C$2:$C$7</c:f>
              <c:numCache>
                <c:formatCode>General</c:formatCode>
                <c:ptCount val="6"/>
                <c:pt idx="0">
                  <c:v>0</c:v>
                </c:pt>
                <c:pt idx="1">
                  <c:v>0</c:v>
                </c:pt>
                <c:pt idx="2">
                  <c:v>0</c:v>
                </c:pt>
                <c:pt idx="3">
                  <c:v>0</c:v>
                </c:pt>
                <c:pt idx="4">
                  <c:v>5</c:v>
                </c:pt>
                <c:pt idx="5">
                  <c:v>14</c:v>
                </c:pt>
              </c:numCache>
            </c:numRef>
          </c:val>
        </c:ser>
        <c:ser>
          <c:idx val="2"/>
          <c:order val="2"/>
          <c:tx>
            <c:strRef>
              <c:f>Sheet1!$D$1</c:f>
              <c:strCache>
                <c:ptCount val="1"/>
                <c:pt idx="0">
                  <c:v>粉末衍射</c:v>
                </c:pt>
              </c:strCache>
            </c:strRef>
          </c:tx>
          <c:spPr>
            <a:solidFill>
              <a:schemeClr val="accent3"/>
            </a:solidFill>
            <a:ln>
              <a:noFill/>
            </a:ln>
            <a:effectLst/>
          </c:spPr>
          <c:invertIfNegative val="0"/>
          <c:cat>
            <c:numRef>
              <c:f>Sheet1!$A$2:$A$7</c:f>
              <c:numCache>
                <c:formatCode>General</c:formatCode>
                <c:ptCount val="6"/>
                <c:pt idx="0">
                  <c:v>2007</c:v>
                </c:pt>
                <c:pt idx="1">
                  <c:v>2008</c:v>
                </c:pt>
                <c:pt idx="2">
                  <c:v>2009</c:v>
                </c:pt>
                <c:pt idx="3">
                  <c:v>2010</c:v>
                </c:pt>
                <c:pt idx="4">
                  <c:v>2011</c:v>
                </c:pt>
                <c:pt idx="5">
                  <c:v>2012</c:v>
                </c:pt>
              </c:numCache>
            </c:numRef>
          </c:cat>
          <c:val>
            <c:numRef>
              <c:f>Sheet1!$D$2:$D$7</c:f>
              <c:numCache>
                <c:formatCode>General</c:formatCode>
                <c:ptCount val="6"/>
                <c:pt idx="0">
                  <c:v>0</c:v>
                </c:pt>
                <c:pt idx="1">
                  <c:v>0</c:v>
                </c:pt>
                <c:pt idx="2">
                  <c:v>0</c:v>
                </c:pt>
                <c:pt idx="3">
                  <c:v>0</c:v>
                </c:pt>
                <c:pt idx="4">
                  <c:v>5</c:v>
                </c:pt>
                <c:pt idx="5">
                  <c:v>26</c:v>
                </c:pt>
              </c:numCache>
            </c:numRef>
          </c:val>
        </c:ser>
        <c:dLbls>
          <c:showLegendKey val="0"/>
          <c:showVal val="0"/>
          <c:showCatName val="0"/>
          <c:showSerName val="0"/>
          <c:showPercent val="0"/>
          <c:showBubbleSize val="0"/>
        </c:dLbls>
        <c:gapWidth val="219"/>
        <c:overlap val="-27"/>
        <c:axId val="320875872"/>
        <c:axId val="320876432"/>
      </c:barChart>
      <c:catAx>
        <c:axId val="32087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320876432"/>
        <c:crosses val="autoZero"/>
        <c:auto val="1"/>
        <c:lblAlgn val="ctr"/>
        <c:lblOffset val="100"/>
        <c:noMultiLvlLbl val="0"/>
      </c:catAx>
      <c:valAx>
        <c:axId val="320876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32087587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endParaRPr lang="zh-CN"/>
          </a:p>
        </c:txPr>
      </c:legendEntry>
      <c:legendEntry>
        <c:idx val="1"/>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endParaRPr lang="zh-CN"/>
          </a:p>
        </c:txPr>
      </c:legendEntry>
      <c:legendEntry>
        <c:idx val="2"/>
        <c:txPr>
          <a:bodyPr rot="0" spcFirstLastPara="1" vertOverflow="ellipsis" vert="horz" wrap="square" anchor="ctr" anchorCtr="1"/>
          <a:lstStyle/>
          <a:p>
            <a:pPr>
              <a:defRPr lang="zh-CN" sz="1800" b="0" i="0" u="none" strike="noStrike" kern="1200" baseline="0">
                <a:solidFill>
                  <a:schemeClr val="tx1">
                    <a:lumMod val="65000"/>
                    <a:lumOff val="35000"/>
                  </a:schemeClr>
                </a:solidFill>
                <a:latin typeface="+mn-lt"/>
                <a:ea typeface="+mn-ea"/>
                <a:cs typeface="+mn-cs"/>
              </a:defRPr>
            </a:pPr>
            <a:endParaRPr lang="zh-CN"/>
          </a:p>
        </c:txPr>
      </c:legendEntry>
      <c:layout>
        <c:manualLayout>
          <c:xMode val="edge"/>
          <c:yMode val="edge"/>
          <c:x val="0.120767160498798"/>
          <c:y val="0.18730392768517101"/>
          <c:w val="0.25507940740144308"/>
          <c:h val="0.46446111910975824"/>
        </c:manualLayout>
      </c:layout>
      <c:overlay val="1"/>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46634D4-6826-4280-8DB9-19D143CADB2E}" type="datetimeFigureOut">
              <a:rPr lang="zh-CN" altLang="en-US" smtClean="0"/>
              <a:pPr/>
              <a:t>2019/10/16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E61C9F4-D0A3-417B-B817-AAD999A50B0B}" type="slidenum">
              <a:rPr lang="zh-CN" altLang="en-US" smtClean="0"/>
              <a:pPr/>
              <a:t>‹#›</a:t>
            </a:fld>
            <a:endParaRPr lang="zh-CN" altLang="en-US"/>
          </a:p>
        </p:txBody>
      </p:sp>
    </p:spTree>
    <p:extLst>
      <p:ext uri="{BB962C8B-B14F-4D97-AF65-F5344CB8AC3E}">
        <p14:creationId xmlns:p14="http://schemas.microsoft.com/office/powerpoint/2010/main" val="2027822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ea typeface="宋体" panose="02010600030101010101" pitchFamily="2" charset="-122"/>
              </a:defRPr>
            </a:lvl1pPr>
          </a:lstStyle>
          <a:p>
            <a:pPr>
              <a:defRPr/>
            </a:pPr>
            <a:fld id="{2D2B385D-30C0-42A3-A406-FDA826925B69}" type="datetimeFigureOut">
              <a:rPr lang="zh-CN" altLang="en-US"/>
              <a:pPr>
                <a:defRPr/>
              </a:pPr>
              <a:t>2019/10/16</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0C994A22-7990-4147-B722-23103CA33D18}" type="slidenum">
              <a:rPr lang="zh-CN" altLang="en-US"/>
              <a:pPr>
                <a:defRPr/>
              </a:pPr>
              <a:t>‹#›</a:t>
            </a:fld>
            <a:endParaRPr lang="zh-CN" altLang="en-US"/>
          </a:p>
        </p:txBody>
      </p:sp>
    </p:spTree>
    <p:extLst>
      <p:ext uri="{BB962C8B-B14F-4D97-AF65-F5344CB8AC3E}">
        <p14:creationId xmlns:p14="http://schemas.microsoft.com/office/powerpoint/2010/main" val="3827546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ln>
        </p:spPr>
      </p:sp>
      <p:sp>
        <p:nvSpPr>
          <p:cNvPr id="44035" name="备注占位符 2"/>
          <p:cNvSpPr>
            <a:spLocks noGrp="1"/>
          </p:cNvSpPr>
          <p:nvPr>
            <p:ph type="body" idx="1"/>
          </p:nvPr>
        </p:nvSpPr>
        <p:spPr bwMode="auto">
          <a:noFill/>
        </p:spPr>
        <p:txBody>
          <a:bodyPr wrap="square" numCol="1" anchor="t" anchorCtr="0" compatLnSpc="1"/>
          <a:lstStyle/>
          <a:p>
            <a:endParaRPr lang="zh-CN" altLang="en-US"/>
          </a:p>
        </p:txBody>
      </p:sp>
      <p:sp>
        <p:nvSpPr>
          <p:cNvPr id="44036" name="灯片编号占位符 3"/>
          <p:cNvSpPr>
            <a:spLocks noGrp="1"/>
          </p:cNvSpPr>
          <p:nvPr>
            <p:ph type="sldNum" sz="quarter" idx="5"/>
          </p:nvPr>
        </p:nvSpPr>
        <p:spPr bwMode="auto">
          <a:noFill/>
          <a:ln>
            <a:miter lim="800000"/>
          </a:ln>
        </p:spPr>
        <p:txBody>
          <a:bodyPr/>
          <a:lstStyle/>
          <a:p>
            <a:fld id="{762903DF-7627-4477-BEC9-58DD6FA03911}" type="slidenum">
              <a:rPr lang="zh-CN" altLang="en-US"/>
              <a:pPr/>
              <a:t>1</a:t>
            </a:fld>
            <a:endParaRPr lang="en-US" altLang="zh-CN"/>
          </a:p>
        </p:txBody>
      </p:sp>
    </p:spTree>
    <p:extLst>
      <p:ext uri="{BB962C8B-B14F-4D97-AF65-F5344CB8AC3E}">
        <p14:creationId xmlns:p14="http://schemas.microsoft.com/office/powerpoint/2010/main" val="2483196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ln>
        </p:spPr>
      </p:sp>
      <p:sp>
        <p:nvSpPr>
          <p:cNvPr id="45059" name="备注占位符 2"/>
          <p:cNvSpPr>
            <a:spLocks noGrp="1"/>
          </p:cNvSpPr>
          <p:nvPr>
            <p:ph type="body" idx="1"/>
          </p:nvPr>
        </p:nvSpPr>
        <p:spPr bwMode="auto">
          <a:noFill/>
        </p:spPr>
        <p:txBody>
          <a:bodyPr wrap="square" numCol="1" anchor="t" anchorCtr="0" compatLnSpc="1"/>
          <a:lstStyle/>
          <a:p>
            <a:endParaRPr lang="zh-CN" altLang="en-US"/>
          </a:p>
        </p:txBody>
      </p:sp>
      <p:sp>
        <p:nvSpPr>
          <p:cNvPr id="45060" name="灯片编号占位符 3"/>
          <p:cNvSpPr>
            <a:spLocks noGrp="1"/>
          </p:cNvSpPr>
          <p:nvPr>
            <p:ph type="sldNum" sz="quarter" idx="5"/>
          </p:nvPr>
        </p:nvSpPr>
        <p:spPr bwMode="auto">
          <a:noFill/>
          <a:ln>
            <a:miter lim="800000"/>
          </a:ln>
        </p:spPr>
        <p:txBody>
          <a:bodyPr/>
          <a:lstStyle/>
          <a:p>
            <a:fld id="{7005C50E-B330-40AD-86E6-133FE5647CE4}" type="slidenum">
              <a:rPr lang="zh-CN" altLang="en-US"/>
              <a:pPr/>
              <a:t>2</a:t>
            </a:fld>
            <a:endParaRPr lang="en-US" altLang="zh-CN"/>
          </a:p>
        </p:txBody>
      </p:sp>
    </p:spTree>
    <p:extLst>
      <p:ext uri="{BB962C8B-B14F-4D97-AF65-F5344CB8AC3E}">
        <p14:creationId xmlns:p14="http://schemas.microsoft.com/office/powerpoint/2010/main" val="597816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0C994A22-7990-4147-B722-23103CA33D18}" type="slidenum">
              <a:rPr lang="zh-CN" altLang="en-US">
                <a:solidFill>
                  <a:prstClr val="black"/>
                </a:solidFill>
              </a:rPr>
              <a:pPr>
                <a:defRPr/>
              </a:pPr>
              <a:t>10</a:t>
            </a:fld>
            <a:endParaRPr lang="zh-CN" altLang="en-US">
              <a:solidFill>
                <a:prstClr val="black"/>
              </a:solidFill>
            </a:endParaRPr>
          </a:p>
        </p:txBody>
      </p:sp>
    </p:spTree>
    <p:extLst>
      <p:ext uri="{BB962C8B-B14F-4D97-AF65-F5344CB8AC3E}">
        <p14:creationId xmlns:p14="http://schemas.microsoft.com/office/powerpoint/2010/main" val="161497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这里应该列第一页重要方向的相应国内重要团队，没看见有人反馈，是否需要补充</a:t>
            </a:r>
          </a:p>
        </p:txBody>
      </p:sp>
    </p:spTree>
    <p:extLst>
      <p:ext uri="{BB962C8B-B14F-4D97-AF65-F5344CB8AC3E}">
        <p14:creationId xmlns:p14="http://schemas.microsoft.com/office/powerpoint/2010/main" val="327449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pitchFamily="34" charset="0"/>
            </a:endParaRPr>
          </a:p>
        </p:txBody>
      </p:sp>
      <p:sp>
        <p:nvSpPr>
          <p:cNvPr id="6148"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E39A07E0-29FD-42FE-8800-8EB704AEBD37}" type="slidenum">
              <a:rPr lang="en-US" altLang="zh-CN">
                <a:solidFill>
                  <a:srgbClr val="000000"/>
                </a:solidFill>
              </a:rPr>
              <a:pPr/>
              <a:t>22</a:t>
            </a:fld>
            <a:endParaRPr lang="en-US" altLang="zh-CN">
              <a:solidFill>
                <a:srgbClr val="000000"/>
              </a:solidFill>
            </a:endParaRPr>
          </a:p>
        </p:txBody>
      </p:sp>
    </p:spTree>
    <p:extLst>
      <p:ext uri="{BB962C8B-B14F-4D97-AF65-F5344CB8AC3E}">
        <p14:creationId xmlns:p14="http://schemas.microsoft.com/office/powerpoint/2010/main" val="1414482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pitchFamily="34" charset="0"/>
            </a:endParaRPr>
          </a:p>
        </p:txBody>
      </p:sp>
      <p:sp>
        <p:nvSpPr>
          <p:cNvPr id="11268"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71C7E1C7-A62C-4557-9B1D-9C0A7F05D6D3}" type="slidenum">
              <a:rPr lang="en-US" altLang="zh-CN">
                <a:solidFill>
                  <a:srgbClr val="000000"/>
                </a:solidFill>
              </a:rPr>
              <a:pPr/>
              <a:t>29</a:t>
            </a:fld>
            <a:endParaRPr lang="en-US" altLang="zh-CN">
              <a:solidFill>
                <a:srgbClr val="000000"/>
              </a:solidFill>
            </a:endParaRPr>
          </a:p>
        </p:txBody>
      </p:sp>
    </p:spTree>
    <p:extLst>
      <p:ext uri="{BB962C8B-B14F-4D97-AF65-F5344CB8AC3E}">
        <p14:creationId xmlns:p14="http://schemas.microsoft.com/office/powerpoint/2010/main" val="331247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pitchFamily="34" charset="0"/>
            </a:endParaRPr>
          </a:p>
        </p:txBody>
      </p:sp>
      <p:sp>
        <p:nvSpPr>
          <p:cNvPr id="13316"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A595B65E-F74D-4A06-B585-379A506A8324}" type="slidenum">
              <a:rPr lang="en-US" altLang="zh-CN">
                <a:solidFill>
                  <a:srgbClr val="000000"/>
                </a:solidFill>
              </a:rPr>
              <a:pPr/>
              <a:t>30</a:t>
            </a:fld>
            <a:endParaRPr lang="en-US" altLang="zh-CN">
              <a:solidFill>
                <a:srgbClr val="000000"/>
              </a:solidFill>
            </a:endParaRPr>
          </a:p>
        </p:txBody>
      </p:sp>
    </p:spTree>
    <p:extLst>
      <p:ext uri="{BB962C8B-B14F-4D97-AF65-F5344CB8AC3E}">
        <p14:creationId xmlns:p14="http://schemas.microsoft.com/office/powerpoint/2010/main" val="137948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pitchFamily="34" charset="0"/>
            </a:endParaRPr>
          </a:p>
        </p:txBody>
      </p:sp>
      <p:sp>
        <p:nvSpPr>
          <p:cNvPr id="17412"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BC0474AC-5277-4714-8B64-34B92A5FC3CA}" type="slidenum">
              <a:rPr lang="en-US" altLang="zh-CN">
                <a:solidFill>
                  <a:srgbClr val="000000"/>
                </a:solidFill>
              </a:rPr>
              <a:pPr/>
              <a:t>31</a:t>
            </a:fld>
            <a:endParaRPr lang="en-US" altLang="zh-CN">
              <a:solidFill>
                <a:srgbClr val="000000"/>
              </a:solidFill>
            </a:endParaRPr>
          </a:p>
        </p:txBody>
      </p:sp>
    </p:spTree>
    <p:extLst>
      <p:ext uri="{BB962C8B-B14F-4D97-AF65-F5344CB8AC3E}">
        <p14:creationId xmlns:p14="http://schemas.microsoft.com/office/powerpoint/2010/main" val="99251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pitchFamily="34" charset="0"/>
            </a:endParaRPr>
          </a:p>
        </p:txBody>
      </p:sp>
      <p:sp>
        <p:nvSpPr>
          <p:cNvPr id="21508" name="幻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EB3355D2-2199-439D-9E0D-E25A67D64002}" type="slidenum">
              <a:rPr lang="en-US" altLang="zh-CN">
                <a:solidFill>
                  <a:srgbClr val="000000"/>
                </a:solidFill>
              </a:rPr>
              <a:pPr/>
              <a:t>32</a:t>
            </a:fld>
            <a:endParaRPr lang="en-US" altLang="zh-CN">
              <a:solidFill>
                <a:srgbClr val="000000"/>
              </a:solidFill>
            </a:endParaRPr>
          </a:p>
        </p:txBody>
      </p:sp>
    </p:spTree>
    <p:extLst>
      <p:ext uri="{BB962C8B-B14F-4D97-AF65-F5344CB8AC3E}">
        <p14:creationId xmlns:p14="http://schemas.microsoft.com/office/powerpoint/2010/main" val="103627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alphaModFix amt="16000"/>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206376"/>
            <a:ext cx="6858000" cy="2387600"/>
          </a:xfrm>
        </p:spPr>
        <p:txBody>
          <a:bodyPr anchor="b"/>
          <a:lstStyle>
            <a:lvl1pPr algn="ctr">
              <a:defRPr sz="60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143000" y="2800352"/>
            <a:ext cx="6858000" cy="1181098"/>
          </a:xfrm>
        </p:spPr>
        <p:txBody>
          <a:bodyPr/>
          <a:lstStyle>
            <a:lvl1pPr marL="0" indent="0" algn="ctr">
              <a:buNone/>
              <a:defRPr sz="2400">
                <a:latin typeface="微软雅黑" panose="020B0503020204020204" pitchFamily="34" charset="-122"/>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7" name="矩形 6"/>
          <p:cNvSpPr/>
          <p:nvPr userDrawn="1"/>
        </p:nvSpPr>
        <p:spPr>
          <a:xfrm>
            <a:off x="0" y="0"/>
            <a:ext cx="7715250" cy="209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8" name="矩形 7"/>
          <p:cNvSpPr/>
          <p:nvPr userDrawn="1"/>
        </p:nvSpPr>
        <p:spPr>
          <a:xfrm>
            <a:off x="1428750" y="6648450"/>
            <a:ext cx="7715250" cy="2269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9" name="矩形 8"/>
          <p:cNvSpPr/>
          <p:nvPr userDrawn="1"/>
        </p:nvSpPr>
        <p:spPr>
          <a:xfrm>
            <a:off x="7715250" y="0"/>
            <a:ext cx="1428750" cy="2063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0" name="矩形 9"/>
          <p:cNvSpPr/>
          <p:nvPr userDrawn="1"/>
        </p:nvSpPr>
        <p:spPr>
          <a:xfrm>
            <a:off x="0" y="6648450"/>
            <a:ext cx="1428750" cy="2269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5" name="页脚占位符 4"/>
          <p:cNvSpPr>
            <a:spLocks noGrp="1"/>
          </p:cNvSpPr>
          <p:nvPr>
            <p:ph type="ftr" sz="quarter" idx="11"/>
          </p:nvPr>
        </p:nvSpPr>
        <p:spPr>
          <a:xfrm>
            <a:off x="3028950" y="6173789"/>
            <a:ext cx="3086100" cy="365125"/>
          </a:xfrm>
        </p:spPr>
        <p:txBody>
          <a:bodyPr/>
          <a:lstStyle/>
          <a:p>
            <a:r>
              <a:rPr lang="en-US" altLang="zh-CN" dirty="0">
                <a:solidFill>
                  <a:prstClr val="black">
                    <a:tint val="75000"/>
                  </a:prstClr>
                </a:solidFill>
              </a:rPr>
              <a:t>2016</a:t>
            </a:r>
            <a:r>
              <a:rPr lang="zh-CN" altLang="en-US" dirty="0">
                <a:solidFill>
                  <a:prstClr val="black">
                    <a:tint val="75000"/>
                  </a:prstClr>
                </a:solidFill>
              </a:rPr>
              <a:t>年院大装置运行年会</a:t>
            </a:r>
            <a:r>
              <a:rPr lang="en-US" altLang="zh-CN" dirty="0">
                <a:solidFill>
                  <a:prstClr val="black">
                    <a:tint val="75000"/>
                  </a:prstClr>
                </a:solidFill>
              </a:rPr>
              <a:t>.</a:t>
            </a:r>
            <a:r>
              <a:rPr lang="zh-CN" altLang="en-US" dirty="0">
                <a:solidFill>
                  <a:prstClr val="black">
                    <a:tint val="75000"/>
                  </a:prstClr>
                </a:solidFill>
              </a:rPr>
              <a:t>上海</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6" name="流程图: 手动输入 15"/>
          <p:cNvSpPr/>
          <p:nvPr userDrawn="1"/>
        </p:nvSpPr>
        <p:spPr>
          <a:xfrm rot="16200000">
            <a:off x="8630096" y="6207570"/>
            <a:ext cx="365126" cy="662682"/>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2" name="标题 1"/>
          <p:cNvSpPr>
            <a:spLocks noGrp="1"/>
          </p:cNvSpPr>
          <p:nvPr>
            <p:ph type="title"/>
          </p:nvPr>
        </p:nvSpPr>
        <p:spPr>
          <a:xfrm>
            <a:off x="1471613" y="61910"/>
            <a:ext cx="6200775" cy="1004888"/>
          </a:xfrm>
        </p:spPr>
        <p:txBody>
          <a:bodyPr/>
          <a:lstStyle>
            <a:lvl1pPr algn="ctr">
              <a:defRPr b="0">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7" name="矩形 6"/>
          <p:cNvSpPr/>
          <p:nvPr userDrawn="1"/>
        </p:nvSpPr>
        <p:spPr>
          <a:xfrm>
            <a:off x="1428748" y="950913"/>
            <a:ext cx="7715250" cy="23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8" name="矩形 7"/>
          <p:cNvSpPr/>
          <p:nvPr userDrawn="1"/>
        </p:nvSpPr>
        <p:spPr>
          <a:xfrm>
            <a:off x="-2" y="950912"/>
            <a:ext cx="1428750" cy="231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2" name="页脚占位符 4"/>
          <p:cNvSpPr>
            <a:spLocks noGrp="1"/>
          </p:cNvSpPr>
          <p:nvPr>
            <p:ph type="ftr" sz="quarter" idx="11"/>
          </p:nvPr>
        </p:nvSpPr>
        <p:spPr>
          <a:xfrm>
            <a:off x="3028950" y="6173789"/>
            <a:ext cx="3086100" cy="365125"/>
          </a:xfrm>
        </p:spPr>
        <p:txBody>
          <a:bodyPr/>
          <a:lstStyle/>
          <a:p>
            <a:r>
              <a:rPr lang="en-US" altLang="zh-CN" dirty="0">
                <a:solidFill>
                  <a:prstClr val="black">
                    <a:tint val="75000"/>
                  </a:prstClr>
                </a:solidFill>
              </a:rPr>
              <a:t>2016</a:t>
            </a:r>
            <a:r>
              <a:rPr lang="zh-CN" altLang="en-US" dirty="0">
                <a:solidFill>
                  <a:prstClr val="black">
                    <a:tint val="75000"/>
                  </a:prstClr>
                </a:solidFill>
              </a:rPr>
              <a:t>年院大装置运行年会</a:t>
            </a:r>
            <a:r>
              <a:rPr lang="en-US" altLang="zh-CN" dirty="0">
                <a:solidFill>
                  <a:prstClr val="black">
                    <a:tint val="75000"/>
                  </a:prstClr>
                </a:solidFill>
              </a:rPr>
              <a:t>.</a:t>
            </a:r>
            <a:r>
              <a:rPr lang="zh-CN" altLang="en-US" dirty="0">
                <a:solidFill>
                  <a:prstClr val="black">
                    <a:tint val="75000"/>
                  </a:prstClr>
                </a:solidFill>
              </a:rPr>
              <a:t>上海</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endParaRPr lang="zh-CN" altLang="en-US" dirty="0"/>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3"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4" name="图片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0"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16" name="图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0"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16" name="图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0"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16" name="图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0"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16" name="图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0"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16" name="图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
        <p:nvSpPr>
          <p:cNvPr id="11" name="流程图: 手动输入 10"/>
          <p:cNvSpPr/>
          <p:nvPr userDrawn="1"/>
        </p:nvSpPr>
        <p:spPr>
          <a:xfrm rot="16200000">
            <a:off x="8630096" y="6207570"/>
            <a:ext cx="365126" cy="662682"/>
          </a:xfrm>
          <a:prstGeom prst="flowChartManualInpu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3" name="矩形 12"/>
          <p:cNvSpPr/>
          <p:nvPr userDrawn="1"/>
        </p:nvSpPr>
        <p:spPr>
          <a:xfrm>
            <a:off x="1" y="0"/>
            <a:ext cx="928688" cy="7239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4" name="矩形 13"/>
          <p:cNvSpPr/>
          <p:nvPr userDrawn="1"/>
        </p:nvSpPr>
        <p:spPr>
          <a:xfrm>
            <a:off x="1" y="723900"/>
            <a:ext cx="928688" cy="152400"/>
          </a:xfrm>
          <a:prstGeom prst="rect">
            <a:avLst/>
          </a:prstGeom>
          <a:solidFill>
            <a:srgbClr val="BDA6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5" name="矩形 14"/>
          <p:cNvSpPr/>
          <p:nvPr userDrawn="1"/>
        </p:nvSpPr>
        <p:spPr>
          <a:xfrm>
            <a:off x="928688" y="723900"/>
            <a:ext cx="8215313" cy="1524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7" name="文本占位符 16"/>
          <p:cNvSpPr>
            <a:spLocks noGrp="1"/>
          </p:cNvSpPr>
          <p:nvPr>
            <p:ph type="body" sz="quarter" idx="13"/>
          </p:nvPr>
        </p:nvSpPr>
        <p:spPr>
          <a:xfrm>
            <a:off x="928688" y="0"/>
            <a:ext cx="8215313" cy="723900"/>
          </a:xfrm>
        </p:spPr>
        <p:txBody>
          <a:bodyPr anchor="b">
            <a:normAutofit/>
          </a:bodyPr>
          <a:lstStyle>
            <a:lvl1pPr marL="0" indent="0">
              <a:buNone/>
              <a:defRPr sz="36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8"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
        <p:nvSpPr>
          <p:cNvPr id="10" name="内容占位符 2"/>
          <p:cNvSpPr>
            <a:spLocks noGrp="1"/>
          </p:cNvSpPr>
          <p:nvPr>
            <p:ph sz="quarter" idx="14"/>
          </p:nvPr>
        </p:nvSpPr>
        <p:spPr>
          <a:xfrm>
            <a:off x="700088" y="1066800"/>
            <a:ext cx="7781231" cy="5143500"/>
          </a:xfrm>
        </p:spPr>
        <p:txBody>
          <a:bodyPr/>
          <a:lstStyle>
            <a:lvl1pPr marL="0" indent="0">
              <a:lnSpc>
                <a:spcPct val="150000"/>
              </a:lnSpc>
              <a:spcAft>
                <a:spcPts val="600"/>
              </a:spcAft>
              <a:buNone/>
              <a:defRPr sz="2400">
                <a:latin typeface="微软雅黑" panose="020B0503020204020204" pitchFamily="34" charset="-122"/>
                <a:ea typeface="微软雅黑" panose="020B0503020204020204" pitchFamily="34" charset="-122"/>
              </a:defRPr>
            </a:lvl1pPr>
            <a:lvl2pPr marL="457200" indent="0">
              <a:lnSpc>
                <a:spcPct val="150000"/>
              </a:lnSpc>
              <a:spcAft>
                <a:spcPts val="600"/>
              </a:spcAft>
              <a:buNone/>
              <a:defRPr sz="1800">
                <a:latin typeface="微软雅黑" panose="020B0503020204020204" pitchFamily="34" charset="-122"/>
                <a:ea typeface="微软雅黑" panose="020B0503020204020204" pitchFamily="34" charset="-122"/>
              </a:defRPr>
            </a:lvl2pPr>
          </a:lstStyle>
          <a:p>
            <a:pPr lvl="0"/>
            <a:r>
              <a:rPr lang="zh-CN" altLang="en-US" dirty="0"/>
              <a:t>单击此处编辑母版文本样式</a:t>
            </a:r>
          </a:p>
          <a:p>
            <a:pPr lvl="1"/>
            <a:r>
              <a:rPr lang="zh-CN" altLang="en-US" dirty="0"/>
              <a:t>第二级</a:t>
            </a:r>
          </a:p>
        </p:txBody>
      </p:sp>
      <p:pic>
        <p:nvPicPr>
          <p:cNvPr id="16" name="图片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97721"/>
            <a:ext cx="1657350" cy="49838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6" name="流程图: 手动输入 15"/>
          <p:cNvSpPr/>
          <p:nvPr userDrawn="1"/>
        </p:nvSpPr>
        <p:spPr>
          <a:xfrm rot="16200000">
            <a:off x="8630096" y="6207570"/>
            <a:ext cx="365126" cy="662682"/>
          </a:xfrm>
          <a:prstGeom prst="flowChartManualIn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7" name="矩形 6"/>
          <p:cNvSpPr/>
          <p:nvPr userDrawn="1"/>
        </p:nvSpPr>
        <p:spPr>
          <a:xfrm>
            <a:off x="1428750" y="1085852"/>
            <a:ext cx="7715250" cy="231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8" name="矩形 7"/>
          <p:cNvSpPr/>
          <p:nvPr userDrawn="1"/>
        </p:nvSpPr>
        <p:spPr>
          <a:xfrm>
            <a:off x="0" y="1085850"/>
            <a:ext cx="1428750" cy="228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zh-CN" altLang="en-US">
              <a:solidFill>
                <a:prstClr val="white"/>
              </a:solidFill>
            </a:endParaRPr>
          </a:p>
        </p:txBody>
      </p:sp>
      <p:sp>
        <p:nvSpPr>
          <p:cNvPr id="12" name="页脚占位符 4"/>
          <p:cNvSpPr>
            <a:spLocks noGrp="1"/>
          </p:cNvSpPr>
          <p:nvPr>
            <p:ph type="ftr" sz="quarter" idx="11"/>
          </p:nvPr>
        </p:nvSpPr>
        <p:spPr>
          <a:xfrm>
            <a:off x="3028950" y="6173789"/>
            <a:ext cx="3086100" cy="365125"/>
          </a:xfrm>
        </p:spPr>
        <p:txBody>
          <a:bodyPr/>
          <a:lstStyle/>
          <a:p>
            <a:r>
              <a:rPr lang="en-US" altLang="zh-CN" dirty="0">
                <a:solidFill>
                  <a:prstClr val="black">
                    <a:tint val="75000"/>
                  </a:prstClr>
                </a:solidFill>
              </a:rPr>
              <a:t>2016</a:t>
            </a:r>
            <a:r>
              <a:rPr lang="zh-CN" altLang="en-US" dirty="0">
                <a:solidFill>
                  <a:prstClr val="black">
                    <a:tint val="75000"/>
                  </a:prstClr>
                </a:solidFill>
              </a:rPr>
              <a:t>年院大装置运行年会</a:t>
            </a:r>
            <a:r>
              <a:rPr lang="en-US" altLang="zh-CN" dirty="0">
                <a:solidFill>
                  <a:prstClr val="black">
                    <a:tint val="75000"/>
                  </a:prstClr>
                </a:solidFill>
              </a:rPr>
              <a:t>.</a:t>
            </a:r>
            <a:r>
              <a:rPr lang="zh-CN" altLang="en-US" dirty="0">
                <a:solidFill>
                  <a:prstClr val="black">
                    <a:tint val="75000"/>
                  </a:prstClr>
                </a:solidFill>
              </a:rPr>
              <a:t>上海</a:t>
            </a:r>
          </a:p>
        </p:txBody>
      </p:sp>
      <p:sp>
        <p:nvSpPr>
          <p:cNvPr id="4" name="文本占位符 3"/>
          <p:cNvSpPr>
            <a:spLocks noGrp="1"/>
          </p:cNvSpPr>
          <p:nvPr>
            <p:ph type="body" sz="quarter" idx="13"/>
          </p:nvPr>
        </p:nvSpPr>
        <p:spPr>
          <a:xfrm>
            <a:off x="2528888" y="2209800"/>
            <a:ext cx="4043363" cy="3257550"/>
          </a:xfrm>
        </p:spPr>
        <p:txBody>
          <a:bodyPr anchor="ctr">
            <a:normAutofit/>
          </a:bodyPr>
          <a:lstStyle>
            <a:lvl1pPr marL="0" indent="0" algn="ctr">
              <a:buNone/>
              <a:defRPr sz="6000">
                <a:latin typeface="微软雅黑" panose="020B0503020204020204" pitchFamily="34" charset="-122"/>
                <a:ea typeface="微软雅黑" panose="020B0503020204020204" pitchFamily="34" charset="-122"/>
              </a:defRPr>
            </a:lvl1pPr>
          </a:lstStyle>
          <a:p>
            <a:pPr lvl="0"/>
            <a:r>
              <a:rPr lang="zh-CN" altLang="en-US" dirty="0"/>
              <a:t>单击此处编辑母版文本样式</a:t>
            </a:r>
          </a:p>
        </p:txBody>
      </p:sp>
      <p:sp>
        <p:nvSpPr>
          <p:cNvPr id="9" name="灯片编号占位符 5"/>
          <p:cNvSpPr>
            <a:spLocks noGrp="1"/>
          </p:cNvSpPr>
          <p:nvPr>
            <p:ph type="sldNum" sz="quarter" idx="12"/>
          </p:nvPr>
        </p:nvSpPr>
        <p:spPr>
          <a:xfrm>
            <a:off x="8750371" y="6356351"/>
            <a:ext cx="393629" cy="365125"/>
          </a:xfrm>
        </p:spPr>
        <p:txBody>
          <a:bodyPr/>
          <a:lstStyle>
            <a:lvl1pPr>
              <a:defRPr sz="1600">
                <a:solidFill>
                  <a:schemeClr val="bg1"/>
                </a:solidFill>
                <a:latin typeface="微软雅黑" panose="020B0503020204020204" pitchFamily="34" charset="-122"/>
                <a:ea typeface="微软雅黑" panose="020B0503020204020204" pitchFamily="34" charset="-122"/>
              </a:defRPr>
            </a:lvl1pPr>
          </a:lstStyle>
          <a:p>
            <a:fld id="{473069F2-1BFE-4A2E-B6D1-533E36529D23}" type="slidenum">
              <a:rPr lang="zh-CN" altLang="en-US" smtClean="0">
                <a:solidFill>
                  <a:prstClr val="white"/>
                </a:solidFill>
              </a:rPr>
              <a:pPr/>
              <a:t>‹#›</a:t>
            </a:fld>
            <a:endParaRPr lang="zh-CN" altLang="en-US" dirty="0">
              <a:solidFill>
                <a:prstClr val="white"/>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name="自定义版式">
    <p:bg>
      <p:bgPr>
        <a:solidFill>
          <a:schemeClr val="bg1"/>
        </a:solidFill>
        <a:effectLst/>
      </p:bgPr>
    </p:bg>
    <p:spTree>
      <p:nvGrpSpPr>
        <p:cNvPr id="1" name=""/>
        <p:cNvGrpSpPr/>
        <p:nvPr/>
      </p:nvGrpSpPr>
      <p:grpSpPr>
        <a:xfrm>
          <a:off x="0" y="0"/>
          <a:ext cx="0" cy="0"/>
          <a:chOff x="0" y="0"/>
          <a:chExt cx="0" cy="0"/>
        </a:xfrm>
      </p:grpSpPr>
      <p:sp>
        <p:nvSpPr>
          <p:cNvPr id="46" name="文本框"/>
          <p:cNvSpPr>
            <a:spLocks noGrp="1"/>
          </p:cNvSpPr>
          <p:nvPr>
            <p:ph type="dt" idx="10"/>
          </p:nvPr>
        </p:nvSpPr>
        <p:spPr>
          <a:xfrm>
            <a:off x="457200" y="6356351"/>
            <a:ext cx="2133600" cy="365125"/>
          </a:xfrm>
          <a:prstGeom prst="rect">
            <a:avLst/>
          </a:prstGeom>
          <a:noFill/>
          <a:ln w="9525" cap="flat" cmpd="sng">
            <a:noFill/>
            <a:prstDash val="solid"/>
            <a:miter/>
          </a:ln>
        </p:spPr>
        <p:txBody>
          <a:bodyPr vert="horz" wrap="square" lIns="91440" tIns="45720" rIns="91440" bIns="45720" anchor="t" anchorCtr="0"/>
          <a:lstStyle/>
          <a:p>
            <a:pPr algn="l" eaLnBrk="1" hangingPunct="1"/>
            <a:endParaRPr lang="zh-CN" altLang="en-US" sz="1200">
              <a:solidFill>
                <a:srgbClr val="898989"/>
              </a:solidFill>
              <a:latin typeface="Arial" panose="020B0604020202020204" pitchFamily="34" charset="0"/>
              <a:ea typeface="宋体" panose="02010600030101010101" pitchFamily="2" charset="-122"/>
              <a:cs typeface="Calibri" panose="020F0502020204030204" pitchFamily="34" charset="0"/>
            </a:endParaRPr>
          </a:p>
        </p:txBody>
      </p:sp>
      <p:sp>
        <p:nvSpPr>
          <p:cNvPr id="47" name="文本框"/>
          <p:cNvSpPr>
            <a:spLocks noGrp="1"/>
          </p:cNvSpPr>
          <p:nvPr>
            <p:ph type="ftr"/>
          </p:nvPr>
        </p:nvSpPr>
        <p:spPr>
          <a:xfrm>
            <a:off x="3124200" y="6356351"/>
            <a:ext cx="2895600" cy="365125"/>
          </a:xfrm>
          <a:prstGeom prst="rect">
            <a:avLst/>
          </a:prstGeom>
          <a:noFill/>
          <a:ln w="9525" cap="flat" cmpd="sng">
            <a:noFill/>
            <a:prstDash val="solid"/>
            <a:miter/>
          </a:ln>
        </p:spPr>
        <p:txBody>
          <a:bodyPr vert="horz" wrap="square" lIns="91440" tIns="45720" rIns="91440" bIns="45720" anchor="t" anchorCtr="0"/>
          <a:lstStyle/>
          <a:p>
            <a:pPr algn="ctr" eaLnBrk="1" hangingPunct="1"/>
            <a:endParaRPr lang="zh-CN" altLang="en-US" sz="1200">
              <a:solidFill>
                <a:srgbClr val="898989"/>
              </a:solidFill>
              <a:latin typeface="Arial" panose="020B0604020202020204" pitchFamily="34" charset="0"/>
              <a:ea typeface="宋体" panose="02010600030101010101" pitchFamily="2" charset="-122"/>
              <a:cs typeface="Calibri" panose="020F0502020204030204" pitchFamily="34" charset="0"/>
            </a:endParaRPr>
          </a:p>
        </p:txBody>
      </p:sp>
      <p:sp>
        <p:nvSpPr>
          <p:cNvPr id="48" name="文本框"/>
          <p:cNvSpPr>
            <a:spLocks noGrp="1"/>
          </p:cNvSpPr>
          <p:nvPr>
            <p:ph type="sldNum"/>
          </p:nvPr>
        </p:nvSpPr>
        <p:spPr>
          <a:xfrm>
            <a:off x="6553200" y="6356351"/>
            <a:ext cx="2133600" cy="365125"/>
          </a:xfrm>
          <a:prstGeom prst="rect">
            <a:avLst/>
          </a:prstGeom>
          <a:noFill/>
          <a:ln w="9525" cap="flat" cmpd="sng">
            <a:noFill/>
            <a:prstDash val="solid"/>
            <a:miter/>
          </a:ln>
        </p:spPr>
        <p:txBody>
          <a:bodyPr vert="horz" wrap="square" lIns="91440" tIns="45720" rIns="91440" bIns="45720" anchor="t" anchorCtr="0"/>
          <a:lstStyle/>
          <a:p>
            <a:pPr algn="r" eaLnBrk="1" hangingPunct="1"/>
            <a:fld id="{CAD2D6BD-DE1B-4B5F-8B41-2702339687B9}" type="slidenum">
              <a:rPr lang="en-US" altLang="zh-CN" sz="1200" b="0" i="0" u="none" strike="noStrike" kern="1200" cap="none" spc="0" baseline="0">
                <a:solidFill>
                  <a:srgbClr val="898989"/>
                </a:solidFill>
                <a:latin typeface="Arial" panose="020B0604020202020204" pitchFamily="34" charset="0"/>
                <a:ea typeface="宋体" panose="02010600030101010101" pitchFamily="2" charset="-122"/>
                <a:cs typeface="Calibri" panose="020F0502020204030204" pitchFamily="34" charset="0"/>
              </a:rPr>
              <a:pPr algn="r" eaLnBrk="1" hangingPunct="1"/>
              <a:t>‹#›</a:t>
            </a:fld>
            <a:endParaRPr lang="zh-CN" altLang="en-US" sz="1200">
              <a:solidFill>
                <a:srgbClr val="898989"/>
              </a:solidFill>
              <a:latin typeface="Arial" panose="020B0604020202020204" pitchFamily="34" charset="0"/>
              <a:ea typeface="宋体" panose="02010600030101010101" pitchFamily="2" charset="-122"/>
              <a:cs typeface="Calibri" panose="020F050202020403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2" descr="CSSppt母板首页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305800" y="6477000"/>
            <a:ext cx="184150" cy="225425"/>
          </a:xfrm>
          <a:prstGeom prst="rect">
            <a:avLst/>
          </a:prstGeom>
          <a:noFill/>
          <a:ln w="9525" algn="ctr">
            <a:noFill/>
            <a:miter lim="800000"/>
            <a:headEnd/>
            <a:tailEnd/>
          </a:ln>
          <a:effectLst/>
        </p:spPr>
        <p:txBody>
          <a:bodyPr wrap="none">
            <a:spAutoFit/>
          </a:bodyPr>
          <a:lstStyle/>
          <a:p>
            <a:pPr eaLnBrk="1" hangingPunct="1">
              <a:lnSpc>
                <a:spcPct val="88000"/>
              </a:lnSpc>
              <a:defRPr/>
            </a:pPr>
            <a:endParaRPr lang="zh-CN" altLang="en-US" sz="1000">
              <a:solidFill>
                <a:srgbClr val="808080"/>
              </a:solidFill>
              <a:latin typeface="Impact" pitchFamily="34" charset="0"/>
            </a:endParaRPr>
          </a:p>
        </p:txBody>
      </p:sp>
      <p:sp>
        <p:nvSpPr>
          <p:cNvPr id="98307" name="Rectangle 3"/>
          <p:cNvSpPr>
            <a:spLocks noGrp="1" noChangeArrowheads="1"/>
          </p:cNvSpPr>
          <p:nvPr>
            <p:ph type="ctrTitle"/>
          </p:nvPr>
        </p:nvSpPr>
        <p:spPr>
          <a:xfrm>
            <a:off x="685800" y="2339975"/>
            <a:ext cx="7772400" cy="1470025"/>
          </a:xfrm>
        </p:spPr>
        <p:txBody>
          <a:bodyPr/>
          <a:lstStyle>
            <a:lvl1pPr algn="ctr">
              <a:defRPr sz="3600"/>
            </a:lvl1pPr>
          </a:lstStyle>
          <a:p>
            <a:r>
              <a:rPr lang="zh-CN" altLang="en-US"/>
              <a:t>单击此处编辑母版标题样式</a:t>
            </a:r>
          </a:p>
        </p:txBody>
      </p:sp>
      <p:sp>
        <p:nvSpPr>
          <p:cNvPr id="98308" name="Rectangle 4"/>
          <p:cNvSpPr>
            <a:spLocks noGrp="1" noChangeArrowheads="1"/>
          </p:cNvSpPr>
          <p:nvPr>
            <p:ph type="subTitle" idx="1"/>
          </p:nvPr>
        </p:nvSpPr>
        <p:spPr>
          <a:xfrm>
            <a:off x="1371600" y="3886200"/>
            <a:ext cx="6400800" cy="1600200"/>
          </a:xfrm>
        </p:spPr>
        <p:txBody>
          <a:bodyPr/>
          <a:lstStyle>
            <a:lvl1pPr marL="0" indent="0" algn="ctr">
              <a:lnSpc>
                <a:spcPct val="130000"/>
              </a:lnSpc>
              <a:spcBef>
                <a:spcPct val="0"/>
              </a:spcBef>
              <a:spcAft>
                <a:spcPct val="0"/>
              </a:spcAft>
              <a:buFontTx/>
              <a:buNone/>
              <a:defRPr sz="2200">
                <a:solidFill>
                  <a:schemeClr val="bg1"/>
                </a:solidFill>
              </a:defRPr>
            </a:lvl1pPr>
          </a:lstStyle>
          <a:p>
            <a:r>
              <a:rPr lang="zh-CN" altLang="en-US"/>
              <a:t>单击此处编辑母版副标题样式</a:t>
            </a:r>
          </a:p>
        </p:txBody>
      </p:sp>
    </p:spTree>
    <p:extLst>
      <p:ext uri="{BB962C8B-B14F-4D97-AF65-F5344CB8AC3E}">
        <p14:creationId xmlns:p14="http://schemas.microsoft.com/office/powerpoint/2010/main" val="297744557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59904" y="838200"/>
            <a:ext cx="6248400" cy="457200"/>
          </a:xfrm>
        </p:spPr>
        <p:txBody>
          <a:bodyPr/>
          <a:lstStyle>
            <a:lvl1pPr algn="ctr">
              <a:defRPr sz="28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179512" y="1447800"/>
            <a:ext cx="8784976" cy="5221560"/>
          </a:xfrm>
        </p:spPr>
        <p:txBody>
          <a:bodyPr/>
          <a:lstStyle>
            <a:lvl1pPr marL="342900" indent="-342900">
              <a:buFont typeface="Wingdings" pitchFamily="2" charset="2"/>
              <a:buChar char="l"/>
              <a:defRPr sz="2800"/>
            </a:lvl1pPr>
            <a:lvl2pPr>
              <a:defRPr sz="2400"/>
            </a:lvl2pPr>
            <a:lvl3pPr>
              <a:defRPr sz="2000"/>
            </a:lvl3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54274658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7853926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447800"/>
            <a:ext cx="3992563"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8710098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53881499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06426919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3062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286054244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92160812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6456405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15125" y="838200"/>
            <a:ext cx="2033588" cy="5562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838200"/>
            <a:ext cx="5953125" cy="5562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3282726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1_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838200"/>
            <a:ext cx="6248400" cy="4572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447800"/>
            <a:ext cx="3992563"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754563" y="1447800"/>
            <a:ext cx="3994150" cy="49530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1284373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838200"/>
            <a:ext cx="8139113" cy="55626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7746590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213E9945-95FD-4340-AC95-868156AD12A9}" type="slidenum">
              <a:rPr lang="en-US" altLang="zh-CN"/>
              <a:pPr>
                <a:defRPr/>
              </a:pPr>
              <a:t>‹#›</a:t>
            </a:fld>
            <a:endParaRPr lang="en-US" altLang="zh-CN"/>
          </a:p>
        </p:txBody>
      </p:sp>
    </p:spTree>
    <p:extLst>
      <p:ext uri="{BB962C8B-B14F-4D97-AF65-F5344CB8AC3E}">
        <p14:creationId xmlns:p14="http://schemas.microsoft.com/office/powerpoint/2010/main" val="376539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pPr>
                <a:defRPr/>
              </a:pPr>
              <a:t>‹#›</a:t>
            </a:fld>
            <a:endParaRPr lang="en-US" altLang="zh-CN"/>
          </a:p>
        </p:txBody>
      </p:sp>
    </p:spTree>
    <p:extLst>
      <p:ext uri="{BB962C8B-B14F-4D97-AF65-F5344CB8AC3E}">
        <p14:creationId xmlns:p14="http://schemas.microsoft.com/office/powerpoint/2010/main" val="3369260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64CCFD9-E225-4027-8A39-47BB1E8B305B}" type="slidenum">
              <a:rPr lang="en-US" altLang="zh-CN"/>
              <a:pPr>
                <a:defRPr/>
              </a:pPr>
              <a:t>‹#›</a:t>
            </a:fld>
            <a:endParaRPr lang="en-US" altLang="zh-CN"/>
          </a:p>
        </p:txBody>
      </p:sp>
    </p:spTree>
    <p:extLst>
      <p:ext uri="{BB962C8B-B14F-4D97-AF65-F5344CB8AC3E}">
        <p14:creationId xmlns:p14="http://schemas.microsoft.com/office/powerpoint/2010/main" val="2374659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extLst>
      <p:ext uri="{BB962C8B-B14F-4D97-AF65-F5344CB8AC3E}">
        <p14:creationId xmlns:p14="http://schemas.microsoft.com/office/powerpoint/2010/main" val="4209589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C04E8E55-4005-43B9-AF5B-63A4A6F5E9C4}" type="slidenum">
              <a:rPr lang="en-US" altLang="zh-CN"/>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extLst>
      <p:ext uri="{BB962C8B-B14F-4D97-AF65-F5344CB8AC3E}">
        <p14:creationId xmlns:p14="http://schemas.microsoft.com/office/powerpoint/2010/main" val="3170086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extLst>
      <p:ext uri="{BB962C8B-B14F-4D97-AF65-F5344CB8AC3E}">
        <p14:creationId xmlns:p14="http://schemas.microsoft.com/office/powerpoint/2010/main" val="1749021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extLst>
      <p:ext uri="{BB962C8B-B14F-4D97-AF65-F5344CB8AC3E}">
        <p14:creationId xmlns:p14="http://schemas.microsoft.com/office/powerpoint/2010/main" val="2559227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extLst>
      <p:ext uri="{BB962C8B-B14F-4D97-AF65-F5344CB8AC3E}">
        <p14:creationId xmlns:p14="http://schemas.microsoft.com/office/powerpoint/2010/main" val="39421388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extLst>
      <p:ext uri="{BB962C8B-B14F-4D97-AF65-F5344CB8AC3E}">
        <p14:creationId xmlns:p14="http://schemas.microsoft.com/office/powerpoint/2010/main" val="3620292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F4C598D-9B25-41F2-B008-9EA8DB91FF4C}" type="slidenum">
              <a:rPr lang="en-US" altLang="zh-CN"/>
              <a:pPr>
                <a:defRPr/>
              </a:pPr>
              <a:t>‹#›</a:t>
            </a:fld>
            <a:endParaRPr lang="en-US" altLang="zh-CN"/>
          </a:p>
        </p:txBody>
      </p:sp>
    </p:spTree>
    <p:extLst>
      <p:ext uri="{BB962C8B-B14F-4D97-AF65-F5344CB8AC3E}">
        <p14:creationId xmlns:p14="http://schemas.microsoft.com/office/powerpoint/2010/main" val="2187272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E10E28F-C52D-4A97-95D4-C0569AAA1EFD}" type="slidenum">
              <a:rPr lang="en-US" altLang="zh-CN"/>
              <a:pPr>
                <a:defRPr/>
              </a:pPr>
              <a:t>‹#›</a:t>
            </a:fld>
            <a:endParaRPr lang="en-US" altLang="zh-CN"/>
          </a:p>
        </p:txBody>
      </p:sp>
    </p:spTree>
    <p:extLst>
      <p:ext uri="{BB962C8B-B14F-4D97-AF65-F5344CB8AC3E}">
        <p14:creationId xmlns:p14="http://schemas.microsoft.com/office/powerpoint/2010/main" val="37267481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cSld name="自定义版式">
    <p:bg>
      <p:bgPr>
        <a:solidFill>
          <a:schemeClr val="bg1"/>
        </a:solidFill>
        <a:effectLst/>
      </p:bgPr>
    </p:bg>
    <p:spTree>
      <p:nvGrpSpPr>
        <p:cNvPr id="1" name=""/>
        <p:cNvGrpSpPr/>
        <p:nvPr/>
      </p:nvGrpSpPr>
      <p:grpSpPr>
        <a:xfrm>
          <a:off x="0" y="0"/>
          <a:ext cx="0" cy="0"/>
          <a:chOff x="0" y="0"/>
          <a:chExt cx="0" cy="0"/>
        </a:xfrm>
      </p:grpSpPr>
      <p:sp>
        <p:nvSpPr>
          <p:cNvPr id="46" name="文本框"/>
          <p:cNvSpPr>
            <a:spLocks noGrp="1"/>
          </p:cNvSpPr>
          <p:nvPr>
            <p:ph type="dt" idx="10"/>
          </p:nvPr>
        </p:nvSpPr>
        <p:spPr>
          <a:xfrm>
            <a:off x="457200" y="6356351"/>
            <a:ext cx="2133600" cy="365125"/>
          </a:xfrm>
          <a:prstGeom prst="rect">
            <a:avLst/>
          </a:prstGeom>
          <a:noFill/>
          <a:ln w="9525" cap="flat" cmpd="sng">
            <a:noFill/>
            <a:prstDash val="solid"/>
            <a:miter/>
          </a:ln>
        </p:spPr>
        <p:txBody>
          <a:bodyPr vert="horz" wrap="square" lIns="91440" tIns="45720" rIns="91440" bIns="45720" anchor="t" anchorCtr="0">
            <a:prstTxWarp prst="textNoShape">
              <a:avLst/>
            </a:prstTxWarp>
          </a:bodyPr>
          <a:lstStyle/>
          <a:p>
            <a:endParaRPr lang="zh-CN" altLang="en-US">
              <a:solidFill>
                <a:srgbClr val="898989"/>
              </a:solidFill>
              <a:cs typeface="Calibri" charset="0"/>
            </a:endParaRPr>
          </a:p>
        </p:txBody>
      </p:sp>
      <p:sp>
        <p:nvSpPr>
          <p:cNvPr id="47" name="文本框"/>
          <p:cNvSpPr>
            <a:spLocks noGrp="1"/>
          </p:cNvSpPr>
          <p:nvPr>
            <p:ph type="ftr"/>
          </p:nvPr>
        </p:nvSpPr>
        <p:spPr>
          <a:xfrm>
            <a:off x="3124200" y="6356351"/>
            <a:ext cx="2895600" cy="365125"/>
          </a:xfrm>
          <a:prstGeom prst="rect">
            <a:avLst/>
          </a:prstGeom>
          <a:noFill/>
          <a:ln w="9525" cap="flat" cmpd="sng">
            <a:noFill/>
            <a:prstDash val="solid"/>
            <a:miter/>
          </a:ln>
        </p:spPr>
        <p:txBody>
          <a:bodyPr vert="horz" wrap="square" lIns="91440" tIns="45720" rIns="91440" bIns="45720" anchor="t" anchorCtr="0">
            <a:prstTxWarp prst="textNoShape">
              <a:avLst/>
            </a:prstTxWarp>
          </a:bodyPr>
          <a:lstStyle/>
          <a:p>
            <a:endParaRPr lang="zh-CN" altLang="en-US">
              <a:solidFill>
                <a:srgbClr val="898989"/>
              </a:solidFill>
              <a:cs typeface="Calibri" charset="0"/>
            </a:endParaRPr>
          </a:p>
        </p:txBody>
      </p:sp>
      <p:sp>
        <p:nvSpPr>
          <p:cNvPr id="48" name="文本框"/>
          <p:cNvSpPr>
            <a:spLocks noGrp="1"/>
          </p:cNvSpPr>
          <p:nvPr>
            <p:ph type="sldNum"/>
          </p:nvPr>
        </p:nvSpPr>
        <p:spPr>
          <a:xfrm>
            <a:off x="6553200" y="6356351"/>
            <a:ext cx="2133600" cy="365125"/>
          </a:xfrm>
          <a:prstGeom prst="rect">
            <a:avLst/>
          </a:prstGeom>
          <a:noFill/>
          <a:ln w="9525" cap="flat" cmpd="sng">
            <a:noFill/>
            <a:prstDash val="solid"/>
            <a:miter/>
          </a:ln>
        </p:spPr>
        <p:txBody>
          <a:bodyPr vert="horz" wrap="square" lIns="91440" tIns="45720" rIns="91440" bIns="45720" anchor="t" anchorCtr="0">
            <a:prstTxWarp prst="textNoShape">
              <a:avLst/>
            </a:prstTxWarp>
          </a:bodyPr>
          <a:lstStyle/>
          <a:p>
            <a:fld id="{CAD2D6BD-DE1B-4B5F-8B41-2702339687B9}" type="slidenum">
              <a:rPr lang="en-US" altLang="zh-CN">
                <a:cs typeface="Calibri" charset="0"/>
              </a:rPr>
              <a:pPr/>
              <a:t>‹#›</a:t>
            </a:fld>
            <a:endParaRPr lang="zh-CN" altLang="en-US">
              <a:cs typeface="Calibri" charset="0"/>
            </a:endParaRPr>
          </a:p>
        </p:txBody>
      </p:sp>
    </p:spTree>
    <p:extLst>
      <p:ext uri="{BB962C8B-B14F-4D97-AF65-F5344CB8AC3E}">
        <p14:creationId xmlns:p14="http://schemas.microsoft.com/office/powerpoint/2010/main" val="233027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BB7E7009-F018-417B-A00B-621B4BA5E7A7}"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973742EE-A927-47F0-8C6F-13CEA9EFBA92}"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D64A89ED-2AB0-4A45-9A5F-8F7C8E84949C}"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AC42F39D-253D-47DE-8C96-79F70A04D70E}"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7AE90104-07A5-48B5-BEDE-05F658D4D210}"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p>
        </p:txBody>
      </p:sp>
      <p:sp>
        <p:nvSpPr>
          <p:cNvPr id="2051" name="文本占位符 2"/>
          <p:cNvSpPr>
            <a:spLocks noGrp="1"/>
          </p:cNvSpPr>
          <p:nvPr>
            <p:ph type="body" idx="1"/>
          </p:nvPr>
        </p:nvSpPr>
        <p:spPr bwMode="auto">
          <a:xfrm>
            <a:off x="457200" y="1600202"/>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anose="020B0604020202020204" pitchFamily="34" charset="0"/>
                <a:ea typeface="宋体" panose="02010600030101010101" pitchFamily="2" charset="-122"/>
              </a:defRPr>
            </a:lvl1pPr>
          </a:lstStyle>
          <a:p>
            <a:pPr>
              <a:defRPr/>
            </a:pPr>
            <a:endParaRPr lang="en-US" altLang="zh-CN"/>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lstStyle>
            <a:lvl1pPr algn="r" eaLnBrk="1" hangingPunct="1">
              <a:defRPr sz="1200" smtClean="0">
                <a:solidFill>
                  <a:srgbClr val="898989"/>
                </a:solidFill>
              </a:defRPr>
            </a:lvl1pPr>
          </a:lstStyle>
          <a:p>
            <a:pPr>
              <a:defRPr/>
            </a:pPr>
            <a:fld id="{54C4A90C-E326-4071-A758-2EBBA93615F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85000"/>
            <a:alpha val="1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8CC2350-C248-48B0-8DB9-B909BF5C6F2C}" type="datetime1">
              <a:rPr lang="zh-CN" altLang="en-US" smtClean="0">
                <a:solidFill>
                  <a:prstClr val="black">
                    <a:tint val="75000"/>
                  </a:prstClr>
                </a:solidFill>
                <a:latin typeface="Calibri" panose="020F0502020204030204"/>
                <a:ea typeface="宋体" panose="02010600030101010101" pitchFamily="2" charset="-122"/>
              </a:rPr>
              <a:pPr eaLnBrk="1" fontAlgn="auto" hangingPunct="1">
                <a:spcBef>
                  <a:spcPts val="0"/>
                </a:spcBef>
                <a:spcAft>
                  <a:spcPts val="0"/>
                </a:spcAft>
              </a:pPr>
              <a:t>2019/10/16</a:t>
            </a:fld>
            <a:endParaRPr lang="zh-CN" altLang="en-US">
              <a:solidFill>
                <a:prstClr val="black">
                  <a:tint val="75000"/>
                </a:prstClr>
              </a:solidFill>
              <a:latin typeface="Calibri" panose="020F0502020204030204"/>
              <a:ea typeface="宋体" panose="02010600030101010101" pitchFamily="2" charset="-122"/>
            </a:endParaRPr>
          </a:p>
        </p:txBody>
      </p:sp>
      <p:sp>
        <p:nvSpPr>
          <p:cNvPr id="5" name="页脚占位符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zh-CN" altLang="en-US">
              <a:solidFill>
                <a:prstClr val="black">
                  <a:tint val="75000"/>
                </a:prstClr>
              </a:solidFill>
              <a:latin typeface="Calibri" panose="020F0502020204030204"/>
              <a:ea typeface="宋体" panose="02010600030101010101" pitchFamily="2" charset="-122"/>
            </a:endParaRPr>
          </a:p>
        </p:txBody>
      </p:sp>
      <p:sp>
        <p:nvSpPr>
          <p:cNvPr id="6" name="灯片编号占位符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473069F2-1BFE-4A2E-B6D1-533E36529D23}" type="slidenum">
              <a:rPr lang="zh-CN" altLang="en-US" smtClean="0">
                <a:solidFill>
                  <a:prstClr val="black">
                    <a:tint val="75000"/>
                  </a:prstClr>
                </a:solidFill>
                <a:latin typeface="Calibri" panose="020F0502020204030204"/>
                <a:ea typeface="宋体" panose="02010600030101010101" pitchFamily="2" charset="-122"/>
              </a:rPr>
              <a:pPr eaLnBrk="1" fontAlgn="auto" hangingPunct="1">
                <a:spcBef>
                  <a:spcPts val="0"/>
                </a:spcBef>
                <a:spcAft>
                  <a:spcPts val="0"/>
                </a:spcAft>
              </a:pPr>
              <a:t>‹#›</a:t>
            </a:fld>
            <a:endParaRPr lang="zh-CN" altLang="en-US">
              <a:solidFill>
                <a:prstClr val="black">
                  <a:tint val="75000"/>
                </a:prstClr>
              </a:solidFill>
              <a:latin typeface="Calibri" panose="020F0502020204030204"/>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未标题-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609600" y="838200"/>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148" name="Rectangle 4"/>
          <p:cNvSpPr>
            <a:spLocks noGrp="1" noChangeArrowheads="1"/>
          </p:cNvSpPr>
          <p:nvPr>
            <p:ph type="body" idx="1"/>
          </p:nvPr>
        </p:nvSpPr>
        <p:spPr bwMode="auto">
          <a:xfrm>
            <a:off x="609600" y="1447800"/>
            <a:ext cx="81391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97286" name="Rectangle 6"/>
          <p:cNvSpPr>
            <a:spLocks noChangeArrowheads="1"/>
          </p:cNvSpPr>
          <p:nvPr/>
        </p:nvSpPr>
        <p:spPr bwMode="auto">
          <a:xfrm>
            <a:off x="323850" y="6524625"/>
            <a:ext cx="3954463" cy="433388"/>
          </a:xfrm>
          <a:prstGeom prst="rect">
            <a:avLst/>
          </a:prstGeom>
          <a:noFill/>
          <a:ln w="9525">
            <a:noFill/>
            <a:miter lim="800000"/>
            <a:headEnd/>
            <a:tailEnd/>
          </a:ln>
          <a:effectLst/>
        </p:spPr>
        <p:txBody>
          <a:bodyPr/>
          <a:lstStyle/>
          <a:p>
            <a:pPr>
              <a:defRPr/>
            </a:pPr>
            <a:endParaRPr lang="zh-CN" altLang="en-US" sz="1600" b="1">
              <a:solidFill>
                <a:srgbClr val="C3BF0D"/>
              </a:solidFill>
              <a:latin typeface="Arial" charset="0"/>
              <a:ea typeface="方正舒体" pitchFamily="2" charset="-122"/>
            </a:endParaRPr>
          </a:p>
        </p:txBody>
      </p:sp>
    </p:spTree>
    <p:extLst>
      <p:ext uri="{BB962C8B-B14F-4D97-AF65-F5344CB8AC3E}">
        <p14:creationId xmlns:p14="http://schemas.microsoft.com/office/powerpoint/2010/main" val="554984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ransition>
    <p:fade/>
  </p:transition>
  <p:timing>
    <p:tnLst>
      <p:par>
        <p:cTn id="1" dur="indefinite" restart="never" nodeType="tmRoot"/>
      </p:par>
    </p:tnLst>
  </p:timing>
  <p:txStyles>
    <p:titleStyle>
      <a:lvl1pPr algn="l" rtl="0" eaLnBrk="0" fontAlgn="base" hangingPunct="0">
        <a:spcBef>
          <a:spcPct val="0"/>
        </a:spcBef>
        <a:spcAft>
          <a:spcPct val="0"/>
        </a:spcAft>
        <a:defRPr sz="2200" b="1">
          <a:solidFill>
            <a:srgbClr val="4D5E68"/>
          </a:solidFill>
          <a:latin typeface="+mj-lt"/>
          <a:ea typeface="+mj-ea"/>
          <a:cs typeface="+mj-cs"/>
        </a:defRPr>
      </a:lvl1pPr>
      <a:lvl2pPr algn="l" rtl="0" eaLnBrk="0" fontAlgn="base" hangingPunct="0">
        <a:spcBef>
          <a:spcPct val="0"/>
        </a:spcBef>
        <a:spcAft>
          <a:spcPct val="0"/>
        </a:spcAft>
        <a:defRPr sz="2200" b="1">
          <a:solidFill>
            <a:srgbClr val="4D5E68"/>
          </a:solidFill>
          <a:latin typeface="Arial" charset="0"/>
          <a:ea typeface="黑体" pitchFamily="2" charset="-122"/>
        </a:defRPr>
      </a:lvl2pPr>
      <a:lvl3pPr algn="l" rtl="0" eaLnBrk="0" fontAlgn="base" hangingPunct="0">
        <a:spcBef>
          <a:spcPct val="0"/>
        </a:spcBef>
        <a:spcAft>
          <a:spcPct val="0"/>
        </a:spcAft>
        <a:defRPr sz="2200" b="1">
          <a:solidFill>
            <a:srgbClr val="4D5E68"/>
          </a:solidFill>
          <a:latin typeface="Arial" charset="0"/>
          <a:ea typeface="黑体" pitchFamily="2" charset="-122"/>
        </a:defRPr>
      </a:lvl3pPr>
      <a:lvl4pPr algn="l" rtl="0" eaLnBrk="0" fontAlgn="base" hangingPunct="0">
        <a:spcBef>
          <a:spcPct val="0"/>
        </a:spcBef>
        <a:spcAft>
          <a:spcPct val="0"/>
        </a:spcAft>
        <a:defRPr sz="2200" b="1">
          <a:solidFill>
            <a:srgbClr val="4D5E68"/>
          </a:solidFill>
          <a:latin typeface="Arial" charset="0"/>
          <a:ea typeface="黑体" pitchFamily="2" charset="-122"/>
        </a:defRPr>
      </a:lvl4pPr>
      <a:lvl5pPr algn="l" rtl="0" eaLnBrk="0" fontAlgn="base" hangingPunct="0">
        <a:spcBef>
          <a:spcPct val="0"/>
        </a:spcBef>
        <a:spcAft>
          <a:spcPct val="0"/>
        </a:spcAft>
        <a:defRPr sz="2200" b="1">
          <a:solidFill>
            <a:srgbClr val="4D5E68"/>
          </a:solidFill>
          <a:latin typeface="Arial" charset="0"/>
          <a:ea typeface="黑体" pitchFamily="2" charset="-122"/>
        </a:defRPr>
      </a:lvl5pPr>
      <a:lvl6pPr marL="457200" algn="l" rtl="0" fontAlgn="base">
        <a:spcBef>
          <a:spcPct val="0"/>
        </a:spcBef>
        <a:spcAft>
          <a:spcPct val="0"/>
        </a:spcAft>
        <a:defRPr sz="2200" b="1">
          <a:solidFill>
            <a:srgbClr val="4D5E68"/>
          </a:solidFill>
          <a:latin typeface="Arial" charset="0"/>
          <a:ea typeface="黑体" pitchFamily="2" charset="-122"/>
        </a:defRPr>
      </a:lvl6pPr>
      <a:lvl7pPr marL="914400" algn="l" rtl="0" fontAlgn="base">
        <a:spcBef>
          <a:spcPct val="0"/>
        </a:spcBef>
        <a:spcAft>
          <a:spcPct val="0"/>
        </a:spcAft>
        <a:defRPr sz="2200" b="1">
          <a:solidFill>
            <a:srgbClr val="4D5E68"/>
          </a:solidFill>
          <a:latin typeface="Arial" charset="0"/>
          <a:ea typeface="黑体" pitchFamily="2" charset="-122"/>
        </a:defRPr>
      </a:lvl7pPr>
      <a:lvl8pPr marL="1371600" algn="l" rtl="0" fontAlgn="base">
        <a:spcBef>
          <a:spcPct val="0"/>
        </a:spcBef>
        <a:spcAft>
          <a:spcPct val="0"/>
        </a:spcAft>
        <a:defRPr sz="2200" b="1">
          <a:solidFill>
            <a:srgbClr val="4D5E68"/>
          </a:solidFill>
          <a:latin typeface="Arial" charset="0"/>
          <a:ea typeface="黑体" pitchFamily="2" charset="-122"/>
        </a:defRPr>
      </a:lvl8pPr>
      <a:lvl9pPr marL="1828800" algn="l" rtl="0" fontAlgn="base">
        <a:spcBef>
          <a:spcPct val="0"/>
        </a:spcBef>
        <a:spcAft>
          <a:spcPct val="0"/>
        </a:spcAft>
        <a:defRPr sz="2200" b="1">
          <a:solidFill>
            <a:srgbClr val="4D5E68"/>
          </a:solidFill>
          <a:latin typeface="Arial" charset="0"/>
          <a:ea typeface="黑体" pitchFamily="2" charset="-122"/>
        </a:defRPr>
      </a:lvl9pPr>
    </p:titleStyle>
    <p:body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fontAlgn="base">
        <a:spcBef>
          <a:spcPct val="20000"/>
        </a:spcBef>
        <a:spcAft>
          <a:spcPct val="0"/>
        </a:spcAft>
        <a:buChar char="»"/>
        <a:defRPr b="1">
          <a:solidFill>
            <a:srgbClr val="4D5E68"/>
          </a:solidFill>
          <a:latin typeface="+mn-lt"/>
          <a:ea typeface="+mn-ea"/>
        </a:defRPr>
      </a:lvl6pPr>
      <a:lvl7pPr marL="2971800" indent="-228600" algn="l" rtl="0" fontAlgn="base">
        <a:spcBef>
          <a:spcPct val="20000"/>
        </a:spcBef>
        <a:spcAft>
          <a:spcPct val="0"/>
        </a:spcAft>
        <a:buChar char="»"/>
        <a:defRPr b="1">
          <a:solidFill>
            <a:srgbClr val="4D5E68"/>
          </a:solidFill>
          <a:latin typeface="+mn-lt"/>
          <a:ea typeface="+mn-ea"/>
        </a:defRPr>
      </a:lvl7pPr>
      <a:lvl8pPr marL="3429000" indent="-228600" algn="l" rtl="0" fontAlgn="base">
        <a:spcBef>
          <a:spcPct val="20000"/>
        </a:spcBef>
        <a:spcAft>
          <a:spcPct val="0"/>
        </a:spcAft>
        <a:buChar char="»"/>
        <a:defRPr b="1">
          <a:solidFill>
            <a:srgbClr val="4D5E68"/>
          </a:solidFill>
          <a:latin typeface="+mn-lt"/>
          <a:ea typeface="+mn-ea"/>
        </a:defRPr>
      </a:lvl8pPr>
      <a:lvl9pPr marL="3886200" indent="-228600" algn="l" rtl="0" fontAlgn="base">
        <a:spcBef>
          <a:spcPct val="20000"/>
        </a:spcBef>
        <a:spcAft>
          <a:spcPct val="0"/>
        </a:spcAft>
        <a:buChar char="»"/>
        <a:defRPr b="1">
          <a:solidFill>
            <a:srgbClr val="4D5E68"/>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ea typeface="宋体" pitchFamily="2" charset="-122"/>
              </a:defRPr>
            </a:lvl1pPr>
          </a:lstStyle>
          <a:p>
            <a:pPr>
              <a:defRPr/>
            </a:pPr>
            <a:endParaRPr lang="en-US" altLang="zh-CN">
              <a:solidFill>
                <a:prstClr val="black">
                  <a:tint val="75000"/>
                </a:prstClr>
              </a:solidFill>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ea typeface="宋体" pitchFamily="2" charset="-122"/>
              </a:defRPr>
            </a:lvl1pPr>
          </a:lstStyle>
          <a:p>
            <a:pPr>
              <a:defRPr/>
            </a:pPr>
            <a:endParaRPr lang="en-US" altLang="zh-CN">
              <a:solidFill>
                <a:prstClr val="black">
                  <a:tint val="75000"/>
                </a:prstClr>
              </a:solidFill>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54C4A90C-E326-4071-A758-2EBBA93615FA}" type="slidenum">
              <a:rPr lang="en-US" altLang="zh-CN"/>
              <a:pPr>
                <a:defRPr/>
              </a:pPr>
              <a:t>‹#›</a:t>
            </a:fld>
            <a:endParaRPr lang="en-US" altLang="zh-CN"/>
          </a:p>
        </p:txBody>
      </p:sp>
    </p:spTree>
    <p:extLst>
      <p:ext uri="{BB962C8B-B14F-4D97-AF65-F5344CB8AC3E}">
        <p14:creationId xmlns:p14="http://schemas.microsoft.com/office/powerpoint/2010/main" val="27466444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tiff"/><Relationship Id="rId5" Type="http://schemas.openxmlformats.org/officeDocument/2006/relationships/image" Target="../media/image19.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jpe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6.png"/><Relationship Id="rId16" Type="http://schemas.openxmlformats.org/officeDocument/2006/relationships/image" Target="../media/image41.jpe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2.emf"/><Relationship Id="rId11" Type="http://schemas.openxmlformats.org/officeDocument/2006/relationships/image" Target="../media/image57.png"/><Relationship Id="rId5" Type="http://schemas.openxmlformats.org/officeDocument/2006/relationships/image" Target="../media/image51.emf"/><Relationship Id="rId10" Type="http://schemas.openxmlformats.org/officeDocument/2006/relationships/image" Target="../media/image56.png"/><Relationship Id="rId4" Type="http://schemas.openxmlformats.org/officeDocument/2006/relationships/image" Target="../media/image50.emf"/><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26" Type="http://schemas.openxmlformats.org/officeDocument/2006/relationships/image" Target="../media/image86.png"/><Relationship Id="rId3" Type="http://schemas.openxmlformats.org/officeDocument/2006/relationships/image" Target="../media/image63.jpe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6.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jpe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jpeg"/><Relationship Id="rId14" Type="http://schemas.openxmlformats.org/officeDocument/2006/relationships/image" Target="../media/image74.png"/><Relationship Id="rId22" Type="http://schemas.openxmlformats.org/officeDocument/2006/relationships/image" Target="../media/image82.jpeg"/><Relationship Id="rId27"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E:\photo\2：20170215-20171230\张玮\201708精选\航拍-201708.jpg"/>
          <p:cNvPicPr>
            <a:picLocks noChangeAspect="1" noChangeArrowheads="1"/>
          </p:cNvPicPr>
          <p:nvPr/>
        </p:nvPicPr>
        <p:blipFill>
          <a:blip r:embed="rId3" cstate="screen"/>
          <a:srcRect/>
          <a:stretch>
            <a:fillRect/>
          </a:stretch>
        </p:blipFill>
        <p:spPr bwMode="auto">
          <a:xfrm>
            <a:off x="0" y="-24"/>
            <a:ext cx="9144000" cy="2708944"/>
          </a:xfrm>
          <a:prstGeom prst="rect">
            <a:avLst/>
          </a:prstGeom>
          <a:noFill/>
          <a:ln w="9525">
            <a:noFill/>
            <a:miter lim="800000"/>
            <a:headEnd/>
            <a:tailEnd/>
          </a:ln>
        </p:spPr>
      </p:pic>
      <p:sp>
        <p:nvSpPr>
          <p:cNvPr id="6" name="标题 1"/>
          <p:cNvSpPr>
            <a:spLocks noGrp="1"/>
          </p:cNvSpPr>
          <p:nvPr>
            <p:ph type="ctrTitle"/>
          </p:nvPr>
        </p:nvSpPr>
        <p:spPr>
          <a:xfrm>
            <a:off x="142844" y="3111103"/>
            <a:ext cx="8858250" cy="1470025"/>
          </a:xfrm>
        </p:spPr>
        <p:txBody>
          <a:bodyPr/>
          <a:lstStyle/>
          <a:p>
            <a:pPr eaLnBrk="1" hangingPunct="1">
              <a:lnSpc>
                <a:spcPct val="120000"/>
              </a:lnSpc>
              <a:spcBef>
                <a:spcPts val="3000"/>
              </a:spcBef>
              <a:defRPr/>
            </a:pPr>
            <a:r>
              <a:rPr lang="en-US" altLang="zh-CN" sz="4800" b="1" dirty="0">
                <a:solidFill>
                  <a:srgbClr val="0070C0"/>
                </a:solidFill>
                <a:latin typeface="微软雅黑" panose="020B0503020204020204" pitchFamily="34" charset="-122"/>
                <a:ea typeface="微软雅黑" panose="020B0503020204020204" pitchFamily="34" charset="-122"/>
                <a:cs typeface="+mn-cs"/>
              </a:rPr>
              <a:t/>
            </a:r>
            <a:br>
              <a:rPr lang="en-US" altLang="zh-CN" sz="4800" b="1" dirty="0">
                <a:solidFill>
                  <a:srgbClr val="0070C0"/>
                </a:solidFill>
                <a:latin typeface="微软雅黑" panose="020B0503020204020204" pitchFamily="34" charset="-122"/>
                <a:ea typeface="微软雅黑" panose="020B0503020204020204" pitchFamily="34" charset="-122"/>
                <a:cs typeface="+mn-cs"/>
              </a:rPr>
            </a:br>
            <a:r>
              <a:rPr lang="en-US" altLang="zh-CN"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lang="zh-CN" altLang="en-US" sz="50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76" name="矩形 1"/>
          <p:cNvSpPr>
            <a:spLocks noChangeArrowheads="1"/>
          </p:cNvSpPr>
          <p:nvPr/>
        </p:nvSpPr>
        <p:spPr bwMode="auto">
          <a:xfrm>
            <a:off x="3347865" y="5661248"/>
            <a:ext cx="2480166" cy="907941"/>
          </a:xfrm>
          <a:prstGeom prst="rect">
            <a:avLst/>
          </a:prstGeom>
          <a:noFill/>
          <a:ln w="9525">
            <a:noFill/>
            <a:miter lim="800000"/>
          </a:ln>
        </p:spPr>
        <p:txBody>
          <a:bodyPr wrap="none">
            <a:spAutoFit/>
          </a:bodyPr>
          <a:lstStyle/>
          <a:p>
            <a:pPr algn="ctr" eaLnBrk="1" hangingPunct="1">
              <a:spcBef>
                <a:spcPts val="600"/>
              </a:spcBef>
            </a:pPr>
            <a:r>
              <a:rPr lang="zh-CN" altLang="en-US" sz="2400" b="1" dirty="0" smtClean="0">
                <a:ea typeface="微软雅黑" panose="020B0503020204020204" pitchFamily="34" charset="-122"/>
                <a:cs typeface="Arial" panose="020B0604020202020204" pitchFamily="34" charset="0"/>
              </a:rPr>
              <a:t>陈元柏</a:t>
            </a:r>
            <a:endParaRPr lang="en-US" altLang="zh-CN" sz="2400" b="1" dirty="0" smtClean="0">
              <a:ea typeface="微软雅黑" panose="020B0503020204020204" pitchFamily="34" charset="-122"/>
              <a:cs typeface="Arial" panose="020B0604020202020204" pitchFamily="34" charset="0"/>
            </a:endParaRPr>
          </a:p>
          <a:p>
            <a:pPr algn="ctr" eaLnBrk="1" hangingPunct="1">
              <a:spcBef>
                <a:spcPts val="600"/>
              </a:spcBef>
            </a:pPr>
            <a:r>
              <a:rPr lang="en-US" altLang="zh-CN" sz="2400" b="1" dirty="0" smtClean="0">
                <a:ea typeface="微软雅黑" panose="020B0503020204020204" pitchFamily="34" charset="-122"/>
                <a:cs typeface="Arial" panose="020B0604020202020204" pitchFamily="34" charset="0"/>
              </a:rPr>
              <a:t>2019</a:t>
            </a:r>
            <a:r>
              <a:rPr lang="zh-CN" altLang="en-US" sz="2400" b="1" dirty="0" smtClean="0">
                <a:ea typeface="微软雅黑" panose="020B0503020204020204" pitchFamily="34" charset="-122"/>
                <a:cs typeface="Arial" panose="020B0604020202020204" pitchFamily="34" charset="0"/>
              </a:rPr>
              <a:t>年</a:t>
            </a:r>
            <a:r>
              <a:rPr lang="en-US" altLang="zh-CN" sz="2400" b="1" dirty="0" smtClean="0">
                <a:ea typeface="微软雅黑" panose="020B0503020204020204" pitchFamily="34" charset="-122"/>
                <a:cs typeface="Arial" panose="020B0604020202020204" pitchFamily="34" charset="0"/>
              </a:rPr>
              <a:t>10</a:t>
            </a:r>
            <a:r>
              <a:rPr lang="zh-CN" altLang="en-US" sz="2400" b="1" dirty="0" smtClean="0">
                <a:ea typeface="微软雅黑" panose="020B0503020204020204" pitchFamily="34" charset="-122"/>
                <a:cs typeface="Arial" panose="020B0604020202020204" pitchFamily="34" charset="0"/>
              </a:rPr>
              <a:t>月</a:t>
            </a:r>
            <a:r>
              <a:rPr lang="en-US" altLang="zh-CN" sz="2400" b="1" dirty="0">
                <a:ea typeface="微软雅黑" panose="020B0503020204020204" pitchFamily="34" charset="-122"/>
                <a:cs typeface="Arial" panose="020B0604020202020204" pitchFamily="34" charset="0"/>
              </a:rPr>
              <a:t>17</a:t>
            </a:r>
            <a:r>
              <a:rPr lang="zh-CN" altLang="en-US" sz="2400" b="1" dirty="0">
                <a:ea typeface="微软雅黑" panose="020B0503020204020204" pitchFamily="34" charset="-122"/>
                <a:cs typeface="Arial" panose="020B0604020202020204" pitchFamily="34" charset="0"/>
              </a:rPr>
              <a:t>日</a:t>
            </a:r>
            <a:endParaRPr lang="en-US" altLang="zh-CN" sz="2400" b="1" dirty="0">
              <a:ea typeface="微软雅黑" panose="020B0503020204020204" pitchFamily="34" charset="-122"/>
              <a:cs typeface="Arial" panose="020B0604020202020204" pitchFamily="34" charset="0"/>
            </a:endParaRPr>
          </a:p>
        </p:txBody>
      </p:sp>
      <p:pic>
        <p:nvPicPr>
          <p:cNvPr id="7" name="Picture 5" descr="I:\工作\照片\效果图 logo等\CSNSlogo.png"/>
          <p:cNvPicPr>
            <a:picLocks noChangeAspect="1" noChangeArrowheads="1"/>
          </p:cNvPicPr>
          <p:nvPr/>
        </p:nvPicPr>
        <p:blipFill>
          <a:blip r:embed="rId4" cstate="screen">
            <a:duotone>
              <a:schemeClr val="accent1">
                <a:shade val="45000"/>
                <a:satMod val="135000"/>
              </a:schemeClr>
              <a:prstClr val="white"/>
            </a:duotone>
          </a:blip>
          <a:srcRect/>
          <a:stretch>
            <a:fillRect/>
          </a:stretch>
        </p:blipFill>
        <p:spPr bwMode="auto">
          <a:xfrm>
            <a:off x="7786710" y="71414"/>
            <a:ext cx="1009060" cy="571504"/>
          </a:xfrm>
          <a:prstGeom prst="rect">
            <a:avLst/>
          </a:prstGeom>
          <a:noFill/>
        </p:spPr>
      </p:pic>
      <p:sp>
        <p:nvSpPr>
          <p:cNvPr id="10" name="矩形 1"/>
          <p:cNvSpPr>
            <a:spLocks noChangeArrowheads="1"/>
          </p:cNvSpPr>
          <p:nvPr/>
        </p:nvSpPr>
        <p:spPr bwMode="auto">
          <a:xfrm>
            <a:off x="2339752" y="2996952"/>
            <a:ext cx="4673074" cy="1708160"/>
          </a:xfrm>
          <a:prstGeom prst="rect">
            <a:avLst/>
          </a:prstGeom>
          <a:noFill/>
          <a:ln w="9525">
            <a:noFill/>
            <a:miter lim="800000"/>
          </a:ln>
        </p:spPr>
        <p:txBody>
          <a:bodyPr wrap="none">
            <a:spAutoFit/>
          </a:bodyPr>
          <a:lstStyle/>
          <a:p>
            <a:pPr algn="ctr" eaLnBrk="1" hangingPunct="1">
              <a:spcBef>
                <a:spcPts val="600"/>
              </a:spcBef>
            </a:pPr>
            <a:r>
              <a:rPr lang="zh-CN" altLang="en-US" sz="5000" b="1" dirty="0">
                <a:solidFill>
                  <a:schemeClr val="tx2"/>
                </a:solidFill>
                <a:ea typeface="微软雅黑" panose="020B0503020204020204" pitchFamily="34" charset="-122"/>
                <a:cs typeface="Arial" panose="020B0604020202020204" pitchFamily="34" charset="0"/>
              </a:rPr>
              <a:t>中国散裂</a:t>
            </a:r>
            <a:r>
              <a:rPr lang="zh-CN" altLang="en-US" sz="5000" b="1" dirty="0" smtClean="0">
                <a:solidFill>
                  <a:schemeClr val="tx2"/>
                </a:solidFill>
                <a:ea typeface="微软雅黑" panose="020B0503020204020204" pitchFamily="34" charset="-122"/>
                <a:cs typeface="Arial" panose="020B0604020202020204" pitchFamily="34" charset="0"/>
              </a:rPr>
              <a:t>中子源</a:t>
            </a:r>
            <a:endParaRPr lang="en-US" altLang="zh-CN" sz="5000" b="1" dirty="0" smtClean="0">
              <a:solidFill>
                <a:schemeClr val="tx2"/>
              </a:solidFill>
              <a:ea typeface="微软雅黑" panose="020B0503020204020204" pitchFamily="34" charset="-122"/>
              <a:cs typeface="Arial" panose="020B0604020202020204" pitchFamily="34" charset="0"/>
            </a:endParaRPr>
          </a:p>
          <a:p>
            <a:pPr algn="ctr" eaLnBrk="1" hangingPunct="1">
              <a:spcBef>
                <a:spcPts val="600"/>
              </a:spcBef>
            </a:pPr>
            <a:r>
              <a:rPr lang="zh-CN" altLang="en-US" sz="5000" b="1" dirty="0" smtClean="0">
                <a:solidFill>
                  <a:schemeClr val="tx2"/>
                </a:solidFill>
                <a:ea typeface="微软雅黑" panose="020B0503020204020204" pitchFamily="34" charset="-122"/>
                <a:cs typeface="Arial" panose="020B0604020202020204" pitchFamily="34" charset="0"/>
              </a:rPr>
              <a:t>介绍</a:t>
            </a:r>
            <a:endParaRPr lang="en-US" altLang="zh-CN" sz="5000" b="1" dirty="0">
              <a:solidFill>
                <a:schemeClr val="tx2"/>
              </a:solidFill>
              <a:ea typeface="微软雅黑" panose="020B0503020204020204" pitchFamily="34" charset="-122"/>
              <a:cs typeface="Arial" panose="020B0604020202020204" pitchFamily="34" charset="0"/>
            </a:endParaRPr>
          </a:p>
        </p:txBody>
      </p:sp>
      <p:cxnSp>
        <p:nvCxnSpPr>
          <p:cNvPr id="12" name="直接连接符 11"/>
          <p:cNvCxnSpPr/>
          <p:nvPr/>
        </p:nvCxnSpPr>
        <p:spPr>
          <a:xfrm>
            <a:off x="785786" y="5314741"/>
            <a:ext cx="7715304" cy="0"/>
          </a:xfrm>
          <a:prstGeom prst="line">
            <a:avLst/>
          </a:prstGeom>
          <a:noFill/>
          <a:ln w="28575" cap="flat" cmpd="sng" algn="ctr">
            <a:solidFill>
              <a:srgbClr val="F6960A"/>
            </a:solidFill>
            <a:prstDash val="solid"/>
            <a:headEnd type="oval" w="med" len="med"/>
            <a:tailEnd type="oval" w="lg" len="lg"/>
          </a:ln>
          <a:effectLst/>
        </p:spPr>
      </p:cxnSp>
    </p:spTree>
  </p:cSld>
  <p:clrMapOvr>
    <a:masterClrMapping/>
  </p:clrMapOvr>
  <p:transition advTm="1468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10</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225651"/>
            <a:ext cx="184731" cy="307777"/>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225651"/>
            <a:ext cx="184731" cy="307777"/>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6" name="矩形 15"/>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79646">
                  <a:lumMod val="60000"/>
                  <a:lumOff val="40000"/>
                </a:srgbClr>
              </a:solidFill>
            </a:endParaRPr>
          </a:p>
        </p:txBody>
      </p:sp>
      <p:sp>
        <p:nvSpPr>
          <p:cNvPr id="10" name="Rectangle 3"/>
          <p:cNvSpPr txBox="1">
            <a:spLocks noChangeArrowheads="1"/>
          </p:cNvSpPr>
          <p:nvPr/>
        </p:nvSpPr>
        <p:spPr bwMode="auto">
          <a:xfrm>
            <a:off x="184730" y="836712"/>
            <a:ext cx="8780707" cy="792088"/>
          </a:xfrm>
          <a:prstGeom prst="rect">
            <a:avLst/>
          </a:prstGeom>
          <a:noFill/>
          <a:ln w="9525">
            <a:noFill/>
            <a:miter lim="800000"/>
            <a:headEnd/>
            <a:tailEnd/>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lgn="just" eaLnBrk="1" hangingPunct="1">
              <a:lnSpc>
                <a:spcPct val="110000"/>
              </a:lnSpc>
              <a:spcBef>
                <a:spcPts val="0"/>
              </a:spcBef>
              <a:spcAft>
                <a:spcPts val="600"/>
              </a:spcAft>
              <a:buClr>
                <a:srgbClr val="000000"/>
              </a:buClr>
              <a:defRPr/>
            </a:pPr>
            <a:r>
              <a:rPr lang="zh-CN" altLang="en-US" sz="2200" b="1" dirty="0">
                <a:solidFill>
                  <a:prstClr val="black"/>
                </a:solidFill>
                <a:latin typeface="黑体" pitchFamily="49" charset="-122"/>
                <a:ea typeface="黑体" pitchFamily="49" charset="-122"/>
              </a:rPr>
              <a:t>当前中国</a:t>
            </a:r>
            <a:r>
              <a:rPr lang="zh-CN" altLang="en-US" sz="2200" b="1" dirty="0" smtClean="0">
                <a:solidFill>
                  <a:prstClr val="black"/>
                </a:solidFill>
                <a:latin typeface="黑体" pitchFamily="49" charset="-122"/>
                <a:ea typeface="黑体" pitchFamily="49" charset="-122"/>
              </a:rPr>
              <a:t>唯一的宽谱中子实验装置，国际上流强最高的白光中子实验终端（距靶相同距离），研究领域：</a:t>
            </a:r>
            <a:endParaRPr lang="en-US" altLang="zh-CN" sz="2200" b="1" dirty="0" smtClean="0">
              <a:solidFill>
                <a:prstClr val="black"/>
              </a:solidFill>
              <a:latin typeface="黑体" pitchFamily="49" charset="-122"/>
              <a:ea typeface="黑体" pitchFamily="49" charset="-122"/>
            </a:endParaRPr>
          </a:p>
          <a:p>
            <a:pPr algn="just" eaLnBrk="1" hangingPunct="1">
              <a:lnSpc>
                <a:spcPct val="110000"/>
              </a:lnSpc>
              <a:spcBef>
                <a:spcPts val="0"/>
              </a:spcBef>
              <a:spcAft>
                <a:spcPts val="600"/>
              </a:spcAft>
              <a:buClr>
                <a:srgbClr val="000000"/>
              </a:buClr>
              <a:defRPr/>
            </a:pPr>
            <a:endParaRPr lang="en-US" altLang="zh-CN" sz="2000" b="1" dirty="0" smtClean="0">
              <a:solidFill>
                <a:prstClr val="black"/>
              </a:solidFill>
            </a:endParaRPr>
          </a:p>
          <a:p>
            <a:pPr algn="just" eaLnBrk="1" hangingPunct="1">
              <a:lnSpc>
                <a:spcPct val="110000"/>
              </a:lnSpc>
              <a:spcBef>
                <a:spcPts val="0"/>
              </a:spcBef>
              <a:spcAft>
                <a:spcPts val="0"/>
              </a:spcAft>
              <a:buClr>
                <a:srgbClr val="000000"/>
              </a:buClr>
              <a:defRPr/>
            </a:pPr>
            <a:endParaRPr lang="en-US" altLang="zh-CN" sz="1800" b="1" dirty="0" smtClean="0">
              <a:solidFill>
                <a:prstClr val="black"/>
              </a:solidFill>
              <a:latin typeface="Times New Roman" pitchFamily="18" charset="0"/>
              <a:cs typeface="Times New Roman" pitchFamily="18" charset="0"/>
            </a:endParaRPr>
          </a:p>
          <a:p>
            <a:pPr algn="just" eaLnBrk="1" hangingPunct="1">
              <a:lnSpc>
                <a:spcPct val="120000"/>
              </a:lnSpc>
              <a:spcAft>
                <a:spcPts val="600"/>
              </a:spcAft>
              <a:buClr>
                <a:srgbClr val="000000"/>
              </a:buClr>
              <a:defRPr/>
            </a:pPr>
            <a:endParaRPr lang="zh-CN" altLang="en-US" sz="1800" b="1" dirty="0" smtClean="0">
              <a:solidFill>
                <a:prstClr val="black"/>
              </a:solidFill>
              <a:latin typeface="Times New Roman" pitchFamily="18" charset="0"/>
              <a:cs typeface="Times New Roman" pitchFamily="18" charset="0"/>
            </a:endParaRPr>
          </a:p>
        </p:txBody>
      </p:sp>
      <p:pic>
        <p:nvPicPr>
          <p:cNvPr id="15"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956377" y="86440"/>
            <a:ext cx="1009060" cy="571504"/>
          </a:xfrm>
          <a:prstGeom prst="rect">
            <a:avLst/>
          </a:prstGeom>
          <a:noFill/>
        </p:spPr>
      </p:pic>
      <p:pic>
        <p:nvPicPr>
          <p:cNvPr id="18" name="图片 1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75" y="3573016"/>
            <a:ext cx="9147175" cy="3284984"/>
          </a:xfrm>
          <a:prstGeom prst="rect">
            <a:avLst/>
          </a:prstGeom>
        </p:spPr>
      </p:pic>
      <p:sp>
        <p:nvSpPr>
          <p:cNvPr id="19" name="Rectangle 3"/>
          <p:cNvSpPr txBox="1">
            <a:spLocks noChangeArrowheads="1"/>
          </p:cNvSpPr>
          <p:nvPr/>
        </p:nvSpPr>
        <p:spPr bwMode="auto">
          <a:xfrm>
            <a:off x="148217" y="1628800"/>
            <a:ext cx="8995783" cy="1944216"/>
          </a:xfrm>
          <a:prstGeom prst="rect">
            <a:avLst/>
          </a:prstGeom>
          <a:noFill/>
          <a:ln w="9525">
            <a:noFill/>
            <a:miter lim="800000"/>
            <a:headEnd/>
            <a:tailEnd/>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lvl="1">
              <a:spcBef>
                <a:spcPts val="600"/>
              </a:spcBef>
            </a:pPr>
            <a:r>
              <a:rPr lang="en-US" altLang="zh-CN" sz="1800" b="1" dirty="0" smtClean="0">
                <a:solidFill>
                  <a:srgbClr val="0000FF"/>
                </a:solidFill>
              </a:rPr>
              <a:t>— </a:t>
            </a:r>
            <a:r>
              <a:rPr lang="zh-CN" altLang="en-US" sz="2000" b="1" dirty="0" smtClean="0">
                <a:solidFill>
                  <a:srgbClr val="0000FF"/>
                </a:solidFill>
              </a:rPr>
              <a:t>核物理和核技术：核数据测量（中子诱发的核反应截面）：</a:t>
            </a:r>
            <a:r>
              <a:rPr lang="zh-CN" altLang="en-US" sz="2000" dirty="0" smtClean="0">
                <a:solidFill>
                  <a:prstClr val="black"/>
                </a:solidFill>
              </a:rPr>
              <a:t>各种反应截面</a:t>
            </a:r>
            <a:endParaRPr lang="en-US" altLang="zh-CN" sz="2000" dirty="0" smtClean="0">
              <a:solidFill>
                <a:prstClr val="black"/>
              </a:solidFill>
            </a:endParaRPr>
          </a:p>
          <a:p>
            <a:pPr lvl="1">
              <a:spcBef>
                <a:spcPts val="600"/>
              </a:spcBef>
            </a:pPr>
            <a:r>
              <a:rPr lang="en-US" altLang="zh-CN" sz="2000" dirty="0" smtClean="0">
                <a:solidFill>
                  <a:prstClr val="black"/>
                </a:solidFill>
              </a:rPr>
              <a:t>  </a:t>
            </a:r>
            <a:r>
              <a:rPr lang="zh-CN" altLang="en-US" sz="2000" dirty="0" smtClean="0">
                <a:solidFill>
                  <a:prstClr val="black"/>
                </a:solidFill>
              </a:rPr>
              <a:t>（全截面、裂变截面、俘获截面、带电粒子出射等）、中子宏观实验</a:t>
            </a:r>
            <a:endParaRPr lang="en-US" altLang="zh-CN" sz="2000" dirty="0" smtClean="0">
              <a:solidFill>
                <a:prstClr val="black"/>
              </a:solidFill>
            </a:endParaRPr>
          </a:p>
          <a:p>
            <a:pPr lvl="1">
              <a:spcBef>
                <a:spcPts val="600"/>
              </a:spcBef>
            </a:pPr>
            <a:r>
              <a:rPr lang="en-US" altLang="zh-CN" sz="2000" b="1" dirty="0" smtClean="0">
                <a:solidFill>
                  <a:srgbClr val="0000FF"/>
                </a:solidFill>
              </a:rPr>
              <a:t>— </a:t>
            </a:r>
            <a:r>
              <a:rPr lang="zh-CN" altLang="en-US" sz="2000" b="1" dirty="0" smtClean="0">
                <a:solidFill>
                  <a:srgbClr val="0000FF"/>
                </a:solidFill>
              </a:rPr>
              <a:t>中子辐射：</a:t>
            </a:r>
            <a:r>
              <a:rPr lang="zh-CN" altLang="en-US" sz="2000" dirty="0" smtClean="0">
                <a:solidFill>
                  <a:prstClr val="black"/>
                </a:solidFill>
              </a:rPr>
              <a:t>集成电路的高能中子单粒子效应、材料改性、辐射损伤</a:t>
            </a:r>
            <a:endParaRPr lang="en-US" altLang="zh-CN" sz="2000" dirty="0" smtClean="0">
              <a:solidFill>
                <a:prstClr val="black"/>
              </a:solidFill>
            </a:endParaRPr>
          </a:p>
          <a:p>
            <a:pPr lvl="1">
              <a:spcBef>
                <a:spcPts val="600"/>
              </a:spcBef>
            </a:pPr>
            <a:r>
              <a:rPr lang="en-US" altLang="zh-CN" sz="2000" b="1" dirty="0" smtClean="0">
                <a:solidFill>
                  <a:srgbClr val="0000FF"/>
                </a:solidFill>
              </a:rPr>
              <a:t>— </a:t>
            </a:r>
            <a:r>
              <a:rPr lang="zh-CN" altLang="en-US" sz="2000" b="1" dirty="0" smtClean="0">
                <a:solidFill>
                  <a:srgbClr val="0000FF"/>
                </a:solidFill>
              </a:rPr>
              <a:t>探测器标定、中子计量学：</a:t>
            </a:r>
            <a:r>
              <a:rPr lang="zh-CN" altLang="en-US" sz="2000" dirty="0">
                <a:solidFill>
                  <a:prstClr val="black"/>
                </a:solidFill>
              </a:rPr>
              <a:t>具有能谱范围宽、强度高的特点</a:t>
            </a:r>
            <a:endParaRPr lang="en-US" altLang="zh-CN" sz="2000" dirty="0" smtClean="0">
              <a:solidFill>
                <a:prstClr val="black"/>
              </a:solidFill>
            </a:endParaRPr>
          </a:p>
          <a:p>
            <a:pPr lvl="1">
              <a:spcBef>
                <a:spcPts val="600"/>
              </a:spcBef>
            </a:pPr>
            <a:r>
              <a:rPr lang="en-US" altLang="zh-CN" sz="2000" b="1" dirty="0" smtClean="0">
                <a:solidFill>
                  <a:srgbClr val="0000FF"/>
                </a:solidFill>
              </a:rPr>
              <a:t>— </a:t>
            </a:r>
            <a:r>
              <a:rPr lang="zh-CN" altLang="en-US" sz="2000" b="1" dirty="0" smtClean="0">
                <a:solidFill>
                  <a:srgbClr val="0000FF"/>
                </a:solidFill>
              </a:rPr>
              <a:t>白光中子共振照相：</a:t>
            </a:r>
            <a:r>
              <a:rPr lang="zh-CN" altLang="en-US" sz="2000" dirty="0" smtClean="0">
                <a:solidFill>
                  <a:prstClr val="black"/>
                </a:solidFill>
              </a:rPr>
              <a:t>具有完全元素识别能力的中子照相</a:t>
            </a:r>
            <a:endParaRPr lang="en-US" altLang="zh-CN" sz="2000" b="1" dirty="0" smtClean="0">
              <a:solidFill>
                <a:prstClr val="black"/>
              </a:solidFill>
            </a:endParaRPr>
          </a:p>
          <a:p>
            <a:pPr algn="ctr" eaLnBrk="1" hangingPunct="1">
              <a:lnSpc>
                <a:spcPct val="110000"/>
              </a:lnSpc>
              <a:spcBef>
                <a:spcPts val="0"/>
              </a:spcBef>
              <a:spcAft>
                <a:spcPts val="600"/>
              </a:spcAft>
              <a:buClr>
                <a:srgbClr val="000000"/>
              </a:buClr>
              <a:defRPr/>
            </a:pPr>
            <a:endParaRPr lang="en-US" altLang="zh-CN" sz="2500" b="1" dirty="0" smtClean="0">
              <a:solidFill>
                <a:prstClr val="black"/>
              </a:solidFill>
            </a:endParaRPr>
          </a:p>
          <a:p>
            <a:pPr algn="just" eaLnBrk="1" hangingPunct="1">
              <a:lnSpc>
                <a:spcPct val="110000"/>
              </a:lnSpc>
              <a:spcBef>
                <a:spcPts val="0"/>
              </a:spcBef>
              <a:spcAft>
                <a:spcPts val="0"/>
              </a:spcAft>
              <a:buClr>
                <a:srgbClr val="000000"/>
              </a:buClr>
              <a:defRPr/>
            </a:pPr>
            <a:endParaRPr lang="en-US" altLang="zh-CN" sz="2200" b="1" dirty="0" smtClean="0">
              <a:solidFill>
                <a:prstClr val="black"/>
              </a:solidFill>
              <a:latin typeface="Times New Roman" pitchFamily="18" charset="0"/>
              <a:cs typeface="Times New Roman" pitchFamily="18" charset="0"/>
            </a:endParaRPr>
          </a:p>
          <a:p>
            <a:pPr algn="just" eaLnBrk="1" hangingPunct="1">
              <a:lnSpc>
                <a:spcPct val="120000"/>
              </a:lnSpc>
              <a:spcAft>
                <a:spcPts val="600"/>
              </a:spcAft>
              <a:buClr>
                <a:srgbClr val="000000"/>
              </a:buClr>
              <a:defRPr/>
            </a:pPr>
            <a:endParaRPr lang="zh-CN" altLang="en-US" sz="2200" b="1" dirty="0" smtClean="0">
              <a:solidFill>
                <a:prstClr val="black"/>
              </a:solidFill>
              <a:latin typeface="Times New Roman" pitchFamily="18" charset="0"/>
              <a:cs typeface="Times New Roman" pitchFamily="18" charset="0"/>
            </a:endParaRPr>
          </a:p>
        </p:txBody>
      </p:sp>
      <p:sp>
        <p:nvSpPr>
          <p:cNvPr id="20" name="Rectangle 8"/>
          <p:cNvSpPr txBox="1">
            <a:spLocks noChangeArrowheads="1"/>
          </p:cNvSpPr>
          <p:nvPr/>
        </p:nvSpPr>
        <p:spPr bwMode="auto">
          <a:xfrm>
            <a:off x="35496" y="116632"/>
            <a:ext cx="9072561" cy="500063"/>
          </a:xfrm>
          <a:prstGeom prst="rect">
            <a:avLst/>
          </a:prstGeom>
          <a:noFill/>
          <a:ln w="9525">
            <a:noFill/>
            <a:miter lim="800000"/>
            <a:headEnd/>
            <a:tailEnd/>
          </a:ln>
        </p:spPr>
        <p:txBody>
          <a:bodyPr anchor="ctr"/>
          <a:lstStyle/>
          <a:p>
            <a:pPr marL="342900" indent="-342900">
              <a:lnSpc>
                <a:spcPct val="130000"/>
              </a:lnSpc>
              <a:defRPr/>
            </a:pP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CSNS </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反角白光中子实验装置</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3938625245"/>
      </p:ext>
    </p:extLst>
  </p:cSld>
  <p:clrMapOvr>
    <a:masterClrMapping/>
  </p:clrMapOvr>
  <p:transition advTm="5281"/>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7"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11</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11" name="Rectangle 9"/>
          <p:cNvSpPr>
            <a:spLocks noChangeArrowheads="1"/>
          </p:cNvSpPr>
          <p:nvPr/>
        </p:nvSpPr>
        <p:spPr bwMode="auto">
          <a:xfrm>
            <a:off x="0" y="1225651"/>
            <a:ext cx="184731" cy="307777"/>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2" name="Rectangle 11"/>
          <p:cNvSpPr>
            <a:spLocks noChangeArrowheads="1"/>
          </p:cNvSpPr>
          <p:nvPr/>
        </p:nvSpPr>
        <p:spPr bwMode="auto">
          <a:xfrm>
            <a:off x="0" y="1225651"/>
            <a:ext cx="184731" cy="307777"/>
          </a:xfrm>
          <a:prstGeom prst="rect">
            <a:avLst/>
          </a:prstGeom>
          <a:noFill/>
          <a:ln w="9525">
            <a:noFill/>
            <a:miter lim="800000"/>
            <a:headEnd/>
            <a:tailEnd/>
          </a:ln>
        </p:spPr>
        <p:txBody>
          <a:bodyPr wrap="none" anchor="ctr">
            <a:spAutoFit/>
          </a:bodyPr>
          <a:lstStyle/>
          <a:p>
            <a:pPr eaLnBrk="1" hangingPunct="1"/>
            <a:endParaRPr lang="zh-CN" altLang="en-US" sz="1400">
              <a:solidFill>
                <a:srgbClr val="000000"/>
              </a:solidFill>
            </a:endParaRPr>
          </a:p>
        </p:txBody>
      </p:sp>
      <p:sp>
        <p:nvSpPr>
          <p:cNvPr id="14" name="Rectangle 3"/>
          <p:cNvSpPr txBox="1">
            <a:spLocks noChangeArrowheads="1"/>
          </p:cNvSpPr>
          <p:nvPr/>
        </p:nvSpPr>
        <p:spPr bwMode="auto">
          <a:xfrm>
            <a:off x="0" y="1785926"/>
            <a:ext cx="8858312" cy="1500188"/>
          </a:xfrm>
          <a:prstGeom prst="rect">
            <a:avLst/>
          </a:prstGeom>
          <a:noFill/>
          <a:ln w="9525">
            <a:noFill/>
            <a:miter lim="800000"/>
            <a:headEnd/>
            <a:tailEnd/>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a:lnSpc>
                <a:spcPts val="2800"/>
              </a:lnSpc>
            </a:pPr>
            <a:endParaRPr lang="en-US" altLang="zh-CN" sz="2000" b="1" dirty="0" smtClean="0">
              <a:solidFill>
                <a:prstClr val="black"/>
              </a:solidFill>
              <a:latin typeface="Times New Roman" pitchFamily="18" charset="0"/>
              <a:cs typeface="Times New Roman" pitchFamily="18" charset="0"/>
            </a:endParaRPr>
          </a:p>
        </p:txBody>
      </p:sp>
      <p:sp>
        <p:nvSpPr>
          <p:cNvPr id="16" name="矩形 15"/>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79646">
                  <a:lumMod val="60000"/>
                  <a:lumOff val="40000"/>
                </a:srgbClr>
              </a:solidFill>
            </a:endParaRPr>
          </a:p>
        </p:txBody>
      </p:sp>
      <p:sp>
        <p:nvSpPr>
          <p:cNvPr id="17" name="内容占位符 2"/>
          <p:cNvSpPr txBox="1">
            <a:spLocks/>
          </p:cNvSpPr>
          <p:nvPr/>
        </p:nvSpPr>
        <p:spPr>
          <a:xfrm>
            <a:off x="144016" y="908720"/>
            <a:ext cx="8892480" cy="5904656"/>
          </a:xfrm>
          <a:prstGeom prst="rect">
            <a:avLst/>
          </a:prstGeom>
        </p:spPr>
        <p:txBody>
          <a:bodyPr>
            <a:normAutofit/>
          </a:bodyPr>
          <a:lstStyle/>
          <a:p>
            <a:pPr marL="139950" indent="-342900">
              <a:spcBef>
                <a:spcPts val="300"/>
              </a:spcBef>
              <a:spcAft>
                <a:spcPts val="600"/>
              </a:spcAft>
              <a:defRPr/>
            </a:pPr>
            <a:r>
              <a:rPr lang="zh-CN" altLang="en-US" sz="2400" dirty="0" smtClean="0">
                <a:solidFill>
                  <a:prstClr val="black"/>
                </a:solidFill>
                <a:latin typeface="宋体" panose="02010600030101010101" pitchFamily="2" charset="-122"/>
                <a:cs typeface="Times New Roman" pitchFamily="18" charset="0"/>
              </a:rPr>
              <a:t> </a:t>
            </a:r>
            <a:r>
              <a:rPr lang="zh-CN" altLang="en-US" sz="2400" b="1" dirty="0" smtClean="0">
                <a:solidFill>
                  <a:srgbClr val="0716D3"/>
                </a:solidFill>
                <a:latin typeface="黑体" pitchFamily="49" charset="-122"/>
                <a:ea typeface="黑体" pitchFamily="49" charset="-122"/>
                <a:cs typeface="Times New Roman" pitchFamily="18" charset="0"/>
              </a:rPr>
              <a:t>自</a:t>
            </a:r>
            <a:r>
              <a:rPr lang="en-US" altLang="zh-CN" sz="2400" b="1" dirty="0" smtClean="0">
                <a:solidFill>
                  <a:srgbClr val="0716D3"/>
                </a:solidFill>
                <a:latin typeface="黑体" pitchFamily="49" charset="-122"/>
                <a:ea typeface="黑体" pitchFamily="49" charset="-122"/>
                <a:cs typeface="Times New Roman" pitchFamily="18" charset="0"/>
              </a:rPr>
              <a:t>2018</a:t>
            </a:r>
            <a:r>
              <a:rPr lang="zh-CN" altLang="en-US" sz="2400" b="1" dirty="0" smtClean="0">
                <a:solidFill>
                  <a:srgbClr val="0716D3"/>
                </a:solidFill>
                <a:latin typeface="黑体" pitchFamily="49" charset="-122"/>
                <a:ea typeface="黑体" pitchFamily="49" charset="-122"/>
                <a:cs typeface="Times New Roman" pitchFamily="18" charset="0"/>
              </a:rPr>
              <a:t>年</a:t>
            </a:r>
            <a:r>
              <a:rPr lang="en-US" altLang="zh-CN" sz="2400" b="1" dirty="0" smtClean="0">
                <a:solidFill>
                  <a:srgbClr val="0716D3"/>
                </a:solidFill>
                <a:latin typeface="黑体" pitchFamily="49" charset="-122"/>
                <a:ea typeface="黑体" pitchFamily="49" charset="-122"/>
                <a:cs typeface="Times New Roman" pitchFamily="18" charset="0"/>
              </a:rPr>
              <a:t>3</a:t>
            </a:r>
            <a:r>
              <a:rPr lang="zh-CN" altLang="en-US" sz="2400" b="1" dirty="0" smtClean="0">
                <a:solidFill>
                  <a:srgbClr val="0716D3"/>
                </a:solidFill>
                <a:latin typeface="黑体" pitchFamily="49" charset="-122"/>
                <a:ea typeface="黑体" pitchFamily="49" charset="-122"/>
                <a:cs typeface="Times New Roman" pitchFamily="18" charset="0"/>
              </a:rPr>
              <a:t>月投入运行以来，总共提供近</a:t>
            </a:r>
            <a:r>
              <a:rPr lang="en-US" altLang="zh-CN" sz="2400" b="1" dirty="0" smtClean="0">
                <a:solidFill>
                  <a:srgbClr val="0716D3"/>
                </a:solidFill>
                <a:latin typeface="黑体" pitchFamily="49" charset="-122"/>
                <a:ea typeface="黑体" pitchFamily="49" charset="-122"/>
                <a:cs typeface="Times New Roman" pitchFamily="18" charset="0"/>
              </a:rPr>
              <a:t>6500</a:t>
            </a:r>
            <a:r>
              <a:rPr lang="zh-CN" altLang="en-US" sz="2400" b="1" dirty="0" smtClean="0">
                <a:solidFill>
                  <a:srgbClr val="0716D3"/>
                </a:solidFill>
                <a:latin typeface="黑体" pitchFamily="49" charset="-122"/>
                <a:ea typeface="黑体" pitchFamily="49" charset="-122"/>
                <a:cs typeface="Times New Roman" pitchFamily="18" charset="0"/>
              </a:rPr>
              <a:t>小时束流进行各种测试和用户实验，实验用户来自九院、原子能院、北大、上海应物所、航天</a:t>
            </a:r>
            <a:r>
              <a:rPr lang="en-US" altLang="zh-CN" sz="2400" b="1" dirty="0" smtClean="0">
                <a:solidFill>
                  <a:srgbClr val="0716D3"/>
                </a:solidFill>
                <a:latin typeface="黑体" pitchFamily="49" charset="-122"/>
                <a:ea typeface="黑体" pitchFamily="49" charset="-122"/>
                <a:cs typeface="Times New Roman" pitchFamily="18" charset="0"/>
              </a:rPr>
              <a:t>510</a:t>
            </a:r>
            <a:r>
              <a:rPr lang="zh-CN" altLang="en-US" sz="2400" b="1" dirty="0" smtClean="0">
                <a:solidFill>
                  <a:srgbClr val="0716D3"/>
                </a:solidFill>
                <a:latin typeface="黑体" pitchFamily="49" charset="-122"/>
                <a:ea typeface="黑体" pitchFamily="49" charset="-122"/>
                <a:cs typeface="Times New Roman" pitchFamily="18" charset="0"/>
              </a:rPr>
              <a:t>所、南开大学、深圳大学、华为等科研院所和公司。</a:t>
            </a:r>
            <a:endParaRPr lang="en-US" altLang="zh-CN" sz="2400" b="1" dirty="0" smtClean="0">
              <a:solidFill>
                <a:srgbClr val="0716D3"/>
              </a:solidFill>
              <a:latin typeface="黑体" pitchFamily="49" charset="-122"/>
              <a:ea typeface="黑体" pitchFamily="49" charset="-122"/>
              <a:cs typeface="Times New Roman" pitchFamily="18" charset="0"/>
            </a:endParaRPr>
          </a:p>
          <a:p>
            <a:pPr marL="540000" lvl="1" indent="-285750">
              <a:spcBef>
                <a:spcPts val="300"/>
              </a:spcBef>
              <a:buFont typeface="Arial" pitchFamily="34" charset="0"/>
              <a:buChar char="–"/>
              <a:defRPr/>
            </a:pPr>
            <a:r>
              <a:rPr lang="zh-CN" altLang="en-US" sz="2400" b="1" dirty="0" smtClean="0">
                <a:latin typeface="Times New Roman" pitchFamily="18" charset="0"/>
                <a:cs typeface="Times New Roman" pitchFamily="18" charset="0"/>
              </a:rPr>
              <a:t>核数据测量，包括：</a:t>
            </a:r>
            <a:endParaRPr lang="en-US" altLang="zh-CN" sz="2400" b="1" dirty="0" smtClean="0">
              <a:latin typeface="Times New Roman" pitchFamily="18" charset="0"/>
              <a:cs typeface="Times New Roman" pitchFamily="18" charset="0"/>
            </a:endParaRPr>
          </a:p>
          <a:p>
            <a:pPr marL="1054350" lvl="2" indent="-342900">
              <a:spcBef>
                <a:spcPts val="300"/>
              </a:spcBef>
              <a:buFont typeface="Wingdings" panose="05000000000000000000" pitchFamily="2" charset="2"/>
              <a:buChar char="Ø"/>
              <a:defRPr/>
            </a:pPr>
            <a:r>
              <a:rPr lang="zh-CN" altLang="en-US" sz="2000" b="1" dirty="0">
                <a:latin typeface="Times New Roman" pitchFamily="18" charset="0"/>
                <a:cs typeface="Times New Roman" pitchFamily="18" charset="0"/>
              </a:rPr>
              <a:t>包括</a:t>
            </a:r>
            <a:r>
              <a:rPr lang="zh-CN" altLang="en-US" sz="2000" b="1" dirty="0" smtClean="0">
                <a:latin typeface="Times New Roman" pitchFamily="18" charset="0"/>
                <a:cs typeface="Times New Roman" pitchFamily="18" charset="0"/>
              </a:rPr>
              <a:t>中子俘获截面测量（</a:t>
            </a:r>
            <a:r>
              <a:rPr lang="en-US" altLang="zh-CN" sz="2000" b="1" dirty="0" smtClean="0">
                <a:latin typeface="Times New Roman" pitchFamily="18" charset="0"/>
                <a:cs typeface="Times New Roman" pitchFamily="18" charset="0"/>
              </a:rPr>
              <a:t>10</a:t>
            </a:r>
            <a:r>
              <a:rPr lang="zh-CN" altLang="en-US" sz="2000" b="1" dirty="0" smtClean="0">
                <a:latin typeface="Times New Roman" pitchFamily="18" charset="0"/>
                <a:cs typeface="Times New Roman" pitchFamily="18" charset="0"/>
              </a:rPr>
              <a:t>个核素）：</a:t>
            </a:r>
            <a:r>
              <a:rPr lang="en-US" altLang="zh-CN" sz="2000" kern="0" baseline="30000" dirty="0">
                <a:latin typeface="Times New Roman" panose="02020603050405020304" pitchFamily="18" charset="0"/>
                <a:ea typeface="宋体"/>
                <a:cs typeface="Times New Roman" panose="02020603050405020304" pitchFamily="18" charset="0"/>
              </a:rPr>
              <a:t>169</a:t>
            </a:r>
            <a:r>
              <a:rPr lang="en-US" altLang="zh-CN" sz="2000" kern="0" dirty="0">
                <a:latin typeface="Times New Roman" panose="02020603050405020304" pitchFamily="18" charset="0"/>
                <a:ea typeface="宋体"/>
                <a:cs typeface="Times New Roman" panose="02020603050405020304" pitchFamily="18" charset="0"/>
              </a:rPr>
              <a:t>Tm, </a:t>
            </a:r>
            <a:r>
              <a:rPr lang="en-US" altLang="zh-CN" sz="2000" kern="0" baseline="30000" dirty="0">
                <a:latin typeface="Times New Roman" panose="02020603050405020304" pitchFamily="18" charset="0"/>
                <a:ea typeface="宋体"/>
                <a:cs typeface="Times New Roman" panose="02020603050405020304" pitchFamily="18" charset="0"/>
              </a:rPr>
              <a:t>197</a:t>
            </a:r>
            <a:r>
              <a:rPr lang="en-US" altLang="zh-CN" sz="2000" kern="0" dirty="0">
                <a:latin typeface="Times New Roman" panose="02020603050405020304" pitchFamily="18" charset="0"/>
                <a:ea typeface="宋体"/>
                <a:cs typeface="Times New Roman" panose="02020603050405020304" pitchFamily="18" charset="0"/>
              </a:rPr>
              <a:t>Au, </a:t>
            </a:r>
            <a:r>
              <a:rPr lang="en-US" altLang="zh-CN" sz="2000" kern="0" baseline="30000" dirty="0">
                <a:latin typeface="Times New Roman" panose="02020603050405020304" pitchFamily="18" charset="0"/>
                <a:ea typeface="宋体"/>
                <a:cs typeface="Times New Roman" panose="02020603050405020304" pitchFamily="18" charset="0"/>
              </a:rPr>
              <a:t>57</a:t>
            </a:r>
            <a:r>
              <a:rPr lang="en-US" altLang="zh-CN" sz="2000" kern="0" dirty="0">
                <a:latin typeface="Times New Roman" panose="02020603050405020304" pitchFamily="18" charset="0"/>
                <a:ea typeface="宋体"/>
                <a:cs typeface="Times New Roman" panose="02020603050405020304" pitchFamily="18" charset="0"/>
              </a:rPr>
              <a:t>Fe, </a:t>
            </a:r>
            <a:r>
              <a:rPr lang="en-US" altLang="zh-CN" sz="2000" kern="0" baseline="30000" dirty="0" err="1">
                <a:latin typeface="Times New Roman" panose="02020603050405020304" pitchFamily="18" charset="0"/>
                <a:ea typeface="宋体"/>
                <a:cs typeface="Times New Roman" panose="02020603050405020304" pitchFamily="18" charset="0"/>
              </a:rPr>
              <a:t>nat</a:t>
            </a:r>
            <a:r>
              <a:rPr lang="en-US" altLang="zh-CN" sz="2000" kern="0" dirty="0" err="1">
                <a:latin typeface="Times New Roman" panose="02020603050405020304" pitchFamily="18" charset="0"/>
                <a:ea typeface="宋体"/>
                <a:cs typeface="Times New Roman" panose="02020603050405020304" pitchFamily="18" charset="0"/>
              </a:rPr>
              <a:t>Se</a:t>
            </a:r>
            <a:r>
              <a:rPr lang="en-US" altLang="zh-CN" sz="2000" kern="0" dirty="0">
                <a:latin typeface="Times New Roman" panose="02020603050405020304" pitchFamily="18" charset="0"/>
                <a:ea typeface="宋体"/>
                <a:cs typeface="Times New Roman" panose="02020603050405020304" pitchFamily="18" charset="0"/>
              </a:rPr>
              <a:t>, </a:t>
            </a:r>
            <a:r>
              <a:rPr lang="en-US" altLang="zh-CN" sz="2000" kern="0" baseline="30000" dirty="0">
                <a:latin typeface="Times New Roman" panose="02020603050405020304" pitchFamily="18" charset="0"/>
                <a:ea typeface="宋体"/>
                <a:cs typeface="Times New Roman" panose="02020603050405020304" pitchFamily="18" charset="0"/>
              </a:rPr>
              <a:t>89</a:t>
            </a:r>
            <a:r>
              <a:rPr lang="en-US" altLang="zh-CN" sz="2000" kern="0" dirty="0">
                <a:latin typeface="Times New Roman" panose="02020603050405020304" pitchFamily="18" charset="0"/>
                <a:ea typeface="宋体"/>
                <a:cs typeface="Times New Roman" panose="02020603050405020304" pitchFamily="18" charset="0"/>
              </a:rPr>
              <a:t>Y, </a:t>
            </a:r>
            <a:r>
              <a:rPr lang="en-US" altLang="zh-CN" sz="2000" kern="0" baseline="30000" dirty="0" err="1">
                <a:latin typeface="Times New Roman" panose="02020603050405020304" pitchFamily="18" charset="0"/>
                <a:ea typeface="宋体"/>
                <a:cs typeface="Times New Roman" panose="02020603050405020304" pitchFamily="18" charset="0"/>
              </a:rPr>
              <a:t>nat</a:t>
            </a:r>
            <a:r>
              <a:rPr lang="en-US" altLang="zh-CN" sz="2000" kern="0" dirty="0" err="1">
                <a:latin typeface="Times New Roman" panose="02020603050405020304" pitchFamily="18" charset="0"/>
                <a:ea typeface="宋体"/>
                <a:cs typeface="Times New Roman" panose="02020603050405020304" pitchFamily="18" charset="0"/>
              </a:rPr>
              <a:t>Er</a:t>
            </a:r>
            <a:r>
              <a:rPr lang="en-US" altLang="zh-CN" sz="2000" kern="0" dirty="0">
                <a:latin typeface="Times New Roman" panose="02020603050405020304" pitchFamily="18" charset="0"/>
                <a:ea typeface="宋体"/>
                <a:cs typeface="Times New Roman" panose="02020603050405020304" pitchFamily="18" charset="0"/>
              </a:rPr>
              <a:t>/</a:t>
            </a:r>
            <a:r>
              <a:rPr lang="en-US" altLang="zh-CN" sz="2000" kern="0" baseline="30000" dirty="0">
                <a:latin typeface="Times New Roman" panose="02020603050405020304" pitchFamily="18" charset="0"/>
                <a:ea typeface="宋体"/>
                <a:cs typeface="Times New Roman" panose="02020603050405020304" pitchFamily="18" charset="0"/>
              </a:rPr>
              <a:t>162</a:t>
            </a:r>
            <a:r>
              <a:rPr lang="en-US" altLang="zh-CN" sz="2000" kern="0" dirty="0">
                <a:latin typeface="Times New Roman" panose="02020603050405020304" pitchFamily="18" charset="0"/>
                <a:ea typeface="宋体"/>
                <a:cs typeface="Times New Roman" panose="02020603050405020304" pitchFamily="18" charset="0"/>
              </a:rPr>
              <a:t>Er, </a:t>
            </a:r>
            <a:r>
              <a:rPr lang="en-US" altLang="zh-CN" sz="2000" kern="0" baseline="30000" dirty="0">
                <a:latin typeface="Times New Roman" panose="02020603050405020304" pitchFamily="18" charset="0"/>
                <a:ea typeface="宋体"/>
                <a:cs typeface="Times New Roman" panose="02020603050405020304" pitchFamily="18" charset="0"/>
              </a:rPr>
              <a:t>232</a:t>
            </a:r>
            <a:r>
              <a:rPr lang="en-US" altLang="zh-CN" sz="2000" kern="0" dirty="0">
                <a:latin typeface="Times New Roman" panose="02020603050405020304" pitchFamily="18" charset="0"/>
                <a:ea typeface="宋体"/>
                <a:cs typeface="Times New Roman" panose="02020603050405020304" pitchFamily="18" charset="0"/>
              </a:rPr>
              <a:t>Th, </a:t>
            </a:r>
            <a:r>
              <a:rPr lang="en-US" altLang="zh-CN" sz="2000" kern="0" baseline="30000" dirty="0">
                <a:latin typeface="Times New Roman" panose="02020603050405020304" pitchFamily="18" charset="0"/>
                <a:ea typeface="宋体"/>
                <a:cs typeface="Times New Roman" panose="02020603050405020304" pitchFamily="18" charset="0"/>
              </a:rPr>
              <a:t>238</a:t>
            </a:r>
            <a:r>
              <a:rPr lang="en-US" altLang="zh-CN" sz="2000" kern="0" dirty="0">
                <a:latin typeface="Times New Roman" panose="02020603050405020304" pitchFamily="18" charset="0"/>
                <a:ea typeface="宋体"/>
                <a:cs typeface="Times New Roman" panose="02020603050405020304" pitchFamily="18" charset="0"/>
              </a:rPr>
              <a:t>U, </a:t>
            </a:r>
            <a:r>
              <a:rPr lang="en-US" altLang="zh-CN" sz="2000" kern="0" baseline="30000" dirty="0">
                <a:latin typeface="Times New Roman" panose="02020603050405020304" pitchFamily="18" charset="0"/>
                <a:ea typeface="宋体"/>
                <a:cs typeface="Times New Roman" panose="02020603050405020304" pitchFamily="18" charset="0"/>
              </a:rPr>
              <a:t>93</a:t>
            </a:r>
            <a:r>
              <a:rPr lang="en-US" altLang="zh-CN" sz="2000" kern="0" dirty="0">
                <a:latin typeface="Times New Roman" panose="02020603050405020304" pitchFamily="18" charset="0"/>
                <a:ea typeface="宋体"/>
                <a:cs typeface="Times New Roman" panose="02020603050405020304" pitchFamily="18" charset="0"/>
              </a:rPr>
              <a:t>Nb</a:t>
            </a:r>
          </a:p>
          <a:p>
            <a:pPr marL="1054350" lvl="2" indent="-342900">
              <a:spcBef>
                <a:spcPts val="300"/>
              </a:spcBef>
              <a:buFont typeface="Wingdings" panose="05000000000000000000" pitchFamily="2" charset="2"/>
              <a:buChar char="Ø"/>
              <a:defRPr/>
            </a:pPr>
            <a:r>
              <a:rPr lang="zh-CN" altLang="en-US" sz="2000" b="1" dirty="0">
                <a:latin typeface="Times New Roman" pitchFamily="18" charset="0"/>
                <a:cs typeface="Times New Roman" pitchFamily="18" charset="0"/>
              </a:rPr>
              <a:t>全截面测量（</a:t>
            </a:r>
            <a:r>
              <a:rPr lang="en-US" altLang="zh-CN" sz="2000" b="1" dirty="0">
                <a:latin typeface="Times New Roman" pitchFamily="18" charset="0"/>
                <a:cs typeface="Times New Roman" pitchFamily="18" charset="0"/>
              </a:rPr>
              <a:t>2</a:t>
            </a:r>
            <a:r>
              <a:rPr lang="zh-CN" altLang="en-US" sz="2000" b="1" dirty="0">
                <a:latin typeface="Times New Roman" pitchFamily="18" charset="0"/>
                <a:cs typeface="Times New Roman" pitchFamily="18" charset="0"/>
              </a:rPr>
              <a:t>个核素）：</a:t>
            </a:r>
            <a:r>
              <a:rPr lang="en-US" altLang="zh-CN" sz="2000" kern="0" baseline="30000" dirty="0" smtClean="0">
                <a:latin typeface="Times New Roman" panose="02020603050405020304" pitchFamily="18" charset="0"/>
                <a:ea typeface="宋体"/>
                <a:cs typeface="Times New Roman" panose="02020603050405020304" pitchFamily="18" charset="0"/>
              </a:rPr>
              <a:t>12</a:t>
            </a:r>
            <a:r>
              <a:rPr lang="en-US" altLang="zh-CN" sz="2000" kern="0" dirty="0" smtClean="0">
                <a:latin typeface="Times New Roman" panose="02020603050405020304" pitchFamily="18" charset="0"/>
                <a:ea typeface="宋体"/>
                <a:cs typeface="Times New Roman" panose="02020603050405020304" pitchFamily="18" charset="0"/>
              </a:rPr>
              <a:t>C</a:t>
            </a:r>
            <a:r>
              <a:rPr lang="en-US" altLang="zh-CN" sz="2000" kern="0" dirty="0">
                <a:latin typeface="Times New Roman" panose="02020603050405020304" pitchFamily="18" charset="0"/>
                <a:ea typeface="宋体"/>
                <a:cs typeface="Times New Roman" panose="02020603050405020304" pitchFamily="18" charset="0"/>
              </a:rPr>
              <a:t>, </a:t>
            </a:r>
            <a:r>
              <a:rPr lang="en-US" altLang="zh-CN" sz="2000" kern="0" baseline="30000" dirty="0">
                <a:latin typeface="Times New Roman" panose="02020603050405020304" pitchFamily="18" charset="0"/>
                <a:ea typeface="宋体"/>
                <a:cs typeface="Times New Roman" panose="02020603050405020304" pitchFamily="18" charset="0"/>
              </a:rPr>
              <a:t>27</a:t>
            </a:r>
            <a:r>
              <a:rPr lang="en-US" altLang="zh-CN" sz="2000" kern="0" dirty="0">
                <a:latin typeface="Times New Roman" panose="02020603050405020304" pitchFamily="18" charset="0"/>
                <a:ea typeface="宋体"/>
                <a:cs typeface="Times New Roman" panose="02020603050405020304" pitchFamily="18" charset="0"/>
              </a:rPr>
              <a:t>Al</a:t>
            </a:r>
          </a:p>
          <a:p>
            <a:pPr marL="1054350" lvl="2" indent="-342900">
              <a:spcBef>
                <a:spcPts val="300"/>
              </a:spcBef>
              <a:buFont typeface="Wingdings" panose="05000000000000000000" pitchFamily="2" charset="2"/>
              <a:buChar char="Ø"/>
              <a:defRPr/>
            </a:pPr>
            <a:r>
              <a:rPr lang="zh-CN" altLang="en-US" sz="2000" b="1" dirty="0">
                <a:latin typeface="Times New Roman" pitchFamily="18" charset="0"/>
                <a:cs typeface="Times New Roman" pitchFamily="18" charset="0"/>
              </a:rPr>
              <a:t>裂变截面测量（</a:t>
            </a:r>
            <a:r>
              <a:rPr lang="en-US" altLang="zh-CN" sz="2000" b="1" dirty="0">
                <a:latin typeface="Times New Roman" pitchFamily="18" charset="0"/>
                <a:cs typeface="Times New Roman" pitchFamily="18" charset="0"/>
              </a:rPr>
              <a:t>4</a:t>
            </a:r>
            <a:r>
              <a:rPr lang="zh-CN" altLang="en-US" sz="2000" b="1" dirty="0">
                <a:latin typeface="Times New Roman" pitchFamily="18" charset="0"/>
                <a:cs typeface="Times New Roman" pitchFamily="18" charset="0"/>
              </a:rPr>
              <a:t>个核素）：</a:t>
            </a:r>
            <a:r>
              <a:rPr lang="en-US" altLang="zh-CN" sz="2000" kern="0" baseline="30000" dirty="0" smtClean="0">
                <a:latin typeface="Times New Roman" panose="02020603050405020304" pitchFamily="18" charset="0"/>
                <a:ea typeface="宋体"/>
                <a:cs typeface="Times New Roman" panose="02020603050405020304" pitchFamily="18" charset="0"/>
              </a:rPr>
              <a:t>235</a:t>
            </a:r>
            <a:r>
              <a:rPr lang="en-US" altLang="zh-CN" sz="2000" kern="0" dirty="0" smtClean="0">
                <a:latin typeface="Times New Roman" panose="02020603050405020304" pitchFamily="18" charset="0"/>
                <a:ea typeface="宋体"/>
                <a:cs typeface="Times New Roman" panose="02020603050405020304" pitchFamily="18" charset="0"/>
              </a:rPr>
              <a:t>U</a:t>
            </a:r>
            <a:r>
              <a:rPr lang="en-US" altLang="zh-CN" sz="2000" kern="0" dirty="0">
                <a:latin typeface="Times New Roman" panose="02020603050405020304" pitchFamily="18" charset="0"/>
                <a:ea typeface="宋体"/>
                <a:cs typeface="Times New Roman" panose="02020603050405020304" pitchFamily="18" charset="0"/>
              </a:rPr>
              <a:t>, </a:t>
            </a:r>
            <a:r>
              <a:rPr lang="en-US" altLang="zh-CN" sz="2000" kern="0" baseline="30000" dirty="0">
                <a:latin typeface="Times New Roman" panose="02020603050405020304" pitchFamily="18" charset="0"/>
                <a:ea typeface="宋体"/>
                <a:cs typeface="Times New Roman" panose="02020603050405020304" pitchFamily="18" charset="0"/>
              </a:rPr>
              <a:t>238</a:t>
            </a:r>
            <a:r>
              <a:rPr lang="en-US" altLang="zh-CN" sz="2000" kern="0" dirty="0">
                <a:latin typeface="Times New Roman" panose="02020603050405020304" pitchFamily="18" charset="0"/>
                <a:ea typeface="宋体"/>
                <a:cs typeface="Times New Roman" panose="02020603050405020304" pitchFamily="18" charset="0"/>
              </a:rPr>
              <a:t>U, </a:t>
            </a:r>
            <a:r>
              <a:rPr lang="en-US" altLang="zh-CN" sz="2000" kern="0" baseline="30000" dirty="0">
                <a:latin typeface="Times New Roman" panose="02020603050405020304" pitchFamily="18" charset="0"/>
                <a:ea typeface="宋体"/>
                <a:cs typeface="Times New Roman" panose="02020603050405020304" pitchFamily="18" charset="0"/>
              </a:rPr>
              <a:t>236</a:t>
            </a:r>
            <a:r>
              <a:rPr lang="en-US" altLang="zh-CN" sz="2000" kern="0" dirty="0">
                <a:latin typeface="Times New Roman" panose="02020603050405020304" pitchFamily="18" charset="0"/>
                <a:ea typeface="宋体"/>
                <a:cs typeface="Times New Roman" panose="02020603050405020304" pitchFamily="18" charset="0"/>
              </a:rPr>
              <a:t>U, </a:t>
            </a:r>
            <a:r>
              <a:rPr lang="en-US" altLang="zh-CN" sz="2000" kern="0" baseline="30000" dirty="0">
                <a:latin typeface="Times New Roman" panose="02020603050405020304" pitchFamily="18" charset="0"/>
                <a:ea typeface="宋体"/>
                <a:cs typeface="Times New Roman" panose="02020603050405020304" pitchFamily="18" charset="0"/>
              </a:rPr>
              <a:t>232</a:t>
            </a:r>
            <a:r>
              <a:rPr lang="en-US" altLang="zh-CN" sz="2000" kern="0" dirty="0">
                <a:latin typeface="Times New Roman" panose="02020603050405020304" pitchFamily="18" charset="0"/>
                <a:ea typeface="宋体"/>
                <a:cs typeface="Times New Roman" panose="02020603050405020304" pitchFamily="18" charset="0"/>
              </a:rPr>
              <a:t>Th</a:t>
            </a:r>
          </a:p>
          <a:p>
            <a:pPr marL="1054350" lvl="2" indent="-342900">
              <a:spcBef>
                <a:spcPts val="300"/>
              </a:spcBef>
              <a:spcAft>
                <a:spcPts val="600"/>
              </a:spcAft>
              <a:buFont typeface="Wingdings" panose="05000000000000000000" pitchFamily="2" charset="2"/>
              <a:buChar char="Ø"/>
              <a:defRPr/>
            </a:pPr>
            <a:r>
              <a:rPr lang="zh-CN" altLang="en-US" sz="2000" b="1" dirty="0">
                <a:latin typeface="Times New Roman" pitchFamily="18" charset="0"/>
                <a:cs typeface="Times New Roman" pitchFamily="18" charset="0"/>
              </a:rPr>
              <a:t>带电粒子出射测量（</a:t>
            </a:r>
            <a:r>
              <a:rPr lang="en-US" altLang="zh-CN" sz="2000" b="1" dirty="0">
                <a:latin typeface="Times New Roman" pitchFamily="18" charset="0"/>
                <a:cs typeface="Times New Roman" pitchFamily="18" charset="0"/>
              </a:rPr>
              <a:t>3</a:t>
            </a:r>
            <a:r>
              <a:rPr lang="zh-CN" altLang="en-US" sz="2000" b="1" dirty="0">
                <a:latin typeface="Times New Roman" pitchFamily="18" charset="0"/>
                <a:cs typeface="Times New Roman" pitchFamily="18" charset="0"/>
              </a:rPr>
              <a:t>个核素）：</a:t>
            </a:r>
            <a:r>
              <a:rPr lang="en-US" altLang="zh-CN" sz="2000" kern="0" baseline="30000" dirty="0" smtClean="0">
                <a:latin typeface="Times New Roman" panose="02020603050405020304" pitchFamily="18" charset="0"/>
                <a:ea typeface="宋体"/>
                <a:cs typeface="Times New Roman" panose="02020603050405020304" pitchFamily="18" charset="0"/>
              </a:rPr>
              <a:t>6</a:t>
            </a:r>
            <a:r>
              <a:rPr lang="en-US" altLang="zh-CN" sz="2000" kern="0" dirty="0" smtClean="0">
                <a:latin typeface="Times New Roman" panose="02020603050405020304" pitchFamily="18" charset="0"/>
                <a:ea typeface="宋体"/>
                <a:cs typeface="Times New Roman" panose="02020603050405020304" pitchFamily="18" charset="0"/>
              </a:rPr>
              <a:t>Li(n</a:t>
            </a:r>
            <a:r>
              <a:rPr lang="en-US" altLang="zh-CN" sz="2000" kern="0" dirty="0">
                <a:latin typeface="Times New Roman" panose="02020603050405020304" pitchFamily="18" charset="0"/>
                <a:ea typeface="宋体"/>
                <a:cs typeface="Times New Roman" panose="02020603050405020304" pitchFamily="18" charset="0"/>
              </a:rPr>
              <a:t>, </a:t>
            </a:r>
            <a:r>
              <a:rPr lang="en-US" altLang="zh-CN" sz="2000" kern="0" dirty="0">
                <a:latin typeface="Times New Roman" panose="02020603050405020304" pitchFamily="18" charset="0"/>
                <a:ea typeface="宋体"/>
                <a:cs typeface="Times New Roman" panose="02020603050405020304" pitchFamily="18" charset="0"/>
                <a:sym typeface="Symbol"/>
              </a:rPr>
              <a:t>x), </a:t>
            </a:r>
            <a:r>
              <a:rPr lang="en-US" altLang="zh-CN" sz="2000" kern="0" baseline="30000" dirty="0">
                <a:latin typeface="Times New Roman" panose="02020603050405020304" pitchFamily="18" charset="0"/>
                <a:ea typeface="宋体"/>
                <a:cs typeface="Times New Roman" panose="02020603050405020304" pitchFamily="18" charset="0"/>
                <a:sym typeface="Symbol"/>
              </a:rPr>
              <a:t>10</a:t>
            </a:r>
            <a:r>
              <a:rPr lang="en-US" altLang="zh-CN" sz="2000" kern="0" dirty="0">
                <a:latin typeface="Times New Roman" panose="02020603050405020304" pitchFamily="18" charset="0"/>
                <a:ea typeface="宋体"/>
                <a:cs typeface="Times New Roman" panose="02020603050405020304" pitchFamily="18" charset="0"/>
                <a:sym typeface="Symbol"/>
              </a:rPr>
              <a:t>B(n, x), n-p scattering </a:t>
            </a:r>
            <a:endParaRPr lang="zh-CN" altLang="en-US" sz="2000" kern="0" dirty="0">
              <a:latin typeface="Times New Roman" panose="02020603050405020304" pitchFamily="18" charset="0"/>
              <a:ea typeface="宋体"/>
              <a:cs typeface="Times New Roman" panose="02020603050405020304" pitchFamily="18" charset="0"/>
            </a:endParaRPr>
          </a:p>
          <a:p>
            <a:pPr marL="540000" lvl="1" indent="-285750">
              <a:spcBef>
                <a:spcPts val="300"/>
              </a:spcBef>
              <a:spcAft>
                <a:spcPts val="600"/>
              </a:spcAft>
              <a:buFont typeface="Arial" pitchFamily="34" charset="0"/>
              <a:buChar char="–"/>
              <a:defRPr/>
            </a:pPr>
            <a:r>
              <a:rPr lang="zh-CN" altLang="en-US" sz="2400" b="1" dirty="0" smtClean="0">
                <a:latin typeface="Times New Roman" pitchFamily="18" charset="0"/>
                <a:cs typeface="Times New Roman" pitchFamily="18" charset="0"/>
              </a:rPr>
              <a:t>国防探测器</a:t>
            </a:r>
            <a:r>
              <a:rPr lang="zh-CN" altLang="en-US" sz="2400" b="1" dirty="0">
                <a:latin typeface="Times New Roman" pitchFamily="18" charset="0"/>
                <a:cs typeface="Times New Roman" pitchFamily="18" charset="0"/>
              </a:rPr>
              <a:t>标定</a:t>
            </a:r>
            <a:r>
              <a:rPr lang="zh-CN" altLang="en-US" sz="2400" b="1" dirty="0" smtClean="0">
                <a:latin typeface="Times New Roman" pitchFamily="18" charset="0"/>
                <a:cs typeface="Times New Roman" pitchFamily="18" charset="0"/>
              </a:rPr>
              <a:t>实验和中子照相实验</a:t>
            </a:r>
            <a:r>
              <a:rPr lang="en-US" altLang="zh-CN" sz="2400" b="1" dirty="0" smtClean="0">
                <a:latin typeface="Times New Roman" pitchFamily="18" charset="0"/>
                <a:cs typeface="Times New Roman" pitchFamily="18" charset="0"/>
              </a:rPr>
              <a:t>: 10</a:t>
            </a:r>
            <a:r>
              <a:rPr lang="zh-CN" altLang="en-US" sz="2400" b="1" dirty="0" smtClean="0">
                <a:latin typeface="Times New Roman" pitchFamily="18" charset="0"/>
                <a:cs typeface="Times New Roman" pitchFamily="18" charset="0"/>
              </a:rPr>
              <a:t>个</a:t>
            </a:r>
            <a:endParaRPr lang="en-US" altLang="zh-CN" sz="2400" b="1" dirty="0" smtClean="0">
              <a:latin typeface="Times New Roman" pitchFamily="18" charset="0"/>
              <a:cs typeface="Times New Roman" pitchFamily="18" charset="0"/>
            </a:endParaRPr>
          </a:p>
          <a:p>
            <a:pPr marL="540000" lvl="1" indent="-285750">
              <a:spcBef>
                <a:spcPts val="300"/>
              </a:spcBef>
              <a:buFont typeface="Arial" pitchFamily="34" charset="0"/>
              <a:buChar char="–"/>
              <a:defRPr/>
            </a:pPr>
            <a:r>
              <a:rPr lang="zh-CN" altLang="en-US" sz="2400" b="1" dirty="0" smtClean="0">
                <a:latin typeface="Times New Roman" pitchFamily="18" charset="0"/>
                <a:cs typeface="Times New Roman" pitchFamily="18" charset="0"/>
              </a:rPr>
              <a:t>辐射</a:t>
            </a:r>
            <a:r>
              <a:rPr lang="zh-CN" altLang="en-US" sz="2400" b="1" dirty="0">
                <a:latin typeface="Times New Roman" pitchFamily="18" charset="0"/>
                <a:cs typeface="Times New Roman" pitchFamily="18" charset="0"/>
              </a:rPr>
              <a:t>效应实验约</a:t>
            </a:r>
            <a:r>
              <a:rPr lang="en-US" altLang="zh-CN" sz="2400" b="1" dirty="0">
                <a:latin typeface="Times New Roman" pitchFamily="18" charset="0"/>
                <a:cs typeface="Times New Roman" pitchFamily="18" charset="0"/>
              </a:rPr>
              <a:t>12</a:t>
            </a:r>
            <a:r>
              <a:rPr lang="zh-CN" altLang="en-US" sz="2400" b="1" dirty="0" smtClean="0">
                <a:latin typeface="Times New Roman" pitchFamily="18" charset="0"/>
                <a:cs typeface="Times New Roman" pitchFamily="18" charset="0"/>
              </a:rPr>
              <a:t>批次</a:t>
            </a:r>
            <a:endParaRPr lang="en-US" altLang="zh-CN" sz="2400" b="1" dirty="0" smtClean="0">
              <a:latin typeface="Times New Roman" pitchFamily="18" charset="0"/>
              <a:cs typeface="Times New Roman" pitchFamily="18" charset="0"/>
            </a:endParaRPr>
          </a:p>
          <a:p>
            <a:pPr marL="1054350" lvl="2" indent="-342900">
              <a:spcBef>
                <a:spcPts val="300"/>
              </a:spcBef>
              <a:buClr>
                <a:srgbClr val="000000"/>
              </a:buClr>
              <a:buFont typeface="Wingdings" panose="05000000000000000000" pitchFamily="2" charset="2"/>
              <a:buChar char="Ø"/>
              <a:defRPr/>
            </a:pPr>
            <a:r>
              <a:rPr lang="zh-CN" altLang="en-US" sz="2000" b="1" dirty="0">
                <a:latin typeface="Times New Roman" pitchFamily="18" charset="0"/>
                <a:cs typeface="Times New Roman" pitchFamily="18" charset="0"/>
              </a:rPr>
              <a:t>国防芯片、华为手机芯片、航天航空</a:t>
            </a:r>
            <a:r>
              <a:rPr lang="zh-CN" altLang="en-US" sz="2000" b="1" dirty="0" smtClean="0">
                <a:latin typeface="Times New Roman" pitchFamily="18" charset="0"/>
                <a:cs typeface="Times New Roman" pitchFamily="18" charset="0"/>
              </a:rPr>
              <a:t>芯片，几百个样品；</a:t>
            </a:r>
            <a:endParaRPr lang="en-US" altLang="zh-CN" sz="2000" b="1" dirty="0">
              <a:latin typeface="Times New Roman" pitchFamily="18" charset="0"/>
              <a:cs typeface="Times New Roman" pitchFamily="18" charset="0"/>
            </a:endParaRPr>
          </a:p>
          <a:p>
            <a:pPr marL="1054350" lvl="2" indent="-342900">
              <a:spcBef>
                <a:spcPts val="300"/>
              </a:spcBef>
              <a:buClr>
                <a:srgbClr val="000000"/>
              </a:buClr>
              <a:buFont typeface="Wingdings" panose="05000000000000000000" pitchFamily="2" charset="2"/>
              <a:buChar char="Ø"/>
              <a:defRPr/>
            </a:pPr>
            <a:r>
              <a:rPr lang="zh-CN" altLang="en-US" sz="2000" b="1" dirty="0">
                <a:latin typeface="Times New Roman" pitchFamily="18" charset="0"/>
                <a:cs typeface="Times New Roman" pitchFamily="18" charset="0"/>
              </a:rPr>
              <a:t>新型黑磷半导体材料辐照改性、高能物理探测器晶体</a:t>
            </a:r>
            <a:r>
              <a:rPr lang="zh-CN" altLang="en-US" sz="2000" b="1" dirty="0" smtClean="0">
                <a:latin typeface="Times New Roman" pitchFamily="18" charset="0"/>
                <a:cs typeface="Times New Roman" pitchFamily="18" charset="0"/>
              </a:rPr>
              <a:t>辐照效应</a:t>
            </a:r>
            <a:endParaRPr lang="en-US" altLang="zh-CN" sz="2000" b="1" dirty="0">
              <a:latin typeface="Times New Roman" pitchFamily="18" charset="0"/>
              <a:cs typeface="Times New Roman" pitchFamily="18" charset="0"/>
            </a:endParaRPr>
          </a:p>
        </p:txBody>
      </p:sp>
      <p:sp>
        <p:nvSpPr>
          <p:cNvPr id="10" name="Rectangle 8"/>
          <p:cNvSpPr txBox="1">
            <a:spLocks noChangeArrowheads="1"/>
          </p:cNvSpPr>
          <p:nvPr/>
        </p:nvSpPr>
        <p:spPr bwMode="auto">
          <a:xfrm>
            <a:off x="35496" y="116632"/>
            <a:ext cx="9072561" cy="500063"/>
          </a:xfrm>
          <a:prstGeom prst="rect">
            <a:avLst/>
          </a:prstGeom>
          <a:noFill/>
          <a:ln w="9525">
            <a:noFill/>
            <a:miter lim="800000"/>
            <a:headEnd/>
            <a:tailEnd/>
          </a:ln>
        </p:spPr>
        <p:txBody>
          <a:bodyPr anchor="ctr"/>
          <a:lstStyle/>
          <a:p>
            <a:pPr marL="342900" indent="-342900">
              <a:lnSpc>
                <a:spcPct val="130000"/>
              </a:lnSpc>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 一期运行 </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 </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反角白光中子源的实验情况</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3629178196"/>
      </p:ext>
    </p:extLst>
  </p:cSld>
  <p:clrMapOvr>
    <a:masterClrMapping/>
  </p:clrMapOvr>
  <p:transition advTm="5281"/>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9" name="TextBox 8"/>
          <p:cNvSpPr txBox="1"/>
          <p:nvPr/>
        </p:nvSpPr>
        <p:spPr>
          <a:xfrm>
            <a:off x="467544" y="143889"/>
            <a:ext cx="2736304" cy="584775"/>
          </a:xfrm>
          <a:prstGeom prst="rect">
            <a:avLst/>
          </a:prstGeom>
          <a:noFill/>
        </p:spPr>
        <p:txBody>
          <a:bodyPr wrap="square">
            <a:spAutoFit/>
          </a:bodyPr>
          <a:lstStyle/>
          <a:p>
            <a:pPr>
              <a:defRPr/>
            </a:pPr>
            <a:r>
              <a:rPr lang="zh-CN" altLang="en-US" sz="32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媒体关注</a:t>
            </a:r>
            <a:endParaRPr lang="zh-CN" altLang="en-US" sz="3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1"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12" name="Text Box 9"/>
          <p:cNvSpPr txBox="1">
            <a:spLocks noChangeArrowheads="1"/>
          </p:cNvSpPr>
          <p:nvPr/>
        </p:nvSpPr>
        <p:spPr bwMode="auto">
          <a:xfrm>
            <a:off x="390006" y="929184"/>
            <a:ext cx="8161338" cy="4625882"/>
          </a:xfrm>
          <a:prstGeom prst="rect">
            <a:avLst/>
          </a:prstGeom>
          <a:noFill/>
          <a:ln w="9525">
            <a:noFill/>
            <a:miter lim="800000"/>
            <a:headEnd/>
            <a:tailEnd/>
          </a:ln>
          <a:effectLst/>
        </p:spPr>
        <p:txBody>
          <a:bodyPr>
            <a:spAutoFit/>
          </a:bodyPr>
          <a:lstStyle>
            <a:lvl1pPr marL="342900" indent="-342900" eaLnBrk="0" hangingPunct="0">
              <a:defRPr sz="1400">
                <a:solidFill>
                  <a:schemeClr val="tx1"/>
                </a:solidFill>
                <a:latin typeface="Arial" charset="0"/>
                <a:ea typeface="宋体" pitchFamily="2" charset="-122"/>
              </a:defRPr>
            </a:lvl1pPr>
            <a:lvl2pPr marL="742950" indent="-285750" eaLnBrk="0" hangingPunct="0">
              <a:defRPr sz="1400">
                <a:solidFill>
                  <a:schemeClr val="tx1"/>
                </a:solidFill>
                <a:latin typeface="Arial" charset="0"/>
                <a:ea typeface="宋体" pitchFamily="2" charset="-122"/>
              </a:defRPr>
            </a:lvl2pPr>
            <a:lvl3pPr marL="1143000" indent="-228600" eaLnBrk="0" hangingPunct="0">
              <a:defRPr sz="1400">
                <a:solidFill>
                  <a:schemeClr val="tx1"/>
                </a:solidFill>
                <a:latin typeface="Arial" charset="0"/>
                <a:ea typeface="宋体" pitchFamily="2" charset="-122"/>
              </a:defRPr>
            </a:lvl3pPr>
            <a:lvl4pPr marL="1600200" indent="-228600" eaLnBrk="0" hangingPunct="0">
              <a:defRPr sz="1400">
                <a:solidFill>
                  <a:schemeClr val="tx1"/>
                </a:solidFill>
                <a:latin typeface="Arial" charset="0"/>
                <a:ea typeface="宋体" pitchFamily="2" charset="-122"/>
              </a:defRPr>
            </a:lvl4pPr>
            <a:lvl5pPr marL="2057400" indent="-228600" eaLnBrk="0" hangingPunct="0">
              <a:defRPr sz="1400">
                <a:solidFill>
                  <a:schemeClr val="tx1"/>
                </a:solidFill>
                <a:latin typeface="Arial" charset="0"/>
                <a:ea typeface="宋体" pitchFamily="2" charset="-122"/>
              </a:defRPr>
            </a:lvl5pPr>
            <a:lvl6pPr marL="2514600" indent="-228600" algn="ctr" eaLnBrk="0" fontAlgn="base" hangingPunct="0">
              <a:spcBef>
                <a:spcPct val="0"/>
              </a:spcBef>
              <a:spcAft>
                <a:spcPct val="0"/>
              </a:spcAft>
              <a:defRPr sz="1400">
                <a:solidFill>
                  <a:schemeClr val="tx1"/>
                </a:solidFill>
                <a:latin typeface="Arial" charset="0"/>
                <a:ea typeface="宋体" pitchFamily="2" charset="-122"/>
              </a:defRPr>
            </a:lvl6pPr>
            <a:lvl7pPr marL="2971800" indent="-228600" algn="ctr" eaLnBrk="0" fontAlgn="base" hangingPunct="0">
              <a:spcBef>
                <a:spcPct val="0"/>
              </a:spcBef>
              <a:spcAft>
                <a:spcPct val="0"/>
              </a:spcAft>
              <a:defRPr sz="1400">
                <a:solidFill>
                  <a:schemeClr val="tx1"/>
                </a:solidFill>
                <a:latin typeface="Arial" charset="0"/>
                <a:ea typeface="宋体" pitchFamily="2" charset="-122"/>
              </a:defRPr>
            </a:lvl7pPr>
            <a:lvl8pPr marL="3429000" indent="-228600" algn="ctr" eaLnBrk="0" fontAlgn="base" hangingPunct="0">
              <a:spcBef>
                <a:spcPct val="0"/>
              </a:spcBef>
              <a:spcAft>
                <a:spcPct val="0"/>
              </a:spcAft>
              <a:defRPr sz="1400">
                <a:solidFill>
                  <a:schemeClr val="tx1"/>
                </a:solidFill>
                <a:latin typeface="Arial" charset="0"/>
                <a:ea typeface="宋体" pitchFamily="2" charset="-122"/>
              </a:defRPr>
            </a:lvl8pPr>
            <a:lvl9pPr marL="3886200" indent="-228600" algn="ctr" eaLnBrk="0" fontAlgn="base" hangingPunct="0">
              <a:spcBef>
                <a:spcPct val="0"/>
              </a:spcBef>
              <a:spcAft>
                <a:spcPct val="0"/>
              </a:spcAft>
              <a:defRPr sz="1400">
                <a:solidFill>
                  <a:schemeClr val="tx1"/>
                </a:solidFill>
                <a:latin typeface="Arial" charset="0"/>
                <a:ea typeface="宋体" pitchFamily="2" charset="-122"/>
              </a:defRPr>
            </a:lvl9pPr>
          </a:lstStyle>
          <a:p>
            <a:pPr algn="just" eaLnBrk="1" hangingPunct="1">
              <a:lnSpc>
                <a:spcPts val="2700"/>
              </a:lnSpc>
              <a:spcBef>
                <a:spcPts val="600"/>
              </a:spcBef>
              <a:spcAft>
                <a:spcPts val="0"/>
              </a:spcAft>
              <a:buFont typeface="Wingdings" pitchFamily="2" charset="2"/>
              <a:buChar char="u"/>
              <a:defRPr/>
            </a:pPr>
            <a:r>
              <a:rPr kumimoji="1" lang="zh-CN" altLang="en-US" sz="2000" b="1" dirty="0" smtClean="0">
                <a:latin typeface="微软雅黑" pitchFamily="34" charset="-122"/>
                <a:ea typeface="微软雅黑" pitchFamily="34" charset="-122"/>
              </a:rPr>
              <a:t>中国</a:t>
            </a:r>
            <a:r>
              <a:rPr kumimoji="1" lang="zh-CN" altLang="en-US" sz="2000" b="1" dirty="0">
                <a:latin typeface="微软雅黑" pitchFamily="34" charset="-122"/>
                <a:ea typeface="微软雅黑" pitchFamily="34" charset="-122"/>
              </a:rPr>
              <a:t>散裂中子源通过国家验收</a:t>
            </a:r>
            <a:r>
              <a:rPr kumimoji="1" lang="zh-CN" altLang="en-US" sz="2000" b="1" dirty="0" smtClean="0">
                <a:latin typeface="微软雅黑" pitchFamily="34" charset="-122"/>
                <a:ea typeface="微软雅黑" pitchFamily="34" charset="-122"/>
              </a:rPr>
              <a:t>，中央电视台</a:t>
            </a:r>
            <a:r>
              <a:rPr kumimoji="1" lang="zh-CN" altLang="en-US" sz="2000" b="1" dirty="0">
                <a:latin typeface="微软雅黑" pitchFamily="34" charset="-122"/>
                <a:ea typeface="微软雅黑" pitchFamily="34" charset="-122"/>
              </a:rPr>
              <a:t>、新华社、中新社、</a:t>
            </a:r>
            <a:r>
              <a:rPr kumimoji="1" lang="en-US" altLang="zh-CN" sz="2000" b="1" dirty="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人民日报</a:t>
            </a:r>
            <a:r>
              <a:rPr kumimoji="1" lang="en-US" altLang="zh-CN" sz="2000" b="1" dirty="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等</a:t>
            </a:r>
            <a:r>
              <a:rPr kumimoji="1" lang="zh-CN" altLang="en-US" sz="2000" b="1" dirty="0">
                <a:solidFill>
                  <a:srgbClr val="FF0000"/>
                </a:solidFill>
                <a:latin typeface="微软雅黑" pitchFamily="34" charset="-122"/>
                <a:ea typeface="微软雅黑" pitchFamily="34" charset="-122"/>
              </a:rPr>
              <a:t>近二十</a:t>
            </a:r>
            <a:r>
              <a:rPr kumimoji="1" lang="zh-CN" altLang="en-US" sz="2000" b="1" dirty="0" smtClean="0">
                <a:solidFill>
                  <a:srgbClr val="FF0000"/>
                </a:solidFill>
                <a:latin typeface="微软雅黑" pitchFamily="34" charset="-122"/>
                <a:ea typeface="微软雅黑" pitchFamily="34" charset="-122"/>
              </a:rPr>
              <a:t>家中央和地方主流媒体进行报道</a:t>
            </a:r>
            <a:endParaRPr kumimoji="1" lang="en-US" altLang="zh-CN" sz="2000" b="1" dirty="0" smtClean="0">
              <a:solidFill>
                <a:srgbClr val="FF0000"/>
              </a:solidFill>
              <a:latin typeface="微软雅黑" pitchFamily="34" charset="-122"/>
              <a:ea typeface="微软雅黑" pitchFamily="34" charset="-122"/>
            </a:endParaRPr>
          </a:p>
          <a:p>
            <a:pPr algn="just" eaLnBrk="1" hangingPunct="1">
              <a:lnSpc>
                <a:spcPts val="2700"/>
              </a:lnSpc>
              <a:spcBef>
                <a:spcPts val="600"/>
              </a:spcBef>
              <a:spcAft>
                <a:spcPts val="0"/>
              </a:spcAft>
              <a:buFont typeface="Wingdings" pitchFamily="2" charset="2"/>
              <a:buChar char="u"/>
              <a:defRPr/>
            </a:pPr>
            <a:r>
              <a:rPr kumimoji="1" lang="zh-CN" altLang="en-US" sz="2000" b="1" dirty="0" smtClean="0">
                <a:latin typeface="微软雅黑" pitchFamily="34" charset="-122"/>
                <a:ea typeface="微软雅黑" pitchFamily="34" charset="-122"/>
              </a:rPr>
              <a:t>与</a:t>
            </a:r>
            <a:r>
              <a:rPr kumimoji="1" lang="zh-CN" altLang="en-US" sz="2000" b="1" dirty="0">
                <a:latin typeface="微软雅黑" pitchFamily="34" charset="-122"/>
                <a:ea typeface="微软雅黑" pitchFamily="34" charset="-122"/>
              </a:rPr>
              <a:t>载人航天、深海探测、高铁复兴号等一起入选“</a:t>
            </a:r>
            <a:r>
              <a:rPr kumimoji="1" lang="en-US" altLang="zh-CN" sz="2000" b="1" dirty="0">
                <a:latin typeface="微软雅黑" pitchFamily="34" charset="-122"/>
                <a:ea typeface="微软雅黑" pitchFamily="34" charset="-122"/>
              </a:rPr>
              <a:t>CCTV</a:t>
            </a:r>
            <a:r>
              <a:rPr kumimoji="1" lang="zh-CN" altLang="en-US" sz="2000" b="1" dirty="0">
                <a:latin typeface="微软雅黑" pitchFamily="34" charset="-122"/>
                <a:ea typeface="微软雅黑" pitchFamily="34" charset="-122"/>
              </a:rPr>
              <a:t>国家品牌计划</a:t>
            </a:r>
            <a:r>
              <a:rPr kumimoji="1" lang="en-US" altLang="zh-CN" sz="2000" b="1" dirty="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国家重大工程公益传播”项目，项目公益广告在央视热播</a:t>
            </a:r>
            <a:endParaRPr kumimoji="1" lang="en-US" altLang="zh-CN" sz="2000" b="1" dirty="0">
              <a:latin typeface="微软雅黑" pitchFamily="34" charset="-122"/>
              <a:ea typeface="微软雅黑" pitchFamily="34" charset="-122"/>
            </a:endParaRPr>
          </a:p>
          <a:p>
            <a:pPr algn="just" eaLnBrk="1" hangingPunct="1">
              <a:lnSpc>
                <a:spcPts val="2700"/>
              </a:lnSpc>
              <a:spcBef>
                <a:spcPts val="600"/>
              </a:spcBef>
              <a:buFont typeface="Wingdings" pitchFamily="2" charset="2"/>
              <a:buChar char="u"/>
              <a:defRPr/>
            </a:pPr>
            <a:r>
              <a:rPr kumimoji="1" lang="zh-CN" altLang="en-US" sz="2000" b="1" dirty="0" smtClean="0">
                <a:latin typeface="微软雅黑" pitchFamily="34" charset="-122"/>
                <a:ea typeface="微软雅黑" pitchFamily="34" charset="-122"/>
              </a:rPr>
              <a:t>在北京分院的组织下，多家媒体对</a:t>
            </a:r>
            <a:r>
              <a:rPr kumimoji="1" lang="zh-CN" altLang="en-US" sz="2000" b="1" dirty="0">
                <a:latin typeface="微软雅黑" pitchFamily="34" charset="-122"/>
                <a:ea typeface="微软雅黑" pitchFamily="34" charset="-122"/>
              </a:rPr>
              <a:t>工程涌现的典型人物和事迹进行深挖和报道，讲述生动的</a:t>
            </a:r>
            <a:r>
              <a:rPr kumimoji="1" lang="zh-CN" altLang="en-US" sz="2000" b="1" dirty="0" smtClean="0">
                <a:latin typeface="微软雅黑" pitchFamily="34" charset="-122"/>
                <a:ea typeface="微软雅黑" pitchFamily="34" charset="-122"/>
              </a:rPr>
              <a:t>“散裂故事”</a:t>
            </a:r>
            <a:endParaRPr kumimoji="1" lang="en-US" altLang="zh-CN" sz="2000" b="1" dirty="0" smtClean="0">
              <a:latin typeface="微软雅黑" pitchFamily="34" charset="-122"/>
              <a:ea typeface="微软雅黑" pitchFamily="34" charset="-122"/>
            </a:endParaRPr>
          </a:p>
          <a:p>
            <a:pPr algn="just" eaLnBrk="1" hangingPunct="1">
              <a:lnSpc>
                <a:spcPts val="2700"/>
              </a:lnSpc>
              <a:spcBef>
                <a:spcPts val="600"/>
              </a:spcBef>
              <a:buFont typeface="Wingdings" pitchFamily="2" charset="2"/>
              <a:buChar char="u"/>
              <a:defRPr/>
            </a:pPr>
            <a:r>
              <a:rPr kumimoji="1" lang="zh-CN" altLang="en-US" sz="2000" b="1" dirty="0" smtClean="0">
                <a:solidFill>
                  <a:srgbClr val="FF0000"/>
                </a:solidFill>
                <a:latin typeface="微软雅黑" pitchFamily="34" charset="-122"/>
                <a:ea typeface="微软雅黑" pitchFamily="34" charset="-122"/>
              </a:rPr>
              <a:t>获得港澳地区和境外媒体密切</a:t>
            </a:r>
            <a:r>
              <a:rPr kumimoji="1" lang="zh-CN" altLang="en-US" sz="2000" b="1" dirty="0">
                <a:solidFill>
                  <a:srgbClr val="FF0000"/>
                </a:solidFill>
                <a:latin typeface="微软雅黑" pitchFamily="34" charset="-122"/>
                <a:ea typeface="微软雅黑" pitchFamily="34" charset="-122"/>
              </a:rPr>
              <a:t>关注</a:t>
            </a:r>
            <a:r>
              <a:rPr kumimoji="1" lang="zh-CN" altLang="en-US" sz="2000" b="1" dirty="0" smtClean="0">
                <a:latin typeface="微软雅黑" pitchFamily="34" charset="-122"/>
                <a:ea typeface="微软雅黑" pitchFamily="34" charset="-122"/>
              </a:rPr>
              <a:t>：接待澳门</a:t>
            </a:r>
            <a:r>
              <a:rPr kumimoji="1" lang="zh-CN" altLang="en-US" sz="2000" b="1" dirty="0">
                <a:latin typeface="微软雅黑" pitchFamily="34" charset="-122"/>
                <a:ea typeface="微软雅黑" pitchFamily="34" charset="-122"/>
              </a:rPr>
              <a:t>葡英文媒体粤港澳大湾区参访团</a:t>
            </a:r>
            <a:r>
              <a:rPr kumimoji="1" lang="zh-CN" altLang="en-US" sz="2000" b="1" dirty="0" smtClean="0">
                <a:latin typeface="微软雅黑" pitchFamily="34" charset="-122"/>
                <a:ea typeface="微软雅黑" pitchFamily="34" charset="-122"/>
              </a:rPr>
              <a:t>、东南亚媒体团、“</a:t>
            </a:r>
            <a:r>
              <a:rPr kumimoji="1" lang="zh-CN" altLang="en-US" sz="2000" b="1" dirty="0">
                <a:latin typeface="微软雅黑" pitchFamily="34" charset="-122"/>
                <a:ea typeface="微软雅黑" pitchFamily="34" charset="-122"/>
              </a:rPr>
              <a:t>粤港澳媒体湾区行</a:t>
            </a:r>
            <a:r>
              <a:rPr kumimoji="1" lang="zh-CN" altLang="en-US" sz="2000" b="1" dirty="0" smtClean="0">
                <a:latin typeface="微软雅黑" pitchFamily="34" charset="-122"/>
                <a:ea typeface="微软雅黑" pitchFamily="34" charset="-122"/>
              </a:rPr>
              <a:t>”等媒体活动</a:t>
            </a:r>
            <a:endParaRPr kumimoji="1" lang="en-US" altLang="zh-CN" sz="2000" b="1" dirty="0" smtClean="0">
              <a:latin typeface="微软雅黑" pitchFamily="34" charset="-122"/>
              <a:ea typeface="微软雅黑" pitchFamily="34" charset="-122"/>
            </a:endParaRPr>
          </a:p>
          <a:p>
            <a:pPr algn="just" eaLnBrk="1" hangingPunct="1">
              <a:lnSpc>
                <a:spcPts val="2700"/>
              </a:lnSpc>
              <a:spcBef>
                <a:spcPts val="600"/>
              </a:spcBef>
              <a:buFont typeface="Wingdings" pitchFamily="2" charset="2"/>
              <a:buChar char="u"/>
              <a:defRPr/>
            </a:pPr>
            <a:r>
              <a:rPr kumimoji="1" lang="zh-CN" altLang="en-US" sz="2000" b="1" dirty="0" smtClean="0">
                <a:latin typeface="微软雅黑" pitchFamily="34" charset="-122"/>
                <a:ea typeface="微软雅黑" pitchFamily="34" charset="-122"/>
              </a:rPr>
              <a:t>此外，中国散裂中子源得到</a:t>
            </a:r>
            <a:r>
              <a:rPr kumimoji="1" lang="en-US" altLang="zh-CN" sz="2000" b="1" dirty="0" smtClean="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光明日报</a:t>
            </a:r>
            <a:r>
              <a:rPr kumimoji="1" lang="en-US" altLang="zh-CN" sz="2000" b="1" dirty="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a:t>
            </a:r>
            <a:r>
              <a:rPr kumimoji="1" lang="en-US" altLang="zh-CN" sz="2000" b="1" dirty="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中国科学报</a:t>
            </a:r>
            <a:r>
              <a:rPr kumimoji="1" lang="en-US" altLang="zh-CN" sz="2000" b="1" dirty="0">
                <a:latin typeface="微软雅黑" pitchFamily="34" charset="-122"/>
                <a:ea typeface="微软雅黑" pitchFamily="34" charset="-122"/>
              </a:rPr>
              <a:t>》</a:t>
            </a:r>
            <a:r>
              <a:rPr kumimoji="1" lang="zh-CN" altLang="en-US" sz="2000" b="1" dirty="0">
                <a:latin typeface="微软雅黑" pitchFamily="34" charset="-122"/>
                <a:ea typeface="微软雅黑" pitchFamily="34" charset="-122"/>
              </a:rPr>
              <a:t>、央视中文国际频道、</a:t>
            </a:r>
            <a:r>
              <a:rPr kumimoji="1" lang="zh-CN" altLang="en-US" sz="2000" b="1" dirty="0" smtClean="0">
                <a:latin typeface="微软雅黑" pitchFamily="34" charset="-122"/>
                <a:ea typeface="微软雅黑" pitchFamily="34" charset="-122"/>
              </a:rPr>
              <a:t>中新社</a:t>
            </a:r>
            <a:r>
              <a:rPr kumimoji="1" lang="zh-CN" altLang="en-US" sz="2000" b="1" dirty="0">
                <a:latin typeface="微软雅黑" pitchFamily="34" charset="-122"/>
                <a:ea typeface="微软雅黑" pitchFamily="34" charset="-122"/>
              </a:rPr>
              <a:t>、广东卫</a:t>
            </a:r>
            <a:r>
              <a:rPr kumimoji="1" lang="zh-CN" altLang="en-US" sz="2000" b="1" dirty="0" smtClean="0">
                <a:latin typeface="微软雅黑" pitchFamily="34" charset="-122"/>
                <a:ea typeface="微软雅黑" pitchFamily="34" charset="-122"/>
              </a:rPr>
              <a:t>视等报道</a:t>
            </a:r>
            <a:r>
              <a:rPr kumimoji="1" lang="en-US" altLang="zh-CN" sz="2000" b="1" dirty="0" smtClean="0">
                <a:latin typeface="微软雅黑" pitchFamily="34" charset="-122"/>
                <a:ea typeface="微软雅黑" pitchFamily="34" charset="-122"/>
              </a:rPr>
              <a:t>30</a:t>
            </a:r>
            <a:r>
              <a:rPr kumimoji="1" lang="zh-CN" altLang="en-US" sz="2000" b="1" dirty="0" smtClean="0">
                <a:latin typeface="微软雅黑" pitchFamily="34" charset="-122"/>
                <a:ea typeface="微软雅黑" pitchFamily="34" charset="-122"/>
              </a:rPr>
              <a:t>余次</a:t>
            </a:r>
            <a:endParaRPr kumimoji="1" lang="zh-CN" altLang="en-US" sz="2000" b="1" dirty="0">
              <a:latin typeface="微软雅黑" pitchFamily="34" charset="-122"/>
              <a:ea typeface="微软雅黑" pitchFamily="34" charset="-122"/>
            </a:endParaRPr>
          </a:p>
          <a:p>
            <a:pPr marL="0" indent="0" eaLnBrk="1" hangingPunct="1">
              <a:lnSpc>
                <a:spcPct val="110000"/>
              </a:lnSpc>
              <a:spcBef>
                <a:spcPts val="600"/>
              </a:spcBef>
              <a:defRPr/>
            </a:pPr>
            <a:endParaRPr kumimoji="1" lang="zh-CN" altLang="en-US" sz="1800" b="1" dirty="0">
              <a:solidFill>
                <a:srgbClr val="1A4EB6"/>
              </a:solidFill>
              <a:effectLst>
                <a:outerShdw blurRad="38100" dist="38100" dir="2700000" algn="tl">
                  <a:srgbClr val="C0C0C0"/>
                </a:outerShdw>
              </a:effectLst>
              <a:latin typeface="方正粗雅宋_GBK" pitchFamily="2" charset="-122"/>
              <a:ea typeface="华文中宋" pitchFamily="2" charset="-122"/>
            </a:endParaRPr>
          </a:p>
          <a:p>
            <a:pPr eaLnBrk="1" hangingPunct="1">
              <a:lnSpc>
                <a:spcPct val="110000"/>
              </a:lnSpc>
              <a:spcBef>
                <a:spcPts val="600"/>
              </a:spcBef>
              <a:spcAft>
                <a:spcPts val="0"/>
              </a:spcAft>
              <a:buFont typeface="Wingdings" pitchFamily="2" charset="2"/>
              <a:buChar char="u"/>
              <a:defRPr/>
            </a:pPr>
            <a:endParaRPr kumimoji="1" lang="zh-CN" altLang="en-US" sz="1800" b="1" dirty="0" smtClean="0">
              <a:solidFill>
                <a:srgbClr val="1A4EB6"/>
              </a:solidFill>
              <a:effectLst>
                <a:outerShdw blurRad="38100" dist="38100" dir="2700000" algn="tl">
                  <a:srgbClr val="C0C0C0"/>
                </a:outerShdw>
              </a:effectLst>
              <a:latin typeface="方正粗雅宋_GBK" pitchFamily="2" charset="-122"/>
              <a:ea typeface="华文中宋" pitchFamily="2" charset="-122"/>
            </a:endParaRPr>
          </a:p>
        </p:txBody>
      </p:sp>
      <p:pic>
        <p:nvPicPr>
          <p:cNvPr id="15" name="Picture 39" descr="C:\Users\windows\AppData\Roaming\Tencent\Users\87651557\QQ\WinTemp\RichOle\[F86~M{MYZX1LE]B8056QU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0682" y="4941169"/>
            <a:ext cx="2376264" cy="1810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http://p1.img.cctvpic.com/photoworkspace/contentimg/2018/10/26/201810261604482363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87824" y="4941168"/>
            <a:ext cx="3522219" cy="18163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8" descr="C:\Users\windows\Desktop\IMG_2609.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26293" y="4740586"/>
            <a:ext cx="1539837" cy="201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9" name="TextBox 8"/>
          <p:cNvSpPr txBox="1"/>
          <p:nvPr/>
        </p:nvSpPr>
        <p:spPr>
          <a:xfrm>
            <a:off x="395536" y="116632"/>
            <a:ext cx="6984776" cy="583565"/>
          </a:xfrm>
          <a:prstGeom prst="rect">
            <a:avLst/>
          </a:prstGeom>
          <a:noFill/>
        </p:spPr>
        <p:txBody>
          <a:bodyPr wrap="square">
            <a:spAutoFit/>
          </a:bodyPr>
          <a:lstStyle/>
          <a:p>
            <a:pPr>
              <a:defRPr/>
            </a:pPr>
            <a:r>
              <a:rPr lang="zh-CN" altLang="en-US" sz="3200" b="1" dirty="0" smtClean="0">
                <a:solidFill>
                  <a:srgbClr val="0070C0"/>
                </a:solidFill>
                <a:latin typeface="微软雅黑" panose="020B0503020204020204" pitchFamily="34" charset="-122"/>
                <a:ea typeface="微软雅黑" panose="020B0503020204020204" pitchFamily="34" charset="-122"/>
                <a:sym typeface="微软雅黑" panose="020B0503020204020204" pitchFamily="34" charset="-122"/>
              </a:rPr>
              <a:t>科普工作</a:t>
            </a:r>
            <a:endParaRPr lang="zh-CN" altLang="en-US" sz="3200" b="1"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矩形 7"/>
          <p:cNvSpPr/>
          <p:nvPr/>
        </p:nvSpPr>
        <p:spPr>
          <a:xfrm>
            <a:off x="395536" y="980728"/>
            <a:ext cx="8496944" cy="2759730"/>
          </a:xfrm>
          <a:prstGeom prst="rect">
            <a:avLst/>
          </a:prstGeom>
        </p:spPr>
        <p:txBody>
          <a:bodyPr wrap="square">
            <a:spAutoFit/>
          </a:bodyPr>
          <a:lstStyle/>
          <a:p>
            <a:pPr>
              <a:lnSpc>
                <a:spcPts val="2800"/>
              </a:lnSpc>
              <a:spcAft>
                <a:spcPts val="600"/>
              </a:spcAft>
              <a:buFont typeface="Wingdings" panose="05000000000000000000" pitchFamily="2" charset="2"/>
              <a:buChar char="l"/>
            </a:pPr>
            <a:r>
              <a:rPr lang="zh-CN" altLang="en-US" sz="2000" b="1" dirty="0">
                <a:ea typeface="微软雅黑" panose="020B0503020204020204" pitchFamily="34" charset="-122"/>
                <a:cs typeface="Arial" panose="020B0604020202020204" pitchFamily="34" charset="0"/>
                <a:sym typeface="微软雅黑" panose="020B0503020204020204" pitchFamily="34" charset="-122"/>
              </a:rPr>
              <a:t>  据统计，本评议周期内高能所东莞分部接待参观人数约</a:t>
            </a:r>
            <a:r>
              <a:rPr lang="en-US" altLang="zh-CN"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2</a:t>
            </a:r>
            <a:r>
              <a:rPr lang="zh-CN" alt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万人</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。其中，接待</a:t>
            </a:r>
            <a:r>
              <a:rPr lang="en-US" altLang="zh-CN"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52</a:t>
            </a:r>
            <a:r>
              <a:rPr lang="zh-CN" alt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批</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港澳地区公众来访参观的团组，共计</a:t>
            </a:r>
            <a:r>
              <a:rPr lang="en-US" altLang="zh-CN"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3000</a:t>
            </a:r>
            <a:r>
              <a:rPr lang="zh-CN" alt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余人次；</a:t>
            </a:r>
            <a:r>
              <a:rPr lang="en-US" altLang="zh-CN"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20</a:t>
            </a:r>
            <a:r>
              <a:rPr lang="zh-CN" alt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批</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国外来访参观的团组，共计</a:t>
            </a:r>
            <a:r>
              <a:rPr lang="en-US" altLang="zh-CN"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300</a:t>
            </a:r>
            <a:r>
              <a:rPr lang="zh-CN" alt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余人次</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a:t>
            </a:r>
            <a:endParaRPr lang="en-US" altLang="zh-CN" sz="2000" b="1" dirty="0">
              <a:ea typeface="微软雅黑" panose="020B0503020204020204" pitchFamily="34" charset="-122"/>
              <a:cs typeface="Arial" panose="020B0604020202020204" pitchFamily="34" charset="0"/>
              <a:sym typeface="微软雅黑" panose="020B0503020204020204" pitchFamily="34" charset="-122"/>
            </a:endParaRPr>
          </a:p>
          <a:p>
            <a:pPr>
              <a:lnSpc>
                <a:spcPts val="2800"/>
              </a:lnSpc>
              <a:spcAft>
                <a:spcPts val="600"/>
              </a:spcAft>
              <a:buFont typeface="Wingdings" panose="05000000000000000000" pitchFamily="2" charset="2"/>
              <a:buChar char="l"/>
            </a:pPr>
            <a:r>
              <a:rPr lang="en-US" altLang="zh-CN" sz="2000" b="1" dirty="0">
                <a:ea typeface="微软雅黑" panose="020B0503020204020204" pitchFamily="34" charset="-122"/>
                <a:cs typeface="Arial" panose="020B0604020202020204" pitchFamily="34" charset="0"/>
                <a:sym typeface="微软雅黑" panose="020B0503020204020204" pitchFamily="34" charset="-122"/>
              </a:rPr>
              <a:t>  2019</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年</a:t>
            </a:r>
            <a:r>
              <a:rPr lang="en-US" altLang="zh-CN" sz="2000" b="1" dirty="0">
                <a:ea typeface="微软雅黑" panose="020B0503020204020204" pitchFamily="34" charset="-122"/>
                <a:cs typeface="Arial" panose="020B0604020202020204" pitchFamily="34" charset="0"/>
                <a:sym typeface="微软雅黑" panose="020B0503020204020204" pitchFamily="34" charset="-122"/>
              </a:rPr>
              <a:t>5</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月</a:t>
            </a:r>
            <a:r>
              <a:rPr lang="en-US" altLang="zh-CN" sz="2000" b="1" dirty="0">
                <a:ea typeface="微软雅黑" panose="020B0503020204020204" pitchFamily="34" charset="-122"/>
                <a:cs typeface="Arial" panose="020B0604020202020204" pitchFamily="34" charset="0"/>
                <a:sym typeface="微软雅黑" panose="020B0503020204020204" pitchFamily="34" charset="-122"/>
              </a:rPr>
              <a:t>19</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日上午，中科院高能所东莞分部第二次公众科学日活动面向社会公众开放</a:t>
            </a:r>
            <a:r>
              <a:rPr lang="zh-CN" altLang="en-US" sz="2000" b="1" dirty="0" smtClean="0">
                <a:ea typeface="微软雅黑" panose="020B0503020204020204" pitchFamily="34" charset="-122"/>
                <a:cs typeface="Arial" panose="020B0604020202020204" pitchFamily="34" charset="0"/>
                <a:sym typeface="微软雅黑" panose="020B0503020204020204" pitchFamily="34" charset="-122"/>
              </a:rPr>
              <a:t>，今年</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的主题为“</a:t>
            </a:r>
            <a:r>
              <a:rPr lang="zh-CN" altLang="en-US" sz="2000" b="1" dirty="0">
                <a:solidFill>
                  <a:srgbClr val="0000FF"/>
                </a:solidFill>
                <a:ea typeface="微软雅黑" panose="020B0503020204020204" pitchFamily="34" charset="-122"/>
                <a:cs typeface="Arial" panose="020B0604020202020204" pitchFamily="34" charset="0"/>
                <a:sym typeface="微软雅黑" panose="020B0503020204020204" pitchFamily="34" charset="-122"/>
              </a:rPr>
              <a:t>小粒子成就</a:t>
            </a:r>
            <a:r>
              <a:rPr lang="zh-CN" altLang="en-US" sz="2000" b="1" dirty="0" smtClean="0">
                <a:solidFill>
                  <a:srgbClr val="0000FF"/>
                </a:solidFill>
                <a:ea typeface="微软雅黑" panose="020B0503020204020204" pitchFamily="34" charset="-122"/>
                <a:cs typeface="Arial" panose="020B0604020202020204" pitchFamily="34" charset="0"/>
                <a:sym typeface="微软雅黑" panose="020B0503020204020204" pitchFamily="34" charset="-122"/>
              </a:rPr>
              <a:t>大世界</a:t>
            </a:r>
            <a:r>
              <a:rPr lang="zh-CN" altLang="en-US" sz="2000" b="1" dirty="0" smtClean="0">
                <a:ea typeface="微软雅黑" panose="020B0503020204020204" pitchFamily="34" charset="-122"/>
                <a:cs typeface="Arial" panose="020B0604020202020204" pitchFamily="34" charset="0"/>
                <a:sym typeface="微软雅黑" panose="020B0503020204020204" pitchFamily="34" charset="-122"/>
              </a:rPr>
              <a:t>”。当天场面火爆，共</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接待公众参观约</a:t>
            </a:r>
            <a:r>
              <a:rPr lang="en-US" altLang="zh-CN"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6000</a:t>
            </a:r>
            <a:r>
              <a:rPr lang="zh-CN" altLang="en-US" sz="2000" b="1" dirty="0">
                <a:solidFill>
                  <a:srgbClr val="FF0000"/>
                </a:solidFill>
                <a:ea typeface="微软雅黑" panose="020B0503020204020204" pitchFamily="34" charset="-122"/>
                <a:cs typeface="Arial" panose="020B0604020202020204" pitchFamily="34" charset="0"/>
                <a:sym typeface="微软雅黑" panose="020B0503020204020204" pitchFamily="34" charset="-122"/>
              </a:rPr>
              <a:t>人</a:t>
            </a:r>
            <a:r>
              <a:rPr lang="zh-CN" altLang="en-US" sz="2000" b="1" dirty="0">
                <a:ea typeface="微软雅黑" panose="020B0503020204020204" pitchFamily="34" charset="-122"/>
                <a:cs typeface="Arial" panose="020B0604020202020204" pitchFamily="34" charset="0"/>
                <a:sym typeface="微软雅黑" panose="020B0503020204020204" pitchFamily="34" charset="-122"/>
              </a:rPr>
              <a:t>。</a:t>
            </a:r>
            <a:endParaRPr lang="zh-CN" altLang="en-US" sz="2000" b="1" dirty="0">
              <a:latin typeface="Times New Roman" panose="02020603050405020304" pitchFamily="18" charset="0"/>
              <a:cs typeface="Times New Roman" panose="02020603050405020304" pitchFamily="18" charset="0"/>
              <a:sym typeface="微软雅黑" panose="020B0503020204020204" pitchFamily="34" charset="-122"/>
            </a:endParaRPr>
          </a:p>
          <a:p>
            <a:pPr>
              <a:lnSpc>
                <a:spcPts val="2800"/>
              </a:lnSpc>
              <a:spcAft>
                <a:spcPts val="600"/>
              </a:spcAft>
              <a:buFont typeface="Wingdings" panose="05000000000000000000" pitchFamily="2" charset="2"/>
              <a:buChar char="l"/>
            </a:pPr>
            <a:r>
              <a:rPr lang="zh-CN" altLang="en-US" sz="2000" b="1" dirty="0" smtClean="0">
                <a:ea typeface="微软雅黑" panose="020B0503020204020204" pitchFamily="34" charset="-122"/>
                <a:cs typeface="Arial" panose="020B0604020202020204" pitchFamily="34" charset="0"/>
                <a:sym typeface="微软雅黑" panose="020B0503020204020204" pitchFamily="34" charset="-122"/>
              </a:rPr>
              <a:t>  进行了多场科普讲座。</a:t>
            </a:r>
            <a:endParaRPr lang="zh-CN" altLang="en-US" sz="2000" b="1" dirty="0">
              <a:ea typeface="微软雅黑" panose="020B0503020204020204" pitchFamily="34" charset="-122"/>
              <a:cs typeface="Arial" panose="020B0604020202020204" pitchFamily="34" charset="0"/>
              <a:sym typeface="微软雅黑" panose="020B0503020204020204" pitchFamily="34" charset="-122"/>
            </a:endParaRPr>
          </a:p>
        </p:txBody>
      </p:sp>
      <p:pic>
        <p:nvPicPr>
          <p:cNvPr id="13" name="图片 12" descr="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312" y="3933056"/>
            <a:ext cx="3989679" cy="2503027"/>
          </a:xfrm>
          <a:prstGeom prst="rect">
            <a:avLst/>
          </a:prstGeom>
        </p:spPr>
      </p:pic>
      <p:pic>
        <p:nvPicPr>
          <p:cNvPr id="14" name="图片 13" descr="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0032" y="3933056"/>
            <a:ext cx="3888432" cy="2478493"/>
          </a:xfrm>
          <a:prstGeom prst="rect">
            <a:avLst/>
          </a:prstGeom>
        </p:spPr>
      </p:pic>
      <p:sp>
        <p:nvSpPr>
          <p:cNvPr id="7" name="文本框 4"/>
          <p:cNvSpPr txBox="1"/>
          <p:nvPr/>
        </p:nvSpPr>
        <p:spPr>
          <a:xfrm>
            <a:off x="1331640" y="6453336"/>
            <a:ext cx="3240360" cy="33718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第二次公众科学日讲座</a:t>
            </a:r>
          </a:p>
        </p:txBody>
      </p:sp>
      <p:sp>
        <p:nvSpPr>
          <p:cNvPr id="10" name="文本框 4"/>
          <p:cNvSpPr txBox="1"/>
          <p:nvPr/>
        </p:nvSpPr>
        <p:spPr>
          <a:xfrm>
            <a:off x="5508104" y="6453336"/>
            <a:ext cx="3240360" cy="337185"/>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第二次公众科学日装置区参观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矩形"/>
          <p:cNvSpPr/>
          <p:nvPr/>
        </p:nvSpPr>
        <p:spPr>
          <a:xfrm>
            <a:off x="142844" y="928670"/>
            <a:ext cx="7785126" cy="3341313"/>
          </a:xfrm>
          <a:prstGeom prst="rect">
            <a:avLst/>
          </a:prstGeom>
          <a:noFill/>
          <a:ln w="9525" cap="flat" cmpd="sng">
            <a:noFill/>
            <a:prstDash val="solid"/>
            <a:miter/>
          </a:ln>
        </p:spPr>
        <p:txBody>
          <a:bodyPr vert="horz" wrap="square" lIns="91440" tIns="45720" rIns="91440" bIns="45720" anchor="t" anchorCtr="0"/>
          <a:lstStyle/>
          <a:p>
            <a:pPr marL="273050" indent="-273050" algn="just">
              <a:lnSpc>
                <a:spcPct val="120000"/>
              </a:lnSpc>
              <a:spcBef>
                <a:spcPts val="0"/>
              </a:spcBef>
              <a:spcAft>
                <a:spcPts val="600"/>
              </a:spcAft>
              <a:buNone/>
            </a:pPr>
            <a:r>
              <a:rPr lang="en-US" altLang="zh-CN" sz="3600" b="1" i="0" u="none" strike="noStrike" kern="1200" cap="none" spc="0" baseline="0" dirty="0">
                <a:solidFill>
                  <a:srgbClr val="0000FF"/>
                </a:solidFill>
                <a:latin typeface="黑体" panose="02010609060101010101" pitchFamily="49" charset="-122"/>
                <a:ea typeface="黑体" panose="02010609060101010101" pitchFamily="49" charset="-122"/>
                <a:cs typeface="Calibri" panose="020F0502020204030204" pitchFamily="34" charset="0"/>
              </a:rPr>
              <a:t>             </a:t>
            </a:r>
            <a:endParaRPr lang="en-US" altLang="zh-CN" sz="3600" b="1" i="0" u="none" strike="noStrike" kern="1200" cap="none" spc="0" baseline="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a:p>
            <a:pPr marL="273050" indent="-273050" algn="just">
              <a:lnSpc>
                <a:spcPct val="120000"/>
              </a:lnSpc>
              <a:spcBef>
                <a:spcPts val="0"/>
              </a:spcBef>
              <a:spcAft>
                <a:spcPts val="600"/>
              </a:spcAft>
              <a:buNone/>
            </a:pPr>
            <a:endParaRPr lang="zh-CN" altLang="en-US" sz="2000" b="1" i="0" u="none" strike="noStrike" kern="1200" cap="none" spc="0" baseline="0" dirty="0">
              <a:solidFill>
                <a:srgbClr val="0000FF"/>
              </a:solidFill>
              <a:latin typeface="黑体" panose="02010609060101010101" pitchFamily="49" charset="-122"/>
              <a:ea typeface="黑体" panose="02010609060101010101" pitchFamily="49" charset="-122"/>
              <a:cs typeface="Calibri" panose="020F0502020204030204" pitchFamily="34" charset="0"/>
            </a:endParaRPr>
          </a:p>
        </p:txBody>
      </p:sp>
      <p:sp>
        <p:nvSpPr>
          <p:cNvPr id="273" name="矩形"/>
          <p:cNvSpPr/>
          <p:nvPr/>
        </p:nvSpPr>
        <p:spPr>
          <a:xfrm>
            <a:off x="8207375" y="6516690"/>
            <a:ext cx="436563" cy="341311"/>
          </a:xfrm>
          <a:prstGeom prst="rect">
            <a:avLst/>
          </a:prstGeom>
          <a:noFill/>
          <a:ln w="9525" cap="flat" cmpd="sng">
            <a:noFill/>
            <a:prstDash val="solid"/>
            <a:miter/>
          </a:ln>
        </p:spPr>
        <p:txBody>
          <a:bodyPr vert="horz" wrap="square" lIns="91440" tIns="45720" rIns="91440" bIns="45720" anchor="t" anchorCtr="0"/>
          <a:lstStyle/>
          <a:p>
            <a:pPr marL="0" indent="0" algn="r" eaLnBrk="1" hangingPunct="1">
              <a:lnSpc>
                <a:spcPct val="100000"/>
              </a:lnSpc>
              <a:spcBef>
                <a:spcPts val="0"/>
              </a:spcBef>
              <a:spcAft>
                <a:spcPts val="0"/>
              </a:spcAft>
              <a:buNone/>
            </a:pPr>
            <a:fld id="{CAD2D6BD-DE1B-4B5F-8B41-2702339687B9}" type="slidenum">
              <a:rPr lang="en-US" altLang="zh-CN" sz="900" b="0" i="0" u="none" strike="noStrike" kern="1200" cap="none" spc="0" baseline="0">
                <a:solidFill>
                  <a:srgbClr val="4D5E68"/>
                </a:solidFill>
                <a:latin typeface="Impact" panose="020B0806030902050204" pitchFamily="34" charset="0"/>
                <a:ea typeface="宋体" panose="02010600030101010101" pitchFamily="2" charset="-122"/>
                <a:cs typeface="Calibri" panose="020F0502020204030204" pitchFamily="34" charset="0"/>
              </a:rPr>
              <a:pPr marL="0" indent="0" algn="r" eaLnBrk="1" hangingPunct="1">
                <a:lnSpc>
                  <a:spcPct val="100000"/>
                </a:lnSpc>
                <a:spcBef>
                  <a:spcPts val="0"/>
                </a:spcBef>
                <a:spcAft>
                  <a:spcPts val="0"/>
                </a:spcAft>
                <a:buNone/>
              </a:pPr>
              <a:t>14</a:t>
            </a:fld>
            <a:endParaRPr lang="zh-CN" altLang="en-US" sz="900" b="0" i="0" u="none" strike="noStrike" kern="1200" cap="none" spc="0" baseline="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274" name="矩形"/>
          <p:cNvSpPr/>
          <p:nvPr/>
        </p:nvSpPr>
        <p:spPr>
          <a:xfrm>
            <a:off x="0" y="0"/>
            <a:ext cx="9144000" cy="457200"/>
          </a:xfrm>
          <a:prstGeom prst="rect">
            <a:avLst/>
          </a:prstGeom>
          <a:noFill/>
          <a:ln w="9525" cap="flat" cmpd="sng">
            <a:noFill/>
            <a:prstDash val="solid"/>
            <a:miter/>
          </a:ln>
        </p:spPr>
      </p:sp>
      <p:sp>
        <p:nvSpPr>
          <p:cNvPr id="276" name="矩形"/>
          <p:cNvSpPr/>
          <p:nvPr/>
        </p:nvSpPr>
        <p:spPr>
          <a:xfrm>
            <a:off x="-161925" y="858833"/>
            <a:ext cx="9144000" cy="1076325"/>
          </a:xfrm>
          <a:prstGeom prst="rect">
            <a:avLst/>
          </a:prstGeom>
          <a:noFill/>
          <a:ln w="9525" cap="flat" cmpd="sng">
            <a:noFill/>
            <a:prstDash val="solid"/>
            <a:miter/>
          </a:ln>
        </p:spPr>
        <p:txBody>
          <a:bodyPr vert="horz" wrap="square" lIns="91440" tIns="45720" rIns="91440" bIns="45720" anchor="ctr" anchorCtr="0">
            <a:spAutoFit/>
          </a:bodyPr>
          <a:lstStyle/>
          <a:p>
            <a:pPr indent="133350" algn="ctr" eaLnBrk="1" hangingPunct="1">
              <a:spcBef>
                <a:spcPts val="1200"/>
              </a:spcBef>
              <a:spcAft>
                <a:spcPts val="0"/>
              </a:spcAft>
            </a:pPr>
            <a:r>
              <a:rPr lang="en-US" altLang="zh-CN" sz="2600" b="1" dirty="0">
                <a:solidFill>
                  <a:srgbClr val="FF0000"/>
                </a:solidFill>
                <a:ea typeface="微软雅黑" panose="020B0503020204020204" pitchFamily="34" charset="-122"/>
                <a:cs typeface="Arial" panose="020B0604020202020204" pitchFamily="34" charset="0"/>
              </a:rPr>
              <a:t>CSNS</a:t>
            </a:r>
            <a:r>
              <a:rPr lang="zh-CN" altLang="en-US" sz="2600" b="1" dirty="0">
                <a:solidFill>
                  <a:srgbClr val="FF0000"/>
                </a:solidFill>
                <a:ea typeface="微软雅黑" panose="020B0503020204020204" pitchFamily="34" charset="-122"/>
                <a:cs typeface="Arial" panose="020B0604020202020204" pitchFamily="34" charset="0"/>
              </a:rPr>
              <a:t>计划与实际运行时间对比表</a:t>
            </a:r>
            <a:endParaRPr lang="en-US" altLang="zh-CN" sz="2600" b="1" dirty="0">
              <a:solidFill>
                <a:srgbClr val="FF0000"/>
              </a:solidFill>
              <a:latin typeface="微软雅黑" panose="020B0503020204020204" pitchFamily="34" charset="-122"/>
              <a:ea typeface="微软雅黑" panose="020B0503020204020204" pitchFamily="34" charset="-122"/>
            </a:endParaRPr>
          </a:p>
          <a:p>
            <a:pPr marL="0" indent="133350" algn="ctr" eaLnBrk="1" fontAlgn="base" latinLnBrk="0" hangingPunct="1">
              <a:lnSpc>
                <a:spcPct val="100000"/>
              </a:lnSpc>
              <a:spcBef>
                <a:spcPts val="1200"/>
              </a:spcBef>
              <a:spcAft>
                <a:spcPts val="0"/>
              </a:spcAft>
              <a:buNone/>
            </a:pPr>
            <a:endParaRPr lang="en-US" altLang="zh-CN" sz="2800" b="0" i="0" u="none" strike="noStrike" kern="1200" cap="none" spc="0" baseline="0" dirty="0">
              <a:solidFill>
                <a:srgbClr val="C00000"/>
              </a:solidFill>
              <a:latin typeface="Calibri" panose="020F0502020204030204" pitchFamily="34" charset="0"/>
              <a:ea typeface="宋体" panose="02010600030101010101" pitchFamily="2" charset="-122"/>
              <a:cs typeface="Times New Roman" panose="02020603050405020304" pitchFamily="18" charset="0"/>
            </a:endParaRPr>
          </a:p>
        </p:txBody>
      </p:sp>
      <p:sp>
        <p:nvSpPr>
          <p:cNvPr id="11" name="矩形 10"/>
          <p:cNvSpPr/>
          <p:nvPr/>
        </p:nvSpPr>
        <p:spPr>
          <a:xfrm>
            <a:off x="107504" y="6381328"/>
            <a:ext cx="8568952" cy="337185"/>
          </a:xfrm>
          <a:prstGeom prst="rect">
            <a:avLst/>
          </a:prstGeom>
        </p:spPr>
        <p:txBody>
          <a:bodyPr wrap="square">
            <a:spAutoFit/>
          </a:bodyPr>
          <a:lstStyle/>
          <a:p>
            <a:pPr indent="133350">
              <a:spcBef>
                <a:spcPts val="0"/>
              </a:spcBef>
              <a:spcAft>
                <a:spcPts val="0"/>
              </a:spcAft>
            </a:pPr>
            <a:r>
              <a:rPr lang="zh-CN" altLang="en-US" sz="1600" b="1" dirty="0">
                <a:solidFill>
                  <a:srgbClr val="4F6228"/>
                </a:solidFill>
                <a:ea typeface="微软雅黑" panose="020B0503020204020204" pitchFamily="34" charset="-122"/>
                <a:cs typeface="Arial" panose="020B0604020202020204" pitchFamily="34" charset="0"/>
              </a:rPr>
              <a:t>注：国际同类先进设施运行数据，以</a:t>
            </a:r>
            <a:r>
              <a:rPr lang="en-US" altLang="zh-CN" sz="1600" b="1" dirty="0">
                <a:solidFill>
                  <a:srgbClr val="4F6228"/>
                </a:solidFill>
                <a:ea typeface="微软雅黑" panose="020B0503020204020204" pitchFamily="34" charset="-122"/>
                <a:cs typeface="Arial" panose="020B0604020202020204" pitchFamily="34" charset="0"/>
              </a:rPr>
              <a:t>J-PARC2017</a:t>
            </a:r>
            <a:r>
              <a:rPr lang="zh-CN" altLang="en-US" sz="1600" b="1" dirty="0">
                <a:solidFill>
                  <a:srgbClr val="4F6228"/>
                </a:solidFill>
                <a:ea typeface="微软雅黑" panose="020B0503020204020204" pitchFamily="34" charset="-122"/>
                <a:cs typeface="Arial" panose="020B0604020202020204" pitchFamily="34" charset="0"/>
              </a:rPr>
              <a:t>年度运行数据为参考</a:t>
            </a:r>
            <a:r>
              <a:rPr lang="en-US" altLang="zh-CN" sz="1600" b="1" dirty="0">
                <a:solidFill>
                  <a:srgbClr val="4F6228"/>
                </a:solidFill>
                <a:ea typeface="微软雅黑" panose="020B0503020204020204" pitchFamily="34" charset="-122"/>
                <a:cs typeface="Arial" panose="020B0604020202020204" pitchFamily="34" charset="0"/>
              </a:rPr>
              <a:t> </a:t>
            </a:r>
            <a:endParaRPr lang="zh-CN" altLang="en-US" sz="1600" b="1" dirty="0">
              <a:solidFill>
                <a:srgbClr val="4F6228"/>
              </a:solidFill>
              <a:ea typeface="微软雅黑" panose="020B0503020204020204" pitchFamily="34" charset="-122"/>
              <a:cs typeface="Arial" panose="020B0604020202020204" pitchFamily="34" charset="0"/>
            </a:endParaRPr>
          </a:p>
        </p:txBody>
      </p:sp>
      <p:sp>
        <p:nvSpPr>
          <p:cNvPr id="13" name="Rectangle 8"/>
          <p:cNvSpPr txBox="1">
            <a:spLocks noChangeArrowheads="1"/>
          </p:cNvSpPr>
          <p:nvPr/>
        </p:nvSpPr>
        <p:spPr bwMode="auto">
          <a:xfrm>
            <a:off x="155416" y="142877"/>
            <a:ext cx="7872968" cy="500063"/>
          </a:xfrm>
          <a:prstGeom prst="rect">
            <a:avLst/>
          </a:prstGeom>
          <a:noFill/>
          <a:ln w="9525">
            <a:noFill/>
            <a:miter lim="800000"/>
          </a:ln>
        </p:spPr>
        <p:txBody>
          <a:bodyPr anchor="ctr"/>
          <a:lstStyle/>
          <a:p>
            <a:pPr marL="342900" indent="-342900" eaLnBrk="1" fontAlgn="auto" hangingPunct="1">
              <a:lnSpc>
                <a:spcPct val="130000"/>
              </a:lnSpc>
              <a:spcAft>
                <a:spcPts val="0"/>
              </a:spcAft>
              <a:defRPr/>
            </a:pP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2018</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年</a:t>
            </a: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9</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月</a:t>
            </a: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1</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日</a:t>
            </a: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~2019</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年</a:t>
            </a: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8</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月</a:t>
            </a:r>
            <a:r>
              <a:rPr kumimoji="1" lang="en-US" altLang="zh-CN"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31</a:t>
            </a:r>
            <a:r>
              <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日运行工作 </a:t>
            </a:r>
          </a:p>
        </p:txBody>
      </p:sp>
      <p:graphicFrame>
        <p:nvGraphicFramePr>
          <p:cNvPr id="12" name="表格 11"/>
          <p:cNvGraphicFramePr>
            <a:graphicFrameLocks noGrp="1"/>
          </p:cNvGraphicFramePr>
          <p:nvPr/>
        </p:nvGraphicFramePr>
        <p:xfrm>
          <a:off x="57168" y="1365795"/>
          <a:ext cx="9036498" cy="5015533"/>
        </p:xfrm>
        <a:graphic>
          <a:graphicData uri="http://schemas.openxmlformats.org/drawingml/2006/table">
            <a:tbl>
              <a:tblPr/>
              <a:tblGrid>
                <a:gridCol w="1778528"/>
                <a:gridCol w="679153"/>
                <a:gridCol w="749722"/>
                <a:gridCol w="637264"/>
                <a:gridCol w="637264"/>
                <a:gridCol w="506063"/>
                <a:gridCol w="506063"/>
                <a:gridCol w="506063"/>
                <a:gridCol w="506063"/>
                <a:gridCol w="506063"/>
                <a:gridCol w="506063"/>
                <a:gridCol w="506063"/>
                <a:gridCol w="506063"/>
                <a:gridCol w="506063"/>
              </a:tblGrid>
              <a:tr h="570490">
                <a:tc rowSpan="3">
                  <a:txBody>
                    <a:bodyPr/>
                    <a:lstStyle/>
                    <a:p>
                      <a:pPr algn="ctr"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主体</a:t>
                      </a: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系统名称</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rtl="0" fontAlgn="ctr"/>
                      <a:r>
                        <a:rPr lang="zh-CN" altLang="en-US" sz="1400" b="1" i="0" u="none" strike="noStrike" dirty="0">
                          <a:solidFill>
                            <a:srgbClr val="0000FF"/>
                          </a:solidFill>
                          <a:latin typeface="Arial" panose="020B0604020202020204" pitchFamily="34" charset="0"/>
                          <a:ea typeface="微软雅黑" panose="020B0503020204020204" pitchFamily="34" charset="-122"/>
                        </a:rPr>
                        <a:t>计划总机时（小时）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rtl="0" fontAlgn="ctr"/>
                      <a:r>
                        <a:rPr lang="zh-CN" altLang="en-US" sz="1400" b="1" i="0" u="none" strike="noStrike" dirty="0">
                          <a:solidFill>
                            <a:srgbClr val="0000FF"/>
                          </a:solidFill>
                          <a:latin typeface="Arial" panose="020B0604020202020204" pitchFamily="34" charset="0"/>
                          <a:ea typeface="微软雅黑" panose="020B0503020204020204" pitchFamily="34" charset="-122"/>
                        </a:rPr>
                        <a:t>实际完成（小时）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rtl="0" fontAlgn="ctr"/>
                      <a:r>
                        <a:rPr lang="zh-CN" altLang="en-US" sz="1400" b="1" i="0" u="none" strike="noStrike" dirty="0">
                          <a:solidFill>
                            <a:srgbClr val="000000"/>
                          </a:solidFill>
                          <a:latin typeface="Arial" panose="020B0604020202020204" pitchFamily="34" charset="0"/>
                          <a:ea typeface="微软雅黑" panose="020B0503020204020204" pitchFamily="34" charset="-122"/>
                        </a:rPr>
                        <a:t>其中（小时）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rowSpan="2">
                  <a:txBody>
                    <a:bodyPr/>
                    <a:lstStyle/>
                    <a:p>
                      <a:pPr algn="ctr"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国际同类先进设施运行数据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vMerge="1">
                  <a:txBody>
                    <a:bodyPr/>
                    <a:lstStyle/>
                    <a:p>
                      <a:endParaRPr lang="zh-CN"/>
                    </a:p>
                  </a:txBody>
                  <a:tcPr/>
                </a:tc>
                <a:tc vMerge="1">
                  <a:txBody>
                    <a:bodyPr/>
                    <a:lstStyle/>
                    <a:p>
                      <a:endParaRPr lang="zh-CN"/>
                    </a:p>
                  </a:txBody>
                  <a:tcPr/>
                </a:tc>
                <a:tc vMerge="1">
                  <a:txBody>
                    <a:bodyPr/>
                    <a:lstStyle/>
                    <a:p>
                      <a:endParaRPr lang="zh-CN"/>
                    </a:p>
                  </a:txBody>
                  <a:tcPr/>
                </a:tc>
                <a:tc gridSpan="2">
                  <a:txBody>
                    <a:bodyPr/>
                    <a:lstStyle/>
                    <a:p>
                      <a:pPr algn="ctr" rtl="0" fontAlgn="ctr"/>
                      <a:r>
                        <a:rPr lang="zh-CN" altLang="en-US" sz="1400" b="1" i="0" u="none" strike="noStrike">
                          <a:solidFill>
                            <a:srgbClr val="0000FF"/>
                          </a:solidFill>
                          <a:latin typeface="Arial" panose="020B0604020202020204" pitchFamily="34" charset="0"/>
                          <a:ea typeface="微软雅黑" panose="020B0503020204020204" pitchFamily="34" charset="-122"/>
                        </a:rPr>
                        <a:t>运行准备</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rtl="0" fontAlgn="ctr"/>
                      <a:r>
                        <a:rPr lang="zh-CN" altLang="en-US" sz="1400" b="1" i="0" u="none" strike="noStrike">
                          <a:solidFill>
                            <a:srgbClr val="0000FF"/>
                          </a:solidFill>
                          <a:latin typeface="Arial" panose="020B0604020202020204" pitchFamily="34" charset="0"/>
                          <a:ea typeface="微软雅黑" panose="020B0503020204020204" pitchFamily="34" charset="-122"/>
                        </a:rPr>
                        <a:t>供束（实验）机时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rtl="0" fontAlgn="ctr"/>
                      <a:r>
                        <a:rPr lang="zh-CN" altLang="en-US" sz="1400" b="1" i="0" u="none" strike="noStrike">
                          <a:solidFill>
                            <a:srgbClr val="0000FF"/>
                          </a:solidFill>
                          <a:latin typeface="Arial" panose="020B0604020202020204" pitchFamily="34" charset="0"/>
                          <a:ea typeface="微软雅黑" panose="020B0503020204020204" pitchFamily="34" charset="-122"/>
                        </a:rPr>
                        <a:t>机器研究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rtl="0" fontAlgn="ctr"/>
                      <a:r>
                        <a:rPr lang="zh-CN" altLang="en-US" sz="1400" b="1" i="0" u="none" strike="noStrike" dirty="0">
                          <a:solidFill>
                            <a:srgbClr val="0000FF"/>
                          </a:solidFill>
                          <a:latin typeface="Arial" panose="020B0604020202020204" pitchFamily="34" charset="0"/>
                          <a:ea typeface="微软雅黑" panose="020B0503020204020204" pitchFamily="34" charset="-122"/>
                        </a:rPr>
                        <a:t>故障机时</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gridSpan="2">
                  <a:txBody>
                    <a:bodyPr/>
                    <a:lstStyle/>
                    <a:p>
                      <a:pPr algn="ctr" rtl="0" fontAlgn="ctr"/>
                      <a:r>
                        <a:rPr lang="zh-CN" altLang="en-US" sz="1400" b="1" i="0" u="none" strike="noStrike" dirty="0">
                          <a:solidFill>
                            <a:srgbClr val="0000FF"/>
                          </a:solidFill>
                          <a:latin typeface="Arial" panose="020B0604020202020204" pitchFamily="34" charset="0"/>
                          <a:ea typeface="微软雅黑" panose="020B0503020204020204" pitchFamily="34" charset="-122"/>
                        </a:rPr>
                        <a:t>其他</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p>
                  </a:txBody>
                  <a:tcPr/>
                </a:tc>
                <a:tc vMerge="1">
                  <a:txBody>
                    <a:bodyPr/>
                    <a:lstStyle/>
                    <a:p>
                      <a:endParaRPr lang="zh-CN"/>
                    </a:p>
                  </a:txBody>
                  <a:tcPr/>
                </a:tc>
              </a:tr>
              <a:tr h="298442">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计划</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实际</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计划</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实际</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计划</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实际</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计划</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a:solidFill>
                            <a:srgbClr val="000000"/>
                          </a:solidFill>
                          <a:latin typeface="Arial" panose="020B0604020202020204" pitchFamily="34" charset="0"/>
                          <a:ea typeface="微软雅黑" panose="020B0503020204020204" pitchFamily="34" charset="-122"/>
                        </a:rPr>
                        <a:t>实际</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dirty="0">
                          <a:solidFill>
                            <a:srgbClr val="000000"/>
                          </a:solidFill>
                          <a:latin typeface="Arial" panose="020B0604020202020204" pitchFamily="34" charset="0"/>
                          <a:ea typeface="微软雅黑" panose="020B0503020204020204" pitchFamily="34" charset="-122"/>
                        </a:rPr>
                        <a:t>计划</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dirty="0">
                          <a:solidFill>
                            <a:srgbClr val="000000"/>
                          </a:solidFill>
                          <a:latin typeface="Arial" panose="020B0604020202020204" pitchFamily="34" charset="0"/>
                          <a:ea typeface="微软雅黑" panose="020B0503020204020204" pitchFamily="34" charset="-122"/>
                        </a:rPr>
                        <a:t>实际</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zh-CN" altLang="en-US" sz="1400" b="1" i="0" u="none" strike="noStrike" dirty="0">
                          <a:solidFill>
                            <a:srgbClr val="000000"/>
                          </a:solidFill>
                          <a:latin typeface="Arial" panose="020B0604020202020204" pitchFamily="34" charset="0"/>
                          <a:ea typeface="微软雅黑" panose="020B0503020204020204" pitchFamily="34" charset="-122"/>
                        </a:rPr>
                        <a:t>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453">
                <a:tc>
                  <a:txBody>
                    <a:bodyPr/>
                    <a:lstStyle/>
                    <a:p>
                      <a:pPr algn="just" rtl="0" fontAlgn="ctr"/>
                      <a:r>
                        <a:rPr lang="zh-CN" altLang="en-US" sz="1400" b="1" i="0" u="none" strike="noStrike">
                          <a:solidFill>
                            <a:srgbClr val="FFFFFF"/>
                          </a:solidFill>
                          <a:latin typeface="Arial" panose="020B0604020202020204" pitchFamily="34" charset="0"/>
                          <a:ea typeface="微软雅黑" panose="020B0503020204020204" pitchFamily="34" charset="-122"/>
                          <a:cs typeface="Times New Roman" panose="02020603050405020304" pitchFamily="18" charset="0"/>
                        </a:rPr>
                        <a:t>加速器</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5694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6510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870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3262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4051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962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1129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470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368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rgbClr val="C00000"/>
                          </a:solidFill>
                          <a:latin typeface="Arial" panose="020B0604020202020204" pitchFamily="34" charset="0"/>
                          <a:ea typeface="微软雅黑" panose="020B0503020204020204" pitchFamily="34" charset="-122"/>
                          <a:cs typeface="Arial" panose="020B0604020202020204" pitchFamily="34" charset="0"/>
                        </a:rPr>
                        <a:t>5900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904">
                <a:tc>
                  <a:txBody>
                    <a:bodyPr/>
                    <a:lstStyle/>
                    <a:p>
                      <a:pPr algn="just" rtl="0" fontAlgn="ctr"/>
                      <a:r>
                        <a:rPr lang="zh-CN" altLang="en-US" sz="1400" b="1" i="0" u="none" strike="noStrike">
                          <a:solidFill>
                            <a:srgbClr val="FFFFFF"/>
                          </a:solidFill>
                          <a:latin typeface="Arial" panose="020B0604020202020204" pitchFamily="34" charset="0"/>
                          <a:ea typeface="微软雅黑" panose="020B0503020204020204" pitchFamily="34" charset="-122"/>
                          <a:cs typeface="Times New Roman" panose="02020603050405020304" pitchFamily="18" charset="0"/>
                        </a:rPr>
                        <a:t>靶站</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5402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6253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1998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3204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4051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866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rgbClr val="C00000"/>
                          </a:solidFill>
                          <a:latin typeface="Arial" panose="020B0604020202020204" pitchFamily="34" charset="0"/>
                          <a:ea typeface="微软雅黑" panose="020B0503020204020204" pitchFamily="34" charset="-122"/>
                          <a:cs typeface="Arial" panose="020B0604020202020204" pitchFamily="34" charset="0"/>
                        </a:rPr>
                        <a:t>3980</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070">
                <a:tc>
                  <a:txBody>
                    <a:bodyPr/>
                    <a:lstStyle/>
                    <a:p>
                      <a:pPr algn="l" rtl="0" fontAlgn="ct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谱仪</a:t>
                      </a:r>
                      <a:r>
                        <a:rPr lang="en-US" altLang="zh-CN"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通用粉末衍射仪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3336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4051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2298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2807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864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002">
                <a:tc>
                  <a:txBody>
                    <a:bodyPr/>
                    <a:lstStyle/>
                    <a:p>
                      <a:pPr algn="just" rtl="0" fontAlgn="ct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谱仪</a:t>
                      </a:r>
                      <a:r>
                        <a:rPr lang="en-US" altLang="zh-CN"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多功能反射仪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3336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4051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2138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2762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1241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032">
                <a:tc>
                  <a:txBody>
                    <a:bodyPr/>
                    <a:lstStyle/>
                    <a:p>
                      <a:pPr algn="just" rtl="0" fontAlgn="ct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谱仪</a:t>
                      </a:r>
                      <a:r>
                        <a:rPr lang="en-US" altLang="zh-CN"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小角散射仪</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3336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4050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998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783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8747">
                <a:tc>
                  <a:txBody>
                    <a:bodyPr/>
                    <a:lstStyle/>
                    <a:p>
                      <a:pPr algn="just" rtl="0" fontAlgn="ct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反角白光中子实验装置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3336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4051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3275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8747">
                <a:tc>
                  <a:txBody>
                    <a:bodyPr/>
                    <a:lstStyle/>
                    <a:p>
                      <a:pPr algn="just" fontAlgn="ctr"/>
                      <a:r>
                        <a:rPr lang="zh-CN" altLang="en-US" sz="1400" b="1" i="0" u="none" strike="noStrike"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i="0" u="none" strike="noStrike"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1# </a:t>
                      </a:r>
                      <a:r>
                        <a:rPr lang="zh-CN" altLang="en-US" sz="1400" b="1" i="0" u="none" strike="noStrike"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厅实验</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1650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8747">
                <a:tc>
                  <a:txBody>
                    <a:bodyPr/>
                    <a:lstStyle/>
                    <a:p>
                      <a:pPr algn="just" fontAlgn="ctr"/>
                      <a:r>
                        <a:rPr lang="zh-CN" altLang="en-US" sz="1400" b="1" i="0" u="none" strike="noStrike"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     </a:t>
                      </a:r>
                      <a:r>
                        <a:rPr lang="en-US" altLang="zh-CN" sz="1400" b="1" i="0" u="none" strike="noStrike"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2# </a:t>
                      </a:r>
                      <a:r>
                        <a:rPr lang="zh-CN" altLang="en-US" sz="1400" b="1" i="0" u="none" strike="noStrike" kern="1200" dirty="0">
                          <a:solidFill>
                            <a:srgbClr val="FFFFFF"/>
                          </a:solidFill>
                          <a:latin typeface="Arial" panose="020B0604020202020204" pitchFamily="34" charset="0"/>
                          <a:ea typeface="微软雅黑" panose="020B0503020204020204" pitchFamily="34" charset="-122"/>
                          <a:cs typeface="Arial" panose="020B0604020202020204" pitchFamily="34" charset="0"/>
                        </a:rPr>
                        <a:t>厅实验</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2652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rPr>
                        <a:t>473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en-US" altLang="zh-CN" sz="1400" b="1" i="0" u="none" strike="noStrike"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527">
                <a:tc>
                  <a:txBody>
                    <a:bodyPr/>
                    <a:lstStyle/>
                    <a:p>
                      <a:pPr marL="0" marR="0" indent="0" algn="just" defTabSz="914400" rtl="0" eaLnBrk="1" fontAlgn="ctr" latinLnBrk="0" hangingPunct="1">
                        <a:lnSpc>
                          <a:spcPct val="100000"/>
                        </a:lnSpc>
                        <a:spcBef>
                          <a:spcPts val="0"/>
                        </a:spcBef>
                        <a:spcAft>
                          <a:spcPts val="0"/>
                        </a:spcAft>
                        <a:buClrTx/>
                        <a:buSzTx/>
                        <a:buFontTx/>
                        <a:buNone/>
                        <a:defRPr/>
                      </a:pP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公用设施</a:t>
                      </a:r>
                      <a:r>
                        <a:rPr lang="en-US" altLang="zh-CN"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供配电</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8600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8616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337">
                <a:tc>
                  <a:txBody>
                    <a:bodyPr/>
                    <a:lstStyle/>
                    <a:p>
                      <a:pPr algn="just" rtl="0" fontAlgn="ct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公用设施</a:t>
                      </a:r>
                      <a:r>
                        <a:rPr lang="en-US" altLang="zh-CN"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水冷 </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6958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7776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365">
                <a:tc>
                  <a:txBody>
                    <a:bodyPr/>
                    <a:lstStyle/>
                    <a:p>
                      <a:pPr algn="just" rtl="0" fontAlgn="ct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公用设施</a:t>
                      </a:r>
                      <a:r>
                        <a:rPr lang="en-US" altLang="zh-CN"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i="0" u="none" strike="noStrike" dirty="0">
                          <a:solidFill>
                            <a:srgbClr val="FFFFFF"/>
                          </a:solidFill>
                          <a:latin typeface="Arial" panose="020B0604020202020204" pitchFamily="34" charset="0"/>
                          <a:ea typeface="微软雅黑" panose="020B0503020204020204" pitchFamily="34" charset="-122"/>
                          <a:cs typeface="Arial" panose="020B0604020202020204" pitchFamily="34" charset="0"/>
                        </a:rPr>
                        <a:t>空调及空压</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33F8"/>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8760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en-US" altLang="zh-CN"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rPr>
                        <a:t>8760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ctr"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rtl="0" fontAlgn="ctr"/>
                      <a:endParaRPr lang="zh-CN" altLang="en-US" sz="1400" b="1" i="0" u="none" strike="noStrike" dirty="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C090"/>
                    </a:solidFill>
                  </a:tcPr>
                </a:tc>
                <a:tc>
                  <a:txBody>
                    <a:bodyPr/>
                    <a:lstStyle/>
                    <a:p>
                      <a:pPr algn="l" rtl="0" fontAlgn="ctr"/>
                      <a:r>
                        <a:rPr lang="zh-CN" altLang="en-US" sz="1400" b="1" i="0" u="none" strike="noStrike" dirty="0">
                          <a:solidFill>
                            <a:srgbClr val="000000"/>
                          </a:solidFill>
                          <a:latin typeface="Arial" panose="020B0604020202020204" pitchFamily="34" charset="0"/>
                          <a:ea typeface="微软雅黑" panose="020B0503020204020204" pitchFamily="34" charset="-122"/>
                          <a:cs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矩形 13"/>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5"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6" name="Rectangle 8"/>
          <p:cNvSpPr txBox="1">
            <a:spLocks noChangeArrowheads="1"/>
          </p:cNvSpPr>
          <p:nvPr/>
        </p:nvSpPr>
        <p:spPr bwMode="auto">
          <a:xfrm>
            <a:off x="155416" y="142877"/>
            <a:ext cx="6360799" cy="500063"/>
          </a:xfrm>
          <a:prstGeom prst="rect">
            <a:avLst/>
          </a:prstGeom>
          <a:noFill/>
          <a:ln w="9525">
            <a:noFill/>
            <a:miter lim="800000"/>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rPr>
              <a:t>加速器功率提升</a:t>
            </a:r>
            <a:endParaRPr kumimoji="1" lang="zh-CN" altLang="en-US" sz="3200" b="1" dirty="0">
              <a:solidFill>
                <a:srgbClr val="0070C0"/>
              </a:solidFill>
              <a:effectLst>
                <a:outerShdw blurRad="38100" dist="38100" dir="2700000" algn="tl">
                  <a:srgbClr val="C0C0C0"/>
                </a:outerShdw>
              </a:effectLst>
              <a:ea typeface="微软雅黑" panose="020B0503020204020204" pitchFamily="34" charset="-122"/>
              <a:cs typeface="Arial" panose="020B0604020202020204" pitchFamily="34" charset="0"/>
            </a:endParaRPr>
          </a:p>
        </p:txBody>
      </p:sp>
      <p:sp>
        <p:nvSpPr>
          <p:cNvPr id="7" name="矩形"/>
          <p:cNvSpPr/>
          <p:nvPr/>
        </p:nvSpPr>
        <p:spPr>
          <a:xfrm>
            <a:off x="8207375" y="6516690"/>
            <a:ext cx="436563" cy="341311"/>
          </a:xfrm>
          <a:prstGeom prst="rect">
            <a:avLst/>
          </a:prstGeom>
          <a:noFill/>
          <a:ln w="9525" cap="flat" cmpd="sng">
            <a:noFill/>
            <a:prstDash val="solid"/>
            <a:miter/>
          </a:ln>
        </p:spPr>
        <p:txBody>
          <a:bodyPr vert="horz" wrap="square" lIns="91440" tIns="45720" rIns="91440" bIns="45720" anchor="t" anchorCtr="0"/>
          <a:lstStyle/>
          <a:p>
            <a:pPr marL="0" indent="0" algn="r" eaLnBrk="1" hangingPunct="1">
              <a:lnSpc>
                <a:spcPct val="100000"/>
              </a:lnSpc>
              <a:spcBef>
                <a:spcPts val="0"/>
              </a:spcBef>
              <a:spcAft>
                <a:spcPts val="0"/>
              </a:spcAft>
              <a:buNone/>
            </a:pPr>
            <a:fld id="{CAD2D6BD-DE1B-4B5F-8B41-2702339687B9}" type="slidenum">
              <a:rPr lang="en-US" altLang="zh-CN" sz="900" b="0" i="0" u="none" strike="noStrike" kern="1200" cap="none" spc="0" baseline="0">
                <a:solidFill>
                  <a:srgbClr val="4D5E68"/>
                </a:solidFill>
                <a:latin typeface="Impact" panose="020B0806030902050204" pitchFamily="34" charset="0"/>
                <a:ea typeface="宋体" panose="02010600030101010101" pitchFamily="2" charset="-122"/>
                <a:cs typeface="Calibri" panose="020F0502020204030204" pitchFamily="34" charset="0"/>
              </a:rPr>
              <a:pPr marL="0" indent="0" algn="r" eaLnBrk="1" hangingPunct="1">
                <a:lnSpc>
                  <a:spcPct val="100000"/>
                </a:lnSpc>
                <a:spcBef>
                  <a:spcPts val="0"/>
                </a:spcBef>
                <a:spcAft>
                  <a:spcPts val="0"/>
                </a:spcAft>
                <a:buNone/>
              </a:pPr>
              <a:t>15</a:t>
            </a:fld>
            <a:endParaRPr lang="zh-CN" altLang="en-US" sz="900" b="0" i="0" u="none" strike="noStrike" kern="1200" cap="none" spc="0" baseline="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8" name="矩形 7"/>
          <p:cNvSpPr/>
          <p:nvPr/>
        </p:nvSpPr>
        <p:spPr>
          <a:xfrm>
            <a:off x="155416" y="857233"/>
            <a:ext cx="8881080" cy="1208023"/>
          </a:xfrm>
          <a:prstGeom prst="rect">
            <a:avLst/>
          </a:prstGeom>
        </p:spPr>
        <p:txBody>
          <a:bodyPr wrap="square">
            <a:spAutoFit/>
          </a:bodyPr>
          <a:lstStyle/>
          <a:p>
            <a:pPr>
              <a:lnSpc>
                <a:spcPts val="2900"/>
              </a:lnSpc>
              <a:spcAft>
                <a:spcPts val="600"/>
              </a:spcAft>
            </a:pPr>
            <a:r>
              <a:rPr lang="zh-CN" altLang="en-US" sz="2000" b="1" dirty="0" smtClean="0">
                <a:ea typeface="微软雅黑" panose="020B0503020204020204" pitchFamily="34" charset="-122"/>
                <a:cs typeface="Arial" panose="020B0604020202020204" pitchFamily="34" charset="0"/>
                <a:sym typeface="微软雅黑" panose="020B0503020204020204" pitchFamily="34" charset="-122"/>
              </a:rPr>
              <a:t> </a:t>
            </a:r>
            <a:r>
              <a:rPr lang="en-US" altLang="zh-CN" sz="2800" b="1" dirty="0" smtClean="0">
                <a:solidFill>
                  <a:srgbClr val="FF0000"/>
                </a:solidFill>
                <a:ea typeface="微软雅黑" panose="020B0503020204020204" pitchFamily="34" charset="-122"/>
                <a:cs typeface="Arial" panose="020B0604020202020204" pitchFamily="34" charset="0"/>
                <a:sym typeface="微软雅黑" panose="020B0503020204020204" pitchFamily="34" charset="-122"/>
              </a:rPr>
              <a:t>80KW</a:t>
            </a:r>
            <a:r>
              <a:rPr lang="zh-CN" altLang="en-US" sz="2800" b="1" dirty="0" smtClean="0">
                <a:solidFill>
                  <a:srgbClr val="FF0000"/>
                </a:solidFill>
                <a:ea typeface="微软雅黑" panose="020B0503020204020204" pitchFamily="34" charset="-122"/>
                <a:cs typeface="Arial" panose="020B0604020202020204" pitchFamily="34" charset="0"/>
                <a:sym typeface="微软雅黑" panose="020B0503020204020204" pitchFamily="34" charset="-122"/>
              </a:rPr>
              <a:t>运行</a:t>
            </a:r>
            <a:r>
              <a:rPr lang="zh-CN" altLang="en-US" sz="2000" b="1" dirty="0" smtClean="0">
                <a:solidFill>
                  <a:srgbClr val="2433F8"/>
                </a:solidFill>
                <a:ea typeface="微软雅黑" panose="020B0503020204020204" pitchFamily="34" charset="-122"/>
                <a:cs typeface="Arial" panose="020B0604020202020204" pitchFamily="34" charset="0"/>
                <a:sym typeface="微软雅黑" panose="020B0503020204020204" pitchFamily="34" charset="-122"/>
              </a:rPr>
              <a:t>：</a:t>
            </a:r>
            <a:r>
              <a:rPr lang="en-US" altLang="zh-CN" sz="2400" b="1" dirty="0">
                <a:solidFill>
                  <a:srgbClr val="0070C0"/>
                </a:solidFill>
                <a:latin typeface="华文中宋" panose="02010600040101010101" pitchFamily="2" charset="-122"/>
                <a:ea typeface="华文中宋" panose="02010600040101010101" pitchFamily="2" charset="-122"/>
              </a:rPr>
              <a:t>2019</a:t>
            </a:r>
            <a:r>
              <a:rPr lang="zh-CN" altLang="en-US" sz="2400" b="1" dirty="0">
                <a:solidFill>
                  <a:srgbClr val="0070C0"/>
                </a:solidFill>
                <a:latin typeface="华文中宋" panose="02010600040101010101" pitchFamily="2" charset="-122"/>
                <a:ea typeface="华文中宋" panose="02010600040101010101" pitchFamily="2" charset="-122"/>
              </a:rPr>
              <a:t>年</a:t>
            </a:r>
            <a:r>
              <a:rPr lang="en-US" altLang="zh-CN" sz="2400" b="1" dirty="0">
                <a:solidFill>
                  <a:srgbClr val="0070C0"/>
                </a:solidFill>
                <a:latin typeface="华文中宋" panose="02010600040101010101" pitchFamily="2" charset="-122"/>
                <a:ea typeface="华文中宋" panose="02010600040101010101" pitchFamily="2" charset="-122"/>
              </a:rPr>
              <a:t>9</a:t>
            </a:r>
            <a:r>
              <a:rPr lang="zh-CN" altLang="en-US" sz="2400" b="1" dirty="0">
                <a:solidFill>
                  <a:srgbClr val="0070C0"/>
                </a:solidFill>
                <a:latin typeface="华文中宋" panose="02010600040101010101" pitchFamily="2" charset="-122"/>
                <a:ea typeface="华文中宋" panose="02010600040101010101" pitchFamily="2" charset="-122"/>
              </a:rPr>
              <a:t>月</a:t>
            </a:r>
            <a:r>
              <a:rPr lang="en-US" altLang="zh-CN" sz="2400" b="1" dirty="0">
                <a:solidFill>
                  <a:srgbClr val="0070C0"/>
                </a:solidFill>
                <a:latin typeface="华文中宋" panose="02010600040101010101" pitchFamily="2" charset="-122"/>
                <a:ea typeface="华文中宋" panose="02010600040101010101" pitchFamily="2" charset="-122"/>
              </a:rPr>
              <a:t>27</a:t>
            </a:r>
            <a:r>
              <a:rPr lang="zh-CN" altLang="en-US" sz="2400" b="1" dirty="0">
                <a:solidFill>
                  <a:srgbClr val="0070C0"/>
                </a:solidFill>
                <a:latin typeface="华文中宋" panose="02010600040101010101" pitchFamily="2" charset="-122"/>
                <a:ea typeface="华文中宋" panose="02010600040101010101" pitchFamily="2" charset="-122"/>
              </a:rPr>
              <a:t>日</a:t>
            </a:r>
            <a:r>
              <a:rPr lang="zh-CN" altLang="en-US" sz="2400" b="1" dirty="0" smtClean="0">
                <a:solidFill>
                  <a:srgbClr val="0070C0"/>
                </a:solidFill>
                <a:latin typeface="华文中宋" panose="02010600040101010101" pitchFamily="2" charset="-122"/>
                <a:ea typeface="华文中宋" panose="02010600040101010101" pitchFamily="2" charset="-122"/>
              </a:rPr>
              <a:t>，</a:t>
            </a:r>
            <a:r>
              <a:rPr lang="en-US" altLang="zh-CN" sz="2400" b="1" dirty="0" smtClean="0">
                <a:solidFill>
                  <a:srgbClr val="0070C0"/>
                </a:solidFill>
                <a:latin typeface="华文中宋" panose="02010600040101010101" pitchFamily="2" charset="-122"/>
                <a:ea typeface="华文中宋" panose="02010600040101010101" pitchFamily="2" charset="-122"/>
              </a:rPr>
              <a:t>CSNS</a:t>
            </a:r>
            <a:r>
              <a:rPr lang="zh-CN" altLang="en-US" sz="2400" b="1" dirty="0" smtClean="0">
                <a:solidFill>
                  <a:srgbClr val="0070C0"/>
                </a:solidFill>
                <a:latin typeface="华文中宋" panose="02010600040101010101" pitchFamily="2" charset="-122"/>
                <a:ea typeface="华文中宋" panose="02010600040101010101" pitchFamily="2" charset="-122"/>
              </a:rPr>
              <a:t>束流</a:t>
            </a:r>
            <a:r>
              <a:rPr lang="zh-CN" altLang="en-US" sz="2400" b="1" dirty="0">
                <a:solidFill>
                  <a:srgbClr val="0070C0"/>
                </a:solidFill>
                <a:latin typeface="华文中宋" panose="02010600040101010101" pitchFamily="2" charset="-122"/>
                <a:ea typeface="华文中宋" panose="02010600040101010101" pitchFamily="2" charset="-122"/>
              </a:rPr>
              <a:t>功率达到</a:t>
            </a:r>
            <a:r>
              <a:rPr lang="en-US" altLang="zh-CN" sz="2400" b="1" dirty="0">
                <a:solidFill>
                  <a:srgbClr val="0070C0"/>
                </a:solidFill>
                <a:latin typeface="华文中宋" panose="02010600040101010101" pitchFamily="2" charset="-122"/>
                <a:ea typeface="华文中宋" panose="02010600040101010101" pitchFamily="2" charset="-122"/>
              </a:rPr>
              <a:t>80kW</a:t>
            </a:r>
            <a:r>
              <a:rPr lang="zh-CN" altLang="en-US" sz="2400" b="1" dirty="0">
                <a:solidFill>
                  <a:srgbClr val="0070C0"/>
                </a:solidFill>
                <a:latin typeface="华文中宋" panose="02010600040101010101" pitchFamily="2" charset="-122"/>
                <a:ea typeface="华文中宋" panose="02010600040101010101" pitchFamily="2" charset="-122"/>
              </a:rPr>
              <a:t>，后续将在</a:t>
            </a:r>
            <a:r>
              <a:rPr lang="en-US" altLang="zh-CN" sz="2400" b="1" dirty="0">
                <a:solidFill>
                  <a:srgbClr val="0070C0"/>
                </a:solidFill>
                <a:latin typeface="华文中宋" panose="02010600040101010101" pitchFamily="2" charset="-122"/>
                <a:ea typeface="华文中宋" panose="02010600040101010101" pitchFamily="2" charset="-122"/>
              </a:rPr>
              <a:t>80kW</a:t>
            </a:r>
            <a:r>
              <a:rPr lang="zh-CN" altLang="en-US" sz="2400" b="1" dirty="0">
                <a:solidFill>
                  <a:srgbClr val="0070C0"/>
                </a:solidFill>
                <a:latin typeface="华文中宋" panose="02010600040101010101" pitchFamily="2" charset="-122"/>
                <a:ea typeface="华文中宋" panose="02010600040101010101" pitchFamily="2" charset="-122"/>
              </a:rPr>
              <a:t>束流功率下运行，提前实现了今年计划的束流功率提升</a:t>
            </a:r>
            <a:r>
              <a:rPr lang="zh-CN" altLang="en-US" sz="2400" b="1" dirty="0" smtClean="0">
                <a:solidFill>
                  <a:srgbClr val="0070C0"/>
                </a:solidFill>
                <a:latin typeface="华文中宋" panose="02010600040101010101" pitchFamily="2" charset="-122"/>
                <a:ea typeface="华文中宋" panose="02010600040101010101" pitchFamily="2" charset="-122"/>
              </a:rPr>
              <a:t>目标</a:t>
            </a:r>
            <a:endParaRPr lang="zh-CN" altLang="en-US" sz="2400" b="1" dirty="0">
              <a:solidFill>
                <a:srgbClr val="0070C0"/>
              </a:solidFill>
              <a:latin typeface="华文中宋" panose="02010600040101010101" pitchFamily="2" charset="-122"/>
              <a:ea typeface="华文中宋" panose="02010600040101010101" pitchFamily="2" charset="-122"/>
              <a:cs typeface="Times New Roman" panose="02020603050405020304" pitchFamily="18" charset="0"/>
              <a:sym typeface="微软雅黑" panose="020B0503020204020204" pitchFamily="34" charset="-122"/>
            </a:endParaRPr>
          </a:p>
        </p:txBody>
      </p:sp>
      <p:pic>
        <p:nvPicPr>
          <p:cNvPr id="12185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65256"/>
            <a:ext cx="9144000" cy="479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txBox="1">
            <a:spLocks noChangeArrowheads="1"/>
          </p:cNvSpPr>
          <p:nvPr/>
        </p:nvSpPr>
        <p:spPr bwMode="auto">
          <a:xfrm>
            <a:off x="-306705" y="174625"/>
            <a:ext cx="5767705" cy="500380"/>
          </a:xfrm>
          <a:prstGeom prst="rect">
            <a:avLst/>
          </a:prstGeom>
          <a:noFill/>
          <a:ln w="9525">
            <a:noFill/>
            <a:miter lim="800000"/>
          </a:ln>
        </p:spPr>
        <p:txBody>
          <a:bodyPr anchor="ctr"/>
          <a:lstStyle/>
          <a:p>
            <a:pPr marL="342900" indent="-342900" algn="ctr" fontAlgn="auto">
              <a:lnSpc>
                <a:spcPct val="130000"/>
              </a:lnSpc>
              <a:spcAft>
                <a:spcPts val="0"/>
              </a:spcAft>
              <a:defRPr/>
            </a:pPr>
            <a:endParaRPr kumimoji="1" lang="zh-CN" altLang="en-US" sz="32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10" name="灯片编号占位符 3"/>
          <p:cNvSpPr txBox="1">
            <a:spLocks noGrp="1"/>
          </p:cNvSpPr>
          <p:nvPr/>
        </p:nvSpPr>
        <p:spPr bwMode="auto">
          <a:xfrm>
            <a:off x="8207375" y="6516688"/>
            <a:ext cx="436591" cy="341312"/>
          </a:xfrm>
          <a:prstGeom prst="rect">
            <a:avLst/>
          </a:prstGeom>
          <a:noFill/>
          <a:ln w="9525">
            <a:noFill/>
            <a:miter lim="800000"/>
          </a:ln>
        </p:spPr>
        <p:txBody>
          <a:bodyPr/>
          <a:lstStyle/>
          <a:p>
            <a:pPr algn="r"/>
            <a:fld id="{458ADD34-F97E-4460-962C-62273C4CA081}" type="slidenum">
              <a:rPr lang="en-US" altLang="zh-CN" sz="900">
                <a:solidFill>
                  <a:srgbClr val="4D5E68"/>
                </a:solidFill>
                <a:latin typeface="Impact" panose="020B0806030902050204" pitchFamily="34" charset="0"/>
              </a:rPr>
              <a:pPr algn="r"/>
              <a:t>16</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4" name="TextBox 3"/>
          <p:cNvSpPr txBox="1"/>
          <p:nvPr/>
        </p:nvSpPr>
        <p:spPr>
          <a:xfrm>
            <a:off x="-3176" y="1724207"/>
            <a:ext cx="8646293" cy="5133793"/>
          </a:xfrm>
          <a:prstGeom prst="rect">
            <a:avLst/>
          </a:prstGeom>
          <a:noFill/>
        </p:spPr>
        <p:txBody>
          <a:bodyPr wrap="square" rtlCol="0">
            <a:noAutofit/>
          </a:bodyPr>
          <a:lstStyle/>
          <a:p>
            <a:pPr algn="just">
              <a:lnSpc>
                <a:spcPct val="110000"/>
              </a:lnSpc>
              <a:spcBef>
                <a:spcPts val="0"/>
              </a:spcBef>
              <a:spcAft>
                <a:spcPts val="600"/>
              </a:spcAft>
              <a:buClr>
                <a:schemeClr val="tx1"/>
              </a:buClr>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面向世界科技前沿</a:t>
            </a: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物质磁性前沿研究（ 磁性材料、量子材料 等）</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10000"/>
              </a:lnSpc>
              <a:spcBef>
                <a:spcPts val="0"/>
              </a:spcBef>
              <a:spcAft>
                <a:spcPts val="600"/>
              </a:spcAft>
              <a:buClr>
                <a:schemeClr val="tx1"/>
              </a:buClr>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面向国家重大需求</a:t>
            </a: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航空航天材料（发动机叶片、叶盘等）</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高强度结构材料（未来超级钢、高性能合金、金属玻璃等）</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天然能源资源（可燃冰、页岩气等）</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催化材料</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核数据测量</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芯片单粒子效应</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10000"/>
              </a:lnSpc>
              <a:spcBef>
                <a:spcPts val="0"/>
              </a:spcBef>
              <a:spcAft>
                <a:spcPts val="600"/>
              </a:spcAft>
              <a:buClr>
                <a:schemeClr val="tx1"/>
              </a:buClr>
            </a:pPr>
            <a:r>
              <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rPr>
              <a:t>面向国民经济主战场</a:t>
            </a: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新能源电池（锂离子电池、燃料电池、储氢材料等）</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a:p>
            <a:pPr lvl="1" algn="just">
              <a:lnSpc>
                <a:spcPct val="110000"/>
              </a:lnSpc>
              <a:spcBef>
                <a:spcPts val="0"/>
              </a:spcBef>
              <a:spcAft>
                <a:spcPts val="600"/>
              </a:spcAft>
              <a:buClr>
                <a:schemeClr val="tx1"/>
              </a:buCl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rPr>
              <a:t>信息类磁性薄膜</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Rectangle 2"/>
          <p:cNvSpPr txBox="1">
            <a:spLocks noChangeArrowheads="1"/>
          </p:cNvSpPr>
          <p:nvPr/>
        </p:nvSpPr>
        <p:spPr>
          <a:xfrm>
            <a:off x="0" y="908720"/>
            <a:ext cx="9143999" cy="76399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eaLnBrk="1" hangingPunct="1">
              <a:defRPr/>
            </a:pPr>
            <a:r>
              <a:rPr lang="zh-CN" altLang="en-US" sz="2400" dirty="0">
                <a:solidFill>
                  <a:srgbClr val="FF0000"/>
                </a:solidFill>
                <a:latin typeface="微软雅黑" panose="020B0503020204020204" pitchFamily="34" charset="-122"/>
                <a:ea typeface="微软雅黑" panose="020B0503020204020204" pitchFamily="34" charset="-122"/>
                <a:cs typeface="+mn-cs"/>
              </a:rPr>
              <a:t>围绕中子手段的特性，解决面向世界科技前沿、国家重大需求、国民经济主战场的问题。</a:t>
            </a:r>
          </a:p>
        </p:txBody>
      </p:sp>
      <p:sp>
        <p:nvSpPr>
          <p:cNvPr id="12" name="矩形 11"/>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3"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15" name="Rectangle 8"/>
          <p:cNvSpPr txBox="1">
            <a:spLocks noChangeArrowheads="1"/>
          </p:cNvSpPr>
          <p:nvPr/>
        </p:nvSpPr>
        <p:spPr bwMode="auto">
          <a:xfrm>
            <a:off x="142876" y="126097"/>
            <a:ext cx="6301332" cy="500063"/>
          </a:xfrm>
          <a:prstGeom prst="rect">
            <a:avLst/>
          </a:prstGeom>
          <a:noFill/>
          <a:ln w="9525">
            <a:noFill/>
            <a:miter lim="800000"/>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中国散裂中子源的重点布局</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pic>
        <p:nvPicPr>
          <p:cNvPr id="14" name="Picture 3" descr="WingBox"/>
          <p:cNvPicPr>
            <a:picLocks noChangeAspect="1" noChangeArrowheads="1"/>
          </p:cNvPicPr>
          <p:nvPr/>
        </p:nvPicPr>
        <p:blipFill>
          <a:blip r:embed="rId4" cstate="screen">
            <a:extLst>
              <a:ext uri="{28A0092B-C50C-407E-A947-70E740481C1C}">
                <a14:useLocalDpi xmlns:a14="http://schemas.microsoft.com/office/drawing/2010/main"/>
              </a:ext>
            </a:extLst>
          </a:blip>
          <a:srcRect t="3493" b="11476"/>
          <a:stretch>
            <a:fillRect/>
          </a:stretch>
        </p:blipFill>
        <p:spPr bwMode="auto">
          <a:xfrm>
            <a:off x="7086667" y="3334556"/>
            <a:ext cx="1201153" cy="101440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图片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086667" y="5226154"/>
            <a:ext cx="1283227" cy="1290534"/>
          </a:xfrm>
          <a:prstGeom prst="rect">
            <a:avLst/>
          </a:prstGeom>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6667" y="1508828"/>
            <a:ext cx="1186656" cy="1136797"/>
          </a:xfrm>
          <a:prstGeom prst="rect">
            <a:avLst/>
          </a:prstGeom>
        </p:spPr>
      </p:pic>
    </p:spTree>
  </p:cSld>
  <p:clrMapOvr>
    <a:masterClrMapping/>
  </p:clrMapOvr>
  <p:transition advTm="5281"/>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0"/>
          </p:nvPr>
        </p:nvSpPr>
        <p:spPr/>
        <p:txBody>
          <a:bodyPr/>
          <a:lstStyle/>
          <a:p>
            <a:pPr>
              <a:defRPr/>
            </a:pPr>
            <a:fld id="{50D9F352-FD94-4807-AE9E-611DE2884463}" type="slidenum">
              <a:rPr lang="en-US" altLang="zh-CN" smtClean="0"/>
              <a:pPr>
                <a:defRPr/>
              </a:pPr>
              <a:t>17</a:t>
            </a:fld>
            <a:endParaRPr lang="en-US" altLang="zh-CN"/>
          </a:p>
        </p:txBody>
      </p:sp>
      <p:sp>
        <p:nvSpPr>
          <p:cNvPr id="6" name="矩形 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8" name="Rectangle 8"/>
          <p:cNvSpPr txBox="1">
            <a:spLocks noChangeArrowheads="1"/>
          </p:cNvSpPr>
          <p:nvPr/>
        </p:nvSpPr>
        <p:spPr bwMode="auto">
          <a:xfrm>
            <a:off x="179512" y="116632"/>
            <a:ext cx="7452352"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南方光源研究测试平台项目启动建设</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pic>
        <p:nvPicPr>
          <p:cNvPr id="305154" name="Picture 2" descr="http://www.ihep.cas.cn/xwdt/gnxw/2019/201909/W020190925542735559597.jpg"/>
          <p:cNvPicPr>
            <a:picLocks noChangeAspect="1" noChangeArrowheads="1"/>
          </p:cNvPicPr>
          <p:nvPr/>
        </p:nvPicPr>
        <p:blipFill>
          <a:blip r:embed="rId3" cstate="print"/>
          <a:srcRect/>
          <a:stretch>
            <a:fillRect/>
          </a:stretch>
        </p:blipFill>
        <p:spPr bwMode="auto">
          <a:xfrm>
            <a:off x="3707904" y="3526239"/>
            <a:ext cx="5436096" cy="3106909"/>
          </a:xfrm>
          <a:prstGeom prst="rect">
            <a:avLst/>
          </a:prstGeom>
          <a:noFill/>
        </p:spPr>
      </p:pic>
      <p:sp>
        <p:nvSpPr>
          <p:cNvPr id="11" name="TextBox 10"/>
          <p:cNvSpPr txBox="1">
            <a:spLocks noChangeArrowheads="1"/>
          </p:cNvSpPr>
          <p:nvPr/>
        </p:nvSpPr>
        <p:spPr bwMode="auto">
          <a:xfrm>
            <a:off x="179512" y="1043682"/>
            <a:ext cx="8676456" cy="332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itchFamily="34" charset="0"/>
              <a:buChar char="•"/>
              <a:defRPr sz="3200">
                <a:solidFill>
                  <a:schemeClr val="tx1"/>
                </a:solidFill>
                <a:latin typeface="方正兰亭黑_GBK" charset="-122"/>
                <a:ea typeface="宋体" pitchFamily="2" charset="-122"/>
                <a:sym typeface="方正兰亭黑_GBK" charset="-122"/>
              </a:defRPr>
            </a:lvl1pPr>
            <a:lvl2pPr marL="742950" indent="-285750">
              <a:spcBef>
                <a:spcPct val="20000"/>
              </a:spcBef>
              <a:buFont typeface="Arial" pitchFamily="34" charset="0"/>
              <a:buChar char="–"/>
              <a:defRPr sz="2800">
                <a:solidFill>
                  <a:schemeClr val="tx1"/>
                </a:solidFill>
                <a:latin typeface="方正兰亭黑_GBK" charset="-122"/>
                <a:ea typeface="宋体" pitchFamily="2" charset="-122"/>
                <a:sym typeface="方正兰亭黑_GBK" charset="-122"/>
              </a:defRPr>
            </a:lvl2pPr>
            <a:lvl3pPr marL="1143000">
              <a:spcBef>
                <a:spcPct val="20000"/>
              </a:spcBef>
              <a:buFont typeface="Arial" pitchFamily="34" charset="0"/>
              <a:buChar char="•"/>
              <a:defRPr sz="2400">
                <a:solidFill>
                  <a:schemeClr val="tx1"/>
                </a:solidFill>
                <a:latin typeface="方正兰亭黑_GBK" charset="-122"/>
                <a:ea typeface="宋体" pitchFamily="2" charset="-122"/>
                <a:sym typeface="方正兰亭黑_GBK" charset="-122"/>
              </a:defRPr>
            </a:lvl3pPr>
            <a:lvl4pPr marL="1600200" indent="-228600">
              <a:spcBef>
                <a:spcPct val="20000"/>
              </a:spcBef>
              <a:buFont typeface="Arial" pitchFamily="34" charset="0"/>
              <a:buChar char="–"/>
              <a:defRPr sz="2000">
                <a:solidFill>
                  <a:schemeClr val="tx1"/>
                </a:solidFill>
                <a:latin typeface="方正兰亭黑_GBK" charset="-122"/>
                <a:ea typeface="宋体" pitchFamily="2" charset="-122"/>
                <a:sym typeface="方正兰亭黑_GBK" charset="-122"/>
              </a:defRPr>
            </a:lvl4pPr>
            <a:lvl5pPr marL="2057400" indent="-228600">
              <a:spcBef>
                <a:spcPct val="20000"/>
              </a:spcBef>
              <a:buFont typeface="Arial" pitchFamily="34" charset="0"/>
              <a:buChar char="»"/>
              <a:defRPr sz="2000">
                <a:solidFill>
                  <a:schemeClr val="tx1"/>
                </a:solidFill>
                <a:latin typeface="方正兰亭黑_GBK" charset="-122"/>
                <a:ea typeface="宋体" pitchFamily="2" charset="-122"/>
                <a:sym typeface="方正兰亭黑_GBK"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9pPr>
          </a:lstStyle>
          <a:p>
            <a:pPr>
              <a:lnSpc>
                <a:spcPts val="3100"/>
              </a:lnSpc>
              <a:spcBef>
                <a:spcPts val="600"/>
              </a:spcBef>
            </a:pPr>
            <a:r>
              <a:rPr lang="en-US" altLang="zh-CN" sz="2400" b="1" dirty="0" smtClean="0">
                <a:latin typeface="微软雅黑" pitchFamily="34" charset="-122"/>
                <a:ea typeface="微软雅黑" pitchFamily="34" charset="-122"/>
              </a:rPr>
              <a:t>2019</a:t>
            </a:r>
            <a:r>
              <a:rPr lang="zh-CN" altLang="en-US" sz="2400" b="1" dirty="0" smtClean="0">
                <a:latin typeface="微软雅黑" pitchFamily="34" charset="-122"/>
                <a:ea typeface="微软雅黑" pitchFamily="34" charset="-122"/>
              </a:rPr>
              <a:t>年</a:t>
            </a:r>
            <a:r>
              <a:rPr lang="en-US" altLang="zh-CN" sz="2400" b="1" dirty="0" smtClean="0">
                <a:latin typeface="微软雅黑" pitchFamily="34" charset="-122"/>
                <a:ea typeface="微软雅黑" pitchFamily="34" charset="-122"/>
              </a:rPr>
              <a:t>9</a:t>
            </a:r>
            <a:r>
              <a:rPr lang="zh-CN" altLang="en-US" sz="2400" b="1" dirty="0" smtClean="0">
                <a:latin typeface="微软雅黑" pitchFamily="34" charset="-122"/>
                <a:ea typeface="微软雅黑" pitchFamily="34" charset="-122"/>
              </a:rPr>
              <a:t>月</a:t>
            </a:r>
            <a:r>
              <a:rPr lang="en-US" altLang="zh-CN" sz="2400" b="1" dirty="0" smtClean="0">
                <a:latin typeface="微软雅黑" pitchFamily="34" charset="-122"/>
                <a:ea typeface="微软雅黑" pitchFamily="34" charset="-122"/>
              </a:rPr>
              <a:t>25</a:t>
            </a:r>
            <a:r>
              <a:rPr lang="zh-CN" altLang="en-US" sz="2400" b="1" dirty="0" smtClean="0">
                <a:latin typeface="微软雅黑" pitchFamily="34" charset="-122"/>
                <a:ea typeface="微软雅黑" pitchFamily="34" charset="-122"/>
              </a:rPr>
              <a:t>日，南方光源研究测试平台项目动工仪式在广东东莞举行。南方光源研究测试平台项目将紧密围绕南方光源项目及相关技术，开展前瞻性和系统性的研究工作，进行关键核心设备的研发，提升自主创新能力和国产化率，为优化设计方案提供依据，为未来南方光源的建设、运行和不断发展提供有力的技术支持和保证，同时为将来布局更多大科学装置提供技术支撑。</a:t>
            </a:r>
            <a:endParaRPr lang="zh-CN" altLang="zh-CN" sz="2400" b="1" dirty="0" smtClean="0">
              <a:latin typeface="微软雅黑" pitchFamily="34" charset="-122"/>
              <a:ea typeface="微软雅黑" pitchFamily="34" charset="-122"/>
            </a:endParaRPr>
          </a:p>
          <a:p>
            <a:pPr>
              <a:spcBef>
                <a:spcPts val="600"/>
              </a:spcBef>
            </a:pPr>
            <a:endParaRPr lang="en-US" altLang="zh-CN" sz="2400" b="1" dirty="0" smtClean="0">
              <a:latin typeface="微软雅黑" pitchFamily="34" charset="-122"/>
              <a:ea typeface="微软雅黑" pitchFamily="34" charset="-122"/>
            </a:endParaRPr>
          </a:p>
        </p:txBody>
      </p:sp>
      <p:sp>
        <p:nvSpPr>
          <p:cNvPr id="12" name="TextBox 11"/>
          <p:cNvSpPr txBox="1">
            <a:spLocks noChangeArrowheads="1"/>
          </p:cNvSpPr>
          <p:nvPr/>
        </p:nvSpPr>
        <p:spPr bwMode="auto">
          <a:xfrm>
            <a:off x="179512" y="3927003"/>
            <a:ext cx="3744416"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itchFamily="34" charset="0"/>
              <a:buChar char="•"/>
              <a:defRPr sz="3200">
                <a:solidFill>
                  <a:schemeClr val="tx1"/>
                </a:solidFill>
                <a:latin typeface="方正兰亭黑_GBK" charset="-122"/>
                <a:ea typeface="宋体" pitchFamily="2" charset="-122"/>
                <a:sym typeface="方正兰亭黑_GBK" charset="-122"/>
              </a:defRPr>
            </a:lvl1pPr>
            <a:lvl2pPr marL="742950" indent="-285750">
              <a:spcBef>
                <a:spcPct val="20000"/>
              </a:spcBef>
              <a:buFont typeface="Arial" pitchFamily="34" charset="0"/>
              <a:buChar char="–"/>
              <a:defRPr sz="2800">
                <a:solidFill>
                  <a:schemeClr val="tx1"/>
                </a:solidFill>
                <a:latin typeface="方正兰亭黑_GBK" charset="-122"/>
                <a:ea typeface="宋体" pitchFamily="2" charset="-122"/>
                <a:sym typeface="方正兰亭黑_GBK" charset="-122"/>
              </a:defRPr>
            </a:lvl2pPr>
            <a:lvl3pPr marL="1143000">
              <a:spcBef>
                <a:spcPct val="20000"/>
              </a:spcBef>
              <a:buFont typeface="Arial" pitchFamily="34" charset="0"/>
              <a:buChar char="•"/>
              <a:defRPr sz="2400">
                <a:solidFill>
                  <a:schemeClr val="tx1"/>
                </a:solidFill>
                <a:latin typeface="方正兰亭黑_GBK" charset="-122"/>
                <a:ea typeface="宋体" pitchFamily="2" charset="-122"/>
                <a:sym typeface="方正兰亭黑_GBK" charset="-122"/>
              </a:defRPr>
            </a:lvl3pPr>
            <a:lvl4pPr marL="1600200" indent="-228600">
              <a:spcBef>
                <a:spcPct val="20000"/>
              </a:spcBef>
              <a:buFont typeface="Arial" pitchFamily="34" charset="0"/>
              <a:buChar char="–"/>
              <a:defRPr sz="2000">
                <a:solidFill>
                  <a:schemeClr val="tx1"/>
                </a:solidFill>
                <a:latin typeface="方正兰亭黑_GBK" charset="-122"/>
                <a:ea typeface="宋体" pitchFamily="2" charset="-122"/>
                <a:sym typeface="方正兰亭黑_GBK" charset="-122"/>
              </a:defRPr>
            </a:lvl4pPr>
            <a:lvl5pPr marL="2057400" indent="-228600">
              <a:spcBef>
                <a:spcPct val="20000"/>
              </a:spcBef>
              <a:buFont typeface="Arial" pitchFamily="34" charset="0"/>
              <a:buChar char="»"/>
              <a:defRPr sz="2000">
                <a:solidFill>
                  <a:schemeClr val="tx1"/>
                </a:solidFill>
                <a:latin typeface="方正兰亭黑_GBK" charset="-122"/>
                <a:ea typeface="宋体" pitchFamily="2" charset="-122"/>
                <a:sym typeface="方正兰亭黑_GBK"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方正兰亭黑_GBK" charset="-122"/>
                <a:ea typeface="宋体" pitchFamily="2" charset="-122"/>
                <a:sym typeface="方正兰亭黑_GBK" charset="-122"/>
              </a:defRPr>
            </a:lvl9pPr>
          </a:lstStyle>
          <a:p>
            <a:pPr>
              <a:lnSpc>
                <a:spcPts val="3100"/>
              </a:lnSpc>
              <a:spcBef>
                <a:spcPts val="600"/>
              </a:spcBef>
            </a:pPr>
            <a:r>
              <a:rPr lang="zh-CN" altLang="en-US" sz="2400" b="1" dirty="0" smtClean="0">
                <a:latin typeface="微软雅黑" pitchFamily="34" charset="-122"/>
                <a:ea typeface="微软雅黑" pitchFamily="34" charset="-122"/>
              </a:rPr>
              <a:t>项目建设单位为中科院高能物理研究所散裂中子源科学中心，总投资约</a:t>
            </a:r>
            <a:r>
              <a:rPr lang="en-US" altLang="zh-CN" sz="2400" b="1" dirty="0" smtClean="0">
                <a:latin typeface="微软雅黑" pitchFamily="34" charset="-122"/>
                <a:ea typeface="微软雅黑" pitchFamily="34" charset="-122"/>
              </a:rPr>
              <a:t>5.87</a:t>
            </a:r>
            <a:r>
              <a:rPr lang="zh-CN" altLang="en-US" sz="2400" b="1" dirty="0" smtClean="0">
                <a:latin typeface="微软雅黑" pitchFamily="34" charset="-122"/>
                <a:ea typeface="微软雅黑" pitchFamily="34" charset="-122"/>
              </a:rPr>
              <a:t>亿元，建设周期为</a:t>
            </a:r>
            <a:r>
              <a:rPr lang="en-US" altLang="zh-CN" sz="2400" b="1" dirty="0" smtClean="0">
                <a:latin typeface="微软雅黑" pitchFamily="34" charset="-122"/>
                <a:ea typeface="微软雅黑" pitchFamily="34" charset="-122"/>
              </a:rPr>
              <a:t>2</a:t>
            </a:r>
            <a:r>
              <a:rPr lang="zh-CN" altLang="en-US" sz="2400" b="1" dirty="0" smtClean="0">
                <a:latin typeface="微软雅黑" pitchFamily="34" charset="-122"/>
                <a:ea typeface="微软雅黑" pitchFamily="34" charset="-122"/>
              </a:rPr>
              <a:t>年，预计</a:t>
            </a:r>
            <a:r>
              <a:rPr lang="en-US" altLang="zh-CN" sz="2400" b="1" dirty="0" smtClean="0">
                <a:latin typeface="微软雅黑" pitchFamily="34" charset="-122"/>
                <a:ea typeface="微软雅黑" pitchFamily="34" charset="-122"/>
              </a:rPr>
              <a:t>2021</a:t>
            </a:r>
            <a:r>
              <a:rPr lang="zh-CN" altLang="en-US" sz="2400" b="1" dirty="0" smtClean="0">
                <a:latin typeface="微软雅黑" pitchFamily="34" charset="-122"/>
                <a:ea typeface="微软雅黑" pitchFamily="34" charset="-122"/>
              </a:rPr>
              <a:t>年完工。</a:t>
            </a:r>
            <a:endParaRPr lang="zh-CN" altLang="zh-CN" sz="2400" b="1" dirty="0" smtClean="0">
              <a:latin typeface="微软雅黑" pitchFamily="34" charset="-122"/>
              <a:ea typeface="微软雅黑" pitchFamily="34" charset="-122"/>
            </a:endParaRPr>
          </a:p>
          <a:p>
            <a:pPr>
              <a:spcBef>
                <a:spcPts val="600"/>
              </a:spcBef>
            </a:pPr>
            <a:endParaRPr lang="en-US" altLang="zh-CN" sz="2400" b="1" dirty="0" smtClean="0">
              <a:latin typeface="微软雅黑" pitchFamily="34" charset="-122"/>
              <a:ea typeface="微软雅黑" pitchFamily="34" charset="-122"/>
            </a:endParaRPr>
          </a:p>
        </p:txBody>
      </p:sp>
    </p:spTree>
    <p:extLst>
      <p:ext uri="{BB962C8B-B14F-4D97-AF65-F5344CB8AC3E}">
        <p14:creationId xmlns:p14="http://schemas.microsoft.com/office/powerpoint/2010/main" val="346165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864286"/>
            <a:ext cx="9252520" cy="453858"/>
          </a:xfrm>
        </p:spPr>
        <p:txBody>
          <a:bodyPr/>
          <a:lstStyle/>
          <a:p>
            <a:pPr lvl="1" algn="l">
              <a:spcBef>
                <a:spcPts val="0"/>
              </a:spcBef>
              <a:spcAft>
                <a:spcPts val="0"/>
              </a:spcAft>
            </a:pPr>
            <a:r>
              <a:rPr lang="en-US" altLang="zh-CN" sz="1600" b="1" dirty="0" smtClean="0">
                <a:latin typeface="Arial" pitchFamily="34" charset="0"/>
                <a:ea typeface="微软雅黑" pitchFamily="34" charset="-122"/>
                <a:cs typeface="Arial" pitchFamily="34" charset="0"/>
              </a:rPr>
              <a:t>CSNS</a:t>
            </a:r>
            <a:r>
              <a:rPr lang="zh-CN" altLang="en-US" sz="1600" b="1" dirty="0" smtClean="0">
                <a:latin typeface="Arial" pitchFamily="34" charset="0"/>
                <a:ea typeface="微软雅黑" pitchFamily="34" charset="-122"/>
                <a:cs typeface="Arial" pitchFamily="34" charset="0"/>
              </a:rPr>
              <a:t>西边</a:t>
            </a:r>
            <a:r>
              <a:rPr lang="zh-CN" altLang="en-US" sz="1600" b="1" dirty="0">
                <a:latin typeface="Arial" pitchFamily="34" charset="0"/>
                <a:ea typeface="微软雅黑" pitchFamily="34" charset="-122"/>
                <a:cs typeface="Arial" pitchFamily="34" charset="0"/>
              </a:rPr>
              <a:t>预留了</a:t>
            </a:r>
            <a:r>
              <a:rPr lang="en-US" altLang="zh-CN" sz="1600" b="1" dirty="0">
                <a:latin typeface="Arial" pitchFamily="34" charset="0"/>
                <a:ea typeface="微软雅黑" pitchFamily="34" charset="-122"/>
                <a:cs typeface="Arial" pitchFamily="34" charset="0"/>
              </a:rPr>
              <a:t>600</a:t>
            </a:r>
            <a:r>
              <a:rPr lang="zh-CN" altLang="en-US" sz="1600" b="1" dirty="0">
                <a:latin typeface="Arial" pitchFamily="34" charset="0"/>
                <a:ea typeface="微软雅黑" pitchFamily="34" charset="-122"/>
                <a:cs typeface="Arial" pitchFamily="34" charset="0"/>
              </a:rPr>
              <a:t>亩地</a:t>
            </a:r>
            <a:r>
              <a:rPr lang="zh-CN" altLang="en-US" sz="1600" b="1" dirty="0" smtClean="0">
                <a:latin typeface="Arial" pitchFamily="34" charset="0"/>
                <a:ea typeface="微软雅黑" pitchFamily="34" charset="-122"/>
                <a:cs typeface="Arial" pitchFamily="34" charset="0"/>
              </a:rPr>
              <a:t>，建设</a:t>
            </a:r>
            <a:r>
              <a:rPr lang="zh-CN" altLang="en-US" sz="1600" b="1" dirty="0">
                <a:latin typeface="Arial" pitchFamily="34" charset="0"/>
                <a:ea typeface="微软雅黑" pitchFamily="34" charset="-122"/>
                <a:cs typeface="Arial" pitchFamily="34" charset="0"/>
              </a:rPr>
              <a:t>南方光源的</a:t>
            </a:r>
            <a:r>
              <a:rPr lang="zh-CN" altLang="en-US" sz="1600" b="1" dirty="0" smtClean="0">
                <a:latin typeface="Arial" pitchFamily="34" charset="0"/>
                <a:ea typeface="微软雅黑" pitchFamily="34" charset="-122"/>
                <a:cs typeface="Arial" pitchFamily="34" charset="0"/>
              </a:rPr>
              <a:t>理想地点</a:t>
            </a:r>
            <a:r>
              <a:rPr lang="zh-CN" altLang="en-US" sz="1600" b="1" dirty="0">
                <a:latin typeface="Arial" pitchFamily="34" charset="0"/>
                <a:ea typeface="微软雅黑" pitchFamily="34" charset="-122"/>
                <a:cs typeface="Arial" pitchFamily="34" charset="0"/>
              </a:rPr>
              <a:t>，</a:t>
            </a:r>
            <a:r>
              <a:rPr lang="zh-CN" altLang="en-US" sz="1600" b="1" dirty="0" smtClean="0">
                <a:latin typeface="Arial" pitchFamily="34" charset="0"/>
                <a:ea typeface="微软雅黑" pitchFamily="34" charset="-122"/>
                <a:cs typeface="Arial" pitchFamily="34" charset="0"/>
              </a:rPr>
              <a:t>可以利用</a:t>
            </a:r>
            <a:r>
              <a:rPr lang="zh-CN" altLang="en-US" sz="1600" b="1" dirty="0">
                <a:latin typeface="Arial" pitchFamily="34" charset="0"/>
                <a:ea typeface="微软雅黑" pitchFamily="34" charset="-122"/>
                <a:cs typeface="Arial" pitchFamily="34" charset="0"/>
              </a:rPr>
              <a:t>高能所东莞分部</a:t>
            </a:r>
            <a:r>
              <a:rPr lang="zh-CN" altLang="en-US" sz="1600" b="1" dirty="0" smtClean="0">
                <a:latin typeface="Arial" pitchFamily="34" charset="0"/>
                <a:ea typeface="微软雅黑" pitchFamily="34" charset="-122"/>
                <a:cs typeface="Arial" pitchFamily="34" charset="0"/>
              </a:rPr>
              <a:t>的队伍</a:t>
            </a:r>
            <a:r>
              <a:rPr lang="zh-CN" altLang="en-US" sz="1600" b="1" dirty="0">
                <a:latin typeface="Arial" pitchFamily="34" charset="0"/>
                <a:ea typeface="微软雅黑" pitchFamily="34" charset="-122"/>
                <a:cs typeface="Arial" pitchFamily="34" charset="0"/>
              </a:rPr>
              <a:t>和技术基础。</a:t>
            </a:r>
            <a:endParaRPr lang="en-US" altLang="zh-CN" sz="1600" b="1" dirty="0">
              <a:latin typeface="Arial" pitchFamily="34" charset="0"/>
              <a:ea typeface="微软雅黑" pitchFamily="34" charset="-122"/>
              <a:cs typeface="Arial" pitchFamily="34" charset="0"/>
            </a:endParaRPr>
          </a:p>
        </p:txBody>
      </p:sp>
      <p:pic>
        <p:nvPicPr>
          <p:cNvPr id="5" name="内容占位符 4"/>
          <p:cNvPicPr>
            <a:picLocks noGrp="1" noChangeAspect="1"/>
          </p:cNvPicPr>
          <p:nvPr>
            <p:ph idx="1"/>
          </p:nvPr>
        </p:nvPicPr>
        <p:blipFill>
          <a:blip r:embed="rId2" cstate="screen">
            <a:extLst>
              <a:ext uri="{28A0092B-C50C-407E-A947-70E740481C1C}">
                <a14:useLocalDpi xmlns:a14="http://schemas.microsoft.com/office/drawing/2010/main"/>
              </a:ext>
            </a:extLst>
          </a:blip>
          <a:srcRect l="19398" r="19398"/>
          <a:stretch>
            <a:fillRect/>
          </a:stretch>
        </p:blipFill>
        <p:spPr>
          <a:xfrm>
            <a:off x="-36512" y="1369932"/>
            <a:ext cx="9180512" cy="5499096"/>
          </a:xfrm>
        </p:spPr>
      </p:pic>
      <p:sp>
        <p:nvSpPr>
          <p:cNvPr id="4" name="幻灯片编号占位符 3"/>
          <p:cNvSpPr>
            <a:spLocks noGrp="1"/>
          </p:cNvSpPr>
          <p:nvPr>
            <p:ph type="sldNum" sz="quarter" idx="10"/>
          </p:nvPr>
        </p:nvSpPr>
        <p:spPr/>
        <p:txBody>
          <a:bodyPr/>
          <a:lstStyle/>
          <a:p>
            <a:pPr>
              <a:defRPr/>
            </a:pPr>
            <a:fld id="{50D9F352-FD94-4807-AE9E-611DE2884463}" type="slidenum">
              <a:rPr lang="en-US" altLang="zh-CN" smtClean="0"/>
              <a:pPr>
                <a:defRPr/>
              </a:pPr>
              <a:t>18</a:t>
            </a:fld>
            <a:endParaRPr lang="en-US" altLang="zh-CN"/>
          </a:p>
        </p:txBody>
      </p:sp>
      <p:sp>
        <p:nvSpPr>
          <p:cNvPr id="6" name="矩形 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8" name="Rectangle 8"/>
          <p:cNvSpPr txBox="1">
            <a:spLocks noChangeArrowheads="1"/>
          </p:cNvSpPr>
          <p:nvPr/>
        </p:nvSpPr>
        <p:spPr bwMode="auto">
          <a:xfrm>
            <a:off x="54066" y="267750"/>
            <a:ext cx="7452352"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计划 </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南方先进光源效果图</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Tree>
    <p:extLst>
      <p:ext uri="{BB962C8B-B14F-4D97-AF65-F5344CB8AC3E}">
        <p14:creationId xmlns:p14="http://schemas.microsoft.com/office/powerpoint/2010/main" val="2455981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txBox="1">
            <a:spLocks noChangeArrowheads="1"/>
          </p:cNvSpPr>
          <p:nvPr/>
        </p:nvSpPr>
        <p:spPr bwMode="auto">
          <a:xfrm>
            <a:off x="215992" y="142875"/>
            <a:ext cx="5292112"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中国散裂中子源</a:t>
            </a: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总体规划</a:t>
            </a:r>
          </a:p>
        </p:txBody>
      </p:sp>
      <p:sp>
        <p:nvSpPr>
          <p:cNvPr id="6" name="矩形 5"/>
          <p:cNvSpPr/>
          <p:nvPr/>
        </p:nvSpPr>
        <p:spPr>
          <a:xfrm>
            <a:off x="3203848" y="6453336"/>
            <a:ext cx="4572000" cy="369332"/>
          </a:xfrm>
          <a:prstGeom prst="rect">
            <a:avLst/>
          </a:prstGeom>
        </p:spPr>
        <p:txBody>
          <a:bodyPr>
            <a:spAutoFit/>
          </a:bodyPr>
          <a:lstStyle/>
          <a:p>
            <a:r>
              <a:rPr lang="en-US" altLang="zh-CN" b="1" dirty="0">
                <a:latin typeface="微软雅黑" pitchFamily="34" charset="-122"/>
                <a:ea typeface="微软雅黑" pitchFamily="34" charset="-122"/>
                <a:cs typeface="Arial" panose="020B0604020202020204" pitchFamily="34" charset="0"/>
              </a:rPr>
              <a:t>CSNS</a:t>
            </a:r>
            <a:r>
              <a:rPr lang="zh-CN" altLang="en-US" b="1" dirty="0">
                <a:latin typeface="微软雅黑" pitchFamily="34" charset="-122"/>
                <a:ea typeface="微软雅黑" pitchFamily="34" charset="-122"/>
                <a:cs typeface="Arial" panose="020B0604020202020204" pitchFamily="34" charset="0"/>
              </a:rPr>
              <a:t>二期系统构成示意图</a:t>
            </a:r>
            <a:endParaRPr lang="zh-CN" altLang="en-US" dirty="0">
              <a:latin typeface="微软雅黑" pitchFamily="34" charset="-122"/>
              <a:ea typeface="微软雅黑" pitchFamily="34" charset="-122"/>
            </a:endParaRPr>
          </a:p>
        </p:txBody>
      </p:sp>
      <p:sp>
        <p:nvSpPr>
          <p:cNvPr id="7" name="矩形 6"/>
          <p:cNvSpPr/>
          <p:nvPr/>
        </p:nvSpPr>
        <p:spPr>
          <a:xfrm>
            <a:off x="107504" y="692696"/>
            <a:ext cx="8964488" cy="72008"/>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 name="圆角矩形 8"/>
          <p:cNvSpPr/>
          <p:nvPr/>
        </p:nvSpPr>
        <p:spPr>
          <a:xfrm>
            <a:off x="76447" y="620688"/>
            <a:ext cx="175073" cy="167679"/>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pic>
        <p:nvPicPr>
          <p:cNvPr id="10" name="图片 18" descr="图片1副本"/>
          <p:cNvPicPr>
            <a:picLocks noChangeAspect="1"/>
          </p:cNvPicPr>
          <p:nvPr/>
        </p:nvPicPr>
        <p:blipFill>
          <a:blip r:embed="rId2" cstate="print"/>
          <a:srcRect/>
          <a:stretch>
            <a:fillRect/>
          </a:stretch>
        </p:blipFill>
        <p:spPr bwMode="auto">
          <a:xfrm>
            <a:off x="7812360" y="116632"/>
            <a:ext cx="1008334" cy="504056"/>
          </a:xfrm>
          <a:prstGeom prst="rect">
            <a:avLst/>
          </a:prstGeom>
          <a:noFill/>
          <a:ln w="9525">
            <a:noFill/>
            <a:miter lim="800000"/>
            <a:headEnd/>
            <a:tailEnd/>
          </a:ln>
        </p:spPr>
      </p:pic>
      <p:sp>
        <p:nvSpPr>
          <p:cNvPr id="12"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19</a:t>
            </a:fld>
            <a:endParaRPr lang="en-US" altLang="zh-CN" sz="900" dirty="0">
              <a:solidFill>
                <a:srgbClr val="4D5E68"/>
              </a:solidFill>
              <a:latin typeface="Impact" pitchFamily="34" charset="0"/>
              <a:ea typeface="Arial Unicode MS" pitchFamily="34" charset="-122"/>
              <a:cs typeface="Arial Unicode MS" pitchFamily="34" charset="-122"/>
            </a:endParaRPr>
          </a:p>
        </p:txBody>
      </p:sp>
      <p:pic>
        <p:nvPicPr>
          <p:cNvPr id="2" name="Picture 2" descr="D:\CSNS二期\院十四五项目论证会191017\其他领导提供\CSNSⅡ-2.jpg"/>
          <p:cNvPicPr>
            <a:picLocks noChangeAspect="1" noChangeArrowheads="1"/>
          </p:cNvPicPr>
          <p:nvPr/>
        </p:nvPicPr>
        <p:blipFill>
          <a:blip r:embed="rId3" cstate="print"/>
          <a:srcRect/>
          <a:stretch>
            <a:fillRect/>
          </a:stretch>
        </p:blipFill>
        <p:spPr bwMode="auto">
          <a:xfrm>
            <a:off x="611560" y="764704"/>
            <a:ext cx="7889981" cy="5544616"/>
          </a:xfrm>
          <a:prstGeom prst="rect">
            <a:avLst/>
          </a:prstGeom>
          <a:noFill/>
        </p:spPr>
      </p:pic>
    </p:spTree>
    <p:extLst>
      <p:ext uri="{BB962C8B-B14F-4D97-AF65-F5344CB8AC3E}">
        <p14:creationId xmlns:p14="http://schemas.microsoft.com/office/powerpoint/2010/main" val="1753594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692275" y="260350"/>
            <a:ext cx="0" cy="36718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323850" y="1557338"/>
            <a:ext cx="424973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00" name="TextBox 39"/>
          <p:cNvSpPr txBox="1">
            <a:spLocks noChangeArrowheads="1"/>
          </p:cNvSpPr>
          <p:nvPr/>
        </p:nvSpPr>
        <p:spPr bwMode="auto">
          <a:xfrm>
            <a:off x="395288" y="762002"/>
            <a:ext cx="1152525" cy="646113"/>
          </a:xfrm>
          <a:prstGeom prst="rect">
            <a:avLst/>
          </a:prstGeom>
          <a:solidFill>
            <a:srgbClr val="0070C0"/>
          </a:solidFill>
          <a:ln w="9525">
            <a:noFill/>
            <a:miter lim="800000"/>
          </a:ln>
        </p:spPr>
        <p:txBody>
          <a:bodyPr>
            <a:spAutoFit/>
          </a:bodyPr>
          <a:lstStyle/>
          <a:p>
            <a:pPr algn="ctr" eaLnBrk="1" hangingPunct="1"/>
            <a:r>
              <a:rPr lang="zh-CN" altLang="en-US" sz="3600">
                <a:solidFill>
                  <a:schemeClr val="bg1"/>
                </a:solidFill>
                <a:latin typeface="Franklin Gothic Medium" panose="020B0603020102020204" pitchFamily="34" charset="0"/>
                <a:ea typeface="微软雅黑" panose="020B0503020204020204" pitchFamily="34" charset="-122"/>
              </a:rPr>
              <a:t>目录</a:t>
            </a:r>
          </a:p>
        </p:txBody>
      </p:sp>
      <p:sp>
        <p:nvSpPr>
          <p:cNvPr id="4101" name="TextBox 6"/>
          <p:cNvSpPr txBox="1">
            <a:spLocks noChangeArrowheads="1"/>
          </p:cNvSpPr>
          <p:nvPr/>
        </p:nvSpPr>
        <p:spPr bwMode="auto">
          <a:xfrm>
            <a:off x="2123727" y="3451213"/>
            <a:ext cx="474663" cy="492125"/>
          </a:xfrm>
          <a:prstGeom prst="rect">
            <a:avLst/>
          </a:prstGeom>
          <a:noFill/>
          <a:ln w="9525">
            <a:noFill/>
            <a:miter lim="800000"/>
          </a:ln>
        </p:spPr>
        <p:txBody>
          <a:bodyPr lIns="0" tIns="0" rIns="0" bIns="0" anchor="ctr">
            <a:spAutoFit/>
          </a:bodyPr>
          <a:lstStyle/>
          <a:p>
            <a:pPr defTabSz="913130" eaLnBrk="1" hangingPunct="1"/>
            <a:r>
              <a:rPr lang="en-US" altLang="zh-CN" sz="3200" b="1" dirty="0">
                <a:solidFill>
                  <a:srgbClr val="007DDA"/>
                </a:solidFill>
                <a:latin typeface="Impact" panose="020B0806030902050204" pitchFamily="34" charset="0"/>
                <a:ea typeface="微软雅黑" panose="020B0503020204020204" pitchFamily="34" charset="-122"/>
              </a:rPr>
              <a:t>2</a:t>
            </a:r>
            <a:endParaRPr lang="zh-CN" altLang="en-US" sz="3200" b="1" dirty="0">
              <a:solidFill>
                <a:srgbClr val="007DDA"/>
              </a:solidFill>
              <a:latin typeface="Impact" panose="020B0806030902050204" pitchFamily="34" charset="0"/>
              <a:ea typeface="微软雅黑" panose="020B0503020204020204" pitchFamily="34" charset="-122"/>
            </a:endParaRPr>
          </a:p>
        </p:txBody>
      </p:sp>
      <p:sp>
        <p:nvSpPr>
          <p:cNvPr id="4105" name="TextBox 6"/>
          <p:cNvSpPr txBox="1">
            <a:spLocks noChangeArrowheads="1"/>
          </p:cNvSpPr>
          <p:nvPr/>
        </p:nvSpPr>
        <p:spPr bwMode="auto">
          <a:xfrm>
            <a:off x="2123728" y="1916832"/>
            <a:ext cx="474663" cy="492125"/>
          </a:xfrm>
          <a:prstGeom prst="rect">
            <a:avLst/>
          </a:prstGeom>
          <a:noFill/>
          <a:ln w="9525">
            <a:noFill/>
            <a:miter lim="800000"/>
          </a:ln>
        </p:spPr>
        <p:txBody>
          <a:bodyPr lIns="0" tIns="0" rIns="0" bIns="0" anchor="ctr">
            <a:spAutoFit/>
          </a:bodyPr>
          <a:lstStyle/>
          <a:p>
            <a:pPr defTabSz="913130" eaLnBrk="1" hangingPunct="1"/>
            <a:r>
              <a:rPr lang="en-US" altLang="zh-CN" sz="3200" b="1" dirty="0">
                <a:solidFill>
                  <a:srgbClr val="007DDA"/>
                </a:solidFill>
                <a:latin typeface="Impact" panose="020B0806030902050204" pitchFamily="34" charset="0"/>
                <a:ea typeface="微软雅黑" panose="020B0503020204020204" pitchFamily="34" charset="-122"/>
              </a:rPr>
              <a:t>1</a:t>
            </a:r>
            <a:endParaRPr lang="zh-CN" altLang="en-US" sz="3200" b="1" dirty="0">
              <a:solidFill>
                <a:srgbClr val="007DDA"/>
              </a:solidFill>
              <a:latin typeface="Impact" panose="020B0806030902050204" pitchFamily="34" charset="0"/>
              <a:ea typeface="微软雅黑" panose="020B0503020204020204" pitchFamily="34" charset="-122"/>
            </a:endParaRPr>
          </a:p>
        </p:txBody>
      </p:sp>
      <p:sp>
        <p:nvSpPr>
          <p:cNvPr id="4106" name="TextBox 11"/>
          <p:cNvSpPr txBox="1">
            <a:spLocks noChangeArrowheads="1"/>
          </p:cNvSpPr>
          <p:nvPr/>
        </p:nvSpPr>
        <p:spPr bwMode="auto">
          <a:xfrm>
            <a:off x="2860327" y="1916674"/>
            <a:ext cx="5168056" cy="492443"/>
          </a:xfrm>
          <a:prstGeom prst="rect">
            <a:avLst/>
          </a:prstGeom>
          <a:noFill/>
          <a:ln w="9525">
            <a:noFill/>
            <a:miter lim="800000"/>
          </a:ln>
        </p:spPr>
        <p:txBody>
          <a:bodyPr wrap="square" lIns="0" tIns="0" rIns="0" bIns="0" anchor="ctr">
            <a:spAutoFit/>
          </a:bodyPr>
          <a:lstStyle/>
          <a:p>
            <a:pPr defTabSz="913130" eaLnBrk="1" hangingPunct="1"/>
            <a:r>
              <a:rPr lang="zh-CN" altLang="en-US" sz="3200" b="1" dirty="0">
                <a:solidFill>
                  <a:srgbClr val="007DDA"/>
                </a:solidFill>
                <a:latin typeface="Impact" panose="020B0806030902050204" pitchFamily="34" charset="0"/>
                <a:ea typeface="微软雅黑" panose="020B0503020204020204" pitchFamily="34" charset="-122"/>
              </a:rPr>
              <a:t>中国散裂中子源总体情况</a:t>
            </a:r>
          </a:p>
        </p:txBody>
      </p:sp>
      <p:sp>
        <p:nvSpPr>
          <p:cNvPr id="5" name="矩形 4"/>
          <p:cNvSpPr/>
          <p:nvPr/>
        </p:nvSpPr>
        <p:spPr>
          <a:xfrm>
            <a:off x="2860327" y="3451213"/>
            <a:ext cx="6032153" cy="584775"/>
          </a:xfrm>
          <a:prstGeom prst="rect">
            <a:avLst/>
          </a:prstGeom>
        </p:spPr>
        <p:txBody>
          <a:bodyPr wrap="square">
            <a:spAutoFit/>
          </a:bodyPr>
          <a:lstStyle/>
          <a:p>
            <a:pPr defTabSz="913130" eaLnBrk="1" hangingPunct="1"/>
            <a:r>
              <a:rPr lang="zh-CN" altLang="en-US" sz="3200" b="1" dirty="0">
                <a:solidFill>
                  <a:srgbClr val="007DDA"/>
                </a:solidFill>
                <a:latin typeface="Impact" panose="020B0806030902050204" pitchFamily="34" charset="0"/>
                <a:ea typeface="微软雅黑" panose="020B0503020204020204" pitchFamily="34" charset="-122"/>
              </a:rPr>
              <a:t>中国散裂</a:t>
            </a:r>
            <a:r>
              <a:rPr lang="zh-CN" altLang="en-US" sz="3200" b="1" dirty="0" smtClean="0">
                <a:solidFill>
                  <a:srgbClr val="007DDA"/>
                </a:solidFill>
                <a:latin typeface="Impact" panose="020B0806030902050204" pitchFamily="34" charset="0"/>
                <a:ea typeface="微软雅黑" panose="020B0503020204020204" pitchFamily="34" charset="-122"/>
              </a:rPr>
              <a:t>中子源谱仪建设和规划</a:t>
            </a:r>
            <a:endParaRPr lang="zh-CN" altLang="en-US" sz="3200" b="1" dirty="0">
              <a:solidFill>
                <a:srgbClr val="007DDA"/>
              </a:solidFill>
              <a:latin typeface="Impact" panose="020B0806030902050204" pitchFamily="34" charset="0"/>
              <a:ea typeface="微软雅黑" panose="020B0503020204020204" pitchFamily="34" charset="-122"/>
            </a:endParaRPr>
          </a:p>
        </p:txBody>
      </p:sp>
    </p:spTree>
    <p:custDataLst>
      <p:tags r:id="rId1"/>
    </p:custDataLst>
  </p:cSld>
  <p:clrMapOvr>
    <a:masterClrMapping/>
  </p:clrMapOvr>
  <p:transition advTm="3371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oup 7"/>
          <p:cNvGraphicFramePr>
            <a:graphicFrameLocks noGrp="1"/>
          </p:cNvGraphicFramePr>
          <p:nvPr>
            <p:extLst>
              <p:ext uri="{D42A27DB-BD31-4B8C-83A1-F6EECF244321}">
                <p14:modId xmlns:p14="http://schemas.microsoft.com/office/powerpoint/2010/main" val="1650226259"/>
              </p:ext>
            </p:extLst>
          </p:nvPr>
        </p:nvGraphicFramePr>
        <p:xfrm>
          <a:off x="467544" y="3933056"/>
          <a:ext cx="5616624" cy="2614764"/>
        </p:xfrm>
        <a:graphic>
          <a:graphicData uri="http://schemas.openxmlformats.org/drawingml/2006/table">
            <a:tbl>
              <a:tblPr/>
              <a:tblGrid>
                <a:gridCol w="2592288">
                  <a:extLst>
                    <a:ext uri="{9D8B030D-6E8A-4147-A177-3AD203B41FA5}">
                      <a16:colId xmlns:a16="http://schemas.microsoft.com/office/drawing/2014/main" xmlns="" val="20000"/>
                    </a:ext>
                  </a:extLst>
                </a:gridCol>
                <a:gridCol w="1440160">
                  <a:extLst>
                    <a:ext uri="{9D8B030D-6E8A-4147-A177-3AD203B41FA5}">
                      <a16:colId xmlns:a16="http://schemas.microsoft.com/office/drawing/2014/main" xmlns="" val="20001"/>
                    </a:ext>
                  </a:extLst>
                </a:gridCol>
                <a:gridCol w="1584176">
                  <a:extLst>
                    <a:ext uri="{9D8B030D-6E8A-4147-A177-3AD203B41FA5}">
                      <a16:colId xmlns:a16="http://schemas.microsoft.com/office/drawing/2014/main" xmlns="" val="20002"/>
                    </a:ext>
                  </a:extLst>
                </a:gridCol>
              </a:tblGrid>
              <a:tr h="361584">
                <a:tc>
                  <a:txBody>
                    <a:bodyPr/>
                    <a:lstStyle>
                      <a:lvl1pPr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0" marR="0" lvl="0" indent="0" algn="l" defTabSz="914400" rtl="0" eaLnBrk="0" fontAlgn="base" latinLnBrk="0" hangingPunct="0">
                        <a:lnSpc>
                          <a:spcPct val="120000"/>
                        </a:lnSpc>
                        <a:spcBef>
                          <a:spcPct val="30000"/>
                        </a:spcBef>
                        <a:spcAft>
                          <a:spcPct val="20000"/>
                        </a:spcAft>
                        <a:buClr>
                          <a:schemeClr val="tx1"/>
                        </a:buClr>
                        <a:buSzTx/>
                        <a:buFontTx/>
                        <a:buNone/>
                        <a:tabLst/>
                      </a:pPr>
                      <a:endParaRPr kumimoji="0" lang="zh-CN" altLang="zh-CN" sz="1800" b="1" i="0" u="none" strike="noStrike" cap="none" normalizeH="0" baseline="0" dirty="0">
                        <a:ln>
                          <a:noFill/>
                        </a:ln>
                        <a:solidFill>
                          <a:srgbClr val="1679BA"/>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pitchFamily="34" charset="0"/>
                          <a:ea typeface="宋体" pitchFamily="2" charset="-122"/>
                          <a:cs typeface="Arial" pitchFamily="34" charset="0"/>
                        </a:rPr>
                        <a:t>一期</a:t>
                      </a:r>
                      <a:endParaRPr kumimoji="0" lang="en-US" altLang="zh-CN" sz="1800" b="1" i="0" u="none" strike="noStrike" cap="none" normalizeH="0" baseline="0">
                        <a:ln>
                          <a:noFill/>
                        </a:ln>
                        <a:solidFill>
                          <a:srgbClr val="1679BA"/>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0000"/>
                          </a:solidFill>
                          <a:effectLst/>
                          <a:latin typeface="Arial" pitchFamily="34" charset="0"/>
                          <a:ea typeface="宋体" pitchFamily="2" charset="-122"/>
                          <a:cs typeface="Arial" pitchFamily="34" charset="0"/>
                        </a:rPr>
                        <a:t>二期</a:t>
                      </a:r>
                      <a:endParaRPr kumimoji="0" lang="en-US" altLang="zh-CN" sz="1800" b="1" i="0" u="none" strike="noStrike" cap="none" normalizeH="0" baseline="0" dirty="0">
                        <a:ln>
                          <a:noFill/>
                        </a:ln>
                        <a:solidFill>
                          <a:srgbClr val="FF0000"/>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30448">
                <a:tc>
                  <a:txBody>
                    <a:bodyPr/>
                    <a:lstStyle>
                      <a:lvl1pPr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打靶质子束功率</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 (kW)</a:t>
                      </a:r>
                      <a:endParaRPr kumimoji="0" lang="en-US" altLang="zh-CN" sz="1800" b="1" i="0" u="none" strike="noStrike" cap="none" normalizeH="0" baseline="0" dirty="0">
                        <a:ln>
                          <a:noFill/>
                        </a:ln>
                        <a:solidFill>
                          <a:srgbClr val="1679BA"/>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pitchFamily="34" charset="0"/>
                          <a:ea typeface="宋体" pitchFamily="2" charset="-122"/>
                          <a:cs typeface="Arial" pitchFamily="34" charset="0"/>
                        </a:rPr>
                        <a:t>100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Arial" pitchFamily="34" charset="0"/>
                          <a:ea typeface="宋体" pitchFamily="2" charset="-122"/>
                          <a:cs typeface="Arial" pitchFamily="34" charset="0"/>
                        </a:rPr>
                        <a:t>500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15661">
                <a:tc>
                  <a:txBody>
                    <a:bodyPr/>
                    <a:lstStyle>
                      <a:lvl1pPr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脉冲重复频率 </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(Hz)</a:t>
                      </a:r>
                      <a:endParaRPr kumimoji="0" lang="en-US" altLang="zh-CN" sz="1800" b="1" i="0" u="none" strike="noStrike" cap="none" normalizeH="0" baseline="0" dirty="0">
                        <a:ln>
                          <a:noFill/>
                        </a:ln>
                        <a:solidFill>
                          <a:srgbClr val="1679BA"/>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Arial" pitchFamily="34" charset="0"/>
                          <a:ea typeface="宋体" pitchFamily="2" charset="-122"/>
                          <a:cs typeface="Arial" pitchFamily="34" charset="0"/>
                        </a:rPr>
                        <a:t>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15661">
                <a:tc>
                  <a:txBody>
                    <a:bodyPr/>
                    <a:lstStyle>
                      <a:lvl1pPr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束流平均流强</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 (</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sym typeface="Symbol" pitchFamily="18" charset="2"/>
                        </a:rPr>
                        <a:t></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a:t>
                      </a:r>
                      <a:endParaRPr kumimoji="0" lang="en-US" altLang="zh-CN" sz="1800" b="1" i="0" u="none" strike="noStrike" cap="none" normalizeH="0" baseline="0" dirty="0">
                        <a:ln>
                          <a:noFill/>
                        </a:ln>
                        <a:solidFill>
                          <a:srgbClr val="1679BA"/>
                        </a:solidFill>
                        <a:effectLst/>
                        <a:latin typeface="Arial" pitchFamily="34" charset="0"/>
                        <a:ea typeface="宋体" pitchFamily="2" charset="-122"/>
                        <a:cs typeface="Arial" pitchFamily="34" charset="0"/>
                        <a:sym typeface="Symbol" pitchFamily="18" charset="2"/>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62.5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Arial" pitchFamily="34" charset="0"/>
                          <a:ea typeface="宋体" pitchFamily="2" charset="-122"/>
                          <a:cs typeface="Arial" pitchFamily="34" charset="0"/>
                        </a:rPr>
                        <a:t>312.5</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15661">
                <a:tc>
                  <a:txBody>
                    <a:bodyPr/>
                    <a:lstStyle>
                      <a:lvl1pPr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束流能量</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t>
                      </a:r>
                      <a:r>
                        <a:rPr kumimoji="0" lang="en-US" altLang="zh-CN" sz="1800" b="1" i="0" u="none" strike="noStrike" cap="none" normalizeH="0" baseline="0" dirty="0" err="1">
                          <a:ln>
                            <a:noFill/>
                          </a:ln>
                          <a:solidFill>
                            <a:schemeClr val="tx1"/>
                          </a:solidFill>
                          <a:effectLst/>
                          <a:latin typeface="Arial" pitchFamily="34" charset="0"/>
                          <a:ea typeface="宋体" pitchFamily="2" charset="-122"/>
                          <a:cs typeface="Arial" pitchFamily="34" charset="0"/>
                        </a:rPr>
                        <a:t>GeV</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t>
                      </a:r>
                      <a:endParaRPr kumimoji="0" lang="en-US" altLang="zh-CN" sz="1800" b="1" i="0" u="none" strike="noStrike" cap="none" normalizeH="0" baseline="0" dirty="0">
                        <a:ln>
                          <a:noFill/>
                        </a:ln>
                        <a:solidFill>
                          <a:srgbClr val="1679BA"/>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pitchFamily="34" charset="0"/>
                          <a:ea typeface="宋体" pitchFamily="2" charset="-122"/>
                          <a:cs typeface="Arial" pitchFamily="34" charset="0"/>
                        </a:rPr>
                        <a:t>1.6</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Arial" pitchFamily="34" charset="0"/>
                          <a:ea typeface="宋体" pitchFamily="2" charset="-122"/>
                          <a:cs typeface="Arial" pitchFamily="34" charset="0"/>
                        </a:rPr>
                        <a:t>1.6</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15661">
                <a:tc>
                  <a:txBody>
                    <a:bodyPr/>
                    <a:lstStyle>
                      <a:lvl1pPr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RCS</a:t>
                      </a: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注入能量</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t>
                      </a:r>
                      <a:r>
                        <a:rPr kumimoji="0" lang="en-US" altLang="zh-CN" sz="1800" b="1" i="0" u="none" strike="noStrike" cap="none" normalizeH="0" baseline="0" dirty="0" err="1">
                          <a:ln>
                            <a:noFill/>
                          </a:ln>
                          <a:solidFill>
                            <a:schemeClr val="tx1"/>
                          </a:solidFill>
                          <a:effectLst/>
                          <a:latin typeface="Arial" pitchFamily="34" charset="0"/>
                          <a:ea typeface="宋体" pitchFamily="2" charset="-122"/>
                          <a:cs typeface="Arial" pitchFamily="34" charset="0"/>
                        </a:rPr>
                        <a:t>MeV</a:t>
                      </a: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pitchFamily="34" charset="0"/>
                          <a:ea typeface="宋体" pitchFamily="2" charset="-122"/>
                          <a:cs typeface="Arial" pitchFamily="34" charset="0"/>
                        </a:rPr>
                        <a:t>80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itchFamily="34" charset="0"/>
                          <a:ea typeface="宋体"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itchFamily="34" charset="0"/>
                          <a:ea typeface="宋体" pitchFamily="2" charset="-122"/>
                        </a:defRPr>
                      </a:lvl2pPr>
                      <a:lvl3pPr marL="1143000" indent="-228600" eaLnBrk="0" hangingPunct="0">
                        <a:spcBef>
                          <a:spcPct val="20000"/>
                        </a:spcBef>
                        <a:buClr>
                          <a:schemeClr val="tx1"/>
                        </a:buClr>
                        <a:buFont typeface="Wingdings" pitchFamily="2" charset="2"/>
                        <a:defRPr sz="2000" b="1">
                          <a:solidFill>
                            <a:srgbClr val="4D5E68"/>
                          </a:solidFill>
                          <a:latin typeface="Arial" pitchFamily="34" charset="0"/>
                          <a:ea typeface="宋体" pitchFamily="2" charset="-122"/>
                        </a:defRPr>
                      </a:lvl3pPr>
                      <a:lvl4pPr marL="1600200" indent="-228600" eaLnBrk="0" hangingPunct="0">
                        <a:spcBef>
                          <a:spcPct val="20000"/>
                        </a:spcBef>
                        <a:defRPr b="1">
                          <a:solidFill>
                            <a:srgbClr val="4D5E68"/>
                          </a:solidFill>
                          <a:latin typeface="Arial" pitchFamily="34" charset="0"/>
                          <a:ea typeface="宋体" pitchFamily="2" charset="-122"/>
                        </a:defRPr>
                      </a:lvl4pPr>
                      <a:lvl5pPr marL="2057400" indent="-228600" eaLnBrk="0" hangingPunct="0">
                        <a:spcBef>
                          <a:spcPct val="20000"/>
                        </a:spcBef>
                        <a:defRPr b="1">
                          <a:solidFill>
                            <a:srgbClr val="4D5E68"/>
                          </a:solidFill>
                          <a:latin typeface="Arial" pitchFamily="34" charset="0"/>
                          <a:ea typeface="宋体" pitchFamily="2" charset="-122"/>
                        </a:defRPr>
                      </a:lvl5pPr>
                      <a:lvl6pPr marL="2514600" indent="-228600" eaLnBrk="0" fontAlgn="base" hangingPunct="0">
                        <a:spcBef>
                          <a:spcPct val="20000"/>
                        </a:spcBef>
                        <a:spcAft>
                          <a:spcPct val="0"/>
                        </a:spcAft>
                        <a:defRPr b="1">
                          <a:solidFill>
                            <a:srgbClr val="4D5E68"/>
                          </a:solidFill>
                          <a:latin typeface="Arial" pitchFamily="34" charset="0"/>
                          <a:ea typeface="宋体" pitchFamily="2" charset="-122"/>
                        </a:defRPr>
                      </a:lvl6pPr>
                      <a:lvl7pPr marL="2971800" indent="-228600" eaLnBrk="0" fontAlgn="base" hangingPunct="0">
                        <a:spcBef>
                          <a:spcPct val="20000"/>
                        </a:spcBef>
                        <a:spcAft>
                          <a:spcPct val="0"/>
                        </a:spcAft>
                        <a:defRPr b="1">
                          <a:solidFill>
                            <a:srgbClr val="4D5E68"/>
                          </a:solidFill>
                          <a:latin typeface="Arial" pitchFamily="34" charset="0"/>
                          <a:ea typeface="宋体" pitchFamily="2" charset="-122"/>
                        </a:defRPr>
                      </a:lvl7pPr>
                      <a:lvl8pPr marL="3429000" indent="-228600" eaLnBrk="0" fontAlgn="base" hangingPunct="0">
                        <a:spcBef>
                          <a:spcPct val="20000"/>
                        </a:spcBef>
                        <a:spcAft>
                          <a:spcPct val="0"/>
                        </a:spcAft>
                        <a:defRPr b="1">
                          <a:solidFill>
                            <a:srgbClr val="4D5E68"/>
                          </a:solidFill>
                          <a:latin typeface="Arial" pitchFamily="34" charset="0"/>
                          <a:ea typeface="宋体" pitchFamily="2" charset="-122"/>
                        </a:defRPr>
                      </a:lvl8pPr>
                      <a:lvl9pPr marL="3886200" indent="-228600" eaLnBrk="0" fontAlgn="base" hangingPunct="0">
                        <a:spcBef>
                          <a:spcPct val="20000"/>
                        </a:spcBef>
                        <a:spcAft>
                          <a:spcPct val="0"/>
                        </a:spcAft>
                        <a:defRPr b="1">
                          <a:solidFill>
                            <a:srgbClr val="4D5E68"/>
                          </a:solidFill>
                          <a:latin typeface="Arial" pitchFamily="34" charset="0"/>
                          <a:ea typeface="宋体"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FF0000"/>
                          </a:solidFill>
                          <a:effectLst/>
                          <a:latin typeface="Arial" pitchFamily="34" charset="0"/>
                          <a:ea typeface="宋体" pitchFamily="2" charset="-122"/>
                          <a:cs typeface="Arial" pitchFamily="34" charset="0"/>
                        </a:rPr>
                        <a:t>300</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15661">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cap="none" normalizeH="0" baseline="0" dirty="0">
                          <a:ln>
                            <a:noFill/>
                          </a:ln>
                          <a:solidFill>
                            <a:schemeClr val="tx1"/>
                          </a:solidFill>
                          <a:effectLst/>
                          <a:latin typeface="Arial" pitchFamily="34" charset="0"/>
                          <a:ea typeface="宋体" pitchFamily="2" charset="-122"/>
                          <a:cs typeface="Arial" pitchFamily="34" charset="0"/>
                        </a:rPr>
                        <a:t>谱仪数量</a:t>
                      </a:r>
                      <a:endParaRPr kumimoji="0" lang="en-US" altLang="zh-CN" sz="1800" b="1" i="0" u="none" strike="noStrike" cap="none" normalizeH="0" baseline="0" dirty="0">
                        <a:ln>
                          <a:noFill/>
                        </a:ln>
                        <a:solidFill>
                          <a:srgbClr val="1679BA"/>
                        </a:solidFill>
                        <a:effectLst/>
                        <a:latin typeface="Arial" pitchFamily="34" charset="0"/>
                        <a:ea typeface="宋体" pitchFamily="2" charset="-122"/>
                        <a:cs typeface="Arial"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chemeClr val="tx1"/>
                          </a:solidFill>
                          <a:effectLst/>
                          <a:latin typeface="Arial" pitchFamily="34" charset="0"/>
                          <a:ea typeface="宋体" pitchFamily="2" charset="-122"/>
                          <a:cs typeface="Arial" pitchFamily="34" charset="0"/>
                        </a:rPr>
                        <a:t>3</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kern="1200" cap="none" normalizeH="0" baseline="0" dirty="0">
                          <a:ln>
                            <a:noFill/>
                          </a:ln>
                          <a:solidFill>
                            <a:srgbClr val="FF0000"/>
                          </a:solidFill>
                          <a:effectLst/>
                          <a:latin typeface="Arial" pitchFamily="34" charset="0"/>
                          <a:ea typeface="宋体" pitchFamily="2" charset="-122"/>
                          <a:cs typeface="Arial" pitchFamily="34" charset="0"/>
                        </a:rPr>
                        <a:t>11</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24" name="Rectangle 3"/>
          <p:cNvSpPr txBox="1">
            <a:spLocks noChangeArrowheads="1"/>
          </p:cNvSpPr>
          <p:nvPr/>
        </p:nvSpPr>
        <p:spPr bwMode="auto">
          <a:xfrm>
            <a:off x="251520" y="910709"/>
            <a:ext cx="8712968" cy="2438533"/>
          </a:xfrm>
          <a:prstGeom prst="rect">
            <a:avLst/>
          </a:prstGeom>
          <a:noFill/>
          <a:ln w="9525">
            <a:noFill/>
            <a:miter lim="800000"/>
            <a:headEnd/>
            <a:tailEnd/>
          </a:ln>
        </p:spPr>
        <p:txBody>
          <a:bodyPr/>
          <a:lstStyle/>
          <a:p>
            <a:pPr algn="just" eaLnBrk="1" hangingPunct="1">
              <a:lnSpc>
                <a:spcPts val="3400"/>
              </a:lnSpc>
              <a:spcBef>
                <a:spcPts val="0"/>
              </a:spcBef>
              <a:spcAft>
                <a:spcPts val="0"/>
              </a:spcAft>
              <a:buClr>
                <a:schemeClr val="tx1"/>
              </a:buClr>
              <a:defRPr/>
            </a:pPr>
            <a:r>
              <a:rPr lang="zh-CN" altLang="en-US" sz="2400" b="1" dirty="0">
                <a:ea typeface="微软雅黑" pitchFamily="34" charset="-122"/>
                <a:cs typeface="Arial" panose="020B0604020202020204" pitchFamily="34" charset="0"/>
              </a:rPr>
              <a:t>中国散裂中子源</a:t>
            </a:r>
            <a:r>
              <a:rPr lang="zh-CN" altLang="zh-CN" sz="2400" b="1" dirty="0">
                <a:ea typeface="微软雅黑" pitchFamily="34" charset="-122"/>
                <a:cs typeface="Arial" panose="020B0604020202020204" pitchFamily="34" charset="0"/>
              </a:rPr>
              <a:t>二期工程主要建</a:t>
            </a:r>
            <a:r>
              <a:rPr lang="zh-CN" altLang="zh-CN" sz="2400" b="1" dirty="0" smtClean="0">
                <a:ea typeface="微软雅黑" pitchFamily="34" charset="-122"/>
                <a:cs typeface="Arial" panose="020B0604020202020204" pitchFamily="34" charset="0"/>
              </a:rPr>
              <a:t>设</a:t>
            </a:r>
            <a:r>
              <a:rPr lang="zh-CN" altLang="en-US" sz="2400" b="1" dirty="0" smtClean="0">
                <a:ea typeface="微软雅黑" pitchFamily="34" charset="-122"/>
                <a:cs typeface="Arial" panose="020B0604020202020204" pitchFamily="34" charset="0"/>
              </a:rPr>
              <a:t>：</a:t>
            </a:r>
            <a:endParaRPr lang="en-US" altLang="zh-CN" sz="2400" b="1" dirty="0">
              <a:ea typeface="微软雅黑" pitchFamily="34" charset="-122"/>
              <a:cs typeface="Arial" panose="020B0604020202020204" pitchFamily="34" charset="0"/>
            </a:endParaRPr>
          </a:p>
          <a:p>
            <a:pPr marL="342900" indent="-342900" algn="just" eaLnBrk="1" hangingPunct="1">
              <a:lnSpc>
                <a:spcPct val="110000"/>
              </a:lnSpc>
              <a:spcBef>
                <a:spcPts val="0"/>
              </a:spcBef>
              <a:spcAft>
                <a:spcPts val="0"/>
              </a:spcAft>
              <a:buClr>
                <a:schemeClr val="tx1"/>
              </a:buClr>
              <a:buFont typeface="Arial" panose="020B0604020202020204" pitchFamily="34" charset="0"/>
              <a:buChar char="•"/>
              <a:defRPr/>
            </a:pPr>
            <a:r>
              <a:rPr lang="en-US" altLang="zh-CN" sz="2300" b="1" dirty="0">
                <a:solidFill>
                  <a:srgbClr val="2433F8"/>
                </a:solidFill>
                <a:ea typeface="微软雅黑" pitchFamily="34" charset="-122"/>
                <a:cs typeface="Arial" panose="020B0604020202020204" pitchFamily="34" charset="0"/>
              </a:rPr>
              <a:t>11</a:t>
            </a:r>
            <a:r>
              <a:rPr lang="zh-CN" altLang="zh-CN" sz="2300" b="1" dirty="0">
                <a:solidFill>
                  <a:srgbClr val="2433F8"/>
                </a:solidFill>
                <a:ea typeface="微软雅黑" pitchFamily="34" charset="-122"/>
                <a:cs typeface="Arial" panose="020B0604020202020204" pitchFamily="34" charset="0"/>
              </a:rPr>
              <a:t>台中子散射谱仪</a:t>
            </a:r>
            <a:r>
              <a:rPr lang="zh-CN" altLang="en-US" sz="2300" b="1" dirty="0">
                <a:solidFill>
                  <a:srgbClr val="2433F8"/>
                </a:solidFill>
                <a:ea typeface="微软雅黑" pitchFamily="34" charset="-122"/>
                <a:cs typeface="Arial" panose="020B0604020202020204" pitchFamily="34" charset="0"/>
              </a:rPr>
              <a:t>，</a:t>
            </a:r>
            <a:r>
              <a:rPr lang="en-US" altLang="zh-CN" sz="2300" b="1" dirty="0">
                <a:solidFill>
                  <a:srgbClr val="2433F8"/>
                </a:solidFill>
                <a:ea typeface="微软雅黑" pitchFamily="34" charset="-122"/>
                <a:cs typeface="Arial" panose="020B0604020202020204" pitchFamily="34" charset="0"/>
              </a:rPr>
              <a:t>1</a:t>
            </a:r>
            <a:r>
              <a:rPr lang="zh-CN" altLang="en-US" sz="2300" b="1" dirty="0">
                <a:solidFill>
                  <a:srgbClr val="2433F8"/>
                </a:solidFill>
                <a:ea typeface="微软雅黑" pitchFamily="34" charset="-122"/>
                <a:cs typeface="Arial" panose="020B0604020202020204" pitchFamily="34" charset="0"/>
              </a:rPr>
              <a:t>条缪子束线和高能质子束应用终端</a:t>
            </a:r>
            <a:r>
              <a:rPr lang="zh-CN" altLang="zh-CN" sz="2300" b="1" dirty="0">
                <a:solidFill>
                  <a:srgbClr val="2433F8"/>
                </a:solidFill>
                <a:ea typeface="微软雅黑" pitchFamily="34" charset="-122"/>
                <a:cs typeface="Arial" panose="020B0604020202020204" pitchFamily="34" charset="0"/>
              </a:rPr>
              <a:t>，配置先进的实验辅助设施，</a:t>
            </a:r>
            <a:endParaRPr lang="en-US" altLang="zh-CN" sz="2300" b="1" dirty="0">
              <a:solidFill>
                <a:srgbClr val="2433F8"/>
              </a:solidFill>
              <a:ea typeface="微软雅黑" pitchFamily="34" charset="-122"/>
              <a:cs typeface="Arial" panose="020B0604020202020204" pitchFamily="34" charset="0"/>
            </a:endParaRPr>
          </a:p>
          <a:p>
            <a:pPr marL="342900" indent="-342900" algn="just" eaLnBrk="1" hangingPunct="1">
              <a:lnSpc>
                <a:spcPct val="110000"/>
              </a:lnSpc>
              <a:spcBef>
                <a:spcPts val="0"/>
              </a:spcBef>
              <a:spcAft>
                <a:spcPts val="0"/>
              </a:spcAft>
              <a:buClr>
                <a:schemeClr val="tx1"/>
              </a:buClr>
              <a:buFont typeface="Arial" panose="020B0604020202020204" pitchFamily="34" charset="0"/>
              <a:buChar char="•"/>
              <a:defRPr/>
            </a:pPr>
            <a:r>
              <a:rPr lang="zh-CN" altLang="zh-CN" sz="2300" b="1" dirty="0">
                <a:solidFill>
                  <a:srgbClr val="2433F8"/>
                </a:solidFill>
                <a:ea typeface="微软雅黑" pitchFamily="34" charset="-122"/>
                <a:cs typeface="Arial" panose="020B0604020202020204" pitchFamily="34" charset="0"/>
              </a:rPr>
              <a:t>加速器束流功率升级到</a:t>
            </a:r>
            <a:r>
              <a:rPr lang="en-US" altLang="zh-CN" sz="2300" b="1" dirty="0">
                <a:solidFill>
                  <a:srgbClr val="2433F8"/>
                </a:solidFill>
                <a:ea typeface="微软雅黑" pitchFamily="34" charset="-122"/>
                <a:cs typeface="Arial" panose="020B0604020202020204" pitchFamily="34" charset="0"/>
              </a:rPr>
              <a:t>500kW</a:t>
            </a:r>
            <a:r>
              <a:rPr lang="zh-CN" altLang="zh-CN" sz="2300" b="1" dirty="0">
                <a:solidFill>
                  <a:srgbClr val="2433F8"/>
                </a:solidFill>
                <a:ea typeface="微软雅黑" pitchFamily="34" charset="-122"/>
                <a:cs typeface="Arial" panose="020B0604020202020204" pitchFamily="34" charset="0"/>
              </a:rPr>
              <a:t>；</a:t>
            </a:r>
            <a:endParaRPr lang="en-US" altLang="zh-CN" sz="2300" b="1" dirty="0">
              <a:solidFill>
                <a:srgbClr val="2433F8"/>
              </a:solidFill>
              <a:ea typeface="微软雅黑" pitchFamily="34" charset="-122"/>
              <a:cs typeface="Arial" panose="020B0604020202020204" pitchFamily="34" charset="0"/>
            </a:endParaRPr>
          </a:p>
          <a:p>
            <a:pPr marL="342900" indent="-342900" algn="just" eaLnBrk="1" hangingPunct="1">
              <a:lnSpc>
                <a:spcPct val="110000"/>
              </a:lnSpc>
              <a:spcBef>
                <a:spcPts val="0"/>
              </a:spcBef>
              <a:spcAft>
                <a:spcPts val="0"/>
              </a:spcAft>
              <a:buClr>
                <a:schemeClr val="tx1"/>
              </a:buClr>
              <a:buFont typeface="Arial" panose="020B0604020202020204" pitchFamily="34" charset="0"/>
              <a:buChar char="•"/>
              <a:defRPr/>
            </a:pPr>
            <a:r>
              <a:rPr lang="zh-CN" altLang="zh-CN" sz="2300" b="1" dirty="0">
                <a:solidFill>
                  <a:srgbClr val="2433F8"/>
                </a:solidFill>
                <a:ea typeface="微软雅黑" pitchFamily="34" charset="-122"/>
                <a:cs typeface="Arial" panose="020B0604020202020204" pitchFamily="34" charset="0"/>
              </a:rPr>
              <a:t>升级靶站，满足</a:t>
            </a:r>
            <a:r>
              <a:rPr lang="en-US" altLang="zh-CN" sz="2300" b="1" dirty="0">
                <a:solidFill>
                  <a:srgbClr val="2433F8"/>
                </a:solidFill>
                <a:ea typeface="微软雅黑" pitchFamily="34" charset="-122"/>
                <a:cs typeface="Arial" panose="020B0604020202020204" pitchFamily="34" charset="0"/>
              </a:rPr>
              <a:t>500kW</a:t>
            </a:r>
            <a:r>
              <a:rPr lang="zh-CN" altLang="zh-CN" sz="2300" b="1" dirty="0">
                <a:solidFill>
                  <a:srgbClr val="2433F8"/>
                </a:solidFill>
                <a:ea typeface="微软雅黑" pitchFamily="34" charset="-122"/>
                <a:cs typeface="Arial" panose="020B0604020202020204" pitchFamily="34" charset="0"/>
              </a:rPr>
              <a:t>束流功率运行的要求；</a:t>
            </a:r>
            <a:endParaRPr lang="en-US" altLang="zh-CN" sz="2300" b="1" dirty="0">
              <a:solidFill>
                <a:srgbClr val="2433F8"/>
              </a:solidFill>
              <a:ea typeface="微软雅黑" pitchFamily="34" charset="-122"/>
              <a:cs typeface="Arial" panose="020B0604020202020204" pitchFamily="34" charset="0"/>
            </a:endParaRPr>
          </a:p>
          <a:p>
            <a:pPr marL="342900" indent="-342900" algn="just" eaLnBrk="1" hangingPunct="1">
              <a:lnSpc>
                <a:spcPct val="110000"/>
              </a:lnSpc>
              <a:spcBef>
                <a:spcPts val="0"/>
              </a:spcBef>
              <a:spcAft>
                <a:spcPts val="0"/>
              </a:spcAft>
              <a:buClr>
                <a:schemeClr val="tx1"/>
              </a:buClr>
              <a:buFont typeface="Arial" panose="020B0604020202020204" pitchFamily="34" charset="0"/>
              <a:buChar char="•"/>
              <a:defRPr/>
            </a:pPr>
            <a:r>
              <a:rPr lang="zh-CN" altLang="zh-CN" sz="2300" b="1" dirty="0">
                <a:solidFill>
                  <a:srgbClr val="2433F8"/>
                </a:solidFill>
                <a:ea typeface="微软雅黑" pitchFamily="34" charset="-122"/>
                <a:cs typeface="Arial" panose="020B0604020202020204" pitchFamily="34" charset="0"/>
              </a:rPr>
              <a:t>改造和建设配套的通用设施和土建工程。</a:t>
            </a:r>
            <a:endParaRPr lang="zh-CN" altLang="en-US" sz="2300" b="1" dirty="0">
              <a:solidFill>
                <a:srgbClr val="2433F8"/>
              </a:solidFill>
              <a:ea typeface="微软雅黑" pitchFamily="34" charset="-122"/>
              <a:cs typeface="Arial" panose="020B0604020202020204" pitchFamily="34" charset="0"/>
            </a:endParaRPr>
          </a:p>
        </p:txBody>
      </p:sp>
      <p:sp>
        <p:nvSpPr>
          <p:cNvPr id="23" name="Rectangle 2"/>
          <p:cNvSpPr txBox="1">
            <a:spLocks noChangeArrowheads="1"/>
          </p:cNvSpPr>
          <p:nvPr/>
        </p:nvSpPr>
        <p:spPr bwMode="auto">
          <a:xfrm>
            <a:off x="755576" y="3429000"/>
            <a:ext cx="7358063" cy="504056"/>
          </a:xfrm>
          <a:prstGeom prst="rect">
            <a:avLst/>
          </a:prstGeom>
          <a:noFill/>
          <a:ln w="9525">
            <a:noFill/>
            <a:miter lim="800000"/>
            <a:headEnd/>
            <a:tailEnd/>
          </a:ln>
        </p:spPr>
        <p:txBody>
          <a:bodyPr anchor="ctr"/>
          <a:lstStyle/>
          <a:p>
            <a:pPr eaLnBrk="1" hangingPunct="1"/>
            <a:r>
              <a:rPr kumimoji="1" lang="en-US" altLang="zh-CN" sz="2400" b="1" dirty="0">
                <a:latin typeface="黑体" pitchFamily="49" charset="-122"/>
                <a:ea typeface="黑体" pitchFamily="49" charset="-122"/>
              </a:rPr>
              <a:t>CSNS</a:t>
            </a:r>
            <a:r>
              <a:rPr kumimoji="1" lang="zh-CN" altLang="en-US" sz="2400" b="1" dirty="0">
                <a:latin typeface="黑体" pitchFamily="49" charset="-122"/>
                <a:ea typeface="黑体" pitchFamily="49" charset="-122"/>
              </a:rPr>
              <a:t>一、二期总体技术指标对比表</a:t>
            </a:r>
          </a:p>
        </p:txBody>
      </p:sp>
      <p:sp>
        <p:nvSpPr>
          <p:cNvPr id="25" name="灯片编号占位符 3"/>
          <p:cNvSpPr txBox="1">
            <a:spLocks noGrp="1"/>
          </p:cNvSpPr>
          <p:nvPr/>
        </p:nvSpPr>
        <p:spPr bwMode="auto">
          <a:xfrm>
            <a:off x="8207375" y="6516688"/>
            <a:ext cx="436563" cy="341312"/>
          </a:xfrm>
          <a:prstGeom prst="rect">
            <a:avLst/>
          </a:prstGeom>
          <a:noFill/>
          <a:ln w="9525">
            <a:noFill/>
            <a:miter lim="800000"/>
            <a:headEnd/>
            <a:tailEnd/>
          </a:ln>
        </p:spPr>
        <p:txBody>
          <a:bodyPr/>
          <a:lstStyle/>
          <a:p>
            <a:pPr algn="r" eaLnBrk="1" hangingPunct="1"/>
            <a:fld id="{D46E5C8B-4D44-458B-83B4-8741D0B78E09}" type="slidenum">
              <a:rPr lang="en-US" altLang="zh-CN" sz="900">
                <a:solidFill>
                  <a:srgbClr val="4D5E68"/>
                </a:solidFill>
                <a:latin typeface="Impact" pitchFamily="34" charset="0"/>
              </a:rPr>
              <a:pPr algn="r" eaLnBrk="1" hangingPunct="1"/>
              <a:t>20</a:t>
            </a:fld>
            <a:endParaRPr lang="en-US" altLang="zh-CN" sz="900" dirty="0">
              <a:solidFill>
                <a:srgbClr val="4D5E68"/>
              </a:solidFill>
              <a:latin typeface="Impact" pitchFamily="34" charset="0"/>
              <a:ea typeface="Arial Unicode MS" pitchFamily="34" charset="-122"/>
              <a:cs typeface="Arial Unicode MS" pitchFamily="34" charset="-122"/>
            </a:endParaRPr>
          </a:p>
        </p:txBody>
      </p:sp>
      <p:sp>
        <p:nvSpPr>
          <p:cNvPr id="40" name="矩形 39"/>
          <p:cNvSpPr/>
          <p:nvPr/>
        </p:nvSpPr>
        <p:spPr>
          <a:xfrm>
            <a:off x="6264696" y="4386297"/>
            <a:ext cx="2987824" cy="2139047"/>
          </a:xfrm>
          <a:prstGeom prst="rect">
            <a:avLst/>
          </a:prstGeom>
        </p:spPr>
        <p:txBody>
          <a:bodyPr wrap="square">
            <a:spAutoFit/>
          </a:bodyPr>
          <a:lstStyle/>
          <a:p>
            <a:pPr>
              <a:spcAft>
                <a:spcPts val="600"/>
              </a:spcAft>
            </a:pPr>
            <a:r>
              <a:rPr lang="zh-CN" altLang="en-US" sz="2000" b="1" dirty="0">
                <a:ea typeface="微软雅黑" pitchFamily="34" charset="-122"/>
                <a:cs typeface="Arial" panose="020B0604020202020204" pitchFamily="34" charset="0"/>
              </a:rPr>
              <a:t>建设方案经过专家评审，获得科技委专家支持：</a:t>
            </a:r>
            <a:endParaRPr lang="en-US" altLang="zh-CN" sz="2000" b="1" dirty="0">
              <a:ea typeface="微软雅黑" pitchFamily="34" charset="-122"/>
              <a:cs typeface="Arial" panose="020B0604020202020204" pitchFamily="34" charset="0"/>
            </a:endParaRPr>
          </a:p>
          <a:p>
            <a:r>
              <a:rPr lang="en-US" altLang="zh-CN" sz="2000" b="1" dirty="0">
                <a:ea typeface="微软雅黑" pitchFamily="34" charset="-122"/>
                <a:cs typeface="Arial" panose="020B0604020202020204" pitchFamily="34" charset="0"/>
              </a:rPr>
              <a:t>▬ </a:t>
            </a:r>
            <a:r>
              <a:rPr lang="zh-CN" altLang="en-US" sz="2000" b="1" dirty="0">
                <a:ea typeface="微软雅黑" pitchFamily="34" charset="-122"/>
                <a:cs typeface="Arial" panose="020B0604020202020204" pitchFamily="34" charset="0"/>
              </a:rPr>
              <a:t>规划</a:t>
            </a:r>
            <a:r>
              <a:rPr lang="zh-CN" altLang="zh-CN" sz="2000" b="1" dirty="0">
                <a:ea typeface="微软雅黑" pitchFamily="34" charset="-122"/>
                <a:cs typeface="Arial" panose="020B0604020202020204" pitchFamily="34" charset="0"/>
              </a:rPr>
              <a:t>基本合理</a:t>
            </a:r>
            <a:endParaRPr lang="en-US" altLang="zh-CN" sz="2000" b="1" dirty="0">
              <a:ea typeface="微软雅黑" pitchFamily="34" charset="-122"/>
              <a:cs typeface="Arial" panose="020B0604020202020204" pitchFamily="34" charset="0"/>
            </a:endParaRPr>
          </a:p>
          <a:p>
            <a:r>
              <a:rPr lang="en-US" altLang="zh-CN" sz="2000" b="1" dirty="0">
                <a:ea typeface="微软雅黑" pitchFamily="34" charset="-122"/>
                <a:cs typeface="Arial" panose="020B0604020202020204" pitchFamily="34" charset="0"/>
              </a:rPr>
              <a:t>▬ </a:t>
            </a:r>
            <a:r>
              <a:rPr lang="zh-CN" altLang="en-US" sz="2000" b="1" dirty="0">
                <a:ea typeface="微软雅黑" pitchFamily="34" charset="-122"/>
                <a:cs typeface="Arial" panose="020B0604020202020204" pitchFamily="34" charset="0"/>
              </a:rPr>
              <a:t>符合用户需求</a:t>
            </a:r>
            <a:endParaRPr lang="en-US" altLang="zh-CN" sz="2000" b="1" dirty="0">
              <a:ea typeface="微软雅黑" pitchFamily="34" charset="-122"/>
              <a:cs typeface="Arial" panose="020B0604020202020204" pitchFamily="34" charset="0"/>
            </a:endParaRPr>
          </a:p>
          <a:p>
            <a:pPr>
              <a:spcAft>
                <a:spcPts val="1200"/>
              </a:spcAft>
            </a:pPr>
            <a:r>
              <a:rPr lang="en-US" altLang="zh-CN" sz="2000" b="1" dirty="0">
                <a:ea typeface="微软雅黑" pitchFamily="34" charset="-122"/>
                <a:cs typeface="Arial" panose="020B0604020202020204" pitchFamily="34" charset="0"/>
              </a:rPr>
              <a:t>▬ </a:t>
            </a:r>
            <a:r>
              <a:rPr lang="zh-CN" altLang="en-US" sz="2000" b="1" dirty="0">
                <a:ea typeface="微软雅黑" pitchFamily="34" charset="-122"/>
                <a:cs typeface="Arial" panose="020B0604020202020204" pitchFamily="34" charset="0"/>
              </a:rPr>
              <a:t>国际先进</a:t>
            </a:r>
            <a:endParaRPr lang="en-US" altLang="zh-CN" sz="2000" b="1" dirty="0">
              <a:ea typeface="微软雅黑" pitchFamily="34" charset="-122"/>
              <a:cs typeface="Arial" panose="020B0604020202020204" pitchFamily="34" charset="0"/>
            </a:endParaRPr>
          </a:p>
          <a:p>
            <a:endParaRPr lang="en-US" altLang="zh-CN" b="1" dirty="0">
              <a:ea typeface="微软雅黑" pitchFamily="34" charset="-122"/>
              <a:cs typeface="Arial" panose="020B0604020202020204" pitchFamily="34" charset="0"/>
            </a:endParaRPr>
          </a:p>
        </p:txBody>
      </p:sp>
      <p:sp>
        <p:nvSpPr>
          <p:cNvPr id="11" name="Rectangle 8"/>
          <p:cNvSpPr txBox="1">
            <a:spLocks noChangeArrowheads="1"/>
          </p:cNvSpPr>
          <p:nvPr/>
        </p:nvSpPr>
        <p:spPr bwMode="auto">
          <a:xfrm>
            <a:off x="215992" y="142875"/>
            <a:ext cx="8427946"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中国散裂中子源</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二期建设内容</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0" name="矩形 9"/>
          <p:cNvSpPr/>
          <p:nvPr/>
        </p:nvSpPr>
        <p:spPr>
          <a:xfrm>
            <a:off x="107504" y="692696"/>
            <a:ext cx="8964488" cy="72008"/>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 name="圆角矩形 11"/>
          <p:cNvSpPr/>
          <p:nvPr/>
        </p:nvSpPr>
        <p:spPr>
          <a:xfrm>
            <a:off x="76447" y="620688"/>
            <a:ext cx="175073" cy="167679"/>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pic>
        <p:nvPicPr>
          <p:cNvPr id="14" name="图片 18" descr="图片1副本"/>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12360" y="116632"/>
            <a:ext cx="1008334" cy="504056"/>
          </a:xfrm>
          <a:prstGeom prst="rect">
            <a:avLst/>
          </a:prstGeom>
          <a:noFill/>
          <a:ln w="9525">
            <a:noFill/>
            <a:miter lim="800000"/>
            <a:headEnd/>
            <a:tailEnd/>
          </a:ln>
        </p:spPr>
      </p:pic>
    </p:spTree>
    <p:extLst>
      <p:ext uri="{BB962C8B-B14F-4D97-AF65-F5344CB8AC3E}">
        <p14:creationId xmlns:p14="http://schemas.microsoft.com/office/powerpoint/2010/main" val="775876842"/>
      </p:ext>
    </p:extLst>
  </p:cSld>
  <p:clrMapOvr>
    <a:masterClrMapping/>
  </p:clrMapOvr>
  <p:transition advTm="5281"/>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3"/>
          <p:cNvPicPr>
            <a:picLocks noChangeAspect="1" noChangeArrowheads="1"/>
          </p:cNvPicPr>
          <p:nvPr/>
        </p:nvPicPr>
        <p:blipFill>
          <a:blip r:embed="rId2" cstate="print"/>
          <a:srcRect/>
          <a:stretch>
            <a:fillRect/>
          </a:stretch>
        </p:blipFill>
        <p:spPr bwMode="auto">
          <a:xfrm>
            <a:off x="1547664" y="2924954"/>
            <a:ext cx="5761038" cy="3382963"/>
          </a:xfrm>
          <a:prstGeom prst="rect">
            <a:avLst/>
          </a:prstGeom>
          <a:noFill/>
          <a:ln w="9525" algn="ctr">
            <a:noFill/>
            <a:miter lim="800000"/>
            <a:headEnd/>
            <a:tailEnd/>
          </a:ln>
        </p:spPr>
      </p:pic>
      <p:grpSp>
        <p:nvGrpSpPr>
          <p:cNvPr id="3" name="组合 6"/>
          <p:cNvGrpSpPr/>
          <p:nvPr/>
        </p:nvGrpSpPr>
        <p:grpSpPr>
          <a:xfrm>
            <a:off x="341120" y="954475"/>
            <a:ext cx="8913779" cy="5918370"/>
            <a:chOff x="569657" y="760862"/>
            <a:chExt cx="8913779" cy="5918370"/>
          </a:xfrm>
        </p:grpSpPr>
        <p:grpSp>
          <p:nvGrpSpPr>
            <p:cNvPr id="4" name="组合 97"/>
            <p:cNvGrpSpPr>
              <a:grpSpLocks/>
            </p:cNvGrpSpPr>
            <p:nvPr/>
          </p:nvGrpSpPr>
          <p:grpSpPr bwMode="auto">
            <a:xfrm>
              <a:off x="569657" y="760862"/>
              <a:ext cx="8913779" cy="5918370"/>
              <a:chOff x="423668" y="1211608"/>
              <a:chExt cx="8619953" cy="4900289"/>
            </a:xfrm>
          </p:grpSpPr>
          <p:sp>
            <p:nvSpPr>
              <p:cNvPr id="206" name="Text Box 4"/>
              <p:cNvSpPr txBox="1">
                <a:spLocks noChangeArrowheads="1"/>
              </p:cNvSpPr>
              <p:nvPr/>
            </p:nvSpPr>
            <p:spPr bwMode="auto">
              <a:xfrm>
                <a:off x="445511" y="3947229"/>
                <a:ext cx="2743200" cy="305799"/>
              </a:xfrm>
              <a:prstGeom prst="rect">
                <a:avLst/>
              </a:prstGeom>
              <a:noFill/>
              <a:ln w="9525">
                <a:noFill/>
                <a:miter lim="800000"/>
                <a:headEnd/>
                <a:tailEnd/>
              </a:ln>
            </p:spPr>
            <p:txBody>
              <a:bodyPr>
                <a:spAutoFit/>
              </a:bodyPr>
              <a:lstStyle/>
              <a:p>
                <a:pPr algn="r"/>
                <a:r>
                  <a:rPr lang="zh-CN" altLang="en-US" b="1" dirty="0" smtClean="0">
                    <a:solidFill>
                      <a:srgbClr val="2433F8"/>
                    </a:solidFill>
                    <a:latin typeface="Calibri" pitchFamily="34" charset="0"/>
                  </a:rPr>
                  <a:t>预留</a:t>
                </a:r>
                <a:endParaRPr lang="zh-CN" altLang="en-US" b="1" dirty="0">
                  <a:solidFill>
                    <a:srgbClr val="2433F8"/>
                  </a:solidFill>
                  <a:latin typeface="Calibri" pitchFamily="34" charset="0"/>
                </a:endParaRPr>
              </a:p>
            </p:txBody>
          </p:sp>
          <p:sp>
            <p:nvSpPr>
              <p:cNvPr id="207" name="Oval 5"/>
              <p:cNvSpPr>
                <a:spLocks noChangeArrowheads="1"/>
              </p:cNvSpPr>
              <p:nvPr/>
            </p:nvSpPr>
            <p:spPr bwMode="auto">
              <a:xfrm>
                <a:off x="3795713" y="2762250"/>
                <a:ext cx="1423987" cy="1525588"/>
              </a:xfrm>
              <a:prstGeom prst="ellipse">
                <a:avLst/>
              </a:prstGeom>
              <a:solidFill>
                <a:srgbClr val="FFFFCC"/>
              </a:solidFill>
              <a:ln w="9525">
                <a:solidFill>
                  <a:srgbClr val="FFFFFF"/>
                </a:solidFill>
                <a:round/>
                <a:headEnd/>
                <a:tailEnd/>
              </a:ln>
            </p:spPr>
            <p:txBody>
              <a:bodyPr wrap="none" anchor="ctr"/>
              <a:lstStyle/>
              <a:p>
                <a:pPr eaLnBrk="1" hangingPunct="1"/>
                <a:endParaRPr lang="zh-CN" altLang="zh-CN" sz="1800">
                  <a:latin typeface="Calibri" pitchFamily="34" charset="0"/>
                </a:endParaRPr>
              </a:p>
            </p:txBody>
          </p:sp>
          <p:sp>
            <p:nvSpPr>
              <p:cNvPr id="208" name="Line 6"/>
              <p:cNvSpPr>
                <a:spLocks noChangeShapeType="1"/>
              </p:cNvSpPr>
              <p:nvPr/>
            </p:nvSpPr>
            <p:spPr bwMode="auto">
              <a:xfrm flipV="1">
                <a:off x="2428874" y="3455888"/>
                <a:ext cx="3511278" cy="401735"/>
              </a:xfrm>
              <a:prstGeom prst="line">
                <a:avLst/>
              </a:prstGeom>
              <a:noFill/>
              <a:ln w="31750">
                <a:solidFill>
                  <a:srgbClr val="FF6600"/>
                </a:solidFill>
                <a:prstDash val="dashDot"/>
                <a:round/>
                <a:headEnd/>
                <a:tailEnd/>
              </a:ln>
            </p:spPr>
            <p:txBody>
              <a:bodyPr/>
              <a:lstStyle/>
              <a:p>
                <a:endParaRPr lang="zh-CN" altLang="en-US"/>
              </a:p>
            </p:txBody>
          </p:sp>
          <p:sp>
            <p:nvSpPr>
              <p:cNvPr id="209" name="Line 7"/>
              <p:cNvSpPr>
                <a:spLocks noChangeShapeType="1"/>
              </p:cNvSpPr>
              <p:nvPr/>
            </p:nvSpPr>
            <p:spPr bwMode="auto">
              <a:xfrm flipV="1">
                <a:off x="3357563" y="3071813"/>
                <a:ext cx="2643187" cy="928687"/>
              </a:xfrm>
              <a:prstGeom prst="line">
                <a:avLst/>
              </a:prstGeom>
              <a:noFill/>
              <a:ln w="31750">
                <a:solidFill>
                  <a:srgbClr val="FF6600"/>
                </a:solidFill>
                <a:prstDash val="dashDot"/>
                <a:round/>
                <a:headEnd/>
                <a:tailEnd/>
              </a:ln>
            </p:spPr>
            <p:txBody>
              <a:bodyPr/>
              <a:lstStyle/>
              <a:p>
                <a:endParaRPr lang="zh-CN" altLang="en-US"/>
              </a:p>
            </p:txBody>
          </p:sp>
          <p:sp>
            <p:nvSpPr>
              <p:cNvPr id="210" name="Line 8"/>
              <p:cNvSpPr>
                <a:spLocks noChangeShapeType="1"/>
              </p:cNvSpPr>
              <p:nvPr/>
            </p:nvSpPr>
            <p:spPr bwMode="auto">
              <a:xfrm>
                <a:off x="3071813" y="3500438"/>
                <a:ext cx="2928937" cy="214312"/>
              </a:xfrm>
              <a:prstGeom prst="line">
                <a:avLst/>
              </a:prstGeom>
              <a:noFill/>
              <a:ln w="31750">
                <a:solidFill>
                  <a:srgbClr val="FF6600"/>
                </a:solidFill>
                <a:prstDash val="dashDot"/>
                <a:round/>
                <a:headEnd/>
                <a:tailEnd/>
              </a:ln>
            </p:spPr>
            <p:txBody>
              <a:bodyPr/>
              <a:lstStyle/>
              <a:p>
                <a:endParaRPr lang="zh-CN" altLang="en-US"/>
              </a:p>
            </p:txBody>
          </p:sp>
          <p:sp>
            <p:nvSpPr>
              <p:cNvPr id="211" name="Line 9"/>
              <p:cNvSpPr>
                <a:spLocks noChangeShapeType="1"/>
              </p:cNvSpPr>
              <p:nvPr/>
            </p:nvSpPr>
            <p:spPr bwMode="auto">
              <a:xfrm flipV="1">
                <a:off x="2928938" y="2214563"/>
                <a:ext cx="3857625" cy="2357437"/>
              </a:xfrm>
              <a:prstGeom prst="line">
                <a:avLst/>
              </a:prstGeom>
              <a:noFill/>
              <a:ln w="31750">
                <a:solidFill>
                  <a:srgbClr val="3333CC"/>
                </a:solidFill>
                <a:prstDash val="dash"/>
                <a:round/>
                <a:headEnd/>
                <a:tailEnd/>
              </a:ln>
            </p:spPr>
            <p:txBody>
              <a:bodyPr/>
              <a:lstStyle/>
              <a:p>
                <a:endParaRPr lang="zh-CN" altLang="en-US"/>
              </a:p>
            </p:txBody>
          </p:sp>
          <p:sp>
            <p:nvSpPr>
              <p:cNvPr id="212" name="Line 10"/>
              <p:cNvSpPr>
                <a:spLocks noChangeShapeType="1"/>
              </p:cNvSpPr>
              <p:nvPr/>
            </p:nvSpPr>
            <p:spPr bwMode="auto">
              <a:xfrm flipV="1">
                <a:off x="3500438" y="1428750"/>
                <a:ext cx="3571875" cy="3071813"/>
              </a:xfrm>
              <a:prstGeom prst="line">
                <a:avLst/>
              </a:prstGeom>
              <a:noFill/>
              <a:ln w="31750">
                <a:solidFill>
                  <a:srgbClr val="3333CC"/>
                </a:solidFill>
                <a:prstDash val="dash"/>
                <a:round/>
                <a:headEnd/>
                <a:tailEnd/>
              </a:ln>
            </p:spPr>
            <p:txBody>
              <a:bodyPr/>
              <a:lstStyle/>
              <a:p>
                <a:endParaRPr lang="zh-CN" altLang="en-US"/>
              </a:p>
            </p:txBody>
          </p:sp>
          <p:sp>
            <p:nvSpPr>
              <p:cNvPr id="213" name="Line 11"/>
              <p:cNvSpPr>
                <a:spLocks noChangeShapeType="1"/>
              </p:cNvSpPr>
              <p:nvPr/>
            </p:nvSpPr>
            <p:spPr bwMode="auto">
              <a:xfrm flipV="1">
                <a:off x="3429000" y="1401557"/>
                <a:ext cx="3071812" cy="3527629"/>
              </a:xfrm>
              <a:prstGeom prst="line">
                <a:avLst/>
              </a:prstGeom>
              <a:noFill/>
              <a:ln w="31750">
                <a:solidFill>
                  <a:srgbClr val="3333CC"/>
                </a:solidFill>
                <a:prstDash val="dash"/>
                <a:round/>
                <a:headEnd/>
                <a:tailEnd/>
              </a:ln>
            </p:spPr>
            <p:txBody>
              <a:bodyPr/>
              <a:lstStyle/>
              <a:p>
                <a:endParaRPr lang="zh-CN" altLang="en-US"/>
              </a:p>
            </p:txBody>
          </p:sp>
          <p:sp>
            <p:nvSpPr>
              <p:cNvPr id="214" name="Line 12"/>
              <p:cNvSpPr>
                <a:spLocks noChangeShapeType="1"/>
              </p:cNvSpPr>
              <p:nvPr/>
            </p:nvSpPr>
            <p:spPr bwMode="auto">
              <a:xfrm>
                <a:off x="3082925" y="2846388"/>
                <a:ext cx="2927350" cy="1524000"/>
              </a:xfrm>
              <a:prstGeom prst="line">
                <a:avLst/>
              </a:prstGeom>
              <a:noFill/>
              <a:ln w="31750">
                <a:solidFill>
                  <a:srgbClr val="00CC99"/>
                </a:solidFill>
                <a:round/>
                <a:headEnd/>
                <a:tailEnd/>
              </a:ln>
            </p:spPr>
            <p:txBody>
              <a:bodyPr/>
              <a:lstStyle/>
              <a:p>
                <a:endParaRPr lang="zh-CN" altLang="en-US"/>
              </a:p>
            </p:txBody>
          </p:sp>
          <p:sp>
            <p:nvSpPr>
              <p:cNvPr id="215" name="Line 13"/>
              <p:cNvSpPr>
                <a:spLocks noChangeShapeType="1"/>
              </p:cNvSpPr>
              <p:nvPr/>
            </p:nvSpPr>
            <p:spPr bwMode="auto">
              <a:xfrm>
                <a:off x="3429000" y="2643188"/>
                <a:ext cx="2581275" cy="2239962"/>
              </a:xfrm>
              <a:prstGeom prst="line">
                <a:avLst/>
              </a:prstGeom>
              <a:noFill/>
              <a:ln w="31750">
                <a:solidFill>
                  <a:srgbClr val="00CC99"/>
                </a:solidFill>
                <a:round/>
                <a:headEnd/>
                <a:tailEnd/>
              </a:ln>
            </p:spPr>
            <p:txBody>
              <a:bodyPr/>
              <a:lstStyle/>
              <a:p>
                <a:endParaRPr lang="zh-CN" altLang="en-US"/>
              </a:p>
            </p:txBody>
          </p:sp>
          <p:sp>
            <p:nvSpPr>
              <p:cNvPr id="216" name="Line 14"/>
              <p:cNvSpPr>
                <a:spLocks noChangeShapeType="1"/>
              </p:cNvSpPr>
              <p:nvPr/>
            </p:nvSpPr>
            <p:spPr bwMode="auto">
              <a:xfrm>
                <a:off x="4500563" y="3573463"/>
                <a:ext cx="1000125" cy="1212850"/>
              </a:xfrm>
              <a:prstGeom prst="line">
                <a:avLst/>
              </a:prstGeom>
              <a:noFill/>
              <a:ln w="31750">
                <a:solidFill>
                  <a:srgbClr val="00CC99"/>
                </a:solidFill>
                <a:round/>
                <a:headEnd/>
                <a:tailEnd/>
              </a:ln>
            </p:spPr>
            <p:txBody>
              <a:bodyPr/>
              <a:lstStyle/>
              <a:p>
                <a:endParaRPr lang="zh-CN" altLang="en-US"/>
              </a:p>
            </p:txBody>
          </p:sp>
          <p:sp>
            <p:nvSpPr>
              <p:cNvPr id="217" name="Text Box 15"/>
              <p:cNvSpPr txBox="1">
                <a:spLocks noChangeArrowheads="1"/>
              </p:cNvSpPr>
              <p:nvPr/>
            </p:nvSpPr>
            <p:spPr bwMode="auto">
              <a:xfrm>
                <a:off x="1090900" y="4350182"/>
                <a:ext cx="1861419" cy="305799"/>
              </a:xfrm>
              <a:prstGeom prst="rect">
                <a:avLst/>
              </a:prstGeom>
              <a:noFill/>
              <a:ln w="9525">
                <a:noFill/>
                <a:miter lim="800000"/>
                <a:headEnd/>
                <a:tailEnd/>
              </a:ln>
            </p:spPr>
            <p:txBody>
              <a:bodyPr wrap="square">
                <a:spAutoFit/>
              </a:bodyPr>
              <a:lstStyle/>
              <a:p>
                <a:pPr algn="r"/>
                <a:r>
                  <a:rPr lang="zh-CN" altLang="en-US" b="1" dirty="0">
                    <a:latin typeface="Calibri" pitchFamily="34" charset="0"/>
                  </a:rPr>
                  <a:t>通用粉末衍射仪</a:t>
                </a:r>
              </a:p>
            </p:txBody>
          </p:sp>
          <p:sp>
            <p:nvSpPr>
              <p:cNvPr id="218" name="Text Box 16"/>
              <p:cNvSpPr txBox="1">
                <a:spLocks noChangeArrowheads="1"/>
              </p:cNvSpPr>
              <p:nvPr/>
            </p:nvSpPr>
            <p:spPr bwMode="auto">
              <a:xfrm>
                <a:off x="423668" y="3337512"/>
                <a:ext cx="2511425" cy="305799"/>
              </a:xfrm>
              <a:prstGeom prst="rect">
                <a:avLst/>
              </a:prstGeom>
              <a:noFill/>
              <a:ln w="9525">
                <a:noFill/>
                <a:miter lim="800000"/>
                <a:headEnd/>
                <a:tailEnd/>
              </a:ln>
            </p:spPr>
            <p:txBody>
              <a:bodyPr>
                <a:spAutoFit/>
              </a:bodyPr>
              <a:lstStyle/>
              <a:p>
                <a:pPr algn="r"/>
                <a:r>
                  <a:rPr lang="zh-CN" altLang="zh-CN" b="1" dirty="0">
                    <a:solidFill>
                      <a:srgbClr val="FF0000"/>
                    </a:solidFill>
                    <a:latin typeface="Calibri" pitchFamily="34" charset="0"/>
                  </a:rPr>
                  <a:t>弹性</a:t>
                </a:r>
                <a:r>
                  <a:rPr lang="zh-CN" altLang="en-US" b="1" dirty="0">
                    <a:solidFill>
                      <a:srgbClr val="FF0000"/>
                    </a:solidFill>
                    <a:latin typeface="Calibri" pitchFamily="34" charset="0"/>
                  </a:rPr>
                  <a:t>漫散射</a:t>
                </a:r>
                <a:r>
                  <a:rPr lang="zh-CN" altLang="zh-CN" b="1" dirty="0">
                    <a:solidFill>
                      <a:srgbClr val="FF0000"/>
                    </a:solidFill>
                    <a:latin typeface="Calibri" pitchFamily="34" charset="0"/>
                  </a:rPr>
                  <a:t>谱仪</a:t>
                </a:r>
                <a:endParaRPr lang="zh-CN" altLang="en-US" b="1" dirty="0">
                  <a:solidFill>
                    <a:srgbClr val="FF0000"/>
                  </a:solidFill>
                  <a:latin typeface="Calibri" pitchFamily="34" charset="0"/>
                </a:endParaRPr>
              </a:p>
            </p:txBody>
          </p:sp>
          <p:sp>
            <p:nvSpPr>
              <p:cNvPr id="219" name="Text Box 17"/>
              <p:cNvSpPr txBox="1">
                <a:spLocks noChangeArrowheads="1"/>
              </p:cNvSpPr>
              <p:nvPr/>
            </p:nvSpPr>
            <p:spPr bwMode="auto">
              <a:xfrm>
                <a:off x="1615092" y="4990398"/>
                <a:ext cx="2640002" cy="305799"/>
              </a:xfrm>
              <a:prstGeom prst="rect">
                <a:avLst/>
              </a:prstGeom>
              <a:noFill/>
              <a:ln w="9525">
                <a:noFill/>
                <a:miter lim="800000"/>
                <a:headEnd/>
                <a:tailEnd/>
              </a:ln>
            </p:spPr>
            <p:txBody>
              <a:bodyPr wrap="square">
                <a:spAutoFit/>
              </a:bodyPr>
              <a:lstStyle/>
              <a:p>
                <a:pPr algn="r"/>
                <a:r>
                  <a:rPr lang="zh-CN" altLang="zh-CN" b="1" dirty="0">
                    <a:solidFill>
                      <a:srgbClr val="FF0000"/>
                    </a:solidFill>
                    <a:latin typeface="Calibri" pitchFamily="34" charset="0"/>
                  </a:rPr>
                  <a:t>直接几何极化非弹性谱仪</a:t>
                </a:r>
                <a:endParaRPr lang="zh-CN" altLang="en-US" b="1" dirty="0">
                  <a:solidFill>
                    <a:srgbClr val="FF0000"/>
                  </a:solidFill>
                  <a:latin typeface="Calibri" pitchFamily="34" charset="0"/>
                </a:endParaRPr>
              </a:p>
            </p:txBody>
          </p:sp>
          <p:sp>
            <p:nvSpPr>
              <p:cNvPr id="220" name="Text Box 18"/>
              <p:cNvSpPr txBox="1">
                <a:spLocks noChangeArrowheads="1"/>
              </p:cNvSpPr>
              <p:nvPr/>
            </p:nvSpPr>
            <p:spPr bwMode="auto">
              <a:xfrm>
                <a:off x="6062898" y="4255468"/>
                <a:ext cx="2958894" cy="305799"/>
              </a:xfrm>
              <a:prstGeom prst="rect">
                <a:avLst/>
              </a:prstGeom>
              <a:noFill/>
              <a:ln w="9525">
                <a:noFill/>
                <a:miter lim="800000"/>
                <a:headEnd/>
                <a:tailEnd/>
              </a:ln>
            </p:spPr>
            <p:txBody>
              <a:bodyPr wrap="square">
                <a:spAutoFit/>
              </a:bodyPr>
              <a:lstStyle/>
              <a:p>
                <a:pPr algn="r"/>
                <a:r>
                  <a:rPr lang="zh-CN" altLang="zh-CN" b="1" dirty="0">
                    <a:solidFill>
                      <a:srgbClr val="FF0000"/>
                    </a:solidFill>
                    <a:latin typeface="+mn-ea"/>
                    <a:cs typeface="Times New Roman" pitchFamily="18" charset="0"/>
                  </a:rPr>
                  <a:t>低能直接几何非弹性谱仪</a:t>
                </a:r>
                <a:endParaRPr lang="zh-CN" altLang="en-US" b="1" dirty="0">
                  <a:solidFill>
                    <a:srgbClr val="FF0000"/>
                  </a:solidFill>
                  <a:latin typeface="+mn-ea"/>
                  <a:cs typeface="Times New Roman" pitchFamily="18" charset="0"/>
                </a:endParaRPr>
              </a:p>
            </p:txBody>
          </p:sp>
          <p:sp>
            <p:nvSpPr>
              <p:cNvPr id="221" name="Text Box 19"/>
              <p:cNvSpPr txBox="1">
                <a:spLocks noChangeArrowheads="1"/>
              </p:cNvSpPr>
              <p:nvPr/>
            </p:nvSpPr>
            <p:spPr bwMode="auto">
              <a:xfrm>
                <a:off x="5617135" y="4707908"/>
                <a:ext cx="2042179" cy="305799"/>
              </a:xfrm>
              <a:prstGeom prst="rect">
                <a:avLst/>
              </a:prstGeom>
              <a:noFill/>
              <a:ln w="9525">
                <a:noFill/>
                <a:miter lim="800000"/>
                <a:headEnd/>
                <a:tailEnd/>
              </a:ln>
            </p:spPr>
            <p:txBody>
              <a:bodyPr wrap="square">
                <a:spAutoFit/>
              </a:bodyPr>
              <a:lstStyle/>
              <a:p>
                <a:pPr algn="r"/>
                <a:r>
                  <a:rPr lang="zh-CN" altLang="en-US" b="1" dirty="0">
                    <a:latin typeface="Calibri" pitchFamily="34" charset="0"/>
                  </a:rPr>
                  <a:t>多功能反射仪</a:t>
                </a:r>
              </a:p>
            </p:txBody>
          </p:sp>
          <p:sp>
            <p:nvSpPr>
              <p:cNvPr id="222" name="Text Box 20"/>
              <p:cNvSpPr txBox="1">
                <a:spLocks noChangeArrowheads="1"/>
              </p:cNvSpPr>
              <p:nvPr/>
            </p:nvSpPr>
            <p:spPr bwMode="auto">
              <a:xfrm>
                <a:off x="4851158" y="4851673"/>
                <a:ext cx="1392688" cy="305799"/>
              </a:xfrm>
              <a:prstGeom prst="rect">
                <a:avLst/>
              </a:prstGeom>
              <a:noFill/>
              <a:ln w="9525">
                <a:noFill/>
                <a:miter lim="800000"/>
                <a:headEnd/>
                <a:tailEnd/>
              </a:ln>
            </p:spPr>
            <p:txBody>
              <a:bodyPr wrap="square">
                <a:spAutoFit/>
              </a:bodyPr>
              <a:lstStyle/>
              <a:p>
                <a:pPr algn="r"/>
                <a:r>
                  <a:rPr lang="zh-CN" altLang="en-US" b="1" dirty="0">
                    <a:latin typeface="Calibri" pitchFamily="34" charset="0"/>
                  </a:rPr>
                  <a:t>小角散射仪</a:t>
                </a:r>
              </a:p>
            </p:txBody>
          </p:sp>
          <p:sp>
            <p:nvSpPr>
              <p:cNvPr id="223" name="Text Box 21"/>
              <p:cNvSpPr txBox="1">
                <a:spLocks noChangeArrowheads="1"/>
              </p:cNvSpPr>
              <p:nvPr/>
            </p:nvSpPr>
            <p:spPr bwMode="auto">
              <a:xfrm>
                <a:off x="1817111" y="3012472"/>
                <a:ext cx="1469013" cy="305799"/>
              </a:xfrm>
              <a:prstGeom prst="rect">
                <a:avLst/>
              </a:prstGeom>
              <a:noFill/>
              <a:ln w="9525">
                <a:noFill/>
                <a:miter lim="800000"/>
                <a:headEnd/>
                <a:tailEnd/>
              </a:ln>
            </p:spPr>
            <p:txBody>
              <a:bodyPr wrap="square">
                <a:spAutoFit/>
              </a:bodyPr>
              <a:lstStyle/>
              <a:p>
                <a:pPr algn="r"/>
                <a:r>
                  <a:rPr lang="zh-CN" altLang="en-US" b="1" dirty="0">
                    <a:solidFill>
                      <a:srgbClr val="FF0000"/>
                    </a:solidFill>
                    <a:latin typeface="+mn-ea"/>
                    <a:cs typeface="Times New Roman" pitchFamily="18" charset="0"/>
                  </a:rPr>
                  <a:t>微小角</a:t>
                </a:r>
                <a:r>
                  <a:rPr lang="zh-CN" altLang="zh-CN" b="1" dirty="0">
                    <a:solidFill>
                      <a:srgbClr val="FF0000"/>
                    </a:solidFill>
                    <a:latin typeface="+mn-ea"/>
                    <a:cs typeface="Times New Roman" pitchFamily="18" charset="0"/>
                  </a:rPr>
                  <a:t>谱仪</a:t>
                </a:r>
                <a:endParaRPr lang="zh-CN" altLang="en-US" b="1" dirty="0">
                  <a:solidFill>
                    <a:srgbClr val="FF0000"/>
                  </a:solidFill>
                  <a:latin typeface="+mn-ea"/>
                  <a:cs typeface="Times New Roman" pitchFamily="18" charset="0"/>
                </a:endParaRPr>
              </a:p>
            </p:txBody>
          </p:sp>
          <p:sp>
            <p:nvSpPr>
              <p:cNvPr id="224" name="Text Box 22"/>
              <p:cNvSpPr txBox="1">
                <a:spLocks noChangeArrowheads="1"/>
              </p:cNvSpPr>
              <p:nvPr/>
            </p:nvSpPr>
            <p:spPr bwMode="auto">
              <a:xfrm>
                <a:off x="6062898" y="3232048"/>
                <a:ext cx="2471737" cy="305799"/>
              </a:xfrm>
              <a:prstGeom prst="rect">
                <a:avLst/>
              </a:prstGeom>
              <a:noFill/>
              <a:ln w="9525">
                <a:noFill/>
                <a:miter lim="800000"/>
                <a:headEnd/>
                <a:tailEnd/>
              </a:ln>
            </p:spPr>
            <p:txBody>
              <a:bodyPr>
                <a:spAutoFit/>
              </a:bodyPr>
              <a:lstStyle/>
              <a:p>
                <a:pPr algn="r"/>
                <a:r>
                  <a:rPr lang="zh-CN" altLang="en-US" b="1" dirty="0">
                    <a:solidFill>
                      <a:srgbClr val="FF0000"/>
                    </a:solidFill>
                    <a:latin typeface="+mj-ea"/>
                    <a:ea typeface="+mj-ea"/>
                    <a:cs typeface="Times New Roman" pitchFamily="18" charset="0"/>
                  </a:rPr>
                  <a:t>逆几何化学谱仪</a:t>
                </a:r>
              </a:p>
            </p:txBody>
          </p:sp>
          <p:sp>
            <p:nvSpPr>
              <p:cNvPr id="225" name="Text Box 23"/>
              <p:cNvSpPr txBox="1">
                <a:spLocks noChangeArrowheads="1"/>
              </p:cNvSpPr>
              <p:nvPr/>
            </p:nvSpPr>
            <p:spPr bwMode="auto">
              <a:xfrm>
                <a:off x="1190566" y="3700463"/>
                <a:ext cx="1293872" cy="305799"/>
              </a:xfrm>
              <a:prstGeom prst="rect">
                <a:avLst/>
              </a:prstGeom>
              <a:noFill/>
              <a:ln w="9525">
                <a:noFill/>
                <a:miter lim="800000"/>
                <a:headEnd/>
                <a:tailEnd/>
              </a:ln>
            </p:spPr>
            <p:txBody>
              <a:bodyPr wrap="square">
                <a:spAutoFit/>
              </a:bodyPr>
              <a:lstStyle/>
              <a:p>
                <a:pPr algn="r"/>
                <a:r>
                  <a:rPr lang="zh-CN" altLang="zh-CN" b="1" dirty="0">
                    <a:solidFill>
                      <a:srgbClr val="2433F8"/>
                    </a:solidFill>
                    <a:latin typeface="Calibri" pitchFamily="34" charset="0"/>
                  </a:rPr>
                  <a:t>多物理谱仪</a:t>
                </a:r>
                <a:endParaRPr lang="zh-CN" altLang="en-US" b="1" dirty="0">
                  <a:solidFill>
                    <a:srgbClr val="2433F8"/>
                  </a:solidFill>
                  <a:latin typeface="Calibri" pitchFamily="34" charset="0"/>
                </a:endParaRPr>
              </a:p>
            </p:txBody>
          </p:sp>
          <p:sp>
            <p:nvSpPr>
              <p:cNvPr id="226" name="Text Box 24"/>
              <p:cNvSpPr txBox="1">
                <a:spLocks noChangeArrowheads="1"/>
              </p:cNvSpPr>
              <p:nvPr/>
            </p:nvSpPr>
            <p:spPr bwMode="auto">
              <a:xfrm>
                <a:off x="5617135" y="3575108"/>
                <a:ext cx="2998574" cy="305799"/>
              </a:xfrm>
              <a:prstGeom prst="rect">
                <a:avLst/>
              </a:prstGeom>
              <a:noFill/>
              <a:ln w="9525">
                <a:noFill/>
                <a:miter lim="800000"/>
                <a:headEnd/>
                <a:tailEnd/>
              </a:ln>
            </p:spPr>
            <p:txBody>
              <a:bodyPr wrap="square">
                <a:spAutoFit/>
              </a:bodyPr>
              <a:lstStyle/>
              <a:p>
                <a:pPr algn="r"/>
                <a:r>
                  <a:rPr lang="zh-CN" altLang="en-US" b="1" dirty="0">
                    <a:solidFill>
                      <a:srgbClr val="FF6600"/>
                    </a:solidFill>
                    <a:latin typeface="+mj-ea"/>
                    <a:ea typeface="+mj-ea"/>
                    <a:cs typeface="Times New Roman" pitchFamily="18" charset="0"/>
                  </a:rPr>
                  <a:t>高能直接几何非弹性谱仪</a:t>
                </a:r>
              </a:p>
            </p:txBody>
          </p:sp>
          <p:sp>
            <p:nvSpPr>
              <p:cNvPr id="227" name="Text Box 25"/>
              <p:cNvSpPr txBox="1">
                <a:spLocks noChangeArrowheads="1"/>
              </p:cNvSpPr>
              <p:nvPr/>
            </p:nvSpPr>
            <p:spPr bwMode="auto">
              <a:xfrm>
                <a:off x="2184521" y="4588934"/>
                <a:ext cx="1355443" cy="305799"/>
              </a:xfrm>
              <a:prstGeom prst="rect">
                <a:avLst/>
              </a:prstGeom>
              <a:noFill/>
              <a:ln w="9525">
                <a:noFill/>
                <a:miter lim="800000"/>
                <a:headEnd/>
                <a:tailEnd/>
              </a:ln>
            </p:spPr>
            <p:txBody>
              <a:bodyPr wrap="square">
                <a:spAutoFit/>
              </a:bodyPr>
              <a:lstStyle/>
              <a:p>
                <a:pPr algn="r"/>
                <a:r>
                  <a:rPr lang="zh-CN" altLang="en-US" b="1" dirty="0">
                    <a:solidFill>
                      <a:srgbClr val="FF0000"/>
                    </a:solidFill>
                    <a:latin typeface="Calibri" pitchFamily="34" charset="0"/>
                  </a:rPr>
                  <a:t>单晶衍射仪</a:t>
                </a:r>
              </a:p>
            </p:txBody>
          </p:sp>
          <p:sp>
            <p:nvSpPr>
              <p:cNvPr id="228" name="Text Box 26"/>
              <p:cNvSpPr txBox="1">
                <a:spLocks noChangeArrowheads="1"/>
              </p:cNvSpPr>
              <p:nvPr/>
            </p:nvSpPr>
            <p:spPr bwMode="auto">
              <a:xfrm>
                <a:off x="1571162" y="2024657"/>
                <a:ext cx="2452688" cy="305799"/>
              </a:xfrm>
              <a:prstGeom prst="rect">
                <a:avLst/>
              </a:prstGeom>
              <a:noFill/>
              <a:ln w="9525">
                <a:noFill/>
                <a:miter lim="800000"/>
                <a:headEnd/>
                <a:tailEnd/>
              </a:ln>
            </p:spPr>
            <p:txBody>
              <a:bodyPr>
                <a:spAutoFit/>
              </a:bodyPr>
              <a:lstStyle/>
              <a:p>
                <a:pPr algn="r"/>
                <a:r>
                  <a:rPr lang="zh-CN" altLang="en-US" b="1" dirty="0">
                    <a:solidFill>
                      <a:srgbClr val="2433F8"/>
                    </a:solidFill>
                    <a:latin typeface="Calibri" pitchFamily="34" charset="0"/>
                  </a:rPr>
                  <a:t>大气中子</a:t>
                </a:r>
                <a:r>
                  <a:rPr lang="zh-CN" altLang="zh-CN" b="1" dirty="0">
                    <a:solidFill>
                      <a:srgbClr val="2433F8"/>
                    </a:solidFill>
                    <a:latin typeface="Calibri" pitchFamily="34" charset="0"/>
                  </a:rPr>
                  <a:t>辐照</a:t>
                </a:r>
                <a:r>
                  <a:rPr lang="zh-CN" altLang="en-US" b="1" dirty="0">
                    <a:solidFill>
                      <a:srgbClr val="2433F8"/>
                    </a:solidFill>
                    <a:latin typeface="Calibri" pitchFamily="34" charset="0"/>
                  </a:rPr>
                  <a:t>测试谱仪</a:t>
                </a:r>
              </a:p>
            </p:txBody>
          </p:sp>
          <p:sp>
            <p:nvSpPr>
              <p:cNvPr id="229" name="Text Box 27"/>
              <p:cNvSpPr txBox="1">
                <a:spLocks noChangeArrowheads="1"/>
              </p:cNvSpPr>
              <p:nvPr/>
            </p:nvSpPr>
            <p:spPr bwMode="auto">
              <a:xfrm>
                <a:off x="1502570" y="2433734"/>
                <a:ext cx="1938337" cy="305799"/>
              </a:xfrm>
              <a:prstGeom prst="rect">
                <a:avLst/>
              </a:prstGeom>
              <a:noFill/>
              <a:ln w="9525">
                <a:noFill/>
                <a:miter lim="800000"/>
                <a:headEnd/>
                <a:tailEnd/>
              </a:ln>
            </p:spPr>
            <p:txBody>
              <a:bodyPr>
                <a:spAutoFit/>
              </a:bodyPr>
              <a:lstStyle/>
              <a:p>
                <a:pPr algn="r"/>
                <a:r>
                  <a:rPr lang="zh-CN" altLang="en-US" b="1" dirty="0">
                    <a:solidFill>
                      <a:srgbClr val="FF0000"/>
                    </a:solidFill>
                    <a:latin typeface="+mn-ea"/>
                    <a:cs typeface="Times New Roman" pitchFamily="18" charset="0"/>
                  </a:rPr>
                  <a:t>中子物理散射仪</a:t>
                </a:r>
              </a:p>
            </p:txBody>
          </p:sp>
          <p:sp>
            <p:nvSpPr>
              <p:cNvPr id="230" name="Text Box 28"/>
              <p:cNvSpPr txBox="1">
                <a:spLocks noChangeArrowheads="1"/>
              </p:cNvSpPr>
              <p:nvPr/>
            </p:nvSpPr>
            <p:spPr bwMode="auto">
              <a:xfrm>
                <a:off x="601589" y="2695076"/>
                <a:ext cx="2552923" cy="305799"/>
              </a:xfrm>
              <a:prstGeom prst="rect">
                <a:avLst/>
              </a:prstGeom>
              <a:noFill/>
              <a:ln w="9525">
                <a:noFill/>
                <a:miter lim="800000"/>
                <a:headEnd/>
                <a:tailEnd/>
              </a:ln>
            </p:spPr>
            <p:txBody>
              <a:bodyPr wrap="square">
                <a:spAutoFit/>
              </a:bodyPr>
              <a:lstStyle/>
              <a:p>
                <a:pPr algn="r"/>
                <a:r>
                  <a:rPr lang="zh-CN" altLang="zh-CN" b="1" dirty="0">
                    <a:solidFill>
                      <a:srgbClr val="FF0000"/>
                    </a:solidFill>
                    <a:latin typeface="+mn-ea"/>
                    <a:cs typeface="Times New Roman" pitchFamily="18" charset="0"/>
                  </a:rPr>
                  <a:t>能量分辨中子成像谱仪</a:t>
                </a:r>
                <a:endParaRPr lang="zh-CN" altLang="en-US" b="1" dirty="0">
                  <a:solidFill>
                    <a:srgbClr val="FF0000"/>
                  </a:solidFill>
                  <a:latin typeface="+mn-ea"/>
                  <a:cs typeface="Times New Roman" pitchFamily="18" charset="0"/>
                </a:endParaRPr>
              </a:p>
            </p:txBody>
          </p:sp>
          <p:sp>
            <p:nvSpPr>
              <p:cNvPr id="231" name="Text Box 30"/>
              <p:cNvSpPr txBox="1">
                <a:spLocks noChangeArrowheads="1"/>
              </p:cNvSpPr>
              <p:nvPr/>
            </p:nvSpPr>
            <p:spPr bwMode="auto">
              <a:xfrm>
                <a:off x="6731287" y="2084582"/>
                <a:ext cx="1839912" cy="305799"/>
              </a:xfrm>
              <a:prstGeom prst="rect">
                <a:avLst/>
              </a:prstGeom>
              <a:noFill/>
              <a:ln w="9525">
                <a:noFill/>
                <a:miter lim="800000"/>
                <a:headEnd/>
                <a:tailEnd/>
              </a:ln>
            </p:spPr>
            <p:txBody>
              <a:bodyPr>
                <a:spAutoFit/>
              </a:bodyPr>
              <a:lstStyle/>
              <a:p>
                <a:r>
                  <a:rPr lang="zh-CN" altLang="en-US" b="1" dirty="0" smtClean="0">
                    <a:solidFill>
                      <a:srgbClr val="2433F8"/>
                    </a:solidFill>
                    <a:latin typeface="Calibri" pitchFamily="34" charset="0"/>
                  </a:rPr>
                  <a:t>工程应力谱仪</a:t>
                </a:r>
                <a:endParaRPr lang="zh-CN" altLang="en-US" b="1" dirty="0">
                  <a:solidFill>
                    <a:srgbClr val="2433F8"/>
                  </a:solidFill>
                  <a:latin typeface="Calibri" pitchFamily="34" charset="0"/>
                </a:endParaRPr>
              </a:p>
            </p:txBody>
          </p:sp>
          <p:sp>
            <p:nvSpPr>
              <p:cNvPr id="232" name="Line 31"/>
              <p:cNvSpPr>
                <a:spLocks noChangeShapeType="1"/>
              </p:cNvSpPr>
              <p:nvPr/>
            </p:nvSpPr>
            <p:spPr bwMode="auto">
              <a:xfrm>
                <a:off x="650640" y="5795361"/>
                <a:ext cx="609036" cy="21437"/>
              </a:xfrm>
              <a:prstGeom prst="line">
                <a:avLst/>
              </a:prstGeom>
              <a:noFill/>
              <a:ln w="31750">
                <a:solidFill>
                  <a:srgbClr val="3333CC"/>
                </a:solidFill>
                <a:prstDash val="dash"/>
                <a:round/>
                <a:headEnd/>
                <a:tailEnd/>
              </a:ln>
            </p:spPr>
            <p:txBody>
              <a:bodyPr/>
              <a:lstStyle/>
              <a:p>
                <a:endParaRPr lang="zh-CN" altLang="en-US"/>
              </a:p>
            </p:txBody>
          </p:sp>
          <p:sp>
            <p:nvSpPr>
              <p:cNvPr id="233" name="Line 32"/>
              <p:cNvSpPr>
                <a:spLocks noChangeShapeType="1"/>
              </p:cNvSpPr>
              <p:nvPr/>
            </p:nvSpPr>
            <p:spPr bwMode="auto">
              <a:xfrm>
                <a:off x="3533910" y="5840269"/>
                <a:ext cx="633413" cy="0"/>
              </a:xfrm>
              <a:prstGeom prst="line">
                <a:avLst/>
              </a:prstGeom>
              <a:noFill/>
              <a:ln w="31750">
                <a:solidFill>
                  <a:srgbClr val="00CC99"/>
                </a:solidFill>
                <a:round/>
                <a:headEnd/>
                <a:tailEnd/>
              </a:ln>
            </p:spPr>
            <p:txBody>
              <a:bodyPr/>
              <a:lstStyle/>
              <a:p>
                <a:endParaRPr lang="zh-CN" altLang="en-US"/>
              </a:p>
            </p:txBody>
          </p:sp>
          <p:sp>
            <p:nvSpPr>
              <p:cNvPr id="234" name="Line 33"/>
              <p:cNvSpPr>
                <a:spLocks noChangeShapeType="1"/>
              </p:cNvSpPr>
              <p:nvPr/>
            </p:nvSpPr>
            <p:spPr bwMode="auto">
              <a:xfrm>
                <a:off x="5940152" y="5871046"/>
                <a:ext cx="554037" cy="0"/>
              </a:xfrm>
              <a:prstGeom prst="line">
                <a:avLst/>
              </a:prstGeom>
              <a:noFill/>
              <a:ln w="31750">
                <a:solidFill>
                  <a:srgbClr val="FF6600"/>
                </a:solidFill>
                <a:prstDash val="lgDashDotDot"/>
                <a:round/>
                <a:headEnd/>
                <a:tailEnd/>
              </a:ln>
            </p:spPr>
            <p:txBody>
              <a:bodyPr/>
              <a:lstStyle/>
              <a:p>
                <a:endParaRPr lang="zh-CN" altLang="en-US"/>
              </a:p>
            </p:txBody>
          </p:sp>
          <p:sp>
            <p:nvSpPr>
              <p:cNvPr id="235" name="Text Box 34"/>
              <p:cNvSpPr txBox="1">
                <a:spLocks noChangeArrowheads="1"/>
              </p:cNvSpPr>
              <p:nvPr/>
            </p:nvSpPr>
            <p:spPr bwMode="auto">
              <a:xfrm>
                <a:off x="4280530" y="5763244"/>
                <a:ext cx="1623251" cy="229349"/>
              </a:xfrm>
              <a:prstGeom prst="rect">
                <a:avLst/>
              </a:prstGeom>
              <a:noFill/>
              <a:ln w="9525">
                <a:noFill/>
                <a:miter lim="800000"/>
                <a:headEnd/>
                <a:tailEnd/>
              </a:ln>
            </p:spPr>
            <p:txBody>
              <a:bodyPr wrap="square">
                <a:spAutoFit/>
              </a:bodyPr>
              <a:lstStyle/>
              <a:p>
                <a:pPr algn="just"/>
                <a:r>
                  <a:rPr lang="zh-CN" altLang="en-US" sz="1200" b="1" dirty="0">
                    <a:solidFill>
                      <a:srgbClr val="00B050"/>
                    </a:solidFill>
                    <a:latin typeface="+mn-ea"/>
                    <a:cs typeface="Times New Roman" pitchFamily="18" charset="0"/>
                  </a:rPr>
                  <a:t>耦合液氢慢化器</a:t>
                </a:r>
                <a:r>
                  <a:rPr lang="en-US" altLang="zh-CN" sz="1200" b="1" dirty="0">
                    <a:solidFill>
                      <a:srgbClr val="00B050"/>
                    </a:solidFill>
                    <a:latin typeface="+mn-ea"/>
                    <a:cs typeface="Times New Roman" pitchFamily="18" charset="0"/>
                  </a:rPr>
                  <a:t>(20K)</a:t>
                </a:r>
              </a:p>
            </p:txBody>
          </p:sp>
          <p:sp>
            <p:nvSpPr>
              <p:cNvPr id="236" name="Text Box 35"/>
              <p:cNvSpPr txBox="1">
                <a:spLocks noChangeArrowheads="1"/>
              </p:cNvSpPr>
              <p:nvPr/>
            </p:nvSpPr>
            <p:spPr bwMode="auto">
              <a:xfrm>
                <a:off x="6673749" y="5729648"/>
                <a:ext cx="2369872" cy="382249"/>
              </a:xfrm>
              <a:prstGeom prst="rect">
                <a:avLst/>
              </a:prstGeom>
              <a:noFill/>
              <a:ln w="9525">
                <a:noFill/>
                <a:miter lim="800000"/>
                <a:headEnd/>
                <a:tailEnd/>
              </a:ln>
            </p:spPr>
            <p:txBody>
              <a:bodyPr wrap="square">
                <a:spAutoFit/>
              </a:bodyPr>
              <a:lstStyle/>
              <a:p>
                <a:r>
                  <a:rPr lang="zh-CN" altLang="en-US" sz="1200" b="1" dirty="0">
                    <a:solidFill>
                      <a:srgbClr val="FF6600"/>
                    </a:solidFill>
                    <a:latin typeface="+mj-ea"/>
                    <a:ea typeface="+mj-ea"/>
                    <a:cs typeface="Times New Roman" pitchFamily="18" charset="0"/>
                  </a:rPr>
                  <a:t>退耦合水慢化器（</a:t>
                </a:r>
                <a:r>
                  <a:rPr lang="en-US" altLang="zh-CN" sz="1200" b="1" dirty="0">
                    <a:solidFill>
                      <a:srgbClr val="FF6600"/>
                    </a:solidFill>
                    <a:latin typeface="+mj-ea"/>
                    <a:ea typeface="+mj-ea"/>
                    <a:cs typeface="Times New Roman" pitchFamily="18" charset="0"/>
                  </a:rPr>
                  <a:t>300K)</a:t>
                </a:r>
              </a:p>
              <a:p>
                <a:r>
                  <a:rPr lang="zh-CN" altLang="en-US" sz="1200" b="1" dirty="0">
                    <a:solidFill>
                      <a:srgbClr val="0432FF"/>
                    </a:solidFill>
                    <a:latin typeface="+mj-ea"/>
                    <a:ea typeface="+mj-ea"/>
                    <a:cs typeface="Times New Roman" pitchFamily="18" charset="0"/>
                  </a:rPr>
                  <a:t>退耦合液氢复合慢化器 （</a:t>
                </a:r>
                <a:r>
                  <a:rPr lang="en-US" altLang="zh-CN" sz="1200" b="1" dirty="0">
                    <a:solidFill>
                      <a:srgbClr val="0432FF"/>
                    </a:solidFill>
                    <a:latin typeface="+mj-ea"/>
                    <a:ea typeface="+mj-ea"/>
                    <a:cs typeface="Times New Roman" pitchFamily="18" charset="0"/>
                  </a:rPr>
                  <a:t>20K</a:t>
                </a:r>
                <a:r>
                  <a:rPr lang="zh-CN" altLang="en-US" sz="1200" b="1" dirty="0">
                    <a:solidFill>
                      <a:srgbClr val="0432FF"/>
                    </a:solidFill>
                    <a:latin typeface="+mj-ea"/>
                    <a:ea typeface="+mj-ea"/>
                    <a:cs typeface="Times New Roman" pitchFamily="18" charset="0"/>
                  </a:rPr>
                  <a:t>）</a:t>
                </a:r>
                <a:endParaRPr lang="en-US" altLang="zh-CN" sz="1200" b="1" dirty="0">
                  <a:solidFill>
                    <a:srgbClr val="0432FF"/>
                  </a:solidFill>
                  <a:latin typeface="+mj-ea"/>
                  <a:ea typeface="+mj-ea"/>
                  <a:cs typeface="Times New Roman" pitchFamily="18" charset="0"/>
                </a:endParaRPr>
              </a:p>
            </p:txBody>
          </p:sp>
          <p:sp>
            <p:nvSpPr>
              <p:cNvPr id="237" name="Line 37"/>
              <p:cNvSpPr>
                <a:spLocks noChangeShapeType="1"/>
              </p:cNvSpPr>
              <p:nvPr/>
            </p:nvSpPr>
            <p:spPr bwMode="auto">
              <a:xfrm flipH="1">
                <a:off x="4032250" y="3779838"/>
                <a:ext cx="395288" cy="508000"/>
              </a:xfrm>
              <a:prstGeom prst="line">
                <a:avLst/>
              </a:prstGeom>
              <a:noFill/>
              <a:ln w="9525">
                <a:solidFill>
                  <a:srgbClr val="000000"/>
                </a:solidFill>
                <a:round/>
                <a:headEnd/>
                <a:tailEnd/>
              </a:ln>
            </p:spPr>
            <p:txBody>
              <a:bodyPr/>
              <a:lstStyle/>
              <a:p>
                <a:endParaRPr lang="zh-CN" altLang="en-US"/>
              </a:p>
            </p:txBody>
          </p:sp>
          <p:sp>
            <p:nvSpPr>
              <p:cNvPr id="238" name="Line 38"/>
              <p:cNvSpPr>
                <a:spLocks noChangeShapeType="1"/>
              </p:cNvSpPr>
              <p:nvPr/>
            </p:nvSpPr>
            <p:spPr bwMode="auto">
              <a:xfrm>
                <a:off x="4586288" y="3779838"/>
                <a:ext cx="395287" cy="508000"/>
              </a:xfrm>
              <a:prstGeom prst="line">
                <a:avLst/>
              </a:prstGeom>
              <a:noFill/>
              <a:ln w="9525">
                <a:solidFill>
                  <a:srgbClr val="000000"/>
                </a:solidFill>
                <a:round/>
                <a:headEnd/>
                <a:tailEnd/>
              </a:ln>
            </p:spPr>
            <p:txBody>
              <a:bodyPr/>
              <a:lstStyle/>
              <a:p>
                <a:endParaRPr lang="zh-CN" altLang="en-US"/>
              </a:p>
            </p:txBody>
          </p:sp>
          <p:sp>
            <p:nvSpPr>
              <p:cNvPr id="239" name="Line 39"/>
              <p:cNvSpPr>
                <a:spLocks noChangeShapeType="1"/>
              </p:cNvSpPr>
              <p:nvPr/>
            </p:nvSpPr>
            <p:spPr bwMode="auto">
              <a:xfrm>
                <a:off x="4032250" y="4287838"/>
                <a:ext cx="0" cy="593725"/>
              </a:xfrm>
              <a:prstGeom prst="line">
                <a:avLst/>
              </a:prstGeom>
              <a:noFill/>
              <a:ln w="9525">
                <a:solidFill>
                  <a:srgbClr val="000000"/>
                </a:solidFill>
                <a:round/>
                <a:headEnd/>
                <a:tailEnd/>
              </a:ln>
            </p:spPr>
            <p:txBody>
              <a:bodyPr/>
              <a:lstStyle/>
              <a:p>
                <a:endParaRPr lang="zh-CN" altLang="en-US"/>
              </a:p>
            </p:txBody>
          </p:sp>
          <p:sp>
            <p:nvSpPr>
              <p:cNvPr id="240" name="Line 40"/>
              <p:cNvSpPr>
                <a:spLocks noChangeShapeType="1"/>
              </p:cNvSpPr>
              <p:nvPr/>
            </p:nvSpPr>
            <p:spPr bwMode="auto">
              <a:xfrm>
                <a:off x="4981575" y="4287838"/>
                <a:ext cx="0" cy="677862"/>
              </a:xfrm>
              <a:prstGeom prst="line">
                <a:avLst/>
              </a:prstGeom>
              <a:noFill/>
              <a:ln w="9525">
                <a:solidFill>
                  <a:srgbClr val="000000"/>
                </a:solidFill>
                <a:round/>
                <a:headEnd/>
                <a:tailEnd/>
              </a:ln>
            </p:spPr>
            <p:txBody>
              <a:bodyPr/>
              <a:lstStyle/>
              <a:p>
                <a:endParaRPr lang="zh-CN" altLang="en-US"/>
              </a:p>
            </p:txBody>
          </p:sp>
          <p:sp>
            <p:nvSpPr>
              <p:cNvPr id="241" name="Line 41"/>
              <p:cNvSpPr>
                <a:spLocks noChangeShapeType="1"/>
              </p:cNvSpPr>
              <p:nvPr/>
            </p:nvSpPr>
            <p:spPr bwMode="auto">
              <a:xfrm>
                <a:off x="4427538" y="3779838"/>
                <a:ext cx="0" cy="1101725"/>
              </a:xfrm>
              <a:prstGeom prst="line">
                <a:avLst/>
              </a:prstGeom>
              <a:noFill/>
              <a:ln w="9525">
                <a:solidFill>
                  <a:srgbClr val="000000"/>
                </a:solidFill>
                <a:round/>
                <a:headEnd/>
                <a:tailEnd/>
              </a:ln>
            </p:spPr>
            <p:txBody>
              <a:bodyPr/>
              <a:lstStyle/>
              <a:p>
                <a:endParaRPr lang="zh-CN" altLang="en-US"/>
              </a:p>
            </p:txBody>
          </p:sp>
          <p:sp>
            <p:nvSpPr>
              <p:cNvPr id="242" name="Line 42"/>
              <p:cNvSpPr>
                <a:spLocks noChangeShapeType="1"/>
              </p:cNvSpPr>
              <p:nvPr/>
            </p:nvSpPr>
            <p:spPr bwMode="auto">
              <a:xfrm>
                <a:off x="4586288" y="3779838"/>
                <a:ext cx="0" cy="1101725"/>
              </a:xfrm>
              <a:prstGeom prst="line">
                <a:avLst/>
              </a:prstGeom>
              <a:noFill/>
              <a:ln w="9525">
                <a:solidFill>
                  <a:srgbClr val="000000"/>
                </a:solidFill>
                <a:round/>
                <a:headEnd/>
                <a:tailEnd/>
              </a:ln>
            </p:spPr>
            <p:txBody>
              <a:bodyPr/>
              <a:lstStyle/>
              <a:p>
                <a:endParaRPr lang="zh-CN" altLang="en-US"/>
              </a:p>
            </p:txBody>
          </p:sp>
          <p:sp>
            <p:nvSpPr>
              <p:cNvPr id="243" name="Line 43"/>
              <p:cNvSpPr>
                <a:spLocks noChangeShapeType="1"/>
              </p:cNvSpPr>
              <p:nvPr/>
            </p:nvSpPr>
            <p:spPr bwMode="auto">
              <a:xfrm flipH="1">
                <a:off x="4032250" y="3863975"/>
                <a:ext cx="395288" cy="509588"/>
              </a:xfrm>
              <a:prstGeom prst="line">
                <a:avLst/>
              </a:prstGeom>
              <a:noFill/>
              <a:ln w="9525">
                <a:solidFill>
                  <a:srgbClr val="000000"/>
                </a:solidFill>
                <a:prstDash val="dash"/>
                <a:round/>
                <a:headEnd/>
                <a:tailEnd/>
              </a:ln>
            </p:spPr>
            <p:txBody>
              <a:bodyPr/>
              <a:lstStyle/>
              <a:p>
                <a:endParaRPr lang="zh-CN" altLang="en-US"/>
              </a:p>
            </p:txBody>
          </p:sp>
          <p:sp>
            <p:nvSpPr>
              <p:cNvPr id="244" name="Line 44"/>
              <p:cNvSpPr>
                <a:spLocks noChangeShapeType="1"/>
              </p:cNvSpPr>
              <p:nvPr/>
            </p:nvSpPr>
            <p:spPr bwMode="auto">
              <a:xfrm flipH="1">
                <a:off x="4032250" y="4033838"/>
                <a:ext cx="395288" cy="508000"/>
              </a:xfrm>
              <a:prstGeom prst="line">
                <a:avLst/>
              </a:prstGeom>
              <a:noFill/>
              <a:ln w="9525">
                <a:solidFill>
                  <a:srgbClr val="000000"/>
                </a:solidFill>
                <a:prstDash val="dash"/>
                <a:round/>
                <a:headEnd/>
                <a:tailEnd/>
              </a:ln>
            </p:spPr>
            <p:txBody>
              <a:bodyPr/>
              <a:lstStyle/>
              <a:p>
                <a:endParaRPr lang="zh-CN" altLang="en-US"/>
              </a:p>
            </p:txBody>
          </p:sp>
          <p:sp>
            <p:nvSpPr>
              <p:cNvPr id="245" name="Line 45"/>
              <p:cNvSpPr>
                <a:spLocks noChangeShapeType="1"/>
              </p:cNvSpPr>
              <p:nvPr/>
            </p:nvSpPr>
            <p:spPr bwMode="auto">
              <a:xfrm flipH="1">
                <a:off x="4032250" y="4203700"/>
                <a:ext cx="395288" cy="508000"/>
              </a:xfrm>
              <a:prstGeom prst="line">
                <a:avLst/>
              </a:prstGeom>
              <a:noFill/>
              <a:ln w="9525">
                <a:solidFill>
                  <a:srgbClr val="000000"/>
                </a:solidFill>
                <a:prstDash val="dash"/>
                <a:round/>
                <a:headEnd/>
                <a:tailEnd/>
              </a:ln>
            </p:spPr>
            <p:txBody>
              <a:bodyPr/>
              <a:lstStyle/>
              <a:p>
                <a:endParaRPr lang="zh-CN" altLang="en-US"/>
              </a:p>
            </p:txBody>
          </p:sp>
          <p:sp>
            <p:nvSpPr>
              <p:cNvPr id="246" name="Line 46"/>
              <p:cNvSpPr>
                <a:spLocks noChangeShapeType="1"/>
              </p:cNvSpPr>
              <p:nvPr/>
            </p:nvSpPr>
            <p:spPr bwMode="auto">
              <a:xfrm flipH="1">
                <a:off x="4032250" y="4373563"/>
                <a:ext cx="395288" cy="508000"/>
              </a:xfrm>
              <a:prstGeom prst="line">
                <a:avLst/>
              </a:prstGeom>
              <a:noFill/>
              <a:ln w="9525">
                <a:solidFill>
                  <a:srgbClr val="000000"/>
                </a:solidFill>
                <a:prstDash val="dash"/>
                <a:round/>
                <a:headEnd/>
                <a:tailEnd/>
              </a:ln>
            </p:spPr>
            <p:txBody>
              <a:bodyPr/>
              <a:lstStyle/>
              <a:p>
                <a:endParaRPr lang="zh-CN" altLang="en-US"/>
              </a:p>
            </p:txBody>
          </p:sp>
          <p:sp>
            <p:nvSpPr>
              <p:cNvPr id="247" name="Line 47"/>
              <p:cNvSpPr>
                <a:spLocks noChangeShapeType="1"/>
              </p:cNvSpPr>
              <p:nvPr/>
            </p:nvSpPr>
            <p:spPr bwMode="auto">
              <a:xfrm flipH="1">
                <a:off x="4191000" y="4541838"/>
                <a:ext cx="236538" cy="339725"/>
              </a:xfrm>
              <a:prstGeom prst="line">
                <a:avLst/>
              </a:prstGeom>
              <a:noFill/>
              <a:ln w="9525">
                <a:solidFill>
                  <a:srgbClr val="000000"/>
                </a:solidFill>
                <a:prstDash val="dash"/>
                <a:round/>
                <a:headEnd/>
                <a:tailEnd/>
              </a:ln>
            </p:spPr>
            <p:txBody>
              <a:bodyPr/>
              <a:lstStyle/>
              <a:p>
                <a:endParaRPr lang="zh-CN" altLang="en-US"/>
              </a:p>
            </p:txBody>
          </p:sp>
          <p:sp>
            <p:nvSpPr>
              <p:cNvPr id="248" name="Line 48"/>
              <p:cNvSpPr>
                <a:spLocks noChangeShapeType="1"/>
              </p:cNvSpPr>
              <p:nvPr/>
            </p:nvSpPr>
            <p:spPr bwMode="auto">
              <a:xfrm flipH="1">
                <a:off x="4349750" y="4795838"/>
                <a:ext cx="77788" cy="85725"/>
              </a:xfrm>
              <a:prstGeom prst="line">
                <a:avLst/>
              </a:prstGeom>
              <a:noFill/>
              <a:ln w="9525">
                <a:solidFill>
                  <a:srgbClr val="000000"/>
                </a:solidFill>
                <a:prstDash val="dash"/>
                <a:round/>
                <a:headEnd/>
                <a:tailEnd/>
              </a:ln>
            </p:spPr>
            <p:txBody>
              <a:bodyPr/>
              <a:lstStyle/>
              <a:p>
                <a:endParaRPr lang="zh-CN" altLang="en-US"/>
              </a:p>
            </p:txBody>
          </p:sp>
          <p:sp>
            <p:nvSpPr>
              <p:cNvPr id="249" name="Line 49"/>
              <p:cNvSpPr>
                <a:spLocks noChangeShapeType="1"/>
              </p:cNvSpPr>
              <p:nvPr/>
            </p:nvSpPr>
            <p:spPr bwMode="auto">
              <a:xfrm>
                <a:off x="4586288" y="3949700"/>
                <a:ext cx="395287" cy="508000"/>
              </a:xfrm>
              <a:prstGeom prst="line">
                <a:avLst/>
              </a:prstGeom>
              <a:noFill/>
              <a:ln w="9525">
                <a:solidFill>
                  <a:srgbClr val="000000"/>
                </a:solidFill>
                <a:prstDash val="dash"/>
                <a:round/>
                <a:headEnd/>
                <a:tailEnd/>
              </a:ln>
            </p:spPr>
            <p:txBody>
              <a:bodyPr/>
              <a:lstStyle/>
              <a:p>
                <a:endParaRPr lang="zh-CN" altLang="en-US"/>
              </a:p>
            </p:txBody>
          </p:sp>
          <p:sp>
            <p:nvSpPr>
              <p:cNvPr id="250" name="Line 50"/>
              <p:cNvSpPr>
                <a:spLocks noChangeShapeType="1"/>
              </p:cNvSpPr>
              <p:nvPr/>
            </p:nvSpPr>
            <p:spPr bwMode="auto">
              <a:xfrm>
                <a:off x="4586288" y="4117975"/>
                <a:ext cx="395287" cy="509588"/>
              </a:xfrm>
              <a:prstGeom prst="line">
                <a:avLst/>
              </a:prstGeom>
              <a:noFill/>
              <a:ln w="9525">
                <a:solidFill>
                  <a:srgbClr val="000000"/>
                </a:solidFill>
                <a:prstDash val="dash"/>
                <a:round/>
                <a:headEnd/>
                <a:tailEnd/>
              </a:ln>
            </p:spPr>
            <p:txBody>
              <a:bodyPr/>
              <a:lstStyle/>
              <a:p>
                <a:endParaRPr lang="zh-CN" altLang="en-US"/>
              </a:p>
            </p:txBody>
          </p:sp>
          <p:sp>
            <p:nvSpPr>
              <p:cNvPr id="251" name="Line 51"/>
              <p:cNvSpPr>
                <a:spLocks noChangeShapeType="1"/>
              </p:cNvSpPr>
              <p:nvPr/>
            </p:nvSpPr>
            <p:spPr bwMode="auto">
              <a:xfrm>
                <a:off x="4586288" y="4287838"/>
                <a:ext cx="395287" cy="508000"/>
              </a:xfrm>
              <a:prstGeom prst="line">
                <a:avLst/>
              </a:prstGeom>
              <a:noFill/>
              <a:ln w="9525">
                <a:solidFill>
                  <a:srgbClr val="000000"/>
                </a:solidFill>
                <a:prstDash val="dash"/>
                <a:round/>
                <a:headEnd/>
                <a:tailEnd/>
              </a:ln>
            </p:spPr>
            <p:txBody>
              <a:bodyPr/>
              <a:lstStyle/>
              <a:p>
                <a:endParaRPr lang="zh-CN" altLang="en-US"/>
              </a:p>
            </p:txBody>
          </p:sp>
          <p:sp>
            <p:nvSpPr>
              <p:cNvPr id="252" name="Line 52"/>
              <p:cNvSpPr>
                <a:spLocks noChangeShapeType="1"/>
              </p:cNvSpPr>
              <p:nvPr/>
            </p:nvSpPr>
            <p:spPr bwMode="auto">
              <a:xfrm>
                <a:off x="4586288" y="4457700"/>
                <a:ext cx="395287" cy="508000"/>
              </a:xfrm>
              <a:prstGeom prst="line">
                <a:avLst/>
              </a:prstGeom>
              <a:noFill/>
              <a:ln w="9525">
                <a:solidFill>
                  <a:srgbClr val="000000"/>
                </a:solidFill>
                <a:prstDash val="dash"/>
                <a:round/>
                <a:headEnd/>
                <a:tailEnd/>
              </a:ln>
            </p:spPr>
            <p:txBody>
              <a:bodyPr/>
              <a:lstStyle/>
              <a:p>
                <a:endParaRPr lang="zh-CN" altLang="en-US"/>
              </a:p>
            </p:txBody>
          </p:sp>
          <p:sp>
            <p:nvSpPr>
              <p:cNvPr id="253" name="Line 53"/>
              <p:cNvSpPr>
                <a:spLocks noChangeShapeType="1"/>
              </p:cNvSpPr>
              <p:nvPr/>
            </p:nvSpPr>
            <p:spPr bwMode="auto">
              <a:xfrm>
                <a:off x="4586288" y="4627563"/>
                <a:ext cx="238125" cy="338137"/>
              </a:xfrm>
              <a:prstGeom prst="line">
                <a:avLst/>
              </a:prstGeom>
              <a:noFill/>
              <a:ln w="9525">
                <a:solidFill>
                  <a:srgbClr val="000000"/>
                </a:solidFill>
                <a:prstDash val="dash"/>
                <a:round/>
                <a:headEnd/>
                <a:tailEnd/>
              </a:ln>
            </p:spPr>
            <p:txBody>
              <a:bodyPr/>
              <a:lstStyle/>
              <a:p>
                <a:endParaRPr lang="zh-CN" altLang="en-US"/>
              </a:p>
            </p:txBody>
          </p:sp>
          <p:sp>
            <p:nvSpPr>
              <p:cNvPr id="254" name="Text Box 54"/>
              <p:cNvSpPr txBox="1">
                <a:spLocks noChangeArrowheads="1"/>
              </p:cNvSpPr>
              <p:nvPr/>
            </p:nvSpPr>
            <p:spPr bwMode="auto">
              <a:xfrm>
                <a:off x="3876276" y="5423361"/>
                <a:ext cx="1344613" cy="304800"/>
              </a:xfrm>
              <a:prstGeom prst="rect">
                <a:avLst/>
              </a:prstGeom>
              <a:noFill/>
              <a:ln w="9525">
                <a:noFill/>
                <a:miter lim="800000"/>
                <a:headEnd/>
                <a:tailEnd/>
              </a:ln>
            </p:spPr>
            <p:txBody>
              <a:bodyPr>
                <a:spAutoFit/>
              </a:bodyPr>
              <a:lstStyle/>
              <a:p>
                <a:pPr algn="ctr"/>
                <a:r>
                  <a:rPr lang="zh-CN" altLang="en-US" b="1" dirty="0">
                    <a:solidFill>
                      <a:srgbClr val="000000"/>
                    </a:solidFill>
                    <a:latin typeface="Calibri" pitchFamily="34" charset="0"/>
                  </a:rPr>
                  <a:t>质子束</a:t>
                </a:r>
              </a:p>
            </p:txBody>
          </p:sp>
          <p:sp>
            <p:nvSpPr>
              <p:cNvPr id="255" name="Line 55"/>
              <p:cNvSpPr>
                <a:spLocks noChangeShapeType="1"/>
              </p:cNvSpPr>
              <p:nvPr/>
            </p:nvSpPr>
            <p:spPr bwMode="auto">
              <a:xfrm flipV="1">
                <a:off x="4586288" y="2933700"/>
                <a:ext cx="395287" cy="508000"/>
              </a:xfrm>
              <a:prstGeom prst="line">
                <a:avLst/>
              </a:prstGeom>
              <a:noFill/>
              <a:ln w="9525">
                <a:solidFill>
                  <a:srgbClr val="000000"/>
                </a:solidFill>
                <a:round/>
                <a:headEnd/>
                <a:tailEnd/>
              </a:ln>
            </p:spPr>
            <p:txBody>
              <a:bodyPr/>
              <a:lstStyle/>
              <a:p>
                <a:endParaRPr lang="zh-CN" altLang="en-US"/>
              </a:p>
            </p:txBody>
          </p:sp>
          <p:sp>
            <p:nvSpPr>
              <p:cNvPr id="256" name="Line 56"/>
              <p:cNvSpPr>
                <a:spLocks noChangeShapeType="1"/>
              </p:cNvSpPr>
              <p:nvPr/>
            </p:nvSpPr>
            <p:spPr bwMode="auto">
              <a:xfrm>
                <a:off x="4032250" y="2847975"/>
                <a:ext cx="395288" cy="592138"/>
              </a:xfrm>
              <a:prstGeom prst="line">
                <a:avLst/>
              </a:prstGeom>
              <a:noFill/>
              <a:ln w="9525">
                <a:solidFill>
                  <a:srgbClr val="000000"/>
                </a:solidFill>
                <a:round/>
                <a:headEnd/>
                <a:tailEnd/>
              </a:ln>
            </p:spPr>
            <p:txBody>
              <a:bodyPr/>
              <a:lstStyle/>
              <a:p>
                <a:endParaRPr lang="zh-CN" altLang="en-US"/>
              </a:p>
            </p:txBody>
          </p:sp>
          <p:sp>
            <p:nvSpPr>
              <p:cNvPr id="257" name="Line 57"/>
              <p:cNvSpPr>
                <a:spLocks noChangeShapeType="1"/>
              </p:cNvSpPr>
              <p:nvPr/>
            </p:nvSpPr>
            <p:spPr bwMode="auto">
              <a:xfrm flipV="1">
                <a:off x="4032250" y="2084388"/>
                <a:ext cx="0" cy="763587"/>
              </a:xfrm>
              <a:prstGeom prst="line">
                <a:avLst/>
              </a:prstGeom>
              <a:noFill/>
              <a:ln w="9525">
                <a:solidFill>
                  <a:srgbClr val="000000"/>
                </a:solidFill>
                <a:round/>
                <a:headEnd/>
                <a:tailEnd/>
              </a:ln>
            </p:spPr>
            <p:txBody>
              <a:bodyPr/>
              <a:lstStyle/>
              <a:p>
                <a:endParaRPr lang="zh-CN" altLang="en-US"/>
              </a:p>
            </p:txBody>
          </p:sp>
          <p:sp>
            <p:nvSpPr>
              <p:cNvPr id="258" name="Line 58"/>
              <p:cNvSpPr>
                <a:spLocks noChangeShapeType="1"/>
              </p:cNvSpPr>
              <p:nvPr/>
            </p:nvSpPr>
            <p:spPr bwMode="auto">
              <a:xfrm flipV="1">
                <a:off x="4981575" y="2084388"/>
                <a:ext cx="0" cy="847725"/>
              </a:xfrm>
              <a:prstGeom prst="line">
                <a:avLst/>
              </a:prstGeom>
              <a:noFill/>
              <a:ln w="9525">
                <a:solidFill>
                  <a:srgbClr val="000000"/>
                </a:solidFill>
                <a:round/>
                <a:headEnd/>
                <a:tailEnd/>
              </a:ln>
            </p:spPr>
            <p:txBody>
              <a:bodyPr/>
              <a:lstStyle/>
              <a:p>
                <a:endParaRPr lang="zh-CN" altLang="en-US"/>
              </a:p>
            </p:txBody>
          </p:sp>
          <p:sp>
            <p:nvSpPr>
              <p:cNvPr id="259" name="Line 59"/>
              <p:cNvSpPr>
                <a:spLocks noChangeShapeType="1"/>
              </p:cNvSpPr>
              <p:nvPr/>
            </p:nvSpPr>
            <p:spPr bwMode="auto">
              <a:xfrm>
                <a:off x="4032250" y="2084388"/>
                <a:ext cx="949325" cy="0"/>
              </a:xfrm>
              <a:prstGeom prst="line">
                <a:avLst/>
              </a:prstGeom>
              <a:noFill/>
              <a:ln w="9525">
                <a:solidFill>
                  <a:srgbClr val="000000"/>
                </a:solidFill>
                <a:round/>
                <a:headEnd/>
                <a:tailEnd/>
              </a:ln>
            </p:spPr>
            <p:txBody>
              <a:bodyPr/>
              <a:lstStyle/>
              <a:p>
                <a:endParaRPr lang="zh-CN" altLang="en-US"/>
              </a:p>
            </p:txBody>
          </p:sp>
          <p:sp>
            <p:nvSpPr>
              <p:cNvPr id="260" name="Line 60"/>
              <p:cNvSpPr>
                <a:spLocks noChangeShapeType="1"/>
              </p:cNvSpPr>
              <p:nvPr/>
            </p:nvSpPr>
            <p:spPr bwMode="auto">
              <a:xfrm>
                <a:off x="4427538" y="2762250"/>
                <a:ext cx="0" cy="677863"/>
              </a:xfrm>
              <a:prstGeom prst="line">
                <a:avLst/>
              </a:prstGeom>
              <a:noFill/>
              <a:ln w="9525">
                <a:solidFill>
                  <a:srgbClr val="000000"/>
                </a:solidFill>
                <a:round/>
                <a:headEnd/>
                <a:tailEnd/>
              </a:ln>
            </p:spPr>
            <p:txBody>
              <a:bodyPr/>
              <a:lstStyle/>
              <a:p>
                <a:endParaRPr lang="zh-CN" altLang="en-US"/>
              </a:p>
            </p:txBody>
          </p:sp>
          <p:sp>
            <p:nvSpPr>
              <p:cNvPr id="261" name="Line 61"/>
              <p:cNvSpPr>
                <a:spLocks noChangeShapeType="1"/>
              </p:cNvSpPr>
              <p:nvPr/>
            </p:nvSpPr>
            <p:spPr bwMode="auto">
              <a:xfrm flipV="1">
                <a:off x="4586288" y="2762250"/>
                <a:ext cx="395287" cy="509588"/>
              </a:xfrm>
              <a:prstGeom prst="line">
                <a:avLst/>
              </a:prstGeom>
              <a:noFill/>
              <a:ln w="9525">
                <a:solidFill>
                  <a:srgbClr val="000000"/>
                </a:solidFill>
                <a:prstDash val="dash"/>
                <a:round/>
                <a:headEnd/>
                <a:tailEnd/>
              </a:ln>
            </p:spPr>
            <p:txBody>
              <a:bodyPr/>
              <a:lstStyle/>
              <a:p>
                <a:endParaRPr lang="zh-CN" altLang="en-US"/>
              </a:p>
            </p:txBody>
          </p:sp>
          <p:sp>
            <p:nvSpPr>
              <p:cNvPr id="262" name="Line 62"/>
              <p:cNvSpPr>
                <a:spLocks noChangeShapeType="1"/>
              </p:cNvSpPr>
              <p:nvPr/>
            </p:nvSpPr>
            <p:spPr bwMode="auto">
              <a:xfrm flipV="1">
                <a:off x="4586288" y="2592388"/>
                <a:ext cx="395287" cy="509587"/>
              </a:xfrm>
              <a:prstGeom prst="line">
                <a:avLst/>
              </a:prstGeom>
              <a:noFill/>
              <a:ln w="9525">
                <a:solidFill>
                  <a:srgbClr val="000000"/>
                </a:solidFill>
                <a:prstDash val="dash"/>
                <a:round/>
                <a:headEnd/>
                <a:tailEnd/>
              </a:ln>
            </p:spPr>
            <p:txBody>
              <a:bodyPr/>
              <a:lstStyle/>
              <a:p>
                <a:endParaRPr lang="zh-CN" altLang="en-US"/>
              </a:p>
            </p:txBody>
          </p:sp>
          <p:sp>
            <p:nvSpPr>
              <p:cNvPr id="263" name="Line 63"/>
              <p:cNvSpPr>
                <a:spLocks noChangeShapeType="1"/>
              </p:cNvSpPr>
              <p:nvPr/>
            </p:nvSpPr>
            <p:spPr bwMode="auto">
              <a:xfrm flipV="1">
                <a:off x="4824413" y="2425700"/>
                <a:ext cx="157162" cy="169863"/>
              </a:xfrm>
              <a:prstGeom prst="line">
                <a:avLst/>
              </a:prstGeom>
              <a:noFill/>
              <a:ln w="9525">
                <a:solidFill>
                  <a:srgbClr val="000000"/>
                </a:solidFill>
                <a:prstDash val="dash"/>
                <a:round/>
                <a:headEnd/>
                <a:tailEnd/>
              </a:ln>
            </p:spPr>
            <p:txBody>
              <a:bodyPr/>
              <a:lstStyle/>
              <a:p>
                <a:endParaRPr lang="zh-CN" altLang="en-US"/>
              </a:p>
            </p:txBody>
          </p:sp>
          <p:sp>
            <p:nvSpPr>
              <p:cNvPr id="264" name="Line 64"/>
              <p:cNvSpPr>
                <a:spLocks noChangeShapeType="1"/>
              </p:cNvSpPr>
              <p:nvPr/>
            </p:nvSpPr>
            <p:spPr bwMode="auto">
              <a:xfrm flipV="1">
                <a:off x="4824413" y="2254250"/>
                <a:ext cx="157162" cy="171450"/>
              </a:xfrm>
              <a:prstGeom prst="line">
                <a:avLst/>
              </a:prstGeom>
              <a:noFill/>
              <a:ln w="9525">
                <a:solidFill>
                  <a:srgbClr val="000000"/>
                </a:solidFill>
                <a:prstDash val="dash"/>
                <a:round/>
                <a:headEnd/>
                <a:tailEnd/>
              </a:ln>
            </p:spPr>
            <p:txBody>
              <a:bodyPr/>
              <a:lstStyle/>
              <a:p>
                <a:endParaRPr lang="zh-CN" altLang="en-US"/>
              </a:p>
            </p:txBody>
          </p:sp>
          <p:sp>
            <p:nvSpPr>
              <p:cNvPr id="265" name="Line 65"/>
              <p:cNvSpPr>
                <a:spLocks noChangeShapeType="1"/>
              </p:cNvSpPr>
              <p:nvPr/>
            </p:nvSpPr>
            <p:spPr bwMode="auto">
              <a:xfrm flipV="1">
                <a:off x="4745038" y="2084388"/>
                <a:ext cx="236537" cy="255587"/>
              </a:xfrm>
              <a:prstGeom prst="line">
                <a:avLst/>
              </a:prstGeom>
              <a:noFill/>
              <a:ln w="9525">
                <a:solidFill>
                  <a:srgbClr val="000000"/>
                </a:solidFill>
                <a:prstDash val="dash"/>
                <a:round/>
                <a:headEnd/>
                <a:tailEnd/>
              </a:ln>
            </p:spPr>
            <p:txBody>
              <a:bodyPr/>
              <a:lstStyle/>
              <a:p>
                <a:endParaRPr lang="zh-CN" altLang="en-US"/>
              </a:p>
            </p:txBody>
          </p:sp>
          <p:sp>
            <p:nvSpPr>
              <p:cNvPr id="266" name="Line 66"/>
              <p:cNvSpPr>
                <a:spLocks noChangeShapeType="1"/>
              </p:cNvSpPr>
              <p:nvPr/>
            </p:nvSpPr>
            <p:spPr bwMode="auto">
              <a:xfrm flipV="1">
                <a:off x="4349750" y="3186113"/>
                <a:ext cx="77788" cy="85725"/>
              </a:xfrm>
              <a:prstGeom prst="line">
                <a:avLst/>
              </a:prstGeom>
              <a:noFill/>
              <a:ln w="9525">
                <a:solidFill>
                  <a:srgbClr val="000000"/>
                </a:solidFill>
                <a:prstDash val="dash"/>
                <a:round/>
                <a:headEnd/>
                <a:tailEnd/>
              </a:ln>
            </p:spPr>
            <p:txBody>
              <a:bodyPr/>
              <a:lstStyle/>
              <a:p>
                <a:endParaRPr lang="zh-CN" altLang="en-US"/>
              </a:p>
            </p:txBody>
          </p:sp>
          <p:sp>
            <p:nvSpPr>
              <p:cNvPr id="267" name="Line 67"/>
              <p:cNvSpPr>
                <a:spLocks noChangeShapeType="1"/>
              </p:cNvSpPr>
              <p:nvPr/>
            </p:nvSpPr>
            <p:spPr bwMode="auto">
              <a:xfrm flipV="1">
                <a:off x="4270375" y="3016250"/>
                <a:ext cx="157163" cy="169863"/>
              </a:xfrm>
              <a:prstGeom prst="line">
                <a:avLst/>
              </a:prstGeom>
              <a:noFill/>
              <a:ln w="9525">
                <a:solidFill>
                  <a:srgbClr val="000000"/>
                </a:solidFill>
                <a:prstDash val="dash"/>
                <a:round/>
                <a:headEnd/>
                <a:tailEnd/>
              </a:ln>
            </p:spPr>
            <p:txBody>
              <a:bodyPr/>
              <a:lstStyle/>
              <a:p>
                <a:endParaRPr lang="zh-CN" altLang="en-US"/>
              </a:p>
            </p:txBody>
          </p:sp>
          <p:sp>
            <p:nvSpPr>
              <p:cNvPr id="268" name="Line 68"/>
              <p:cNvSpPr>
                <a:spLocks noChangeShapeType="1"/>
              </p:cNvSpPr>
              <p:nvPr/>
            </p:nvSpPr>
            <p:spPr bwMode="auto">
              <a:xfrm flipV="1">
                <a:off x="4191000" y="2847975"/>
                <a:ext cx="236538" cy="254000"/>
              </a:xfrm>
              <a:prstGeom prst="line">
                <a:avLst/>
              </a:prstGeom>
              <a:noFill/>
              <a:ln w="9525">
                <a:solidFill>
                  <a:srgbClr val="000000"/>
                </a:solidFill>
                <a:prstDash val="dash"/>
                <a:round/>
                <a:headEnd/>
                <a:tailEnd/>
              </a:ln>
            </p:spPr>
            <p:txBody>
              <a:bodyPr/>
              <a:lstStyle/>
              <a:p>
                <a:endParaRPr lang="zh-CN" altLang="en-US"/>
              </a:p>
            </p:txBody>
          </p:sp>
          <p:sp>
            <p:nvSpPr>
              <p:cNvPr id="269" name="Line 69"/>
              <p:cNvSpPr>
                <a:spLocks noChangeShapeType="1"/>
              </p:cNvSpPr>
              <p:nvPr/>
            </p:nvSpPr>
            <p:spPr bwMode="auto">
              <a:xfrm flipV="1">
                <a:off x="4111625" y="2762250"/>
                <a:ext cx="238125" cy="254000"/>
              </a:xfrm>
              <a:prstGeom prst="line">
                <a:avLst/>
              </a:prstGeom>
              <a:noFill/>
              <a:ln w="9525">
                <a:solidFill>
                  <a:srgbClr val="000000"/>
                </a:solidFill>
                <a:prstDash val="dash"/>
                <a:round/>
                <a:headEnd/>
                <a:tailEnd/>
              </a:ln>
            </p:spPr>
            <p:txBody>
              <a:bodyPr/>
              <a:lstStyle/>
              <a:p>
                <a:endParaRPr lang="zh-CN" altLang="en-US"/>
              </a:p>
            </p:txBody>
          </p:sp>
          <p:sp>
            <p:nvSpPr>
              <p:cNvPr id="270" name="Line 70"/>
              <p:cNvSpPr>
                <a:spLocks noChangeShapeType="1"/>
              </p:cNvSpPr>
              <p:nvPr/>
            </p:nvSpPr>
            <p:spPr bwMode="auto">
              <a:xfrm flipV="1">
                <a:off x="4032250" y="2763838"/>
                <a:ext cx="158750" cy="169862"/>
              </a:xfrm>
              <a:prstGeom prst="line">
                <a:avLst/>
              </a:prstGeom>
              <a:noFill/>
              <a:ln w="9525">
                <a:solidFill>
                  <a:srgbClr val="000000"/>
                </a:solidFill>
                <a:prstDash val="dash"/>
                <a:round/>
                <a:headEnd/>
                <a:tailEnd/>
              </a:ln>
            </p:spPr>
            <p:txBody>
              <a:bodyPr/>
              <a:lstStyle/>
              <a:p>
                <a:endParaRPr lang="zh-CN" altLang="en-US"/>
              </a:p>
            </p:txBody>
          </p:sp>
          <p:sp>
            <p:nvSpPr>
              <p:cNvPr id="271" name="Line 71"/>
              <p:cNvSpPr>
                <a:spLocks noChangeShapeType="1"/>
              </p:cNvSpPr>
              <p:nvPr/>
            </p:nvSpPr>
            <p:spPr bwMode="auto">
              <a:xfrm flipV="1">
                <a:off x="4032250" y="2595563"/>
                <a:ext cx="158750" cy="169862"/>
              </a:xfrm>
              <a:prstGeom prst="line">
                <a:avLst/>
              </a:prstGeom>
              <a:noFill/>
              <a:ln w="9525">
                <a:solidFill>
                  <a:srgbClr val="000000"/>
                </a:solidFill>
                <a:prstDash val="dash"/>
                <a:round/>
                <a:headEnd/>
                <a:tailEnd/>
              </a:ln>
            </p:spPr>
            <p:txBody>
              <a:bodyPr/>
              <a:lstStyle/>
              <a:p>
                <a:endParaRPr lang="zh-CN" altLang="en-US"/>
              </a:p>
            </p:txBody>
          </p:sp>
          <p:sp>
            <p:nvSpPr>
              <p:cNvPr id="272" name="Line 72"/>
              <p:cNvSpPr>
                <a:spLocks noChangeShapeType="1"/>
              </p:cNvSpPr>
              <p:nvPr/>
            </p:nvSpPr>
            <p:spPr bwMode="auto">
              <a:xfrm flipV="1">
                <a:off x="4032250" y="2424113"/>
                <a:ext cx="158750" cy="168275"/>
              </a:xfrm>
              <a:prstGeom prst="line">
                <a:avLst/>
              </a:prstGeom>
              <a:noFill/>
              <a:ln w="9525">
                <a:solidFill>
                  <a:srgbClr val="000000"/>
                </a:solidFill>
                <a:prstDash val="dash"/>
                <a:round/>
                <a:headEnd/>
                <a:tailEnd/>
              </a:ln>
            </p:spPr>
            <p:txBody>
              <a:bodyPr/>
              <a:lstStyle/>
              <a:p>
                <a:endParaRPr lang="zh-CN" altLang="en-US"/>
              </a:p>
            </p:txBody>
          </p:sp>
          <p:sp>
            <p:nvSpPr>
              <p:cNvPr id="273" name="Line 73"/>
              <p:cNvSpPr>
                <a:spLocks noChangeShapeType="1"/>
              </p:cNvSpPr>
              <p:nvPr/>
            </p:nvSpPr>
            <p:spPr bwMode="auto">
              <a:xfrm flipV="1">
                <a:off x="4032250" y="2084388"/>
                <a:ext cx="317500" cy="339725"/>
              </a:xfrm>
              <a:prstGeom prst="line">
                <a:avLst/>
              </a:prstGeom>
              <a:noFill/>
              <a:ln w="9525">
                <a:solidFill>
                  <a:srgbClr val="000000"/>
                </a:solidFill>
                <a:prstDash val="dash"/>
                <a:round/>
                <a:headEnd/>
                <a:tailEnd/>
              </a:ln>
            </p:spPr>
            <p:txBody>
              <a:bodyPr/>
              <a:lstStyle/>
              <a:p>
                <a:endParaRPr lang="zh-CN" altLang="en-US"/>
              </a:p>
            </p:txBody>
          </p:sp>
          <p:sp>
            <p:nvSpPr>
              <p:cNvPr id="274" name="Line 74"/>
              <p:cNvSpPr>
                <a:spLocks noChangeShapeType="1"/>
              </p:cNvSpPr>
              <p:nvPr/>
            </p:nvSpPr>
            <p:spPr bwMode="auto">
              <a:xfrm flipV="1">
                <a:off x="4032250" y="2084388"/>
                <a:ext cx="158750" cy="169862"/>
              </a:xfrm>
              <a:prstGeom prst="line">
                <a:avLst/>
              </a:prstGeom>
              <a:noFill/>
              <a:ln w="9525">
                <a:solidFill>
                  <a:srgbClr val="000000"/>
                </a:solidFill>
                <a:prstDash val="dash"/>
                <a:round/>
                <a:headEnd/>
                <a:tailEnd/>
              </a:ln>
            </p:spPr>
            <p:txBody>
              <a:bodyPr/>
              <a:lstStyle/>
              <a:p>
                <a:endParaRPr lang="zh-CN" altLang="en-US"/>
              </a:p>
            </p:txBody>
          </p:sp>
          <p:sp>
            <p:nvSpPr>
              <p:cNvPr id="275" name="Line 75"/>
              <p:cNvSpPr>
                <a:spLocks noChangeShapeType="1"/>
              </p:cNvSpPr>
              <p:nvPr/>
            </p:nvSpPr>
            <p:spPr bwMode="auto">
              <a:xfrm flipV="1">
                <a:off x="4270375" y="2084388"/>
                <a:ext cx="236538" cy="254000"/>
              </a:xfrm>
              <a:prstGeom prst="line">
                <a:avLst/>
              </a:prstGeom>
              <a:noFill/>
              <a:ln w="9525">
                <a:solidFill>
                  <a:srgbClr val="000000"/>
                </a:solidFill>
                <a:prstDash val="dash"/>
                <a:round/>
                <a:headEnd/>
                <a:tailEnd/>
              </a:ln>
            </p:spPr>
            <p:txBody>
              <a:bodyPr/>
              <a:lstStyle/>
              <a:p>
                <a:endParaRPr lang="zh-CN" altLang="en-US"/>
              </a:p>
            </p:txBody>
          </p:sp>
          <p:sp>
            <p:nvSpPr>
              <p:cNvPr id="276" name="Line 76"/>
              <p:cNvSpPr>
                <a:spLocks noChangeShapeType="1"/>
              </p:cNvSpPr>
              <p:nvPr/>
            </p:nvSpPr>
            <p:spPr bwMode="auto">
              <a:xfrm flipV="1">
                <a:off x="4427538" y="2084388"/>
                <a:ext cx="238125" cy="254000"/>
              </a:xfrm>
              <a:prstGeom prst="line">
                <a:avLst/>
              </a:prstGeom>
              <a:noFill/>
              <a:ln w="9525">
                <a:solidFill>
                  <a:srgbClr val="000000"/>
                </a:solidFill>
                <a:prstDash val="dash"/>
                <a:round/>
                <a:headEnd/>
                <a:tailEnd/>
              </a:ln>
            </p:spPr>
            <p:txBody>
              <a:bodyPr/>
              <a:lstStyle/>
              <a:p>
                <a:endParaRPr lang="zh-CN" altLang="en-US"/>
              </a:p>
            </p:txBody>
          </p:sp>
          <p:sp>
            <p:nvSpPr>
              <p:cNvPr id="277" name="Line 77"/>
              <p:cNvSpPr>
                <a:spLocks noChangeShapeType="1"/>
              </p:cNvSpPr>
              <p:nvPr/>
            </p:nvSpPr>
            <p:spPr bwMode="auto">
              <a:xfrm flipH="1">
                <a:off x="4586288" y="2084388"/>
                <a:ext cx="238125" cy="255587"/>
              </a:xfrm>
              <a:prstGeom prst="line">
                <a:avLst/>
              </a:prstGeom>
              <a:noFill/>
              <a:ln w="9525">
                <a:solidFill>
                  <a:srgbClr val="000000"/>
                </a:solidFill>
                <a:prstDash val="dash"/>
                <a:round/>
                <a:headEnd/>
                <a:tailEnd/>
              </a:ln>
            </p:spPr>
            <p:txBody>
              <a:bodyPr/>
              <a:lstStyle/>
              <a:p>
                <a:endParaRPr lang="zh-CN" altLang="en-US"/>
              </a:p>
            </p:txBody>
          </p:sp>
          <p:sp>
            <p:nvSpPr>
              <p:cNvPr id="278" name="Line 79"/>
              <p:cNvSpPr>
                <a:spLocks noChangeShapeType="1"/>
              </p:cNvSpPr>
              <p:nvPr/>
            </p:nvSpPr>
            <p:spPr bwMode="auto">
              <a:xfrm flipV="1">
                <a:off x="4502986" y="4203699"/>
                <a:ext cx="3927" cy="1219661"/>
              </a:xfrm>
              <a:prstGeom prst="line">
                <a:avLst/>
              </a:prstGeom>
              <a:noFill/>
              <a:ln w="38100">
                <a:solidFill>
                  <a:srgbClr val="FF0000"/>
                </a:solidFill>
                <a:round/>
                <a:headEnd/>
                <a:tailEnd type="triangle" w="med" len="med"/>
              </a:ln>
            </p:spPr>
            <p:txBody>
              <a:bodyPr/>
              <a:lstStyle/>
              <a:p>
                <a:endParaRPr lang="zh-CN" altLang="en-US"/>
              </a:p>
            </p:txBody>
          </p:sp>
          <p:sp>
            <p:nvSpPr>
              <p:cNvPr id="279" name="Rectangle 80"/>
              <p:cNvSpPr>
                <a:spLocks noChangeArrowheads="1"/>
              </p:cNvSpPr>
              <p:nvPr/>
            </p:nvSpPr>
            <p:spPr bwMode="auto">
              <a:xfrm>
                <a:off x="4270375" y="2424113"/>
                <a:ext cx="474663" cy="254000"/>
              </a:xfrm>
              <a:prstGeom prst="rect">
                <a:avLst/>
              </a:prstGeom>
              <a:solidFill>
                <a:srgbClr val="CCCCFF"/>
              </a:solidFill>
              <a:ln w="9525">
                <a:solidFill>
                  <a:srgbClr val="000000"/>
                </a:solidFill>
                <a:miter lim="800000"/>
                <a:headEnd/>
                <a:tailEnd/>
              </a:ln>
            </p:spPr>
            <p:txBody>
              <a:bodyPr wrap="none" anchor="ctr"/>
              <a:lstStyle/>
              <a:p>
                <a:pPr eaLnBrk="1" hangingPunct="1"/>
                <a:endParaRPr lang="zh-CN" altLang="zh-CN" sz="1800">
                  <a:latin typeface="Calibri" pitchFamily="34" charset="0"/>
                </a:endParaRPr>
              </a:p>
            </p:txBody>
          </p:sp>
          <p:sp>
            <p:nvSpPr>
              <p:cNvPr id="280" name="Line 81"/>
              <p:cNvSpPr>
                <a:spLocks noChangeShapeType="1"/>
              </p:cNvSpPr>
              <p:nvPr/>
            </p:nvSpPr>
            <p:spPr bwMode="auto">
              <a:xfrm>
                <a:off x="4506913" y="2592388"/>
                <a:ext cx="0" cy="847725"/>
              </a:xfrm>
              <a:prstGeom prst="line">
                <a:avLst/>
              </a:prstGeom>
              <a:noFill/>
              <a:ln w="38100">
                <a:solidFill>
                  <a:srgbClr val="CCCCFF"/>
                </a:solidFill>
                <a:round/>
                <a:headEnd/>
                <a:tailEnd/>
              </a:ln>
            </p:spPr>
            <p:txBody>
              <a:bodyPr/>
              <a:lstStyle/>
              <a:p>
                <a:endParaRPr lang="zh-CN" altLang="en-US"/>
              </a:p>
            </p:txBody>
          </p:sp>
          <p:sp>
            <p:nvSpPr>
              <p:cNvPr id="281" name="Line 83"/>
              <p:cNvSpPr>
                <a:spLocks noChangeShapeType="1"/>
              </p:cNvSpPr>
              <p:nvPr/>
            </p:nvSpPr>
            <p:spPr bwMode="auto">
              <a:xfrm flipH="1">
                <a:off x="4191000" y="2763838"/>
                <a:ext cx="236538" cy="0"/>
              </a:xfrm>
              <a:prstGeom prst="line">
                <a:avLst/>
              </a:prstGeom>
              <a:noFill/>
              <a:ln w="9525">
                <a:solidFill>
                  <a:schemeClr val="tx1"/>
                </a:solidFill>
                <a:round/>
                <a:headEnd/>
                <a:tailEnd/>
              </a:ln>
            </p:spPr>
            <p:txBody>
              <a:bodyPr/>
              <a:lstStyle/>
              <a:p>
                <a:endParaRPr lang="zh-CN" altLang="en-US"/>
              </a:p>
            </p:txBody>
          </p:sp>
          <p:sp>
            <p:nvSpPr>
              <p:cNvPr id="282" name="Line 84"/>
              <p:cNvSpPr>
                <a:spLocks noChangeShapeType="1"/>
              </p:cNvSpPr>
              <p:nvPr/>
            </p:nvSpPr>
            <p:spPr bwMode="auto">
              <a:xfrm flipV="1">
                <a:off x="4191000" y="2339975"/>
                <a:ext cx="0" cy="423863"/>
              </a:xfrm>
              <a:prstGeom prst="line">
                <a:avLst/>
              </a:prstGeom>
              <a:noFill/>
              <a:ln w="9525">
                <a:solidFill>
                  <a:schemeClr val="tx1"/>
                </a:solidFill>
                <a:round/>
                <a:headEnd/>
                <a:tailEnd/>
              </a:ln>
            </p:spPr>
            <p:txBody>
              <a:bodyPr/>
              <a:lstStyle/>
              <a:p>
                <a:endParaRPr lang="zh-CN" altLang="en-US"/>
              </a:p>
            </p:txBody>
          </p:sp>
          <p:sp>
            <p:nvSpPr>
              <p:cNvPr id="283" name="Line 85"/>
              <p:cNvSpPr>
                <a:spLocks noChangeShapeType="1"/>
              </p:cNvSpPr>
              <p:nvPr/>
            </p:nvSpPr>
            <p:spPr bwMode="auto">
              <a:xfrm>
                <a:off x="4191000" y="2339975"/>
                <a:ext cx="633413" cy="0"/>
              </a:xfrm>
              <a:prstGeom prst="line">
                <a:avLst/>
              </a:prstGeom>
              <a:noFill/>
              <a:ln w="9525">
                <a:solidFill>
                  <a:schemeClr val="tx1"/>
                </a:solidFill>
                <a:round/>
                <a:headEnd/>
                <a:tailEnd/>
              </a:ln>
            </p:spPr>
            <p:txBody>
              <a:bodyPr/>
              <a:lstStyle/>
              <a:p>
                <a:endParaRPr lang="zh-CN" altLang="en-US"/>
              </a:p>
            </p:txBody>
          </p:sp>
          <p:sp>
            <p:nvSpPr>
              <p:cNvPr id="284" name="Line 86"/>
              <p:cNvSpPr>
                <a:spLocks noChangeShapeType="1"/>
              </p:cNvSpPr>
              <p:nvPr/>
            </p:nvSpPr>
            <p:spPr bwMode="auto">
              <a:xfrm>
                <a:off x="4824413" y="2339975"/>
                <a:ext cx="0" cy="423863"/>
              </a:xfrm>
              <a:prstGeom prst="line">
                <a:avLst/>
              </a:prstGeom>
              <a:noFill/>
              <a:ln w="9525">
                <a:solidFill>
                  <a:schemeClr val="tx1"/>
                </a:solidFill>
                <a:round/>
                <a:headEnd/>
                <a:tailEnd/>
              </a:ln>
            </p:spPr>
            <p:txBody>
              <a:bodyPr/>
              <a:lstStyle/>
              <a:p>
                <a:endParaRPr lang="zh-CN" altLang="en-US"/>
              </a:p>
            </p:txBody>
          </p:sp>
          <p:sp>
            <p:nvSpPr>
              <p:cNvPr id="285" name="Line 87"/>
              <p:cNvSpPr>
                <a:spLocks noChangeShapeType="1"/>
              </p:cNvSpPr>
              <p:nvPr/>
            </p:nvSpPr>
            <p:spPr bwMode="auto">
              <a:xfrm flipV="1">
                <a:off x="4586288" y="2763838"/>
                <a:ext cx="0" cy="677862"/>
              </a:xfrm>
              <a:prstGeom prst="line">
                <a:avLst/>
              </a:prstGeom>
              <a:noFill/>
              <a:ln w="9525">
                <a:solidFill>
                  <a:schemeClr val="tx1"/>
                </a:solidFill>
                <a:round/>
                <a:headEnd/>
                <a:tailEnd/>
              </a:ln>
            </p:spPr>
            <p:txBody>
              <a:bodyPr/>
              <a:lstStyle/>
              <a:p>
                <a:endParaRPr lang="zh-CN" altLang="en-US"/>
              </a:p>
            </p:txBody>
          </p:sp>
          <p:sp>
            <p:nvSpPr>
              <p:cNvPr id="286" name="Line 88"/>
              <p:cNvSpPr>
                <a:spLocks noChangeShapeType="1"/>
              </p:cNvSpPr>
              <p:nvPr/>
            </p:nvSpPr>
            <p:spPr bwMode="auto">
              <a:xfrm>
                <a:off x="4586288" y="2763838"/>
                <a:ext cx="238125" cy="0"/>
              </a:xfrm>
              <a:prstGeom prst="line">
                <a:avLst/>
              </a:prstGeom>
              <a:noFill/>
              <a:ln w="9525">
                <a:solidFill>
                  <a:schemeClr val="tx1"/>
                </a:solidFill>
                <a:round/>
                <a:headEnd/>
                <a:tailEnd/>
              </a:ln>
            </p:spPr>
            <p:txBody>
              <a:bodyPr/>
              <a:lstStyle/>
              <a:p>
                <a:endParaRPr lang="zh-CN" altLang="en-US"/>
              </a:p>
            </p:txBody>
          </p:sp>
          <p:sp>
            <p:nvSpPr>
              <p:cNvPr id="287" name="Text Box 89"/>
              <p:cNvSpPr txBox="1">
                <a:spLocks noChangeArrowheads="1"/>
              </p:cNvSpPr>
              <p:nvPr/>
            </p:nvSpPr>
            <p:spPr bwMode="auto">
              <a:xfrm>
                <a:off x="6554344" y="1211608"/>
                <a:ext cx="1980290" cy="305799"/>
              </a:xfrm>
              <a:prstGeom prst="rect">
                <a:avLst/>
              </a:prstGeom>
              <a:noFill/>
              <a:ln w="9525">
                <a:noFill/>
                <a:miter lim="800000"/>
                <a:headEnd/>
                <a:tailEnd/>
              </a:ln>
            </p:spPr>
            <p:txBody>
              <a:bodyPr wrap="square">
                <a:spAutoFit/>
              </a:bodyPr>
              <a:lstStyle/>
              <a:p>
                <a:r>
                  <a:rPr lang="zh-CN" altLang="en-US" b="1" dirty="0">
                    <a:solidFill>
                      <a:srgbClr val="FF0000"/>
                    </a:solidFill>
                    <a:latin typeface="Calibri" pitchFamily="34" charset="0"/>
                  </a:rPr>
                  <a:t>背散射非弹性谱仪</a:t>
                </a:r>
              </a:p>
            </p:txBody>
          </p:sp>
          <p:sp>
            <p:nvSpPr>
              <p:cNvPr id="288" name="Text Box 102"/>
              <p:cNvSpPr txBox="1">
                <a:spLocks noChangeArrowheads="1"/>
              </p:cNvSpPr>
              <p:nvPr/>
            </p:nvSpPr>
            <p:spPr bwMode="auto">
              <a:xfrm>
                <a:off x="1338529" y="5725595"/>
                <a:ext cx="2369872" cy="229349"/>
              </a:xfrm>
              <a:prstGeom prst="rect">
                <a:avLst/>
              </a:prstGeom>
              <a:noFill/>
              <a:ln w="9525">
                <a:noFill/>
                <a:miter lim="800000"/>
                <a:headEnd/>
                <a:tailEnd/>
              </a:ln>
            </p:spPr>
            <p:txBody>
              <a:bodyPr wrap="square">
                <a:spAutoFit/>
              </a:bodyPr>
              <a:lstStyle/>
              <a:p>
                <a:pPr algn="just"/>
                <a:r>
                  <a:rPr lang="zh-CN" altLang="en-US" sz="1200" b="1" dirty="0">
                    <a:solidFill>
                      <a:srgbClr val="3333CC"/>
                    </a:solidFill>
                    <a:latin typeface="Times New Roman" pitchFamily="18" charset="0"/>
                    <a:cs typeface="Times New Roman" pitchFamily="18" charset="0"/>
                  </a:rPr>
                  <a:t>窄化退耦合液氢慢化器 </a:t>
                </a:r>
                <a:r>
                  <a:rPr lang="en-US" altLang="zh-CN" sz="1200" b="1" dirty="0">
                    <a:solidFill>
                      <a:srgbClr val="3333CC"/>
                    </a:solidFill>
                    <a:latin typeface="Times New Roman" pitchFamily="18" charset="0"/>
                    <a:cs typeface="Times New Roman" pitchFamily="18" charset="0"/>
                  </a:rPr>
                  <a:t>(20K</a:t>
                </a:r>
                <a:r>
                  <a:rPr lang="zh-CN" altLang="en-US" sz="1200" b="1" dirty="0">
                    <a:solidFill>
                      <a:srgbClr val="3333CC"/>
                    </a:solidFill>
                    <a:latin typeface="Times New Roman" pitchFamily="18" charset="0"/>
                    <a:cs typeface="Times New Roman" pitchFamily="18" charset="0"/>
                  </a:rPr>
                  <a:t>）</a:t>
                </a:r>
              </a:p>
            </p:txBody>
          </p:sp>
          <p:sp>
            <p:nvSpPr>
              <p:cNvPr id="289" name="Line 12"/>
              <p:cNvSpPr>
                <a:spLocks noChangeShapeType="1"/>
              </p:cNvSpPr>
              <p:nvPr/>
            </p:nvSpPr>
            <p:spPr bwMode="auto">
              <a:xfrm>
                <a:off x="3286125" y="3286125"/>
                <a:ext cx="2714625" cy="714375"/>
              </a:xfrm>
              <a:prstGeom prst="line">
                <a:avLst/>
              </a:prstGeom>
              <a:noFill/>
              <a:ln w="31750">
                <a:solidFill>
                  <a:srgbClr val="00CC99"/>
                </a:solidFill>
                <a:round/>
                <a:headEnd/>
                <a:tailEnd/>
              </a:ln>
            </p:spPr>
            <p:txBody>
              <a:bodyPr/>
              <a:lstStyle/>
              <a:p>
                <a:endParaRPr lang="zh-CN" altLang="en-US"/>
              </a:p>
            </p:txBody>
          </p:sp>
          <p:sp>
            <p:nvSpPr>
              <p:cNvPr id="290" name="Text Box 20"/>
              <p:cNvSpPr txBox="1">
                <a:spLocks noChangeArrowheads="1"/>
              </p:cNvSpPr>
              <p:nvPr/>
            </p:nvSpPr>
            <p:spPr bwMode="auto">
              <a:xfrm>
                <a:off x="5929998" y="3873214"/>
                <a:ext cx="2680432" cy="305799"/>
              </a:xfrm>
              <a:prstGeom prst="rect">
                <a:avLst/>
              </a:prstGeom>
              <a:noFill/>
              <a:ln w="9525">
                <a:noFill/>
                <a:miter lim="800000"/>
                <a:headEnd/>
                <a:tailEnd/>
              </a:ln>
            </p:spPr>
            <p:txBody>
              <a:bodyPr wrap="square">
                <a:spAutoFit/>
              </a:bodyPr>
              <a:lstStyle/>
              <a:p>
                <a:pPr algn="r"/>
                <a:r>
                  <a:rPr lang="zh-CN" altLang="en-US" b="1" dirty="0">
                    <a:solidFill>
                      <a:srgbClr val="FF0000"/>
                    </a:solidFill>
                    <a:latin typeface="+mn-ea"/>
                    <a:cs typeface="Times New Roman" pitchFamily="18" charset="0"/>
                  </a:rPr>
                  <a:t>液体反射仪</a:t>
                </a:r>
              </a:p>
            </p:txBody>
          </p:sp>
          <p:sp>
            <p:nvSpPr>
              <p:cNvPr id="292" name="Line 14"/>
              <p:cNvSpPr>
                <a:spLocks noChangeShapeType="1"/>
              </p:cNvSpPr>
              <p:nvPr/>
            </p:nvSpPr>
            <p:spPr bwMode="auto">
              <a:xfrm>
                <a:off x="3708400" y="2565400"/>
                <a:ext cx="792163" cy="1006475"/>
              </a:xfrm>
              <a:prstGeom prst="line">
                <a:avLst/>
              </a:prstGeom>
              <a:noFill/>
              <a:ln w="31750">
                <a:solidFill>
                  <a:srgbClr val="FF0066"/>
                </a:solidFill>
                <a:round/>
                <a:headEnd/>
                <a:tailEnd/>
              </a:ln>
            </p:spPr>
            <p:txBody>
              <a:bodyPr/>
              <a:lstStyle/>
              <a:p>
                <a:endParaRPr lang="zh-CN" altLang="en-US"/>
              </a:p>
            </p:txBody>
          </p:sp>
        </p:grpSp>
        <p:sp>
          <p:nvSpPr>
            <p:cNvPr id="205" name="Text Box 29"/>
            <p:cNvSpPr txBox="1">
              <a:spLocks noChangeArrowheads="1"/>
            </p:cNvSpPr>
            <p:nvPr/>
          </p:nvSpPr>
          <p:spPr bwMode="auto">
            <a:xfrm>
              <a:off x="7123862" y="1208859"/>
              <a:ext cx="2065148" cy="369332"/>
            </a:xfrm>
            <a:prstGeom prst="rect">
              <a:avLst/>
            </a:prstGeom>
            <a:noFill/>
            <a:ln w="9525">
              <a:noFill/>
              <a:miter lim="800000"/>
              <a:headEnd/>
              <a:tailEnd/>
            </a:ln>
          </p:spPr>
          <p:txBody>
            <a:bodyPr>
              <a:spAutoFit/>
            </a:bodyPr>
            <a:lstStyle/>
            <a:p>
              <a:r>
                <a:rPr lang="zh-CN" altLang="en-US" b="1" dirty="0">
                  <a:solidFill>
                    <a:srgbClr val="3333FF"/>
                  </a:solidFill>
                  <a:latin typeface="Calibri" pitchFamily="34" charset="0"/>
                </a:rPr>
                <a:t>预留</a:t>
              </a:r>
            </a:p>
          </p:txBody>
        </p:sp>
      </p:grpSp>
      <p:sp>
        <p:nvSpPr>
          <p:cNvPr id="293" name="矩形 292"/>
          <p:cNvSpPr/>
          <p:nvPr/>
        </p:nvSpPr>
        <p:spPr>
          <a:xfrm>
            <a:off x="49782" y="849486"/>
            <a:ext cx="5386314" cy="369332"/>
          </a:xfrm>
          <a:prstGeom prst="rect">
            <a:avLst/>
          </a:prstGeom>
          <a:solidFill>
            <a:schemeClr val="bg1">
              <a:lumMod val="85000"/>
            </a:schemeClr>
          </a:solidFill>
        </p:spPr>
        <p:txBody>
          <a:bodyPr wrap="square">
            <a:spAutoFit/>
          </a:bodyPr>
          <a:lstStyle/>
          <a:p>
            <a:r>
              <a:rPr lang="zh-CN" altLang="en-US" b="1" dirty="0">
                <a:latin typeface="黑体" pitchFamily="49" charset="-122"/>
                <a:ea typeface="黑体" pitchFamily="49" charset="-122"/>
              </a:rPr>
              <a:t>一期</a:t>
            </a:r>
            <a:r>
              <a:rPr lang="zh-CN" altLang="en-US" sz="1800" b="1" dirty="0">
                <a:latin typeface="黑体" pitchFamily="49" charset="-122"/>
                <a:ea typeface="黑体" pitchFamily="49" charset="-122"/>
              </a:rPr>
              <a:t>建设</a:t>
            </a:r>
            <a:r>
              <a:rPr lang="en-US" altLang="zh-CN" sz="1800" b="1" dirty="0">
                <a:latin typeface="黑体" pitchFamily="49" charset="-122"/>
                <a:ea typeface="黑体" pitchFamily="49" charset="-122"/>
              </a:rPr>
              <a:t>3</a:t>
            </a:r>
            <a:r>
              <a:rPr lang="zh-CN" altLang="en-US" sz="1800" b="1" dirty="0">
                <a:latin typeface="黑体" pitchFamily="49" charset="-122"/>
                <a:ea typeface="黑体" pitchFamily="49" charset="-122"/>
              </a:rPr>
              <a:t>台谱仪，</a:t>
            </a:r>
            <a:r>
              <a:rPr lang="zh-CN" altLang="en-US" b="1" dirty="0">
                <a:solidFill>
                  <a:srgbClr val="0432FF"/>
                </a:solidFill>
                <a:latin typeface="黑体" pitchFamily="49" charset="-122"/>
                <a:ea typeface="黑体" pitchFamily="49" charset="-122"/>
              </a:rPr>
              <a:t>申请“十四五”建设</a:t>
            </a:r>
            <a:r>
              <a:rPr lang="en-US" altLang="zh-CN" b="1" dirty="0">
                <a:solidFill>
                  <a:srgbClr val="0432FF"/>
                </a:solidFill>
                <a:latin typeface="黑体" pitchFamily="49" charset="-122"/>
                <a:ea typeface="黑体" pitchFamily="49" charset="-122"/>
              </a:rPr>
              <a:t>11</a:t>
            </a:r>
            <a:r>
              <a:rPr lang="zh-CN" altLang="en-US" b="1" dirty="0">
                <a:solidFill>
                  <a:srgbClr val="0432FF"/>
                </a:solidFill>
                <a:latin typeface="黑体" pitchFamily="49" charset="-122"/>
                <a:ea typeface="黑体" pitchFamily="49" charset="-122"/>
              </a:rPr>
              <a:t>台</a:t>
            </a:r>
            <a:r>
              <a:rPr lang="zh-CN" altLang="en-US" b="1" dirty="0" smtClean="0">
                <a:solidFill>
                  <a:srgbClr val="0432FF"/>
                </a:solidFill>
                <a:latin typeface="黑体" pitchFamily="49" charset="-122"/>
                <a:ea typeface="黑体" pitchFamily="49" charset="-122"/>
              </a:rPr>
              <a:t>谱仪</a:t>
            </a:r>
            <a:endParaRPr lang="zh-CN" altLang="en-US" sz="1800" b="1" dirty="0">
              <a:solidFill>
                <a:srgbClr val="FB15D5"/>
              </a:solidFill>
              <a:latin typeface="黑体" pitchFamily="49" charset="-122"/>
              <a:ea typeface="黑体" pitchFamily="49" charset="-122"/>
            </a:endParaRPr>
          </a:p>
        </p:txBody>
      </p:sp>
      <p:sp>
        <p:nvSpPr>
          <p:cNvPr id="98" name="Line 9">
            <a:extLst>
              <a:ext uri="{FF2B5EF4-FFF2-40B4-BE49-F238E27FC236}">
                <a16:creationId xmlns:a16="http://schemas.microsoft.com/office/drawing/2014/main" xmlns="" id="{BE8951C1-20C5-9645-AAEA-558E155A30D1}"/>
              </a:ext>
            </a:extLst>
          </p:cNvPr>
          <p:cNvSpPr>
            <a:spLocks noChangeShapeType="1"/>
          </p:cNvSpPr>
          <p:nvPr/>
        </p:nvSpPr>
        <p:spPr bwMode="auto">
          <a:xfrm flipV="1">
            <a:off x="4782857" y="2492523"/>
            <a:ext cx="2268197" cy="1246291"/>
          </a:xfrm>
          <a:prstGeom prst="line">
            <a:avLst/>
          </a:prstGeom>
          <a:noFill/>
          <a:ln w="31750">
            <a:solidFill>
              <a:srgbClr val="3333CC"/>
            </a:solidFill>
            <a:prstDash val="dash"/>
            <a:round/>
            <a:headEnd/>
            <a:tailEnd/>
          </a:ln>
        </p:spPr>
        <p:txBody>
          <a:bodyPr/>
          <a:lstStyle/>
          <a:p>
            <a:endParaRPr lang="zh-CN" altLang="en-US"/>
          </a:p>
        </p:txBody>
      </p:sp>
      <p:sp>
        <p:nvSpPr>
          <p:cNvPr id="99" name="Text Box 30">
            <a:extLst>
              <a:ext uri="{FF2B5EF4-FFF2-40B4-BE49-F238E27FC236}">
                <a16:creationId xmlns:a16="http://schemas.microsoft.com/office/drawing/2014/main" xmlns="" id="{CB2F4D0C-D654-9645-B421-7D6DB9FAD6B3}"/>
              </a:ext>
            </a:extLst>
          </p:cNvPr>
          <p:cNvSpPr txBox="1">
            <a:spLocks noChangeArrowheads="1"/>
          </p:cNvSpPr>
          <p:nvPr/>
        </p:nvSpPr>
        <p:spPr bwMode="auto">
          <a:xfrm>
            <a:off x="7141248" y="2396953"/>
            <a:ext cx="1902629" cy="369332"/>
          </a:xfrm>
          <a:prstGeom prst="rect">
            <a:avLst/>
          </a:prstGeom>
          <a:noFill/>
          <a:ln w="9525">
            <a:noFill/>
            <a:miter lim="800000"/>
            <a:headEnd/>
            <a:tailEnd/>
          </a:ln>
        </p:spPr>
        <p:txBody>
          <a:bodyPr>
            <a:spAutoFit/>
          </a:bodyPr>
          <a:lstStyle/>
          <a:p>
            <a:r>
              <a:rPr lang="en-US" altLang="zh-CN" b="1" dirty="0">
                <a:solidFill>
                  <a:srgbClr val="FF0000"/>
                </a:solidFill>
                <a:latin typeface="Calibri" pitchFamily="34" charset="0"/>
              </a:rPr>
              <a:t>8A</a:t>
            </a:r>
            <a:r>
              <a:rPr lang="zh-CN" altLang="en-US" b="1" dirty="0">
                <a:solidFill>
                  <a:srgbClr val="FF0000"/>
                </a:solidFill>
                <a:latin typeface="Calibri" pitchFamily="34" charset="0"/>
              </a:rPr>
              <a:t> 预留 </a:t>
            </a:r>
          </a:p>
        </p:txBody>
      </p:sp>
      <p:sp>
        <p:nvSpPr>
          <p:cNvPr id="100" name="Line 9">
            <a:extLst>
              <a:ext uri="{FF2B5EF4-FFF2-40B4-BE49-F238E27FC236}">
                <a16:creationId xmlns:a16="http://schemas.microsoft.com/office/drawing/2014/main" xmlns="" id="{E9C18DAC-7302-884D-A51B-BFC098ED47C6}"/>
              </a:ext>
            </a:extLst>
          </p:cNvPr>
          <p:cNvSpPr>
            <a:spLocks noChangeShapeType="1"/>
          </p:cNvSpPr>
          <p:nvPr/>
        </p:nvSpPr>
        <p:spPr bwMode="auto">
          <a:xfrm flipV="1">
            <a:off x="4828354" y="1070771"/>
            <a:ext cx="1489410" cy="2545323"/>
          </a:xfrm>
          <a:prstGeom prst="line">
            <a:avLst/>
          </a:prstGeom>
          <a:noFill/>
          <a:ln w="31750">
            <a:solidFill>
              <a:srgbClr val="3333CC"/>
            </a:solidFill>
            <a:prstDash val="dash"/>
            <a:round/>
            <a:headEnd/>
            <a:tailEnd/>
          </a:ln>
        </p:spPr>
        <p:txBody>
          <a:bodyPr/>
          <a:lstStyle/>
          <a:p>
            <a:endParaRPr lang="zh-CN" altLang="en-US"/>
          </a:p>
        </p:txBody>
      </p:sp>
      <p:sp>
        <p:nvSpPr>
          <p:cNvPr id="104" name="Text Box 30">
            <a:extLst>
              <a:ext uri="{FF2B5EF4-FFF2-40B4-BE49-F238E27FC236}">
                <a16:creationId xmlns:a16="http://schemas.microsoft.com/office/drawing/2014/main" xmlns="" id="{B8378AF5-E924-614E-8936-8EB48D185624}"/>
              </a:ext>
            </a:extLst>
          </p:cNvPr>
          <p:cNvSpPr txBox="1">
            <a:spLocks noChangeArrowheads="1"/>
          </p:cNvSpPr>
          <p:nvPr/>
        </p:nvSpPr>
        <p:spPr bwMode="auto">
          <a:xfrm>
            <a:off x="5558480" y="727638"/>
            <a:ext cx="1107163" cy="369332"/>
          </a:xfrm>
          <a:prstGeom prst="rect">
            <a:avLst/>
          </a:prstGeom>
          <a:noFill/>
          <a:ln w="9525">
            <a:noFill/>
            <a:miter lim="800000"/>
            <a:headEnd/>
            <a:tailEnd/>
          </a:ln>
        </p:spPr>
        <p:txBody>
          <a:bodyPr wrap="square">
            <a:spAutoFit/>
          </a:bodyPr>
          <a:lstStyle/>
          <a:p>
            <a:r>
              <a:rPr lang="en-US" altLang="zh-CN" b="1" dirty="0">
                <a:solidFill>
                  <a:srgbClr val="FF0000"/>
                </a:solidFill>
                <a:latin typeface="Calibri" pitchFamily="34" charset="0"/>
              </a:rPr>
              <a:t>10B</a:t>
            </a:r>
            <a:r>
              <a:rPr lang="zh-CN" altLang="en-US" b="1" dirty="0">
                <a:solidFill>
                  <a:srgbClr val="FF0000"/>
                </a:solidFill>
                <a:latin typeface="Calibri" pitchFamily="34" charset="0"/>
              </a:rPr>
              <a:t> 预留 </a:t>
            </a:r>
          </a:p>
        </p:txBody>
      </p:sp>
      <p:sp>
        <p:nvSpPr>
          <p:cNvPr id="105" name="Text Box 30">
            <a:extLst>
              <a:ext uri="{FF2B5EF4-FFF2-40B4-BE49-F238E27FC236}">
                <a16:creationId xmlns:a16="http://schemas.microsoft.com/office/drawing/2014/main" xmlns="" id="{B6EAE019-7434-C84E-9FB3-5E50A5BC73B0}"/>
              </a:ext>
            </a:extLst>
          </p:cNvPr>
          <p:cNvSpPr txBox="1">
            <a:spLocks noChangeArrowheads="1"/>
          </p:cNvSpPr>
          <p:nvPr/>
        </p:nvSpPr>
        <p:spPr bwMode="auto">
          <a:xfrm>
            <a:off x="7140212" y="2847876"/>
            <a:ext cx="1902629" cy="369332"/>
          </a:xfrm>
          <a:prstGeom prst="rect">
            <a:avLst/>
          </a:prstGeom>
          <a:noFill/>
          <a:ln w="9525">
            <a:noFill/>
            <a:miter lim="800000"/>
            <a:headEnd/>
            <a:tailEnd/>
          </a:ln>
        </p:spPr>
        <p:txBody>
          <a:bodyPr>
            <a:spAutoFit/>
          </a:bodyPr>
          <a:lstStyle/>
          <a:p>
            <a:r>
              <a:rPr lang="en-US" altLang="zh-CN" b="1" dirty="0">
                <a:solidFill>
                  <a:srgbClr val="FF0000"/>
                </a:solidFill>
                <a:latin typeface="+mj-ea"/>
                <a:ea typeface="+mj-ea"/>
                <a:cs typeface="Times New Roman" pitchFamily="18" charset="0"/>
              </a:rPr>
              <a:t>7</a:t>
            </a:r>
            <a:r>
              <a:rPr lang="zh-CN" altLang="en-US" b="1" dirty="0">
                <a:solidFill>
                  <a:srgbClr val="FF0000"/>
                </a:solidFill>
                <a:latin typeface="+mj-ea"/>
                <a:ea typeface="+mj-ea"/>
                <a:cs typeface="Times New Roman" pitchFamily="18" charset="0"/>
              </a:rPr>
              <a:t> 预留 </a:t>
            </a:r>
          </a:p>
        </p:txBody>
      </p:sp>
      <p:sp>
        <p:nvSpPr>
          <p:cNvPr id="106" name="Line 8">
            <a:extLst>
              <a:ext uri="{FF2B5EF4-FFF2-40B4-BE49-F238E27FC236}">
                <a16:creationId xmlns:a16="http://schemas.microsoft.com/office/drawing/2014/main" xmlns="" id="{26106922-3D74-4846-8DA4-97D6D8752CA1}"/>
              </a:ext>
            </a:extLst>
          </p:cNvPr>
          <p:cNvSpPr>
            <a:spLocks noChangeShapeType="1"/>
          </p:cNvSpPr>
          <p:nvPr/>
        </p:nvSpPr>
        <p:spPr bwMode="auto">
          <a:xfrm>
            <a:off x="3061098" y="3720577"/>
            <a:ext cx="1589183" cy="179450"/>
          </a:xfrm>
          <a:prstGeom prst="line">
            <a:avLst/>
          </a:prstGeom>
          <a:noFill/>
          <a:ln w="31750">
            <a:solidFill>
              <a:srgbClr val="2433F8"/>
            </a:solidFill>
            <a:prstDash val="dashDot"/>
            <a:round/>
            <a:headEnd/>
            <a:tailEnd/>
          </a:ln>
        </p:spPr>
        <p:txBody>
          <a:bodyPr/>
          <a:lstStyle/>
          <a:p>
            <a:endParaRPr lang="zh-CN" altLang="en-US" dirty="0"/>
          </a:p>
        </p:txBody>
      </p:sp>
      <p:sp>
        <p:nvSpPr>
          <p:cNvPr id="108" name="Line 8">
            <a:extLst>
              <a:ext uri="{FF2B5EF4-FFF2-40B4-BE49-F238E27FC236}">
                <a16:creationId xmlns:a16="http://schemas.microsoft.com/office/drawing/2014/main" xmlns="" id="{7A4258C5-0F95-6647-A0DA-77899FD71E53}"/>
              </a:ext>
            </a:extLst>
          </p:cNvPr>
          <p:cNvSpPr>
            <a:spLocks noChangeShapeType="1"/>
          </p:cNvSpPr>
          <p:nvPr/>
        </p:nvSpPr>
        <p:spPr bwMode="auto">
          <a:xfrm flipV="1">
            <a:off x="2478703" y="3947471"/>
            <a:ext cx="1912128" cy="204914"/>
          </a:xfrm>
          <a:prstGeom prst="line">
            <a:avLst/>
          </a:prstGeom>
          <a:noFill/>
          <a:ln w="31750">
            <a:solidFill>
              <a:srgbClr val="2433F8"/>
            </a:solidFill>
            <a:prstDash val="dashDot"/>
            <a:round/>
            <a:headEnd/>
            <a:tailEnd/>
          </a:ln>
        </p:spPr>
        <p:txBody>
          <a:bodyPr/>
          <a:lstStyle/>
          <a:p>
            <a:endParaRPr lang="zh-CN" altLang="en-US" dirty="0"/>
          </a:p>
        </p:txBody>
      </p:sp>
      <p:sp>
        <p:nvSpPr>
          <p:cNvPr id="109" name="Line 8">
            <a:extLst>
              <a:ext uri="{FF2B5EF4-FFF2-40B4-BE49-F238E27FC236}">
                <a16:creationId xmlns:a16="http://schemas.microsoft.com/office/drawing/2014/main" xmlns="" id="{07243F16-DDD4-FA4E-A2E9-21490197A2F4}"/>
              </a:ext>
            </a:extLst>
          </p:cNvPr>
          <p:cNvSpPr>
            <a:spLocks noChangeShapeType="1"/>
          </p:cNvSpPr>
          <p:nvPr/>
        </p:nvSpPr>
        <p:spPr bwMode="auto">
          <a:xfrm flipV="1">
            <a:off x="3426289" y="3701705"/>
            <a:ext cx="1598336" cy="566719"/>
          </a:xfrm>
          <a:prstGeom prst="line">
            <a:avLst/>
          </a:prstGeom>
          <a:noFill/>
          <a:ln w="31750">
            <a:solidFill>
              <a:srgbClr val="2433F8"/>
            </a:solidFill>
            <a:prstDash val="dashDot"/>
            <a:round/>
            <a:headEnd/>
            <a:tailEnd/>
          </a:ln>
        </p:spPr>
        <p:txBody>
          <a:bodyPr/>
          <a:lstStyle/>
          <a:p>
            <a:endParaRPr lang="zh-CN" altLang="en-US" dirty="0"/>
          </a:p>
        </p:txBody>
      </p:sp>
      <p:sp>
        <p:nvSpPr>
          <p:cNvPr id="115" name="Rectangle 8"/>
          <p:cNvSpPr txBox="1">
            <a:spLocks noChangeArrowheads="1"/>
          </p:cNvSpPr>
          <p:nvPr/>
        </p:nvSpPr>
        <p:spPr bwMode="auto">
          <a:xfrm>
            <a:off x="215992" y="142875"/>
            <a:ext cx="7452352"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中国散裂中子源</a:t>
            </a:r>
            <a:r>
              <a:rPr kumimoji="1" lang="en-US" altLang="zh-CN"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 </a:t>
            </a: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rPr>
              <a:t>谱仪</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cs typeface="+mj-cs"/>
              </a:rPr>
              <a:t>规划</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cs typeface="+mj-cs"/>
            </a:endParaRPr>
          </a:p>
        </p:txBody>
      </p:sp>
      <p:sp>
        <p:nvSpPr>
          <p:cNvPr id="118" name="矩形 117"/>
          <p:cNvSpPr/>
          <p:nvPr/>
        </p:nvSpPr>
        <p:spPr>
          <a:xfrm>
            <a:off x="107504" y="692696"/>
            <a:ext cx="8964488" cy="72008"/>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1" name="圆角矩形 120"/>
          <p:cNvSpPr/>
          <p:nvPr/>
        </p:nvSpPr>
        <p:spPr>
          <a:xfrm>
            <a:off x="76447" y="620688"/>
            <a:ext cx="175073" cy="167679"/>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pic>
        <p:nvPicPr>
          <p:cNvPr id="122" name="图片 18" descr="图片1副本"/>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12360" y="116632"/>
            <a:ext cx="1008334" cy="504056"/>
          </a:xfrm>
          <a:prstGeom prst="rect">
            <a:avLst/>
          </a:prstGeom>
          <a:noFill/>
          <a:ln w="9525">
            <a:noFill/>
            <a:miter lim="800000"/>
            <a:headEnd/>
            <a:tailEnd/>
          </a:ln>
        </p:spPr>
      </p:pic>
    </p:spTree>
    <p:extLst>
      <p:ext uri="{BB962C8B-B14F-4D97-AF65-F5344CB8AC3E}">
        <p14:creationId xmlns:p14="http://schemas.microsoft.com/office/powerpoint/2010/main" val="4154227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9"/>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5123" name="Rectangle 11"/>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7" name="矩形 6">
            <a:extLst>
              <a:ext uri="{FF2B5EF4-FFF2-40B4-BE49-F238E27FC236}">
                <a16:creationId xmlns:a16="http://schemas.microsoft.com/office/drawing/2014/main" xmlns="" id="{1DE603F9-D90F-410E-A479-63680D25BCAB}"/>
              </a:ext>
            </a:extLst>
          </p:cNvPr>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a:extLst>
              <a:ext uri="{FF2B5EF4-FFF2-40B4-BE49-F238E27FC236}">
                <a16:creationId xmlns:a16="http://schemas.microsoft.com/office/drawing/2014/main" xmlns="" id="{03F6F6C2-B21B-4F68-99C3-DAF835CB382B}"/>
              </a:ext>
            </a:extLst>
          </p:cNvPr>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9" name="Picture 5" descr="I:\工作\照片\效果图 logo等\CSNSlogo.png">
            <a:extLst>
              <a:ext uri="{FF2B5EF4-FFF2-40B4-BE49-F238E27FC236}">
                <a16:creationId xmlns:a16="http://schemas.microsoft.com/office/drawing/2014/main" xmlns="" id="{1D753335-9737-42D2-B901-2F89D85A4EF2}"/>
              </a:ext>
            </a:extLst>
          </p:cNvPr>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5127" name="灯片编号占位符 3"/>
          <p:cNvSpPr txBox="1">
            <a:spLocks noGrp="1"/>
          </p:cNvSpPr>
          <p:nvPr/>
        </p:nvSpPr>
        <p:spPr bwMode="auto">
          <a:xfrm>
            <a:off x="8207375" y="6516688"/>
            <a:ext cx="4365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r" eaLnBrk="1" hangingPunct="1">
              <a:spcBef>
                <a:spcPct val="0"/>
              </a:spcBef>
              <a:buFontTx/>
              <a:buNone/>
            </a:pPr>
            <a:fld id="{27AA9FC9-2CEB-46C7-82E3-C57EBD0C2425}" type="slidenum">
              <a:rPr lang="en-US" altLang="zh-CN" sz="900">
                <a:solidFill>
                  <a:srgbClr val="4D5E68"/>
                </a:solidFill>
                <a:latin typeface="Impact" pitchFamily="34" charset="0"/>
              </a:rPr>
              <a:pPr algn="r" eaLnBrk="1" hangingPunct="1">
                <a:spcBef>
                  <a:spcPct val="0"/>
                </a:spcBef>
                <a:buFontTx/>
                <a:buNone/>
              </a:pPr>
              <a:t>22</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15" name="Rectangle 8">
            <a:extLst>
              <a:ext uri="{FF2B5EF4-FFF2-40B4-BE49-F238E27FC236}">
                <a16:creationId xmlns:a16="http://schemas.microsoft.com/office/drawing/2014/main" xmlns="" id="{CB5DBA31-7EA5-40BC-909F-2DA72E7E7813}"/>
              </a:ext>
            </a:extLst>
          </p:cNvPr>
          <p:cNvSpPr txBox="1">
            <a:spLocks noChangeArrowheads="1"/>
          </p:cNvSpPr>
          <p:nvPr/>
        </p:nvSpPr>
        <p:spPr bwMode="auto">
          <a:xfrm>
            <a:off x="71438" y="142875"/>
            <a:ext cx="5292725"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rPr>
              <a:t>CSNS</a:t>
            </a: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中子谱仪总体规划</a:t>
            </a: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rPr>
              <a:t>(</a:t>
            </a: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续</a:t>
            </a:r>
            <a:r>
              <a:rPr kumimoji="1" lang="en-US" altLang="zh-CN" sz="3200" b="1" dirty="0">
                <a:solidFill>
                  <a:srgbClr val="0070C0"/>
                </a:solidFill>
                <a:effectLst>
                  <a:outerShdw blurRad="38100" dist="38100" dir="2700000" algn="tl">
                    <a:srgbClr val="C0C0C0"/>
                  </a:outerShdw>
                </a:effectLst>
                <a:latin typeface="微软雅黑" pitchFamily="34" charset="-122"/>
                <a:ea typeface="微软雅黑" pitchFamily="34" charset="-122"/>
              </a:rPr>
              <a:t>)</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sp>
        <p:nvSpPr>
          <p:cNvPr id="5129" name="矩形 1"/>
          <p:cNvSpPr>
            <a:spLocks noChangeArrowheads="1"/>
          </p:cNvSpPr>
          <p:nvPr/>
        </p:nvSpPr>
        <p:spPr bwMode="auto">
          <a:xfrm>
            <a:off x="-3175" y="908050"/>
            <a:ext cx="9147175"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just">
              <a:lnSpc>
                <a:spcPct val="150000"/>
              </a:lnSpc>
              <a:spcBef>
                <a:spcPct val="0"/>
              </a:spcBef>
              <a:spcAft>
                <a:spcPts val="600"/>
              </a:spcAft>
              <a:buClr>
                <a:srgbClr val="000000"/>
              </a:buClr>
              <a:buFont typeface="Wingdings" pitchFamily="2" charset="2"/>
              <a:buChar char="q"/>
            </a:pPr>
            <a:r>
              <a:rPr kumimoji="1" lang="zh-CN" altLang="en-US" sz="2400" b="1" dirty="0">
                <a:solidFill>
                  <a:srgbClr val="0070C0"/>
                </a:solidFill>
                <a:latin typeface="微软雅黑" pitchFamily="34" charset="-122"/>
                <a:ea typeface="微软雅黑" pitchFamily="34" charset="-122"/>
                <a:cs typeface="宋体" pitchFamily="2" charset="-122"/>
              </a:rPr>
              <a:t>基本准则</a:t>
            </a:r>
            <a:r>
              <a:rPr kumimoji="1" lang="zh-CN" altLang="en-US" sz="2400" dirty="0">
                <a:solidFill>
                  <a:srgbClr val="00B0F0"/>
                </a:solidFill>
                <a:latin typeface="微软雅黑" pitchFamily="34" charset="-122"/>
                <a:ea typeface="微软雅黑" pitchFamily="34" charset="-122"/>
                <a:cs typeface="宋体" pitchFamily="2" charset="-122"/>
              </a:rPr>
              <a:t>：</a:t>
            </a:r>
            <a:r>
              <a:rPr lang="zh-CN" altLang="en-US" sz="2400" b="1" dirty="0">
                <a:solidFill>
                  <a:srgbClr val="FF0000"/>
                </a:solidFill>
                <a:latin typeface="微软雅黑" panose="020B0503020204020204" pitchFamily="34" charset="-122"/>
                <a:ea typeface="微软雅黑" panose="020B0503020204020204" pitchFamily="34" charset="-122"/>
                <a:cs typeface="宋体" pitchFamily="2" charset="-122"/>
              </a:rPr>
              <a:t>弹性中子谱仪能表征实空间尺度在10</a:t>
            </a:r>
            <a:r>
              <a:rPr lang="zh-CN" altLang="en-US" sz="2400" b="1" baseline="30000" dirty="0">
                <a:solidFill>
                  <a:srgbClr val="FF0000"/>
                </a:solidFill>
                <a:latin typeface="微软雅黑" panose="020B0503020204020204" pitchFamily="34" charset="-122"/>
                <a:ea typeface="微软雅黑" panose="020B0503020204020204" pitchFamily="34" charset="-122"/>
                <a:cs typeface="宋体" pitchFamily="2" charset="-122"/>
              </a:rPr>
              <a:t>-12</a:t>
            </a:r>
            <a:r>
              <a:rPr lang="zh-CN" altLang="en-US" sz="2400" b="1" dirty="0">
                <a:solidFill>
                  <a:srgbClr val="FF0000"/>
                </a:solidFill>
                <a:latin typeface="微软雅黑" panose="020B0503020204020204" pitchFamily="34" charset="-122"/>
                <a:ea typeface="微软雅黑" panose="020B0503020204020204" pitchFamily="34" charset="-122"/>
                <a:cs typeface="宋体" pitchFamily="2" charset="-122"/>
              </a:rPr>
              <a:t>~10</a:t>
            </a:r>
            <a:r>
              <a:rPr lang="zh-CN" altLang="en-US" sz="2400" b="1" baseline="30000" dirty="0">
                <a:solidFill>
                  <a:srgbClr val="FF0000"/>
                </a:solidFill>
                <a:latin typeface="微软雅黑" panose="020B0503020204020204" pitchFamily="34" charset="-122"/>
                <a:ea typeface="微软雅黑" panose="020B0503020204020204" pitchFamily="34" charset="-122"/>
                <a:cs typeface="宋体" pitchFamily="2" charset="-122"/>
              </a:rPr>
              <a:t>-6</a:t>
            </a:r>
            <a:r>
              <a:rPr lang="zh-CN" altLang="en-US" sz="2400" b="1" dirty="0">
                <a:solidFill>
                  <a:srgbClr val="FF0000"/>
                </a:solidFill>
                <a:latin typeface="微软雅黑" panose="020B0503020204020204" pitchFamily="34" charset="-122"/>
                <a:ea typeface="微软雅黑" panose="020B0503020204020204" pitchFamily="34" charset="-122"/>
                <a:cs typeface="宋体" pitchFamily="2" charset="-122"/>
              </a:rPr>
              <a:t>米范围的微（介）观结构，中子成像扩展到~10</a:t>
            </a:r>
            <a:r>
              <a:rPr lang="zh-CN" altLang="en-US" sz="2400" b="1" baseline="30000" dirty="0">
                <a:solidFill>
                  <a:srgbClr val="FF0000"/>
                </a:solidFill>
                <a:latin typeface="微软雅黑" panose="020B0503020204020204" pitchFamily="34" charset="-122"/>
                <a:ea typeface="微软雅黑" panose="020B0503020204020204" pitchFamily="34" charset="-122"/>
                <a:cs typeface="宋体" pitchFamily="2" charset="-122"/>
              </a:rPr>
              <a:t>-</a:t>
            </a:r>
            <a:r>
              <a:rPr lang="en-US" altLang="zh-CN" sz="2400" b="1" baseline="30000" dirty="0">
                <a:solidFill>
                  <a:srgbClr val="FF0000"/>
                </a:solidFill>
                <a:latin typeface="微软雅黑" panose="020B0503020204020204" pitchFamily="34" charset="-122"/>
                <a:ea typeface="微软雅黑" panose="020B0503020204020204" pitchFamily="34" charset="-122"/>
                <a:cs typeface="宋体" pitchFamily="2" charset="-122"/>
              </a:rPr>
              <a:t>2</a:t>
            </a:r>
            <a:r>
              <a:rPr lang="zh-CN" altLang="en-US" sz="2400" b="1" dirty="0">
                <a:solidFill>
                  <a:srgbClr val="FF0000"/>
                </a:solidFill>
                <a:latin typeface="微软雅黑" panose="020B0503020204020204" pitchFamily="34" charset="-122"/>
                <a:ea typeface="微软雅黑" panose="020B0503020204020204" pitchFamily="34" charset="-122"/>
                <a:cs typeface="宋体" pitchFamily="2" charset="-122"/>
              </a:rPr>
              <a:t>米；非弹性中子谱仪能表征能量范围在10</a:t>
            </a:r>
            <a:r>
              <a:rPr lang="zh-CN" altLang="en-US" sz="2400" b="1" baseline="30000" dirty="0">
                <a:solidFill>
                  <a:srgbClr val="FF0000"/>
                </a:solidFill>
                <a:latin typeface="微软雅黑" panose="020B0503020204020204" pitchFamily="34" charset="-122"/>
                <a:ea typeface="微软雅黑" panose="020B0503020204020204" pitchFamily="34" charset="-122"/>
                <a:cs typeface="宋体" pitchFamily="2" charset="-122"/>
              </a:rPr>
              <a:t>-</a:t>
            </a:r>
            <a:r>
              <a:rPr lang="en-US" altLang="zh-CN" sz="2400" b="1" baseline="30000" dirty="0">
                <a:solidFill>
                  <a:srgbClr val="FF0000"/>
                </a:solidFill>
                <a:latin typeface="微软雅黑" panose="020B0503020204020204" pitchFamily="34" charset="-122"/>
                <a:ea typeface="微软雅黑" panose="020B0503020204020204" pitchFamily="34" charset="-122"/>
                <a:cs typeface="宋体" pitchFamily="2" charset="-122"/>
              </a:rPr>
              <a:t>6</a:t>
            </a:r>
            <a:r>
              <a:rPr lang="zh-CN" altLang="en-US" sz="2400" b="1" dirty="0">
                <a:solidFill>
                  <a:srgbClr val="FF0000"/>
                </a:solidFill>
                <a:latin typeface="微软雅黑" panose="020B0503020204020204" pitchFamily="34" charset="-122"/>
                <a:ea typeface="微软雅黑" panose="020B0503020204020204" pitchFamily="34" charset="-122"/>
                <a:cs typeface="宋体" pitchFamily="2" charset="-122"/>
              </a:rPr>
              <a:t>~1</a:t>
            </a:r>
            <a:r>
              <a:rPr lang="en-US" altLang="zh-CN" sz="2400" b="1" dirty="0">
                <a:solidFill>
                  <a:srgbClr val="FF0000"/>
                </a:solidFill>
                <a:latin typeface="微软雅黑" panose="020B0503020204020204" pitchFamily="34" charset="-122"/>
                <a:ea typeface="微软雅黑" panose="020B0503020204020204" pitchFamily="34" charset="-122"/>
                <a:cs typeface="宋体" pitchFamily="2" charset="-122"/>
              </a:rPr>
              <a:t>0</a:t>
            </a:r>
            <a:r>
              <a:rPr lang="zh-CN" altLang="en-US" sz="2400" b="1" dirty="0">
                <a:solidFill>
                  <a:srgbClr val="FF0000"/>
                </a:solidFill>
                <a:latin typeface="微软雅黑" panose="020B0503020204020204" pitchFamily="34" charset="-122"/>
                <a:ea typeface="微软雅黑" panose="020B0503020204020204" pitchFamily="34" charset="-122"/>
                <a:cs typeface="宋体" pitchFamily="2" charset="-122"/>
              </a:rPr>
              <a:t> eV范围内的微观运动；</a:t>
            </a:r>
            <a:endParaRPr lang="en-US" altLang="zh-CN" sz="2400" dirty="0">
              <a:solidFill>
                <a:srgbClr val="FF0000"/>
              </a:solidFill>
              <a:latin typeface="微软雅黑" panose="020B0503020204020204" pitchFamily="34" charset="-122"/>
              <a:ea typeface="微软雅黑" panose="020B0503020204020204" pitchFamily="34" charset="-122"/>
              <a:cs typeface="宋体" pitchFamily="2" charset="-122"/>
            </a:endParaRPr>
          </a:p>
          <a:p>
            <a:pPr algn="just">
              <a:lnSpc>
                <a:spcPct val="150000"/>
              </a:lnSpc>
              <a:spcBef>
                <a:spcPct val="0"/>
              </a:spcBef>
              <a:spcAft>
                <a:spcPts val="600"/>
              </a:spcAft>
              <a:buClr>
                <a:srgbClr val="000000"/>
              </a:buClr>
              <a:buFont typeface="Wingdings" pitchFamily="2" charset="2"/>
              <a:buChar char="q"/>
            </a:pPr>
            <a:r>
              <a:rPr kumimoji="1" lang="zh-CN" altLang="en-US" sz="2400" dirty="0">
                <a:solidFill>
                  <a:srgbClr val="050F8D"/>
                </a:solidFill>
                <a:latin typeface="微软雅黑" pitchFamily="34" charset="-122"/>
                <a:ea typeface="微软雅黑" pitchFamily="34" charset="-122"/>
                <a:cs typeface="宋体" pitchFamily="2" charset="-122"/>
              </a:rPr>
              <a:t>参考国际同类装置的谱仪布局，根据我国用户的发展和要求，多次内部讨论和改进。多次在国际顾问委员会会议和科技委员会会议汇报，并得到肯定。</a:t>
            </a:r>
            <a:endParaRPr kumimoji="1" lang="en-US" altLang="zh-CN" sz="2400" dirty="0">
              <a:solidFill>
                <a:srgbClr val="050F8D"/>
              </a:solidFill>
              <a:latin typeface="微软雅黑" pitchFamily="34" charset="-122"/>
              <a:ea typeface="微软雅黑" pitchFamily="34" charset="-122"/>
              <a:cs typeface="宋体" pitchFamily="2" charset="-122"/>
            </a:endParaRPr>
          </a:p>
          <a:p>
            <a:pPr algn="just">
              <a:lnSpc>
                <a:spcPct val="150000"/>
              </a:lnSpc>
              <a:spcBef>
                <a:spcPct val="0"/>
              </a:spcBef>
              <a:spcAft>
                <a:spcPts val="600"/>
              </a:spcAft>
              <a:buClr>
                <a:srgbClr val="000000"/>
              </a:buClr>
              <a:buFont typeface="Wingdings" pitchFamily="2" charset="2"/>
              <a:buChar char="q"/>
            </a:pPr>
            <a:r>
              <a:rPr kumimoji="1" lang="zh-CN" altLang="en-US" sz="2400" dirty="0">
                <a:solidFill>
                  <a:srgbClr val="050F8D"/>
                </a:solidFill>
                <a:latin typeface="微软雅黑" pitchFamily="34" charset="-122"/>
                <a:ea typeface="微软雅黑" pitchFamily="34" charset="-122"/>
                <a:cs typeface="宋体" pitchFamily="2" charset="-122"/>
              </a:rPr>
              <a:t>部分中子孔道将通过分束技术在同一孔道上建设两台不同的谱仪。</a:t>
            </a:r>
            <a:endParaRPr kumimoji="1" lang="en-US" altLang="zh-CN" sz="2400" dirty="0">
              <a:solidFill>
                <a:srgbClr val="050F8D"/>
              </a:solidFill>
              <a:latin typeface="微软雅黑" pitchFamily="34" charset="-122"/>
              <a:ea typeface="微软雅黑" pitchFamily="34" charset="-122"/>
              <a:cs typeface="宋体" pitchFamily="2" charset="-122"/>
            </a:endParaRPr>
          </a:p>
          <a:p>
            <a:pPr algn="just">
              <a:lnSpc>
                <a:spcPct val="150000"/>
              </a:lnSpc>
              <a:spcBef>
                <a:spcPct val="0"/>
              </a:spcBef>
              <a:spcAft>
                <a:spcPts val="600"/>
              </a:spcAft>
              <a:buClr>
                <a:srgbClr val="000000"/>
              </a:buClr>
              <a:buFont typeface="Wingdings" pitchFamily="2" charset="2"/>
              <a:buChar char="q"/>
            </a:pPr>
            <a:r>
              <a:rPr kumimoji="1" lang="zh-CN" altLang="en-US" sz="2400" dirty="0">
                <a:solidFill>
                  <a:srgbClr val="050F8D"/>
                </a:solidFill>
                <a:latin typeface="微软雅黑" pitchFamily="34" charset="-122"/>
                <a:ea typeface="微软雅黑" pitchFamily="34" charset="-122"/>
                <a:cs typeface="宋体" pitchFamily="2" charset="-122"/>
              </a:rPr>
              <a:t>用户合作谱仪正抓紧建设，二期谱仪立项正稳步推进。</a:t>
            </a:r>
            <a:endParaRPr kumimoji="1" lang="en-US" altLang="zh-CN" sz="2400" dirty="0">
              <a:solidFill>
                <a:srgbClr val="050F8D"/>
              </a:solidFill>
              <a:latin typeface="微软雅黑" pitchFamily="34" charset="-122"/>
              <a:ea typeface="微软雅黑" pitchFamily="34" charset="-122"/>
              <a:cs typeface="宋体" pitchFamily="2" charset="-122"/>
            </a:endParaRPr>
          </a:p>
        </p:txBody>
      </p:sp>
    </p:spTree>
    <p:extLst>
      <p:ext uri="{BB962C8B-B14F-4D97-AF65-F5344CB8AC3E}">
        <p14:creationId xmlns:p14="http://schemas.microsoft.com/office/powerpoint/2010/main" val="218501517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9147175" cy="128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79646">
                  <a:lumMod val="60000"/>
                  <a:lumOff val="40000"/>
                </a:srgbClr>
              </a:solidFill>
            </a:endParaRPr>
          </a:p>
        </p:txBody>
      </p:sp>
      <p:pic>
        <p:nvPicPr>
          <p:cNvPr id="8"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52" name="Rectangle 8"/>
          <p:cNvSpPr txBox="1">
            <a:spLocks noChangeArrowheads="1"/>
          </p:cNvSpPr>
          <p:nvPr/>
        </p:nvSpPr>
        <p:spPr bwMode="auto">
          <a:xfrm>
            <a:off x="-44566" y="0"/>
            <a:ext cx="9036166" cy="69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中国散裂中子源</a:t>
            </a:r>
            <a:r>
              <a:rPr lang="en-US" altLang="zh-CN" sz="3200" dirty="0" smtClean="0">
                <a:solidFill>
                  <a:srgbClr val="0070C0"/>
                </a:solidFill>
                <a:latin typeface="华文琥珀" pitchFamily="2" charset="-122"/>
                <a:ea typeface="华文琥珀" pitchFamily="2" charset="-122"/>
              </a:rPr>
              <a:t>-----</a:t>
            </a:r>
            <a:r>
              <a:rPr lang="zh-CN" altLang="en-US" sz="3200" b="1" dirty="0" smtClean="0">
                <a:solidFill>
                  <a:srgbClr val="0070C0"/>
                </a:solidFill>
                <a:latin typeface="黑体" panose="02010609060101010101" pitchFamily="49" charset="-122"/>
                <a:ea typeface="黑体" panose="02010609060101010101" pitchFamily="49" charset="-122"/>
              </a:rPr>
              <a:t>通用粉末衍射仪（</a:t>
            </a:r>
            <a:r>
              <a:rPr lang="en-US" altLang="zh-CN" sz="3200" b="1" dirty="0" smtClean="0">
                <a:solidFill>
                  <a:srgbClr val="0070C0"/>
                </a:solidFill>
                <a:latin typeface="黑体" panose="02010609060101010101" pitchFamily="49" charset="-122"/>
                <a:ea typeface="黑体" panose="02010609060101010101" pitchFamily="49" charset="-122"/>
              </a:rPr>
              <a:t>GPPD</a:t>
            </a:r>
            <a:r>
              <a:rPr lang="zh-CN" altLang="en-US" sz="3200" b="1" dirty="0" smtClean="0">
                <a:solidFill>
                  <a:srgbClr val="0070C0"/>
                </a:solidFill>
                <a:latin typeface="黑体" panose="02010609060101010101" pitchFamily="49" charset="-122"/>
                <a:ea typeface="黑体" panose="02010609060101010101" pitchFamily="49" charset="-122"/>
              </a:rPr>
              <a:t>）</a:t>
            </a:r>
            <a:endParaRPr lang="zh-CN" altLang="en-US" sz="3200" b="1" dirty="0" smtClean="0">
              <a:solidFill>
                <a:srgbClr val="0070C0"/>
              </a:solidFill>
              <a:latin typeface="黑体" panose="02010609060101010101" pitchFamily="49" charset="-122"/>
              <a:ea typeface="黑体" panose="02010609060101010101" pitchFamily="49" charset="-122"/>
            </a:endParaRPr>
          </a:p>
        </p:txBody>
      </p:sp>
      <p:sp>
        <p:nvSpPr>
          <p:cNvPr id="51" name="内容占位符 2"/>
          <p:cNvSpPr txBox="1">
            <a:spLocks/>
          </p:cNvSpPr>
          <p:nvPr/>
        </p:nvSpPr>
        <p:spPr bwMode="auto">
          <a:xfrm>
            <a:off x="-14418" y="914538"/>
            <a:ext cx="387985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eaLnBrk="0" fontAlgn="base" hangingPunct="0">
              <a:spcBef>
                <a:spcPct val="20000"/>
              </a:spcBef>
              <a:spcAft>
                <a:spcPct val="0"/>
              </a:spcAft>
              <a:buChar char="»"/>
              <a:defRPr sz="2000" b="1">
                <a:solidFill>
                  <a:srgbClr val="4D5E68"/>
                </a:solidFill>
                <a:latin typeface="+mn-lt"/>
                <a:ea typeface="+mn-ea"/>
              </a:defRPr>
            </a:lvl6pPr>
            <a:lvl7pPr marL="2971800" indent="-228600" algn="l" rtl="0" eaLnBrk="0" fontAlgn="base" hangingPunct="0">
              <a:spcBef>
                <a:spcPct val="20000"/>
              </a:spcBef>
              <a:spcAft>
                <a:spcPct val="0"/>
              </a:spcAft>
              <a:buChar char="»"/>
              <a:defRPr sz="2000" b="1">
                <a:solidFill>
                  <a:srgbClr val="4D5E68"/>
                </a:solidFill>
                <a:latin typeface="+mn-lt"/>
                <a:ea typeface="+mn-ea"/>
              </a:defRPr>
            </a:lvl7pPr>
            <a:lvl8pPr marL="3429000" indent="-228600" algn="l" rtl="0" eaLnBrk="0" fontAlgn="base" hangingPunct="0">
              <a:spcBef>
                <a:spcPct val="20000"/>
              </a:spcBef>
              <a:spcAft>
                <a:spcPct val="0"/>
              </a:spcAft>
              <a:buChar char="»"/>
              <a:defRPr sz="2000" b="1">
                <a:solidFill>
                  <a:srgbClr val="4D5E68"/>
                </a:solidFill>
                <a:latin typeface="+mn-lt"/>
                <a:ea typeface="+mn-ea"/>
              </a:defRPr>
            </a:lvl8pPr>
            <a:lvl9pPr marL="3886200" indent="-228600" algn="l" rtl="0" eaLnBrk="0" fontAlgn="base" hangingPunct="0">
              <a:spcBef>
                <a:spcPct val="20000"/>
              </a:spcBef>
              <a:spcAft>
                <a:spcPct val="0"/>
              </a:spcAft>
              <a:buChar char="»"/>
              <a:defRPr sz="2000" b="1">
                <a:solidFill>
                  <a:srgbClr val="4D5E68"/>
                </a:solidFill>
                <a:latin typeface="+mn-lt"/>
                <a:ea typeface="+mn-ea"/>
              </a:defRPr>
            </a:lvl9pPr>
          </a:lstStyle>
          <a:p>
            <a:pPr marL="0" indent="0">
              <a:buClr>
                <a:srgbClr val="000000"/>
              </a:buClr>
              <a:buFontTx/>
              <a:buNone/>
              <a:defRPr/>
            </a:pPr>
            <a:r>
              <a:rPr lang="zh-CN" altLang="en-US" sz="2400" kern="0" dirty="0" smtClean="0">
                <a:solidFill>
                  <a:srgbClr val="0066FF"/>
                </a:solidFill>
                <a:latin typeface="Arial"/>
              </a:rPr>
              <a:t>设计目标</a:t>
            </a:r>
            <a:r>
              <a:rPr lang="en-US" altLang="zh-CN" sz="2400" kern="0" dirty="0" smtClean="0">
                <a:solidFill>
                  <a:srgbClr val="0066FF"/>
                </a:solidFill>
                <a:latin typeface="Arial"/>
              </a:rPr>
              <a:t>:</a:t>
            </a:r>
          </a:p>
          <a:p>
            <a:pPr marL="446088" lvl="1" indent="-266700">
              <a:buClr>
                <a:srgbClr val="000000"/>
              </a:buClr>
              <a:defRPr/>
            </a:pPr>
            <a:r>
              <a:rPr lang="zh-CN" altLang="en-US" sz="2200" kern="0" dirty="0" smtClean="0">
                <a:solidFill>
                  <a:srgbClr val="000000"/>
                </a:solidFill>
                <a:latin typeface="Arial"/>
              </a:rPr>
              <a:t>晶体结构和磁结构测定</a:t>
            </a:r>
            <a:endParaRPr lang="en-US" altLang="zh-CN" sz="2200" kern="0" dirty="0" smtClean="0">
              <a:solidFill>
                <a:srgbClr val="000000"/>
              </a:solidFill>
              <a:latin typeface="Arial"/>
            </a:endParaRPr>
          </a:p>
          <a:p>
            <a:pPr marL="446088" lvl="1" indent="-266700">
              <a:buClr>
                <a:srgbClr val="000000"/>
              </a:buClr>
              <a:defRPr/>
            </a:pPr>
            <a:r>
              <a:rPr lang="zh-CN" altLang="en-US" sz="2200" kern="0" dirty="0" smtClean="0">
                <a:solidFill>
                  <a:srgbClr val="000000"/>
                </a:solidFill>
                <a:latin typeface="Arial"/>
              </a:rPr>
              <a:t>最佳分辨率</a:t>
            </a:r>
            <a:r>
              <a:rPr lang="en-US" altLang="zh-CN" sz="2200" kern="0" dirty="0" smtClean="0">
                <a:solidFill>
                  <a:srgbClr val="000000"/>
                </a:solidFill>
                <a:latin typeface="Arial"/>
              </a:rPr>
              <a:t> </a:t>
            </a:r>
            <a:r>
              <a:rPr lang="en-US" altLang="zh-CN" sz="2200" kern="0" dirty="0" smtClean="0">
                <a:solidFill>
                  <a:srgbClr val="000000"/>
                </a:solidFill>
                <a:latin typeface="Arial"/>
                <a:sym typeface="Symbol" panose="05050102010706020507" pitchFamily="18" charset="2"/>
              </a:rPr>
              <a:t></a:t>
            </a:r>
            <a:r>
              <a:rPr lang="en-US" altLang="zh-CN" sz="2200" kern="0" dirty="0" smtClean="0">
                <a:solidFill>
                  <a:srgbClr val="000000"/>
                </a:solidFill>
                <a:latin typeface="Arial"/>
              </a:rPr>
              <a:t>d/d ~ 0.2 % </a:t>
            </a:r>
          </a:p>
          <a:p>
            <a:pPr marL="446088" lvl="1" indent="-266700">
              <a:buClr>
                <a:srgbClr val="000000"/>
              </a:buClr>
              <a:defRPr/>
            </a:pPr>
            <a:r>
              <a:rPr lang="zh-CN" altLang="en-US" sz="2200" kern="0" dirty="0" smtClean="0">
                <a:solidFill>
                  <a:srgbClr val="000000"/>
                </a:solidFill>
                <a:latin typeface="Arial"/>
              </a:rPr>
              <a:t>克级重量的样品，数据采集时间可在</a:t>
            </a:r>
            <a:r>
              <a:rPr lang="en-US" altLang="zh-CN" sz="2200" kern="0" dirty="0" smtClean="0">
                <a:solidFill>
                  <a:srgbClr val="000000"/>
                </a:solidFill>
                <a:latin typeface="Arial"/>
              </a:rPr>
              <a:t>10</a:t>
            </a:r>
            <a:r>
              <a:rPr lang="zh-CN" altLang="en-US" sz="2200" kern="0" dirty="0" smtClean="0">
                <a:solidFill>
                  <a:srgbClr val="000000"/>
                </a:solidFill>
                <a:latin typeface="Arial"/>
              </a:rPr>
              <a:t>分钟以内</a:t>
            </a:r>
            <a:endParaRPr lang="en-US" altLang="zh-CN" sz="2200" kern="0" dirty="0" smtClean="0">
              <a:solidFill>
                <a:srgbClr val="000000"/>
              </a:solidFill>
              <a:latin typeface="Arial"/>
            </a:endParaRPr>
          </a:p>
          <a:p>
            <a:pPr marL="446088" lvl="1" indent="-266700">
              <a:buClr>
                <a:srgbClr val="000000"/>
              </a:buClr>
              <a:defRPr/>
            </a:pPr>
            <a:r>
              <a:rPr lang="zh-CN" altLang="en-US" sz="2200" kern="0" dirty="0" smtClean="0">
                <a:solidFill>
                  <a:srgbClr val="000000"/>
                </a:solidFill>
                <a:latin typeface="Arial"/>
              </a:rPr>
              <a:t>方便加载不同的样品环境</a:t>
            </a:r>
            <a:endParaRPr lang="en-US" altLang="zh-CN" sz="2200" kern="0" dirty="0" smtClean="0">
              <a:solidFill>
                <a:srgbClr val="000000"/>
              </a:solidFill>
              <a:latin typeface="Arial"/>
            </a:endParaRPr>
          </a:p>
        </p:txBody>
      </p:sp>
      <p:graphicFrame>
        <p:nvGraphicFramePr>
          <p:cNvPr id="53" name="表格 52"/>
          <p:cNvGraphicFramePr>
            <a:graphicFrameLocks noGrp="1"/>
          </p:cNvGraphicFramePr>
          <p:nvPr>
            <p:extLst>
              <p:ext uri="{D42A27DB-BD31-4B8C-83A1-F6EECF244321}">
                <p14:modId xmlns:p14="http://schemas.microsoft.com/office/powerpoint/2010/main" val="2867459521"/>
              </p:ext>
            </p:extLst>
          </p:nvPr>
        </p:nvGraphicFramePr>
        <p:xfrm>
          <a:off x="4100240" y="1052736"/>
          <a:ext cx="5040312" cy="2743200"/>
        </p:xfrm>
        <a:graphic>
          <a:graphicData uri="http://schemas.openxmlformats.org/drawingml/2006/table">
            <a:tbl>
              <a:tblPr/>
              <a:tblGrid>
                <a:gridCol w="1504950"/>
                <a:gridCol w="1592262"/>
                <a:gridCol w="1943100"/>
              </a:tblGrid>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DPHM</a:t>
                      </a:r>
                      <a:r>
                        <a:rPr kumimoji="0" lang="zh-CN" altLang="en-US" sz="1800" b="0" i="0" u="none" strike="noStrike" cap="none" normalizeH="0" baseline="0" smtClean="0">
                          <a:ln>
                            <a:noFill/>
                          </a:ln>
                          <a:solidFill>
                            <a:schemeClr val="tx1"/>
                          </a:solidFill>
                          <a:effectLst/>
                          <a:latin typeface="Times New Roman" pitchFamily="18" charset="0"/>
                          <a:ea typeface="宋体" pitchFamily="2" charset="-122"/>
                        </a:rPr>
                        <a:t>（</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20 K</a:t>
                      </a:r>
                      <a:r>
                        <a:rPr kumimoji="0" lang="zh-CN" altLang="en-US" sz="1800" b="0" i="0" u="none" strike="noStrike" cap="none" normalizeH="0" baseline="0" smtClean="0">
                          <a:ln>
                            <a:noFill/>
                          </a:ln>
                          <a:solidFill>
                            <a:schemeClr val="tx1"/>
                          </a:solidFill>
                          <a:effectLst/>
                          <a:latin typeface="Times New Roman" pitchFamily="18" charset="0"/>
                          <a:ea typeface="宋体" pitchFamily="2" charset="-122"/>
                        </a:rPr>
                        <a:t>）</a:t>
                      </a: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Bandwidth(Δλ)</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4.5 Å</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Max. Beam Size</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40(h)×20(w) mm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Flux at sample position</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a:t>
                      </a:r>
                      <a:r>
                        <a:rPr kumimoji="0" lang="en-US" altLang="zh-CN" sz="18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7 </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n/cm</a:t>
                      </a:r>
                      <a:r>
                        <a:rPr kumimoji="0" lang="en-US" altLang="zh-CN" sz="18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Best Resolution(</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d/d)</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0.2 % at 2</a:t>
                      </a:r>
                      <a:r>
                        <a:rPr kumimoji="0" lang="en-US" altLang="zh-CN" sz="1800" b="0"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 =150</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Guide</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Taper focus, m=3</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gridSpan="2">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Source to sample distance L1</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30 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rowSpan="3">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Sample-detector distance </a:t>
                      </a:r>
                      <a:r>
                        <a:rPr kumimoji="0" lang="en-US" altLang="zh-CN" sz="1800" b="1" i="1"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a:t>
                      </a:r>
                      <a:r>
                        <a:rPr kumimoji="0" lang="en-US" altLang="zh-CN" sz="1800" b="1" i="0" u="none" strike="noStrike" cap="none" normalizeH="0" baseline="-25000" smtClean="0">
                          <a:ln>
                            <a:noFill/>
                          </a:ln>
                          <a:solidFill>
                            <a:schemeClr val="tx1"/>
                          </a:solidFill>
                          <a:effectLst/>
                          <a:latin typeface="Times New Roman" pitchFamily="18" charset="0"/>
                          <a:ea typeface="宋体" pitchFamily="2" charset="-122"/>
                          <a:cs typeface="Times New Roman" pitchFamily="18" charset="0"/>
                        </a:rPr>
                        <a:t>2</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=150</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1.4 m</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=90</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2.0 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0">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a:t>
                      </a:r>
                      <a:r>
                        <a:rPr kumimoji="0" lang="en-US" altLang="zh-CN" sz="1800" b="0" i="1"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=15</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2.0 m</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4" name="Picture 2" descr="E:\HIPD-work\GPPD-分日工作汇总\2014.11.18日束线钢屏蔽设计评审会\整体图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6" y="3932823"/>
            <a:ext cx="9185118"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064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9147175" cy="128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8"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pic>
        <p:nvPicPr>
          <p:cNvPr id="7173" name="内容占位符 3" descr="探测器10(1).bmp"/>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350" y="1955800"/>
            <a:ext cx="173513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2" descr="C:\Users\Administrator\AppData\Roaming\Tencent\Users\215487670\QQ\WinTemp\RichOle\U}G$Z`H@IS$]7H5)N5BODZ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26250" y="1374775"/>
            <a:ext cx="2276475"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图片 27" descr="IMG_20150510_153523.jpg"/>
          <p:cNvPicPr>
            <a:picLocks noChangeAspect="1"/>
          </p:cNvPicPr>
          <p:nvPr/>
        </p:nvPicPr>
        <p:blipFill>
          <a:blip r:embed="rId5" cstate="screen">
            <a:extLst>
              <a:ext uri="{28A0092B-C50C-407E-A947-70E740481C1C}">
                <a14:useLocalDpi xmlns:a14="http://schemas.microsoft.com/office/drawing/2010/main"/>
              </a:ext>
            </a:extLst>
          </a:blip>
          <a:srcRect t="7019" b="6410"/>
          <a:stretch>
            <a:fillRect/>
          </a:stretch>
        </p:blipFill>
        <p:spPr bwMode="auto">
          <a:xfrm>
            <a:off x="6921500" y="3114675"/>
            <a:ext cx="10795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p:cNvPr>
          <p:cNvSpPr/>
          <p:nvPr/>
        </p:nvSpPr>
        <p:spPr>
          <a:xfrm>
            <a:off x="6738938" y="4548188"/>
            <a:ext cx="2262187" cy="1754326"/>
          </a:xfrm>
          <a:prstGeom prst="rect">
            <a:avLst/>
          </a:prstGeom>
        </p:spPr>
        <p:txBody>
          <a:bodyPr>
            <a:spAutoFit/>
          </a:bodyPr>
          <a:lstStyle/>
          <a:p>
            <a:pPr marL="214313" indent="-214313" algn="just">
              <a:lnSpc>
                <a:spcPct val="150000"/>
              </a:lnSpc>
              <a:buFont typeface="Wingdings" panose="05000000000000000000" pitchFamily="2" charset="2"/>
              <a:buChar char="p"/>
              <a:defRPr/>
            </a:pPr>
            <a:r>
              <a:rPr lang="zh-CN" altLang="en-US" sz="1200" b="1" kern="100" dirty="0">
                <a:latin typeface="Calibri" panose="020F0502020204030204" pitchFamily="34" charset="0"/>
                <a:cs typeface="Times New Roman" panose="02020603050405020304" pitchFamily="18" charset="0"/>
              </a:rPr>
              <a:t>一体化的探测器单元结构，前端数字化和高度集成化设计，安装维护快速方便；</a:t>
            </a:r>
            <a:endParaRPr lang="en-US" altLang="zh-CN" sz="1200" b="1" kern="100" dirty="0">
              <a:latin typeface="Calibri" panose="020F0502020204030204" pitchFamily="34" charset="0"/>
              <a:cs typeface="Times New Roman" panose="02020603050405020304" pitchFamily="18" charset="0"/>
            </a:endParaRPr>
          </a:p>
          <a:p>
            <a:pPr marL="214313" indent="-214313" algn="just">
              <a:lnSpc>
                <a:spcPct val="150000"/>
              </a:lnSpc>
              <a:buFont typeface="Wingdings" panose="05000000000000000000" pitchFamily="2" charset="2"/>
              <a:buChar char="p"/>
              <a:defRPr/>
            </a:pPr>
            <a:r>
              <a:rPr lang="zh-CN" altLang="en-US" sz="1200" b="1" kern="100" dirty="0">
                <a:latin typeface="Calibri" panose="020F0502020204030204" pitchFamily="34" charset="0"/>
                <a:cs typeface="Times New Roman" panose="02020603050405020304" pitchFamily="18" charset="0"/>
              </a:rPr>
              <a:t>探测器可实现大面积拼接，</a:t>
            </a:r>
            <a:r>
              <a:rPr lang="zh-CN" altLang="zh-CN" sz="1200" b="1" kern="100" dirty="0">
                <a:latin typeface="Calibri" panose="020F0502020204030204" pitchFamily="34" charset="0"/>
                <a:cs typeface="Times New Roman" panose="02020603050405020304" pitchFamily="18" charset="0"/>
              </a:rPr>
              <a:t>可望在中子散射和成像等方面有广阔的应用前景</a:t>
            </a:r>
            <a:r>
              <a:rPr lang="zh-CN" altLang="en-US" sz="1200" b="1" kern="100" dirty="0">
                <a:latin typeface="Calibri" panose="020F0502020204030204" pitchFamily="34" charset="0"/>
                <a:cs typeface="Times New Roman" panose="02020603050405020304" pitchFamily="18" charset="0"/>
              </a:rPr>
              <a:t>。</a:t>
            </a:r>
            <a:endParaRPr lang="zh-CN" altLang="zh-CN" sz="1200" b="1" kern="100" dirty="0">
              <a:latin typeface="Calibri" panose="020F0502020204030204" pitchFamily="34" charset="0"/>
              <a:cs typeface="Times New Roman" panose="02020603050405020304" pitchFamily="18" charset="0"/>
            </a:endParaRPr>
          </a:p>
        </p:txBody>
      </p:sp>
      <p:pic>
        <p:nvPicPr>
          <p:cNvPr id="13" name="Picture 2">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70443" y="3272075"/>
            <a:ext cx="1136763" cy="872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7">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9663" y="4310063"/>
            <a:ext cx="1662112" cy="923925"/>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7179" name="图片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58750" y="3268663"/>
            <a:ext cx="725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文本框 11"/>
          <p:cNvSpPr txBox="1">
            <a:spLocks noChangeArrowheads="1"/>
          </p:cNvSpPr>
          <p:nvPr/>
        </p:nvSpPr>
        <p:spPr bwMode="auto">
          <a:xfrm>
            <a:off x="219868" y="1013008"/>
            <a:ext cx="39346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r>
              <a:rPr lang="en-US" altLang="zh-CN" sz="2000" b="1" dirty="0">
                <a:solidFill>
                  <a:srgbClr val="FF0000"/>
                </a:solidFill>
                <a:latin typeface="华文楷体" pitchFamily="2" charset="-122"/>
                <a:ea typeface="华文楷体" pitchFamily="2" charset="-122"/>
              </a:rPr>
              <a:t>GPPD-</a:t>
            </a:r>
            <a:r>
              <a:rPr lang="zh-CN" altLang="en-US" sz="2000" b="1" dirty="0">
                <a:solidFill>
                  <a:srgbClr val="FF0000"/>
                </a:solidFill>
                <a:latin typeface="华文楷体" pitchFamily="2" charset="-122"/>
                <a:ea typeface="华文楷体" pitchFamily="2" charset="-122"/>
              </a:rPr>
              <a:t>闪烁体中子探测器阵列</a:t>
            </a:r>
          </a:p>
        </p:txBody>
      </p:sp>
      <p:cxnSp>
        <p:nvCxnSpPr>
          <p:cNvPr id="7181" name="直接连接符 18"/>
          <p:cNvCxnSpPr>
            <a:cxnSpLocks noChangeShapeType="1"/>
          </p:cNvCxnSpPr>
          <p:nvPr/>
        </p:nvCxnSpPr>
        <p:spPr bwMode="auto">
          <a:xfrm>
            <a:off x="2244725" y="1809750"/>
            <a:ext cx="0" cy="4165600"/>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cxnSp>
        <p:nvCxnSpPr>
          <p:cNvPr id="7182" name="直接连接符 18"/>
          <p:cNvCxnSpPr>
            <a:cxnSpLocks noChangeShapeType="1"/>
          </p:cNvCxnSpPr>
          <p:nvPr/>
        </p:nvCxnSpPr>
        <p:spPr bwMode="auto">
          <a:xfrm>
            <a:off x="4268788" y="1735138"/>
            <a:ext cx="0" cy="4165600"/>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sp>
        <p:nvSpPr>
          <p:cNvPr id="19" name="矩形 18">
            <a:extLst/>
          </p:cNvPr>
          <p:cNvSpPr/>
          <p:nvPr/>
        </p:nvSpPr>
        <p:spPr>
          <a:xfrm>
            <a:off x="42496" y="4249738"/>
            <a:ext cx="2190750" cy="2631490"/>
          </a:xfrm>
          <a:prstGeom prst="rect">
            <a:avLst/>
          </a:prstGeom>
        </p:spPr>
        <p:txBody>
          <a:bodyPr>
            <a:spAutoFit/>
          </a:bodyPr>
          <a:lstStyle/>
          <a:p>
            <a:pPr marL="214313" indent="-214313">
              <a:lnSpc>
                <a:spcPct val="150000"/>
              </a:lnSpc>
              <a:buFont typeface="Wingdings" panose="05000000000000000000" pitchFamily="2" charset="2"/>
              <a:buChar char="p"/>
              <a:defRPr/>
            </a:pPr>
            <a:r>
              <a:rPr lang="zh-CN" altLang="en-US" sz="1100" b="1" kern="100" dirty="0">
                <a:solidFill>
                  <a:srgbClr val="FF0000"/>
                </a:solidFill>
                <a:latin typeface="Calibri" panose="020F0502020204030204" pitchFamily="34" charset="0"/>
                <a:cs typeface="Times New Roman" panose="02020603050405020304" pitchFamily="18" charset="0"/>
              </a:rPr>
              <a:t>国际上首次大规模采用此种结构的闪烁体</a:t>
            </a:r>
            <a:r>
              <a:rPr lang="zh-CN" altLang="zh-CN" sz="1100" b="1" kern="100" dirty="0">
                <a:solidFill>
                  <a:srgbClr val="FF0000"/>
                </a:solidFill>
                <a:latin typeface="Calibri" panose="020F0502020204030204" pitchFamily="34" charset="0"/>
                <a:cs typeface="Times New Roman" panose="02020603050405020304" pitchFamily="18" charset="0"/>
              </a:rPr>
              <a:t>探测器</a:t>
            </a:r>
            <a:r>
              <a:rPr lang="zh-CN" altLang="en-US" sz="1100" b="1" kern="100" dirty="0">
                <a:solidFill>
                  <a:srgbClr val="FF0000"/>
                </a:solidFill>
                <a:latin typeface="Calibri" panose="020F0502020204030204" pitchFamily="34" charset="0"/>
                <a:cs typeface="Times New Roman" panose="02020603050405020304" pitchFamily="18" charset="0"/>
              </a:rPr>
              <a:t>，本团队自主设计研制并掌握全部知识产权。</a:t>
            </a:r>
            <a:endParaRPr lang="en-US" altLang="zh-CN" sz="1100" b="1" kern="100" dirty="0">
              <a:solidFill>
                <a:srgbClr val="FF0000"/>
              </a:solidFill>
              <a:latin typeface="Calibri" panose="020F0502020204030204" pitchFamily="34" charset="0"/>
              <a:cs typeface="Times New Roman" panose="02020603050405020304" pitchFamily="18" charset="0"/>
            </a:endParaRPr>
          </a:p>
          <a:p>
            <a:pPr marL="214313" indent="-214313">
              <a:lnSpc>
                <a:spcPct val="150000"/>
              </a:lnSpc>
              <a:buFont typeface="Wingdings" panose="05000000000000000000" pitchFamily="2" charset="2"/>
              <a:buChar char="p"/>
              <a:defRPr/>
            </a:pPr>
            <a:r>
              <a:rPr lang="zh-CN" altLang="en-US" sz="1100" b="1" kern="100" dirty="0">
                <a:solidFill>
                  <a:srgbClr val="FF0000"/>
                </a:solidFill>
                <a:latin typeface="Calibri" panose="020F0502020204030204" pitchFamily="34" charset="0"/>
                <a:cs typeface="Times New Roman" panose="02020603050405020304" pitchFamily="18" charset="0"/>
              </a:rPr>
              <a:t>探测器设计上首次创新的采用</a:t>
            </a:r>
            <a:r>
              <a:rPr lang="zh-CN" altLang="zh-CN" sz="1100" b="1" kern="100" dirty="0">
                <a:solidFill>
                  <a:srgbClr val="FF0000"/>
                </a:solidFill>
                <a:latin typeface="Calibri" panose="020F0502020204030204" pitchFamily="34" charset="0"/>
                <a:cs typeface="Times New Roman" panose="02020603050405020304" pitchFamily="18" charset="0"/>
              </a:rPr>
              <a:t>多阳极光电倍增管及</a:t>
            </a:r>
            <a:r>
              <a:rPr lang="en-US" altLang="zh-CN" sz="1100" b="1" kern="100" dirty="0">
                <a:solidFill>
                  <a:srgbClr val="FF0000"/>
                </a:solidFill>
                <a:latin typeface="Calibri" panose="020F0502020204030204" pitchFamily="34" charset="0"/>
                <a:cs typeface="Times New Roman" panose="02020603050405020304" pitchFamily="18" charset="0"/>
              </a:rPr>
              <a:t>ASIC</a:t>
            </a:r>
            <a:r>
              <a:rPr lang="zh-CN" altLang="zh-CN" sz="1100" b="1" kern="100" dirty="0">
                <a:solidFill>
                  <a:srgbClr val="FF0000"/>
                </a:solidFill>
                <a:latin typeface="Calibri" panose="020F0502020204030204" pitchFamily="34" charset="0"/>
                <a:cs typeface="Times New Roman" panose="02020603050405020304" pitchFamily="18" charset="0"/>
              </a:rPr>
              <a:t>电子学</a:t>
            </a:r>
            <a:r>
              <a:rPr lang="zh-CN" altLang="en-US" sz="1100" b="1" kern="100" dirty="0">
                <a:solidFill>
                  <a:srgbClr val="FF0000"/>
                </a:solidFill>
                <a:latin typeface="Calibri" panose="020F0502020204030204" pitchFamily="34" charset="0"/>
                <a:cs typeface="Times New Roman" panose="02020603050405020304" pitchFamily="18" charset="0"/>
              </a:rPr>
              <a:t>数字化</a:t>
            </a:r>
            <a:r>
              <a:rPr lang="zh-CN" altLang="zh-CN" sz="1100" b="1" kern="100" dirty="0">
                <a:solidFill>
                  <a:srgbClr val="FF0000"/>
                </a:solidFill>
                <a:latin typeface="Calibri" panose="020F0502020204030204" pitchFamily="34" charset="0"/>
                <a:cs typeface="Times New Roman" panose="02020603050405020304" pitchFamily="18" charset="0"/>
              </a:rPr>
              <a:t>读出</a:t>
            </a:r>
            <a:r>
              <a:rPr lang="zh-CN" altLang="en-US" sz="1100" b="1" kern="100" dirty="0">
                <a:solidFill>
                  <a:srgbClr val="FF0000"/>
                </a:solidFill>
                <a:latin typeface="Calibri" panose="020F0502020204030204" pitchFamily="34" charset="0"/>
                <a:cs typeface="Times New Roman" panose="02020603050405020304" pitchFamily="18" charset="0"/>
              </a:rPr>
              <a:t>；</a:t>
            </a:r>
            <a:endParaRPr lang="en-US" altLang="zh-CN" sz="1100" b="1" kern="100" dirty="0">
              <a:solidFill>
                <a:srgbClr val="FF0000"/>
              </a:solidFill>
              <a:latin typeface="Calibri" panose="020F0502020204030204" pitchFamily="34" charset="0"/>
              <a:cs typeface="Times New Roman" panose="02020603050405020304" pitchFamily="18" charset="0"/>
            </a:endParaRPr>
          </a:p>
          <a:p>
            <a:pPr marL="214313" indent="-214313">
              <a:lnSpc>
                <a:spcPct val="150000"/>
              </a:lnSpc>
              <a:buFont typeface="Wingdings" panose="05000000000000000000" pitchFamily="2" charset="2"/>
              <a:buChar char="p"/>
              <a:defRPr/>
            </a:pPr>
            <a:r>
              <a:rPr lang="zh-CN" altLang="en-US" sz="1100" b="1" kern="100" dirty="0">
                <a:solidFill>
                  <a:srgbClr val="FF0000"/>
                </a:solidFill>
                <a:latin typeface="Calibri" panose="020F0502020204030204" pitchFamily="34" charset="0"/>
                <a:cs typeface="Times New Roman" panose="02020603050405020304" pitchFamily="18" charset="0"/>
              </a:rPr>
              <a:t>大规模闪烁体探测器阵列将成为大空间覆盖中子谱仪探测器的重要候选者</a:t>
            </a:r>
            <a:r>
              <a:rPr lang="zh-CN" altLang="zh-CN" sz="1100" b="1" kern="100" dirty="0">
                <a:solidFill>
                  <a:srgbClr val="FF0000"/>
                </a:solidFill>
                <a:latin typeface="Calibri" panose="020F0502020204030204" pitchFamily="34" charset="0"/>
                <a:cs typeface="Times New Roman" panose="02020603050405020304" pitchFamily="18" charset="0"/>
              </a:rPr>
              <a:t>。</a:t>
            </a:r>
            <a:endParaRPr lang="zh-CN" altLang="en-US" sz="1100" b="1" dirty="0">
              <a:solidFill>
                <a:srgbClr val="FF0000"/>
              </a:solidFill>
            </a:endParaRPr>
          </a:p>
        </p:txBody>
      </p:sp>
      <p:cxnSp>
        <p:nvCxnSpPr>
          <p:cNvPr id="20" name="直接箭头连接符 19">
            <a:extLst/>
          </p:cNvPr>
          <p:cNvCxnSpPr>
            <a:cxnSpLocks/>
          </p:cNvCxnSpPr>
          <p:nvPr/>
        </p:nvCxnSpPr>
        <p:spPr bwMode="auto">
          <a:xfrm>
            <a:off x="1565275" y="2081213"/>
            <a:ext cx="93663" cy="263525"/>
          </a:xfrm>
          <a:prstGeom prst="straightConnector1">
            <a:avLst/>
          </a:prstGeom>
          <a:ln>
            <a:prstDash val="sysDash"/>
            <a:headEnd type="none" w="med" len="med"/>
            <a:tailEnd type="arrow"/>
          </a:ln>
        </p:spPr>
        <p:style>
          <a:lnRef idx="2">
            <a:schemeClr val="dk1"/>
          </a:lnRef>
          <a:fillRef idx="0">
            <a:schemeClr val="dk1"/>
          </a:fillRef>
          <a:effectRef idx="1">
            <a:schemeClr val="dk1"/>
          </a:effectRef>
          <a:fontRef idx="minor">
            <a:schemeClr val="tx1"/>
          </a:fontRef>
        </p:style>
      </p:cxnSp>
      <p:cxnSp>
        <p:nvCxnSpPr>
          <p:cNvPr id="21" name="直接箭头连接符 20">
            <a:extLst/>
          </p:cNvPr>
          <p:cNvCxnSpPr>
            <a:cxnSpLocks/>
          </p:cNvCxnSpPr>
          <p:nvPr/>
        </p:nvCxnSpPr>
        <p:spPr bwMode="auto">
          <a:xfrm>
            <a:off x="1431925" y="2081213"/>
            <a:ext cx="117475" cy="184150"/>
          </a:xfrm>
          <a:prstGeom prst="straightConnector1">
            <a:avLst/>
          </a:prstGeom>
          <a:ln>
            <a:prstDash val="sysDash"/>
            <a:headEnd type="none" w="med" len="med"/>
            <a:tailEnd type="arrow"/>
          </a:ln>
        </p:spPr>
        <p:style>
          <a:lnRef idx="2">
            <a:schemeClr val="dk1"/>
          </a:lnRef>
          <a:fillRef idx="0">
            <a:schemeClr val="dk1"/>
          </a:fillRef>
          <a:effectRef idx="1">
            <a:schemeClr val="dk1"/>
          </a:effectRef>
          <a:fontRef idx="minor">
            <a:schemeClr val="tx1"/>
          </a:fontRef>
        </p:style>
      </p:cxnSp>
      <p:cxnSp>
        <p:nvCxnSpPr>
          <p:cNvPr id="22" name="直接箭头连接符 21">
            <a:extLst/>
          </p:cNvPr>
          <p:cNvCxnSpPr>
            <a:cxnSpLocks/>
          </p:cNvCxnSpPr>
          <p:nvPr/>
        </p:nvCxnSpPr>
        <p:spPr bwMode="auto">
          <a:xfrm flipH="1" flipV="1">
            <a:off x="1198563" y="2471738"/>
            <a:ext cx="677862" cy="109537"/>
          </a:xfrm>
          <a:prstGeom prst="straightConnector1">
            <a:avLst/>
          </a:prstGeom>
          <a:ln>
            <a:prstDash val="sysDash"/>
            <a:headEnd type="none" w="med" len="med"/>
            <a:tailEnd type="arrow"/>
          </a:ln>
        </p:spPr>
        <p:style>
          <a:lnRef idx="2">
            <a:schemeClr val="dk1"/>
          </a:lnRef>
          <a:fillRef idx="0">
            <a:schemeClr val="dk1"/>
          </a:fillRef>
          <a:effectRef idx="1">
            <a:schemeClr val="dk1"/>
          </a:effectRef>
          <a:fontRef idx="minor">
            <a:schemeClr val="tx1"/>
          </a:fontRef>
        </p:style>
      </p:cxnSp>
      <p:cxnSp>
        <p:nvCxnSpPr>
          <p:cNvPr id="7187" name="直接箭头连接符 20"/>
          <p:cNvCxnSpPr>
            <a:cxnSpLocks noChangeShapeType="1"/>
          </p:cNvCxnSpPr>
          <p:nvPr/>
        </p:nvCxnSpPr>
        <p:spPr bwMode="auto">
          <a:xfrm>
            <a:off x="446088" y="2160588"/>
            <a:ext cx="509587" cy="352425"/>
          </a:xfrm>
          <a:prstGeom prst="straightConnector1">
            <a:avLst/>
          </a:prstGeom>
          <a:noFill/>
          <a:ln w="9525" algn="ctr">
            <a:solidFill>
              <a:schemeClr val="tx1"/>
            </a:solidFill>
            <a:prstDash val="sysDash"/>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4" name="TextBox 18">
            <a:extLst/>
          </p:cNvPr>
          <p:cNvSpPr txBox="1">
            <a:spLocks noChangeArrowheads="1"/>
          </p:cNvSpPr>
          <p:nvPr/>
        </p:nvSpPr>
        <p:spPr bwMode="auto">
          <a:xfrm>
            <a:off x="-47625" y="1966913"/>
            <a:ext cx="1017588" cy="254000"/>
          </a:xfrm>
          <a:prstGeom prst="rect">
            <a:avLst/>
          </a:prstGeom>
          <a:noFill/>
          <a:ln w="9525">
            <a:noFill/>
            <a:miter lim="800000"/>
            <a:headEnd/>
            <a:tailEnd/>
          </a:ln>
        </p:spPr>
        <p:txBody>
          <a:bodyPr>
            <a:spAutoFit/>
          </a:bodyPr>
          <a:lstStyle/>
          <a:p>
            <a:pPr algn="ctr" eaLnBrk="1" hangingPunct="1">
              <a:defRPr/>
            </a:pPr>
            <a:r>
              <a:rPr lang="en-US" altLang="zh-CN" sz="1050" dirty="0">
                <a:latin typeface="Times New Roman" pitchFamily="18" charset="0"/>
                <a:ea typeface="楷体_GB2312" pitchFamily="49" charset="-122"/>
                <a:cs typeface="Times New Roman" pitchFamily="18" charset="0"/>
              </a:rPr>
              <a:t>MA-PMT</a:t>
            </a:r>
            <a:endParaRPr lang="zh-CN" altLang="en-US" sz="1050" dirty="0">
              <a:latin typeface="Times New Roman" pitchFamily="18" charset="0"/>
              <a:ea typeface="楷体_GB2312" pitchFamily="49" charset="-122"/>
              <a:cs typeface="Times New Roman" pitchFamily="18" charset="0"/>
            </a:endParaRPr>
          </a:p>
        </p:txBody>
      </p:sp>
      <p:sp>
        <p:nvSpPr>
          <p:cNvPr id="25" name="TextBox 7">
            <a:extLst/>
          </p:cNvPr>
          <p:cNvSpPr txBox="1">
            <a:spLocks noChangeArrowheads="1"/>
          </p:cNvSpPr>
          <p:nvPr/>
        </p:nvSpPr>
        <p:spPr bwMode="auto">
          <a:xfrm>
            <a:off x="1273175" y="2535238"/>
            <a:ext cx="1017588" cy="252412"/>
          </a:xfrm>
          <a:prstGeom prst="rect">
            <a:avLst/>
          </a:prstGeom>
          <a:noFill/>
          <a:ln w="9525">
            <a:noFill/>
            <a:miter lim="800000"/>
            <a:headEnd/>
            <a:tailEnd/>
          </a:ln>
        </p:spPr>
        <p:txBody>
          <a:bodyPr>
            <a:spAutoFit/>
          </a:bodyPr>
          <a:lstStyle/>
          <a:p>
            <a:pPr algn="ctr" eaLnBrk="1" hangingPunct="1">
              <a:defRPr/>
            </a:pPr>
            <a:r>
              <a:rPr lang="en-US" altLang="zh-CN" sz="1050" dirty="0">
                <a:latin typeface="Times New Roman" pitchFamily="18" charset="0"/>
                <a:ea typeface="楷体_GB2312" pitchFamily="49" charset="-122"/>
                <a:cs typeface="Times New Roman" pitchFamily="18" charset="0"/>
              </a:rPr>
              <a:t>WLS fiber</a:t>
            </a:r>
            <a:endParaRPr lang="zh-CN" altLang="en-US" sz="1050" dirty="0">
              <a:latin typeface="Times New Roman" pitchFamily="18" charset="0"/>
              <a:ea typeface="楷体_GB2312" pitchFamily="49" charset="-122"/>
              <a:cs typeface="Times New Roman" pitchFamily="18" charset="0"/>
            </a:endParaRPr>
          </a:p>
        </p:txBody>
      </p:sp>
      <p:sp>
        <p:nvSpPr>
          <p:cNvPr id="26" name="TextBox 6">
            <a:extLst/>
          </p:cNvPr>
          <p:cNvSpPr txBox="1">
            <a:spLocks noChangeArrowheads="1"/>
          </p:cNvSpPr>
          <p:nvPr/>
        </p:nvSpPr>
        <p:spPr bwMode="auto">
          <a:xfrm>
            <a:off x="539752" y="1504981"/>
            <a:ext cx="1833562" cy="461665"/>
          </a:xfrm>
          <a:prstGeom prst="rect">
            <a:avLst/>
          </a:prstGeom>
          <a:noFill/>
          <a:ln w="9525">
            <a:noFill/>
            <a:miter lim="800000"/>
            <a:headEnd/>
            <a:tailEnd/>
          </a:ln>
        </p:spPr>
        <p:txBody>
          <a:bodyPr wrap="square">
            <a:spAutoFit/>
          </a:bodyPr>
          <a:lstStyle/>
          <a:p>
            <a:pPr algn="ctr" eaLnBrk="1" hangingPunct="1">
              <a:defRPr/>
            </a:pPr>
            <a:r>
              <a:rPr lang="en-US" altLang="zh-CN" sz="1200" dirty="0">
                <a:latin typeface="Times New Roman" pitchFamily="18" charset="0"/>
                <a:ea typeface="楷体_GB2312" pitchFamily="49" charset="-122"/>
                <a:cs typeface="Times New Roman" pitchFamily="18" charset="0"/>
              </a:rPr>
              <a:t>Double layer </a:t>
            </a:r>
            <a:r>
              <a:rPr lang="en-US" altLang="zh-CN" sz="1200" dirty="0" err="1">
                <a:latin typeface="Times New Roman" pitchFamily="18" charset="0"/>
                <a:ea typeface="楷体_GB2312" pitchFamily="49" charset="-122"/>
                <a:cs typeface="Times New Roman" pitchFamily="18" charset="0"/>
              </a:rPr>
              <a:t>Scintillator</a:t>
            </a:r>
            <a:r>
              <a:rPr lang="en-US" altLang="zh-CN" sz="1200" dirty="0">
                <a:latin typeface="Times New Roman" pitchFamily="18" charset="0"/>
                <a:ea typeface="楷体_GB2312" pitchFamily="49" charset="-122"/>
                <a:cs typeface="Times New Roman" pitchFamily="18" charset="0"/>
              </a:rPr>
              <a:t> </a:t>
            </a:r>
          </a:p>
          <a:p>
            <a:pPr algn="ctr" eaLnBrk="1" hangingPunct="1">
              <a:defRPr/>
            </a:pPr>
            <a:r>
              <a:rPr lang="en-US" altLang="zh-CN" sz="1200" baseline="30000" dirty="0">
                <a:latin typeface="Times New Roman" pitchFamily="18" charset="0"/>
                <a:ea typeface="楷体_GB2312" pitchFamily="49" charset="-122"/>
                <a:cs typeface="Times New Roman" pitchFamily="18" charset="0"/>
              </a:rPr>
              <a:t>6</a:t>
            </a:r>
            <a:r>
              <a:rPr lang="en-US" altLang="zh-CN" sz="1200" dirty="0">
                <a:latin typeface="Times New Roman" pitchFamily="18" charset="0"/>
                <a:ea typeface="楷体_GB2312" pitchFamily="49" charset="-122"/>
                <a:cs typeface="Times New Roman" pitchFamily="18" charset="0"/>
              </a:rPr>
              <a:t>LiF/</a:t>
            </a:r>
            <a:r>
              <a:rPr lang="en-US" altLang="zh-CN" sz="1200" dirty="0" err="1">
                <a:latin typeface="Times New Roman" pitchFamily="18" charset="0"/>
                <a:ea typeface="楷体_GB2312" pitchFamily="49" charset="-122"/>
                <a:cs typeface="Times New Roman" pitchFamily="18" charset="0"/>
              </a:rPr>
              <a:t>ZnS</a:t>
            </a:r>
            <a:r>
              <a:rPr lang="zh-CN" altLang="en-US" sz="1200" dirty="0">
                <a:latin typeface="Times New Roman" pitchFamily="18" charset="0"/>
                <a:ea typeface="楷体_GB2312" pitchFamily="49" charset="-122"/>
                <a:cs typeface="Times New Roman" pitchFamily="18" charset="0"/>
              </a:rPr>
              <a:t>（</a:t>
            </a:r>
            <a:r>
              <a:rPr lang="en-US" altLang="zh-CN" sz="1200" dirty="0">
                <a:latin typeface="Times New Roman" pitchFamily="18" charset="0"/>
                <a:ea typeface="楷体_GB2312" pitchFamily="49" charset="-122"/>
                <a:cs typeface="Times New Roman" pitchFamily="18" charset="0"/>
              </a:rPr>
              <a:t>Ag</a:t>
            </a:r>
            <a:r>
              <a:rPr lang="zh-CN" altLang="en-US" sz="1200" dirty="0">
                <a:latin typeface="Times New Roman" pitchFamily="18" charset="0"/>
                <a:ea typeface="楷体_GB2312" pitchFamily="49" charset="-122"/>
                <a:cs typeface="Times New Roman" pitchFamily="18" charset="0"/>
              </a:rPr>
              <a:t>）</a:t>
            </a:r>
          </a:p>
        </p:txBody>
      </p:sp>
      <p:pic>
        <p:nvPicPr>
          <p:cNvPr id="7191"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94188" y="4176713"/>
            <a:ext cx="12160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2" name="Picture 8" descr="新建 BMP 图像.bmp"/>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495800" y="1412875"/>
            <a:ext cx="188118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3" name="Picture 2" descr="G:\4月北京测试\4.12  狭缝测试\tu.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286250" y="2590800"/>
            <a:ext cx="11747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461000" y="3333750"/>
            <a:ext cx="1139825" cy="62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5" name="Picture 3" descr="G:\4月北京测试\4.18  竖直狭缝测试\tu.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370513" y="2593975"/>
            <a:ext cx="1290637"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325938" y="3333750"/>
            <a:ext cx="1119187" cy="66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矩形 12">
            <a:extLst/>
          </p:cNvPr>
          <p:cNvSpPr>
            <a:spLocks noChangeArrowheads="1"/>
          </p:cNvSpPr>
          <p:nvPr/>
        </p:nvSpPr>
        <p:spPr bwMode="auto">
          <a:xfrm>
            <a:off x="4606925" y="1220788"/>
            <a:ext cx="1658938" cy="265112"/>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FF0000"/>
                </a:solidFill>
                <a:latin typeface="Times New Roman" pitchFamily="18" charset="0"/>
                <a:ea typeface="华文中宋" pitchFamily="2" charset="-122"/>
              </a:rPr>
              <a:t>数据获取界面</a:t>
            </a:r>
          </a:p>
        </p:txBody>
      </p:sp>
      <p:cxnSp>
        <p:nvCxnSpPr>
          <p:cNvPr id="7198" name="直接连接符 18"/>
          <p:cNvCxnSpPr>
            <a:cxnSpLocks noChangeShapeType="1"/>
          </p:cNvCxnSpPr>
          <p:nvPr/>
        </p:nvCxnSpPr>
        <p:spPr bwMode="auto">
          <a:xfrm>
            <a:off x="6673850" y="1549400"/>
            <a:ext cx="0" cy="4165600"/>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pic>
        <p:nvPicPr>
          <p:cNvPr id="7199"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570538" y="4249738"/>
            <a:ext cx="1074737" cy="72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5">
            <a:extLst/>
          </p:cNvPr>
          <p:cNvSpPr>
            <a:spLocks noChangeArrowheads="1"/>
          </p:cNvSpPr>
          <p:nvPr/>
        </p:nvSpPr>
        <p:spPr bwMode="auto">
          <a:xfrm>
            <a:off x="5510213" y="4049713"/>
            <a:ext cx="11525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eaLnBrk="1" hangingPunct="1">
              <a:lnSpc>
                <a:spcPct val="100000"/>
              </a:lnSpc>
              <a:spcBef>
                <a:spcPct val="0"/>
              </a:spcBef>
              <a:spcAft>
                <a:spcPct val="0"/>
              </a:spcAft>
              <a:buClrTx/>
              <a:buFontTx/>
              <a:buNone/>
              <a:defRPr/>
            </a:pPr>
            <a:r>
              <a:rPr lang="zh-CN" altLang="en-US" sz="788" dirty="0">
                <a:solidFill>
                  <a:srgbClr val="FF0000"/>
                </a:solidFill>
                <a:latin typeface="Times New Roman" panose="02020603050405020304" pitchFamily="18" charset="0"/>
                <a:cs typeface="Times New Roman" panose="02020603050405020304" pitchFamily="18" charset="0"/>
              </a:rPr>
              <a:t>探测器中子探测效率</a:t>
            </a:r>
          </a:p>
        </p:txBody>
      </p:sp>
      <p:pic>
        <p:nvPicPr>
          <p:cNvPr id="7201" name="Picture 27"/>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286125" y="1911350"/>
            <a:ext cx="750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Picture 2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376488" y="2593975"/>
            <a:ext cx="8143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Picture 26"/>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284538" y="2600325"/>
            <a:ext cx="7493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2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384425" y="1898650"/>
            <a:ext cx="80327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40">
            <a:extLst/>
          </p:cNvPr>
          <p:cNvSpPr/>
          <p:nvPr/>
        </p:nvSpPr>
        <p:spPr>
          <a:xfrm>
            <a:off x="2257425" y="5394325"/>
            <a:ext cx="1897063" cy="1384995"/>
          </a:xfrm>
          <a:prstGeom prst="rect">
            <a:avLst/>
          </a:prstGeom>
        </p:spPr>
        <p:txBody>
          <a:bodyPr>
            <a:spAutoFit/>
          </a:bodyPr>
          <a:lstStyle/>
          <a:p>
            <a:pPr marL="214313" indent="-214313" algn="just">
              <a:lnSpc>
                <a:spcPct val="150000"/>
              </a:lnSpc>
              <a:spcAft>
                <a:spcPts val="0"/>
              </a:spcAft>
              <a:buFont typeface="Wingdings" panose="05000000000000000000" pitchFamily="2" charset="2"/>
              <a:buChar char="p"/>
              <a:defRPr/>
            </a:pPr>
            <a:r>
              <a:rPr lang="zh-CN" altLang="en-US" sz="1400" b="1" kern="100" dirty="0">
                <a:latin typeface="Calibri" panose="020F0502020204030204" pitchFamily="34" charset="0"/>
                <a:cs typeface="Times New Roman" panose="02020603050405020304" pitchFamily="18" charset="0"/>
              </a:rPr>
              <a:t>独特的</a:t>
            </a:r>
            <a:r>
              <a:rPr lang="zh-CN" altLang="zh-CN" sz="1400" b="1" kern="100" dirty="0">
                <a:latin typeface="Calibri" panose="020F0502020204030204" pitchFamily="34" charset="0"/>
                <a:cs typeface="Times New Roman" panose="02020603050405020304" pitchFamily="18" charset="0"/>
              </a:rPr>
              <a:t>探测器</a:t>
            </a:r>
            <a:r>
              <a:rPr lang="zh-CN" altLang="en-US" sz="1400" b="1" kern="100" dirty="0">
                <a:latin typeface="Calibri" panose="020F0502020204030204" pitchFamily="34" charset="0"/>
                <a:cs typeface="Times New Roman" panose="02020603050405020304" pitchFamily="18" charset="0"/>
              </a:rPr>
              <a:t>制作工艺，获得</a:t>
            </a:r>
            <a:r>
              <a:rPr lang="en-US" altLang="zh-CN" sz="1400" b="1" kern="100" dirty="0">
                <a:latin typeface="Calibri" panose="020F0502020204030204" pitchFamily="34" charset="0"/>
                <a:cs typeface="Times New Roman" panose="02020603050405020304" pitchFamily="18" charset="0"/>
              </a:rPr>
              <a:t>3</a:t>
            </a:r>
            <a:r>
              <a:rPr lang="zh-CN" altLang="en-US" sz="1400" b="1" kern="100" dirty="0">
                <a:latin typeface="Calibri" panose="020F0502020204030204" pitchFamily="34" charset="0"/>
                <a:cs typeface="Times New Roman" panose="02020603050405020304" pitchFamily="18" charset="0"/>
              </a:rPr>
              <a:t>项发明专利和</a:t>
            </a:r>
            <a:r>
              <a:rPr lang="en-US" altLang="zh-CN" sz="1400" b="1" kern="100" dirty="0">
                <a:latin typeface="Calibri" panose="020F0502020204030204" pitchFamily="34" charset="0"/>
                <a:cs typeface="Times New Roman" panose="02020603050405020304" pitchFamily="18" charset="0"/>
              </a:rPr>
              <a:t>2</a:t>
            </a:r>
            <a:r>
              <a:rPr lang="zh-CN" altLang="en-US" sz="1400" b="1" kern="100" dirty="0">
                <a:latin typeface="Calibri" panose="020F0502020204030204" pitchFamily="34" charset="0"/>
                <a:cs typeface="Times New Roman" panose="02020603050405020304" pitchFamily="18" charset="0"/>
              </a:rPr>
              <a:t>项实用新型专利；</a:t>
            </a:r>
            <a:endParaRPr lang="zh-CN" altLang="zh-CN" sz="1400" b="1" kern="100" dirty="0">
              <a:latin typeface="Calibri" panose="020F0502020204030204" pitchFamily="34" charset="0"/>
              <a:cs typeface="Times New Roman" panose="02020603050405020304" pitchFamily="18" charset="0"/>
            </a:endParaRPr>
          </a:p>
        </p:txBody>
      </p:sp>
      <p:pic>
        <p:nvPicPr>
          <p:cNvPr id="42" name="Picture 4">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3289300" y="3275013"/>
            <a:ext cx="738188" cy="908050"/>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pic>
        <p:nvPicPr>
          <p:cNvPr id="43" name="Picture 5">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389188" y="3262313"/>
            <a:ext cx="812800" cy="920750"/>
          </a:xfrm>
          <a:prstGeom prst="rect">
            <a:avLst/>
          </a:prstGeom>
          <a:ln w="19050" cap="sq">
            <a:solidFill>
              <a:schemeClr val="tx1"/>
            </a:solidFill>
            <a:prstDash val="solid"/>
            <a:miter lim="800000"/>
          </a:ln>
          <a:effectLst>
            <a:outerShdw blurRad="50800" dist="38100" dir="2700000" algn="tl" rotWithShape="0">
              <a:srgbClr val="000000">
                <a:alpha val="43000"/>
              </a:srgbClr>
            </a:outerShdw>
          </a:effectLst>
        </p:spPr>
      </p:pic>
      <p:sp>
        <p:nvSpPr>
          <p:cNvPr id="44" name="矩形 12">
            <a:extLst/>
          </p:cNvPr>
          <p:cNvSpPr>
            <a:spLocks noChangeArrowheads="1"/>
          </p:cNvSpPr>
          <p:nvPr/>
        </p:nvSpPr>
        <p:spPr bwMode="auto">
          <a:xfrm>
            <a:off x="4630738" y="2379663"/>
            <a:ext cx="1658937" cy="265112"/>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FF0000"/>
                </a:solidFill>
                <a:latin typeface="Times New Roman" pitchFamily="18" charset="0"/>
                <a:ea typeface="华文中宋" pitchFamily="2" charset="-122"/>
              </a:rPr>
              <a:t>探测器二维成像</a:t>
            </a:r>
          </a:p>
        </p:txBody>
      </p:sp>
      <p:sp>
        <p:nvSpPr>
          <p:cNvPr id="45" name="Rectangle 5">
            <a:extLst/>
          </p:cNvPr>
          <p:cNvSpPr>
            <a:spLocks noChangeArrowheads="1"/>
          </p:cNvSpPr>
          <p:nvPr/>
        </p:nvSpPr>
        <p:spPr bwMode="auto">
          <a:xfrm>
            <a:off x="4206875" y="4035425"/>
            <a:ext cx="14097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eaLnBrk="1" hangingPunct="1">
              <a:lnSpc>
                <a:spcPct val="100000"/>
              </a:lnSpc>
              <a:spcBef>
                <a:spcPct val="0"/>
              </a:spcBef>
              <a:spcAft>
                <a:spcPct val="0"/>
              </a:spcAft>
              <a:buClrTx/>
              <a:buFontTx/>
              <a:buNone/>
              <a:defRPr/>
            </a:pPr>
            <a:r>
              <a:rPr lang="zh-CN" altLang="en-US" sz="750" dirty="0">
                <a:solidFill>
                  <a:srgbClr val="FF0000"/>
                </a:solidFill>
                <a:latin typeface="Times New Roman" panose="02020603050405020304" pitchFamily="18" charset="0"/>
                <a:cs typeface="Times New Roman" panose="02020603050405020304" pitchFamily="18" charset="0"/>
              </a:rPr>
              <a:t>探测器位置分辨</a:t>
            </a:r>
            <a:r>
              <a:rPr lang="en-US" altLang="zh-CN" sz="750" dirty="0">
                <a:solidFill>
                  <a:srgbClr val="FF0000"/>
                </a:solidFill>
                <a:latin typeface="Times New Roman" panose="02020603050405020304" pitchFamily="18" charset="0"/>
                <a:cs typeface="Times New Roman" panose="02020603050405020304" pitchFamily="18" charset="0"/>
              </a:rPr>
              <a:t>@</a:t>
            </a:r>
            <a:r>
              <a:rPr lang="zh-CN" altLang="en-US" sz="750" dirty="0">
                <a:solidFill>
                  <a:srgbClr val="FF0000"/>
                </a:solidFill>
                <a:latin typeface="Times New Roman" panose="02020603050405020304" pitchFamily="18" charset="0"/>
                <a:cs typeface="Times New Roman" panose="02020603050405020304" pitchFamily="18" charset="0"/>
              </a:rPr>
              <a:t>中子束线</a:t>
            </a:r>
          </a:p>
        </p:txBody>
      </p:sp>
      <p:sp>
        <p:nvSpPr>
          <p:cNvPr id="46" name="矩形 45">
            <a:extLst/>
          </p:cNvPr>
          <p:cNvSpPr/>
          <p:nvPr/>
        </p:nvSpPr>
        <p:spPr>
          <a:xfrm>
            <a:off x="4279900" y="4960938"/>
            <a:ext cx="2347913" cy="1477328"/>
          </a:xfrm>
          <a:prstGeom prst="rect">
            <a:avLst/>
          </a:prstGeom>
        </p:spPr>
        <p:txBody>
          <a:bodyPr>
            <a:spAutoFit/>
          </a:bodyPr>
          <a:lstStyle/>
          <a:p>
            <a:pPr marL="214313" indent="-214313" algn="just">
              <a:lnSpc>
                <a:spcPct val="150000"/>
              </a:lnSpc>
              <a:buFont typeface="Wingdings" panose="05000000000000000000" pitchFamily="2" charset="2"/>
              <a:buChar char="p"/>
              <a:defRPr/>
            </a:pPr>
            <a:r>
              <a:rPr lang="zh-CN" altLang="en-US" sz="1200" b="1" kern="100" dirty="0">
                <a:solidFill>
                  <a:srgbClr val="FF0000"/>
                </a:solidFill>
                <a:latin typeface="Calibri" panose="020F0502020204030204" pitchFamily="34" charset="0"/>
                <a:cs typeface="Times New Roman" panose="02020603050405020304" pitchFamily="18" charset="0"/>
              </a:rPr>
              <a:t>探测器位置分辨可达</a:t>
            </a:r>
            <a:r>
              <a:rPr lang="en-US" altLang="zh-CN" sz="1200" b="1" kern="100" dirty="0">
                <a:solidFill>
                  <a:srgbClr val="FF0000"/>
                </a:solidFill>
                <a:latin typeface="Calibri" panose="020F0502020204030204" pitchFamily="34" charset="0"/>
                <a:cs typeface="Times New Roman" panose="02020603050405020304" pitchFamily="18" charset="0"/>
              </a:rPr>
              <a:t>2mm</a:t>
            </a:r>
            <a:r>
              <a:rPr lang="zh-CN" altLang="en-US" sz="1200" b="1" kern="100" dirty="0">
                <a:solidFill>
                  <a:srgbClr val="FF0000"/>
                </a:solidFill>
                <a:latin typeface="Calibri" panose="020F0502020204030204" pitchFamily="34" charset="0"/>
                <a:cs typeface="Times New Roman" panose="02020603050405020304" pitchFamily="18" charset="0"/>
              </a:rPr>
              <a:t>，探测效率好于</a:t>
            </a:r>
            <a:r>
              <a:rPr lang="en-US" altLang="zh-CN" sz="1200" b="1" kern="100" dirty="0">
                <a:solidFill>
                  <a:srgbClr val="FF0000"/>
                </a:solidFill>
                <a:latin typeface="Calibri" panose="020F0502020204030204" pitchFamily="34" charset="0"/>
                <a:cs typeface="Times New Roman" panose="02020603050405020304" pitchFamily="18" charset="0"/>
              </a:rPr>
              <a:t>50%@2Å</a:t>
            </a:r>
            <a:r>
              <a:rPr lang="zh-CN" altLang="en-US" sz="1200" b="1" kern="100" dirty="0">
                <a:solidFill>
                  <a:srgbClr val="FF0000"/>
                </a:solidFill>
                <a:latin typeface="Calibri" panose="020F0502020204030204" pitchFamily="34" charset="0"/>
                <a:cs typeface="Times New Roman" panose="02020603050405020304" pitchFamily="18" charset="0"/>
              </a:rPr>
              <a:t>；</a:t>
            </a:r>
            <a:endParaRPr lang="en-US" altLang="zh-CN" sz="1200" b="1" kern="100" dirty="0">
              <a:solidFill>
                <a:srgbClr val="FF0000"/>
              </a:solidFill>
              <a:latin typeface="Calibri" panose="020F0502020204030204" pitchFamily="34" charset="0"/>
              <a:cs typeface="Times New Roman" panose="02020603050405020304" pitchFamily="18" charset="0"/>
            </a:endParaRPr>
          </a:p>
          <a:p>
            <a:pPr marL="214313" indent="-214313" algn="just">
              <a:lnSpc>
                <a:spcPct val="150000"/>
              </a:lnSpc>
              <a:buFont typeface="Wingdings" panose="05000000000000000000" pitchFamily="2" charset="2"/>
              <a:buChar char="p"/>
              <a:defRPr/>
            </a:pPr>
            <a:r>
              <a:rPr lang="zh-CN" altLang="zh-CN" sz="1200" b="1" kern="100" dirty="0">
                <a:solidFill>
                  <a:srgbClr val="FF0000"/>
                </a:solidFill>
                <a:latin typeface="Calibri" panose="020F0502020204030204" pitchFamily="34" charset="0"/>
                <a:cs typeface="Times New Roman" panose="02020603050405020304" pitchFamily="18" charset="0"/>
              </a:rPr>
              <a:t>各项关键技术指标</a:t>
            </a:r>
            <a:r>
              <a:rPr lang="zh-CN" altLang="en-US" sz="1200" b="1" kern="100" dirty="0">
                <a:solidFill>
                  <a:srgbClr val="FF0000"/>
                </a:solidFill>
                <a:latin typeface="Calibri" panose="020F0502020204030204" pitchFamily="34" charset="0"/>
                <a:cs typeface="Times New Roman" panose="02020603050405020304" pitchFamily="18" charset="0"/>
              </a:rPr>
              <a:t>能够</a:t>
            </a:r>
            <a:r>
              <a:rPr lang="zh-CN" altLang="zh-CN" sz="1200" b="1" kern="100" dirty="0">
                <a:solidFill>
                  <a:srgbClr val="FF0000"/>
                </a:solidFill>
                <a:latin typeface="Calibri" panose="020F0502020204030204" pitchFamily="34" charset="0"/>
                <a:cs typeface="Times New Roman" panose="02020603050405020304" pitchFamily="18" charset="0"/>
              </a:rPr>
              <a:t>很好</a:t>
            </a:r>
            <a:r>
              <a:rPr lang="zh-CN" altLang="en-US" sz="1200" b="1" kern="100" dirty="0">
                <a:solidFill>
                  <a:srgbClr val="FF0000"/>
                </a:solidFill>
                <a:latin typeface="Calibri" panose="020F0502020204030204" pitchFamily="34" charset="0"/>
                <a:cs typeface="Times New Roman" panose="02020603050405020304" pitchFamily="18" charset="0"/>
              </a:rPr>
              <a:t>的满足</a:t>
            </a:r>
            <a:r>
              <a:rPr lang="zh-CN" altLang="zh-CN" sz="1200" b="1" kern="100" dirty="0">
                <a:solidFill>
                  <a:srgbClr val="FF0000"/>
                </a:solidFill>
                <a:latin typeface="Calibri" panose="020F0502020204030204" pitchFamily="34" charset="0"/>
                <a:cs typeface="Times New Roman" panose="02020603050405020304" pitchFamily="18" charset="0"/>
              </a:rPr>
              <a:t>散裂工程对大面积中子探测器的需求。</a:t>
            </a:r>
            <a:endParaRPr lang="zh-CN" altLang="en-US" sz="1200" b="1" kern="100" dirty="0">
              <a:solidFill>
                <a:srgbClr val="FF0000"/>
              </a:solidFill>
              <a:latin typeface="Calibri" panose="020F0502020204030204" pitchFamily="34" charset="0"/>
              <a:cs typeface="Times New Roman" panose="02020603050405020304" pitchFamily="18" charset="0"/>
            </a:endParaRPr>
          </a:p>
        </p:txBody>
      </p:sp>
      <p:sp>
        <p:nvSpPr>
          <p:cNvPr id="47" name="矩形 12">
            <a:extLst/>
          </p:cNvPr>
          <p:cNvSpPr>
            <a:spLocks noChangeArrowheads="1"/>
          </p:cNvSpPr>
          <p:nvPr/>
        </p:nvSpPr>
        <p:spPr bwMode="auto">
          <a:xfrm>
            <a:off x="7135813" y="2763838"/>
            <a:ext cx="1658937" cy="265112"/>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FF0000"/>
                </a:solidFill>
                <a:latin typeface="Times New Roman" pitchFamily="18" charset="0"/>
                <a:ea typeface="华文中宋" pitchFamily="2" charset="-122"/>
              </a:rPr>
              <a:t>探测器阵列在谱仪散射室内的排布</a:t>
            </a:r>
          </a:p>
        </p:txBody>
      </p:sp>
      <p:sp>
        <p:nvSpPr>
          <p:cNvPr id="48" name="矩形 12">
            <a:extLst/>
          </p:cNvPr>
          <p:cNvSpPr>
            <a:spLocks noChangeArrowheads="1"/>
          </p:cNvSpPr>
          <p:nvPr/>
        </p:nvSpPr>
        <p:spPr bwMode="auto">
          <a:xfrm>
            <a:off x="6946900" y="4264025"/>
            <a:ext cx="982663" cy="266700"/>
          </a:xfrm>
          <a:prstGeom prst="rect">
            <a:avLst/>
          </a:prstGeom>
          <a:noFill/>
          <a:ln w="9525">
            <a:noFill/>
            <a:miter lim="800000"/>
            <a:headEnd/>
            <a:tailEnd/>
          </a:ln>
        </p:spPr>
        <p:txBody>
          <a:bodyPr>
            <a:spAutoFit/>
          </a:bodyPr>
          <a:lstStyle/>
          <a:p>
            <a:pPr algn="ctr" eaLnBrk="1" hangingPunct="1">
              <a:lnSpc>
                <a:spcPct val="150000"/>
              </a:lnSpc>
              <a:defRPr/>
            </a:pPr>
            <a:r>
              <a:rPr lang="en-US" altLang="zh-CN" sz="750" b="1" dirty="0">
                <a:solidFill>
                  <a:srgbClr val="FF0000"/>
                </a:solidFill>
                <a:latin typeface="Times New Roman" pitchFamily="18" charset="0"/>
                <a:ea typeface="华文中宋" pitchFamily="2" charset="-122"/>
              </a:rPr>
              <a:t>3</a:t>
            </a:r>
            <a:r>
              <a:rPr lang="zh-CN" altLang="en-US" sz="750" b="1" dirty="0">
                <a:solidFill>
                  <a:srgbClr val="FF0000"/>
                </a:solidFill>
                <a:latin typeface="Times New Roman" pitchFamily="18" charset="0"/>
                <a:ea typeface="华文中宋" pitchFamily="2" charset="-122"/>
              </a:rPr>
              <a:t>*</a:t>
            </a:r>
            <a:r>
              <a:rPr lang="en-US" altLang="zh-CN" sz="750" b="1" dirty="0">
                <a:solidFill>
                  <a:srgbClr val="FF0000"/>
                </a:solidFill>
                <a:latin typeface="Times New Roman" pitchFamily="18" charset="0"/>
                <a:ea typeface="华文中宋" pitchFamily="2" charset="-122"/>
              </a:rPr>
              <a:t>5</a:t>
            </a:r>
            <a:r>
              <a:rPr lang="zh-CN" altLang="en-US" sz="750" b="1" dirty="0">
                <a:solidFill>
                  <a:srgbClr val="FF0000"/>
                </a:solidFill>
                <a:latin typeface="Times New Roman" pitchFamily="18" charset="0"/>
                <a:ea typeface="华文中宋" pitchFamily="2" charset="-122"/>
              </a:rPr>
              <a:t>探测器阵列</a:t>
            </a:r>
          </a:p>
        </p:txBody>
      </p:sp>
      <p:pic>
        <p:nvPicPr>
          <p:cNvPr id="49" name="Picture 4">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078788" y="3114675"/>
            <a:ext cx="912812" cy="11112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矩形 12">
            <a:extLst/>
          </p:cNvPr>
          <p:cNvSpPr>
            <a:spLocks noChangeArrowheads="1"/>
          </p:cNvSpPr>
          <p:nvPr/>
        </p:nvSpPr>
        <p:spPr bwMode="auto">
          <a:xfrm>
            <a:off x="7894638" y="4235450"/>
            <a:ext cx="1257300" cy="265113"/>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FF0000"/>
                </a:solidFill>
                <a:latin typeface="Times New Roman" pitchFamily="18" charset="0"/>
                <a:ea typeface="华文中宋" pitchFamily="2" charset="-122"/>
              </a:rPr>
              <a:t>完成的</a:t>
            </a:r>
            <a:r>
              <a:rPr lang="en-US" altLang="zh-CN" sz="750" b="1" dirty="0">
                <a:solidFill>
                  <a:srgbClr val="FF0000"/>
                </a:solidFill>
                <a:latin typeface="Times New Roman" pitchFamily="18" charset="0"/>
                <a:ea typeface="华文中宋" pitchFamily="2" charset="-122"/>
              </a:rPr>
              <a:t>40</a:t>
            </a:r>
            <a:r>
              <a:rPr lang="zh-CN" altLang="en-US" sz="750" b="1" dirty="0">
                <a:solidFill>
                  <a:srgbClr val="FF0000"/>
                </a:solidFill>
                <a:latin typeface="Times New Roman" pitchFamily="18" charset="0"/>
                <a:ea typeface="华文中宋" pitchFamily="2" charset="-122"/>
              </a:rPr>
              <a:t>台探测器单元</a:t>
            </a:r>
          </a:p>
        </p:txBody>
      </p:sp>
      <p:sp>
        <p:nvSpPr>
          <p:cNvPr id="52" name="Rectangle 8"/>
          <p:cNvSpPr txBox="1">
            <a:spLocks noChangeArrowheads="1"/>
          </p:cNvSpPr>
          <p:nvPr/>
        </p:nvSpPr>
        <p:spPr bwMode="auto">
          <a:xfrm>
            <a:off x="65944" y="228600"/>
            <a:ext cx="8210874"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中国散裂中子源</a:t>
            </a:r>
            <a:r>
              <a:rPr lang="en-US" altLang="zh-CN" sz="3200" dirty="0" smtClean="0">
                <a:solidFill>
                  <a:srgbClr val="0070C0"/>
                </a:solidFill>
                <a:latin typeface="华文琥珀" pitchFamily="2" charset="-122"/>
                <a:ea typeface="华文琥珀" pitchFamily="2" charset="-122"/>
              </a:rPr>
              <a:t>-----</a:t>
            </a:r>
            <a:r>
              <a:rPr lang="en-US" altLang="zh-CN" sz="3200" dirty="0" smtClean="0">
                <a:solidFill>
                  <a:srgbClr val="0070C0"/>
                </a:solidFill>
                <a:latin typeface="黑体" panose="02010609060101010101" pitchFamily="49" charset="-122"/>
                <a:ea typeface="黑体" panose="02010609060101010101" pitchFamily="49" charset="-122"/>
              </a:rPr>
              <a:t>GPPD</a:t>
            </a:r>
            <a:r>
              <a:rPr lang="zh-CN" altLang="en-US" sz="3200" b="1" dirty="0" smtClean="0">
                <a:solidFill>
                  <a:srgbClr val="0070C0"/>
                </a:solidFill>
                <a:latin typeface="微软雅黑" panose="020B0503020204020204" pitchFamily="34" charset="-122"/>
                <a:ea typeface="微软雅黑" panose="020B0503020204020204" pitchFamily="34" charset="-122"/>
              </a:rPr>
              <a:t>中子探测器</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520510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0"/>
          </p:nvPr>
        </p:nvSpPr>
        <p:spPr/>
        <p:txBody>
          <a:bodyPr/>
          <a:lstStyle/>
          <a:p>
            <a:pPr>
              <a:defRPr/>
            </a:pPr>
            <a:fld id="{50D9F352-FD94-4807-AE9E-611DE2884463}" type="slidenum">
              <a:rPr lang="en-US" altLang="zh-CN" smtClean="0">
                <a:solidFill>
                  <a:prstClr val="black">
                    <a:tint val="75000"/>
                  </a:prstClr>
                </a:solidFill>
              </a:rPr>
              <a:pPr>
                <a:defRPr/>
              </a:pPr>
              <a:t>25</a:t>
            </a:fld>
            <a:endParaRPr lang="en-US" altLang="zh-CN">
              <a:solidFill>
                <a:prstClr val="black">
                  <a:tint val="75000"/>
                </a:prstClr>
              </a:solidFill>
            </a:endParaRPr>
          </a:p>
        </p:txBody>
      </p:sp>
      <p:sp>
        <p:nvSpPr>
          <p:cNvPr id="6" name="矩形 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79646">
                  <a:lumMod val="60000"/>
                  <a:lumOff val="40000"/>
                </a:srgbClr>
              </a:solidFill>
            </a:endParaRPr>
          </a:p>
        </p:txBody>
      </p:sp>
      <p:pic>
        <p:nvPicPr>
          <p:cNvPr id="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8" name="Rectangle 8"/>
          <p:cNvSpPr txBox="1">
            <a:spLocks noChangeArrowheads="1"/>
          </p:cNvSpPr>
          <p:nvPr/>
        </p:nvSpPr>
        <p:spPr bwMode="auto">
          <a:xfrm>
            <a:off x="-3176" y="-115036"/>
            <a:ext cx="8031560" cy="731732"/>
          </a:xfrm>
          <a:prstGeom prst="rect">
            <a:avLst/>
          </a:prstGeom>
          <a:noFill/>
          <a:ln w="9525">
            <a:noFill/>
            <a:miter lim="800000"/>
            <a:headEnd/>
            <a:tailEnd/>
          </a:ln>
        </p:spPr>
        <p:txBody>
          <a:bodyPr anchor="ctr"/>
          <a:lstStyle/>
          <a:p>
            <a:pPr marL="342900" indent="-342900" fontAlgn="auto">
              <a:lnSpc>
                <a:spcPct val="130000"/>
              </a:lnSpc>
              <a:spcAft>
                <a:spcPts val="0"/>
              </a:spcAft>
              <a:defRPr/>
            </a:pPr>
            <a:r>
              <a:rPr lang="zh-CN" altLang="en-US" sz="3600" b="1" kern="0" dirty="0" smtClean="0">
                <a:solidFill>
                  <a:srgbClr val="002060"/>
                </a:solidFill>
                <a:latin typeface="微软雅黑" panose="020B0503020204020204" pitchFamily="34" charset="-122"/>
                <a:ea typeface="微软雅黑" panose="020B0503020204020204" pitchFamily="34" charset="-122"/>
                <a:cs typeface="+mj-cs"/>
              </a:rPr>
              <a:t>中国散裂中子源</a:t>
            </a:r>
            <a:r>
              <a:rPr lang="en-US" altLang="zh-CN" sz="3600" b="1" kern="0" dirty="0" smtClean="0">
                <a:solidFill>
                  <a:srgbClr val="002060"/>
                </a:solidFill>
                <a:latin typeface="微软雅黑" panose="020B0503020204020204" pitchFamily="34" charset="-122"/>
                <a:ea typeface="微软雅黑" panose="020B0503020204020204" pitchFamily="34" charset="-122"/>
                <a:cs typeface="+mj-cs"/>
              </a:rPr>
              <a:t>-</a:t>
            </a:r>
            <a:r>
              <a:rPr lang="zh-CN" altLang="en-US" sz="3600" b="1" kern="0" dirty="0" smtClean="0">
                <a:solidFill>
                  <a:srgbClr val="002060"/>
                </a:solidFill>
                <a:latin typeface="微软雅黑" panose="020B0503020204020204" pitchFamily="34" charset="-122"/>
                <a:ea typeface="微软雅黑" panose="020B0503020204020204" pitchFamily="34" charset="-122"/>
                <a:cs typeface="+mj-cs"/>
              </a:rPr>
              <a:t>多功能</a:t>
            </a:r>
            <a:r>
              <a:rPr lang="zh-CN" altLang="en-US" sz="3600" b="1" kern="0" dirty="0">
                <a:solidFill>
                  <a:srgbClr val="002060"/>
                </a:solidFill>
                <a:latin typeface="微软雅黑" panose="020B0503020204020204" pitchFamily="34" charset="-122"/>
                <a:ea typeface="微软雅黑" panose="020B0503020204020204" pitchFamily="34" charset="-122"/>
                <a:cs typeface="+mj-cs"/>
              </a:rPr>
              <a:t>反射</a:t>
            </a:r>
            <a:r>
              <a:rPr lang="zh-CN" altLang="en-US" sz="3600" b="1" kern="0" dirty="0" smtClean="0">
                <a:solidFill>
                  <a:srgbClr val="002060"/>
                </a:solidFill>
                <a:latin typeface="微软雅黑" panose="020B0503020204020204" pitchFamily="34" charset="-122"/>
                <a:ea typeface="微软雅黑" panose="020B0503020204020204" pitchFamily="34" charset="-122"/>
                <a:cs typeface="+mj-cs"/>
              </a:rPr>
              <a:t>仪（</a:t>
            </a:r>
            <a:r>
              <a:rPr lang="en-US" altLang="zh-CN" sz="3600" b="1" kern="0" dirty="0" smtClean="0">
                <a:solidFill>
                  <a:srgbClr val="002060"/>
                </a:solidFill>
                <a:latin typeface="微软雅黑" panose="020B0503020204020204" pitchFamily="34" charset="-122"/>
                <a:ea typeface="微软雅黑" panose="020B0503020204020204" pitchFamily="34" charset="-122"/>
                <a:cs typeface="+mj-cs"/>
              </a:rPr>
              <a:t>RM</a:t>
            </a:r>
            <a:r>
              <a:rPr lang="zh-CN" altLang="en-US" sz="3600" b="1" kern="0" dirty="0" smtClean="0">
                <a:solidFill>
                  <a:srgbClr val="002060"/>
                </a:solidFill>
                <a:latin typeface="微软雅黑" panose="020B0503020204020204" pitchFamily="34" charset="-122"/>
                <a:ea typeface="微软雅黑" panose="020B0503020204020204" pitchFamily="34" charset="-122"/>
                <a:cs typeface="+mj-cs"/>
              </a:rPr>
              <a:t>）</a:t>
            </a:r>
            <a:endParaRPr kumimoji="1" lang="zh-CN" altLang="en-US" sz="3200" b="1" dirty="0">
              <a:solidFill>
                <a:srgbClr val="002060"/>
              </a:solidFill>
              <a:effectLst>
                <a:outerShdw blurRad="38100" dist="38100" dir="2700000" algn="tl">
                  <a:srgbClr val="C0C0C0"/>
                </a:outerShdw>
              </a:effectLst>
              <a:latin typeface="微软雅黑" pitchFamily="34" charset="-122"/>
              <a:ea typeface="微软雅黑" pitchFamily="34" charset="-122"/>
            </a:endParaRPr>
          </a:p>
        </p:txBody>
      </p:sp>
      <p:sp>
        <p:nvSpPr>
          <p:cNvPr id="9" name="内容占位符 2"/>
          <p:cNvSpPr txBox="1">
            <a:spLocks/>
          </p:cNvSpPr>
          <p:nvPr/>
        </p:nvSpPr>
        <p:spPr bwMode="auto">
          <a:xfrm>
            <a:off x="-29056" y="958589"/>
            <a:ext cx="4387826" cy="242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1" indent="0" defTabSz="914400" eaLnBrk="1" fontAlgn="auto" latinLnBrk="0" hangingPunct="1">
              <a:lnSpc>
                <a:spcPct val="100000"/>
              </a:lnSpc>
              <a:spcBef>
                <a:spcPct val="0"/>
              </a:spcBef>
              <a:spcAft>
                <a:spcPct val="0"/>
              </a:spcAft>
              <a:buClr>
                <a:srgbClr val="000000"/>
              </a:buClr>
              <a:buSzTx/>
              <a:buFontTx/>
              <a:buNone/>
              <a:tabLst/>
              <a:defRPr/>
            </a:pPr>
            <a:r>
              <a:rPr kumimoji="0" lang="zh-CN" altLang="en-US" sz="2400" b="1" i="0" u="none" strike="noStrike" kern="0" cap="none" spc="0" normalizeH="0" baseline="0" noProof="0" dirty="0">
                <a:ln>
                  <a:noFill/>
                </a:ln>
                <a:solidFill>
                  <a:srgbClr val="2433F8"/>
                </a:solidFill>
                <a:effectLst/>
                <a:uLnTx/>
                <a:uFillTx/>
                <a:latin typeface="Arial" panose="020B0604020202020204" pitchFamily="34" charset="0"/>
                <a:ea typeface="宋体" panose="02010600030101010101" pitchFamily="2" charset="-122"/>
              </a:rPr>
              <a:t>设计目标</a:t>
            </a:r>
            <a:r>
              <a:rPr kumimoji="0" lang="en-US" altLang="zh-CN" sz="2400" b="1" i="0" u="none" strike="noStrike" kern="0" cap="none" spc="0" normalizeH="0" baseline="0" noProof="0" dirty="0">
                <a:ln>
                  <a:noFill/>
                </a:ln>
                <a:solidFill>
                  <a:srgbClr val="2433F8"/>
                </a:solidFill>
                <a:effectLst/>
                <a:uLnTx/>
                <a:uFillTx/>
                <a:latin typeface="Arial" panose="020B0604020202020204" pitchFamily="34" charset="0"/>
                <a:ea typeface="宋体" panose="02010600030101010101" pitchFamily="2" charset="-122"/>
              </a:rPr>
              <a:t>:</a:t>
            </a:r>
          </a:p>
          <a:p>
            <a:pPr marL="0" marR="0" lvl="1" indent="0" defTabSz="914400" eaLnBrk="1" fontAlgn="auto" latinLnBrk="0" hangingPunct="1">
              <a:lnSpc>
                <a:spcPct val="100000"/>
              </a:lnSpc>
              <a:spcBef>
                <a:spcPct val="0"/>
              </a:spcBef>
              <a:spcAft>
                <a:spcPct val="0"/>
              </a:spcAft>
              <a:buClr>
                <a:srgbClr val="000000"/>
              </a:buClr>
              <a:buSzTx/>
              <a:buFontTx/>
              <a:buChar char="–"/>
              <a:tabLst/>
              <a:defRPr/>
            </a:pPr>
            <a:r>
              <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适合固态膜的垂直样品几何结构</a:t>
            </a:r>
            <a:endPar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endParaRPr>
          </a:p>
          <a:p>
            <a:pPr marL="0" marR="0" lvl="1" indent="0" defTabSz="914400" eaLnBrk="1" fontAlgn="auto" latinLnBrk="0" hangingPunct="1">
              <a:lnSpc>
                <a:spcPct val="100000"/>
              </a:lnSpc>
              <a:spcBef>
                <a:spcPct val="0"/>
              </a:spcBef>
              <a:spcAft>
                <a:spcPct val="0"/>
              </a:spcAft>
              <a:buClr>
                <a:srgbClr val="000000"/>
              </a:buClr>
              <a:buSzTx/>
              <a:buFontTx/>
              <a:buChar char="–"/>
              <a:tabLst/>
              <a:defRPr/>
            </a:pPr>
            <a:r>
              <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反射测量为主，兼顾衍射</a:t>
            </a:r>
            <a:endPar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endParaRPr>
          </a:p>
          <a:p>
            <a:pPr marL="0" marR="0" lvl="1" indent="0" defTabSz="914400" eaLnBrk="1" fontAlgn="auto" latinLnBrk="0" hangingPunct="1">
              <a:lnSpc>
                <a:spcPct val="100000"/>
              </a:lnSpc>
              <a:spcBef>
                <a:spcPct val="0"/>
              </a:spcBef>
              <a:spcAft>
                <a:spcPct val="0"/>
              </a:spcAft>
              <a:buClr>
                <a:srgbClr val="000000"/>
              </a:buClr>
              <a:buSzTx/>
              <a:buFontTx/>
              <a:buChar char="–"/>
              <a:tabLst/>
              <a:defRPr/>
            </a:pPr>
            <a:r>
              <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最佳分辨率</a:t>
            </a:r>
            <a:r>
              <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 </a:t>
            </a:r>
            <a:r>
              <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sym typeface="Symbol" panose="05050102010706020507" pitchFamily="18" charset="2"/>
              </a:rPr>
              <a:t>Q</a:t>
            </a:r>
            <a:r>
              <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/Q &lt; 1% </a:t>
            </a:r>
          </a:p>
          <a:p>
            <a:pPr marL="0" marR="0" lvl="1" indent="0" defTabSz="914400" eaLnBrk="1" fontAlgn="auto" latinLnBrk="0" hangingPunct="1">
              <a:lnSpc>
                <a:spcPct val="100000"/>
              </a:lnSpc>
              <a:spcBef>
                <a:spcPct val="0"/>
              </a:spcBef>
              <a:spcAft>
                <a:spcPct val="0"/>
              </a:spcAft>
              <a:buClr>
                <a:srgbClr val="000000"/>
              </a:buClr>
              <a:buSzTx/>
              <a:buFontTx/>
              <a:buChar char="–"/>
              <a:tabLst/>
              <a:defRPr/>
            </a:pPr>
            <a:r>
              <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具备极化分析能力</a:t>
            </a:r>
            <a:endPar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endParaRPr>
          </a:p>
          <a:p>
            <a:pPr marL="0" marR="0" lvl="1" indent="0" defTabSz="914400" eaLnBrk="1" fontAlgn="auto" latinLnBrk="0" hangingPunct="1">
              <a:lnSpc>
                <a:spcPct val="100000"/>
              </a:lnSpc>
              <a:spcBef>
                <a:spcPct val="0"/>
              </a:spcBef>
              <a:spcAft>
                <a:spcPct val="0"/>
              </a:spcAft>
              <a:buClr>
                <a:srgbClr val="000000"/>
              </a:buClr>
              <a:buSzTx/>
              <a:buFontTx/>
              <a:buChar char="–"/>
              <a:tabLst/>
              <a:defRPr/>
            </a:pPr>
            <a:r>
              <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非镜面反射测量</a:t>
            </a:r>
            <a:endPar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endParaRPr>
          </a:p>
          <a:p>
            <a:pPr marL="0" marR="0" lvl="1" indent="0" defTabSz="914400" eaLnBrk="1" fontAlgn="auto" latinLnBrk="0" hangingPunct="1">
              <a:lnSpc>
                <a:spcPct val="100000"/>
              </a:lnSpc>
              <a:spcBef>
                <a:spcPct val="0"/>
              </a:spcBef>
              <a:spcAft>
                <a:spcPct val="0"/>
              </a:spcAft>
              <a:buClr>
                <a:srgbClr val="000000"/>
              </a:buClr>
              <a:buSzTx/>
              <a:buFontTx/>
              <a:buChar char="–"/>
              <a:tabLst/>
              <a:defRPr/>
            </a:pPr>
            <a:r>
              <a:rPr kumimoji="0" lang="zh-CN" altLang="en-US"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rPr>
              <a:t>掠入射小角散射功能</a:t>
            </a:r>
            <a:endParaRPr kumimoji="0" lang="en-US" altLang="zh-CN" sz="2200" b="1" i="0" u="none" strike="noStrike" kern="0" cap="none" spc="0" normalizeH="0" baseline="0" noProof="0" dirty="0" smtClean="0">
              <a:ln>
                <a:noFill/>
              </a:ln>
              <a:solidFill>
                <a:srgbClr val="000000"/>
              </a:solidFill>
              <a:effectLst/>
              <a:uLnTx/>
              <a:uFillTx/>
              <a:latin typeface="Arial" panose="020B0604020202020204" pitchFamily="34" charset="0"/>
              <a:ea typeface="宋体" panose="02010600030101010101" pitchFamily="2" charset="-122"/>
            </a:endParaRPr>
          </a:p>
          <a:p>
            <a:pPr marL="742950" marR="0" lvl="1" indent="-285750" defTabSz="914400" eaLnBrk="1" fontAlgn="auto" latinLnBrk="0" hangingPunct="1">
              <a:lnSpc>
                <a:spcPct val="100000"/>
              </a:lnSpc>
              <a:spcBef>
                <a:spcPct val="0"/>
              </a:spcBef>
              <a:spcAft>
                <a:spcPct val="0"/>
              </a:spcAft>
              <a:buClr>
                <a:srgbClr val="000000"/>
              </a:buClr>
              <a:buSzTx/>
              <a:buFontTx/>
              <a:buChar char="–"/>
              <a:tabLst/>
              <a:defRPr/>
            </a:pPr>
            <a:endParaRPr kumimoji="0" lang="en-US" altLang="zh-CN" sz="2000" b="1" i="0" u="none" strike="noStrike" kern="0" cap="none" spc="0" normalizeH="0" baseline="0" noProof="0" dirty="0" smtClean="0">
              <a:ln>
                <a:noFill/>
              </a:ln>
              <a:solidFill>
                <a:srgbClr val="4D5E68"/>
              </a:solidFill>
              <a:effectLst/>
              <a:uLnTx/>
              <a:uFillTx/>
              <a:latin typeface="Arial" panose="020B0604020202020204" pitchFamily="34" charset="0"/>
              <a:ea typeface="宋体" panose="02010600030101010101" pitchFamily="2" charset="-122"/>
            </a:endParaRPr>
          </a:p>
        </p:txBody>
      </p:sp>
      <p:sp>
        <p:nvSpPr>
          <p:cNvPr id="10" name="内容占位符 2"/>
          <p:cNvSpPr txBox="1">
            <a:spLocks/>
          </p:cNvSpPr>
          <p:nvPr/>
        </p:nvSpPr>
        <p:spPr bwMode="auto">
          <a:xfrm>
            <a:off x="79546" y="3684444"/>
            <a:ext cx="4511023" cy="288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20000"/>
              </a:lnSpc>
              <a:spcBef>
                <a:spcPct val="30000"/>
              </a:spcBef>
              <a:spcAft>
                <a:spcPct val="20000"/>
              </a:spcAft>
              <a:buClr>
                <a:schemeClr val="tx1"/>
              </a:buClr>
              <a:buChar char="•"/>
              <a:defRPr sz="2100" b="1">
                <a:solidFill>
                  <a:srgbClr val="1679BA"/>
                </a:solidFill>
                <a:latin typeface="+mn-lt"/>
                <a:ea typeface="+mn-ea"/>
                <a:cs typeface="+mn-cs"/>
              </a:defRPr>
            </a:lvl1pPr>
            <a:lvl2pPr marL="742950" indent="-285750" algn="l" rtl="0" eaLnBrk="0" fontAlgn="base" hangingPunct="0">
              <a:lnSpc>
                <a:spcPct val="120000"/>
              </a:lnSpc>
              <a:spcBef>
                <a:spcPct val="20000"/>
              </a:spcBef>
              <a:spcAft>
                <a:spcPct val="20000"/>
              </a:spcAft>
              <a:buClr>
                <a:schemeClr val="tx1"/>
              </a:buClr>
              <a:buChar char="–"/>
              <a:defRPr sz="1900" b="1">
                <a:solidFill>
                  <a:srgbClr val="4D5E68"/>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b="1">
                <a:solidFill>
                  <a:srgbClr val="4D5E68"/>
                </a:solidFill>
                <a:latin typeface="+mn-lt"/>
                <a:ea typeface="+mn-ea"/>
              </a:defRPr>
            </a:lvl3pPr>
            <a:lvl4pPr marL="1600200" indent="-228600" algn="l" rtl="0" eaLnBrk="0" fontAlgn="base" hangingPunct="0">
              <a:spcBef>
                <a:spcPct val="20000"/>
              </a:spcBef>
              <a:spcAft>
                <a:spcPct val="0"/>
              </a:spcAft>
              <a:buChar char="–"/>
              <a:defRPr sz="2000" b="1">
                <a:solidFill>
                  <a:srgbClr val="4D5E68"/>
                </a:solidFill>
                <a:latin typeface="+mn-lt"/>
                <a:ea typeface="+mn-ea"/>
              </a:defRPr>
            </a:lvl4pPr>
            <a:lvl5pPr marL="2057400" indent="-228600" algn="l" rtl="0" eaLnBrk="0" fontAlgn="base" hangingPunct="0">
              <a:spcBef>
                <a:spcPct val="20000"/>
              </a:spcBef>
              <a:spcAft>
                <a:spcPct val="0"/>
              </a:spcAft>
              <a:buChar char="»"/>
              <a:defRPr sz="2000" b="1">
                <a:solidFill>
                  <a:srgbClr val="4D5E68"/>
                </a:solidFill>
                <a:latin typeface="+mn-lt"/>
                <a:ea typeface="+mn-ea"/>
              </a:defRPr>
            </a:lvl5pPr>
            <a:lvl6pPr marL="2514600" indent="-228600" algn="l" rtl="0" eaLnBrk="0" fontAlgn="base" hangingPunct="0">
              <a:spcBef>
                <a:spcPct val="20000"/>
              </a:spcBef>
              <a:spcAft>
                <a:spcPct val="0"/>
              </a:spcAft>
              <a:buChar char="»"/>
              <a:defRPr sz="2000" b="1">
                <a:solidFill>
                  <a:srgbClr val="4D5E68"/>
                </a:solidFill>
                <a:latin typeface="+mn-lt"/>
                <a:ea typeface="+mn-ea"/>
              </a:defRPr>
            </a:lvl6pPr>
            <a:lvl7pPr marL="2971800" indent="-228600" algn="l" rtl="0" eaLnBrk="0" fontAlgn="base" hangingPunct="0">
              <a:spcBef>
                <a:spcPct val="20000"/>
              </a:spcBef>
              <a:spcAft>
                <a:spcPct val="0"/>
              </a:spcAft>
              <a:buChar char="»"/>
              <a:defRPr sz="2000" b="1">
                <a:solidFill>
                  <a:srgbClr val="4D5E68"/>
                </a:solidFill>
                <a:latin typeface="+mn-lt"/>
                <a:ea typeface="+mn-ea"/>
              </a:defRPr>
            </a:lvl7pPr>
            <a:lvl8pPr marL="3429000" indent="-228600" algn="l" rtl="0" eaLnBrk="0" fontAlgn="base" hangingPunct="0">
              <a:spcBef>
                <a:spcPct val="20000"/>
              </a:spcBef>
              <a:spcAft>
                <a:spcPct val="0"/>
              </a:spcAft>
              <a:buChar char="»"/>
              <a:defRPr sz="2000" b="1">
                <a:solidFill>
                  <a:srgbClr val="4D5E68"/>
                </a:solidFill>
                <a:latin typeface="+mn-lt"/>
                <a:ea typeface="+mn-ea"/>
              </a:defRPr>
            </a:lvl8pPr>
            <a:lvl9pPr marL="3886200" indent="-228600" algn="l" rtl="0" eaLnBrk="0" fontAlgn="base" hangingPunct="0">
              <a:spcBef>
                <a:spcPct val="20000"/>
              </a:spcBef>
              <a:spcAft>
                <a:spcPct val="0"/>
              </a:spcAft>
              <a:buChar char="»"/>
              <a:defRPr sz="2000" b="1">
                <a:solidFill>
                  <a:srgbClr val="4D5E68"/>
                </a:solidFill>
                <a:latin typeface="+mn-lt"/>
                <a:ea typeface="+mn-ea"/>
              </a:defRPr>
            </a:lvl9pPr>
          </a:lstStyle>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主要功能有：</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1)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固体薄膜的中子反射率测量；</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2)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磁性薄膜的极化中子测量；</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3)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原位薄膜材料的生长及其中子反射率测量；</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4)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非镜面反射特性研究；</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5)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掠入射小角散射</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6)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液体表面及有机功能材料的反射率测量</a:t>
            </a:r>
          </a:p>
          <a:p>
            <a:pPr marL="0" marR="0" lvl="0" indent="0" algn="l" defTabSz="914400" rtl="0" eaLnBrk="0" fontAlgn="base" latinLnBrk="0" hangingPunct="0">
              <a:lnSpc>
                <a:spcPct val="100000"/>
              </a:lnSpc>
              <a:spcBef>
                <a:spcPct val="30000"/>
              </a:spcBef>
              <a:spcAft>
                <a:spcPct val="20000"/>
              </a:spcAft>
              <a:buClr>
                <a:srgbClr val="000000"/>
              </a:buClr>
              <a:buSzTx/>
              <a:buFontTx/>
              <a:buNone/>
              <a:tabLst/>
              <a:defRPr/>
            </a:pPr>
            <a:r>
              <a:rPr kumimoji="0" lang="en-US" altLang="zh-CN" sz="1600" b="1" i="0" u="none" strike="noStrike" kern="0" cap="none" spc="0" normalizeH="0" baseline="0" noProof="0" smtClean="0">
                <a:ln>
                  <a:noFill/>
                </a:ln>
                <a:solidFill>
                  <a:srgbClr val="0066FF"/>
                </a:solidFill>
                <a:effectLst/>
                <a:uLnTx/>
                <a:uFillTx/>
                <a:latin typeface="Arial"/>
                <a:ea typeface="宋体"/>
                <a:cs typeface="+mn-cs"/>
              </a:rPr>
              <a:t>7) </a:t>
            </a:r>
            <a:r>
              <a:rPr kumimoji="0" lang="zh-CN" altLang="en-US" sz="1600" b="1" i="0" u="none" strike="noStrike" kern="0" cap="none" spc="0" normalizeH="0" baseline="0" noProof="0" smtClean="0">
                <a:ln>
                  <a:noFill/>
                </a:ln>
                <a:solidFill>
                  <a:srgbClr val="0066FF"/>
                </a:solidFill>
                <a:effectLst/>
                <a:uLnTx/>
                <a:uFillTx/>
                <a:latin typeface="Arial"/>
                <a:ea typeface="宋体"/>
                <a:cs typeface="+mn-cs"/>
              </a:rPr>
              <a:t>中子超镜薄膜测量。</a:t>
            </a:r>
            <a:endParaRPr kumimoji="0" lang="en-US" altLang="zh-CN" sz="1600" b="1" i="0" u="none" strike="noStrike" kern="0" cap="none" spc="0" normalizeH="0" baseline="0" noProof="0" dirty="0" smtClean="0">
              <a:ln>
                <a:noFill/>
              </a:ln>
              <a:solidFill>
                <a:srgbClr val="0066FF"/>
              </a:solidFill>
              <a:effectLst/>
              <a:uLnTx/>
              <a:uFillTx/>
              <a:latin typeface="Arial"/>
              <a:ea typeface="宋体"/>
              <a:cs typeface="+mn-cs"/>
            </a:endParaRPr>
          </a:p>
        </p:txBody>
      </p:sp>
      <p:graphicFrame>
        <p:nvGraphicFramePr>
          <p:cNvPr id="13" name="表格 12"/>
          <p:cNvGraphicFramePr>
            <a:graphicFrameLocks noGrp="1"/>
          </p:cNvGraphicFramePr>
          <p:nvPr>
            <p:extLst>
              <p:ext uri="{D42A27DB-BD31-4B8C-83A1-F6EECF244321}">
                <p14:modId xmlns:p14="http://schemas.microsoft.com/office/powerpoint/2010/main" val="3112791558"/>
              </p:ext>
            </p:extLst>
          </p:nvPr>
        </p:nvGraphicFramePr>
        <p:xfrm>
          <a:off x="4353344" y="911053"/>
          <a:ext cx="4698554" cy="2621280"/>
        </p:xfrm>
        <a:graphic>
          <a:graphicData uri="http://schemas.openxmlformats.org/drawingml/2006/table">
            <a:tbl>
              <a:tblPr/>
              <a:tblGrid>
                <a:gridCol w="1957971"/>
                <a:gridCol w="2740583"/>
              </a:tblGrid>
              <a:tr h="226347">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CHM </a:t>
                      </a:r>
                      <a:r>
                        <a:rPr kumimoji="0" lang="en-GB"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20 K)</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6347">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Bandwidth</a:t>
                      </a:r>
                      <a:r>
                        <a:rPr kumimoji="0" lang="zh-CN" altLang="en-US" sz="1800" b="1" i="0" u="none" strike="noStrike" cap="none" normalizeH="0" baseline="0" smtClean="0">
                          <a:ln>
                            <a:noFill/>
                          </a:ln>
                          <a:solidFill>
                            <a:schemeClr val="tx1"/>
                          </a:solidFill>
                          <a:effectLst/>
                          <a:latin typeface="Times New Roman" pitchFamily="18" charset="0"/>
                          <a:ea typeface="宋体" pitchFamily="2" charset="-122"/>
                        </a:rPr>
                        <a:t>（</a:t>
                      </a: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Δλ</a:t>
                      </a:r>
                      <a:r>
                        <a:rPr kumimoji="0" lang="zh-CN" altLang="en-US" sz="1800" b="1" i="0" u="none" strike="noStrike" cap="none" normalizeH="0" baseline="0" smtClean="0">
                          <a:ln>
                            <a:noFill/>
                          </a:ln>
                          <a:solidFill>
                            <a:schemeClr val="tx1"/>
                          </a:solidFill>
                          <a:effectLst/>
                          <a:latin typeface="Times New Roman" pitchFamily="18" charset="0"/>
                          <a:ea typeface="宋体" pitchFamily="2" charset="-122"/>
                        </a:rPr>
                        <a:t>）</a:t>
                      </a:r>
                      <a:endParaRPr kumimoji="0" lang="zh-CN" altLang="en-US"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 Å</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2394">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0"/>
                        </a:spcBef>
                        <a:spcAft>
                          <a:spcPts val="0"/>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Guide </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0"/>
                        </a:spcBef>
                        <a:spcAft>
                          <a:spcPts val="0"/>
                        </a:spcAft>
                        <a:buClrTx/>
                        <a:buSzTx/>
                        <a:buFontTx/>
                        <a:buNone/>
                        <a:tabLst/>
                      </a:pPr>
                      <a:r>
                        <a:rPr kumimoji="0" lang="en-US" altLang="zh-CN" sz="16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Bender+Sraight+Taper</a:t>
                      </a:r>
                      <a:endPar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just" defTabSz="914400" rtl="0" eaLnBrk="1" fontAlgn="base" latinLnBrk="0" hangingPunct="1">
                        <a:lnSpc>
                          <a:spcPct val="100000"/>
                        </a:lnSpc>
                        <a:spcBef>
                          <a:spcPts val="0"/>
                        </a:spcBef>
                        <a:spcAft>
                          <a:spcPts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40 × 60 → 20 × 30 mm²</a:t>
                      </a:r>
                      <a:endParaRPr kumimoji="0" lang="zh-CN"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6347">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SS distance L1</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19.5 m</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6347">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SD distance L2</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 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6347">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Sample table </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6-axis movements</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6347">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Polarizer/analyzer</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err="1" smtClean="0">
                          <a:ln>
                            <a:noFill/>
                          </a:ln>
                          <a:solidFill>
                            <a:schemeClr val="tx1"/>
                          </a:solidFill>
                          <a:effectLst/>
                          <a:latin typeface="Times New Roman" pitchFamily="18" charset="0"/>
                          <a:ea typeface="宋体" pitchFamily="2" charset="-122"/>
                          <a:cs typeface="Times New Roman" pitchFamily="18" charset="0"/>
                        </a:rPr>
                        <a:t>Supermirror</a:t>
                      </a: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type</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2394">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Detector</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0"/>
                        </a:spcBef>
                        <a:spcAft>
                          <a:spcPts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2D position-sensitive detector</a:t>
                      </a:r>
                      <a:endParaRPr kumimoji="0" lang="zh-CN"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just" defTabSz="914400" rtl="0" eaLnBrk="1" fontAlgn="base" latinLnBrk="0" hangingPunct="1">
                        <a:lnSpc>
                          <a:spcPct val="100000"/>
                        </a:lnSpc>
                        <a:spcBef>
                          <a:spcPts val="0"/>
                        </a:spcBef>
                        <a:spcAft>
                          <a:spcPts val="0"/>
                        </a:spcAft>
                        <a:buClrTx/>
                        <a:buSzTx/>
                        <a:buFontTx/>
                        <a:buNone/>
                        <a:tabLst/>
                      </a:pPr>
                      <a:r>
                        <a:rPr kumimoji="0" lang="en-US"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Position resolution: 2 mm</a:t>
                      </a:r>
                      <a:endParaRPr kumimoji="0" lang="zh-CN" altLang="zh-CN" sz="16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5" name="图片 8" descr="D:\desktop\国际评审截图\反射谱仪整体布局图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532333"/>
            <a:ext cx="4602808" cy="317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87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175" y="728663"/>
            <a:ext cx="9147175" cy="128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8"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pic>
        <p:nvPicPr>
          <p:cNvPr id="8197" name="图片 6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4850" y="2035175"/>
            <a:ext cx="1946275"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8" name="组合 80"/>
          <p:cNvGrpSpPr>
            <a:grpSpLocks/>
          </p:cNvGrpSpPr>
          <p:nvPr/>
        </p:nvGrpSpPr>
        <p:grpSpPr bwMode="auto">
          <a:xfrm>
            <a:off x="6659563" y="4648200"/>
            <a:ext cx="1635125" cy="969963"/>
            <a:chOff x="7127398" y="4152973"/>
            <a:chExt cx="4099653" cy="1960706"/>
          </a:xfrm>
        </p:grpSpPr>
        <p:pic>
          <p:nvPicPr>
            <p:cNvPr id="8241" name="图片 8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27398" y="4152973"/>
              <a:ext cx="4099653" cy="196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直接连接符 53"/>
            <p:cNvCxnSpPr/>
            <p:nvPr/>
          </p:nvCxnSpPr>
          <p:spPr>
            <a:xfrm>
              <a:off x="8452819" y="4406486"/>
              <a:ext cx="0" cy="898523"/>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8735417" y="4406486"/>
              <a:ext cx="0" cy="535904"/>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8452819" y="4409694"/>
              <a:ext cx="282599" cy="321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8735417" y="4929553"/>
              <a:ext cx="394043" cy="9628"/>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9145381" y="4416112"/>
              <a:ext cx="0" cy="535906"/>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9129460" y="4409694"/>
              <a:ext cx="278617" cy="321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408077" y="4406486"/>
              <a:ext cx="0" cy="535904"/>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9420019" y="4942389"/>
              <a:ext cx="712463" cy="9628"/>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10136464" y="4416112"/>
              <a:ext cx="0" cy="535906"/>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V="1">
              <a:off x="10120543" y="4409694"/>
              <a:ext cx="278617" cy="3210"/>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10391199" y="4406486"/>
              <a:ext cx="7960" cy="898523"/>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V="1">
              <a:off x="8452819" y="5305009"/>
              <a:ext cx="1946341" cy="6418"/>
            </a:xfrm>
            <a:prstGeom prst="line">
              <a:avLst/>
            </a:prstGeom>
            <a:ln w="952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8199" name="文本框 11"/>
          <p:cNvSpPr txBox="1">
            <a:spLocks noChangeArrowheads="1"/>
          </p:cNvSpPr>
          <p:nvPr/>
        </p:nvSpPr>
        <p:spPr bwMode="auto">
          <a:xfrm>
            <a:off x="34925" y="980728"/>
            <a:ext cx="4196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0" indent="0">
              <a:spcBef>
                <a:spcPct val="0"/>
              </a:spcBef>
              <a:buNone/>
            </a:pPr>
            <a:r>
              <a:rPr lang="en-US" altLang="zh-CN" sz="1800" b="1" dirty="0">
                <a:solidFill>
                  <a:srgbClr val="FF0000"/>
                </a:solidFill>
                <a:latin typeface="华文楷体" pitchFamily="2" charset="-122"/>
                <a:ea typeface="华文楷体" pitchFamily="2" charset="-122"/>
              </a:rPr>
              <a:t>MR-</a:t>
            </a:r>
            <a:r>
              <a:rPr lang="zh-CN" altLang="en-US" sz="1800" b="1" dirty="0">
                <a:solidFill>
                  <a:srgbClr val="FF0000"/>
                </a:solidFill>
                <a:latin typeface="华文楷体" pitchFamily="2" charset="-122"/>
                <a:ea typeface="华文楷体" pitchFamily="2" charset="-122"/>
              </a:rPr>
              <a:t>基于</a:t>
            </a:r>
            <a:r>
              <a:rPr lang="en-US" altLang="zh-CN" sz="1800" b="1" baseline="30000" dirty="0">
                <a:solidFill>
                  <a:srgbClr val="FF0000"/>
                </a:solidFill>
                <a:latin typeface="华文楷体" pitchFamily="2" charset="-122"/>
                <a:ea typeface="华文楷体" pitchFamily="2" charset="-122"/>
              </a:rPr>
              <a:t>3</a:t>
            </a:r>
            <a:r>
              <a:rPr lang="en-US" altLang="zh-CN" sz="1800" b="1" dirty="0">
                <a:solidFill>
                  <a:srgbClr val="FF0000"/>
                </a:solidFill>
                <a:latin typeface="华文楷体" pitchFamily="2" charset="-122"/>
                <a:ea typeface="华文楷体" pitchFamily="2" charset="-122"/>
              </a:rPr>
              <a:t>He</a:t>
            </a:r>
            <a:r>
              <a:rPr lang="zh-CN" altLang="en-US" sz="1800" b="1" dirty="0">
                <a:solidFill>
                  <a:srgbClr val="FF0000"/>
                </a:solidFill>
                <a:latin typeface="华文楷体" pitchFamily="2" charset="-122"/>
                <a:ea typeface="华文楷体" pitchFamily="2" charset="-122"/>
              </a:rPr>
              <a:t>气体高气压</a:t>
            </a:r>
            <a:r>
              <a:rPr lang="en-US" altLang="zh-CN" sz="1800" b="1" dirty="0">
                <a:solidFill>
                  <a:srgbClr val="FF0000"/>
                </a:solidFill>
                <a:latin typeface="华文楷体" pitchFamily="2" charset="-122"/>
                <a:ea typeface="华文楷体" pitchFamily="2" charset="-122"/>
              </a:rPr>
              <a:t>MWPC</a:t>
            </a:r>
            <a:r>
              <a:rPr lang="zh-CN" altLang="en-US" sz="1800" b="1" dirty="0" smtClean="0">
                <a:solidFill>
                  <a:srgbClr val="FF0000"/>
                </a:solidFill>
                <a:latin typeface="华文楷体" pitchFamily="2" charset="-122"/>
                <a:ea typeface="华文楷体" pitchFamily="2" charset="-122"/>
              </a:rPr>
              <a:t>中子探测</a:t>
            </a:r>
            <a:endParaRPr lang="zh-CN" altLang="en-US" sz="1800" b="1" dirty="0">
              <a:solidFill>
                <a:srgbClr val="FF0000"/>
              </a:solidFill>
              <a:latin typeface="华文楷体" pitchFamily="2" charset="-122"/>
              <a:ea typeface="华文楷体" pitchFamily="2" charset="-122"/>
            </a:endParaRPr>
          </a:p>
        </p:txBody>
      </p:sp>
      <p:cxnSp>
        <p:nvCxnSpPr>
          <p:cNvPr id="8200" name="直接连接符 18"/>
          <p:cNvCxnSpPr>
            <a:cxnSpLocks noChangeShapeType="1"/>
          </p:cNvCxnSpPr>
          <p:nvPr/>
        </p:nvCxnSpPr>
        <p:spPr bwMode="auto">
          <a:xfrm flipH="1">
            <a:off x="2192338" y="1809750"/>
            <a:ext cx="52387" cy="4165600"/>
          </a:xfrm>
          <a:prstGeom prst="line">
            <a:avLst/>
          </a:prstGeom>
          <a:noFill/>
          <a:ln w="28575" algn="ctr">
            <a:solidFill>
              <a:srgbClr val="00B050"/>
            </a:solidFill>
            <a:prstDash val="lgDashDotDot"/>
            <a:round/>
            <a:headEnd/>
            <a:tailEnd/>
          </a:ln>
          <a:extLst>
            <a:ext uri="{909E8E84-426E-40DD-AFC4-6F175D3DCCD1}">
              <a14:hiddenFill xmlns:a14="http://schemas.microsoft.com/office/drawing/2010/main">
                <a:noFill/>
              </a14:hiddenFill>
            </a:ext>
          </a:extLst>
        </p:spPr>
      </p:cxnSp>
      <p:cxnSp>
        <p:nvCxnSpPr>
          <p:cNvPr id="8201" name="直接连接符 18"/>
          <p:cNvCxnSpPr>
            <a:cxnSpLocks noChangeShapeType="1"/>
          </p:cNvCxnSpPr>
          <p:nvPr/>
        </p:nvCxnSpPr>
        <p:spPr bwMode="auto">
          <a:xfrm flipH="1">
            <a:off x="4257675" y="1454150"/>
            <a:ext cx="22225" cy="4521200"/>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sp>
        <p:nvSpPr>
          <p:cNvPr id="69" name="矩形 68">
            <a:extLst/>
          </p:cNvPr>
          <p:cNvSpPr/>
          <p:nvPr/>
        </p:nvSpPr>
        <p:spPr>
          <a:xfrm>
            <a:off x="34925" y="4275138"/>
            <a:ext cx="2157413" cy="2631490"/>
          </a:xfrm>
          <a:prstGeom prst="rect">
            <a:avLst/>
          </a:prstGeom>
        </p:spPr>
        <p:txBody>
          <a:bodyPr>
            <a:spAutoFit/>
          </a:bodyPr>
          <a:lstStyle/>
          <a:p>
            <a:pPr marL="214313" lvl="1" indent="-214313">
              <a:lnSpc>
                <a:spcPct val="150000"/>
              </a:lnSpc>
              <a:buFont typeface="Wingdings" panose="05000000000000000000" pitchFamily="2" charset="2"/>
              <a:buChar char="p"/>
              <a:defRPr/>
            </a:pPr>
            <a:r>
              <a:rPr lang="zh-CN" altLang="en-US" sz="1100" b="1" kern="100" dirty="0">
                <a:solidFill>
                  <a:srgbClr val="FF0000"/>
                </a:solidFill>
                <a:latin typeface="Times New Roman" panose="02020603050405020304" pitchFamily="18" charset="0"/>
                <a:cs typeface="Times New Roman" panose="02020603050405020304" pitchFamily="18" charset="0"/>
              </a:rPr>
              <a:t>高气压室体采用银丝密封方案，以及单向阀式的气体循环净化系统，实现探测器</a:t>
            </a:r>
            <a:r>
              <a:rPr lang="en-US" altLang="zh-CN" sz="1100" b="1" kern="100" dirty="0">
                <a:solidFill>
                  <a:srgbClr val="FF0000"/>
                </a:solidFill>
                <a:latin typeface="Times New Roman" panose="02020603050405020304" pitchFamily="18" charset="0"/>
                <a:cs typeface="Times New Roman" panose="02020603050405020304" pitchFamily="18" charset="0"/>
              </a:rPr>
              <a:t>8.5atm</a:t>
            </a:r>
            <a:r>
              <a:rPr lang="zh-CN" altLang="en-US" sz="1100" b="1" kern="100" dirty="0">
                <a:solidFill>
                  <a:srgbClr val="FF0000"/>
                </a:solidFill>
                <a:latin typeface="Times New Roman" panose="02020603050405020304" pitchFamily="18" charset="0"/>
                <a:cs typeface="Times New Roman" panose="02020603050405020304" pitchFamily="18" charset="0"/>
              </a:rPr>
              <a:t>工作气压，以及</a:t>
            </a:r>
            <a:r>
              <a:rPr lang="en-US" altLang="zh-CN" sz="1100" b="1" kern="100" baseline="30000" dirty="0">
                <a:solidFill>
                  <a:srgbClr val="FF0000"/>
                </a:solidFill>
                <a:latin typeface="Times New Roman" panose="02020603050405020304" pitchFamily="18" charset="0"/>
                <a:cs typeface="Times New Roman" panose="02020603050405020304" pitchFamily="18" charset="0"/>
              </a:rPr>
              <a:t>3</a:t>
            </a:r>
            <a:r>
              <a:rPr lang="en-US" altLang="zh-CN" sz="1100" b="1" kern="100" dirty="0">
                <a:solidFill>
                  <a:srgbClr val="FF0000"/>
                </a:solidFill>
                <a:latin typeface="Times New Roman" panose="02020603050405020304" pitchFamily="18" charset="0"/>
                <a:cs typeface="Times New Roman" panose="02020603050405020304" pitchFamily="18" charset="0"/>
              </a:rPr>
              <a:t>He</a:t>
            </a:r>
            <a:r>
              <a:rPr lang="zh-CN" altLang="en-US" sz="1100" b="1" kern="100" dirty="0">
                <a:solidFill>
                  <a:srgbClr val="FF0000"/>
                </a:solidFill>
                <a:latin typeface="Times New Roman" panose="02020603050405020304" pitchFamily="18" charset="0"/>
                <a:cs typeface="Times New Roman" panose="02020603050405020304" pitchFamily="18" charset="0"/>
              </a:rPr>
              <a:t>气体的有效循坏利用。</a:t>
            </a:r>
            <a:endParaRPr lang="en-US" altLang="zh-CN" sz="1100" b="1" kern="100" dirty="0">
              <a:solidFill>
                <a:srgbClr val="FF0000"/>
              </a:solidFill>
              <a:latin typeface="Times New Roman" panose="02020603050405020304" pitchFamily="18" charset="0"/>
              <a:cs typeface="Times New Roman" panose="02020603050405020304" pitchFamily="18" charset="0"/>
            </a:endParaRPr>
          </a:p>
          <a:p>
            <a:pPr marL="214313" lvl="1" indent="-214313">
              <a:lnSpc>
                <a:spcPct val="150000"/>
              </a:lnSpc>
              <a:buFont typeface="Wingdings" panose="05000000000000000000" pitchFamily="2" charset="2"/>
              <a:buChar char="p"/>
              <a:defRPr/>
            </a:pPr>
            <a:r>
              <a:rPr lang="zh-CN" altLang="en-US" sz="1100" b="1" kern="100" dirty="0">
                <a:solidFill>
                  <a:srgbClr val="FF0000"/>
                </a:solidFill>
                <a:latin typeface="Times New Roman" panose="02020603050405020304" pitchFamily="18" charset="0"/>
                <a:cs typeface="Times New Roman" panose="02020603050405020304" pitchFamily="18" charset="0"/>
              </a:rPr>
              <a:t>探测器通过烘烤、杂质气体清除、检漏、高气压保压等流程检测。</a:t>
            </a:r>
            <a:endParaRPr lang="en-US" altLang="zh-CN" sz="1100" b="1" kern="100" dirty="0">
              <a:solidFill>
                <a:srgbClr val="FF0000"/>
              </a:solidFill>
              <a:latin typeface="Times New Roman" panose="02020603050405020304" pitchFamily="18" charset="0"/>
              <a:cs typeface="Times New Roman" panose="02020603050405020304" pitchFamily="18" charset="0"/>
            </a:endParaRPr>
          </a:p>
          <a:p>
            <a:pPr marL="214313" lvl="1" indent="-214313">
              <a:lnSpc>
                <a:spcPct val="150000"/>
              </a:lnSpc>
              <a:buFont typeface="Wingdings" panose="05000000000000000000" pitchFamily="2" charset="2"/>
              <a:buChar char="p"/>
              <a:defRPr/>
            </a:pPr>
            <a:r>
              <a:rPr lang="zh-CN" altLang="en-US" sz="1100" b="1" kern="100" dirty="0">
                <a:solidFill>
                  <a:srgbClr val="FF0000"/>
                </a:solidFill>
                <a:latin typeface="Calibri" panose="020F0502020204030204" pitchFamily="34" charset="0"/>
                <a:cs typeface="Times New Roman" panose="02020603050405020304" pitchFamily="18" charset="0"/>
              </a:rPr>
              <a:t>本团队自主设计研制，并掌握全部工艺以及知识产权。</a:t>
            </a:r>
            <a:endParaRPr lang="en-US" altLang="zh-CN" sz="1100" b="1" kern="100" dirty="0">
              <a:solidFill>
                <a:srgbClr val="FF0000"/>
              </a:solidFill>
              <a:latin typeface="Calibri" panose="020F0502020204030204" pitchFamily="34" charset="0"/>
              <a:cs typeface="Times New Roman" panose="02020603050405020304" pitchFamily="18" charset="0"/>
            </a:endParaRPr>
          </a:p>
        </p:txBody>
      </p:sp>
      <p:cxnSp>
        <p:nvCxnSpPr>
          <p:cNvPr id="8203" name="直接连接符 18"/>
          <p:cNvCxnSpPr>
            <a:cxnSpLocks noChangeShapeType="1"/>
          </p:cNvCxnSpPr>
          <p:nvPr/>
        </p:nvCxnSpPr>
        <p:spPr bwMode="auto">
          <a:xfrm flipH="1">
            <a:off x="6673850" y="3332163"/>
            <a:ext cx="11113" cy="2641600"/>
          </a:xfrm>
          <a:prstGeom prst="line">
            <a:avLst/>
          </a:prstGeom>
          <a:noFill/>
          <a:ln w="28575" algn="ctr">
            <a:solidFill>
              <a:srgbClr val="00B050"/>
            </a:solidFill>
            <a:prstDash val="lgDashDotDot"/>
            <a:round/>
            <a:headEnd/>
            <a:tailEnd/>
          </a:ln>
          <a:extLst>
            <a:ext uri="{909E8E84-426E-40DD-AFC4-6F175D3DCCD1}">
              <a14:hiddenFill xmlns:a14="http://schemas.microsoft.com/office/drawing/2010/main">
                <a:noFill/>
              </a14:hiddenFill>
            </a:ext>
          </a:extLst>
        </p:spPr>
      </p:cxnSp>
      <p:sp>
        <p:nvSpPr>
          <p:cNvPr id="71" name="矩形 70">
            <a:extLst/>
          </p:cNvPr>
          <p:cNvSpPr/>
          <p:nvPr/>
        </p:nvSpPr>
        <p:spPr>
          <a:xfrm>
            <a:off x="2254250" y="4918075"/>
            <a:ext cx="1898650" cy="1754326"/>
          </a:xfrm>
          <a:prstGeom prst="rect">
            <a:avLst/>
          </a:prstGeom>
        </p:spPr>
        <p:txBody>
          <a:bodyPr>
            <a:spAutoFit/>
          </a:bodyPr>
          <a:lstStyle/>
          <a:p>
            <a:pPr marL="214313" lvl="1" indent="-214313" algn="just">
              <a:lnSpc>
                <a:spcPct val="150000"/>
              </a:lnSpc>
              <a:buFont typeface="Wingdings" panose="05000000000000000000" pitchFamily="2" charset="2"/>
              <a:buChar char="p"/>
              <a:defRPr/>
            </a:pPr>
            <a:r>
              <a:rPr lang="zh-CN" altLang="en-US" sz="1200" b="1" kern="100" dirty="0">
                <a:latin typeface="Times New Roman" panose="02020603050405020304" pitchFamily="18" charset="0"/>
                <a:cs typeface="Times New Roman" panose="02020603050405020304" pitchFamily="18" charset="0"/>
              </a:rPr>
              <a:t>利用高气压</a:t>
            </a:r>
            <a:r>
              <a:rPr lang="en-US" altLang="zh-CN" sz="1200" b="1" kern="100" baseline="30000" dirty="0">
                <a:latin typeface="Times New Roman" panose="02020603050405020304" pitchFamily="18" charset="0"/>
                <a:cs typeface="Times New Roman" panose="02020603050405020304" pitchFamily="18" charset="0"/>
              </a:rPr>
              <a:t>3</a:t>
            </a:r>
            <a:r>
              <a:rPr lang="en-US" altLang="zh-CN" sz="1200" b="1" kern="100" dirty="0">
                <a:latin typeface="Times New Roman" panose="02020603050405020304" pitchFamily="18" charset="0"/>
                <a:cs typeface="Times New Roman" panose="02020603050405020304" pitchFamily="18" charset="0"/>
              </a:rPr>
              <a:t>He</a:t>
            </a:r>
            <a:r>
              <a:rPr lang="zh-CN" altLang="en-US" sz="1200" b="1" kern="100" dirty="0">
                <a:latin typeface="Times New Roman" panose="02020603050405020304" pitchFamily="18" charset="0"/>
                <a:cs typeface="Times New Roman" panose="02020603050405020304" pitchFamily="18" charset="0"/>
              </a:rPr>
              <a:t>气体，很大的提高热中子的探测效率。</a:t>
            </a:r>
            <a:endParaRPr lang="en-US" altLang="zh-CN" sz="1200" b="1" kern="100" dirty="0">
              <a:latin typeface="Times New Roman" panose="02020603050405020304" pitchFamily="18" charset="0"/>
              <a:cs typeface="Times New Roman" panose="02020603050405020304" pitchFamily="18" charset="0"/>
            </a:endParaRPr>
          </a:p>
          <a:p>
            <a:pPr marL="214313" lvl="1" indent="-214313" algn="just">
              <a:lnSpc>
                <a:spcPct val="150000"/>
              </a:lnSpc>
              <a:buFont typeface="Wingdings" panose="05000000000000000000" pitchFamily="2" charset="2"/>
              <a:buChar char="p"/>
              <a:defRPr/>
            </a:pPr>
            <a:r>
              <a:rPr lang="zh-CN" altLang="en-US" sz="1200" b="1" kern="100" dirty="0">
                <a:latin typeface="Times New Roman" panose="02020603050405020304" pitchFamily="18" charset="0"/>
                <a:cs typeface="Times New Roman" panose="02020603050405020304" pitchFamily="18" charset="0"/>
              </a:rPr>
              <a:t>采用重心法读出电子学</a:t>
            </a:r>
            <a:r>
              <a:rPr lang="zh-CN" altLang="zh-CN" sz="1200" b="1" kern="100" dirty="0">
                <a:latin typeface="Times New Roman" panose="02020603050405020304" pitchFamily="18" charset="0"/>
                <a:cs typeface="Times New Roman" panose="02020603050405020304" pitchFamily="18" charset="0"/>
              </a:rPr>
              <a:t>方案</a:t>
            </a:r>
            <a:r>
              <a:rPr lang="zh-CN" altLang="en-US" sz="1200" b="1" kern="100" dirty="0">
                <a:latin typeface="Times New Roman" panose="02020603050405020304" pitchFamily="18" charset="0"/>
                <a:cs typeface="Times New Roman" panose="02020603050405020304" pitchFamily="18" charset="0"/>
              </a:rPr>
              <a:t>，实现中子的高位置分辨。</a:t>
            </a:r>
            <a:endParaRPr lang="en-US" altLang="zh-CN" sz="1200" b="1" kern="100" dirty="0">
              <a:latin typeface="Times New Roman" panose="02020603050405020304" pitchFamily="18" charset="0"/>
              <a:cs typeface="Times New Roman" panose="02020603050405020304" pitchFamily="18" charset="0"/>
            </a:endParaRPr>
          </a:p>
        </p:txBody>
      </p:sp>
      <p:sp>
        <p:nvSpPr>
          <p:cNvPr id="72" name="矩形 12">
            <a:extLst/>
          </p:cNvPr>
          <p:cNvSpPr>
            <a:spLocks noChangeArrowheads="1"/>
          </p:cNvSpPr>
          <p:nvPr/>
        </p:nvSpPr>
        <p:spPr bwMode="auto">
          <a:xfrm>
            <a:off x="4582840" y="1596938"/>
            <a:ext cx="1556791" cy="346249"/>
          </a:xfrm>
          <a:prstGeom prst="rect">
            <a:avLst/>
          </a:prstGeom>
          <a:noFill/>
          <a:ln w="9525">
            <a:noFill/>
            <a:miter lim="800000"/>
            <a:headEnd/>
            <a:tailEnd/>
          </a:ln>
        </p:spPr>
        <p:txBody>
          <a:bodyPr wrap="square">
            <a:spAutoFit/>
          </a:bodyPr>
          <a:lstStyle/>
          <a:p>
            <a:pPr algn="ctr">
              <a:lnSpc>
                <a:spcPct val="150000"/>
              </a:lnSpc>
              <a:defRPr/>
            </a:pPr>
            <a:r>
              <a:rPr lang="zh-CN" altLang="en-US" sz="1100" b="1" dirty="0">
                <a:solidFill>
                  <a:srgbClr val="FF0000"/>
                </a:solidFill>
                <a:latin typeface="Times New Roman" pitchFamily="18" charset="0"/>
                <a:ea typeface="华文中宋" pitchFamily="2" charset="-122"/>
              </a:rPr>
              <a:t>单层探测器示意图</a:t>
            </a:r>
          </a:p>
        </p:txBody>
      </p:sp>
      <p:sp>
        <p:nvSpPr>
          <p:cNvPr id="73" name="矩形 72">
            <a:extLst/>
          </p:cNvPr>
          <p:cNvSpPr/>
          <p:nvPr/>
        </p:nvSpPr>
        <p:spPr>
          <a:xfrm>
            <a:off x="4294188" y="5102225"/>
            <a:ext cx="2346325" cy="1754326"/>
          </a:xfrm>
          <a:prstGeom prst="rect">
            <a:avLst/>
          </a:prstGeom>
        </p:spPr>
        <p:txBody>
          <a:bodyPr>
            <a:spAutoFit/>
          </a:bodyPr>
          <a:lstStyle/>
          <a:p>
            <a:pPr marL="214313" indent="-214313" algn="just">
              <a:lnSpc>
                <a:spcPct val="150000"/>
              </a:lnSpc>
              <a:buFont typeface="Wingdings" panose="05000000000000000000" pitchFamily="2" charset="2"/>
              <a:buChar char="p"/>
              <a:defRPr/>
            </a:pPr>
            <a:r>
              <a:rPr lang="zh-CN" altLang="en-US" sz="1200" b="1" kern="100" dirty="0">
                <a:solidFill>
                  <a:srgbClr val="2433F8"/>
                </a:solidFill>
                <a:latin typeface="Times New Roman" panose="02020603050405020304" pitchFamily="18" charset="0"/>
                <a:cs typeface="Times New Roman" panose="02020603050405020304" pitchFamily="18" charset="0"/>
              </a:rPr>
              <a:t>利用</a:t>
            </a:r>
            <a:r>
              <a:rPr lang="en-US" altLang="zh-CN" sz="1200" b="1" kern="100" baseline="30000" dirty="0">
                <a:solidFill>
                  <a:srgbClr val="2433F8"/>
                </a:solidFill>
                <a:latin typeface="Times New Roman" panose="02020603050405020304" pitchFamily="18" charset="0"/>
                <a:cs typeface="Times New Roman" panose="02020603050405020304" pitchFamily="18" charset="0"/>
              </a:rPr>
              <a:t>10</a:t>
            </a:r>
            <a:r>
              <a:rPr lang="en-US" altLang="zh-CN" sz="1200" b="1" kern="100" dirty="0">
                <a:solidFill>
                  <a:srgbClr val="2433F8"/>
                </a:solidFill>
                <a:latin typeface="Times New Roman" panose="02020603050405020304" pitchFamily="18" charset="0"/>
                <a:cs typeface="Times New Roman" panose="02020603050405020304" pitchFamily="18" charset="0"/>
              </a:rPr>
              <a:t>B</a:t>
            </a:r>
            <a:r>
              <a:rPr lang="zh-CN" altLang="en-US" sz="1200" b="1" kern="100" dirty="0">
                <a:solidFill>
                  <a:srgbClr val="2433F8"/>
                </a:solidFill>
                <a:latin typeface="Times New Roman" panose="02020603050405020304" pitchFamily="18" charset="0"/>
                <a:cs typeface="Times New Roman" panose="02020603050405020304" pitchFamily="18" charset="0"/>
              </a:rPr>
              <a:t>作为中子转换材料，造价低，在中子探测器研制方面，有很大的前景。</a:t>
            </a:r>
            <a:endParaRPr lang="en-US" altLang="zh-CN" sz="1200" b="1" kern="100" dirty="0">
              <a:solidFill>
                <a:srgbClr val="2433F8"/>
              </a:solidFill>
              <a:latin typeface="Times New Roman" panose="02020603050405020304" pitchFamily="18" charset="0"/>
              <a:cs typeface="Times New Roman" panose="02020603050405020304" pitchFamily="18" charset="0"/>
            </a:endParaRPr>
          </a:p>
          <a:p>
            <a:pPr marL="214313" indent="-214313" algn="just">
              <a:lnSpc>
                <a:spcPct val="150000"/>
              </a:lnSpc>
              <a:buFont typeface="Wingdings" panose="05000000000000000000" pitchFamily="2" charset="2"/>
              <a:buChar char="p"/>
              <a:defRPr/>
            </a:pPr>
            <a:r>
              <a:rPr lang="zh-CN" altLang="en-US" sz="1200" b="1" kern="100" dirty="0">
                <a:solidFill>
                  <a:srgbClr val="2433F8"/>
                </a:solidFill>
                <a:latin typeface="Times New Roman" panose="02020603050405020304" pitchFamily="18" charset="0"/>
                <a:cs typeface="Times New Roman" panose="02020603050405020304" pitchFamily="18" charset="0"/>
              </a:rPr>
              <a:t>利用延迟块时间差法，可以很大的减少探测器的电子学路数。</a:t>
            </a:r>
            <a:endParaRPr lang="en-US" altLang="zh-CN" sz="1200" b="1" kern="100" dirty="0">
              <a:solidFill>
                <a:srgbClr val="2433F8"/>
              </a:solidFill>
              <a:latin typeface="Times New Roman" panose="02020603050405020304" pitchFamily="18" charset="0"/>
              <a:cs typeface="Times New Roman" panose="02020603050405020304" pitchFamily="18" charset="0"/>
            </a:endParaRPr>
          </a:p>
        </p:txBody>
      </p:sp>
      <p:pic>
        <p:nvPicPr>
          <p:cNvPr id="8207" name="图片 5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6713" y="1855788"/>
            <a:ext cx="161766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图片 5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8750" y="3441700"/>
            <a:ext cx="20050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圆角矩形标注 75"/>
          <p:cNvSpPr/>
          <p:nvPr/>
        </p:nvSpPr>
        <p:spPr>
          <a:xfrm>
            <a:off x="650875" y="2697163"/>
            <a:ext cx="1190625" cy="144462"/>
          </a:xfrm>
          <a:prstGeom prst="wedgeRoundRectCallout">
            <a:avLst>
              <a:gd name="adj1" fmla="val -45042"/>
              <a:gd name="adj2" fmla="val 126793"/>
              <a:gd name="adj3" fmla="val 16667"/>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50" b="1" baseline="30000" dirty="0">
                <a:solidFill>
                  <a:srgbClr val="FFFF00"/>
                </a:solidFill>
                <a:latin typeface="Times New Roman" pitchFamily="18" charset="0"/>
                <a:ea typeface="楷体_GB2312" pitchFamily="49" charset="-122"/>
                <a:cs typeface="Times New Roman" pitchFamily="18" charset="0"/>
              </a:rPr>
              <a:t>3</a:t>
            </a:r>
            <a:r>
              <a:rPr lang="en-US" altLang="zh-CN" sz="750" b="1" dirty="0">
                <a:solidFill>
                  <a:srgbClr val="FFFF00"/>
                </a:solidFill>
                <a:latin typeface="Times New Roman" pitchFamily="18" charset="0"/>
                <a:ea typeface="楷体_GB2312" pitchFamily="49" charset="-122"/>
                <a:cs typeface="Times New Roman" pitchFamily="18" charset="0"/>
              </a:rPr>
              <a:t>He</a:t>
            </a:r>
            <a:r>
              <a:rPr lang="zh-CN" altLang="en-US" sz="750" b="1" dirty="0">
                <a:solidFill>
                  <a:srgbClr val="FFFF00"/>
                </a:solidFill>
                <a:latin typeface="Times New Roman" pitchFamily="18" charset="0"/>
                <a:ea typeface="楷体_GB2312" pitchFamily="49" charset="-122"/>
                <a:cs typeface="Times New Roman" pitchFamily="18" charset="0"/>
              </a:rPr>
              <a:t>气体循坏净化系统</a:t>
            </a:r>
          </a:p>
        </p:txBody>
      </p:sp>
      <p:sp>
        <p:nvSpPr>
          <p:cNvPr id="77" name="矩形 76"/>
          <p:cNvSpPr/>
          <p:nvPr/>
        </p:nvSpPr>
        <p:spPr>
          <a:xfrm>
            <a:off x="531813" y="3959225"/>
            <a:ext cx="1196975" cy="207963"/>
          </a:xfrm>
          <a:prstGeom prst="rect">
            <a:avLst/>
          </a:prstGeom>
        </p:spPr>
        <p:txBody>
          <a:bodyPr>
            <a:spAutoFit/>
          </a:bodyPr>
          <a:lstStyle/>
          <a:p>
            <a:pPr>
              <a:defRPr/>
            </a:pPr>
            <a:r>
              <a:rPr lang="zh-CN" altLang="en-US" sz="750" b="1" dirty="0">
                <a:solidFill>
                  <a:schemeClr val="accent1"/>
                </a:solidFill>
                <a:latin typeface="Times New Roman" pitchFamily="18" charset="0"/>
                <a:ea typeface="楷体_GB2312" pitchFamily="49" charset="-122"/>
                <a:cs typeface="Times New Roman" pitchFamily="18" charset="0"/>
              </a:rPr>
              <a:t>高气压室</a:t>
            </a:r>
            <a:r>
              <a:rPr lang="en-US" altLang="zh-CN" sz="750" b="1" baseline="30000" dirty="0">
                <a:solidFill>
                  <a:schemeClr val="accent1"/>
                </a:solidFill>
                <a:latin typeface="Times New Roman" pitchFamily="18" charset="0"/>
                <a:ea typeface="楷体_GB2312" pitchFamily="49" charset="-122"/>
                <a:cs typeface="Times New Roman" pitchFamily="18" charset="0"/>
              </a:rPr>
              <a:t>4</a:t>
            </a:r>
            <a:r>
              <a:rPr lang="en-US" altLang="zh-CN" sz="750" b="1" dirty="0">
                <a:solidFill>
                  <a:schemeClr val="accent1"/>
                </a:solidFill>
                <a:latin typeface="Times New Roman" pitchFamily="18" charset="0"/>
                <a:ea typeface="楷体_GB2312" pitchFamily="49" charset="-122"/>
                <a:cs typeface="Times New Roman" pitchFamily="18" charset="0"/>
              </a:rPr>
              <a:t>He</a:t>
            </a:r>
            <a:r>
              <a:rPr lang="zh-CN" altLang="en-US" sz="750" b="1" dirty="0">
                <a:solidFill>
                  <a:schemeClr val="accent1"/>
                </a:solidFill>
                <a:latin typeface="Times New Roman" pitchFamily="18" charset="0"/>
                <a:ea typeface="楷体_GB2312" pitchFamily="49" charset="-122"/>
                <a:cs typeface="Times New Roman" pitchFamily="18" charset="0"/>
              </a:rPr>
              <a:t>气体保压</a:t>
            </a:r>
          </a:p>
        </p:txBody>
      </p:sp>
      <p:pic>
        <p:nvPicPr>
          <p:cNvPr id="8211"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12988" y="1855788"/>
            <a:ext cx="1893887"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图片 5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36800" y="3509963"/>
            <a:ext cx="1839913"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3" name="文本框 57"/>
          <p:cNvSpPr txBox="1">
            <a:spLocks noChangeArrowheads="1"/>
          </p:cNvSpPr>
          <p:nvPr/>
        </p:nvSpPr>
        <p:spPr bwMode="auto">
          <a:xfrm>
            <a:off x="4329114" y="971936"/>
            <a:ext cx="4814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57175" indent="-257175">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marL="0" indent="0">
              <a:spcBef>
                <a:spcPct val="0"/>
              </a:spcBef>
              <a:buNone/>
            </a:pPr>
            <a:r>
              <a:rPr lang="zh-CN" altLang="en-US" sz="1800" b="1" dirty="0">
                <a:solidFill>
                  <a:srgbClr val="FF0000"/>
                </a:solidFill>
                <a:latin typeface="华文楷体" pitchFamily="2" charset="-122"/>
                <a:ea typeface="华文楷体" pitchFamily="2" charset="-122"/>
              </a:rPr>
              <a:t>自主创新</a:t>
            </a:r>
            <a:r>
              <a:rPr lang="en-US" altLang="zh-CN" sz="1800" b="1" dirty="0">
                <a:solidFill>
                  <a:srgbClr val="FF0000"/>
                </a:solidFill>
                <a:latin typeface="华文楷体" pitchFamily="2" charset="-122"/>
                <a:ea typeface="华文楷体" pitchFamily="2" charset="-122"/>
              </a:rPr>
              <a:t>-</a:t>
            </a:r>
            <a:r>
              <a:rPr lang="zh-CN" altLang="en-US" sz="1800" b="1" dirty="0">
                <a:solidFill>
                  <a:srgbClr val="FF0000"/>
                </a:solidFill>
                <a:latin typeface="华文楷体" pitchFamily="2" charset="-122"/>
                <a:ea typeface="华文楷体" pitchFamily="2" charset="-122"/>
              </a:rPr>
              <a:t>基于延迟块读出的</a:t>
            </a:r>
            <a:r>
              <a:rPr lang="en-US" altLang="zh-CN" sz="1800" b="1" dirty="0">
                <a:solidFill>
                  <a:srgbClr val="FF0000"/>
                </a:solidFill>
                <a:latin typeface="华文楷体" pitchFamily="2" charset="-122"/>
                <a:ea typeface="华文楷体" pitchFamily="2" charset="-122"/>
              </a:rPr>
              <a:t>MWPC</a:t>
            </a:r>
            <a:r>
              <a:rPr lang="zh-CN" altLang="en-US" sz="1800" b="1" dirty="0" smtClean="0">
                <a:solidFill>
                  <a:srgbClr val="FF0000"/>
                </a:solidFill>
                <a:latin typeface="华文楷体" pitchFamily="2" charset="-122"/>
                <a:ea typeface="华文楷体" pitchFamily="2" charset="-122"/>
              </a:rPr>
              <a:t>中子探测器</a:t>
            </a:r>
            <a:endParaRPr lang="zh-CN" altLang="en-US" sz="1800" b="1" dirty="0">
              <a:latin typeface="华文楷体" pitchFamily="2" charset="-122"/>
              <a:ea typeface="华文楷体" pitchFamily="2" charset="-122"/>
            </a:endParaRPr>
          </a:p>
        </p:txBody>
      </p:sp>
      <p:pic>
        <p:nvPicPr>
          <p:cNvPr id="8214" name="图片 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29113" y="1978025"/>
            <a:ext cx="2311400"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文本框 81">
            <a:extLst/>
          </p:cNvPr>
          <p:cNvSpPr txBox="1"/>
          <p:nvPr/>
        </p:nvSpPr>
        <p:spPr>
          <a:xfrm>
            <a:off x="6909594" y="1561449"/>
            <a:ext cx="2169319" cy="261610"/>
          </a:xfrm>
          <a:prstGeom prst="rect">
            <a:avLst/>
          </a:prstGeom>
          <a:noFill/>
        </p:spPr>
        <p:txBody>
          <a:bodyPr wrap="square">
            <a:spAutoFit/>
          </a:bodyPr>
          <a:lstStyle/>
          <a:p>
            <a:pPr>
              <a:defRPr/>
            </a:pPr>
            <a:r>
              <a:rPr lang="zh-CN" altLang="en-US" sz="1100" b="1" dirty="0">
                <a:solidFill>
                  <a:srgbClr val="FF0000"/>
                </a:solidFill>
                <a:latin typeface="Times New Roman" pitchFamily="18" charset="0"/>
                <a:ea typeface="华文中宋" pitchFamily="2" charset="-122"/>
              </a:rPr>
              <a:t>二维方向</a:t>
            </a:r>
            <a:r>
              <a:rPr lang="en-US" altLang="zh-CN" sz="1100" b="1" dirty="0">
                <a:solidFill>
                  <a:srgbClr val="FF0000"/>
                </a:solidFill>
                <a:latin typeface="Times New Roman" pitchFamily="18" charset="0"/>
                <a:ea typeface="华文中宋" pitchFamily="2" charset="-122"/>
              </a:rPr>
              <a:t> 4</a:t>
            </a:r>
            <a:r>
              <a:rPr lang="zh-CN" altLang="en-US" sz="1100" b="1" dirty="0">
                <a:solidFill>
                  <a:srgbClr val="FF0000"/>
                </a:solidFill>
                <a:latin typeface="Times New Roman" pitchFamily="18" charset="0"/>
                <a:ea typeface="华文中宋" pitchFamily="2" charset="-122"/>
              </a:rPr>
              <a:t>路读出信号</a:t>
            </a:r>
            <a:r>
              <a:rPr lang="en-US" altLang="zh-CN" sz="1100" b="1" dirty="0">
                <a:solidFill>
                  <a:srgbClr val="FF0000"/>
                </a:solidFill>
                <a:latin typeface="Times New Roman" pitchFamily="18" charset="0"/>
                <a:ea typeface="华文中宋" pitchFamily="2" charset="-122"/>
              </a:rPr>
              <a:t>@alpha</a:t>
            </a:r>
            <a:r>
              <a:rPr lang="zh-CN" altLang="en-US" sz="1100" b="1" dirty="0">
                <a:solidFill>
                  <a:srgbClr val="FF0000"/>
                </a:solidFill>
                <a:latin typeface="Times New Roman" pitchFamily="18" charset="0"/>
                <a:ea typeface="华文中宋" pitchFamily="2" charset="-122"/>
              </a:rPr>
              <a:t>源</a:t>
            </a:r>
          </a:p>
        </p:txBody>
      </p:sp>
      <p:cxnSp>
        <p:nvCxnSpPr>
          <p:cNvPr id="83" name="直接箭头连接符 82"/>
          <p:cNvCxnSpPr/>
          <p:nvPr/>
        </p:nvCxnSpPr>
        <p:spPr>
          <a:xfrm>
            <a:off x="6394450" y="2446338"/>
            <a:ext cx="990600" cy="219075"/>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flipV="1">
            <a:off x="6391275" y="2830513"/>
            <a:ext cx="911225" cy="360362"/>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graphicFrame>
        <p:nvGraphicFramePr>
          <p:cNvPr id="85" name="表格 84"/>
          <p:cNvGraphicFramePr>
            <a:graphicFrameLocks noGrp="1"/>
          </p:cNvGraphicFramePr>
          <p:nvPr/>
        </p:nvGraphicFramePr>
        <p:xfrm>
          <a:off x="4364038" y="3498850"/>
          <a:ext cx="2176462" cy="1585915"/>
        </p:xfrm>
        <a:graphic>
          <a:graphicData uri="http://schemas.openxmlformats.org/drawingml/2006/table">
            <a:tbl>
              <a:tblPr/>
              <a:tblGrid>
                <a:gridCol w="1087437">
                  <a:extLst>
                    <a:ext uri="{9D8B030D-6E8A-4147-A177-3AD203B41FA5}">
                      <a16:colId xmlns:a16="http://schemas.microsoft.com/office/drawing/2014/main" xmlns="" val="20000"/>
                    </a:ext>
                  </a:extLst>
                </a:gridCol>
                <a:gridCol w="1089025">
                  <a:extLst>
                    <a:ext uri="{9D8B030D-6E8A-4147-A177-3AD203B41FA5}">
                      <a16:colId xmlns:a16="http://schemas.microsoft.com/office/drawing/2014/main" xmlns="" val="20001"/>
                    </a:ext>
                  </a:extLst>
                </a:gridCol>
              </a:tblGrid>
              <a:tr h="2619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有效面积</a:t>
                      </a:r>
                      <a:endPar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 anchor="ct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1"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200mm×200mm</a:t>
                      </a:r>
                      <a:endPar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 anchor="ctr" horzOverflow="overflow">
                    <a:lnL>
                      <a:noFill/>
                    </a:lnL>
                    <a:lnR>
                      <a:noFill/>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746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工作气体</a:t>
                      </a:r>
                    </a:p>
                  </a:txBody>
                  <a:tcPr marL="0" marR="0" marT="0" marB="1" anchor="ct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90% Ar+10% CO</a:t>
                      </a:r>
                      <a:r>
                        <a:rPr kumimoji="0" lang="en-US" altLang="zh-CN" sz="900" b="0" i="0" u="none" strike="noStrike" cap="none" normalizeH="0" baseline="-25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流气式</a:t>
                      </a: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900" b="0" i="0" u="none" strike="noStrike" cap="none" normalizeH="0" baseline="-2500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 anchor="ctr" horzOverflow="overflow">
                    <a:lnL>
                      <a:noFill/>
                    </a:lnL>
                    <a:lnR>
                      <a:noFill/>
                    </a:lnR>
                    <a:lnT w="12700" cap="flat" cmpd="sng" algn="ctr">
                      <a:solidFill>
                        <a:srgbClr val="9BBB59"/>
                      </a:solidFill>
                      <a:prstDash val="solid"/>
                      <a:round/>
                      <a:headEnd type="none" w="med" len="med"/>
                      <a:tailEnd type="none" w="med" len="med"/>
                    </a:lnT>
                    <a:lnB>
                      <a:noFill/>
                    </a:lnB>
                    <a:lnTlToBr>
                      <a:noFill/>
                    </a:lnTlToBr>
                    <a:lnBlToTr>
                      <a:noFill/>
                    </a:lnBlToTr>
                    <a:solidFill>
                      <a:srgbClr val="9BBB59">
                        <a:alpha val="20000"/>
                      </a:srgbClr>
                    </a:solidFill>
                  </a:tcPr>
                </a:tc>
                <a:extLst>
                  <a:ext uri="{0D108BD9-81ED-4DB2-BD59-A6C34878D82A}">
                    <a16:rowId xmlns:a16="http://schemas.microsoft.com/office/drawing/2014/main" xmlns="" val="10001"/>
                  </a:ext>
                </a:extLst>
              </a:tr>
              <a:tr h="2619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阴极窗</a:t>
                      </a:r>
                    </a:p>
                  </a:txBody>
                  <a:tcPr marL="0" marR="0" marT="0" marB="1"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涂硼</a:t>
                      </a: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1μm</a:t>
                      </a:r>
                      <a:endPar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263525">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阳（阴）极丝</a:t>
                      </a:r>
                    </a:p>
                  </a:txBody>
                  <a:tcPr marL="0" marR="0" marT="0" marB="1" anchor="ctr" horzOverflow="overflow">
                    <a:lnL>
                      <a:noFill/>
                    </a:lnL>
                    <a:lnR>
                      <a:noFill/>
                    </a:lnR>
                    <a:lnT>
                      <a:noFill/>
                    </a:lnT>
                    <a:lnB>
                      <a:noFill/>
                    </a:lnB>
                    <a:lnTlToBr>
                      <a:noFill/>
                    </a:lnTlToBr>
                    <a:lnBlToTr>
                      <a:noFill/>
                    </a:lnBlToTr>
                    <a:solidFill>
                      <a:srgbClr val="9BBB59">
                        <a:alpha val="20000"/>
                      </a:srgb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25μm(50</a:t>
                      </a:r>
                      <a:r>
                        <a:rPr kumimoji="0" lang="zh-CN"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μ</a:t>
                      </a: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m)</a:t>
                      </a: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镀金钨丝</a:t>
                      </a:r>
                    </a:p>
                  </a:txBody>
                  <a:tcPr marL="0" marR="0" marT="0" marB="1" anchor="ctr" horzOverflow="overflow">
                    <a:lnL>
                      <a:noFill/>
                    </a:lnL>
                    <a:lnR>
                      <a:noFill/>
                    </a:lnR>
                    <a:lnT>
                      <a:noFill/>
                    </a:lnT>
                    <a:lnB>
                      <a:noFill/>
                    </a:lnB>
                    <a:lnTlToBr>
                      <a:noFill/>
                    </a:lnTlToBr>
                    <a:lnBlToTr>
                      <a:noFill/>
                    </a:lnBlToTr>
                    <a:solidFill>
                      <a:srgbClr val="9BBB59">
                        <a:alpha val="20000"/>
                      </a:srgbClr>
                    </a:solidFill>
                  </a:tcPr>
                </a:tc>
                <a:extLst>
                  <a:ext uri="{0D108BD9-81ED-4DB2-BD59-A6C34878D82A}">
                    <a16:rowId xmlns:a16="http://schemas.microsoft.com/office/drawing/2014/main" xmlns="" val="10003"/>
                  </a:ext>
                </a:extLst>
              </a:tr>
              <a:tr h="2619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阳（阴）极丝丝距</a:t>
                      </a:r>
                    </a:p>
                  </a:txBody>
                  <a:tcPr marL="0" marR="0" marT="0" marB="1" anchor="ctr" horzOverflow="overflow">
                    <a:lnL>
                      <a:noFill/>
                    </a:lnL>
                    <a:lnR>
                      <a:noFill/>
                    </a:lnR>
                    <a:lnT>
                      <a:noFill/>
                    </a:lnT>
                    <a:lnB>
                      <a:noFill/>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2mm(1mm)</a:t>
                      </a:r>
                    </a:p>
                  </a:txBody>
                  <a:tcPr marL="0" marR="0" marT="0" marB="1"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26193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读出电子学</a:t>
                      </a:r>
                    </a:p>
                  </a:txBody>
                  <a:tcPr marL="0" marR="0" marT="0" marB="1" anchor="ct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时间差法</a:t>
                      </a:r>
                      <a:endParaRPr kumimoji="0" lang="en-US" altLang="zh-CN" sz="900" b="0" i="0" u="none" strike="noStrike" cap="none" normalizeH="0" baseline="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0" marR="0" marT="0" marB="1" anchor="ctr" horzOverflow="overflow">
                    <a:lnL>
                      <a:noFill/>
                    </a:lnL>
                    <a:lnR>
                      <a:noFill/>
                    </a:lnR>
                    <a:lnT>
                      <a:noFill/>
                    </a:lnT>
                    <a:lnB w="12700" cap="flat" cmpd="sng" algn="ctr">
                      <a:solidFill>
                        <a:srgbClr val="9BBB59"/>
                      </a:solidFill>
                      <a:prstDash val="solid"/>
                      <a:round/>
                      <a:headEnd type="none" w="med" len="med"/>
                      <a:tailEnd type="none" w="med" len="med"/>
                    </a:lnB>
                    <a:lnTlToBr>
                      <a:noFill/>
                    </a:lnTlToBr>
                    <a:lnBlToTr>
                      <a:noFill/>
                    </a:lnBlToTr>
                    <a:solidFill>
                      <a:srgbClr val="9BBB59">
                        <a:alpha val="20000"/>
                      </a:srgbClr>
                    </a:solidFill>
                  </a:tcPr>
                </a:tc>
                <a:extLst>
                  <a:ext uri="{0D108BD9-81ED-4DB2-BD59-A6C34878D82A}">
                    <a16:rowId xmlns:a16="http://schemas.microsoft.com/office/drawing/2014/main" xmlns="" val="10005"/>
                  </a:ext>
                </a:extLst>
              </a:tr>
            </a:tbl>
          </a:graphicData>
        </a:graphic>
      </p:graphicFrame>
      <p:pic>
        <p:nvPicPr>
          <p:cNvPr id="8234" name="内容占位符 3"/>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16713" y="3625850"/>
            <a:ext cx="13128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图片 94"/>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85125" y="3444875"/>
            <a:ext cx="10937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图片 95"/>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21638" y="4033838"/>
            <a:ext cx="104933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文本框 88"/>
          <p:cNvSpPr txBox="1"/>
          <p:nvPr/>
        </p:nvSpPr>
        <p:spPr>
          <a:xfrm>
            <a:off x="6786563" y="3344863"/>
            <a:ext cx="1204912" cy="438150"/>
          </a:xfrm>
          <a:prstGeom prst="rect">
            <a:avLst/>
          </a:prstGeom>
          <a:noFill/>
        </p:spPr>
        <p:txBody>
          <a:bodyPr>
            <a:spAutoFit/>
          </a:bodyPr>
          <a:lstStyle/>
          <a:p>
            <a:pPr>
              <a:defRPr/>
            </a:pPr>
            <a:r>
              <a:rPr lang="zh-CN" altLang="en-US" sz="750" b="1" dirty="0">
                <a:solidFill>
                  <a:srgbClr val="FF0000"/>
                </a:solidFill>
                <a:latin typeface="Times New Roman" pitchFamily="18" charset="0"/>
                <a:ea typeface="华文中宋" pitchFamily="2" charset="-122"/>
              </a:rPr>
              <a:t>三点时间差对位置的标定</a:t>
            </a:r>
            <a:r>
              <a:rPr lang="en-US" altLang="zh-CN" sz="750" b="1" dirty="0">
                <a:solidFill>
                  <a:srgbClr val="FF0000"/>
                </a:solidFill>
                <a:latin typeface="Times New Roman" pitchFamily="18" charset="0"/>
                <a:ea typeface="华文中宋" pitchFamily="2" charset="-122"/>
              </a:rPr>
              <a:t>@alpha</a:t>
            </a:r>
            <a:r>
              <a:rPr lang="zh-CN" altLang="en-US" sz="750" b="1" dirty="0">
                <a:solidFill>
                  <a:srgbClr val="FF0000"/>
                </a:solidFill>
                <a:latin typeface="Times New Roman" pitchFamily="18" charset="0"/>
                <a:ea typeface="华文中宋" pitchFamily="2" charset="-122"/>
              </a:rPr>
              <a:t>源</a:t>
            </a:r>
          </a:p>
          <a:p>
            <a:pPr>
              <a:defRPr/>
            </a:pPr>
            <a:endParaRPr lang="zh-CN" altLang="en-US" sz="750" b="1" dirty="0">
              <a:solidFill>
                <a:srgbClr val="FF0000"/>
              </a:solidFill>
              <a:latin typeface="Times New Roman" pitchFamily="18" charset="0"/>
              <a:ea typeface="华文中宋" pitchFamily="2" charset="-122"/>
            </a:endParaRPr>
          </a:p>
        </p:txBody>
      </p:sp>
      <p:sp>
        <p:nvSpPr>
          <p:cNvPr id="90" name="矩形 89"/>
          <p:cNvSpPr/>
          <p:nvPr/>
        </p:nvSpPr>
        <p:spPr>
          <a:xfrm>
            <a:off x="7969250" y="3271838"/>
            <a:ext cx="1217613" cy="206375"/>
          </a:xfrm>
          <a:prstGeom prst="rect">
            <a:avLst/>
          </a:prstGeom>
        </p:spPr>
        <p:txBody>
          <a:bodyPr wrap="none">
            <a:spAutoFit/>
          </a:bodyPr>
          <a:lstStyle/>
          <a:p>
            <a:pPr>
              <a:defRPr/>
            </a:pPr>
            <a:r>
              <a:rPr lang="zh-CN" altLang="en-US" sz="750" b="1" dirty="0">
                <a:solidFill>
                  <a:srgbClr val="FF0000"/>
                </a:solidFill>
                <a:latin typeface="Times New Roman" pitchFamily="18" charset="0"/>
                <a:ea typeface="华文中宋" pitchFamily="2" charset="-122"/>
              </a:rPr>
              <a:t>位置分辨</a:t>
            </a:r>
            <a:r>
              <a:rPr lang="en-US" altLang="zh-CN" sz="750" b="1" dirty="0">
                <a:solidFill>
                  <a:srgbClr val="FF0000"/>
                </a:solidFill>
                <a:latin typeface="Times New Roman" pitchFamily="18" charset="0"/>
                <a:ea typeface="华文中宋" pitchFamily="2" charset="-122"/>
              </a:rPr>
              <a:t>1mm@ alpha</a:t>
            </a:r>
            <a:r>
              <a:rPr lang="zh-CN" altLang="en-US" sz="750" b="1" dirty="0">
                <a:solidFill>
                  <a:srgbClr val="FF0000"/>
                </a:solidFill>
                <a:latin typeface="Times New Roman" pitchFamily="18" charset="0"/>
                <a:ea typeface="华文中宋" pitchFamily="2" charset="-122"/>
              </a:rPr>
              <a:t>源</a:t>
            </a:r>
          </a:p>
        </p:txBody>
      </p:sp>
      <p:sp>
        <p:nvSpPr>
          <p:cNvPr id="91" name="矩形 90"/>
          <p:cNvSpPr/>
          <p:nvPr/>
        </p:nvSpPr>
        <p:spPr>
          <a:xfrm>
            <a:off x="8099425" y="4994275"/>
            <a:ext cx="930275" cy="207963"/>
          </a:xfrm>
          <a:prstGeom prst="rect">
            <a:avLst/>
          </a:prstGeom>
        </p:spPr>
        <p:txBody>
          <a:bodyPr>
            <a:spAutoFit/>
          </a:bodyPr>
          <a:lstStyle/>
          <a:p>
            <a:pPr>
              <a:defRPr/>
            </a:pPr>
            <a:r>
              <a:rPr lang="en-US" altLang="zh-CN" sz="750" b="1" dirty="0">
                <a:solidFill>
                  <a:srgbClr val="FF0000"/>
                </a:solidFill>
                <a:latin typeface="Times New Roman" pitchFamily="18" charset="0"/>
                <a:ea typeface="华文中宋" pitchFamily="2" charset="-122"/>
              </a:rPr>
              <a:t>E</a:t>
            </a:r>
            <a:r>
              <a:rPr lang="zh-CN" altLang="en-US" sz="750" b="1" dirty="0">
                <a:solidFill>
                  <a:srgbClr val="FF0000"/>
                </a:solidFill>
                <a:latin typeface="Times New Roman" pitchFamily="18" charset="0"/>
                <a:ea typeface="华文中宋" pitchFamily="2" charset="-122"/>
              </a:rPr>
              <a:t>字成像</a:t>
            </a:r>
            <a:r>
              <a:rPr lang="en-US" altLang="zh-CN" sz="750" b="1" dirty="0">
                <a:solidFill>
                  <a:srgbClr val="FF0000"/>
                </a:solidFill>
                <a:latin typeface="Times New Roman" pitchFamily="18" charset="0"/>
                <a:ea typeface="华文中宋" pitchFamily="2" charset="-122"/>
              </a:rPr>
              <a:t>@ </a:t>
            </a:r>
            <a:r>
              <a:rPr lang="zh-CN" altLang="en-US" sz="750" b="1" dirty="0">
                <a:solidFill>
                  <a:srgbClr val="FF0000"/>
                </a:solidFill>
                <a:latin typeface="Times New Roman" pitchFamily="18" charset="0"/>
                <a:ea typeface="华文中宋" pitchFamily="2" charset="-122"/>
              </a:rPr>
              <a:t>中子源</a:t>
            </a:r>
          </a:p>
        </p:txBody>
      </p:sp>
      <p:sp>
        <p:nvSpPr>
          <p:cNvPr id="92" name="矩形 91">
            <a:extLst/>
          </p:cNvPr>
          <p:cNvSpPr/>
          <p:nvPr/>
        </p:nvSpPr>
        <p:spPr>
          <a:xfrm>
            <a:off x="6846888" y="5516563"/>
            <a:ext cx="2154237" cy="1061829"/>
          </a:xfrm>
          <a:prstGeom prst="rect">
            <a:avLst/>
          </a:prstGeom>
        </p:spPr>
        <p:txBody>
          <a:bodyPr>
            <a:spAutoFit/>
          </a:bodyPr>
          <a:lstStyle/>
          <a:p>
            <a:pPr marL="214313" indent="-214313" algn="just">
              <a:lnSpc>
                <a:spcPct val="150000"/>
              </a:lnSpc>
              <a:spcAft>
                <a:spcPts val="0"/>
              </a:spcAft>
              <a:buFont typeface="Wingdings" panose="05000000000000000000" pitchFamily="2" charset="2"/>
              <a:buChar char="p"/>
              <a:defRPr/>
            </a:pPr>
            <a:r>
              <a:rPr lang="zh-CN" altLang="en-US" sz="1400" b="1" kern="100" dirty="0">
                <a:latin typeface="Calibri" panose="020F0502020204030204" pitchFamily="34" charset="0"/>
                <a:cs typeface="Times New Roman" panose="02020603050405020304" pitchFamily="18" charset="0"/>
              </a:rPr>
              <a:t>独特的</a:t>
            </a:r>
            <a:r>
              <a:rPr lang="zh-CN" altLang="zh-CN" sz="1400" b="1" kern="100" dirty="0">
                <a:latin typeface="Calibri" panose="020F0502020204030204" pitchFamily="34" charset="0"/>
                <a:cs typeface="Times New Roman" panose="02020603050405020304" pitchFamily="18" charset="0"/>
              </a:rPr>
              <a:t>探测器</a:t>
            </a:r>
            <a:r>
              <a:rPr lang="zh-CN" altLang="en-US" sz="1400" b="1" kern="100" dirty="0">
                <a:latin typeface="Calibri" panose="020F0502020204030204" pitchFamily="34" charset="0"/>
                <a:cs typeface="Times New Roman" panose="02020603050405020304" pitchFamily="18" charset="0"/>
              </a:rPr>
              <a:t>结构与有效的探测方法，获得</a:t>
            </a:r>
            <a:r>
              <a:rPr lang="en-US" altLang="zh-CN" sz="1400" b="1" kern="100" dirty="0">
                <a:latin typeface="Calibri" panose="020F0502020204030204" pitchFamily="34" charset="0"/>
                <a:cs typeface="Times New Roman" panose="02020603050405020304" pitchFamily="18" charset="0"/>
              </a:rPr>
              <a:t>2</a:t>
            </a:r>
            <a:r>
              <a:rPr lang="zh-CN" altLang="en-US" sz="1400" b="1" kern="100" dirty="0">
                <a:latin typeface="Calibri" panose="020F0502020204030204" pitchFamily="34" charset="0"/>
                <a:cs typeface="Times New Roman" panose="02020603050405020304" pitchFamily="18" charset="0"/>
              </a:rPr>
              <a:t>项发明专利。</a:t>
            </a:r>
            <a:endParaRPr lang="zh-CN" altLang="zh-CN" sz="1400" b="1" kern="100" dirty="0">
              <a:latin typeface="Calibri" panose="020F0502020204030204" pitchFamily="34" charset="0"/>
              <a:cs typeface="Times New Roman" panose="02020603050405020304" pitchFamily="18" charset="0"/>
            </a:endParaRPr>
          </a:p>
        </p:txBody>
      </p:sp>
      <p:sp>
        <p:nvSpPr>
          <p:cNvPr id="47" name="Rectangle 8"/>
          <p:cNvSpPr txBox="1">
            <a:spLocks noChangeArrowheads="1"/>
          </p:cNvSpPr>
          <p:nvPr/>
        </p:nvSpPr>
        <p:spPr bwMode="auto">
          <a:xfrm>
            <a:off x="65944" y="228600"/>
            <a:ext cx="8210874"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中国散裂中子源</a:t>
            </a:r>
            <a:r>
              <a:rPr lang="en-US" altLang="zh-CN" sz="3200" dirty="0" smtClean="0">
                <a:solidFill>
                  <a:srgbClr val="0070C0"/>
                </a:solidFill>
                <a:latin typeface="华文琥珀" pitchFamily="2" charset="-122"/>
                <a:ea typeface="华文琥珀" pitchFamily="2" charset="-122"/>
              </a:rPr>
              <a:t>-----</a:t>
            </a:r>
            <a:r>
              <a:rPr lang="en-US" altLang="zh-CN" sz="3200" dirty="0" smtClean="0">
                <a:solidFill>
                  <a:srgbClr val="0070C0"/>
                </a:solidFill>
                <a:latin typeface="黑体" panose="02010609060101010101" pitchFamily="49" charset="-122"/>
                <a:ea typeface="黑体" panose="02010609060101010101" pitchFamily="49" charset="-122"/>
              </a:rPr>
              <a:t>MR</a:t>
            </a:r>
            <a:r>
              <a:rPr lang="zh-CN" altLang="en-US" sz="3200" b="1" dirty="0" smtClean="0">
                <a:solidFill>
                  <a:srgbClr val="0070C0"/>
                </a:solidFill>
                <a:latin typeface="微软雅黑" panose="020B0503020204020204" pitchFamily="34" charset="-122"/>
                <a:ea typeface="微软雅黑" panose="020B0503020204020204" pitchFamily="34" charset="-122"/>
              </a:rPr>
              <a:t>中子探测器</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67307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0"/>
          </p:nvPr>
        </p:nvSpPr>
        <p:spPr/>
        <p:txBody>
          <a:bodyPr/>
          <a:lstStyle/>
          <a:p>
            <a:pPr>
              <a:defRPr/>
            </a:pPr>
            <a:fld id="{50D9F352-FD94-4807-AE9E-611DE2884463}" type="slidenum">
              <a:rPr lang="en-US" altLang="zh-CN" smtClean="0">
                <a:solidFill>
                  <a:prstClr val="black">
                    <a:tint val="75000"/>
                  </a:prstClr>
                </a:solidFill>
              </a:rPr>
              <a:pPr>
                <a:defRPr/>
              </a:pPr>
              <a:t>27</a:t>
            </a:fld>
            <a:endParaRPr lang="en-US" altLang="zh-CN">
              <a:solidFill>
                <a:prstClr val="black">
                  <a:tint val="75000"/>
                </a:prstClr>
              </a:solidFill>
            </a:endParaRPr>
          </a:p>
        </p:txBody>
      </p:sp>
      <p:sp>
        <p:nvSpPr>
          <p:cNvPr id="6" name="矩形 5"/>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F79646">
                  <a:lumMod val="60000"/>
                  <a:lumOff val="40000"/>
                </a:srgbClr>
              </a:solidFill>
            </a:endParaRPr>
          </a:p>
        </p:txBody>
      </p:sp>
      <p:pic>
        <p:nvPicPr>
          <p:cNvPr id="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8" name="Rectangle 8"/>
          <p:cNvSpPr txBox="1">
            <a:spLocks noChangeArrowheads="1"/>
          </p:cNvSpPr>
          <p:nvPr/>
        </p:nvSpPr>
        <p:spPr bwMode="auto">
          <a:xfrm>
            <a:off x="-3176" y="-115036"/>
            <a:ext cx="8175576" cy="731732"/>
          </a:xfrm>
          <a:prstGeom prst="rect">
            <a:avLst/>
          </a:prstGeom>
          <a:noFill/>
          <a:ln w="9525">
            <a:noFill/>
            <a:miter lim="800000"/>
            <a:headEnd/>
            <a:tailEnd/>
          </a:ln>
        </p:spPr>
        <p:txBody>
          <a:bodyPr anchor="ctr"/>
          <a:lstStyle/>
          <a:p>
            <a:pPr marL="342900" indent="-342900" fontAlgn="auto">
              <a:lnSpc>
                <a:spcPct val="130000"/>
              </a:lnSpc>
              <a:spcAft>
                <a:spcPts val="0"/>
              </a:spcAft>
              <a:defRPr/>
            </a:pPr>
            <a:r>
              <a:rPr lang="zh-CN" altLang="en-US" sz="3600" b="1" kern="0" dirty="0" smtClean="0">
                <a:solidFill>
                  <a:srgbClr val="0070C0"/>
                </a:solidFill>
                <a:latin typeface="微软雅黑" panose="020B0503020204020204" pitchFamily="34" charset="-122"/>
                <a:ea typeface="微软雅黑" panose="020B0503020204020204" pitchFamily="34" charset="-122"/>
              </a:rPr>
              <a:t>中国散裂中子源</a:t>
            </a:r>
            <a:r>
              <a:rPr lang="en-US" altLang="zh-CN" sz="3600" b="1" kern="0" dirty="0" smtClean="0">
                <a:solidFill>
                  <a:srgbClr val="0070C0"/>
                </a:solidFill>
                <a:latin typeface="微软雅黑" panose="020B0503020204020204" pitchFamily="34" charset="-122"/>
                <a:ea typeface="微软雅黑" panose="020B0503020204020204" pitchFamily="34" charset="-122"/>
              </a:rPr>
              <a:t>-</a:t>
            </a:r>
            <a:r>
              <a:rPr lang="zh-CN" altLang="en-US" sz="3600" b="1" kern="0" dirty="0" smtClean="0">
                <a:solidFill>
                  <a:srgbClr val="0070C0"/>
                </a:solidFill>
                <a:latin typeface="微软雅黑" panose="020B0503020204020204" pitchFamily="34" charset="-122"/>
                <a:ea typeface="微软雅黑" panose="020B0503020204020204" pitchFamily="34" charset="-122"/>
              </a:rPr>
              <a:t>小角散射仪（</a:t>
            </a:r>
            <a:r>
              <a:rPr lang="en-US" altLang="zh-CN" sz="3600" b="1" kern="0" dirty="0" smtClean="0">
                <a:solidFill>
                  <a:srgbClr val="0070C0"/>
                </a:solidFill>
                <a:latin typeface="微软雅黑" panose="020B0503020204020204" pitchFamily="34" charset="-122"/>
                <a:ea typeface="微软雅黑" panose="020B0503020204020204" pitchFamily="34" charset="-122"/>
              </a:rPr>
              <a:t>sans</a:t>
            </a:r>
            <a:r>
              <a:rPr lang="zh-CN" altLang="en-US" sz="3600" b="1" kern="0" dirty="0" smtClean="0">
                <a:solidFill>
                  <a:srgbClr val="0070C0"/>
                </a:solidFill>
                <a:latin typeface="微软雅黑" panose="020B0503020204020204" pitchFamily="34" charset="-122"/>
                <a:ea typeface="微软雅黑" panose="020B0503020204020204" pitchFamily="34" charset="-122"/>
              </a:rPr>
              <a:t>）</a:t>
            </a:r>
            <a:endParaRPr lang="zh-CN" altLang="en-US" sz="3600" b="1" kern="0" dirty="0">
              <a:solidFill>
                <a:srgbClr val="0070C0"/>
              </a:solidFill>
              <a:latin typeface="微软雅黑" panose="020B0503020204020204" pitchFamily="34" charset="-122"/>
              <a:ea typeface="微软雅黑" panose="020B0503020204020204" pitchFamily="34" charset="-122"/>
            </a:endParaRPr>
          </a:p>
        </p:txBody>
      </p:sp>
      <p:sp>
        <p:nvSpPr>
          <p:cNvPr id="9" name="内容占位符 2"/>
          <p:cNvSpPr txBox="1">
            <a:spLocks/>
          </p:cNvSpPr>
          <p:nvPr/>
        </p:nvSpPr>
        <p:spPr bwMode="auto">
          <a:xfrm>
            <a:off x="-29056" y="958589"/>
            <a:ext cx="3890454" cy="212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lvl="1" indent="0" eaLnBrk="1" fontAlgn="auto" hangingPunct="1">
              <a:lnSpc>
                <a:spcPct val="100000"/>
              </a:lnSpc>
              <a:spcBef>
                <a:spcPct val="0"/>
              </a:spcBef>
              <a:spcAft>
                <a:spcPct val="0"/>
              </a:spcAft>
              <a:buClr>
                <a:srgbClr val="000000"/>
              </a:buClr>
              <a:buFontTx/>
              <a:buNone/>
            </a:pPr>
            <a:r>
              <a:rPr lang="zh-CN" altLang="en-US" sz="2400" kern="0" dirty="0">
                <a:solidFill>
                  <a:srgbClr val="2433F8"/>
                </a:solidFill>
              </a:rPr>
              <a:t>设计目标</a:t>
            </a:r>
            <a:r>
              <a:rPr lang="en-US" altLang="zh-CN" sz="2400" kern="0" dirty="0">
                <a:solidFill>
                  <a:srgbClr val="2433F8"/>
                </a:solidFill>
              </a:rPr>
              <a:t>:</a:t>
            </a:r>
          </a:p>
          <a:p>
            <a:pPr marL="342900" lvl="1" indent="-342900" eaLnBrk="1" fontAlgn="auto" hangingPunct="1">
              <a:lnSpc>
                <a:spcPct val="100000"/>
              </a:lnSpc>
              <a:spcBef>
                <a:spcPct val="0"/>
              </a:spcBef>
              <a:spcAft>
                <a:spcPct val="0"/>
              </a:spcAft>
              <a:buClr>
                <a:srgbClr val="000000"/>
              </a:buClr>
              <a:buFont typeface="Wingdings" panose="05000000000000000000" pitchFamily="2" charset="2"/>
              <a:buChar char="l"/>
            </a:pPr>
            <a:r>
              <a:rPr lang="zh-CN" altLang="en-US" sz="2000" kern="0" dirty="0">
                <a:solidFill>
                  <a:srgbClr val="002060"/>
                </a:solidFill>
              </a:rPr>
              <a:t>高可信度数据范围</a:t>
            </a:r>
            <a:r>
              <a:rPr lang="en-US" altLang="zh-CN" sz="2000" kern="0" dirty="0">
                <a:solidFill>
                  <a:srgbClr val="002060"/>
                </a:solidFill>
              </a:rPr>
              <a:t>: 0.01~0.5 Å-1</a:t>
            </a:r>
          </a:p>
          <a:p>
            <a:pPr marL="342900" lvl="1" indent="-342900" eaLnBrk="1" fontAlgn="auto" hangingPunct="1">
              <a:lnSpc>
                <a:spcPct val="100000"/>
              </a:lnSpc>
              <a:spcBef>
                <a:spcPct val="0"/>
              </a:spcBef>
              <a:spcAft>
                <a:spcPct val="0"/>
              </a:spcAft>
              <a:buClr>
                <a:srgbClr val="000000"/>
              </a:buClr>
              <a:buFont typeface="Wingdings" panose="05000000000000000000" pitchFamily="2" charset="2"/>
              <a:buChar char="l"/>
            </a:pPr>
            <a:r>
              <a:rPr lang="en-US" altLang="zh-CN" sz="2000" kern="0" dirty="0" err="1">
                <a:solidFill>
                  <a:srgbClr val="002060"/>
                </a:solidFill>
              </a:rPr>
              <a:t>Qmin</a:t>
            </a:r>
            <a:r>
              <a:rPr lang="zh-CN" altLang="en-US" sz="2000" kern="0" dirty="0">
                <a:solidFill>
                  <a:srgbClr val="002060"/>
                </a:solidFill>
              </a:rPr>
              <a:t>处分辨率由于</a:t>
            </a:r>
            <a:r>
              <a:rPr lang="en-US" altLang="zh-CN" sz="2000" kern="0" dirty="0">
                <a:solidFill>
                  <a:srgbClr val="002060"/>
                </a:solidFill>
              </a:rPr>
              <a:t>~30%</a:t>
            </a:r>
          </a:p>
          <a:p>
            <a:pPr marL="342900" lvl="1" indent="-342900" eaLnBrk="1" fontAlgn="auto" hangingPunct="1">
              <a:lnSpc>
                <a:spcPct val="100000"/>
              </a:lnSpc>
              <a:spcBef>
                <a:spcPct val="0"/>
              </a:spcBef>
              <a:spcAft>
                <a:spcPct val="0"/>
              </a:spcAft>
              <a:buClr>
                <a:srgbClr val="000000"/>
              </a:buClr>
              <a:buFont typeface="Wingdings" panose="05000000000000000000" pitchFamily="2" charset="2"/>
              <a:buChar char="l"/>
            </a:pPr>
            <a:r>
              <a:rPr lang="zh-CN" altLang="en-US" sz="2000" kern="0" dirty="0">
                <a:solidFill>
                  <a:srgbClr val="002060"/>
                </a:solidFill>
              </a:rPr>
              <a:t>样品尺寸可调整</a:t>
            </a:r>
          </a:p>
          <a:p>
            <a:pPr marL="342900" lvl="1" indent="-342900" eaLnBrk="1" fontAlgn="auto" hangingPunct="1">
              <a:lnSpc>
                <a:spcPct val="100000"/>
              </a:lnSpc>
              <a:spcBef>
                <a:spcPct val="0"/>
              </a:spcBef>
              <a:spcAft>
                <a:spcPct val="0"/>
              </a:spcAft>
              <a:buClr>
                <a:srgbClr val="000000"/>
              </a:buClr>
              <a:buFont typeface="Wingdings" panose="05000000000000000000" pitchFamily="2" charset="2"/>
              <a:buChar char="l"/>
            </a:pPr>
            <a:r>
              <a:rPr lang="zh-CN" altLang="en-US" sz="2000" kern="0" dirty="0">
                <a:solidFill>
                  <a:srgbClr val="002060"/>
                </a:solidFill>
              </a:rPr>
              <a:t>较大的样品加载空间</a:t>
            </a:r>
          </a:p>
          <a:p>
            <a:pPr lvl="1" eaLnBrk="1" fontAlgn="auto" hangingPunct="1">
              <a:lnSpc>
                <a:spcPct val="100000"/>
              </a:lnSpc>
              <a:spcBef>
                <a:spcPct val="0"/>
              </a:spcBef>
              <a:spcAft>
                <a:spcPct val="0"/>
              </a:spcAft>
              <a:buClr>
                <a:srgbClr val="000000"/>
              </a:buClr>
            </a:pPr>
            <a:endParaRPr lang="en-US" altLang="zh-CN" sz="2000" kern="0" dirty="0" smtClean="0"/>
          </a:p>
        </p:txBody>
      </p:sp>
      <p:graphicFrame>
        <p:nvGraphicFramePr>
          <p:cNvPr id="12" name="表格 11"/>
          <p:cNvGraphicFramePr>
            <a:graphicFrameLocks noGrp="1"/>
          </p:cNvGraphicFramePr>
          <p:nvPr>
            <p:extLst>
              <p:ext uri="{D42A27DB-BD31-4B8C-83A1-F6EECF244321}">
                <p14:modId xmlns:p14="http://schemas.microsoft.com/office/powerpoint/2010/main" val="1984758409"/>
              </p:ext>
            </p:extLst>
          </p:nvPr>
        </p:nvGraphicFramePr>
        <p:xfrm>
          <a:off x="4211960" y="900401"/>
          <a:ext cx="4673863" cy="2197466"/>
        </p:xfrm>
        <a:graphic>
          <a:graphicData uri="http://schemas.openxmlformats.org/drawingml/2006/table">
            <a:tbl>
              <a:tblPr/>
              <a:tblGrid>
                <a:gridCol w="2335941"/>
                <a:gridCol w="2337922"/>
              </a:tblGrid>
              <a:tr h="277226">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Moderator</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l"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CHM</a:t>
                      </a:r>
                      <a:r>
                        <a:rPr kumimoji="0" lang="zh-CN" altLang="en-US" sz="1800" b="0" i="0" u="none" strike="noStrike" cap="none" normalizeH="0" baseline="0" smtClean="0">
                          <a:ln>
                            <a:noFill/>
                          </a:ln>
                          <a:solidFill>
                            <a:schemeClr val="tx1"/>
                          </a:solidFill>
                          <a:effectLst/>
                          <a:latin typeface="Times New Roman" pitchFamily="18" charset="0"/>
                          <a:ea typeface="宋体" pitchFamily="2" charset="-122"/>
                        </a:rPr>
                        <a:t>（</a:t>
                      </a: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20K</a:t>
                      </a:r>
                      <a:r>
                        <a:rPr kumimoji="0" lang="zh-CN" altLang="en-US" sz="1800" b="0" i="0" u="none" strike="noStrike" cap="none" normalizeH="0" baseline="0" smtClean="0">
                          <a:ln>
                            <a:noFill/>
                          </a:ln>
                          <a:solidFill>
                            <a:schemeClr val="tx1"/>
                          </a:solidFill>
                          <a:effectLst/>
                          <a:latin typeface="Times New Roman" pitchFamily="18" charset="0"/>
                          <a:ea typeface="宋体" pitchFamily="2" charset="-122"/>
                        </a:rPr>
                        <a:t>）</a:t>
                      </a:r>
                      <a:endParaRPr kumimoji="0" lang="zh-CN" altLang="en-US"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MS distance</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14 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SD distance</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1~5 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Detector</a:t>
                      </a:r>
                      <a:endParaRPr kumimoji="0" lang="zh-CN" altLang="zh-CN" sz="1800" b="1"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endPar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274638"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Effective area</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50×50 cm</a:t>
                      </a:r>
                      <a:r>
                        <a:rPr kumimoji="0" lang="en-US" altLang="zh-CN" sz="18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2</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274638"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Resolution</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 cm (FWHM)</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0.4-8 Å</a:t>
                      </a:r>
                      <a:endParaRPr kumimoji="0" lang="zh-CN"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98182">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q range</a:t>
                      </a:r>
                      <a:endParaRPr kumimoji="0" lang="zh-CN" altLang="zh-CN" sz="18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a:ea typeface="宋体"/>
                        </a:defRPr>
                      </a:lvl1pPr>
                      <a:lvl2pPr marL="457200" algn="l" defTabSz="914400" rtl="0" eaLnBrk="1" latinLnBrk="0" hangingPunct="1">
                        <a:defRPr sz="1800" kern="1200">
                          <a:solidFill>
                            <a:schemeClr val="tx1"/>
                          </a:solidFill>
                          <a:latin typeface="Arial"/>
                          <a:ea typeface="宋体"/>
                        </a:defRPr>
                      </a:lvl2pPr>
                      <a:lvl3pPr marL="914400" algn="l" defTabSz="914400" rtl="0" eaLnBrk="1" latinLnBrk="0" hangingPunct="1">
                        <a:defRPr sz="1800" kern="1200">
                          <a:solidFill>
                            <a:schemeClr val="tx1"/>
                          </a:solidFill>
                          <a:latin typeface="Arial"/>
                          <a:ea typeface="宋体"/>
                        </a:defRPr>
                      </a:lvl3pPr>
                      <a:lvl4pPr marL="1371600" algn="l" defTabSz="914400" rtl="0" eaLnBrk="1" latinLnBrk="0" hangingPunct="1">
                        <a:defRPr sz="1800" kern="1200">
                          <a:solidFill>
                            <a:schemeClr val="tx1"/>
                          </a:solidFill>
                          <a:latin typeface="Arial"/>
                          <a:ea typeface="宋体"/>
                        </a:defRPr>
                      </a:lvl4pPr>
                      <a:lvl5pPr marL="1828800" algn="l" defTabSz="914400" rtl="0" eaLnBrk="1" latinLnBrk="0" hangingPunct="1">
                        <a:defRPr sz="1800" kern="1200">
                          <a:solidFill>
                            <a:schemeClr val="tx1"/>
                          </a:solidFill>
                          <a:latin typeface="Arial"/>
                          <a:ea typeface="宋体"/>
                        </a:defRPr>
                      </a:lvl5pPr>
                      <a:lvl6pPr marL="2286000" algn="l" defTabSz="914400" rtl="0" eaLnBrk="1" latinLnBrk="0" hangingPunct="1">
                        <a:defRPr sz="1800" kern="1200">
                          <a:solidFill>
                            <a:schemeClr val="tx1"/>
                          </a:solidFill>
                          <a:latin typeface="Arial"/>
                          <a:ea typeface="宋体"/>
                        </a:defRPr>
                      </a:lvl6pPr>
                      <a:lvl7pPr marL="2743200" algn="l" defTabSz="914400" rtl="0" eaLnBrk="1" latinLnBrk="0" hangingPunct="1">
                        <a:defRPr sz="1800" kern="1200">
                          <a:solidFill>
                            <a:schemeClr val="tx1"/>
                          </a:solidFill>
                          <a:latin typeface="Arial"/>
                          <a:ea typeface="宋体"/>
                        </a:defRPr>
                      </a:lvl7pPr>
                      <a:lvl8pPr marL="3200400" algn="l" defTabSz="914400" rtl="0" eaLnBrk="1" latinLnBrk="0" hangingPunct="1">
                        <a:defRPr sz="1800" kern="1200">
                          <a:solidFill>
                            <a:schemeClr val="tx1"/>
                          </a:solidFill>
                          <a:latin typeface="Arial"/>
                          <a:ea typeface="宋体"/>
                        </a:defRPr>
                      </a:lvl8pPr>
                      <a:lvl9pPr marL="3657600" algn="l" defTabSz="914400" rtl="0" eaLnBrk="1" latinLnBrk="0" hangingPunct="1">
                        <a:defRPr sz="1800" kern="1200">
                          <a:solidFill>
                            <a:schemeClr val="tx1"/>
                          </a:solidFill>
                          <a:latin typeface="Arial"/>
                          <a:ea typeface="宋体"/>
                        </a:defRPr>
                      </a:lvl9pPr>
                    </a:lstStyle>
                    <a:p>
                      <a:pPr marL="0" marR="0" lvl="0" indent="0" algn="just" defTabSz="914400" rtl="0" eaLnBrk="1" fontAlgn="base" latinLnBrk="0" hangingPunct="1">
                        <a:lnSpc>
                          <a:spcPct val="100000"/>
                        </a:lnSpc>
                        <a:spcBef>
                          <a:spcPts val="238"/>
                        </a:spcBef>
                        <a:spcAft>
                          <a:spcPts val="238"/>
                        </a:spcAft>
                        <a:buClrTx/>
                        <a:buSzTx/>
                        <a:buFontTx/>
                        <a:buNone/>
                        <a:tabLst/>
                      </a:pPr>
                      <a:r>
                        <a:rPr kumimoji="0" lang="en-US"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0.004-3.4 Å</a:t>
                      </a:r>
                      <a:r>
                        <a:rPr kumimoji="0" lang="en-US" altLang="zh-CN" sz="1800" b="0" i="0" u="none" strike="noStrike" cap="none" normalizeH="0" baseline="30000" dirty="0" smtClean="0">
                          <a:ln>
                            <a:noFill/>
                          </a:ln>
                          <a:solidFill>
                            <a:schemeClr val="tx1"/>
                          </a:solidFill>
                          <a:effectLst/>
                          <a:latin typeface="Times New Roman" pitchFamily="18" charset="0"/>
                          <a:ea typeface="宋体" pitchFamily="2" charset="-122"/>
                          <a:cs typeface="Times New Roman" pitchFamily="18" charset="0"/>
                        </a:rPr>
                        <a:t>-1</a:t>
                      </a:r>
                      <a:endParaRPr kumimoji="0" lang="zh-CN" altLang="zh-CN" sz="18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32426" marR="3242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14" name="组合 73"/>
          <p:cNvGrpSpPr>
            <a:grpSpLocks/>
          </p:cNvGrpSpPr>
          <p:nvPr/>
        </p:nvGrpSpPr>
        <p:grpSpPr bwMode="auto">
          <a:xfrm>
            <a:off x="179513" y="3573463"/>
            <a:ext cx="8280276" cy="3284537"/>
            <a:chOff x="320675" y="3716338"/>
            <a:chExt cx="7419975" cy="3097212"/>
          </a:xfrm>
        </p:grpSpPr>
        <p:sp>
          <p:nvSpPr>
            <p:cNvPr id="16" name="矩形 31"/>
            <p:cNvSpPr>
              <a:spLocks noChangeArrowheads="1"/>
            </p:cNvSpPr>
            <p:nvPr/>
          </p:nvSpPr>
          <p:spPr bwMode="auto">
            <a:xfrm>
              <a:off x="534988" y="4630738"/>
              <a:ext cx="714375" cy="214312"/>
            </a:xfrm>
            <a:prstGeom prst="rect">
              <a:avLst/>
            </a:prstGeom>
            <a:blipFill dpi="0" rotWithShape="1">
              <a:blip r:embed="rId3"/>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17" name="矩形 32"/>
            <p:cNvSpPr>
              <a:spLocks noChangeArrowheads="1"/>
            </p:cNvSpPr>
            <p:nvPr/>
          </p:nvSpPr>
          <p:spPr bwMode="auto">
            <a:xfrm>
              <a:off x="539750" y="4365625"/>
              <a:ext cx="71438" cy="234950"/>
            </a:xfrm>
            <a:prstGeom prst="rect">
              <a:avLst/>
            </a:prstGeom>
            <a:solidFill>
              <a:srgbClr val="FFFF00"/>
            </a:solid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18" name="TextBox 14"/>
            <p:cNvSpPr txBox="1">
              <a:spLocks noChangeArrowheads="1"/>
            </p:cNvSpPr>
            <p:nvPr/>
          </p:nvSpPr>
          <p:spPr bwMode="auto">
            <a:xfrm>
              <a:off x="320675" y="5773738"/>
              <a:ext cx="1371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moderator</a:t>
              </a:r>
            </a:p>
          </p:txBody>
        </p:sp>
        <p:cxnSp>
          <p:nvCxnSpPr>
            <p:cNvPr id="19" name="直接箭头连接符 28"/>
            <p:cNvCxnSpPr>
              <a:cxnSpLocks noChangeShapeType="1"/>
              <a:endCxn id="17" idx="3"/>
            </p:cNvCxnSpPr>
            <p:nvPr/>
          </p:nvCxnSpPr>
          <p:spPr bwMode="auto">
            <a:xfrm flipH="1" flipV="1">
              <a:off x="611188" y="4483100"/>
              <a:ext cx="280987" cy="1290638"/>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20" name="组合 49"/>
            <p:cNvGrpSpPr>
              <a:grpSpLocks/>
            </p:cNvGrpSpPr>
            <p:nvPr/>
          </p:nvGrpSpPr>
          <p:grpSpPr bwMode="auto">
            <a:xfrm>
              <a:off x="355600" y="4090988"/>
              <a:ext cx="6629400" cy="2211387"/>
              <a:chOff x="682626" y="2186599"/>
              <a:chExt cx="7997824" cy="3867721"/>
            </a:xfrm>
          </p:grpSpPr>
          <p:grpSp>
            <p:nvGrpSpPr>
              <p:cNvPr id="41" name="组合 51"/>
              <p:cNvGrpSpPr>
                <a:grpSpLocks/>
              </p:cNvGrpSpPr>
              <p:nvPr/>
            </p:nvGrpSpPr>
            <p:grpSpPr bwMode="auto">
              <a:xfrm>
                <a:off x="682626" y="2186599"/>
                <a:ext cx="7997824" cy="3867721"/>
                <a:chOff x="682599" y="1114980"/>
                <a:chExt cx="7998089" cy="3867271"/>
              </a:xfrm>
            </p:grpSpPr>
            <p:sp>
              <p:nvSpPr>
                <p:cNvPr id="43" name="TextBox 13"/>
                <p:cNvSpPr txBox="1">
                  <a:spLocks noChangeArrowheads="1"/>
                </p:cNvSpPr>
                <p:nvPr/>
              </p:nvSpPr>
              <p:spPr bwMode="auto">
                <a:xfrm>
                  <a:off x="1571628" y="4333102"/>
                  <a:ext cx="1371646" cy="2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monitor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44" name="组合 50"/>
                <p:cNvGrpSpPr>
                  <a:grpSpLocks/>
                </p:cNvGrpSpPr>
                <p:nvPr/>
              </p:nvGrpSpPr>
              <p:grpSpPr bwMode="auto">
                <a:xfrm>
                  <a:off x="682599" y="1114980"/>
                  <a:ext cx="7998089" cy="3867271"/>
                  <a:chOff x="682599" y="1900798"/>
                  <a:chExt cx="7998089" cy="3867271"/>
                </a:xfrm>
              </p:grpSpPr>
              <p:sp>
                <p:nvSpPr>
                  <p:cNvPr id="45" name="Rectangle 35"/>
                  <p:cNvSpPr>
                    <a:spLocks noChangeArrowheads="1"/>
                  </p:cNvSpPr>
                  <p:nvPr/>
                </p:nvSpPr>
                <p:spPr bwMode="auto">
                  <a:xfrm>
                    <a:off x="682599" y="5110984"/>
                    <a:ext cx="569931" cy="2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shutter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46" name="组合 49"/>
                  <p:cNvGrpSpPr>
                    <a:grpSpLocks/>
                  </p:cNvGrpSpPr>
                  <p:nvPr/>
                </p:nvGrpSpPr>
                <p:grpSpPr bwMode="auto">
                  <a:xfrm>
                    <a:off x="848651" y="1900798"/>
                    <a:ext cx="7832037" cy="3867271"/>
                    <a:chOff x="848651" y="1900798"/>
                    <a:chExt cx="7832037" cy="3867271"/>
                  </a:xfrm>
                </p:grpSpPr>
                <p:sp>
                  <p:nvSpPr>
                    <p:cNvPr id="47" name="TextBox 10"/>
                    <p:cNvSpPr txBox="1">
                      <a:spLocks noChangeArrowheads="1"/>
                    </p:cNvSpPr>
                    <p:nvPr/>
                  </p:nvSpPr>
                  <p:spPr bwMode="auto">
                    <a:xfrm>
                      <a:off x="848651" y="5110984"/>
                      <a:ext cx="1371758" cy="2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collimator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48" name="组合 13"/>
                    <p:cNvGrpSpPr>
                      <a:grpSpLocks/>
                    </p:cNvGrpSpPr>
                    <p:nvPr/>
                  </p:nvGrpSpPr>
                  <p:grpSpPr bwMode="auto">
                    <a:xfrm>
                      <a:off x="848651" y="1900798"/>
                      <a:ext cx="7832037" cy="3044973"/>
                      <a:chOff x="857224" y="1500174"/>
                      <a:chExt cx="8158371" cy="2643206"/>
                    </a:xfrm>
                  </p:grpSpPr>
                  <p:pic>
                    <p:nvPicPr>
                      <p:cNvPr id="75" name="Picture 2" descr="sans_beamline asm"/>
                      <p:cNvPicPr>
                        <a:picLocks noChangeAspect="1" noChangeArrowheads="1"/>
                      </p:cNvPicPr>
                      <p:nvPr/>
                    </p:nvPicPr>
                    <p:blipFill>
                      <a:blip r:embed="rId4" cstate="print">
                        <a:extLst>
                          <a:ext uri="{28A0092B-C50C-407E-A947-70E740481C1C}">
                            <a14:useLocalDpi xmlns:a14="http://schemas.microsoft.com/office/drawing/2010/main" val="0"/>
                          </a:ext>
                        </a:extLst>
                      </a:blip>
                      <a:srcRect t="36011" b="25256"/>
                      <a:stretch>
                        <a:fillRect/>
                      </a:stretch>
                    </p:blipFill>
                    <p:spPr bwMode="auto">
                      <a:xfrm>
                        <a:off x="2919595" y="2581075"/>
                        <a:ext cx="609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组合 12"/>
                      <p:cNvGrpSpPr>
                        <a:grpSpLocks/>
                      </p:cNvGrpSpPr>
                      <p:nvPr/>
                    </p:nvGrpSpPr>
                    <p:grpSpPr bwMode="auto">
                      <a:xfrm>
                        <a:off x="857224" y="1500174"/>
                        <a:ext cx="2071702" cy="2643206"/>
                        <a:chOff x="857224" y="1500174"/>
                        <a:chExt cx="2071702" cy="2643206"/>
                      </a:xfrm>
                    </p:grpSpPr>
                    <p:sp>
                      <p:nvSpPr>
                        <p:cNvPr id="77" name="矩形 42"/>
                        <p:cNvSpPr>
                          <a:spLocks noChangeArrowheads="1"/>
                        </p:cNvSpPr>
                        <p:nvPr/>
                      </p:nvSpPr>
                      <p:spPr bwMode="auto">
                        <a:xfrm>
                          <a:off x="2285984" y="1500174"/>
                          <a:ext cx="642942" cy="2643206"/>
                        </a:xfrm>
                        <a:prstGeom prst="rect">
                          <a:avLst/>
                        </a:prstGeom>
                        <a:blipFill dpi="0" rotWithShape="1">
                          <a:blip r:embed="rId5"/>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78" name="矩形 43"/>
                        <p:cNvSpPr>
                          <a:spLocks noChangeArrowheads="1"/>
                        </p:cNvSpPr>
                        <p:nvPr/>
                      </p:nvSpPr>
                      <p:spPr bwMode="auto">
                        <a:xfrm>
                          <a:off x="857224" y="1500174"/>
                          <a:ext cx="1428760" cy="428628"/>
                        </a:xfrm>
                        <a:prstGeom prst="rect">
                          <a:avLst/>
                        </a:prstGeom>
                        <a:blipFill dpi="0" rotWithShape="1">
                          <a:blip r:embed="rId5"/>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79" name="矩形 44"/>
                        <p:cNvSpPr>
                          <a:spLocks noChangeArrowheads="1"/>
                        </p:cNvSpPr>
                        <p:nvPr/>
                      </p:nvSpPr>
                      <p:spPr bwMode="auto">
                        <a:xfrm>
                          <a:off x="857224" y="3714752"/>
                          <a:ext cx="1428760" cy="428628"/>
                        </a:xfrm>
                        <a:prstGeom prst="rect">
                          <a:avLst/>
                        </a:prstGeom>
                        <a:blipFill dpi="0" rotWithShape="1">
                          <a:blip r:embed="rId5"/>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80" name="矩形 8"/>
                        <p:cNvSpPr>
                          <a:spLocks noChangeArrowheads="1"/>
                        </p:cNvSpPr>
                        <p:nvPr/>
                      </p:nvSpPr>
                      <p:spPr bwMode="auto">
                        <a:xfrm>
                          <a:off x="1610332" y="3357562"/>
                          <a:ext cx="675652" cy="151045"/>
                        </a:xfrm>
                        <a:prstGeom prst="rect">
                          <a:avLst/>
                        </a:prstGeom>
                        <a:solidFill>
                          <a:srgbClr val="FF0000"/>
                        </a:solid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81" name="矩形 9"/>
                        <p:cNvSpPr>
                          <a:spLocks noChangeArrowheads="1"/>
                        </p:cNvSpPr>
                        <p:nvPr/>
                      </p:nvSpPr>
                      <p:spPr bwMode="auto">
                        <a:xfrm>
                          <a:off x="2285984" y="3357562"/>
                          <a:ext cx="642942" cy="142876"/>
                        </a:xfrm>
                        <a:prstGeom prst="rect">
                          <a:avLst/>
                        </a:prstGeom>
                        <a:solidFill>
                          <a:srgbClr val="FF0000"/>
                        </a:solid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82" name="矩形 47"/>
                        <p:cNvSpPr>
                          <a:spLocks noChangeArrowheads="1"/>
                        </p:cNvSpPr>
                        <p:nvPr/>
                      </p:nvSpPr>
                      <p:spPr bwMode="auto">
                        <a:xfrm>
                          <a:off x="1610332" y="2143116"/>
                          <a:ext cx="675652" cy="1214446"/>
                        </a:xfrm>
                        <a:prstGeom prst="rect">
                          <a:avLst/>
                        </a:prstGeom>
                        <a:blipFill dpi="0" rotWithShape="1">
                          <a:blip r:embed="rId6"/>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83" name="矩形 48"/>
                        <p:cNvSpPr>
                          <a:spLocks noChangeArrowheads="1"/>
                        </p:cNvSpPr>
                        <p:nvPr/>
                      </p:nvSpPr>
                      <p:spPr bwMode="auto">
                        <a:xfrm>
                          <a:off x="1610332" y="3500438"/>
                          <a:ext cx="675652" cy="214314"/>
                        </a:xfrm>
                        <a:prstGeom prst="rect">
                          <a:avLst/>
                        </a:prstGeom>
                        <a:blipFill dpi="0" rotWithShape="1">
                          <a:blip r:embed="rId6"/>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grpSp>
                <p:sp>
                  <p:nvSpPr>
                    <p:cNvPr id="49" name="TextBox 14"/>
                    <p:cNvSpPr txBox="1">
                      <a:spLocks noChangeArrowheads="1"/>
                    </p:cNvSpPr>
                    <p:nvPr/>
                  </p:nvSpPr>
                  <p:spPr bwMode="auto">
                    <a:xfrm>
                      <a:off x="2220409" y="5110984"/>
                      <a:ext cx="1371757" cy="2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T0 chopper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50" name="TextBox 15"/>
                    <p:cNvSpPr txBox="1">
                      <a:spLocks noChangeArrowheads="1"/>
                    </p:cNvSpPr>
                    <p:nvPr/>
                  </p:nvSpPr>
                  <p:spPr bwMode="auto">
                    <a:xfrm>
                      <a:off x="3249227" y="5028451"/>
                      <a:ext cx="1371757" cy="39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Double disk  band width chopper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51" name="TextBox 16"/>
                    <p:cNvSpPr txBox="1">
                      <a:spLocks noChangeArrowheads="1"/>
                    </p:cNvSpPr>
                    <p:nvPr/>
                  </p:nvSpPr>
                  <p:spPr bwMode="auto">
                    <a:xfrm>
                      <a:off x="4482856" y="5028451"/>
                      <a:ext cx="1371757" cy="39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frame overlapping mirror</a:t>
                      </a:r>
                    </a:p>
                  </p:txBody>
                </p:sp>
                <p:sp>
                  <p:nvSpPr>
                    <p:cNvPr id="52" name="Rectangle 45"/>
                    <p:cNvSpPr>
                      <a:spLocks noChangeArrowheads="1"/>
                    </p:cNvSpPr>
                    <p:nvPr/>
                  </p:nvSpPr>
                  <p:spPr bwMode="auto">
                    <a:xfrm>
                      <a:off x="5779992" y="5110984"/>
                      <a:ext cx="339764" cy="24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slit</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53" name="Rectangle 32"/>
                    <p:cNvSpPr>
                      <a:spLocks noChangeArrowheads="1"/>
                    </p:cNvSpPr>
                    <p:nvPr/>
                  </p:nvSpPr>
                  <p:spPr bwMode="auto">
                    <a:xfrm>
                      <a:off x="3768399" y="5514507"/>
                      <a:ext cx="1139956" cy="24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Sample chamber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54" name="Rectangle 34"/>
                    <p:cNvSpPr>
                      <a:spLocks noChangeArrowheads="1"/>
                    </p:cNvSpPr>
                    <p:nvPr/>
                  </p:nvSpPr>
                  <p:spPr bwMode="auto">
                    <a:xfrm>
                      <a:off x="5923606" y="5521848"/>
                      <a:ext cx="150591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Scattering chamber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55" name="Rectangle 35"/>
                    <p:cNvSpPr>
                      <a:spLocks noChangeArrowheads="1"/>
                    </p:cNvSpPr>
                    <p:nvPr/>
                  </p:nvSpPr>
                  <p:spPr bwMode="auto">
                    <a:xfrm>
                      <a:off x="6939000" y="5109741"/>
                      <a:ext cx="639836" cy="24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detector</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sp>
                  <p:nvSpPr>
                    <p:cNvPr id="56" name="Rectangle 35"/>
                    <p:cNvSpPr>
                      <a:spLocks noChangeArrowheads="1"/>
                    </p:cNvSpPr>
                    <p:nvPr/>
                  </p:nvSpPr>
                  <p:spPr bwMode="auto">
                    <a:xfrm>
                      <a:off x="7624879" y="5109741"/>
                      <a:ext cx="850998" cy="24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beam dump</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cxnSp>
                  <p:nvCxnSpPr>
                    <p:cNvPr id="57" name="直接箭头连接符 22"/>
                    <p:cNvCxnSpPr>
                      <a:cxnSpLocks noChangeShapeType="1"/>
                      <a:stCxn id="47" idx="0"/>
                    </p:cNvCxnSpPr>
                    <p:nvPr/>
                  </p:nvCxnSpPr>
                  <p:spPr bwMode="auto">
                    <a:xfrm rot="5400000" flipH="1" flipV="1">
                      <a:off x="1184696" y="4554863"/>
                      <a:ext cx="905262" cy="205741"/>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58" name="直接箭头连接符 24"/>
                    <p:cNvCxnSpPr>
                      <a:cxnSpLocks noChangeShapeType="1"/>
                      <a:stCxn id="47" idx="0"/>
                    </p:cNvCxnSpPr>
                    <p:nvPr/>
                  </p:nvCxnSpPr>
                  <p:spPr bwMode="auto">
                    <a:xfrm rot="5400000" flipH="1" flipV="1">
                      <a:off x="2892350" y="2764912"/>
                      <a:ext cx="987559" cy="3703346"/>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59" name="直接箭头连接符 25"/>
                    <p:cNvCxnSpPr>
                      <a:cxnSpLocks noChangeShapeType="1"/>
                    </p:cNvCxnSpPr>
                    <p:nvPr/>
                  </p:nvCxnSpPr>
                  <p:spPr bwMode="auto">
                    <a:xfrm rot="5400000" flipH="1" flipV="1">
                      <a:off x="2065080" y="4357975"/>
                      <a:ext cx="1049281" cy="578945"/>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0" name="直接箭头连接符 26"/>
                    <p:cNvCxnSpPr>
                      <a:cxnSpLocks noChangeShapeType="1"/>
                    </p:cNvCxnSpPr>
                    <p:nvPr/>
                  </p:nvCxnSpPr>
                  <p:spPr bwMode="auto">
                    <a:xfrm flipV="1">
                      <a:off x="2300246" y="3958213"/>
                      <a:ext cx="2594654" cy="1213874"/>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1" name="直接箭头连接符 27"/>
                    <p:cNvCxnSpPr>
                      <a:cxnSpLocks noChangeShapeType="1"/>
                    </p:cNvCxnSpPr>
                    <p:nvPr/>
                  </p:nvCxnSpPr>
                  <p:spPr bwMode="auto">
                    <a:xfrm rot="10800000">
                      <a:off x="3660451" y="4122806"/>
                      <a:ext cx="1371610" cy="987559"/>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2" name="直接箭头连接符 28"/>
                    <p:cNvCxnSpPr>
                      <a:cxnSpLocks noChangeShapeType="1"/>
                      <a:stCxn id="52" idx="1"/>
                    </p:cNvCxnSpPr>
                    <p:nvPr/>
                  </p:nvCxnSpPr>
                  <p:spPr bwMode="auto">
                    <a:xfrm rot="10800000">
                      <a:off x="3523290" y="4122806"/>
                      <a:ext cx="2263156" cy="1128377"/>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63" name="Rectangle 35"/>
                    <p:cNvSpPr>
                      <a:spLocks noChangeArrowheads="1"/>
                    </p:cNvSpPr>
                    <p:nvPr/>
                  </p:nvSpPr>
                  <p:spPr bwMode="auto">
                    <a:xfrm>
                      <a:off x="6048311" y="5109741"/>
                      <a:ext cx="817656" cy="24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Fast switch</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cxnSp>
                  <p:nvCxnSpPr>
                    <p:cNvPr id="64" name="直接箭头连接符 30"/>
                    <p:cNvCxnSpPr>
                      <a:cxnSpLocks noChangeShapeType="1"/>
                      <a:stCxn id="63" idx="0"/>
                    </p:cNvCxnSpPr>
                    <p:nvPr/>
                  </p:nvCxnSpPr>
                  <p:spPr bwMode="auto">
                    <a:xfrm rot="16200000" flipV="1">
                      <a:off x="5524781" y="4178729"/>
                      <a:ext cx="987559" cy="875711"/>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5" name="直接箭头连接符 31"/>
                    <p:cNvCxnSpPr>
                      <a:cxnSpLocks noChangeShapeType="1"/>
                    </p:cNvCxnSpPr>
                    <p:nvPr/>
                  </p:nvCxnSpPr>
                  <p:spPr bwMode="auto">
                    <a:xfrm rot="5400000" flipH="1" flipV="1">
                      <a:off x="4065076" y="4637160"/>
                      <a:ext cx="1316745" cy="617224"/>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6" name="直接箭头连接符 32"/>
                    <p:cNvCxnSpPr>
                      <a:cxnSpLocks noChangeShapeType="1"/>
                    </p:cNvCxnSpPr>
                    <p:nvPr/>
                  </p:nvCxnSpPr>
                  <p:spPr bwMode="auto">
                    <a:xfrm rot="5400000" flipH="1" flipV="1">
                      <a:off x="6389955" y="4959488"/>
                      <a:ext cx="987559" cy="137161"/>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7" name="直接箭头连接符 33"/>
                    <p:cNvCxnSpPr>
                      <a:cxnSpLocks noChangeShapeType="1"/>
                      <a:stCxn id="55" idx="0"/>
                    </p:cNvCxnSpPr>
                    <p:nvPr/>
                  </p:nvCxnSpPr>
                  <p:spPr bwMode="auto">
                    <a:xfrm rot="5400000" flipH="1" flipV="1">
                      <a:off x="6824678" y="4639826"/>
                      <a:ext cx="905262" cy="35816"/>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8" name="直接箭头连接符 34"/>
                    <p:cNvCxnSpPr>
                      <a:cxnSpLocks noChangeShapeType="1"/>
                      <a:stCxn id="56" idx="0"/>
                    </p:cNvCxnSpPr>
                    <p:nvPr/>
                  </p:nvCxnSpPr>
                  <p:spPr bwMode="auto">
                    <a:xfrm rot="16200000" flipV="1">
                      <a:off x="7720577" y="4781017"/>
                      <a:ext cx="658373" cy="323"/>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69" name="直接箭头连接符 36"/>
                    <p:cNvCxnSpPr>
                      <a:cxnSpLocks noChangeShapeType="1"/>
                      <a:stCxn id="45" idx="0"/>
                    </p:cNvCxnSpPr>
                    <p:nvPr/>
                  </p:nvCxnSpPr>
                  <p:spPr bwMode="auto">
                    <a:xfrm rot="5400000" flipH="1" flipV="1">
                      <a:off x="964639" y="3931845"/>
                      <a:ext cx="1181571" cy="1175470"/>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sp>
                  <p:nvSpPr>
                    <p:cNvPr id="71" name="Rectangle 35"/>
                    <p:cNvSpPr>
                      <a:spLocks noChangeArrowheads="1"/>
                    </p:cNvSpPr>
                    <p:nvPr/>
                  </p:nvSpPr>
                  <p:spPr bwMode="auto">
                    <a:xfrm>
                      <a:off x="5275109" y="2714480"/>
                      <a:ext cx="1047871" cy="244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Beam shielding</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cxnSp>
                  <p:nvCxnSpPr>
                    <p:cNvPr id="72" name="直接箭头连接符 8"/>
                    <p:cNvCxnSpPr>
                      <a:cxnSpLocks noChangeShapeType="1"/>
                      <a:stCxn id="49" idx="0"/>
                    </p:cNvCxnSpPr>
                    <p:nvPr/>
                  </p:nvCxnSpPr>
                  <p:spPr bwMode="auto">
                    <a:xfrm rot="5400000" flipH="1" flipV="1">
                      <a:off x="2432861" y="4431418"/>
                      <a:ext cx="1152152" cy="205741"/>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73" name="直接箭头连接符 9"/>
                    <p:cNvCxnSpPr>
                      <a:cxnSpLocks noChangeShapeType="1"/>
                      <a:stCxn id="50" idx="0"/>
                    </p:cNvCxnSpPr>
                    <p:nvPr/>
                  </p:nvCxnSpPr>
                  <p:spPr bwMode="auto">
                    <a:xfrm rot="16200000" flipV="1">
                      <a:off x="3324409" y="4417702"/>
                      <a:ext cx="740668" cy="480063"/>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74" name="直接箭头连接符 6"/>
                    <p:cNvCxnSpPr>
                      <a:cxnSpLocks noChangeShapeType="1"/>
                      <a:stCxn id="52" idx="0"/>
                    </p:cNvCxnSpPr>
                    <p:nvPr/>
                  </p:nvCxnSpPr>
                  <p:spPr bwMode="auto">
                    <a:xfrm rot="16200000" flipV="1">
                      <a:off x="4914712" y="4075561"/>
                      <a:ext cx="1152152" cy="917454"/>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grpSp>
            </p:grpSp>
          </p:grpSp>
          <p:cxnSp>
            <p:nvCxnSpPr>
              <p:cNvPr id="42" name="直接箭头连接符 34"/>
              <p:cNvCxnSpPr>
                <a:cxnSpLocks noChangeShapeType="1"/>
              </p:cNvCxnSpPr>
              <p:nvPr/>
            </p:nvCxnSpPr>
            <p:spPr bwMode="auto">
              <a:xfrm flipV="1">
                <a:off x="2357422" y="4429132"/>
                <a:ext cx="1785950" cy="1000132"/>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grpSp>
        <p:sp>
          <p:nvSpPr>
            <p:cNvPr id="21" name="矩形 30"/>
            <p:cNvSpPr>
              <a:spLocks noChangeArrowheads="1"/>
            </p:cNvSpPr>
            <p:nvPr/>
          </p:nvSpPr>
          <p:spPr bwMode="auto">
            <a:xfrm>
              <a:off x="468313" y="3716338"/>
              <a:ext cx="622300" cy="1431925"/>
            </a:xfrm>
            <a:prstGeom prst="rect">
              <a:avLst/>
            </a:prstGeom>
            <a:blipFill dpi="0" rotWithShape="1">
              <a:blip r:embed="rId3"/>
              <a:srcRect/>
              <a:tile tx="0" ty="0" sx="100000" sy="100000" flip="none" algn="tl"/>
            </a:blipFill>
            <a:ln w="9525">
              <a:solidFill>
                <a:srgbClr val="000000"/>
              </a:solidFill>
              <a:round/>
              <a:headEnd/>
              <a:tailEnd/>
            </a:ln>
          </p:spPr>
          <p:txBody>
            <a:bodyPr wrap="none" anchor="ct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endParaRPr kumimoji="0" lang="zh-CN" altLang="en-US" sz="14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nvGrpSpPr>
            <p:cNvPr id="22" name="组合 93"/>
            <p:cNvGrpSpPr>
              <a:grpSpLocks/>
            </p:cNvGrpSpPr>
            <p:nvPr/>
          </p:nvGrpSpPr>
          <p:grpSpPr bwMode="auto">
            <a:xfrm>
              <a:off x="320675" y="6256338"/>
              <a:ext cx="7419975" cy="557212"/>
              <a:chOff x="357158" y="5500702"/>
              <a:chExt cx="8501122" cy="639964"/>
            </a:xfrm>
          </p:grpSpPr>
          <p:grpSp>
            <p:nvGrpSpPr>
              <p:cNvPr id="24" name="组合 92"/>
              <p:cNvGrpSpPr>
                <a:grpSpLocks/>
              </p:cNvGrpSpPr>
              <p:nvPr/>
            </p:nvGrpSpPr>
            <p:grpSpPr bwMode="auto">
              <a:xfrm>
                <a:off x="357158" y="5500702"/>
                <a:ext cx="8358246" cy="358778"/>
                <a:chOff x="357158" y="5500702"/>
                <a:chExt cx="8358246" cy="358778"/>
              </a:xfrm>
            </p:grpSpPr>
            <p:cxnSp>
              <p:nvCxnSpPr>
                <p:cNvPr id="33" name="直接连接符 18"/>
                <p:cNvCxnSpPr>
                  <a:cxnSpLocks noChangeShapeType="1"/>
                </p:cNvCxnSpPr>
                <p:nvPr/>
              </p:nvCxnSpPr>
              <p:spPr bwMode="auto">
                <a:xfrm rot="5400000">
                  <a:off x="607985"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4" name="直接箭头连接符 19"/>
                <p:cNvCxnSpPr>
                  <a:cxnSpLocks noChangeShapeType="1"/>
                </p:cNvCxnSpPr>
                <p:nvPr/>
              </p:nvCxnSpPr>
              <p:spPr bwMode="auto">
                <a:xfrm>
                  <a:off x="357158" y="5857892"/>
                  <a:ext cx="8358246" cy="1588"/>
                </a:xfrm>
                <a:prstGeom prst="straightConnector1">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5" name="直接连接符 20"/>
                <p:cNvCxnSpPr>
                  <a:cxnSpLocks noChangeShapeType="1"/>
                </p:cNvCxnSpPr>
                <p:nvPr/>
              </p:nvCxnSpPr>
              <p:spPr bwMode="auto">
                <a:xfrm rot="5400000">
                  <a:off x="4822827"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6" name="直接连接符 21"/>
                <p:cNvCxnSpPr>
                  <a:cxnSpLocks noChangeShapeType="1"/>
                </p:cNvCxnSpPr>
                <p:nvPr/>
              </p:nvCxnSpPr>
              <p:spPr bwMode="auto">
                <a:xfrm rot="5400000">
                  <a:off x="2356611"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7" name="直接连接符 22"/>
                <p:cNvCxnSpPr>
                  <a:cxnSpLocks noChangeShapeType="1"/>
                </p:cNvCxnSpPr>
                <p:nvPr/>
              </p:nvCxnSpPr>
              <p:spPr bwMode="auto">
                <a:xfrm rot="5400000">
                  <a:off x="2608249"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8" name="直接连接符 23"/>
                <p:cNvCxnSpPr>
                  <a:cxnSpLocks noChangeShapeType="1"/>
                </p:cNvCxnSpPr>
                <p:nvPr/>
              </p:nvCxnSpPr>
              <p:spPr bwMode="auto">
                <a:xfrm rot="5400000">
                  <a:off x="2915873"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39" name="直接连接符 24"/>
                <p:cNvCxnSpPr>
                  <a:cxnSpLocks noChangeShapeType="1"/>
                </p:cNvCxnSpPr>
                <p:nvPr/>
              </p:nvCxnSpPr>
              <p:spPr bwMode="auto">
                <a:xfrm rot="5400000">
                  <a:off x="3297846"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0" name="直接连接符 25"/>
                <p:cNvCxnSpPr>
                  <a:cxnSpLocks noChangeShapeType="1"/>
                </p:cNvCxnSpPr>
                <p:nvPr/>
              </p:nvCxnSpPr>
              <p:spPr bwMode="auto">
                <a:xfrm rot="5400000">
                  <a:off x="6894529" y="5678503"/>
                  <a:ext cx="35719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grpSp>
          <p:sp>
            <p:nvSpPr>
              <p:cNvPr id="25" name="TextBox 14"/>
              <p:cNvSpPr txBox="1">
                <a:spLocks noChangeArrowheads="1"/>
              </p:cNvSpPr>
              <p:nvPr/>
            </p:nvSpPr>
            <p:spPr bwMode="auto">
              <a:xfrm>
                <a:off x="571472" y="5857892"/>
                <a:ext cx="3571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0</a:t>
                </a:r>
              </a:p>
            </p:txBody>
          </p:sp>
          <p:sp>
            <p:nvSpPr>
              <p:cNvPr id="26" name="TextBox 14"/>
              <p:cNvSpPr txBox="1">
                <a:spLocks noChangeArrowheads="1"/>
              </p:cNvSpPr>
              <p:nvPr/>
            </p:nvSpPr>
            <p:spPr bwMode="auto">
              <a:xfrm>
                <a:off x="2285984" y="5857892"/>
                <a:ext cx="3571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6</a:t>
                </a:r>
              </a:p>
            </p:txBody>
          </p:sp>
          <p:sp>
            <p:nvSpPr>
              <p:cNvPr id="27" name="TextBox 14"/>
              <p:cNvSpPr txBox="1">
                <a:spLocks noChangeArrowheads="1"/>
              </p:cNvSpPr>
              <p:nvPr/>
            </p:nvSpPr>
            <p:spPr bwMode="auto">
              <a:xfrm>
                <a:off x="2500298" y="5857892"/>
                <a:ext cx="428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6.7</a:t>
                </a:r>
              </a:p>
            </p:txBody>
          </p:sp>
          <p:sp>
            <p:nvSpPr>
              <p:cNvPr id="28" name="TextBox 14"/>
              <p:cNvSpPr txBox="1">
                <a:spLocks noChangeArrowheads="1"/>
              </p:cNvSpPr>
              <p:nvPr/>
            </p:nvSpPr>
            <p:spPr bwMode="auto">
              <a:xfrm>
                <a:off x="2857488" y="5857894"/>
                <a:ext cx="555566" cy="28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7.57</a:t>
                </a:r>
              </a:p>
            </p:txBody>
          </p:sp>
          <p:sp>
            <p:nvSpPr>
              <p:cNvPr id="29" name="TextBox 14"/>
              <p:cNvSpPr txBox="1">
                <a:spLocks noChangeArrowheads="1"/>
              </p:cNvSpPr>
              <p:nvPr/>
            </p:nvSpPr>
            <p:spPr bwMode="auto">
              <a:xfrm>
                <a:off x="3214678" y="5857892"/>
                <a:ext cx="428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7.8</a:t>
                </a:r>
              </a:p>
            </p:txBody>
          </p:sp>
          <p:sp>
            <p:nvSpPr>
              <p:cNvPr id="30" name="TextBox 14"/>
              <p:cNvSpPr txBox="1">
                <a:spLocks noChangeArrowheads="1"/>
              </p:cNvSpPr>
              <p:nvPr/>
            </p:nvSpPr>
            <p:spPr bwMode="auto">
              <a:xfrm>
                <a:off x="4714876" y="5857892"/>
                <a:ext cx="428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12</a:t>
                </a:r>
              </a:p>
            </p:txBody>
          </p:sp>
          <p:sp>
            <p:nvSpPr>
              <p:cNvPr id="31" name="TextBox 14"/>
              <p:cNvSpPr txBox="1">
                <a:spLocks noChangeArrowheads="1"/>
              </p:cNvSpPr>
              <p:nvPr/>
            </p:nvSpPr>
            <p:spPr bwMode="auto">
              <a:xfrm>
                <a:off x="6786578" y="5857892"/>
                <a:ext cx="4286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16</a:t>
                </a:r>
              </a:p>
            </p:txBody>
          </p:sp>
          <p:sp>
            <p:nvSpPr>
              <p:cNvPr id="32" name="TextBox 14"/>
              <p:cNvSpPr txBox="1">
                <a:spLocks noChangeArrowheads="1"/>
              </p:cNvSpPr>
              <p:nvPr/>
            </p:nvSpPr>
            <p:spPr bwMode="auto">
              <a:xfrm>
                <a:off x="8198253" y="5857892"/>
                <a:ext cx="660027" cy="28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zh-CN" altLang="en-US"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a:t>
                </a: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m)</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sp>
          <p:nvSpPr>
            <p:cNvPr id="23" name="Rectangle 35"/>
            <p:cNvSpPr>
              <a:spLocks noChangeArrowheads="1"/>
            </p:cNvSpPr>
            <p:nvPr/>
          </p:nvSpPr>
          <p:spPr bwMode="auto">
            <a:xfrm>
              <a:off x="827088" y="3860800"/>
              <a:ext cx="89852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ct val="0"/>
                </a:spcBef>
                <a:spcAft>
                  <a:spcPct val="0"/>
                </a:spcAft>
                <a:buClrTx/>
                <a:buSzTx/>
                <a:buFontTx/>
                <a:buNone/>
                <a:tabLst/>
                <a:defRPr/>
              </a:pPr>
              <a:r>
                <a:rPr kumimoji="0" lang="en-GB"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rPr>
                <a:t>Target shielding</a:t>
              </a:r>
              <a:endParaRPr kumimoji="0" lang="en-US" altLang="zh-CN" sz="1000" b="0" i="0" u="none" strike="noStrike" kern="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endParaRPr>
            </a:p>
          </p:txBody>
        </p:sp>
      </p:grpSp>
      <p:sp>
        <p:nvSpPr>
          <p:cNvPr id="11" name="矩形 10"/>
          <p:cNvSpPr/>
          <p:nvPr/>
        </p:nvSpPr>
        <p:spPr>
          <a:xfrm>
            <a:off x="2684470" y="3246050"/>
            <a:ext cx="6462353"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smtClean="0">
                <a:ln>
                  <a:noFill/>
                </a:ln>
                <a:solidFill>
                  <a:srgbClr val="0716D3"/>
                </a:solidFill>
                <a:effectLst/>
                <a:uLnTx/>
                <a:uFillTx/>
              </a:rPr>
              <a:t>小角散射谱仪用于探测物质体系在</a:t>
            </a:r>
            <a:r>
              <a:rPr kumimoji="0" lang="en-US" altLang="zh-CN" sz="1800" b="1" i="0" u="none" strike="noStrike" kern="0" cap="none" spc="0" normalizeH="0" baseline="0" noProof="0" dirty="0" smtClean="0">
                <a:ln>
                  <a:noFill/>
                </a:ln>
                <a:solidFill>
                  <a:srgbClr val="0716D3"/>
                </a:solidFill>
                <a:effectLst/>
                <a:uLnTx/>
                <a:uFillTx/>
              </a:rPr>
              <a:t>1</a:t>
            </a:r>
            <a:r>
              <a:rPr kumimoji="0" lang="zh-CN" altLang="en-US" sz="1800" b="1" i="0" u="none" strike="noStrike" kern="0" cap="none" spc="0" normalizeH="0" baseline="0" noProof="0" dirty="0" smtClean="0">
                <a:ln>
                  <a:noFill/>
                </a:ln>
                <a:solidFill>
                  <a:srgbClr val="0716D3"/>
                </a:solidFill>
                <a:effectLst/>
                <a:uLnTx/>
                <a:uFillTx/>
              </a:rPr>
              <a:t>～</a:t>
            </a:r>
            <a:r>
              <a:rPr kumimoji="0" lang="en-US" altLang="zh-CN" sz="1800" b="1" i="0" u="none" strike="noStrike" kern="0" cap="none" spc="0" normalizeH="0" baseline="0" noProof="0" dirty="0" smtClean="0">
                <a:ln>
                  <a:noFill/>
                </a:ln>
                <a:solidFill>
                  <a:srgbClr val="0716D3"/>
                </a:solidFill>
                <a:effectLst/>
                <a:uLnTx/>
                <a:uFillTx/>
              </a:rPr>
              <a:t>100nm</a:t>
            </a:r>
            <a:r>
              <a:rPr kumimoji="0" lang="zh-CN" altLang="en-US" sz="1800" b="1" i="0" u="none" strike="noStrike" kern="0" cap="none" spc="0" normalizeH="0" baseline="0" noProof="0" dirty="0" smtClean="0">
                <a:ln>
                  <a:noFill/>
                </a:ln>
                <a:solidFill>
                  <a:srgbClr val="0716D3"/>
                </a:solidFill>
                <a:effectLst/>
                <a:uLnTx/>
                <a:uFillTx/>
              </a:rPr>
              <a:t>尺度内的微观和介观结构。它的实验应用范围将包含化学，物理，生物，材料，地质等广泛学科，服务于国家能源，环境，生物和新材料等诸多高科技研发领域。</a:t>
            </a:r>
          </a:p>
        </p:txBody>
      </p:sp>
    </p:spTree>
    <p:extLst>
      <p:ext uri="{BB962C8B-B14F-4D97-AF65-F5344CB8AC3E}">
        <p14:creationId xmlns:p14="http://schemas.microsoft.com/office/powerpoint/2010/main" val="2569875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p:cNvSpPr txBox="1">
            <a:spLocks noChangeArrowheads="1"/>
          </p:cNvSpPr>
          <p:nvPr/>
        </p:nvSpPr>
        <p:spPr bwMode="auto">
          <a:xfrm>
            <a:off x="71438" y="228600"/>
            <a:ext cx="8210874"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中国散裂中子源</a:t>
            </a:r>
            <a:r>
              <a:rPr lang="en-US" altLang="zh-CN" sz="3200" dirty="0" smtClean="0">
                <a:solidFill>
                  <a:srgbClr val="0070C0"/>
                </a:solidFill>
                <a:latin typeface="华文琥珀" pitchFamily="2" charset="-122"/>
                <a:ea typeface="华文琥珀" pitchFamily="2" charset="-122"/>
              </a:rPr>
              <a:t>----</a:t>
            </a:r>
            <a:r>
              <a:rPr lang="en-US" altLang="zh-CN" sz="3200" dirty="0" smtClean="0">
                <a:solidFill>
                  <a:srgbClr val="0070C0"/>
                </a:solidFill>
                <a:latin typeface="黑体" panose="02010609060101010101" pitchFamily="49" charset="-122"/>
                <a:ea typeface="黑体" panose="02010609060101010101" pitchFamily="49" charset="-122"/>
              </a:rPr>
              <a:t>SANS</a:t>
            </a:r>
            <a:r>
              <a:rPr lang="en-US" altLang="zh-CN" sz="3200" dirty="0" smtClean="0">
                <a:solidFill>
                  <a:srgbClr val="0070C0"/>
                </a:solidFill>
                <a:latin typeface="华文琥珀" pitchFamily="2" charset="-122"/>
                <a:ea typeface="华文琥珀" pitchFamily="2" charset="-122"/>
              </a:rPr>
              <a:t>-</a:t>
            </a:r>
            <a:r>
              <a:rPr lang="zh-CN" altLang="en-US" sz="3200" b="1" dirty="0" smtClean="0">
                <a:solidFill>
                  <a:srgbClr val="0070C0"/>
                </a:solidFill>
                <a:latin typeface="微软雅黑" panose="020B0503020204020204" pitchFamily="34" charset="-122"/>
                <a:ea typeface="微软雅黑" panose="020B0503020204020204" pitchFamily="34" charset="-122"/>
              </a:rPr>
              <a:t>中子探测器</a:t>
            </a:r>
            <a:endParaRPr lang="zh-CN" altLang="en-US" sz="3200" b="1" dirty="0">
              <a:solidFill>
                <a:srgbClr val="0070C0"/>
              </a:solidFill>
              <a:latin typeface="微软雅黑" panose="020B0503020204020204" pitchFamily="34" charset="-122"/>
              <a:ea typeface="微软雅黑" panose="020B0503020204020204" pitchFamily="34" charset="-122"/>
            </a:endParaRPr>
          </a:p>
        </p:txBody>
      </p:sp>
      <p:sp>
        <p:nvSpPr>
          <p:cNvPr id="12" name="矩形 11"/>
          <p:cNvSpPr/>
          <p:nvPr/>
        </p:nvSpPr>
        <p:spPr>
          <a:xfrm>
            <a:off x="-3175" y="728663"/>
            <a:ext cx="9147175" cy="1285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8"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pic>
        <p:nvPicPr>
          <p:cNvPr id="9221" name="图片 6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0900" y="1684338"/>
            <a:ext cx="9953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图片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51200" y="1652588"/>
            <a:ext cx="11779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矩形 52">
            <a:extLst/>
          </p:cNvPr>
          <p:cNvSpPr/>
          <p:nvPr/>
        </p:nvSpPr>
        <p:spPr>
          <a:xfrm>
            <a:off x="6773863" y="5108575"/>
            <a:ext cx="2262187" cy="1477328"/>
          </a:xfrm>
          <a:prstGeom prst="rect">
            <a:avLst/>
          </a:prstGeom>
        </p:spPr>
        <p:txBody>
          <a:bodyPr>
            <a:spAutoFit/>
          </a:bodyPr>
          <a:lstStyle/>
          <a:p>
            <a:pPr marL="214313" indent="-214313" algn="just">
              <a:lnSpc>
                <a:spcPct val="150000"/>
              </a:lnSpc>
              <a:buFont typeface="Wingdings" panose="05000000000000000000" pitchFamily="2" charset="2"/>
              <a:buChar char="p"/>
              <a:defRPr/>
            </a:pPr>
            <a:r>
              <a:rPr lang="zh-CN" altLang="en-US" sz="1200" b="1" kern="100" dirty="0">
                <a:latin typeface="Calibri" panose="020F0502020204030204" pitchFamily="34" charset="0"/>
                <a:cs typeface="Times New Roman" panose="02020603050405020304" pitchFamily="18" charset="0"/>
              </a:rPr>
              <a:t>探测器位置分辨好于</a:t>
            </a:r>
            <a:r>
              <a:rPr lang="en-US" altLang="zh-CN" sz="1200" b="1" kern="100" dirty="0">
                <a:latin typeface="Calibri" panose="020F0502020204030204" pitchFamily="34" charset="0"/>
                <a:cs typeface="Times New Roman" panose="02020603050405020304" pitchFamily="18" charset="0"/>
              </a:rPr>
              <a:t>3mm</a:t>
            </a:r>
            <a:r>
              <a:rPr lang="zh-CN" altLang="en-US" sz="1200" b="1" kern="100" dirty="0">
                <a:latin typeface="Calibri" panose="020F0502020204030204" pitchFamily="34" charset="0"/>
                <a:cs typeface="Times New Roman" panose="02020603050405020304" pitchFamily="18" charset="0"/>
              </a:rPr>
              <a:t>，中子注量率高达</a:t>
            </a:r>
            <a:r>
              <a:rPr lang="en-US" altLang="zh-CN" sz="1200" dirty="0">
                <a:latin typeface="Tahoma" pitchFamily="34" charset="0"/>
                <a:ea typeface="MS PGothic" pitchFamily="34" charset="-128"/>
              </a:rPr>
              <a:t>10</a:t>
            </a:r>
            <a:r>
              <a:rPr lang="en-US" altLang="zh-CN" sz="1200" baseline="30000" dirty="0">
                <a:latin typeface="Tahoma" pitchFamily="34" charset="0"/>
                <a:ea typeface="MS PGothic" pitchFamily="34" charset="-128"/>
              </a:rPr>
              <a:t>9</a:t>
            </a:r>
            <a:r>
              <a:rPr lang="en-US" altLang="zh-CN" sz="1200" dirty="0">
                <a:latin typeface="Tahoma" pitchFamily="34" charset="0"/>
                <a:ea typeface="MS PGothic" pitchFamily="34" charset="-128"/>
              </a:rPr>
              <a:t>n/cm</a:t>
            </a:r>
            <a:r>
              <a:rPr lang="en-US" altLang="zh-CN" sz="1200" baseline="30000" dirty="0">
                <a:latin typeface="Tahoma" pitchFamily="34" charset="0"/>
                <a:ea typeface="MS PGothic" pitchFamily="34" charset="-128"/>
              </a:rPr>
              <a:t>2</a:t>
            </a:r>
            <a:r>
              <a:rPr lang="en-US" altLang="zh-CN" sz="1200" dirty="0">
                <a:latin typeface="Tahoma" pitchFamily="34" charset="0"/>
                <a:ea typeface="MS PGothic" pitchFamily="34" charset="-128"/>
              </a:rPr>
              <a:t>.s </a:t>
            </a:r>
            <a:endParaRPr lang="en-US" altLang="zh-CN" sz="1200" b="1" kern="100" dirty="0">
              <a:latin typeface="Calibri" panose="020F0502020204030204" pitchFamily="34" charset="0"/>
              <a:cs typeface="Times New Roman" panose="02020603050405020304" pitchFamily="18" charset="0"/>
            </a:endParaRPr>
          </a:p>
          <a:p>
            <a:pPr marL="214313" indent="-214313" algn="just">
              <a:lnSpc>
                <a:spcPct val="150000"/>
              </a:lnSpc>
              <a:buFont typeface="Wingdings" panose="05000000000000000000" pitchFamily="2" charset="2"/>
              <a:buChar char="p"/>
              <a:defRPr/>
            </a:pPr>
            <a:r>
              <a:rPr lang="zh-CN" altLang="zh-CN" sz="1200" b="1" kern="100" dirty="0">
                <a:latin typeface="Calibri" panose="020F0502020204030204" pitchFamily="34" charset="0"/>
                <a:cs typeface="Times New Roman" panose="02020603050405020304" pitchFamily="18" charset="0"/>
              </a:rPr>
              <a:t>各项关键技术指</a:t>
            </a:r>
            <a:r>
              <a:rPr lang="zh-CN" altLang="en-US" sz="1200" b="1" kern="100" dirty="0">
                <a:latin typeface="Calibri" panose="020F0502020204030204" pitchFamily="34" charset="0"/>
                <a:cs typeface="Times New Roman" panose="02020603050405020304" pitchFamily="18" charset="0"/>
              </a:rPr>
              <a:t>标完全满足</a:t>
            </a:r>
            <a:r>
              <a:rPr lang="zh-CN" altLang="zh-CN" sz="1200" b="1" kern="100" dirty="0">
                <a:latin typeface="Calibri" panose="020F0502020204030204" pitchFamily="34" charset="0"/>
                <a:cs typeface="Times New Roman" panose="02020603050405020304" pitchFamily="18" charset="0"/>
              </a:rPr>
              <a:t>散裂工程对</a:t>
            </a:r>
            <a:r>
              <a:rPr lang="zh-CN" altLang="en-US" sz="1200" b="1" kern="100" dirty="0">
                <a:latin typeface="Calibri" panose="020F0502020204030204" pitchFamily="34" charset="0"/>
                <a:cs typeface="Times New Roman" panose="02020603050405020304" pitchFamily="18" charset="0"/>
              </a:rPr>
              <a:t>中子束流监测器</a:t>
            </a:r>
            <a:r>
              <a:rPr lang="zh-CN" altLang="zh-CN" sz="1200" b="1" kern="100" dirty="0">
                <a:latin typeface="Calibri" panose="020F0502020204030204" pitchFamily="34" charset="0"/>
                <a:cs typeface="Times New Roman" panose="02020603050405020304" pitchFamily="18" charset="0"/>
              </a:rPr>
              <a:t>的需求。</a:t>
            </a:r>
            <a:endParaRPr lang="zh-CN" altLang="en-US" sz="1200" b="1" kern="100" dirty="0">
              <a:latin typeface="Calibri" panose="020F0502020204030204" pitchFamily="34" charset="0"/>
              <a:cs typeface="Times New Roman" panose="02020603050405020304" pitchFamily="18" charset="0"/>
            </a:endParaRPr>
          </a:p>
        </p:txBody>
      </p:sp>
      <p:sp>
        <p:nvSpPr>
          <p:cNvPr id="9224" name="文本框 11"/>
          <p:cNvSpPr txBox="1">
            <a:spLocks noChangeArrowheads="1"/>
          </p:cNvSpPr>
          <p:nvPr/>
        </p:nvSpPr>
        <p:spPr bwMode="auto">
          <a:xfrm>
            <a:off x="29552" y="936565"/>
            <a:ext cx="43979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spcBef>
                <a:spcPct val="0"/>
              </a:spcBef>
              <a:buFontTx/>
              <a:buNone/>
            </a:pPr>
            <a:r>
              <a:rPr lang="en-US" altLang="zh-CN" sz="2000" b="1" dirty="0">
                <a:solidFill>
                  <a:srgbClr val="FF0000"/>
                </a:solidFill>
                <a:latin typeface="华文楷体" panose="02010600040101010101" pitchFamily="2" charset="-122"/>
                <a:ea typeface="华文楷体" panose="02010600040101010101" pitchFamily="2" charset="-122"/>
              </a:rPr>
              <a:t>SANS -</a:t>
            </a:r>
            <a:r>
              <a:rPr lang="zh-CN" altLang="en-US" sz="2000" b="1" dirty="0">
                <a:solidFill>
                  <a:srgbClr val="FF0000"/>
                </a:solidFill>
                <a:latin typeface="华文楷体" panose="02010600040101010101" pitchFamily="2" charset="-122"/>
                <a:ea typeface="华文楷体" panose="02010600040101010101" pitchFamily="2" charset="-122"/>
              </a:rPr>
              <a:t>二维位置灵敏</a:t>
            </a:r>
            <a:r>
              <a:rPr lang="en-US" altLang="zh-CN" sz="2000" b="1" baseline="30000" dirty="0">
                <a:solidFill>
                  <a:srgbClr val="FF0000"/>
                </a:solidFill>
                <a:latin typeface="华文楷体" panose="02010600040101010101" pitchFamily="2" charset="-122"/>
                <a:ea typeface="华文楷体" panose="02010600040101010101" pitchFamily="2" charset="-122"/>
              </a:rPr>
              <a:t>3</a:t>
            </a:r>
            <a:r>
              <a:rPr lang="en-US" altLang="zh-CN" sz="2000" b="1" dirty="0">
                <a:solidFill>
                  <a:srgbClr val="FF0000"/>
                </a:solidFill>
                <a:latin typeface="华文楷体" panose="02010600040101010101" pitchFamily="2" charset="-122"/>
                <a:ea typeface="华文楷体" panose="02010600040101010101" pitchFamily="2" charset="-122"/>
              </a:rPr>
              <a:t>He</a:t>
            </a:r>
            <a:r>
              <a:rPr lang="zh-CN" altLang="en-US" sz="2000" b="1" dirty="0">
                <a:solidFill>
                  <a:srgbClr val="FF0000"/>
                </a:solidFill>
                <a:latin typeface="华文楷体" panose="02010600040101010101" pitchFamily="2" charset="-122"/>
                <a:ea typeface="华文楷体" panose="02010600040101010101" pitchFamily="2" charset="-122"/>
              </a:rPr>
              <a:t>管阵列探测器</a:t>
            </a:r>
          </a:p>
        </p:txBody>
      </p:sp>
      <p:cxnSp>
        <p:nvCxnSpPr>
          <p:cNvPr id="9225" name="直接连接符 18"/>
          <p:cNvCxnSpPr>
            <a:cxnSpLocks noChangeShapeType="1"/>
          </p:cNvCxnSpPr>
          <p:nvPr/>
        </p:nvCxnSpPr>
        <p:spPr bwMode="auto">
          <a:xfrm>
            <a:off x="1949450" y="1800225"/>
            <a:ext cx="0" cy="4165600"/>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cxnSp>
        <p:nvCxnSpPr>
          <p:cNvPr id="9226" name="直接连接符 18"/>
          <p:cNvCxnSpPr>
            <a:cxnSpLocks noChangeShapeType="1"/>
          </p:cNvCxnSpPr>
          <p:nvPr/>
        </p:nvCxnSpPr>
        <p:spPr bwMode="auto">
          <a:xfrm>
            <a:off x="6681788" y="1747838"/>
            <a:ext cx="0" cy="4165600"/>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sp>
        <p:nvSpPr>
          <p:cNvPr id="57" name="矩形 56">
            <a:extLst/>
          </p:cNvPr>
          <p:cNvSpPr/>
          <p:nvPr/>
        </p:nvSpPr>
        <p:spPr>
          <a:xfrm>
            <a:off x="-57151" y="4757738"/>
            <a:ext cx="2079625" cy="2031325"/>
          </a:xfrm>
          <a:prstGeom prst="rect">
            <a:avLst/>
          </a:prstGeom>
        </p:spPr>
        <p:txBody>
          <a:bodyPr wrap="square">
            <a:spAutoFit/>
          </a:bodyPr>
          <a:lstStyle/>
          <a:p>
            <a:pPr marL="214313" indent="-214313">
              <a:lnSpc>
                <a:spcPct val="150000"/>
              </a:lnSpc>
              <a:buFont typeface="Wingdings" panose="05000000000000000000" pitchFamily="2" charset="2"/>
              <a:buChar char="p"/>
              <a:defRPr/>
            </a:pPr>
            <a:r>
              <a:rPr lang="zh-CN" altLang="en-US" sz="1200" b="1" kern="100" dirty="0">
                <a:solidFill>
                  <a:srgbClr val="FF0000"/>
                </a:solidFill>
                <a:latin typeface="Calibri" panose="020F0502020204030204" pitchFamily="34" charset="0"/>
                <a:cs typeface="Times New Roman" panose="02020603050405020304" pitchFamily="18" charset="0"/>
              </a:rPr>
              <a:t>国内首台自主研制的小角中子散射谱仪</a:t>
            </a:r>
            <a:r>
              <a:rPr lang="en-US" altLang="zh-CN" sz="1200" b="1" kern="100" dirty="0">
                <a:solidFill>
                  <a:srgbClr val="FF0000"/>
                </a:solidFill>
                <a:latin typeface="Calibri" panose="020F0502020204030204" pitchFamily="34" charset="0"/>
                <a:cs typeface="Times New Roman" panose="02020603050405020304" pitchFamily="18" charset="0"/>
              </a:rPr>
              <a:t>(SANS)</a:t>
            </a:r>
            <a:r>
              <a:rPr lang="zh-CN" altLang="en-US" sz="1200" b="1" kern="100" dirty="0" smtClean="0">
                <a:solidFill>
                  <a:srgbClr val="FF0000"/>
                </a:solidFill>
                <a:latin typeface="Calibri" panose="020F0502020204030204" pitchFamily="34" charset="0"/>
                <a:cs typeface="Times New Roman" panose="02020603050405020304" pitchFamily="18" charset="0"/>
              </a:rPr>
              <a:t>探测器。</a:t>
            </a:r>
            <a:endParaRPr lang="en-US" altLang="zh-CN" sz="1200" b="1" kern="100" dirty="0" smtClean="0">
              <a:solidFill>
                <a:srgbClr val="FF0000"/>
              </a:solidFill>
              <a:latin typeface="Calibri" panose="020F0502020204030204" pitchFamily="34" charset="0"/>
              <a:cs typeface="Times New Roman" panose="02020603050405020304" pitchFamily="18" charset="0"/>
            </a:endParaRPr>
          </a:p>
          <a:p>
            <a:pPr marL="214313" indent="-214313">
              <a:lnSpc>
                <a:spcPct val="150000"/>
              </a:lnSpc>
              <a:buFont typeface="Wingdings" panose="05000000000000000000" pitchFamily="2" charset="2"/>
              <a:buChar char="p"/>
              <a:defRPr/>
            </a:pPr>
            <a:r>
              <a:rPr lang="zh-CN" altLang="en-US" sz="1200" b="1" kern="100" dirty="0" smtClean="0">
                <a:solidFill>
                  <a:srgbClr val="FF0000"/>
                </a:solidFill>
                <a:latin typeface="Calibri" panose="020F0502020204030204" pitchFamily="34" charset="0"/>
                <a:cs typeface="Times New Roman" panose="02020603050405020304" pitchFamily="18" charset="0"/>
              </a:rPr>
              <a:t>国际</a:t>
            </a:r>
            <a:r>
              <a:rPr lang="zh-CN" altLang="en-US" sz="1200" b="1" kern="100" dirty="0">
                <a:solidFill>
                  <a:srgbClr val="FF0000"/>
                </a:solidFill>
                <a:latin typeface="Calibri" panose="020F0502020204030204" pitchFamily="34" charset="0"/>
                <a:cs typeface="Times New Roman" panose="02020603050405020304" pitchFamily="18" charset="0"/>
              </a:rPr>
              <a:t>上首次采用低温密封焊接</a:t>
            </a:r>
            <a:r>
              <a:rPr lang="en-US" altLang="zh-CN" sz="1200" b="1" kern="100" baseline="30000" dirty="0">
                <a:solidFill>
                  <a:srgbClr val="FF0000"/>
                </a:solidFill>
                <a:latin typeface="Calibri" panose="020F0502020204030204" pitchFamily="34" charset="0"/>
                <a:cs typeface="Times New Roman" panose="02020603050405020304" pitchFamily="18" charset="0"/>
              </a:rPr>
              <a:t>3</a:t>
            </a:r>
            <a:r>
              <a:rPr lang="en-US" altLang="zh-CN" sz="1200" b="1" kern="100" dirty="0">
                <a:solidFill>
                  <a:srgbClr val="FF0000"/>
                </a:solidFill>
                <a:latin typeface="Calibri" panose="020F0502020204030204" pitchFamily="34" charset="0"/>
                <a:cs typeface="Times New Roman" panose="02020603050405020304" pitchFamily="18" charset="0"/>
              </a:rPr>
              <a:t>He</a:t>
            </a:r>
            <a:r>
              <a:rPr lang="zh-CN" altLang="en-US" sz="1200" b="1" kern="100" dirty="0">
                <a:solidFill>
                  <a:srgbClr val="FF0000"/>
                </a:solidFill>
                <a:latin typeface="Calibri" panose="020F0502020204030204" pitchFamily="34" charset="0"/>
                <a:cs typeface="Times New Roman" panose="02020603050405020304" pitchFamily="18" charset="0"/>
              </a:rPr>
              <a:t>管保护接头，实现探测器可工作在全范围真空环境。 </a:t>
            </a:r>
            <a:endParaRPr lang="en-US" altLang="zh-CN" sz="1200" b="1" kern="100" dirty="0">
              <a:solidFill>
                <a:srgbClr val="FF0000"/>
              </a:solidFill>
              <a:latin typeface="Calibri" panose="020F0502020204030204" pitchFamily="34" charset="0"/>
              <a:cs typeface="Times New Roman" panose="02020603050405020304" pitchFamily="18" charset="0"/>
            </a:endParaRPr>
          </a:p>
        </p:txBody>
      </p:sp>
      <p:sp>
        <p:nvSpPr>
          <p:cNvPr id="58" name="矩形 12">
            <a:extLst/>
          </p:cNvPr>
          <p:cNvSpPr>
            <a:spLocks noChangeArrowheads="1"/>
          </p:cNvSpPr>
          <p:nvPr/>
        </p:nvSpPr>
        <p:spPr bwMode="auto">
          <a:xfrm>
            <a:off x="2947988" y="1495425"/>
            <a:ext cx="1658937" cy="265113"/>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读出电子学框图</a:t>
            </a:r>
          </a:p>
        </p:txBody>
      </p:sp>
      <p:cxnSp>
        <p:nvCxnSpPr>
          <p:cNvPr id="9229" name="直接连接符 18"/>
          <p:cNvCxnSpPr>
            <a:cxnSpLocks noChangeShapeType="1"/>
          </p:cNvCxnSpPr>
          <p:nvPr/>
        </p:nvCxnSpPr>
        <p:spPr bwMode="auto">
          <a:xfrm flipH="1">
            <a:off x="4429125" y="1684338"/>
            <a:ext cx="23813" cy="4314825"/>
          </a:xfrm>
          <a:prstGeom prst="line">
            <a:avLst/>
          </a:prstGeom>
          <a:noFill/>
          <a:ln w="28575" algn="ctr">
            <a:solidFill>
              <a:srgbClr val="FF0000"/>
            </a:solidFill>
            <a:prstDash val="lgDashDotDot"/>
            <a:round/>
            <a:headEnd/>
            <a:tailEnd/>
          </a:ln>
          <a:extLst>
            <a:ext uri="{909E8E84-426E-40DD-AFC4-6F175D3DCCD1}">
              <a14:hiddenFill xmlns:a14="http://schemas.microsoft.com/office/drawing/2010/main">
                <a:noFill/>
              </a14:hiddenFill>
            </a:ext>
          </a:extLst>
        </p:spPr>
      </p:cxnSp>
      <p:sp>
        <p:nvSpPr>
          <p:cNvPr id="60" name="Rectangle 5">
            <a:extLst/>
          </p:cNvPr>
          <p:cNvSpPr>
            <a:spLocks noChangeArrowheads="1"/>
          </p:cNvSpPr>
          <p:nvPr/>
        </p:nvSpPr>
        <p:spPr bwMode="auto">
          <a:xfrm>
            <a:off x="2727325" y="3365500"/>
            <a:ext cx="11525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eaLnBrk="1" hangingPunct="1">
              <a:lnSpc>
                <a:spcPct val="100000"/>
              </a:lnSpc>
              <a:spcBef>
                <a:spcPct val="0"/>
              </a:spcBef>
              <a:spcAft>
                <a:spcPct val="0"/>
              </a:spcAft>
              <a:buClrTx/>
              <a:buFontTx/>
              <a:buNone/>
              <a:defRPr/>
            </a:pPr>
            <a:r>
              <a:rPr lang="zh-CN" altLang="en-US" sz="788" dirty="0">
                <a:solidFill>
                  <a:srgbClr val="0070C0"/>
                </a:solidFill>
                <a:latin typeface="Times New Roman" panose="02020603050405020304" pitchFamily="18" charset="0"/>
                <a:cs typeface="Times New Roman" panose="02020603050405020304" pitchFamily="18" charset="0"/>
              </a:rPr>
              <a:t>探测器输出电荷谱</a:t>
            </a:r>
          </a:p>
        </p:txBody>
      </p:sp>
      <p:sp>
        <p:nvSpPr>
          <p:cNvPr id="61" name="矩形 12">
            <a:extLst/>
          </p:cNvPr>
          <p:cNvSpPr>
            <a:spLocks noChangeArrowheads="1"/>
          </p:cNvSpPr>
          <p:nvPr/>
        </p:nvSpPr>
        <p:spPr bwMode="auto">
          <a:xfrm>
            <a:off x="2360613" y="2424113"/>
            <a:ext cx="1658937" cy="265112"/>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中子探测效率</a:t>
            </a:r>
          </a:p>
        </p:txBody>
      </p:sp>
      <p:sp>
        <p:nvSpPr>
          <p:cNvPr id="62" name="Rectangle 5">
            <a:extLst/>
          </p:cNvPr>
          <p:cNvSpPr>
            <a:spLocks noChangeArrowheads="1"/>
          </p:cNvSpPr>
          <p:nvPr/>
        </p:nvSpPr>
        <p:spPr bwMode="auto">
          <a:xfrm>
            <a:off x="2641600" y="4306888"/>
            <a:ext cx="140811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742950" indent="-28575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eaLnBrk="1" hangingPunct="1">
              <a:lnSpc>
                <a:spcPct val="100000"/>
              </a:lnSpc>
              <a:spcBef>
                <a:spcPct val="0"/>
              </a:spcBef>
              <a:spcAft>
                <a:spcPct val="0"/>
              </a:spcAft>
              <a:buClrTx/>
              <a:buFontTx/>
              <a:buNone/>
              <a:defRPr/>
            </a:pPr>
            <a:r>
              <a:rPr lang="zh-CN" altLang="en-US" sz="750" dirty="0">
                <a:solidFill>
                  <a:srgbClr val="0070C0"/>
                </a:solidFill>
                <a:latin typeface="Times New Roman" panose="02020603050405020304" pitchFamily="18" charset="0"/>
                <a:cs typeface="Times New Roman" panose="02020603050405020304" pitchFamily="18" charset="0"/>
              </a:rPr>
              <a:t>探测器位置分辨和位置线性</a:t>
            </a:r>
          </a:p>
        </p:txBody>
      </p:sp>
      <p:sp>
        <p:nvSpPr>
          <p:cNvPr id="63" name="矩形 62">
            <a:extLst/>
          </p:cNvPr>
          <p:cNvSpPr/>
          <p:nvPr/>
        </p:nvSpPr>
        <p:spPr>
          <a:xfrm>
            <a:off x="2022475" y="5172075"/>
            <a:ext cx="2346325" cy="1477328"/>
          </a:xfrm>
          <a:prstGeom prst="rect">
            <a:avLst/>
          </a:prstGeom>
        </p:spPr>
        <p:txBody>
          <a:bodyPr>
            <a:spAutoFit/>
          </a:bodyPr>
          <a:lstStyle/>
          <a:p>
            <a:pPr marL="214313" indent="-214313" algn="just">
              <a:lnSpc>
                <a:spcPct val="150000"/>
              </a:lnSpc>
              <a:buFont typeface="Wingdings" panose="05000000000000000000" pitchFamily="2" charset="2"/>
              <a:buChar char="p"/>
              <a:defRPr/>
            </a:pPr>
            <a:r>
              <a:rPr lang="zh-CN" altLang="en-US" sz="1200" b="1" kern="100" dirty="0">
                <a:latin typeface="Calibri" panose="020F0502020204030204" pitchFamily="34" charset="0"/>
                <a:cs typeface="Times New Roman" panose="02020603050405020304" pitchFamily="18" charset="0"/>
              </a:rPr>
              <a:t>探测器位置分辨好于</a:t>
            </a:r>
            <a:r>
              <a:rPr lang="en-US" altLang="zh-CN" sz="1200" b="1" kern="100" dirty="0">
                <a:latin typeface="Calibri" panose="020F0502020204030204" pitchFamily="34" charset="0"/>
                <a:cs typeface="Times New Roman" panose="02020603050405020304" pitchFamily="18" charset="0"/>
              </a:rPr>
              <a:t>8mm</a:t>
            </a:r>
            <a:r>
              <a:rPr lang="zh-CN" altLang="en-US" sz="1200" b="1" kern="100" dirty="0">
                <a:latin typeface="Calibri" panose="020F0502020204030204" pitchFamily="34" charset="0"/>
                <a:cs typeface="Times New Roman" panose="02020603050405020304" pitchFamily="18" charset="0"/>
              </a:rPr>
              <a:t>，探测效率好于</a:t>
            </a:r>
            <a:r>
              <a:rPr lang="en-US" altLang="zh-CN" sz="1200" b="1" kern="100" dirty="0">
                <a:latin typeface="Calibri" panose="020F0502020204030204" pitchFamily="34" charset="0"/>
                <a:cs typeface="Times New Roman" panose="02020603050405020304" pitchFamily="18" charset="0"/>
              </a:rPr>
              <a:t>60%@2Å</a:t>
            </a:r>
            <a:r>
              <a:rPr lang="zh-CN" altLang="en-US" sz="1200" b="1" kern="100" dirty="0">
                <a:latin typeface="Calibri" panose="020F0502020204030204" pitchFamily="34" charset="0"/>
                <a:cs typeface="Times New Roman" panose="02020603050405020304" pitchFamily="18" charset="0"/>
              </a:rPr>
              <a:t>；</a:t>
            </a:r>
            <a:endParaRPr lang="en-US" altLang="zh-CN" sz="1200" b="1" kern="100" dirty="0">
              <a:latin typeface="Calibri" panose="020F0502020204030204" pitchFamily="34" charset="0"/>
              <a:cs typeface="Times New Roman" panose="02020603050405020304" pitchFamily="18" charset="0"/>
            </a:endParaRPr>
          </a:p>
          <a:p>
            <a:pPr marL="214313" indent="-214313" algn="just">
              <a:lnSpc>
                <a:spcPct val="150000"/>
              </a:lnSpc>
              <a:buFont typeface="Wingdings" panose="05000000000000000000" pitchFamily="2" charset="2"/>
              <a:buChar char="p"/>
              <a:defRPr/>
            </a:pPr>
            <a:r>
              <a:rPr lang="zh-CN" altLang="zh-CN" sz="1200" b="1" kern="100" dirty="0">
                <a:latin typeface="Calibri" panose="020F0502020204030204" pitchFamily="34" charset="0"/>
                <a:cs typeface="Times New Roman" panose="02020603050405020304" pitchFamily="18" charset="0"/>
              </a:rPr>
              <a:t>各项关键技术指</a:t>
            </a:r>
            <a:r>
              <a:rPr lang="zh-CN" altLang="en-US" sz="1200" b="1" kern="100" dirty="0">
                <a:latin typeface="Calibri" panose="020F0502020204030204" pitchFamily="34" charset="0"/>
                <a:cs typeface="Times New Roman" panose="02020603050405020304" pitchFamily="18" charset="0"/>
              </a:rPr>
              <a:t>标完全满足</a:t>
            </a:r>
            <a:r>
              <a:rPr lang="zh-CN" altLang="zh-CN" sz="1200" b="1" kern="100" dirty="0">
                <a:latin typeface="Calibri" panose="020F0502020204030204" pitchFamily="34" charset="0"/>
                <a:cs typeface="Times New Roman" panose="02020603050405020304" pitchFamily="18" charset="0"/>
              </a:rPr>
              <a:t>散裂工程对大面积中子探测器的需求。</a:t>
            </a:r>
            <a:endParaRPr lang="zh-CN" altLang="en-US" sz="1200" b="1" kern="100" dirty="0">
              <a:latin typeface="Calibri" panose="020F0502020204030204" pitchFamily="34" charset="0"/>
              <a:cs typeface="Times New Roman" panose="02020603050405020304" pitchFamily="18" charset="0"/>
            </a:endParaRPr>
          </a:p>
        </p:txBody>
      </p:sp>
      <p:sp>
        <p:nvSpPr>
          <p:cNvPr id="64" name="矩形 12">
            <a:extLst/>
          </p:cNvPr>
          <p:cNvSpPr>
            <a:spLocks noChangeArrowheads="1"/>
          </p:cNvSpPr>
          <p:nvPr/>
        </p:nvSpPr>
        <p:spPr bwMode="auto">
          <a:xfrm>
            <a:off x="6791325" y="1525588"/>
            <a:ext cx="982663" cy="265112"/>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监测器正面</a:t>
            </a:r>
          </a:p>
        </p:txBody>
      </p:sp>
      <p:sp>
        <p:nvSpPr>
          <p:cNvPr id="65" name="矩形 12">
            <a:extLst/>
          </p:cNvPr>
          <p:cNvSpPr>
            <a:spLocks noChangeArrowheads="1"/>
          </p:cNvSpPr>
          <p:nvPr/>
        </p:nvSpPr>
        <p:spPr bwMode="auto">
          <a:xfrm>
            <a:off x="7794625" y="1525588"/>
            <a:ext cx="1257300" cy="265112"/>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监测器背面</a:t>
            </a:r>
          </a:p>
        </p:txBody>
      </p:sp>
      <p:pic>
        <p:nvPicPr>
          <p:cNvPr id="9236" name="图片 18" descr="C:\Users\Administrator\AppData\Roaming\Tencent\Users\215487670\QQ\WinTemp\RichOle\VW(_5DO5RI$}3J~6NPK``L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213" y="1585913"/>
            <a:ext cx="1795462"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图片 5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9063" y="2498725"/>
            <a:ext cx="77946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图片 5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063" y="4284663"/>
            <a:ext cx="1665287"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图片 6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3300" y="2517775"/>
            <a:ext cx="75565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图片 6"/>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1713" y="3503613"/>
            <a:ext cx="762000"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图片 5" descr="C:\root\work\back_PSD\wavelength.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82938" y="2606675"/>
            <a:ext cx="11572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图片 4" descr="C:\Users\zhou\Desktop\PSD 计算\单管\1.8A.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063750" y="2660650"/>
            <a:ext cx="12541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图片 1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49463" y="4476750"/>
            <a:ext cx="1103312"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189288" y="4495800"/>
            <a:ext cx="116205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45" name="屏幕快照 2015-11-26 下午1.27.41.png"/>
          <p:cNvPicPr>
            <a:picLocks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055813" y="3543300"/>
            <a:ext cx="23241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5" descr="IMG_20150127_091914"/>
          <p:cNvPicPr>
            <a:picLocks noChangeAspect="1" noChangeArrowheads="1"/>
          </p:cNvPicPr>
          <p:nvPr/>
        </p:nvPicPr>
        <p:blipFill>
          <a:blip r:embed="rId15" cstate="screen">
            <a:extLst>
              <a:ext uri="{28A0092B-C50C-407E-A947-70E740481C1C}">
                <a14:useLocalDpi xmlns:a14="http://schemas.microsoft.com/office/drawing/2010/main"/>
              </a:ext>
            </a:extLst>
          </a:blip>
          <a:srcRect l="30458" t="28882" r="14597" b="13130"/>
          <a:stretch>
            <a:fillRect/>
          </a:stretch>
        </p:blipFill>
        <p:spPr bwMode="auto">
          <a:xfrm>
            <a:off x="5519738" y="2897188"/>
            <a:ext cx="101441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图片 99"/>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900863" y="1773238"/>
            <a:ext cx="842962"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图片 100"/>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630863" y="3895725"/>
            <a:ext cx="8905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9" name="图片 11" descr="CSNS-cont4-2D.pn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902575" y="4183063"/>
            <a:ext cx="12414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50" name="组合 56"/>
          <p:cNvGrpSpPr>
            <a:grpSpLocks/>
          </p:cNvGrpSpPr>
          <p:nvPr/>
        </p:nvGrpSpPr>
        <p:grpSpPr bwMode="auto">
          <a:xfrm>
            <a:off x="6810375" y="3251200"/>
            <a:ext cx="2370138" cy="884238"/>
            <a:chOff x="3644726" y="4473655"/>
            <a:chExt cx="5270327" cy="1979715"/>
          </a:xfrm>
        </p:grpSpPr>
        <p:grpSp>
          <p:nvGrpSpPr>
            <p:cNvPr id="9270" name="组合 57"/>
            <p:cNvGrpSpPr>
              <a:grpSpLocks/>
            </p:cNvGrpSpPr>
            <p:nvPr/>
          </p:nvGrpSpPr>
          <p:grpSpPr bwMode="auto">
            <a:xfrm>
              <a:off x="3644726" y="4616598"/>
              <a:ext cx="4675348" cy="1836772"/>
              <a:chOff x="3644726" y="4616598"/>
              <a:chExt cx="4675348" cy="1836772"/>
            </a:xfrm>
          </p:grpSpPr>
          <p:pic>
            <p:nvPicPr>
              <p:cNvPr id="9272" name="图片 59" descr="3points-2d-cont0.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644726" y="4616598"/>
                <a:ext cx="2285411" cy="180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3" name="图片 60" descr="3points-FWHM.png"/>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000760" y="4616598"/>
                <a:ext cx="2319314" cy="183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 name="TextBox 14"/>
            <p:cNvSpPr txBox="1">
              <a:spLocks noChangeArrowheads="1"/>
            </p:cNvSpPr>
            <p:nvPr/>
          </p:nvSpPr>
          <p:spPr bwMode="auto">
            <a:xfrm>
              <a:off x="4788454" y="4473655"/>
              <a:ext cx="4126599" cy="440726"/>
            </a:xfrm>
            <a:prstGeom prst="rect">
              <a:avLst/>
            </a:prstGeom>
            <a:noFill/>
            <a:ln w="9525">
              <a:noFill/>
              <a:miter lim="800000"/>
              <a:headEnd/>
              <a:tailEnd/>
            </a:ln>
          </p:spPr>
          <p:txBody>
            <a:bodyPr wrap="none">
              <a:spAutoFit/>
            </a:bodyPr>
            <a:lstStyle/>
            <a:p>
              <a:pPr>
                <a:defRPr/>
              </a:pPr>
              <a:r>
                <a:rPr lang="en-US" altLang="zh-CN" sz="675" b="1" dirty="0">
                  <a:solidFill>
                    <a:srgbClr val="0070C0"/>
                  </a:solidFill>
                  <a:latin typeface="Times New Roman" pitchFamily="18" charset="0"/>
                  <a:ea typeface="MS PGothic" pitchFamily="34" charset="-128"/>
                  <a:cs typeface="Times New Roman" pitchFamily="18" charset="0"/>
                </a:rPr>
                <a:t>FWHM:   2.75±0.01   2.66±0.01  2.91±0.01</a:t>
              </a:r>
              <a:endParaRPr lang="zh-CN" altLang="en-US" sz="675" b="1" dirty="0">
                <a:solidFill>
                  <a:srgbClr val="0070C0"/>
                </a:solidFill>
                <a:latin typeface="Times New Roman" pitchFamily="18" charset="0"/>
                <a:ea typeface="MS PGothic" pitchFamily="34" charset="-128"/>
                <a:cs typeface="Times New Roman" pitchFamily="18" charset="0"/>
              </a:endParaRPr>
            </a:p>
          </p:txBody>
        </p:sp>
      </p:grpSp>
      <p:pic>
        <p:nvPicPr>
          <p:cNvPr id="9251" name="图片 1"/>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9538" y="3511550"/>
            <a:ext cx="779462"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2" name="图片 58"/>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4573588" y="3892550"/>
            <a:ext cx="9842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3" name="图片 2"/>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4627563" y="2495550"/>
            <a:ext cx="184308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4" name="图片 9"/>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4705350" y="1617663"/>
            <a:ext cx="17430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5" name="Picture 3" descr="GEM FIELD Ar-CO2 70-30 .tif                                    00000014NEW G3                         B6F39FBC:"/>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4621213" y="2914650"/>
            <a:ext cx="801687"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矩形 89">
            <a:extLst/>
          </p:cNvPr>
          <p:cNvSpPr/>
          <p:nvPr/>
        </p:nvSpPr>
        <p:spPr>
          <a:xfrm>
            <a:off x="4514850" y="4603433"/>
            <a:ext cx="2190750" cy="2308324"/>
          </a:xfrm>
          <a:prstGeom prst="rect">
            <a:avLst/>
          </a:prstGeom>
        </p:spPr>
        <p:txBody>
          <a:bodyPr wrap="square">
            <a:spAutoFit/>
          </a:bodyPr>
          <a:lstStyle/>
          <a:p>
            <a:pPr marL="214313" indent="-214313">
              <a:lnSpc>
                <a:spcPct val="150000"/>
              </a:lnSpc>
              <a:buFont typeface="Wingdings" panose="05000000000000000000" pitchFamily="2" charset="2"/>
              <a:buChar char="p"/>
              <a:defRPr/>
            </a:pPr>
            <a:r>
              <a:rPr lang="zh-CN" altLang="en-US" sz="1200" b="1" kern="100" dirty="0">
                <a:solidFill>
                  <a:srgbClr val="FF0000"/>
                </a:solidFill>
                <a:latin typeface="Calibri" panose="020F0502020204030204" pitchFamily="34" charset="0"/>
                <a:cs typeface="Times New Roman" panose="02020603050405020304" pitchFamily="18" charset="0"/>
              </a:rPr>
              <a:t>在国际上原创性发明了中子探测专用陶瓷</a:t>
            </a:r>
            <a:r>
              <a:rPr lang="en-US" altLang="zh-CN" sz="1200" b="1" kern="100" dirty="0">
                <a:solidFill>
                  <a:srgbClr val="FF0000"/>
                </a:solidFill>
                <a:latin typeface="Calibri" panose="020F0502020204030204" pitchFamily="34" charset="0"/>
                <a:cs typeface="Times New Roman" panose="02020603050405020304" pitchFamily="18" charset="0"/>
              </a:rPr>
              <a:t>GEM</a:t>
            </a:r>
            <a:r>
              <a:rPr lang="zh-CN" altLang="en-US" sz="1200" b="1" kern="100" dirty="0">
                <a:solidFill>
                  <a:srgbClr val="FF0000"/>
                </a:solidFill>
                <a:latin typeface="Calibri" panose="020F0502020204030204" pitchFamily="34" charset="0"/>
                <a:cs typeface="Times New Roman" panose="02020603050405020304" pitchFamily="18" charset="0"/>
              </a:rPr>
              <a:t>膜。</a:t>
            </a:r>
            <a:endParaRPr lang="en-US" altLang="zh-CN" sz="1200" b="1" kern="100" dirty="0">
              <a:solidFill>
                <a:srgbClr val="FF0000"/>
              </a:solidFill>
              <a:latin typeface="Calibri" panose="020F0502020204030204" pitchFamily="34" charset="0"/>
              <a:cs typeface="Times New Roman" panose="02020603050405020304" pitchFamily="18" charset="0"/>
            </a:endParaRPr>
          </a:p>
          <a:p>
            <a:pPr marL="214313" indent="-214313">
              <a:lnSpc>
                <a:spcPct val="150000"/>
              </a:lnSpc>
              <a:buFont typeface="Wingdings" panose="05000000000000000000" pitchFamily="2" charset="2"/>
              <a:buChar char="p"/>
              <a:defRPr/>
            </a:pPr>
            <a:r>
              <a:rPr lang="zh-CN" altLang="en-US" sz="1200" b="1" kern="100" dirty="0">
                <a:solidFill>
                  <a:srgbClr val="FF0000"/>
                </a:solidFill>
                <a:latin typeface="Calibri" panose="020F0502020204030204" pitchFamily="34" charset="0"/>
                <a:cs typeface="Times New Roman" panose="02020603050405020304" pitchFamily="18" charset="0"/>
              </a:rPr>
              <a:t>国内首台自主研制的二维中子束流监测器，具有完全自主知识产权。</a:t>
            </a:r>
            <a:endParaRPr lang="en-US" altLang="zh-CN" sz="1200" b="1" kern="100" dirty="0">
              <a:solidFill>
                <a:srgbClr val="FF0000"/>
              </a:solidFill>
              <a:latin typeface="Calibri" panose="020F0502020204030204" pitchFamily="34" charset="0"/>
              <a:cs typeface="Times New Roman" panose="02020603050405020304" pitchFamily="18" charset="0"/>
            </a:endParaRPr>
          </a:p>
          <a:p>
            <a:pPr marL="214313" indent="-214313">
              <a:lnSpc>
                <a:spcPct val="150000"/>
              </a:lnSpc>
              <a:buFont typeface="Wingdings" panose="05000000000000000000" pitchFamily="2" charset="2"/>
              <a:buChar char="p"/>
              <a:defRPr/>
            </a:pPr>
            <a:r>
              <a:rPr lang="zh-CN" altLang="en-US" sz="1200" b="1" kern="100" dirty="0">
                <a:solidFill>
                  <a:srgbClr val="FF0000"/>
                </a:solidFill>
                <a:latin typeface="Calibri" panose="020F0502020204030204" pitchFamily="34" charset="0"/>
                <a:cs typeface="Times New Roman" panose="02020603050405020304" pitchFamily="18" charset="0"/>
              </a:rPr>
              <a:t>获国家自然基金仪器专项、重点、面上项目及国家重大研究计划支持</a:t>
            </a:r>
            <a:endParaRPr lang="en-US" altLang="zh-CN" sz="1200" b="1" kern="100" dirty="0">
              <a:solidFill>
                <a:srgbClr val="FF0000"/>
              </a:solidFill>
              <a:latin typeface="Calibri" panose="020F0502020204030204" pitchFamily="34" charset="0"/>
              <a:cs typeface="Times New Roman" panose="02020603050405020304" pitchFamily="18" charset="0"/>
            </a:endParaRPr>
          </a:p>
        </p:txBody>
      </p:sp>
      <p:pic>
        <p:nvPicPr>
          <p:cNvPr id="9257" name="图片 24"/>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999413" y="1760538"/>
            <a:ext cx="8477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8" name="Picture 3" descr="c1"/>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705600" y="4238625"/>
            <a:ext cx="123348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标题 1"/>
          <p:cNvSpPr txBox="1">
            <a:spLocks/>
          </p:cNvSpPr>
          <p:nvPr/>
        </p:nvSpPr>
        <p:spPr>
          <a:xfrm>
            <a:off x="4570412" y="1011207"/>
            <a:ext cx="4335680" cy="250825"/>
          </a:xfrm>
          <a:prstGeom prst="rect">
            <a:avLst/>
          </a:prstGeom>
        </p:spPr>
        <p:txBody>
          <a:bodyPr lIns="68580" tIns="34290" rIns="68580" bIns="3429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2000" b="1" dirty="0">
                <a:solidFill>
                  <a:srgbClr val="FF0000"/>
                </a:solidFill>
                <a:latin typeface="华文楷体" panose="02010600040101010101" pitchFamily="2" charset="-122"/>
                <a:ea typeface="华文楷体" panose="02010600040101010101" pitchFamily="2" charset="-122"/>
                <a:cs typeface="+mn-cs"/>
              </a:rPr>
              <a:t>CSNS-</a:t>
            </a:r>
            <a:r>
              <a:rPr lang="zh-CN" altLang="en-US" sz="2000" b="1" dirty="0">
                <a:solidFill>
                  <a:srgbClr val="FF0000"/>
                </a:solidFill>
                <a:latin typeface="华文楷体" panose="02010600040101010101" pitchFamily="2" charset="-122"/>
                <a:ea typeface="华文楷体" panose="02010600040101010101" pitchFamily="2" charset="-122"/>
                <a:cs typeface="+mn-cs"/>
              </a:rPr>
              <a:t>二维高通量中子束流监测器</a:t>
            </a:r>
          </a:p>
        </p:txBody>
      </p:sp>
      <p:sp>
        <p:nvSpPr>
          <p:cNvPr id="94" name="矩形 12">
            <a:extLst/>
          </p:cNvPr>
          <p:cNvSpPr>
            <a:spLocks noChangeArrowheads="1"/>
          </p:cNvSpPr>
          <p:nvPr/>
        </p:nvSpPr>
        <p:spPr bwMode="auto">
          <a:xfrm>
            <a:off x="614363" y="1503363"/>
            <a:ext cx="1063625" cy="266700"/>
          </a:xfrm>
          <a:prstGeom prst="rect">
            <a:avLst/>
          </a:prstGeom>
          <a:noFill/>
          <a:ln w="9525">
            <a:noFill/>
            <a:miter lim="800000"/>
            <a:headEnd/>
            <a:tailEnd/>
          </a:ln>
        </p:spPr>
        <p:txBody>
          <a:bodyPr>
            <a:spAutoFit/>
          </a:bodyPr>
          <a:lstStyle/>
          <a:p>
            <a:pPr algn="ctr" eaLnBrk="1" hangingPunct="1">
              <a:lnSpc>
                <a:spcPct val="150000"/>
              </a:lnSpc>
              <a:defRPr/>
            </a:pPr>
            <a:r>
              <a:rPr lang="en-US" altLang="zh-CN" sz="750" b="1" dirty="0">
                <a:solidFill>
                  <a:srgbClr val="0070C0"/>
                </a:solidFill>
                <a:latin typeface="Times New Roman" pitchFamily="18" charset="0"/>
                <a:ea typeface="华文中宋" pitchFamily="2" charset="-122"/>
              </a:rPr>
              <a:t>SANS</a:t>
            </a:r>
            <a:r>
              <a:rPr lang="zh-CN" altLang="en-US" sz="750" b="1" dirty="0">
                <a:solidFill>
                  <a:srgbClr val="0070C0"/>
                </a:solidFill>
                <a:latin typeface="Times New Roman" pitchFamily="18" charset="0"/>
                <a:ea typeface="华文中宋" pitchFamily="2" charset="-122"/>
              </a:rPr>
              <a:t>散射腔</a:t>
            </a:r>
          </a:p>
        </p:txBody>
      </p:sp>
      <p:sp>
        <p:nvSpPr>
          <p:cNvPr id="95" name="矩形 12">
            <a:extLst/>
          </p:cNvPr>
          <p:cNvSpPr>
            <a:spLocks noChangeArrowheads="1"/>
          </p:cNvSpPr>
          <p:nvPr/>
        </p:nvSpPr>
        <p:spPr bwMode="auto">
          <a:xfrm>
            <a:off x="136525" y="2303463"/>
            <a:ext cx="655638" cy="438150"/>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探测器正面</a:t>
            </a:r>
          </a:p>
        </p:txBody>
      </p:sp>
      <p:sp>
        <p:nvSpPr>
          <p:cNvPr id="96" name="矩形 12">
            <a:extLst/>
          </p:cNvPr>
          <p:cNvSpPr>
            <a:spLocks noChangeArrowheads="1"/>
          </p:cNvSpPr>
          <p:nvPr/>
        </p:nvSpPr>
        <p:spPr bwMode="auto">
          <a:xfrm>
            <a:off x="88900" y="3328988"/>
            <a:ext cx="758825" cy="266700"/>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高压保护接头</a:t>
            </a:r>
          </a:p>
        </p:txBody>
      </p:sp>
      <p:sp>
        <p:nvSpPr>
          <p:cNvPr id="97" name="矩形 12">
            <a:extLst/>
          </p:cNvPr>
          <p:cNvSpPr>
            <a:spLocks noChangeArrowheads="1"/>
          </p:cNvSpPr>
          <p:nvPr/>
        </p:nvSpPr>
        <p:spPr bwMode="auto">
          <a:xfrm>
            <a:off x="971550" y="3324225"/>
            <a:ext cx="746125" cy="438150"/>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低温密封焊接</a:t>
            </a:r>
          </a:p>
        </p:txBody>
      </p:sp>
      <p:sp>
        <p:nvSpPr>
          <p:cNvPr id="98" name="矩形 12">
            <a:extLst/>
          </p:cNvPr>
          <p:cNvSpPr>
            <a:spLocks noChangeArrowheads="1"/>
          </p:cNvSpPr>
          <p:nvPr/>
        </p:nvSpPr>
        <p:spPr bwMode="auto">
          <a:xfrm>
            <a:off x="4449763" y="1514475"/>
            <a:ext cx="623887" cy="438150"/>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监测器结构</a:t>
            </a:r>
          </a:p>
        </p:txBody>
      </p:sp>
      <p:sp>
        <p:nvSpPr>
          <p:cNvPr id="99" name="矩形 12">
            <a:extLst/>
          </p:cNvPr>
          <p:cNvSpPr>
            <a:spLocks noChangeArrowheads="1"/>
          </p:cNvSpPr>
          <p:nvPr/>
        </p:nvSpPr>
        <p:spPr bwMode="auto">
          <a:xfrm>
            <a:off x="4416425" y="2376488"/>
            <a:ext cx="715963" cy="266700"/>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陶瓷</a:t>
            </a:r>
            <a:r>
              <a:rPr lang="en-US" altLang="zh-CN" sz="750" b="1" dirty="0">
                <a:solidFill>
                  <a:srgbClr val="0070C0"/>
                </a:solidFill>
                <a:latin typeface="Times New Roman" pitchFamily="18" charset="0"/>
                <a:ea typeface="华文中宋" pitchFamily="2" charset="-122"/>
              </a:rPr>
              <a:t>GEM</a:t>
            </a:r>
            <a:r>
              <a:rPr lang="zh-CN" altLang="en-US" sz="750" b="1" dirty="0">
                <a:solidFill>
                  <a:srgbClr val="0070C0"/>
                </a:solidFill>
                <a:latin typeface="Times New Roman" pitchFamily="18" charset="0"/>
                <a:ea typeface="华文中宋" pitchFamily="2" charset="-122"/>
              </a:rPr>
              <a:t>膜</a:t>
            </a:r>
          </a:p>
        </p:txBody>
      </p:sp>
      <p:sp>
        <p:nvSpPr>
          <p:cNvPr id="100" name="矩形 12">
            <a:extLst/>
          </p:cNvPr>
          <p:cNvSpPr>
            <a:spLocks noChangeArrowheads="1"/>
          </p:cNvSpPr>
          <p:nvPr/>
        </p:nvSpPr>
        <p:spPr bwMode="auto">
          <a:xfrm>
            <a:off x="4508500" y="3671888"/>
            <a:ext cx="715963" cy="266700"/>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陶瓷</a:t>
            </a:r>
            <a:r>
              <a:rPr lang="en-US" altLang="zh-CN" sz="750" b="1" dirty="0">
                <a:solidFill>
                  <a:srgbClr val="0070C0"/>
                </a:solidFill>
                <a:latin typeface="Times New Roman" pitchFamily="18" charset="0"/>
                <a:ea typeface="华文中宋" pitchFamily="2" charset="-122"/>
              </a:rPr>
              <a:t>GEM</a:t>
            </a:r>
            <a:r>
              <a:rPr lang="zh-CN" altLang="en-US" sz="750" b="1" dirty="0">
                <a:solidFill>
                  <a:srgbClr val="0070C0"/>
                </a:solidFill>
                <a:latin typeface="Times New Roman" pitchFamily="18" charset="0"/>
                <a:ea typeface="华文中宋" pitchFamily="2" charset="-122"/>
              </a:rPr>
              <a:t>膜</a:t>
            </a:r>
          </a:p>
        </p:txBody>
      </p:sp>
      <p:sp>
        <p:nvSpPr>
          <p:cNvPr id="101" name="矩形 12">
            <a:extLst/>
          </p:cNvPr>
          <p:cNvSpPr>
            <a:spLocks noChangeArrowheads="1"/>
          </p:cNvSpPr>
          <p:nvPr/>
        </p:nvSpPr>
        <p:spPr bwMode="auto">
          <a:xfrm>
            <a:off x="5532438" y="3662363"/>
            <a:ext cx="895350" cy="265112"/>
          </a:xfrm>
          <a:prstGeom prst="rect">
            <a:avLst/>
          </a:prstGeom>
          <a:noFill/>
          <a:ln w="9525">
            <a:noFill/>
            <a:miter lim="800000"/>
            <a:headEnd/>
            <a:tailEnd/>
          </a:ln>
        </p:spPr>
        <p:txBody>
          <a:bodyPr>
            <a:spAutoFit/>
          </a:bodyPr>
          <a:lstStyle/>
          <a:p>
            <a:pPr algn="ctr" eaLnBrk="1" hangingPunct="1">
              <a:lnSpc>
                <a:spcPct val="150000"/>
              </a:lnSpc>
              <a:defRPr/>
            </a:pPr>
            <a:r>
              <a:rPr lang="en-US" altLang="zh-CN" sz="750" b="1" baseline="30000" dirty="0">
                <a:solidFill>
                  <a:srgbClr val="0070C0"/>
                </a:solidFill>
                <a:latin typeface="Times New Roman" pitchFamily="18" charset="0"/>
                <a:ea typeface="华文中宋" pitchFamily="2" charset="-122"/>
              </a:rPr>
              <a:t>10</a:t>
            </a:r>
            <a:r>
              <a:rPr lang="en-US" altLang="zh-CN" sz="750" b="1" dirty="0">
                <a:solidFill>
                  <a:srgbClr val="0070C0"/>
                </a:solidFill>
                <a:latin typeface="Times New Roman" pitchFamily="18" charset="0"/>
                <a:ea typeface="华文中宋" pitchFamily="2" charset="-122"/>
              </a:rPr>
              <a:t>B</a:t>
            </a:r>
            <a:r>
              <a:rPr lang="en-US" altLang="zh-CN" sz="750" b="1" baseline="-25000" dirty="0">
                <a:solidFill>
                  <a:srgbClr val="0070C0"/>
                </a:solidFill>
                <a:latin typeface="Times New Roman" pitchFamily="18" charset="0"/>
                <a:ea typeface="华文中宋" pitchFamily="2" charset="-122"/>
              </a:rPr>
              <a:t>4</a:t>
            </a:r>
            <a:r>
              <a:rPr lang="en-US" altLang="zh-CN" sz="750" b="1" dirty="0">
                <a:solidFill>
                  <a:srgbClr val="0070C0"/>
                </a:solidFill>
                <a:latin typeface="Times New Roman" pitchFamily="18" charset="0"/>
                <a:ea typeface="华文中宋" pitchFamily="2" charset="-122"/>
              </a:rPr>
              <a:t>C</a:t>
            </a:r>
            <a:r>
              <a:rPr lang="zh-CN" altLang="en-US" sz="750" b="1" dirty="0">
                <a:solidFill>
                  <a:srgbClr val="0070C0"/>
                </a:solidFill>
                <a:latin typeface="Times New Roman" pitchFamily="18" charset="0"/>
                <a:ea typeface="华文中宋" pitchFamily="2" charset="-122"/>
              </a:rPr>
              <a:t>漂移电极</a:t>
            </a:r>
          </a:p>
        </p:txBody>
      </p:sp>
      <p:sp>
        <p:nvSpPr>
          <p:cNvPr id="102" name="矩形 12">
            <a:extLst/>
          </p:cNvPr>
          <p:cNvSpPr>
            <a:spLocks noChangeArrowheads="1"/>
          </p:cNvSpPr>
          <p:nvPr/>
        </p:nvSpPr>
        <p:spPr bwMode="auto">
          <a:xfrm>
            <a:off x="6964363" y="4051300"/>
            <a:ext cx="715962" cy="265113"/>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波长</a:t>
            </a:r>
            <a:r>
              <a:rPr lang="en-US" altLang="zh-CN" sz="750" b="1" dirty="0">
                <a:solidFill>
                  <a:srgbClr val="0070C0"/>
                </a:solidFill>
                <a:latin typeface="Times New Roman" pitchFamily="18" charset="0"/>
                <a:ea typeface="华文中宋" pitchFamily="2" charset="-122"/>
              </a:rPr>
              <a:t>@TOF</a:t>
            </a:r>
            <a:endParaRPr lang="zh-CN" altLang="en-US" sz="750" b="1" dirty="0">
              <a:solidFill>
                <a:srgbClr val="0070C0"/>
              </a:solidFill>
              <a:latin typeface="Times New Roman" pitchFamily="18" charset="0"/>
              <a:ea typeface="华文中宋" pitchFamily="2" charset="-122"/>
            </a:endParaRPr>
          </a:p>
        </p:txBody>
      </p:sp>
      <p:sp>
        <p:nvSpPr>
          <p:cNvPr id="103" name="矩形 12">
            <a:extLst/>
          </p:cNvPr>
          <p:cNvSpPr>
            <a:spLocks noChangeArrowheads="1"/>
          </p:cNvSpPr>
          <p:nvPr/>
        </p:nvSpPr>
        <p:spPr bwMode="auto">
          <a:xfrm>
            <a:off x="8120063" y="4073525"/>
            <a:ext cx="715962" cy="265113"/>
          </a:xfrm>
          <a:prstGeom prst="rect">
            <a:avLst/>
          </a:prstGeom>
          <a:noFill/>
          <a:ln w="9525">
            <a:noFill/>
            <a:miter lim="800000"/>
            <a:headEnd/>
            <a:tailEnd/>
          </a:ln>
        </p:spPr>
        <p:txBody>
          <a:bodyPr>
            <a:spAutoFit/>
          </a:bodyPr>
          <a:lstStyle/>
          <a:p>
            <a:pPr algn="ctr" eaLnBrk="1" hangingPunct="1">
              <a:lnSpc>
                <a:spcPct val="150000"/>
              </a:lnSpc>
              <a:defRPr/>
            </a:pPr>
            <a:r>
              <a:rPr lang="zh-CN" altLang="en-US" sz="750" b="1" dirty="0">
                <a:solidFill>
                  <a:srgbClr val="0070C0"/>
                </a:solidFill>
                <a:latin typeface="Times New Roman" pitchFamily="18" charset="0"/>
                <a:ea typeface="华文中宋" pitchFamily="2" charset="-122"/>
              </a:rPr>
              <a:t>二维成像</a:t>
            </a:r>
          </a:p>
        </p:txBody>
      </p:sp>
    </p:spTree>
    <p:extLst>
      <p:ext uri="{BB962C8B-B14F-4D97-AF65-F5344CB8AC3E}">
        <p14:creationId xmlns:p14="http://schemas.microsoft.com/office/powerpoint/2010/main" val="2461142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10243" name="Rectangle 11"/>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7" name="矩形 6">
            <a:extLst>
              <a:ext uri="{FF2B5EF4-FFF2-40B4-BE49-F238E27FC236}">
                <a16:creationId xmlns:a16="http://schemas.microsoft.com/office/drawing/2014/main" xmlns="" id="{1DE603F9-D90F-410E-A479-63680D25BCAB}"/>
              </a:ext>
            </a:extLst>
          </p:cNvPr>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a:extLst>
              <a:ext uri="{FF2B5EF4-FFF2-40B4-BE49-F238E27FC236}">
                <a16:creationId xmlns:a16="http://schemas.microsoft.com/office/drawing/2014/main" xmlns="" id="{03F6F6C2-B21B-4F68-99C3-DAF835CB382B}"/>
              </a:ext>
            </a:extLst>
          </p:cNvPr>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9" name="Picture 5" descr="I:\工作\照片\效果图 logo等\CSNSlogo.png">
            <a:extLst>
              <a:ext uri="{FF2B5EF4-FFF2-40B4-BE49-F238E27FC236}">
                <a16:creationId xmlns:a16="http://schemas.microsoft.com/office/drawing/2014/main" xmlns="" id="{1D753335-9737-42D2-B901-2F89D85A4EF2}"/>
              </a:ext>
            </a:extLst>
          </p:cNvPr>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0247" name="灯片编号占位符 3"/>
          <p:cNvSpPr txBox="1">
            <a:spLocks noGrp="1"/>
          </p:cNvSpPr>
          <p:nvPr/>
        </p:nvSpPr>
        <p:spPr bwMode="auto">
          <a:xfrm>
            <a:off x="8207375" y="6516688"/>
            <a:ext cx="4365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r" eaLnBrk="1" hangingPunct="1">
              <a:spcBef>
                <a:spcPct val="0"/>
              </a:spcBef>
              <a:buFontTx/>
              <a:buNone/>
            </a:pPr>
            <a:fld id="{055F2ABE-9CA8-41BE-AD17-23EB4B72E037}" type="slidenum">
              <a:rPr lang="en-US" altLang="zh-CN" sz="900">
                <a:solidFill>
                  <a:srgbClr val="4D5E68"/>
                </a:solidFill>
                <a:latin typeface="Impact" pitchFamily="34" charset="0"/>
              </a:rPr>
              <a:pPr algn="r" eaLnBrk="1" hangingPunct="1">
                <a:spcBef>
                  <a:spcPct val="0"/>
                </a:spcBef>
                <a:buFontTx/>
                <a:buNone/>
              </a:pPr>
              <a:t>29</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15" name="Rectangle 8">
            <a:extLst>
              <a:ext uri="{FF2B5EF4-FFF2-40B4-BE49-F238E27FC236}">
                <a16:creationId xmlns:a16="http://schemas.microsoft.com/office/drawing/2014/main" xmlns="" id="{CB5DBA31-7EA5-40BC-909F-2DA72E7E7813}"/>
              </a:ext>
            </a:extLst>
          </p:cNvPr>
          <p:cNvSpPr txBox="1">
            <a:spLocks noChangeArrowheads="1"/>
          </p:cNvSpPr>
          <p:nvPr/>
        </p:nvSpPr>
        <p:spPr bwMode="auto">
          <a:xfrm>
            <a:off x="71438" y="142875"/>
            <a:ext cx="5292725"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多物理</a:t>
            </a:r>
            <a:r>
              <a:rPr kumimoji="1" lang="zh-CN" altLang="en-US" sz="3200" b="1" dirty="0" smtClean="0">
                <a:solidFill>
                  <a:srgbClr val="0070C0"/>
                </a:solidFill>
                <a:effectLst>
                  <a:outerShdw blurRad="38100" dist="38100" dir="2700000" algn="tl">
                    <a:srgbClr val="C0C0C0"/>
                  </a:outerShdw>
                </a:effectLst>
                <a:latin typeface="微软雅黑" pitchFamily="34" charset="-122"/>
                <a:ea typeface="微软雅黑" pitchFamily="34" charset="-122"/>
              </a:rPr>
              <a:t>谱仪（建设中）</a:t>
            </a:r>
            <a:endPar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endParaRPr>
          </a:p>
        </p:txBody>
      </p:sp>
      <p:pic>
        <p:nvPicPr>
          <p:cNvPr id="1024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390" y="1988839"/>
            <a:ext cx="8748586" cy="169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图片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389" y="3705225"/>
            <a:ext cx="410458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矩形 1"/>
          <p:cNvSpPr>
            <a:spLocks noChangeArrowheads="1"/>
          </p:cNvSpPr>
          <p:nvPr/>
        </p:nvSpPr>
        <p:spPr bwMode="auto">
          <a:xfrm>
            <a:off x="4355976" y="3943350"/>
            <a:ext cx="4572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zh-CN" altLang="zh-CN" sz="1600" dirty="0">
                <a:latin typeface="Times New Roman" pitchFamily="18" charset="0"/>
                <a:cs typeface="Times New Roman" pitchFamily="18" charset="0"/>
              </a:rPr>
              <a:t>①</a:t>
            </a:r>
            <a:r>
              <a:rPr lang="en-US" altLang="zh-CN" sz="1600" dirty="0">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束线位置：中国散裂中子源谱仪大厅</a:t>
            </a:r>
            <a:r>
              <a:rPr lang="en-US" altLang="zh-CN" sz="1600" b="1" dirty="0">
                <a:solidFill>
                  <a:srgbClr val="0070C0"/>
                </a:solidFill>
                <a:latin typeface="Times New Roman" pitchFamily="18" charset="0"/>
                <a:cs typeface="Times New Roman" pitchFamily="18" charset="0"/>
              </a:rPr>
              <a:t>16</a:t>
            </a:r>
            <a:r>
              <a:rPr lang="zh-CN" altLang="zh-CN" sz="1600" b="1" dirty="0">
                <a:solidFill>
                  <a:srgbClr val="0070C0"/>
                </a:solidFill>
                <a:latin typeface="Times New Roman" pitchFamily="18" charset="0"/>
                <a:cs typeface="Times New Roman" pitchFamily="18" charset="0"/>
              </a:rPr>
              <a:t>号线；</a:t>
            </a:r>
            <a:r>
              <a:rPr lang="en-US" altLang="zh-CN" sz="1600" b="1" dirty="0">
                <a:solidFill>
                  <a:srgbClr val="0070C0"/>
                </a:solidFill>
                <a:latin typeface="Times New Roman" pitchFamily="18" charset="0"/>
                <a:cs typeface="Times New Roman" pitchFamily="18" charset="0"/>
              </a:rPr>
              <a:t>  </a:t>
            </a:r>
          </a:p>
          <a:p>
            <a:r>
              <a:rPr lang="zh-CN" altLang="zh-CN" sz="1600" b="1" dirty="0">
                <a:solidFill>
                  <a:srgbClr val="0070C0"/>
                </a:solidFill>
                <a:latin typeface="Times New Roman" pitchFamily="18" charset="0"/>
                <a:cs typeface="Times New Roman" pitchFamily="18" charset="0"/>
              </a:rPr>
              <a:t>②</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慢化器类型：退耦合水慢化器 ；</a:t>
            </a:r>
            <a:endParaRPr lang="en-US" altLang="zh-CN" sz="1600" b="1" dirty="0">
              <a:solidFill>
                <a:srgbClr val="0070C0"/>
              </a:solidFill>
              <a:latin typeface="Times New Roman" pitchFamily="18" charset="0"/>
              <a:cs typeface="Times New Roman" pitchFamily="18" charset="0"/>
            </a:endParaRPr>
          </a:p>
          <a:p>
            <a:r>
              <a:rPr lang="zh-CN" altLang="zh-CN" sz="1600" b="1" dirty="0">
                <a:solidFill>
                  <a:srgbClr val="0070C0"/>
                </a:solidFill>
                <a:latin typeface="Times New Roman" pitchFamily="18" charset="0"/>
                <a:cs typeface="Times New Roman" pitchFamily="18" charset="0"/>
              </a:rPr>
              <a:t>③</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第一飞行距离：</a:t>
            </a:r>
            <a:r>
              <a:rPr lang="en-US" altLang="zh-CN" sz="1600" b="1" dirty="0">
                <a:solidFill>
                  <a:srgbClr val="0070C0"/>
                </a:solidFill>
                <a:latin typeface="Times New Roman" pitchFamily="18" charset="0"/>
                <a:cs typeface="Times New Roman" pitchFamily="18" charset="0"/>
              </a:rPr>
              <a:t>L1=30</a:t>
            </a:r>
            <a:r>
              <a:rPr lang="zh-CN" altLang="zh-CN" sz="1600" b="1" dirty="0">
                <a:solidFill>
                  <a:srgbClr val="0070C0"/>
                </a:solidFill>
                <a:latin typeface="Times New Roman" pitchFamily="18" charset="0"/>
                <a:cs typeface="Times New Roman" pitchFamily="18" charset="0"/>
              </a:rPr>
              <a:t>米 ；</a:t>
            </a:r>
            <a:endParaRPr lang="en-US" altLang="zh-CN" sz="1600" b="1" dirty="0">
              <a:solidFill>
                <a:srgbClr val="0070C0"/>
              </a:solidFill>
              <a:latin typeface="Times New Roman" pitchFamily="18" charset="0"/>
              <a:cs typeface="Times New Roman" pitchFamily="18" charset="0"/>
            </a:endParaRPr>
          </a:p>
          <a:p>
            <a:r>
              <a:rPr lang="zh-CN" altLang="zh-CN" sz="1600" b="1" dirty="0">
                <a:solidFill>
                  <a:srgbClr val="0070C0"/>
                </a:solidFill>
                <a:latin typeface="Times New Roman" pitchFamily="18" charset="0"/>
                <a:cs typeface="Times New Roman" pitchFamily="18" charset="0"/>
              </a:rPr>
              <a:t>④</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第二飞行距离 </a:t>
            </a:r>
            <a:r>
              <a:rPr lang="en-US" altLang="zh-CN" sz="1600" b="1" dirty="0">
                <a:solidFill>
                  <a:srgbClr val="0070C0"/>
                </a:solidFill>
                <a:latin typeface="Times New Roman" pitchFamily="18" charset="0"/>
                <a:cs typeface="Times New Roman" pitchFamily="18" charset="0"/>
              </a:rPr>
              <a:t>: L2 = 1~3</a:t>
            </a:r>
            <a:r>
              <a:rPr lang="zh-CN" altLang="zh-CN" sz="1600" b="1" dirty="0">
                <a:solidFill>
                  <a:srgbClr val="0070C0"/>
                </a:solidFill>
                <a:latin typeface="Times New Roman" pitchFamily="18" charset="0"/>
                <a:cs typeface="Times New Roman" pitchFamily="18" charset="0"/>
              </a:rPr>
              <a:t>米； </a:t>
            </a:r>
            <a:endParaRPr lang="en-US" altLang="zh-CN" sz="1600" b="1" dirty="0">
              <a:solidFill>
                <a:srgbClr val="0070C0"/>
              </a:solidFill>
              <a:latin typeface="Times New Roman" pitchFamily="18" charset="0"/>
              <a:cs typeface="Times New Roman" pitchFamily="18" charset="0"/>
            </a:endParaRPr>
          </a:p>
          <a:p>
            <a:r>
              <a:rPr lang="zh-CN" altLang="zh-CN" sz="1600" b="1" dirty="0">
                <a:solidFill>
                  <a:srgbClr val="0070C0"/>
                </a:solidFill>
                <a:latin typeface="Times New Roman" pitchFamily="18" charset="0"/>
                <a:cs typeface="Times New Roman" pitchFamily="18" charset="0"/>
              </a:rPr>
              <a:t>⑤</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波长范围：</a:t>
            </a:r>
            <a:r>
              <a:rPr lang="en-US" altLang="zh-CN" sz="1600" b="1" dirty="0">
                <a:solidFill>
                  <a:srgbClr val="0070C0"/>
                </a:solidFill>
                <a:latin typeface="Times New Roman" pitchFamily="18" charset="0"/>
                <a:cs typeface="Times New Roman" pitchFamily="18" charset="0"/>
              </a:rPr>
              <a:t>0.1~3 </a:t>
            </a:r>
            <a:r>
              <a:rPr lang="zh-CN" altLang="zh-CN" sz="1600" b="1" dirty="0">
                <a:solidFill>
                  <a:srgbClr val="0070C0"/>
                </a:solidFill>
                <a:latin typeface="Times New Roman" pitchFamily="18" charset="0"/>
                <a:cs typeface="Times New Roman" pitchFamily="18" charset="0"/>
              </a:rPr>
              <a:t>埃 ；</a:t>
            </a:r>
            <a:endParaRPr lang="en-US" altLang="zh-CN" sz="1600" b="1" dirty="0">
              <a:solidFill>
                <a:srgbClr val="0070C0"/>
              </a:solidFill>
              <a:latin typeface="Times New Roman" pitchFamily="18" charset="0"/>
              <a:cs typeface="Times New Roman" pitchFamily="18" charset="0"/>
            </a:endParaRPr>
          </a:p>
          <a:p>
            <a:r>
              <a:rPr lang="zh-CN" altLang="zh-CN" sz="1600" b="1" dirty="0">
                <a:solidFill>
                  <a:srgbClr val="0070C0"/>
                </a:solidFill>
                <a:latin typeface="Times New Roman" pitchFamily="18" charset="0"/>
                <a:cs typeface="Times New Roman" pitchFamily="18" charset="0"/>
              </a:rPr>
              <a:t>⑥</a:t>
            </a:r>
            <a:r>
              <a:rPr lang="en-US" altLang="zh-CN" sz="1600" b="1" dirty="0">
                <a:solidFill>
                  <a:srgbClr val="0070C0"/>
                </a:solidFill>
                <a:latin typeface="Times New Roman" pitchFamily="18" charset="0"/>
                <a:cs typeface="Times New Roman" pitchFamily="18" charset="0"/>
              </a:rPr>
              <a:t> Q</a:t>
            </a:r>
            <a:r>
              <a:rPr lang="zh-CN" altLang="zh-CN" sz="1600" b="1" dirty="0">
                <a:solidFill>
                  <a:srgbClr val="0070C0"/>
                </a:solidFill>
                <a:latin typeface="Times New Roman" pitchFamily="18" charset="0"/>
                <a:cs typeface="Times New Roman" pitchFamily="18" charset="0"/>
              </a:rPr>
              <a:t>范围：</a:t>
            </a:r>
            <a:r>
              <a:rPr lang="en-US" altLang="zh-CN" sz="1600" b="1" dirty="0">
                <a:solidFill>
                  <a:srgbClr val="0070C0"/>
                </a:solidFill>
                <a:latin typeface="Times New Roman" pitchFamily="18" charset="0"/>
                <a:cs typeface="Times New Roman" pitchFamily="18" charset="0"/>
              </a:rPr>
              <a:t>0.1~50 </a:t>
            </a:r>
            <a:r>
              <a:rPr lang="zh-CN" altLang="zh-CN" sz="1600" b="1" dirty="0">
                <a:solidFill>
                  <a:srgbClr val="0070C0"/>
                </a:solidFill>
                <a:latin typeface="Times New Roman" pitchFamily="18" charset="0"/>
                <a:cs typeface="Times New Roman" pitchFamily="18" charset="0"/>
              </a:rPr>
              <a:t>埃</a:t>
            </a:r>
            <a:r>
              <a:rPr lang="en-US" altLang="zh-CN" sz="1600" b="1" baseline="30000" dirty="0">
                <a:solidFill>
                  <a:srgbClr val="0070C0"/>
                </a:solidFill>
                <a:latin typeface="Times New Roman" pitchFamily="18" charset="0"/>
                <a:cs typeface="Times New Roman" pitchFamily="18" charset="0"/>
              </a:rPr>
              <a:t>-1</a:t>
            </a:r>
            <a:r>
              <a:rPr lang="zh-CN" altLang="zh-CN" sz="1600" b="1" dirty="0">
                <a:solidFill>
                  <a:srgbClr val="0070C0"/>
                </a:solidFill>
                <a:latin typeface="Times New Roman" pitchFamily="18" charset="0"/>
                <a:cs typeface="Times New Roman" pitchFamily="18" charset="0"/>
              </a:rPr>
              <a:t>；</a:t>
            </a:r>
            <a:endParaRPr lang="en-US" altLang="zh-CN" sz="1600" b="1" dirty="0">
              <a:solidFill>
                <a:srgbClr val="0070C0"/>
              </a:solidFill>
              <a:latin typeface="Times New Roman" pitchFamily="18" charset="0"/>
              <a:cs typeface="Times New Roman" pitchFamily="18" charset="0"/>
            </a:endParaRPr>
          </a:p>
          <a:p>
            <a:r>
              <a:rPr lang="zh-CN" altLang="zh-CN" sz="1600" b="1" dirty="0">
                <a:solidFill>
                  <a:srgbClr val="0070C0"/>
                </a:solidFill>
                <a:latin typeface="Times New Roman" pitchFamily="18" charset="0"/>
                <a:cs typeface="Times New Roman" pitchFamily="18" charset="0"/>
              </a:rPr>
              <a:t>⑦</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C00000"/>
                </a:solidFill>
                <a:latin typeface="Times New Roman" pitchFamily="18" charset="0"/>
                <a:cs typeface="Times New Roman" pitchFamily="18" charset="0"/>
              </a:rPr>
              <a:t>探测器：高探测效率</a:t>
            </a:r>
            <a:r>
              <a:rPr lang="en-US" altLang="zh-CN" sz="1600" b="1" dirty="0">
                <a:solidFill>
                  <a:srgbClr val="C00000"/>
                </a:solidFill>
                <a:latin typeface="Times New Roman" pitchFamily="18" charset="0"/>
                <a:cs typeface="Times New Roman" pitchFamily="18" charset="0"/>
              </a:rPr>
              <a:t>He3</a:t>
            </a:r>
            <a:r>
              <a:rPr lang="zh-CN" altLang="zh-CN" sz="1600" b="1" dirty="0">
                <a:solidFill>
                  <a:srgbClr val="C00000"/>
                </a:solidFill>
                <a:latin typeface="Times New Roman" pitchFamily="18" charset="0"/>
                <a:cs typeface="Times New Roman" pitchFamily="18" charset="0"/>
              </a:rPr>
              <a:t>探测器；</a:t>
            </a:r>
            <a:endParaRPr lang="en-US" altLang="zh-CN" sz="1600" b="1" dirty="0">
              <a:solidFill>
                <a:srgbClr val="C00000"/>
              </a:solidFill>
              <a:latin typeface="Times New Roman" pitchFamily="18" charset="0"/>
              <a:cs typeface="Times New Roman" pitchFamily="18" charset="0"/>
            </a:endParaRPr>
          </a:p>
          <a:p>
            <a:r>
              <a:rPr lang="zh-CN" altLang="zh-CN" sz="1600" b="1" baseline="30000"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⑧</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最佳</a:t>
            </a:r>
            <a:r>
              <a:rPr lang="en-US" altLang="zh-CN" sz="1600" b="1" dirty="0">
                <a:solidFill>
                  <a:srgbClr val="0070C0"/>
                </a:solidFill>
                <a:latin typeface="Times New Roman" pitchFamily="18" charset="0"/>
                <a:cs typeface="Times New Roman" pitchFamily="18" charset="0"/>
              </a:rPr>
              <a:t>Q</a:t>
            </a:r>
            <a:r>
              <a:rPr lang="zh-CN" altLang="zh-CN" sz="1600" b="1" dirty="0">
                <a:solidFill>
                  <a:srgbClr val="0070C0"/>
                </a:solidFill>
                <a:latin typeface="Times New Roman" pitchFamily="18" charset="0"/>
                <a:cs typeface="Times New Roman" pitchFamily="18" charset="0"/>
              </a:rPr>
              <a:t>分辨率：</a:t>
            </a:r>
            <a:r>
              <a:rPr lang="en-US" altLang="zh-CN" sz="1600" b="1" dirty="0">
                <a:solidFill>
                  <a:srgbClr val="0070C0"/>
                </a:solidFill>
                <a:latin typeface="Times New Roman" pitchFamily="18" charset="0"/>
                <a:cs typeface="Times New Roman" pitchFamily="18" charset="0"/>
              </a:rPr>
              <a:t>0.3%</a:t>
            </a:r>
            <a:r>
              <a:rPr lang="zh-CN" altLang="zh-CN" sz="1600" b="1" dirty="0">
                <a:solidFill>
                  <a:srgbClr val="0070C0"/>
                </a:solidFill>
                <a:latin typeface="Times New Roman" pitchFamily="18" charset="0"/>
                <a:cs typeface="Times New Roman" pitchFamily="18" charset="0"/>
              </a:rPr>
              <a:t>；</a:t>
            </a:r>
            <a:endParaRPr lang="en-US" altLang="zh-CN" sz="1600" b="1" dirty="0">
              <a:solidFill>
                <a:srgbClr val="0070C0"/>
              </a:solidFill>
              <a:latin typeface="Times New Roman" pitchFamily="18" charset="0"/>
              <a:cs typeface="Times New Roman" pitchFamily="18" charset="0"/>
            </a:endParaRPr>
          </a:p>
          <a:p>
            <a:r>
              <a:rPr lang="zh-CN" altLang="zh-CN" sz="1600" b="1" dirty="0">
                <a:solidFill>
                  <a:srgbClr val="0070C0"/>
                </a:solidFill>
                <a:latin typeface="Times New Roman" pitchFamily="18" charset="0"/>
                <a:cs typeface="Times New Roman" pitchFamily="18" charset="0"/>
              </a:rPr>
              <a:t>⑨</a:t>
            </a:r>
            <a:r>
              <a:rPr lang="en-US" altLang="zh-CN" sz="1600" b="1" dirty="0">
                <a:solidFill>
                  <a:srgbClr val="0070C0"/>
                </a:solidFill>
                <a:latin typeface="Times New Roman" pitchFamily="18" charset="0"/>
                <a:cs typeface="Times New Roman" pitchFamily="18" charset="0"/>
              </a:rPr>
              <a:t> </a:t>
            </a:r>
            <a:r>
              <a:rPr lang="zh-CN" altLang="zh-CN" sz="1600" b="1" dirty="0">
                <a:solidFill>
                  <a:srgbClr val="0070C0"/>
                </a:solidFill>
                <a:latin typeface="Times New Roman" pitchFamily="18" charset="0"/>
                <a:cs typeface="Times New Roman" pitchFamily="18" charset="0"/>
              </a:rPr>
              <a:t>样品处中子通量：</a:t>
            </a:r>
            <a:r>
              <a:rPr lang="en-US" altLang="zh-CN" sz="1600" b="1" dirty="0">
                <a:solidFill>
                  <a:srgbClr val="0070C0"/>
                </a:solidFill>
                <a:latin typeface="Times New Roman" pitchFamily="18" charset="0"/>
                <a:cs typeface="Times New Roman" pitchFamily="18" charset="0"/>
              </a:rPr>
              <a:t>~10</a:t>
            </a:r>
            <a:r>
              <a:rPr lang="en-US" altLang="zh-CN" sz="1600" b="1" baseline="30000" dirty="0">
                <a:solidFill>
                  <a:srgbClr val="0070C0"/>
                </a:solidFill>
                <a:latin typeface="Times New Roman" pitchFamily="18" charset="0"/>
                <a:cs typeface="Times New Roman" pitchFamily="18" charset="0"/>
              </a:rPr>
              <a:t>7</a:t>
            </a:r>
            <a:r>
              <a:rPr lang="en-US" altLang="zh-CN" sz="1600" b="1" dirty="0">
                <a:solidFill>
                  <a:srgbClr val="0070C0"/>
                </a:solidFill>
                <a:latin typeface="Times New Roman" pitchFamily="18" charset="0"/>
                <a:cs typeface="Times New Roman" pitchFamily="18" charset="0"/>
              </a:rPr>
              <a:t> n/s/cm</a:t>
            </a:r>
            <a:r>
              <a:rPr lang="en-US" altLang="zh-CN" sz="1600" b="1" baseline="30000" dirty="0">
                <a:solidFill>
                  <a:srgbClr val="0070C0"/>
                </a:solidFill>
                <a:latin typeface="Times New Roman" pitchFamily="18" charset="0"/>
                <a:cs typeface="Times New Roman" pitchFamily="18" charset="0"/>
              </a:rPr>
              <a:t>2</a:t>
            </a:r>
            <a:endParaRPr lang="zh-CN" altLang="en-US" sz="1600" b="1" dirty="0">
              <a:solidFill>
                <a:srgbClr val="0070C0"/>
              </a:solidFill>
            </a:endParaRPr>
          </a:p>
        </p:txBody>
      </p:sp>
      <p:sp>
        <p:nvSpPr>
          <p:cNvPr id="2" name="矩形 1"/>
          <p:cNvSpPr/>
          <p:nvPr/>
        </p:nvSpPr>
        <p:spPr>
          <a:xfrm>
            <a:off x="71438" y="783714"/>
            <a:ext cx="9037066" cy="923330"/>
          </a:xfrm>
          <a:prstGeom prst="rect">
            <a:avLst/>
          </a:prstGeom>
        </p:spPr>
        <p:txBody>
          <a:bodyPr wrap="square">
            <a:spAutoFit/>
          </a:bodyPr>
          <a:lstStyle/>
          <a:p>
            <a:pPr indent="457200"/>
            <a:r>
              <a:rPr lang="zh-CN" altLang="en-US" b="1" dirty="0" smtClean="0">
                <a:solidFill>
                  <a:srgbClr val="0716D3"/>
                </a:solidFill>
              </a:rPr>
              <a:t>多物理谱仪</a:t>
            </a:r>
            <a:r>
              <a:rPr lang="zh-CN" altLang="en-US" b="1" dirty="0">
                <a:solidFill>
                  <a:srgbClr val="0716D3"/>
                </a:solidFill>
              </a:rPr>
              <a:t>能够对复杂散射系统的细节以及约束模型进行深入的研究。应用范围包括了：化学工程，原油以及煤气回收，环境科学，可再生能源，分离技术，食品安全，生物以及药理学等方面。</a:t>
            </a:r>
          </a:p>
        </p:txBody>
      </p:sp>
    </p:spTree>
    <p:extLst>
      <p:ext uri="{BB962C8B-B14F-4D97-AF65-F5344CB8AC3E}">
        <p14:creationId xmlns:p14="http://schemas.microsoft.com/office/powerpoint/2010/main" val="137835209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微信图片_2019090515023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1394" y="2968292"/>
            <a:ext cx="5832648" cy="3249361"/>
          </a:xfrm>
          <a:prstGeom prst="rect">
            <a:avLst/>
          </a:prstGeom>
        </p:spPr>
      </p:pic>
      <p:graphicFrame>
        <p:nvGraphicFramePr>
          <p:cNvPr id="13" name="Group 7"/>
          <p:cNvGraphicFramePr>
            <a:graphicFrameLocks noGrp="1"/>
          </p:cNvGraphicFramePr>
          <p:nvPr/>
        </p:nvGraphicFramePr>
        <p:xfrm>
          <a:off x="6215074" y="2582865"/>
          <a:ext cx="2605398" cy="4052263"/>
        </p:xfrm>
        <a:graphic>
          <a:graphicData uri="http://schemas.openxmlformats.org/drawingml/2006/table">
            <a:tbl>
              <a:tblPr/>
              <a:tblGrid>
                <a:gridCol w="1980432"/>
                <a:gridCol w="624966"/>
              </a:tblGrid>
              <a:tr h="423527">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20000"/>
                        </a:lnSpc>
                        <a:spcBef>
                          <a:spcPct val="30000"/>
                        </a:spcBef>
                        <a:spcAft>
                          <a:spcPct val="20000"/>
                        </a:spcAft>
                        <a:buClr>
                          <a:schemeClr val="tx1"/>
                        </a:buClr>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主要技术指标</a:t>
                      </a:r>
                      <a:endParaRPr kumimoji="0" lang="zh-CN"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一期</a:t>
                      </a:r>
                      <a:endParaRPr kumimoji="0" lang="en-US" altLang="zh-CN" sz="1600" b="1" i="0" u="none" strike="noStrike" cap="none" normalizeH="0" baseline="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905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质子束功率</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(kW)</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100</a:t>
                      </a:r>
                      <a:endParaRPr kumimoji="0" lang="en-US" altLang="zh-CN" sz="1600" b="1" i="0" u="none" strike="noStrike" cap="none" normalizeH="0" baseline="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905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脉冲重复频率 </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(Hz)</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25</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5870">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靶站数</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905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束流平均流强</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rPr>
                        <a:t></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sym typeface="Symbol" panose="05050102010706020507" pitchFamily="18" charset="2"/>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62.5</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905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束流能量</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r>
                        <a:rPr kumimoji="0" lang="en-US" altLang="zh-CN" sz="1600" b="1" i="0" u="none" strike="noStrike" cap="none" normalizeH="0" baseline="0" dirty="0" err="1">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GeV</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1.6</a:t>
                      </a:r>
                      <a:endParaRPr kumimoji="0" lang="en-US" altLang="zh-CN" sz="1600" b="1" i="0" u="none" strike="noStrike" cap="none" normalizeH="0" baseline="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9055">
                <a:tc>
                  <a:txBody>
                    <a:bodyPr/>
                    <a:lstStyle>
                      <a:lvl1pPr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RCS</a:t>
                      </a: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注入能量</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r>
                        <a:rPr kumimoji="0" lang="en-US" altLang="zh-CN" sz="1600" b="1" i="0" u="none" strike="noStrike" cap="none" normalizeH="0" baseline="0" dirty="0" err="1">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MeV</a:t>
                      </a: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lnSpc>
                          <a:spcPct val="120000"/>
                        </a:lnSpc>
                        <a:spcBef>
                          <a:spcPct val="30000"/>
                        </a:spcBef>
                        <a:spcAft>
                          <a:spcPct val="20000"/>
                        </a:spcAft>
                        <a:buClr>
                          <a:schemeClr val="tx1"/>
                        </a:buClr>
                        <a:defRPr sz="1900" b="1">
                          <a:solidFill>
                            <a:srgbClr val="1679BA"/>
                          </a:solidFill>
                          <a:latin typeface="Arial" panose="020B0604020202020204" pitchFamily="34" charset="0"/>
                          <a:ea typeface="宋体" panose="02010600030101010101" pitchFamily="2" charset="-122"/>
                        </a:defRPr>
                      </a:lvl1pPr>
                      <a:lvl2pPr marL="742950" indent="-285750" eaLnBrk="0" hangingPunct="0">
                        <a:lnSpc>
                          <a:spcPct val="120000"/>
                        </a:lnSpc>
                        <a:spcBef>
                          <a:spcPct val="20000"/>
                        </a:spcBef>
                        <a:spcAft>
                          <a:spcPct val="20000"/>
                        </a:spcAft>
                        <a:buClr>
                          <a:schemeClr val="tx1"/>
                        </a:buClr>
                        <a:defRPr sz="1700" b="1">
                          <a:solidFill>
                            <a:srgbClr val="4D5E68"/>
                          </a:solidFill>
                          <a:latin typeface="Arial" panose="020B0604020202020204" pitchFamily="34" charset="0"/>
                          <a:ea typeface="宋体" panose="02010600030101010101" pitchFamily="2" charset="-122"/>
                        </a:defRPr>
                      </a:lvl2pPr>
                      <a:lvl3pPr marL="1143000" indent="-228600" eaLnBrk="0" hangingPunct="0">
                        <a:spcBef>
                          <a:spcPct val="20000"/>
                        </a:spcBef>
                        <a:buClr>
                          <a:schemeClr val="tx1"/>
                        </a:buClr>
                        <a:buFont typeface="Wingdings" panose="05000000000000000000" pitchFamily="2" charset="2"/>
                        <a:defRPr sz="2000" b="1">
                          <a:solidFill>
                            <a:srgbClr val="4D5E68"/>
                          </a:solidFill>
                          <a:latin typeface="Arial" panose="020B0604020202020204" pitchFamily="34" charset="0"/>
                          <a:ea typeface="宋体" panose="02010600030101010101" pitchFamily="2" charset="-122"/>
                        </a:defRPr>
                      </a:lvl3pPr>
                      <a:lvl4pPr marL="1600200" indent="-228600" eaLnBrk="0" hangingPunct="0">
                        <a:spcBef>
                          <a:spcPct val="20000"/>
                        </a:spcBef>
                        <a:defRPr b="1">
                          <a:solidFill>
                            <a:srgbClr val="4D5E68"/>
                          </a:solidFill>
                          <a:latin typeface="Arial" panose="020B0604020202020204" pitchFamily="34" charset="0"/>
                          <a:ea typeface="宋体" panose="02010600030101010101" pitchFamily="2" charset="-122"/>
                        </a:defRPr>
                      </a:lvl4pPr>
                      <a:lvl5pPr marL="2057400" indent="-228600" eaLnBrk="0" hangingPunct="0">
                        <a:spcBef>
                          <a:spcPct val="20000"/>
                        </a:spcBef>
                        <a:defRPr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b="1">
                          <a:solidFill>
                            <a:srgbClr val="4D5E68"/>
                          </a:solidFill>
                          <a:latin typeface="Arial" panose="020B0604020202020204" pitchFamily="34" charset="0"/>
                          <a:ea typeface="宋体" panose="02010600030101010101" pitchFamily="2" charset="-122"/>
                        </a:defRPr>
                      </a:lvl9p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80</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7586">
                <a:tc>
                  <a:txBody>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谱仪数量</a:t>
                      </a:r>
                      <a:endParaRPr kumimoji="0" lang="en-US" altLang="zh-CN" sz="1600" b="1" i="0" u="none" strike="noStrike" cap="none" normalizeH="0" baseline="0" dirty="0">
                        <a:ln>
                          <a:noFill/>
                        </a:ln>
                        <a:solidFill>
                          <a:srgbClr val="1679BA"/>
                        </a:solidFill>
                        <a:effectLst/>
                        <a:latin typeface="Arial" panose="020B0604020202020204" pitchFamily="34" charset="0"/>
                        <a:ea typeface="宋体" panose="02010600030101010101" pitchFamily="2" charset="-122"/>
                        <a:cs typeface="Arial" panose="020B0604020202020204" pitchFamily="34" charset="0"/>
                      </a:endParaRP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pPr>
                      <a:r>
                        <a:rPr kumimoji="0" lang="en-US" altLang="zh-CN" sz="1600" b="1" i="0" u="none" strike="noStrike" kern="1200"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3</a:t>
                      </a:r>
                    </a:p>
                  </a:txBody>
                  <a:tcPr marL="91425" marR="91425" marT="45690" marB="456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 name="矩形 14"/>
          <p:cNvSpPr/>
          <p:nvPr/>
        </p:nvSpPr>
        <p:spPr>
          <a:xfrm flipV="1">
            <a:off x="150842" y="3082954"/>
            <a:ext cx="5929313" cy="4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a:p>
        </p:txBody>
      </p:sp>
      <p:sp>
        <p:nvSpPr>
          <p:cNvPr id="10284" name="矩形 19"/>
          <p:cNvSpPr>
            <a:spLocks noChangeArrowheads="1"/>
          </p:cNvSpPr>
          <p:nvPr/>
        </p:nvSpPr>
        <p:spPr bwMode="auto">
          <a:xfrm>
            <a:off x="1115616" y="5229200"/>
            <a:ext cx="646112" cy="369888"/>
          </a:xfrm>
          <a:prstGeom prst="rect">
            <a:avLst/>
          </a:prstGeom>
          <a:noFill/>
          <a:ln w="9525">
            <a:noFill/>
            <a:miter lim="800000"/>
          </a:ln>
        </p:spPr>
        <p:txBody>
          <a:bodyPr wrap="none">
            <a:spAutoFit/>
          </a:bodyPr>
          <a:lstStyle/>
          <a:p>
            <a:pPr eaLnBrk="1" hangingPunct="1"/>
            <a:r>
              <a:rPr lang="zh-CN" altLang="en-US" b="1" dirty="0">
                <a:solidFill>
                  <a:srgbClr val="2433F8"/>
                </a:solidFill>
                <a:latin typeface="华文行楷" panose="02010800040101010101" pitchFamily="2" charset="-122"/>
                <a:ea typeface="华文行楷" panose="02010800040101010101" pitchFamily="2" charset="-122"/>
              </a:rPr>
              <a:t>靶站</a:t>
            </a:r>
          </a:p>
        </p:txBody>
      </p:sp>
      <p:cxnSp>
        <p:nvCxnSpPr>
          <p:cNvPr id="21" name="直接箭头连接符 20"/>
          <p:cNvCxnSpPr/>
          <p:nvPr/>
        </p:nvCxnSpPr>
        <p:spPr>
          <a:xfrm flipV="1">
            <a:off x="1763688" y="5441978"/>
            <a:ext cx="530279" cy="3246"/>
          </a:xfrm>
          <a:prstGeom prst="straightConnector1">
            <a:avLst/>
          </a:prstGeom>
          <a:ln w="28575">
            <a:solidFill>
              <a:srgbClr val="2433F8"/>
            </a:solidFill>
            <a:tailEnd type="arrow"/>
          </a:ln>
        </p:spPr>
        <p:style>
          <a:lnRef idx="1">
            <a:schemeClr val="accent1"/>
          </a:lnRef>
          <a:fillRef idx="0">
            <a:schemeClr val="accent1"/>
          </a:fillRef>
          <a:effectRef idx="0">
            <a:schemeClr val="accent1"/>
          </a:effectRef>
          <a:fontRef idx="minor">
            <a:schemeClr val="tx1"/>
          </a:fontRef>
        </p:style>
      </p:cxnSp>
      <p:sp>
        <p:nvSpPr>
          <p:cNvPr id="10286" name="矩形 30"/>
          <p:cNvSpPr>
            <a:spLocks noChangeArrowheads="1"/>
          </p:cNvSpPr>
          <p:nvPr/>
        </p:nvSpPr>
        <p:spPr bwMode="auto">
          <a:xfrm>
            <a:off x="3697077" y="5661248"/>
            <a:ext cx="646112" cy="369887"/>
          </a:xfrm>
          <a:prstGeom prst="rect">
            <a:avLst/>
          </a:prstGeom>
          <a:noFill/>
          <a:ln w="9525">
            <a:noFill/>
            <a:miter lim="800000"/>
          </a:ln>
        </p:spPr>
        <p:txBody>
          <a:bodyPr wrap="none">
            <a:spAutoFit/>
          </a:bodyPr>
          <a:lstStyle/>
          <a:p>
            <a:pPr eaLnBrk="1" hangingPunct="1"/>
            <a:r>
              <a:rPr lang="zh-CN" altLang="en-US" b="1" dirty="0">
                <a:solidFill>
                  <a:srgbClr val="2433F8"/>
                </a:solidFill>
                <a:latin typeface="华文行楷" panose="02010800040101010101" pitchFamily="2" charset="-122"/>
                <a:ea typeface="华文行楷" panose="02010800040101010101" pitchFamily="2" charset="-122"/>
              </a:rPr>
              <a:t>谱仪</a:t>
            </a:r>
          </a:p>
        </p:txBody>
      </p:sp>
      <p:cxnSp>
        <p:nvCxnSpPr>
          <p:cNvPr id="32" name="直接箭头连接符 31"/>
          <p:cNvCxnSpPr/>
          <p:nvPr/>
        </p:nvCxnSpPr>
        <p:spPr>
          <a:xfrm rot="10800000" flipV="1">
            <a:off x="3347864" y="5816821"/>
            <a:ext cx="349213" cy="1"/>
          </a:xfrm>
          <a:prstGeom prst="straightConnector1">
            <a:avLst/>
          </a:prstGeom>
          <a:ln w="28575">
            <a:solidFill>
              <a:srgbClr val="2433F8"/>
            </a:solidFill>
            <a:tailEnd type="arrow"/>
          </a:ln>
        </p:spPr>
        <p:style>
          <a:lnRef idx="1">
            <a:schemeClr val="accent1"/>
          </a:lnRef>
          <a:fillRef idx="0">
            <a:schemeClr val="accent1"/>
          </a:fillRef>
          <a:effectRef idx="0">
            <a:schemeClr val="accent1"/>
          </a:effectRef>
          <a:fontRef idx="minor">
            <a:schemeClr val="tx1"/>
          </a:fontRef>
        </p:style>
      </p:cxnSp>
      <p:sp>
        <p:nvSpPr>
          <p:cNvPr id="10288" name="矩形 18"/>
          <p:cNvSpPr>
            <a:spLocks noChangeArrowheads="1"/>
          </p:cNvSpPr>
          <p:nvPr/>
        </p:nvSpPr>
        <p:spPr bwMode="auto">
          <a:xfrm>
            <a:off x="4796582" y="4071942"/>
            <a:ext cx="846988" cy="900246"/>
          </a:xfrm>
          <a:prstGeom prst="rect">
            <a:avLst/>
          </a:prstGeom>
          <a:solidFill>
            <a:schemeClr val="bg1"/>
          </a:solidFill>
          <a:ln w="9525">
            <a:noFill/>
            <a:miter lim="800000"/>
          </a:ln>
        </p:spPr>
        <p:txBody>
          <a:bodyPr wrap="square">
            <a:spAutoFit/>
          </a:bodyPr>
          <a:lstStyle/>
          <a:p>
            <a:pPr algn="ctr" eaLnBrk="1" hangingPunct="1">
              <a:lnSpc>
                <a:spcPts val="2100"/>
              </a:lnSpc>
            </a:pPr>
            <a:r>
              <a:rPr lang="zh-CN" altLang="en-US" sz="1600" b="1" dirty="0">
                <a:solidFill>
                  <a:srgbClr val="2433F8"/>
                </a:solidFill>
                <a:latin typeface="华文行楷" panose="02010800040101010101" pitchFamily="2" charset="-122"/>
                <a:ea typeface="华文行楷" panose="02010800040101010101" pitchFamily="2" charset="-122"/>
              </a:rPr>
              <a:t>快循环同步加速器</a:t>
            </a:r>
          </a:p>
        </p:txBody>
      </p:sp>
      <p:sp>
        <p:nvSpPr>
          <p:cNvPr id="24" name="Rectangle 3"/>
          <p:cNvSpPr txBox="1">
            <a:spLocks noChangeArrowheads="1"/>
          </p:cNvSpPr>
          <p:nvPr/>
        </p:nvSpPr>
        <p:spPr bwMode="auto">
          <a:xfrm>
            <a:off x="35340" y="928670"/>
            <a:ext cx="9001156" cy="1654195"/>
          </a:xfrm>
          <a:prstGeom prst="rect">
            <a:avLst/>
          </a:prstGeom>
          <a:noFill/>
          <a:ln w="9525">
            <a:noFill/>
            <a:miter lim="800000"/>
          </a:ln>
        </p:spPr>
        <p:txBody>
          <a:bodyPr/>
          <a:lstStyle/>
          <a:p>
            <a:pPr algn="just" eaLnBrk="1" hangingPunct="1">
              <a:lnSpc>
                <a:spcPts val="3400"/>
              </a:lnSpc>
              <a:spcBef>
                <a:spcPts val="0"/>
              </a:spcBef>
              <a:spcAft>
                <a:spcPts val="0"/>
              </a:spcAft>
              <a:buClr>
                <a:schemeClr val="tx1"/>
              </a:buClr>
              <a:defRPr/>
            </a:pPr>
            <a:r>
              <a:rPr lang="zh-CN" altLang="en-US" sz="2300" b="1" dirty="0">
                <a:ea typeface="微软雅黑" panose="020B0503020204020204" pitchFamily="34" charset="-122"/>
                <a:cs typeface="Arial" panose="020B0604020202020204" pitchFamily="34" charset="0"/>
              </a:rPr>
              <a:t>根据</a:t>
            </a:r>
            <a:r>
              <a:rPr lang="en-US" altLang="zh-CN" sz="2300" b="1" dirty="0">
                <a:ea typeface="微软雅黑" panose="020B0503020204020204" pitchFamily="34" charset="-122"/>
                <a:cs typeface="Arial" panose="020B0604020202020204" pitchFamily="34" charset="0"/>
              </a:rPr>
              <a:t>《</a:t>
            </a:r>
            <a:r>
              <a:rPr lang="zh-CN" altLang="en-US" sz="2300" b="1" dirty="0">
                <a:ea typeface="微软雅黑" panose="020B0503020204020204" pitchFamily="34" charset="-122"/>
                <a:cs typeface="Arial" panose="020B0604020202020204" pitchFamily="34" charset="0"/>
              </a:rPr>
              <a:t>国家发展改革委关于散裂中子源国家重大科技基础设施项目可行性报告的批复</a:t>
            </a:r>
            <a:r>
              <a:rPr lang="en-US" altLang="zh-CN" sz="2300" b="1" dirty="0">
                <a:ea typeface="微软雅黑" panose="020B0503020204020204" pitchFamily="34" charset="-122"/>
                <a:cs typeface="Arial" panose="020B0604020202020204" pitchFamily="34" charset="0"/>
              </a:rPr>
              <a:t>》</a:t>
            </a:r>
            <a:r>
              <a:rPr lang="zh-CN" altLang="en-US" sz="2300" b="1" dirty="0">
                <a:ea typeface="+mj-ea"/>
                <a:cs typeface="Arial" panose="020B0604020202020204" pitchFamily="34" charset="0"/>
              </a:rPr>
              <a:t>，</a:t>
            </a:r>
            <a:r>
              <a:rPr lang="zh-CN" altLang="en-US" sz="2300" b="1" dirty="0">
                <a:ea typeface="微软雅黑" panose="020B0503020204020204" pitchFamily="34" charset="-122"/>
                <a:cs typeface="Arial" panose="020B0604020202020204" pitchFamily="34" charset="0"/>
              </a:rPr>
              <a:t>主要建设</a:t>
            </a:r>
            <a:r>
              <a:rPr lang="en-US" altLang="zh-CN" sz="2300" b="1" dirty="0">
                <a:ea typeface="微软雅黑" panose="020B0503020204020204" pitchFamily="34" charset="-122"/>
                <a:cs typeface="Arial" panose="020B0604020202020204" pitchFamily="34" charset="0"/>
              </a:rPr>
              <a:t>1</a:t>
            </a:r>
            <a:r>
              <a:rPr lang="zh-CN" altLang="en-US" sz="2300" b="1" dirty="0">
                <a:ea typeface="微软雅黑" panose="020B0503020204020204" pitchFamily="34" charset="-122"/>
                <a:cs typeface="Arial" panose="020B0604020202020204" pitchFamily="34" charset="0"/>
              </a:rPr>
              <a:t>台</a:t>
            </a:r>
            <a:r>
              <a:rPr lang="en-US" altLang="zh-CN" sz="2300" b="1" dirty="0">
                <a:ea typeface="微软雅黑" panose="020B0503020204020204" pitchFamily="34" charset="-122"/>
                <a:cs typeface="Arial" panose="020B0604020202020204" pitchFamily="34" charset="0"/>
              </a:rPr>
              <a:t>80MeV</a:t>
            </a:r>
            <a:r>
              <a:rPr lang="zh-CN" altLang="en-US" sz="2300" b="1" dirty="0">
                <a:ea typeface="微软雅黑" panose="020B0503020204020204" pitchFamily="34" charset="-122"/>
                <a:cs typeface="Arial" panose="020B0604020202020204" pitchFamily="34" charset="0"/>
              </a:rPr>
              <a:t>负氢离子</a:t>
            </a:r>
            <a:r>
              <a:rPr lang="zh-CN" altLang="en-US" sz="2300" b="1" dirty="0">
                <a:solidFill>
                  <a:srgbClr val="FF0000"/>
                </a:solidFill>
                <a:ea typeface="微软雅黑" panose="020B0503020204020204" pitchFamily="34" charset="-122"/>
                <a:cs typeface="Arial" panose="020B0604020202020204" pitchFamily="34" charset="0"/>
              </a:rPr>
              <a:t>直线加速器</a:t>
            </a:r>
            <a:r>
              <a:rPr lang="zh-CN" altLang="en-US" sz="2300" b="1" dirty="0">
                <a:ea typeface="微软雅黑" panose="020B0503020204020204" pitchFamily="34" charset="-122"/>
                <a:cs typeface="Arial" panose="020B0604020202020204" pitchFamily="34" charset="0"/>
              </a:rPr>
              <a:t>、</a:t>
            </a:r>
            <a:r>
              <a:rPr lang="en-US" altLang="zh-CN" sz="2300" b="1" dirty="0">
                <a:ea typeface="微软雅黑" panose="020B0503020204020204" pitchFamily="34" charset="-122"/>
                <a:cs typeface="Arial" panose="020B0604020202020204" pitchFamily="34" charset="0"/>
              </a:rPr>
              <a:t>1</a:t>
            </a:r>
            <a:r>
              <a:rPr lang="zh-CN" altLang="en-US" sz="2300" b="1" dirty="0">
                <a:ea typeface="微软雅黑" panose="020B0503020204020204" pitchFamily="34" charset="-122"/>
                <a:cs typeface="Arial" panose="020B0604020202020204" pitchFamily="34" charset="0"/>
              </a:rPr>
              <a:t>台</a:t>
            </a:r>
            <a:r>
              <a:rPr lang="en-US" altLang="zh-CN" sz="2300" b="1" dirty="0">
                <a:ea typeface="微软雅黑" panose="020B0503020204020204" pitchFamily="34" charset="-122"/>
                <a:cs typeface="Arial" panose="020B0604020202020204" pitchFamily="34" charset="0"/>
              </a:rPr>
              <a:t>1.6GeV</a:t>
            </a:r>
            <a:r>
              <a:rPr lang="zh-CN" altLang="en-US" sz="2300" b="1" dirty="0">
                <a:solidFill>
                  <a:srgbClr val="FF0000"/>
                </a:solidFill>
                <a:ea typeface="微软雅黑" panose="020B0503020204020204" pitchFamily="34" charset="-122"/>
                <a:cs typeface="Arial" panose="020B0604020202020204" pitchFamily="34" charset="0"/>
              </a:rPr>
              <a:t>快循环同步加速器</a:t>
            </a:r>
            <a:r>
              <a:rPr lang="zh-CN" altLang="en-US" sz="2300" b="1" dirty="0">
                <a:ea typeface="微软雅黑" panose="020B0503020204020204" pitchFamily="34" charset="-122"/>
                <a:cs typeface="Arial" panose="020B0604020202020204" pitchFamily="34" charset="0"/>
              </a:rPr>
              <a:t>、</a:t>
            </a:r>
            <a:r>
              <a:rPr lang="en-US" altLang="zh-CN" sz="2300" b="1" dirty="0">
                <a:ea typeface="微软雅黑" panose="020B0503020204020204" pitchFamily="34" charset="-122"/>
                <a:cs typeface="Arial" panose="020B0604020202020204" pitchFamily="34" charset="0"/>
              </a:rPr>
              <a:t>2</a:t>
            </a:r>
            <a:r>
              <a:rPr lang="zh-CN" altLang="en-US" sz="2300" b="1" dirty="0">
                <a:ea typeface="微软雅黑" panose="020B0503020204020204" pitchFamily="34" charset="-122"/>
                <a:cs typeface="Arial" panose="020B0604020202020204" pitchFamily="34" charset="0"/>
              </a:rPr>
              <a:t>条</a:t>
            </a:r>
            <a:r>
              <a:rPr lang="zh-CN" altLang="en-US" sz="2300" b="1" dirty="0">
                <a:solidFill>
                  <a:srgbClr val="FF0000"/>
                </a:solidFill>
                <a:ea typeface="微软雅黑" panose="020B0503020204020204" pitchFamily="34" charset="-122"/>
                <a:cs typeface="Arial" panose="020B0604020202020204" pitchFamily="34" charset="0"/>
              </a:rPr>
              <a:t>束流输运线</a:t>
            </a:r>
            <a:r>
              <a:rPr lang="zh-CN" altLang="en-US" sz="2300" b="1" dirty="0">
                <a:ea typeface="微软雅黑" panose="020B0503020204020204" pitchFamily="34" charset="-122"/>
                <a:cs typeface="Arial" panose="020B0604020202020204" pitchFamily="34" charset="0"/>
              </a:rPr>
              <a:t>、</a:t>
            </a:r>
            <a:r>
              <a:rPr lang="en-US" altLang="zh-CN" sz="2300" b="1" dirty="0">
                <a:ea typeface="微软雅黑" panose="020B0503020204020204" pitchFamily="34" charset="-122"/>
                <a:cs typeface="Arial" panose="020B0604020202020204" pitchFamily="34" charset="0"/>
              </a:rPr>
              <a:t>1</a:t>
            </a:r>
            <a:r>
              <a:rPr lang="zh-CN" altLang="en-US" sz="2300" b="1" dirty="0">
                <a:ea typeface="微软雅黑" panose="020B0503020204020204" pitchFamily="34" charset="-122"/>
                <a:cs typeface="Arial" panose="020B0604020202020204" pitchFamily="34" charset="0"/>
              </a:rPr>
              <a:t>个</a:t>
            </a:r>
            <a:r>
              <a:rPr lang="zh-CN" altLang="en-US" sz="2300" b="1" dirty="0">
                <a:solidFill>
                  <a:srgbClr val="FF0000"/>
                </a:solidFill>
                <a:ea typeface="微软雅黑" panose="020B0503020204020204" pitchFamily="34" charset="-122"/>
                <a:cs typeface="Arial" panose="020B0604020202020204" pitchFamily="34" charset="0"/>
              </a:rPr>
              <a:t>靶站</a:t>
            </a:r>
            <a:r>
              <a:rPr lang="zh-CN" altLang="en-US" sz="2300" b="1" dirty="0">
                <a:ea typeface="微软雅黑" panose="020B0503020204020204" pitchFamily="34" charset="-122"/>
                <a:cs typeface="Arial" panose="020B0604020202020204" pitchFamily="34" charset="0"/>
              </a:rPr>
              <a:t>、</a:t>
            </a:r>
            <a:r>
              <a:rPr lang="en-US" altLang="zh-CN" sz="2300" b="1" dirty="0">
                <a:ea typeface="微软雅黑" panose="020B0503020204020204" pitchFamily="34" charset="-122"/>
                <a:cs typeface="Arial" panose="020B0604020202020204" pitchFamily="34" charset="0"/>
              </a:rPr>
              <a:t>3</a:t>
            </a:r>
            <a:r>
              <a:rPr lang="zh-CN" altLang="en-US" sz="2300" b="1" dirty="0">
                <a:ea typeface="微软雅黑" panose="020B0503020204020204" pitchFamily="34" charset="-122"/>
                <a:cs typeface="Arial" panose="020B0604020202020204" pitchFamily="34" charset="0"/>
              </a:rPr>
              <a:t>台</a:t>
            </a:r>
            <a:r>
              <a:rPr lang="zh-CN" altLang="en-US" sz="2300" b="1" dirty="0">
                <a:solidFill>
                  <a:srgbClr val="FF0000"/>
                </a:solidFill>
                <a:ea typeface="微软雅黑" panose="020B0503020204020204" pitchFamily="34" charset="-122"/>
                <a:cs typeface="Arial" panose="020B0604020202020204" pitchFamily="34" charset="0"/>
              </a:rPr>
              <a:t>中子谱仪</a:t>
            </a:r>
            <a:r>
              <a:rPr lang="zh-CN" altLang="en-US" sz="2300" b="1" dirty="0">
                <a:ea typeface="微软雅黑" panose="020B0503020204020204" pitchFamily="34" charset="-122"/>
                <a:cs typeface="Arial" panose="020B0604020202020204" pitchFamily="34" charset="0"/>
              </a:rPr>
              <a:t>及配套设施和土建工程。</a:t>
            </a:r>
          </a:p>
        </p:txBody>
      </p:sp>
      <p:sp>
        <p:nvSpPr>
          <p:cNvPr id="33" name="矩形 32"/>
          <p:cNvSpPr/>
          <p:nvPr/>
        </p:nvSpPr>
        <p:spPr>
          <a:xfrm>
            <a:off x="0" y="2924944"/>
            <a:ext cx="6143636" cy="306520"/>
          </a:xfrm>
          <a:prstGeom prst="rect">
            <a:avLst/>
          </a:prstGeom>
          <a:solidFill>
            <a:schemeClr val="bg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p:cNvCxnSpPr/>
          <p:nvPr/>
        </p:nvCxnSpPr>
        <p:spPr>
          <a:xfrm rot="5400000">
            <a:off x="2696318" y="3260753"/>
            <a:ext cx="214313" cy="1587"/>
          </a:xfrm>
          <a:prstGeom prst="straightConnector1">
            <a:avLst/>
          </a:prstGeom>
          <a:ln w="28575">
            <a:solidFill>
              <a:srgbClr val="2433F8"/>
            </a:solidFill>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22"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23" name="Rectangle 8"/>
          <p:cNvSpPr txBox="1">
            <a:spLocks noChangeArrowheads="1"/>
          </p:cNvSpPr>
          <p:nvPr/>
        </p:nvSpPr>
        <p:spPr bwMode="auto">
          <a:xfrm>
            <a:off x="71439" y="116632"/>
            <a:ext cx="9072561" cy="500063"/>
          </a:xfrm>
          <a:prstGeom prst="rect">
            <a:avLst/>
          </a:prstGeom>
          <a:noFill/>
          <a:ln w="9525">
            <a:noFill/>
            <a:miter lim="800000"/>
          </a:ln>
        </p:spPr>
        <p:txBody>
          <a:bodyPr anchor="ctr"/>
          <a:lstStyle/>
          <a:p>
            <a:pPr marL="342900" indent="-342900">
              <a:lnSpc>
                <a:spcPct val="130000"/>
              </a:lnSpc>
              <a:defRPr/>
            </a:pPr>
            <a:r>
              <a:rPr lang="zh-CN" altLang="en-US" sz="3200" b="1" dirty="0">
                <a:solidFill>
                  <a:srgbClr val="0070C0"/>
                </a:solidFill>
                <a:latin typeface="Impact" panose="020B0806030902050204" pitchFamily="34" charset="0"/>
                <a:ea typeface="微软雅黑" panose="020B0503020204020204" pitchFamily="34" charset="-122"/>
              </a:rPr>
              <a:t>中国散裂中子源</a:t>
            </a:r>
            <a:r>
              <a:rPr kumimoji="1" lang="zh-CN" altLang="en-US" sz="3200" b="1" dirty="0" smtClean="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建设</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内容</a:t>
            </a:r>
          </a:p>
        </p:txBody>
      </p:sp>
      <p:sp>
        <p:nvSpPr>
          <p:cNvPr id="10282" name="矩形 15"/>
          <p:cNvSpPr>
            <a:spLocks noChangeArrowheads="1"/>
          </p:cNvSpPr>
          <p:nvPr/>
        </p:nvSpPr>
        <p:spPr bwMode="auto">
          <a:xfrm>
            <a:off x="2293967" y="2797203"/>
            <a:ext cx="1338263" cy="369887"/>
          </a:xfrm>
          <a:prstGeom prst="rect">
            <a:avLst/>
          </a:prstGeom>
          <a:noFill/>
          <a:ln w="9525">
            <a:noFill/>
            <a:miter lim="800000"/>
          </a:ln>
        </p:spPr>
        <p:txBody>
          <a:bodyPr wrap="none">
            <a:spAutoFit/>
          </a:bodyPr>
          <a:lstStyle/>
          <a:p>
            <a:pPr eaLnBrk="1" hangingPunct="1"/>
            <a:r>
              <a:rPr lang="zh-CN" altLang="en-US" b="1" dirty="0">
                <a:solidFill>
                  <a:srgbClr val="2433F8"/>
                </a:solidFill>
                <a:latin typeface="华文行楷" panose="02010800040101010101" pitchFamily="2" charset="-122"/>
                <a:ea typeface="华文行楷" panose="02010800040101010101" pitchFamily="2" charset="-122"/>
              </a:rPr>
              <a:t>直线加速器</a:t>
            </a:r>
          </a:p>
        </p:txBody>
      </p:sp>
    </p:spTree>
  </p:cSld>
  <p:clrMapOvr>
    <a:masterClrMapping/>
  </p:clrMapOvr>
  <p:transition advTm="5281"/>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1DE603F9-D90F-410E-A479-63680D25BCAB}"/>
              </a:ext>
            </a:extLst>
          </p:cNvPr>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a:extLst>
              <a:ext uri="{FF2B5EF4-FFF2-40B4-BE49-F238E27FC236}">
                <a16:creationId xmlns:a16="http://schemas.microsoft.com/office/drawing/2014/main" xmlns="" id="{03F6F6C2-B21B-4F68-99C3-DAF835CB382B}"/>
              </a:ext>
            </a:extLst>
          </p:cNvPr>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9" name="Picture 5" descr="I:\工作\照片\效果图 logo等\CSNSlogo.png">
            <a:extLst>
              <a:ext uri="{FF2B5EF4-FFF2-40B4-BE49-F238E27FC236}">
                <a16:creationId xmlns:a16="http://schemas.microsoft.com/office/drawing/2014/main" xmlns="" id="{1D753335-9737-42D2-B901-2F89D85A4EF2}"/>
              </a:ext>
            </a:extLst>
          </p:cNvPr>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5" name="Rectangle 8">
            <a:extLst>
              <a:ext uri="{FF2B5EF4-FFF2-40B4-BE49-F238E27FC236}">
                <a16:creationId xmlns:a16="http://schemas.microsoft.com/office/drawing/2014/main" xmlns="" id="{CB5DBA31-7EA5-40BC-909F-2DA72E7E7813}"/>
              </a:ext>
            </a:extLst>
          </p:cNvPr>
          <p:cNvSpPr txBox="1">
            <a:spLocks noChangeArrowheads="1"/>
          </p:cNvSpPr>
          <p:nvPr/>
        </p:nvSpPr>
        <p:spPr bwMode="auto">
          <a:xfrm>
            <a:off x="71438" y="142875"/>
            <a:ext cx="5292725"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高压谱仪</a:t>
            </a:r>
          </a:p>
        </p:txBody>
      </p:sp>
      <p:pic>
        <p:nvPicPr>
          <p:cNvPr id="12294"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438" y="1544604"/>
            <a:ext cx="9001125" cy="159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C:\Users\admin\Desktop\年中考核\1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520" y="3138877"/>
            <a:ext cx="3816424" cy="244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表格 16">
            <a:extLst>
              <a:ext uri="{FF2B5EF4-FFF2-40B4-BE49-F238E27FC236}">
                <a16:creationId xmlns:a16="http://schemas.microsoft.com/office/drawing/2014/main" xmlns="" id="{E38C71C9-F542-474D-89BE-6207BDF90A23}"/>
              </a:ext>
            </a:extLst>
          </p:cNvPr>
          <p:cNvGraphicFramePr>
            <a:graphicFrameLocks noGrp="1"/>
          </p:cNvGraphicFramePr>
          <p:nvPr>
            <p:extLst>
              <p:ext uri="{D42A27DB-BD31-4B8C-83A1-F6EECF244321}">
                <p14:modId xmlns:p14="http://schemas.microsoft.com/office/powerpoint/2010/main" val="1416017375"/>
              </p:ext>
            </p:extLst>
          </p:nvPr>
        </p:nvGraphicFramePr>
        <p:xfrm>
          <a:off x="4139630" y="3277839"/>
          <a:ext cx="5004370" cy="2804722"/>
        </p:xfrm>
        <a:graphic>
          <a:graphicData uri="http://schemas.openxmlformats.org/drawingml/2006/table">
            <a:tbl>
              <a:tblPr firstRow="1" firstCol="1" bandRow="1">
                <a:tableStyleId>{9DCAF9ED-07DC-4A11-8D7F-57B35C25682E}</a:tableStyleId>
              </a:tblPr>
              <a:tblGrid>
                <a:gridCol w="1795192">
                  <a:extLst>
                    <a:ext uri="{9D8B030D-6E8A-4147-A177-3AD203B41FA5}">
                      <a16:colId xmlns:a16="http://schemas.microsoft.com/office/drawing/2014/main" xmlns="" val="20000"/>
                    </a:ext>
                  </a:extLst>
                </a:gridCol>
                <a:gridCol w="3209178">
                  <a:extLst>
                    <a:ext uri="{9D8B030D-6E8A-4147-A177-3AD203B41FA5}">
                      <a16:colId xmlns:a16="http://schemas.microsoft.com/office/drawing/2014/main" xmlns="" val="20001"/>
                    </a:ext>
                  </a:extLst>
                </a:gridCol>
              </a:tblGrid>
              <a:tr h="200337">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项目名称</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设计指标参数</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0"/>
                  </a:ext>
                </a:extLst>
              </a:tr>
              <a:tr h="200337">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慢化器</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en-US" altLang="zh-CN" sz="1200" b="1" kern="100" dirty="0">
                          <a:effectLst/>
                          <a:latin typeface="微软雅黑" panose="020B0503020204020204" pitchFamily="34" charset="-122"/>
                          <a:ea typeface="微软雅黑" panose="020B0503020204020204" pitchFamily="34" charset="-122"/>
                        </a:rPr>
                        <a:t>DWM</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1"/>
                  </a:ext>
                </a:extLst>
              </a:tr>
              <a:tr h="400675">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样品到探测器距离</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rPr>
                        <a:t>衍射：</a:t>
                      </a:r>
                      <a:r>
                        <a:rPr lang="en-US" sz="1200" b="1" kern="100" dirty="0">
                          <a:effectLst/>
                          <a:latin typeface="微软雅黑" panose="020B0503020204020204" pitchFamily="34" charset="-122"/>
                          <a:ea typeface="微软雅黑" panose="020B0503020204020204" pitchFamily="34" charset="-122"/>
                        </a:rPr>
                        <a:t>1-1.5m</a:t>
                      </a:r>
                      <a:endParaRPr lang="zh-CN" sz="1200" b="1" kern="100" dirty="0">
                        <a:effectLst/>
                        <a:latin typeface="微软雅黑" panose="020B0503020204020204" pitchFamily="34" charset="-122"/>
                        <a:ea typeface="微软雅黑" panose="020B0503020204020204" pitchFamily="34" charset="-122"/>
                      </a:endParaRPr>
                    </a:p>
                    <a:p>
                      <a:pPr algn="ctr">
                        <a:spcAft>
                          <a:spcPts val="0"/>
                        </a:spcAft>
                      </a:pPr>
                      <a:r>
                        <a:rPr lang="zh-CN" altLang="en-US" sz="1200" b="1" kern="100" dirty="0">
                          <a:effectLst/>
                          <a:latin typeface="微软雅黑" panose="020B0503020204020204" pitchFamily="34" charset="-122"/>
                          <a:ea typeface="微软雅黑" panose="020B0503020204020204" pitchFamily="34" charset="-122"/>
                        </a:rPr>
                        <a:t>成像：</a:t>
                      </a:r>
                      <a:r>
                        <a:rPr lang="en-US" sz="1200" b="1" kern="100" dirty="0">
                          <a:effectLst/>
                          <a:latin typeface="微软雅黑" panose="020B0503020204020204" pitchFamily="34" charset="-122"/>
                          <a:ea typeface="微软雅黑" panose="020B0503020204020204" pitchFamily="34" charset="-122"/>
                        </a:rPr>
                        <a:t>~2m</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solidFill>
                      <a:schemeClr val="accent2">
                        <a:tint val="20000"/>
                      </a:schemeClr>
                    </a:solidFill>
                  </a:tcPr>
                </a:tc>
                <a:extLst>
                  <a:ext uri="{0D108BD9-81ED-4DB2-BD59-A6C34878D82A}">
                    <a16:rowId xmlns:a16="http://schemas.microsoft.com/office/drawing/2014/main" xmlns="" val="10003"/>
                  </a:ext>
                </a:extLst>
              </a:tr>
              <a:tr h="400675">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样品位置最大束斑尺寸</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rPr>
                        <a:t>衍射：</a:t>
                      </a:r>
                      <a:r>
                        <a:rPr lang="en-US" sz="1200" b="1" kern="100" dirty="0">
                          <a:effectLst/>
                          <a:latin typeface="微软雅黑" panose="020B0503020204020204" pitchFamily="34" charset="-122"/>
                          <a:ea typeface="微软雅黑" panose="020B0503020204020204" pitchFamily="34" charset="-122"/>
                        </a:rPr>
                        <a:t>20mm×20mm</a:t>
                      </a:r>
                      <a:endParaRPr lang="zh-CN" sz="1200" b="1" kern="100" dirty="0">
                        <a:effectLst/>
                        <a:latin typeface="微软雅黑" panose="020B0503020204020204" pitchFamily="34" charset="-122"/>
                        <a:ea typeface="微软雅黑" panose="020B0503020204020204" pitchFamily="34" charset="-122"/>
                      </a:endParaRPr>
                    </a:p>
                    <a:p>
                      <a:pPr algn="ctr">
                        <a:spcAft>
                          <a:spcPts val="0"/>
                        </a:spcAft>
                      </a:pPr>
                      <a:r>
                        <a:rPr lang="zh-CN" altLang="en-US" sz="1200" b="1" kern="100" dirty="0">
                          <a:effectLst/>
                          <a:latin typeface="微软雅黑" panose="020B0503020204020204" pitchFamily="34" charset="-122"/>
                          <a:ea typeface="微软雅黑" panose="020B0503020204020204" pitchFamily="34" charset="-122"/>
                        </a:rPr>
                        <a:t>成像：</a:t>
                      </a:r>
                      <a:r>
                        <a:rPr lang="en-US" sz="1200" b="1" kern="100" dirty="0">
                          <a:effectLst/>
                          <a:latin typeface="微软雅黑" panose="020B0503020204020204" pitchFamily="34" charset="-122"/>
                          <a:ea typeface="微软雅黑" panose="020B0503020204020204" pitchFamily="34" charset="-122"/>
                        </a:rPr>
                        <a:t>40mm×40mm</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4"/>
                  </a:ext>
                </a:extLst>
              </a:tr>
              <a:tr h="200337">
                <a:tc>
                  <a:txBody>
                    <a:bodyPr/>
                    <a:lstStyle/>
                    <a:p>
                      <a:pPr indent="17145"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分辨率</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en-US" sz="1200" b="1" kern="100" dirty="0">
                          <a:effectLst/>
                          <a:latin typeface="微软雅黑" panose="020B0503020204020204" pitchFamily="34" charset="-122"/>
                          <a:ea typeface="微软雅黑" panose="020B0503020204020204" pitchFamily="34" charset="-122"/>
                        </a:rPr>
                        <a:t>~0.6%</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5"/>
                  </a:ext>
                </a:extLst>
              </a:tr>
              <a:tr h="400675">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样品位置通量</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rPr>
                        <a:t>衍射：</a:t>
                      </a:r>
                      <a:r>
                        <a:rPr lang="en-US" altLang="zh-CN" sz="1200" b="1" kern="100" dirty="0">
                          <a:effectLst/>
                          <a:latin typeface="微软雅黑" panose="020B0503020204020204" pitchFamily="34" charset="-122"/>
                          <a:ea typeface="微软雅黑" panose="020B0503020204020204" pitchFamily="34" charset="-122"/>
                        </a:rPr>
                        <a:t>~</a:t>
                      </a:r>
                      <a:r>
                        <a:rPr lang="en-US" sz="1200" b="1" kern="100" dirty="0">
                          <a:effectLst/>
                          <a:latin typeface="微软雅黑" panose="020B0503020204020204" pitchFamily="34" charset="-122"/>
                          <a:ea typeface="微软雅黑" panose="020B0503020204020204" pitchFamily="34" charset="-122"/>
                        </a:rPr>
                        <a:t>10</a:t>
                      </a:r>
                      <a:r>
                        <a:rPr lang="en-US" sz="1200" b="1" kern="100" baseline="30000" dirty="0">
                          <a:effectLst/>
                          <a:latin typeface="微软雅黑" panose="020B0503020204020204" pitchFamily="34" charset="-122"/>
                          <a:ea typeface="微软雅黑" panose="020B0503020204020204" pitchFamily="34" charset="-122"/>
                        </a:rPr>
                        <a:t>7</a:t>
                      </a:r>
                      <a:r>
                        <a:rPr lang="en-US" sz="1200" b="1" kern="100" dirty="0">
                          <a:effectLst/>
                          <a:latin typeface="微软雅黑" panose="020B0503020204020204" pitchFamily="34" charset="-122"/>
                          <a:ea typeface="微软雅黑" panose="020B0503020204020204" pitchFamily="34" charset="-122"/>
                        </a:rPr>
                        <a:t> n/cm</a:t>
                      </a:r>
                      <a:r>
                        <a:rPr lang="en-US" sz="1200" b="1" kern="100" baseline="30000" dirty="0">
                          <a:effectLst/>
                          <a:latin typeface="微软雅黑" panose="020B0503020204020204" pitchFamily="34" charset="-122"/>
                          <a:ea typeface="微软雅黑" panose="020B0503020204020204" pitchFamily="34" charset="-122"/>
                        </a:rPr>
                        <a:t>2</a:t>
                      </a:r>
                      <a:r>
                        <a:rPr lang="en-US" sz="1200" b="1" kern="100" dirty="0">
                          <a:effectLst/>
                          <a:latin typeface="微软雅黑" panose="020B0503020204020204" pitchFamily="34" charset="-122"/>
                          <a:ea typeface="微软雅黑" panose="020B0503020204020204" pitchFamily="34" charset="-122"/>
                        </a:rPr>
                        <a:t>/s</a:t>
                      </a:r>
                      <a:endParaRPr lang="zh-CN" sz="1200" b="1" kern="100" dirty="0">
                        <a:effectLst/>
                        <a:latin typeface="微软雅黑" panose="020B0503020204020204" pitchFamily="34" charset="-122"/>
                        <a:ea typeface="微软雅黑" panose="020B0503020204020204" pitchFamily="34" charset="-122"/>
                      </a:endParaRPr>
                    </a:p>
                    <a:p>
                      <a:pPr algn="ctr">
                        <a:spcAft>
                          <a:spcPts val="0"/>
                        </a:spcAft>
                      </a:pPr>
                      <a:r>
                        <a:rPr lang="zh-CN" altLang="en-US" sz="1200" b="1" kern="100" dirty="0">
                          <a:effectLst/>
                          <a:latin typeface="微软雅黑" panose="020B0503020204020204" pitchFamily="34" charset="-122"/>
                          <a:ea typeface="微软雅黑" panose="020B0503020204020204" pitchFamily="34" charset="-122"/>
                        </a:rPr>
                        <a:t>成像：</a:t>
                      </a:r>
                      <a:r>
                        <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sz="1200" b="1" kern="100" dirty="0">
                          <a:effectLst/>
                          <a:latin typeface="微软雅黑" panose="020B0503020204020204" pitchFamily="34" charset="-122"/>
                          <a:ea typeface="微软雅黑" panose="020B0503020204020204" pitchFamily="34" charset="-122"/>
                        </a:rPr>
                        <a:t>10</a:t>
                      </a:r>
                      <a:r>
                        <a:rPr lang="en-US" sz="1200" b="1" kern="100" baseline="30000" dirty="0">
                          <a:effectLst/>
                          <a:latin typeface="微软雅黑" panose="020B0503020204020204" pitchFamily="34" charset="-122"/>
                          <a:ea typeface="微软雅黑" panose="020B0503020204020204" pitchFamily="34" charset="-122"/>
                        </a:rPr>
                        <a:t>6</a:t>
                      </a:r>
                      <a:r>
                        <a:rPr lang="en-US" sz="1200" b="1" kern="100" dirty="0">
                          <a:effectLst/>
                          <a:latin typeface="微软雅黑" panose="020B0503020204020204" pitchFamily="34" charset="-122"/>
                          <a:ea typeface="微软雅黑" panose="020B0503020204020204" pitchFamily="34" charset="-122"/>
                        </a:rPr>
                        <a:t> n/cm</a:t>
                      </a:r>
                      <a:r>
                        <a:rPr lang="en-US" sz="1200" b="1" kern="100" baseline="30000" dirty="0">
                          <a:effectLst/>
                          <a:latin typeface="微软雅黑" panose="020B0503020204020204" pitchFamily="34" charset="-122"/>
                          <a:ea typeface="微软雅黑" panose="020B0503020204020204" pitchFamily="34" charset="-122"/>
                        </a:rPr>
                        <a:t>2</a:t>
                      </a:r>
                      <a:r>
                        <a:rPr lang="en-US" sz="1200" b="1" kern="100" dirty="0">
                          <a:effectLst/>
                          <a:latin typeface="微软雅黑" panose="020B0503020204020204" pitchFamily="34" charset="-122"/>
                          <a:ea typeface="微软雅黑" panose="020B0503020204020204" pitchFamily="34" charset="-122"/>
                        </a:rPr>
                        <a:t>/s</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6"/>
                  </a:ext>
                </a:extLst>
              </a:tr>
              <a:tr h="200337">
                <a:tc>
                  <a:txBody>
                    <a:bodyPr/>
                    <a:lstStyle/>
                    <a:p>
                      <a:pPr algn="ctr">
                        <a:spcAft>
                          <a:spcPts val="0"/>
                        </a:spcAft>
                      </a:pPr>
                      <a:r>
                        <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rPr>
                        <a:t>d</a:t>
                      </a: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值覆盖</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en-US" sz="1200" b="1" kern="100" dirty="0">
                          <a:effectLst/>
                          <a:latin typeface="微软雅黑" panose="020B0503020204020204" pitchFamily="34" charset="-122"/>
                          <a:ea typeface="微软雅黑" panose="020B0503020204020204" pitchFamily="34" charset="-122"/>
                        </a:rPr>
                        <a:t>0.5-5 Å</a:t>
                      </a:r>
                      <a:r>
                        <a:rPr lang="en-US" altLang="zh-CN" sz="1200" b="1" kern="100" dirty="0">
                          <a:effectLst/>
                          <a:latin typeface="微软雅黑" panose="020B0503020204020204" pitchFamily="34" charset="-122"/>
                          <a:ea typeface="微软雅黑" panose="020B0503020204020204" pitchFamily="34" charset="-122"/>
                        </a:rPr>
                        <a:t> </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7"/>
                  </a:ext>
                </a:extLst>
              </a:tr>
              <a:tr h="200337">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多尺度成像分辨率</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en-US" sz="1200" b="1" kern="100" dirty="0">
                          <a:effectLst/>
                          <a:latin typeface="微软雅黑" panose="020B0503020204020204" pitchFamily="34" charset="-122"/>
                          <a:ea typeface="微软雅黑" panose="020B0503020204020204" pitchFamily="34" charset="-122"/>
                        </a:rPr>
                        <a:t>50-100</a:t>
                      </a:r>
                      <a:r>
                        <a:rPr lang="en-US" altLang="zh-CN" sz="1200" b="1" kern="100" dirty="0">
                          <a:effectLst/>
                          <a:latin typeface="微软雅黑" panose="020B0503020204020204" pitchFamily="34" charset="-122"/>
                          <a:ea typeface="微软雅黑" panose="020B0503020204020204" pitchFamily="34" charset="-122"/>
                        </a:rPr>
                        <a:t> microns</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8"/>
                  </a:ext>
                </a:extLst>
              </a:tr>
              <a:tr h="601012">
                <a:tc>
                  <a:txBody>
                    <a:bodyPr/>
                    <a:lstStyle/>
                    <a:p>
                      <a:pPr algn="ctr">
                        <a:spcAft>
                          <a:spcPts val="0"/>
                        </a:spcAft>
                      </a:pP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主要样品环境设备</a:t>
                      </a:r>
                      <a:endParaRPr 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tc>
                  <a:txBody>
                    <a:bodyPr/>
                    <a:lstStyle/>
                    <a:p>
                      <a:pPr algn="ctr">
                        <a:spcAft>
                          <a:spcPts val="0"/>
                        </a:spcAft>
                      </a:pPr>
                      <a:r>
                        <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rPr>
                        <a:t>360TAP</a:t>
                      </a: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压机，</a:t>
                      </a:r>
                      <a:r>
                        <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rPr>
                        <a:t>PE Cell</a:t>
                      </a: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rPr>
                        <a:t>Zap Cell</a:t>
                      </a: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，气</a:t>
                      </a:r>
                      <a:r>
                        <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kern="100" dirty="0">
                          <a:effectLst/>
                          <a:latin typeface="微软雅黑" panose="020B0503020204020204" pitchFamily="34" charset="-122"/>
                          <a:ea typeface="微软雅黑" panose="020B0503020204020204" pitchFamily="34" charset="-122"/>
                          <a:cs typeface="Times New Roman" panose="02020603050405020304" pitchFamily="18" charset="0"/>
                        </a:rPr>
                        <a:t>液压腔，低温样品环境，高温样品环境，</a:t>
                      </a:r>
                      <a:r>
                        <a:rPr lang="zh-CN" altLang="en-US" sz="1200" b="1" kern="100" dirty="0" smtClean="0">
                          <a:effectLst/>
                          <a:latin typeface="微软雅黑" panose="020B0503020204020204" pitchFamily="34" charset="-122"/>
                          <a:ea typeface="微软雅黑" panose="020B0503020204020204" pitchFamily="34" charset="-122"/>
                          <a:cs typeface="Times New Roman" panose="02020603050405020304" pitchFamily="18" charset="0"/>
                        </a:rPr>
                        <a:t>磁场</a:t>
                      </a:r>
                      <a:endParaRPr lang="en-US" altLang="zh-CN" sz="1200" b="1" kern="100" dirty="0" smtClean="0">
                        <a:effectLst/>
                        <a:latin typeface="微软雅黑" panose="020B0503020204020204" pitchFamily="34" charset="-122"/>
                        <a:ea typeface="微软雅黑" panose="020B0503020204020204" pitchFamily="34" charset="-122"/>
                        <a:cs typeface="Times New Roman" panose="02020603050405020304" pitchFamily="18" charset="0"/>
                      </a:endParaRPr>
                    </a:p>
                    <a:p>
                      <a:pPr algn="ctr">
                        <a:spcAft>
                          <a:spcPts val="0"/>
                        </a:spcAft>
                      </a:pPr>
                      <a:endParaRPr lang="en-US"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a:txBody>
                  <a:tcPr marL="68582" marR="68582" marT="0" marB="0" anchor="ctr"/>
                </a:tc>
                <a:extLst>
                  <a:ext uri="{0D108BD9-81ED-4DB2-BD59-A6C34878D82A}">
                    <a16:rowId xmlns:a16="http://schemas.microsoft.com/office/drawing/2014/main" xmlns="" val="10009"/>
                  </a:ext>
                </a:extLst>
              </a:tr>
            </a:tbl>
          </a:graphicData>
        </a:graphic>
      </p:graphicFrame>
      <p:sp>
        <p:nvSpPr>
          <p:cNvPr id="10" name="矩形 9"/>
          <p:cNvSpPr/>
          <p:nvPr/>
        </p:nvSpPr>
        <p:spPr>
          <a:xfrm>
            <a:off x="106709" y="946852"/>
            <a:ext cx="8857555" cy="923330"/>
          </a:xfrm>
          <a:prstGeom prst="rect">
            <a:avLst/>
          </a:prstGeom>
        </p:spPr>
        <p:txBody>
          <a:bodyPr wrap="square">
            <a:spAutoFit/>
          </a:bodyPr>
          <a:lstStyle/>
          <a:p>
            <a:pPr indent="457200"/>
            <a:r>
              <a:rPr lang="zh-CN" altLang="en-US" b="1" dirty="0">
                <a:solidFill>
                  <a:srgbClr val="0716D3"/>
                </a:solidFill>
              </a:rPr>
              <a:t>高压粉末衍射谱仪的主要功能是极端条件下（高压</a:t>
            </a:r>
            <a:r>
              <a:rPr lang="en-US" altLang="zh-CN" b="1" dirty="0">
                <a:solidFill>
                  <a:srgbClr val="0716D3"/>
                </a:solidFill>
              </a:rPr>
              <a:t>+</a:t>
            </a:r>
            <a:r>
              <a:rPr lang="zh-CN" altLang="en-US" b="1" dirty="0">
                <a:solidFill>
                  <a:srgbClr val="0716D3"/>
                </a:solidFill>
              </a:rPr>
              <a:t>温度变化）研究物质的性能。将为高压中子科学前沿研究、研发新型能源和功能材料、凝聚态物理、地质、生命科学提供强有力的探测手段</a:t>
            </a:r>
          </a:p>
        </p:txBody>
      </p:sp>
      <p:sp>
        <p:nvSpPr>
          <p:cNvPr id="2" name="矩形 1"/>
          <p:cNvSpPr/>
          <p:nvPr/>
        </p:nvSpPr>
        <p:spPr>
          <a:xfrm>
            <a:off x="106006" y="6082563"/>
            <a:ext cx="9037994" cy="646331"/>
          </a:xfrm>
          <a:prstGeom prst="rect">
            <a:avLst/>
          </a:prstGeom>
        </p:spPr>
        <p:txBody>
          <a:bodyPr wrap="square">
            <a:spAutoFit/>
          </a:bodyPr>
          <a:lstStyle/>
          <a:p>
            <a:r>
              <a:rPr lang="zh-CN" altLang="en-US" b="1" dirty="0">
                <a:solidFill>
                  <a:srgbClr val="FF0000"/>
                </a:solidFill>
              </a:rPr>
              <a:t>衍射探测器：</a:t>
            </a:r>
            <a:r>
              <a:rPr lang="en-US" altLang="zh-CN" b="1" dirty="0">
                <a:solidFill>
                  <a:srgbClr val="FF0000"/>
                </a:solidFill>
              </a:rPr>
              <a:t>3He </a:t>
            </a:r>
            <a:r>
              <a:rPr lang="en-US" altLang="zh-CN" b="1" dirty="0" smtClean="0">
                <a:solidFill>
                  <a:srgbClr val="FF0000"/>
                </a:solidFill>
              </a:rPr>
              <a:t>PSD(</a:t>
            </a:r>
            <a:r>
              <a:rPr lang="zh-CN" altLang="en-US" b="1" dirty="0">
                <a:solidFill>
                  <a:srgbClr val="FF0000"/>
                </a:solidFill>
              </a:rPr>
              <a:t>水平：</a:t>
            </a:r>
            <a:r>
              <a:rPr lang="en-US" altLang="zh-CN" b="1" dirty="0">
                <a:solidFill>
                  <a:srgbClr val="FF0000"/>
                </a:solidFill>
              </a:rPr>
              <a:t>2</a:t>
            </a:r>
            <a:r>
              <a:rPr lang="el-GR" altLang="zh-CN" b="1" dirty="0">
                <a:solidFill>
                  <a:srgbClr val="FF0000"/>
                </a:solidFill>
              </a:rPr>
              <a:t>θ=90±12.5</a:t>
            </a:r>
            <a:r>
              <a:rPr lang="en-US" altLang="zh-CN" b="1" dirty="0">
                <a:solidFill>
                  <a:srgbClr val="FF0000"/>
                </a:solidFill>
              </a:rPr>
              <a:t>º;</a:t>
            </a:r>
            <a:r>
              <a:rPr lang="zh-CN" altLang="en-US" b="1" dirty="0">
                <a:solidFill>
                  <a:srgbClr val="FF0000"/>
                </a:solidFill>
              </a:rPr>
              <a:t>竖直：</a:t>
            </a:r>
            <a:r>
              <a:rPr lang="el-GR" altLang="zh-CN" b="1" dirty="0" smtClean="0">
                <a:solidFill>
                  <a:srgbClr val="FF0000"/>
                </a:solidFill>
              </a:rPr>
              <a:t>χ=0±35</a:t>
            </a:r>
            <a:r>
              <a:rPr lang="en-US" altLang="zh-CN" b="1" dirty="0" smtClean="0">
                <a:solidFill>
                  <a:srgbClr val="FF0000"/>
                </a:solidFill>
              </a:rPr>
              <a:t>º</a:t>
            </a:r>
            <a:r>
              <a:rPr lang="en-US" altLang="zh-CN" b="1" dirty="0">
                <a:solidFill>
                  <a:srgbClr val="FF0000"/>
                </a:solidFill>
              </a:rPr>
              <a:t>)</a:t>
            </a:r>
          </a:p>
          <a:p>
            <a:r>
              <a:rPr lang="zh-CN" altLang="en-US" b="1" dirty="0">
                <a:solidFill>
                  <a:srgbClr val="FF0000"/>
                </a:solidFill>
              </a:rPr>
              <a:t>成像探测器</a:t>
            </a:r>
            <a:r>
              <a:rPr lang="en-US" altLang="zh-CN" b="1" dirty="0" smtClean="0">
                <a:solidFill>
                  <a:srgbClr val="FF0000"/>
                </a:solidFill>
              </a:rPr>
              <a:t>:</a:t>
            </a:r>
            <a:r>
              <a:rPr lang="zh-CN" altLang="en-US" b="1" dirty="0" smtClean="0">
                <a:solidFill>
                  <a:srgbClr val="FF0000"/>
                </a:solidFill>
              </a:rPr>
              <a:t>中子衍射</a:t>
            </a:r>
            <a:r>
              <a:rPr lang="zh-CN" altLang="en-US" b="1" dirty="0">
                <a:solidFill>
                  <a:srgbClr val="FF0000"/>
                </a:solidFill>
              </a:rPr>
              <a:t>增强</a:t>
            </a:r>
            <a:r>
              <a:rPr lang="en-US" altLang="zh-CN" b="1" dirty="0">
                <a:solidFill>
                  <a:srgbClr val="FF0000"/>
                </a:solidFill>
              </a:rPr>
              <a:t>+CCD</a:t>
            </a:r>
            <a:r>
              <a:rPr lang="zh-CN" altLang="en-US" b="1" dirty="0">
                <a:solidFill>
                  <a:srgbClr val="FF0000"/>
                </a:solidFill>
              </a:rPr>
              <a:t>，分辨率</a:t>
            </a:r>
            <a:r>
              <a:rPr lang="en-US" altLang="zh-CN" b="1" dirty="0">
                <a:solidFill>
                  <a:srgbClr val="FF0000"/>
                </a:solidFill>
              </a:rPr>
              <a:t>50-100 m</a:t>
            </a:r>
            <a:endParaRPr lang="zh-CN" altLang="en-US" b="1" dirty="0">
              <a:solidFill>
                <a:srgbClr val="FF0000"/>
              </a:solidFill>
            </a:endParaRPr>
          </a:p>
        </p:txBody>
      </p:sp>
    </p:spTree>
    <p:extLst>
      <p:ext uri="{BB962C8B-B14F-4D97-AF65-F5344CB8AC3E}">
        <p14:creationId xmlns:p14="http://schemas.microsoft.com/office/powerpoint/2010/main" val="246979732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16387" name="Rectangle 11"/>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7" name="矩形 6">
            <a:extLst>
              <a:ext uri="{FF2B5EF4-FFF2-40B4-BE49-F238E27FC236}">
                <a16:creationId xmlns:a16="http://schemas.microsoft.com/office/drawing/2014/main" xmlns="" id="{1DE603F9-D90F-410E-A479-63680D25BCAB}"/>
              </a:ext>
            </a:extLst>
          </p:cNvPr>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a:extLst>
              <a:ext uri="{FF2B5EF4-FFF2-40B4-BE49-F238E27FC236}">
                <a16:creationId xmlns:a16="http://schemas.microsoft.com/office/drawing/2014/main" xmlns="" id="{03F6F6C2-B21B-4F68-99C3-DAF835CB382B}"/>
              </a:ext>
            </a:extLst>
          </p:cNvPr>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9" name="Picture 5" descr="I:\工作\照片\效果图 logo等\CSNSlogo.png">
            <a:extLst>
              <a:ext uri="{FF2B5EF4-FFF2-40B4-BE49-F238E27FC236}">
                <a16:creationId xmlns:a16="http://schemas.microsoft.com/office/drawing/2014/main" xmlns="" id="{1D753335-9737-42D2-B901-2F89D85A4EF2}"/>
              </a:ext>
            </a:extLst>
          </p:cNvPr>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16391" name="灯片编号占位符 3"/>
          <p:cNvSpPr txBox="1">
            <a:spLocks noGrp="1"/>
          </p:cNvSpPr>
          <p:nvPr/>
        </p:nvSpPr>
        <p:spPr bwMode="auto">
          <a:xfrm>
            <a:off x="8207375" y="6516688"/>
            <a:ext cx="4365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r" eaLnBrk="1" hangingPunct="1">
              <a:spcBef>
                <a:spcPct val="0"/>
              </a:spcBef>
              <a:buFontTx/>
              <a:buNone/>
            </a:pPr>
            <a:fld id="{763C2F48-1C90-4A6B-905A-506158F6E48A}" type="slidenum">
              <a:rPr lang="en-US" altLang="zh-CN" sz="900">
                <a:solidFill>
                  <a:srgbClr val="4D5E68"/>
                </a:solidFill>
                <a:latin typeface="Impact" pitchFamily="34" charset="0"/>
              </a:rPr>
              <a:pPr algn="r" eaLnBrk="1" hangingPunct="1">
                <a:spcBef>
                  <a:spcPct val="0"/>
                </a:spcBef>
                <a:buFontTx/>
                <a:buNone/>
              </a:pPr>
              <a:t>31</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15" name="Rectangle 8">
            <a:extLst>
              <a:ext uri="{FF2B5EF4-FFF2-40B4-BE49-F238E27FC236}">
                <a16:creationId xmlns:a16="http://schemas.microsoft.com/office/drawing/2014/main" xmlns="" id="{CB5DBA31-7EA5-40BC-909F-2DA72E7E7813}"/>
              </a:ext>
            </a:extLst>
          </p:cNvPr>
          <p:cNvSpPr txBox="1">
            <a:spLocks noChangeArrowheads="1"/>
          </p:cNvSpPr>
          <p:nvPr/>
        </p:nvSpPr>
        <p:spPr bwMode="auto">
          <a:xfrm>
            <a:off x="71438" y="142875"/>
            <a:ext cx="5292725"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工程应力谱仪</a:t>
            </a:r>
          </a:p>
        </p:txBody>
      </p:sp>
      <p:pic>
        <p:nvPicPr>
          <p:cNvPr id="16393" name="图片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87" y="1916832"/>
            <a:ext cx="9010650" cy="154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标题 53">
            <a:extLst>
              <a:ext uri="{FF2B5EF4-FFF2-40B4-BE49-F238E27FC236}">
                <a16:creationId xmlns:a16="http://schemas.microsoft.com/office/drawing/2014/main" xmlns="" id="{DE93D154-4698-4D3D-8F8E-ED8C1DAEA977}"/>
              </a:ext>
            </a:extLst>
          </p:cNvPr>
          <p:cNvSpPr/>
          <p:nvPr/>
        </p:nvSpPr>
        <p:spPr bwMode="auto">
          <a:xfrm>
            <a:off x="162719" y="3463193"/>
            <a:ext cx="26939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nSpc>
                <a:spcPct val="120000"/>
              </a:lnSpc>
              <a:spcBef>
                <a:spcPct val="30000"/>
              </a:spcBef>
              <a:spcAft>
                <a:spcPct val="20000"/>
              </a:spcAft>
              <a:buClr>
                <a:schemeClr val="tx1"/>
              </a:buClr>
              <a:buChar char="•"/>
              <a:defRPr sz="2100" b="1">
                <a:solidFill>
                  <a:srgbClr val="1679BA"/>
                </a:solidFill>
                <a:latin typeface="Arial" panose="020B0604020202020204" pitchFamily="34" charset="0"/>
                <a:ea typeface="宋体" panose="02010600030101010101" pitchFamily="2" charset="-122"/>
              </a:defRPr>
            </a:lvl1pPr>
            <a:lvl2pPr marL="177800" indent="266700">
              <a:lnSpc>
                <a:spcPct val="120000"/>
              </a:lnSpc>
              <a:spcBef>
                <a:spcPct val="20000"/>
              </a:spcBef>
              <a:spcAft>
                <a:spcPct val="20000"/>
              </a:spcAft>
              <a:buClr>
                <a:schemeClr val="tx1"/>
              </a:buClr>
              <a:buChar char="–"/>
              <a:defRPr sz="1900" b="1">
                <a:solidFill>
                  <a:srgbClr val="4D5E68"/>
                </a:solidFill>
                <a:latin typeface="Arial" panose="020B0604020202020204" pitchFamily="34" charset="0"/>
                <a:ea typeface="宋体" panose="02010600030101010101" pitchFamily="2" charset="-122"/>
              </a:defRPr>
            </a:lvl2pPr>
            <a:lvl3pPr marL="1143000" indent="-228600">
              <a:spcBef>
                <a:spcPct val="20000"/>
              </a:spcBef>
              <a:buClr>
                <a:schemeClr val="tx1"/>
              </a:buClr>
              <a:buFont typeface="Wingdings" panose="05000000000000000000" pitchFamily="2" charset="2"/>
              <a:buChar char="§"/>
              <a:defRPr sz="2400" b="1">
                <a:solidFill>
                  <a:srgbClr val="4D5E68"/>
                </a:solidFill>
                <a:latin typeface="Arial" panose="020B0604020202020204" pitchFamily="34" charset="0"/>
                <a:ea typeface="宋体" panose="02010600030101010101" pitchFamily="2" charset="-122"/>
              </a:defRPr>
            </a:lvl3pPr>
            <a:lvl4pPr marL="1600200" indent="-228600">
              <a:spcBef>
                <a:spcPct val="20000"/>
              </a:spcBef>
              <a:buChar char="–"/>
              <a:defRPr sz="2000" b="1">
                <a:solidFill>
                  <a:srgbClr val="4D5E68"/>
                </a:solidFill>
                <a:latin typeface="Arial" panose="020B0604020202020204" pitchFamily="34" charset="0"/>
                <a:ea typeface="宋体" panose="02010600030101010101" pitchFamily="2" charset="-122"/>
              </a:defRPr>
            </a:lvl4pPr>
            <a:lvl5pPr marL="2057400" indent="-228600">
              <a:spcBef>
                <a:spcPct val="20000"/>
              </a:spcBef>
              <a:buChar char="»"/>
              <a:defRPr sz="2000" b="1">
                <a:solidFill>
                  <a:srgbClr val="4D5E68"/>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b="1">
                <a:solidFill>
                  <a:srgbClr val="4D5E68"/>
                </a:solidFill>
                <a:latin typeface="Arial" panose="020B0604020202020204" pitchFamily="34" charset="0"/>
                <a:ea typeface="宋体" panose="02010600030101010101" pitchFamily="2" charset="-122"/>
              </a:defRPr>
            </a:lvl9pPr>
          </a:lstStyle>
          <a:p>
            <a:pPr lvl="1" eaLnBrk="1" hangingPunct="1">
              <a:lnSpc>
                <a:spcPct val="100000"/>
              </a:lnSpc>
              <a:spcBef>
                <a:spcPct val="0"/>
              </a:spcBef>
              <a:spcAft>
                <a:spcPct val="0"/>
              </a:spcAft>
              <a:buClrTx/>
              <a:buFontTx/>
              <a:buNone/>
              <a:defRPr/>
            </a:pPr>
            <a:r>
              <a:rPr lang="en-US" altLang="zh-CN" sz="1350" dirty="0">
                <a:solidFill>
                  <a:schemeClr val="tx1"/>
                </a:solidFill>
                <a:latin typeface="Times New Roman" panose="02020603050405020304" pitchFamily="18" charset="0"/>
                <a:ea typeface="楷体_GB2312" pitchFamily="49" charset="-122"/>
                <a:cs typeface="Times New Roman" panose="02020603050405020304" pitchFamily="18" charset="0"/>
              </a:rPr>
              <a:t>Active area 100×200mm</a:t>
            </a:r>
            <a:r>
              <a:rPr lang="en-US" altLang="zh-CN" sz="1350" baseline="30000" dirty="0">
                <a:solidFill>
                  <a:schemeClr val="tx1"/>
                </a:solidFill>
                <a:latin typeface="Times New Roman" panose="02020603050405020304" pitchFamily="18" charset="0"/>
                <a:ea typeface="楷体_GB2312" pitchFamily="49" charset="-122"/>
                <a:cs typeface="Times New Roman" panose="02020603050405020304" pitchFamily="18" charset="0"/>
              </a:rPr>
              <a:t>2</a:t>
            </a:r>
            <a:endParaRPr lang="zh-CN" altLang="en-US" sz="1350" dirty="0">
              <a:solidFill>
                <a:schemeClr val="tx1"/>
              </a:solidFill>
              <a:latin typeface="Times New Roman" panose="02020603050405020304" pitchFamily="18" charset="0"/>
              <a:ea typeface="楷体_GB2312" pitchFamily="49" charset="-122"/>
              <a:cs typeface="Times New Roman" panose="02020603050405020304" pitchFamily="18" charset="0"/>
            </a:endParaRPr>
          </a:p>
        </p:txBody>
      </p:sp>
      <p:pic>
        <p:nvPicPr>
          <p:cNvPr id="16395" name="图片 1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438" y="3991471"/>
            <a:ext cx="1931384" cy="249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图片 12"/>
          <p:cNvPicPr>
            <a:picLocks noChangeAspect="1" noChangeArrowheads="1"/>
          </p:cNvPicPr>
          <p:nvPr/>
        </p:nvPicPr>
        <p:blipFill>
          <a:blip r:embed="rId6" cstate="print">
            <a:extLst>
              <a:ext uri="{28A0092B-C50C-407E-A947-70E740481C1C}">
                <a14:useLocalDpi xmlns:a14="http://schemas.microsoft.com/office/drawing/2010/main"/>
              </a:ext>
            </a:extLst>
          </a:blip>
          <a:srcRect l="11111" r="19444" b="13333"/>
          <a:stretch>
            <a:fillRect/>
          </a:stretch>
        </p:blipFill>
        <p:spPr bwMode="auto">
          <a:xfrm>
            <a:off x="2002823" y="3991471"/>
            <a:ext cx="1633074" cy="249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文本框 7">
            <a:extLst>
              <a:ext uri="{FF2B5EF4-FFF2-40B4-BE49-F238E27FC236}">
                <a16:creationId xmlns:a16="http://schemas.microsoft.com/office/drawing/2014/main" xmlns="" id="{2EA32C40-9BE0-4A0C-AC1D-E7440DF3D245}"/>
              </a:ext>
            </a:extLst>
          </p:cNvPr>
          <p:cNvSpPr txBox="1">
            <a:spLocks noChangeArrowheads="1"/>
          </p:cNvSpPr>
          <p:nvPr/>
        </p:nvSpPr>
        <p:spPr bwMode="auto">
          <a:xfrm>
            <a:off x="3563888" y="3488820"/>
            <a:ext cx="548645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285750" indent="-28575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1219200">
              <a:buFont typeface="Wingdings" panose="05000000000000000000" pitchFamily="2" charset="2"/>
              <a:buChar char="l"/>
              <a:defRPr/>
            </a:pPr>
            <a:r>
              <a:rPr lang="en-US" altLang="zh-CN" sz="1400" b="1" dirty="0" smtClean="0">
                <a:solidFill>
                  <a:srgbClr val="0070C0"/>
                </a:solidFill>
                <a:latin typeface="等线" panose="02010600030101010101" pitchFamily="2" charset="-122"/>
                <a:ea typeface="等线" panose="02010600030101010101" pitchFamily="2" charset="-122"/>
                <a:cs typeface="Arial" panose="020B0604020202020204" pitchFamily="34" charset="0"/>
              </a:rPr>
              <a:t>Range </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of wavelength: 0.5~6 Å; </a:t>
            </a:r>
            <a:r>
              <a:rPr lang="el-GR"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Δλ=3.1</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Å @25Hz</a:t>
            </a:r>
          </a:p>
          <a:p>
            <a:pPr marL="381000" indent="-381000" defTabSz="1219200">
              <a:buFont typeface="Wingdings" panose="05000000000000000000" pitchFamily="2" charset="2"/>
              <a:buChar char="l"/>
              <a:defRPr/>
            </a:pP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Radial collimators: 1,2,3,4mm</a:t>
            </a:r>
          </a:p>
          <a:p>
            <a:pPr marL="381000" indent="-381000" defTabSz="1219200">
              <a:buFont typeface="Wingdings" panose="05000000000000000000" pitchFamily="2" charset="2"/>
              <a:buChar char="l"/>
              <a:defRPr/>
            </a:pP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Main Detector: </a:t>
            </a:r>
          </a:p>
          <a:p>
            <a:pPr marL="457200" lvl="1" indent="0" defTabSz="1219200">
              <a:buFont typeface="Wingdings" panose="05000000000000000000" pitchFamily="2" charset="2"/>
              <a:buNone/>
              <a:defRPr/>
            </a:pPr>
            <a:r>
              <a:rPr lang="en-US" altLang="zh-CN" sz="1400" b="1" dirty="0">
                <a:solidFill>
                  <a:srgbClr val="C00000"/>
                </a:solidFill>
                <a:latin typeface="等线" panose="02010600030101010101" pitchFamily="2" charset="-122"/>
                <a:ea typeface="等线" panose="02010600030101010101" pitchFamily="2" charset="-122"/>
                <a:cs typeface="Arial" panose="020B0604020202020204" pitchFamily="34" charset="0"/>
              </a:rPr>
              <a:t>ZnS/LiF(Ag), </a:t>
            </a:r>
            <a:r>
              <a:rPr lang="zh-CN" altLang="en-US" sz="1400" b="1" dirty="0" smtClean="0">
                <a:solidFill>
                  <a:srgbClr val="0070C0"/>
                </a:solidFill>
                <a:latin typeface="等线" panose="02010600030101010101" pitchFamily="2" charset="-122"/>
                <a:ea typeface="等线" panose="02010600030101010101" pitchFamily="2" charset="-122"/>
                <a:cs typeface="Arial" panose="020B0604020202020204" pitchFamily="34" charset="0"/>
              </a:rPr>
              <a:t>（</a:t>
            </a:r>
            <a:r>
              <a:rPr lang="en-US" altLang="zh-CN" sz="1400" b="1" dirty="0" smtClean="0">
                <a:solidFill>
                  <a:srgbClr val="0070C0"/>
                </a:solidFill>
                <a:latin typeface="等线" panose="02010600030101010101" pitchFamily="2" charset="-122"/>
                <a:ea typeface="等线" panose="02010600030101010101" pitchFamily="2" charset="-122"/>
                <a:cs typeface="Arial" panose="020B0604020202020204" pitchFamily="34" charset="0"/>
              </a:rPr>
              <a:t>horizontal </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coverage angle, ±15°, </a:t>
            </a:r>
            <a:r>
              <a:rPr lang="en-US" altLang="zh-CN" sz="1400" b="1" dirty="0" smtClean="0">
                <a:solidFill>
                  <a:srgbClr val="0070C0"/>
                </a:solidFill>
                <a:latin typeface="等线" panose="02010600030101010101" pitchFamily="2" charset="-122"/>
                <a:ea typeface="等线" panose="02010600030101010101" pitchFamily="2" charset="-122"/>
                <a:cs typeface="Arial" panose="020B0604020202020204" pitchFamily="34" charset="0"/>
              </a:rPr>
              <a:t>vertical </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coverage angle, ±20 </a:t>
            </a:r>
            <a:r>
              <a:rPr lang="zh-CN" altLang="en-US" sz="1400" b="1" dirty="0" smtClean="0">
                <a:solidFill>
                  <a:srgbClr val="0070C0"/>
                </a:solidFill>
                <a:latin typeface="等线" panose="02010600030101010101" pitchFamily="2" charset="-122"/>
                <a:ea typeface="等线" panose="02010600030101010101" pitchFamily="2" charset="-122"/>
                <a:cs typeface="Arial" panose="020B0604020202020204" pitchFamily="34" charset="0"/>
              </a:rPr>
              <a:t>）</a:t>
            </a:r>
            <a:endPar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endParaRPr>
          </a:p>
          <a:p>
            <a:pPr marL="457200" lvl="1" indent="0" defTabSz="1219200">
              <a:buFont typeface="Wingdings" panose="05000000000000000000" pitchFamily="2" charset="2"/>
              <a:buNone/>
              <a:defRPr/>
            </a:pPr>
            <a:r>
              <a:rPr lang="en-US" altLang="zh-CN" sz="1400" b="1" dirty="0">
                <a:solidFill>
                  <a:srgbClr val="C00000"/>
                </a:solidFill>
                <a:latin typeface="等线" panose="02010600030101010101" pitchFamily="2" charset="-122"/>
                <a:ea typeface="等线" panose="02010600030101010101" pitchFamily="2" charset="-122"/>
                <a:cs typeface="Arial" panose="020B0604020202020204" pitchFamily="34" charset="0"/>
              </a:rPr>
              <a:t>pixel size, 3~4 mm (H)×150~200 mm (V)</a:t>
            </a:r>
          </a:p>
          <a:p>
            <a:pPr marL="171450" indent="-171450" defTabSz="1219200">
              <a:buFont typeface="Wingdings" panose="05000000000000000000" charset="0"/>
              <a:buChar char="l"/>
              <a:defRPr/>
            </a:pP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    Resolution</a:t>
            </a:r>
            <a:r>
              <a:rPr lang="zh-CN" altLang="en-US" sz="1400" b="1" dirty="0">
                <a:solidFill>
                  <a:srgbClr val="0070C0"/>
                </a:solidFill>
                <a:latin typeface="等线" panose="02010600030101010101" pitchFamily="2" charset="-122"/>
                <a:ea typeface="等线" panose="02010600030101010101" pitchFamily="2" charset="-122"/>
                <a:cs typeface="Arial" panose="020B0604020202020204" pitchFamily="34" charset="0"/>
              </a:rPr>
              <a:t>（</a:t>
            </a:r>
            <a:r>
              <a:rPr lang="el-GR"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Δ</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d/d</a:t>
            </a:r>
            <a:r>
              <a:rPr lang="zh-CN" altLang="en-US" sz="1400" b="1" dirty="0">
                <a:solidFill>
                  <a:srgbClr val="0070C0"/>
                </a:solidFill>
                <a:latin typeface="等线" panose="02010600030101010101" pitchFamily="2" charset="-122"/>
                <a:ea typeface="等线" panose="02010600030101010101" pitchFamily="2" charset="-122"/>
                <a:cs typeface="Arial" panose="020B0604020202020204" pitchFamily="34" charset="0"/>
              </a:rPr>
              <a:t>）</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 0.25%@2</a:t>
            </a:r>
            <a:r>
              <a:rPr lang="el-GR"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θ=90° </a:t>
            </a:r>
            <a:r>
              <a:rPr lang="en-US" altLang="el-GR" sz="1400" b="1" dirty="0">
                <a:solidFill>
                  <a:srgbClr val="0070C0"/>
                </a:solidFill>
                <a:latin typeface="等线" panose="02010600030101010101" pitchFamily="2" charset="-122"/>
                <a:ea typeface="等线" panose="02010600030101010101" pitchFamily="2" charset="-122"/>
                <a:cs typeface="Arial" panose="020B0604020202020204" pitchFamily="34" charset="0"/>
              </a:rPr>
              <a:t>at high solution mode</a:t>
            </a:r>
          </a:p>
          <a:p>
            <a:pPr marL="0" indent="0" defTabSz="1219200">
              <a:buFont typeface="Wingdings" panose="05000000000000000000" pitchFamily="2" charset="2"/>
              <a:buNone/>
              <a:defRPr/>
            </a:pPr>
            <a:r>
              <a:rPr lang="en-US" altLang="el-GR" sz="1400" b="1" dirty="0">
                <a:solidFill>
                  <a:srgbClr val="0070C0"/>
                </a:solidFill>
                <a:latin typeface="等线" panose="02010600030101010101" pitchFamily="2" charset="-122"/>
                <a:ea typeface="等线" panose="02010600030101010101" pitchFamily="2" charset="-122"/>
                <a:cs typeface="Arial" panose="020B0604020202020204" pitchFamily="34" charset="0"/>
              </a:rPr>
              <a:t>                                             0.5</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sym typeface="+mn-ea"/>
              </a:rPr>
              <a:t>%@2</a:t>
            </a:r>
            <a:r>
              <a:rPr lang="el-GR"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sym typeface="+mn-ea"/>
              </a:rPr>
              <a:t>θ=90° </a:t>
            </a:r>
            <a:r>
              <a:rPr lang="en-US" altLang="el-GR" sz="1400" b="1" dirty="0">
                <a:solidFill>
                  <a:srgbClr val="0070C0"/>
                </a:solidFill>
                <a:latin typeface="等线" panose="02010600030101010101" pitchFamily="2" charset="-122"/>
                <a:ea typeface="等线" panose="02010600030101010101" pitchFamily="2" charset="-122"/>
                <a:cs typeface="Arial" panose="020B0604020202020204" pitchFamily="34" charset="0"/>
                <a:sym typeface="+mn-ea"/>
              </a:rPr>
              <a:t>at high intensity mode</a:t>
            </a:r>
            <a:endParaRPr lang="el-GR"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endParaRPr>
          </a:p>
          <a:p>
            <a:pPr marL="381000" indent="-381000" defTabSz="1219200">
              <a:buFont typeface="Wingdings" panose="05000000000000000000" pitchFamily="2" charset="2"/>
              <a:buChar char="l"/>
              <a:defRPr/>
            </a:pP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Neutron intensity</a:t>
            </a:r>
            <a:r>
              <a:rPr lang="zh-CN" altLang="en-US" sz="1400" b="1" dirty="0">
                <a:solidFill>
                  <a:srgbClr val="0070C0"/>
                </a:solidFill>
                <a:latin typeface="等线" panose="02010600030101010101" pitchFamily="2" charset="-122"/>
                <a:ea typeface="等线" panose="02010600030101010101" pitchFamily="2" charset="-122"/>
                <a:cs typeface="Arial" panose="020B0604020202020204" pitchFamily="34" charset="0"/>
              </a:rPr>
              <a:t>（</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@sample positon/100KW):</a:t>
            </a:r>
            <a:r>
              <a:rPr lang="zh-CN" altLang="en-US" sz="1400" b="1" dirty="0">
                <a:solidFill>
                  <a:srgbClr val="0070C0"/>
                </a:solidFill>
                <a:latin typeface="等线" panose="02010600030101010101" pitchFamily="2" charset="-122"/>
                <a:ea typeface="等线" panose="02010600030101010101" pitchFamily="2" charset="-122"/>
                <a:cs typeface="Arial" panose="020B0604020202020204" pitchFamily="34" charset="0"/>
              </a:rPr>
              <a:t> </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10</a:t>
            </a:r>
            <a:r>
              <a:rPr lang="en-US" altLang="zh-CN" sz="1400" b="1" baseline="30000" dirty="0">
                <a:solidFill>
                  <a:srgbClr val="0070C0"/>
                </a:solidFill>
                <a:latin typeface="等线" panose="02010600030101010101" pitchFamily="2" charset="-122"/>
                <a:ea typeface="等线" panose="02010600030101010101" pitchFamily="2" charset="-122"/>
                <a:cs typeface="Arial" panose="020B0604020202020204" pitchFamily="34" charset="0"/>
              </a:rPr>
              <a:t>6</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-10</a:t>
            </a:r>
            <a:r>
              <a:rPr lang="en-US" altLang="zh-CN" sz="1400" b="1" baseline="30000" dirty="0">
                <a:solidFill>
                  <a:srgbClr val="0070C0"/>
                </a:solidFill>
                <a:latin typeface="等线" panose="02010600030101010101" pitchFamily="2" charset="-122"/>
                <a:ea typeface="等线" panose="02010600030101010101" pitchFamily="2" charset="-122"/>
                <a:cs typeface="Arial" panose="020B0604020202020204" pitchFamily="34" charset="0"/>
              </a:rPr>
              <a:t>7</a:t>
            </a:r>
            <a:r>
              <a:rPr lang="en-US" altLang="zh-CN" sz="1400" b="1" dirty="0">
                <a:solidFill>
                  <a:srgbClr val="0070C0"/>
                </a:solidFill>
                <a:latin typeface="等线" panose="02010600030101010101" pitchFamily="2" charset="-122"/>
                <a:ea typeface="等线" panose="02010600030101010101" pitchFamily="2" charset="-122"/>
                <a:cs typeface="Arial" panose="020B0604020202020204" pitchFamily="34" charset="0"/>
              </a:rPr>
              <a:t>n/cm2/s </a:t>
            </a:r>
          </a:p>
          <a:p>
            <a:pPr marL="381000" indent="-381000" defTabSz="1219200">
              <a:buFont typeface="Wingdings" panose="05000000000000000000" pitchFamily="2" charset="2"/>
              <a:buChar char="l"/>
              <a:defRPr/>
            </a:pPr>
            <a:r>
              <a:rPr lang="en-US" altLang="zh-CN" sz="1400" b="1" dirty="0">
                <a:solidFill>
                  <a:srgbClr val="C00000"/>
                </a:solidFill>
                <a:latin typeface="等线" panose="02010600030101010101" pitchFamily="2" charset="-122"/>
                <a:ea typeface="等线" panose="02010600030101010101" pitchFamily="2" charset="-122"/>
                <a:cs typeface="Arial" panose="020B0604020202020204" pitchFamily="34" charset="0"/>
              </a:rPr>
              <a:t>Sample table size</a:t>
            </a:r>
            <a:r>
              <a:rPr lang="zh-CN" altLang="en-US" sz="1400" b="1" dirty="0">
                <a:solidFill>
                  <a:srgbClr val="C00000"/>
                </a:solidFill>
                <a:latin typeface="等线" panose="02010600030101010101" pitchFamily="2" charset="-122"/>
                <a:ea typeface="等线" panose="02010600030101010101" pitchFamily="2" charset="-122"/>
                <a:cs typeface="Arial" panose="020B0604020202020204" pitchFamily="34" charset="0"/>
              </a:rPr>
              <a:t>：</a:t>
            </a:r>
            <a:r>
              <a:rPr lang="en-US" altLang="zh-CN" sz="1400" b="1" dirty="0">
                <a:solidFill>
                  <a:srgbClr val="C00000"/>
                </a:solidFill>
                <a:latin typeface="等线" panose="02010600030101010101" pitchFamily="2" charset="-122"/>
                <a:ea typeface="等线" panose="02010600030101010101" pitchFamily="2" charset="-122"/>
                <a:cs typeface="Arial" panose="020B0604020202020204" pitchFamily="34" charset="0"/>
              </a:rPr>
              <a:t>2000 mm*2000 mm</a:t>
            </a:r>
            <a:r>
              <a:rPr lang="zh-CN" altLang="en-US" sz="1400" b="1" dirty="0" smtClean="0">
                <a:solidFill>
                  <a:srgbClr val="C00000"/>
                </a:solidFill>
                <a:latin typeface="等线" panose="02010600030101010101" pitchFamily="2" charset="-122"/>
                <a:ea typeface="等线" panose="02010600030101010101" pitchFamily="2" charset="-122"/>
                <a:cs typeface="Arial" panose="020B0604020202020204" pitchFamily="34" charset="0"/>
              </a:rPr>
              <a:t>；</a:t>
            </a:r>
            <a:endParaRPr lang="en-US" altLang="zh-CN" sz="1400" b="1" dirty="0">
              <a:solidFill>
                <a:srgbClr val="C00000"/>
              </a:solidFill>
              <a:latin typeface="等线" panose="02010600030101010101" pitchFamily="2" charset="-122"/>
              <a:ea typeface="等线" panose="02010600030101010101" pitchFamily="2" charset="-122"/>
              <a:cs typeface="Arial" panose="020B0604020202020204" pitchFamily="34" charset="0"/>
            </a:endParaRPr>
          </a:p>
        </p:txBody>
      </p:sp>
      <p:sp>
        <p:nvSpPr>
          <p:cNvPr id="2" name="矩形 1"/>
          <p:cNvSpPr/>
          <p:nvPr/>
        </p:nvSpPr>
        <p:spPr>
          <a:xfrm>
            <a:off x="39686" y="838811"/>
            <a:ext cx="9010651" cy="923330"/>
          </a:xfrm>
          <a:prstGeom prst="rect">
            <a:avLst/>
          </a:prstGeom>
        </p:spPr>
        <p:txBody>
          <a:bodyPr wrap="square">
            <a:spAutoFit/>
          </a:bodyPr>
          <a:lstStyle/>
          <a:p>
            <a:pPr indent="457200"/>
            <a:r>
              <a:rPr lang="zh-CN" altLang="en-US" b="1" dirty="0">
                <a:solidFill>
                  <a:srgbClr val="0716D3"/>
                </a:solidFill>
              </a:rPr>
              <a:t>工程应力</a:t>
            </a:r>
            <a:r>
              <a:rPr lang="zh-CN" altLang="en-US" b="1" dirty="0" smtClean="0">
                <a:solidFill>
                  <a:srgbClr val="0716D3"/>
                </a:solidFill>
              </a:rPr>
              <a:t>谱仪主要</a:t>
            </a:r>
            <a:r>
              <a:rPr lang="zh-CN" altLang="en-US" b="1" dirty="0">
                <a:solidFill>
                  <a:srgbClr val="0716D3"/>
                </a:solidFill>
              </a:rPr>
              <a:t>功能是测定工程材料与工程部件的力学性能，可以获得被测物体的应力与应变分布图和晶体织构、材料的动态凝固过程、化学成分分布以及原位动力学反应等相关信息</a:t>
            </a:r>
          </a:p>
        </p:txBody>
      </p:sp>
    </p:spTree>
    <p:extLst>
      <p:ext uri="{BB962C8B-B14F-4D97-AF65-F5344CB8AC3E}">
        <p14:creationId xmlns:p14="http://schemas.microsoft.com/office/powerpoint/2010/main" val="415536352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9"/>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20483" name="Rectangle 11"/>
          <p:cNvSpPr>
            <a:spLocks noChangeArrowheads="1"/>
          </p:cNvSpPr>
          <p:nvPr/>
        </p:nvSpPr>
        <p:spPr bwMode="auto">
          <a:xfrm>
            <a:off x="0" y="1379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endParaRPr lang="zh-CN" altLang="en-US" sz="1400">
              <a:solidFill>
                <a:srgbClr val="000000"/>
              </a:solidFill>
              <a:latin typeface="Arial" pitchFamily="34" charset="0"/>
            </a:endParaRPr>
          </a:p>
        </p:txBody>
      </p:sp>
      <p:sp>
        <p:nvSpPr>
          <p:cNvPr id="7" name="矩形 6">
            <a:extLst>
              <a:ext uri="{FF2B5EF4-FFF2-40B4-BE49-F238E27FC236}">
                <a16:creationId xmlns:a16="http://schemas.microsoft.com/office/drawing/2014/main" xmlns="" id="{1DE603F9-D90F-410E-A479-63680D25BCAB}"/>
              </a:ext>
            </a:extLst>
          </p:cNvPr>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a:extLst>
              <a:ext uri="{FF2B5EF4-FFF2-40B4-BE49-F238E27FC236}">
                <a16:creationId xmlns:a16="http://schemas.microsoft.com/office/drawing/2014/main" xmlns="" id="{03F6F6C2-B21B-4F68-99C3-DAF835CB382B}"/>
              </a:ext>
            </a:extLst>
          </p:cNvPr>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pic>
        <p:nvPicPr>
          <p:cNvPr id="9" name="Picture 5" descr="I:\工作\照片\效果图 logo等\CSNSlogo.png">
            <a:extLst>
              <a:ext uri="{FF2B5EF4-FFF2-40B4-BE49-F238E27FC236}">
                <a16:creationId xmlns:a16="http://schemas.microsoft.com/office/drawing/2014/main" xmlns="" id="{1D753335-9737-42D2-B901-2F89D85A4EF2}"/>
              </a:ext>
            </a:extLst>
          </p:cNvPr>
          <p:cNvPicPr>
            <a:picLocks noChangeAspect="1" noChangeArrowheads="1"/>
          </p:cNvPicPr>
          <p:nvPr/>
        </p:nvPicPr>
        <p:blipFill>
          <a:blip r:embed="rId3"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0487" name="灯片编号占位符 3"/>
          <p:cNvSpPr txBox="1">
            <a:spLocks noGrp="1"/>
          </p:cNvSpPr>
          <p:nvPr/>
        </p:nvSpPr>
        <p:spPr bwMode="auto">
          <a:xfrm>
            <a:off x="8207375" y="6516688"/>
            <a:ext cx="4365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r" eaLnBrk="1" hangingPunct="1">
              <a:spcBef>
                <a:spcPct val="0"/>
              </a:spcBef>
              <a:buFontTx/>
              <a:buNone/>
            </a:pPr>
            <a:fld id="{370EAA85-1D5D-4F94-87CF-7349EEE1AFF6}" type="slidenum">
              <a:rPr lang="en-US" altLang="zh-CN" sz="900">
                <a:solidFill>
                  <a:srgbClr val="4D5E68"/>
                </a:solidFill>
                <a:latin typeface="Impact" pitchFamily="34" charset="0"/>
              </a:rPr>
              <a:pPr algn="r" eaLnBrk="1" hangingPunct="1">
                <a:spcBef>
                  <a:spcPct val="0"/>
                </a:spcBef>
                <a:buFontTx/>
                <a:buNone/>
              </a:pPr>
              <a:t>32</a:t>
            </a:fld>
            <a:endParaRPr lang="en-US" altLang="zh-CN" sz="900">
              <a:solidFill>
                <a:srgbClr val="4D5E68"/>
              </a:solidFill>
              <a:latin typeface="Impact" pitchFamily="34" charset="0"/>
              <a:ea typeface="Arial Unicode MS" pitchFamily="34" charset="-122"/>
              <a:cs typeface="Arial Unicode MS" pitchFamily="34" charset="-122"/>
            </a:endParaRPr>
          </a:p>
        </p:txBody>
      </p:sp>
      <p:sp>
        <p:nvSpPr>
          <p:cNvPr id="15" name="Rectangle 8">
            <a:extLst>
              <a:ext uri="{FF2B5EF4-FFF2-40B4-BE49-F238E27FC236}">
                <a16:creationId xmlns:a16="http://schemas.microsoft.com/office/drawing/2014/main" xmlns="" id="{CB5DBA31-7EA5-40BC-909F-2DA72E7E7813}"/>
              </a:ext>
            </a:extLst>
          </p:cNvPr>
          <p:cNvSpPr txBox="1">
            <a:spLocks noChangeArrowheads="1"/>
          </p:cNvSpPr>
          <p:nvPr/>
        </p:nvSpPr>
        <p:spPr bwMode="auto">
          <a:xfrm>
            <a:off x="71438" y="142875"/>
            <a:ext cx="5292725" cy="500063"/>
          </a:xfrm>
          <a:prstGeom prst="rect">
            <a:avLst/>
          </a:prstGeom>
          <a:noFill/>
          <a:ln w="9525">
            <a:noFill/>
            <a:miter lim="800000"/>
            <a:headEnd/>
            <a:tailEnd/>
          </a:ln>
        </p:spPr>
        <p:txBody>
          <a:bodyPr anchor="ctr"/>
          <a:lstStyle/>
          <a:p>
            <a:pPr marL="342900" indent="-342900" fontAlgn="auto">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itchFamily="34" charset="-122"/>
                <a:ea typeface="微软雅黑" pitchFamily="34" charset="-122"/>
              </a:rPr>
              <a:t>大气中子谱仪</a:t>
            </a:r>
          </a:p>
        </p:txBody>
      </p:sp>
      <p:sp>
        <p:nvSpPr>
          <p:cNvPr id="2" name="矩形 1"/>
          <p:cNvSpPr/>
          <p:nvPr/>
        </p:nvSpPr>
        <p:spPr>
          <a:xfrm>
            <a:off x="71438" y="908720"/>
            <a:ext cx="8893050" cy="1477328"/>
          </a:xfrm>
          <a:prstGeom prst="rect">
            <a:avLst/>
          </a:prstGeom>
        </p:spPr>
        <p:txBody>
          <a:bodyPr wrap="square">
            <a:spAutoFit/>
          </a:bodyPr>
          <a:lstStyle/>
          <a:p>
            <a:pPr indent="457200"/>
            <a:r>
              <a:rPr lang="zh-CN" altLang="en-US" b="1" dirty="0">
                <a:solidFill>
                  <a:srgbClr val="0716D3"/>
                </a:solidFill>
              </a:rPr>
              <a:t>大气中子辐照谱仪的主要功能是加速测试新电子材料、半导体器件、集成电子系统及功能材料等的的单粒子效应、电离总剂量效应以及位移损伤效应等辐射效应，评价材料工艺、器件结构及集成电子系统的可靠性与耐中子辐照性能。可为我国在国防、航空航天、核电、医疗、交通、高性能计算等领域提供先进的大气中子加速测试与科研</a:t>
            </a:r>
            <a:r>
              <a:rPr lang="zh-CN" altLang="en-US" b="1" dirty="0" smtClean="0">
                <a:solidFill>
                  <a:srgbClr val="0716D3"/>
                </a:solidFill>
              </a:rPr>
              <a:t>平台。</a:t>
            </a:r>
            <a:endParaRPr lang="zh-CN" altLang="en-US" b="1" dirty="0">
              <a:solidFill>
                <a:srgbClr val="0716D3"/>
              </a:solidFill>
            </a:endParaRPr>
          </a:p>
        </p:txBody>
      </p:sp>
      <p:pic>
        <p:nvPicPr>
          <p:cNvPr id="1026" name="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260" y="2250924"/>
            <a:ext cx="3444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351924" y="4930098"/>
            <a:ext cx="3468548" cy="646331"/>
          </a:xfrm>
          <a:prstGeom prst="rect">
            <a:avLst/>
          </a:prstGeom>
        </p:spPr>
        <p:txBody>
          <a:bodyPr wrap="square">
            <a:spAutoFit/>
          </a:bodyPr>
          <a:lstStyle/>
          <a:p>
            <a:r>
              <a:rPr lang="zh-CN" altLang="en-US" dirty="0"/>
              <a:t>中国散裂中子源大气中子束线能谱与</a:t>
            </a:r>
            <a:r>
              <a:rPr lang="en-US" altLang="zh-CN" dirty="0"/>
              <a:t>JEDEC</a:t>
            </a:r>
            <a:r>
              <a:rPr lang="zh-CN" altLang="en-US" dirty="0"/>
              <a:t>测量数据对比</a:t>
            </a:r>
          </a:p>
        </p:txBody>
      </p:sp>
      <p:pic>
        <p:nvPicPr>
          <p:cNvPr id="1027" name="图片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49" y="2586585"/>
            <a:ext cx="4456974" cy="326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55082" y="5425200"/>
            <a:ext cx="3185487" cy="369332"/>
          </a:xfrm>
          <a:prstGeom prst="rect">
            <a:avLst/>
          </a:prstGeom>
        </p:spPr>
        <p:txBody>
          <a:bodyPr wrap="none">
            <a:spAutoFit/>
          </a:bodyPr>
          <a:lstStyle/>
          <a:p>
            <a:r>
              <a:rPr lang="zh-CN" altLang="en-US" dirty="0"/>
              <a:t>大气中子辐照试验平台示意图</a:t>
            </a:r>
          </a:p>
        </p:txBody>
      </p:sp>
      <p:sp>
        <p:nvSpPr>
          <p:cNvPr id="5" name="矩形 4"/>
          <p:cNvSpPr/>
          <p:nvPr/>
        </p:nvSpPr>
        <p:spPr>
          <a:xfrm>
            <a:off x="71438" y="5830439"/>
            <a:ext cx="8965057" cy="923330"/>
          </a:xfrm>
          <a:prstGeom prst="rect">
            <a:avLst/>
          </a:prstGeom>
        </p:spPr>
        <p:txBody>
          <a:bodyPr wrap="square">
            <a:spAutoFit/>
          </a:bodyPr>
          <a:lstStyle/>
          <a:p>
            <a:r>
              <a:rPr lang="zh-CN" altLang="en-US" b="1" dirty="0">
                <a:solidFill>
                  <a:srgbClr val="FF0000"/>
                </a:solidFill>
              </a:rPr>
              <a:t>中子束流监测技术主要指利用</a:t>
            </a:r>
            <a:r>
              <a:rPr lang="en-US" altLang="zh-CN" b="1" dirty="0">
                <a:solidFill>
                  <a:srgbClr val="FF0000"/>
                </a:solidFill>
              </a:rPr>
              <a:t>U-235/U-238</a:t>
            </a:r>
            <a:r>
              <a:rPr lang="zh-CN" altLang="en-US" b="1" dirty="0">
                <a:solidFill>
                  <a:srgbClr val="FF0000"/>
                </a:solidFill>
              </a:rPr>
              <a:t>裂变电离室、金刚石探测器、位置灵敏多丝正比室、</a:t>
            </a:r>
            <a:r>
              <a:rPr lang="en-US" altLang="zh-CN" b="1" dirty="0">
                <a:solidFill>
                  <a:srgbClr val="FF0000"/>
                </a:solidFill>
              </a:rPr>
              <a:t>Bonner</a:t>
            </a:r>
            <a:r>
              <a:rPr lang="zh-CN" altLang="en-US" b="1" dirty="0">
                <a:solidFill>
                  <a:srgbClr val="FF0000"/>
                </a:solidFill>
              </a:rPr>
              <a:t>多球能谱仪、中子活化设备与中子影像设备等完成对大气中子试验平台中子束流参数的监测。主要测量指标包含中子能谱、中子注量与中子强度的空间分布</a:t>
            </a:r>
          </a:p>
        </p:txBody>
      </p:sp>
    </p:spTree>
    <p:extLst>
      <p:ext uri="{BB962C8B-B14F-4D97-AF65-F5344CB8AC3E}">
        <p14:creationId xmlns:p14="http://schemas.microsoft.com/office/powerpoint/2010/main" val="3636467626"/>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txBox="1">
            <a:spLocks noChangeArrowheads="1"/>
          </p:cNvSpPr>
          <p:nvPr/>
        </p:nvSpPr>
        <p:spPr bwMode="auto">
          <a:xfrm>
            <a:off x="-214346" y="142877"/>
            <a:ext cx="1981200" cy="500063"/>
          </a:xfrm>
          <a:prstGeom prst="rect">
            <a:avLst/>
          </a:prstGeom>
          <a:noFill/>
          <a:ln w="9525">
            <a:noFill/>
            <a:miter lim="800000"/>
          </a:ln>
        </p:spPr>
        <p:txBody>
          <a:bodyPr anchor="ctr"/>
          <a:lstStyle/>
          <a:p>
            <a:pPr marL="342900" indent="-342900" algn="ctr" eaLnBrk="1" fontAlgn="auto" hangingPunct="1">
              <a:lnSpc>
                <a:spcPct val="130000"/>
              </a:lnSpc>
              <a:spcAft>
                <a:spcPts val="0"/>
              </a:spcAft>
              <a:defRPr/>
            </a:pPr>
            <a:r>
              <a:rPr kumimoji="1" lang="zh-CN" altLang="en-US" sz="32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结束语</a:t>
            </a:r>
          </a:p>
        </p:txBody>
      </p:sp>
      <p:sp>
        <p:nvSpPr>
          <p:cNvPr id="40966" name="TextBox 10"/>
          <p:cNvSpPr txBox="1">
            <a:spLocks noChangeArrowheads="1"/>
          </p:cNvSpPr>
          <p:nvPr/>
        </p:nvSpPr>
        <p:spPr bwMode="auto">
          <a:xfrm>
            <a:off x="177647" y="1052736"/>
            <a:ext cx="8642825" cy="5068054"/>
          </a:xfrm>
          <a:prstGeom prst="rect">
            <a:avLst/>
          </a:prstGeom>
          <a:noFill/>
          <a:ln w="9525">
            <a:noFill/>
            <a:miter lim="800000"/>
          </a:ln>
        </p:spPr>
        <p:txBody>
          <a:bodyPr wrap="square">
            <a:spAutoFit/>
          </a:bodyPr>
          <a:lstStyle/>
          <a:p>
            <a:pPr marL="342900" indent="-342900" algn="just" eaLnBrk="1" latinLnBrk="0" hangingPunct="1">
              <a:lnSpc>
                <a:spcPts val="3200"/>
              </a:lnSpc>
              <a:spcBef>
                <a:spcPts val="1200"/>
              </a:spcBef>
              <a:spcAft>
                <a:spcPts val="600"/>
              </a:spcAft>
              <a:buFont typeface="Wingdings" panose="05000000000000000000" pitchFamily="2" charset="2"/>
              <a:buChar char="l"/>
            </a:pPr>
            <a:r>
              <a:rPr lang="en-US" altLang="zh-CN" sz="2200" b="1" dirty="0" smtClean="0">
                <a:ea typeface="微软雅黑" panose="020B0503020204020204" pitchFamily="34" charset="-122"/>
                <a:cs typeface="Arial" panose="020B0604020202020204" pitchFamily="34" charset="0"/>
              </a:rPr>
              <a:t>CSNS</a:t>
            </a:r>
            <a:r>
              <a:rPr lang="zh-CN" altLang="en-US" sz="2200" b="1" dirty="0" smtClean="0">
                <a:ea typeface="微软雅黑" panose="020B0503020204020204" pitchFamily="34" charset="-122"/>
                <a:cs typeface="Arial" panose="020B0604020202020204" pitchFamily="34" charset="0"/>
              </a:rPr>
              <a:t>高质量完成建设任务并对用户开放运行。</a:t>
            </a:r>
            <a:r>
              <a:rPr lang="zh-CN" altLang="en-US" sz="2200" b="1" dirty="0">
                <a:ea typeface="微软雅黑" panose="020B0503020204020204" pitchFamily="34" charset="-122"/>
                <a:cs typeface="Arial" panose="020B0604020202020204" pitchFamily="34" charset="0"/>
              </a:rPr>
              <a:t>装置运行稳定可靠高效，运行总时间</a:t>
            </a:r>
            <a:r>
              <a:rPr lang="en-US" altLang="zh-CN" sz="2200" b="1" dirty="0">
                <a:solidFill>
                  <a:srgbClr val="FF0000"/>
                </a:solidFill>
                <a:ea typeface="微软雅黑" panose="020B0503020204020204" pitchFamily="34" charset="-122"/>
                <a:cs typeface="Arial" panose="020B0604020202020204" pitchFamily="34" charset="0"/>
              </a:rPr>
              <a:t>6510</a:t>
            </a:r>
            <a:r>
              <a:rPr lang="zh-CN" altLang="zh-CN" sz="2200" b="1" dirty="0">
                <a:solidFill>
                  <a:srgbClr val="FF0000"/>
                </a:solidFill>
                <a:ea typeface="微软雅黑" panose="020B0503020204020204" pitchFamily="34" charset="-122"/>
                <a:cs typeface="Arial" panose="020B0604020202020204" pitchFamily="34" charset="0"/>
              </a:rPr>
              <a:t>小时</a:t>
            </a:r>
            <a:r>
              <a:rPr lang="zh-CN" altLang="zh-CN" sz="2200" b="1" dirty="0">
                <a:ea typeface="微软雅黑" panose="020B0503020204020204" pitchFamily="34" charset="-122"/>
                <a:cs typeface="Arial" panose="020B0604020202020204" pitchFamily="34" charset="0"/>
              </a:rPr>
              <a:t>，累计打靶供束时间达到</a:t>
            </a:r>
            <a:r>
              <a:rPr lang="en-US" altLang="zh-CN" sz="2200" b="1" dirty="0">
                <a:solidFill>
                  <a:srgbClr val="FF0000"/>
                </a:solidFill>
                <a:ea typeface="微软雅黑" panose="020B0503020204020204" pitchFamily="34" charset="-122"/>
                <a:cs typeface="Arial" panose="020B0604020202020204" pitchFamily="34" charset="0"/>
              </a:rPr>
              <a:t>4051</a:t>
            </a:r>
            <a:r>
              <a:rPr lang="zh-CN" altLang="zh-CN" sz="2200" b="1" dirty="0">
                <a:solidFill>
                  <a:srgbClr val="FF0000"/>
                </a:solidFill>
                <a:ea typeface="微软雅黑" panose="020B0503020204020204" pitchFamily="34" charset="-122"/>
                <a:cs typeface="Arial" panose="020B0604020202020204" pitchFamily="34" charset="0"/>
              </a:rPr>
              <a:t>小时</a:t>
            </a:r>
            <a:r>
              <a:rPr lang="zh-CN" altLang="zh-CN" sz="2200" b="1" dirty="0">
                <a:ea typeface="微软雅黑" panose="020B0503020204020204" pitchFamily="34" charset="-122"/>
                <a:cs typeface="Arial" panose="020B0604020202020204" pitchFamily="34" charset="0"/>
              </a:rPr>
              <a:t>，</a:t>
            </a:r>
            <a:r>
              <a:rPr lang="zh-CN" altLang="en-US" sz="2200" b="1" dirty="0">
                <a:ea typeface="微软雅黑" panose="020B0503020204020204" pitchFamily="34" charset="-122"/>
                <a:cs typeface="Arial" panose="020B0604020202020204" pitchFamily="34" charset="0"/>
              </a:rPr>
              <a:t>加速器故障率仅为</a:t>
            </a:r>
            <a:r>
              <a:rPr lang="en-US" altLang="zh-CN" sz="2200" b="1" dirty="0">
                <a:solidFill>
                  <a:srgbClr val="FF0000"/>
                </a:solidFill>
                <a:ea typeface="微软雅黑" panose="020B0503020204020204" pitchFamily="34" charset="-122"/>
                <a:cs typeface="Arial" panose="020B0604020202020204" pitchFamily="34" charset="0"/>
              </a:rPr>
              <a:t>5.65%</a:t>
            </a:r>
            <a:r>
              <a:rPr lang="zh-CN" altLang="en-US" sz="2200" b="1" dirty="0" smtClean="0">
                <a:solidFill>
                  <a:srgbClr val="FF0000"/>
                </a:solidFill>
                <a:ea typeface="微软雅黑" panose="020B0503020204020204" pitchFamily="34" charset="-122"/>
                <a:cs typeface="Arial" panose="020B0604020202020204" pitchFamily="34" charset="0"/>
              </a:rPr>
              <a:t>，</a:t>
            </a:r>
            <a:r>
              <a:rPr lang="en-US" altLang="zh-CN" sz="2200" b="1" dirty="0">
                <a:ea typeface="微软雅黑" panose="020B0503020204020204" pitchFamily="34" charset="-122"/>
                <a:cs typeface="Arial" panose="020B0604020202020204" pitchFamily="34" charset="0"/>
              </a:rPr>
              <a:t>CSNS</a:t>
            </a:r>
            <a:r>
              <a:rPr lang="zh-CN" altLang="en-US" sz="2200" b="1" dirty="0" smtClean="0">
                <a:ea typeface="微软雅黑" panose="020B0503020204020204" pitchFamily="34" charset="-122"/>
                <a:cs typeface="Arial" panose="020B0604020202020204" pitchFamily="34" charset="0"/>
              </a:rPr>
              <a:t>束流运行功率</a:t>
            </a:r>
            <a:r>
              <a:rPr lang="zh-CN" altLang="en-US" sz="2200" b="1" dirty="0">
                <a:ea typeface="微软雅黑" panose="020B0503020204020204" pitchFamily="34" charset="-122"/>
                <a:cs typeface="Arial" panose="020B0604020202020204" pitchFamily="34" charset="0"/>
              </a:rPr>
              <a:t>达到</a:t>
            </a:r>
            <a:r>
              <a:rPr lang="en-US" altLang="zh-CN" sz="2200" b="1" dirty="0">
                <a:ea typeface="微软雅黑" panose="020B0503020204020204" pitchFamily="34" charset="-122"/>
                <a:cs typeface="Arial" panose="020B0604020202020204" pitchFamily="34" charset="0"/>
              </a:rPr>
              <a:t>80kW</a:t>
            </a:r>
            <a:r>
              <a:rPr lang="zh-CN" altLang="en-US" sz="2200" b="1" dirty="0" smtClean="0">
                <a:ea typeface="微软雅黑" panose="020B0503020204020204" pitchFamily="34" charset="-122"/>
                <a:cs typeface="Arial" panose="020B0604020202020204" pitchFamily="34" charset="0"/>
              </a:rPr>
              <a:t>，为</a:t>
            </a:r>
            <a:r>
              <a:rPr lang="zh-CN" altLang="en-US" sz="2200" b="1" dirty="0">
                <a:ea typeface="微软雅黑" panose="020B0503020204020204" pitchFamily="34" charset="-122"/>
                <a:cs typeface="Arial" panose="020B0604020202020204" pitchFamily="34" charset="0"/>
              </a:rPr>
              <a:t>进一步提高束流功率和运行效率打下了坚实基础。</a:t>
            </a:r>
            <a:endParaRPr lang="en-US" altLang="zh-CN" sz="2200" b="1" dirty="0">
              <a:ea typeface="微软雅黑" panose="020B0503020204020204" pitchFamily="34" charset="-122"/>
              <a:cs typeface="Arial" panose="020B0604020202020204" pitchFamily="34" charset="0"/>
            </a:endParaRPr>
          </a:p>
          <a:p>
            <a:pPr marL="342900" indent="-342900" algn="just" eaLnBrk="1" latinLnBrk="0" hangingPunct="1">
              <a:lnSpc>
                <a:spcPts val="3200"/>
              </a:lnSpc>
              <a:spcBef>
                <a:spcPts val="1200"/>
              </a:spcBef>
              <a:spcAft>
                <a:spcPts val="600"/>
              </a:spcAft>
              <a:buFont typeface="Wingdings" panose="05000000000000000000" pitchFamily="2" charset="2"/>
              <a:buChar char="l"/>
            </a:pPr>
            <a:r>
              <a:rPr lang="zh-CN" altLang="en-US" sz="2200" b="1" dirty="0">
                <a:ea typeface="微软雅黑" panose="020B0503020204020204" pitchFamily="34" charset="-122"/>
                <a:cs typeface="Arial" panose="020B0604020202020204" pitchFamily="34" charset="0"/>
              </a:rPr>
              <a:t>首期三台中子散射</a:t>
            </a:r>
            <a:r>
              <a:rPr lang="zh-CN" altLang="en-US" sz="2200" b="1" dirty="0" smtClean="0">
                <a:ea typeface="微软雅黑" panose="020B0503020204020204" pitchFamily="34" charset="-122"/>
                <a:cs typeface="Arial" panose="020B0604020202020204" pitchFamily="34" charset="0"/>
              </a:rPr>
              <a:t>谱仪和白光中子源运行</a:t>
            </a:r>
            <a:r>
              <a:rPr lang="zh-CN" altLang="en-US" sz="2200" b="1" dirty="0">
                <a:ea typeface="微软雅黑" panose="020B0503020204020204" pitchFamily="34" charset="-122"/>
                <a:cs typeface="Arial" panose="020B0604020202020204" pitchFamily="34" charset="0"/>
              </a:rPr>
              <a:t>良好，不断优化、提高谱仪性能，拓展提升研究能力，新谱仪设计、建设进展顺利。开放运行逐步走向正规，</a:t>
            </a:r>
            <a:r>
              <a:rPr lang="zh-CN" altLang="zh-CN" sz="2200" b="1" dirty="0">
                <a:ea typeface="微软雅黑" panose="020B0503020204020204" pitchFamily="34" charset="-122"/>
                <a:cs typeface="Arial" panose="020B0604020202020204" pitchFamily="34" charset="0"/>
              </a:rPr>
              <a:t>用户申请非常踊跃，机时供不应求，</a:t>
            </a:r>
            <a:r>
              <a:rPr lang="zh-CN" altLang="en-US" sz="2200" b="1" dirty="0">
                <a:ea typeface="微软雅黑" panose="020B0503020204020204" pitchFamily="34" charset="-122"/>
                <a:cs typeface="Arial" panose="020B0604020202020204" pitchFamily="34" charset="0"/>
              </a:rPr>
              <a:t>前两轮运行</a:t>
            </a:r>
            <a:r>
              <a:rPr lang="zh-CN" altLang="zh-CN" sz="2200" b="1" dirty="0">
                <a:ea typeface="微软雅黑" panose="020B0503020204020204" pitchFamily="34" charset="-122"/>
                <a:cs typeface="Arial" panose="020B0604020202020204" pitchFamily="34" charset="0"/>
              </a:rPr>
              <a:t>共完成用户课题</a:t>
            </a:r>
            <a:r>
              <a:rPr lang="en-US" altLang="zh-CN" sz="2200" b="1" dirty="0">
                <a:solidFill>
                  <a:srgbClr val="FF0000"/>
                </a:solidFill>
                <a:ea typeface="微软雅黑" panose="020B0503020204020204" pitchFamily="34" charset="-122"/>
                <a:cs typeface="Arial" panose="020B0604020202020204" pitchFamily="34" charset="0"/>
              </a:rPr>
              <a:t>101</a:t>
            </a:r>
            <a:r>
              <a:rPr lang="zh-CN" altLang="zh-CN" sz="2200" b="1" dirty="0">
                <a:solidFill>
                  <a:srgbClr val="FF0000"/>
                </a:solidFill>
                <a:ea typeface="微软雅黑" panose="020B0503020204020204" pitchFamily="34" charset="-122"/>
                <a:cs typeface="Arial" panose="020B0604020202020204" pitchFamily="34" charset="0"/>
              </a:rPr>
              <a:t>个</a:t>
            </a:r>
            <a:r>
              <a:rPr lang="zh-CN" altLang="en-US" sz="2200" b="1" dirty="0">
                <a:ea typeface="微软雅黑" panose="020B0503020204020204" pitchFamily="34" charset="-122"/>
                <a:cs typeface="Arial" panose="020B0604020202020204" pitchFamily="34" charset="0"/>
              </a:rPr>
              <a:t>，</a:t>
            </a:r>
            <a:r>
              <a:rPr lang="zh-CN" altLang="zh-CN" sz="2200" b="1" dirty="0">
                <a:ea typeface="微软雅黑" panose="020B0503020204020204" pitchFamily="34" charset="-122"/>
                <a:cs typeface="Arial" panose="020B0604020202020204" pitchFamily="34" charset="0"/>
              </a:rPr>
              <a:t>其中来自香港地区以及国外的用户课题</a:t>
            </a:r>
            <a:r>
              <a:rPr lang="en-US" altLang="zh-CN" sz="2200" b="1" dirty="0">
                <a:solidFill>
                  <a:srgbClr val="FF0000"/>
                </a:solidFill>
                <a:ea typeface="微软雅黑" panose="020B0503020204020204" pitchFamily="34" charset="-122"/>
                <a:cs typeface="Arial" panose="020B0604020202020204" pitchFamily="34" charset="0"/>
              </a:rPr>
              <a:t>11</a:t>
            </a:r>
            <a:r>
              <a:rPr lang="zh-CN" altLang="zh-CN" sz="2200" b="1" dirty="0">
                <a:solidFill>
                  <a:srgbClr val="FF0000"/>
                </a:solidFill>
                <a:ea typeface="微软雅黑" panose="020B0503020204020204" pitchFamily="34" charset="-122"/>
                <a:cs typeface="Arial" panose="020B0604020202020204" pitchFamily="34" charset="0"/>
              </a:rPr>
              <a:t>个</a:t>
            </a:r>
            <a:r>
              <a:rPr lang="zh-CN" altLang="zh-CN" sz="2200" b="1" dirty="0">
                <a:ea typeface="微软雅黑" panose="020B0503020204020204" pitchFamily="34" charset="-122"/>
                <a:cs typeface="Arial" panose="020B0604020202020204" pitchFamily="34" charset="0"/>
              </a:rPr>
              <a:t>。</a:t>
            </a:r>
            <a:r>
              <a:rPr lang="zh-CN" altLang="en-US" sz="2200" b="1" dirty="0">
                <a:ea typeface="微软雅黑" panose="020B0503020204020204" pitchFamily="34" charset="-122"/>
                <a:cs typeface="Arial" panose="020B0604020202020204" pitchFamily="34" charset="0"/>
              </a:rPr>
              <a:t>第三轮</a:t>
            </a:r>
            <a:r>
              <a:rPr lang="zh-CN" altLang="zh-CN" sz="2200" b="1" dirty="0">
                <a:ea typeface="微软雅黑" panose="020B0503020204020204" pitchFamily="34" charset="-122"/>
                <a:cs typeface="Arial" panose="020B0604020202020204" pitchFamily="34" charset="0"/>
              </a:rPr>
              <a:t>用户课题申请数量相比上一轮大幅增加</a:t>
            </a:r>
            <a:r>
              <a:rPr lang="zh-CN" altLang="en-US" sz="2200" b="1" dirty="0">
                <a:ea typeface="微软雅黑" panose="020B0503020204020204" pitchFamily="34" charset="-122"/>
                <a:cs typeface="Arial" panose="020B0604020202020204" pitchFamily="34" charset="0"/>
              </a:rPr>
              <a:t>。</a:t>
            </a:r>
          </a:p>
          <a:p>
            <a:pPr marL="342900" indent="-342900" algn="just" eaLnBrk="1" hangingPunct="1">
              <a:lnSpc>
                <a:spcPts val="3200"/>
              </a:lnSpc>
              <a:spcBef>
                <a:spcPts val="1200"/>
              </a:spcBef>
              <a:spcAft>
                <a:spcPts val="600"/>
              </a:spcAft>
              <a:buFont typeface="Wingdings" panose="05000000000000000000" pitchFamily="2" charset="2"/>
              <a:buChar char="l"/>
            </a:pPr>
            <a:r>
              <a:rPr lang="zh-CN" altLang="en-US" sz="2200" b="1" dirty="0">
                <a:ea typeface="微软雅黑" panose="020B0503020204020204" pitchFamily="34" charset="-122"/>
                <a:cs typeface="Arial" panose="020B0604020202020204" pitchFamily="34" charset="0"/>
              </a:rPr>
              <a:t>南方光源平台开始建设，散裂二期也在规划中。粤港澳大湾</a:t>
            </a:r>
            <a:r>
              <a:rPr lang="zh-CN" altLang="en-US" sz="2200" b="1" dirty="0" smtClean="0">
                <a:ea typeface="微软雅黑" panose="020B0503020204020204" pitchFamily="34" charset="-122"/>
                <a:cs typeface="Arial" panose="020B0604020202020204" pitchFamily="34" charset="0"/>
              </a:rPr>
              <a:t>区大</a:t>
            </a:r>
            <a:r>
              <a:rPr lang="zh-CN" altLang="en-US" sz="2200" b="1" dirty="0">
                <a:ea typeface="微软雅黑" panose="020B0503020204020204" pitchFamily="34" charset="-122"/>
                <a:cs typeface="Arial" panose="020B0604020202020204" pitchFamily="34" charset="0"/>
              </a:rPr>
              <a:t>科学</a:t>
            </a:r>
            <a:r>
              <a:rPr lang="zh-CN" altLang="en-US" sz="2200" b="1" dirty="0" smtClean="0">
                <a:ea typeface="微软雅黑" panose="020B0503020204020204" pitchFamily="34" charset="-122"/>
                <a:cs typeface="Arial" panose="020B0604020202020204" pitchFamily="34" charset="0"/>
              </a:rPr>
              <a:t>平台正在建设中。</a:t>
            </a:r>
            <a:endParaRPr lang="zh-CN" altLang="en-US" sz="2200" b="1" dirty="0">
              <a:ea typeface="微软雅黑" panose="020B0503020204020204" pitchFamily="34" charset="-122"/>
              <a:cs typeface="Arial" panose="020B0604020202020204" pitchFamily="34" charset="0"/>
            </a:endParaRPr>
          </a:p>
        </p:txBody>
      </p:sp>
      <p:sp>
        <p:nvSpPr>
          <p:cNvPr id="40967" name="灯片编号占位符 3"/>
          <p:cNvSpPr txBox="1">
            <a:spLocks noGrp="1"/>
          </p:cNvSpPr>
          <p:nvPr/>
        </p:nvSpPr>
        <p:spPr bwMode="auto">
          <a:xfrm>
            <a:off x="8207375" y="6516688"/>
            <a:ext cx="436563" cy="341312"/>
          </a:xfrm>
          <a:prstGeom prst="rect">
            <a:avLst/>
          </a:prstGeom>
          <a:noFill/>
          <a:ln w="9525">
            <a:noFill/>
            <a:miter lim="800000"/>
          </a:ln>
        </p:spPr>
        <p:txBody>
          <a:bodyPr/>
          <a:lstStyle/>
          <a:p>
            <a:pPr algn="r" eaLnBrk="1" hangingPunct="1"/>
            <a:fld id="{D46E5C8B-4D44-458B-83B4-8741D0B78E09}" type="slidenum">
              <a:rPr lang="en-US" altLang="zh-CN" sz="900">
                <a:solidFill>
                  <a:srgbClr val="4D5E68"/>
                </a:solidFill>
                <a:latin typeface="Impact" panose="020B0806030902050204" pitchFamily="34" charset="0"/>
              </a:rPr>
              <a:pPr algn="r" eaLnBrk="1" hangingPunct="1"/>
              <a:t>33</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9" name="矩形 8"/>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7" name="Picture 5" descr="I:\工作\照片\效果图 logo等\CSNSlogo.png"/>
          <p:cNvPicPr>
            <a:picLocks noChangeAspect="1" noChangeArrowheads="1"/>
          </p:cNvPicPr>
          <p:nvPr/>
        </p:nvPicPr>
        <p:blipFill>
          <a:blip r:embed="rId3"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Tree>
    <p:custDataLst>
      <p:tags r:id="rId1"/>
    </p:custDataLst>
  </p:cSld>
  <p:clrMapOvr>
    <a:masterClrMapping/>
  </p:clrMapOvr>
  <p:transition advTm="5281"/>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8"/>
          <p:cNvSpPr>
            <a:spLocks noChangeArrowheads="1"/>
          </p:cNvSpPr>
          <p:nvPr/>
        </p:nvSpPr>
        <p:spPr bwMode="auto">
          <a:xfrm>
            <a:off x="0" y="5037138"/>
            <a:ext cx="9144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ctr" eaLnBrk="1" hangingPunct="1">
              <a:lnSpc>
                <a:spcPct val="150000"/>
              </a:lnSpc>
              <a:spcBef>
                <a:spcPct val="0"/>
              </a:spcBef>
              <a:spcAft>
                <a:spcPts val="300"/>
              </a:spcAft>
              <a:buFontTx/>
              <a:buNone/>
            </a:pPr>
            <a:r>
              <a:rPr lang="zh-CN" altLang="en-US" sz="4800" b="1">
                <a:solidFill>
                  <a:srgbClr val="FF0000"/>
                </a:solidFill>
                <a:latin typeface="微软雅黑" pitchFamily="34" charset="-122"/>
                <a:ea typeface="微软雅黑" pitchFamily="34" charset="-122"/>
              </a:rPr>
              <a:t>  敬请批评指正，谢谢 ！</a:t>
            </a:r>
            <a:endParaRPr lang="en-US" altLang="zh-CN" sz="4800" b="1">
              <a:solidFill>
                <a:srgbClr val="FF0000"/>
              </a:solidFill>
              <a:latin typeface="微软雅黑" pitchFamily="34" charset="-122"/>
              <a:ea typeface="微软雅黑" pitchFamily="34" charset="-122"/>
            </a:endParaRPr>
          </a:p>
        </p:txBody>
      </p:sp>
      <p:pic>
        <p:nvPicPr>
          <p:cNvPr id="24579" name="Picture 2" descr="C:\Users\Administrator-pc\Desktop\20180824-中国散裂中子源集体照-(高清原图）.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875" y="1"/>
            <a:ext cx="9798050" cy="525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613355"/>
      </p:ext>
    </p:extLst>
  </p:cSld>
  <p:clrMapOvr>
    <a:masterClrMapping/>
  </p:clrMapOvr>
  <p:transition advTm="5281"/>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827584" y="1364432"/>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2200">
                <a:solidFill>
                  <a:schemeClr val="hlink"/>
                </a:solidFill>
                <a:ea typeface="黑体" panose="02010609060101010101" pitchFamily="49" charset="-122"/>
              </a:rPr>
              <a:t> </a:t>
            </a:r>
          </a:p>
        </p:txBody>
      </p:sp>
      <p:sp>
        <p:nvSpPr>
          <p:cNvPr id="6" name="矩形 1"/>
          <p:cNvSpPr>
            <a:spLocks noChangeArrowheads="1"/>
          </p:cNvSpPr>
          <p:nvPr/>
        </p:nvSpPr>
        <p:spPr bwMode="auto">
          <a:xfrm>
            <a:off x="1403648" y="54576"/>
            <a:ext cx="7711637" cy="6863417"/>
          </a:xfrm>
          <a:prstGeom prst="rect">
            <a:avLst/>
          </a:prstGeom>
          <a:noFill/>
          <a:ln w="9525">
            <a:noFill/>
            <a:miter lim="800000"/>
          </a:ln>
        </p:spPr>
        <p:txBody>
          <a:bodyPr wrap="square">
            <a:spAutoFit/>
          </a:bodyPr>
          <a:lstStyle/>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2000</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7</a:t>
            </a:r>
            <a:r>
              <a:rPr lang="zh-CN" altLang="en-US" sz="2000" b="1" dirty="0">
                <a:ea typeface="微软雅黑" panose="020B0503020204020204" pitchFamily="34" charset="-122"/>
                <a:cs typeface="Arial" panose="020B0604020202020204" pitchFamily="34" charset="0"/>
              </a:rPr>
              <a:t>月      向国家科技领导小组提交的“中国高能物理和   </a:t>
            </a:r>
            <a:endParaRPr lang="en-US" altLang="zh-CN" sz="2000" b="1" dirty="0">
              <a:ea typeface="微软雅黑" panose="020B0503020204020204" pitchFamily="34" charset="-122"/>
              <a:cs typeface="Arial" panose="020B0604020202020204" pitchFamily="34" charset="0"/>
            </a:endParaRPr>
          </a:p>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                        </a:t>
            </a:r>
            <a:r>
              <a:rPr lang="zh-CN" altLang="en-US" sz="2000" b="1" dirty="0">
                <a:ea typeface="微软雅黑" panose="020B0503020204020204" pitchFamily="34" charset="-122"/>
                <a:cs typeface="Arial" panose="020B0604020202020204" pitchFamily="34" charset="0"/>
              </a:rPr>
              <a:t>先进加速器发展目标”提出建设散裂中子源</a:t>
            </a:r>
            <a:endParaRPr lang="en-US" altLang="zh-CN" sz="2000" b="1" dirty="0">
              <a:ea typeface="微软雅黑" panose="020B0503020204020204" pitchFamily="34" charset="-122"/>
              <a:cs typeface="Arial" panose="020B0604020202020204" pitchFamily="34" charset="0"/>
            </a:endParaRPr>
          </a:p>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2005</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7</a:t>
            </a:r>
            <a:r>
              <a:rPr lang="zh-CN" altLang="en-US" sz="2000" b="1" dirty="0">
                <a:ea typeface="微软雅黑" panose="020B0503020204020204" pitchFamily="34" charset="-122"/>
                <a:cs typeface="Arial" panose="020B0604020202020204" pitchFamily="34" charset="0"/>
              </a:rPr>
              <a:t>月      </a:t>
            </a:r>
            <a:r>
              <a:rPr lang="zh-CN" altLang="zh-CN" sz="2000" b="1" dirty="0">
                <a:ea typeface="微软雅黑" panose="020B0503020204020204" pitchFamily="34" charset="-122"/>
                <a:cs typeface="Arial" panose="020B0604020202020204" pitchFamily="34" charset="0"/>
              </a:rPr>
              <a:t>国务院科教领导小组原则批准</a:t>
            </a:r>
            <a:r>
              <a:rPr lang="zh-CN" altLang="en-US" sz="2000" b="1" dirty="0">
                <a:ea typeface="微软雅黑" panose="020B0503020204020204" pitchFamily="34" charset="-122"/>
                <a:cs typeface="Arial" panose="020B0604020202020204" pitchFamily="34" charset="0"/>
              </a:rPr>
              <a:t>散裂中子源项目</a:t>
            </a:r>
            <a:endParaRPr lang="en-US" altLang="zh-CN" sz="2000" b="1" dirty="0">
              <a:ea typeface="微软雅黑" panose="020B0503020204020204" pitchFamily="34" charset="-122"/>
              <a:cs typeface="Arial" panose="020B0604020202020204" pitchFamily="34" charset="0"/>
            </a:endParaRPr>
          </a:p>
          <a:p>
            <a:pPr>
              <a:lnSpc>
                <a:spcPts val="2800"/>
              </a:lnSpc>
              <a:spcAft>
                <a:spcPts val="0"/>
              </a:spcAft>
            </a:pPr>
            <a:r>
              <a:rPr lang="en-US" altLang="zh-CN" sz="2000" b="1" dirty="0">
                <a:ea typeface="微软雅黑" panose="020B0503020204020204" pitchFamily="34" charset="-122"/>
                <a:cs typeface="Arial" panose="020B0604020202020204" pitchFamily="34" charset="0"/>
              </a:rPr>
              <a:t>2007</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2</a:t>
            </a:r>
            <a:r>
              <a:rPr lang="zh-CN" altLang="en-US" sz="2000" b="1" dirty="0">
                <a:ea typeface="微软雅黑" panose="020B0503020204020204" pitchFamily="34" charset="-122"/>
                <a:cs typeface="Arial" panose="020B0604020202020204" pitchFamily="34" charset="0"/>
              </a:rPr>
              <a:t>月      科学院与广东省签订共建散裂中子源协议，落户东莞</a:t>
            </a:r>
          </a:p>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2008</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9</a:t>
            </a:r>
            <a:r>
              <a:rPr lang="zh-CN" altLang="en-US" sz="2000" b="1" dirty="0">
                <a:ea typeface="微软雅黑" panose="020B0503020204020204" pitchFamily="34" charset="-122"/>
                <a:cs typeface="Arial" panose="020B0604020202020204" pitchFamily="34" charset="0"/>
              </a:rPr>
              <a:t>月      国家发改委批复项目建议书</a:t>
            </a:r>
          </a:p>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2011</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2</a:t>
            </a:r>
            <a:r>
              <a:rPr lang="zh-CN" altLang="en-US" sz="2000" b="1" dirty="0">
                <a:ea typeface="微软雅黑" panose="020B0503020204020204" pitchFamily="34" charset="-122"/>
                <a:cs typeface="Arial" panose="020B0604020202020204" pitchFamily="34" charset="0"/>
              </a:rPr>
              <a:t>月      国家发改委批复可行性研究报告</a:t>
            </a:r>
          </a:p>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2011</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5</a:t>
            </a:r>
            <a:r>
              <a:rPr lang="zh-CN" altLang="en-US" sz="2000" b="1" dirty="0">
                <a:ea typeface="微软雅黑" panose="020B0503020204020204" pitchFamily="34" charset="-122"/>
                <a:cs typeface="Arial" panose="020B0604020202020204" pitchFamily="34" charset="0"/>
              </a:rPr>
              <a:t>月      初步设计报告批复</a:t>
            </a:r>
          </a:p>
          <a:p>
            <a:pPr algn="l" eaLnBrk="1" hangingPunct="1">
              <a:lnSpc>
                <a:spcPts val="2800"/>
              </a:lnSpc>
              <a:spcAft>
                <a:spcPts val="0"/>
              </a:spcAft>
            </a:pPr>
            <a:r>
              <a:rPr lang="en-US" altLang="zh-CN" sz="2000" b="1" dirty="0">
                <a:solidFill>
                  <a:srgbClr val="FF0000"/>
                </a:solidFill>
                <a:ea typeface="微软雅黑" panose="020B0503020204020204" pitchFamily="34" charset="-122"/>
                <a:cs typeface="Arial" panose="020B0604020202020204" pitchFamily="34" charset="0"/>
              </a:rPr>
              <a:t>2011</a:t>
            </a:r>
            <a:r>
              <a:rPr lang="zh-CN" altLang="en-US" sz="2000" b="1" dirty="0">
                <a:solidFill>
                  <a:srgbClr val="FF0000"/>
                </a:solidFill>
                <a:ea typeface="微软雅黑" panose="020B0503020204020204" pitchFamily="34" charset="-122"/>
                <a:cs typeface="Arial" panose="020B0604020202020204" pitchFamily="34" charset="0"/>
              </a:rPr>
              <a:t>年</a:t>
            </a:r>
            <a:r>
              <a:rPr lang="en-US" altLang="zh-CN" sz="2000" b="1" dirty="0">
                <a:solidFill>
                  <a:srgbClr val="FF0000"/>
                </a:solidFill>
                <a:ea typeface="微软雅黑" panose="020B0503020204020204" pitchFamily="34" charset="-122"/>
                <a:cs typeface="Arial" panose="020B0604020202020204" pitchFamily="34" charset="0"/>
              </a:rPr>
              <a:t>9</a:t>
            </a:r>
            <a:r>
              <a:rPr lang="zh-CN" altLang="en-US" sz="2000" b="1" dirty="0">
                <a:solidFill>
                  <a:srgbClr val="FF0000"/>
                </a:solidFill>
                <a:ea typeface="微软雅黑" panose="020B0503020204020204" pitchFamily="34" charset="-122"/>
                <a:cs typeface="Arial" panose="020B0604020202020204" pitchFamily="34" charset="0"/>
              </a:rPr>
              <a:t>月      开工报告批复，工期</a:t>
            </a:r>
            <a:r>
              <a:rPr lang="en-US" altLang="zh-CN" sz="2000" b="1" dirty="0">
                <a:solidFill>
                  <a:srgbClr val="FF0000"/>
                </a:solidFill>
                <a:ea typeface="微软雅黑" panose="020B0503020204020204" pitchFamily="34" charset="-122"/>
                <a:cs typeface="Arial" panose="020B0604020202020204" pitchFamily="34" charset="0"/>
              </a:rPr>
              <a:t>6.5</a:t>
            </a:r>
            <a:r>
              <a:rPr lang="zh-CN" altLang="en-US" sz="2000" b="1" dirty="0">
                <a:solidFill>
                  <a:srgbClr val="FF0000"/>
                </a:solidFill>
                <a:ea typeface="微软雅黑" panose="020B0503020204020204" pitchFamily="34" charset="-122"/>
                <a:cs typeface="Arial" panose="020B0604020202020204" pitchFamily="34" charset="0"/>
              </a:rPr>
              <a:t>年</a:t>
            </a:r>
          </a:p>
          <a:p>
            <a:pPr algn="l" eaLnBrk="1" hangingPunct="1">
              <a:lnSpc>
                <a:spcPts val="2800"/>
              </a:lnSpc>
              <a:spcAft>
                <a:spcPts val="0"/>
              </a:spcAft>
            </a:pPr>
            <a:r>
              <a:rPr lang="en-US" altLang="zh-CN" sz="2000" b="1" dirty="0">
                <a:ea typeface="微软雅黑" panose="020B0503020204020204" pitchFamily="34" charset="-122"/>
                <a:cs typeface="Arial" panose="020B0604020202020204" pitchFamily="34" charset="0"/>
              </a:rPr>
              <a:t>2011</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10</a:t>
            </a:r>
            <a:r>
              <a:rPr lang="zh-CN" altLang="en-US" sz="2000" b="1" dirty="0">
                <a:ea typeface="微软雅黑" panose="020B0503020204020204" pitchFamily="34" charset="-122"/>
                <a:cs typeface="Arial" panose="020B0604020202020204" pitchFamily="34" charset="0"/>
              </a:rPr>
              <a:t>月    工程奠基仪式</a:t>
            </a:r>
            <a:endParaRPr lang="en-US" altLang="zh-CN" sz="2000" b="1" dirty="0">
              <a:ea typeface="微软雅黑" panose="020B0503020204020204" pitchFamily="34" charset="-122"/>
              <a:cs typeface="Arial" panose="020B0604020202020204" pitchFamily="34" charset="0"/>
            </a:endParaRPr>
          </a:p>
          <a:p>
            <a:pPr>
              <a:lnSpc>
                <a:spcPts val="2800"/>
              </a:lnSpc>
              <a:spcAft>
                <a:spcPts val="0"/>
              </a:spcAft>
              <a:buClr>
                <a:schemeClr val="tx1"/>
              </a:buClr>
            </a:pPr>
            <a:r>
              <a:rPr lang="en-US" altLang="zh-CN" sz="2000" b="1" dirty="0">
                <a:ea typeface="微软雅黑" panose="020B0503020204020204" pitchFamily="34" charset="-122"/>
                <a:cs typeface="Arial" panose="020B0604020202020204" pitchFamily="34" charset="0"/>
              </a:rPr>
              <a:t>2011</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9</a:t>
            </a:r>
            <a:r>
              <a:rPr lang="zh-CN" altLang="en-US" sz="2000" b="1" dirty="0">
                <a:ea typeface="微软雅黑" panose="020B0503020204020204" pitchFamily="34" charset="-122"/>
                <a:cs typeface="Arial" panose="020B0604020202020204" pitchFamily="34" charset="0"/>
              </a:rPr>
              <a:t>月</a:t>
            </a:r>
            <a:r>
              <a:rPr lang="en-US" altLang="zh-CN" sz="2000" b="1" dirty="0">
                <a:ea typeface="微软雅黑" panose="020B0503020204020204" pitchFamily="34" charset="-122"/>
                <a:cs typeface="Arial" panose="020B0604020202020204" pitchFamily="34" charset="0"/>
              </a:rPr>
              <a:t>~2016</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7</a:t>
            </a:r>
            <a:r>
              <a:rPr lang="zh-CN" altLang="en-US" sz="2000" b="1" dirty="0">
                <a:ea typeface="微软雅黑" panose="020B0503020204020204" pitchFamily="34" charset="-122"/>
                <a:cs typeface="Arial" panose="020B0604020202020204" pitchFamily="34" charset="0"/>
              </a:rPr>
              <a:t>月     设备加工与制造</a:t>
            </a:r>
            <a:endParaRPr lang="en-US" altLang="zh-CN" sz="2000" b="1" dirty="0">
              <a:ea typeface="微软雅黑" panose="020B0503020204020204" pitchFamily="34" charset="-122"/>
              <a:cs typeface="Arial" panose="020B0604020202020204" pitchFamily="34" charset="0"/>
            </a:endParaRPr>
          </a:p>
          <a:p>
            <a:pPr algn="l" eaLnBrk="0" hangingPunct="0">
              <a:lnSpc>
                <a:spcPts val="2800"/>
              </a:lnSpc>
              <a:spcAft>
                <a:spcPts val="0"/>
              </a:spcAft>
              <a:buClr>
                <a:schemeClr val="tx1"/>
              </a:buClr>
            </a:pPr>
            <a:r>
              <a:rPr lang="en-US" altLang="zh-CN" sz="2000" b="1" dirty="0">
                <a:ea typeface="微软雅黑" panose="020B0503020204020204" pitchFamily="34" charset="-122"/>
                <a:cs typeface="Arial" panose="020B0604020202020204" pitchFamily="34" charset="0"/>
              </a:rPr>
              <a:t>2012</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5</a:t>
            </a:r>
            <a:r>
              <a:rPr lang="zh-CN" altLang="en-US" sz="2000" b="1" dirty="0">
                <a:ea typeface="微软雅黑" panose="020B0503020204020204" pitchFamily="34" charset="-122"/>
                <a:cs typeface="Arial" panose="020B0604020202020204" pitchFamily="34" charset="0"/>
              </a:rPr>
              <a:t>月</a:t>
            </a:r>
            <a:r>
              <a:rPr lang="en-US" altLang="zh-CN" sz="2000" b="1" dirty="0">
                <a:ea typeface="微软雅黑" panose="020B0503020204020204" pitchFamily="34" charset="-122"/>
                <a:cs typeface="Arial" panose="020B0604020202020204" pitchFamily="34" charset="0"/>
              </a:rPr>
              <a:t>~2016</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8</a:t>
            </a:r>
            <a:r>
              <a:rPr lang="zh-CN" altLang="en-US" sz="2000" b="1" dirty="0">
                <a:ea typeface="微软雅黑" panose="020B0503020204020204" pitchFamily="34" charset="-122"/>
                <a:cs typeface="Arial" panose="020B0604020202020204" pitchFamily="34" charset="0"/>
              </a:rPr>
              <a:t>月</a:t>
            </a:r>
            <a:r>
              <a:rPr lang="en-US" altLang="zh-CN" sz="2000" b="1" dirty="0">
                <a:ea typeface="微软雅黑" panose="020B0503020204020204" pitchFamily="34" charset="-122"/>
                <a:cs typeface="Arial" panose="020B0604020202020204" pitchFamily="34" charset="0"/>
              </a:rPr>
              <a:t>     </a:t>
            </a:r>
            <a:r>
              <a:rPr lang="zh-CN" altLang="en-US" sz="2000" b="1" dirty="0">
                <a:ea typeface="微软雅黑" panose="020B0503020204020204" pitchFamily="34" charset="-122"/>
                <a:cs typeface="Arial" panose="020B0604020202020204" pitchFamily="34" charset="0"/>
              </a:rPr>
              <a:t>土建工程</a:t>
            </a:r>
            <a:r>
              <a:rPr lang="en-US" altLang="zh-CN" sz="2000" b="1" dirty="0">
                <a:ea typeface="微软雅黑" panose="020B0503020204020204" pitchFamily="34" charset="-122"/>
                <a:cs typeface="Arial" panose="020B0604020202020204" pitchFamily="34" charset="0"/>
              </a:rPr>
              <a:t>                                         </a:t>
            </a:r>
          </a:p>
          <a:p>
            <a:pPr algn="l" eaLnBrk="0" hangingPunct="0">
              <a:lnSpc>
                <a:spcPts val="2800"/>
              </a:lnSpc>
              <a:spcAft>
                <a:spcPts val="0"/>
              </a:spcAft>
              <a:buClr>
                <a:schemeClr val="tx1"/>
              </a:buClr>
            </a:pPr>
            <a:r>
              <a:rPr lang="en-US" altLang="zh-CN" sz="2000" b="1" dirty="0">
                <a:ea typeface="微软雅黑" panose="020B0503020204020204" pitchFamily="34" charset="-122"/>
                <a:cs typeface="Arial" panose="020B0604020202020204" pitchFamily="34" charset="0"/>
              </a:rPr>
              <a:t>2014</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10</a:t>
            </a:r>
            <a:r>
              <a:rPr lang="zh-CN" altLang="en-US" sz="2000" b="1" dirty="0">
                <a:ea typeface="微软雅黑" panose="020B0503020204020204" pitchFamily="34" charset="-122"/>
                <a:cs typeface="Arial" panose="020B0604020202020204" pitchFamily="34" charset="0"/>
              </a:rPr>
              <a:t>月</a:t>
            </a:r>
            <a:r>
              <a:rPr lang="en-US" altLang="zh-CN" sz="2000" b="1" dirty="0">
                <a:ea typeface="微软雅黑" panose="020B0503020204020204" pitchFamily="34" charset="-122"/>
                <a:cs typeface="Arial" panose="020B0604020202020204" pitchFamily="34" charset="0"/>
              </a:rPr>
              <a:t>~2017</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9</a:t>
            </a:r>
            <a:r>
              <a:rPr lang="zh-CN" altLang="en-US" sz="2000" b="1" dirty="0">
                <a:ea typeface="微软雅黑" panose="020B0503020204020204" pitchFamily="34" charset="-122"/>
                <a:cs typeface="Arial" panose="020B0604020202020204" pitchFamily="34" charset="0"/>
              </a:rPr>
              <a:t>月</a:t>
            </a:r>
            <a:r>
              <a:rPr lang="en-US" altLang="zh-CN" sz="2000" b="1" dirty="0">
                <a:ea typeface="微软雅黑" panose="020B0503020204020204" pitchFamily="34" charset="-122"/>
                <a:cs typeface="Arial" panose="020B0604020202020204" pitchFamily="34" charset="0"/>
              </a:rPr>
              <a:t>   </a:t>
            </a:r>
            <a:r>
              <a:rPr lang="zh-CN" altLang="en-US" sz="2000" b="1" dirty="0">
                <a:ea typeface="微软雅黑" panose="020B0503020204020204" pitchFamily="34" charset="-122"/>
                <a:cs typeface="Arial" panose="020B0604020202020204" pitchFamily="34" charset="0"/>
              </a:rPr>
              <a:t>安装与测试  </a:t>
            </a:r>
            <a:r>
              <a:rPr lang="en-US" altLang="zh-CN" sz="2000" b="1" dirty="0">
                <a:ea typeface="微软雅黑" panose="020B0503020204020204" pitchFamily="34" charset="-122"/>
                <a:cs typeface="Arial" panose="020B0604020202020204" pitchFamily="34" charset="0"/>
              </a:rPr>
              <a:t>                               </a:t>
            </a:r>
          </a:p>
          <a:p>
            <a:pPr algn="l" eaLnBrk="0" hangingPunct="0">
              <a:lnSpc>
                <a:spcPts val="2800"/>
              </a:lnSpc>
              <a:spcAft>
                <a:spcPts val="0"/>
              </a:spcAft>
              <a:buClr>
                <a:schemeClr val="tx1"/>
              </a:buClr>
            </a:pPr>
            <a:r>
              <a:rPr lang="en-US" altLang="zh-CN" sz="2000" b="1" dirty="0">
                <a:ea typeface="微软雅黑" panose="020B0503020204020204" pitchFamily="34" charset="-122"/>
                <a:cs typeface="Arial" panose="020B0604020202020204" pitchFamily="34" charset="0"/>
              </a:rPr>
              <a:t>2017</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8</a:t>
            </a:r>
            <a:r>
              <a:rPr lang="zh-CN" altLang="en-US" sz="2000" b="1" dirty="0">
                <a:ea typeface="微软雅黑" panose="020B0503020204020204" pitchFamily="34" charset="-122"/>
                <a:cs typeface="Arial" panose="020B0604020202020204" pitchFamily="34" charset="0"/>
              </a:rPr>
              <a:t>月</a:t>
            </a:r>
            <a:r>
              <a:rPr lang="en-US" altLang="zh-CN" sz="2000" b="1" dirty="0">
                <a:ea typeface="微软雅黑" panose="020B0503020204020204" pitchFamily="34" charset="-122"/>
                <a:cs typeface="Arial" panose="020B0604020202020204" pitchFamily="34" charset="0"/>
              </a:rPr>
              <a:t>      </a:t>
            </a:r>
            <a:r>
              <a:rPr lang="zh-CN" altLang="en-US" sz="2000" b="1" dirty="0">
                <a:ea typeface="微软雅黑" panose="020B0503020204020204" pitchFamily="34" charset="-122"/>
                <a:cs typeface="Arial" panose="020B0604020202020204" pitchFamily="34" charset="0"/>
              </a:rPr>
              <a:t>质子打靶成功获得第一束中子 </a:t>
            </a:r>
            <a:endParaRPr lang="en-US" altLang="zh-CN" sz="2000" b="1" dirty="0">
              <a:ea typeface="微软雅黑" panose="020B0503020204020204" pitchFamily="34" charset="-122"/>
              <a:cs typeface="Arial" panose="020B0604020202020204" pitchFamily="34" charset="0"/>
            </a:endParaRPr>
          </a:p>
          <a:p>
            <a:pPr>
              <a:lnSpc>
                <a:spcPts val="2400"/>
              </a:lnSpc>
              <a:spcAft>
                <a:spcPts val="0"/>
              </a:spcAft>
            </a:pPr>
            <a:r>
              <a:rPr lang="en-US" altLang="zh-CN" sz="2000" b="1" dirty="0">
                <a:ea typeface="微软雅黑" panose="020B0503020204020204" pitchFamily="34" charset="-122"/>
                <a:cs typeface="Arial" panose="020B0604020202020204" pitchFamily="34" charset="0"/>
              </a:rPr>
              <a:t>2017</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11</a:t>
            </a:r>
            <a:r>
              <a:rPr lang="zh-CN" altLang="en-US" sz="2000" b="1" dirty="0">
                <a:ea typeface="微软雅黑" panose="020B0503020204020204" pitchFamily="34" charset="-122"/>
                <a:cs typeface="Arial" panose="020B0604020202020204" pitchFamily="34" charset="0"/>
              </a:rPr>
              <a:t>月    首轮加速器和靶站谱仪的联合调试，功率达到</a:t>
            </a:r>
            <a:r>
              <a:rPr lang="en-US" altLang="zh-CN" sz="2000" b="1" dirty="0">
                <a:ea typeface="微软雅黑" panose="020B0503020204020204" pitchFamily="34" charset="-122"/>
                <a:cs typeface="Arial" panose="020B0604020202020204" pitchFamily="34" charset="0"/>
              </a:rPr>
              <a:t>10kW</a:t>
            </a:r>
          </a:p>
          <a:p>
            <a:pPr algn="l" eaLnBrk="0" hangingPunct="0">
              <a:lnSpc>
                <a:spcPts val="2800"/>
              </a:lnSpc>
              <a:spcAft>
                <a:spcPts val="0"/>
              </a:spcAft>
              <a:buClr>
                <a:schemeClr val="tx1"/>
              </a:buClr>
            </a:pPr>
            <a:r>
              <a:rPr lang="en-US" altLang="zh-CN" sz="2000" b="1" dirty="0">
                <a:solidFill>
                  <a:srgbClr val="FF0000"/>
                </a:solidFill>
                <a:ea typeface="微软雅黑" panose="020B0503020204020204" pitchFamily="34" charset="-122"/>
                <a:cs typeface="Arial" panose="020B0604020202020204" pitchFamily="34" charset="0"/>
              </a:rPr>
              <a:t>2018</a:t>
            </a:r>
            <a:r>
              <a:rPr lang="zh-CN" altLang="en-US" sz="2000" b="1" dirty="0">
                <a:solidFill>
                  <a:srgbClr val="FF0000"/>
                </a:solidFill>
                <a:ea typeface="微软雅黑" panose="020B0503020204020204" pitchFamily="34" charset="-122"/>
                <a:cs typeface="Arial" panose="020B0604020202020204" pitchFamily="34" charset="0"/>
              </a:rPr>
              <a:t>年</a:t>
            </a:r>
            <a:r>
              <a:rPr lang="en-US" altLang="zh-CN" sz="2000" b="1" dirty="0">
                <a:solidFill>
                  <a:srgbClr val="FF0000"/>
                </a:solidFill>
                <a:ea typeface="微软雅黑" panose="020B0503020204020204" pitchFamily="34" charset="-122"/>
                <a:cs typeface="Arial" panose="020B0604020202020204" pitchFamily="34" charset="0"/>
              </a:rPr>
              <a:t>3</a:t>
            </a:r>
            <a:r>
              <a:rPr lang="zh-CN" altLang="en-US" sz="2000" b="1" dirty="0">
                <a:solidFill>
                  <a:srgbClr val="FF0000"/>
                </a:solidFill>
                <a:ea typeface="微软雅黑" panose="020B0503020204020204" pitchFamily="34" charset="-122"/>
                <a:cs typeface="Arial" panose="020B0604020202020204" pitchFamily="34" charset="0"/>
              </a:rPr>
              <a:t>月      工程达到全部验收指标，对用户试开放</a:t>
            </a:r>
            <a:endParaRPr lang="en-US" altLang="zh-CN" sz="2000" b="1" dirty="0">
              <a:solidFill>
                <a:srgbClr val="FF0000"/>
              </a:solidFill>
              <a:ea typeface="微软雅黑" panose="020B0503020204020204" pitchFamily="34" charset="-122"/>
              <a:cs typeface="Arial" panose="020B0604020202020204" pitchFamily="34" charset="0"/>
            </a:endParaRPr>
          </a:p>
          <a:p>
            <a:pPr>
              <a:lnSpc>
                <a:spcPts val="2800"/>
              </a:lnSpc>
              <a:spcAft>
                <a:spcPts val="0"/>
              </a:spcAft>
              <a:buClr>
                <a:schemeClr val="tx1"/>
              </a:buClr>
            </a:pPr>
            <a:r>
              <a:rPr lang="en-US" altLang="zh-CN" sz="2000" b="1" dirty="0">
                <a:ea typeface="微软雅黑" panose="020B0503020204020204" pitchFamily="34" charset="-122"/>
                <a:cs typeface="Arial" panose="020B0604020202020204" pitchFamily="34" charset="0"/>
              </a:rPr>
              <a:t>2018</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4</a:t>
            </a:r>
            <a:r>
              <a:rPr lang="zh-CN" altLang="en-US" sz="2000" b="1" dirty="0">
                <a:ea typeface="微软雅黑" panose="020B0503020204020204" pitchFamily="34" charset="-122"/>
                <a:cs typeface="Arial" panose="020B0604020202020204" pitchFamily="34" charset="0"/>
              </a:rPr>
              <a:t>月      第一篇用户实验科学成果文章在</a:t>
            </a:r>
            <a:r>
              <a:rPr lang="en-US" altLang="zh-CN" sz="2000" b="1" dirty="0" err="1">
                <a:ea typeface="微软雅黑" panose="020B0503020204020204" pitchFamily="34" charset="-122"/>
                <a:cs typeface="Arial" panose="020B0604020202020204" pitchFamily="34" charset="0"/>
              </a:rPr>
              <a:t>Nano</a:t>
            </a:r>
            <a:r>
              <a:rPr lang="en-US" altLang="zh-CN" sz="2000" b="1" dirty="0">
                <a:ea typeface="微软雅黑" panose="020B0503020204020204" pitchFamily="34" charset="-122"/>
                <a:cs typeface="Arial" panose="020B0604020202020204" pitchFamily="34" charset="0"/>
              </a:rPr>
              <a:t> Energy</a:t>
            </a:r>
            <a:r>
              <a:rPr lang="zh-CN" altLang="en-US" sz="2000" b="1" dirty="0">
                <a:ea typeface="微软雅黑" panose="020B0503020204020204" pitchFamily="34" charset="-122"/>
                <a:cs typeface="Arial" panose="020B0604020202020204" pitchFamily="34" charset="0"/>
              </a:rPr>
              <a:t>发表</a:t>
            </a:r>
            <a:endParaRPr lang="en-US" altLang="zh-CN" sz="2000" b="1" dirty="0">
              <a:ea typeface="微软雅黑" panose="020B0503020204020204" pitchFamily="34" charset="-122"/>
              <a:cs typeface="Arial" panose="020B0604020202020204" pitchFamily="34" charset="0"/>
            </a:endParaRPr>
          </a:p>
          <a:p>
            <a:pPr>
              <a:lnSpc>
                <a:spcPts val="2800"/>
              </a:lnSpc>
              <a:spcAft>
                <a:spcPts val="0"/>
              </a:spcAft>
              <a:buClr>
                <a:schemeClr val="tx1"/>
              </a:buClr>
            </a:pPr>
            <a:r>
              <a:rPr lang="en-US" altLang="zh-CN" sz="2000" b="1" dirty="0">
                <a:solidFill>
                  <a:srgbClr val="FF0000"/>
                </a:solidFill>
                <a:ea typeface="微软雅黑" panose="020B0503020204020204" pitchFamily="34" charset="-122"/>
                <a:cs typeface="Arial" panose="020B0604020202020204" pitchFamily="34" charset="0"/>
              </a:rPr>
              <a:t>2018</a:t>
            </a:r>
            <a:r>
              <a:rPr lang="zh-CN" altLang="en-US" sz="2000" b="1" dirty="0">
                <a:solidFill>
                  <a:srgbClr val="FF0000"/>
                </a:solidFill>
                <a:ea typeface="微软雅黑" panose="020B0503020204020204" pitchFamily="34" charset="-122"/>
                <a:cs typeface="Arial" panose="020B0604020202020204" pitchFamily="34" charset="0"/>
              </a:rPr>
              <a:t>年</a:t>
            </a:r>
            <a:r>
              <a:rPr lang="en-US" altLang="zh-CN" sz="2000" b="1" dirty="0">
                <a:solidFill>
                  <a:srgbClr val="FF0000"/>
                </a:solidFill>
                <a:ea typeface="微软雅黑" panose="020B0503020204020204" pitchFamily="34" charset="-122"/>
                <a:cs typeface="Arial" panose="020B0604020202020204" pitchFamily="34" charset="0"/>
              </a:rPr>
              <a:t>8</a:t>
            </a:r>
            <a:r>
              <a:rPr lang="zh-CN" altLang="en-US" sz="2000" b="1" dirty="0">
                <a:solidFill>
                  <a:srgbClr val="FF0000"/>
                </a:solidFill>
                <a:ea typeface="微软雅黑" panose="020B0503020204020204" pitchFamily="34" charset="-122"/>
                <a:cs typeface="Arial" panose="020B0604020202020204" pitchFamily="34" charset="0"/>
              </a:rPr>
              <a:t>月      通过国家验收，正式对国内外各领域的用户开放</a:t>
            </a:r>
            <a:endParaRPr lang="en-US" altLang="zh-CN" sz="2000" b="1" dirty="0">
              <a:solidFill>
                <a:srgbClr val="FF0000"/>
              </a:solidFill>
              <a:ea typeface="微软雅黑" panose="020B0503020204020204" pitchFamily="34" charset="-122"/>
              <a:cs typeface="Arial" panose="020B0604020202020204" pitchFamily="34" charset="0"/>
            </a:endParaRPr>
          </a:p>
          <a:p>
            <a:pPr>
              <a:lnSpc>
                <a:spcPts val="2800"/>
              </a:lnSpc>
              <a:spcAft>
                <a:spcPts val="0"/>
              </a:spcAft>
              <a:buClr>
                <a:schemeClr val="tx1"/>
              </a:buClr>
            </a:pPr>
            <a:r>
              <a:rPr lang="en-US" altLang="zh-CN" sz="2000" b="1" dirty="0">
                <a:ea typeface="微软雅黑" panose="020B0503020204020204" pitchFamily="34" charset="-122"/>
                <a:cs typeface="Arial" panose="020B0604020202020204" pitchFamily="34" charset="0"/>
              </a:rPr>
              <a:t>2018</a:t>
            </a:r>
            <a:r>
              <a:rPr lang="zh-CN" altLang="en-US" sz="2000" b="1" dirty="0">
                <a:ea typeface="微软雅黑" panose="020B0503020204020204" pitchFamily="34" charset="-122"/>
                <a:cs typeface="Arial" panose="020B0604020202020204" pitchFamily="34" charset="0"/>
              </a:rPr>
              <a:t>年</a:t>
            </a:r>
            <a:r>
              <a:rPr lang="en-US" altLang="zh-CN" sz="2000" b="1" dirty="0">
                <a:ea typeface="微软雅黑" panose="020B0503020204020204" pitchFamily="34" charset="-122"/>
                <a:cs typeface="Arial" panose="020B0604020202020204" pitchFamily="34" charset="0"/>
              </a:rPr>
              <a:t>11</a:t>
            </a:r>
            <a:r>
              <a:rPr lang="zh-CN" altLang="en-US" sz="2000" b="1" dirty="0">
                <a:ea typeface="微软雅黑" panose="020B0503020204020204" pitchFamily="34" charset="-122"/>
                <a:cs typeface="Arial" panose="020B0604020202020204" pitchFamily="34" charset="0"/>
              </a:rPr>
              <a:t>月    </a:t>
            </a:r>
            <a:r>
              <a:rPr lang="zh-CN" altLang="zh-CN" sz="2000" b="1" dirty="0">
                <a:ea typeface="微软雅黑" panose="020B0503020204020204" pitchFamily="34" charset="-122"/>
                <a:cs typeface="Arial" panose="020B0604020202020204" pitchFamily="34" charset="0"/>
              </a:rPr>
              <a:t>科学技术委员会第一次</a:t>
            </a:r>
            <a:r>
              <a:rPr lang="zh-CN" altLang="en-US" sz="2000" b="1" dirty="0">
                <a:ea typeface="微软雅黑" panose="020B0503020204020204" pitchFamily="34" charset="-122"/>
                <a:cs typeface="Arial" panose="020B0604020202020204" pitchFamily="34" charset="0"/>
              </a:rPr>
              <a:t>会议（运行后）召开</a:t>
            </a:r>
            <a:endParaRPr lang="en-US" altLang="zh-CN" sz="2000" b="1" dirty="0">
              <a:ea typeface="微软雅黑" panose="020B0503020204020204" pitchFamily="34" charset="-122"/>
              <a:cs typeface="Arial" panose="020B0604020202020204" pitchFamily="34" charset="0"/>
            </a:endParaRPr>
          </a:p>
          <a:p>
            <a:pPr>
              <a:lnSpc>
                <a:spcPts val="2800"/>
              </a:lnSpc>
              <a:spcAft>
                <a:spcPts val="0"/>
              </a:spcAft>
              <a:buClr>
                <a:schemeClr val="tx1"/>
              </a:buClr>
            </a:pPr>
            <a:endParaRPr lang="en-US" altLang="zh-CN" sz="2000" b="1" dirty="0">
              <a:ea typeface="微软雅黑" panose="020B0503020204020204" pitchFamily="34" charset="-122"/>
              <a:cs typeface="Arial" panose="020B0604020202020204" pitchFamily="34" charset="0"/>
            </a:endParaRPr>
          </a:p>
        </p:txBody>
      </p:sp>
      <p:sp>
        <p:nvSpPr>
          <p:cNvPr id="9" name="Rectangle 8"/>
          <p:cNvSpPr txBox="1">
            <a:spLocks noChangeArrowheads="1"/>
          </p:cNvSpPr>
          <p:nvPr/>
        </p:nvSpPr>
        <p:spPr bwMode="auto">
          <a:xfrm>
            <a:off x="142844" y="1188178"/>
            <a:ext cx="684740" cy="5286412"/>
          </a:xfrm>
          <a:prstGeom prst="rect">
            <a:avLst/>
          </a:prstGeom>
          <a:noFill/>
          <a:ln w="9525">
            <a:noFill/>
            <a:miter lim="800000"/>
          </a:ln>
        </p:spPr>
        <p:txBody>
          <a:bodyPr vert="eaVert" anchor="ctr"/>
          <a:lstStyle/>
          <a:p>
            <a:pPr marL="342900" indent="-342900" fontAlgn="auto">
              <a:lnSpc>
                <a:spcPct val="130000"/>
              </a:lnSpc>
              <a:spcAft>
                <a:spcPts val="0"/>
              </a:spcAft>
              <a:defRPr/>
            </a:pPr>
            <a:r>
              <a:rPr kumimoji="1" lang="zh-CN" altLang="en-US" sz="30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散裂子中子源工程重要里程碑</a:t>
            </a:r>
            <a:endParaRPr kumimoji="1" lang="en-US" altLang="zh-CN" sz="30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a:p>
            <a:pPr marL="342900" indent="-342900" algn="ctr" fontAlgn="auto">
              <a:lnSpc>
                <a:spcPct val="130000"/>
              </a:lnSpc>
              <a:spcAft>
                <a:spcPts val="0"/>
              </a:spcAft>
              <a:defRPr/>
            </a:pPr>
            <a:endParaRPr kumimoji="1" lang="zh-CN" altLang="en-US" sz="28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grpSp>
        <p:nvGrpSpPr>
          <p:cNvPr id="2" name="组合 22"/>
          <p:cNvGrpSpPr/>
          <p:nvPr/>
        </p:nvGrpSpPr>
        <p:grpSpPr>
          <a:xfrm>
            <a:off x="1070414" y="-115516"/>
            <a:ext cx="144000" cy="7000900"/>
            <a:chOff x="857224" y="55884"/>
            <a:chExt cx="144000" cy="7000900"/>
          </a:xfrm>
        </p:grpSpPr>
        <p:grpSp>
          <p:nvGrpSpPr>
            <p:cNvPr id="3" name="组合 21"/>
            <p:cNvGrpSpPr/>
            <p:nvPr/>
          </p:nvGrpSpPr>
          <p:grpSpPr>
            <a:xfrm>
              <a:off x="857224" y="55884"/>
              <a:ext cx="144000" cy="7000900"/>
              <a:chOff x="1000100" y="55884"/>
              <a:chExt cx="144000" cy="7000900"/>
            </a:xfrm>
          </p:grpSpPr>
          <p:cxnSp>
            <p:nvCxnSpPr>
              <p:cNvPr id="7" name="直接连接符 6"/>
              <p:cNvCxnSpPr/>
              <p:nvPr/>
            </p:nvCxnSpPr>
            <p:spPr>
              <a:xfrm rot="16200000" flipH="1">
                <a:off x="-2428350" y="3555772"/>
                <a:ext cx="7000900" cy="1124"/>
              </a:xfrm>
              <a:prstGeom prst="line">
                <a:avLst/>
              </a:prstGeom>
              <a:noFill/>
              <a:ln w="28575" cap="flat" cmpd="sng" algn="ctr">
                <a:solidFill>
                  <a:sysClr val="window" lastClr="FFFFFF">
                    <a:lumMod val="50000"/>
                  </a:sysClr>
                </a:solidFill>
                <a:prstDash val="sysDash"/>
              </a:ln>
              <a:effectLst/>
            </p:spPr>
          </p:cxnSp>
          <p:sp>
            <p:nvSpPr>
              <p:cNvPr id="13" name="椭圆 12"/>
              <p:cNvSpPr/>
              <p:nvPr/>
            </p:nvSpPr>
            <p:spPr>
              <a:xfrm>
                <a:off x="1000100" y="1070422"/>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4" name="椭圆 13"/>
              <p:cNvSpPr/>
              <p:nvPr/>
            </p:nvSpPr>
            <p:spPr>
              <a:xfrm>
                <a:off x="1000100" y="1427612"/>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5" name="椭圆 14"/>
              <p:cNvSpPr/>
              <p:nvPr/>
            </p:nvSpPr>
            <p:spPr>
              <a:xfrm>
                <a:off x="1000100" y="1784802"/>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6" name="椭圆 15"/>
              <p:cNvSpPr/>
              <p:nvPr/>
            </p:nvSpPr>
            <p:spPr>
              <a:xfrm>
                <a:off x="1000100" y="2143116"/>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8" name="椭圆 17"/>
              <p:cNvSpPr/>
              <p:nvPr/>
            </p:nvSpPr>
            <p:spPr>
              <a:xfrm>
                <a:off x="1000100" y="3929066"/>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9" name="椭圆 18"/>
              <p:cNvSpPr/>
              <p:nvPr/>
            </p:nvSpPr>
            <p:spPr>
              <a:xfrm>
                <a:off x="1000100" y="4286256"/>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1000100" y="4643446"/>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椭圆 20"/>
              <p:cNvSpPr/>
              <p:nvPr/>
            </p:nvSpPr>
            <p:spPr>
              <a:xfrm>
                <a:off x="1000100" y="5286388"/>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8" name="椭圆 7"/>
            <p:cNvSpPr/>
            <p:nvPr/>
          </p:nvSpPr>
          <p:spPr>
            <a:xfrm>
              <a:off x="857224" y="356042"/>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22" name="椭圆 21"/>
          <p:cNvSpPr/>
          <p:nvPr/>
        </p:nvSpPr>
        <p:spPr>
          <a:xfrm>
            <a:off x="1068775" y="6554004"/>
            <a:ext cx="144000" cy="144000"/>
          </a:xfrm>
          <a:prstGeom prst="ellipse">
            <a:avLst/>
          </a:prstGeom>
          <a:gradFill flip="none" rotWithShape="1">
            <a:gsLst>
              <a:gs pos="0">
                <a:srgbClr val="F79646">
                  <a:lumMod val="75000"/>
                </a:srgbClr>
              </a:gs>
              <a:gs pos="54000">
                <a:srgbClr val="FFCE33">
                  <a:shade val="100000"/>
                  <a:satMod val="115000"/>
                </a:srgbClr>
              </a:gs>
            </a:gsLst>
            <a:path path="circle">
              <a:fillToRect l="50000" t="50000" r="50000" b="50000"/>
            </a:path>
            <a:tileRect/>
          </a:gradFill>
          <a:ln w="28575" cap="flat" cmpd="sng" algn="ctr">
            <a:solidFill>
              <a:srgbClr val="A47D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矩形 22"/>
          <p:cNvSpPr/>
          <p:nvPr/>
        </p:nvSpPr>
        <p:spPr>
          <a:xfrm>
            <a:off x="1400154" y="6400196"/>
            <a:ext cx="7348310" cy="451406"/>
          </a:xfrm>
          <a:prstGeom prst="rect">
            <a:avLst/>
          </a:prstGeom>
        </p:spPr>
        <p:txBody>
          <a:bodyPr wrap="square">
            <a:spAutoFit/>
          </a:bodyPr>
          <a:lstStyle/>
          <a:p>
            <a:pPr>
              <a:lnSpc>
                <a:spcPts val="2800"/>
              </a:lnSpc>
              <a:spcAft>
                <a:spcPts val="0"/>
              </a:spcAft>
              <a:buClr>
                <a:schemeClr val="tx1"/>
              </a:buClr>
            </a:pPr>
            <a:r>
              <a:rPr lang="en-US" altLang="zh-CN" sz="2000" b="1" dirty="0">
                <a:solidFill>
                  <a:srgbClr val="0000FF"/>
                </a:solidFill>
                <a:ea typeface="微软雅黑" panose="020B0503020204020204" pitchFamily="34" charset="-122"/>
                <a:cs typeface="Arial" panose="020B0604020202020204" pitchFamily="34" charset="0"/>
              </a:rPr>
              <a:t>2019</a:t>
            </a:r>
            <a:r>
              <a:rPr lang="zh-CN" altLang="en-US" sz="2000" b="1" dirty="0">
                <a:solidFill>
                  <a:srgbClr val="0000FF"/>
                </a:solidFill>
                <a:ea typeface="微软雅黑" panose="020B0503020204020204" pitchFamily="34" charset="-122"/>
                <a:cs typeface="Arial" panose="020B0604020202020204" pitchFamily="34" charset="0"/>
              </a:rPr>
              <a:t>年</a:t>
            </a:r>
            <a:r>
              <a:rPr lang="en-US" altLang="zh-CN" sz="2000" b="1" dirty="0">
                <a:solidFill>
                  <a:srgbClr val="0000FF"/>
                </a:solidFill>
                <a:ea typeface="微软雅黑" panose="020B0503020204020204" pitchFamily="34" charset="-122"/>
                <a:cs typeface="Arial" panose="020B0604020202020204" pitchFamily="34" charset="0"/>
              </a:rPr>
              <a:t>7</a:t>
            </a:r>
            <a:r>
              <a:rPr lang="zh-CN" altLang="en-US" sz="2000" b="1" dirty="0">
                <a:solidFill>
                  <a:srgbClr val="0000FF"/>
                </a:solidFill>
                <a:ea typeface="微软雅黑" panose="020B0503020204020204" pitchFamily="34" charset="-122"/>
                <a:cs typeface="Arial" panose="020B0604020202020204" pitchFamily="34" charset="0"/>
              </a:rPr>
              <a:t>月      圆满完成首个年度（</a:t>
            </a:r>
            <a:r>
              <a:rPr lang="en-US" altLang="zh-CN" sz="2000" b="1" dirty="0">
                <a:solidFill>
                  <a:srgbClr val="0000FF"/>
                </a:solidFill>
                <a:ea typeface="微软雅黑" panose="020B0503020204020204" pitchFamily="34" charset="-122"/>
                <a:cs typeface="Arial" panose="020B0604020202020204" pitchFamily="34" charset="0"/>
              </a:rPr>
              <a:t>2018-2019</a:t>
            </a:r>
            <a:r>
              <a:rPr lang="zh-CN" altLang="en-US" sz="2000" b="1" dirty="0">
                <a:solidFill>
                  <a:srgbClr val="0000FF"/>
                </a:solidFill>
                <a:ea typeface="微软雅黑" panose="020B0503020204020204" pitchFamily="34" charset="-122"/>
                <a:cs typeface="Arial" panose="020B0604020202020204" pitchFamily="34" charset="0"/>
              </a:rPr>
              <a:t>）开放运行任务</a:t>
            </a:r>
            <a:endParaRPr lang="en-US" altLang="zh-CN" sz="2000" b="1" dirty="0">
              <a:solidFill>
                <a:srgbClr val="0000FF"/>
              </a:solidFill>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18" name="Rectangle 8"/>
          <p:cNvSpPr txBox="1">
            <a:spLocks noChangeArrowheads="1"/>
          </p:cNvSpPr>
          <p:nvPr/>
        </p:nvSpPr>
        <p:spPr bwMode="auto">
          <a:xfrm>
            <a:off x="142876" y="142875"/>
            <a:ext cx="4643438" cy="500063"/>
          </a:xfrm>
          <a:prstGeom prst="rect">
            <a:avLst/>
          </a:prstGeom>
          <a:noFill/>
          <a:ln w="9525">
            <a:noFill/>
            <a:miter lim="800000"/>
          </a:ln>
        </p:spPr>
        <p:txBody>
          <a:bodyPr anchor="ctr"/>
          <a:lstStyle/>
          <a:p>
            <a:pPr marL="342900" indent="-342900" eaLnBrk="1" fontAlgn="auto" hangingPunct="1">
              <a:lnSpc>
                <a:spcPct val="130000"/>
              </a:lnSpc>
              <a:spcAft>
                <a:spcPts val="0"/>
              </a:spcAft>
              <a:defRPr/>
            </a:pPr>
            <a:r>
              <a:rPr kumimoji="1" lang="zh-CN" altLang="en-US" sz="3200" b="1" dirty="0" smtClean="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国家</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验收</a:t>
            </a:r>
          </a:p>
        </p:txBody>
      </p:sp>
      <p:pic>
        <p:nvPicPr>
          <p:cNvPr id="8"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9" name="灯片编号占位符 3"/>
          <p:cNvSpPr txBox="1">
            <a:spLocks noGrp="1"/>
          </p:cNvSpPr>
          <p:nvPr/>
        </p:nvSpPr>
        <p:spPr bwMode="auto">
          <a:xfrm>
            <a:off x="8207375" y="6516688"/>
            <a:ext cx="436563" cy="198437"/>
          </a:xfrm>
          <a:prstGeom prst="rect">
            <a:avLst/>
          </a:prstGeom>
          <a:noFill/>
          <a:ln w="9525">
            <a:noFill/>
            <a:miter lim="800000"/>
          </a:ln>
        </p:spPr>
        <p:txBody>
          <a:bodyPr/>
          <a:lstStyle/>
          <a:p>
            <a:pPr algn="r" eaLnBrk="1" hangingPunct="1"/>
            <a:fld id="{AEFDA90C-B5F4-49F5-A092-C540F301C1D8}" type="slidenum">
              <a:rPr lang="en-US" altLang="zh-CN" sz="900">
                <a:solidFill>
                  <a:srgbClr val="4D5E68"/>
                </a:solidFill>
                <a:latin typeface="Impact" panose="020B0806030902050204" pitchFamily="34" charset="0"/>
              </a:rPr>
              <a:pPr algn="r" eaLnBrk="1" hangingPunct="1"/>
              <a:t>5</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pic>
        <p:nvPicPr>
          <p:cNvPr id="2050" name="Picture 2" descr="http://www.ihep.cas.cn/xwdt/gnxw/2018/201808/W020180824515544553410.jpg"/>
          <p:cNvPicPr>
            <a:picLocks noChangeAspect="1" noChangeArrowheads="1"/>
          </p:cNvPicPr>
          <p:nvPr/>
        </p:nvPicPr>
        <p:blipFill>
          <a:blip r:embed="rId3" cstate="screen"/>
          <a:srcRect/>
          <a:stretch>
            <a:fillRect/>
          </a:stretch>
        </p:blipFill>
        <p:spPr bwMode="auto">
          <a:xfrm>
            <a:off x="0" y="3645024"/>
            <a:ext cx="4762500" cy="3171826"/>
          </a:xfrm>
          <a:prstGeom prst="rect">
            <a:avLst/>
          </a:prstGeom>
          <a:noFill/>
        </p:spPr>
      </p:pic>
      <p:pic>
        <p:nvPicPr>
          <p:cNvPr id="2052" name="Picture 4" descr="http://www.ihep.cas.cn/xwdt/gnxw/2018/201808/W020180824515544662293.jpg"/>
          <p:cNvPicPr>
            <a:picLocks noChangeAspect="1" noChangeArrowheads="1"/>
          </p:cNvPicPr>
          <p:nvPr/>
        </p:nvPicPr>
        <p:blipFill>
          <a:blip r:embed="rId4" cstate="screen"/>
          <a:srcRect/>
          <a:stretch>
            <a:fillRect/>
          </a:stretch>
        </p:blipFill>
        <p:spPr bwMode="auto">
          <a:xfrm>
            <a:off x="4381500" y="3645024"/>
            <a:ext cx="4762500" cy="3171826"/>
          </a:xfrm>
          <a:prstGeom prst="rect">
            <a:avLst/>
          </a:prstGeom>
          <a:noFill/>
        </p:spPr>
      </p:pic>
      <p:sp>
        <p:nvSpPr>
          <p:cNvPr id="10" name="Rectangle 3"/>
          <p:cNvSpPr txBox="1">
            <a:spLocks noChangeArrowheads="1"/>
          </p:cNvSpPr>
          <p:nvPr/>
        </p:nvSpPr>
        <p:spPr bwMode="auto">
          <a:xfrm>
            <a:off x="216024" y="980728"/>
            <a:ext cx="8748464" cy="2614629"/>
          </a:xfrm>
          <a:prstGeom prst="rect">
            <a:avLst/>
          </a:prstGeom>
          <a:noFill/>
          <a:ln w="9525">
            <a:noFill/>
            <a:miter lim="800000"/>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lgn="just">
              <a:lnSpc>
                <a:spcPts val="3200"/>
              </a:lnSpc>
            </a:pPr>
            <a:r>
              <a:rPr lang="en-US" altLang="zh-CN" sz="2400" b="1" dirty="0">
                <a:ea typeface="微软雅黑" panose="020B0503020204020204" pitchFamily="34" charset="-122"/>
                <a:cs typeface="Arial" panose="020B0604020202020204" pitchFamily="34" charset="0"/>
              </a:rPr>
              <a:t>2018</a:t>
            </a:r>
            <a:r>
              <a:rPr lang="zh-CN" altLang="en-US" sz="2400" b="1" dirty="0">
                <a:ea typeface="微软雅黑" panose="020B0503020204020204" pitchFamily="34" charset="-122"/>
                <a:cs typeface="Arial" panose="020B0604020202020204" pitchFamily="34" charset="0"/>
              </a:rPr>
              <a:t>年</a:t>
            </a:r>
            <a:r>
              <a:rPr lang="en-US" altLang="zh-CN" sz="2400" b="1" dirty="0">
                <a:ea typeface="微软雅黑" panose="020B0503020204020204" pitchFamily="34" charset="-122"/>
                <a:cs typeface="Arial" panose="020B0604020202020204" pitchFamily="34" charset="0"/>
              </a:rPr>
              <a:t>8</a:t>
            </a:r>
            <a:r>
              <a:rPr lang="zh-CN" altLang="en-US" sz="2400" b="1" dirty="0">
                <a:ea typeface="微软雅黑" panose="020B0503020204020204" pitchFamily="34" charset="-122"/>
                <a:cs typeface="Arial" panose="020B0604020202020204" pitchFamily="34" charset="0"/>
              </a:rPr>
              <a:t>月</a:t>
            </a:r>
            <a:r>
              <a:rPr lang="en-US" altLang="zh-CN" sz="2400" b="1" dirty="0">
                <a:ea typeface="微软雅黑" panose="020B0503020204020204" pitchFamily="34" charset="-122"/>
                <a:cs typeface="Arial" panose="020B0604020202020204" pitchFamily="34" charset="0"/>
              </a:rPr>
              <a:t>23</a:t>
            </a:r>
            <a:r>
              <a:rPr lang="zh-CN" altLang="en-US" sz="2400" b="1" dirty="0">
                <a:ea typeface="微软雅黑" panose="020B0503020204020204" pitchFamily="34" charset="-122"/>
                <a:cs typeface="Arial" panose="020B0604020202020204" pitchFamily="34" charset="0"/>
              </a:rPr>
              <a:t>日</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国家重大科技基础设施中国散裂中子源项目顺利通过国家验收，投入正式运行</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。历经</a:t>
            </a:r>
            <a:r>
              <a:rPr lang="en-US" altLang="zh-CN" sz="2400" b="1" dirty="0">
                <a:ea typeface="微软雅黑" panose="020B0503020204020204" pitchFamily="34" charset="-122"/>
                <a:cs typeface="Arial" panose="020B0604020202020204" pitchFamily="34" charset="0"/>
              </a:rPr>
              <a:t>6</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年半的紧张建设，</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中国散裂中子源作为我国首台散裂中子源，粤港澳大湾区首个国家重大科技基础设施，按指标、按工期、高质量地完成了工程建设任务</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，综合性能进入国际同类装置先进行列，正式对国内外各领域的用户开放。</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9" name="TextBox 8"/>
          <p:cNvSpPr txBox="1"/>
          <p:nvPr/>
        </p:nvSpPr>
        <p:spPr>
          <a:xfrm>
            <a:off x="303257" y="116632"/>
            <a:ext cx="7077055" cy="583565"/>
          </a:xfrm>
          <a:prstGeom prst="rect">
            <a:avLst/>
          </a:prstGeom>
          <a:noFill/>
        </p:spPr>
        <p:txBody>
          <a:bodyPr wrap="square">
            <a:spAutoFit/>
          </a:bodyPr>
          <a:lstStyle/>
          <a:p>
            <a:pPr>
              <a:defRPr/>
            </a:pPr>
            <a:r>
              <a:rPr lang="zh-CN" altLang="zh-CN" sz="3200" b="1" dirty="0" smtClean="0">
                <a:solidFill>
                  <a:srgbClr val="0070C0"/>
                </a:solidFill>
                <a:ea typeface="微软雅黑" panose="020B0503020204020204" pitchFamily="34" charset="-122"/>
                <a:cs typeface="Arial" panose="020B0604020202020204" pitchFamily="34" charset="0"/>
                <a:sym typeface="Arial" panose="020B0604020202020204" pitchFamily="34" charset="0"/>
              </a:rPr>
              <a:t>开放</a:t>
            </a:r>
            <a:r>
              <a:rPr lang="zh-CN" altLang="zh-CN" sz="3200" b="1" dirty="0">
                <a:solidFill>
                  <a:srgbClr val="0070C0"/>
                </a:solidFill>
                <a:ea typeface="微软雅黑" panose="020B0503020204020204" pitchFamily="34" charset="-122"/>
                <a:cs typeface="Arial" panose="020B0604020202020204" pitchFamily="34" charset="0"/>
                <a:sym typeface="Arial" panose="020B0604020202020204" pitchFamily="34" charset="0"/>
              </a:rPr>
              <a:t>运行任务</a:t>
            </a:r>
            <a:endParaRPr lang="zh-CN" altLang="en-US" sz="3200" b="1" dirty="0">
              <a:solidFill>
                <a:srgbClr val="0070C0"/>
              </a:solidFill>
              <a:ea typeface="微软雅黑" panose="020B0503020204020204" pitchFamily="34" charset="-122"/>
              <a:cs typeface="Arial" panose="020B0604020202020204" pitchFamily="34" charset="0"/>
              <a:sym typeface="Arial" panose="020B0604020202020204" pitchFamily="34" charset="0"/>
            </a:endParaRPr>
          </a:p>
        </p:txBody>
      </p:sp>
      <p:sp>
        <p:nvSpPr>
          <p:cNvPr id="11" name="Rectangle 5"/>
          <p:cNvSpPr>
            <a:spLocks noChangeArrowheads="1"/>
          </p:cNvSpPr>
          <p:nvPr/>
        </p:nvSpPr>
        <p:spPr bwMode="auto">
          <a:xfrm>
            <a:off x="251520" y="1107046"/>
            <a:ext cx="8640960" cy="5518966"/>
          </a:xfrm>
          <a:prstGeom prst="rect">
            <a:avLst/>
          </a:prstGeom>
          <a:noFill/>
          <a:ln w="9525">
            <a:noFill/>
            <a:miter lim="800000"/>
          </a:ln>
        </p:spPr>
        <p:txBody>
          <a:bodyPr/>
          <a:lstStyle/>
          <a:p>
            <a:pPr marL="273050" indent="-273050" algn="just">
              <a:lnSpc>
                <a:spcPts val="3000"/>
              </a:lnSpc>
              <a:spcBef>
                <a:spcPts val="600"/>
              </a:spcBef>
              <a:spcAft>
                <a:spcPts val="1200"/>
              </a:spcAft>
              <a:buClr>
                <a:schemeClr val="tx1"/>
              </a:buClr>
              <a:buFont typeface="Wingdings" panose="05000000000000000000" pitchFamily="2" charset="2"/>
              <a:buChar char="l"/>
              <a:defRPr/>
            </a:pPr>
            <a:r>
              <a:rPr lang="en-US" altLang="zh-CN" sz="2400" b="1" dirty="0">
                <a:latin typeface="微软雅黑" panose="020B0503020204020204" pitchFamily="34" charset="-122"/>
                <a:ea typeface="微软雅黑" panose="020B0503020204020204" pitchFamily="34" charset="-122"/>
                <a:cs typeface="微软雅黑" panose="020B0503020204020204" pitchFamily="34" charset="-122"/>
              </a:rPr>
              <a:t>CSN</a:t>
            </a:r>
            <a:r>
              <a:rPr lang="en-US" altLang="zh-CN" sz="2400" b="1" dirty="0">
                <a:ea typeface="微软雅黑" panose="020B0503020204020204" pitchFamily="34" charset="-122"/>
                <a:cs typeface="Arial" panose="020B0604020202020204" pitchFamily="34" charset="0"/>
              </a:rPr>
              <a:t>S</a:t>
            </a:r>
            <a:r>
              <a:rPr lang="zh-CN" altLang="en-US" sz="2400" b="1" dirty="0">
                <a:ea typeface="微软雅黑" panose="020B0503020204020204" pitchFamily="34" charset="-122"/>
                <a:cs typeface="Arial" panose="020B0604020202020204" pitchFamily="34" charset="0"/>
              </a:rPr>
              <a:t>顺利通过国家验收后，于</a:t>
            </a:r>
            <a:r>
              <a:rPr lang="en-US" altLang="zh-CN" sz="2400" b="1" dirty="0">
                <a:ea typeface="微软雅黑" panose="020B0503020204020204" pitchFamily="34" charset="-122"/>
                <a:cs typeface="Arial" panose="020B0604020202020204" pitchFamily="34" charset="0"/>
              </a:rPr>
              <a:t>2018</a:t>
            </a:r>
            <a:r>
              <a:rPr lang="zh-CN" altLang="en-US" sz="2400" b="1" dirty="0">
                <a:ea typeface="微软雅黑" panose="020B0503020204020204" pitchFamily="34" charset="-122"/>
                <a:cs typeface="Arial" panose="020B0604020202020204" pitchFamily="34" charset="0"/>
              </a:rPr>
              <a:t>年</a:t>
            </a:r>
            <a:r>
              <a:rPr lang="en-US" altLang="zh-CN" sz="2400" b="1" dirty="0">
                <a:ea typeface="微软雅黑" panose="020B0503020204020204" pitchFamily="34" charset="-122"/>
                <a:cs typeface="Arial" panose="020B0604020202020204" pitchFamily="34" charset="0"/>
              </a:rPr>
              <a:t>9</a:t>
            </a:r>
            <a:r>
              <a:rPr lang="zh-CN" altLang="en-US" sz="2400" b="1" dirty="0">
                <a:ea typeface="微软雅黑" panose="020B0503020204020204" pitchFamily="34" charset="-122"/>
                <a:cs typeface="Arial" panose="020B0604020202020204" pitchFamily="34" charset="0"/>
              </a:rPr>
              <a:t>月正式对用户开放。</a:t>
            </a:r>
            <a:endParaRPr lang="en-US" altLang="zh-CN" sz="2400" b="1" dirty="0">
              <a:ea typeface="微软雅黑" panose="020B0503020204020204" pitchFamily="34" charset="-122"/>
              <a:cs typeface="Arial" panose="020B0604020202020204" pitchFamily="34" charset="0"/>
            </a:endParaRPr>
          </a:p>
          <a:p>
            <a:pPr marL="273050" indent="-273050" algn="just">
              <a:lnSpc>
                <a:spcPts val="3000"/>
              </a:lnSpc>
              <a:spcBef>
                <a:spcPts val="600"/>
              </a:spcBef>
              <a:spcAft>
                <a:spcPts val="1200"/>
              </a:spcAft>
              <a:buClr>
                <a:schemeClr val="tx1"/>
              </a:buClr>
              <a:buFont typeface="Wingdings" panose="05000000000000000000" pitchFamily="2" charset="2"/>
              <a:buChar char="l"/>
              <a:defRPr/>
            </a:pPr>
            <a:r>
              <a:rPr lang="zh-CN" altLang="zh-CN" sz="2400" b="1" dirty="0">
                <a:ea typeface="微软雅黑" panose="020B0503020204020204" pitchFamily="34" charset="-122"/>
                <a:cs typeface="Arial" panose="020B0604020202020204" pitchFamily="34" charset="0"/>
              </a:rPr>
              <a:t>随着</a:t>
            </a:r>
            <a:r>
              <a:rPr lang="en-US" altLang="zh-CN" sz="2400" b="1" dirty="0">
                <a:ea typeface="微软雅黑" panose="020B0503020204020204" pitchFamily="34" charset="-122"/>
                <a:cs typeface="Arial" panose="020B0604020202020204" pitchFamily="34" charset="0"/>
              </a:rPr>
              <a:t>2019</a:t>
            </a:r>
            <a:r>
              <a:rPr lang="zh-CN" altLang="zh-CN" sz="2400" b="1" dirty="0">
                <a:ea typeface="微软雅黑" panose="020B0503020204020204" pitchFamily="34" charset="-122"/>
                <a:cs typeface="Arial" panose="020B0604020202020204" pitchFamily="34" charset="0"/>
              </a:rPr>
              <a:t>年</a:t>
            </a:r>
            <a:r>
              <a:rPr lang="en-US" altLang="zh-CN" sz="2400" b="1" dirty="0">
                <a:ea typeface="微软雅黑" panose="020B0503020204020204" pitchFamily="34" charset="-122"/>
                <a:cs typeface="Arial" panose="020B0604020202020204" pitchFamily="34" charset="0"/>
              </a:rPr>
              <a:t>6</a:t>
            </a:r>
            <a:r>
              <a:rPr lang="zh-CN" altLang="zh-CN" sz="2400" b="1" dirty="0">
                <a:ea typeface="微软雅黑" panose="020B0503020204020204" pitchFamily="34" charset="-122"/>
                <a:cs typeface="Arial" panose="020B0604020202020204" pitchFamily="34" charset="0"/>
              </a:rPr>
              <a:t>月</a:t>
            </a:r>
            <a:r>
              <a:rPr lang="en-US" altLang="zh-CN" sz="2400" b="1" dirty="0">
                <a:ea typeface="微软雅黑" panose="020B0503020204020204" pitchFamily="34" charset="-122"/>
                <a:cs typeface="Arial" panose="020B0604020202020204" pitchFamily="34" charset="0"/>
              </a:rPr>
              <a:t>26</a:t>
            </a:r>
            <a:r>
              <a:rPr lang="zh-CN" altLang="zh-CN" sz="2400" b="1" dirty="0">
                <a:ea typeface="微软雅黑" panose="020B0503020204020204" pitchFamily="34" charset="-122"/>
                <a:cs typeface="Arial" panose="020B0604020202020204" pitchFamily="34" charset="0"/>
              </a:rPr>
              <a:t>日三台谱仪结束全部用户实验，</a:t>
            </a:r>
            <a:r>
              <a:rPr lang="en-US" altLang="zh-CN" sz="2400" b="1" dirty="0">
                <a:ea typeface="微软雅黑" panose="020B0503020204020204" pitchFamily="34" charset="-122"/>
                <a:cs typeface="Arial" panose="020B0604020202020204" pitchFamily="34" charset="0"/>
              </a:rPr>
              <a:t>7</a:t>
            </a:r>
            <a:r>
              <a:rPr lang="zh-CN" altLang="zh-CN" sz="2400" b="1" dirty="0">
                <a:ea typeface="微软雅黑" panose="020B0503020204020204" pitchFamily="34" charset="-122"/>
                <a:cs typeface="Arial" panose="020B0604020202020204" pitchFamily="34" charset="0"/>
              </a:rPr>
              <a:t>月</a:t>
            </a:r>
            <a:r>
              <a:rPr lang="en-US" altLang="zh-CN" sz="2400" b="1" dirty="0">
                <a:ea typeface="微软雅黑" panose="020B0503020204020204" pitchFamily="34" charset="-122"/>
                <a:cs typeface="Arial" panose="020B0604020202020204" pitchFamily="34" charset="0"/>
              </a:rPr>
              <a:t>6</a:t>
            </a:r>
            <a:r>
              <a:rPr lang="zh-CN" altLang="zh-CN" sz="2400" b="1" dirty="0">
                <a:ea typeface="微软雅黑" panose="020B0503020204020204" pitchFamily="34" charset="-122"/>
                <a:cs typeface="Arial" panose="020B0604020202020204" pitchFamily="34" charset="0"/>
              </a:rPr>
              <a:t>日加速器结束机器研究，中国散裂中子源</a:t>
            </a:r>
            <a:r>
              <a:rPr lang="zh-CN" altLang="zh-CN" sz="2400" b="1" dirty="0">
                <a:solidFill>
                  <a:srgbClr val="FF0000"/>
                </a:solidFill>
                <a:ea typeface="微软雅黑" panose="020B0503020204020204" pitchFamily="34" charset="-122"/>
                <a:cs typeface="Arial" panose="020B0604020202020204" pitchFamily="34" charset="0"/>
              </a:rPr>
              <a:t>圆满完成</a:t>
            </a:r>
            <a:r>
              <a:rPr lang="en-US" altLang="zh-CN" sz="2400" b="1" dirty="0">
                <a:solidFill>
                  <a:srgbClr val="FF0000"/>
                </a:solidFill>
                <a:ea typeface="微软雅黑" panose="020B0503020204020204" pitchFamily="34" charset="-122"/>
                <a:cs typeface="Arial" panose="020B0604020202020204" pitchFamily="34" charset="0"/>
              </a:rPr>
              <a:t>2018-2019</a:t>
            </a:r>
            <a:r>
              <a:rPr lang="zh-CN" altLang="zh-CN" sz="2400" b="1" dirty="0">
                <a:solidFill>
                  <a:srgbClr val="FF0000"/>
                </a:solidFill>
                <a:ea typeface="微软雅黑" panose="020B0503020204020204" pitchFamily="34" charset="-122"/>
                <a:cs typeface="Arial" panose="020B0604020202020204" pitchFamily="34" charset="0"/>
              </a:rPr>
              <a:t>年度开放运行任务</a:t>
            </a:r>
            <a:r>
              <a:rPr lang="zh-CN" altLang="zh-CN" sz="2400" b="1" dirty="0">
                <a:ea typeface="微软雅黑" panose="020B0503020204020204" pitchFamily="34" charset="-122"/>
                <a:cs typeface="Arial" panose="020B0604020202020204" pitchFamily="34" charset="0"/>
              </a:rPr>
              <a:t>。 </a:t>
            </a:r>
            <a:endParaRPr lang="en-US" altLang="zh-CN" sz="2400" b="1" dirty="0">
              <a:ea typeface="微软雅黑" panose="020B0503020204020204" pitchFamily="34" charset="-122"/>
              <a:cs typeface="Arial" panose="020B0604020202020204" pitchFamily="34" charset="0"/>
            </a:endParaRPr>
          </a:p>
          <a:p>
            <a:pPr marL="273050" indent="-273050" algn="just">
              <a:lnSpc>
                <a:spcPts val="3000"/>
              </a:lnSpc>
              <a:spcBef>
                <a:spcPts val="600"/>
              </a:spcBef>
              <a:spcAft>
                <a:spcPts val="1200"/>
              </a:spcAft>
              <a:buClr>
                <a:schemeClr val="tx1"/>
              </a:buClr>
              <a:buFont typeface="Wingdings" panose="05000000000000000000" pitchFamily="2" charset="2"/>
              <a:buChar char="l"/>
              <a:defRPr/>
            </a:pPr>
            <a:r>
              <a:rPr lang="zh-CN" altLang="zh-CN" sz="2400" b="1" dirty="0">
                <a:ea typeface="微软雅黑" panose="020B0503020204020204" pitchFamily="34" charset="-122"/>
                <a:cs typeface="Arial" panose="020B0604020202020204" pitchFamily="34" charset="0"/>
              </a:rPr>
              <a:t>本</a:t>
            </a:r>
            <a:r>
              <a:rPr lang="zh-CN" altLang="en-US" sz="2400" b="1" dirty="0">
                <a:ea typeface="微软雅黑" panose="020B0503020204020204" pitchFamily="34" charset="-122"/>
                <a:cs typeface="Arial" panose="020B0604020202020204" pitchFamily="34" charset="0"/>
              </a:rPr>
              <a:t>评议</a:t>
            </a:r>
            <a:r>
              <a:rPr lang="zh-CN" altLang="zh-CN" sz="2400" b="1" dirty="0">
                <a:ea typeface="微软雅黑" panose="020B0503020204020204" pitchFamily="34" charset="-122"/>
                <a:cs typeface="Arial" panose="020B0604020202020204" pitchFamily="34" charset="0"/>
              </a:rPr>
              <a:t>年度</a:t>
            </a:r>
            <a:r>
              <a:rPr lang="zh-CN" altLang="en-US" sz="2400" b="1" dirty="0">
                <a:ea typeface="微软雅黑" panose="020B0503020204020204" pitchFamily="34" charset="-122"/>
                <a:cs typeface="Arial" panose="020B0604020202020204" pitchFamily="34" charset="0"/>
              </a:rPr>
              <a:t>内，</a:t>
            </a:r>
            <a:r>
              <a:rPr lang="en-US" altLang="zh-CN" sz="2400" b="1" dirty="0">
                <a:ea typeface="微软雅黑" panose="020B0503020204020204" pitchFamily="34" charset="-122"/>
                <a:cs typeface="Arial" panose="020B0604020202020204" pitchFamily="34" charset="0"/>
              </a:rPr>
              <a:t>CSNS</a:t>
            </a:r>
            <a:r>
              <a:rPr lang="zh-CN" altLang="zh-CN" sz="2400" b="1" dirty="0">
                <a:ea typeface="微软雅黑" panose="020B0503020204020204" pitchFamily="34" charset="-122"/>
                <a:cs typeface="Arial" panose="020B0604020202020204" pitchFamily="34" charset="0"/>
              </a:rPr>
              <a:t>装置运行稳定可靠高效，</a:t>
            </a:r>
            <a:r>
              <a:rPr lang="zh-CN" altLang="zh-CN" sz="2400" b="1" dirty="0">
                <a:solidFill>
                  <a:srgbClr val="0000FF"/>
                </a:solidFill>
                <a:ea typeface="微软雅黑" panose="020B0503020204020204" pitchFamily="34" charset="-122"/>
                <a:cs typeface="Arial" panose="020B0604020202020204" pitchFamily="34" charset="0"/>
              </a:rPr>
              <a:t>加速器质子束流打靶功率从</a:t>
            </a:r>
            <a:r>
              <a:rPr lang="en-US" altLang="zh-CN" sz="2400" b="1" dirty="0">
                <a:solidFill>
                  <a:srgbClr val="0000FF"/>
                </a:solidFill>
                <a:ea typeface="微软雅黑" panose="020B0503020204020204" pitchFamily="34" charset="-122"/>
                <a:cs typeface="Arial" panose="020B0604020202020204" pitchFamily="34" charset="0"/>
              </a:rPr>
              <a:t>10kW</a:t>
            </a:r>
            <a:r>
              <a:rPr lang="zh-CN" altLang="zh-CN" sz="2400" b="1" dirty="0">
                <a:solidFill>
                  <a:srgbClr val="0000FF"/>
                </a:solidFill>
                <a:ea typeface="微软雅黑" panose="020B0503020204020204" pitchFamily="34" charset="-122"/>
                <a:cs typeface="Arial" panose="020B0604020202020204" pitchFamily="34" charset="0"/>
              </a:rPr>
              <a:t>提高到</a:t>
            </a:r>
            <a:r>
              <a:rPr lang="en-US" altLang="zh-CN" sz="2400" b="1" dirty="0">
                <a:solidFill>
                  <a:srgbClr val="0000FF"/>
                </a:solidFill>
                <a:ea typeface="微软雅黑" panose="020B0503020204020204" pitchFamily="34" charset="-122"/>
                <a:cs typeface="Arial" panose="020B0604020202020204" pitchFamily="34" charset="0"/>
              </a:rPr>
              <a:t>50kW</a:t>
            </a:r>
            <a:r>
              <a:rPr lang="zh-CN" altLang="zh-CN" sz="2400" b="1" dirty="0">
                <a:solidFill>
                  <a:srgbClr val="0000FF"/>
                </a:solidFill>
                <a:ea typeface="微软雅黑" panose="020B0503020204020204" pitchFamily="34" charset="-122"/>
                <a:cs typeface="Arial" panose="020B0604020202020204" pitchFamily="34" charset="0"/>
              </a:rPr>
              <a:t>，</a:t>
            </a:r>
            <a:r>
              <a:rPr lang="zh-CN" altLang="en-US" sz="2400" b="1" dirty="0">
                <a:solidFill>
                  <a:srgbClr val="0000FF"/>
                </a:solidFill>
                <a:ea typeface="微软雅黑" panose="020B0503020204020204" pitchFamily="34" charset="-122"/>
                <a:cs typeface="Arial" panose="020B0604020202020204" pitchFamily="34" charset="0"/>
              </a:rPr>
              <a:t>运行总时间</a:t>
            </a:r>
            <a:r>
              <a:rPr lang="en-US" altLang="zh-CN" sz="2400" b="1" dirty="0">
                <a:solidFill>
                  <a:srgbClr val="0000FF"/>
                </a:solidFill>
                <a:ea typeface="微软雅黑" panose="020B0503020204020204" pitchFamily="34" charset="-122"/>
                <a:cs typeface="Arial" panose="020B0604020202020204" pitchFamily="34" charset="0"/>
              </a:rPr>
              <a:t>6510</a:t>
            </a:r>
            <a:r>
              <a:rPr lang="zh-CN" altLang="zh-CN" sz="2400" b="1" dirty="0">
                <a:solidFill>
                  <a:srgbClr val="0000FF"/>
                </a:solidFill>
                <a:ea typeface="微软雅黑" panose="020B0503020204020204" pitchFamily="34" charset="-122"/>
                <a:cs typeface="Arial" panose="020B0604020202020204" pitchFamily="34" charset="0"/>
              </a:rPr>
              <a:t>小时，累计打靶供束时间达到</a:t>
            </a:r>
            <a:r>
              <a:rPr lang="en-US" altLang="zh-CN" sz="2400" b="1" dirty="0">
                <a:solidFill>
                  <a:srgbClr val="0000FF"/>
                </a:solidFill>
                <a:ea typeface="微软雅黑" panose="020B0503020204020204" pitchFamily="34" charset="-122"/>
                <a:cs typeface="Arial" panose="020B0604020202020204" pitchFamily="34" charset="0"/>
              </a:rPr>
              <a:t>4051</a:t>
            </a:r>
            <a:r>
              <a:rPr lang="zh-CN" altLang="zh-CN" sz="2400" b="1" dirty="0">
                <a:solidFill>
                  <a:srgbClr val="0000FF"/>
                </a:solidFill>
                <a:ea typeface="微软雅黑" panose="020B0503020204020204" pitchFamily="34" charset="-122"/>
                <a:cs typeface="Arial" panose="020B0604020202020204" pitchFamily="34" charset="0"/>
              </a:rPr>
              <a:t>小时，</a:t>
            </a:r>
            <a:r>
              <a:rPr lang="zh-CN" altLang="zh-CN" sz="2400" b="1" dirty="0">
                <a:ea typeface="微软雅黑" panose="020B0503020204020204" pitchFamily="34" charset="-122"/>
                <a:cs typeface="Arial" panose="020B0604020202020204" pitchFamily="34" charset="0"/>
              </a:rPr>
              <a:t>期间还按计划开展了机器研究，为进一步提高束流功率和运行效率打下了坚实基础。靶站持续、高效、稳定地输出性能优良的中子束流</a:t>
            </a:r>
            <a:r>
              <a:rPr lang="zh-CN" altLang="en-US" sz="2400" b="1" dirty="0">
                <a:ea typeface="微软雅黑" panose="020B0503020204020204" pitchFamily="34" charset="-122"/>
                <a:cs typeface="Arial" panose="020B0604020202020204" pitchFamily="34" charset="0"/>
              </a:rPr>
              <a:t>，</a:t>
            </a:r>
            <a:r>
              <a:rPr lang="zh-CN" altLang="en-US" sz="2400" b="1" dirty="0">
                <a:solidFill>
                  <a:srgbClr val="0000FF"/>
                </a:solidFill>
                <a:ea typeface="微软雅黑" panose="020B0503020204020204" pitchFamily="34" charset="-122"/>
                <a:cs typeface="Arial" panose="020B0604020202020204" pitchFamily="34" charset="0"/>
              </a:rPr>
              <a:t>中子供束效率超过</a:t>
            </a:r>
            <a:r>
              <a:rPr lang="en-US" altLang="zh-CN" sz="2400" b="1" dirty="0">
                <a:solidFill>
                  <a:srgbClr val="0000FF"/>
                </a:solidFill>
                <a:ea typeface="微软雅黑" panose="020B0503020204020204" pitchFamily="34" charset="-122"/>
                <a:cs typeface="Arial" panose="020B0604020202020204" pitchFamily="34" charset="0"/>
              </a:rPr>
              <a:t>99.6%</a:t>
            </a:r>
            <a:r>
              <a:rPr lang="zh-CN" altLang="zh-CN" sz="2400" b="1" dirty="0">
                <a:solidFill>
                  <a:srgbClr val="0000FF"/>
                </a:solidFill>
                <a:ea typeface="微软雅黑" panose="020B0503020204020204" pitchFamily="34" charset="-122"/>
                <a:cs typeface="Arial" panose="020B0604020202020204" pitchFamily="34" charset="0"/>
              </a:rPr>
              <a:t>。</a:t>
            </a:r>
            <a:r>
              <a:rPr lang="zh-CN" altLang="zh-CN" sz="2400" b="1" dirty="0">
                <a:ea typeface="微软雅黑" panose="020B0503020204020204" pitchFamily="34" charset="-122"/>
                <a:cs typeface="Arial" panose="020B0604020202020204" pitchFamily="34" charset="0"/>
              </a:rPr>
              <a:t>首期三台谱仪完成既定的机器研究任务，根据用户需求，</a:t>
            </a:r>
            <a:r>
              <a:rPr lang="zh-CN" altLang="zh-CN" sz="2400" b="1" dirty="0">
                <a:solidFill>
                  <a:srgbClr val="0000FF"/>
                </a:solidFill>
                <a:ea typeface="微软雅黑" panose="020B0503020204020204" pitchFamily="34" charset="-122"/>
                <a:cs typeface="Arial" panose="020B0604020202020204" pitchFamily="34" charset="0"/>
              </a:rPr>
              <a:t>增加了高低温、磁场、高压等多种样品环境，</a:t>
            </a:r>
            <a:r>
              <a:rPr lang="zh-CN" altLang="zh-CN" sz="2400" b="1" dirty="0">
                <a:ea typeface="微软雅黑" panose="020B0503020204020204" pitchFamily="34" charset="-122"/>
                <a:cs typeface="Arial" panose="020B0604020202020204" pitchFamily="34" charset="0"/>
              </a:rPr>
              <a:t>提供了丰富的实验条件。</a:t>
            </a:r>
            <a:endParaRPr lang="en-US" altLang="zh-CN" sz="2400" b="1" dirty="0">
              <a:ea typeface="微软雅黑" panose="020B0503020204020204" pitchFamily="34" charset="-122"/>
              <a:cs typeface="Arial" panose="020B0604020202020204" pitchFamily="34" charset="0"/>
            </a:endParaRPr>
          </a:p>
          <a:p>
            <a:pPr marL="273050" indent="-273050" algn="just">
              <a:lnSpc>
                <a:spcPts val="3000"/>
              </a:lnSpc>
              <a:spcAft>
                <a:spcPts val="600"/>
              </a:spcAft>
              <a:buClr>
                <a:schemeClr val="tx1"/>
              </a:buClr>
              <a:defRPr/>
            </a:pPr>
            <a:endParaRPr lang="en-US" altLang="zh-CN" sz="2000" b="1" dirty="0">
              <a:ea typeface="微软雅黑" panose="020B0503020204020204" pitchFamily="34" charset="-122"/>
              <a:cs typeface="Arial" panose="020B0604020202020204" pitchFamily="34" charset="0"/>
            </a:endParaRPr>
          </a:p>
        </p:txBody>
      </p:sp>
      <p:pic>
        <p:nvPicPr>
          <p:cNvPr id="5"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6" name="灯片编号占位符 3"/>
          <p:cNvSpPr txBox="1">
            <a:spLocks noGrp="1"/>
          </p:cNvSpPr>
          <p:nvPr/>
        </p:nvSpPr>
        <p:spPr bwMode="auto">
          <a:xfrm>
            <a:off x="8207375" y="6516688"/>
            <a:ext cx="436563" cy="341312"/>
          </a:xfrm>
          <a:prstGeom prst="rect">
            <a:avLst/>
          </a:prstGeom>
          <a:noFill/>
          <a:ln w="9525">
            <a:noFill/>
            <a:miter lim="800000"/>
          </a:ln>
        </p:spPr>
        <p:txBody>
          <a:bodyPr/>
          <a:lstStyle/>
          <a:p>
            <a:pPr algn="r" eaLnBrk="1" hangingPunct="1"/>
            <a:fld id="{D46E5C8B-4D44-458B-83B4-8741D0B78E09}" type="slidenum">
              <a:rPr lang="en-US" altLang="zh-CN" sz="900">
                <a:solidFill>
                  <a:srgbClr val="4D5E68"/>
                </a:solidFill>
                <a:latin typeface="Impact" panose="020B0806030902050204" pitchFamily="34" charset="0"/>
              </a:rPr>
              <a:pPr algn="r" eaLnBrk="1" hangingPunct="1"/>
              <a:t>6</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10" name="Rectangle 3"/>
          <p:cNvSpPr txBox="1">
            <a:spLocks noChangeArrowheads="1"/>
          </p:cNvSpPr>
          <p:nvPr/>
        </p:nvSpPr>
        <p:spPr bwMode="auto">
          <a:xfrm>
            <a:off x="177924" y="857233"/>
            <a:ext cx="8784976" cy="1512168"/>
          </a:xfrm>
          <a:prstGeom prst="rect">
            <a:avLst/>
          </a:prstGeom>
          <a:noFill/>
          <a:ln w="9525">
            <a:noFill/>
            <a:miter lim="800000"/>
          </a:ln>
        </p:spPr>
        <p:txBody>
          <a:bodyPr/>
          <a:lstStyle>
            <a:lvl1pPr marL="342900" indent="-342900">
              <a:defRPr sz="1400">
                <a:solidFill>
                  <a:schemeClr val="tx1"/>
                </a:solidFill>
                <a:latin typeface="Arial" panose="020B0604020202020204" pitchFamily="34" charset="0"/>
                <a:ea typeface="宋体" panose="02010600030101010101" pitchFamily="2" charset="-122"/>
              </a:defRPr>
            </a:lvl1pPr>
            <a:lvl2pPr marL="342900" indent="-342900">
              <a:defRPr sz="1400">
                <a:solidFill>
                  <a:schemeClr val="tx1"/>
                </a:solidFill>
                <a:latin typeface="Arial" panose="020B0604020202020204" pitchFamily="34" charset="0"/>
                <a:ea typeface="宋体" panose="02010600030101010101" pitchFamily="2" charset="-122"/>
              </a:defRPr>
            </a:lvl2pPr>
            <a:lvl3pPr marL="1143000" indent="-228600">
              <a:defRPr sz="1400">
                <a:solidFill>
                  <a:schemeClr val="tx1"/>
                </a:solidFill>
                <a:latin typeface="Arial" panose="020B0604020202020204" pitchFamily="34" charset="0"/>
                <a:ea typeface="宋体" panose="02010600030101010101" pitchFamily="2" charset="-122"/>
              </a:defRPr>
            </a:lvl3pPr>
            <a:lvl4pPr marL="1600200" indent="-228600">
              <a:defRPr sz="1400">
                <a:solidFill>
                  <a:schemeClr val="tx1"/>
                </a:solidFill>
                <a:latin typeface="Arial" panose="020B0604020202020204" pitchFamily="34" charset="0"/>
                <a:ea typeface="宋体" panose="02010600030101010101" pitchFamily="2" charset="-122"/>
              </a:defRPr>
            </a:lvl4pPr>
            <a:lvl5pPr marL="2057400" indent="-228600">
              <a:defRPr sz="1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宋体" panose="02010600030101010101" pitchFamily="2" charset="-122"/>
              </a:defRPr>
            </a:lvl9pPr>
          </a:lstStyle>
          <a:p>
            <a:pPr marL="0" indent="0" algn="just" eaLnBrk="1" hangingPunct="1">
              <a:lnSpc>
                <a:spcPct val="110000"/>
              </a:lnSpc>
              <a:spcBef>
                <a:spcPts val="0"/>
              </a:spcBef>
              <a:spcAft>
                <a:spcPts val="500"/>
              </a:spcAft>
              <a:buClr>
                <a:srgbClr val="000000"/>
              </a:buClr>
              <a:defRPr/>
            </a:pPr>
            <a:r>
              <a:rPr lang="en-US" altLang="zh-CN" sz="2000" b="1" dirty="0"/>
              <a:t>    </a:t>
            </a:r>
            <a:endParaRPr lang="en-US" altLang="zh-CN" sz="2200" b="1" dirty="0">
              <a:latin typeface="Times New Roman" panose="02020603050405020304" pitchFamily="18" charset="0"/>
              <a:ea typeface="+mn-ea"/>
              <a:cs typeface="Times New Roman" panose="02020603050405020304" pitchFamily="18" charset="0"/>
            </a:endParaRPr>
          </a:p>
          <a:p>
            <a:pPr algn="just" eaLnBrk="1" hangingPunct="1">
              <a:lnSpc>
                <a:spcPct val="120000"/>
              </a:lnSpc>
              <a:spcAft>
                <a:spcPts val="600"/>
              </a:spcAft>
              <a:buClr>
                <a:srgbClr val="000000"/>
              </a:buClr>
              <a:defRPr/>
            </a:pPr>
            <a:endParaRPr lang="zh-CN" altLang="en-US" sz="2200" b="1" dirty="0">
              <a:latin typeface="Times New Roman" panose="02020603050405020304" pitchFamily="18" charset="0"/>
              <a:ea typeface="+mn-ea"/>
              <a:cs typeface="Times New Roman" panose="02020603050405020304" pitchFamily="18" charset="0"/>
            </a:endParaRPr>
          </a:p>
        </p:txBody>
      </p:sp>
      <p:pic>
        <p:nvPicPr>
          <p:cNvPr id="15"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956377" y="86440"/>
            <a:ext cx="1009060" cy="571504"/>
          </a:xfrm>
          <a:prstGeom prst="rect">
            <a:avLst/>
          </a:prstGeom>
          <a:noFill/>
        </p:spPr>
      </p:pic>
      <p:sp>
        <p:nvSpPr>
          <p:cNvPr id="19" name="Rectangle 8"/>
          <p:cNvSpPr txBox="1">
            <a:spLocks noChangeArrowheads="1"/>
          </p:cNvSpPr>
          <p:nvPr/>
        </p:nvSpPr>
        <p:spPr bwMode="auto">
          <a:xfrm>
            <a:off x="177924" y="83890"/>
            <a:ext cx="7997522" cy="500063"/>
          </a:xfrm>
          <a:prstGeom prst="rect">
            <a:avLst/>
          </a:prstGeom>
          <a:noFill/>
          <a:ln w="9525">
            <a:noFill/>
            <a:miter lim="800000"/>
          </a:ln>
        </p:spPr>
        <p:txBody>
          <a:bodyPr anchor="ctr"/>
          <a:lstStyle/>
          <a:p>
            <a:pPr marL="342900" indent="-342900">
              <a:lnSpc>
                <a:spcPct val="130000"/>
              </a:lnSpc>
              <a:defRPr/>
            </a:pP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代表性</a:t>
            </a:r>
            <a:r>
              <a:rPr kumimoji="1" lang="zh-CN" altLang="en-US" sz="3200" b="1" dirty="0" smtClean="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用户</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2" name="Rectangle 1"/>
          <p:cNvSpPr/>
          <p:nvPr/>
        </p:nvSpPr>
        <p:spPr>
          <a:xfrm>
            <a:off x="535780" y="1447031"/>
            <a:ext cx="8352929" cy="5078313"/>
          </a:xfrm>
          <a:prstGeom prst="rect">
            <a:avLst/>
          </a:prstGeom>
        </p:spPr>
        <p:txBody>
          <a:bodyPr wrap="square">
            <a:spAutoFit/>
          </a:bodyPr>
          <a:lstStyle/>
          <a:p>
            <a:pPr>
              <a:lnSpc>
                <a:spcPct val="150000"/>
              </a:lnSpc>
            </a:pPr>
            <a:r>
              <a:rPr 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锂离子电池材料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中科院物理所、北京大学、清华大学、香港科技大学 </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b="1" dirty="0" err="1">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磁性与薄膜材料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：中科院物理所、中科院合肥物质科学研究院</a:t>
            </a: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smtClean="0">
                <a:latin typeface="微软雅黑" panose="020B0503020204020204" pitchFamily="34" charset="-122"/>
                <a:ea typeface="微软雅黑" panose="020B0503020204020204" pitchFamily="34" charset="-122"/>
                <a:cs typeface="微软雅黑" panose="020B0503020204020204" pitchFamily="34" charset="-122"/>
              </a:rPr>
              <a:t>                           中科院深圳先进技术研究院、上海交通大学、 中山大学</a:t>
            </a:r>
            <a:endParaRPr lang="en-US"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smtClean="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催化</a:t>
            </a: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：中科院大连化物所、中国科技大学、清华大学、北京化工大学</a:t>
            </a:r>
            <a:endParaRPr lang="en-US"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b="1" dirty="0" err="1">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有机太阳能电池</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：剑桥大学、中科院物理所、华中科大</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b="1" dirty="0" err="1">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信息类材料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：北科大、 北京大学、中科院物理所</a:t>
            </a:r>
            <a:endParaRPr lang="en-US"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材料</a:t>
            </a:r>
            <a:r>
              <a:rPr lang="en-US" b="1" dirty="0" err="1">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辐照损伤</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：中科院高能所、中山大学</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非晶材料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：中科院金属所、香港大学、香港城市大学、南京理工大学</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新型能源材料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：中科院物理所、中科院上海应物所、南方科技大学</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航空材料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钢研院、航材院、北京航空航天大学、 北京科技大学</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生物与高分子材料</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 中科院化学所、上海光源、 上海交大、中国石油大学</a:t>
            </a:r>
            <a:endParaRPr lang="en-US" altLang="zh-CN"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b="1"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rPr>
              <a:t>电子器件设备</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：中航工业、工信部五所、西北核技术院、华为</a:t>
            </a:r>
            <a:endParaRPr 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灯片编号占位符 3"/>
          <p:cNvSpPr txBox="1">
            <a:spLocks noGrp="1"/>
          </p:cNvSpPr>
          <p:nvPr/>
        </p:nvSpPr>
        <p:spPr bwMode="auto">
          <a:xfrm>
            <a:off x="8207375" y="6516688"/>
            <a:ext cx="436563" cy="341312"/>
          </a:xfrm>
          <a:prstGeom prst="rect">
            <a:avLst/>
          </a:prstGeom>
          <a:noFill/>
          <a:ln w="9525">
            <a:noFill/>
            <a:miter lim="800000"/>
          </a:ln>
        </p:spPr>
        <p:txBody>
          <a:bodyPr/>
          <a:lstStyle/>
          <a:p>
            <a:pPr algn="r" eaLnBrk="1" hangingPunct="1"/>
            <a:fld id="{D46E5C8B-4D44-458B-83B4-8741D0B78E09}" type="slidenum">
              <a:rPr lang="en-US" altLang="zh-CN" sz="900">
                <a:solidFill>
                  <a:srgbClr val="4D5E68"/>
                </a:solidFill>
                <a:latin typeface="Impact" panose="020B0806030902050204" pitchFamily="34" charset="0"/>
              </a:rPr>
              <a:pPr algn="r" eaLnBrk="1" hangingPunct="1"/>
              <a:t>7</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
        <p:nvSpPr>
          <p:cNvPr id="8" name="TextBox 6"/>
          <p:cNvSpPr txBox="1"/>
          <p:nvPr/>
        </p:nvSpPr>
        <p:spPr>
          <a:xfrm>
            <a:off x="2771800" y="928988"/>
            <a:ext cx="3312368" cy="461665"/>
          </a:xfrm>
          <a:prstGeom prst="rect">
            <a:avLst/>
          </a:prstGeom>
          <a:solidFill>
            <a:schemeClr val="tx2">
              <a:lumMod val="60000"/>
              <a:lumOff val="40000"/>
            </a:schemeClr>
          </a:solidFill>
        </p:spPr>
        <p:txBody>
          <a:bodyPr wrap="square">
            <a:spAutoFit/>
          </a:bodyPr>
          <a:lstStyle/>
          <a:p>
            <a:pPr>
              <a:defRPr/>
            </a:pPr>
            <a:r>
              <a:rPr lang="zh-CN" altLang="en-US" sz="2400" b="1" dirty="0">
                <a:solidFill>
                  <a:schemeClr val="bg1"/>
                </a:solidFill>
                <a:latin typeface="微软雅黑" panose="020B0503020204020204" pitchFamily="34" charset="-122"/>
                <a:ea typeface="微软雅黑" panose="020B0503020204020204" pitchFamily="34" charset="-122"/>
              </a:rPr>
              <a:t>各领域代表性用户单位</a:t>
            </a:r>
          </a:p>
        </p:txBody>
      </p:sp>
    </p:spTree>
  </p:cSld>
  <p:clrMapOvr>
    <a:masterClrMapping/>
  </p:clrMapOvr>
  <p:transition advTm="528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sp>
        <p:nvSpPr>
          <p:cNvPr id="9" name="TextBox 8"/>
          <p:cNvSpPr txBox="1"/>
          <p:nvPr/>
        </p:nvSpPr>
        <p:spPr>
          <a:xfrm>
            <a:off x="269637" y="126651"/>
            <a:ext cx="7128792" cy="584775"/>
          </a:xfrm>
          <a:prstGeom prst="rect">
            <a:avLst/>
          </a:prstGeom>
          <a:noFill/>
        </p:spPr>
        <p:txBody>
          <a:bodyPr wrap="square">
            <a:spAutoFit/>
          </a:bodyPr>
          <a:lstStyle/>
          <a:p>
            <a:pPr>
              <a:defRPr/>
            </a:pPr>
            <a:r>
              <a:rPr lang="zh-CN" altLang="en-US" sz="3200" b="1" dirty="0" smtClean="0">
                <a:solidFill>
                  <a:srgbClr val="0070C0"/>
                </a:solidFill>
                <a:latin typeface="微软雅黑" panose="020B0503020204020204" pitchFamily="34" charset="-122"/>
                <a:ea typeface="微软雅黑" panose="020B0503020204020204" pitchFamily="34" charset="-122"/>
              </a:rPr>
              <a:t>用户成果</a:t>
            </a:r>
            <a:endParaRPr lang="zh-CN" altLang="en-US" sz="3200" dirty="0">
              <a:solidFill>
                <a:srgbClr val="0070C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 name="Rectangle 5"/>
          <p:cNvSpPr>
            <a:spLocks noChangeArrowheads="1"/>
          </p:cNvSpPr>
          <p:nvPr/>
        </p:nvSpPr>
        <p:spPr bwMode="auto">
          <a:xfrm>
            <a:off x="251520" y="1150394"/>
            <a:ext cx="8568952" cy="838446"/>
          </a:xfrm>
          <a:prstGeom prst="rect">
            <a:avLst/>
          </a:prstGeom>
          <a:noFill/>
          <a:ln w="9525">
            <a:noFill/>
            <a:miter lim="800000"/>
          </a:ln>
        </p:spPr>
        <p:txBody>
          <a:bodyPr/>
          <a:lstStyle/>
          <a:p>
            <a:pPr marL="273050" indent="-273050" algn="just">
              <a:lnSpc>
                <a:spcPts val="3000"/>
              </a:lnSpc>
              <a:spcBef>
                <a:spcPts val="600"/>
              </a:spcBef>
              <a:spcAft>
                <a:spcPts val="1200"/>
              </a:spcAft>
              <a:buClr>
                <a:schemeClr val="tx1"/>
              </a:buClr>
              <a:buFont typeface="Wingdings" panose="05000000000000000000" pitchFamily="2" charset="2"/>
              <a:buChar char="l"/>
              <a:defRPr/>
            </a:pPr>
            <a:r>
              <a:rPr lang="en-US" altLang="zh-CN" sz="2400" b="1" dirty="0">
                <a:ea typeface="微软雅黑" panose="020B0503020204020204" pitchFamily="34" charset="-122"/>
                <a:cs typeface="Arial" panose="020B0604020202020204" pitchFamily="34" charset="0"/>
              </a:rPr>
              <a:t>2018-2019</a:t>
            </a:r>
            <a:r>
              <a:rPr lang="zh-CN" altLang="zh-CN" sz="2400" b="1" dirty="0">
                <a:ea typeface="微软雅黑" panose="020B0503020204020204" pitchFamily="34" charset="-122"/>
                <a:cs typeface="Arial" panose="020B0604020202020204" pitchFamily="34" charset="0"/>
              </a:rPr>
              <a:t>年度开放了两轮用户课题申请征集，申请非常踊跃，机时供不应求，</a:t>
            </a:r>
            <a:r>
              <a:rPr lang="zh-CN" altLang="en-US" sz="2400" b="1" dirty="0">
                <a:solidFill>
                  <a:srgbClr val="0000FF"/>
                </a:solidFill>
                <a:ea typeface="微软雅黑" panose="020B0503020204020204" pitchFamily="34" charset="-122"/>
                <a:cs typeface="Arial" panose="020B0604020202020204" pitchFamily="34" charset="0"/>
              </a:rPr>
              <a:t>注册用户超</a:t>
            </a:r>
            <a:r>
              <a:rPr lang="en-US" altLang="zh-CN" sz="2400" b="1" dirty="0">
                <a:solidFill>
                  <a:srgbClr val="0000FF"/>
                </a:solidFill>
                <a:ea typeface="微软雅黑" panose="020B0503020204020204" pitchFamily="34" charset="-122"/>
                <a:cs typeface="Arial" panose="020B0604020202020204" pitchFamily="34" charset="0"/>
              </a:rPr>
              <a:t>800</a:t>
            </a:r>
            <a:r>
              <a:rPr lang="zh-CN" altLang="en-US" sz="2400" b="1" dirty="0">
                <a:solidFill>
                  <a:srgbClr val="0000FF"/>
                </a:solidFill>
                <a:ea typeface="微软雅黑" panose="020B0503020204020204" pitchFamily="34" charset="-122"/>
                <a:cs typeface="Arial" panose="020B0604020202020204" pitchFamily="34" charset="0"/>
              </a:rPr>
              <a:t>人，</a:t>
            </a:r>
            <a:r>
              <a:rPr lang="zh-CN" altLang="zh-CN" sz="2400" b="1" dirty="0">
                <a:solidFill>
                  <a:srgbClr val="0000FF"/>
                </a:solidFill>
                <a:ea typeface="微软雅黑" panose="020B0503020204020204" pitchFamily="34" charset="-122"/>
                <a:cs typeface="Arial" panose="020B0604020202020204" pitchFamily="34" charset="0"/>
              </a:rPr>
              <a:t>共完成用户课题</a:t>
            </a:r>
            <a:r>
              <a:rPr lang="en-US" altLang="zh-CN" sz="2400" b="1" dirty="0">
                <a:solidFill>
                  <a:srgbClr val="0000FF"/>
                </a:solidFill>
                <a:ea typeface="微软雅黑" panose="020B0503020204020204" pitchFamily="34" charset="-122"/>
                <a:cs typeface="Arial" panose="020B0604020202020204" pitchFamily="34" charset="0"/>
              </a:rPr>
              <a:t>101</a:t>
            </a:r>
            <a:r>
              <a:rPr lang="zh-CN" altLang="zh-CN" sz="2400" b="1" dirty="0">
                <a:solidFill>
                  <a:srgbClr val="0000FF"/>
                </a:solidFill>
                <a:ea typeface="微软雅黑" panose="020B0503020204020204" pitchFamily="34" charset="-122"/>
                <a:cs typeface="Arial" panose="020B0604020202020204" pitchFamily="34" charset="0"/>
              </a:rPr>
              <a:t>个（来自大学</a:t>
            </a:r>
            <a:r>
              <a:rPr lang="en-US" altLang="zh-CN" sz="2400" b="1" dirty="0">
                <a:solidFill>
                  <a:srgbClr val="0000FF"/>
                </a:solidFill>
                <a:ea typeface="微软雅黑" panose="020B0503020204020204" pitchFamily="34" charset="-122"/>
                <a:cs typeface="Arial" panose="020B0604020202020204" pitchFamily="34" charset="0"/>
              </a:rPr>
              <a:t>54</a:t>
            </a:r>
            <a:r>
              <a:rPr lang="zh-CN" altLang="zh-CN" sz="2400" b="1" dirty="0">
                <a:solidFill>
                  <a:srgbClr val="0000FF"/>
                </a:solidFill>
                <a:ea typeface="微软雅黑" panose="020B0503020204020204" pitchFamily="34" charset="-122"/>
                <a:cs typeface="Arial" panose="020B0604020202020204" pitchFamily="34" charset="0"/>
              </a:rPr>
              <a:t>个，研究院所</a:t>
            </a:r>
            <a:r>
              <a:rPr lang="en-US" altLang="zh-CN" sz="2400" b="1" dirty="0">
                <a:solidFill>
                  <a:srgbClr val="0000FF"/>
                </a:solidFill>
                <a:ea typeface="微软雅黑" panose="020B0503020204020204" pitchFamily="34" charset="-122"/>
                <a:cs typeface="Arial" panose="020B0604020202020204" pitchFamily="34" charset="0"/>
              </a:rPr>
              <a:t>47</a:t>
            </a:r>
            <a:r>
              <a:rPr lang="zh-CN" altLang="zh-CN" sz="2400" b="1" dirty="0">
                <a:solidFill>
                  <a:srgbClr val="0000FF"/>
                </a:solidFill>
                <a:ea typeface="微软雅黑" panose="020B0503020204020204" pitchFamily="34" charset="-122"/>
                <a:cs typeface="Arial" panose="020B0604020202020204" pitchFamily="34" charset="0"/>
              </a:rPr>
              <a:t>个，其中香港地区及国外</a:t>
            </a:r>
            <a:r>
              <a:rPr lang="en-US" altLang="zh-CN" sz="2400" b="1" dirty="0">
                <a:solidFill>
                  <a:srgbClr val="0000FF"/>
                </a:solidFill>
                <a:ea typeface="微软雅黑" panose="020B0503020204020204" pitchFamily="34" charset="-122"/>
                <a:cs typeface="Arial" panose="020B0604020202020204" pitchFamily="34" charset="0"/>
              </a:rPr>
              <a:t>11</a:t>
            </a:r>
            <a:r>
              <a:rPr lang="zh-CN" altLang="zh-CN" sz="2400" b="1" dirty="0">
                <a:solidFill>
                  <a:srgbClr val="0000FF"/>
                </a:solidFill>
                <a:ea typeface="微软雅黑" panose="020B0503020204020204" pitchFamily="34" charset="-122"/>
                <a:cs typeface="Arial" panose="020B0604020202020204" pitchFamily="34" charset="0"/>
              </a:rPr>
              <a:t>个</a:t>
            </a:r>
            <a:r>
              <a:rPr lang="zh-CN" altLang="en-US" sz="2400" b="1" dirty="0">
                <a:solidFill>
                  <a:srgbClr val="0000FF"/>
                </a:solidFill>
                <a:ea typeface="微软雅黑" panose="020B0503020204020204" pitchFamily="34" charset="-122"/>
                <a:cs typeface="Arial" panose="020B0604020202020204" pitchFamily="34" charset="0"/>
              </a:rPr>
              <a:t>）</a:t>
            </a:r>
            <a:r>
              <a:rPr lang="zh-CN" altLang="zh-CN" sz="2400" b="1" dirty="0">
                <a:solidFill>
                  <a:srgbClr val="0000FF"/>
                </a:solidFill>
                <a:ea typeface="微软雅黑" panose="020B0503020204020204" pitchFamily="34" charset="-122"/>
                <a:cs typeface="Arial" panose="020B0604020202020204" pitchFamily="34" charset="0"/>
              </a:rPr>
              <a:t>。</a:t>
            </a:r>
            <a:r>
              <a:rPr lang="zh-CN" altLang="zh-CN" sz="2400" b="1" dirty="0">
                <a:ea typeface="微软雅黑" panose="020B0503020204020204" pitchFamily="34" charset="-122"/>
                <a:cs typeface="Arial" panose="020B0604020202020204" pitchFamily="34" charset="0"/>
              </a:rPr>
              <a:t>围绕国际科技前沿和国家重大需求，取得了多项成果</a:t>
            </a:r>
            <a:r>
              <a:rPr lang="zh-CN" altLang="en-US" sz="2400" b="1" dirty="0">
                <a:ea typeface="微软雅黑" panose="020B0503020204020204" pitchFamily="34" charset="-122"/>
                <a:cs typeface="Arial" panose="020B0604020202020204" pitchFamily="34" charset="0"/>
              </a:rPr>
              <a:t>：</a:t>
            </a:r>
            <a:r>
              <a:rPr lang="zh-CN" altLang="zh-CN" sz="2400" b="1" dirty="0">
                <a:ea typeface="微软雅黑" panose="020B0503020204020204" pitchFamily="34" charset="-122"/>
                <a:cs typeface="Arial" panose="020B0604020202020204" pitchFamily="34" charset="0"/>
              </a:rPr>
              <a:t>包括新型锂离子电池材料、斯格明子的拓扑磁性、</a:t>
            </a:r>
            <a:r>
              <a:rPr lang="zh-CN" altLang="en-US" sz="2400" b="1" dirty="0">
                <a:ea typeface="微软雅黑" panose="020B0503020204020204" pitchFamily="34" charset="-122"/>
                <a:cs typeface="Arial" panose="020B0604020202020204" pitchFamily="34" charset="0"/>
              </a:rPr>
              <a:t>逆</a:t>
            </a:r>
            <a:r>
              <a:rPr lang="zh-CN" altLang="zh-CN" sz="2400" b="1" dirty="0">
                <a:ea typeface="微软雅黑" panose="020B0503020204020204" pitchFamily="34" charset="-122"/>
                <a:cs typeface="Arial" panose="020B0604020202020204" pitchFamily="34" charset="0"/>
              </a:rPr>
              <a:t>自旋霍尔磁性薄膜、高强合金的纳米相、太阳能电池</a:t>
            </a:r>
            <a:r>
              <a:rPr lang="zh-CN" altLang="en-US" sz="2400" b="1" dirty="0">
                <a:ea typeface="微软雅黑" panose="020B0503020204020204" pitchFamily="34" charset="-122"/>
                <a:cs typeface="Arial" panose="020B0604020202020204" pitchFamily="34" charset="0"/>
              </a:rPr>
              <a:t>柔性薄膜</a:t>
            </a:r>
            <a:r>
              <a:rPr lang="zh-CN" altLang="zh-CN" sz="2400" b="1" dirty="0">
                <a:ea typeface="微软雅黑" panose="020B0503020204020204" pitchFamily="34" charset="-122"/>
                <a:cs typeface="Arial" panose="020B0604020202020204" pitchFamily="34" charset="0"/>
              </a:rPr>
              <a:t>、芯片中子单粒子效应等，同时也开展了航空材料、可燃冰、页岩、催化</a:t>
            </a:r>
            <a:r>
              <a:rPr lang="zh-CN" altLang="en-US" sz="2400" b="1" dirty="0">
                <a:ea typeface="微软雅黑" panose="020B0503020204020204" pitchFamily="34" charset="-122"/>
                <a:cs typeface="Arial" panose="020B0604020202020204" pitchFamily="34" charset="0"/>
              </a:rPr>
              <a:t>材料</a:t>
            </a:r>
            <a:r>
              <a:rPr lang="zh-CN" altLang="zh-CN" sz="2400" b="1" dirty="0">
                <a:ea typeface="微软雅黑" panose="020B0503020204020204" pitchFamily="34" charset="-122"/>
                <a:cs typeface="Arial" panose="020B0604020202020204" pitchFamily="34" charset="0"/>
              </a:rPr>
              <a:t>等初步研究。</a:t>
            </a:r>
            <a:r>
              <a:rPr lang="zh-CN" altLang="zh-CN" sz="2400" b="1" dirty="0">
                <a:solidFill>
                  <a:srgbClr val="0000FF"/>
                </a:solidFill>
                <a:ea typeface="微软雅黑" panose="020B0503020204020204" pitchFamily="34" charset="-122"/>
                <a:cs typeface="Arial" panose="020B0604020202020204" pitchFamily="34" charset="0"/>
              </a:rPr>
              <a:t>目前已有</a:t>
            </a:r>
            <a:r>
              <a:rPr lang="en-US" altLang="zh-CN" sz="2400" b="1" dirty="0">
                <a:solidFill>
                  <a:srgbClr val="0000FF"/>
                </a:solidFill>
                <a:ea typeface="微软雅黑" panose="020B0503020204020204" pitchFamily="34" charset="-122"/>
                <a:cs typeface="Arial" panose="020B0604020202020204" pitchFamily="34" charset="0"/>
              </a:rPr>
              <a:t>12</a:t>
            </a:r>
            <a:r>
              <a:rPr lang="zh-CN" altLang="zh-CN" sz="2400" b="1" dirty="0">
                <a:solidFill>
                  <a:srgbClr val="0000FF"/>
                </a:solidFill>
                <a:ea typeface="微软雅黑" panose="020B0503020204020204" pitchFamily="34" charset="-122"/>
                <a:cs typeface="Arial" panose="020B0604020202020204" pitchFamily="34" charset="0"/>
              </a:rPr>
              <a:t>篇用户实验成果论文发表或接收。</a:t>
            </a:r>
            <a:endParaRPr lang="en-US" altLang="zh-CN" sz="2400" b="1" dirty="0">
              <a:solidFill>
                <a:srgbClr val="0000FF"/>
              </a:solidFill>
              <a:ea typeface="微软雅黑" panose="020B0503020204020204" pitchFamily="34" charset="-122"/>
              <a:cs typeface="Arial" panose="020B0604020202020204" pitchFamily="34" charset="0"/>
            </a:endParaRPr>
          </a:p>
          <a:p>
            <a:pPr marL="273050" indent="-273050" algn="just">
              <a:lnSpc>
                <a:spcPts val="3000"/>
              </a:lnSpc>
              <a:spcBef>
                <a:spcPts val="600"/>
              </a:spcBef>
              <a:spcAft>
                <a:spcPts val="1200"/>
              </a:spcAft>
              <a:buClr>
                <a:schemeClr val="tx1"/>
              </a:buClr>
              <a:buFont typeface="Wingdings" panose="05000000000000000000" pitchFamily="2" charset="2"/>
              <a:buChar char="l"/>
              <a:defRPr/>
            </a:pPr>
            <a:r>
              <a:rPr lang="en-US" altLang="zh-CN" sz="2400" b="1" dirty="0">
                <a:ea typeface="微软雅黑" panose="020B0503020204020204" pitchFamily="34" charset="-122"/>
                <a:cs typeface="Arial" panose="020B0604020202020204" pitchFamily="34" charset="0"/>
              </a:rPr>
              <a:t>CSNS</a:t>
            </a:r>
            <a:r>
              <a:rPr lang="zh-CN" altLang="en-US" sz="2400" b="1" dirty="0">
                <a:ea typeface="微软雅黑" panose="020B0503020204020204" pitchFamily="34" charset="-122"/>
                <a:cs typeface="Arial" panose="020B0604020202020204" pitchFamily="34" charset="0"/>
              </a:rPr>
              <a:t>第三轮</a:t>
            </a:r>
            <a:r>
              <a:rPr lang="zh-CN" altLang="zh-CN" sz="2400" b="1" dirty="0">
                <a:ea typeface="微软雅黑" panose="020B0503020204020204" pitchFamily="34" charset="-122"/>
                <a:cs typeface="Arial" panose="020B0604020202020204" pitchFamily="34" charset="0"/>
              </a:rPr>
              <a:t>开放运行计划从</a:t>
            </a:r>
            <a:r>
              <a:rPr lang="en-US" altLang="zh-CN" sz="2400" b="1" dirty="0">
                <a:ea typeface="微软雅黑" panose="020B0503020204020204" pitchFamily="34" charset="-122"/>
                <a:cs typeface="Arial" panose="020B0604020202020204" pitchFamily="34" charset="0"/>
              </a:rPr>
              <a:t>2019</a:t>
            </a:r>
            <a:r>
              <a:rPr lang="zh-CN" altLang="zh-CN" sz="2400" b="1" dirty="0">
                <a:ea typeface="微软雅黑" panose="020B0503020204020204" pitchFamily="34" charset="-122"/>
                <a:cs typeface="Arial" panose="020B0604020202020204" pitchFamily="34" charset="0"/>
              </a:rPr>
              <a:t>年</a:t>
            </a:r>
            <a:r>
              <a:rPr lang="en-US" altLang="zh-CN" sz="2400" b="1" dirty="0">
                <a:ea typeface="微软雅黑" panose="020B0503020204020204" pitchFamily="34" charset="-122"/>
                <a:cs typeface="Arial" panose="020B0604020202020204" pitchFamily="34" charset="0"/>
              </a:rPr>
              <a:t>9</a:t>
            </a:r>
            <a:r>
              <a:rPr lang="zh-CN" altLang="zh-CN" sz="2400" b="1" dirty="0">
                <a:ea typeface="微软雅黑" panose="020B0503020204020204" pitchFamily="34" charset="-122"/>
                <a:cs typeface="Arial" panose="020B0604020202020204" pitchFamily="34" charset="0"/>
              </a:rPr>
              <a:t>月</a:t>
            </a:r>
            <a:r>
              <a:rPr lang="en-US" altLang="zh-CN" sz="2400" b="1" dirty="0">
                <a:ea typeface="微软雅黑" panose="020B0503020204020204" pitchFamily="34" charset="-122"/>
                <a:cs typeface="Arial" panose="020B0604020202020204" pitchFamily="34" charset="0"/>
              </a:rPr>
              <a:t>26</a:t>
            </a:r>
            <a:r>
              <a:rPr lang="zh-CN" altLang="zh-CN" sz="2400" b="1" dirty="0">
                <a:ea typeface="微软雅黑" panose="020B0503020204020204" pitchFamily="34" charset="-122"/>
                <a:cs typeface="Arial" panose="020B0604020202020204" pitchFamily="34" charset="0"/>
              </a:rPr>
              <a:t>日至</a:t>
            </a:r>
            <a:r>
              <a:rPr lang="en-US" altLang="zh-CN" sz="2400" b="1" dirty="0">
                <a:ea typeface="微软雅黑" panose="020B0503020204020204" pitchFamily="34" charset="-122"/>
                <a:cs typeface="Arial" panose="020B0604020202020204" pitchFamily="34" charset="0"/>
              </a:rPr>
              <a:t>2020</a:t>
            </a:r>
            <a:r>
              <a:rPr lang="zh-CN" altLang="zh-CN" sz="2400" b="1" dirty="0">
                <a:ea typeface="微软雅黑" panose="020B0503020204020204" pitchFamily="34" charset="-122"/>
                <a:cs typeface="Arial" panose="020B0604020202020204" pitchFamily="34" charset="0"/>
              </a:rPr>
              <a:t>年</a:t>
            </a:r>
            <a:r>
              <a:rPr lang="en-US" altLang="zh-CN" sz="2400" b="1" dirty="0">
                <a:ea typeface="微软雅黑" panose="020B0503020204020204" pitchFamily="34" charset="-122"/>
                <a:cs typeface="Arial" panose="020B0604020202020204" pitchFamily="34" charset="0"/>
              </a:rPr>
              <a:t>1</a:t>
            </a:r>
            <a:r>
              <a:rPr lang="zh-CN" altLang="zh-CN" sz="2400" b="1" dirty="0">
                <a:ea typeface="微软雅黑" panose="020B0503020204020204" pitchFamily="34" charset="-122"/>
                <a:cs typeface="Arial" panose="020B0604020202020204" pitchFamily="34" charset="0"/>
              </a:rPr>
              <a:t>月</a:t>
            </a:r>
            <a:r>
              <a:rPr lang="en-US" altLang="zh-CN" sz="2400" b="1" dirty="0">
                <a:ea typeface="微软雅黑" panose="020B0503020204020204" pitchFamily="34" charset="-122"/>
                <a:cs typeface="Arial" panose="020B0604020202020204" pitchFamily="34" charset="0"/>
              </a:rPr>
              <a:t>19</a:t>
            </a:r>
            <a:r>
              <a:rPr lang="zh-CN" altLang="zh-CN" sz="2400" b="1" dirty="0">
                <a:ea typeface="微软雅黑" panose="020B0503020204020204" pitchFamily="34" charset="-122"/>
                <a:cs typeface="Arial" panose="020B0604020202020204" pitchFamily="34" charset="0"/>
              </a:rPr>
              <a:t>日，</a:t>
            </a:r>
            <a:r>
              <a:rPr lang="zh-CN" altLang="en-US" sz="2400" b="1" dirty="0">
                <a:solidFill>
                  <a:srgbClr val="FF0000"/>
                </a:solidFill>
                <a:ea typeface="微软雅黑" panose="020B0503020204020204" pitchFamily="34" charset="-122"/>
                <a:cs typeface="Arial" panose="020B0604020202020204" pitchFamily="34" charset="0"/>
              </a:rPr>
              <a:t>常规</a:t>
            </a:r>
            <a:r>
              <a:rPr lang="zh-CN" altLang="zh-CN" sz="2400" b="1" dirty="0">
                <a:solidFill>
                  <a:srgbClr val="FF0000"/>
                </a:solidFill>
                <a:ea typeface="微软雅黑" panose="020B0503020204020204" pitchFamily="34" charset="-122"/>
                <a:cs typeface="Arial" panose="020B0604020202020204" pitchFamily="34" charset="0"/>
              </a:rPr>
              <a:t>课题申请</a:t>
            </a:r>
            <a:r>
              <a:rPr lang="en-US" altLang="zh-CN" sz="2400" b="1" dirty="0">
                <a:solidFill>
                  <a:srgbClr val="FF0000"/>
                </a:solidFill>
                <a:ea typeface="微软雅黑" panose="020B0503020204020204" pitchFamily="34" charset="-122"/>
                <a:cs typeface="Arial" panose="020B0604020202020204" pitchFamily="34" charset="0"/>
              </a:rPr>
              <a:t>164</a:t>
            </a:r>
            <a:r>
              <a:rPr lang="zh-CN" altLang="en-US" sz="2400" b="1" dirty="0">
                <a:solidFill>
                  <a:srgbClr val="FF0000"/>
                </a:solidFill>
                <a:ea typeface="微软雅黑" panose="020B0503020204020204" pitchFamily="34" charset="-122"/>
                <a:cs typeface="Arial" panose="020B0604020202020204" pitchFamily="34" charset="0"/>
              </a:rPr>
              <a:t>项，通过</a:t>
            </a:r>
            <a:r>
              <a:rPr lang="en-US" altLang="zh-CN" sz="2400" b="1" dirty="0">
                <a:solidFill>
                  <a:srgbClr val="FF0000"/>
                </a:solidFill>
                <a:ea typeface="微软雅黑" panose="020B0503020204020204" pitchFamily="34" charset="-122"/>
                <a:cs typeface="Arial" panose="020B0604020202020204" pitchFamily="34" charset="0"/>
              </a:rPr>
              <a:t>56</a:t>
            </a:r>
            <a:r>
              <a:rPr lang="zh-CN" altLang="en-US" sz="2400" b="1" dirty="0">
                <a:solidFill>
                  <a:srgbClr val="FF0000"/>
                </a:solidFill>
                <a:ea typeface="微软雅黑" panose="020B0503020204020204" pitchFamily="34" charset="-122"/>
                <a:cs typeface="Arial" panose="020B0604020202020204" pitchFamily="34" charset="0"/>
              </a:rPr>
              <a:t>项（含香港、澳门及国外</a:t>
            </a:r>
            <a:r>
              <a:rPr lang="en-US" altLang="zh-CN" sz="2400" b="1" dirty="0">
                <a:solidFill>
                  <a:srgbClr val="FF0000"/>
                </a:solidFill>
                <a:ea typeface="微软雅黑" panose="020B0503020204020204" pitchFamily="34" charset="-122"/>
                <a:cs typeface="Arial" panose="020B0604020202020204" pitchFamily="34" charset="0"/>
              </a:rPr>
              <a:t>7</a:t>
            </a:r>
            <a:r>
              <a:rPr lang="zh-CN" altLang="en-US" sz="2400" b="1" dirty="0">
                <a:solidFill>
                  <a:srgbClr val="FF0000"/>
                </a:solidFill>
                <a:ea typeface="微软雅黑" panose="020B0503020204020204" pitchFamily="34" charset="-122"/>
                <a:cs typeface="Arial" panose="020B0604020202020204" pitchFamily="34" charset="0"/>
              </a:rPr>
              <a:t>项），通过率为</a:t>
            </a:r>
            <a:r>
              <a:rPr lang="en-US" altLang="zh-CN" sz="2400" b="1" dirty="0">
                <a:solidFill>
                  <a:srgbClr val="FF0000"/>
                </a:solidFill>
                <a:ea typeface="微软雅黑" panose="020B0503020204020204" pitchFamily="34" charset="-122"/>
                <a:cs typeface="Arial" panose="020B0604020202020204" pitchFamily="34" charset="0"/>
              </a:rPr>
              <a:t>34%</a:t>
            </a:r>
            <a:r>
              <a:rPr lang="zh-CN" altLang="zh-CN" sz="2400" b="1" dirty="0">
                <a:solidFill>
                  <a:srgbClr val="FF0000"/>
                </a:solidFill>
                <a:ea typeface="微软雅黑" panose="020B0503020204020204" pitchFamily="34" charset="-122"/>
                <a:cs typeface="Arial" panose="020B0604020202020204" pitchFamily="34" charset="0"/>
              </a:rPr>
              <a:t>。</a:t>
            </a:r>
            <a:endParaRPr lang="en-US" altLang="zh-CN" sz="2400" b="1" dirty="0">
              <a:solidFill>
                <a:srgbClr val="FF0000"/>
              </a:solidFill>
              <a:ea typeface="微软雅黑" panose="020B0503020204020204" pitchFamily="34" charset="-122"/>
              <a:cs typeface="Arial" panose="020B0604020202020204" pitchFamily="34" charset="0"/>
            </a:endParaRPr>
          </a:p>
          <a:p>
            <a:pPr marL="273050" indent="-273050" algn="just">
              <a:lnSpc>
                <a:spcPts val="3000"/>
              </a:lnSpc>
              <a:spcAft>
                <a:spcPts val="600"/>
              </a:spcAft>
              <a:buClr>
                <a:schemeClr val="tx1"/>
              </a:buClr>
              <a:defRPr/>
            </a:pPr>
            <a:endParaRPr lang="en-US" altLang="zh-CN" sz="2000" b="1" dirty="0"/>
          </a:p>
          <a:p>
            <a:pPr marL="273050" indent="-273050" algn="just">
              <a:lnSpc>
                <a:spcPts val="3000"/>
              </a:lnSpc>
              <a:spcAft>
                <a:spcPts val="600"/>
              </a:spcAft>
              <a:buClr>
                <a:schemeClr val="tx1"/>
              </a:buClr>
              <a:defRPr/>
            </a:pPr>
            <a:endParaRPr lang="en-US" altLang="zh-CN" sz="2000" b="1" dirty="0"/>
          </a:p>
          <a:p>
            <a:pPr marL="273050" indent="-273050" algn="just">
              <a:lnSpc>
                <a:spcPts val="3000"/>
              </a:lnSpc>
              <a:spcAft>
                <a:spcPts val="600"/>
              </a:spcAft>
              <a:buClr>
                <a:schemeClr val="tx1"/>
              </a:buClr>
              <a:defRPr/>
            </a:pPr>
            <a:endParaRPr lang="en-US" altLang="zh-CN" sz="2000" b="1" dirty="0"/>
          </a:p>
          <a:p>
            <a:pPr marL="273050" indent="-273050" algn="just">
              <a:lnSpc>
                <a:spcPts val="3000"/>
              </a:lnSpc>
              <a:spcAft>
                <a:spcPts val="600"/>
              </a:spcAft>
              <a:buClr>
                <a:schemeClr val="tx1"/>
              </a:buClr>
              <a:defRPr/>
            </a:pPr>
            <a:endParaRPr lang="en-US" altLang="zh-CN" sz="2000" b="1" dirty="0"/>
          </a:p>
          <a:p>
            <a:pPr marL="273050" indent="-273050" algn="just">
              <a:lnSpc>
                <a:spcPts val="3000"/>
              </a:lnSpc>
              <a:spcAft>
                <a:spcPts val="600"/>
              </a:spcAft>
              <a:buClr>
                <a:schemeClr val="tx1"/>
              </a:buClr>
              <a:defRPr/>
            </a:pPr>
            <a:endParaRPr lang="en-US" altLang="zh-CN" sz="2000" b="1" dirty="0"/>
          </a:p>
        </p:txBody>
      </p:sp>
      <p:pic>
        <p:nvPicPr>
          <p:cNvPr id="12"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6" name="灯片编号占位符 3"/>
          <p:cNvSpPr txBox="1">
            <a:spLocks noGrp="1"/>
          </p:cNvSpPr>
          <p:nvPr/>
        </p:nvSpPr>
        <p:spPr bwMode="auto">
          <a:xfrm>
            <a:off x="8207375" y="6516688"/>
            <a:ext cx="436563" cy="341312"/>
          </a:xfrm>
          <a:prstGeom prst="rect">
            <a:avLst/>
          </a:prstGeom>
          <a:noFill/>
          <a:ln w="9525">
            <a:noFill/>
            <a:miter lim="800000"/>
          </a:ln>
        </p:spPr>
        <p:txBody>
          <a:bodyPr/>
          <a:lstStyle/>
          <a:p>
            <a:pPr algn="r" eaLnBrk="1" hangingPunct="1"/>
            <a:fld id="{D46E5C8B-4D44-458B-83B4-8741D0B78E09}" type="slidenum">
              <a:rPr lang="en-US" altLang="zh-CN" sz="900">
                <a:solidFill>
                  <a:srgbClr val="4D5E68"/>
                </a:solidFill>
                <a:latin typeface="Impact" panose="020B0806030902050204" pitchFamily="34" charset="0"/>
              </a:rPr>
              <a:pPr algn="r" eaLnBrk="1" hangingPunct="1"/>
              <a:t>8</a:t>
            </a:fld>
            <a:endParaRPr lang="en-US" altLang="zh-CN" sz="900" dirty="0">
              <a:solidFill>
                <a:srgbClr val="4D5E68"/>
              </a:solidFill>
              <a:latin typeface="Impact" panose="020B0806030902050204" pitchFamily="34" charset="0"/>
              <a:ea typeface="Arial Unicode MS" panose="020B0604020202020204" pitchFamily="34" charset="-122"/>
              <a:cs typeface="Arial Unicode MS" panose="020B0604020202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2"/>
          <p:cNvSpPr/>
          <p:nvPr/>
        </p:nvSpPr>
        <p:spPr>
          <a:xfrm>
            <a:off x="-3176" y="728662"/>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4"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lum bright="-22000" contrast="35000"/>
          </a:blip>
          <a:srcRect/>
          <a:stretch>
            <a:fillRect/>
          </a:stretch>
        </p:blipFill>
        <p:spPr bwMode="auto">
          <a:xfrm>
            <a:off x="7777782" y="71414"/>
            <a:ext cx="1009060" cy="571504"/>
          </a:xfrm>
          <a:prstGeom prst="rect">
            <a:avLst/>
          </a:prstGeom>
          <a:noFill/>
        </p:spPr>
      </p:pic>
      <p:sp>
        <p:nvSpPr>
          <p:cNvPr id="5" name="Rectangle 8"/>
          <p:cNvSpPr txBox="1">
            <a:spLocks noChangeArrowheads="1"/>
          </p:cNvSpPr>
          <p:nvPr/>
        </p:nvSpPr>
        <p:spPr bwMode="auto">
          <a:xfrm>
            <a:off x="142876" y="126097"/>
            <a:ext cx="6373340" cy="500063"/>
          </a:xfrm>
          <a:prstGeom prst="rect">
            <a:avLst/>
          </a:prstGeom>
          <a:noFill/>
          <a:ln w="9525">
            <a:noFill/>
            <a:miter lim="800000"/>
          </a:ln>
        </p:spPr>
        <p:txBody>
          <a:bodyPr anchor="ctr"/>
          <a:lstStyle/>
          <a:p>
            <a:pPr marL="342900" indent="-342900" eaLnBrk="1" fontAlgn="auto" hangingPunct="1">
              <a:lnSpc>
                <a:spcPct val="130000"/>
              </a:lnSpc>
              <a:spcAft>
                <a:spcPts val="0"/>
              </a:spcAft>
              <a:defRPr/>
            </a:pP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同类装置用户成果对比</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9672" y="1118182"/>
            <a:ext cx="5120464" cy="2819965"/>
          </a:xfrm>
          <a:prstGeom prst="rect">
            <a:avLst/>
          </a:prstGeom>
        </p:spPr>
      </p:pic>
      <p:sp>
        <p:nvSpPr>
          <p:cNvPr id="9" name="TextBox 8"/>
          <p:cNvSpPr txBox="1"/>
          <p:nvPr/>
        </p:nvSpPr>
        <p:spPr>
          <a:xfrm>
            <a:off x="575806" y="884532"/>
            <a:ext cx="4868186" cy="400110"/>
          </a:xfrm>
          <a:prstGeom prst="rect">
            <a:avLst/>
          </a:prstGeom>
          <a:solidFill>
            <a:schemeClr val="tx2">
              <a:lumMod val="60000"/>
              <a:lumOff val="40000"/>
            </a:schemeClr>
          </a:solidFill>
        </p:spPr>
        <p:txBody>
          <a:bodyPr wrap="square">
            <a:spAutoFit/>
          </a:bodyPr>
          <a:lstStyle/>
          <a:p>
            <a:pPr>
              <a:defRPr/>
            </a:pPr>
            <a:r>
              <a:rPr lang="zh-CN" altLang="en-US" sz="2000" b="1" dirty="0">
                <a:solidFill>
                  <a:schemeClr val="bg1"/>
                </a:solidFill>
                <a:latin typeface="微软雅黑" panose="020B0503020204020204" pitchFamily="34" charset="-122"/>
                <a:ea typeface="微软雅黑" panose="020B0503020204020204" pitchFamily="34" charset="-122"/>
              </a:rPr>
              <a:t>日本</a:t>
            </a:r>
            <a:r>
              <a:rPr lang="en-US" altLang="zh-CN" sz="2000" b="1" dirty="0">
                <a:solidFill>
                  <a:schemeClr val="bg1"/>
                </a:solidFill>
                <a:latin typeface="微软雅黑" panose="020B0503020204020204" pitchFamily="34" charset="-122"/>
                <a:ea typeface="微软雅黑" panose="020B0503020204020204" pitchFamily="34" charset="-122"/>
              </a:rPr>
              <a:t>J-PARC</a:t>
            </a:r>
            <a:r>
              <a:rPr lang="zh-CN" altLang="en-US" sz="2000" b="1" dirty="0">
                <a:solidFill>
                  <a:schemeClr val="bg1"/>
                </a:solidFill>
                <a:latin typeface="微软雅黑" panose="020B0503020204020204" pitchFamily="34" charset="-122"/>
                <a:ea typeface="微软雅黑" panose="020B0503020204020204" pitchFamily="34" charset="-122"/>
              </a:rPr>
              <a:t>  所有谱仪文章统计</a:t>
            </a:r>
          </a:p>
        </p:txBody>
      </p:sp>
      <p:sp>
        <p:nvSpPr>
          <p:cNvPr id="10" name="TextBox 9"/>
          <p:cNvSpPr txBox="1"/>
          <p:nvPr/>
        </p:nvSpPr>
        <p:spPr>
          <a:xfrm>
            <a:off x="677340" y="3971742"/>
            <a:ext cx="4868186" cy="400110"/>
          </a:xfrm>
          <a:prstGeom prst="rect">
            <a:avLst/>
          </a:prstGeom>
          <a:solidFill>
            <a:schemeClr val="tx2">
              <a:lumMod val="60000"/>
              <a:lumOff val="40000"/>
            </a:schemeClr>
          </a:solidFill>
        </p:spPr>
        <p:txBody>
          <a:bodyPr wrap="square">
            <a:spAutoFit/>
          </a:bodyPr>
          <a:lstStyle/>
          <a:p>
            <a:pPr>
              <a:defRPr/>
            </a:pPr>
            <a:r>
              <a:rPr lang="zh-CN" altLang="en-US" sz="2000" b="1" dirty="0">
                <a:solidFill>
                  <a:schemeClr val="bg1"/>
                </a:solidFill>
                <a:latin typeface="微软雅黑" panose="020B0503020204020204" pitchFamily="34" charset="-122"/>
                <a:ea typeface="微软雅黑" panose="020B0503020204020204" pitchFamily="34" charset="-122"/>
              </a:rPr>
              <a:t>美国</a:t>
            </a:r>
            <a:r>
              <a:rPr lang="en-US" altLang="zh-CN" sz="2000" b="1" dirty="0">
                <a:solidFill>
                  <a:schemeClr val="bg1"/>
                </a:solidFill>
                <a:latin typeface="微软雅黑" panose="020B0503020204020204" pitchFamily="34" charset="-122"/>
                <a:ea typeface="微软雅黑" panose="020B0503020204020204" pitchFamily="34" charset="-122"/>
              </a:rPr>
              <a:t>SNS</a:t>
            </a:r>
            <a:r>
              <a:rPr lang="zh-CN" altLang="en-US" sz="2000" b="1" dirty="0">
                <a:solidFill>
                  <a:schemeClr val="bg1"/>
                </a:solidFill>
                <a:latin typeface="微软雅黑" panose="020B0503020204020204" pitchFamily="34" charset="-122"/>
                <a:ea typeface="微软雅黑" panose="020B0503020204020204" pitchFamily="34" charset="-122"/>
              </a:rPr>
              <a:t> 对标谱仪文章统计</a:t>
            </a:r>
          </a:p>
        </p:txBody>
      </p:sp>
      <p:graphicFrame>
        <p:nvGraphicFramePr>
          <p:cNvPr id="11" name="Chart 10"/>
          <p:cNvGraphicFramePr/>
          <p:nvPr/>
        </p:nvGraphicFramePr>
        <p:xfrm>
          <a:off x="1648030" y="4479115"/>
          <a:ext cx="4868186" cy="22767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p:cNvGraphicFramePr>
            <a:graphicFrameLocks noGrp="1"/>
          </p:cNvGraphicFramePr>
          <p:nvPr/>
        </p:nvGraphicFramePr>
        <p:xfrm>
          <a:off x="6910971" y="1415644"/>
          <a:ext cx="1994535" cy="2225040"/>
        </p:xfrm>
        <a:graphic>
          <a:graphicData uri="http://schemas.openxmlformats.org/drawingml/2006/table">
            <a:tbl>
              <a:tblPr firstRow="1" bandRow="1">
                <a:tableStyleId>{5C22544A-7EE6-4342-B048-85BDC9FD1C3A}</a:tableStyleId>
              </a:tblPr>
              <a:tblGrid>
                <a:gridCol w="882015"/>
                <a:gridCol w="1112520"/>
              </a:tblGrid>
              <a:tr h="370840">
                <a:tc>
                  <a:txBody>
                    <a:bodyPr/>
                    <a:lstStyle/>
                    <a:p>
                      <a:endParaRPr lang="en-US" sz="1800"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zh-CN" altLang="en-US" sz="1800" dirty="0">
                          <a:latin typeface="Arial" panose="020B0604020202020204" pitchFamily="34" charset="0"/>
                          <a:ea typeface="微软雅黑" panose="020B0503020204020204" pitchFamily="34" charset="-122"/>
                        </a:rPr>
                        <a:t>谱仪数量</a:t>
                      </a:r>
                    </a:p>
                  </a:txBody>
                  <a:tcPr/>
                </a:tc>
              </a:tr>
              <a:tr h="370840">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2008</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7</a:t>
                      </a:r>
                    </a:p>
                  </a:txBody>
                  <a:tcPr marL="9525" marR="9525" marT="9525" marB="0" anchor="b"/>
                </a:tc>
              </a:tr>
              <a:tr h="370840">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2009</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9</a:t>
                      </a:r>
                    </a:p>
                  </a:txBody>
                  <a:tcPr marL="9525" marR="9525" marT="9525" marB="0" anchor="b"/>
                </a:tc>
              </a:tr>
              <a:tr h="370840">
                <a:tc>
                  <a:txBody>
                    <a:bodyPr/>
                    <a:lstStyle/>
                    <a:p>
                      <a:pPr algn="ctr" fontAlgn="b"/>
                      <a:r>
                        <a:rPr lang="en-US"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2010</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11</a:t>
                      </a:r>
                    </a:p>
                  </a:txBody>
                  <a:tcPr marL="9525" marR="9525" marT="9525" marB="0" anchor="b"/>
                </a:tc>
              </a:tr>
              <a:tr h="370840">
                <a:tc>
                  <a:txBody>
                    <a:bodyPr/>
                    <a:lstStyle/>
                    <a:p>
                      <a:pPr algn="ctr" fontAlgn="b"/>
                      <a:r>
                        <a:rPr lang="en-US"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2011</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11</a:t>
                      </a:r>
                    </a:p>
                  </a:txBody>
                  <a:tcPr marL="9525" marR="9525" marT="9525" marB="0" anchor="b"/>
                </a:tc>
              </a:tr>
              <a:tr h="370840">
                <a:tc>
                  <a:txBody>
                    <a:bodyPr/>
                    <a:lstStyle/>
                    <a:p>
                      <a:pPr algn="ctr" fontAlgn="b"/>
                      <a:r>
                        <a:rPr lang="en-US"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rPr>
                        <a:t>2012</a:t>
                      </a:r>
                    </a:p>
                  </a:txBody>
                  <a:tcPr marL="9525" marR="9525" marT="9525" marB="0" anchor="b"/>
                </a:tc>
                <a:tc>
                  <a:txBody>
                    <a:bodyPr/>
                    <a:lstStyle/>
                    <a:p>
                      <a:pPr algn="ctr" fontAlgn="b"/>
                      <a:r>
                        <a:rPr lang="en-US"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rPr>
                        <a:t>17</a:t>
                      </a:r>
                    </a:p>
                  </a:txBody>
                  <a:tcPr marL="9525" marR="9525" marT="9525" marB="0" anchor="b"/>
                </a:tc>
              </a:tr>
            </a:tbl>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prstDash val="dash"/>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noFill/>
          <a:miter lim="800000"/>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anose="02020603050405020304" pitchFamily="18"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SNS讲演稿母板">
  <a:themeElements>
    <a:clrScheme name="3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3_CSNS讲演稿母板">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sz="1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3_CSNS讲演稿母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CSNS讲演稿母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CSNS讲演稿母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CSNS讲演稿母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CSNS讲演稿母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CSNS讲演稿母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CSNS讲演稿母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prstDash val="dash"/>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w="9525">
          <a:noFill/>
          <a:miter lim="800000"/>
          <a:headEnd/>
          <a:tailEnd/>
        </a:ln>
      </a:spPr>
      <a:bodyPr/>
      <a:lstStyle>
        <a:defPPr marL="342900" indent="-342900" algn="ctr" eaLnBrk="0" hangingPunct="0">
          <a:spcBef>
            <a:spcPts val="600"/>
          </a:spcBef>
          <a:buClr>
            <a:schemeClr val="tx1"/>
          </a:buClr>
          <a:defRPr sz="2800" b="1" dirty="0" smtClean="0">
            <a:ln>
              <a:solidFill>
                <a:srgbClr val="FFFF00"/>
              </a:solidFill>
            </a:ln>
            <a:solidFill>
              <a:srgbClr val="2433F8"/>
            </a:solidFill>
            <a:latin typeface="Times New Roman" pitchFamily="18" charset="0"/>
            <a:ea typeface="微软雅黑" pitchFamily="34" charset="-122"/>
          </a:defRPr>
        </a:defPPr>
      </a:lstStyle>
    </a:tx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649</TotalTime>
  <Words>4489</Words>
  <Application>Microsoft Office PowerPoint</Application>
  <PresentationFormat>全屏显示(4:3)</PresentationFormat>
  <Paragraphs>618</Paragraphs>
  <Slides>34</Slides>
  <Notes>9</Notes>
  <HiddenSlides>0</HiddenSlides>
  <MMClips>0</MMClips>
  <ScaleCrop>false</ScaleCrop>
  <HeadingPairs>
    <vt:vector size="6" baseType="variant">
      <vt:variant>
        <vt:lpstr>已用的字体</vt:lpstr>
      </vt:variant>
      <vt:variant>
        <vt:i4>23</vt:i4>
      </vt:variant>
      <vt:variant>
        <vt:lpstr>主题</vt:lpstr>
      </vt:variant>
      <vt:variant>
        <vt:i4>4</vt:i4>
      </vt:variant>
      <vt:variant>
        <vt:lpstr>幻灯片标题</vt:lpstr>
      </vt:variant>
      <vt:variant>
        <vt:i4>34</vt:i4>
      </vt:variant>
    </vt:vector>
  </HeadingPairs>
  <TitlesOfParts>
    <vt:vector size="61" baseType="lpstr">
      <vt:lpstr>Arial Unicode MS</vt:lpstr>
      <vt:lpstr>MS PGothic</vt:lpstr>
      <vt:lpstr>等线</vt:lpstr>
      <vt:lpstr>方正粗雅宋_GBK</vt:lpstr>
      <vt:lpstr>方正兰亭黑_GBK</vt:lpstr>
      <vt:lpstr>方正舒体</vt:lpstr>
      <vt:lpstr>黑体</vt:lpstr>
      <vt:lpstr>华文行楷</vt:lpstr>
      <vt:lpstr>华文琥珀</vt:lpstr>
      <vt:lpstr>华文楷体</vt:lpstr>
      <vt:lpstr>华文中宋</vt:lpstr>
      <vt:lpstr>楷体_GB2312</vt:lpstr>
      <vt:lpstr>宋体</vt:lpstr>
      <vt:lpstr>微软雅黑</vt:lpstr>
      <vt:lpstr>Arial</vt:lpstr>
      <vt:lpstr>Calibri</vt:lpstr>
      <vt:lpstr>Calibri Light</vt:lpstr>
      <vt:lpstr>Franklin Gothic Medium</vt:lpstr>
      <vt:lpstr>Impact</vt:lpstr>
      <vt:lpstr>Symbol</vt:lpstr>
      <vt:lpstr>Tahoma</vt:lpstr>
      <vt:lpstr>Times New Roman</vt:lpstr>
      <vt:lpstr>Wingdings</vt:lpstr>
      <vt:lpstr>Office 主题</vt:lpstr>
      <vt:lpstr>1_Office 主题</vt:lpstr>
      <vt:lpstr>3_CSNS讲演稿母板</vt:lpstr>
      <vt:lpstr>2_Office 主题</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CSNS西边预留了600亩地，建设南方光源的理想地点，可以利用高能所东莞分部的队伍和技术基础。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MC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chenyb</cp:lastModifiedBy>
  <cp:revision>3547</cp:revision>
  <dcterms:created xsi:type="dcterms:W3CDTF">2011-02-21T08:42:00Z</dcterms:created>
  <dcterms:modified xsi:type="dcterms:W3CDTF">2019-10-16T02:33:31Z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