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93" r:id="rId3"/>
    <p:sldId id="294" r:id="rId4"/>
    <p:sldId id="295" r:id="rId5"/>
    <p:sldId id="296" r:id="rId6"/>
    <p:sldId id="307" r:id="rId7"/>
    <p:sldId id="326" r:id="rId8"/>
    <p:sldId id="297" r:id="rId9"/>
    <p:sldId id="298" r:id="rId10"/>
    <p:sldId id="292" r:id="rId11"/>
    <p:sldId id="315" r:id="rId12"/>
    <p:sldId id="314" r:id="rId13"/>
    <p:sldId id="301" r:id="rId14"/>
    <p:sldId id="317" r:id="rId15"/>
    <p:sldId id="318" r:id="rId16"/>
    <p:sldId id="306" r:id="rId17"/>
    <p:sldId id="313" r:id="rId18"/>
    <p:sldId id="319" r:id="rId19"/>
    <p:sldId id="302" r:id="rId20"/>
    <p:sldId id="303" r:id="rId21"/>
    <p:sldId id="308" r:id="rId22"/>
    <p:sldId id="259" r:id="rId23"/>
    <p:sldId id="312" r:id="rId24"/>
    <p:sldId id="309" r:id="rId25"/>
    <p:sldId id="310" r:id="rId26"/>
    <p:sldId id="311" r:id="rId27"/>
    <p:sldId id="322" r:id="rId28"/>
    <p:sldId id="323" r:id="rId29"/>
    <p:sldId id="324" r:id="rId30"/>
    <p:sldId id="321" r:id="rId31"/>
    <p:sldId id="327" r:id="rId32"/>
    <p:sldId id="325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4EC49-78A9-4908-B5AC-89428BF049A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441F5-08DB-4C38-B539-63C8D82123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5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使用大交叉角增大峰值亮度；对撞两端引入</a:t>
            </a:r>
            <a:r>
              <a:rPr lang="en-US" altLang="zh-CN" dirty="0"/>
              <a:t>crab</a:t>
            </a:r>
            <a:r>
              <a:rPr lang="zh-CN" altLang="en-US" dirty="0"/>
              <a:t>六级铁；储存环采用双环对称结构，总长约</a:t>
            </a:r>
            <a:r>
              <a:rPr lang="en-US" altLang="zh-CN" dirty="0"/>
              <a:t>600-800m</a:t>
            </a:r>
            <a:r>
              <a:rPr lang="zh-CN" altLang="en-US" dirty="0"/>
              <a:t>，正负电子能量相等，并且只有一个对撞点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441F5-08DB-4C38-B539-63C8D82123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255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内径迹室（顶点重建以及测量径迹和动量），外径迹室（</a:t>
            </a:r>
            <a:r>
              <a:rPr lang="en-US" altLang="zh-CN" dirty="0"/>
              <a:t>MDC</a:t>
            </a:r>
            <a:r>
              <a:rPr lang="zh-CN" altLang="en-US" dirty="0"/>
              <a:t>，径迹和动量测量，鉴别低动量带电粒子），</a:t>
            </a:r>
            <a:r>
              <a:rPr lang="en-US" altLang="zh-CN" dirty="0"/>
              <a:t>PID</a:t>
            </a:r>
            <a:r>
              <a:rPr lang="zh-CN" altLang="en-US" dirty="0"/>
              <a:t>（桶部</a:t>
            </a:r>
            <a:r>
              <a:rPr lang="en-US" altLang="zh-CN" dirty="0"/>
              <a:t>RICH</a:t>
            </a:r>
            <a:r>
              <a:rPr lang="zh-CN" altLang="en-US" dirty="0"/>
              <a:t>，端盖</a:t>
            </a:r>
            <a:r>
              <a:rPr lang="en-US" altLang="zh-CN" dirty="0"/>
              <a:t>DIRC</a:t>
            </a:r>
            <a:r>
              <a:rPr lang="zh-CN" altLang="en-US" dirty="0"/>
              <a:t>），电磁量能器（纯</a:t>
            </a:r>
            <a:r>
              <a:rPr lang="en-US" altLang="zh-CN" dirty="0" err="1"/>
              <a:t>CsI</a:t>
            </a:r>
            <a:r>
              <a:rPr lang="zh-CN" altLang="en-US" dirty="0"/>
              <a:t>晶体），超导（</a:t>
            </a:r>
            <a:r>
              <a:rPr lang="en-US" altLang="zh-CN" dirty="0"/>
              <a:t>1T</a:t>
            </a:r>
            <a:r>
              <a:rPr lang="zh-CN" altLang="en-US" dirty="0"/>
              <a:t>）和缪探测器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441F5-08DB-4C38-B539-63C8D821237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28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这种结构下的角分辨；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441F5-08DB-4C38-B539-63C8D821237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272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19</a:t>
            </a:r>
            <a:r>
              <a:rPr lang="zh-CN" altLang="en-US" dirty="0"/>
              <a:t>年对石英做了验证，验证了</a:t>
            </a:r>
            <a:r>
              <a:rPr lang="en-US" altLang="zh-CN" dirty="0"/>
              <a:t>RICH</a:t>
            </a:r>
            <a:r>
              <a:rPr lang="zh-CN" altLang="en-US" dirty="0"/>
              <a:t>方案的可行性，验证了技术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441F5-08DB-4C38-B539-63C8D821237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72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18,19</a:t>
            </a:r>
            <a:r>
              <a:rPr lang="zh-CN" altLang="en-US" dirty="0"/>
              <a:t>的转换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441F5-08DB-4C38-B539-63C8D821237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202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整理本页报告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8441F5-08DB-4C38-B539-63C8D821237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96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"/>
          <p:cNvSpPr txBox="1">
            <a:spLocks noGrp="1"/>
          </p:cNvSpPr>
          <p:nvPr>
            <p:ph type="body" sz="quarter" idx="21"/>
          </p:nvPr>
        </p:nvSpPr>
        <p:spPr>
          <a:xfrm>
            <a:off x="1249681" y="2114550"/>
            <a:ext cx="9716188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FFFFFF"/>
                </a:solidFill>
                <a:latin typeface="Century"/>
                <a:ea typeface="Century"/>
                <a:cs typeface="Century"/>
                <a:sym typeface="Century"/>
              </a:defRPr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6" name="文本"/>
          <p:cNvSpPr txBox="1">
            <a:spLocks noGrp="1"/>
          </p:cNvSpPr>
          <p:nvPr>
            <p:ph type="body" sz="quarter" idx="22"/>
          </p:nvPr>
        </p:nvSpPr>
        <p:spPr>
          <a:xfrm>
            <a:off x="1097281" y="4984750"/>
            <a:ext cx="9716188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32537A"/>
                </a:solidFill>
              </a:defRPr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0037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764D70-CA68-4DB7-8CE5-657BD8CD6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430E687-035A-4AE9-B844-8D20E801E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567E5D-CFA4-4797-A815-3D92783E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28A981-0F0E-44E6-BBB3-A7531D43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全国气体探测器会议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A5D9FC-9409-4F4F-A7BA-567E990FC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85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426FF-2884-4829-9F57-D8376EEF8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3CD00F-C1DE-4649-B02B-F9B14FBD0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F78949-00C2-46E4-A59C-C338CCEB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46EB6F-2ACC-4741-8E5B-CBD24F419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全国气体探测器会议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F05813-B679-44EC-AB83-7EBBB3060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412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像" descr="图像"/>
          <p:cNvPicPr>
            <a:picLocks noChangeAspect="1"/>
          </p:cNvPicPr>
          <p:nvPr/>
        </p:nvPicPr>
        <p:blipFill>
          <a:blip r:embed="rId2"/>
          <a:srcRect b="50000"/>
          <a:stretch>
            <a:fillRect/>
          </a:stretch>
        </p:blipFill>
        <p:spPr>
          <a:xfrm>
            <a:off x="1" y="-9569"/>
            <a:ext cx="12191935" cy="344813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7" name="图片 6" descr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345" y="6372000"/>
            <a:ext cx="2173656" cy="4320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8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6650"/>
            <a:ext cx="12192000" cy="5207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" name="Thanks"/>
          <p:cNvSpPr txBox="1"/>
          <p:nvPr/>
        </p:nvSpPr>
        <p:spPr>
          <a:xfrm>
            <a:off x="2480530" y="3938090"/>
            <a:ext cx="7457428" cy="5847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rgbClr val="404E78"/>
                </a:solidFill>
                <a:latin typeface="Athelas"/>
                <a:ea typeface="Athelas"/>
                <a:cs typeface="Athelas"/>
                <a:sym typeface="Athelas"/>
              </a:defRPr>
            </a:lvl1pPr>
          </a:lstStyle>
          <a:p>
            <a:r>
              <a:rPr sz="3200"/>
              <a:t>Thanks</a:t>
            </a:r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364841" cy="369332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2653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10" descr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28" y="524519"/>
            <a:ext cx="3865193" cy="334222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直接连接符 11"/>
          <p:cNvSpPr/>
          <p:nvPr/>
        </p:nvSpPr>
        <p:spPr>
          <a:xfrm flipH="1" flipV="1">
            <a:off x="-2" y="813181"/>
            <a:ext cx="8664003" cy="1"/>
          </a:xfrm>
          <a:prstGeom prst="line">
            <a:avLst/>
          </a:prstGeom>
          <a:ln w="9906">
            <a:solidFill>
              <a:srgbClr val="415898"/>
            </a:solidFill>
          </a:ln>
        </p:spPr>
        <p:txBody>
          <a:bodyPr lIns="45719" rIns="45719"/>
          <a:lstStyle/>
          <a:p>
            <a:endParaRPr sz="1800"/>
          </a:p>
        </p:txBody>
      </p:sp>
      <p:pic>
        <p:nvPicPr>
          <p:cNvPr id="47" name="图片 13" descr="图片 13"/>
          <p:cNvPicPr>
            <a:picLocks noChangeAspect="1"/>
          </p:cNvPicPr>
          <p:nvPr/>
        </p:nvPicPr>
        <p:blipFill>
          <a:blip r:embed="rId3"/>
          <a:srcRect r="78974"/>
          <a:stretch>
            <a:fillRect/>
          </a:stretch>
        </p:blipFill>
        <p:spPr>
          <a:xfrm>
            <a:off x="11371791" y="334073"/>
            <a:ext cx="701413" cy="524673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正文级别 1…"/>
          <p:cNvSpPr txBox="1">
            <a:spLocks noGrp="1"/>
          </p:cNvSpPr>
          <p:nvPr>
            <p:ph type="body" idx="21"/>
          </p:nvPr>
        </p:nvSpPr>
        <p:spPr>
          <a:xfrm>
            <a:off x="1625814" y="1690687"/>
            <a:ext cx="8940373" cy="40578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6076B4"/>
              </a:buClr>
              <a:buChar char="‣"/>
              <a:defRPr sz="24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  <a:lvl2pPr>
              <a:buClr>
                <a:srgbClr val="6076B4"/>
              </a:buClr>
              <a:defRPr sz="24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2pPr>
            <a:lvl3pPr>
              <a:buClr>
                <a:srgbClr val="6076B4"/>
              </a:buClr>
              <a:defRPr sz="24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3pPr>
            <a:lvl4pPr>
              <a:buClr>
                <a:srgbClr val="6076B4"/>
              </a:buClr>
              <a:defRPr sz="24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4pPr>
            <a:lvl5pPr>
              <a:buClr>
                <a:srgbClr val="6076B4"/>
              </a:buClr>
              <a:defRPr sz="24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/>
          </a:p>
        </p:txBody>
      </p:sp>
      <p:sp>
        <p:nvSpPr>
          <p:cNvPr id="49" name="文本"/>
          <p:cNvSpPr txBox="1"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 algn="ctr">
              <a:spcBef>
                <a:spcPts val="0"/>
              </a:spcBef>
              <a:buSzTx/>
              <a:buFontTx/>
              <a:buNone/>
              <a:defRPr sz="3000">
                <a:solidFill>
                  <a:srgbClr val="465684"/>
                </a:solidFill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595582" y="6563360"/>
            <a:ext cx="477885" cy="261610"/>
          </a:xfrm>
          <a:prstGeom prst="rect">
            <a:avLst/>
          </a:prstGeom>
        </p:spPr>
        <p:txBody>
          <a:bodyPr wrap="square" anchor="t"/>
          <a:lstStyle>
            <a:lvl1pPr algn="l">
              <a:defRPr sz="11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1" name="AFAD-2019"/>
          <p:cNvSpPr txBox="1"/>
          <p:nvPr/>
        </p:nvSpPr>
        <p:spPr>
          <a:xfrm>
            <a:off x="5545080" y="6563359"/>
            <a:ext cx="1785102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100">
                <a:solidFill>
                  <a:srgbClr val="A7A7A7"/>
                </a:solidFill>
              </a:defRPr>
            </a:lvl1pPr>
          </a:lstStyle>
          <a:p>
            <a:r>
              <a:rPr lang="zh-CN" altLang="en-US" sz="1100" dirty="0"/>
              <a:t>全国先进气体探测器研讨会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75189707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10" descr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28" y="727719"/>
            <a:ext cx="3865193" cy="334222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直接连接符 11"/>
          <p:cNvSpPr/>
          <p:nvPr/>
        </p:nvSpPr>
        <p:spPr>
          <a:xfrm flipH="1" flipV="1">
            <a:off x="-2" y="1016381"/>
            <a:ext cx="8664003" cy="1"/>
          </a:xfrm>
          <a:prstGeom prst="line">
            <a:avLst/>
          </a:prstGeom>
          <a:ln w="9906">
            <a:solidFill>
              <a:srgbClr val="415898"/>
            </a:solidFill>
          </a:ln>
        </p:spPr>
        <p:txBody>
          <a:bodyPr lIns="45719" rIns="45719"/>
          <a:lstStyle/>
          <a:p>
            <a:endParaRPr sz="1800"/>
          </a:p>
        </p:txBody>
      </p:sp>
      <p:pic>
        <p:nvPicPr>
          <p:cNvPr id="60" name="图片 6" descr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6329946"/>
            <a:ext cx="5340677" cy="394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图片 13" descr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146" y="6406146"/>
            <a:ext cx="2509655" cy="394704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extBox 14"/>
          <p:cNvSpPr txBox="1"/>
          <p:nvPr/>
        </p:nvSpPr>
        <p:spPr>
          <a:xfrm>
            <a:off x="2038151" y="6430214"/>
            <a:ext cx="68100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0F208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UCAS</a:t>
            </a:r>
          </a:p>
        </p:txBody>
      </p:sp>
      <p:sp>
        <p:nvSpPr>
          <p:cNvPr id="63" name="标题文本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6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/>
          </a:p>
        </p:txBody>
      </p:sp>
      <p:sp>
        <p:nvSpPr>
          <p:cNvPr id="6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364841" cy="369332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99169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10" descr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28" y="727719"/>
            <a:ext cx="3865193" cy="33422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直接连接符 11"/>
          <p:cNvSpPr/>
          <p:nvPr/>
        </p:nvSpPr>
        <p:spPr>
          <a:xfrm flipH="1" flipV="1">
            <a:off x="-2" y="1016381"/>
            <a:ext cx="8664003" cy="1"/>
          </a:xfrm>
          <a:prstGeom prst="line">
            <a:avLst/>
          </a:prstGeom>
          <a:ln w="9906">
            <a:solidFill>
              <a:srgbClr val="415898"/>
            </a:solidFill>
          </a:ln>
        </p:spPr>
        <p:txBody>
          <a:bodyPr lIns="45719" rIns="45719"/>
          <a:lstStyle/>
          <a:p>
            <a:endParaRPr sz="1800"/>
          </a:p>
        </p:txBody>
      </p:sp>
      <p:pic>
        <p:nvPicPr>
          <p:cNvPr id="89" name="图片 6" descr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6329946"/>
            <a:ext cx="5340677" cy="394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图片 13" descr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146" y="6406146"/>
            <a:ext cx="2509655" cy="394704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extBox 14"/>
          <p:cNvSpPr txBox="1"/>
          <p:nvPr/>
        </p:nvSpPr>
        <p:spPr>
          <a:xfrm>
            <a:off x="2038151" y="6430214"/>
            <a:ext cx="68100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0F208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UCAS</a:t>
            </a:r>
          </a:p>
        </p:txBody>
      </p:sp>
      <p:sp>
        <p:nvSpPr>
          <p:cNvPr id="92" name="标题文本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9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364841" cy="369332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43946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图片 10" descr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28" y="727719"/>
            <a:ext cx="3865193" cy="334222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直接连接符 11"/>
          <p:cNvSpPr/>
          <p:nvPr/>
        </p:nvSpPr>
        <p:spPr>
          <a:xfrm flipH="1" flipV="1">
            <a:off x="-2" y="1016381"/>
            <a:ext cx="8664003" cy="1"/>
          </a:xfrm>
          <a:prstGeom prst="line">
            <a:avLst/>
          </a:prstGeom>
          <a:ln w="9906">
            <a:solidFill>
              <a:srgbClr val="415898"/>
            </a:solidFill>
          </a:ln>
        </p:spPr>
        <p:txBody>
          <a:bodyPr lIns="45719" rIns="45719"/>
          <a:lstStyle/>
          <a:p>
            <a:endParaRPr sz="1800"/>
          </a:p>
        </p:txBody>
      </p:sp>
      <p:pic>
        <p:nvPicPr>
          <p:cNvPr id="114" name="图片 6" descr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6329946"/>
            <a:ext cx="5340677" cy="39470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Box 14"/>
          <p:cNvSpPr txBox="1"/>
          <p:nvPr/>
        </p:nvSpPr>
        <p:spPr>
          <a:xfrm>
            <a:off x="2038151" y="6430214"/>
            <a:ext cx="68100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0F208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UCAS</a:t>
            </a:r>
          </a:p>
        </p:txBody>
      </p:sp>
      <p:sp>
        <p:nvSpPr>
          <p:cNvPr id="116" name="标题文本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5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117" name="正文级别 1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/>
          </a:p>
        </p:txBody>
      </p:sp>
      <p:sp>
        <p:nvSpPr>
          <p:cNvPr id="118" name="文本占位符 3"/>
          <p:cNvSpPr>
            <a:spLocks noGrp="1"/>
          </p:cNvSpPr>
          <p:nvPr>
            <p:ph type="body" sz="half" idx="21"/>
          </p:nvPr>
        </p:nvSpPr>
        <p:spPr>
          <a:xfrm>
            <a:off x="609599" y="1435101"/>
            <a:ext cx="4011087" cy="46910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>
              <a:spcBef>
                <a:spcPts val="300"/>
              </a:spcBef>
              <a:buSzTx/>
              <a:buFontTx/>
              <a:buNone/>
              <a:defRPr sz="1400"/>
            </a:pPr>
            <a:r>
              <a:rPr lang="zh-CN" altLang="en-US"/>
              <a:t>单击此处编辑母版文本样式</a:t>
            </a:r>
          </a:p>
        </p:txBody>
      </p:sp>
      <p:pic>
        <p:nvPicPr>
          <p:cNvPr id="119" name="图片 13" descr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146" y="6406146"/>
            <a:ext cx="2509655" cy="394704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364841" cy="369332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09967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图片 10" descr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28" y="727719"/>
            <a:ext cx="3865193" cy="33422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直接连接符 11"/>
          <p:cNvSpPr/>
          <p:nvPr/>
        </p:nvSpPr>
        <p:spPr>
          <a:xfrm flipH="1" flipV="1">
            <a:off x="-2" y="1016381"/>
            <a:ext cx="8664003" cy="1"/>
          </a:xfrm>
          <a:prstGeom prst="line">
            <a:avLst/>
          </a:prstGeom>
          <a:ln w="9906">
            <a:solidFill>
              <a:srgbClr val="415898"/>
            </a:solidFill>
          </a:ln>
        </p:spPr>
        <p:txBody>
          <a:bodyPr lIns="45719" rIns="45719"/>
          <a:lstStyle/>
          <a:p>
            <a:endParaRPr sz="1800"/>
          </a:p>
        </p:txBody>
      </p:sp>
      <p:pic>
        <p:nvPicPr>
          <p:cNvPr id="129" name="图片 6" descr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6329946"/>
            <a:ext cx="5340677" cy="394704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extBox 14"/>
          <p:cNvSpPr txBox="1"/>
          <p:nvPr/>
        </p:nvSpPr>
        <p:spPr>
          <a:xfrm>
            <a:off x="2038151" y="6430214"/>
            <a:ext cx="68100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0F208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UCAS</a:t>
            </a:r>
          </a:p>
        </p:txBody>
      </p:sp>
      <p:sp>
        <p:nvSpPr>
          <p:cNvPr id="131" name="标题文本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132" name="图片占位符 2"/>
          <p:cNvSpPr>
            <a:spLocks noGrp="1"/>
          </p:cNvSpPr>
          <p:nvPr>
            <p:ph type="pic" sz="half" idx="21"/>
          </p:nvPr>
        </p:nvSpPr>
        <p:spPr>
          <a:xfrm>
            <a:off x="2389718" y="612775"/>
            <a:ext cx="7315201" cy="4114800"/>
          </a:xfrm>
          <a:prstGeom prst="rect">
            <a:avLst/>
          </a:prstGeom>
        </p:spPr>
        <p:txBody>
          <a:bodyPr lIns="91439" rIns="91439"/>
          <a:lstStyle/>
          <a:p>
            <a:r>
              <a:rPr lang="zh-CN" altLang="en-US"/>
              <a:t>单击图标添加图片</a:t>
            </a:r>
            <a:endParaRPr/>
          </a:p>
        </p:txBody>
      </p:sp>
      <p:sp>
        <p:nvSpPr>
          <p:cNvPr id="133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/>
          </a:p>
        </p:txBody>
      </p:sp>
      <p:pic>
        <p:nvPicPr>
          <p:cNvPr id="134" name="图片 13" descr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146" y="6406146"/>
            <a:ext cx="2509655" cy="394704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364841" cy="369332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02545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图片 10" descr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28" y="727719"/>
            <a:ext cx="3865193" cy="33422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直接连接符 11"/>
          <p:cNvSpPr/>
          <p:nvPr/>
        </p:nvSpPr>
        <p:spPr>
          <a:xfrm flipH="1" flipV="1">
            <a:off x="-2" y="1016381"/>
            <a:ext cx="8664003" cy="1"/>
          </a:xfrm>
          <a:prstGeom prst="line">
            <a:avLst/>
          </a:prstGeom>
          <a:ln w="9906">
            <a:solidFill>
              <a:srgbClr val="415898"/>
            </a:solidFill>
          </a:ln>
        </p:spPr>
        <p:txBody>
          <a:bodyPr lIns="45719" rIns="45719"/>
          <a:lstStyle/>
          <a:p>
            <a:endParaRPr sz="1800"/>
          </a:p>
        </p:txBody>
      </p:sp>
      <p:pic>
        <p:nvPicPr>
          <p:cNvPr id="144" name="图片 6" descr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6329946"/>
            <a:ext cx="5340677" cy="39470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Box 14"/>
          <p:cNvSpPr txBox="1"/>
          <p:nvPr/>
        </p:nvSpPr>
        <p:spPr>
          <a:xfrm>
            <a:off x="2038151" y="6430214"/>
            <a:ext cx="68100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0F208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UCAS</a:t>
            </a:r>
          </a:p>
        </p:txBody>
      </p:sp>
      <p:sp>
        <p:nvSpPr>
          <p:cNvPr id="146" name="标题文本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147" name="正文级别 1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/>
          </a:p>
        </p:txBody>
      </p:sp>
      <p:pic>
        <p:nvPicPr>
          <p:cNvPr id="148" name="图片 13" descr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146" y="6406146"/>
            <a:ext cx="2509655" cy="39470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364841" cy="369332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85635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图片 10" descr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28" y="727719"/>
            <a:ext cx="3865193" cy="33422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直接连接符 11"/>
          <p:cNvSpPr/>
          <p:nvPr/>
        </p:nvSpPr>
        <p:spPr>
          <a:xfrm flipH="1" flipV="1">
            <a:off x="-2" y="1016381"/>
            <a:ext cx="8664003" cy="1"/>
          </a:xfrm>
          <a:prstGeom prst="line">
            <a:avLst/>
          </a:prstGeom>
          <a:ln w="9906">
            <a:solidFill>
              <a:srgbClr val="415898"/>
            </a:solidFill>
          </a:ln>
        </p:spPr>
        <p:txBody>
          <a:bodyPr lIns="45719" rIns="45719"/>
          <a:lstStyle/>
          <a:p>
            <a:endParaRPr sz="1800"/>
          </a:p>
        </p:txBody>
      </p:sp>
      <p:pic>
        <p:nvPicPr>
          <p:cNvPr id="158" name="图片 6" descr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6329946"/>
            <a:ext cx="5340677" cy="39470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Box 14"/>
          <p:cNvSpPr txBox="1"/>
          <p:nvPr/>
        </p:nvSpPr>
        <p:spPr>
          <a:xfrm>
            <a:off x="2038151" y="6430214"/>
            <a:ext cx="68100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0F208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800"/>
              <a:t>UCAS</a:t>
            </a:r>
          </a:p>
        </p:txBody>
      </p:sp>
      <p:sp>
        <p:nvSpPr>
          <p:cNvPr id="160" name="标题文本"/>
          <p:cNvSpPr txBox="1">
            <a:spLocks noGrp="1"/>
          </p:cNvSpPr>
          <p:nvPr>
            <p:ph type="title"/>
          </p:nvPr>
        </p:nvSpPr>
        <p:spPr>
          <a:xfrm>
            <a:off x="8839200" y="274638"/>
            <a:ext cx="2743200" cy="585152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/>
          </a:p>
        </p:txBody>
      </p:sp>
      <p:sp>
        <p:nvSpPr>
          <p:cNvPr id="161" name="正文级别 1…"/>
          <p:cNvSpPr txBox="1">
            <a:spLocks noGrp="1"/>
          </p:cNvSpPr>
          <p:nvPr>
            <p:ph type="body" idx="1"/>
          </p:nvPr>
        </p:nvSpPr>
        <p:spPr>
          <a:xfrm>
            <a:off x="609600" y="274638"/>
            <a:ext cx="8026400" cy="585152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/>
          </a:p>
        </p:txBody>
      </p:sp>
      <p:pic>
        <p:nvPicPr>
          <p:cNvPr id="162" name="图片 13" descr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146" y="6406146"/>
            <a:ext cx="2509655" cy="394704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364841" cy="369332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0551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图片 10" descr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328" y="524519"/>
            <a:ext cx="3865193" cy="33422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直接连接符 11"/>
          <p:cNvSpPr/>
          <p:nvPr/>
        </p:nvSpPr>
        <p:spPr>
          <a:xfrm flipH="1" flipV="1">
            <a:off x="-2" y="813181"/>
            <a:ext cx="8664003" cy="1"/>
          </a:xfrm>
          <a:prstGeom prst="line">
            <a:avLst/>
          </a:prstGeom>
          <a:ln w="3175">
            <a:solidFill>
              <a:srgbClr val="415898"/>
            </a:solidFill>
          </a:ln>
        </p:spPr>
        <p:txBody>
          <a:bodyPr lIns="45719" rIns="45719"/>
          <a:lstStyle/>
          <a:p>
            <a:pPr>
              <a:defRPr sz="1600"/>
            </a:pPr>
            <a:endParaRPr sz="1600"/>
          </a:p>
        </p:txBody>
      </p:sp>
      <p:pic>
        <p:nvPicPr>
          <p:cNvPr id="172" name="图片 13" descr="图片 13"/>
          <p:cNvPicPr>
            <a:picLocks noChangeAspect="1"/>
          </p:cNvPicPr>
          <p:nvPr/>
        </p:nvPicPr>
        <p:blipFill>
          <a:blip r:embed="rId3"/>
          <a:srcRect r="78974"/>
          <a:stretch>
            <a:fillRect/>
          </a:stretch>
        </p:blipFill>
        <p:spPr>
          <a:xfrm>
            <a:off x="11371791" y="334073"/>
            <a:ext cx="701413" cy="52467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正文级别 1…"/>
          <p:cNvSpPr txBox="1">
            <a:spLocks noGrp="1"/>
          </p:cNvSpPr>
          <p:nvPr>
            <p:ph type="body" idx="21"/>
          </p:nvPr>
        </p:nvSpPr>
        <p:spPr>
          <a:xfrm>
            <a:off x="1625814" y="1690687"/>
            <a:ext cx="8940373" cy="4057834"/>
          </a:xfrm>
          <a:prstGeom prst="rect">
            <a:avLst/>
          </a:prstGeom>
        </p:spPr>
        <p:txBody>
          <a:bodyPr>
            <a:normAutofit/>
          </a:bodyPr>
          <a:lstStyle>
            <a:lvl1pPr marL="314325" indent="-314325">
              <a:buClr>
                <a:srgbClr val="6076B4"/>
              </a:buClr>
              <a:buChar char="‣"/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1pPr>
            <a:lvl2pPr marL="756557" indent="-299357">
              <a:buClr>
                <a:srgbClr val="6076B4"/>
              </a:buCl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2pPr>
            <a:lvl3pPr marL="1193800" indent="-279400">
              <a:buClr>
                <a:srgbClr val="6076B4"/>
              </a:buCl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3pPr>
            <a:lvl4pPr marL="1706879" indent="-335279">
              <a:buClr>
                <a:srgbClr val="6076B4"/>
              </a:buCl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4pPr>
            <a:lvl5pPr marL="2164079" indent="-335279">
              <a:buClr>
                <a:srgbClr val="6076B4"/>
              </a:buClr>
              <a:defRPr sz="2200">
                <a:latin typeface="Iowan Old Style Roman"/>
                <a:ea typeface="Iowan Old Style Roman"/>
                <a:cs typeface="Iowan Old Style Roman"/>
                <a:sym typeface="Iowan Old Style Roman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/>
          </a:p>
        </p:txBody>
      </p:sp>
      <p:sp>
        <p:nvSpPr>
          <p:cNvPr id="174" name="文本"/>
          <p:cNvSpPr txBox="1"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0" indent="0" algn="ctr">
              <a:spcBef>
                <a:spcPts val="0"/>
              </a:spcBef>
              <a:buSzTx/>
              <a:buFontTx/>
              <a:buNone/>
              <a:defRPr sz="2800">
                <a:solidFill>
                  <a:srgbClr val="465684"/>
                </a:solidFill>
                <a:latin typeface="Athelas Regular"/>
                <a:ea typeface="Athelas Regular"/>
                <a:cs typeface="Athelas Regular"/>
                <a:sym typeface="Athelas Regular"/>
              </a:defRPr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7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595582" y="6563360"/>
            <a:ext cx="477885" cy="231141"/>
          </a:xfrm>
          <a:prstGeom prst="rect">
            <a:avLst/>
          </a:prstGeom>
        </p:spPr>
        <p:txBody>
          <a:bodyPr wrap="square" anchor="t"/>
          <a:lstStyle>
            <a:lvl1pPr algn="l">
              <a:defRPr sz="9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6" name="AFAD-2019"/>
          <p:cNvSpPr txBox="1"/>
          <p:nvPr/>
        </p:nvSpPr>
        <p:spPr>
          <a:xfrm>
            <a:off x="5545081" y="6563359"/>
            <a:ext cx="1510989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900">
                <a:solidFill>
                  <a:srgbClr val="A7A7A7"/>
                </a:solidFill>
              </a:defRPr>
            </a:lvl1pPr>
          </a:lstStyle>
          <a:p>
            <a:r>
              <a:rPr lang="zh-CN" altLang="en-US" sz="900" dirty="0"/>
              <a:t>全国先进气体探测器研讨会</a:t>
            </a:r>
            <a:endParaRPr sz="900" dirty="0"/>
          </a:p>
        </p:txBody>
      </p:sp>
    </p:spTree>
    <p:extLst>
      <p:ext uri="{BB962C8B-B14F-4D97-AF65-F5344CB8AC3E}">
        <p14:creationId xmlns:p14="http://schemas.microsoft.com/office/powerpoint/2010/main" val="230287250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/>
        </p:nvSpPr>
        <p:spPr>
          <a:xfrm>
            <a:off x="-15744" y="0"/>
            <a:ext cx="12207744" cy="42291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5461">
                <a:srgbClr val="7C88C7">
                  <a:alpha val="0"/>
                </a:srgbClr>
              </a:gs>
              <a:gs pos="86905">
                <a:srgbClr val="326C96">
                  <a:alpha val="60851"/>
                </a:srgbClr>
              </a:gs>
              <a:gs pos="100000">
                <a:srgbClr val="265271">
                  <a:alpha val="60851"/>
                </a:srgbClr>
              </a:gs>
            </a:gsLst>
            <a:path>
              <a:fillToRect l="50000" t="100302" r="50000" b="-302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 sz="1800"/>
          </a:p>
        </p:txBody>
      </p:sp>
      <p:pic>
        <p:nvPicPr>
          <p:cNvPr id="3" name="图像" descr="图像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4229100"/>
          </a:xfrm>
          <a:prstGeom prst="rect">
            <a:avLst/>
          </a:prstGeom>
          <a:ln w="12700">
            <a:miter lim="400000"/>
          </a:ln>
          <a:effectLst>
            <a:outerShdw blurRad="165100" dist="136325" dir="5400000" rotWithShape="0">
              <a:srgbClr val="000000">
                <a:alpha val="35531"/>
              </a:srgbClr>
            </a:outerShdw>
          </a:effectLst>
        </p:spPr>
      </p:pic>
      <p:pic>
        <p:nvPicPr>
          <p:cNvPr id="4" name="图像" descr="图像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133" y="158750"/>
            <a:ext cx="3302000" cy="5207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矩形"/>
          <p:cNvSpPr/>
          <p:nvPr/>
        </p:nvSpPr>
        <p:spPr>
          <a:xfrm>
            <a:off x="1" y="1687834"/>
            <a:ext cx="12215548" cy="1533576"/>
          </a:xfrm>
          <a:prstGeom prst="rect">
            <a:avLst/>
          </a:prstGeom>
          <a:solidFill>
            <a:srgbClr val="4797D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 sz="1800"/>
          </a:p>
        </p:txBody>
      </p:sp>
      <p:sp>
        <p:nvSpPr>
          <p:cNvPr id="6" name="标题文本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标题文本</a:t>
            </a:r>
          </a:p>
        </p:txBody>
      </p:sp>
      <p:sp>
        <p:nvSpPr>
          <p:cNvPr id="7" name="正文级别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62527" y="6217852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40A75395-E496-4F2E-841C-84E2511BD8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41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med"/>
  <p:hf hdr="0" dt="0"/>
  <p:txStyles>
    <p:titleStyle>
      <a:lvl1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2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"/><Relationship Id="rId2" Type="http://schemas.openxmlformats.org/officeDocument/2006/relationships/image" Target="../media/image96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140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1.png"/><Relationship Id="rId11" Type="http://schemas.openxmlformats.org/officeDocument/2006/relationships/image" Target="../media/image31.png"/><Relationship Id="rId5" Type="http://schemas.openxmlformats.org/officeDocument/2006/relationships/image" Target="../media/image160.png"/><Relationship Id="rId10" Type="http://schemas.openxmlformats.org/officeDocument/2006/relationships/image" Target="../media/image230.png"/><Relationship Id="rId4" Type="http://schemas.openxmlformats.org/officeDocument/2006/relationships/image" Target="../media/image210.png"/><Relationship Id="rId9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17D618-C234-4C97-AD9C-3429B6342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854" y="884972"/>
            <a:ext cx="10049854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STCF </a:t>
            </a:r>
            <a:r>
              <a: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上切伦科夫探测器研究进展</a:t>
            </a:r>
            <a:b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45FE3D0-6FB8-4AD0-847E-7C171AB97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1452"/>
            <a:ext cx="9144000" cy="165576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60000"/>
              </a:lnSpc>
            </a:pPr>
            <a:r>
              <a:rPr lang="zh-CN" altLang="en-US" u="sng" dirty="0">
                <a:solidFill>
                  <a:schemeClr val="accent1">
                    <a:lumMod val="75000"/>
                  </a:schemeClr>
                </a:solidFill>
              </a:rPr>
              <a:t>李平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，刘倩，齐叶群，侯宝林，汪安琪，张志勇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代表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STCF PID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实验组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中国科学院大学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</a:rPr>
              <a:t>全国先进气体探测器研讨会</a:t>
            </a:r>
            <a:endParaRPr lang="en-US" altLang="zh-CN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2021/10/23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623607-E6B6-4A2D-8A18-92D3AFC3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2527" y="6253364"/>
            <a:ext cx="275073" cy="276999"/>
          </a:xfr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A75395-E496-4F2E-841C-84E2511BD8CD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294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D1BE45-2F3C-40CE-8CB6-E8FA1DF8D8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9022578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PID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算法：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CNN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9F43B7-BF19-4823-B650-515D780048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DE35D2-4251-4B88-B2CD-0B16723EF5B6}"/>
              </a:ext>
            </a:extLst>
          </p:cNvPr>
          <p:cNvSpPr txBox="1"/>
          <p:nvPr/>
        </p:nvSpPr>
        <p:spPr>
          <a:xfrm>
            <a:off x="693367" y="5121025"/>
            <a:ext cx="6438900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Using CNN to classify two hadrons: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F6C340B-77D3-4CDC-8922-3C9923164AC2}"/>
              </a:ext>
            </a:extLst>
          </p:cNvPr>
          <p:cNvGrpSpPr/>
          <p:nvPr/>
        </p:nvGrpSpPr>
        <p:grpSpPr>
          <a:xfrm>
            <a:off x="269864" y="952147"/>
            <a:ext cx="11564660" cy="4151337"/>
            <a:chOff x="269863" y="1132274"/>
            <a:chExt cx="10156205" cy="2990846"/>
          </a:xfrm>
        </p:grpSpPr>
        <p:pic>
          <p:nvPicPr>
            <p:cNvPr id="7" name="图像" descr="图像">
              <a:extLst>
                <a:ext uri="{FF2B5EF4-FFF2-40B4-BE49-F238E27FC236}">
                  <a16:creationId xmlns:a16="http://schemas.microsoft.com/office/drawing/2014/main" id="{8632EF45-C770-4B51-AAFC-038EC7F11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863" y="1132274"/>
              <a:ext cx="6653432" cy="299084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图像" descr="图像">
              <a:extLst>
                <a:ext uri="{FF2B5EF4-FFF2-40B4-BE49-F238E27FC236}">
                  <a16:creationId xmlns:a16="http://schemas.microsoft.com/office/drawing/2014/main" id="{D062BD5D-842C-40A4-95A6-BED2E13FD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25360" y="1468206"/>
              <a:ext cx="2400708" cy="231898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箭头: 左 8">
              <a:extLst>
                <a:ext uri="{FF2B5EF4-FFF2-40B4-BE49-F238E27FC236}">
                  <a16:creationId xmlns:a16="http://schemas.microsoft.com/office/drawing/2014/main" id="{DE4D960C-45E5-4161-8A8A-C73CBED6E590}"/>
                </a:ext>
              </a:extLst>
            </p:cNvPr>
            <p:cNvSpPr/>
            <p:nvPr/>
          </p:nvSpPr>
          <p:spPr>
            <a:xfrm>
              <a:off x="7193340" y="2165734"/>
              <a:ext cx="561975" cy="923925"/>
            </a:xfrm>
            <a:prstGeom prst="leftArrow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64887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76396E-7AAF-450C-91A2-7CD35F0B17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3" y="155194"/>
            <a:ext cx="4009173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PID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效率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(2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分类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：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B2C44E-06B7-49F2-87FC-19DB95D9CA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2DEF177-1258-4CD9-80ED-220B7F81A311}"/>
                  </a:ext>
                </a:extLst>
              </p:cNvPr>
              <p:cNvSpPr txBox="1"/>
              <p:nvPr/>
            </p:nvSpPr>
            <p:spPr>
              <a:xfrm>
                <a:off x="535022" y="4500415"/>
                <a:ext cx="2752928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𝐾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,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𝜋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  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Calibri"/>
                        </a:rPr>
                        <m:t>分辨</m:t>
                      </m:r>
                    </m:oMath>
                  </m:oMathPara>
                </a14:m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2DEF177-1258-4CD9-80ED-220B7F81A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022" y="4500415"/>
                <a:ext cx="2752928" cy="369330"/>
              </a:xfrm>
              <a:prstGeom prst="rect">
                <a:avLst/>
              </a:prstGeom>
              <a:blipFill>
                <a:blip r:embed="rId2"/>
                <a:stretch>
                  <a:fillRect b="-1147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C134D2D-E9E7-4222-94F5-C06802C5AF5D}"/>
                  </a:ext>
                </a:extLst>
              </p:cNvPr>
              <p:cNvSpPr txBox="1"/>
              <p:nvPr/>
            </p:nvSpPr>
            <p:spPr>
              <a:xfrm>
                <a:off x="4816812" y="4500417"/>
                <a:ext cx="2752928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𝐾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,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𝑝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  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Calibri"/>
                        </a:rPr>
                        <m:t>分辨</m:t>
                      </m:r>
                    </m:oMath>
                  </m:oMathPara>
                </a14:m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BC134D2D-E9E7-4222-94F5-C06802C5AF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812" y="4500417"/>
                <a:ext cx="2752928" cy="369330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82EF55B1-8D47-4F9E-B488-ACE2BBADF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316" y="985692"/>
            <a:ext cx="4132633" cy="35147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CE421E3-6D20-4688-A92A-26AE430CF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02" y="1078023"/>
            <a:ext cx="3980557" cy="33300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8BA68D2-3BA0-42B7-A778-BCB6AC6AF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3685" y="1080943"/>
            <a:ext cx="3961913" cy="34194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9749219-A578-4632-8BA4-9F91F2B57159}"/>
                  </a:ext>
                </a:extLst>
              </p:cNvPr>
              <p:cNvSpPr txBox="1"/>
              <p:nvPr/>
            </p:nvSpPr>
            <p:spPr>
              <a:xfrm>
                <a:off x="8607356" y="4500415"/>
                <a:ext cx="2752928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𝜋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,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𝑝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  </m:t>
                      </m:r>
                      <m:r>
                        <a:rPr lang="zh-CN" alt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Calibri"/>
                        </a:rPr>
                        <m:t>分辨</m:t>
                      </m:r>
                    </m:oMath>
                  </m:oMathPara>
                </a14:m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9749219-A578-4632-8BA4-9F91F2B57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356" y="4500415"/>
                <a:ext cx="2752928" cy="369330"/>
              </a:xfrm>
              <a:prstGeom prst="rect">
                <a:avLst/>
              </a:prstGeom>
              <a:blipFill>
                <a:blip r:embed="rId7"/>
                <a:stretch>
                  <a:fillRect b="-1147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DBEB0EC4-C705-4D91-A8F5-8C2B1B1FA703}"/>
              </a:ext>
            </a:extLst>
          </p:cNvPr>
          <p:cNvSpPr txBox="1"/>
          <p:nvPr/>
        </p:nvSpPr>
        <p:spPr>
          <a:xfrm>
            <a:off x="650811" y="5133589"/>
            <a:ext cx="6097554" cy="8735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PID efficiency ~ similar level of likelihood method.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Highly accelerate the execution time to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1evt/2ms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2080Ti).</a:t>
            </a:r>
          </a:p>
        </p:txBody>
      </p:sp>
    </p:spTree>
    <p:extLst>
      <p:ext uri="{BB962C8B-B14F-4D97-AF65-F5344CB8AC3E}">
        <p14:creationId xmlns:p14="http://schemas.microsoft.com/office/powerpoint/2010/main" val="29729997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C2550A-668E-4BFC-8CED-60B0CD86A9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3" y="155194"/>
            <a:ext cx="6335123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RICH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石英辐射体测试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@DESY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DE20B5-E86C-4E1F-B175-ADDB3678D5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CD3867B-551E-4D26-8C2B-CDD8F221FAA1}"/>
              </a:ext>
            </a:extLst>
          </p:cNvPr>
          <p:cNvGrpSpPr/>
          <p:nvPr/>
        </p:nvGrpSpPr>
        <p:grpSpPr>
          <a:xfrm>
            <a:off x="109984" y="983504"/>
            <a:ext cx="9052963" cy="2982409"/>
            <a:chOff x="665311" y="1245736"/>
            <a:chExt cx="9144001" cy="3012401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CEECEAD-1E91-4CFD-8C2B-90E11DDBA241}"/>
                </a:ext>
              </a:extLst>
            </p:cNvPr>
            <p:cNvGrpSpPr/>
            <p:nvPr/>
          </p:nvGrpSpPr>
          <p:grpSpPr>
            <a:xfrm>
              <a:off x="1074154" y="2873238"/>
              <a:ext cx="5669728" cy="1384899"/>
              <a:chOff x="888239" y="3753456"/>
              <a:chExt cx="7627905" cy="1863207"/>
            </a:xfrm>
          </p:grpSpPr>
          <p:sp>
            <p:nvSpPr>
              <p:cNvPr id="8" name="Track-AGET…">
                <a:extLst>
                  <a:ext uri="{FF2B5EF4-FFF2-40B4-BE49-F238E27FC236}">
                    <a16:creationId xmlns:a16="http://schemas.microsoft.com/office/drawing/2014/main" id="{9236C514-A292-4698-B323-A90C33ABEECE}"/>
                  </a:ext>
                </a:extLst>
              </p:cNvPr>
              <p:cNvSpPr/>
              <p:nvPr/>
            </p:nvSpPr>
            <p:spPr>
              <a:xfrm>
                <a:off x="6736039" y="4960519"/>
                <a:ext cx="1780105" cy="642321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accent1"/>
                </a:solidFill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9" rIns="45719" anchor="ctr"/>
              <a:lstStyle/>
              <a:p>
                <a:pPr algn="ctr">
                  <a:defRPr sz="1600"/>
                </a:pPr>
                <a:r>
                  <a:rPr dirty="0"/>
                  <a:t>Track-AGET</a:t>
                </a:r>
              </a:p>
              <a:p>
                <a:pPr algn="ctr">
                  <a:defRPr sz="1200"/>
                </a:pPr>
                <a:r>
                  <a:rPr dirty="0"/>
                  <a:t>0.4mm strip, 128*2</a:t>
                </a:r>
              </a:p>
            </p:txBody>
          </p:sp>
          <p:sp>
            <p:nvSpPr>
              <p:cNvPr id="9" name="RICH-AGET…">
                <a:extLst>
                  <a:ext uri="{FF2B5EF4-FFF2-40B4-BE49-F238E27FC236}">
                    <a16:creationId xmlns:a16="http://schemas.microsoft.com/office/drawing/2014/main" id="{A348AE40-C9C5-4DA1-8EE7-441F9701460A}"/>
                  </a:ext>
                </a:extLst>
              </p:cNvPr>
              <p:cNvSpPr/>
              <p:nvPr/>
            </p:nvSpPr>
            <p:spPr>
              <a:xfrm>
                <a:off x="4002177" y="4974341"/>
                <a:ext cx="1780105" cy="64232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accent2"/>
                </a:solidFill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9" rIns="45719" anchor="ctr"/>
              <a:lstStyle/>
              <a:p>
                <a:pPr algn="ctr">
                  <a:defRPr sz="1600"/>
                </a:pPr>
                <a:r>
                  <a:t>RICH-AGET</a:t>
                </a:r>
              </a:p>
              <a:p>
                <a:pPr algn="ctr">
                  <a:defRPr sz="1200"/>
                </a:pPr>
                <a:r>
                  <a:t>5mm pad, 32*32</a:t>
                </a:r>
              </a:p>
            </p:txBody>
          </p:sp>
          <p:sp>
            <p:nvSpPr>
              <p:cNvPr id="10" name="Track-VMM…">
                <a:extLst>
                  <a:ext uri="{FF2B5EF4-FFF2-40B4-BE49-F238E27FC236}">
                    <a16:creationId xmlns:a16="http://schemas.microsoft.com/office/drawing/2014/main" id="{ECA4FE8C-179D-4702-A004-040EA5FA4E4F}"/>
                  </a:ext>
                </a:extLst>
              </p:cNvPr>
              <p:cNvSpPr/>
              <p:nvPr/>
            </p:nvSpPr>
            <p:spPr>
              <a:xfrm>
                <a:off x="888239" y="4974341"/>
                <a:ext cx="1780106" cy="64232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chemeClr val="accent6"/>
                </a:solidFill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9" rIns="45719" anchor="ctr"/>
              <a:lstStyle/>
              <a:p>
                <a:pPr algn="ctr">
                  <a:defRPr sz="1600"/>
                </a:pPr>
                <a:r>
                  <a:t>Track-VMM</a:t>
                </a:r>
              </a:p>
              <a:p>
                <a:pPr algn="ctr">
                  <a:defRPr sz="1200"/>
                </a:pPr>
                <a:r>
                  <a:t>0.4mm strip, 128*2</a:t>
                </a:r>
              </a:p>
            </p:txBody>
          </p:sp>
          <p:sp>
            <p:nvSpPr>
              <p:cNvPr id="11" name="线条">
                <a:extLst>
                  <a:ext uri="{FF2B5EF4-FFF2-40B4-BE49-F238E27FC236}">
                    <a16:creationId xmlns:a16="http://schemas.microsoft.com/office/drawing/2014/main" id="{D35D666C-5728-45D5-B61C-7FCE70BF528E}"/>
                  </a:ext>
                </a:extLst>
              </p:cNvPr>
              <p:cNvSpPr/>
              <p:nvPr/>
            </p:nvSpPr>
            <p:spPr>
              <a:xfrm flipH="1">
                <a:off x="7157820" y="3859911"/>
                <a:ext cx="321372" cy="1061314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5719" rIns="45719"/>
              <a:lstStyle/>
              <a:p>
                <a:endParaRPr/>
              </a:p>
            </p:txBody>
          </p:sp>
          <p:sp>
            <p:nvSpPr>
              <p:cNvPr id="12" name="线条">
                <a:extLst>
                  <a:ext uri="{FF2B5EF4-FFF2-40B4-BE49-F238E27FC236}">
                    <a16:creationId xmlns:a16="http://schemas.microsoft.com/office/drawing/2014/main" id="{AAB83AEC-A889-4230-B5CF-F0234B32B309}"/>
                  </a:ext>
                </a:extLst>
              </p:cNvPr>
              <p:cNvSpPr/>
              <p:nvPr/>
            </p:nvSpPr>
            <p:spPr>
              <a:xfrm flipH="1">
                <a:off x="7689952" y="3821143"/>
                <a:ext cx="494370" cy="1100083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5719" rIns="45719"/>
              <a:lstStyle/>
              <a:p>
                <a:endParaRPr/>
              </a:p>
            </p:txBody>
          </p:sp>
          <p:sp>
            <p:nvSpPr>
              <p:cNvPr id="13" name="线条">
                <a:extLst>
                  <a:ext uri="{FF2B5EF4-FFF2-40B4-BE49-F238E27FC236}">
                    <a16:creationId xmlns:a16="http://schemas.microsoft.com/office/drawing/2014/main" id="{66B22526-400A-49F8-A2B2-9BB8A8ED2D2E}"/>
                  </a:ext>
                </a:extLst>
              </p:cNvPr>
              <p:cNvSpPr/>
              <p:nvPr/>
            </p:nvSpPr>
            <p:spPr>
              <a:xfrm>
                <a:off x="1368532" y="3825860"/>
                <a:ext cx="5244498" cy="1101175"/>
              </a:xfrm>
              <a:prstGeom prst="line">
                <a:avLst/>
              </a:prstGeom>
              <a:ln w="25400">
                <a:solidFill>
                  <a:schemeClr val="accent1"/>
                </a:solidFill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5719" rIns="45719"/>
              <a:lstStyle/>
              <a:p>
                <a:endParaRPr/>
              </a:p>
            </p:txBody>
          </p:sp>
          <p:sp>
            <p:nvSpPr>
              <p:cNvPr id="14" name="线条">
                <a:extLst>
                  <a:ext uri="{FF2B5EF4-FFF2-40B4-BE49-F238E27FC236}">
                    <a16:creationId xmlns:a16="http://schemas.microsoft.com/office/drawing/2014/main" id="{2CEA593F-09DE-4A61-9AE8-514AC701A9E7}"/>
                  </a:ext>
                </a:extLst>
              </p:cNvPr>
              <p:cNvSpPr/>
              <p:nvPr/>
            </p:nvSpPr>
            <p:spPr>
              <a:xfrm>
                <a:off x="4881473" y="3854547"/>
                <a:ext cx="1" cy="102806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5719" rIns="45719"/>
              <a:lstStyle/>
              <a:p>
                <a:endParaRPr/>
              </a:p>
            </p:txBody>
          </p:sp>
          <p:sp>
            <p:nvSpPr>
              <p:cNvPr id="15" name="线条">
                <a:extLst>
                  <a:ext uri="{FF2B5EF4-FFF2-40B4-BE49-F238E27FC236}">
                    <a16:creationId xmlns:a16="http://schemas.microsoft.com/office/drawing/2014/main" id="{66CB91D5-59DA-44BB-BC87-E8E09A4F8A26}"/>
                  </a:ext>
                </a:extLst>
              </p:cNvPr>
              <p:cNvSpPr/>
              <p:nvPr/>
            </p:nvSpPr>
            <p:spPr>
              <a:xfrm flipH="1">
                <a:off x="1734437" y="3863007"/>
                <a:ext cx="333446" cy="970359"/>
              </a:xfrm>
              <a:prstGeom prst="line">
                <a:avLst/>
              </a:prstGeom>
              <a:ln w="25400">
                <a:solidFill>
                  <a:schemeClr val="accent6"/>
                </a:solidFill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5719" rIns="45719"/>
              <a:lstStyle/>
              <a:p>
                <a:endParaRPr/>
              </a:p>
            </p:txBody>
          </p:sp>
          <p:sp>
            <p:nvSpPr>
              <p:cNvPr id="16" name="线条">
                <a:extLst>
                  <a:ext uri="{FF2B5EF4-FFF2-40B4-BE49-F238E27FC236}">
                    <a16:creationId xmlns:a16="http://schemas.microsoft.com/office/drawing/2014/main" id="{83595EBD-76E7-4846-8D01-3199DD0F4B1B}"/>
                  </a:ext>
                </a:extLst>
              </p:cNvPr>
              <p:cNvSpPr/>
              <p:nvPr/>
            </p:nvSpPr>
            <p:spPr>
              <a:xfrm flipH="1">
                <a:off x="2161007" y="3753456"/>
                <a:ext cx="1105039" cy="1105039"/>
              </a:xfrm>
              <a:prstGeom prst="line">
                <a:avLst/>
              </a:prstGeom>
              <a:ln w="25400">
                <a:solidFill>
                  <a:schemeClr val="accent6"/>
                </a:solidFill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5719" rIns="45719"/>
              <a:lstStyle/>
              <a:p>
                <a:endParaRPr/>
              </a:p>
            </p:txBody>
          </p:sp>
        </p:grpSp>
        <p:pic>
          <p:nvPicPr>
            <p:cNvPr id="7" name="图像" descr="图像">
              <a:extLst>
                <a:ext uri="{FF2B5EF4-FFF2-40B4-BE49-F238E27FC236}">
                  <a16:creationId xmlns:a16="http://schemas.microsoft.com/office/drawing/2014/main" id="{30B6A6DD-CED2-4711-AE51-1EE0702A6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311" y="1245736"/>
              <a:ext cx="9144001" cy="1891462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22FCCFCC-7B89-4145-9AC0-4495C64C3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84" y="4249924"/>
            <a:ext cx="9853166" cy="199268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9428E3E-1E49-48C9-B042-467E2F7313CA}"/>
              </a:ext>
            </a:extLst>
          </p:cNvPr>
          <p:cNvSpPr txBox="1"/>
          <p:nvPr/>
        </p:nvSpPr>
        <p:spPr>
          <a:xfrm>
            <a:off x="5701953" y="1268025"/>
            <a:ext cx="4358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T2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181B92B-D4CD-4CB4-A8ED-DD6EDAC073FC}"/>
              </a:ext>
            </a:extLst>
          </p:cNvPr>
          <p:cNvSpPr txBox="1"/>
          <p:nvPr/>
        </p:nvSpPr>
        <p:spPr>
          <a:xfrm>
            <a:off x="4996402" y="1279351"/>
            <a:ext cx="4358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T3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2A136BA-F842-4357-8011-810E39BCA9C1}"/>
              </a:ext>
            </a:extLst>
          </p:cNvPr>
          <p:cNvSpPr txBox="1"/>
          <p:nvPr/>
        </p:nvSpPr>
        <p:spPr>
          <a:xfrm>
            <a:off x="2760348" y="1279351"/>
            <a:ext cx="4358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T4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B8FEC60-A0A5-4F8B-AD37-6FF702AE0AF4}"/>
              </a:ext>
            </a:extLst>
          </p:cNvPr>
          <p:cNvSpPr txBox="1"/>
          <p:nvPr/>
        </p:nvSpPr>
        <p:spPr>
          <a:xfrm>
            <a:off x="1606797" y="1187682"/>
            <a:ext cx="4358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T5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15DB7C9-C5D3-47C9-8AE7-9976D310CA69}"/>
              </a:ext>
            </a:extLst>
          </p:cNvPr>
          <p:cNvSpPr txBox="1"/>
          <p:nvPr/>
        </p:nvSpPr>
        <p:spPr>
          <a:xfrm>
            <a:off x="527962" y="1231583"/>
            <a:ext cx="4358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T6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23" name="成组">
            <a:extLst>
              <a:ext uri="{FF2B5EF4-FFF2-40B4-BE49-F238E27FC236}">
                <a16:creationId xmlns:a16="http://schemas.microsoft.com/office/drawing/2014/main" id="{B0C18BB2-86A7-4C20-AFD7-A49AC574D009}"/>
              </a:ext>
            </a:extLst>
          </p:cNvPr>
          <p:cNvGrpSpPr/>
          <p:nvPr/>
        </p:nvGrpSpPr>
        <p:grpSpPr>
          <a:xfrm>
            <a:off x="6324853" y="2651290"/>
            <a:ext cx="2330311" cy="1992688"/>
            <a:chOff x="0" y="0"/>
            <a:chExt cx="3829058" cy="3274292"/>
          </a:xfrm>
        </p:grpSpPr>
        <p:pic>
          <p:nvPicPr>
            <p:cNvPr id="24" name="图像" descr="图像">
              <a:extLst>
                <a:ext uri="{FF2B5EF4-FFF2-40B4-BE49-F238E27FC236}">
                  <a16:creationId xmlns:a16="http://schemas.microsoft.com/office/drawing/2014/main" id="{11F04A8C-948C-4760-84E0-CF9F17CA1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326"/>
            <a:stretch>
              <a:fillRect/>
            </a:stretch>
          </p:blipFill>
          <p:spPr>
            <a:xfrm flipH="1">
              <a:off x="0" y="0"/>
              <a:ext cx="3829059" cy="32742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e-beam">
              <a:extLst>
                <a:ext uri="{FF2B5EF4-FFF2-40B4-BE49-F238E27FC236}">
                  <a16:creationId xmlns:a16="http://schemas.microsoft.com/office/drawing/2014/main" id="{88049562-B694-479A-95F7-E8B40B21DB90}"/>
                </a:ext>
              </a:extLst>
            </p:cNvPr>
            <p:cNvSpPr txBox="1"/>
            <p:nvPr/>
          </p:nvSpPr>
          <p:spPr>
            <a:xfrm>
              <a:off x="2949821" y="1453388"/>
              <a:ext cx="813828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e-beam</a:t>
              </a:r>
            </a:p>
          </p:txBody>
        </p:sp>
        <p:sp>
          <p:nvSpPr>
            <p:cNvPr id="26" name="Cherenkov">
              <a:extLst>
                <a:ext uri="{FF2B5EF4-FFF2-40B4-BE49-F238E27FC236}">
                  <a16:creationId xmlns:a16="http://schemas.microsoft.com/office/drawing/2014/main" id="{8377CBDE-DE2E-442F-AD50-7DE74DCAAEFF}"/>
                </a:ext>
              </a:extLst>
            </p:cNvPr>
            <p:cNvSpPr txBox="1"/>
            <p:nvPr/>
          </p:nvSpPr>
          <p:spPr>
            <a:xfrm>
              <a:off x="636607" y="257958"/>
              <a:ext cx="1089420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Cherenkov</a:t>
              </a:r>
            </a:p>
          </p:txBody>
        </p:sp>
        <p:sp>
          <p:nvSpPr>
            <p:cNvPr id="27" name="ionization">
              <a:extLst>
                <a:ext uri="{FF2B5EF4-FFF2-40B4-BE49-F238E27FC236}">
                  <a16:creationId xmlns:a16="http://schemas.microsoft.com/office/drawing/2014/main" id="{626A023D-DA8D-4778-A4E2-1C34FD5C8ED5}"/>
                </a:ext>
              </a:extLst>
            </p:cNvPr>
            <p:cNvSpPr txBox="1"/>
            <p:nvPr/>
          </p:nvSpPr>
          <p:spPr>
            <a:xfrm>
              <a:off x="182600" y="1169749"/>
              <a:ext cx="1013294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ionization</a:t>
              </a:r>
            </a:p>
          </p:txBody>
        </p:sp>
        <p:sp>
          <p:nvSpPr>
            <p:cNvPr id="28" name="Anode">
              <a:extLst>
                <a:ext uri="{FF2B5EF4-FFF2-40B4-BE49-F238E27FC236}">
                  <a16:creationId xmlns:a16="http://schemas.microsoft.com/office/drawing/2014/main" id="{D4D3B5D8-7861-49C8-86FF-C4FBC81B7299}"/>
                </a:ext>
              </a:extLst>
            </p:cNvPr>
            <p:cNvSpPr txBox="1"/>
            <p:nvPr/>
          </p:nvSpPr>
          <p:spPr>
            <a:xfrm>
              <a:off x="182600" y="1638808"/>
              <a:ext cx="710913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40FF"/>
                  </a:solidFill>
                </a:defRPr>
              </a:lvl1pPr>
            </a:lstStyle>
            <a:p>
              <a:r>
                <a:rPr dirty="0"/>
                <a:t>Anode</a:t>
              </a:r>
            </a:p>
          </p:txBody>
        </p:sp>
        <p:sp>
          <p:nvSpPr>
            <p:cNvPr id="29" name="圆形">
              <a:extLst>
                <a:ext uri="{FF2B5EF4-FFF2-40B4-BE49-F238E27FC236}">
                  <a16:creationId xmlns:a16="http://schemas.microsoft.com/office/drawing/2014/main" id="{17F2F299-A111-4615-8C34-3196D121668A}"/>
                </a:ext>
              </a:extLst>
            </p:cNvPr>
            <p:cNvSpPr/>
            <p:nvPr/>
          </p:nvSpPr>
          <p:spPr>
            <a:xfrm flipH="1">
              <a:off x="1089588" y="1489789"/>
              <a:ext cx="101601" cy="101601"/>
            </a:xfrm>
            <a:prstGeom prst="ellipse">
              <a:avLst/>
            </a:prstGeom>
            <a:solidFill>
              <a:schemeClr val="accent2"/>
            </a:solidFill>
            <a:ln w="25400" cap="flat">
              <a:solidFill>
                <a:srgbClr val="8C3A38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圆形">
              <a:extLst>
                <a:ext uri="{FF2B5EF4-FFF2-40B4-BE49-F238E27FC236}">
                  <a16:creationId xmlns:a16="http://schemas.microsoft.com/office/drawing/2014/main" id="{828757EF-86A2-4E2A-9FF2-E349752797C4}"/>
                </a:ext>
              </a:extLst>
            </p:cNvPr>
            <p:cNvSpPr/>
            <p:nvPr/>
          </p:nvSpPr>
          <p:spPr>
            <a:xfrm flipH="1">
              <a:off x="1976153" y="628798"/>
              <a:ext cx="101601" cy="10160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线条">
              <a:extLst>
                <a:ext uri="{FF2B5EF4-FFF2-40B4-BE49-F238E27FC236}">
                  <a16:creationId xmlns:a16="http://schemas.microsoft.com/office/drawing/2014/main" id="{6B60A49D-2B0F-4682-BDE3-A7208E2CA355}"/>
                </a:ext>
              </a:extLst>
            </p:cNvPr>
            <p:cNvSpPr/>
            <p:nvPr/>
          </p:nvSpPr>
          <p:spPr>
            <a:xfrm flipH="1" flipV="1">
              <a:off x="24985" y="1536589"/>
              <a:ext cx="3779098" cy="1"/>
            </a:xfrm>
            <a:prstGeom prst="line">
              <a:avLst/>
            </a:prstGeom>
            <a:noFill/>
            <a:ln w="25400" cap="flat">
              <a:solidFill>
                <a:schemeClr val="accent2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93578FA7-11F6-4D9E-AEC4-F952EC43D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980" y="1303432"/>
            <a:ext cx="3196520" cy="2864807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833D76B4-EF1C-4009-BD1E-41EF95E33F11}"/>
              </a:ext>
            </a:extLst>
          </p:cNvPr>
          <p:cNvSpPr txBox="1"/>
          <p:nvPr/>
        </p:nvSpPr>
        <p:spPr>
          <a:xfrm>
            <a:off x="9745307" y="2540425"/>
            <a:ext cx="140986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dirty="0"/>
              <a:t>DESY</a:t>
            </a:r>
          </a:p>
          <a:p>
            <a:r>
              <a:rPr kumimoji="1" lang="zh-CN" altLang="en-US" sz="1400" dirty="0"/>
              <a:t>电子束流实验</a:t>
            </a:r>
          </a:p>
        </p:txBody>
      </p:sp>
    </p:spTree>
    <p:extLst>
      <p:ext uri="{BB962C8B-B14F-4D97-AF65-F5344CB8AC3E}">
        <p14:creationId xmlns:p14="http://schemas.microsoft.com/office/powerpoint/2010/main" val="40600082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B01FEC-7B0F-41EF-9AA9-EEEEA9A9DE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1533" y="106968"/>
            <a:ext cx="5233314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RICH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液体辐射体：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AD5D48-D821-4101-8611-7F1B010B11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图片 4" descr="图片包含 图示&#10;&#10;描述已自动生成">
            <a:extLst>
              <a:ext uri="{FF2B5EF4-FFF2-40B4-BE49-F238E27FC236}">
                <a16:creationId xmlns:a16="http://schemas.microsoft.com/office/drawing/2014/main" id="{384E2206-4FF0-4F57-B316-56C4892DB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42" y="3737533"/>
            <a:ext cx="4705663" cy="30076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8B45966-5B8D-4A84-A5D0-15C93EF439C9}"/>
                  </a:ext>
                </a:extLst>
              </p:cNvPr>
              <p:cNvSpPr txBox="1"/>
              <p:nvPr/>
            </p:nvSpPr>
            <p:spPr>
              <a:xfrm>
                <a:off x="5726556" y="6262569"/>
                <a:ext cx="283271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𝐹</m:t>
                        </m:r>
                      </m:e>
                      <m:sub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14</m:t>
                        </m:r>
                      </m:sub>
                    </m:sSub>
                  </m:oMath>
                </a14:m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纯化</a:t>
                </a:r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系统，去除水氧</a:t>
                </a: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8B45966-5B8D-4A84-A5D0-15C93EF43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556" y="6262569"/>
                <a:ext cx="2832710" cy="369330"/>
              </a:xfrm>
              <a:prstGeom prst="rect">
                <a:avLst/>
              </a:prstGeom>
              <a:blipFill>
                <a:blip r:embed="rId3"/>
                <a:stretch>
                  <a:fillRect l="-1290" t="-9836" b="-2295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本框 37">
            <a:extLst>
              <a:ext uri="{FF2B5EF4-FFF2-40B4-BE49-F238E27FC236}">
                <a16:creationId xmlns:a16="http://schemas.microsoft.com/office/drawing/2014/main" id="{2E20D0C6-F539-4565-A8F1-DC72ADF08DBA}"/>
              </a:ext>
            </a:extLst>
          </p:cNvPr>
          <p:cNvSpPr txBox="1"/>
          <p:nvPr/>
        </p:nvSpPr>
        <p:spPr>
          <a:xfrm>
            <a:off x="2347340" y="3368203"/>
            <a:ext cx="15535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水氧吸收截面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1110B125-2396-465B-9280-8CC098F51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541" y="811707"/>
            <a:ext cx="3973837" cy="2522605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040DF4DA-DD0C-47D6-95E5-8D9F0DBD054E}"/>
              </a:ext>
            </a:extLst>
          </p:cNvPr>
          <p:cNvSpPr/>
          <p:nvPr/>
        </p:nvSpPr>
        <p:spPr>
          <a:xfrm>
            <a:off x="9276121" y="2900774"/>
            <a:ext cx="1440000" cy="540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液体罐</a:t>
            </a: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5C3F1191-79CD-48FA-96CC-05E202B65310}"/>
              </a:ext>
            </a:extLst>
          </p:cNvPr>
          <p:cNvCxnSpPr>
            <a:cxnSpLocks/>
            <a:endCxn id="75" idx="2"/>
          </p:cNvCxnSpPr>
          <p:nvPr/>
        </p:nvCxnSpPr>
        <p:spPr>
          <a:xfrm flipH="1" flipV="1">
            <a:off x="9895471" y="2602894"/>
            <a:ext cx="8919" cy="29125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B74E11C6-BA52-41ED-80ED-B156D625EB34}"/>
              </a:ext>
            </a:extLst>
          </p:cNvPr>
          <p:cNvCxnSpPr>
            <a:cxnSpLocks/>
            <a:endCxn id="110" idx="6"/>
          </p:cNvCxnSpPr>
          <p:nvPr/>
        </p:nvCxnSpPr>
        <p:spPr>
          <a:xfrm flipH="1" flipV="1">
            <a:off x="9247372" y="1665365"/>
            <a:ext cx="657018" cy="441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DA96CAFF-B135-40B4-9EC8-8284961EFAC3}"/>
              </a:ext>
            </a:extLst>
          </p:cNvPr>
          <p:cNvCxnSpPr>
            <a:cxnSpLocks/>
            <a:stCxn id="110" idx="2"/>
          </p:cNvCxnSpPr>
          <p:nvPr/>
        </p:nvCxnSpPr>
        <p:spPr>
          <a:xfrm flipH="1">
            <a:off x="8406169" y="1665365"/>
            <a:ext cx="678067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B846376A-11A4-430F-B1D8-E4D8FCD0C469}"/>
              </a:ext>
            </a:extLst>
          </p:cNvPr>
          <p:cNvCxnSpPr>
            <a:cxnSpLocks/>
          </p:cNvCxnSpPr>
          <p:nvPr/>
        </p:nvCxnSpPr>
        <p:spPr>
          <a:xfrm>
            <a:off x="8406169" y="2204092"/>
            <a:ext cx="244172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直接箭头连接符 67">
            <a:extLst>
              <a:ext uri="{FF2B5EF4-FFF2-40B4-BE49-F238E27FC236}">
                <a16:creationId xmlns:a16="http://schemas.microsoft.com/office/drawing/2014/main" id="{FEA94D4B-0337-4F18-A868-D7119EEC6B21}"/>
              </a:ext>
            </a:extLst>
          </p:cNvPr>
          <p:cNvCxnSpPr>
            <a:cxnSpLocks/>
            <a:stCxn id="120" idx="1"/>
          </p:cNvCxnSpPr>
          <p:nvPr/>
        </p:nvCxnSpPr>
        <p:spPr>
          <a:xfrm flipH="1">
            <a:off x="8387571" y="1313304"/>
            <a:ext cx="432456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矩形 68">
            <a:extLst>
              <a:ext uri="{FF2B5EF4-FFF2-40B4-BE49-F238E27FC236}">
                <a16:creationId xmlns:a16="http://schemas.microsoft.com/office/drawing/2014/main" id="{ACB58B67-9373-4169-89EA-39D451C8E425}"/>
              </a:ext>
            </a:extLst>
          </p:cNvPr>
          <p:cNvSpPr/>
          <p:nvPr/>
        </p:nvSpPr>
        <p:spPr>
          <a:xfrm>
            <a:off x="8626426" y="4956255"/>
            <a:ext cx="1008488" cy="3385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ysDash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其他系统</a:t>
            </a:r>
          </a:p>
        </p:txBody>
      </p: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4DDE0BB3-B7AF-4891-A543-DDFE6C4A0EC3}"/>
              </a:ext>
            </a:extLst>
          </p:cNvPr>
          <p:cNvCxnSpPr>
            <a:cxnSpLocks/>
            <a:endCxn id="190" idx="2"/>
          </p:cNvCxnSpPr>
          <p:nvPr/>
        </p:nvCxnSpPr>
        <p:spPr>
          <a:xfrm flipV="1">
            <a:off x="8173849" y="4101812"/>
            <a:ext cx="840418" cy="904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8550D63A-F64E-44E6-B6E8-2A973C5B1370}"/>
              </a:ext>
            </a:extLst>
          </p:cNvPr>
          <p:cNvCxnSpPr>
            <a:cxnSpLocks/>
            <a:endCxn id="215" idx="2"/>
          </p:cNvCxnSpPr>
          <p:nvPr/>
        </p:nvCxnSpPr>
        <p:spPr>
          <a:xfrm flipV="1">
            <a:off x="9902603" y="3852634"/>
            <a:ext cx="0" cy="24917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8E289D7D-3C2A-4C67-99C2-F2255AF541FE}"/>
              </a:ext>
            </a:extLst>
          </p:cNvPr>
          <p:cNvCxnSpPr>
            <a:cxnSpLocks/>
            <a:endCxn id="154" idx="0"/>
          </p:cNvCxnSpPr>
          <p:nvPr/>
        </p:nvCxnSpPr>
        <p:spPr>
          <a:xfrm>
            <a:off x="8626426" y="2221149"/>
            <a:ext cx="12650" cy="70023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5" name="矩形 74">
            <a:extLst>
              <a:ext uri="{FF2B5EF4-FFF2-40B4-BE49-F238E27FC236}">
                <a16:creationId xmlns:a16="http://schemas.microsoft.com/office/drawing/2014/main" id="{ACBFA242-7066-41F8-A581-A31AF5BE1074}"/>
              </a:ext>
            </a:extLst>
          </p:cNvPr>
          <p:cNvSpPr/>
          <p:nvPr/>
        </p:nvSpPr>
        <p:spPr>
          <a:xfrm>
            <a:off x="9755697" y="2325897"/>
            <a:ext cx="279548" cy="27699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F1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77" name="直接箭头连接符 76">
            <a:extLst>
              <a:ext uri="{FF2B5EF4-FFF2-40B4-BE49-F238E27FC236}">
                <a16:creationId xmlns:a16="http://schemas.microsoft.com/office/drawing/2014/main" id="{A90A71C0-FC6D-4BEF-ADA6-4D6A8BF0AFC5}"/>
              </a:ext>
            </a:extLst>
          </p:cNvPr>
          <p:cNvCxnSpPr>
            <a:cxnSpLocks/>
            <a:stCxn id="75" idx="0"/>
            <a:endCxn id="97" idx="4"/>
          </p:cNvCxnSpPr>
          <p:nvPr/>
        </p:nvCxnSpPr>
        <p:spPr>
          <a:xfrm flipV="1">
            <a:off x="9895471" y="2157749"/>
            <a:ext cx="8918" cy="16814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8320E606-B4BB-4E0A-99B5-8425D2E9C6F7}"/>
              </a:ext>
            </a:extLst>
          </p:cNvPr>
          <p:cNvCxnSpPr>
            <a:cxnSpLocks/>
          </p:cNvCxnSpPr>
          <p:nvPr/>
        </p:nvCxnSpPr>
        <p:spPr>
          <a:xfrm>
            <a:off x="8406169" y="1309039"/>
            <a:ext cx="0" cy="90407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7" name="椭圆 96">
            <a:extLst>
              <a:ext uri="{FF2B5EF4-FFF2-40B4-BE49-F238E27FC236}">
                <a16:creationId xmlns:a16="http://schemas.microsoft.com/office/drawing/2014/main" id="{4DEDC28E-DB73-4B0E-9709-52398244F663}"/>
              </a:ext>
            </a:extLst>
          </p:cNvPr>
          <p:cNvSpPr/>
          <p:nvPr/>
        </p:nvSpPr>
        <p:spPr>
          <a:xfrm>
            <a:off x="9748746" y="1789878"/>
            <a:ext cx="311286" cy="367871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泵</a:t>
            </a:r>
          </a:p>
        </p:txBody>
      </p:sp>
      <p:cxnSp>
        <p:nvCxnSpPr>
          <p:cNvPr id="103" name="直接箭头连接符 102">
            <a:extLst>
              <a:ext uri="{FF2B5EF4-FFF2-40B4-BE49-F238E27FC236}">
                <a16:creationId xmlns:a16="http://schemas.microsoft.com/office/drawing/2014/main" id="{0831C7F4-A5C3-4CC0-9582-FD96B7F4442A}"/>
              </a:ext>
            </a:extLst>
          </p:cNvPr>
          <p:cNvCxnSpPr>
            <a:cxnSpLocks/>
            <a:stCxn id="97" idx="0"/>
          </p:cNvCxnSpPr>
          <p:nvPr/>
        </p:nvCxnSpPr>
        <p:spPr>
          <a:xfrm flipV="1">
            <a:off x="9904389" y="1621730"/>
            <a:ext cx="0" cy="16814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0" name="椭圆 109">
            <a:extLst>
              <a:ext uri="{FF2B5EF4-FFF2-40B4-BE49-F238E27FC236}">
                <a16:creationId xmlns:a16="http://schemas.microsoft.com/office/drawing/2014/main" id="{A26C1587-50AF-4400-833B-ACED5BC0DD65}"/>
              </a:ext>
            </a:extLst>
          </p:cNvPr>
          <p:cNvSpPr/>
          <p:nvPr/>
        </p:nvSpPr>
        <p:spPr>
          <a:xfrm>
            <a:off x="9084236" y="1575648"/>
            <a:ext cx="163136" cy="179434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11" name="直接连接符 110">
            <a:extLst>
              <a:ext uri="{FF2B5EF4-FFF2-40B4-BE49-F238E27FC236}">
                <a16:creationId xmlns:a16="http://schemas.microsoft.com/office/drawing/2014/main" id="{3A8E85C2-FCDB-47B7-A3A9-AAB913CB6619}"/>
              </a:ext>
            </a:extLst>
          </p:cNvPr>
          <p:cNvCxnSpPr>
            <a:stCxn id="110" idx="1"/>
            <a:endCxn id="110" idx="5"/>
          </p:cNvCxnSpPr>
          <p:nvPr/>
        </p:nvCxnSpPr>
        <p:spPr>
          <a:xfrm>
            <a:off x="9108127" y="1601926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直接连接符 111">
            <a:extLst>
              <a:ext uri="{FF2B5EF4-FFF2-40B4-BE49-F238E27FC236}">
                <a16:creationId xmlns:a16="http://schemas.microsoft.com/office/drawing/2014/main" id="{61D809BA-0CE1-4E14-A794-57BCFD2BF099}"/>
              </a:ext>
            </a:extLst>
          </p:cNvPr>
          <p:cNvCxnSpPr>
            <a:cxnSpLocks/>
            <a:stCxn id="110" idx="7"/>
            <a:endCxn id="110" idx="3"/>
          </p:cNvCxnSpPr>
          <p:nvPr/>
        </p:nvCxnSpPr>
        <p:spPr>
          <a:xfrm flipH="1">
            <a:off x="9108127" y="1601926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3" name="直接箭头连接符 112">
            <a:extLst>
              <a:ext uri="{FF2B5EF4-FFF2-40B4-BE49-F238E27FC236}">
                <a16:creationId xmlns:a16="http://schemas.microsoft.com/office/drawing/2014/main" id="{28D9EA81-5319-48E6-8BCD-E64F3C8F526C}"/>
              </a:ext>
            </a:extLst>
          </p:cNvPr>
          <p:cNvCxnSpPr>
            <a:cxnSpLocks/>
          </p:cNvCxnSpPr>
          <p:nvPr/>
        </p:nvCxnSpPr>
        <p:spPr>
          <a:xfrm flipV="1">
            <a:off x="9904389" y="1271356"/>
            <a:ext cx="0" cy="39400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直接箭头连接符 115">
            <a:extLst>
              <a:ext uri="{FF2B5EF4-FFF2-40B4-BE49-F238E27FC236}">
                <a16:creationId xmlns:a16="http://schemas.microsoft.com/office/drawing/2014/main" id="{B89FF920-79D1-428C-97A5-15B64BE707CD}"/>
              </a:ext>
            </a:extLst>
          </p:cNvPr>
          <p:cNvCxnSpPr>
            <a:cxnSpLocks/>
            <a:endCxn id="124" idx="6"/>
          </p:cNvCxnSpPr>
          <p:nvPr/>
        </p:nvCxnSpPr>
        <p:spPr>
          <a:xfrm flipH="1">
            <a:off x="9634915" y="1307533"/>
            <a:ext cx="269474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0" name="矩形 119">
            <a:extLst>
              <a:ext uri="{FF2B5EF4-FFF2-40B4-BE49-F238E27FC236}">
                <a16:creationId xmlns:a16="http://schemas.microsoft.com/office/drawing/2014/main" id="{292B8187-C8A7-48BB-AA4E-F9DC96193132}"/>
              </a:ext>
            </a:extLst>
          </p:cNvPr>
          <p:cNvSpPr/>
          <p:nvPr/>
        </p:nvSpPr>
        <p:spPr>
          <a:xfrm>
            <a:off x="8820027" y="1174805"/>
            <a:ext cx="432456" cy="27699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F2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4" name="椭圆 123">
            <a:extLst>
              <a:ext uri="{FF2B5EF4-FFF2-40B4-BE49-F238E27FC236}">
                <a16:creationId xmlns:a16="http://schemas.microsoft.com/office/drawing/2014/main" id="{EB23365D-47E4-4F17-9F89-8050D9A58EF1}"/>
              </a:ext>
            </a:extLst>
          </p:cNvPr>
          <p:cNvSpPr/>
          <p:nvPr/>
        </p:nvSpPr>
        <p:spPr>
          <a:xfrm>
            <a:off x="9471779" y="1217816"/>
            <a:ext cx="163136" cy="179434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25" name="直接连接符 124">
            <a:extLst>
              <a:ext uri="{FF2B5EF4-FFF2-40B4-BE49-F238E27FC236}">
                <a16:creationId xmlns:a16="http://schemas.microsoft.com/office/drawing/2014/main" id="{C49313A8-DA0A-434E-8F51-276ECD3C3E33}"/>
              </a:ext>
            </a:extLst>
          </p:cNvPr>
          <p:cNvCxnSpPr>
            <a:stCxn id="124" idx="1"/>
            <a:endCxn id="124" idx="5"/>
          </p:cNvCxnSpPr>
          <p:nvPr/>
        </p:nvCxnSpPr>
        <p:spPr>
          <a:xfrm>
            <a:off x="9495670" y="1244094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6" name="直接连接符 125">
            <a:extLst>
              <a:ext uri="{FF2B5EF4-FFF2-40B4-BE49-F238E27FC236}">
                <a16:creationId xmlns:a16="http://schemas.microsoft.com/office/drawing/2014/main" id="{1F928E16-AA62-464B-AFA5-86D77C54F0A8}"/>
              </a:ext>
            </a:extLst>
          </p:cNvPr>
          <p:cNvCxnSpPr>
            <a:cxnSpLocks/>
            <a:stCxn id="124" idx="7"/>
            <a:endCxn id="124" idx="3"/>
          </p:cNvCxnSpPr>
          <p:nvPr/>
        </p:nvCxnSpPr>
        <p:spPr>
          <a:xfrm flipH="1">
            <a:off x="9495670" y="1244094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9" name="直接箭头连接符 128">
            <a:extLst>
              <a:ext uri="{FF2B5EF4-FFF2-40B4-BE49-F238E27FC236}">
                <a16:creationId xmlns:a16="http://schemas.microsoft.com/office/drawing/2014/main" id="{8AF8D9DE-ECA4-4446-8E2C-5FAC9396EDFB}"/>
              </a:ext>
            </a:extLst>
          </p:cNvPr>
          <p:cNvCxnSpPr>
            <a:cxnSpLocks/>
            <a:stCxn id="124" idx="2"/>
            <a:endCxn id="120" idx="3"/>
          </p:cNvCxnSpPr>
          <p:nvPr/>
        </p:nvCxnSpPr>
        <p:spPr>
          <a:xfrm flipH="1">
            <a:off x="9252483" y="1307533"/>
            <a:ext cx="219296" cy="577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0" name="直接箭头连接符 149">
            <a:extLst>
              <a:ext uri="{FF2B5EF4-FFF2-40B4-BE49-F238E27FC236}">
                <a16:creationId xmlns:a16="http://schemas.microsoft.com/office/drawing/2014/main" id="{48900FE4-492A-4559-BFE7-E73BFE24C348}"/>
              </a:ext>
            </a:extLst>
          </p:cNvPr>
          <p:cNvCxnSpPr>
            <a:cxnSpLocks/>
          </p:cNvCxnSpPr>
          <p:nvPr/>
        </p:nvCxnSpPr>
        <p:spPr>
          <a:xfrm flipH="1">
            <a:off x="8173263" y="2204092"/>
            <a:ext cx="232906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3" name="直接箭头连接符 152">
            <a:extLst>
              <a:ext uri="{FF2B5EF4-FFF2-40B4-BE49-F238E27FC236}">
                <a16:creationId xmlns:a16="http://schemas.microsoft.com/office/drawing/2014/main" id="{6F0C7FE8-F8D0-48A9-9C62-338F893FC0B3}"/>
              </a:ext>
            </a:extLst>
          </p:cNvPr>
          <p:cNvCxnSpPr>
            <a:cxnSpLocks/>
            <a:endCxn id="160" idx="0"/>
          </p:cNvCxnSpPr>
          <p:nvPr/>
        </p:nvCxnSpPr>
        <p:spPr>
          <a:xfrm>
            <a:off x="8193785" y="2204092"/>
            <a:ext cx="0" cy="41692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4" name="椭圆 153">
            <a:extLst>
              <a:ext uri="{FF2B5EF4-FFF2-40B4-BE49-F238E27FC236}">
                <a16:creationId xmlns:a16="http://schemas.microsoft.com/office/drawing/2014/main" id="{31F2C08E-8415-4ED0-ADE1-AFF0E950FB95}"/>
              </a:ext>
            </a:extLst>
          </p:cNvPr>
          <p:cNvSpPr/>
          <p:nvPr/>
        </p:nvSpPr>
        <p:spPr>
          <a:xfrm>
            <a:off x="8557508" y="2921379"/>
            <a:ext cx="163136" cy="179434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9FEDCA2D-FDF9-421B-AD85-AC7DD44741A8}"/>
              </a:ext>
            </a:extLst>
          </p:cNvPr>
          <p:cNvCxnSpPr>
            <a:stCxn id="154" idx="1"/>
            <a:endCxn id="154" idx="5"/>
          </p:cNvCxnSpPr>
          <p:nvPr/>
        </p:nvCxnSpPr>
        <p:spPr>
          <a:xfrm>
            <a:off x="8581399" y="2947657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855D080D-42C5-4E35-86B0-00E415C57048}"/>
              </a:ext>
            </a:extLst>
          </p:cNvPr>
          <p:cNvCxnSpPr>
            <a:cxnSpLocks/>
            <a:stCxn id="154" idx="7"/>
            <a:endCxn id="154" idx="3"/>
          </p:cNvCxnSpPr>
          <p:nvPr/>
        </p:nvCxnSpPr>
        <p:spPr>
          <a:xfrm flipH="1">
            <a:off x="8581399" y="2947657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9" name="矩形 158">
            <a:extLst>
              <a:ext uri="{FF2B5EF4-FFF2-40B4-BE49-F238E27FC236}">
                <a16:creationId xmlns:a16="http://schemas.microsoft.com/office/drawing/2014/main" id="{30039A8C-A623-4F2D-B2DD-8D9819612BA3}"/>
              </a:ext>
            </a:extLst>
          </p:cNvPr>
          <p:cNvSpPr/>
          <p:nvPr/>
        </p:nvSpPr>
        <p:spPr>
          <a:xfrm rot="16200000">
            <a:off x="8071460" y="3237747"/>
            <a:ext cx="244652" cy="27699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F3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0" name="椭圆 159">
            <a:extLst>
              <a:ext uri="{FF2B5EF4-FFF2-40B4-BE49-F238E27FC236}">
                <a16:creationId xmlns:a16="http://schemas.microsoft.com/office/drawing/2014/main" id="{9F2A0DC8-CDB5-4224-A35C-A6B153DB1DD2}"/>
              </a:ext>
            </a:extLst>
          </p:cNvPr>
          <p:cNvSpPr/>
          <p:nvPr/>
        </p:nvSpPr>
        <p:spPr>
          <a:xfrm>
            <a:off x="8112217" y="2621016"/>
            <a:ext cx="163136" cy="179434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61" name="直接连接符 160">
            <a:extLst>
              <a:ext uri="{FF2B5EF4-FFF2-40B4-BE49-F238E27FC236}">
                <a16:creationId xmlns:a16="http://schemas.microsoft.com/office/drawing/2014/main" id="{0778B544-EA95-4856-8BE3-BB98CF68762E}"/>
              </a:ext>
            </a:extLst>
          </p:cNvPr>
          <p:cNvCxnSpPr>
            <a:stCxn id="160" idx="1"/>
            <a:endCxn id="160" idx="5"/>
          </p:cNvCxnSpPr>
          <p:nvPr/>
        </p:nvCxnSpPr>
        <p:spPr>
          <a:xfrm>
            <a:off x="8136108" y="2647294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2" name="直接连接符 161">
            <a:extLst>
              <a:ext uri="{FF2B5EF4-FFF2-40B4-BE49-F238E27FC236}">
                <a16:creationId xmlns:a16="http://schemas.microsoft.com/office/drawing/2014/main" id="{021CBE2A-E19E-44C9-9E4F-0A10B3E7771E}"/>
              </a:ext>
            </a:extLst>
          </p:cNvPr>
          <p:cNvCxnSpPr>
            <a:cxnSpLocks/>
            <a:stCxn id="160" idx="7"/>
            <a:endCxn id="160" idx="3"/>
          </p:cNvCxnSpPr>
          <p:nvPr/>
        </p:nvCxnSpPr>
        <p:spPr>
          <a:xfrm flipH="1">
            <a:off x="8136108" y="2647294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4" name="直接箭头连接符 163">
            <a:extLst>
              <a:ext uri="{FF2B5EF4-FFF2-40B4-BE49-F238E27FC236}">
                <a16:creationId xmlns:a16="http://schemas.microsoft.com/office/drawing/2014/main" id="{530F7374-C069-4D53-AE11-E29927C0D6BD}"/>
              </a:ext>
            </a:extLst>
          </p:cNvPr>
          <p:cNvCxnSpPr>
            <a:cxnSpLocks/>
            <a:stCxn id="160" idx="4"/>
            <a:endCxn id="159" idx="3"/>
          </p:cNvCxnSpPr>
          <p:nvPr/>
        </p:nvCxnSpPr>
        <p:spPr>
          <a:xfrm>
            <a:off x="8193785" y="2800450"/>
            <a:ext cx="2" cy="45347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4" name="直接箭头连接符 173">
            <a:extLst>
              <a:ext uri="{FF2B5EF4-FFF2-40B4-BE49-F238E27FC236}">
                <a16:creationId xmlns:a16="http://schemas.microsoft.com/office/drawing/2014/main" id="{7B1824D9-B685-449F-A7A5-D8159C8CF09A}"/>
              </a:ext>
            </a:extLst>
          </p:cNvPr>
          <p:cNvCxnSpPr>
            <a:cxnSpLocks/>
            <a:stCxn id="154" idx="4"/>
          </p:cNvCxnSpPr>
          <p:nvPr/>
        </p:nvCxnSpPr>
        <p:spPr>
          <a:xfrm>
            <a:off x="8639076" y="3100813"/>
            <a:ext cx="9560" cy="101533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5" name="直接箭头连接符 174">
            <a:extLst>
              <a:ext uri="{FF2B5EF4-FFF2-40B4-BE49-F238E27FC236}">
                <a16:creationId xmlns:a16="http://schemas.microsoft.com/office/drawing/2014/main" id="{E03B5B10-C5EE-4577-B029-950D4413773F}"/>
              </a:ext>
            </a:extLst>
          </p:cNvPr>
          <p:cNvCxnSpPr>
            <a:cxnSpLocks/>
          </p:cNvCxnSpPr>
          <p:nvPr/>
        </p:nvCxnSpPr>
        <p:spPr>
          <a:xfrm flipH="1">
            <a:off x="8193785" y="3481267"/>
            <a:ext cx="1705" cy="63487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0" name="椭圆 189">
            <a:extLst>
              <a:ext uri="{FF2B5EF4-FFF2-40B4-BE49-F238E27FC236}">
                <a16:creationId xmlns:a16="http://schemas.microsoft.com/office/drawing/2014/main" id="{DE0B5E24-762A-4E2F-9E12-D0FB8155C907}"/>
              </a:ext>
            </a:extLst>
          </p:cNvPr>
          <p:cNvSpPr/>
          <p:nvPr/>
        </p:nvSpPr>
        <p:spPr>
          <a:xfrm>
            <a:off x="9014267" y="4012095"/>
            <a:ext cx="163136" cy="179434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91" name="直接连接符 190">
            <a:extLst>
              <a:ext uri="{FF2B5EF4-FFF2-40B4-BE49-F238E27FC236}">
                <a16:creationId xmlns:a16="http://schemas.microsoft.com/office/drawing/2014/main" id="{EFFFE989-BAF4-489A-AC09-2CD39718E894}"/>
              </a:ext>
            </a:extLst>
          </p:cNvPr>
          <p:cNvCxnSpPr>
            <a:stCxn id="190" idx="1"/>
            <a:endCxn id="190" idx="5"/>
          </p:cNvCxnSpPr>
          <p:nvPr/>
        </p:nvCxnSpPr>
        <p:spPr>
          <a:xfrm>
            <a:off x="9038158" y="4038373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2" name="直接连接符 191">
            <a:extLst>
              <a:ext uri="{FF2B5EF4-FFF2-40B4-BE49-F238E27FC236}">
                <a16:creationId xmlns:a16="http://schemas.microsoft.com/office/drawing/2014/main" id="{D7002BA3-12A3-4563-AC31-76BAFDA27881}"/>
              </a:ext>
            </a:extLst>
          </p:cNvPr>
          <p:cNvCxnSpPr>
            <a:cxnSpLocks/>
            <a:stCxn id="190" idx="7"/>
            <a:endCxn id="190" idx="3"/>
          </p:cNvCxnSpPr>
          <p:nvPr/>
        </p:nvCxnSpPr>
        <p:spPr>
          <a:xfrm flipH="1">
            <a:off x="9038158" y="4038373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5" name="直接箭头连接符 194">
            <a:extLst>
              <a:ext uri="{FF2B5EF4-FFF2-40B4-BE49-F238E27FC236}">
                <a16:creationId xmlns:a16="http://schemas.microsoft.com/office/drawing/2014/main" id="{7325E72A-52DC-4874-B3D5-E0CB7140467C}"/>
              </a:ext>
            </a:extLst>
          </p:cNvPr>
          <p:cNvCxnSpPr>
            <a:cxnSpLocks/>
            <a:stCxn id="190" idx="6"/>
          </p:cNvCxnSpPr>
          <p:nvPr/>
        </p:nvCxnSpPr>
        <p:spPr>
          <a:xfrm flipV="1">
            <a:off x="9177403" y="4101811"/>
            <a:ext cx="759492" cy="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9" name="直接箭头连接符 198">
            <a:extLst>
              <a:ext uri="{FF2B5EF4-FFF2-40B4-BE49-F238E27FC236}">
                <a16:creationId xmlns:a16="http://schemas.microsoft.com/office/drawing/2014/main" id="{6AD03392-7E9F-4C0D-85BC-0299BD06C6E0}"/>
              </a:ext>
            </a:extLst>
          </p:cNvPr>
          <p:cNvCxnSpPr>
            <a:cxnSpLocks/>
            <a:endCxn id="201" idx="0"/>
          </p:cNvCxnSpPr>
          <p:nvPr/>
        </p:nvCxnSpPr>
        <p:spPr>
          <a:xfrm>
            <a:off x="8820027" y="4119234"/>
            <a:ext cx="0" cy="34556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1" name="椭圆 200">
            <a:extLst>
              <a:ext uri="{FF2B5EF4-FFF2-40B4-BE49-F238E27FC236}">
                <a16:creationId xmlns:a16="http://schemas.microsoft.com/office/drawing/2014/main" id="{2CBBD79A-5074-45D0-A631-3CF23F725D03}"/>
              </a:ext>
            </a:extLst>
          </p:cNvPr>
          <p:cNvSpPr/>
          <p:nvPr/>
        </p:nvSpPr>
        <p:spPr>
          <a:xfrm>
            <a:off x="8738459" y="4464796"/>
            <a:ext cx="163136" cy="179434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02" name="直接连接符 201">
            <a:extLst>
              <a:ext uri="{FF2B5EF4-FFF2-40B4-BE49-F238E27FC236}">
                <a16:creationId xmlns:a16="http://schemas.microsoft.com/office/drawing/2014/main" id="{ED0CBF03-0074-49DA-BB65-5F85BD43B4B5}"/>
              </a:ext>
            </a:extLst>
          </p:cNvPr>
          <p:cNvCxnSpPr>
            <a:cxnSpLocks/>
            <a:stCxn id="201" idx="1"/>
            <a:endCxn id="201" idx="5"/>
          </p:cNvCxnSpPr>
          <p:nvPr/>
        </p:nvCxnSpPr>
        <p:spPr>
          <a:xfrm>
            <a:off x="8762350" y="4491074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3" name="直接连接符 202">
            <a:extLst>
              <a:ext uri="{FF2B5EF4-FFF2-40B4-BE49-F238E27FC236}">
                <a16:creationId xmlns:a16="http://schemas.microsoft.com/office/drawing/2014/main" id="{D2F7CA29-5736-4071-A806-1E53FE7E81AA}"/>
              </a:ext>
            </a:extLst>
          </p:cNvPr>
          <p:cNvCxnSpPr>
            <a:cxnSpLocks/>
            <a:stCxn id="201" idx="7"/>
            <a:endCxn id="201" idx="3"/>
          </p:cNvCxnSpPr>
          <p:nvPr/>
        </p:nvCxnSpPr>
        <p:spPr>
          <a:xfrm flipH="1">
            <a:off x="8762350" y="4491074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5" name="椭圆 204">
            <a:extLst>
              <a:ext uri="{FF2B5EF4-FFF2-40B4-BE49-F238E27FC236}">
                <a16:creationId xmlns:a16="http://schemas.microsoft.com/office/drawing/2014/main" id="{84DE7C92-DE0A-4E10-A5DD-F9B26D5B1AF5}"/>
              </a:ext>
            </a:extLst>
          </p:cNvPr>
          <p:cNvSpPr/>
          <p:nvPr/>
        </p:nvSpPr>
        <p:spPr>
          <a:xfrm>
            <a:off x="9328012" y="4483497"/>
            <a:ext cx="163136" cy="179434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06" name="直接连接符 205">
            <a:extLst>
              <a:ext uri="{FF2B5EF4-FFF2-40B4-BE49-F238E27FC236}">
                <a16:creationId xmlns:a16="http://schemas.microsoft.com/office/drawing/2014/main" id="{BD30C5F9-1642-4D58-93A7-934BB5B728A7}"/>
              </a:ext>
            </a:extLst>
          </p:cNvPr>
          <p:cNvCxnSpPr>
            <a:cxnSpLocks/>
            <a:stCxn id="205" idx="1"/>
            <a:endCxn id="205" idx="5"/>
          </p:cNvCxnSpPr>
          <p:nvPr/>
        </p:nvCxnSpPr>
        <p:spPr>
          <a:xfrm>
            <a:off x="9351903" y="4509775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7" name="直接连接符 206">
            <a:extLst>
              <a:ext uri="{FF2B5EF4-FFF2-40B4-BE49-F238E27FC236}">
                <a16:creationId xmlns:a16="http://schemas.microsoft.com/office/drawing/2014/main" id="{1B1C1F94-EA83-450F-BDB2-1235A9DEA7A0}"/>
              </a:ext>
            </a:extLst>
          </p:cNvPr>
          <p:cNvCxnSpPr>
            <a:cxnSpLocks/>
            <a:stCxn id="205" idx="7"/>
            <a:endCxn id="205" idx="3"/>
          </p:cNvCxnSpPr>
          <p:nvPr/>
        </p:nvCxnSpPr>
        <p:spPr>
          <a:xfrm flipH="1">
            <a:off x="9351903" y="4509775"/>
            <a:ext cx="115354" cy="12687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8" name="直接箭头连接符 207">
            <a:extLst>
              <a:ext uri="{FF2B5EF4-FFF2-40B4-BE49-F238E27FC236}">
                <a16:creationId xmlns:a16="http://schemas.microsoft.com/office/drawing/2014/main" id="{28AEB93D-1ADE-4123-9BE2-FF154602FFDF}"/>
              </a:ext>
            </a:extLst>
          </p:cNvPr>
          <p:cNvCxnSpPr>
            <a:cxnSpLocks/>
          </p:cNvCxnSpPr>
          <p:nvPr/>
        </p:nvCxnSpPr>
        <p:spPr>
          <a:xfrm>
            <a:off x="8817435" y="4644230"/>
            <a:ext cx="0" cy="34556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9" name="直接箭头连接符 208">
            <a:extLst>
              <a:ext uri="{FF2B5EF4-FFF2-40B4-BE49-F238E27FC236}">
                <a16:creationId xmlns:a16="http://schemas.microsoft.com/office/drawing/2014/main" id="{A9400439-ECA5-4212-B6DB-1CF815BEF42F}"/>
              </a:ext>
            </a:extLst>
          </p:cNvPr>
          <p:cNvCxnSpPr>
            <a:cxnSpLocks/>
          </p:cNvCxnSpPr>
          <p:nvPr/>
        </p:nvCxnSpPr>
        <p:spPr>
          <a:xfrm flipV="1">
            <a:off x="9415571" y="4662931"/>
            <a:ext cx="0" cy="32686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2" name="直接箭头连接符 211">
            <a:extLst>
              <a:ext uri="{FF2B5EF4-FFF2-40B4-BE49-F238E27FC236}">
                <a16:creationId xmlns:a16="http://schemas.microsoft.com/office/drawing/2014/main" id="{CDD92FD7-742D-4C94-9D09-8AA888D04A23}"/>
              </a:ext>
            </a:extLst>
          </p:cNvPr>
          <p:cNvCxnSpPr>
            <a:cxnSpLocks/>
            <a:stCxn id="205" idx="0"/>
          </p:cNvCxnSpPr>
          <p:nvPr/>
        </p:nvCxnSpPr>
        <p:spPr>
          <a:xfrm flipV="1">
            <a:off x="9409580" y="4101813"/>
            <a:ext cx="5991" cy="38168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5" name="矩形 214">
            <a:extLst>
              <a:ext uri="{FF2B5EF4-FFF2-40B4-BE49-F238E27FC236}">
                <a16:creationId xmlns:a16="http://schemas.microsoft.com/office/drawing/2014/main" id="{A72FD4B0-B2AD-4B63-926C-C05F31275D1D}"/>
              </a:ext>
            </a:extLst>
          </p:cNvPr>
          <p:cNvSpPr/>
          <p:nvPr/>
        </p:nvSpPr>
        <p:spPr>
          <a:xfrm>
            <a:off x="9762829" y="3575637"/>
            <a:ext cx="279548" cy="27699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F4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16" name="直接箭头连接符 215">
            <a:extLst>
              <a:ext uri="{FF2B5EF4-FFF2-40B4-BE49-F238E27FC236}">
                <a16:creationId xmlns:a16="http://schemas.microsoft.com/office/drawing/2014/main" id="{D5097B7B-30C6-4773-9F8E-E91B9629C396}"/>
              </a:ext>
            </a:extLst>
          </p:cNvPr>
          <p:cNvCxnSpPr>
            <a:cxnSpLocks/>
            <a:stCxn id="215" idx="0"/>
          </p:cNvCxnSpPr>
          <p:nvPr/>
        </p:nvCxnSpPr>
        <p:spPr>
          <a:xfrm flipV="1">
            <a:off x="9902603" y="3434148"/>
            <a:ext cx="1787" cy="14148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5" name="直接箭头连接符 224">
            <a:extLst>
              <a:ext uri="{FF2B5EF4-FFF2-40B4-BE49-F238E27FC236}">
                <a16:creationId xmlns:a16="http://schemas.microsoft.com/office/drawing/2014/main" id="{87447524-F99C-42B4-ADA6-A4AEACA85F76}"/>
              </a:ext>
            </a:extLst>
          </p:cNvPr>
          <p:cNvCxnSpPr>
            <a:cxnSpLocks/>
            <a:stCxn id="120" idx="1"/>
            <a:endCxn id="233" idx="3"/>
          </p:cNvCxnSpPr>
          <p:nvPr/>
        </p:nvCxnSpPr>
        <p:spPr>
          <a:xfrm flipH="1">
            <a:off x="6768877" y="1313304"/>
            <a:ext cx="2051150" cy="155557"/>
          </a:xfrm>
          <a:prstGeom prst="straightConnector1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dash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8" name="直接箭头连接符 227">
            <a:extLst>
              <a:ext uri="{FF2B5EF4-FFF2-40B4-BE49-F238E27FC236}">
                <a16:creationId xmlns:a16="http://schemas.microsoft.com/office/drawing/2014/main" id="{67F99D3A-8D5C-4710-80F2-682D13FF756E}"/>
              </a:ext>
            </a:extLst>
          </p:cNvPr>
          <p:cNvCxnSpPr>
            <a:cxnSpLocks/>
            <a:stCxn id="75" idx="1"/>
            <a:endCxn id="245" idx="3"/>
          </p:cNvCxnSpPr>
          <p:nvPr/>
        </p:nvCxnSpPr>
        <p:spPr>
          <a:xfrm flipH="1">
            <a:off x="7783548" y="2464396"/>
            <a:ext cx="1972149" cy="1980513"/>
          </a:xfrm>
          <a:prstGeom prst="straightConnector1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dash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0" name="直接箭头连接符 229">
            <a:extLst>
              <a:ext uri="{FF2B5EF4-FFF2-40B4-BE49-F238E27FC236}">
                <a16:creationId xmlns:a16="http://schemas.microsoft.com/office/drawing/2014/main" id="{A86EA882-0D3E-4C4F-8BDC-AFD8B71ADBD9}"/>
              </a:ext>
            </a:extLst>
          </p:cNvPr>
          <p:cNvCxnSpPr>
            <a:cxnSpLocks/>
            <a:stCxn id="159" idx="0"/>
            <a:endCxn id="236" idx="3"/>
          </p:cNvCxnSpPr>
          <p:nvPr/>
        </p:nvCxnSpPr>
        <p:spPr>
          <a:xfrm flipH="1" flipV="1">
            <a:off x="6813863" y="2238773"/>
            <a:ext cx="1241425" cy="1137473"/>
          </a:xfrm>
          <a:prstGeom prst="straightConnector1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dash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文本框 232">
            <a:extLst>
              <a:ext uri="{FF2B5EF4-FFF2-40B4-BE49-F238E27FC236}">
                <a16:creationId xmlns:a16="http://schemas.microsoft.com/office/drawing/2014/main" id="{C9676444-90BB-4A0E-978C-E8A014C21650}"/>
              </a:ext>
            </a:extLst>
          </p:cNvPr>
          <p:cNvSpPr txBox="1"/>
          <p:nvPr/>
        </p:nvSpPr>
        <p:spPr>
          <a:xfrm>
            <a:off x="5946887" y="1145696"/>
            <a:ext cx="82199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过滤，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去除水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36" name="文本框 235">
            <a:extLst>
              <a:ext uri="{FF2B5EF4-FFF2-40B4-BE49-F238E27FC236}">
                <a16:creationId xmlns:a16="http://schemas.microsoft.com/office/drawing/2014/main" id="{88021143-6B81-4A8E-860D-487FDEF11EF9}"/>
              </a:ext>
            </a:extLst>
          </p:cNvPr>
          <p:cNvSpPr txBox="1"/>
          <p:nvPr/>
        </p:nvSpPr>
        <p:spPr>
          <a:xfrm>
            <a:off x="5933331" y="1915608"/>
            <a:ext cx="88053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过滤，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去除氧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42" name="直接箭头连接符 241">
            <a:extLst>
              <a:ext uri="{FF2B5EF4-FFF2-40B4-BE49-F238E27FC236}">
                <a16:creationId xmlns:a16="http://schemas.microsoft.com/office/drawing/2014/main" id="{CB2AF30B-5DE7-449E-9F51-E3C5725F5AA6}"/>
              </a:ext>
            </a:extLst>
          </p:cNvPr>
          <p:cNvCxnSpPr>
            <a:cxnSpLocks/>
            <a:stCxn id="215" idx="2"/>
            <a:endCxn id="245" idx="3"/>
          </p:cNvCxnSpPr>
          <p:nvPr/>
        </p:nvCxnSpPr>
        <p:spPr>
          <a:xfrm flipH="1">
            <a:off x="7783548" y="3852634"/>
            <a:ext cx="2119055" cy="592275"/>
          </a:xfrm>
          <a:prstGeom prst="straightConnector1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dash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5" name="文本框 244">
            <a:extLst>
              <a:ext uri="{FF2B5EF4-FFF2-40B4-BE49-F238E27FC236}">
                <a16:creationId xmlns:a16="http://schemas.microsoft.com/office/drawing/2014/main" id="{F3523717-5E53-493E-AF55-55FDBEC75292}"/>
              </a:ext>
            </a:extLst>
          </p:cNvPr>
          <p:cNvSpPr txBox="1"/>
          <p:nvPr/>
        </p:nvSpPr>
        <p:spPr>
          <a:xfrm>
            <a:off x="5980260" y="4121744"/>
            <a:ext cx="18032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过滤，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去除灰尘等杂质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55" name="直接箭头连接符 254">
            <a:extLst>
              <a:ext uri="{FF2B5EF4-FFF2-40B4-BE49-F238E27FC236}">
                <a16:creationId xmlns:a16="http://schemas.microsoft.com/office/drawing/2014/main" id="{1374A6BD-4B51-4D60-83E9-7F33059640F6}"/>
              </a:ext>
            </a:extLst>
          </p:cNvPr>
          <p:cNvCxnSpPr>
            <a:cxnSpLocks/>
            <a:stCxn id="124" idx="6"/>
          </p:cNvCxnSpPr>
          <p:nvPr/>
        </p:nvCxnSpPr>
        <p:spPr>
          <a:xfrm>
            <a:off x="9634915" y="1307533"/>
            <a:ext cx="1406340" cy="1067146"/>
          </a:xfrm>
          <a:prstGeom prst="straightConnector1">
            <a:avLst/>
          </a:prstGeom>
          <a:noFill/>
          <a:ln w="25400" cap="flat">
            <a:solidFill>
              <a:schemeClr val="accent2">
                <a:lumMod val="40000"/>
                <a:lumOff val="60000"/>
              </a:schemeClr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7" name="直接箭头连接符 256">
            <a:extLst>
              <a:ext uri="{FF2B5EF4-FFF2-40B4-BE49-F238E27FC236}">
                <a16:creationId xmlns:a16="http://schemas.microsoft.com/office/drawing/2014/main" id="{7832832F-D9BF-4127-8AA0-E29CE616B76F}"/>
              </a:ext>
            </a:extLst>
          </p:cNvPr>
          <p:cNvCxnSpPr>
            <a:cxnSpLocks/>
            <a:stCxn id="110" idx="6"/>
          </p:cNvCxnSpPr>
          <p:nvPr/>
        </p:nvCxnSpPr>
        <p:spPr>
          <a:xfrm>
            <a:off x="9247372" y="1665365"/>
            <a:ext cx="1721066" cy="772753"/>
          </a:xfrm>
          <a:prstGeom prst="straightConnector1">
            <a:avLst/>
          </a:prstGeom>
          <a:noFill/>
          <a:ln w="25400" cap="flat">
            <a:solidFill>
              <a:schemeClr val="accent2">
                <a:lumMod val="40000"/>
                <a:lumOff val="60000"/>
              </a:schemeClr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0" name="直接箭头连接符 259">
            <a:extLst>
              <a:ext uri="{FF2B5EF4-FFF2-40B4-BE49-F238E27FC236}">
                <a16:creationId xmlns:a16="http://schemas.microsoft.com/office/drawing/2014/main" id="{47B68B9B-F61D-479E-953C-0498D12B3E46}"/>
              </a:ext>
            </a:extLst>
          </p:cNvPr>
          <p:cNvCxnSpPr>
            <a:cxnSpLocks/>
            <a:stCxn id="160" idx="6"/>
          </p:cNvCxnSpPr>
          <p:nvPr/>
        </p:nvCxnSpPr>
        <p:spPr>
          <a:xfrm flipV="1">
            <a:off x="8275353" y="2527079"/>
            <a:ext cx="2918302" cy="183654"/>
          </a:xfrm>
          <a:prstGeom prst="straightConnector1">
            <a:avLst/>
          </a:prstGeom>
          <a:noFill/>
          <a:ln w="25400" cap="flat">
            <a:solidFill>
              <a:schemeClr val="accent2">
                <a:lumMod val="40000"/>
                <a:lumOff val="60000"/>
              </a:schemeClr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2" name="直接箭头连接符 261">
            <a:extLst>
              <a:ext uri="{FF2B5EF4-FFF2-40B4-BE49-F238E27FC236}">
                <a16:creationId xmlns:a16="http://schemas.microsoft.com/office/drawing/2014/main" id="{0F187F4E-69E8-4B6E-B6DC-AF784E976EC6}"/>
              </a:ext>
            </a:extLst>
          </p:cNvPr>
          <p:cNvCxnSpPr>
            <a:cxnSpLocks/>
            <a:stCxn id="154" idx="6"/>
          </p:cNvCxnSpPr>
          <p:nvPr/>
        </p:nvCxnSpPr>
        <p:spPr>
          <a:xfrm flipV="1">
            <a:off x="8720644" y="2527080"/>
            <a:ext cx="2473011" cy="484016"/>
          </a:xfrm>
          <a:prstGeom prst="straightConnector1">
            <a:avLst/>
          </a:prstGeom>
          <a:noFill/>
          <a:ln w="25400" cap="flat">
            <a:solidFill>
              <a:schemeClr val="accent2">
                <a:lumMod val="40000"/>
                <a:lumOff val="60000"/>
              </a:schemeClr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4" name="直接箭头连接符 263">
            <a:extLst>
              <a:ext uri="{FF2B5EF4-FFF2-40B4-BE49-F238E27FC236}">
                <a16:creationId xmlns:a16="http://schemas.microsoft.com/office/drawing/2014/main" id="{57479B1A-5B74-49A5-B23F-8EF460662BBC}"/>
              </a:ext>
            </a:extLst>
          </p:cNvPr>
          <p:cNvCxnSpPr>
            <a:cxnSpLocks/>
            <a:stCxn id="190" idx="7"/>
          </p:cNvCxnSpPr>
          <p:nvPr/>
        </p:nvCxnSpPr>
        <p:spPr>
          <a:xfrm flipV="1">
            <a:off x="9153512" y="2527079"/>
            <a:ext cx="2040143" cy="1511294"/>
          </a:xfrm>
          <a:prstGeom prst="straightConnector1">
            <a:avLst/>
          </a:prstGeom>
          <a:noFill/>
          <a:ln w="25400" cap="flat">
            <a:solidFill>
              <a:schemeClr val="accent2">
                <a:lumMod val="40000"/>
                <a:lumOff val="60000"/>
              </a:schemeClr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6" name="直接箭头连接符 265">
            <a:extLst>
              <a:ext uri="{FF2B5EF4-FFF2-40B4-BE49-F238E27FC236}">
                <a16:creationId xmlns:a16="http://schemas.microsoft.com/office/drawing/2014/main" id="{ECB834CD-1BDF-4790-ADBC-586687E9E06C}"/>
              </a:ext>
            </a:extLst>
          </p:cNvPr>
          <p:cNvCxnSpPr>
            <a:cxnSpLocks/>
            <a:stCxn id="201" idx="6"/>
          </p:cNvCxnSpPr>
          <p:nvPr/>
        </p:nvCxnSpPr>
        <p:spPr>
          <a:xfrm flipV="1">
            <a:off x="8901595" y="2527079"/>
            <a:ext cx="2292060" cy="2027434"/>
          </a:xfrm>
          <a:prstGeom prst="straightConnector1">
            <a:avLst/>
          </a:prstGeom>
          <a:noFill/>
          <a:ln w="25400" cap="flat">
            <a:solidFill>
              <a:schemeClr val="accent2">
                <a:lumMod val="40000"/>
                <a:lumOff val="60000"/>
              </a:schemeClr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8" name="直接箭头连接符 267">
            <a:extLst>
              <a:ext uri="{FF2B5EF4-FFF2-40B4-BE49-F238E27FC236}">
                <a16:creationId xmlns:a16="http://schemas.microsoft.com/office/drawing/2014/main" id="{2751E67B-7CED-4213-AB98-028734CF6135}"/>
              </a:ext>
            </a:extLst>
          </p:cNvPr>
          <p:cNvCxnSpPr>
            <a:cxnSpLocks/>
            <a:stCxn id="205" idx="6"/>
          </p:cNvCxnSpPr>
          <p:nvPr/>
        </p:nvCxnSpPr>
        <p:spPr>
          <a:xfrm flipV="1">
            <a:off x="9491148" y="2527080"/>
            <a:ext cx="1702507" cy="2046134"/>
          </a:xfrm>
          <a:prstGeom prst="straightConnector1">
            <a:avLst/>
          </a:prstGeom>
          <a:noFill/>
          <a:ln w="25400" cap="flat">
            <a:solidFill>
              <a:schemeClr val="accent2">
                <a:lumMod val="40000"/>
                <a:lumOff val="60000"/>
              </a:schemeClr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0" name="文本框 269">
            <a:extLst>
              <a:ext uri="{FF2B5EF4-FFF2-40B4-BE49-F238E27FC236}">
                <a16:creationId xmlns:a16="http://schemas.microsoft.com/office/drawing/2014/main" id="{7CA2FD19-900C-489E-817B-71FE4631AB66}"/>
              </a:ext>
            </a:extLst>
          </p:cNvPr>
          <p:cNvSpPr txBox="1"/>
          <p:nvPr/>
        </p:nvSpPr>
        <p:spPr>
          <a:xfrm>
            <a:off x="11169661" y="2203914"/>
            <a:ext cx="75013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开关阀门</a:t>
            </a:r>
          </a:p>
        </p:txBody>
      </p:sp>
    </p:spTree>
    <p:extLst>
      <p:ext uri="{BB962C8B-B14F-4D97-AF65-F5344CB8AC3E}">
        <p14:creationId xmlns:p14="http://schemas.microsoft.com/office/powerpoint/2010/main" val="306955070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D20336-9FA7-472A-B5EE-3D671AF442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RICH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测试系统：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E2428A-B1E0-48DD-8090-2BFE0A1559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14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55F727F-AEDE-44EF-821B-3C0E182F2305}"/>
                  </a:ext>
                </a:extLst>
              </p:cNvPr>
              <p:cNvSpPr txBox="1"/>
              <p:nvPr/>
            </p:nvSpPr>
            <p:spPr>
              <a:xfrm>
                <a:off x="7532598" y="5736985"/>
                <a:ext cx="4540869" cy="3707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𝐹</m:t>
                        </m:r>
                      </m:e>
                      <m:sub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14</m:t>
                        </m:r>
                      </m:sub>
                    </m:sSub>
                    <m:r>
                      <a:rPr lang="zh-CN" alt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在线</m:t>
                    </m:r>
                    <m:r>
                      <a:rPr lang="zh-CN" alt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监测</m:t>
                    </m:r>
                  </m:oMath>
                </a14:m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系统，检测辐射介质透光率</a:t>
                </a:r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055F727F-AEDE-44EF-821B-3C0E182F2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2598" y="5736985"/>
                <a:ext cx="4540869" cy="370740"/>
              </a:xfrm>
              <a:prstGeom prst="rect">
                <a:avLst/>
              </a:prstGeom>
              <a:blipFill>
                <a:blip r:embed="rId2"/>
                <a:stretch>
                  <a:fillRect l="-805" t="-8197" b="-2459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A08A4B18-3772-41CD-9F0C-94B820FA416A}"/>
              </a:ext>
            </a:extLst>
          </p:cNvPr>
          <p:cNvSpPr txBox="1"/>
          <p:nvPr/>
        </p:nvSpPr>
        <p:spPr>
          <a:xfrm>
            <a:off x="1099226" y="5614029"/>
            <a:ext cx="19674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透过率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测试结果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D35D3FD9-F478-4B57-AE2A-D982E0B44F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b="6694"/>
          <a:stretch/>
        </p:blipFill>
        <p:spPr>
          <a:xfrm>
            <a:off x="5525311" y="1057043"/>
            <a:ext cx="6548156" cy="3760401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0D9FA284-BB71-4D51-B276-E14903138288}"/>
              </a:ext>
            </a:extLst>
          </p:cNvPr>
          <p:cNvSpPr/>
          <p:nvPr/>
        </p:nvSpPr>
        <p:spPr>
          <a:xfrm>
            <a:off x="5603132" y="1957513"/>
            <a:ext cx="1828800" cy="846306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F747FDD-A6DF-414F-93D1-28B097AE1AE7}"/>
              </a:ext>
            </a:extLst>
          </p:cNvPr>
          <p:cNvSpPr/>
          <p:nvPr/>
        </p:nvSpPr>
        <p:spPr>
          <a:xfrm rot="5400000">
            <a:off x="8637175" y="3397207"/>
            <a:ext cx="1994170" cy="846306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4FC7B9A-3DC1-4C73-ADB4-42B4D93F683E}"/>
              </a:ext>
            </a:extLst>
          </p:cNvPr>
          <p:cNvSpPr/>
          <p:nvPr/>
        </p:nvSpPr>
        <p:spPr>
          <a:xfrm rot="5400000">
            <a:off x="7910313" y="2072834"/>
            <a:ext cx="814292" cy="846306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99825D0-1643-4025-B73C-FDF6B599BCCB}"/>
              </a:ext>
            </a:extLst>
          </p:cNvPr>
          <p:cNvSpPr/>
          <p:nvPr/>
        </p:nvSpPr>
        <p:spPr>
          <a:xfrm rot="5400000">
            <a:off x="9227114" y="1855583"/>
            <a:ext cx="814292" cy="846306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C334C93-CA95-42A8-A4E5-9D6D18CB3492}"/>
              </a:ext>
            </a:extLst>
          </p:cNvPr>
          <p:cNvSpPr/>
          <p:nvPr/>
        </p:nvSpPr>
        <p:spPr>
          <a:xfrm rot="5400000">
            <a:off x="10409374" y="1721329"/>
            <a:ext cx="1169347" cy="1114814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25E94157-A3DC-4C37-9372-8C7DD8248194}"/>
              </a:ext>
            </a:extLst>
          </p:cNvPr>
          <p:cNvCxnSpPr>
            <a:cxnSpLocks/>
            <a:stCxn id="36" idx="2"/>
            <a:endCxn id="47" idx="0"/>
          </p:cNvCxnSpPr>
          <p:nvPr/>
        </p:nvCxnSpPr>
        <p:spPr>
          <a:xfrm>
            <a:off x="6517532" y="2803819"/>
            <a:ext cx="914400" cy="2440880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2945FC61-DC5E-4300-AB07-ECF5539EE711}"/>
              </a:ext>
            </a:extLst>
          </p:cNvPr>
          <p:cNvCxnSpPr>
            <a:cxnSpLocks/>
            <a:stCxn id="37" idx="3"/>
            <a:endCxn id="47" idx="0"/>
          </p:cNvCxnSpPr>
          <p:nvPr/>
        </p:nvCxnSpPr>
        <p:spPr>
          <a:xfrm flipH="1">
            <a:off x="7431932" y="4817445"/>
            <a:ext cx="2202328" cy="427254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B502F7D8-4F92-49F3-8889-465A717812A7}"/>
              </a:ext>
            </a:extLst>
          </p:cNvPr>
          <p:cNvSpPr txBox="1"/>
          <p:nvPr/>
        </p:nvSpPr>
        <p:spPr>
          <a:xfrm>
            <a:off x="7124294" y="5244699"/>
            <a:ext cx="61527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PMT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47DD6320-2315-45DD-8174-66574CFD7AF8}"/>
              </a:ext>
            </a:extLst>
          </p:cNvPr>
          <p:cNvCxnSpPr>
            <a:cxnSpLocks/>
            <a:stCxn id="39" idx="1"/>
            <a:endCxn id="55" idx="2"/>
          </p:cNvCxnSpPr>
          <p:nvPr/>
        </p:nvCxnSpPr>
        <p:spPr>
          <a:xfrm flipH="1" flipV="1">
            <a:off x="8063777" y="858448"/>
            <a:ext cx="253682" cy="1230393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2D1005FC-577F-4DFB-BE44-EF2C1522D7D9}"/>
              </a:ext>
            </a:extLst>
          </p:cNvPr>
          <p:cNvSpPr txBox="1"/>
          <p:nvPr/>
        </p:nvSpPr>
        <p:spPr>
          <a:xfrm>
            <a:off x="7586668" y="489118"/>
            <a:ext cx="95421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sym typeface="Calibri"/>
              </a:rPr>
              <a:t>样品池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354738CF-D661-4B8F-BA82-5BDD53041C37}"/>
              </a:ext>
            </a:extLst>
          </p:cNvPr>
          <p:cNvCxnSpPr>
            <a:cxnSpLocks/>
            <a:stCxn id="40" idx="1"/>
            <a:endCxn id="62" idx="2"/>
          </p:cNvCxnSpPr>
          <p:nvPr/>
        </p:nvCxnSpPr>
        <p:spPr>
          <a:xfrm flipH="1" flipV="1">
            <a:off x="9310669" y="751444"/>
            <a:ext cx="323591" cy="1120146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4EA48003-CBB2-45C0-8302-525786A63D01}"/>
              </a:ext>
            </a:extLst>
          </p:cNvPr>
          <p:cNvSpPr txBox="1"/>
          <p:nvPr/>
        </p:nvSpPr>
        <p:spPr>
          <a:xfrm>
            <a:off x="8833560" y="382114"/>
            <a:ext cx="95421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分光计</a:t>
            </a:r>
          </a:p>
        </p:txBody>
      </p:sp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ED2A7E33-B774-4267-BCA7-614DDB823BBC}"/>
              </a:ext>
            </a:extLst>
          </p:cNvPr>
          <p:cNvCxnSpPr>
            <a:cxnSpLocks/>
            <a:stCxn id="41" idx="1"/>
            <a:endCxn id="68" idx="2"/>
          </p:cNvCxnSpPr>
          <p:nvPr/>
        </p:nvCxnSpPr>
        <p:spPr>
          <a:xfrm flipH="1" flipV="1">
            <a:off x="10436640" y="687714"/>
            <a:ext cx="557408" cy="1006349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文本框 67">
            <a:extLst>
              <a:ext uri="{FF2B5EF4-FFF2-40B4-BE49-F238E27FC236}">
                <a16:creationId xmlns:a16="http://schemas.microsoft.com/office/drawing/2014/main" id="{57B2BD15-8E5F-45CB-B106-A9FD7545AE22}"/>
              </a:ext>
            </a:extLst>
          </p:cNvPr>
          <p:cNvSpPr txBox="1"/>
          <p:nvPr/>
        </p:nvSpPr>
        <p:spPr>
          <a:xfrm>
            <a:off x="9894438" y="318384"/>
            <a:ext cx="108440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sym typeface="Calibri"/>
              </a:rPr>
              <a:t>紫外光源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BCA87922-EA18-4789-9A01-5FC2845BA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3" y="1125097"/>
            <a:ext cx="5371176" cy="369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8727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BC7B23-3046-4B18-B981-25FB4991A2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4186726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RICH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辐射体容器：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E19DAB-68BA-494B-A200-7D44F7EF40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15</a:t>
            </a:fld>
            <a:endParaRPr lang="zh-CN" altLang="en-US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1A6A8B0C-2F98-4E0D-8C37-83D20B40D8EF}"/>
              </a:ext>
            </a:extLst>
          </p:cNvPr>
          <p:cNvCxnSpPr>
            <a:cxnSpLocks/>
          </p:cNvCxnSpPr>
          <p:nvPr/>
        </p:nvCxnSpPr>
        <p:spPr>
          <a:xfrm flipH="1">
            <a:off x="9063811" y="1010059"/>
            <a:ext cx="1669412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2FECD06B-5B27-4142-9E03-A44D3F1F59DF}"/>
              </a:ext>
            </a:extLst>
          </p:cNvPr>
          <p:cNvCxnSpPr>
            <a:cxnSpLocks/>
          </p:cNvCxnSpPr>
          <p:nvPr/>
        </p:nvCxnSpPr>
        <p:spPr>
          <a:xfrm>
            <a:off x="9525205" y="1010059"/>
            <a:ext cx="0" cy="96473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椭圆 11">
            <a:extLst>
              <a:ext uri="{FF2B5EF4-FFF2-40B4-BE49-F238E27FC236}">
                <a16:creationId xmlns:a16="http://schemas.microsoft.com/office/drawing/2014/main" id="{96108E3B-BCE6-498D-A8DE-38CAEE704F16}"/>
              </a:ext>
            </a:extLst>
          </p:cNvPr>
          <p:cNvSpPr/>
          <p:nvPr/>
        </p:nvSpPr>
        <p:spPr>
          <a:xfrm>
            <a:off x="8745033" y="825393"/>
            <a:ext cx="318777" cy="369332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2B9883D-0023-4E81-BE5D-498D5222EF96}"/>
              </a:ext>
            </a:extLst>
          </p:cNvPr>
          <p:cNvCxnSpPr>
            <a:stCxn id="12" idx="1"/>
            <a:endCxn id="12" idx="5"/>
          </p:cNvCxnSpPr>
          <p:nvPr/>
        </p:nvCxnSpPr>
        <p:spPr>
          <a:xfrm>
            <a:off x="8791717" y="879480"/>
            <a:ext cx="225409" cy="26115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17DC44D-D05D-4228-9E91-D16D8472B410}"/>
              </a:ext>
            </a:extLst>
          </p:cNvPr>
          <p:cNvCxnSpPr>
            <a:cxnSpLocks/>
            <a:stCxn id="12" idx="7"/>
            <a:endCxn id="12" idx="3"/>
          </p:cNvCxnSpPr>
          <p:nvPr/>
        </p:nvCxnSpPr>
        <p:spPr>
          <a:xfrm flipH="1">
            <a:off x="8791717" y="879480"/>
            <a:ext cx="225409" cy="26115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4AE221D-ABC8-474A-8D57-7D5E93715D01}"/>
              </a:ext>
            </a:extLst>
          </p:cNvPr>
          <p:cNvCxnSpPr>
            <a:cxnSpLocks/>
          </p:cNvCxnSpPr>
          <p:nvPr/>
        </p:nvCxnSpPr>
        <p:spPr>
          <a:xfrm flipH="1">
            <a:off x="8138812" y="1010059"/>
            <a:ext cx="606223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01E9ED3-A907-4BBB-B17F-2D9558FD1573}"/>
              </a:ext>
            </a:extLst>
          </p:cNvPr>
          <p:cNvCxnSpPr>
            <a:cxnSpLocks/>
          </p:cNvCxnSpPr>
          <p:nvPr/>
        </p:nvCxnSpPr>
        <p:spPr>
          <a:xfrm>
            <a:off x="8157799" y="1010059"/>
            <a:ext cx="0" cy="36525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FA4FF165-C923-4467-A3E3-15FBEC71C688}"/>
              </a:ext>
            </a:extLst>
          </p:cNvPr>
          <p:cNvSpPr/>
          <p:nvPr/>
        </p:nvSpPr>
        <p:spPr>
          <a:xfrm>
            <a:off x="7487657" y="2122118"/>
            <a:ext cx="1375791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辐射体容器</a:t>
            </a: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E4EA667-048C-47CB-B8EE-27FCA93E1FCD}"/>
              </a:ext>
            </a:extLst>
          </p:cNvPr>
          <p:cNvCxnSpPr>
            <a:cxnSpLocks/>
          </p:cNvCxnSpPr>
          <p:nvPr/>
        </p:nvCxnSpPr>
        <p:spPr>
          <a:xfrm>
            <a:off x="8157797" y="2484760"/>
            <a:ext cx="0" cy="29181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B8B44587-3075-41F6-8A46-D0CC190B7C0C}"/>
              </a:ext>
            </a:extLst>
          </p:cNvPr>
          <p:cNvCxnSpPr>
            <a:cxnSpLocks/>
            <a:stCxn id="59" idx="4"/>
          </p:cNvCxnSpPr>
          <p:nvPr/>
        </p:nvCxnSpPr>
        <p:spPr>
          <a:xfrm>
            <a:off x="8157797" y="1762766"/>
            <a:ext cx="2" cy="35964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CC58B76-1963-415C-9D24-919261A76B76}"/>
              </a:ext>
            </a:extLst>
          </p:cNvPr>
          <p:cNvCxnSpPr>
            <a:cxnSpLocks/>
          </p:cNvCxnSpPr>
          <p:nvPr/>
        </p:nvCxnSpPr>
        <p:spPr>
          <a:xfrm>
            <a:off x="9525204" y="2356001"/>
            <a:ext cx="0" cy="122913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70EB66B5-30D8-40B7-95B8-2230E0539EC1}"/>
              </a:ext>
            </a:extLst>
          </p:cNvPr>
          <p:cNvCxnSpPr>
            <a:cxnSpLocks/>
          </p:cNvCxnSpPr>
          <p:nvPr/>
        </p:nvCxnSpPr>
        <p:spPr>
          <a:xfrm flipH="1">
            <a:off x="8171649" y="3147520"/>
            <a:ext cx="1" cy="42299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8B58FCD8-2B83-4931-9536-BB8C8CF7F61C}"/>
              </a:ext>
            </a:extLst>
          </p:cNvPr>
          <p:cNvCxnSpPr>
            <a:cxnSpLocks/>
          </p:cNvCxnSpPr>
          <p:nvPr/>
        </p:nvCxnSpPr>
        <p:spPr>
          <a:xfrm>
            <a:off x="8138812" y="3585132"/>
            <a:ext cx="637251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408C92C1-F846-4CEA-AA94-4C7922998DA5}"/>
              </a:ext>
            </a:extLst>
          </p:cNvPr>
          <p:cNvCxnSpPr>
            <a:cxnSpLocks/>
          </p:cNvCxnSpPr>
          <p:nvPr/>
        </p:nvCxnSpPr>
        <p:spPr>
          <a:xfrm>
            <a:off x="9095090" y="3590018"/>
            <a:ext cx="1638133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8F9B756B-2531-4CC3-9515-6CC61BACCD74}"/>
              </a:ext>
            </a:extLst>
          </p:cNvPr>
          <p:cNvSpPr/>
          <p:nvPr/>
        </p:nvSpPr>
        <p:spPr>
          <a:xfrm>
            <a:off x="10572585" y="1638566"/>
            <a:ext cx="1158687" cy="1332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纯化系统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401E2E3-BE60-4455-8F2E-F24A583BFAAE}"/>
              </a:ext>
            </a:extLst>
          </p:cNvPr>
          <p:cNvSpPr txBox="1"/>
          <p:nvPr/>
        </p:nvSpPr>
        <p:spPr>
          <a:xfrm>
            <a:off x="6466647" y="4158454"/>
            <a:ext cx="493810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sym typeface="Calibri"/>
              </a:rPr>
              <a:t>灌装结构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sym typeface="Calibri"/>
              </a:rPr>
              <a:t>&amp;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sym typeface="Calibri"/>
              </a:rPr>
              <a:t>容器示意图，分别采用石英玻璃容器（固定</a:t>
            </a:r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sym typeface="Calibri"/>
              </a:rPr>
              <a:t>10mm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sym typeface="Calibri"/>
              </a:rPr>
              <a:t>厚）和可调节高度容器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。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E91CD2E3-62CD-42CB-9378-C732B75F9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r="12117" b="6351"/>
          <a:stretch/>
        </p:blipFill>
        <p:spPr>
          <a:xfrm>
            <a:off x="460728" y="963728"/>
            <a:ext cx="4186725" cy="255731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2F39AD9-0F8A-43E6-AD36-32A555305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45" b="6015"/>
          <a:stretch/>
        </p:blipFill>
        <p:spPr>
          <a:xfrm rot="10800000">
            <a:off x="460727" y="4136851"/>
            <a:ext cx="4186725" cy="2557313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96C7EB03-DC7C-4DF8-9D1F-071206957DB6}"/>
              </a:ext>
            </a:extLst>
          </p:cNvPr>
          <p:cNvSpPr txBox="1"/>
          <p:nvPr/>
        </p:nvSpPr>
        <p:spPr>
          <a:xfrm>
            <a:off x="4737370" y="2928026"/>
            <a:ext cx="17607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石英玻璃容器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1C24998-D342-4DAC-A07D-41E46F5CE10F}"/>
              </a:ext>
            </a:extLst>
          </p:cNvPr>
          <p:cNvSpPr txBox="1"/>
          <p:nvPr/>
        </p:nvSpPr>
        <p:spPr>
          <a:xfrm>
            <a:off x="4720856" y="6083867"/>
            <a:ext cx="275028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sym typeface="Calibri"/>
              </a:rPr>
              <a:t>高度可调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辐射体容器</a:t>
            </a: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D6A7E887-2BD6-43F9-99EE-EB9C21E6C43E}"/>
              </a:ext>
            </a:extLst>
          </p:cNvPr>
          <p:cNvCxnSpPr>
            <a:cxnSpLocks/>
          </p:cNvCxnSpPr>
          <p:nvPr/>
        </p:nvCxnSpPr>
        <p:spPr>
          <a:xfrm flipV="1">
            <a:off x="10733223" y="963728"/>
            <a:ext cx="0" cy="67483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E02A9E10-DEAC-472E-A010-167E6934C145}"/>
              </a:ext>
            </a:extLst>
          </p:cNvPr>
          <p:cNvCxnSpPr/>
          <p:nvPr/>
        </p:nvCxnSpPr>
        <p:spPr>
          <a:xfrm flipV="1">
            <a:off x="10733223" y="2928026"/>
            <a:ext cx="0" cy="65710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4362E12E-C774-4801-8174-4B9784A95E0C}"/>
              </a:ext>
            </a:extLst>
          </p:cNvPr>
          <p:cNvCxnSpPr/>
          <p:nvPr/>
        </p:nvCxnSpPr>
        <p:spPr>
          <a:xfrm flipV="1">
            <a:off x="10291864" y="1675339"/>
            <a:ext cx="0" cy="109390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ysDash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9" name="椭圆 58">
            <a:extLst>
              <a:ext uri="{FF2B5EF4-FFF2-40B4-BE49-F238E27FC236}">
                <a16:creationId xmlns:a16="http://schemas.microsoft.com/office/drawing/2014/main" id="{039846E7-053D-4AFC-B404-EB382F26C5B6}"/>
              </a:ext>
            </a:extLst>
          </p:cNvPr>
          <p:cNvSpPr/>
          <p:nvPr/>
        </p:nvSpPr>
        <p:spPr>
          <a:xfrm>
            <a:off x="7998408" y="1393434"/>
            <a:ext cx="318777" cy="369332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F5B49F3B-6C5F-4D45-BE01-EC220132ABE0}"/>
              </a:ext>
            </a:extLst>
          </p:cNvPr>
          <p:cNvCxnSpPr>
            <a:stCxn id="59" idx="1"/>
            <a:endCxn id="59" idx="5"/>
          </p:cNvCxnSpPr>
          <p:nvPr/>
        </p:nvCxnSpPr>
        <p:spPr>
          <a:xfrm>
            <a:off x="8045092" y="1447521"/>
            <a:ext cx="225409" cy="26115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BDCCB8BD-4591-47F0-A8B5-BF862346B83A}"/>
              </a:ext>
            </a:extLst>
          </p:cNvPr>
          <p:cNvCxnSpPr>
            <a:cxnSpLocks/>
            <a:stCxn id="59" idx="7"/>
            <a:endCxn id="59" idx="3"/>
          </p:cNvCxnSpPr>
          <p:nvPr/>
        </p:nvCxnSpPr>
        <p:spPr>
          <a:xfrm flipH="1">
            <a:off x="8045092" y="1447521"/>
            <a:ext cx="225409" cy="26115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椭圆 62">
            <a:extLst>
              <a:ext uri="{FF2B5EF4-FFF2-40B4-BE49-F238E27FC236}">
                <a16:creationId xmlns:a16="http://schemas.microsoft.com/office/drawing/2014/main" id="{D95522B9-BA9C-4E46-992A-E8535508CD20}"/>
              </a:ext>
            </a:extLst>
          </p:cNvPr>
          <p:cNvSpPr/>
          <p:nvPr/>
        </p:nvSpPr>
        <p:spPr>
          <a:xfrm>
            <a:off x="7996037" y="2774371"/>
            <a:ext cx="318777" cy="369332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2F3D09AA-734A-4184-8274-930E235AA04F}"/>
              </a:ext>
            </a:extLst>
          </p:cNvPr>
          <p:cNvCxnSpPr>
            <a:stCxn id="63" idx="1"/>
            <a:endCxn id="63" idx="5"/>
          </p:cNvCxnSpPr>
          <p:nvPr/>
        </p:nvCxnSpPr>
        <p:spPr>
          <a:xfrm>
            <a:off x="8042721" y="2828458"/>
            <a:ext cx="225409" cy="26115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34F1B8E2-6D32-455C-ACE3-65CE99771EBE}"/>
              </a:ext>
            </a:extLst>
          </p:cNvPr>
          <p:cNvCxnSpPr>
            <a:cxnSpLocks/>
            <a:stCxn id="63" idx="7"/>
            <a:endCxn id="63" idx="3"/>
          </p:cNvCxnSpPr>
          <p:nvPr/>
        </p:nvCxnSpPr>
        <p:spPr>
          <a:xfrm flipH="1">
            <a:off x="8042721" y="2828458"/>
            <a:ext cx="225409" cy="26115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椭圆 65">
            <a:extLst>
              <a:ext uri="{FF2B5EF4-FFF2-40B4-BE49-F238E27FC236}">
                <a16:creationId xmlns:a16="http://schemas.microsoft.com/office/drawing/2014/main" id="{38F8CEB8-7DDA-4A34-8B92-108B7CA476DA}"/>
              </a:ext>
            </a:extLst>
          </p:cNvPr>
          <p:cNvSpPr/>
          <p:nvPr/>
        </p:nvSpPr>
        <p:spPr>
          <a:xfrm>
            <a:off x="8767309" y="3418840"/>
            <a:ext cx="318777" cy="369332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76403416-A865-4E56-A72F-C4E20C9BEF4E}"/>
              </a:ext>
            </a:extLst>
          </p:cNvPr>
          <p:cNvCxnSpPr>
            <a:stCxn id="66" idx="1"/>
            <a:endCxn id="66" idx="5"/>
          </p:cNvCxnSpPr>
          <p:nvPr/>
        </p:nvCxnSpPr>
        <p:spPr>
          <a:xfrm>
            <a:off x="8813993" y="3472927"/>
            <a:ext cx="225409" cy="26115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223DD882-0E15-43BD-B238-8245262EE2DB}"/>
              </a:ext>
            </a:extLst>
          </p:cNvPr>
          <p:cNvCxnSpPr>
            <a:cxnSpLocks/>
            <a:stCxn id="66" idx="7"/>
            <a:endCxn id="66" idx="3"/>
          </p:cNvCxnSpPr>
          <p:nvPr/>
        </p:nvCxnSpPr>
        <p:spPr>
          <a:xfrm flipH="1">
            <a:off x="8813993" y="3472927"/>
            <a:ext cx="225409" cy="26115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椭圆 68">
            <a:extLst>
              <a:ext uri="{FF2B5EF4-FFF2-40B4-BE49-F238E27FC236}">
                <a16:creationId xmlns:a16="http://schemas.microsoft.com/office/drawing/2014/main" id="{41D4A4E2-BB7B-4924-9E96-B2B1E673BA18}"/>
              </a:ext>
            </a:extLst>
          </p:cNvPr>
          <p:cNvSpPr/>
          <p:nvPr/>
        </p:nvSpPr>
        <p:spPr>
          <a:xfrm>
            <a:off x="9365815" y="1970724"/>
            <a:ext cx="318777" cy="369332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E075BAE3-DC89-4114-96EB-E3AF98BB8E3F}"/>
              </a:ext>
            </a:extLst>
          </p:cNvPr>
          <p:cNvCxnSpPr>
            <a:stCxn id="69" idx="1"/>
            <a:endCxn id="69" idx="5"/>
          </p:cNvCxnSpPr>
          <p:nvPr/>
        </p:nvCxnSpPr>
        <p:spPr>
          <a:xfrm>
            <a:off x="9412499" y="2024811"/>
            <a:ext cx="225409" cy="26115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9CC535E0-9B4E-4443-84B4-87AD3303FC95}"/>
              </a:ext>
            </a:extLst>
          </p:cNvPr>
          <p:cNvCxnSpPr>
            <a:cxnSpLocks/>
            <a:stCxn id="69" idx="7"/>
            <a:endCxn id="69" idx="3"/>
          </p:cNvCxnSpPr>
          <p:nvPr/>
        </p:nvCxnSpPr>
        <p:spPr>
          <a:xfrm flipH="1">
            <a:off x="9412499" y="2024811"/>
            <a:ext cx="225409" cy="261158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4139208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EA516C-A319-4E81-B845-D028459613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3" y="155194"/>
            <a:ext cx="7305257" cy="1166986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RICH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气体探测器 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E90A1E-26B6-4BEA-9FD4-D7065B3711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16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27396F5-456D-49D2-8C1E-E4AE5DAE241F}"/>
              </a:ext>
            </a:extLst>
          </p:cNvPr>
          <p:cNvGrpSpPr/>
          <p:nvPr/>
        </p:nvGrpSpPr>
        <p:grpSpPr>
          <a:xfrm>
            <a:off x="934621" y="3705963"/>
            <a:ext cx="3353293" cy="2925656"/>
            <a:chOff x="7720456" y="3258132"/>
            <a:chExt cx="2366963" cy="239077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F386C85-662B-47B4-84F9-C5619FA35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0456" y="3755018"/>
              <a:ext cx="2366963" cy="189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文本框 8">
              <a:extLst>
                <a:ext uri="{FF2B5EF4-FFF2-40B4-BE49-F238E27FC236}">
                  <a16:creationId xmlns:a16="http://schemas.microsoft.com/office/drawing/2014/main" id="{9700A7CD-97B9-46D5-86F2-8848D35A0B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4758" y="3258132"/>
              <a:ext cx="2133600" cy="326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设计图及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RICH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气体探测器</a:t>
              </a: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EF2BDA98-B719-4079-867D-515D82AD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0" y="917994"/>
            <a:ext cx="4247113" cy="278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6FC6DD2-9ADD-42DA-9C6C-771040F96036}"/>
              </a:ext>
            </a:extLst>
          </p:cNvPr>
          <p:cNvSpPr txBox="1"/>
          <p:nvPr/>
        </p:nvSpPr>
        <p:spPr>
          <a:xfrm>
            <a:off x="6001305" y="4401102"/>
            <a:ext cx="407485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横坐标为外加电压，纵坐标为增益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sym typeface="Calibri"/>
              </a:rPr>
              <a:t>红线对应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sym typeface="Calibri"/>
              </a:rPr>
              <a:t>MM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sym typeface="Calibri"/>
              </a:rPr>
              <a:t>，蓝线对应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sym typeface="Calibri"/>
              </a:rPr>
              <a:t>MM+THGEM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118BF39-46DB-4B2F-84A1-8DDE636D9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70" y="888609"/>
            <a:ext cx="5035862" cy="342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245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1175FA-F521-4686-89C9-580E6BD713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5342996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RICH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电子学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672690-69FB-4C4F-A1E8-83281162F8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A93D344-E50F-4366-89B5-57F1C009D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8" y="1625142"/>
            <a:ext cx="2295727" cy="24404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5E675C-CF84-4BAF-9BB4-B6BCAD1442F4}"/>
              </a:ext>
            </a:extLst>
          </p:cNvPr>
          <p:cNvSpPr txBox="1"/>
          <p:nvPr/>
        </p:nvSpPr>
        <p:spPr>
          <a:xfrm>
            <a:off x="466928" y="817967"/>
            <a:ext cx="1046696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zh-CN" alt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为了配合紧凑型</a:t>
            </a:r>
            <a:r>
              <a:rPr lang="en-US" altLang="zh-CN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</a:t>
            </a:r>
            <a:r>
              <a:rPr lang="zh-CN" alt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探测器的研究，完成了</a:t>
            </a:r>
            <a:r>
              <a:rPr lang="en-US" altLang="zh-CN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AGET</a:t>
            </a:r>
            <a:r>
              <a:rPr lang="zh-CN" alt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紧凑型电子学的设计与测试工作，并进行了时间精度和不同输入电容噪声的性能测试。结果表明</a:t>
            </a:r>
            <a:r>
              <a:rPr lang="en-US" altLang="zh-CN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ns</a:t>
            </a:r>
            <a:r>
              <a:rPr lang="zh-CN" alt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成形时间下输入电荷量大于</a:t>
            </a:r>
            <a:r>
              <a:rPr lang="en-US" altLang="zh-CN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altLang="zh-CN" sz="1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的条件下时间精度小于</a:t>
            </a:r>
            <a:r>
              <a:rPr lang="en-US" altLang="zh-CN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ns</a:t>
            </a:r>
            <a:r>
              <a:rPr lang="zh-CN" alt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1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75D8DCA-AB0B-4B26-91F0-19BDFB4F3FB7}"/>
              </a:ext>
            </a:extLst>
          </p:cNvPr>
          <p:cNvSpPr txBox="1"/>
          <p:nvPr/>
        </p:nvSpPr>
        <p:spPr>
          <a:xfrm>
            <a:off x="2762655" y="3850109"/>
            <a:ext cx="217899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AGET 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前端电子学板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F602F56-8264-458B-B21D-8E401FB99B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28" y="4250215"/>
            <a:ext cx="2592000" cy="1944000"/>
          </a:xfrm>
          <a:prstGeom prst="rect">
            <a:avLst/>
          </a:prstGeom>
        </p:spPr>
      </p:pic>
      <p:sp>
        <p:nvSpPr>
          <p:cNvPr id="11" name="文本框 24">
            <a:extLst>
              <a:ext uri="{FF2B5EF4-FFF2-40B4-BE49-F238E27FC236}">
                <a16:creationId xmlns:a16="http://schemas.microsoft.com/office/drawing/2014/main" id="{3392332B-BCC1-499E-88D2-ACE7E2452A24}"/>
              </a:ext>
            </a:extLst>
          </p:cNvPr>
          <p:cNvSpPr txBox="1"/>
          <p:nvPr/>
        </p:nvSpPr>
        <p:spPr>
          <a:xfrm>
            <a:off x="1762928" y="6194215"/>
            <a:ext cx="2761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AGET</a:t>
            </a:r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电子学与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</a:t>
            </a:r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探测器联调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E26A8EA-F7FF-465C-B825-0A6BE34E9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366" y="1625142"/>
            <a:ext cx="2722490" cy="1944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D93057D-3691-47A1-80F7-AD1A08DB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542" y="1625142"/>
            <a:ext cx="2794909" cy="1944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9FF258D-1585-4BD2-8C13-E0E518B6C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82" y="4019385"/>
            <a:ext cx="2727325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85B81E9-DFBA-491A-AE74-3730DA758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126" y="4019385"/>
            <a:ext cx="2727325" cy="19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18B6478-71F1-4797-B6EF-5CCF95C02DAA}"/>
              </a:ext>
            </a:extLst>
          </p:cNvPr>
          <p:cNvSpPr txBox="1"/>
          <p:nvPr/>
        </p:nvSpPr>
        <p:spPr>
          <a:xfrm>
            <a:off x="5265095" y="3569142"/>
            <a:ext cx="3217424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</a:rPr>
              <a:t>时间精度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@70 ns</a:t>
            </a:r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</a:rPr>
              <a:t>成形时间</a:t>
            </a:r>
            <a:endParaRPr lang="en-US" altLang="zh-CN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475260-BE11-48B8-9F88-CB79C91BF948}"/>
              </a:ext>
            </a:extLst>
          </p:cNvPr>
          <p:cNvSpPr txBox="1"/>
          <p:nvPr/>
        </p:nvSpPr>
        <p:spPr>
          <a:xfrm>
            <a:off x="8605957" y="3609597"/>
            <a:ext cx="259875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</a:rPr>
              <a:t>不同输入电容下噪声</a:t>
            </a:r>
            <a:endParaRPr lang="en-US" altLang="zh-CN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文本框 18">
            <a:extLst>
              <a:ext uri="{FF2B5EF4-FFF2-40B4-BE49-F238E27FC236}">
                <a16:creationId xmlns:a16="http://schemas.microsoft.com/office/drawing/2014/main" id="{A7A1F1AF-3B35-4EB0-8BFC-C482059924A7}"/>
              </a:ext>
            </a:extLst>
          </p:cNvPr>
          <p:cNvSpPr txBox="1"/>
          <p:nvPr/>
        </p:nvSpPr>
        <p:spPr>
          <a:xfrm>
            <a:off x="4905747" y="5963385"/>
            <a:ext cx="300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 3" panose="05040102010807070707" pitchFamily="18" charset="2"/>
              <a:buNone/>
              <a:defRPr/>
            </a:pPr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</a:rPr>
              <a:t>不加探测器的噪声</a:t>
            </a:r>
          </a:p>
        </p:txBody>
      </p:sp>
      <p:sp>
        <p:nvSpPr>
          <p:cNvPr id="21" name="文本框 15">
            <a:extLst>
              <a:ext uri="{FF2B5EF4-FFF2-40B4-BE49-F238E27FC236}">
                <a16:creationId xmlns:a16="http://schemas.microsoft.com/office/drawing/2014/main" id="{43D8E5F9-3EF4-41E3-9B4B-A5F259A3D3F4}"/>
              </a:ext>
            </a:extLst>
          </p:cNvPr>
          <p:cNvSpPr txBox="1"/>
          <p:nvPr/>
        </p:nvSpPr>
        <p:spPr>
          <a:xfrm>
            <a:off x="8833402" y="5963384"/>
            <a:ext cx="3191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</a:rPr>
              <a:t>加探测器的噪声</a:t>
            </a:r>
            <a:endParaRPr lang="en-US" altLang="zh-CN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8100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8EF298E5-6B8C-4381-8D94-82D290D07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90" y="3505571"/>
            <a:ext cx="4186656" cy="2576228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DB8D7B-E049-47F0-A390-627B4B0A7D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2" y="119683"/>
            <a:ext cx="8652196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BEPC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直线束实验现场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&amp;MC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模拟：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16290C-B6BC-45D3-84E3-E0508E141B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18</a:t>
            </a:fld>
            <a:endParaRPr lang="zh-CN" altLang="en-US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37CF5B6B-BC87-4DDF-815F-B9601AFCFFCB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518781" y="3998068"/>
            <a:ext cx="796619" cy="852228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40D4142-4E98-4B55-907F-08F8BAA48957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518781" y="4124528"/>
            <a:ext cx="1152682" cy="725768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B098CC5-E14E-4EC4-94FF-A72FDAAF93C2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518781" y="4280170"/>
            <a:ext cx="3899893" cy="570126"/>
          </a:xfrm>
          <a:prstGeom prst="straightConnector1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343D07A6-1E1A-4601-93A7-7067FBE45F52}"/>
              </a:ext>
            </a:extLst>
          </p:cNvPr>
          <p:cNvSpPr txBox="1"/>
          <p:nvPr/>
        </p:nvSpPr>
        <p:spPr>
          <a:xfrm>
            <a:off x="44792" y="4850296"/>
            <a:ext cx="9479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tracker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98AC7310-4365-449E-AF21-C46FAA7056FE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3450079" y="5291846"/>
            <a:ext cx="1008344" cy="870868"/>
          </a:xfrm>
          <a:prstGeom prst="straightConnector1">
            <a:avLst/>
          </a:prstGeom>
          <a:noFill/>
          <a:ln w="25400" cap="flat">
            <a:solidFill>
              <a:schemeClr val="accent6">
                <a:lumMod val="50000"/>
              </a:schemeClr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18749B65-EF6C-42CC-A39E-ECBD89991F8A}"/>
              </a:ext>
            </a:extLst>
          </p:cNvPr>
          <p:cNvSpPr txBox="1"/>
          <p:nvPr/>
        </p:nvSpPr>
        <p:spPr>
          <a:xfrm>
            <a:off x="4156735" y="6162714"/>
            <a:ext cx="60337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solidFill>
                  <a:srgbClr val="000000"/>
                </a:solidFill>
                <a:sym typeface="Calibri"/>
              </a:rPr>
              <a:t>RICH</a:t>
            </a:r>
            <a:endParaRPr kumimoji="0" lang="zh-CN" alt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488FA3B-97F3-4681-9CB0-B0652E9A0103}"/>
              </a:ext>
            </a:extLst>
          </p:cNvPr>
          <p:cNvSpPr txBox="1"/>
          <p:nvPr/>
        </p:nvSpPr>
        <p:spPr>
          <a:xfrm>
            <a:off x="7083303" y="3129304"/>
            <a:ext cx="43591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阳极板击中图（不考虑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Tracker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）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831D551-771F-471F-BC61-AE5ABECDA3CB}"/>
                  </a:ext>
                </a:extLst>
              </p:cNvPr>
              <p:cNvSpPr txBox="1"/>
              <p:nvPr/>
            </p:nvSpPr>
            <p:spPr>
              <a:xfrm>
                <a:off x="450865" y="6212851"/>
                <a:ext cx="3705870" cy="4001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0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sym typeface="Calibri"/>
                  </a:rPr>
                  <a:t>Single Event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</m:ctrlPr>
                      </m:dPr>
                      <m:e>
                        <m:r>
                          <a:rPr lang="en-US" altLang="zh-CN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𝜋</m:t>
                        </m:r>
                        <m:r>
                          <a:rPr lang="en-US" altLang="zh-CN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@800</m:t>
                        </m:r>
                        <m:r>
                          <a:rPr lang="en-US" altLang="zh-CN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𝑀𝑒𝑉</m:t>
                        </m:r>
                        <m:r>
                          <a:rPr lang="en-US" altLang="zh-CN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/</m:t>
                        </m:r>
                        <m:r>
                          <a:rPr lang="en-US" altLang="zh-CN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𝑐</m:t>
                        </m:r>
                      </m:e>
                    </m:d>
                  </m:oMath>
                </a14:m>
                <a:endParaRPr lang="en-US" altLang="zh-CN" sz="2000" b="0" i="0" dirty="0">
                  <a:solidFill>
                    <a:schemeClr val="accent1">
                      <a:lumMod val="75000"/>
                    </a:schemeClr>
                  </a:solidFill>
                  <a:sym typeface="Calibri"/>
                </a:endParaRPr>
              </a:p>
            </p:txBody>
          </p:sp>
        </mc:Choice>
        <mc:Fallback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831D551-771F-471F-BC61-AE5ABECDA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865" y="6212851"/>
                <a:ext cx="3705870" cy="400108"/>
              </a:xfrm>
              <a:prstGeom prst="rect">
                <a:avLst/>
              </a:prstGeom>
              <a:blipFill>
                <a:blip r:embed="rId4"/>
                <a:stretch>
                  <a:fillRect l="-2961" t="-7576" b="-2575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本框 48">
            <a:extLst>
              <a:ext uri="{FF2B5EF4-FFF2-40B4-BE49-F238E27FC236}">
                <a16:creationId xmlns:a16="http://schemas.microsoft.com/office/drawing/2014/main" id="{A7E632A4-965F-483B-A9BC-674B10988813}"/>
              </a:ext>
            </a:extLst>
          </p:cNvPr>
          <p:cNvSpPr txBox="1"/>
          <p:nvPr/>
        </p:nvSpPr>
        <p:spPr>
          <a:xfrm>
            <a:off x="7083303" y="6297212"/>
            <a:ext cx="43591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重建切伦科夫角（不考虑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sym typeface="Calibri"/>
              </a:rPr>
              <a:t>T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racker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）</a:t>
            </a: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8FFA4ECB-D468-4495-9D03-98EE197BD5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5270" y="970268"/>
            <a:ext cx="6149340" cy="2308860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FEA4255A-1E42-4EC2-AFF8-417EBCE9240A}"/>
              </a:ext>
            </a:extLst>
          </p:cNvPr>
          <p:cNvSpPr/>
          <p:nvPr/>
        </p:nvSpPr>
        <p:spPr>
          <a:xfrm>
            <a:off x="4192621" y="1945532"/>
            <a:ext cx="1488332" cy="584775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77919A33-A38D-46A7-91B0-2992DA5E801B}"/>
              </a:ext>
            </a:extLst>
          </p:cNvPr>
          <p:cNvSpPr txBox="1"/>
          <p:nvPr/>
        </p:nvSpPr>
        <p:spPr>
          <a:xfrm>
            <a:off x="2816813" y="2925526"/>
            <a:ext cx="297250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rgbClr val="000000"/>
                </a:solidFill>
                <a:sym typeface="Calibri"/>
              </a:rPr>
              <a:t>BEPC </a:t>
            </a:r>
            <a:r>
              <a:rPr lang="zh-CN" altLang="en-US" dirty="0">
                <a:solidFill>
                  <a:srgbClr val="000000"/>
                </a:solidFill>
                <a:sym typeface="Calibri"/>
              </a:rPr>
              <a:t>直线束流</a:t>
            </a:r>
            <a:r>
              <a:rPr lang="en-US" altLang="zh-CN" dirty="0">
                <a:solidFill>
                  <a:srgbClr val="000000"/>
                </a:solidFill>
                <a:sym typeface="Calibri"/>
              </a:rPr>
              <a:t>E3</a:t>
            </a:r>
            <a:r>
              <a:rPr lang="zh-CN" altLang="en-US" dirty="0">
                <a:solidFill>
                  <a:srgbClr val="000000"/>
                </a:solidFill>
                <a:sym typeface="Calibri"/>
              </a:rPr>
              <a:t>线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8CEE6B7-2E46-4465-87AC-E3946DA9C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1661" y="146423"/>
            <a:ext cx="3096709" cy="2839459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89E3BAC1-9526-4395-94D1-6FBB51C59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4551" y="3440267"/>
            <a:ext cx="3756700" cy="26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404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93904F-FC6A-4CD3-8AD7-06BEFA0063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3" y="155194"/>
            <a:ext cx="4662863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RICH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植物凝胶辐射体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DD1427-2EB8-4AB4-B91C-BA4038E4108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3A6A18D-E161-45E4-A8EB-9C353CF021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1" t="20112" r="15111" b="18745"/>
          <a:stretch>
            <a:fillRect/>
          </a:stretch>
        </p:blipFill>
        <p:spPr>
          <a:xfrm flipH="1">
            <a:off x="1277672" y="1051929"/>
            <a:ext cx="2194560" cy="191516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8ECD2B1C-AB10-4BE3-9AE2-9624355FFF56}"/>
              </a:ext>
            </a:extLst>
          </p:cNvPr>
          <p:cNvGrpSpPr/>
          <p:nvPr/>
        </p:nvGrpSpPr>
        <p:grpSpPr>
          <a:xfrm>
            <a:off x="521850" y="4103859"/>
            <a:ext cx="5453178" cy="2430104"/>
            <a:chOff x="282723" y="2037679"/>
            <a:chExt cx="5403234" cy="2351751"/>
          </a:xfrm>
        </p:grpSpPr>
        <p:pic>
          <p:nvPicPr>
            <p:cNvPr id="11" name="内容占位符 5">
              <a:extLst>
                <a:ext uri="{FF2B5EF4-FFF2-40B4-BE49-F238E27FC236}">
                  <a16:creationId xmlns:a16="http://schemas.microsoft.com/office/drawing/2014/main" id="{5CDFB259-384F-4483-9886-4C3C8185C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23" y="2037679"/>
              <a:ext cx="2102412" cy="229422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794DED-B9C6-4F2F-B136-21F803F3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2074" y="2095205"/>
              <a:ext cx="2143883" cy="2294225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B7027EA6-908E-4AB1-92DD-91AE497AA2E9}"/>
              </a:ext>
            </a:extLst>
          </p:cNvPr>
          <p:cNvSpPr txBox="1"/>
          <p:nvPr/>
        </p:nvSpPr>
        <p:spPr>
          <a:xfrm>
            <a:off x="339527" y="6409472"/>
            <a:ext cx="5810104" cy="3077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宋体" panose="02010600030101010101" pitchFamily="2" charset="-122"/>
                <a:cs typeface="+mn-cs"/>
                <a:sym typeface="Calibri" panose="020F0502020204030204"/>
              </a:rPr>
              <a:t>多次调节各层厚度及折射率，逐渐使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宋体" panose="02010600030101010101" pitchFamily="2" charset="-122"/>
                <a:cs typeface="+mn-cs"/>
                <a:sym typeface="Calibri" panose="020F0502020204030204"/>
              </a:rPr>
              <a:t>RICH 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宋体" panose="02010600030101010101" pitchFamily="2" charset="-122"/>
                <a:cs typeface="+mn-cs"/>
                <a:sym typeface="Calibri" panose="020F0502020204030204"/>
              </a:rPr>
              <a:t>环聚焦。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7E48A3-4461-4200-AA9C-D2368C7CCABF}"/>
              </a:ext>
            </a:extLst>
          </p:cNvPr>
          <p:cNvSpPr txBox="1"/>
          <p:nvPr/>
        </p:nvSpPr>
        <p:spPr>
          <a:xfrm>
            <a:off x="6824308" y="4746395"/>
            <a:ext cx="1153728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chemeClr val="accent1">
                    <a:lumMod val="50000"/>
                  </a:schemeClr>
                </a:solidFill>
              </a:rPr>
              <a:t>N0= 1.3</a:t>
            </a:r>
          </a:p>
          <a:p>
            <a:r>
              <a:rPr lang="en-US" altLang="zh-CN" sz="1350" b="1" dirty="0">
                <a:solidFill>
                  <a:schemeClr val="accent1">
                    <a:lumMod val="50000"/>
                  </a:schemeClr>
                </a:solidFill>
              </a:rPr>
              <a:t>N1=</a:t>
            </a:r>
            <a:r>
              <a:rPr lang="zh-CN" altLang="en-US" sz="135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1350" b="1" dirty="0">
                <a:solidFill>
                  <a:schemeClr val="accent1">
                    <a:lumMod val="50000"/>
                  </a:schemeClr>
                </a:solidFill>
              </a:rPr>
              <a:t>1.303</a:t>
            </a:r>
          </a:p>
          <a:p>
            <a:r>
              <a:rPr lang="en-US" altLang="zh-CN" sz="1350" b="1" dirty="0">
                <a:solidFill>
                  <a:schemeClr val="accent1">
                    <a:lumMod val="50000"/>
                  </a:schemeClr>
                </a:solidFill>
              </a:rPr>
              <a:t>N2=</a:t>
            </a:r>
            <a:r>
              <a:rPr lang="zh-CN" altLang="en-US" sz="135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1350" b="1" dirty="0">
                <a:solidFill>
                  <a:schemeClr val="accent1">
                    <a:lumMod val="50000"/>
                  </a:schemeClr>
                </a:solidFill>
              </a:rPr>
              <a:t>1.305</a:t>
            </a:r>
          </a:p>
          <a:p>
            <a:r>
              <a:rPr lang="en-US" altLang="zh-CN" sz="1350" b="1" dirty="0">
                <a:solidFill>
                  <a:schemeClr val="accent1">
                    <a:lumMod val="50000"/>
                  </a:schemeClr>
                </a:solidFill>
              </a:rPr>
              <a:t>N3=</a:t>
            </a:r>
            <a:r>
              <a:rPr lang="zh-CN" altLang="en-US" sz="135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1350" b="1" dirty="0">
                <a:solidFill>
                  <a:schemeClr val="accent1">
                    <a:lumMod val="50000"/>
                  </a:schemeClr>
                </a:solidFill>
              </a:rPr>
              <a:t>1.307</a:t>
            </a:r>
          </a:p>
          <a:p>
            <a:r>
              <a:rPr lang="en-US" altLang="zh-CN" sz="1350" b="1" dirty="0">
                <a:solidFill>
                  <a:schemeClr val="accent1">
                    <a:lumMod val="50000"/>
                  </a:schemeClr>
                </a:solidFill>
              </a:rPr>
              <a:t>N4=</a:t>
            </a:r>
            <a:r>
              <a:rPr lang="zh-CN" altLang="en-US" sz="135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1350" b="1" dirty="0">
                <a:solidFill>
                  <a:schemeClr val="accent1">
                    <a:lumMod val="50000"/>
                  </a:schemeClr>
                </a:solidFill>
              </a:rPr>
              <a:t>1.308</a:t>
            </a:r>
          </a:p>
          <a:p>
            <a:endParaRPr lang="zh-CN" altLang="en-US" sz="1350" dirty="0"/>
          </a:p>
        </p:txBody>
      </p:sp>
      <p:graphicFrame>
        <p:nvGraphicFramePr>
          <p:cNvPr id="27" name="表格 2">
            <a:extLst>
              <a:ext uri="{FF2B5EF4-FFF2-40B4-BE49-F238E27FC236}">
                <a16:creationId xmlns:a16="http://schemas.microsoft.com/office/drawing/2014/main" id="{86E7EF0A-0F4B-480B-BECF-41D9F648942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0788197"/>
              </p:ext>
            </p:extLst>
          </p:nvPr>
        </p:nvGraphicFramePr>
        <p:xfrm>
          <a:off x="6911655" y="1310483"/>
          <a:ext cx="3769360" cy="22724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2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253">
                <a:tc>
                  <a:txBody>
                    <a:bodyPr/>
                    <a:lstStyle/>
                    <a:p>
                      <a:pPr algn="ctr"/>
                      <a:endParaRPr lang="zh-CN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err="1"/>
                        <a:t>NaCL</a:t>
                      </a:r>
                      <a:r>
                        <a:rPr lang="en-US" altLang="zh-CN" sz="1000" dirty="0"/>
                        <a:t> 0.2%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dirty="0" err="1"/>
                        <a:t>NaCL</a:t>
                      </a:r>
                      <a:r>
                        <a:rPr lang="en-US" altLang="zh-CN" sz="1000" dirty="0"/>
                        <a:t> 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NaCl 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9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电解质溶液（凝胶</a:t>
                      </a:r>
                      <a:r>
                        <a:rPr lang="en-US" altLang="zh-CN" sz="1000" dirty="0"/>
                        <a:t>0%</a:t>
                      </a:r>
                      <a:r>
                        <a:rPr lang="zh-CN" altLang="en-US" sz="1000" dirty="0"/>
                        <a:t>）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1.3330</a:t>
                      </a:r>
                      <a:r>
                        <a:rPr lang="en-US" altLang="zh-CN" sz="1000" dirty="0">
                          <a:solidFill>
                            <a:schemeClr val="bg1"/>
                          </a:solidFill>
                        </a:rPr>
                        <a:t>_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1.3345</a:t>
                      </a:r>
                      <a:r>
                        <a:rPr lang="en-US" altLang="zh-CN" sz="1000" dirty="0">
                          <a:solidFill>
                            <a:schemeClr val="bg1"/>
                          </a:solidFill>
                        </a:rPr>
                        <a:t>_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1.33625</a:t>
                      </a: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2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凝胶</a:t>
                      </a:r>
                      <a:r>
                        <a:rPr lang="en-US" altLang="zh-CN" sz="1000" dirty="0"/>
                        <a:t>3</a:t>
                      </a:r>
                      <a:r>
                        <a:rPr lang="en-US" altLang="zh-CN" sz="1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‰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1.3345</a:t>
                      </a:r>
                      <a:r>
                        <a:rPr lang="en-US" altLang="zh-CN" sz="1000" dirty="0">
                          <a:solidFill>
                            <a:schemeClr val="bg1"/>
                          </a:solidFill>
                        </a:rPr>
                        <a:t>_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1.3365</a:t>
                      </a:r>
                      <a:r>
                        <a:rPr lang="en-US" altLang="zh-CN" sz="1000" dirty="0">
                          <a:solidFill>
                            <a:schemeClr val="bg1"/>
                          </a:solidFill>
                        </a:rPr>
                        <a:t>_</a:t>
                      </a: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凝胶</a:t>
                      </a:r>
                      <a:r>
                        <a:rPr lang="en-US" altLang="zh-CN" sz="1000" dirty="0"/>
                        <a:t>6</a:t>
                      </a:r>
                      <a:r>
                        <a:rPr lang="en-US" altLang="zh-CN" sz="1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‰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1.3335</a:t>
                      </a:r>
                      <a:r>
                        <a:rPr lang="en-US" altLang="zh-CN" sz="1000" dirty="0">
                          <a:solidFill>
                            <a:schemeClr val="bg1"/>
                          </a:solidFill>
                        </a:rPr>
                        <a:t>_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1.33525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1.33725</a:t>
                      </a: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/>
                        <a:t>凝胶</a:t>
                      </a:r>
                      <a:r>
                        <a:rPr lang="en-US" altLang="zh-CN" sz="1000" dirty="0"/>
                        <a:t>12</a:t>
                      </a:r>
                      <a:r>
                        <a:rPr lang="en-US" altLang="zh-CN" sz="1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 panose="020F0502020204030204"/>
                        </a:rPr>
                        <a:t>‰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1.33425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1.3364</a:t>
                      </a:r>
                      <a:r>
                        <a:rPr lang="en-US" altLang="zh-CN" sz="1000" dirty="0">
                          <a:solidFill>
                            <a:schemeClr val="bg1"/>
                          </a:solidFill>
                        </a:rPr>
                        <a:t>_</a:t>
                      </a: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/>
                        <a:t>1.3385</a:t>
                      </a:r>
                      <a:r>
                        <a:rPr lang="en-US" altLang="zh-CN" sz="1000" dirty="0">
                          <a:solidFill>
                            <a:schemeClr val="bg1"/>
                          </a:solidFill>
                        </a:rPr>
                        <a:t>_</a:t>
                      </a:r>
                    </a:p>
                  </a:txBody>
                  <a:tcPr marL="90170" marR="90170" marT="46990" marB="469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8" name="图片 27">
            <a:extLst>
              <a:ext uri="{FF2B5EF4-FFF2-40B4-BE49-F238E27FC236}">
                <a16:creationId xmlns:a16="http://schemas.microsoft.com/office/drawing/2014/main" id="{7225FF0F-808E-4FC5-8EEF-D9EBE6A0A8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9" r="36587" b="29412"/>
          <a:stretch>
            <a:fillRect/>
          </a:stretch>
        </p:blipFill>
        <p:spPr>
          <a:xfrm>
            <a:off x="4519161" y="1051929"/>
            <a:ext cx="1345565" cy="193421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17EEDD15-BA14-449B-8F38-4CFEB4A24320}"/>
              </a:ext>
            </a:extLst>
          </p:cNvPr>
          <p:cNvSpPr txBox="1"/>
          <p:nvPr/>
        </p:nvSpPr>
        <p:spPr>
          <a:xfrm>
            <a:off x="4519161" y="3131450"/>
            <a:ext cx="1296035" cy="2743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宋体" panose="02010600030101010101" pitchFamily="2" charset="-122"/>
                <a:cs typeface="+mn-cs"/>
                <a:sym typeface="Calibri" panose="020F0502020204030204"/>
              </a:rPr>
              <a:t>阿贝折射仪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32EC84D-407D-4984-BD74-B56093D8DF0E}"/>
              </a:ext>
            </a:extLst>
          </p:cNvPr>
          <p:cNvSpPr txBox="1"/>
          <p:nvPr/>
        </p:nvSpPr>
        <p:spPr>
          <a:xfrm>
            <a:off x="1590829" y="3131450"/>
            <a:ext cx="1296035" cy="2743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 panose="020F0502020204030204"/>
              </a:rPr>
              <a:t>Gelrite</a:t>
            </a:r>
            <a:r>
              <a:rPr kumimoji="0" lang="en-US" altLang="zh-CN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 panose="020F0502020204030204"/>
              </a:rPr>
              <a:t>®</a:t>
            </a:r>
            <a:r>
              <a: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宋体" panose="02010600030101010101" pitchFamily="2" charset="-122"/>
                <a:cs typeface="+mn-cs"/>
                <a:sym typeface="Calibri" panose="020F0502020204030204"/>
              </a:rPr>
              <a:t>凝胶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0847330-46AE-4663-B39F-3FF8C653CD3D}"/>
              </a:ext>
            </a:extLst>
          </p:cNvPr>
          <p:cNvSpPr txBox="1"/>
          <p:nvPr/>
        </p:nvSpPr>
        <p:spPr>
          <a:xfrm>
            <a:off x="6899145" y="773660"/>
            <a:ext cx="1630680" cy="2743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sz="12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宋体" panose="02010600030101010101" pitchFamily="2" charset="-122"/>
                <a:cs typeface="+mn-cs"/>
                <a:sym typeface="Calibri" panose="020F0502020204030204"/>
              </a:rPr>
              <a:t>植物凝胶折射率测量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7678137-3A5A-40DC-801D-0238CFB476D0}"/>
              </a:ext>
            </a:extLst>
          </p:cNvPr>
          <p:cNvSpPr txBox="1"/>
          <p:nvPr/>
        </p:nvSpPr>
        <p:spPr>
          <a:xfrm>
            <a:off x="7401172" y="3708587"/>
            <a:ext cx="2790325" cy="2308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900" dirty="0">
                <a:solidFill>
                  <a:srgbClr val="FF0000"/>
                </a:solidFill>
                <a:sym typeface="+mn-ea"/>
              </a:rPr>
              <a:t>x:</a:t>
            </a:r>
            <a:r>
              <a:rPr lang="zh-CN" altLang="en-US" sz="900" dirty="0">
                <a:solidFill>
                  <a:srgbClr val="FF0000"/>
                </a:solidFill>
                <a:sym typeface="+mn-ea"/>
              </a:rPr>
              <a:t>该浓度下冷却后为粘稠液体，但无法定型成为凝胶</a:t>
            </a:r>
            <a:endParaRPr kumimoji="0" lang="zh-CN" altLang="en-US" sz="9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ABEE0A5-2913-481D-B6DA-5456E07421D8}"/>
              </a:ext>
            </a:extLst>
          </p:cNvPr>
          <p:cNvSpPr txBox="1"/>
          <p:nvPr/>
        </p:nvSpPr>
        <p:spPr>
          <a:xfrm>
            <a:off x="6911655" y="1133246"/>
            <a:ext cx="2493645" cy="1714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CN" altLang="en-US" sz="900" dirty="0"/>
              <a:t>成分百分比指相对于溶剂（水）的质量百分比</a:t>
            </a:r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4B998C04-F415-4271-9BB9-E03B11834DC4}"/>
              </a:ext>
            </a:extLst>
          </p:cNvPr>
          <p:cNvSpPr/>
          <p:nvPr/>
        </p:nvSpPr>
        <p:spPr>
          <a:xfrm>
            <a:off x="2714239" y="5052986"/>
            <a:ext cx="922486" cy="48519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4673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97471C-463B-40A1-A683-5BC1D5BA7C5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文本占位符 13">
            <a:extLst>
              <a:ext uri="{FF2B5EF4-FFF2-40B4-BE49-F238E27FC236}">
                <a16:creationId xmlns:a16="http://schemas.microsoft.com/office/drawing/2014/main" id="{CAE0EAAE-964B-4452-B54D-1091F232F761}"/>
              </a:ext>
            </a:extLst>
          </p:cNvPr>
          <p:cNvSpPr txBox="1">
            <a:spLocks/>
          </p:cNvSpPr>
          <p:nvPr/>
        </p:nvSpPr>
        <p:spPr>
          <a:xfrm>
            <a:off x="269864" y="155194"/>
            <a:ext cx="571219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342900" marR="0" indent="-3429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lang="en-US" altLang="zh-CN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S</a:t>
            </a:r>
            <a:r>
              <a:rPr lang="en-US" altLang="zh-CN" b="1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uper</a:t>
            </a:r>
            <a:r>
              <a:rPr lang="en-US" altLang="zh-CN" b="1" kern="0" dirty="0"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zh-CN" b="1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au-</a:t>
            </a:r>
            <a:r>
              <a:rPr lang="en-US" altLang="zh-CN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US" altLang="zh-CN" b="1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harm</a:t>
            </a:r>
            <a:r>
              <a:rPr lang="en-US" altLang="zh-CN" b="1" kern="0" dirty="0"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F</a:t>
            </a:r>
            <a:r>
              <a:rPr lang="en-US" altLang="zh-CN" b="1" kern="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acility</a:t>
            </a:r>
            <a:endParaRPr lang="zh-CN" altLang="en-US" kern="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8FFE69-23F9-418D-AB34-0B4D3594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42" y="2012145"/>
            <a:ext cx="5973958" cy="38483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4FF60D2-93B1-4C49-BCAC-893F8ADAF000}"/>
                  </a:ext>
                </a:extLst>
              </p:cNvPr>
              <p:cNvSpPr txBox="1"/>
              <p:nvPr/>
            </p:nvSpPr>
            <p:spPr>
              <a:xfrm>
                <a:off x="6096000" y="2819268"/>
                <a:ext cx="4443813" cy="2546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𝐆𝐞𝐕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altLang="zh-CN" b="1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sup>
                    </m:sSup>
                    <m:r>
                      <a:rPr lang="en-US" altLang="zh-CN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@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zh-CN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𝐆𝐞𝐕</m:t>
                    </m:r>
                  </m:oMath>
                </a14:m>
                <a:endParaRPr lang="en-US" altLang="zh-CN" b="1" dirty="0">
                  <a:solidFill>
                    <a:srgbClr val="FF0000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Symmetrical collision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double-ring, 600-800 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Large </a:t>
                </a:r>
                <a:r>
                  <a:rPr lang="en-US" altLang="zh-CN" dirty="0" err="1"/>
                  <a:t>Piwinski</a:t>
                </a:r>
                <a:r>
                  <a:rPr lang="en-US" altLang="zh-CN" dirty="0"/>
                  <a:t> angle &amp; Crab waist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0070C0"/>
                    </a:solidFill>
                  </a:rPr>
                  <a:t>Upgradable for polarized electron beam</a:t>
                </a: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4FF60D2-93B1-4C49-BCAC-893F8ADAF0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19268"/>
                <a:ext cx="4443813" cy="2546979"/>
              </a:xfrm>
              <a:prstGeom prst="rect">
                <a:avLst/>
              </a:prstGeom>
              <a:blipFill>
                <a:blip r:embed="rId4"/>
                <a:stretch>
                  <a:fillRect l="-823" b="-33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600B794-6320-4599-AF1D-2BD785635BC0}"/>
                  </a:ext>
                </a:extLst>
              </p:cNvPr>
              <p:cNvSpPr txBox="1"/>
              <p:nvPr/>
            </p:nvSpPr>
            <p:spPr>
              <a:xfrm>
                <a:off x="593387" y="972766"/>
                <a:ext cx="10642060" cy="7109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𝜏</m:t>
                    </m:r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−</m:t>
                    </m:r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𝑐</m:t>
                    </m:r>
                  </m:oMath>
                </a14:m>
                <a:r>
                  <a:rPr lang="zh-CN" altLang="en-US" sz="2000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能区有非常丰富的物理，作为新一代工作在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𝜏</m:t>
                    </m:r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−</m:t>
                    </m:r>
                    <m:r>
                      <a:rPr lang="en-US" altLang="zh-CN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𝑐</m:t>
                    </m:r>
                    <m:r>
                      <a:rPr lang="zh-CN" alt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能区</m:t>
                    </m:r>
                  </m:oMath>
                </a14:m>
                <a:r>
                  <a:rPr kumimoji="0" lang="zh-CN" altLang="en-US" sz="20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sym typeface="Calibri"/>
                  </a:rPr>
                  <a:t>的对撞机，</a:t>
                </a:r>
                <a:r>
                  <a:rPr kumimoji="0" lang="en-US" altLang="zh-CN" sz="20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sym typeface="Calibri"/>
                  </a:rPr>
                  <a:t>STCF</a:t>
                </a:r>
                <a:r>
                  <a:rPr lang="zh-CN" altLang="en-US" sz="2000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有更高的质心系能量和对撞亮度，有更加丰富的物理课题</a:t>
                </a:r>
                <a:endParaRPr kumimoji="0" lang="zh-CN" altLang="en-US" sz="20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600B794-6320-4599-AF1D-2BD785635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87" y="972766"/>
                <a:ext cx="10642060" cy="710962"/>
              </a:xfrm>
              <a:prstGeom prst="rect">
                <a:avLst/>
              </a:prstGeom>
              <a:blipFill>
                <a:blip r:embed="rId5"/>
                <a:stretch>
                  <a:fillRect l="-1031" t="-5172" r="-401" b="-1465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3054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989C0C-E52F-4F00-AC7A-A960CAB94B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3" y="155194"/>
            <a:ext cx="6134747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RICH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凝胶辐射体束流测试计划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D10DF3-BA51-4AA8-A2BE-4962F71467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048453-FA7F-495A-BBED-F401501A00E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5270" y="970268"/>
            <a:ext cx="6149340" cy="230886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B433AED4-7055-4123-90C9-C3FCBF36BA7B}"/>
              </a:ext>
            </a:extLst>
          </p:cNvPr>
          <p:cNvSpPr/>
          <p:nvPr/>
        </p:nvSpPr>
        <p:spPr>
          <a:xfrm rot="5400000">
            <a:off x="8432586" y="1891536"/>
            <a:ext cx="1388745" cy="2462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 panose="020F0502020204030204"/>
              </a:rPr>
              <a:t>n1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66CACCB-9AB3-49D9-923C-34454C9A9B8B}"/>
              </a:ext>
            </a:extLst>
          </p:cNvPr>
          <p:cNvSpPr/>
          <p:nvPr/>
        </p:nvSpPr>
        <p:spPr>
          <a:xfrm rot="5400000">
            <a:off x="8672394" y="1891537"/>
            <a:ext cx="1388745" cy="2462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 panose="020F0502020204030204"/>
              </a:rPr>
              <a:t>n2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068A7B0-8653-4A72-89AF-A56B749E6269}"/>
              </a:ext>
            </a:extLst>
          </p:cNvPr>
          <p:cNvSpPr/>
          <p:nvPr/>
        </p:nvSpPr>
        <p:spPr>
          <a:xfrm rot="5400000">
            <a:off x="8926120" y="1898519"/>
            <a:ext cx="1388745" cy="2462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 panose="020F0502020204030204"/>
              </a:rPr>
              <a:t>n3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5C828F2-55FA-4384-804C-6A205AC33ADE}"/>
              </a:ext>
            </a:extLst>
          </p:cNvPr>
          <p:cNvSpPr/>
          <p:nvPr/>
        </p:nvSpPr>
        <p:spPr>
          <a:xfrm rot="5400000">
            <a:off x="9178578" y="1898519"/>
            <a:ext cx="1388745" cy="24621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 panose="020F0502020204030204"/>
              </a:rPr>
              <a:t>n4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970331C-D9EC-42AD-AA20-B495C014ED8F}"/>
              </a:ext>
            </a:extLst>
          </p:cNvPr>
          <p:cNvCxnSpPr>
            <a:cxnSpLocks/>
          </p:cNvCxnSpPr>
          <p:nvPr/>
        </p:nvCxnSpPr>
        <p:spPr>
          <a:xfrm flipH="1">
            <a:off x="8982193" y="1313646"/>
            <a:ext cx="1696019" cy="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DAD20FD-6A5F-445F-87AC-B6CAB5E79932}"/>
              </a:ext>
            </a:extLst>
          </p:cNvPr>
          <p:cNvCxnSpPr>
            <a:cxnSpLocks/>
          </p:cNvCxnSpPr>
          <p:nvPr/>
        </p:nvCxnSpPr>
        <p:spPr>
          <a:xfrm rot="5400000">
            <a:off x="9835884" y="1859430"/>
            <a:ext cx="0" cy="168465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AA3D5C4-0961-46C7-982A-FA647F2C30A1}"/>
              </a:ext>
            </a:extLst>
          </p:cNvPr>
          <p:cNvCxnSpPr>
            <a:cxnSpLocks/>
          </p:cNvCxnSpPr>
          <p:nvPr/>
        </p:nvCxnSpPr>
        <p:spPr>
          <a:xfrm rot="5400000" flipV="1">
            <a:off x="8311361" y="2003574"/>
            <a:ext cx="1388110" cy="825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9BF810A-DC29-4F08-9295-8057F2D299D7}"/>
              </a:ext>
            </a:extLst>
          </p:cNvPr>
          <p:cNvCxnSpPr>
            <a:cxnSpLocks/>
          </p:cNvCxnSpPr>
          <p:nvPr/>
        </p:nvCxnSpPr>
        <p:spPr>
          <a:xfrm>
            <a:off x="7809756" y="1913734"/>
            <a:ext cx="716317" cy="2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左大括号 24">
            <a:extLst>
              <a:ext uri="{FF2B5EF4-FFF2-40B4-BE49-F238E27FC236}">
                <a16:creationId xmlns:a16="http://schemas.microsoft.com/office/drawing/2014/main" id="{1371EE62-8C9C-4E32-991D-9E81B17E3780}"/>
              </a:ext>
            </a:extLst>
          </p:cNvPr>
          <p:cNvSpPr/>
          <p:nvPr/>
        </p:nvSpPr>
        <p:spPr>
          <a:xfrm rot="5400000">
            <a:off x="9074518" y="1058011"/>
            <a:ext cx="75565" cy="237490"/>
          </a:xfrm>
          <a:prstGeom prst="lef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828CB4C-CB23-4E75-B13E-E718BC2B0019}"/>
              </a:ext>
            </a:extLst>
          </p:cNvPr>
          <p:cNvSpPr txBox="1"/>
          <p:nvPr/>
        </p:nvSpPr>
        <p:spPr>
          <a:xfrm>
            <a:off x="9037519" y="945800"/>
            <a:ext cx="217805" cy="20005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7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 panose="020F0502020204030204"/>
              </a:rPr>
              <a:t>d</a:t>
            </a:r>
          </a:p>
        </p:txBody>
      </p:sp>
      <p:sp>
        <p:nvSpPr>
          <p:cNvPr id="27" name="右大括号 26">
            <a:extLst>
              <a:ext uri="{FF2B5EF4-FFF2-40B4-BE49-F238E27FC236}">
                <a16:creationId xmlns:a16="http://schemas.microsoft.com/office/drawing/2014/main" id="{12F5EE4A-FBC8-4CB9-A42D-57BC4DB1B003}"/>
              </a:ext>
            </a:extLst>
          </p:cNvPr>
          <p:cNvSpPr/>
          <p:nvPr/>
        </p:nvSpPr>
        <p:spPr>
          <a:xfrm rot="5400000">
            <a:off x="9343974" y="2434469"/>
            <a:ext cx="93345" cy="728345"/>
          </a:xfrm>
          <a:prstGeom prst="rightBrac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91439" tIns="45719" rIns="91439" bIns="45719" numCol="1" spcCol="38100" rtlCol="0" anchor="t" forceAA="0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2E9BED4-1754-47DF-B0E8-E2E3F2DF0075}"/>
              </a:ext>
            </a:extLst>
          </p:cNvPr>
          <p:cNvSpPr txBox="1"/>
          <p:nvPr/>
        </p:nvSpPr>
        <p:spPr>
          <a:xfrm>
            <a:off x="9363938" y="2919707"/>
            <a:ext cx="219075" cy="16414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7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 panose="020F0502020204030204"/>
              </a:rPr>
              <a:t>L</a:t>
            </a:r>
          </a:p>
        </p:txBody>
      </p:sp>
      <p:sp>
        <p:nvSpPr>
          <p:cNvPr id="34" name="灯片编号占位符 12">
            <a:extLst>
              <a:ext uri="{FF2B5EF4-FFF2-40B4-BE49-F238E27FC236}">
                <a16:creationId xmlns:a16="http://schemas.microsoft.com/office/drawing/2014/main" id="{0207CC02-44B1-41AF-B015-D14DC9729D99}"/>
              </a:ext>
            </a:extLst>
          </p:cNvPr>
          <p:cNvSpPr txBox="1">
            <a:spLocks/>
          </p:cNvSpPr>
          <p:nvPr/>
        </p:nvSpPr>
        <p:spPr>
          <a:xfrm>
            <a:off x="8320780" y="6553573"/>
            <a:ext cx="335866" cy="37084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20</a:t>
            </a:fld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422755B-3B8E-41B6-B878-3BC1FDBA0E39}"/>
              </a:ext>
            </a:extLst>
          </p:cNvPr>
          <p:cNvSpPr/>
          <p:nvPr/>
        </p:nvSpPr>
        <p:spPr>
          <a:xfrm>
            <a:off x="4731391" y="1475778"/>
            <a:ext cx="907150" cy="3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6D20A89-1FE5-4E80-8745-FFBF17D2A28A}"/>
              </a:ext>
            </a:extLst>
          </p:cNvPr>
          <p:cNvSpPr txBox="1"/>
          <p:nvPr/>
        </p:nvSpPr>
        <p:spPr>
          <a:xfrm>
            <a:off x="2816813" y="2925526"/>
            <a:ext cx="297250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>
                <a:solidFill>
                  <a:srgbClr val="000000"/>
                </a:solidFill>
                <a:sym typeface="Calibri"/>
              </a:rPr>
              <a:t>BEPC </a:t>
            </a:r>
            <a:r>
              <a:rPr lang="zh-CN" altLang="en-US" dirty="0">
                <a:solidFill>
                  <a:srgbClr val="000000"/>
                </a:solidFill>
                <a:sym typeface="Calibri"/>
              </a:rPr>
              <a:t>直线束流</a:t>
            </a:r>
            <a:r>
              <a:rPr lang="en-US" altLang="zh-CN" dirty="0">
                <a:solidFill>
                  <a:srgbClr val="000000"/>
                </a:solidFill>
                <a:sym typeface="Calibri"/>
              </a:rPr>
              <a:t>E2</a:t>
            </a:r>
            <a:r>
              <a:rPr lang="zh-CN" altLang="en-US" dirty="0">
                <a:solidFill>
                  <a:srgbClr val="000000"/>
                </a:solidFill>
                <a:sym typeface="Calibri"/>
              </a:rPr>
              <a:t>线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9F3805F4-AFA4-450F-A763-2FCCB43AB2DA}"/>
              </a:ext>
            </a:extLst>
          </p:cNvPr>
          <p:cNvCxnSpPr>
            <a:stCxn id="46" idx="3"/>
          </p:cNvCxnSpPr>
          <p:nvPr/>
        </p:nvCxnSpPr>
        <p:spPr>
          <a:xfrm>
            <a:off x="5638541" y="1659293"/>
            <a:ext cx="1136649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0C5AA411-3E97-4CFB-8993-419B411A89DF}"/>
                  </a:ext>
                </a:extLst>
              </p:cNvPr>
              <p:cNvSpPr txBox="1"/>
              <p:nvPr/>
            </p:nvSpPr>
            <p:spPr>
              <a:xfrm>
                <a:off x="7293644" y="1487247"/>
                <a:ext cx="1513453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dirty="0">
                    <a:solidFill>
                      <a:schemeClr val="accent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Calibri"/>
                  </a:rPr>
                  <a:t>e</a:t>
                </a:r>
                <a:r>
                  <a:rPr lang="zh-CN" altLang="en-US" dirty="0">
                    <a:solidFill>
                      <a:schemeClr val="accent1">
                        <a:lumMod val="50000"/>
                      </a:schemeClr>
                    </a:solidFill>
                    <a:sym typeface="Calibri"/>
                  </a:rPr>
                  <a:t>＠</a:t>
                </a:r>
                <a14:m>
                  <m:oMath xmlns:m="http://schemas.openxmlformats.org/officeDocument/2006/math">
                    <m:r>
                      <a:rPr lang="zh-CN" altLang="en-US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２</m:t>
                    </m:r>
                    <m:r>
                      <m:rPr>
                        <m:sty m:val="p"/>
                      </m:rPr>
                      <a:rPr lang="en-US" altLang="zh-CN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GeV</m:t>
                    </m:r>
                    <m:r>
                      <a:rPr lang="en-US" altLang="zh-CN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/</m:t>
                    </m:r>
                    <m:r>
                      <a:rPr lang="en-US" altLang="zh-CN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𝑐</m:t>
                    </m:r>
                  </m:oMath>
                </a14:m>
                <a:endPara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0C5AA411-3E97-4CFB-8993-419B411A8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644" y="1487247"/>
                <a:ext cx="1513453" cy="646329"/>
              </a:xfrm>
              <a:prstGeom prst="rect">
                <a:avLst/>
              </a:prstGeom>
              <a:blipFill>
                <a:blip r:embed="rId5"/>
                <a:stretch>
                  <a:fillRect l="-6426" t="-75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2F44389B-EED3-4629-A67D-D0B2314241BD}"/>
                  </a:ext>
                </a:extLst>
              </p:cNvPr>
              <p:cNvSpPr txBox="1"/>
              <p:nvPr/>
            </p:nvSpPr>
            <p:spPr>
              <a:xfrm>
                <a:off x="1306248" y="6324835"/>
                <a:ext cx="2824336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单层</a:t>
                </a:r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G</a:t>
                </a:r>
                <a:r>
                  <a:rPr kumimoji="0" lang="en-US" altLang="zh-CN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el</a:t>
                </a:r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，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𝑒</m:t>
                    </m:r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@2</m:t>
                    </m:r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𝐺𝑒𝑉</m:t>
                    </m:r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/</m:t>
                    </m:r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𝑐</m:t>
                    </m:r>
                  </m:oMath>
                </a14:m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2F44389B-EED3-4629-A67D-D0B231424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48" y="6324835"/>
                <a:ext cx="2824336" cy="369330"/>
              </a:xfrm>
              <a:prstGeom prst="rect">
                <a:avLst/>
              </a:prstGeom>
              <a:blipFill>
                <a:blip r:embed="rId6"/>
                <a:stretch>
                  <a:fillRect l="-3448" t="-11667" b="-266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图片 77">
            <a:extLst>
              <a:ext uri="{FF2B5EF4-FFF2-40B4-BE49-F238E27FC236}">
                <a16:creationId xmlns:a16="http://schemas.microsoft.com/office/drawing/2014/main" id="{DD260B3B-724B-4DE3-B3D3-EFDCED47F0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686" y="3329612"/>
            <a:ext cx="2232233" cy="2749679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6CD7F779-A5A2-41D1-9A93-13003F7774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270" y="3429000"/>
            <a:ext cx="2232233" cy="26563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60C443BB-478A-4D23-9455-9D5B1CD38A08}"/>
                  </a:ext>
                </a:extLst>
              </p:cNvPr>
              <p:cNvSpPr txBox="1"/>
              <p:nvPr/>
            </p:nvSpPr>
            <p:spPr>
              <a:xfrm>
                <a:off x="8061417" y="6245116"/>
                <a:ext cx="2356906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四</a:t>
                </a:r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层</a:t>
                </a:r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G</a:t>
                </a:r>
                <a:r>
                  <a:rPr kumimoji="0" lang="en-US" altLang="zh-CN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el</a:t>
                </a:r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，</a:t>
                </a:r>
                <a:r>
                  <a:rPr kumimoji="0" lang="en-US" altLang="zh-CN" sz="1800" b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ea typeface="+mn-ea"/>
                    <a:cs typeface="+mn-cs"/>
                    <a:sym typeface="Calibri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𝑒</m:t>
                    </m:r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@2</m:t>
                    </m:r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𝐺𝑒𝑉</m:t>
                    </m:r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/</m:t>
                    </m:r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𝑐</m:t>
                    </m:r>
                  </m:oMath>
                </a14:m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60C443BB-478A-4D23-9455-9D5B1CD38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417" y="6245116"/>
                <a:ext cx="2356906" cy="369330"/>
              </a:xfrm>
              <a:prstGeom prst="rect">
                <a:avLst/>
              </a:prstGeom>
              <a:blipFill>
                <a:blip r:embed="rId9"/>
                <a:stretch>
                  <a:fillRect l="-4134" t="-9836" b="-2459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1" name="图片 90">
            <a:extLst>
              <a:ext uri="{FF2B5EF4-FFF2-40B4-BE49-F238E27FC236}">
                <a16:creationId xmlns:a16="http://schemas.microsoft.com/office/drawing/2014/main" id="{7688546C-263F-4041-9E43-66DABD751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0681" y="3294856"/>
            <a:ext cx="2887064" cy="2721095"/>
          </a:xfrm>
          <a:prstGeom prst="rect">
            <a:avLst/>
          </a:prstGeom>
        </p:spPr>
      </p:pic>
      <p:pic>
        <p:nvPicPr>
          <p:cNvPr id="93" name="图片 92">
            <a:extLst>
              <a:ext uri="{FF2B5EF4-FFF2-40B4-BE49-F238E27FC236}">
                <a16:creationId xmlns:a16="http://schemas.microsoft.com/office/drawing/2014/main" id="{3DD4D0DC-3D57-465B-A65F-500E776C8B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8290" y="3368125"/>
            <a:ext cx="2972504" cy="287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4704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占位符 1">
                <a:extLst>
                  <a:ext uri="{FF2B5EF4-FFF2-40B4-BE49-F238E27FC236}">
                    <a16:creationId xmlns:a16="http://schemas.microsoft.com/office/drawing/2014/main" id="{1D6334FA-A0E7-4337-BA16-9B3BFC2469B9}"/>
                  </a:ext>
                </a:extLst>
              </p:cNvPr>
              <p:cNvSpPr>
                <a:spLocks noGrp="1"/>
              </p:cNvSpPr>
              <p:nvPr>
                <p:ph type="body" idx="21"/>
              </p:nvPr>
            </p:nvSpPr>
            <p:spPr>
              <a:xfrm>
                <a:off x="1528160" y="1131394"/>
                <a:ext cx="8940373" cy="4057834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总结</a:t>
                </a: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:r>
                  <a:rPr lang="en-US" altLang="zh-CN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STCF</a:t>
                </a:r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是工作在</a:t>
                </a:r>
                <a:r>
                  <a:rPr lang="en-US" altLang="zh-CN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tau-charm</a:t>
                </a:r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能区的新一代对撞机</a:t>
                </a:r>
                <a:endParaRPr lang="en-US" altLang="zh-CN" sz="22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lvl="1"/>
                <a:r>
                  <a:rPr lang="en-US" altLang="zh-CN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STCF</a:t>
                </a:r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要求</a:t>
                </a:r>
                <a:r>
                  <a:rPr lang="en-US" altLang="zh-CN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PID</a:t>
                </a:r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系统对</a:t>
                </a:r>
                <a:r>
                  <a:rPr lang="en-US" altLang="zh-CN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2GeV/c </a:t>
                </a:r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的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altLang="zh-CN" sz="22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altLang="zh-CN" sz="22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altLang="zh-CN" sz="2200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zh-CN" altLang="en-US" sz="2200" b="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的分辨</a:t>
                </a:r>
                <a:r>
                  <a:rPr lang="en-US" altLang="zh-CN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&gt;3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200" i="1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endParaRPr lang="en-US" altLang="zh-CN" sz="22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lvl="1"/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开发了</a:t>
                </a:r>
                <a:r>
                  <a:rPr lang="en-US" altLang="zh-CN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likelihood</a:t>
                </a:r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算法和</a:t>
                </a:r>
                <a:r>
                  <a:rPr lang="en-US" altLang="zh-CN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CNN</a:t>
                </a:r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算法</a:t>
                </a:r>
                <a:endParaRPr lang="en-US" altLang="zh-CN" sz="22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lvl="1"/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电子学的测试以及与探测器的联调</a:t>
                </a:r>
                <a:endParaRPr lang="en-US" altLang="zh-CN" sz="22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lvl="1"/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使用石英辐射体验证了</a:t>
                </a:r>
                <a:r>
                  <a:rPr lang="en-US" altLang="zh-CN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RICH</a:t>
                </a:r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的可行性</a:t>
                </a:r>
                <a:endParaRPr lang="en-US" altLang="zh-CN" sz="22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zh-CN" altLang="en-US" b="0" dirty="0">
                    <a:solidFill>
                      <a:schemeClr val="accent1">
                        <a:lumMod val="75000"/>
                      </a:schemeClr>
                    </a:solidFill>
                  </a:rPr>
                  <a:t>展望</a:t>
                </a:r>
                <a:r>
                  <a:rPr lang="en-US" altLang="zh-CN" b="0" dirty="0">
                    <a:solidFill>
                      <a:schemeClr val="accent1">
                        <a:lumMod val="75000"/>
                      </a:schemeClr>
                    </a:solidFill>
                  </a:rPr>
                  <a:t>	</a:t>
                </a:r>
              </a:p>
              <a:p>
                <a:pPr lvl="1"/>
                <a:r>
                  <a:rPr lang="zh-CN" altLang="en-US" sz="2200" b="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液体辐射体实验准备进行中</a:t>
                </a:r>
                <a:endParaRPr lang="en-US" altLang="zh-CN" sz="2200" b="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lvl="1"/>
                <a:r>
                  <a:rPr lang="zh-CN" altLang="en-US" sz="22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植物凝胶辐射体性能测试准备进行中</a:t>
                </a:r>
                <a:endParaRPr lang="en-US" altLang="zh-CN" sz="22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marL="457200" lvl="1" indent="0">
                  <a:buNone/>
                </a:pPr>
                <a:endParaRPr lang="en-US" altLang="zh-CN" b="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lvl="1"/>
                <a:endParaRPr lang="en-US" altLang="zh-CN" b="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altLang="zh-CN" b="0" dirty="0"/>
              </a:p>
              <a:p>
                <a:pPr marL="0" indent="0">
                  <a:buNone/>
                </a:pPr>
                <a:endParaRPr lang="en-US" altLang="zh-CN" b="0" dirty="0"/>
              </a:p>
              <a:p>
                <a:endParaRPr lang="en-US" altLang="zh-CN" b="0" dirty="0"/>
              </a:p>
            </p:txBody>
          </p:sp>
        </mc:Choice>
        <mc:Fallback>
          <p:sp>
            <p:nvSpPr>
              <p:cNvPr id="2" name="文本占位符 1">
                <a:extLst>
                  <a:ext uri="{FF2B5EF4-FFF2-40B4-BE49-F238E27FC236}">
                    <a16:creationId xmlns:a16="http://schemas.microsoft.com/office/drawing/2014/main" id="{1D6334FA-A0E7-4337-BA16-9B3BFC246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1"/>
              </p:nvPr>
            </p:nvSpPr>
            <p:spPr>
              <a:xfrm>
                <a:off x="1528160" y="1131394"/>
                <a:ext cx="8940373" cy="4057834"/>
              </a:xfrm>
              <a:blipFill>
                <a:blip r:embed="rId2"/>
                <a:stretch>
                  <a:fillRect l="-1569" t="-16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0AC5D-5F80-4265-879D-006F32BC401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总结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&amp;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展望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303306-174A-4E07-A403-2F34B6096D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840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17B09B-080E-488D-89E7-8097C0C441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Backup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2278FE-78DC-40C8-854F-68DAF8AF00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3710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4348221-3C22-4ED0-A4C4-FD90E12822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en-US" altLang="zh-CN" dirty="0"/>
              <a:t>Pi Likelihood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4739F1-CB47-438C-9522-5C400289E9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59A348FB-1D18-4C10-A089-B6BEFC615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1501775"/>
            <a:ext cx="594995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86782721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46DFB3-4156-4CBF-A7E7-D42EAD3BD27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en-US" altLang="zh-CN" dirty="0"/>
              <a:t>K likelihood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D6CD3A-9A00-4A12-998D-38A23DCCE2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5770BEE0-4095-4DBA-B33F-6C486BB64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50" y="1539875"/>
            <a:ext cx="612775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13967321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0E4C1-98E3-4FD9-AFD7-9EEBF1CF97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en-US" altLang="zh-CN" dirty="0"/>
              <a:t>P likelihood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8F93EC-0788-4D70-A0F0-FC4E0AF86C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5" name="内容占位符 5">
            <a:extLst>
              <a:ext uri="{FF2B5EF4-FFF2-40B4-BE49-F238E27FC236}">
                <a16:creationId xmlns:a16="http://schemas.microsoft.com/office/drawing/2014/main" id="{99F63AEE-B53F-4DA6-8016-5B07D293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0" y="1600200"/>
            <a:ext cx="5981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37932332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386743-0E51-44F5-987D-392FDCA921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en-US" altLang="zh-CN" dirty="0"/>
              <a:t>Pi-K CNN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079806-53F6-4203-A512-6AACB292D31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8" name="图像" descr="图像">
            <a:extLst>
              <a:ext uri="{FF2B5EF4-FFF2-40B4-BE49-F238E27FC236}">
                <a16:creationId xmlns:a16="http://schemas.microsoft.com/office/drawing/2014/main" id="{6AB4324E-42C6-4E83-998C-70D6C51F2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71759" y="360412"/>
            <a:ext cx="3800846" cy="5604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像" descr="图像">
            <a:extLst>
              <a:ext uri="{FF2B5EF4-FFF2-40B4-BE49-F238E27FC236}">
                <a16:creationId xmlns:a16="http://schemas.microsoft.com/office/drawing/2014/main" id="{083EB94F-8C02-42F5-8649-49247745F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30303" y="358931"/>
            <a:ext cx="3803804" cy="560463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π">
            <a:extLst>
              <a:ext uri="{FF2B5EF4-FFF2-40B4-BE49-F238E27FC236}">
                <a16:creationId xmlns:a16="http://schemas.microsoft.com/office/drawing/2014/main" id="{AB1C24E7-5784-4AAB-B26C-F774A64C8D5B}"/>
              </a:ext>
            </a:extLst>
          </p:cNvPr>
          <p:cNvSpPr txBox="1"/>
          <p:nvPr/>
        </p:nvSpPr>
        <p:spPr>
          <a:xfrm>
            <a:off x="2637778" y="4919868"/>
            <a:ext cx="356953" cy="79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5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π</a:t>
            </a:r>
            <a:endParaRPr sz="1200" dirty="0"/>
          </a:p>
        </p:txBody>
      </p:sp>
      <p:sp>
        <p:nvSpPr>
          <p:cNvPr id="12" name="K">
            <a:extLst>
              <a:ext uri="{FF2B5EF4-FFF2-40B4-BE49-F238E27FC236}">
                <a16:creationId xmlns:a16="http://schemas.microsoft.com/office/drawing/2014/main" id="{F9C0C842-125A-4538-B65A-41F684E66EC2}"/>
              </a:ext>
            </a:extLst>
          </p:cNvPr>
          <p:cNvSpPr txBox="1"/>
          <p:nvPr/>
        </p:nvSpPr>
        <p:spPr>
          <a:xfrm>
            <a:off x="8322590" y="5063153"/>
            <a:ext cx="358265" cy="507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0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44217840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C02FB3-5E0E-4A2A-895E-44C78205F0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en-US" altLang="zh-CN" dirty="0"/>
              <a:t>K-p CNN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3B78A5-11A9-485F-AD3C-AF49F56C78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34388C3D-FAEF-4999-B54C-B82A21BD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03690" y="-264570"/>
            <a:ext cx="4273115" cy="6282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像" descr="图像">
            <a:extLst>
              <a:ext uri="{FF2B5EF4-FFF2-40B4-BE49-F238E27FC236}">
                <a16:creationId xmlns:a16="http://schemas.microsoft.com/office/drawing/2014/main" id="{3D645FE2-CE8A-467A-A6B7-A8CC64973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44269" y="187233"/>
            <a:ext cx="3884488" cy="572162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K">
            <a:extLst>
              <a:ext uri="{FF2B5EF4-FFF2-40B4-BE49-F238E27FC236}">
                <a16:creationId xmlns:a16="http://schemas.microsoft.com/office/drawing/2014/main" id="{4235343D-C6BE-4484-8566-DB9DB54774DB}"/>
              </a:ext>
            </a:extLst>
          </p:cNvPr>
          <p:cNvSpPr txBox="1"/>
          <p:nvPr/>
        </p:nvSpPr>
        <p:spPr>
          <a:xfrm>
            <a:off x="2567297" y="4990287"/>
            <a:ext cx="358265" cy="507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0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K</a:t>
            </a:r>
          </a:p>
        </p:txBody>
      </p:sp>
      <p:sp>
        <p:nvSpPr>
          <p:cNvPr id="8" name="K">
            <a:extLst>
              <a:ext uri="{FF2B5EF4-FFF2-40B4-BE49-F238E27FC236}">
                <a16:creationId xmlns:a16="http://schemas.microsoft.com/office/drawing/2014/main" id="{7604CD8D-84B5-42D8-BE77-E45D4AAC411D}"/>
              </a:ext>
            </a:extLst>
          </p:cNvPr>
          <p:cNvSpPr txBox="1"/>
          <p:nvPr/>
        </p:nvSpPr>
        <p:spPr>
          <a:xfrm>
            <a:off x="9086513" y="5016239"/>
            <a:ext cx="28469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defTabSz="457200">
              <a:defRPr sz="30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dirty="0"/>
              <a:t>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896945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1EFE50-F4BE-4F86-B3CF-686F7346DE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en-US" altLang="zh-CN" dirty="0"/>
              <a:t>Pi-p CNN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1450C9-3E66-48D7-BEBE-FE8A629706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7448B7CE-37FA-43DE-90F8-B88CAD4D8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33147" y="213661"/>
            <a:ext cx="3950485" cy="5816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像" descr="图像">
            <a:extLst>
              <a:ext uri="{FF2B5EF4-FFF2-40B4-BE49-F238E27FC236}">
                <a16:creationId xmlns:a16="http://schemas.microsoft.com/office/drawing/2014/main" id="{25CCE3E9-2A78-470A-9772-00F7B265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48225" y="215362"/>
            <a:ext cx="3953890" cy="581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π">
            <a:extLst>
              <a:ext uri="{FF2B5EF4-FFF2-40B4-BE49-F238E27FC236}">
                <a16:creationId xmlns:a16="http://schemas.microsoft.com/office/drawing/2014/main" id="{D690B4D6-DEFD-4E3A-8654-D35583C5D3B7}"/>
              </a:ext>
            </a:extLst>
          </p:cNvPr>
          <p:cNvSpPr txBox="1"/>
          <p:nvPr/>
        </p:nvSpPr>
        <p:spPr>
          <a:xfrm>
            <a:off x="2094000" y="5008417"/>
            <a:ext cx="356953" cy="793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5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π</a:t>
            </a:r>
            <a:endParaRPr sz="1200"/>
          </a:p>
        </p:txBody>
      </p:sp>
      <p:sp>
        <p:nvSpPr>
          <p:cNvPr id="8" name="p">
            <a:extLst>
              <a:ext uri="{FF2B5EF4-FFF2-40B4-BE49-F238E27FC236}">
                <a16:creationId xmlns:a16="http://schemas.microsoft.com/office/drawing/2014/main" id="{C00C9986-B5B3-4A34-9BA0-4DF7F0959832}"/>
              </a:ext>
            </a:extLst>
          </p:cNvPr>
          <p:cNvSpPr txBox="1"/>
          <p:nvPr/>
        </p:nvSpPr>
        <p:spPr>
          <a:xfrm>
            <a:off x="8629699" y="5008417"/>
            <a:ext cx="311151" cy="742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1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p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5856474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EBAE96-9BC9-4BCE-8777-17AC81AD4E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5826136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STCF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探测器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EBD37B-053B-4437-BD47-11593F6150E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065D409E-AFFB-498B-A8FC-152218E5E1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3717" y="847152"/>
            <a:ext cx="9144000" cy="57162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156985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67C36D-B124-4700-B84E-9B853F7E51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1166986"/>
          </a:xfrm>
        </p:spPr>
        <p:txBody>
          <a:bodyPr/>
          <a:lstStyle/>
          <a:p>
            <a:r>
              <a:rPr lang="en-US" altLang="zh-CN" dirty="0"/>
              <a:t>CNN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6B25A0-45A7-4D84-8209-3AA067FAED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30</a:t>
            </a:fld>
            <a:endParaRPr lang="zh-CN" altLang="en-US"/>
          </a:p>
        </p:txBody>
      </p:sp>
      <p:grpSp>
        <p:nvGrpSpPr>
          <p:cNvPr id="5" name="成组">
            <a:extLst>
              <a:ext uri="{FF2B5EF4-FFF2-40B4-BE49-F238E27FC236}">
                <a16:creationId xmlns:a16="http://schemas.microsoft.com/office/drawing/2014/main" id="{030A504D-C0C9-4743-B4B5-CE122D1B582A}"/>
              </a:ext>
            </a:extLst>
          </p:cNvPr>
          <p:cNvGrpSpPr/>
          <p:nvPr/>
        </p:nvGrpSpPr>
        <p:grpSpPr>
          <a:xfrm>
            <a:off x="885217" y="1682884"/>
            <a:ext cx="10642059" cy="5019921"/>
            <a:chOff x="0" y="0"/>
            <a:chExt cx="8425762" cy="3940711"/>
          </a:xfrm>
        </p:grpSpPr>
        <p:pic>
          <p:nvPicPr>
            <p:cNvPr id="6" name="图像" descr="图像">
              <a:extLst>
                <a:ext uri="{FF2B5EF4-FFF2-40B4-BE49-F238E27FC236}">
                  <a16:creationId xmlns:a16="http://schemas.microsoft.com/office/drawing/2014/main" id="{EA44AB39-A423-4F01-B59E-30FE8B8E7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643713" cy="2557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图像" descr="图像">
              <a:extLst>
                <a:ext uri="{FF2B5EF4-FFF2-40B4-BE49-F238E27FC236}">
                  <a16:creationId xmlns:a16="http://schemas.microsoft.com/office/drawing/2014/main" id="{E6B332D3-2E29-4E66-8760-72BC2282A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1025" y="0"/>
              <a:ext cx="2643713" cy="2557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图像" descr="图像">
              <a:extLst>
                <a:ext uri="{FF2B5EF4-FFF2-40B4-BE49-F238E27FC236}">
                  <a16:creationId xmlns:a16="http://schemas.microsoft.com/office/drawing/2014/main" id="{2B448EBD-3F62-44E0-B5D7-A8E176699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2049" y="0"/>
              <a:ext cx="2643714" cy="2557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2.00 GeV，50°">
              <a:extLst>
                <a:ext uri="{FF2B5EF4-FFF2-40B4-BE49-F238E27FC236}">
                  <a16:creationId xmlns:a16="http://schemas.microsoft.com/office/drawing/2014/main" id="{56BB7CC1-6F6A-486B-8484-A971206A1F6E}"/>
                </a:ext>
              </a:extLst>
            </p:cNvPr>
            <p:cNvSpPr/>
            <p:nvPr/>
          </p:nvSpPr>
          <p:spPr>
            <a:xfrm>
              <a:off x="439449" y="26707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R="457200" algn="just" defTabSz="266700">
                <a:lnSpc>
                  <a:spcPct val="150000"/>
                </a:lnSpc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2.00 GeV</a:t>
              </a:r>
              <a:r>
                <a:rPr>
                  <a:latin typeface="+mj-lt"/>
                  <a:ea typeface="+mj-ea"/>
                  <a:cs typeface="+mj-cs"/>
                  <a:sym typeface="Helvetica"/>
                </a:rPr>
                <a:t>，</a:t>
              </a:r>
              <a:r>
                <a:t>50° </a:t>
              </a:r>
            </a:p>
          </p:txBody>
        </p:sp>
        <p:sp>
          <p:nvSpPr>
            <p:cNvPr id="10" name="1.25 GeV，50°">
              <a:extLst>
                <a:ext uri="{FF2B5EF4-FFF2-40B4-BE49-F238E27FC236}">
                  <a16:creationId xmlns:a16="http://schemas.microsoft.com/office/drawing/2014/main" id="{D8C370A9-3E9B-4C4C-A454-AF6E34A94893}"/>
                </a:ext>
              </a:extLst>
            </p:cNvPr>
            <p:cNvSpPr/>
            <p:nvPr/>
          </p:nvSpPr>
          <p:spPr>
            <a:xfrm>
              <a:off x="3330474" y="26707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R="457200" algn="just" defTabSz="266700">
                <a:lnSpc>
                  <a:spcPct val="150000"/>
                </a:lnSpc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1.25 GeV</a:t>
              </a:r>
              <a:r>
                <a:rPr>
                  <a:latin typeface="+mj-lt"/>
                  <a:ea typeface="+mj-ea"/>
                  <a:cs typeface="+mj-cs"/>
                  <a:sym typeface="Helvetica"/>
                </a:rPr>
                <a:t>，</a:t>
              </a:r>
              <a:r>
                <a:t>50° </a:t>
              </a:r>
            </a:p>
          </p:txBody>
        </p:sp>
        <p:sp>
          <p:nvSpPr>
            <p:cNvPr id="11" name="1.10 GeV，0°">
              <a:extLst>
                <a:ext uri="{FF2B5EF4-FFF2-40B4-BE49-F238E27FC236}">
                  <a16:creationId xmlns:a16="http://schemas.microsoft.com/office/drawing/2014/main" id="{D4178FDB-CBDA-48DE-9919-2CD8121B346D}"/>
                </a:ext>
              </a:extLst>
            </p:cNvPr>
            <p:cNvSpPr/>
            <p:nvPr/>
          </p:nvSpPr>
          <p:spPr>
            <a:xfrm>
              <a:off x="6284999" y="26707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R="457200" algn="just" defTabSz="266700">
                <a:lnSpc>
                  <a:spcPct val="150000"/>
                </a:lnSpc>
                <a:defRPr sz="200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1.10 GeV</a:t>
              </a:r>
              <a:r>
                <a:rPr>
                  <a:latin typeface="+mj-lt"/>
                  <a:ea typeface="+mj-ea"/>
                  <a:cs typeface="+mj-cs"/>
                  <a:sym typeface="Helvetica"/>
                </a:rPr>
                <a:t>，</a:t>
              </a:r>
              <a:r>
                <a:t>0° 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F79977C-0992-4DFC-88F0-4A68DB690175}"/>
              </a:ext>
            </a:extLst>
          </p:cNvPr>
          <p:cNvSpPr txBox="1"/>
          <p:nvPr/>
        </p:nvSpPr>
        <p:spPr>
          <a:xfrm>
            <a:off x="340468" y="1157591"/>
            <a:ext cx="43093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  <a:sym typeface="Calibri"/>
              </a:rPr>
              <a:t>准确度欠佳的位置：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600658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37E1C0-5EA4-43E8-ABED-4BE96092A3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zh-CN" altLang="en-US" dirty="0"/>
              <a:t>三分类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14F05A-239F-4470-B78A-96A47BD27D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5" name="multi.png" descr="multi.png">
            <a:extLst>
              <a:ext uri="{FF2B5EF4-FFF2-40B4-BE49-F238E27FC236}">
                <a16:creationId xmlns:a16="http://schemas.microsoft.com/office/drawing/2014/main" id="{3ED8D2D7-1FFA-463E-929E-B7B81D36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78" y="1219198"/>
            <a:ext cx="8107358" cy="50170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871902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1306D2-176F-4509-8D35-F8D074BE47A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zh-CN" altLang="en-US" dirty="0"/>
              <a:t>凝胶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DCB333-211E-4C55-86ED-E58EAC571F2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32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D0E10D-2F19-4772-8FD0-73B97D814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488"/>
            <a:ext cx="2850204" cy="28575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81679E-FBB4-4470-8739-338B49C13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663" y="875488"/>
            <a:ext cx="2500009" cy="28720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8B65E1-0CDA-403D-A8CC-ECB2AB09B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4" y="3747494"/>
            <a:ext cx="2406380" cy="297852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20F5903-D225-4349-8502-B69216DFE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06" y="3757287"/>
            <a:ext cx="2376666" cy="29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8927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CFAF8D-2D79-4166-B7E8-93CE3EA2A5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5501762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PID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系统要求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FD0148-1863-4F21-82FF-9A78E1EFC5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783DDF-D4FD-44CB-B7C2-12E4770A8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28" y="3461551"/>
            <a:ext cx="3944815" cy="32412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E230FFC-C350-41BA-A2B0-B600AF5E117C}"/>
                  </a:ext>
                </a:extLst>
              </p:cNvPr>
              <p:cNvSpPr txBox="1"/>
              <p:nvPr/>
            </p:nvSpPr>
            <p:spPr>
              <a:xfrm>
                <a:off x="5353031" y="3601831"/>
                <a:ext cx="6360606" cy="2311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being up to 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GeV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calls for PID in a large momentum range (</a:t>
                </a:r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 to 2GeV/c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(and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3~4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separation up to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GeV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separation capacity for low momentum. </a:t>
                </a: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E230FFC-C350-41BA-A2B0-B600AF5E1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031" y="3601831"/>
                <a:ext cx="6360606" cy="2311530"/>
              </a:xfrm>
              <a:prstGeom prst="rect">
                <a:avLst/>
              </a:prstGeom>
              <a:blipFill>
                <a:blip r:embed="rId3"/>
                <a:stretch>
                  <a:fillRect l="-9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D4C5625-7E74-4FDF-B259-246DC6BCF8F4}"/>
                  </a:ext>
                </a:extLst>
              </p:cNvPr>
              <p:cNvSpPr txBox="1"/>
              <p:nvPr/>
            </p:nvSpPr>
            <p:spPr>
              <a:xfrm>
                <a:off x="437744" y="992221"/>
                <a:ext cx="6245157" cy="25862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hangingPunct="0"/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动量范围要求</a:t>
                </a:r>
                <a:r>
                  <a:rPr kumimoji="0" lang="zh-CN" altLang="en-US" sz="180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能对较宽动量范围以及</a:t>
                </a:r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高动量区域（</a:t>
                </a:r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0.8GeV/c~2GeV/c)</a:t>
                </a:r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的末态强子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𝜋</m:t>
                    </m:r>
                    <m:r>
                      <a:rPr lang="en-US" altLang="zh-CN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,</m:t>
                    </m:r>
                    <m:r>
                      <a:rPr lang="en-US" altLang="zh-CN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𝐾</m:t>
                    </m:r>
                    <m:r>
                      <a:rPr lang="en-US" altLang="zh-CN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,</m:t>
                    </m:r>
                    <m:r>
                      <a:rPr lang="en-US" altLang="zh-CN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𝑝</m:t>
                    </m:r>
                    <m:r>
                      <a:rPr lang="zh-CN" alt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进行</m:t>
                    </m:r>
                  </m:oMath>
                </a14:m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鉴别</a:t>
                </a: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  <a:sym typeface="Calibri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  <a:sym typeface="Calibri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高亮度要求快反应以及较好的耐辐照性能</a:t>
                </a: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  <a:sym typeface="Calibri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  <a:sym typeface="Calibri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为保证</a:t>
                </a:r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EMC</a:t>
                </a:r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的位置分辨和能量分辨，要求较少物质的量</a:t>
                </a: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  <a:sym typeface="Calibri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  <a:sym typeface="Calibri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  <a:sym typeface="Calibri"/>
                  </a:rPr>
                  <a:t>空间上要求使用较小的空间占用</a:t>
                </a: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  <a:sym typeface="Calibri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en-US" altLang="zh-CN" b="0" dirty="0">
                  <a:solidFill>
                    <a:srgbClr val="000000"/>
                  </a:solidFill>
                  <a:sym typeface="Calibri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D4C5625-7E74-4FDF-B259-246DC6BCF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44" y="992221"/>
                <a:ext cx="6245157" cy="2586283"/>
              </a:xfrm>
              <a:prstGeom prst="rect">
                <a:avLst/>
              </a:prstGeom>
              <a:blipFill>
                <a:blip r:embed="rId4"/>
                <a:stretch>
                  <a:fillRect l="-1563" t="-14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EC62C21A-6A25-4F1F-BEF6-C7275AC95446}"/>
              </a:ext>
            </a:extLst>
          </p:cNvPr>
          <p:cNvSpPr txBox="1"/>
          <p:nvPr/>
        </p:nvSpPr>
        <p:spPr>
          <a:xfrm>
            <a:off x="8326876" y="1011676"/>
            <a:ext cx="2412459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综合考虑，使用基于气体探测器的切伦科夫探测器作为</a:t>
            </a: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PID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系统的桶部区域</a:t>
            </a: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9CADAFDE-A28E-4428-952F-CE1A39D69E6C}"/>
              </a:ext>
            </a:extLst>
          </p:cNvPr>
          <p:cNvSpPr/>
          <p:nvPr/>
        </p:nvSpPr>
        <p:spPr>
          <a:xfrm>
            <a:off x="5962261" y="1520890"/>
            <a:ext cx="1604866" cy="90506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6790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DD8F3C-689F-457F-8D75-7DAD6CDEFC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5</a:t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C1B633E-DB86-4DD4-89A0-796AEA97A273}"/>
                  </a:ext>
                </a:extLst>
              </p:cNvPr>
              <p:cNvSpPr txBox="1"/>
              <p:nvPr/>
            </p:nvSpPr>
            <p:spPr>
              <a:xfrm>
                <a:off x="495972" y="4367958"/>
                <a:ext cx="7369362" cy="1890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zh-CN" sz="2000" b="1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Proximity focusing RICH with </a:t>
                </a:r>
                <a:r>
                  <a:rPr lang="en-US" altLang="zh-CN" sz="2000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CsI</a:t>
                </a:r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-coated MPGD readout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Radiator: liquid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  <m:sSub>
                      <m:sSubPr>
                        <m:ctrlPr>
                          <a:rPr lang="en-US" altLang="zh-CN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sub>
                    </m:sSub>
                    <m:r>
                      <m:rPr>
                        <m:nor/>
                      </m:rPr>
                      <a:rPr lang="zh-CN" altLang="en-US" sz="20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m:t>～</m:t>
                    </m:r>
                    <m:r>
                      <m:rPr>
                        <m:nor/>
                      </m:rPr>
                      <a:rPr lang="en-US" altLang="zh-CN" sz="20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m:t>10</m:t>
                    </m:r>
                    <m:r>
                      <m:rPr>
                        <m:nor/>
                      </m:rPr>
                      <a:rPr lang="en-US" altLang="zh-CN" sz="20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m:t>mm</m:t>
                    </m:r>
                  </m:oMath>
                </a14:m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, n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zh-CN" altLang="en-US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，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Gas gap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zh-CN" altLang="en-US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altLang="zh-CN" sz="2000" b="1" dirty="0">
                    <a:solidFill>
                      <a:schemeClr val="accent1">
                        <a:lumMod val="75000"/>
                      </a:schemeClr>
                    </a:solidFill>
                  </a:rPr>
                  <a:t>10 cm, Sensor size 5mm*5mm</a:t>
                </a: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C1B633E-DB86-4DD4-89A0-796AEA97A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972" y="4367958"/>
                <a:ext cx="7369362" cy="1890518"/>
              </a:xfrm>
              <a:prstGeom prst="rect">
                <a:avLst/>
              </a:prstGeom>
              <a:blipFill>
                <a:blip r:embed="rId2"/>
                <a:stretch>
                  <a:fillRect l="-744" b="-48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3σ π/K @ 2GeV…">
                <a:extLst>
                  <a:ext uri="{FF2B5EF4-FFF2-40B4-BE49-F238E27FC236}">
                    <a16:creationId xmlns:a16="http://schemas.microsoft.com/office/drawing/2014/main" id="{54DB0EED-5D14-4BE2-931B-567B0460C3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70289" y="1021882"/>
                <a:ext cx="4250797" cy="36146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normAutofit lnSpcReduction="10000"/>
              </a:bodyPr>
              <a:lstStyle>
                <a:lvl1pPr marL="342900" marR="0" indent="-3429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1pPr>
                <a:lvl2pPr marL="783771" marR="0" indent="-326571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–"/>
                  <a:tabLst/>
                  <a:defRPr sz="32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2pPr>
                <a:lvl3pPr marL="1219200" marR="0" indent="-30480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3pPr>
                <a:lvl4pPr marL="1737360" marR="0" indent="-36576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–"/>
                  <a:tabLst/>
                  <a:defRPr sz="32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4pPr>
                <a:lvl5pPr marL="2194560" marR="0" indent="-36576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»"/>
                  <a:tabLst/>
                  <a:defRPr sz="32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5pPr>
                <a:lvl6pPr marL="2651760" marR="0" indent="-36576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6pPr>
                <a:lvl7pPr marL="3108960" marR="0" indent="-365760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7pPr>
                <a:lvl8pPr marL="3566159" marR="0" indent="-365759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8pPr>
                <a:lvl9pPr marL="4023359" marR="0" indent="-365759" algn="l" defTabSz="914400" rtl="0" eaLnBrk="1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3200" b="0" i="0" u="none" strike="noStrike" cap="none" spc="0" baseline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Calibri"/>
                  </a:defRPr>
                </a:lvl9pPr>
              </a:lstStyle>
              <a:p>
                <a:pPr marL="329184" indent="-329184" defTabSz="877823">
                  <a:buClr>
                    <a:srgbClr val="6076B4"/>
                  </a:buClr>
                  <a:buFont typeface="Arial"/>
                  <a:buChar char="‣"/>
                  <a:defRPr sz="220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3σ π/K @ 2GeV</a:t>
                </a:r>
              </a:p>
              <a:p>
                <a:pPr marL="329184" indent="-329184" defTabSz="877823">
                  <a:buClr>
                    <a:srgbClr val="6076B4"/>
                  </a:buClr>
                  <a:buFont typeface="Arial"/>
                  <a:buChar char="‣"/>
                  <a:defRPr sz="220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Material budget: ~15%</a:t>
                </a:r>
              </a:p>
              <a:p>
                <a:pPr marL="329184" indent="-329184" defTabSz="877823">
                  <a:buClr>
                    <a:srgbClr val="6076B4"/>
                  </a:buClr>
                  <a:buFont typeface="Arial"/>
                  <a:buChar char="‣"/>
                  <a:defRPr sz="220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Thickness: ~ 100mm</a:t>
                </a:r>
              </a:p>
              <a:p>
                <a:pPr marL="329184" indent="-329184" defTabSz="877823">
                  <a:buClr>
                    <a:srgbClr val="6076B4"/>
                  </a:buClr>
                  <a:buFont typeface="Arial"/>
                  <a:buChar char="‣"/>
                  <a:defRPr sz="220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Rate: &lt;5kHz/cm</a:t>
                </a:r>
                <a:r>
                  <a:rPr lang="en-US" sz="2208" baseline="31999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2</a:t>
                </a: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@R&gt;20cm</a:t>
                </a:r>
              </a:p>
              <a:p>
                <a:pPr marL="329184" indent="-329184" defTabSz="877823">
                  <a:buClr>
                    <a:srgbClr val="6076B4"/>
                  </a:buClr>
                  <a:buFont typeface="Arial"/>
                  <a:buChar char="‣"/>
                  <a:defRPr sz="220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Gain:~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8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Iowan Old Style Roman"/>
                            <a:cs typeface="Iowan Old Style Roman"/>
                            <a:sym typeface="Iowan Old Style Roman"/>
                          </a:rPr>
                        </m:ctrlPr>
                      </m:sSupPr>
                      <m:e>
                        <m:r>
                          <a:rPr lang="en-US" sz="2208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Iowan Old Style Roman"/>
                            <a:cs typeface="Iowan Old Style Roman"/>
                            <a:sym typeface="Iowan Old Style Roman"/>
                          </a:rPr>
                          <m:t>10</m:t>
                        </m:r>
                      </m:e>
                      <m:sup>
                        <m:r>
                          <a:rPr lang="en-US" sz="2208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Iowan Old Style Roman"/>
                            <a:cs typeface="Iowan Old Style Roman"/>
                            <a:sym typeface="Iowan Old Style Roman"/>
                          </a:rPr>
                          <m:t>5</m:t>
                        </m:r>
                      </m:sup>
                    </m:sSup>
                  </m:oMath>
                </a14:m>
                <a:endParaRPr lang="en-US" sz="2208" dirty="0">
                  <a:solidFill>
                    <a:schemeClr val="accent1">
                      <a:lumMod val="75000"/>
                    </a:schemeClr>
                  </a:solidFill>
                  <a:latin typeface="Iowan Old Style Roman"/>
                  <a:ea typeface="Iowan Old Style Roman"/>
                  <a:cs typeface="Iowan Old Style Roman"/>
                  <a:sym typeface="Iowan Old Style Roman"/>
                </a:endParaRPr>
              </a:p>
              <a:p>
                <a:pPr marL="329184" indent="-329184" defTabSz="877823">
                  <a:buClr>
                    <a:srgbClr val="6076B4"/>
                  </a:buClr>
                  <a:buFont typeface="Arial"/>
                  <a:buChar char="‣"/>
                  <a:defRPr sz="220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IBF:~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8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Iowan Old Style Roman"/>
                            <a:cs typeface="Iowan Old Style Roman"/>
                            <a:sym typeface="Iowan Old Style Roman"/>
                          </a:rPr>
                        </m:ctrlPr>
                      </m:sSupPr>
                      <m:e>
                        <m:r>
                          <a:rPr lang="en-US" sz="2208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Iowan Old Style Roman"/>
                            <a:cs typeface="Iowan Old Style Roman"/>
                            <a:sym typeface="Iowan Old Style Roman"/>
                          </a:rPr>
                          <m:t>1</m:t>
                        </m:r>
                        <m:r>
                          <a:rPr lang="en-US" sz="2208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Iowan Old Style Roman"/>
                            <a:cs typeface="Iowan Old Style Roman"/>
                            <a:sym typeface="Iowan Old Style Roman"/>
                          </a:rPr>
                          <m:t>0</m:t>
                        </m:r>
                      </m:e>
                      <m:sup>
                        <m:r>
                          <a:rPr lang="en-US" sz="2208" b="0" i="1" dirty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Iowan Old Style Roman"/>
                            <a:cs typeface="Iowan Old Style Roman"/>
                            <a:sym typeface="Iowan Old Style Roman"/>
                          </a:rPr>
                          <m:t>−3</m:t>
                        </m:r>
                      </m:sup>
                    </m:sSup>
                  </m:oMath>
                </a14:m>
                <a:endParaRPr lang="en-US" sz="2208" dirty="0">
                  <a:solidFill>
                    <a:schemeClr val="accent1">
                      <a:lumMod val="75000"/>
                    </a:schemeClr>
                  </a:solidFill>
                  <a:latin typeface="Iowan Old Style Roman"/>
                  <a:ea typeface="Iowan Old Style Roman"/>
                  <a:cs typeface="Iowan Old Style Roman"/>
                  <a:sym typeface="Iowan Old Style Roman"/>
                </a:endParaRPr>
              </a:p>
              <a:p>
                <a:pPr marL="329184" indent="-329184" defTabSz="877823">
                  <a:buClr>
                    <a:srgbClr val="6076B4"/>
                  </a:buClr>
                  <a:buFont typeface="Arial"/>
                  <a:buChar char="‣"/>
                  <a:defRPr sz="220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lang="en-US" sz="2208" dirty="0" err="1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Cum.Charge</a:t>
                </a: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:&lt;2uC/cm</a:t>
                </a:r>
                <a:r>
                  <a:rPr lang="en-US" sz="2208" baseline="31999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2</a:t>
                </a:r>
                <a:r>
                  <a:rPr lang="en-US" sz="1727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@10year</a:t>
                </a: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 </a:t>
                </a:r>
              </a:p>
              <a:p>
                <a:pPr marL="329184" indent="-329184" defTabSz="877823">
                  <a:buClr>
                    <a:srgbClr val="6076B4"/>
                  </a:buClr>
                  <a:buFont typeface="Arial"/>
                  <a:buChar char="‣"/>
                  <a:defRPr sz="220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Pad: 0.5×0.5cm</a:t>
                </a:r>
                <a:r>
                  <a:rPr lang="en-US" sz="2208" baseline="31999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2</a:t>
                </a:r>
              </a:p>
              <a:p>
                <a:pPr marL="329184" indent="-329184" defTabSz="877823">
                  <a:buClr>
                    <a:srgbClr val="6076B4"/>
                  </a:buClr>
                  <a:buFont typeface="Arial"/>
                  <a:buChar char="‣"/>
                  <a:defRPr sz="2208">
                    <a:latin typeface="Iowan Old Style Roman"/>
                    <a:ea typeface="Iowan Old Style Roman"/>
                    <a:cs typeface="Iowan Old Style Roman"/>
                    <a:sym typeface="Iowan Old Style Roman"/>
                  </a:defRPr>
                </a:pPr>
                <a:r>
                  <a:rPr lang="en-US" sz="2208" dirty="0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Expected Res: &lt;2.5 </a:t>
                </a:r>
                <a:r>
                  <a:rPr lang="en-US" sz="2208" dirty="0" err="1">
                    <a:solidFill>
                      <a:schemeClr val="accent1">
                        <a:lumMod val="75000"/>
                      </a:schemeClr>
                    </a:solidFill>
                    <a:latin typeface="Iowan Old Style Roman"/>
                    <a:ea typeface="Iowan Old Style Roman"/>
                    <a:cs typeface="Iowan Old Style Roman"/>
                    <a:sym typeface="Iowan Old Style Roman"/>
                  </a:rPr>
                  <a:t>mrad</a:t>
                </a:r>
                <a:endParaRPr lang="en-US" sz="2208" dirty="0">
                  <a:solidFill>
                    <a:schemeClr val="accent1">
                      <a:lumMod val="75000"/>
                    </a:schemeClr>
                  </a:solidFill>
                  <a:latin typeface="Iowan Old Style Roman"/>
                  <a:ea typeface="Iowan Old Style Roman"/>
                  <a:cs typeface="Iowan Old Style Roman"/>
                  <a:sym typeface="Iowan Old Style Roman"/>
                </a:endParaRPr>
              </a:p>
            </p:txBody>
          </p:sp>
        </mc:Choice>
        <mc:Fallback>
          <p:sp>
            <p:nvSpPr>
              <p:cNvPr id="8" name="3σ π/K @ 2GeV…">
                <a:extLst>
                  <a:ext uri="{FF2B5EF4-FFF2-40B4-BE49-F238E27FC236}">
                    <a16:creationId xmlns:a16="http://schemas.microsoft.com/office/drawing/2014/main" id="{54DB0EED-5D14-4BE2-931B-567B0460C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289" y="1021882"/>
                <a:ext cx="4250797" cy="3614650"/>
              </a:xfrm>
              <a:prstGeom prst="rect">
                <a:avLst/>
              </a:prstGeom>
              <a:blipFill>
                <a:blip r:embed="rId3"/>
                <a:stretch>
                  <a:fillRect l="-3013" t="-2530" b="-10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F3B5DCD5-61A0-4ADE-97C0-69A696084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206" y="928221"/>
            <a:ext cx="3447246" cy="29418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DD724B-3125-42C6-951A-C32346836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206" y="3839823"/>
            <a:ext cx="3127297" cy="2657231"/>
          </a:xfrm>
          <a:prstGeom prst="rect">
            <a:avLst/>
          </a:prstGeom>
        </p:spPr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E7ED24CD-B097-4005-ABC6-47F8C38E68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4" y="155194"/>
            <a:ext cx="3200944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RICH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设计</a:t>
            </a:r>
          </a:p>
        </p:txBody>
      </p:sp>
    </p:spTree>
    <p:extLst>
      <p:ext uri="{BB962C8B-B14F-4D97-AF65-F5344CB8AC3E}">
        <p14:creationId xmlns:p14="http://schemas.microsoft.com/office/powerpoint/2010/main" val="23876202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24B1DB-C110-4D0A-A8A1-DFF227CC36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3" y="155194"/>
            <a:ext cx="5518093" cy="584775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RICH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液体辐射体角分辨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912499-E76E-4BDB-A8A4-BD4827778C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E36AB7-C789-44A1-AC65-0899A3599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6" t="8883" r="7937"/>
          <a:stretch/>
        </p:blipFill>
        <p:spPr>
          <a:xfrm>
            <a:off x="0" y="846973"/>
            <a:ext cx="4966055" cy="35304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F1CC5EE-FEE6-4961-AB44-57FB7955DCA3}"/>
              </a:ext>
            </a:extLst>
          </p:cNvPr>
          <p:cNvSpPr txBox="1"/>
          <p:nvPr/>
        </p:nvSpPr>
        <p:spPr>
          <a:xfrm>
            <a:off x="175098" y="4377447"/>
            <a:ext cx="310076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假设发光点位于辐射体中心，带电粒子垂直入射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。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表格 14">
                <a:extLst>
                  <a:ext uri="{FF2B5EF4-FFF2-40B4-BE49-F238E27FC236}">
                    <a16:creationId xmlns:a16="http://schemas.microsoft.com/office/drawing/2014/main" id="{3595061D-57DB-48E8-B8AF-4E6DF7C1FA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1261900"/>
                  </p:ext>
                </p:extLst>
              </p:nvPr>
            </p:nvGraphicFramePr>
            <p:xfrm>
              <a:off x="3613693" y="3995254"/>
              <a:ext cx="8158415" cy="231648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434962">
                      <a:extLst>
                        <a:ext uri="{9D8B030D-6E8A-4147-A177-3AD203B41FA5}">
                          <a16:colId xmlns:a16="http://schemas.microsoft.com/office/drawing/2014/main" val="881212684"/>
                        </a:ext>
                      </a:extLst>
                    </a:gridCol>
                    <a:gridCol w="1060675">
                      <a:extLst>
                        <a:ext uri="{9D8B030D-6E8A-4147-A177-3AD203B41FA5}">
                          <a16:colId xmlns:a16="http://schemas.microsoft.com/office/drawing/2014/main" val="1507065115"/>
                        </a:ext>
                      </a:extLst>
                    </a:gridCol>
                    <a:gridCol w="1059764">
                      <a:extLst>
                        <a:ext uri="{9D8B030D-6E8A-4147-A177-3AD203B41FA5}">
                          <a16:colId xmlns:a16="http://schemas.microsoft.com/office/drawing/2014/main" val="1978042776"/>
                        </a:ext>
                      </a:extLst>
                    </a:gridCol>
                    <a:gridCol w="1156106">
                      <a:extLst>
                        <a:ext uri="{9D8B030D-6E8A-4147-A177-3AD203B41FA5}">
                          <a16:colId xmlns:a16="http://schemas.microsoft.com/office/drawing/2014/main" val="3623513715"/>
                        </a:ext>
                      </a:extLst>
                    </a:gridCol>
                    <a:gridCol w="1123992">
                      <a:extLst>
                        <a:ext uri="{9D8B030D-6E8A-4147-A177-3AD203B41FA5}">
                          <a16:colId xmlns:a16="http://schemas.microsoft.com/office/drawing/2014/main" val="3067256725"/>
                        </a:ext>
                      </a:extLst>
                    </a:gridCol>
                    <a:gridCol w="1231039">
                      <a:extLst>
                        <a:ext uri="{9D8B030D-6E8A-4147-A177-3AD203B41FA5}">
                          <a16:colId xmlns:a16="http://schemas.microsoft.com/office/drawing/2014/main" val="1399860349"/>
                        </a:ext>
                      </a:extLst>
                    </a:gridCol>
                    <a:gridCol w="1091877">
                      <a:extLst>
                        <a:ext uri="{9D8B030D-6E8A-4147-A177-3AD203B41FA5}">
                          <a16:colId xmlns:a16="http://schemas.microsoft.com/office/drawing/2014/main" val="1741903109"/>
                        </a:ext>
                      </a:extLst>
                    </a:gridCol>
                  </a:tblGrid>
                  <a:tr h="573431">
                    <a:tc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色散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发光点位置不确定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探测器空间分辨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多次散射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单光子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单次事例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903903"/>
                      </a:ext>
                    </a:extLst>
                  </a:tr>
                  <a:tr h="5566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解析计算</a:t>
                          </a:r>
                          <a:endParaRPr lang="en-US" altLang="zh-CN" sz="1600" b="0" i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altLang="zh-CN" sz="16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  <m:t>@</m:t>
                                </m:r>
                                <m:r>
                                  <a:rPr kumimoji="0" lang="en-US" altLang="zh-CN" sz="1600" b="0" i="0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Calibri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600" b="0" i="0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Calibri"/>
                                  </a:rPr>
                                  <m:t>GeV</m:t>
                                </m:r>
                                <m:r>
                                  <a:rPr kumimoji="0" lang="en-US" altLang="zh-CN" sz="1600" b="0" i="0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Calibri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6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  <m:t>c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6.1mrad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2.7mrad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1.6mrad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1.1mrad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6.9mrad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955671"/>
                      </a:ext>
                    </a:extLst>
                  </a:tr>
                  <a:tr h="5566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解析计算</a:t>
                          </a:r>
                          <a:endParaRPr lang="en-US" altLang="zh-CN" sz="1600" b="0" i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altLang="zh-CN" sz="16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  <m:t>@</m:t>
                                </m:r>
                                <m:r>
                                  <a:rPr kumimoji="0" lang="en-US" altLang="zh-CN" sz="1600" b="0" i="0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Calibri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600" b="0" i="0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Calibri"/>
                                  </a:rPr>
                                  <m:t>GeV</m:t>
                                </m:r>
                                <m:r>
                                  <a:rPr kumimoji="0" lang="en-US" altLang="zh-CN" sz="1600" b="0" i="0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Calibri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6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  <m:t>c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6.0mrad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2.6mrad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1.6mrad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1.1mrad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6.8mrad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3601823"/>
                      </a:ext>
                    </a:extLst>
                  </a:tr>
                  <a:tr h="3573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MC</a:t>
                          </a:r>
                          <a:r>
                            <a:rPr lang="zh-CN" altLang="en-US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模拟</a:t>
                          </a:r>
                          <a:endParaRPr lang="en-US" altLang="zh-CN" sz="1600" b="0" i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altLang="zh-CN" sz="160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  <m:t>@</m:t>
                                </m:r>
                                <m:r>
                                  <a:rPr kumimoji="0" lang="en-US" altLang="zh-CN" sz="1600" b="0" i="0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Calibri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1600" b="0" i="0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Calibri"/>
                                  </a:rPr>
                                  <m:t>GeV</m:t>
                                </m:r>
                                <m:r>
                                  <a:rPr kumimoji="0" lang="en-US" altLang="zh-CN" sz="1600" b="0" i="0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  <a:sym typeface="Calibri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600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  <m:t>c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5.0mrad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3.1mrad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1.8mrad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  <a:p>
                          <a:pPr algn="ctr"/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1.1mrad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6.2mrad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2.3mrad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55496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表格 14">
                <a:extLst>
                  <a:ext uri="{FF2B5EF4-FFF2-40B4-BE49-F238E27FC236}">
                    <a16:creationId xmlns:a16="http://schemas.microsoft.com/office/drawing/2014/main" id="{3595061D-57DB-48E8-B8AF-4E6DF7C1FA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1261900"/>
                  </p:ext>
                </p:extLst>
              </p:nvPr>
            </p:nvGraphicFramePr>
            <p:xfrm>
              <a:off x="3613693" y="3995254"/>
              <a:ext cx="8158415" cy="231648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1434962">
                      <a:extLst>
                        <a:ext uri="{9D8B030D-6E8A-4147-A177-3AD203B41FA5}">
                          <a16:colId xmlns:a16="http://schemas.microsoft.com/office/drawing/2014/main" val="881212684"/>
                        </a:ext>
                      </a:extLst>
                    </a:gridCol>
                    <a:gridCol w="1060675">
                      <a:extLst>
                        <a:ext uri="{9D8B030D-6E8A-4147-A177-3AD203B41FA5}">
                          <a16:colId xmlns:a16="http://schemas.microsoft.com/office/drawing/2014/main" val="1507065115"/>
                        </a:ext>
                      </a:extLst>
                    </a:gridCol>
                    <a:gridCol w="1059764">
                      <a:extLst>
                        <a:ext uri="{9D8B030D-6E8A-4147-A177-3AD203B41FA5}">
                          <a16:colId xmlns:a16="http://schemas.microsoft.com/office/drawing/2014/main" val="1978042776"/>
                        </a:ext>
                      </a:extLst>
                    </a:gridCol>
                    <a:gridCol w="1156106">
                      <a:extLst>
                        <a:ext uri="{9D8B030D-6E8A-4147-A177-3AD203B41FA5}">
                          <a16:colId xmlns:a16="http://schemas.microsoft.com/office/drawing/2014/main" val="3623513715"/>
                        </a:ext>
                      </a:extLst>
                    </a:gridCol>
                    <a:gridCol w="1123992">
                      <a:extLst>
                        <a:ext uri="{9D8B030D-6E8A-4147-A177-3AD203B41FA5}">
                          <a16:colId xmlns:a16="http://schemas.microsoft.com/office/drawing/2014/main" val="3067256725"/>
                        </a:ext>
                      </a:extLst>
                    </a:gridCol>
                    <a:gridCol w="1231039">
                      <a:extLst>
                        <a:ext uri="{9D8B030D-6E8A-4147-A177-3AD203B41FA5}">
                          <a16:colId xmlns:a16="http://schemas.microsoft.com/office/drawing/2014/main" val="1399860349"/>
                        </a:ext>
                      </a:extLst>
                    </a:gridCol>
                    <a:gridCol w="1091877">
                      <a:extLst>
                        <a:ext uri="{9D8B030D-6E8A-4147-A177-3AD203B41FA5}">
                          <a16:colId xmlns:a16="http://schemas.microsoft.com/office/drawing/2014/main" val="1741903109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色散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发光点位置不确定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探测器空间分辨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多次散射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单光子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</a:rPr>
                            <a:t>单次事例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90390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24" t="-103125" r="-468644" b="-203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6.1mrad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2.7mrad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1.6mrad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1.1mrad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6.9mrad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955671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24" t="-205263" r="-468644" b="-1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6.0mrad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2.6mrad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1.6mrad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1.1mrad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6.8mrad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360182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24" t="-305263" r="-468644" b="-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5.0mrad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3.1mrad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1.8mrad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  <a:p>
                          <a:pPr algn="ctr"/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1.1mrad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6.2mrad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2.3mrad</a:t>
                          </a:r>
                          <a:endParaRPr lang="zh-CN" altLang="en-US" sz="16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55496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4A392AA1-C12E-4DC9-8EDF-BA270550A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979" y="1644264"/>
            <a:ext cx="3533775" cy="9048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AF7B720-2E41-4096-A620-9BC163AB7E54}"/>
                  </a:ext>
                </a:extLst>
              </p:cNvPr>
              <p:cNvSpPr txBox="1"/>
              <p:nvPr/>
            </p:nvSpPr>
            <p:spPr>
              <a:xfrm>
                <a:off x="5610979" y="880428"/>
                <a:ext cx="4739251" cy="15057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由于最终只有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𝑅</m:t>
                    </m:r>
                    <m:r>
                      <a:rPr lang="zh-CN" alt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是</m:t>
                    </m:r>
                  </m:oMath>
                </a14:m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可观测量，</a:t>
                </a:r>
                <a:endPara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  <a:p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因此将切伦科夫角用</a:t>
                </a:r>
                <a14:m>
                  <m:oMath xmlns:m="http://schemas.openxmlformats.org/officeDocument/2006/math">
                    <m:r>
                      <a:rPr kumimoji="0" lang="en-US" altLang="zh-CN" sz="18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Calibri"/>
                      </a:rPr>
                      <m:t>𝑅</m:t>
                    </m:r>
                  </m:oMath>
                </a14:m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表示。</a:t>
                </a:r>
                <a:endPara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  <a:p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1">
                        <a:lumMod val="50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近似认为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𝑅</m:t>
                        </m:r>
                      </m:e>
                      <m:sub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𝑟𝑎𝑑</m:t>
                        </m:r>
                      </m:sub>
                    </m:sSub>
                    <m:r>
                      <a:rPr lang="zh-CN" alt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和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𝑅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𝑞𝑧</m:t>
                        </m:r>
                      </m:sub>
                    </m:sSub>
                    <m:r>
                      <a:rPr lang="zh-CN" altLang="en-US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为</m:t>
                    </m:r>
                  </m:oMath>
                </a14:m>
                <a:r>
                  <a:rPr lang="zh-CN" altLang="en-US" b="0" i="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sym typeface="Calibri"/>
                  </a:rPr>
                  <a:t>常数</a:t>
                </a:r>
                <a:endParaRPr lang="en-US" altLang="zh-CN" b="0" i="0" dirty="0">
                  <a:solidFill>
                    <a:schemeClr val="accent1">
                      <a:lumMod val="50000"/>
                    </a:schemeClr>
                  </a:solidFill>
                  <a:latin typeface="+mn-lt"/>
                  <a:sym typeface="Calibri"/>
                </a:endParaRPr>
              </a:p>
              <a:p>
                <a:endPara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AF7B720-2E41-4096-A620-9BC163AB7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979" y="880428"/>
                <a:ext cx="4739251" cy="1505797"/>
              </a:xfrm>
              <a:prstGeom prst="rect">
                <a:avLst/>
              </a:prstGeom>
              <a:blipFill>
                <a:blip r:embed="rId6"/>
                <a:stretch>
                  <a:fillRect l="-1028" t="-2429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24">
            <a:extLst>
              <a:ext uri="{FF2B5EF4-FFF2-40B4-BE49-F238E27FC236}">
                <a16:creationId xmlns:a16="http://schemas.microsoft.com/office/drawing/2014/main" id="{56C9AEAC-F1F9-4DB7-9CB6-07B8357EB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8976" y="2462915"/>
            <a:ext cx="1847850" cy="70485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6EB72C85-66AC-4AB5-9D7D-C7BD8D3B22D8}"/>
              </a:ext>
            </a:extLst>
          </p:cNvPr>
          <p:cNvSpPr txBox="1"/>
          <p:nvPr/>
        </p:nvSpPr>
        <p:spPr>
          <a:xfrm>
            <a:off x="5708254" y="2630675"/>
            <a:ext cx="44668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角分辨由                                    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给出</a:t>
            </a:r>
          </a:p>
        </p:txBody>
      </p:sp>
    </p:spTree>
    <p:extLst>
      <p:ext uri="{BB962C8B-B14F-4D97-AF65-F5344CB8AC3E}">
        <p14:creationId xmlns:p14="http://schemas.microsoft.com/office/powerpoint/2010/main" val="35630518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8C2ADC-96EA-489A-95DF-0A82DB95FA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3" y="155194"/>
            <a:ext cx="4564783" cy="584775"/>
          </a:xfrm>
        </p:spPr>
        <p:txBody>
          <a:bodyPr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各个系统误差贡献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E5D36A-2235-4504-AD46-41A047013F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2FEE633-0EC7-4764-93C4-F3D3C5C67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2" y="1026500"/>
            <a:ext cx="7333439" cy="4562475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CCB709F4-8D33-4EB3-A9FA-D1A5BE311545}"/>
              </a:ext>
            </a:extLst>
          </p:cNvPr>
          <p:cNvCxnSpPr/>
          <p:nvPr/>
        </p:nvCxnSpPr>
        <p:spPr>
          <a:xfrm>
            <a:off x="2665378" y="1332689"/>
            <a:ext cx="0" cy="419262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D0707BA-FFC3-45FE-8335-77921CE9F5D2}"/>
                  </a:ext>
                </a:extLst>
              </p:cNvPr>
              <p:cNvSpPr txBox="1"/>
              <p:nvPr/>
            </p:nvSpPr>
            <p:spPr>
              <a:xfrm>
                <a:off x="1789888" y="5646353"/>
                <a:ext cx="1750979" cy="370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𝜋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@2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𝐺𝑒𝑉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/</m:t>
                      </m:r>
                      <m:r>
                        <a:rPr kumimoji="0" lang="en-US" altLang="zh-CN" sz="1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Calibri"/>
                        </a:rPr>
                        <m:t>𝑐</m:t>
                      </m:r>
                    </m:oMath>
                  </m:oMathPara>
                </a14:m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9D0707BA-FFC3-45FE-8335-77921CE9F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888" y="5646353"/>
                <a:ext cx="1750979" cy="370292"/>
              </a:xfrm>
              <a:prstGeom prst="rect">
                <a:avLst/>
              </a:prstGeom>
              <a:blipFill>
                <a:blip r:embed="rId3"/>
                <a:stretch>
                  <a:fillRect b="-131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D2CBA9B-4339-4786-BDEE-45FC4C40E7AD}"/>
                  </a:ext>
                </a:extLst>
              </p:cNvPr>
              <p:cNvSpPr txBox="1"/>
              <p:nvPr/>
            </p:nvSpPr>
            <p:spPr>
              <a:xfrm>
                <a:off x="8575758" y="2597285"/>
                <a:ext cx="3258766" cy="18242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altLang="zh-CN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Calibri"/>
                      </a:rPr>
                      <m:t> </m:t>
                    </m:r>
                    <m:sSub>
                      <m:sSubPr>
                        <m:ctrlP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𝐸</m:t>
                        </m:r>
                      </m:sub>
                    </m:sSub>
                  </m:oMath>
                </a14:m>
                <a:r>
                  <a:rPr kumimoji="0" lang="en-US" altLang="zh-CN" sz="1800" b="0" i="0" u="none" strike="noStrike" cap="none" spc="0" normalizeH="0" baseline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:</a:t>
                </a:r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  色散</a:t>
                </a:r>
                <a:endPara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  <a:p>
                <a:pPr marL="0" marR="0" indent="0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  <m:t>𝑟𝑎𝑑</m:t>
                            </m:r>
                          </m:sub>
                        </m:sSub>
                      </m:sub>
                    </m:sSub>
                  </m:oMath>
                </a14:m>
                <a:r>
                  <a:rPr kumimoji="0" lang="en-US" altLang="zh-CN" sz="1800" b="0" i="0" u="none" strike="noStrike" cap="none" spc="0" normalizeH="0" baseline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:   </a:t>
                </a:r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发光点位置不确定性</a:t>
                </a:r>
                <a:endPara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  <a:p>
                <a:pPr marL="0" marR="0" indent="0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𝑥𝑦</m:t>
                        </m:r>
                      </m:sub>
                    </m:sSub>
                  </m:oMath>
                </a14:m>
                <a:r>
                  <a:rPr kumimoji="0" lang="en-US" altLang="zh-CN" sz="1800" b="0" i="0" u="none" strike="noStrike" cap="none" spc="0" normalizeH="0" baseline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:      </a:t>
                </a:r>
                <a:r>
                  <a:rPr lang="zh-CN" altLang="en-US" dirty="0">
                    <a:solidFill>
                      <a:schemeClr val="accent6">
                        <a:lumMod val="75000"/>
                      </a:schemeClr>
                    </a:solidFill>
                    <a:sym typeface="Calibri"/>
                  </a:rPr>
                  <a:t>探测器空间分辨</a:t>
                </a:r>
                <a:endParaRPr lang="en-US" altLang="zh-CN" dirty="0">
                  <a:solidFill>
                    <a:schemeClr val="accent6">
                      <a:lumMod val="75000"/>
                    </a:schemeClr>
                  </a:solidFill>
                  <a:sym typeface="Calibri"/>
                </a:endParaRPr>
              </a:p>
              <a:p>
                <a:pPr marL="0" marR="0" indent="0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Calibri"/>
                          </a:rPr>
                          <m:t>𝑚𝑠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accent6">
                        <a:lumMod val="75000"/>
                      </a:schemeClr>
                    </a:solidFill>
                    <a:sym typeface="Calibri"/>
                  </a:rPr>
                  <a:t>:    </a:t>
                </a:r>
                <a:r>
                  <a:rPr lang="zh-CN" altLang="en-US" dirty="0">
                    <a:solidFill>
                      <a:schemeClr val="accent6">
                        <a:lumMod val="75000"/>
                      </a:schemeClr>
                    </a:solidFill>
                    <a:sym typeface="Calibri"/>
                  </a:rPr>
                  <a:t>多次散射</a:t>
                </a:r>
                <a:endParaRPr lang="en-US" altLang="zh-CN" dirty="0">
                  <a:solidFill>
                    <a:schemeClr val="accent6">
                      <a:lumMod val="75000"/>
                    </a:schemeClr>
                  </a:solidFill>
                  <a:sym typeface="Calibri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zh-CN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</a:t>
                </a: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D2CBA9B-4339-4786-BDEE-45FC4C40E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758" y="2597285"/>
                <a:ext cx="3258766" cy="1824280"/>
              </a:xfrm>
              <a:prstGeom prst="rect">
                <a:avLst/>
              </a:prstGeom>
              <a:blipFill>
                <a:blip r:embed="rId4"/>
                <a:stretch>
                  <a:fillRect l="-562" t="-200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46754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6AD1F-5B12-4431-B33F-B8085CF37A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9863" y="155195"/>
            <a:ext cx="7305396" cy="1166986"/>
          </a:xfrm>
        </p:spPr>
        <p:txBody>
          <a:bodyPr/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PID 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算法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: Likelihood Method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0CD3BD-7291-4761-B4CD-8AA3786FEC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8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56DEEEC-9A24-459F-ADF3-F5D0317FCC82}"/>
              </a:ext>
            </a:extLst>
          </p:cNvPr>
          <p:cNvGrpSpPr/>
          <p:nvPr/>
        </p:nvGrpSpPr>
        <p:grpSpPr>
          <a:xfrm>
            <a:off x="0" y="761974"/>
            <a:ext cx="10435978" cy="2667026"/>
            <a:chOff x="218935" y="4267069"/>
            <a:chExt cx="10186587" cy="2536150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EFFDCCB-E199-4481-82D1-BEC8EDE1AD7C}"/>
                </a:ext>
              </a:extLst>
            </p:cNvPr>
            <p:cNvGrpSpPr/>
            <p:nvPr/>
          </p:nvGrpSpPr>
          <p:grpSpPr>
            <a:xfrm>
              <a:off x="218935" y="4607444"/>
              <a:ext cx="10186587" cy="2195775"/>
              <a:chOff x="0" y="1395465"/>
              <a:chExt cx="12192000" cy="262805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3EDAB25-01C8-4772-8349-04AE957AE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395465"/>
                <a:ext cx="12192000" cy="262805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8388AC8D-A3C0-4BA4-8394-C33C45C3B110}"/>
                      </a:ext>
                    </a:extLst>
                  </p:cNvPr>
                  <p:cNvSpPr txBox="1"/>
                  <p:nvPr/>
                </p:nvSpPr>
                <p:spPr>
                  <a:xfrm>
                    <a:off x="1366576" y="1690688"/>
                    <a:ext cx="1462418" cy="442042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2GeV/c </a:t>
                    </a:r>
                    <a14:m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4" name="文本框 13">
                    <a:extLst>
                      <a:ext uri="{FF2B5EF4-FFF2-40B4-BE49-F238E27FC236}">
                        <a16:creationId xmlns:a16="http://schemas.microsoft.com/office/drawing/2014/main" id="{FB570A6F-9601-4FF8-85CA-A9614A9B17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66576" y="1690688"/>
                    <a:ext cx="1462418" cy="44204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980" t="-8197" b="-2459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216D7763-9B38-4685-9F91-E5A5F0834AB1}"/>
                      </a:ext>
                    </a:extLst>
                  </p:cNvPr>
                  <p:cNvSpPr txBox="1"/>
                  <p:nvPr/>
                </p:nvSpPr>
                <p:spPr>
                  <a:xfrm>
                    <a:off x="6665719" y="2358639"/>
                    <a:ext cx="1401681" cy="5074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20" name="文本框 19">
                    <a:extLst>
                      <a:ext uri="{FF2B5EF4-FFF2-40B4-BE49-F238E27FC236}">
                        <a16:creationId xmlns:a16="http://schemas.microsoft.com/office/drawing/2014/main" id="{D91A6FF9-3EB6-4C57-8E99-85287C247C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65719" y="2358639"/>
                    <a:ext cx="1401681" cy="5074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307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706CC169-3521-4C76-A7C9-DE5269548D97}"/>
                      </a:ext>
                    </a:extLst>
                  </p:cNvPr>
                  <p:cNvSpPr txBox="1"/>
                  <p:nvPr/>
                </p:nvSpPr>
                <p:spPr>
                  <a:xfrm>
                    <a:off x="9586958" y="2514117"/>
                    <a:ext cx="1408064" cy="467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∘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9DC78406-F979-4DFE-9B08-25374367FD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86958" y="2514117"/>
                    <a:ext cx="1408064" cy="467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468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AA725026-5C65-45FA-8643-8A0F00187FB9}"/>
                    </a:ext>
                  </a:extLst>
                </p:cNvPr>
                <p:cNvSpPr txBox="1"/>
                <p:nvPr/>
              </p:nvSpPr>
              <p:spPr>
                <a:xfrm>
                  <a:off x="581114" y="4267069"/>
                  <a:ext cx="55148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Hard to find analytic equation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US" altLang="zh-CN" dirty="0"/>
                    <a:t> Likelihood method.</a:t>
                  </a:r>
                </a:p>
              </p:txBody>
            </p:sp>
          </mc:Choice>
          <mc:Fallback xmlns="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6CDDF41B-A0F2-4660-96E0-A17624863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114" y="4267069"/>
                  <a:ext cx="551488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959" t="-8929" r="-959" b="-357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9268E99-B581-4E4D-BCF7-85E1A0732443}"/>
              </a:ext>
            </a:extLst>
          </p:cNvPr>
          <p:cNvGrpSpPr/>
          <p:nvPr/>
        </p:nvGrpSpPr>
        <p:grpSpPr>
          <a:xfrm>
            <a:off x="245407" y="3197568"/>
            <a:ext cx="11701185" cy="3429598"/>
            <a:chOff x="333159" y="2380940"/>
            <a:chExt cx="11701185" cy="342959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095F6475-81AD-4BE8-8F3A-26BBE6FD9179}"/>
                    </a:ext>
                  </a:extLst>
                </p:cNvPr>
                <p:cNvSpPr txBox="1"/>
                <p:nvPr/>
              </p:nvSpPr>
              <p:spPr>
                <a:xfrm>
                  <a:off x="333159" y="2380940"/>
                  <a:ext cx="9297112" cy="3176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sz="2000" dirty="0"/>
                    <a:t>The photon collected in each anode pads follows the </a:t>
                  </a:r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Poisson distribution</a:t>
                  </a:r>
                </a:p>
                <a:p>
                  <a:endParaRPr lang="en-US" altLang="zh-CN" dirty="0">
                    <a:solidFill>
                      <a:srgbClr val="FF0000"/>
                    </a:solidFill>
                  </a:endParaRPr>
                </a:p>
                <a:p>
                  <a:r>
                    <a:rPr lang="en-US" altLang="zh-CN" sz="1800" kern="100" dirty="0">
                      <a:effectLst/>
                      <a:ea typeface="宋体" panose="02010600030101010101" pitchFamily="2" charset="-122"/>
                    </a:rPr>
                    <a:t>                     </a:t>
                  </a:r>
                  <a14:m>
                    <m:oMath xmlns:m="http://schemas.openxmlformats.org/officeDocument/2006/math">
                      <m:r>
                        <a:rPr lang="en-US" altLang="zh-CN" sz="1800" i="1" kern="100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𝑝𝑑</m:t>
                      </m:r>
                      <m:sSub>
                        <m:sSubPr>
                          <m:ctrlPr>
                            <a:rPr lang="zh-CN" altLang="zh-CN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 kern="1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800" i="1" kern="1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 </m:t>
                          </m:r>
                          <m:r>
                            <a:rPr lang="en-US" altLang="zh-CN" sz="1800" i="1" kern="1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  <m:r>
                            <a:rPr lang="en-US" altLang="zh-CN" sz="1800" b="0" i="1" kern="100" smtClea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lang="en-US" altLang="zh-CN" sz="1800" b="0" i="1" kern="100" smtClea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h</m:t>
                          </m:r>
                        </m:sub>
                      </m:sSub>
                      <m:r>
                        <a:rPr lang="en-US" altLang="zh-CN" sz="1800" i="1" kern="1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r>
                        <a:rPr lang="en-US" altLang="zh-CN" sz="1800" i="1" kern="1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𝑃𝑜𝑖𝑠𝑠𝑜𝑛</m:t>
                      </m:r>
                      <m:r>
                        <a:rPr lang="en-US" altLang="zh-CN" sz="1800" i="1" kern="1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 </m:t>
                      </m:r>
                      <m:d>
                        <m:dPr>
                          <m:ctrlPr>
                            <a:rPr lang="zh-CN" altLang="zh-CN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1800" i="1" kern="1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altLang="zh-CN" sz="1800" i="1" kern="1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,</m:t>
                          </m:r>
                          <m:r>
                            <a:rPr lang="en-US" altLang="zh-CN" sz="1800" b="0" i="1" kern="100" smtClea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𝑎𝑣</m:t>
                          </m:r>
                          <m:sSub>
                            <m:sSubPr>
                              <m:ctrlP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</m:t>
                              </m:r>
                              <m: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,</m:t>
                              </m:r>
                              <m: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altLang="zh-CN" sz="1800" i="1" kern="1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−3</m:t>
                              </m:r>
                            </m:sup>
                          </m:sSup>
                        </m:e>
                      </m:d>
                      <m:r>
                        <a:rPr lang="en-US" altLang="zh-CN" sz="1800" i="1" kern="1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,</m:t>
                      </m:r>
                    </m:oMath>
                  </a14:m>
                  <a:endParaRPr lang="en-US" altLang="zh-CN" sz="1800" kern="1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  <a:p>
                  <a:endParaRPr lang="en-US" altLang="zh-CN" sz="1800" kern="100" dirty="0">
                    <a:effectLst/>
                    <a:ea typeface="宋体" panose="02010600030101010101" pitchFamily="2" charset="-122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altLang="zh-CN" kern="100" dirty="0">
                    <a:ea typeface="宋体" panose="02010600030101010101" pitchFamily="2" charset="-122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altLang="zh-CN" sz="1800" kern="100" dirty="0">
                      <a:effectLst/>
                      <a:ea typeface="宋体" panose="02010600030101010101" pitchFamily="2" charset="-122"/>
                    </a:rPr>
                    <a:t>Likelihood of h hypothesis: </a:t>
                  </a:r>
                </a:p>
                <a:p>
                  <a:r>
                    <a:rPr lang="en-US" altLang="zh-CN" sz="1800" kern="100" dirty="0">
                      <a:effectLst/>
                      <a:ea typeface="Cambria Math" panose="02040503050406030204" pitchFamily="18" charset="0"/>
                    </a:rPr>
                    <a:t>                    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zh-CN" altLang="zh-CN" sz="1800" i="1" kern="10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800" kern="1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en-US" altLang="zh-CN" sz="1800" i="1" kern="1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zh-CN" altLang="zh-CN" sz="1800" i="1" kern="1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1800" i="1" kern="1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1800" i="1" kern="1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𝑛𝑝𝑎𝑑𝑠</m:t>
                          </m:r>
                        </m:sup>
                        <m:e>
                          <m:func>
                            <m:funcPr>
                              <m:ctrlPr>
                                <a:rPr lang="zh-CN" altLang="zh-CN" sz="1800" i="1" kern="1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altLang="zh-CN" sz="1800" i="1" kern="1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𝑝𝑑</m:t>
                              </m:r>
                              <m:sSub>
                                <m:sSubPr>
                                  <m:ctrlPr>
                                    <a:rPr lang="zh-CN" altLang="zh-CN" sz="1800" i="1" kern="10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 kern="10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sz="1800" i="1" kern="10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𝑖</m:t>
                                  </m:r>
                                  <m:r>
                                    <a:rPr lang="en-US" altLang="zh-CN" sz="1800" i="1" kern="10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,</m:t>
                                  </m:r>
                                  <m:r>
                                    <a:rPr lang="en-US" altLang="zh-CN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a14:m>
                  <a:endParaRPr lang="en-US" altLang="zh-CN" sz="1800" kern="1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altLang="zh-CN" sz="1800" b="0" i="1" kern="100" dirty="0">
                    <a:effectLst/>
                    <a:ea typeface="宋体" panose="02010600030101010101" pitchFamily="2" charset="-122"/>
                  </a:endParaRP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altLang="zh-CN" sz="1800" b="0" i="1" kern="100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𝜋</m:t>
                      </m:r>
                      <m:r>
                        <a:rPr lang="en-US" altLang="zh-CN" sz="1800" b="0" i="1" kern="100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, </m:t>
                      </m:r>
                      <m:r>
                        <a:rPr lang="en-US" altLang="zh-CN" sz="1800" b="0" i="1" kern="100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𝐾</m:t>
                      </m:r>
                      <m:r>
                        <a:rPr lang="en-US" altLang="zh-CN" sz="1800" b="0" i="1" kern="100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 </m:t>
                      </m:r>
                    </m:oMath>
                  </a14:m>
                  <a:r>
                    <a:rPr lang="en-US" altLang="zh-CN" sz="1800" kern="100" dirty="0">
                      <a:effectLst/>
                      <a:ea typeface="宋体" panose="02010600030101010101" pitchFamily="2" charset="-122"/>
                    </a:rPr>
                    <a:t>separation: </a:t>
                  </a:r>
                </a:p>
                <a:p>
                  <a:r>
                    <a:rPr lang="en-US" altLang="zh-CN" sz="1800" b="0" kern="100" dirty="0">
                      <a:effectLst/>
                      <a:ea typeface="宋体" panose="02010600030101010101" pitchFamily="2" charset="-122"/>
                    </a:rPr>
                    <a:t>                       </a:t>
                  </a:r>
                  <a14:m>
                    <m:oMath xmlns:m="http://schemas.openxmlformats.org/officeDocument/2006/math">
                      <m:r>
                        <a:rPr lang="en-US" altLang="zh-CN" sz="1800" b="0" i="1" kern="100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𝐷𝐿𝐿</m:t>
                      </m:r>
                      <m:r>
                        <a:rPr lang="en-US" altLang="zh-CN" sz="1800" b="0" i="1" kern="100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1800" b="0" i="1" kern="100" smtClea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</m:ctrlPr>
                        </m:naryPr>
                        <m:sub>
                          <m:r>
                            <a:rPr lang="en-US" altLang="zh-CN" sz="1800" b="0" i="1" kern="100" smtClea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1800" b="0" i="1" kern="100" smtClean="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𝑛𝑝𝑎𝑑𝑠</m:t>
                          </m:r>
                        </m:sup>
                        <m:e>
                          <m:func>
                            <m:funcPr>
                              <m:ctrlPr>
                                <a:rPr lang="en-US" altLang="zh-CN" sz="1800" b="0" i="1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800" b="0" i="0" kern="100" smtClean="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CN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𝑝𝑑</m:t>
                                  </m:r>
                                  <m:sSub>
                                    <m:sSubPr>
                                      <m:ctrlPr>
                                        <a:rPr lang="en-US" altLang="zh-CN" sz="18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𝑖</m:t>
                                      </m:r>
                                      <m:r>
                                        <a:rPr lang="en-US" altLang="zh-CN" sz="18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𝜋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18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𝑝𝑑</m:t>
                                  </m:r>
                                  <m:sSub>
                                    <m:sSubPr>
                                      <m:ctrlPr>
                                        <a:rPr lang="en-US" altLang="zh-CN" sz="18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𝑖</m:t>
                                      </m:r>
                                      <m:r>
                                        <a:rPr lang="en-US" altLang="zh-CN" sz="18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,</m:t>
                                      </m:r>
                                      <m:r>
                                        <a:rPr lang="en-US" altLang="zh-CN" sz="1800" b="0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</a:rPr>
                                        <m:t>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nary>
                    </m:oMath>
                  </a14:m>
                  <a:endParaRPr lang="zh-CN" altLang="zh-CN" sz="1800" kern="100" dirty="0">
                    <a:effectLst/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mc:Choice>
          <mc:Fallback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095F6475-81AD-4BE8-8F3A-26BBE6FD91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159" y="2380940"/>
                  <a:ext cx="9297112" cy="3176191"/>
                </a:xfrm>
                <a:prstGeom prst="rect">
                  <a:avLst/>
                </a:prstGeom>
                <a:blipFill>
                  <a:blip r:embed="rId7"/>
                  <a:stretch>
                    <a:fillRect l="-590" t="-1152" b="-172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A9F8DDE-3894-4605-AB67-503C7335C4C4}"/>
                </a:ext>
              </a:extLst>
            </p:cNvPr>
            <p:cNvGrpSpPr/>
            <p:nvPr/>
          </p:nvGrpSpPr>
          <p:grpSpPr>
            <a:xfrm>
              <a:off x="7434692" y="2678455"/>
              <a:ext cx="4599652" cy="3132083"/>
              <a:chOff x="7434692" y="2497480"/>
              <a:chExt cx="4599652" cy="313208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A34BABE6-E460-4CBF-B129-65BB63B24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34692" y="2497480"/>
                <a:ext cx="4599652" cy="313208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6464B506-7CDD-4BB4-87FF-39769E3A21DC}"/>
                      </a:ext>
                    </a:extLst>
                  </p:cNvPr>
                  <p:cNvSpPr txBox="1"/>
                  <p:nvPr/>
                </p:nvSpPr>
                <p:spPr>
                  <a:xfrm>
                    <a:off x="9734518" y="4335373"/>
                    <a:ext cx="1230595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rgbClr val="002060"/>
                        </a:solidFill>
                      </a:rPr>
                      <a:t>3.32</a:t>
                    </a:r>
                    <a14:m>
                      <m:oMath xmlns:m="http://schemas.openxmlformats.org/officeDocument/2006/math">
                        <m:r>
                          <a:rPr lang="en-US" altLang="zh-CN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a14:m>
                    <a:r>
                      <a:rPr lang="zh-CN" altLang="en-US" dirty="0">
                        <a:solidFill>
                          <a:srgbClr val="002060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CN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a14:m>
                    <a:r>
                      <a:rPr lang="zh-CN" altLang="en-US" dirty="0">
                        <a:solidFill>
                          <a:srgbClr val="002060"/>
                        </a:solidFill>
                      </a:rPr>
                      <a:t> </a:t>
                    </a:r>
                    <a:endParaRPr lang="en-US" altLang="zh-CN" dirty="0">
                      <a:solidFill>
                        <a:srgbClr val="002060"/>
                      </a:solidFill>
                    </a:endParaRPr>
                  </a:p>
                  <a:p>
                    <a:r>
                      <a:rPr lang="en-US" altLang="zh-CN" dirty="0">
                        <a:solidFill>
                          <a:srgbClr val="002060"/>
                        </a:solidFill>
                      </a:rPr>
                      <a:t>separation </a:t>
                    </a:r>
                    <a:endParaRPr lang="zh-CN" altLang="en-US" dirty="0">
                      <a:solidFill>
                        <a:srgbClr val="00206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文本框 8">
                    <a:extLst>
                      <a:ext uri="{FF2B5EF4-FFF2-40B4-BE49-F238E27FC236}">
                        <a16:creationId xmlns:a16="http://schemas.microsoft.com/office/drawing/2014/main" id="{71E90662-CB1D-48C7-81EF-DB632C7C054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34518" y="4335373"/>
                    <a:ext cx="1230595" cy="64633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4455" t="-4717" r="-7426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3BACF989-D7C7-431A-B144-9B4F17F968AC}"/>
                      </a:ext>
                    </a:extLst>
                  </p:cNvPr>
                  <p:cNvSpPr txBox="1"/>
                  <p:nvPr/>
                </p:nvSpPr>
                <p:spPr>
                  <a:xfrm>
                    <a:off x="7714715" y="2676987"/>
                    <a:ext cx="1642929" cy="42761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0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CN" sz="2000" b="1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𝑫𝑳</m:t>
                          </m:r>
                          <m:sSub>
                            <m:sSubPr>
                              <m:ctrlPr>
                                <a:rPr lang="en-US" altLang="zh-CN" sz="2000" b="1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altLang="zh-CN" sz="2000" b="1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altLang="zh-CN" sz="2000" b="1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2000" b="1" i="1" dirty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000" b="1" dirty="0">
                      <a:solidFill>
                        <a:srgbClr val="00206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29BA1CA8-BBCC-4C38-9B15-85DCCF99BF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14715" y="2676987"/>
                    <a:ext cx="1642929" cy="42761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285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对话气泡: 矩形 17">
                <a:extLst>
                  <a:ext uri="{FF2B5EF4-FFF2-40B4-BE49-F238E27FC236}">
                    <a16:creationId xmlns:a16="http://schemas.microsoft.com/office/drawing/2014/main" id="{5C4783AE-8A5D-41F5-A970-F9C381BD3AB6}"/>
                  </a:ext>
                </a:extLst>
              </p:cNvPr>
              <p:cNvSpPr/>
              <p:nvPr/>
            </p:nvSpPr>
            <p:spPr>
              <a:xfrm>
                <a:off x="3137404" y="4248834"/>
                <a:ext cx="1374753" cy="646329"/>
              </a:xfrm>
              <a:prstGeom prst="wedgeRectCallout">
                <a:avLst>
                  <a:gd name="adj1" fmla="val -32760"/>
                  <a:gd name="adj2" fmla="val -88564"/>
                </a:avLst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dirty="0"/>
                  <a:t>num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</a:t>
                </a:r>
                <a:r>
                  <a:rPr lang="en-US" altLang="zh-CN" dirty="0"/>
                  <a:t>in anode pad</a:t>
                </a:r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18" name="对话气泡: 矩形 17">
                <a:extLst>
                  <a:ext uri="{FF2B5EF4-FFF2-40B4-BE49-F238E27FC236}">
                    <a16:creationId xmlns:a16="http://schemas.microsoft.com/office/drawing/2014/main" id="{5C4783AE-8A5D-41F5-A970-F9C381BD3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7404" y="4248834"/>
                <a:ext cx="1374753" cy="646329"/>
              </a:xfrm>
              <a:prstGeom prst="wedgeRectCallout">
                <a:avLst>
                  <a:gd name="adj1" fmla="val -32760"/>
                  <a:gd name="adj2" fmla="val -88564"/>
                </a:avLst>
              </a:prstGeom>
              <a:blipFill>
                <a:blip r:embed="rId11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对话气泡: 矩形 18">
                <a:extLst>
                  <a:ext uri="{FF2B5EF4-FFF2-40B4-BE49-F238E27FC236}">
                    <a16:creationId xmlns:a16="http://schemas.microsoft.com/office/drawing/2014/main" id="{F99822A3-4E03-4B46-9585-BEAB3F951368}"/>
                  </a:ext>
                </a:extLst>
              </p:cNvPr>
              <p:cNvSpPr/>
              <p:nvPr/>
            </p:nvSpPr>
            <p:spPr>
              <a:xfrm>
                <a:off x="4609044" y="4266038"/>
                <a:ext cx="1374753" cy="646329"/>
              </a:xfrm>
              <a:prstGeom prst="wedgeRectCallout">
                <a:avLst>
                  <a:gd name="adj1" fmla="val -44228"/>
                  <a:gd name="adj2" fmla="val -89540"/>
                </a:avLst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dirty="0"/>
                  <a:t>avg of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</a:t>
                </a:r>
                <a:r>
                  <a:rPr lang="en-US" altLang="zh-CN" dirty="0"/>
                  <a:t>in simulation</a:t>
                </a:r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19" name="对话气泡: 矩形 18">
                <a:extLst>
                  <a:ext uri="{FF2B5EF4-FFF2-40B4-BE49-F238E27FC236}">
                    <a16:creationId xmlns:a16="http://schemas.microsoft.com/office/drawing/2014/main" id="{F99822A3-4E03-4B46-9585-BEAB3F951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044" y="4266038"/>
                <a:ext cx="1374753" cy="646329"/>
              </a:xfrm>
              <a:prstGeom prst="wedgeRectCallout">
                <a:avLst>
                  <a:gd name="adj1" fmla="val -44228"/>
                  <a:gd name="adj2" fmla="val -89540"/>
                </a:avLst>
              </a:prstGeom>
              <a:blipFill>
                <a:blip r:embed="rId12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对话气泡: 矩形 19">
                <a:extLst>
                  <a:ext uri="{FF2B5EF4-FFF2-40B4-BE49-F238E27FC236}">
                    <a16:creationId xmlns:a16="http://schemas.microsoft.com/office/drawing/2014/main" id="{C7FA9ED3-92AD-474C-B3A5-4E9663AB1D6E}"/>
                  </a:ext>
                </a:extLst>
              </p:cNvPr>
              <p:cNvSpPr/>
              <p:nvPr/>
            </p:nvSpPr>
            <p:spPr>
              <a:xfrm>
                <a:off x="6099935" y="4016276"/>
                <a:ext cx="1374753" cy="646329"/>
              </a:xfrm>
              <a:prstGeom prst="wedgeRectCallout">
                <a:avLst>
                  <a:gd name="adj1" fmla="val -91935"/>
                  <a:gd name="adj2" fmla="val -50511"/>
                </a:avLst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</m:ctrlPr>
                      </m:sSupPr>
                      <m:e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10</m:t>
                        </m:r>
                      </m:e>
                      <m:sup>
                        <m:r>
                          <a:rPr kumimoji="0" lang="en-US" altLang="zh-CN" sz="1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libri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0" lang="zh-CN" altLang="en-US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</a:t>
                </a:r>
                <a:r>
                  <a:rPr kumimoji="0" lang="en-US" altLang="zh-CN" sz="1800" b="0" i="0" u="none" strike="noStrike" cap="none" spc="0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bkg</a:t>
                </a:r>
                <a:r>
                  <a:rPr kumimoji="0" lang="en-US" altLang="zh-CN" sz="18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 level</a:t>
                </a:r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mc:Choice>
        <mc:Fallback>
          <p:sp>
            <p:nvSpPr>
              <p:cNvPr id="20" name="对话气泡: 矩形 19">
                <a:extLst>
                  <a:ext uri="{FF2B5EF4-FFF2-40B4-BE49-F238E27FC236}">
                    <a16:creationId xmlns:a16="http://schemas.microsoft.com/office/drawing/2014/main" id="{C7FA9ED3-92AD-474C-B3A5-4E9663AB1D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935" y="4016276"/>
                <a:ext cx="1374753" cy="646329"/>
              </a:xfrm>
              <a:prstGeom prst="wedgeRectCallout">
                <a:avLst>
                  <a:gd name="adj1" fmla="val -91935"/>
                  <a:gd name="adj2" fmla="val -50511"/>
                </a:avLst>
              </a:prstGeom>
              <a:blipFill>
                <a:blip r:embed="rId13"/>
                <a:stretch>
                  <a:fillRect/>
                </a:stretch>
              </a:blipFill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83299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FFBB2D7B-9FA6-4601-9E3E-6D8164E182CA}"/>
                  </a:ext>
                </a:extLst>
              </p:cNvPr>
              <p:cNvSpPr>
                <a:spLocks noGrp="1"/>
              </p:cNvSpPr>
              <p:nvPr>
                <p:ph type="body" sz="quarter" idx="22"/>
              </p:nvPr>
            </p:nvSpPr>
            <p:spPr>
              <a:xfrm>
                <a:off x="269863" y="155194"/>
                <a:ext cx="9486695" cy="58477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m:t>𝐏𝐈𝐃</m:t>
                    </m:r>
                  </m:oMath>
                </a14:m>
                <a:r>
                  <a:rPr lang="en-US" altLang="zh-CN" b="1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zh-CN" altLang="en-US" b="1" dirty="0">
                    <a:solidFill>
                      <a:schemeClr val="accent1">
                        <a:lumMod val="50000"/>
                      </a:schemeClr>
                    </a:solidFill>
                  </a:rPr>
                  <a:t>效率：</a:t>
                </a:r>
                <a:endParaRPr lang="en-US" altLang="zh-CN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FFBB2D7B-9FA6-4601-9E3E-6D8164E18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2"/>
              </p:nvPr>
            </p:nvSpPr>
            <p:spPr>
              <a:xfrm>
                <a:off x="269863" y="155194"/>
                <a:ext cx="9486695" cy="584775"/>
              </a:xfrm>
              <a:blipFill>
                <a:blip r:embed="rId2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94C-80D3-4465-BF3F-DBCC0742CC2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0A75395-E496-4F2E-841C-84E2511BD8CD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A7A2DF-A2DA-466F-97E1-0B5FB156C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075"/>
          <a:stretch/>
        </p:blipFill>
        <p:spPr>
          <a:xfrm>
            <a:off x="0" y="909847"/>
            <a:ext cx="9348186" cy="25860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EC0BA78-96F1-4D76-99B5-0C4E600E5FBA}"/>
                  </a:ext>
                </a:extLst>
              </p:cNvPr>
              <p:cNvSpPr txBox="1"/>
              <p:nvPr/>
            </p:nvSpPr>
            <p:spPr>
              <a:xfrm>
                <a:off x="9348186" y="1199670"/>
                <a:ext cx="2756176" cy="1200329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</a:rPr>
                  <a:t> 0.8GeV/c~2GeV/c</a:t>
                </a:r>
              </a:p>
              <a:p>
                <a:pPr algn="ctr"/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3.3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分辨</a:t>
                </a:r>
                <a:endParaRPr lang="en-US" altLang="zh-CN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4.4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分辨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</a:p>
              <a:p>
                <a:pPr algn="ctr"/>
                <a:endParaRPr lang="en-US" altLang="zh-CN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EC0BA78-96F1-4D76-99B5-0C4E600E5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8186" y="1199670"/>
                <a:ext cx="2756176" cy="1200329"/>
              </a:xfrm>
              <a:prstGeom prst="rect">
                <a:avLst/>
              </a:prstGeom>
              <a:blipFill>
                <a:blip r:embed="rId4"/>
                <a:stretch>
                  <a:fillRect t="-3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CA9908B5-CA5C-41A9-8B52-173E14E3F477}"/>
              </a:ext>
            </a:extLst>
          </p:cNvPr>
          <p:cNvGrpSpPr/>
          <p:nvPr/>
        </p:nvGrpSpPr>
        <p:grpSpPr>
          <a:xfrm>
            <a:off x="269863" y="3562166"/>
            <a:ext cx="8412497" cy="2655156"/>
            <a:chOff x="1314014" y="1847848"/>
            <a:chExt cx="9877860" cy="363140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E90A2A6-5D0D-429F-AD04-0DE72F98C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4014" y="1847848"/>
              <a:ext cx="4534771" cy="357663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EE04742-EC3E-4674-BCFE-A75E740C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3217" y="1924871"/>
              <a:ext cx="4672012" cy="342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59EF090-4339-461D-B86A-7C9BA2611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82274" y="5022055"/>
              <a:ext cx="609600" cy="4572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8950079-C16A-4844-AC73-DD943B065024}"/>
                  </a:ext>
                </a:extLst>
              </p:cNvPr>
              <p:cNvSpPr txBox="1"/>
              <p:nvPr/>
            </p:nvSpPr>
            <p:spPr>
              <a:xfrm>
                <a:off x="9348186" y="4089323"/>
                <a:ext cx="2756176" cy="1200329"/>
              </a:xfrm>
              <a:prstGeom prst="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</a:rPr>
                  <a:t>0.3GeV/c~0.5GeV/c</a:t>
                </a:r>
              </a:p>
              <a:p>
                <a:pPr algn="ctr"/>
                <a:r>
                  <a:rPr lang="en-US" altLang="zh-CN" dirty="0">
                    <a:solidFill>
                      <a:schemeClr val="accent1">
                        <a:lumMod val="75000"/>
                      </a:schemeClr>
                    </a:solidFill>
                  </a:rPr>
                  <a:t> 0°~40°</a:t>
                </a:r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入射</a:t>
                </a:r>
                <a:endParaRPr lang="en-US" altLang="zh-CN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粒子鉴别效率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&gt;90%</a:t>
                </a: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8950079-C16A-4844-AC73-DD943B065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8186" y="4089323"/>
                <a:ext cx="2756176" cy="1200329"/>
              </a:xfrm>
              <a:prstGeom prst="rect">
                <a:avLst/>
              </a:prstGeom>
              <a:blipFill>
                <a:blip r:embed="rId8"/>
                <a:stretch>
                  <a:fillRect t="-3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240880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36,&quot;width&quot;:968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ee3f433-9f51-4b8d-8d41-998dd531dd3c}"/>
  <p:tag name="TABLE_ENDDRAG_ORIGIN_RECT" val="296*179"/>
  <p:tag name="TABLE_ENDDRAG_RECT" val="380*120*296*1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36,&quot;width&quot;:9684}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8158</TotalTime>
  <Words>1376</Words>
  <Application>Microsoft Office PowerPoint</Application>
  <PresentationFormat>宽屏</PresentationFormat>
  <Paragraphs>308</Paragraphs>
  <Slides>32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Athelas</vt:lpstr>
      <vt:lpstr>Athelas Regular</vt:lpstr>
      <vt:lpstr>Iowan Old Style Roman</vt:lpstr>
      <vt:lpstr>Times Roman</vt:lpstr>
      <vt:lpstr>等线</vt:lpstr>
      <vt:lpstr>Arial</vt:lpstr>
      <vt:lpstr>Calibri</vt:lpstr>
      <vt:lpstr>Cambria Math</vt:lpstr>
      <vt:lpstr>Century</vt:lpstr>
      <vt:lpstr>Helvetica</vt:lpstr>
      <vt:lpstr>Times New Roman</vt:lpstr>
      <vt:lpstr>Wingdings 3</vt:lpstr>
      <vt:lpstr>Office 主题</vt:lpstr>
      <vt:lpstr>STCF 上切伦科夫探测器研究进展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STCF 上切伦科夫探测器研究进展 </dc:title>
  <dc:creator>李 平</dc:creator>
  <cp:lastModifiedBy>李 平</cp:lastModifiedBy>
  <cp:revision>40</cp:revision>
  <dcterms:created xsi:type="dcterms:W3CDTF">2021-10-17T09:46:49Z</dcterms:created>
  <dcterms:modified xsi:type="dcterms:W3CDTF">2021-10-23T01:45:35Z</dcterms:modified>
</cp:coreProperties>
</file>