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433" r:id="rId3"/>
    <p:sldId id="379" r:id="rId4"/>
    <p:sldId id="410" r:id="rId5"/>
    <p:sldId id="425" r:id="rId6"/>
    <p:sldId id="409" r:id="rId7"/>
    <p:sldId id="414" r:id="rId8"/>
    <p:sldId id="417" r:id="rId9"/>
    <p:sldId id="411" r:id="rId10"/>
    <p:sldId id="419" r:id="rId11"/>
    <p:sldId id="420" r:id="rId12"/>
    <p:sldId id="432" r:id="rId13"/>
    <p:sldId id="435" r:id="rId14"/>
    <p:sldId id="415" r:id="rId15"/>
    <p:sldId id="428" r:id="rId16"/>
    <p:sldId id="423" r:id="rId17"/>
    <p:sldId id="331" r:id="rId1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/>
              <a:t>Temperature Measurement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990714249937016E-2"/>
          <c:y val="9.9636153421406706E-2"/>
          <c:w val="0.89537458107220103"/>
          <c:h val="0.723475814819188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NCP03XH103F05RL!$M$9</c:f>
              <c:strCache>
                <c:ptCount val="1"/>
                <c:pt idx="0">
                  <c:v>Vr2</c:v>
                </c:pt>
              </c:strCache>
            </c:strRef>
          </c:tx>
          <c:spPr>
            <a:ln w="25400" cap="flat" cmpd="dbl" algn="ctr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NCP03XH103F05RL!$B$10:$B$175</c:f>
              <c:numCache>
                <c:formatCode>General</c:formatCode>
                <c:ptCount val="166"/>
                <c:pt idx="0">
                  <c:v>-40</c:v>
                </c:pt>
                <c:pt idx="1">
                  <c:v>-39</c:v>
                </c:pt>
                <c:pt idx="2">
                  <c:v>-38</c:v>
                </c:pt>
                <c:pt idx="3">
                  <c:v>-37</c:v>
                </c:pt>
                <c:pt idx="4">
                  <c:v>-36</c:v>
                </c:pt>
                <c:pt idx="5">
                  <c:v>-35</c:v>
                </c:pt>
                <c:pt idx="6">
                  <c:v>-34</c:v>
                </c:pt>
                <c:pt idx="7">
                  <c:v>-33</c:v>
                </c:pt>
                <c:pt idx="8">
                  <c:v>-32</c:v>
                </c:pt>
                <c:pt idx="9">
                  <c:v>-31</c:v>
                </c:pt>
                <c:pt idx="10">
                  <c:v>-30</c:v>
                </c:pt>
                <c:pt idx="11">
                  <c:v>-29</c:v>
                </c:pt>
                <c:pt idx="12">
                  <c:v>-28</c:v>
                </c:pt>
                <c:pt idx="13">
                  <c:v>-27</c:v>
                </c:pt>
                <c:pt idx="14">
                  <c:v>-26</c:v>
                </c:pt>
                <c:pt idx="15">
                  <c:v>-25</c:v>
                </c:pt>
                <c:pt idx="16">
                  <c:v>-24</c:v>
                </c:pt>
                <c:pt idx="17">
                  <c:v>-23</c:v>
                </c:pt>
                <c:pt idx="18">
                  <c:v>-22</c:v>
                </c:pt>
                <c:pt idx="19">
                  <c:v>-21</c:v>
                </c:pt>
                <c:pt idx="20">
                  <c:v>-20</c:v>
                </c:pt>
                <c:pt idx="21">
                  <c:v>-19</c:v>
                </c:pt>
                <c:pt idx="22">
                  <c:v>-18</c:v>
                </c:pt>
                <c:pt idx="23">
                  <c:v>-17</c:v>
                </c:pt>
                <c:pt idx="24">
                  <c:v>-16</c:v>
                </c:pt>
                <c:pt idx="25">
                  <c:v>-15</c:v>
                </c:pt>
                <c:pt idx="26">
                  <c:v>-14</c:v>
                </c:pt>
                <c:pt idx="27">
                  <c:v>-13</c:v>
                </c:pt>
                <c:pt idx="28">
                  <c:v>-12</c:v>
                </c:pt>
                <c:pt idx="29">
                  <c:v>-11</c:v>
                </c:pt>
                <c:pt idx="30">
                  <c:v>-10</c:v>
                </c:pt>
                <c:pt idx="31">
                  <c:v>-9</c:v>
                </c:pt>
                <c:pt idx="32">
                  <c:v>-8</c:v>
                </c:pt>
                <c:pt idx="33">
                  <c:v>-7</c:v>
                </c:pt>
                <c:pt idx="34">
                  <c:v>-6</c:v>
                </c:pt>
                <c:pt idx="35">
                  <c:v>-5</c:v>
                </c:pt>
                <c:pt idx="36">
                  <c:v>-4</c:v>
                </c:pt>
                <c:pt idx="37">
                  <c:v>-3</c:v>
                </c:pt>
                <c:pt idx="38">
                  <c:v>-2</c:v>
                </c:pt>
                <c:pt idx="39">
                  <c:v>-1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17</c:v>
                </c:pt>
                <c:pt idx="58">
                  <c:v>18</c:v>
                </c:pt>
                <c:pt idx="59">
                  <c:v>19</c:v>
                </c:pt>
                <c:pt idx="60">
                  <c:v>20</c:v>
                </c:pt>
                <c:pt idx="61">
                  <c:v>21</c:v>
                </c:pt>
                <c:pt idx="62">
                  <c:v>22</c:v>
                </c:pt>
                <c:pt idx="63">
                  <c:v>23</c:v>
                </c:pt>
                <c:pt idx="64">
                  <c:v>24</c:v>
                </c:pt>
                <c:pt idx="65">
                  <c:v>25</c:v>
                </c:pt>
                <c:pt idx="66">
                  <c:v>26</c:v>
                </c:pt>
                <c:pt idx="67">
                  <c:v>27</c:v>
                </c:pt>
                <c:pt idx="68">
                  <c:v>28</c:v>
                </c:pt>
                <c:pt idx="69">
                  <c:v>29</c:v>
                </c:pt>
                <c:pt idx="70">
                  <c:v>30</c:v>
                </c:pt>
                <c:pt idx="71">
                  <c:v>31</c:v>
                </c:pt>
                <c:pt idx="72">
                  <c:v>32</c:v>
                </c:pt>
                <c:pt idx="73">
                  <c:v>33</c:v>
                </c:pt>
                <c:pt idx="74">
                  <c:v>34</c:v>
                </c:pt>
                <c:pt idx="75">
                  <c:v>35</c:v>
                </c:pt>
                <c:pt idx="76">
                  <c:v>36</c:v>
                </c:pt>
                <c:pt idx="77">
                  <c:v>37</c:v>
                </c:pt>
                <c:pt idx="78">
                  <c:v>38</c:v>
                </c:pt>
                <c:pt idx="79">
                  <c:v>39</c:v>
                </c:pt>
                <c:pt idx="80">
                  <c:v>40</c:v>
                </c:pt>
                <c:pt idx="81">
                  <c:v>41</c:v>
                </c:pt>
                <c:pt idx="82">
                  <c:v>42</c:v>
                </c:pt>
                <c:pt idx="83">
                  <c:v>43</c:v>
                </c:pt>
                <c:pt idx="84">
                  <c:v>44</c:v>
                </c:pt>
                <c:pt idx="85">
                  <c:v>45</c:v>
                </c:pt>
                <c:pt idx="86">
                  <c:v>46</c:v>
                </c:pt>
                <c:pt idx="87">
                  <c:v>47</c:v>
                </c:pt>
                <c:pt idx="88">
                  <c:v>48</c:v>
                </c:pt>
                <c:pt idx="89">
                  <c:v>49</c:v>
                </c:pt>
                <c:pt idx="90">
                  <c:v>50</c:v>
                </c:pt>
                <c:pt idx="91">
                  <c:v>51</c:v>
                </c:pt>
                <c:pt idx="92">
                  <c:v>52</c:v>
                </c:pt>
                <c:pt idx="93">
                  <c:v>53</c:v>
                </c:pt>
                <c:pt idx="94">
                  <c:v>54</c:v>
                </c:pt>
                <c:pt idx="95">
                  <c:v>55</c:v>
                </c:pt>
                <c:pt idx="96">
                  <c:v>56</c:v>
                </c:pt>
                <c:pt idx="97">
                  <c:v>57</c:v>
                </c:pt>
                <c:pt idx="98">
                  <c:v>58</c:v>
                </c:pt>
                <c:pt idx="99">
                  <c:v>59</c:v>
                </c:pt>
                <c:pt idx="100">
                  <c:v>60</c:v>
                </c:pt>
                <c:pt idx="101">
                  <c:v>61</c:v>
                </c:pt>
                <c:pt idx="102">
                  <c:v>62</c:v>
                </c:pt>
                <c:pt idx="103">
                  <c:v>63</c:v>
                </c:pt>
                <c:pt idx="104">
                  <c:v>64</c:v>
                </c:pt>
                <c:pt idx="105">
                  <c:v>65</c:v>
                </c:pt>
                <c:pt idx="106">
                  <c:v>66</c:v>
                </c:pt>
                <c:pt idx="107">
                  <c:v>67</c:v>
                </c:pt>
                <c:pt idx="108">
                  <c:v>68</c:v>
                </c:pt>
                <c:pt idx="109">
                  <c:v>69</c:v>
                </c:pt>
                <c:pt idx="110">
                  <c:v>70</c:v>
                </c:pt>
                <c:pt idx="111">
                  <c:v>71</c:v>
                </c:pt>
                <c:pt idx="112">
                  <c:v>72</c:v>
                </c:pt>
                <c:pt idx="113">
                  <c:v>73</c:v>
                </c:pt>
                <c:pt idx="114">
                  <c:v>74</c:v>
                </c:pt>
                <c:pt idx="115">
                  <c:v>75</c:v>
                </c:pt>
                <c:pt idx="116">
                  <c:v>76</c:v>
                </c:pt>
                <c:pt idx="117">
                  <c:v>77</c:v>
                </c:pt>
                <c:pt idx="118">
                  <c:v>78</c:v>
                </c:pt>
                <c:pt idx="119">
                  <c:v>79</c:v>
                </c:pt>
                <c:pt idx="120">
                  <c:v>80</c:v>
                </c:pt>
                <c:pt idx="121">
                  <c:v>81</c:v>
                </c:pt>
                <c:pt idx="122">
                  <c:v>82</c:v>
                </c:pt>
                <c:pt idx="123">
                  <c:v>83</c:v>
                </c:pt>
                <c:pt idx="124">
                  <c:v>84</c:v>
                </c:pt>
                <c:pt idx="125">
                  <c:v>85</c:v>
                </c:pt>
                <c:pt idx="126">
                  <c:v>86</c:v>
                </c:pt>
                <c:pt idx="127">
                  <c:v>87</c:v>
                </c:pt>
                <c:pt idx="128">
                  <c:v>88</c:v>
                </c:pt>
                <c:pt idx="129">
                  <c:v>89</c:v>
                </c:pt>
                <c:pt idx="130">
                  <c:v>90</c:v>
                </c:pt>
                <c:pt idx="131">
                  <c:v>91</c:v>
                </c:pt>
                <c:pt idx="132">
                  <c:v>92</c:v>
                </c:pt>
                <c:pt idx="133">
                  <c:v>93</c:v>
                </c:pt>
                <c:pt idx="134">
                  <c:v>94</c:v>
                </c:pt>
                <c:pt idx="135">
                  <c:v>95</c:v>
                </c:pt>
                <c:pt idx="136">
                  <c:v>96</c:v>
                </c:pt>
                <c:pt idx="137">
                  <c:v>97</c:v>
                </c:pt>
                <c:pt idx="138">
                  <c:v>98</c:v>
                </c:pt>
                <c:pt idx="139">
                  <c:v>99</c:v>
                </c:pt>
                <c:pt idx="140">
                  <c:v>100</c:v>
                </c:pt>
                <c:pt idx="141">
                  <c:v>101</c:v>
                </c:pt>
                <c:pt idx="142">
                  <c:v>102</c:v>
                </c:pt>
                <c:pt idx="143">
                  <c:v>103</c:v>
                </c:pt>
                <c:pt idx="144">
                  <c:v>104</c:v>
                </c:pt>
                <c:pt idx="145">
                  <c:v>105</c:v>
                </c:pt>
                <c:pt idx="146">
                  <c:v>106</c:v>
                </c:pt>
                <c:pt idx="147">
                  <c:v>107</c:v>
                </c:pt>
                <c:pt idx="148">
                  <c:v>108</c:v>
                </c:pt>
                <c:pt idx="149">
                  <c:v>109</c:v>
                </c:pt>
                <c:pt idx="150">
                  <c:v>110</c:v>
                </c:pt>
                <c:pt idx="151">
                  <c:v>111</c:v>
                </c:pt>
                <c:pt idx="152">
                  <c:v>112</c:v>
                </c:pt>
                <c:pt idx="153">
                  <c:v>113</c:v>
                </c:pt>
                <c:pt idx="154">
                  <c:v>114</c:v>
                </c:pt>
                <c:pt idx="155">
                  <c:v>115</c:v>
                </c:pt>
                <c:pt idx="156">
                  <c:v>116</c:v>
                </c:pt>
                <c:pt idx="157">
                  <c:v>117</c:v>
                </c:pt>
                <c:pt idx="158">
                  <c:v>118</c:v>
                </c:pt>
                <c:pt idx="159">
                  <c:v>119</c:v>
                </c:pt>
                <c:pt idx="160">
                  <c:v>120</c:v>
                </c:pt>
                <c:pt idx="161">
                  <c:v>121</c:v>
                </c:pt>
                <c:pt idx="162">
                  <c:v>122</c:v>
                </c:pt>
                <c:pt idx="163">
                  <c:v>123</c:v>
                </c:pt>
                <c:pt idx="164">
                  <c:v>124</c:v>
                </c:pt>
                <c:pt idx="165">
                  <c:v>125</c:v>
                </c:pt>
              </c:numCache>
            </c:numRef>
          </c:xVal>
          <c:yVal>
            <c:numRef>
              <c:f>NCP03XH103F05RL!$M$10:$M$175</c:f>
              <c:numCache>
                <c:formatCode>General</c:formatCode>
                <c:ptCount val="166"/>
                <c:pt idx="0">
                  <c:v>3.1879144734885657E-2</c:v>
                </c:pt>
                <c:pt idx="1">
                  <c:v>3.3670615321072239E-2</c:v>
                </c:pt>
                <c:pt idx="2">
                  <c:v>3.5544709408737628E-2</c:v>
                </c:pt>
                <c:pt idx="3">
                  <c:v>3.750415449472598E-2</c:v>
                </c:pt>
                <c:pt idx="4">
                  <c:v>3.9551722547617948E-2</c:v>
                </c:pt>
                <c:pt idx="5">
                  <c:v>4.1690162754973073E-2</c:v>
                </c:pt>
                <c:pt idx="6">
                  <c:v>4.3922305593265237E-2</c:v>
                </c:pt>
                <c:pt idx="7">
                  <c:v>4.6250888057318876E-2</c:v>
                </c:pt>
                <c:pt idx="8">
                  <c:v>4.867877833824636E-2</c:v>
                </c:pt>
                <c:pt idx="9">
                  <c:v>5.1208723316847608E-2</c:v>
                </c:pt>
                <c:pt idx="10">
                  <c:v>5.3843597408609452E-2</c:v>
                </c:pt>
                <c:pt idx="11">
                  <c:v>5.6582411772519707E-2</c:v>
                </c:pt>
                <c:pt idx="12">
                  <c:v>5.9431464858097215E-2</c:v>
                </c:pt>
                <c:pt idx="13">
                  <c:v>6.2393537147047755E-2</c:v>
                </c:pt>
                <c:pt idx="14">
                  <c:v>6.5471313039804968E-2</c:v>
                </c:pt>
                <c:pt idx="15">
                  <c:v>6.866747518917718E-2</c:v>
                </c:pt>
                <c:pt idx="16">
                  <c:v>7.1984636114978448E-2</c:v>
                </c:pt>
                <c:pt idx="17">
                  <c:v>7.5425411280742719E-2</c:v>
                </c:pt>
                <c:pt idx="18">
                  <c:v>7.8992259200719173E-2</c:v>
                </c:pt>
                <c:pt idx="19">
                  <c:v>8.2687551101215118E-2</c:v>
                </c:pt>
                <c:pt idx="20">
                  <c:v>8.6513591053806016E-2</c:v>
                </c:pt>
                <c:pt idx="21">
                  <c:v>9.0463244384373143E-2</c:v>
                </c:pt>
                <c:pt idx="22">
                  <c:v>9.454791338987785E-2</c:v>
                </c:pt>
                <c:pt idx="23">
                  <c:v>9.8769527021112913E-2</c:v>
                </c:pt>
                <c:pt idx="24">
                  <c:v>0.10312997551625117</c:v>
                </c:pt>
                <c:pt idx="25">
                  <c:v>0.10763124251166341</c:v>
                </c:pt>
                <c:pt idx="26">
                  <c:v>0.11227501793572464</c:v>
                </c:pt>
                <c:pt idx="27">
                  <c:v>0.11706273011689892</c:v>
                </c:pt>
                <c:pt idx="28">
                  <c:v>0.12199563000728333</c:v>
                </c:pt>
                <c:pt idx="29">
                  <c:v>0.1270749449776552</c:v>
                </c:pt>
                <c:pt idx="30">
                  <c:v>0.13230157848618362</c:v>
                </c:pt>
                <c:pt idx="31">
                  <c:v>0.13770159089011491</c:v>
                </c:pt>
                <c:pt idx="32">
                  <c:v>0.14325007516620084</c:v>
                </c:pt>
                <c:pt idx="33">
                  <c:v>0.14894784741182276</c:v>
                </c:pt>
                <c:pt idx="34">
                  <c:v>0.15479511066935892</c:v>
                </c:pt>
                <c:pt idx="35">
                  <c:v>0.16079115648639325</c:v>
                </c:pt>
                <c:pt idx="36">
                  <c:v>0.16693615574478909</c:v>
                </c:pt>
                <c:pt idx="37">
                  <c:v>0.17322919472124965</c:v>
                </c:pt>
                <c:pt idx="38">
                  <c:v>0.1796698231794184</c:v>
                </c:pt>
                <c:pt idx="39">
                  <c:v>0.18625608474188532</c:v>
                </c:pt>
                <c:pt idx="40">
                  <c:v>0.19298740421139798</c:v>
                </c:pt>
                <c:pt idx="41">
                  <c:v>0.19983843907288884</c:v>
                </c:pt>
                <c:pt idx="42">
                  <c:v>0.20683201651569089</c:v>
                </c:pt>
                <c:pt idx="43">
                  <c:v>0.21396564973104601</c:v>
                </c:pt>
                <c:pt idx="44">
                  <c:v>0.22123695950524372</c:v>
                </c:pt>
                <c:pt idx="45">
                  <c:v>0.2286437430459527</c:v>
                </c:pt>
                <c:pt idx="46">
                  <c:v>0.23618404142033561</c:v>
                </c:pt>
                <c:pt idx="47">
                  <c:v>0.24385250562999022</c:v>
                </c:pt>
                <c:pt idx="48">
                  <c:v>0.25164811518222191</c:v>
                </c:pt>
                <c:pt idx="49">
                  <c:v>0.25956625961468621</c:v>
                </c:pt>
                <c:pt idx="50">
                  <c:v>0.26760416883360033</c:v>
                </c:pt>
                <c:pt idx="51">
                  <c:v>0.27576863217557956</c:v>
                </c:pt>
                <c:pt idx="52">
                  <c:v>0.28404373708289904</c:v>
                </c:pt>
                <c:pt idx="53">
                  <c:v>0.29242212078779395</c:v>
                </c:pt>
                <c:pt idx="54">
                  <c:v>0.30090101890923382</c:v>
                </c:pt>
                <c:pt idx="55">
                  <c:v>0.30947626723121707</c:v>
                </c:pt>
                <c:pt idx="56">
                  <c:v>0.31814022505255346</c:v>
                </c:pt>
                <c:pt idx="57">
                  <c:v>0.32688906507287918</c:v>
                </c:pt>
                <c:pt idx="58">
                  <c:v>0.33571864773029769</c:v>
                </c:pt>
                <c:pt idx="59">
                  <c:v>0.34462066009429915</c:v>
                </c:pt>
                <c:pt idx="60">
                  <c:v>0.35359116022099446</c:v>
                </c:pt>
                <c:pt idx="61">
                  <c:v>0.36260929862837626</c:v>
                </c:pt>
                <c:pt idx="62">
                  <c:v>0.37169092789820107</c:v>
                </c:pt>
                <c:pt idx="63">
                  <c:v>0.38082832529086119</c:v>
                </c:pt>
                <c:pt idx="64">
                  <c:v>0.39001910074887058</c:v>
                </c:pt>
                <c:pt idx="65">
                  <c:v>0.39925512104283056</c:v>
                </c:pt>
                <c:pt idx="66">
                  <c:v>0.408531395688571</c:v>
                </c:pt>
                <c:pt idx="67">
                  <c:v>0.41783869815181734</c:v>
                </c:pt>
                <c:pt idx="68">
                  <c:v>0.42717672843195859</c:v>
                </c:pt>
                <c:pt idx="69">
                  <c:v>0.436535407419473</c:v>
                </c:pt>
                <c:pt idx="70">
                  <c:v>0.4459080037436306</c:v>
                </c:pt>
                <c:pt idx="71">
                  <c:v>0.45526291574946381</c:v>
                </c:pt>
                <c:pt idx="72">
                  <c:v>0.46461567355548006</c:v>
                </c:pt>
                <c:pt idx="73">
                  <c:v>0.47395530141700259</c:v>
                </c:pt>
                <c:pt idx="74">
                  <c:v>0.4832783584164218</c:v>
                </c:pt>
                <c:pt idx="75">
                  <c:v>0.4925753758261282</c:v>
                </c:pt>
                <c:pt idx="76">
                  <c:v>0.50184524877698622</c:v>
                </c:pt>
                <c:pt idx="77">
                  <c:v>0.51108056352353182</c:v>
                </c:pt>
                <c:pt idx="78">
                  <c:v>0.52027890573180402</c:v>
                </c:pt>
                <c:pt idx="79">
                  <c:v>0.52942629022964849</c:v>
                </c:pt>
                <c:pt idx="80">
                  <c:v>0.53853109615191408</c:v>
                </c:pt>
                <c:pt idx="81">
                  <c:v>0.5476046553206706</c:v>
                </c:pt>
                <c:pt idx="82">
                  <c:v>0.55662287761566021</c:v>
                </c:pt>
                <c:pt idx="83">
                  <c:v>0.5655847981498906</c:v>
                </c:pt>
                <c:pt idx="84">
                  <c:v>0.57447549636933626</c:v>
                </c:pt>
                <c:pt idx="85">
                  <c:v>0.58330083704395608</c:v>
                </c:pt>
                <c:pt idx="86">
                  <c:v>0.59205257780355114</c:v>
                </c:pt>
                <c:pt idx="87">
                  <c:v>0.60072288481474911</c:v>
                </c:pt>
                <c:pt idx="88">
                  <c:v>0.6093159405462244</c:v>
                </c:pt>
                <c:pt idx="89">
                  <c:v>0.6178199561993315</c:v>
                </c:pt>
                <c:pt idx="90">
                  <c:v>0.6262352860995628</c:v>
                </c:pt>
                <c:pt idx="91">
                  <c:v>0.63455732917661456</c:v>
                </c:pt>
                <c:pt idx="92">
                  <c:v>0.64278861528621689</c:v>
                </c:pt>
                <c:pt idx="93">
                  <c:v>0.65091991013419159</c:v>
                </c:pt>
                <c:pt idx="94">
                  <c:v>0.65894887818871017</c:v>
                </c:pt>
                <c:pt idx="95">
                  <c:v>0.66687402799377926</c:v>
                </c:pt>
                <c:pt idx="96">
                  <c:v>0.67470182836642845</c:v>
                </c:pt>
                <c:pt idx="97">
                  <c:v>0.68242583711751481</c:v>
                </c:pt>
                <c:pt idx="98">
                  <c:v>0.69003250619548773</c:v>
                </c:pt>
                <c:pt idx="99">
                  <c:v>0.6975382279579222</c:v>
                </c:pt>
                <c:pt idx="100">
                  <c:v>0.7049307892112272</c:v>
                </c:pt>
                <c:pt idx="101">
                  <c:v>0.7121030955227845</c:v>
                </c:pt>
                <c:pt idx="102">
                  <c:v>0.71916544606818211</c:v>
                </c:pt>
                <c:pt idx="103">
                  <c:v>0.72610688401706902</c:v>
                </c:pt>
                <c:pt idx="104">
                  <c:v>0.73293298540287388</c:v>
                </c:pt>
                <c:pt idx="105">
                  <c:v>0.73964190844171518</c:v>
                </c:pt>
                <c:pt idx="106">
                  <c:v>0.74623229264557434</c:v>
                </c:pt>
                <c:pt idx="107">
                  <c:v>0.75271208060759975</c:v>
                </c:pt>
                <c:pt idx="108">
                  <c:v>0.75907240219507865</c:v>
                </c:pt>
                <c:pt idx="109">
                  <c:v>0.76532251347524494</c:v>
                </c:pt>
                <c:pt idx="110">
                  <c:v>0.77145427286356816</c:v>
                </c:pt>
                <c:pt idx="111">
                  <c:v>0.77749706867165491</c:v>
                </c:pt>
                <c:pt idx="112">
                  <c:v>0.78342529323637955</c:v>
                </c:pt>
                <c:pt idx="113">
                  <c:v>0.78924118975164426</c:v>
                </c:pt>
                <c:pt idx="114">
                  <c:v>0.7949475349458045</c:v>
                </c:pt>
                <c:pt idx="115">
                  <c:v>0.80054763830978892</c:v>
                </c:pt>
                <c:pt idx="116">
                  <c:v>0.80603523897842055</c:v>
                </c:pt>
                <c:pt idx="117">
                  <c:v>0.81140406206635551</c:v>
                </c:pt>
                <c:pt idx="118">
                  <c:v>0.81667894055207091</c:v>
                </c:pt>
                <c:pt idx="119">
                  <c:v>0.821833793314934</c:v>
                </c:pt>
                <c:pt idx="120">
                  <c:v>0.82689464549720393</c:v>
                </c:pt>
                <c:pt idx="121">
                  <c:v>0.83182453054679018</c:v>
                </c:pt>
                <c:pt idx="122">
                  <c:v>0.8366611600348608</c:v>
                </c:pt>
                <c:pt idx="123">
                  <c:v>0.84138923408986854</c:v>
                </c:pt>
                <c:pt idx="124">
                  <c:v>0.84601523143093893</c:v>
                </c:pt>
                <c:pt idx="125">
                  <c:v>0.8505573848534137</c:v>
                </c:pt>
                <c:pt idx="126">
                  <c:v>0.85498943226681201</c:v>
                </c:pt>
                <c:pt idx="127">
                  <c:v>0.85933011797084791</c:v>
                </c:pt>
                <c:pt idx="128">
                  <c:v>0.86357594554315875</c:v>
                </c:pt>
                <c:pt idx="129">
                  <c:v>0.86772344013490721</c:v>
                </c:pt>
                <c:pt idx="130">
                  <c:v>0.8717809704526972</c:v>
                </c:pt>
                <c:pt idx="131">
                  <c:v>0.87578121808749643</c:v>
                </c:pt>
                <c:pt idx="132">
                  <c:v>0.87969801411455761</c:v>
                </c:pt>
                <c:pt idx="133">
                  <c:v>0.8835164835164836</c:v>
                </c:pt>
                <c:pt idx="134">
                  <c:v>0.88725808009049156</c:v>
                </c:pt>
                <c:pt idx="135">
                  <c:v>0.89090808355033513</c:v>
                </c:pt>
                <c:pt idx="136">
                  <c:v>0.89448871458967827</c:v>
                </c:pt>
                <c:pt idx="137">
                  <c:v>0.89797285977550667</c:v>
                </c:pt>
                <c:pt idx="138">
                  <c:v>0.90139581815124159</c:v>
                </c:pt>
                <c:pt idx="139">
                  <c:v>0.90473042352974264</c:v>
                </c:pt>
                <c:pt idx="140">
                  <c:v>0.90798723848781737</c:v>
                </c:pt>
                <c:pt idx="141">
                  <c:v>0.91115140525838623</c:v>
                </c:pt>
                <c:pt idx="142">
                  <c:v>0.91423373226824334</c:v>
                </c:pt>
                <c:pt idx="143">
                  <c:v>0.91725849234191836</c:v>
                </c:pt>
                <c:pt idx="144">
                  <c:v>0.92019800280408592</c:v>
                </c:pt>
                <c:pt idx="145">
                  <c:v>0.92307692307692302</c:v>
                </c:pt>
                <c:pt idx="146">
                  <c:v>0.92589393677664533</c:v>
                </c:pt>
                <c:pt idx="147">
                  <c:v>0.9286477433513326</c:v>
                </c:pt>
                <c:pt idx="148">
                  <c:v>0.93132357412797018</c:v>
                </c:pt>
                <c:pt idx="149">
                  <c:v>0.93394705890894303</c:v>
                </c:pt>
                <c:pt idx="150">
                  <c:v>0.93651718112987759</c:v>
                </c:pt>
                <c:pt idx="151">
                  <c:v>0.93901922711943586</c:v>
                </c:pt>
                <c:pt idx="152">
                  <c:v>0.94146577086901162</c:v>
                </c:pt>
                <c:pt idx="153">
                  <c:v>0.94385583893405323</c:v>
                </c:pt>
                <c:pt idx="154">
                  <c:v>0.9461884727411809</c:v>
                </c:pt>
                <c:pt idx="155">
                  <c:v>0.94846272948462729</c:v>
                </c:pt>
                <c:pt idx="156">
                  <c:v>0.95069173465768009</c:v>
                </c:pt>
                <c:pt idx="157">
                  <c:v>0.95286065598056346</c:v>
                </c:pt>
                <c:pt idx="158">
                  <c:v>0.95498277705190637</c:v>
                </c:pt>
                <c:pt idx="159">
                  <c:v>0.95705740558878671</c:v>
                </c:pt>
                <c:pt idx="160">
                  <c:v>0.95908386019324821</c:v>
                </c:pt>
                <c:pt idx="161">
                  <c:v>0.96106147087828342</c:v>
                </c:pt>
                <c:pt idx="162">
                  <c:v>0.96298957959037002</c:v>
                </c:pt>
                <c:pt idx="163">
                  <c:v>0.96486754072785108</c:v>
                </c:pt>
                <c:pt idx="164">
                  <c:v>0.96670925077027137</c:v>
                </c:pt>
                <c:pt idx="165">
                  <c:v>0.96851425215702203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F44-4034-9037-1D0F070A2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0110992"/>
        <c:axId val="1590098480"/>
      </c:scatterChart>
      <c:valAx>
        <c:axId val="1590110992"/>
        <c:scaling>
          <c:orientation val="minMax"/>
          <c:max val="13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90098480"/>
        <c:crosses val="autoZero"/>
        <c:crossBetween val="midCat"/>
      </c:valAx>
      <c:valAx>
        <c:axId val="159009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90110992"/>
        <c:crossesAt val="-50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8793510366383808"/>
          <c:y val="0.90804371395275818"/>
          <c:w val="0.10505923521938412"/>
          <c:h val="5.6925702865648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C4AC5-8E13-43DC-AA8D-55BCA7F4CB4D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F6D8F-F5FB-4112-A475-A467324F5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0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F6D8F-F5FB-4112-A475-A467324F508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15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B5FB-737A-45A2-9FD4-B27A9A538397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B6AD-3288-4243-9F77-45B236767E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1C7D-037A-4E61-A0DC-21E178E03934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6624-6800-4084-B42A-E7961E2924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3B18-251A-4B6C-BC45-714E5C9AE8E0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5688-2EAE-4506-B6C0-EE2F26ADA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36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C894-F0DA-4956-9FD4-621EEC5A4BA5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A957B-27F9-4262-9DFB-A935D4F91E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44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C497-1E36-45E0-8008-806228514DBA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B609-C3BF-408C-B736-9D48CFB18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1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D268-6E1E-4CDD-8350-03B11605F8D3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763E-1EAF-4F01-B158-212D7AE0D0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53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087F-F789-4D0A-A21D-3F41FA0985C3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5C2F-22B7-46B0-AAE9-622AC446EE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63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08A7-FDF4-46A3-AE67-E452EEAD7716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D46A-1D1A-4749-8646-F382719D1B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7F71-2815-4AA1-9D78-A8452361AAF9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DC66-6218-437E-9443-1821B0E251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2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4D3C-EDBA-41AB-AA52-6E72D0B09C56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29D2-5E6A-41AD-AA03-259C088BD2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48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2C08B-C3B2-46CE-B586-8245F8E7F813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5A5C-B44B-49AC-A4D1-7724DEE6A5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51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1D530D-C790-4947-AA5C-0258C965DD84}" type="datetime1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06C35B-1F0C-4AFE-9354-B69483FD3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1320800" y="856735"/>
            <a:ext cx="9479280" cy="17679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CMS-GEM</a:t>
            </a:r>
            <a:r>
              <a:rPr lang="zh-CN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</a:t>
            </a: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ME0</a:t>
            </a:r>
            <a:r>
              <a:rPr lang="zh-CN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原型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prototyping of the ME0-GEM electronics board </a:t>
            </a:r>
            <a:endParaRPr lang="zh-CN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>
          <a:xfrm>
            <a:off x="1523999" y="3151833"/>
            <a:ext cx="9144000" cy="854110"/>
          </a:xfrm>
        </p:spPr>
        <p:txBody>
          <a:bodyPr/>
          <a:lstStyle/>
          <a:p>
            <a:r>
              <a:rPr lang="zh-CN" alt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李哲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薛志华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梁子寒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，王珂，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王大勇，班勇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北京大学，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1523999" y="4333228"/>
            <a:ext cx="5115339" cy="217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电子学板介绍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ME0 GEB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设计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ME0 GEB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制作与测试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EB6AD-3288-4243-9F77-45B236767E0D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16720" y="375928"/>
            <a:ext cx="3914369" cy="6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电源测试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</a:pPr>
            <a:r>
              <a:rPr lang="zh-CN" alt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包括电压、电流和温度</a:t>
            </a:r>
            <a:endParaRPr lang="en-US" altLang="zh-CN" sz="16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161465"/>
              </p:ext>
            </p:extLst>
          </p:nvPr>
        </p:nvGraphicFramePr>
        <p:xfrm>
          <a:off x="416721" y="3952568"/>
          <a:ext cx="3914369" cy="260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416721" y="1217083"/>
            <a:ext cx="3914369" cy="2735485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Monitor0-3</a:t>
            </a:r>
          </a:p>
          <a:p>
            <a:pPr lvl="1"/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Monitor0,1,3 </a:t>
            </a:r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负载电阻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 ohm</a:t>
            </a:r>
          </a:p>
          <a:p>
            <a:pPr lvl="1"/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Monitor2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负载电阻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ohm</a:t>
            </a:r>
          </a:p>
          <a:p>
            <a:pPr lvl="1"/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电压值</a:t>
            </a:r>
            <a:r>
              <a:rPr lang="en-US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是钳位电路的输出</a:t>
            </a: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Asense0-3: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万用表在室温下测量温度时，万用表显示的数值应稳定</a:t>
            </a:r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有人用手指按热敏电阻时，由于手指的温度高于室温，显示值会逐渐升高。取下手指后，显示值将逐渐降低到室温下的值</a:t>
            </a:r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447946" y="523412"/>
            <a:ext cx="4703428" cy="6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地址检查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端子测量（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欧姆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521" y="2716890"/>
            <a:ext cx="2337040" cy="2014838"/>
          </a:xfrm>
          <a:prstGeom prst="rect">
            <a:avLst/>
          </a:prstGeom>
        </p:spPr>
      </p:pic>
      <p:graphicFrame>
        <p:nvGraphicFramePr>
          <p:cNvPr id="8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293399"/>
              </p:ext>
            </p:extLst>
          </p:nvPr>
        </p:nvGraphicFramePr>
        <p:xfrm>
          <a:off x="4564547" y="2906832"/>
          <a:ext cx="4877517" cy="3587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HDLC_Address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altLang="zh-CN" sz="1400" dirty="0" smtClean="0">
                          <a:effectLst/>
                        </a:rPr>
                        <a:t>A[3:0]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VFAT Connector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effectLst/>
                        </a:rPr>
                        <a:t>Soldering resistors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J1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0001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R4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J2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0010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R7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J3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0011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R11,R12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J4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0100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R14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J5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0101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R18,R20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J6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0110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R22,R23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J7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0111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R26,R27,R28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J8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1000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R29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J9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1001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R33,R36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J10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1010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R37,R39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J11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1011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R41,R43,R44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8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J12</a:t>
                      </a:r>
                      <a:endParaRPr lang="zh-CN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1100</a:t>
                      </a:r>
                      <a:endParaRPr lang="zh-CN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</a:rPr>
                        <a:t>R45,R46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标题 1"/>
          <p:cNvSpPr txBox="1">
            <a:spLocks/>
          </p:cNvSpPr>
          <p:nvPr/>
        </p:nvSpPr>
        <p:spPr>
          <a:xfrm>
            <a:off x="5947890" y="2510811"/>
            <a:ext cx="1323065" cy="26632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编号电阻</a:t>
            </a:r>
            <a:endParaRPr lang="en-US" altLang="zh-CN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925" y="878788"/>
            <a:ext cx="1514049" cy="15771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174" y="893823"/>
            <a:ext cx="1743075" cy="1562100"/>
          </a:xfrm>
          <a:prstGeom prst="rect">
            <a:avLst/>
          </a:prstGeom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5968521" y="6422156"/>
            <a:ext cx="1662278" cy="26632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编号电阻表格</a:t>
            </a:r>
            <a:endParaRPr lang="en-US" altLang="zh-CN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10236678" y="4825729"/>
            <a:ext cx="1323065" cy="26632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端子电阻测试</a:t>
            </a:r>
            <a:endParaRPr lang="en-US" altLang="zh-CN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52155" y="6387857"/>
            <a:ext cx="2743200" cy="365125"/>
          </a:xfrm>
        </p:spPr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43458" y="424475"/>
            <a:ext cx="7652674" cy="35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连通性测试：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FPGA+LED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测试工具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365" y="1853301"/>
            <a:ext cx="3081882" cy="15694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685" y="2707940"/>
            <a:ext cx="3038058" cy="38394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65" y="3776022"/>
            <a:ext cx="3081882" cy="231141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013965" y="5083968"/>
            <a:ext cx="1401050" cy="8240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98087" y="3506360"/>
            <a:ext cx="310571" cy="5394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86878" y="3110460"/>
            <a:ext cx="502317" cy="535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>
            <a:stCxn id="16" idx="1"/>
            <a:endCxn id="10" idx="6"/>
          </p:cNvCxnSpPr>
          <p:nvPr/>
        </p:nvCxnSpPr>
        <p:spPr>
          <a:xfrm flipH="1">
            <a:off x="6708658" y="3562812"/>
            <a:ext cx="1609027" cy="2132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5" idx="3"/>
            <a:endCxn id="11" idx="2"/>
          </p:cNvCxnSpPr>
          <p:nvPr/>
        </p:nvCxnSpPr>
        <p:spPr>
          <a:xfrm flipV="1">
            <a:off x="3782914" y="3378146"/>
            <a:ext cx="1803964" cy="4863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9" idx="6"/>
          </p:cNvCxnSpPr>
          <p:nvPr/>
        </p:nvCxnSpPr>
        <p:spPr>
          <a:xfrm flipH="1" flipV="1">
            <a:off x="6415015" y="5495986"/>
            <a:ext cx="1966057" cy="847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240825" y="3679853"/>
            <a:ext cx="154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VFAT Adaptor</a:t>
            </a:r>
          </a:p>
        </p:txBody>
      </p:sp>
      <p:sp>
        <p:nvSpPr>
          <p:cNvPr id="16" name="矩形 15"/>
          <p:cNvSpPr/>
          <p:nvPr/>
        </p:nvSpPr>
        <p:spPr>
          <a:xfrm>
            <a:off x="8317685" y="3378146"/>
            <a:ext cx="1858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ASIAGO Adaptor</a:t>
            </a:r>
          </a:p>
        </p:txBody>
      </p:sp>
      <p:sp>
        <p:nvSpPr>
          <p:cNvPr id="17" name="矩形 16"/>
          <p:cNvSpPr/>
          <p:nvPr/>
        </p:nvSpPr>
        <p:spPr>
          <a:xfrm>
            <a:off x="8285560" y="6151406"/>
            <a:ext cx="195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Board of PKU</a:t>
            </a:r>
          </a:p>
        </p:txBody>
      </p:sp>
      <p:cxnSp>
        <p:nvCxnSpPr>
          <p:cNvPr id="18" name="直接箭头连接符 17"/>
          <p:cNvCxnSpPr>
            <a:stCxn id="15" idx="3"/>
            <a:endCxn id="19" idx="2"/>
          </p:cNvCxnSpPr>
          <p:nvPr/>
        </p:nvCxnSpPr>
        <p:spPr>
          <a:xfrm flipV="1">
            <a:off x="3782914" y="3797084"/>
            <a:ext cx="2069551" cy="674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5852465" y="3529398"/>
            <a:ext cx="562550" cy="5353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050" y="4193798"/>
            <a:ext cx="2787745" cy="18936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91" y="1289910"/>
            <a:ext cx="3843604" cy="18572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03898" y="3128681"/>
            <a:ext cx="21123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连通性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测试原理图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684896" y="1070166"/>
            <a:ext cx="3367107" cy="1097361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工作原理：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FGPA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自动按顺序发送检测信号，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显示对应线路是否接通。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1CD285-9937-429E-A816-1D48CB19C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160" y="945950"/>
            <a:ext cx="6528079" cy="2303161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Xilinx Spartan-6 FPGA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实现的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测试系统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自动测试线路连通性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向所有信号线路轮流发送信号并在所有线路接收，排除短路、断路的情况。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将测试结果通过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转串口发送到电脑上显示并记录。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1418" y="252776"/>
            <a:ext cx="4345718" cy="524464"/>
          </a:xfrm>
        </p:spPr>
        <p:txBody>
          <a:bodyPr/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连通性测试：电脑自动化测试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3" name="图片 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60" y="3329126"/>
            <a:ext cx="5576809" cy="2287327"/>
          </a:xfrm>
          <a:prstGeom prst="rect">
            <a:avLst/>
          </a:prstGeom>
        </p:spPr>
      </p:pic>
      <p:sp>
        <p:nvSpPr>
          <p:cNvPr id="364" name="文本框 363"/>
          <p:cNvSpPr txBox="1"/>
          <p:nvPr/>
        </p:nvSpPr>
        <p:spPr>
          <a:xfrm>
            <a:off x="2165394" y="5616453"/>
            <a:ext cx="21123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连通性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测试原理图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5" name="图片 364">
            <a:extLst>
              <a:ext uri="{FF2B5EF4-FFF2-40B4-BE49-F238E27FC236}">
                <a16:creationId xmlns:a16="http://schemas.microsoft.com/office/drawing/2014/main" id="{895FB7CD-7374-43DD-B562-B0EF43BE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86" y="292349"/>
            <a:ext cx="3799366" cy="2270715"/>
          </a:xfrm>
          <a:prstGeom prst="rect">
            <a:avLst/>
          </a:prstGeom>
        </p:spPr>
      </p:pic>
      <p:sp>
        <p:nvSpPr>
          <p:cNvPr id="366" name="文本框 365"/>
          <p:cNvSpPr txBox="1"/>
          <p:nvPr/>
        </p:nvSpPr>
        <p:spPr>
          <a:xfrm>
            <a:off x="8524549" y="2602780"/>
            <a:ext cx="176982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测试界面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7" name="内容占位符 7">
            <a:extLst>
              <a:ext uri="{FF2B5EF4-FFF2-40B4-BE49-F238E27FC236}">
                <a16:creationId xmlns:a16="http://schemas.microsoft.com/office/drawing/2014/main" id="{CB189970-6C00-4015-905E-FFD20FC5B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45" y="3267052"/>
            <a:ext cx="4170445" cy="2806672"/>
          </a:xfrm>
        </p:spPr>
      </p:pic>
      <p:sp>
        <p:nvSpPr>
          <p:cNvPr id="368" name="矩形 367"/>
          <p:cNvSpPr/>
          <p:nvPr/>
        </p:nvSpPr>
        <p:spPr>
          <a:xfrm>
            <a:off x="2020529" y="4017844"/>
            <a:ext cx="1629697" cy="1386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0" name="直接箭头连接符 369"/>
          <p:cNvCxnSpPr/>
          <p:nvPr/>
        </p:nvCxnSpPr>
        <p:spPr>
          <a:xfrm>
            <a:off x="3650226" y="4702053"/>
            <a:ext cx="3454419" cy="89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文本框 371"/>
          <p:cNvSpPr txBox="1"/>
          <p:nvPr/>
        </p:nvSpPr>
        <p:spPr>
          <a:xfrm>
            <a:off x="8404506" y="6132379"/>
            <a:ext cx="157072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电路设计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1CD285-9937-429E-A816-1D48CB19C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161" y="791308"/>
            <a:ext cx="6006111" cy="1599911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0" lvl="1">
              <a:lnSpc>
                <a:spcPct val="120000"/>
              </a:lnSpc>
              <a:spcAft>
                <a:spcPts val="1200"/>
              </a:spcAft>
            </a:pP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PRBS31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生成伪随机数序列，用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LVDS33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标准，向线路发送差分信号并在另一端接收并验证信号准确性。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20000"/>
              </a:lnSpc>
              <a:spcAft>
                <a:spcPts val="1200"/>
              </a:spcAft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每秒向电脑发送一组报告，报告一秒内的误码数量。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2657" y="188354"/>
            <a:ext cx="3369865" cy="524464"/>
          </a:xfrm>
        </p:spPr>
        <p:txBody>
          <a:bodyPr/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差分信号误码率测试：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7CC089F-755F-41D3-A326-82A333E33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b="13011"/>
          <a:stretch/>
        </p:blipFill>
        <p:spPr>
          <a:xfrm>
            <a:off x="433161" y="3035966"/>
            <a:ext cx="4149558" cy="2522719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629697" y="3805084"/>
            <a:ext cx="280219" cy="8775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1909916" y="4358148"/>
            <a:ext cx="2153265" cy="322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1769806" y="3709219"/>
            <a:ext cx="2271251" cy="646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14848" y="4243848"/>
            <a:ext cx="88490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发送端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85186" y="3620418"/>
            <a:ext cx="884903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接收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端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F816862-C9B1-467E-9AF5-85D71897D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57" b="3218"/>
          <a:stretch/>
        </p:blipFill>
        <p:spPr>
          <a:xfrm>
            <a:off x="6707660" y="416898"/>
            <a:ext cx="5042347" cy="277072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53872" y="3087944"/>
            <a:ext cx="1015867" cy="936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>
            <a:stCxn id="23" idx="3"/>
            <a:endCxn id="22" idx="1"/>
          </p:cNvCxnSpPr>
          <p:nvPr/>
        </p:nvCxnSpPr>
        <p:spPr>
          <a:xfrm flipV="1">
            <a:off x="1969739" y="1802260"/>
            <a:ext cx="4737921" cy="17539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0124225" y="593749"/>
            <a:ext cx="135739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PRBS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模块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60401" y="3146937"/>
            <a:ext cx="173686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模块简图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DB47F703-5459-413B-BA2D-07821C74F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77" y="3620418"/>
            <a:ext cx="4558242" cy="2725449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8763262" y="6409331"/>
            <a:ext cx="9311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界面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527287" y="4948942"/>
            <a:ext cx="88490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36527" y="4837408"/>
            <a:ext cx="88490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19354" y="2636774"/>
            <a:ext cx="88490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92146" y="254618"/>
            <a:ext cx="5373474" cy="13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特征阻抗测量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5" y="1083211"/>
            <a:ext cx="5155158" cy="472334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37621" y="5838004"/>
            <a:ext cx="21550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特征阻抗测试报告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07" y="3946819"/>
            <a:ext cx="5167376" cy="2335434"/>
          </a:xfrm>
          <a:prstGeom prst="rect">
            <a:avLst/>
          </a:prstGeom>
        </p:spPr>
      </p:pic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5547103" y="254619"/>
            <a:ext cx="5373474" cy="13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特征阻抗的模拟：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4" descr="Layer Stackup Wizard &#10;controls &#10;Ignore layer thick-less Z Show layer name &#10;Show stack as referencefroubng/mixed layers &#10;•v NO. Of layers 3 &#10;lhts: nun &#10;Layer spacing : &#10;Trace widål calculations &#10;Selected layer name : &#10;Trace cross section : &#10;Frequency : &#10;Synthesis &#10;Single Ended Nets &#10;Required ZO(01-ms) . &#10;Top ref layer name • &#10;3tm ref layer name : &#10;Font size : &#10;Thickness &#10;—4750 &#10;—a.L5999 &#10;873 &#10;000 &#10;873 &#10;000 &#10;_73999 &#10;000 &#10;000 &#10;ID &#10;IGHz &#10;Differential Nets &#10;Layer Name &#10;top_layer &#10;Dielectric_l &#10;signal_l &#10;Dielectric_2 &#10;dgndl &#10;Dielectric_3 &#10;power &#10;Dielectric_4 &#10;agnd &#10;Dielectric_5 &#10;dgnd2 &#10;Compute width &#10;—port W -de•nent.. &#10;Reset &#10;Apply to al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671" y="585690"/>
            <a:ext cx="3318388" cy="20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9301149" y="2645138"/>
            <a:ext cx="21550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ME0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电路板模型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92781" y="804438"/>
            <a:ext cx="3030794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差分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线特征阻抗模拟结果：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102.36Ohm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内容占位符 2"/>
          <p:cNvSpPr txBox="1">
            <a:spLocks/>
          </p:cNvSpPr>
          <p:nvPr/>
        </p:nvSpPr>
        <p:spPr bwMode="auto">
          <a:xfrm>
            <a:off x="5581271" y="2938535"/>
            <a:ext cx="5373474" cy="13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TDR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仿真：</a:t>
            </a: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</a:pPr>
            <a:r>
              <a:rPr lang="zh-CN" alt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反应特征阻抗在传输线上的变化</a:t>
            </a:r>
            <a:endParaRPr lang="en-US" altLang="zh-CN" sz="16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ME0 GEB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的差分传输线阻抗波动在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10%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以内，满足信号完整性的要求</a:t>
            </a:r>
            <a:endParaRPr lang="en-US" altLang="zh-CN" sz="16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7509" y="160469"/>
            <a:ext cx="6301176" cy="42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ME0 GEB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样机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月在美国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UCLA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大学的测试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6470" y="693671"/>
            <a:ext cx="5155554" cy="206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流程：</a:t>
            </a:r>
            <a:endParaRPr lang="en-US" altLang="zh-CN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上只加载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FEAST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的情况下检查电压；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装入一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ASIAGO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和一个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并检查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ASIAGO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是否准备好并且能够和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进行通讯；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完全加载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并检查与所有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的通信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测试完整的通信链与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DAQ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使用电流感应芯片很热敏电阻进行电流测试；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检查上行和下行的错误率和眼图。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8" y="2899915"/>
            <a:ext cx="2485412" cy="3267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91065"/>
            <a:ext cx="601917" cy="12779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81868" y="6167355"/>
            <a:ext cx="114106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电压测试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093" y="2976112"/>
            <a:ext cx="4347106" cy="283165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30607" y="6167355"/>
            <a:ext cx="143807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全负载测试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73549" y="192377"/>
            <a:ext cx="5155554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结果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ASIAGO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I2C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IC/EC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模式下均能正常工作；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均能满足供电要求正常工作；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成功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使用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CHeeseCake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ASIAGO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烧入程序；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320Mbps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的工作频率下，工作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小时产生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误码；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流值均符合预估值；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大空间与低抖动的眼图。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7305040" y="1200292"/>
            <a:ext cx="906922" cy="19493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402" y="4622993"/>
            <a:ext cx="3719088" cy="158639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404613" y="6303880"/>
            <a:ext cx="9026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眼图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402" y="2150005"/>
            <a:ext cx="3719088" cy="24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04235" y="718651"/>
            <a:ext cx="11194474" cy="52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小结：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北京大学承担了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实验端部缪子探测系统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探测器升级任务，独立设计研发了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ME0 GEM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探测器前端电子学板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，生产了样机并进行了测试。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在深圳鑫诺捷公司及美国合作单位的测试结果表明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性能优良，对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320M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高速信号误码率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&lt;10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−13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，差分线特征阻抗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~100</a:t>
            </a:r>
            <a:r>
              <a:rPr lang="el-GR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（误差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&lt;±10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探测器整体噪声水平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1fC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CMS-GEM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合作组通过了对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ME0 GEB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的评审，采用该设计方案为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 ME0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探测器升级方案，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将由北京大学负责于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开始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的批量生产及测试。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9768" y="2645029"/>
            <a:ext cx="4878832" cy="1325563"/>
          </a:xfrm>
        </p:spPr>
        <p:txBody>
          <a:bodyPr/>
          <a:lstStyle/>
          <a:p>
            <a:r>
              <a:rPr lang="zh-CN" altLang="en-US" sz="8800" dirty="0" smtClean="0"/>
              <a:t>谢 谢 ！</a:t>
            </a:r>
            <a:endParaRPr lang="zh-CN" altLang="en-US" sz="8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0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1.CMS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探测器升级项目简介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3594" y="968967"/>
            <a:ext cx="8080889" cy="29141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实验：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CERN-LHC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上的粒子物理国际合作，全世界二百多个科研机构四千多人参加，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进行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质子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质子对撞和重离子对撞实验。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对撞实验数十余年来取得了发现希格斯粒子等重大成果，目前面临对撞机亮度升级、探测器老化，需进行探测器升级。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北京大学、清华大学、中山大学、北京航空航天大学参加了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探测器升级计划，承担部分</a:t>
            </a:r>
            <a:r>
              <a:rPr lang="zh-CN" alt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端部缪子探测系统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的研发和建造。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13463"/>
            <a:ext cx="3514418" cy="24764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575985" y="2669066"/>
            <a:ext cx="1289967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对撞机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029901"/>
            <a:ext cx="3514418" cy="244384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079756" y="3693793"/>
            <a:ext cx="1358389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769" y="4029901"/>
            <a:ext cx="3779263" cy="2509011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6243483" y="5968182"/>
            <a:ext cx="187685" cy="31547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>
            <a:endCxn id="19" idx="3"/>
          </p:cNvCxnSpPr>
          <p:nvPr/>
        </p:nvCxnSpPr>
        <p:spPr>
          <a:xfrm flipH="1">
            <a:off x="5247744" y="6174658"/>
            <a:ext cx="995740" cy="3286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089995" y="6333997"/>
            <a:ext cx="1157749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ME0 GEM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9628822" y="2543726"/>
            <a:ext cx="427336" cy="18039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9" idx="0"/>
          </p:cNvCxnSpPr>
          <p:nvPr/>
        </p:nvCxnSpPr>
        <p:spPr>
          <a:xfrm>
            <a:off x="11146006" y="2366151"/>
            <a:ext cx="74963" cy="302915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9152626" y="1754547"/>
            <a:ext cx="2406769" cy="683878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14246" y="2057462"/>
            <a:ext cx="376517" cy="5063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椭圆 25"/>
          <p:cNvSpPr/>
          <p:nvPr/>
        </p:nvSpPr>
        <p:spPr>
          <a:xfrm rot="20913200">
            <a:off x="6053156" y="5485439"/>
            <a:ext cx="1272992" cy="788252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 flipV="1">
            <a:off x="5467772" y="3693793"/>
            <a:ext cx="1134342" cy="180527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91795" y="3883942"/>
            <a:ext cx="417117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探测器升级：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6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位于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端部最内圈前沿，辐射最强。采用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GEM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技术，提供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触发和径迹信号。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6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北京大学负责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前端电子学板设计研发和批量生产，及部分探测器组装测试。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13" y="255883"/>
            <a:ext cx="3140655" cy="273580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89584" y="136292"/>
            <a:ext cx="10515600" cy="936550"/>
          </a:xfrm>
        </p:spPr>
        <p:txBody>
          <a:bodyPr/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GEM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前端电子学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板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(GEB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介绍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860" y="573041"/>
            <a:ext cx="2611312" cy="212286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673291" y="2992429"/>
            <a:ext cx="136040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ME0 DAQ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系统</a:t>
            </a:r>
            <a:endParaRPr lang="en-US" altLang="zh-C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 bwMode="auto">
          <a:xfrm>
            <a:off x="421342" y="3226368"/>
            <a:ext cx="6648053" cy="17559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功能：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读出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芯片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光电转换器件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板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之间传输电信号；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电源驱动，分配功率，状态检测；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位于在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读出板的顶部，对探测器提供电屏蔽。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919624" y="6385764"/>
            <a:ext cx="2743200" cy="365125"/>
          </a:xfrm>
        </p:spPr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37987" y="3405223"/>
            <a:ext cx="4409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窄板宽板共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，每块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板有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VFAT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，对应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板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(ASIAGO)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565" y="4016818"/>
            <a:ext cx="1882838" cy="18358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080" y="3843648"/>
            <a:ext cx="1633788" cy="220444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989310" y="6077987"/>
            <a:ext cx="1897539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+ Wide GEB</a:t>
            </a:r>
            <a:endParaRPr lang="en-US" altLang="zh-C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 bwMode="auto">
          <a:xfrm>
            <a:off x="421342" y="5162589"/>
            <a:ext cx="6648053" cy="138101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设计难点：</a:t>
            </a:r>
            <a:endParaRPr lang="en-US" altLang="zh-CN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电子学器件密度增加，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布局、布线困难；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OH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板不能放置在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板的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相对中心位置，相同时延的等长布线相对困难。</a:t>
            </a:r>
            <a:endParaRPr lang="zh-CN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1342" y="931571"/>
            <a:ext cx="5535518" cy="207749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ME0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探测器系统：</a:t>
            </a:r>
            <a:endParaRPr lang="en-US" altLang="zh-CN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每个探测器模块分成两段（</a:t>
            </a:r>
            <a:r>
              <a:rPr kumimoji="1"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），每段共有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GEM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，共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kumimoji="1"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探测器。</a:t>
            </a:r>
            <a:endParaRPr kumimoji="1" lang="en-US" altLang="zh-CN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每个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探测器配备一个前端电子学板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(GEB)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，共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endParaRPr kumimoji="1" lang="en-US" altLang="zh-CN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每个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安装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信号读出芯片</a:t>
            </a:r>
            <a:r>
              <a:rPr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PlugIn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Card</a:t>
            </a:r>
            <a:r>
              <a:rPr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，共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5194</a:t>
            </a:r>
            <a:r>
              <a:rPr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个）和一个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光电转换</a:t>
            </a:r>
            <a:r>
              <a:rPr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器件</a:t>
            </a:r>
            <a:r>
              <a:rPr kumimoji="1"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 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板</a:t>
            </a:r>
            <a:r>
              <a:rPr kumimoji="1"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个，含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864</a:t>
            </a:r>
            <a:r>
              <a:rPr kumimoji="1"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kumimoji="1" lang="en-US" altLang="zh-CN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ASIAGO </a:t>
            </a:r>
            <a:r>
              <a:rPr kumimoji="1" lang="zh-CN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49" y="503189"/>
            <a:ext cx="4041893" cy="39009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142" y="121790"/>
            <a:ext cx="3525856" cy="4659341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414969" y="83515"/>
            <a:ext cx="5922839" cy="74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ME0 GEB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设计：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76335" y="1415844"/>
            <a:ext cx="612059" cy="729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>
            <a:stCxn id="2" idx="0"/>
          </p:cNvCxnSpPr>
          <p:nvPr/>
        </p:nvCxnSpPr>
        <p:spPr>
          <a:xfrm flipH="1" flipV="1">
            <a:off x="5906729" y="604684"/>
            <a:ext cx="475636" cy="811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232301" y="234453"/>
            <a:ext cx="14653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模块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31395" y="2787444"/>
            <a:ext cx="653748" cy="449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158269" y="3237271"/>
            <a:ext cx="0" cy="567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221073" y="3805261"/>
            <a:ext cx="18743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FEAST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供电模块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24253" y="2145735"/>
            <a:ext cx="439179" cy="6417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5199133" y="1333676"/>
            <a:ext cx="475636" cy="811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45743" y="956718"/>
            <a:ext cx="115774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70256" y="1728151"/>
            <a:ext cx="539848" cy="6417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1639" y="580945"/>
            <a:ext cx="115774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右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9060513" y="956718"/>
            <a:ext cx="0" cy="7550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510780" y="4402669"/>
            <a:ext cx="4102277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的传输线配置：</a:t>
            </a:r>
            <a:endParaRPr lang="en-US" altLang="zh-CN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触发单元输出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对差分信号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比特数据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:data[8..1]</a:t>
            </a:r>
          </a:p>
          <a:p>
            <a:pPr lvl="1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个选通脉冲信号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:strobe(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缺省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通讯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E-port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对差分信号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接收时钟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:RDCLK</a:t>
            </a:r>
          </a:p>
          <a:p>
            <a:pPr lvl="1"/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接收数据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:RXD</a:t>
            </a:r>
          </a:p>
          <a:p>
            <a:pPr lvl="1"/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发送数据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:TXD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复位信号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LVCMOS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电平的信号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9525" y="881683"/>
            <a:ext cx="3854652" cy="41703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的电源配置：</a:t>
            </a:r>
            <a:endParaRPr lang="en-US" altLang="zh-CN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板电源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1.2V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2.5V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VFAT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1.2V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数字电源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1.2V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模拟电源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2.5V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（与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板共用）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板监测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每个电源模块电流监测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每个电源模块温度测量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屏蔽层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板底层（与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外壳连接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15546" y="434073"/>
            <a:ext cx="5469696" cy="257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第一版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原理型样机的设计</a:t>
            </a: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对第一站、第二站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设计进行了优化：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00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修改了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OH(ASIAGO)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接口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配置接口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00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增加温度测量电路和电流检测保护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钳位电路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96000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个或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个供电模块（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FEAST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）兼容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为了减低生产成本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242" y="377596"/>
            <a:ext cx="6163796" cy="210949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44566" y="2518133"/>
            <a:ext cx="1928733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ME0 OH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板</a:t>
            </a:r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(ASIAGO)</a:t>
            </a:r>
            <a:endParaRPr lang="en-US" altLang="zh-C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14" y="4761424"/>
            <a:ext cx="1302405" cy="9433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67" y="4973896"/>
            <a:ext cx="1040043" cy="6441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90" y="3591437"/>
            <a:ext cx="2330179" cy="10204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108721" y="5766818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的配置接口</a:t>
            </a:r>
            <a:endParaRPr lang="en-US" altLang="zh-C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434" y="3623404"/>
            <a:ext cx="1600533" cy="1994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011" y="3633227"/>
            <a:ext cx="3100875" cy="207150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477566" y="5766818"/>
            <a:ext cx="168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NTC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热敏电阻电路</a:t>
            </a:r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930" y="3623404"/>
            <a:ext cx="2875423" cy="196922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405315" y="576681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电流检测保护电路</a:t>
            </a:r>
            <a:endParaRPr lang="en-US" altLang="zh-C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302599" y="3189617"/>
            <a:ext cx="5165287" cy="316815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8608933" y="3189616"/>
            <a:ext cx="3213722" cy="316815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15546" y="3189616"/>
            <a:ext cx="2746005" cy="316815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14437" y="5766818"/>
            <a:ext cx="2398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NTC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热敏电阻电压温度曲线</a:t>
            </a:r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779038" y="6230989"/>
            <a:ext cx="2743200" cy="365125"/>
          </a:xfrm>
        </p:spPr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1" y="3291775"/>
            <a:ext cx="1872361" cy="3319173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179147" y="347592"/>
            <a:ext cx="3268268" cy="258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布线设计：</a:t>
            </a:r>
            <a:endParaRPr lang="en-US" altLang="zh-CN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长度匹配：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组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J1-J6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CLK &amp; RXD. 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J7-J12, CLK &amp; RXD.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蛇形线等长布置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阻抗匹配：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特征阻抗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100Ohm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减少阻抗抖动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3737513" y="314974"/>
            <a:ext cx="1856976" cy="258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设计：</a:t>
            </a:r>
            <a:endParaRPr lang="en-US" altLang="zh-CN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电流检测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温度检测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488" y="183546"/>
            <a:ext cx="3251456" cy="300483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109" y="183546"/>
            <a:ext cx="2048847" cy="256596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594488" y="3258256"/>
            <a:ext cx="5671297" cy="9233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电压检测与温度检测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(Monitor0-3,Asense0-3)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左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OH 1.2V &amp; 2.5V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电源检测与温度检测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右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VFAT 1.2VA &amp;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1.2VD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电源检测与温度检测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 bwMode="auto">
          <a:xfrm>
            <a:off x="3293250" y="4360038"/>
            <a:ext cx="3805640" cy="9959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FEAST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兼容模式设计：</a:t>
            </a:r>
          </a:p>
          <a:p>
            <a:pPr lvl="1">
              <a:spcBef>
                <a:spcPct val="0"/>
              </a:spcBef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R81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的短路选择决定是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FEAST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还是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FEAST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模式。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250" y="5366942"/>
            <a:ext cx="3248176" cy="1229172"/>
          </a:xfrm>
          <a:prstGeom prst="rect">
            <a:avLst/>
          </a:prstGeom>
        </p:spPr>
      </p:pic>
      <p:sp>
        <p:nvSpPr>
          <p:cNvPr id="25" name="内容占位符 2"/>
          <p:cNvSpPr txBox="1">
            <a:spLocks/>
          </p:cNvSpPr>
          <p:nvPr/>
        </p:nvSpPr>
        <p:spPr>
          <a:xfrm>
            <a:off x="7294294" y="4360038"/>
            <a:ext cx="2667827" cy="241452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Feasts 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模式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PWR1: PWR1V2 --- 2.6A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PWR2: PWR2V5 --- 0.4A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PWR3: 1V2DVFAT --- 0.84A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PWR4: 1V2AVFAT --- 1.68A</a:t>
            </a:r>
          </a:p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Feasts 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模式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Power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Supply: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PWR1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PWR1V2 ---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2.6A+0.84A ≈ 3.5A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PWR2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PWR2V5 ---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0.4A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PWR4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1V2AVFAT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1.68A</a:t>
            </a: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2" y="1004774"/>
            <a:ext cx="4289145" cy="56503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277" y="1195616"/>
            <a:ext cx="975439" cy="17354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382" y="1"/>
            <a:ext cx="5192374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23901" y="2357556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PWR2V5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73150" y="4753213"/>
            <a:ext cx="130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VFAT1V2D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02985" y="5327570"/>
            <a:ext cx="130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VFAT1V2A</a:t>
            </a:r>
            <a:endParaRPr lang="zh-CN" alt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23900" y="3500716"/>
            <a:ext cx="998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PWR1V2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5522892" y="4937877"/>
            <a:ext cx="880750" cy="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5522892" y="5512234"/>
            <a:ext cx="80455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5436566" y="2967432"/>
            <a:ext cx="967076" cy="729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5446692" y="2506594"/>
            <a:ext cx="880750" cy="11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5544166" y="6093302"/>
            <a:ext cx="67659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10609882" y="5052447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431534" y="5900415"/>
            <a:ext cx="118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Shield_net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67082" y="4867781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DGND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5483408" y="986780"/>
            <a:ext cx="397781" cy="718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343681" y="892842"/>
            <a:ext cx="118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Shield_net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10609882" y="4224229"/>
            <a:ext cx="45720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1067082" y="4039563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DVDD</a:t>
            </a:r>
            <a:endParaRPr lang="zh-CN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 flipV="1">
            <a:off x="10393680" y="3509010"/>
            <a:ext cx="673403" cy="1417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1067082" y="345352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PWR2V5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084617" y="3184546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457612" y="299988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AGND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62210" y="6285769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AGND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15256" y="6418696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H="1">
            <a:off x="4142975" y="4512668"/>
            <a:ext cx="45720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4600175" y="432800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DVDD</a:t>
            </a:r>
            <a:endParaRPr lang="zh-CN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H="1" flipV="1">
            <a:off x="11696700" y="2175510"/>
            <a:ext cx="181087" cy="1253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 flipV="1">
            <a:off x="3566984" y="5395783"/>
            <a:ext cx="9329" cy="48361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 flipV="1">
            <a:off x="3719384" y="5548183"/>
            <a:ext cx="9329" cy="48361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4142975" y="6189641"/>
            <a:ext cx="380925" cy="173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>
            <a:off x="4015948" y="1555939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473148" y="1371273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DGND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 flipH="1">
            <a:off x="2105891" y="2559862"/>
            <a:ext cx="2393383" cy="655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>
            <a:off x="3600434" y="3924717"/>
            <a:ext cx="999741" cy="344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内容占位符 2"/>
          <p:cNvSpPr txBox="1">
            <a:spLocks/>
          </p:cNvSpPr>
          <p:nvPr/>
        </p:nvSpPr>
        <p:spPr bwMode="auto">
          <a:xfrm>
            <a:off x="170692" y="208089"/>
            <a:ext cx="5373474" cy="6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电源层分割设计与屏蔽设计：</a:t>
            </a: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2749" y="484258"/>
            <a:ext cx="540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的金属外框一起组成完整的连续的屏蔽层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695" y="2450888"/>
            <a:ext cx="2540673" cy="32252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9" y="2485578"/>
            <a:ext cx="3614102" cy="32252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889" y="126754"/>
            <a:ext cx="2800350" cy="20282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983" y="422651"/>
            <a:ext cx="2442271" cy="1512600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3982065" y="3494854"/>
            <a:ext cx="2368196" cy="7774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Narrow ME0 GEB </a:t>
            </a:r>
          </a:p>
          <a:p>
            <a:pPr marL="0" lvl="1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P1-P2 for the left OH</a:t>
            </a:r>
          </a:p>
          <a:p>
            <a:pPr marL="0" lvl="1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P3-P4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  <a:p>
            <a:pPr marL="0" lvl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>
            <a:stCxn id="5" idx="1"/>
          </p:cNvCxnSpPr>
          <p:nvPr/>
        </p:nvCxnSpPr>
        <p:spPr>
          <a:xfrm flipH="1">
            <a:off x="1643034" y="3883588"/>
            <a:ext cx="2339031" cy="1496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1"/>
          </p:cNvCxnSpPr>
          <p:nvPr/>
        </p:nvCxnSpPr>
        <p:spPr>
          <a:xfrm flipH="1" flipV="1">
            <a:off x="1545720" y="2868106"/>
            <a:ext cx="2436345" cy="10154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5" idx="3"/>
          </p:cNvCxnSpPr>
          <p:nvPr/>
        </p:nvCxnSpPr>
        <p:spPr>
          <a:xfrm>
            <a:off x="6350261" y="3883588"/>
            <a:ext cx="1472104" cy="12559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5" idx="3"/>
          </p:cNvCxnSpPr>
          <p:nvPr/>
        </p:nvCxnSpPr>
        <p:spPr>
          <a:xfrm flipV="1">
            <a:off x="6350261" y="3207592"/>
            <a:ext cx="509596" cy="675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38" y="540776"/>
            <a:ext cx="2914650" cy="127635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171261" y="164929"/>
            <a:ext cx="5373474" cy="6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ASIAGO 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编程芯片配置</a:t>
            </a: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内容占位符 2"/>
          <p:cNvSpPr txBox="1">
            <a:spLocks/>
          </p:cNvSpPr>
          <p:nvPr/>
        </p:nvSpPr>
        <p:spPr bwMode="auto">
          <a:xfrm>
            <a:off x="8937522" y="164929"/>
            <a:ext cx="3212271" cy="8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钳位电路设置：</a:t>
            </a: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</a:pPr>
            <a:r>
              <a:rPr lang="zh-CN" alt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限制电源电压，保护芯片</a:t>
            </a:r>
            <a:endParaRPr lang="en-US" altLang="zh-CN" sz="16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1705" y="718509"/>
            <a:ext cx="1689550" cy="1843145"/>
          </a:xfrm>
          <a:prstGeom prst="rect">
            <a:avLst/>
          </a:prstGeom>
        </p:spPr>
      </p:pic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20653"/>
              </p:ext>
            </p:extLst>
          </p:nvPr>
        </p:nvGraphicFramePr>
        <p:xfrm>
          <a:off x="9277623" y="2658611"/>
          <a:ext cx="277467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altLang="zh-CN" sz="1200" baseline="-25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altLang="zh-CN" sz="1200" baseline="-25000" dirty="0" err="1" smtClean="0">
                          <a:solidFill>
                            <a:srgbClr val="FF0000"/>
                          </a:solidFill>
                        </a:rPr>
                        <a:t>out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200mV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199.8mV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400mV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398mV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600mV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584mV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700mV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664mV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800mV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730mV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900mV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781mV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0.822V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1.054V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5V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1.119V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12V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1.217V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9738782" y="5773088"/>
            <a:ext cx="1852352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测试温度为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摄氏度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09334" y="1974391"/>
            <a:ext cx="3001297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编程芯片接口：</a:t>
            </a:r>
            <a:r>
              <a:rPr lang="en-US" altLang="zh-CN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Samtec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TFM-104-02-L-D</a:t>
            </a:r>
          </a:p>
        </p:txBody>
      </p:sp>
    </p:spTree>
    <p:extLst>
      <p:ext uri="{BB962C8B-B14F-4D97-AF65-F5344CB8AC3E}">
        <p14:creationId xmlns:p14="http://schemas.microsoft.com/office/powerpoint/2010/main" val="36621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957B-27F9-4262-9DFB-A935D4F91EF2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250724" y="518248"/>
            <a:ext cx="5922839" cy="74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ME0 GEB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样板生产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811" y="1266306"/>
            <a:ext cx="3713113" cy="464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33" y="1743601"/>
            <a:ext cx="4137832" cy="3811479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2284" y="1266306"/>
            <a:ext cx="2998839" cy="421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月在深圳鑫诺捷公司生产完成了</a:t>
            </a:r>
            <a:r>
              <a:rPr lang="en-US" altLang="zh-CN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套</a:t>
            </a:r>
            <a:r>
              <a:rPr lang="en-US" altLang="zh-CN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ME0 GEB</a:t>
            </a:r>
            <a:r>
              <a:rPr lang="zh-CN" altLang="en-US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样板（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Narrow + Wide )</a:t>
            </a:r>
            <a:endParaRPr lang="en-US" altLang="zh-CN" sz="1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现场</a:t>
            </a:r>
            <a:r>
              <a:rPr lang="zh-CN" altLang="en-US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测试内容：</a:t>
            </a:r>
            <a:endParaRPr lang="en-US" altLang="zh-CN" sz="1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电源电压测试</a:t>
            </a:r>
            <a:endParaRPr lang="en-US" altLang="zh-CN" sz="1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地址检查与端子测试</a:t>
            </a:r>
            <a:endParaRPr lang="en-US" altLang="zh-CN" sz="1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连通性</a:t>
            </a:r>
            <a:r>
              <a:rPr lang="zh-CN" altLang="en-US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测试</a:t>
            </a:r>
            <a:endParaRPr lang="en-US" altLang="zh-CN" sz="1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误码率</a:t>
            </a:r>
            <a:r>
              <a:rPr lang="zh-CN" altLang="en-US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测试</a:t>
            </a:r>
            <a:endParaRPr lang="en-US" altLang="zh-CN" sz="1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1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特征阻抗测试</a:t>
            </a:r>
            <a:endParaRPr lang="en-US" altLang="zh-CN" sz="1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6608</TotalTime>
  <Words>1557</Words>
  <Application>Microsoft Office PowerPoint</Application>
  <PresentationFormat>宽屏</PresentationFormat>
  <Paragraphs>281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CMS-GEM探测器ME0原型GEB设计 The design and prototyping of the ME0-GEM electronics board </vt:lpstr>
      <vt:lpstr>1.CMS探测器升级项目简介</vt:lpstr>
      <vt:lpstr>1. GEM前端电子学板(GEB)介绍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连通性测试：电脑自动化测试</vt:lpstr>
      <vt:lpstr>差分信号误码率测试：</vt:lpstr>
      <vt:lpstr>PowerPoint 演示文稿</vt:lpstr>
      <vt:lpstr>PowerPoint 演示文稿</vt:lpstr>
      <vt:lpstr>PowerPoint 演示文稿</vt:lpstr>
      <vt:lpstr>谢 谢 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薛 志华</dc:creator>
  <cp:lastModifiedBy>lizhe15@mails.tsinghua.edu.cn</cp:lastModifiedBy>
  <cp:revision>915</cp:revision>
  <dcterms:created xsi:type="dcterms:W3CDTF">2018-05-21T07:21:10Z</dcterms:created>
  <dcterms:modified xsi:type="dcterms:W3CDTF">2021-10-22T09:09:10Z</dcterms:modified>
</cp:coreProperties>
</file>