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709" autoAdjust="0"/>
  </p:normalViewPr>
  <p:slideViewPr>
    <p:cSldViewPr snapToGrid="0">
      <p:cViewPr varScale="1">
        <p:scale>
          <a:sx n="86" d="100"/>
          <a:sy n="86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BA20F-5A61-46F3-B4FA-478C3251C97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BE2C-59D3-43C5-8E4E-6C549EEC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EA033-8BD0-4A47-ABC7-B687DF836E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1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EA033-8BD0-4A47-ABC7-B687DF836E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20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BE2C-59D3-43C5-8E4E-6C549EECA8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C437-A853-4285-9D44-D57F506B6C55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FE8-3ACA-4CB7-B084-F42CBC3B20DC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83CD-2450-4C17-8D5B-6B3C19DC3F86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8530-4CC7-4CDD-AAAB-B25844842509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BF54-692F-432B-9389-9A862CE31EE1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8876-B862-47C3-ADE9-BFA371071C32}" type="datetime1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B1C-235C-40CA-8C3D-ABCCC82BCD2D}" type="datetime1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44AA-EC02-4B15-B8E5-B331C60C2F96}" type="datetime1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2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42A6-AF59-4CFD-AF63-BC539F9A5EEF}" type="datetime1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DD7E-F3CD-4A0D-A8C2-961C0C8E766B}" type="datetime1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EE0D-E0DB-47FC-99D1-8D339BD43054}" type="datetime1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9CBE-FB67-4931-8C7D-B32271B52DED}" type="datetime1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王恺扬，全国先进气体探测器研讨会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265B-DF3E-4AA9-A877-74A0AAA02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0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.jpe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04800" y="2362207"/>
            <a:ext cx="8839200" cy="1470025"/>
          </a:xfrm>
        </p:spPr>
        <p:txBody>
          <a:bodyPr anchor="ctr">
            <a:normAutofit/>
          </a:bodyPr>
          <a:lstStyle/>
          <a:p>
            <a:r>
              <a:rPr lang="en-US" altLang="zh-CN" sz="4400" dirty="0">
                <a:latin typeface="+mn-lt"/>
                <a:cs typeface="Times New Roman" panose="02020603050405020304" pitchFamily="18" charset="0"/>
              </a:rPr>
              <a:t>New Prototype MRPC with Diamond-Like-Carbon Coated Electrodes</a:t>
            </a:r>
            <a:endParaRPr lang="zh-CN" altLang="zh-CN" sz="4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76299" y="3842538"/>
            <a:ext cx="7696201" cy="990601"/>
          </a:xfrm>
        </p:spPr>
        <p:txBody>
          <a:bodyPr/>
          <a:lstStyle/>
          <a:p>
            <a:r>
              <a:rPr lang="en-US" altLang="zh-CN" sz="2800" dirty="0" smtClean="0"/>
              <a:t>Kaiyang Wang, Xinjian Wang, </a:t>
            </a:r>
            <a:r>
              <a:rPr lang="en-US" altLang="zh-CN" sz="2800" dirty="0" err="1" smtClean="0"/>
              <a:t>Yongjie</a:t>
            </a:r>
            <a:r>
              <a:rPr lang="en-US" altLang="zh-CN" sz="2800" dirty="0" smtClean="0"/>
              <a:t> Sun</a:t>
            </a:r>
            <a:endParaRPr lang="zh-CN" altLang="zh-CN" sz="2800" dirty="0"/>
          </a:p>
        </p:txBody>
      </p:sp>
      <p:sp>
        <p:nvSpPr>
          <p:cNvPr id="2" name="矩形 1"/>
          <p:cNvSpPr/>
          <p:nvPr/>
        </p:nvSpPr>
        <p:spPr>
          <a:xfrm>
            <a:off x="393469" y="5168022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State Key Laboratory of Particle Detection and Electronics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           Department of Modern Physics, USTC</a:t>
            </a:r>
          </a:p>
        </p:txBody>
      </p:sp>
    </p:spTree>
    <p:extLst>
      <p:ext uri="{BB962C8B-B14F-4D97-AF65-F5344CB8AC3E}">
        <p14:creationId xmlns:p14="http://schemas.microsoft.com/office/powerpoint/2010/main" val="28615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/>
              <a:t>Inspection on DLC MRPC</a:t>
            </a:r>
            <a:endParaRPr lang="zh-CN" altLang="zh-CN" sz="4000" b="1" dirty="0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C41DA530-2210-48C3-A64D-5FDA36A232A0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5" name="图片 4" descr="IMG_6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1757953"/>
            <a:ext cx="2931584" cy="2052052"/>
          </a:xfrm>
          <a:prstGeom prst="rect">
            <a:avLst/>
          </a:prstGeom>
        </p:spPr>
      </p:pic>
      <p:pic>
        <p:nvPicPr>
          <p:cNvPr id="7" name="图片 6" descr="IMG_5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500011" y="3613314"/>
            <a:ext cx="2177445" cy="290750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538278" y="2171697"/>
            <a:ext cx="1357323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  <p:sp>
        <p:nvSpPr>
          <p:cNvPr id="10" name="文本框 9"/>
          <p:cNvSpPr txBox="1"/>
          <p:nvPr/>
        </p:nvSpPr>
        <p:spPr>
          <a:xfrm>
            <a:off x="457201" y="106680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indent="-457177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DLC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have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 flipH="1">
            <a:off x="2895603" y="1695512"/>
            <a:ext cx="1470180" cy="59049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26407" y="1371605"/>
            <a:ext cx="1214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Fallen out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5" name="图片 14" descr="IMG_6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5" y="1752605"/>
            <a:ext cx="2949468" cy="2064041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5202249" y="2438405"/>
            <a:ext cx="1828800" cy="561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  <p:cxnSp>
        <p:nvCxnSpPr>
          <p:cNvPr id="19" name="直接箭头连接符 18"/>
          <p:cNvCxnSpPr/>
          <p:nvPr/>
        </p:nvCxnSpPr>
        <p:spPr bwMode="auto">
          <a:xfrm>
            <a:off x="5945256" y="1653997"/>
            <a:ext cx="303147" cy="78440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371134" y="4586600"/>
            <a:ext cx="375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glass surface roughness</a:t>
            </a:r>
            <a:endParaRPr lang="zh-CN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electrode base</a:t>
            </a:r>
            <a:endParaRPr lang="zh-CN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5783" y="4072312"/>
            <a:ext cx="2277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improve</a:t>
            </a:r>
          </a:p>
        </p:txBody>
      </p:sp>
    </p:spTree>
    <p:extLst>
      <p:ext uri="{BB962C8B-B14F-4D97-AF65-F5344CB8AC3E}">
        <p14:creationId xmlns:p14="http://schemas.microsoft.com/office/powerpoint/2010/main" val="18865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74320" y="274638"/>
            <a:ext cx="5467035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/>
              <a:t>Erased Glass and Other Base</a:t>
            </a:r>
            <a:endParaRPr lang="zh-CN" altLang="zh-CN" sz="4000" b="1" dirty="0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40ED5E87-24AF-4AA5-B294-4B089823EA8A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174783" y="1077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indent="-457177"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Erased glass: increase glass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roughness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84" y="1579084"/>
            <a:ext cx="2199651" cy="216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8" y="1564053"/>
            <a:ext cx="2179311" cy="21793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4932" y="1454322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float glass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Ra=0.37nm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124201" y="140263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erased glass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Ra=1.79nm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 descr="C:\Users\sawxj\AppData\Local\Temp\1634703415(1)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7316" y="1571569"/>
            <a:ext cx="2164280" cy="217931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5803768" y="130784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erased glass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Ra=3.58nm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320" y="4106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54932" y="3727822"/>
            <a:ext cx="7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7" indent="-457177"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base electrode: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-PCB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742" y="3863405"/>
            <a:ext cx="2133321" cy="28444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30628" y="4212738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DLC-</a:t>
            </a:r>
            <a:r>
              <a:rPr lang="en-US" dirty="0" err="1" smtClean="0">
                <a:solidFill>
                  <a:srgbClr val="FF0000"/>
                </a:solidFill>
              </a:rPr>
              <a:t>Kapton</a:t>
            </a:r>
            <a:r>
              <a:rPr lang="en-US" dirty="0" smtClean="0">
                <a:solidFill>
                  <a:srgbClr val="FF0000"/>
                </a:solidFill>
              </a:rPr>
              <a:t>-PCB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150GΩ</a:t>
            </a:r>
            <a:r>
              <a:rPr lang="en-US" altLang="zh-CN" dirty="0">
                <a:solidFill>
                  <a:srgbClr val="FF0000"/>
                </a:solidFill>
              </a:rPr>
              <a:t>/□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26635" y="4451385"/>
            <a:ext cx="4372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DLC shedding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not been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solved so far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test on other bases is ongoing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2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CST</a:t>
            </a:r>
            <a:r>
              <a:rPr lang="en-US" altLang="zh-CN" sz="4000" dirty="0"/>
              <a:t> </a:t>
            </a:r>
            <a:r>
              <a:rPr lang="en-US" altLang="zh-CN" sz="4000" b="1" dirty="0"/>
              <a:t>simulation</a:t>
            </a:r>
            <a:endParaRPr lang="zh-CN" altLang="zh-CN" sz="4000" b="1" dirty="0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AB2F44B9-4506-40E1-82B0-D8937CEA1BC3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27" name="页脚占位符 26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57200" y="1199135"/>
                <a:ext cx="843848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low detect efficiency? DLC layers have shielded induce signal?</a:t>
                </a:r>
              </a:p>
              <a:p>
                <a:pPr marL="342882" indent="-342882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 a simulation model by CST software</a:t>
                </a:r>
              </a:p>
              <a:p>
                <a:pPr marL="342882" indent="-342882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layer’s conductivity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thickness h to adjust surface resistivity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=1/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9135"/>
                <a:ext cx="8438489" cy="1446550"/>
              </a:xfrm>
              <a:prstGeom prst="rect">
                <a:avLst/>
              </a:prstGeom>
              <a:blipFill>
                <a:blip r:embed="rId4"/>
                <a:stretch>
                  <a:fillRect l="-939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9WKNJS`49KDI$NH99Z]6_G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16283" y="3313824"/>
            <a:ext cx="1356980" cy="4040263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219200" y="5105400"/>
            <a:ext cx="42672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B1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219200" y="5334002"/>
            <a:ext cx="42672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B2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219200" y="5562600"/>
            <a:ext cx="42672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B3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886200" y="5105400"/>
            <a:ext cx="41389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T1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886200" y="5334002"/>
            <a:ext cx="41389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T2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886200" y="5574270"/>
            <a:ext cx="41389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T3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2667000" y="5334002"/>
            <a:ext cx="824072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Source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15979" y="1560426"/>
            <a:ext cx="4572000" cy="6465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1" dirty="0"/>
              <a:t/>
            </a:r>
            <a:br>
              <a:rPr lang="en-US" altLang="zh-CN" sz="1801" dirty="0"/>
            </a:br>
            <a:endParaRPr lang="zh-CN" altLang="en-US" sz="1801" dirty="0"/>
          </a:p>
        </p:txBody>
      </p:sp>
      <p:pic>
        <p:nvPicPr>
          <p:cNvPr id="20" name="图片 19" descr="1M3层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464" y="2459819"/>
            <a:ext cx="2546143" cy="19125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05002" y="6019800"/>
            <a:ext cx="1886542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/>
              <a:t>Simulation model </a:t>
            </a:r>
            <a:endParaRPr lang="zh-CN" altLang="en-US" sz="1801" dirty="0"/>
          </a:p>
        </p:txBody>
      </p:sp>
      <p:sp>
        <p:nvSpPr>
          <p:cNvPr id="22" name="文本框 21"/>
          <p:cNvSpPr txBox="1"/>
          <p:nvPr/>
        </p:nvSpPr>
        <p:spPr>
          <a:xfrm>
            <a:off x="6562790" y="3008404"/>
            <a:ext cx="1740669" cy="646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</a:rPr>
              <a:t>Excitation signal </a:t>
            </a:r>
          </a:p>
          <a:p>
            <a:r>
              <a:rPr lang="en-US" altLang="zh-CN" sz="1801" dirty="0">
                <a:solidFill>
                  <a:srgbClr val="FF0000"/>
                </a:solidFill>
              </a:rPr>
              <a:t> induced signal </a:t>
            </a:r>
            <a:endParaRPr lang="zh-CN" altLang="en-US" sz="1801" dirty="0">
              <a:solidFill>
                <a:srgbClr val="FF0000"/>
              </a:solidFill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7" y="2653039"/>
            <a:ext cx="3823044" cy="177455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5" y="4294384"/>
            <a:ext cx="3505200" cy="2133119"/>
          </a:xfrm>
          <a:prstGeom prst="rect">
            <a:avLst/>
          </a:prstGeom>
        </p:spPr>
      </p:pic>
      <p:sp>
        <p:nvSpPr>
          <p:cNvPr id="7168" name="矩形 7167"/>
          <p:cNvSpPr/>
          <p:nvPr/>
        </p:nvSpPr>
        <p:spPr>
          <a:xfrm>
            <a:off x="5638805" y="5511231"/>
            <a:ext cx="220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induced signal varies surface resistivity </a:t>
            </a:r>
          </a:p>
        </p:txBody>
      </p:sp>
      <p:cxnSp>
        <p:nvCxnSpPr>
          <p:cNvPr id="68" name="直接箭头连接符 67"/>
          <p:cNvCxnSpPr/>
          <p:nvPr/>
        </p:nvCxnSpPr>
        <p:spPr bwMode="auto">
          <a:xfrm flipH="1" flipV="1">
            <a:off x="5831309" y="2753605"/>
            <a:ext cx="685801" cy="25479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 bwMode="auto">
          <a:xfrm flipH="1">
            <a:off x="5831305" y="3571491"/>
            <a:ext cx="762000" cy="17014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Simulation</a:t>
            </a:r>
            <a:r>
              <a:rPr lang="en-US" altLang="zh-CN" sz="4000" dirty="0"/>
              <a:t> </a:t>
            </a:r>
            <a:r>
              <a:rPr lang="en-US" altLang="zh-CN" sz="4000" b="1" dirty="0"/>
              <a:t>result</a:t>
            </a:r>
            <a:endParaRPr lang="zh-CN" altLang="zh-CN" sz="4000" b="1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28F7254F-C782-4311-87C0-D4C6DCE55471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33" name="页脚占位符 32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85803" y="5678649"/>
                <a:ext cx="7172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DLC layer’ Shielding effect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=(13.98−12.28)/13.98=12.2%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882" indent="-342882"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Shielding effect is not the main reason for low detect efficiency!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3" y="5678649"/>
                <a:ext cx="7172797" cy="707886"/>
              </a:xfrm>
              <a:prstGeom prst="rect">
                <a:avLst/>
              </a:prstGeom>
              <a:blipFill>
                <a:blip r:embed="rId4"/>
                <a:stretch>
                  <a:fillRect l="-935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2000" y="3810006"/>
              <a:ext cx="6908256" cy="160846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02752">
                      <a:extLst>
                        <a:ext uri="{9D8B030D-6E8A-4147-A177-3AD203B41FA5}">
                          <a16:colId xmlns:a16="http://schemas.microsoft.com/office/drawing/2014/main" val="1753489258"/>
                        </a:ext>
                      </a:extLst>
                    </a:gridCol>
                    <a:gridCol w="2302752">
                      <a:extLst>
                        <a:ext uri="{9D8B030D-6E8A-4147-A177-3AD203B41FA5}">
                          <a16:colId xmlns:a16="http://schemas.microsoft.com/office/drawing/2014/main" val="2405729613"/>
                        </a:ext>
                      </a:extLst>
                    </a:gridCol>
                    <a:gridCol w="2302752">
                      <a:extLst>
                        <a:ext uri="{9D8B030D-6E8A-4147-A177-3AD203B41FA5}">
                          <a16:colId xmlns:a16="http://schemas.microsoft.com/office/drawing/2014/main" val="3432729713"/>
                        </a:ext>
                      </a:extLst>
                    </a:gridCol>
                  </a:tblGrid>
                  <a:tr h="314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>
                              <a:solidFill>
                                <a:schemeClr val="lt1"/>
                              </a:solidFill>
                            </a:rPr>
                            <a:t>Excitation</a:t>
                          </a:r>
                          <a:endParaRPr lang="zh-CN" alt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DLC glass</a:t>
                          </a:r>
                          <a:endParaRPr lang="zh-CN" alt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Glass</a:t>
                          </a:r>
                          <a:endParaRPr lang="zh-CN" alt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1224249993"/>
                      </a:ext>
                    </a:extLst>
                  </a:tr>
                  <a:tr h="3149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500" dirty="0" smtClean="0"/>
                            <a:t> </a:t>
                          </a:r>
                          <a:r>
                            <a:rPr lang="en-US" altLang="zh-CN" sz="1500" dirty="0" smtClean="0"/>
                            <a:t>gap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4.66nA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4.72nA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1455836885"/>
                      </a:ext>
                    </a:extLst>
                  </a:tr>
                  <a:tr h="318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𝑛𝑑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500" dirty="0" smtClean="0"/>
                            <a:t> </a:t>
                          </a:r>
                          <a:r>
                            <a:rPr lang="en-US" altLang="zh-CN" sz="1500" dirty="0" smtClean="0"/>
                            <a:t>gap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4.09nA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4.71nA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993437510"/>
                      </a:ext>
                    </a:extLst>
                  </a:tr>
                  <a:tr h="3189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latin typeface="Cambria Math" panose="02040503050406030204" pitchFamily="18" charset="0"/>
                                    </a:rPr>
                                    <m:t>𝑟𝑑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500" dirty="0" smtClean="0"/>
                            <a:t> </a:t>
                          </a:r>
                          <a:r>
                            <a:rPr lang="en-US" altLang="zh-CN" sz="1500" dirty="0" smtClean="0"/>
                            <a:t>gap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3.53nA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4.55nA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117800719"/>
                      </a:ext>
                    </a:extLst>
                  </a:tr>
                  <a:tr h="314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All gaps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12.28nA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13.98nA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2004690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2000" y="3810006"/>
              <a:ext cx="6908256" cy="160846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02752">
                      <a:extLst>
                        <a:ext uri="{9D8B030D-6E8A-4147-A177-3AD203B41FA5}">
                          <a16:colId xmlns:a16="http://schemas.microsoft.com/office/drawing/2014/main" val="1753489258"/>
                        </a:ext>
                      </a:extLst>
                    </a:gridCol>
                    <a:gridCol w="2302752">
                      <a:extLst>
                        <a:ext uri="{9D8B030D-6E8A-4147-A177-3AD203B41FA5}">
                          <a16:colId xmlns:a16="http://schemas.microsoft.com/office/drawing/2014/main" val="2405729613"/>
                        </a:ext>
                      </a:extLst>
                    </a:gridCol>
                    <a:gridCol w="2302752">
                      <a:extLst>
                        <a:ext uri="{9D8B030D-6E8A-4147-A177-3AD203B41FA5}">
                          <a16:colId xmlns:a16="http://schemas.microsoft.com/office/drawing/2014/main" val="3432729713"/>
                        </a:ext>
                      </a:extLst>
                    </a:gridCol>
                  </a:tblGrid>
                  <a:tr h="3200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>
                              <a:solidFill>
                                <a:schemeClr val="lt1"/>
                              </a:solidFill>
                            </a:rPr>
                            <a:t>Excitation</a:t>
                          </a:r>
                          <a:endParaRPr lang="zh-CN" alt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DLC glass</a:t>
                          </a:r>
                          <a:endParaRPr lang="zh-CN" alt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Glass</a:t>
                          </a:r>
                          <a:endParaRPr lang="zh-CN" alt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1224249993"/>
                      </a:ext>
                    </a:extLst>
                  </a:tr>
                  <a:tr h="320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>
                        <a:blipFill>
                          <a:blip r:embed="rId5"/>
                          <a:stretch>
                            <a:fillRect l="-529" t="-105769" r="-201058" b="-3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4.66nA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4.72nA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1455836885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>
                        <a:blipFill>
                          <a:blip r:embed="rId5"/>
                          <a:stretch>
                            <a:fillRect l="-529" t="-201887" r="-201058" b="-2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4.09nA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4.71nA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993437510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>
                        <a:blipFill>
                          <a:blip r:embed="rId5"/>
                          <a:stretch>
                            <a:fillRect l="-529" t="-301887" r="-201058" b="-1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3.53nA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4.55nA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117800719"/>
                      </a:ext>
                    </a:extLst>
                  </a:tr>
                  <a:tr h="3200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All gaps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12.28nA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smtClean="0"/>
                            <a:t>13.98nA</a:t>
                          </a:r>
                          <a:endParaRPr lang="zh-CN" altLang="en-US" sz="1500" dirty="0"/>
                        </a:p>
                      </a:txBody>
                      <a:tcPr marT="45721" marB="45721"/>
                    </a:tc>
                    <a:extLst>
                      <a:ext uri="{0D108BD9-81ED-4DB2-BD59-A6C34878D82A}">
                        <a16:rowId xmlns:a16="http://schemas.microsoft.com/office/drawing/2014/main" val="200469007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组合 22"/>
          <p:cNvGrpSpPr/>
          <p:nvPr/>
        </p:nvGrpSpPr>
        <p:grpSpPr>
          <a:xfrm>
            <a:off x="2133604" y="1752606"/>
            <a:ext cx="2973071" cy="1602663"/>
            <a:chOff x="5157536" y="986354"/>
            <a:chExt cx="2737386" cy="1985446"/>
          </a:xfrm>
        </p:grpSpPr>
        <p:grpSp>
          <p:nvGrpSpPr>
            <p:cNvPr id="10" name="组合 9"/>
            <p:cNvGrpSpPr/>
            <p:nvPr/>
          </p:nvGrpSpPr>
          <p:grpSpPr>
            <a:xfrm>
              <a:off x="5157536" y="1447800"/>
              <a:ext cx="2614864" cy="1524000"/>
              <a:chOff x="5334000" y="1563721"/>
              <a:chExt cx="2438400" cy="1408079"/>
            </a:xfrm>
          </p:grpSpPr>
          <p:sp>
            <p:nvSpPr>
              <p:cNvPr id="7" name="矩形 6"/>
              <p:cNvSpPr/>
              <p:nvPr/>
            </p:nvSpPr>
            <p:spPr bwMode="auto">
              <a:xfrm>
                <a:off x="5334000" y="1671346"/>
                <a:ext cx="2438400" cy="15745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5334000" y="2052346"/>
                <a:ext cx="2438400" cy="15745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5334000" y="2433346"/>
                <a:ext cx="2438400" cy="15745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5334000" y="2814346"/>
                <a:ext cx="2438400" cy="15745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5486400" y="1563721"/>
                <a:ext cx="533400" cy="112679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6248400" y="1563721"/>
                <a:ext cx="533400" cy="112679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7010400" y="1563721"/>
                <a:ext cx="533400" cy="112679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1" rIns="91440" bIns="45721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1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任意多边形 13"/>
            <p:cNvSpPr/>
            <p:nvPr/>
          </p:nvSpPr>
          <p:spPr bwMode="auto">
            <a:xfrm>
              <a:off x="6327264" y="1745682"/>
              <a:ext cx="137704" cy="211009"/>
            </a:xfrm>
            <a:custGeom>
              <a:avLst/>
              <a:gdLst>
                <a:gd name="connsiteX0" fmla="*/ 0 w 421106"/>
                <a:gd name="connsiteY0" fmla="*/ 364283 h 417468"/>
                <a:gd name="connsiteX1" fmla="*/ 36095 w 421106"/>
                <a:gd name="connsiteY1" fmla="*/ 243967 h 417468"/>
                <a:gd name="connsiteX2" fmla="*/ 156411 w 421106"/>
                <a:gd name="connsiteY2" fmla="*/ 3335 h 417468"/>
                <a:gd name="connsiteX3" fmla="*/ 264695 w 421106"/>
                <a:gd name="connsiteY3" fmla="*/ 123651 h 417468"/>
                <a:gd name="connsiteX4" fmla="*/ 312821 w 421106"/>
                <a:gd name="connsiteY4" fmla="*/ 400377 h 417468"/>
                <a:gd name="connsiteX5" fmla="*/ 421106 w 421106"/>
                <a:gd name="connsiteY5" fmla="*/ 364283 h 41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06" h="417468">
                  <a:moveTo>
                    <a:pt x="0" y="364283"/>
                  </a:moveTo>
                  <a:cubicBezTo>
                    <a:pt x="5013" y="334204"/>
                    <a:pt x="10027" y="304125"/>
                    <a:pt x="36095" y="243967"/>
                  </a:cubicBezTo>
                  <a:cubicBezTo>
                    <a:pt x="62163" y="183809"/>
                    <a:pt x="118311" y="23388"/>
                    <a:pt x="156411" y="3335"/>
                  </a:cubicBezTo>
                  <a:cubicBezTo>
                    <a:pt x="194511" y="-16718"/>
                    <a:pt x="238627" y="57477"/>
                    <a:pt x="264695" y="123651"/>
                  </a:cubicBezTo>
                  <a:cubicBezTo>
                    <a:pt x="290763" y="189825"/>
                    <a:pt x="286753" y="360272"/>
                    <a:pt x="312821" y="400377"/>
                  </a:cubicBezTo>
                  <a:cubicBezTo>
                    <a:pt x="338889" y="440482"/>
                    <a:pt x="379997" y="402382"/>
                    <a:pt x="421106" y="364283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1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6324600" y="2151191"/>
              <a:ext cx="137704" cy="211009"/>
            </a:xfrm>
            <a:custGeom>
              <a:avLst/>
              <a:gdLst>
                <a:gd name="connsiteX0" fmla="*/ 0 w 421106"/>
                <a:gd name="connsiteY0" fmla="*/ 364283 h 417468"/>
                <a:gd name="connsiteX1" fmla="*/ 36095 w 421106"/>
                <a:gd name="connsiteY1" fmla="*/ 243967 h 417468"/>
                <a:gd name="connsiteX2" fmla="*/ 156411 w 421106"/>
                <a:gd name="connsiteY2" fmla="*/ 3335 h 417468"/>
                <a:gd name="connsiteX3" fmla="*/ 264695 w 421106"/>
                <a:gd name="connsiteY3" fmla="*/ 123651 h 417468"/>
                <a:gd name="connsiteX4" fmla="*/ 312821 w 421106"/>
                <a:gd name="connsiteY4" fmla="*/ 400377 h 417468"/>
                <a:gd name="connsiteX5" fmla="*/ 421106 w 421106"/>
                <a:gd name="connsiteY5" fmla="*/ 364283 h 41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06" h="417468">
                  <a:moveTo>
                    <a:pt x="0" y="364283"/>
                  </a:moveTo>
                  <a:cubicBezTo>
                    <a:pt x="5013" y="334204"/>
                    <a:pt x="10027" y="304125"/>
                    <a:pt x="36095" y="243967"/>
                  </a:cubicBezTo>
                  <a:cubicBezTo>
                    <a:pt x="62163" y="183809"/>
                    <a:pt x="118311" y="23388"/>
                    <a:pt x="156411" y="3335"/>
                  </a:cubicBezTo>
                  <a:cubicBezTo>
                    <a:pt x="194511" y="-16718"/>
                    <a:pt x="238627" y="57477"/>
                    <a:pt x="264695" y="123651"/>
                  </a:cubicBezTo>
                  <a:cubicBezTo>
                    <a:pt x="290763" y="189825"/>
                    <a:pt x="286753" y="360272"/>
                    <a:pt x="312821" y="400377"/>
                  </a:cubicBezTo>
                  <a:cubicBezTo>
                    <a:pt x="338889" y="440482"/>
                    <a:pt x="379997" y="402382"/>
                    <a:pt x="421106" y="364283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1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>
              <a:off x="6324600" y="2608391"/>
              <a:ext cx="137704" cy="211009"/>
            </a:xfrm>
            <a:custGeom>
              <a:avLst/>
              <a:gdLst>
                <a:gd name="connsiteX0" fmla="*/ 0 w 421106"/>
                <a:gd name="connsiteY0" fmla="*/ 364283 h 417468"/>
                <a:gd name="connsiteX1" fmla="*/ 36095 w 421106"/>
                <a:gd name="connsiteY1" fmla="*/ 243967 h 417468"/>
                <a:gd name="connsiteX2" fmla="*/ 156411 w 421106"/>
                <a:gd name="connsiteY2" fmla="*/ 3335 h 417468"/>
                <a:gd name="connsiteX3" fmla="*/ 264695 w 421106"/>
                <a:gd name="connsiteY3" fmla="*/ 123651 h 417468"/>
                <a:gd name="connsiteX4" fmla="*/ 312821 w 421106"/>
                <a:gd name="connsiteY4" fmla="*/ 400377 h 417468"/>
                <a:gd name="connsiteX5" fmla="*/ 421106 w 421106"/>
                <a:gd name="connsiteY5" fmla="*/ 364283 h 41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06" h="417468">
                  <a:moveTo>
                    <a:pt x="0" y="364283"/>
                  </a:moveTo>
                  <a:cubicBezTo>
                    <a:pt x="5013" y="334204"/>
                    <a:pt x="10027" y="304125"/>
                    <a:pt x="36095" y="243967"/>
                  </a:cubicBezTo>
                  <a:cubicBezTo>
                    <a:pt x="62163" y="183809"/>
                    <a:pt x="118311" y="23388"/>
                    <a:pt x="156411" y="3335"/>
                  </a:cubicBezTo>
                  <a:cubicBezTo>
                    <a:pt x="194511" y="-16718"/>
                    <a:pt x="238627" y="57477"/>
                    <a:pt x="264695" y="123651"/>
                  </a:cubicBezTo>
                  <a:cubicBezTo>
                    <a:pt x="290763" y="189825"/>
                    <a:pt x="286753" y="360272"/>
                    <a:pt x="312821" y="400377"/>
                  </a:cubicBezTo>
                  <a:cubicBezTo>
                    <a:pt x="338889" y="440482"/>
                    <a:pt x="379997" y="402382"/>
                    <a:pt x="421106" y="364283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1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9" name="肘形连接符 18"/>
            <p:cNvCxnSpPr>
              <a:stCxn id="16" idx="0"/>
            </p:cNvCxnSpPr>
            <p:nvPr/>
          </p:nvCxnSpPr>
          <p:spPr bwMode="auto">
            <a:xfrm rot="5400000" flipH="1" flipV="1">
              <a:off x="6868753" y="789296"/>
              <a:ext cx="213862" cy="110314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任意多边形 25"/>
            <p:cNvSpPr/>
            <p:nvPr/>
          </p:nvSpPr>
          <p:spPr bwMode="auto">
            <a:xfrm>
              <a:off x="7683274" y="986354"/>
              <a:ext cx="211648" cy="515502"/>
            </a:xfrm>
            <a:custGeom>
              <a:avLst/>
              <a:gdLst>
                <a:gd name="connsiteX0" fmla="*/ 0 w 421106"/>
                <a:gd name="connsiteY0" fmla="*/ 364283 h 417468"/>
                <a:gd name="connsiteX1" fmla="*/ 36095 w 421106"/>
                <a:gd name="connsiteY1" fmla="*/ 243967 h 417468"/>
                <a:gd name="connsiteX2" fmla="*/ 156411 w 421106"/>
                <a:gd name="connsiteY2" fmla="*/ 3335 h 417468"/>
                <a:gd name="connsiteX3" fmla="*/ 264695 w 421106"/>
                <a:gd name="connsiteY3" fmla="*/ 123651 h 417468"/>
                <a:gd name="connsiteX4" fmla="*/ 312821 w 421106"/>
                <a:gd name="connsiteY4" fmla="*/ 400377 h 417468"/>
                <a:gd name="connsiteX5" fmla="*/ 421106 w 421106"/>
                <a:gd name="connsiteY5" fmla="*/ 364283 h 41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106" h="417468">
                  <a:moveTo>
                    <a:pt x="0" y="364283"/>
                  </a:moveTo>
                  <a:cubicBezTo>
                    <a:pt x="5013" y="334204"/>
                    <a:pt x="10027" y="304125"/>
                    <a:pt x="36095" y="243967"/>
                  </a:cubicBezTo>
                  <a:cubicBezTo>
                    <a:pt x="62163" y="183809"/>
                    <a:pt x="118311" y="23388"/>
                    <a:pt x="156411" y="3335"/>
                  </a:cubicBezTo>
                  <a:cubicBezTo>
                    <a:pt x="194511" y="-16718"/>
                    <a:pt x="238627" y="57477"/>
                    <a:pt x="264695" y="123651"/>
                  </a:cubicBezTo>
                  <a:cubicBezTo>
                    <a:pt x="290763" y="189825"/>
                    <a:pt x="286753" y="360272"/>
                    <a:pt x="312821" y="400377"/>
                  </a:cubicBezTo>
                  <a:cubicBezTo>
                    <a:pt x="338889" y="440482"/>
                    <a:pt x="379997" y="402382"/>
                    <a:pt x="421106" y="364283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1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185976" y="2028302"/>
            <a:ext cx="1233030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1" dirty="0">
                <a:solidFill>
                  <a:srgbClr val="FF0000"/>
                </a:solidFill>
              </a:rPr>
              <a:t>Induced signal</a:t>
            </a:r>
            <a:endParaRPr lang="zh-CN" altLang="en-US" sz="1401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93998" y="2969791"/>
            <a:ext cx="1359796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1" dirty="0">
                <a:solidFill>
                  <a:srgbClr val="FF0000"/>
                </a:solidFill>
              </a:rPr>
              <a:t>Excitation signal</a:t>
            </a:r>
            <a:endParaRPr lang="zh-CN" altLang="en-US" sz="140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8014" y="1121681"/>
            <a:ext cx="7837265" cy="9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more detail simulation model refer to our MRPC structure</a:t>
            </a:r>
          </a:p>
          <a:p>
            <a:pPr marL="285737" indent="-285737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DLC layers, set surface resistivity as maximum value 1MΩ/□</a:t>
            </a:r>
          </a:p>
          <a:p>
            <a:endParaRPr lang="zh-CN" alt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flipV="1">
            <a:off x="3768265" y="3124201"/>
            <a:ext cx="1185381" cy="7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箭头连接符 34"/>
          <p:cNvCxnSpPr/>
          <p:nvPr/>
        </p:nvCxnSpPr>
        <p:spPr bwMode="auto">
          <a:xfrm>
            <a:off x="5029210" y="2604824"/>
            <a:ext cx="838199" cy="15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文本框 35"/>
          <p:cNvSpPr txBox="1"/>
          <p:nvPr/>
        </p:nvSpPr>
        <p:spPr>
          <a:xfrm>
            <a:off x="5791205" y="2438404"/>
            <a:ext cx="1479572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1" dirty="0">
                <a:solidFill>
                  <a:srgbClr val="FF0000"/>
                </a:solidFill>
              </a:rPr>
              <a:t>Glass or DLC glass</a:t>
            </a:r>
            <a:endParaRPr lang="zh-CN" altLang="en-US" sz="140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2003" y="3429000"/>
            <a:ext cx="2860078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of induced signal </a:t>
            </a:r>
            <a:endParaRPr lang="zh-CN" alt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96467" y="2250344"/>
                <a:ext cx="930703" cy="369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1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801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zh-CN" altLang="en-US" sz="1801" dirty="0"/>
                  <a:t>  </a:t>
                </a:r>
                <a:r>
                  <a:rPr lang="en-US" altLang="zh-CN" sz="1801" dirty="0"/>
                  <a:t>gap</a:t>
                </a:r>
                <a:endParaRPr lang="zh-CN" altLang="en-US" sz="180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67" y="2250344"/>
                <a:ext cx="930703" cy="369460"/>
              </a:xfrm>
              <a:prstGeom prst="rect">
                <a:avLst/>
              </a:prstGeom>
              <a:blipFill>
                <a:blip r:embed="rId6"/>
                <a:stretch>
                  <a:fillRect t="-8197" r="-52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17971" y="2571827"/>
                <a:ext cx="93423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1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1" i="1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zh-CN" altLang="en-US" sz="1801" dirty="0"/>
                  <a:t> </a:t>
                </a:r>
                <a:r>
                  <a:rPr lang="en-US" altLang="zh-CN" sz="1801" dirty="0"/>
                  <a:t>gap</a:t>
                </a:r>
                <a:endParaRPr lang="zh-CN" altLang="en-US" sz="180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71" y="2571827"/>
                <a:ext cx="934230" cy="374270"/>
              </a:xfrm>
              <a:prstGeom prst="rect">
                <a:avLst/>
              </a:prstGeom>
              <a:blipFill>
                <a:blip r:embed="rId7"/>
                <a:stretch>
                  <a:fillRect t="-8197" r="-45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12176" y="2896207"/>
                <a:ext cx="91499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1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1801" i="1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zh-CN" altLang="en-US" sz="1801" dirty="0"/>
                  <a:t> </a:t>
                </a:r>
                <a:r>
                  <a:rPr lang="en-US" altLang="zh-CN" sz="1801" dirty="0"/>
                  <a:t>gap</a:t>
                </a:r>
                <a:endParaRPr lang="zh-CN" altLang="en-US" sz="180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76" y="2896207"/>
                <a:ext cx="914994" cy="374270"/>
              </a:xfrm>
              <a:prstGeom prst="rect">
                <a:avLst/>
              </a:prstGeom>
              <a:blipFill>
                <a:blip r:embed="rId8"/>
                <a:stretch>
                  <a:fillRect t="-6557" r="-466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Investigation</a:t>
            </a:r>
            <a:endParaRPr lang="zh-CN" altLang="zh-CN" sz="4000" b="1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092D3666-7972-488B-A66E-AD233476430F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" y="3048008"/>
            <a:ext cx="3513081" cy="16001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4905662" y="2971803"/>
            <a:ext cx="3607079" cy="14478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44285" r="33499" b="1"/>
          <a:stretch/>
        </p:blipFill>
        <p:spPr>
          <a:xfrm rot="5400000">
            <a:off x="6515100" y="647703"/>
            <a:ext cx="1905003" cy="2743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405" y="1239263"/>
            <a:ext cx="60198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single stack MRPCs with 6 gas gaps</a:t>
            </a:r>
          </a:p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electrode and inner plates</a:t>
            </a:r>
          </a:p>
          <a:p>
            <a:pPr marL="342882" indent="-342882"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3932" y="2016680"/>
            <a:ext cx="5240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MRPC1: DLC electrode + inner glass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MRPC2: Graphitic electrode + inner DLC(100G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1175536" y="4361912"/>
            <a:ext cx="3524471" cy="160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@±7200V(~104kV/cm)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current: &lt;40nA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45.6%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 ~100ps</a:t>
            </a:r>
          </a:p>
          <a:p>
            <a:endParaRPr lang="zh-CN" alt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36683" y="4354952"/>
            <a:ext cx="3176041" cy="160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@±7200V(~104kV/cm)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current: &lt;40nA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86.7%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 ~103ps</a:t>
            </a:r>
          </a:p>
          <a:p>
            <a:endParaRPr lang="zh-CN" alt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206" y="5638808"/>
            <a:ext cx="6126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efficiency is related to DLC electrode!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test DLC coating + Graphitic glass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3" y="2895602"/>
            <a:ext cx="100540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MRPC1:</a:t>
            </a:r>
            <a:endParaRPr lang="zh-CN" altLang="en-US" sz="180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0023" y="2895602"/>
            <a:ext cx="100540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MRPC2:</a:t>
            </a:r>
            <a:endParaRPr lang="zh-CN" altLang="en-US" sz="180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Summary</a:t>
            </a:r>
            <a:endParaRPr lang="zh-CN" altLang="zh-CN" sz="4000" b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1DDB91E5-8454-4C91-A7CF-BCC35EA09565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152406" y="1219204"/>
            <a:ext cx="8686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u"/>
            </a:pPr>
            <a:r>
              <a:rPr lang="en-US" altLang="zh-CN" sz="2400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with 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way to enhance rate capability of MRPC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by DLC coating in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different kinds of MRPC prototype, test by cosmic ray</a:t>
            </a:r>
          </a:p>
          <a:p>
            <a:pPr marL="342882" indent="-342882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Encountered two main problems : large leak current and low efficiency</a:t>
            </a:r>
          </a:p>
          <a:p>
            <a:pPr marL="342882" indent="-342882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 and put forward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improve</a:t>
            </a:r>
          </a:p>
          <a:p>
            <a:pPr marL="342882" indent="-342882">
              <a:buFont typeface="Wingdings" panose="05000000000000000000" pitchFamily="2" charset="2"/>
              <a:buChar char="u"/>
            </a:pPr>
            <a:endParaRPr lang="en-US" altLang="zh-CN" sz="2000" dirty="0"/>
          </a:p>
          <a:p>
            <a:pPr marL="342882" indent="-342882">
              <a:buFont typeface="Wingdings" panose="05000000000000000000" pitchFamily="2" charset="2"/>
              <a:buChar char="u"/>
            </a:pPr>
            <a:endParaRPr lang="en-US" altLang="zh-CN" sz="2000" dirty="0"/>
          </a:p>
          <a:p>
            <a:pPr marL="342882" indent="-342882">
              <a:buFont typeface="Wingdings" panose="05000000000000000000" pitchFamily="2" charset="2"/>
              <a:buChar char="u"/>
            </a:pP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235534" y="3666028"/>
            <a:ext cx="7036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</a:t>
            </a:r>
          </a:p>
          <a:p>
            <a:pPr marL="342882" indent="-342882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adhesion between DLC coating and glass</a:t>
            </a:r>
          </a:p>
          <a:p>
            <a:pPr marL="342882" indent="-342882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graphitic glass + DLC coating</a:t>
            </a:r>
          </a:p>
          <a:p>
            <a:pPr marL="342882" indent="-342882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capability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 rot="20834786">
            <a:off x="5149705" y="5140996"/>
            <a:ext cx="3392852" cy="923460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en-US" altLang="zh-CN" sz="54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  <a:endParaRPr lang="zh-CN" altLang="en-US" sz="5401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Outline</a:t>
            </a:r>
            <a:endParaRPr lang="zh-CN" altLang="zh-CN" sz="4000" b="1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628650" y="1434307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Research background 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Introduction to DLC technology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MRPC prototype and cosmic ray test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Problems and improvement methods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6D7F60F6-93B0-4006-A66D-5CFB0B71E5F3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43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Background</a:t>
            </a:r>
            <a:endParaRPr lang="zh-CN" altLang="zh-CN" sz="4000" b="1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122330" y="1143001"/>
            <a:ext cx="5272630" cy="2133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Multi-gap Resistive Plate Chamber (MRPC) has been successfully used in Alice TOF, STAR </a:t>
            </a:r>
            <a:r>
              <a:rPr lang="en-US" altLang="zh-CN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eTOF</a:t>
            </a: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STAR MTD, BESIII </a:t>
            </a:r>
            <a:r>
              <a:rPr lang="en-US" altLang="zh-CN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eTOF</a:t>
            </a:r>
            <a:endParaRPr lang="en-US" altLang="zh-C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time resolution &lt;50ps</a:t>
            </a:r>
          </a:p>
          <a:p>
            <a:pPr>
              <a:lnSpc>
                <a:spcPct val="120000"/>
              </a:lnSpc>
            </a:pP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detect efficiency &gt;95%(MIPs)</a:t>
            </a:r>
          </a:p>
          <a:p>
            <a:pPr>
              <a:lnSpc>
                <a:spcPct val="120000"/>
              </a:lnSpc>
            </a:pP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price 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/>
            </a:r>
            <a:br>
              <a:rPr lang="en-US" altLang="zh-CN" sz="2000" dirty="0"/>
            </a:br>
            <a:endParaRPr lang="en-US" altLang="zh-CN" sz="2000" dirty="0"/>
          </a:p>
          <a:p>
            <a:pPr marL="0" indent="0"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zh-CN" dirty="0">
              <a:ea typeface="楷体_GB2312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2700D4A0-B633-42F4-982D-FB43D9D9B68A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02" y="1273011"/>
            <a:ext cx="3666356" cy="21559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12" y="3274021"/>
            <a:ext cx="3715307" cy="2578767"/>
          </a:xfrm>
          <a:prstGeom prst="rect">
            <a:avLst/>
          </a:prstGeom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3823919" y="3657607"/>
            <a:ext cx="5148639" cy="23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Compressed Baryonic Matter(CBM) experiment will use MRPC technology in TOF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rate capability between 0.5kHz/cm² ~25kHz/cm²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MRPC can’t meet this demand,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rate capability  MRPC is needed</a:t>
            </a: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7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99258" y="274638"/>
            <a:ext cx="5187145" cy="563563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 smtClean="0"/>
              <a:t>rate </a:t>
            </a:r>
            <a:r>
              <a:rPr lang="en-US" altLang="zh-CN" sz="3600" b="1" dirty="0"/>
              <a:t>capability </a:t>
            </a:r>
            <a:r>
              <a:rPr lang="en-US" altLang="zh-CN" sz="3600" b="1" dirty="0" smtClean="0"/>
              <a:t>of MRPC</a:t>
            </a:r>
            <a:endParaRPr lang="zh-CN" altLang="zh-CN" sz="3600" b="1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C80316DF-85B6-450D-8628-F86EEF84D5EE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pic>
        <p:nvPicPr>
          <p:cNvPr id="18434" name="Picture 2" descr="t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53704"/>
            <a:ext cx="3962400" cy="216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2" y="1262723"/>
            <a:ext cx="4603595" cy="464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29204" y="1799278"/>
            <a:ext cx="3039037" cy="1477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Vappl</a:t>
            </a:r>
            <a:r>
              <a:rPr lang="en-US" altLang="zh-CN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Voltage apply to MRPC</a:t>
            </a:r>
          </a:p>
          <a:p>
            <a:r>
              <a:rPr lang="en-US" altLang="zh-CN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Φ: particle flux </a:t>
            </a:r>
          </a:p>
          <a:p>
            <a:r>
              <a:rPr lang="en-US" altLang="zh-CN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ρ: resistivity of glass</a:t>
            </a:r>
          </a:p>
          <a:p>
            <a:r>
              <a:rPr lang="en-US" altLang="zh-CN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thickness of glass</a:t>
            </a:r>
          </a:p>
          <a:p>
            <a:r>
              <a:rPr lang="en-US" altLang="zh-CN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&lt;Q&gt;: average electric charge </a:t>
            </a:r>
            <a:endParaRPr lang="zh-CN" altLang="en-US" sz="180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003" y="3200405"/>
            <a:ext cx="8610601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way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thickness of glass: ultra-thin float glass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resistivity of glass : low resistive glass (Tsinghua University)</a:t>
            </a:r>
          </a:p>
          <a:p>
            <a:r>
              <a:rPr lang="en-US" altLang="zh-CN" sz="18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way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Coat a Diamond-Like-Carbon (DLC) layer all over the entire surface of glass to change path for the neutralization of the avalanche charges</a:t>
            </a:r>
          </a:p>
          <a:p>
            <a:pPr marL="285737" indent="-285737"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4989401"/>
            <a:ext cx="4800601" cy="13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>
                <a:cs typeface="Calibri" panose="020F0502020204030204" pitchFamily="34" charset="0"/>
              </a:rPr>
              <a:t>DLC: Diamond Like Carbon</a:t>
            </a:r>
            <a:endParaRPr lang="zh-CN" altLang="zh-CN" sz="3600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304801" y="1066802"/>
            <a:ext cx="8382000" cy="838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kind of “Metastable amorphous carbon material which contains both diamond-structure and graphite-structure”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3A93AA77-0128-4608-AD4E-4B483170213E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smtClean="0"/>
              <a:t>王恺扬，全国先进气体探测器研讨会</a:t>
            </a:r>
            <a:endParaRPr lang="en-US" altLang="zh-CN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1" y="1809747"/>
            <a:ext cx="1788319" cy="16895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71802" y="1752604"/>
            <a:ext cx="611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resistance stable and adjustable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to discharge and radiation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3" y="3745354"/>
            <a:ext cx="3070149" cy="18673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5" y="3510081"/>
            <a:ext cx="3124201" cy="22472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10549" y="5802869"/>
            <a:ext cx="510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Schematic of Magnetron Sputtering deposition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33399" y="5029206"/>
            <a:ext cx="70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Target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23465" y="4876806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Sample holder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1" y="5715004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accent5"/>
                </a:solidFill>
                <a:cs typeface="Arial" panose="020B0604020202020204" pitchFamily="34" charset="0"/>
              </a:rPr>
              <a:t>State Key Laboratory of Solid Lubrication, </a:t>
            </a:r>
            <a:r>
              <a:rPr lang="en-US" altLang="zh-CN" sz="1200" dirty="0">
                <a:solidFill>
                  <a:schemeClr val="accent5"/>
                </a:solidFill>
              </a:rPr>
              <a:t>Lanzhou Institute of Chemical Physics, Chinese Academy of Sciences</a:t>
            </a:r>
            <a:endParaRPr lang="en-US" altLang="zh-CN" sz="120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9578" y="3048001"/>
            <a:ext cx="5718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 by Magnetron Sputtering deposition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/>
              <a:t>U-I </a:t>
            </a:r>
            <a:r>
              <a:rPr lang="en-US" altLang="zh-CN" sz="4000" b="1" dirty="0"/>
              <a:t>curve </a:t>
            </a:r>
            <a:endParaRPr lang="zh-CN" altLang="zh-CN" sz="4000" b="1" dirty="0"/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ECE1F3A3-480D-4029-8302-6E0C58694C65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34" name="页脚占位符 33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7649"/>
          <a:stretch/>
        </p:blipFill>
        <p:spPr>
          <a:xfrm>
            <a:off x="5715001" y="1159041"/>
            <a:ext cx="2764709" cy="216977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395545" y="2590801"/>
            <a:ext cx="236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   12cm x 20cm 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DLC glass sample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7" y="1928550"/>
            <a:ext cx="2483430" cy="145924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46249" y="1066807"/>
            <a:ext cx="54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2 DLC glass samples, surface resistivity are 9GΩ/□ and 90GΩ/□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2" y="3376205"/>
            <a:ext cx="3547678" cy="28902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37743" y="4072354"/>
            <a:ext cx="394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transmission speed is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DLC glass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20604" r="5123" b="3744"/>
          <a:stretch/>
        </p:blipFill>
        <p:spPr>
          <a:xfrm rot="16200000">
            <a:off x="3639268" y="1664568"/>
            <a:ext cx="1506336" cy="19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/>
              <a:t>MRPC prototype</a:t>
            </a:r>
            <a:endParaRPr lang="zh-CN" altLang="zh-CN" sz="3600" b="1" dirty="0"/>
          </a:p>
        </p:txBody>
      </p:sp>
      <p:pic>
        <p:nvPicPr>
          <p:cNvPr id="52" name="内容占位符 3" descr="scope_8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6547" y="3103294"/>
            <a:ext cx="3081588" cy="2434455"/>
          </a:xfrm>
        </p:spPr>
      </p:pic>
      <p:sp>
        <p:nvSpPr>
          <p:cNvPr id="55" name="日期占位符 54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7E0F2376-7672-4FD2-A4B1-98D32586BE08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57" name="页脚占位符 56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灯片编号占位符 57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6" name="图片 5" descr="b3f83221147aa9c256e64c48d346552.jpg"/>
          <p:cNvPicPr>
            <a:picLocks noChangeAspect="1"/>
          </p:cNvPicPr>
          <p:nvPr/>
        </p:nvPicPr>
        <p:blipFill rotWithShape="1">
          <a:blip r:embed="rId5" cstate="print"/>
          <a:srcRect l="5525" r="7337"/>
          <a:stretch/>
        </p:blipFill>
        <p:spPr>
          <a:xfrm>
            <a:off x="6681855" y="1184449"/>
            <a:ext cx="2286000" cy="1783323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52406" y="1066803"/>
            <a:ext cx="4781735" cy="283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kinds of MRPC: one normal MRPC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DLC MRPC 9GΩ/□&amp;90GΩ/□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 gaps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width 0.23mm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readout strips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200mm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7mm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DLC MRPC, all resistive plates use DLC glass</a:t>
            </a:r>
          </a:p>
          <a:p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zh-CN" alt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2d5531a4ede752b7d33737b0c8af8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739" y="1179095"/>
            <a:ext cx="2165335" cy="17515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3406" y="5867401"/>
            <a:ext cx="369485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1" dirty="0"/>
              <a:t>cosmic ray test system schematic </a:t>
            </a:r>
            <a:endParaRPr lang="zh-CN" altLang="en-US" sz="1801" dirty="0"/>
          </a:p>
        </p:txBody>
      </p:sp>
      <p:sp>
        <p:nvSpPr>
          <p:cNvPr id="53" name="文本框 52"/>
          <p:cNvSpPr txBox="1"/>
          <p:nvPr/>
        </p:nvSpPr>
        <p:spPr>
          <a:xfrm>
            <a:off x="4785408" y="5667363"/>
            <a:ext cx="420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        Signal picked up after FEE </a:t>
            </a:r>
          </a:p>
          <a:p>
            <a:r>
              <a:rPr lang="en-US" altLang="zh-CN" sz="1600" dirty="0"/>
              <a:t>90GΩ/□ DLC MRPC@±3600V(~104kV/cm) </a:t>
            </a:r>
            <a:endParaRPr lang="zh-CN" alt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2" y="3578755"/>
            <a:ext cx="4476923" cy="22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50292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/>
              <a:t>High voltage test</a:t>
            </a:r>
            <a:endParaRPr lang="zh-CN" altLang="zh-CN" sz="40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E550B78A-FA0C-496A-A546-D6CF6621A94F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0" y="2772626"/>
            <a:ext cx="3610140" cy="2835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95" y="2887587"/>
            <a:ext cx="3816911" cy="27753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9290" y="1102579"/>
            <a:ext cx="8273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current</a:t>
            </a:r>
          </a:p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MRPC: &lt;15nA@±4000V(~116kV/cm)</a:t>
            </a:r>
          </a:p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9GΩ/□ DLC MRPC: &gt;100nA@±3200V(~93kV/cm)</a:t>
            </a:r>
          </a:p>
          <a:p>
            <a:pPr marL="285737" indent="-285737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90GΩ/□ DLC MRPC: &lt;20nA @±4000V(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one month HV test, leak current increased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4585" y="5638803"/>
            <a:ext cx="530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high leak current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89290" y="5608121"/>
            <a:ext cx="2353953" cy="46166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zh-C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Problem1:</a:t>
            </a:r>
            <a:endParaRPr lang="zh-CN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05401" y="3939433"/>
            <a:ext cx="233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after a month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PPT内页副本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199505" y="274638"/>
            <a:ext cx="5577840" cy="563563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Time resolution &amp;&amp; efficiency</a:t>
            </a:r>
            <a:endParaRPr lang="zh-CN" altLang="zh-CN" sz="36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81752"/>
            <a:ext cx="2133600" cy="476251"/>
          </a:xfrm>
        </p:spPr>
        <p:txBody>
          <a:bodyPr/>
          <a:lstStyle/>
          <a:p>
            <a:fld id="{DD19ADCA-2895-4FF2-B8AE-1F3D258A275F}" type="datetime1">
              <a:rPr lang="en-US" altLang="zh-CN" smtClean="0"/>
              <a:t>10/23/2021</a:t>
            </a:fld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1" y="6381752"/>
            <a:ext cx="2895600" cy="476251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王恺扬，全国先进气体探测器研讨会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81752"/>
            <a:ext cx="2133600" cy="476251"/>
          </a:xfrm>
        </p:spPr>
        <p:txBody>
          <a:bodyPr/>
          <a:lstStyle/>
          <a:p>
            <a:fld id="{412515D0-A47C-4269-BCAF-A32567069882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7" name="内容占位符 3" descr="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86201" y="1082376"/>
            <a:ext cx="2479268" cy="28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 descr="c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6" y="1066802"/>
            <a:ext cx="2462719" cy="28311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63541" y="4622647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detect efficiency &lt;60% </a:t>
            </a:r>
          </a:p>
        </p:txBody>
      </p:sp>
      <p:sp>
        <p:nvSpPr>
          <p:cNvPr id="11" name="矩形 10"/>
          <p:cNvSpPr/>
          <p:nvPr/>
        </p:nvSpPr>
        <p:spPr>
          <a:xfrm>
            <a:off x="3605753" y="4154433"/>
            <a:ext cx="2353953" cy="46166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altLang="zh-C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Problem2:</a:t>
            </a:r>
            <a:endParaRPr lang="zh-CN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7654" y="128204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MRPC@±3600V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resolution&lt;80ps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86" y="2438401"/>
            <a:ext cx="3429023" cy="484912"/>
          </a:xfrm>
          <a:prstGeom prst="rect">
            <a:avLst/>
          </a:prstGeom>
          <a:noFill/>
        </p:spPr>
      </p:pic>
      <p:sp>
        <p:nvSpPr>
          <p:cNvPr id="14" name="文本框 13"/>
          <p:cNvSpPr txBox="1"/>
          <p:nvPr/>
        </p:nvSpPr>
        <p:spPr>
          <a:xfrm>
            <a:off x="381007" y="5638804"/>
            <a:ext cx="3812775" cy="646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and Efficiency plateau </a:t>
            </a:r>
          </a:p>
          <a:p>
            <a:r>
              <a:rPr lang="en-US" altLang="zh-CN" sz="1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90GΩ/□ DLC MRPC</a:t>
            </a:r>
            <a:endParaRPr lang="zh-CN" altLang="en-US" sz="1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601963" y="2875661"/>
                <a:ext cx="1357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=3.133</m:t>
                      </m:r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63" y="2875661"/>
                <a:ext cx="13577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7163835" y="2895605"/>
                <a:ext cx="1357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=4.212</m:t>
                      </m:r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35" y="2895605"/>
                <a:ext cx="13577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6" y="2947698"/>
            <a:ext cx="3301835" cy="27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5878</TotalTime>
  <Words>948</Words>
  <Application>Microsoft Office PowerPoint</Application>
  <PresentationFormat>全屏显示(4:3)</PresentationFormat>
  <Paragraphs>222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楷体_GB2312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New Prototype MRPC with Diamond-Like-Carbon Coated Electrodes</vt:lpstr>
      <vt:lpstr>Outline</vt:lpstr>
      <vt:lpstr>Background</vt:lpstr>
      <vt:lpstr>rate capability of MRPC</vt:lpstr>
      <vt:lpstr>DLC: Diamond Like Carbon</vt:lpstr>
      <vt:lpstr>U-I curve </vt:lpstr>
      <vt:lpstr>MRPC prototype</vt:lpstr>
      <vt:lpstr>High voltage test</vt:lpstr>
      <vt:lpstr>Time resolution &amp;&amp; efficiency</vt:lpstr>
      <vt:lpstr>Inspection on DLC MRPC</vt:lpstr>
      <vt:lpstr>Erased Glass and Other Base</vt:lpstr>
      <vt:lpstr>CST simulation</vt:lpstr>
      <vt:lpstr>Simulation result</vt:lpstr>
      <vt:lpstr>Investigation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50</cp:revision>
  <dcterms:created xsi:type="dcterms:W3CDTF">2021-10-18T01:46:43Z</dcterms:created>
  <dcterms:modified xsi:type="dcterms:W3CDTF">2021-10-23T02:45:47Z</dcterms:modified>
</cp:coreProperties>
</file>