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62" r:id="rId2"/>
    <p:sldId id="505" r:id="rId3"/>
    <p:sldId id="564" r:id="rId4"/>
    <p:sldId id="590" r:id="rId5"/>
    <p:sldId id="633" r:id="rId6"/>
    <p:sldId id="553" r:id="rId7"/>
    <p:sldId id="619" r:id="rId8"/>
    <p:sldId id="618" r:id="rId9"/>
    <p:sldId id="631" r:id="rId10"/>
    <p:sldId id="495" r:id="rId11"/>
    <p:sldId id="586" r:id="rId12"/>
    <p:sldId id="635" r:id="rId13"/>
    <p:sldId id="630" r:id="rId14"/>
    <p:sldId id="629" r:id="rId15"/>
    <p:sldId id="634" r:id="rId16"/>
    <p:sldId id="603" r:id="rId17"/>
    <p:sldId id="267" r:id="rId18"/>
    <p:sldId id="636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ydhu@outlook.com" initials="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6AE"/>
    <a:srgbClr val="B5FDF3"/>
    <a:srgbClr val="CA66C0"/>
    <a:srgbClr val="64FF30"/>
    <a:srgbClr val="000099"/>
    <a:srgbClr val="1342CE"/>
    <a:srgbClr val="0033CC"/>
    <a:srgbClr val="009600"/>
    <a:srgbClr val="E6E6E6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4" autoAdjust="0"/>
    <p:restoredTop sz="94660"/>
  </p:normalViewPr>
  <p:slideViewPr>
    <p:cSldViewPr snapToGrid="0">
      <p:cViewPr varScale="1">
        <p:scale>
          <a:sx n="68" d="100"/>
          <a:sy n="68" d="100"/>
        </p:scale>
        <p:origin x="29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7B129-9193-4CBA-99B8-80FEFD8654C3}" type="datetimeFigureOut">
              <a:rPr lang="zh-CN" altLang="en-US" smtClean="0"/>
              <a:t>2021/10/23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EAA99-5BFF-4A5D-9ED9-F1B3FE2CCB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1D8EC34-BA80-4310-8368-DD5EC170E5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019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623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076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414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192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535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33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005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826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354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144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840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306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635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098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965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FFFFFF">
                    <a:lumMod val="50000"/>
                  </a:srgbClr>
                </a:solidFill>
              </a:rPr>
              <a:t>USTC TOF group</a:t>
            </a:r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t>第十届全国先进气体探测器研讨会                                                                        </a:t>
            </a:r>
            <a:r>
              <a:rPr lang="en-US" altLang="zh-CN" smtClean="0">
                <a:solidFill>
                  <a:srgbClr val="FFFFFF">
                    <a:lumMod val="50000"/>
                  </a:srgbClr>
                </a:solidFill>
              </a:rPr>
              <a:t>DongdongHu USTC  10.2021</a:t>
            </a:r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281" y="359693"/>
            <a:ext cx="72421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59692"/>
            <a:ext cx="373187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FFFFFF">
                    <a:lumMod val="50000"/>
                  </a:srgbClr>
                </a:solidFill>
              </a:rPr>
              <a:t>USTC TOF group</a:t>
            </a:r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t>第十届全国先进气体探测器研讨会                                                                        </a:t>
            </a:r>
            <a:r>
              <a:rPr lang="en-US" altLang="zh-CN" smtClean="0">
                <a:solidFill>
                  <a:srgbClr val="FFFFFF">
                    <a:lumMod val="50000"/>
                  </a:srgbClr>
                </a:solidFill>
              </a:rPr>
              <a:t>DongdongHu USTC  10.2021</a:t>
            </a:r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85" y="551609"/>
            <a:ext cx="7887141" cy="55595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FFFFFF">
                    <a:lumMod val="50000"/>
                  </a:srgbClr>
                </a:solidFill>
              </a:rPr>
              <a:t>USTC TOF group</a:t>
            </a:r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t>第十届全国先进气体探测器研讨会                                                                        </a:t>
            </a:r>
            <a:r>
              <a:rPr lang="en-US" altLang="zh-CN" smtClean="0">
                <a:solidFill>
                  <a:srgbClr val="FFFFFF">
                    <a:lumMod val="50000"/>
                  </a:srgbClr>
                </a:solidFill>
              </a:rPr>
              <a:t>DongdongHu USTC  10.2021</a:t>
            </a:r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FFFFFF">
                    <a:lumMod val="50000"/>
                  </a:srgbClr>
                </a:solidFill>
              </a:rPr>
              <a:t>USTC TOF group</a:t>
            </a:r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t>第十届全国先进气体探测器研讨会                                                                        </a:t>
            </a:r>
            <a:r>
              <a:rPr lang="en-US" altLang="zh-CN" smtClean="0">
                <a:solidFill>
                  <a:srgbClr val="FFFFFF">
                    <a:lumMod val="50000"/>
                  </a:srgbClr>
                </a:solidFill>
              </a:rPr>
              <a:t>DongdongHu USTC  10.2021</a:t>
            </a:r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85" y="365168"/>
            <a:ext cx="7887141" cy="132571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87" y="1825833"/>
            <a:ext cx="3886417" cy="43518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411" y="1825833"/>
            <a:ext cx="3886417" cy="43518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FFFFFF">
                    <a:lumMod val="50000"/>
                  </a:srgbClr>
                </a:solidFill>
              </a:rPr>
              <a:t>USTC TOF group</a:t>
            </a:r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t>第十届全国先进气体探测器研讨会                                                                        </a:t>
            </a:r>
            <a:r>
              <a:rPr lang="en-US" altLang="zh-CN" smtClean="0">
                <a:solidFill>
                  <a:srgbClr val="FFFFFF">
                    <a:lumMod val="50000"/>
                  </a:srgbClr>
                </a:solidFill>
              </a:rPr>
              <a:t>DongdongHu USTC  10.2021</a:t>
            </a:r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FFFFFF">
                    <a:lumMod val="50000"/>
                  </a:srgbClr>
                </a:solidFill>
              </a:rPr>
              <a:t>USTC TOF group</a:t>
            </a:r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t>第十届全国先进气体探测器研讨会                                                                        </a:t>
            </a:r>
            <a:r>
              <a:rPr lang="en-US" altLang="zh-CN" smtClean="0">
                <a:solidFill>
                  <a:srgbClr val="FFFFFF">
                    <a:lumMod val="50000"/>
                  </a:srgbClr>
                </a:solidFill>
              </a:rPr>
              <a:t>DongdongHu USTC  10.2021</a:t>
            </a:r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FFFFFF">
                    <a:lumMod val="50000"/>
                  </a:srgbClr>
                </a:solidFill>
              </a:rPr>
              <a:t>USTC TOF group</a:t>
            </a:r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t>第十届全国先进气体探测器研讨会                                                                        </a:t>
            </a:r>
            <a:r>
              <a:rPr lang="en-US" altLang="zh-CN" smtClean="0">
                <a:solidFill>
                  <a:srgbClr val="FFFFFF">
                    <a:lumMod val="50000"/>
                  </a:srgbClr>
                </a:solidFill>
              </a:rPr>
              <a:t>DongdongHu USTC  10.2021</a:t>
            </a:r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FFFFFF">
                    <a:lumMod val="50000"/>
                  </a:srgbClr>
                </a:solidFill>
              </a:rPr>
              <a:t>USTC TOF group</a:t>
            </a:r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t>第十届全国先进气体探测器研讨会                                                                        </a:t>
            </a:r>
            <a:r>
              <a:rPr lang="en-US" altLang="zh-CN" smtClean="0">
                <a:solidFill>
                  <a:srgbClr val="FFFFFF">
                    <a:lumMod val="50000"/>
                  </a:srgbClr>
                </a:solidFill>
              </a:rPr>
              <a:t>DongdongHu USTC  10.2021</a:t>
            </a:r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77" y="457255"/>
            <a:ext cx="3124075" cy="16003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705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88219" y="457255"/>
            <a:ext cx="4628059" cy="54042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5"/>
            </a:lvl1pPr>
            <a:lvl2pPr marL="343535" indent="0">
              <a:buNone/>
              <a:defRPr sz="2100"/>
            </a:lvl2pPr>
            <a:lvl3pPr marL="685800" indent="0">
              <a:buNone/>
              <a:defRPr sz="1800"/>
            </a:lvl3pPr>
            <a:lvl4pPr marL="1029335" indent="0">
              <a:buNone/>
              <a:defRPr sz="1510"/>
            </a:lvl4pPr>
            <a:lvl5pPr marL="1372235" indent="0">
              <a:buNone/>
              <a:defRPr sz="1510"/>
            </a:lvl5pPr>
            <a:lvl6pPr marL="1714500" indent="0">
              <a:buNone/>
              <a:defRPr sz="1510"/>
            </a:lvl6pPr>
            <a:lvl7pPr marL="2057400" indent="0">
              <a:buNone/>
              <a:defRPr sz="1510"/>
            </a:lvl7pPr>
            <a:lvl8pPr marL="2400300" indent="0">
              <a:buNone/>
              <a:defRPr sz="1510"/>
            </a:lvl8pPr>
            <a:lvl9pPr marL="2743835" indent="0">
              <a:buNone/>
              <a:defRPr sz="151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77" y="2057630"/>
            <a:ext cx="3124075" cy="38120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10"/>
            </a:lvl1pPr>
            <a:lvl2pPr marL="343535" indent="0">
              <a:buNone/>
              <a:defRPr sz="1060"/>
            </a:lvl2pPr>
            <a:lvl3pPr marL="685800" indent="0">
              <a:buNone/>
              <a:defRPr sz="900"/>
            </a:lvl3pPr>
            <a:lvl4pPr marL="1029335" indent="0">
              <a:buNone/>
              <a:defRPr sz="750"/>
            </a:lvl4pPr>
            <a:lvl5pPr marL="1372235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FFFFFF">
                    <a:lumMod val="50000"/>
                  </a:srgbClr>
                </a:solidFill>
              </a:rPr>
              <a:t>USTC TOF group</a:t>
            </a:r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t>第十届全国先进气体探测器研讨会                                                                        </a:t>
            </a:r>
            <a:r>
              <a:rPr lang="en-US" altLang="zh-CN" smtClean="0">
                <a:solidFill>
                  <a:srgbClr val="FFFFFF">
                    <a:lumMod val="50000"/>
                  </a:srgbClr>
                </a:solidFill>
              </a:rPr>
              <a:t>DongdongHu USTC  10.2021</a:t>
            </a:r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589946" y="365166"/>
            <a:ext cx="925882" cy="5812488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27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87" y="365166"/>
            <a:ext cx="6854573" cy="58124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FFFFFF">
                    <a:lumMod val="50000"/>
                  </a:srgbClr>
                </a:solidFill>
              </a:rPr>
              <a:t>USTC TOF group</a:t>
            </a:r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t>第十届全国先进气体探测器研讨会                                                                        </a:t>
            </a:r>
            <a:r>
              <a:rPr lang="en-US" altLang="zh-CN" smtClean="0">
                <a:solidFill>
                  <a:srgbClr val="FFFFFF">
                    <a:lumMod val="50000"/>
                  </a:srgbClr>
                </a:solidFill>
              </a:rPr>
              <a:t>DongdongHu USTC  10.2021</a:t>
            </a:r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8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87" y="6357061"/>
            <a:ext cx="2057515" cy="365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altLang="zh-CN" smtClean="0">
                <a:solidFill>
                  <a:srgbClr val="FFFFFF">
                    <a:lumMod val="50000"/>
                  </a:srgbClr>
                </a:solidFill>
              </a:rPr>
              <a:t>USTC TOF group</a:t>
            </a:r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121" y="6357061"/>
            <a:ext cx="3086273" cy="365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t>第十届全国先进气体探测器研讨会                                                                        </a:t>
            </a:r>
            <a:r>
              <a:rPr lang="en-US" altLang="zh-CN" smtClean="0">
                <a:solidFill>
                  <a:srgbClr val="FFFFFF">
                    <a:lumMod val="50000"/>
                  </a:srgbClr>
                </a:solidFill>
              </a:rPr>
              <a:t>DongdongHu USTC  10.2021</a:t>
            </a:r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313" y="6357061"/>
            <a:ext cx="2057515" cy="365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E64BB8C-9527-4AD5-817B-ADF2A6F36A67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KSO_TEMPLATE" hidden="1"/>
          <p:cNvSpPr/>
          <p:nvPr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楷体" panose="02010609060101010101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/>
  <p:txStyles>
    <p:titleStyle>
      <a:lvl1pPr algn="l" defTabSz="685800" rtl="0" eaLnBrk="1" latinLnBrk="0" hangingPunct="1">
        <a:lnSpc>
          <a:spcPct val="120000"/>
        </a:lnSpc>
        <a:spcBef>
          <a:spcPct val="0"/>
        </a:spcBef>
        <a:buNone/>
        <a:defRPr sz="33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785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685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35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93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22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.png"/><Relationship Id="rId9" Type="http://schemas.openxmlformats.org/officeDocument/2006/relationships/image" Target="../media/image5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6" Type="http://schemas.openxmlformats.org/officeDocument/2006/relationships/image" Target="../media/image451.png"/><Relationship Id="rId11" Type="http://schemas.openxmlformats.org/officeDocument/2006/relationships/image" Target="../media/image61.png"/><Relationship Id="rId5" Type="http://schemas.openxmlformats.org/officeDocument/2006/relationships/image" Target="../media/image56.png"/><Relationship Id="rId10" Type="http://schemas.openxmlformats.org/officeDocument/2006/relationships/image" Target="../media/image60.png"/><Relationship Id="rId4" Type="http://schemas.openxmlformats.org/officeDocument/2006/relationships/image" Target="../media/image4.png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0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6" Type="http://schemas.openxmlformats.org/officeDocument/2006/relationships/image" Target="../media/image66.png"/><Relationship Id="rId11" Type="http://schemas.openxmlformats.org/officeDocument/2006/relationships/image" Target="../media/image70.png"/><Relationship Id="rId5" Type="http://schemas.openxmlformats.org/officeDocument/2006/relationships/image" Target="../media/image65.emf"/><Relationship Id="rId10" Type="http://schemas.openxmlformats.org/officeDocument/2006/relationships/image" Target="../media/image69.png"/><Relationship Id="rId4" Type="http://schemas.openxmlformats.org/officeDocument/2006/relationships/image" Target="../media/image4.png"/><Relationship Id="rId9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7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6" Type="http://schemas.openxmlformats.org/officeDocument/2006/relationships/image" Target="../media/image74.jpeg"/><Relationship Id="rId5" Type="http://schemas.openxmlformats.org/officeDocument/2006/relationships/image" Target="../media/image73.PNG"/><Relationship Id="rId4" Type="http://schemas.openxmlformats.org/officeDocument/2006/relationships/image" Target="../media/image4.png"/><Relationship Id="rId9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3" Type="http://schemas.openxmlformats.org/officeDocument/2006/relationships/slideLayout" Target="../slideLayouts/slideLayout4.xml"/><Relationship Id="rId7" Type="http://schemas.openxmlformats.org/officeDocument/2006/relationships/oleObject" Target="../embeddings/oleObject1.bin"/><Relationship Id="rId2" Type="http://schemas.openxmlformats.org/officeDocument/2006/relationships/tags" Target="../tags/tag1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9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4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4.png"/><Relationship Id="rId9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png"/><Relationship Id="rId4" Type="http://schemas.openxmlformats.org/officeDocument/2006/relationships/image" Target="../media/image4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2.png"/><Relationship Id="rId12" Type="http://schemas.openxmlformats.org/officeDocument/2006/relationships/image" Target="../media/image4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image" Target="../media/image41.jpg"/><Relationship Id="rId11" Type="http://schemas.openxmlformats.org/officeDocument/2006/relationships/image" Target="../media/image45.jpeg"/><Relationship Id="rId5" Type="http://schemas.openxmlformats.org/officeDocument/2006/relationships/image" Target="../media/image40.jpe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.png"/><Relationship Id="rId9" Type="http://schemas.openxmlformats.org/officeDocument/2006/relationships/image" Target="../media/image5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USTC TOF group</a:t>
            </a:r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smtClean="0">
                <a:solidFill>
                  <a:srgbClr val="000099"/>
                </a:solidFill>
                <a:latin typeface="Arial" panose="020B0604020202020204"/>
                <a:ea typeface="楷体" panose="02010609060101010101" charset="-122"/>
              </a:rPr>
              <a:t>第十届全国先进气体探测器研讨会                                                                        </a:t>
            </a:r>
            <a:r>
              <a:rPr lang="en-US" altLang="zh-CN" smtClean="0">
                <a:solidFill>
                  <a:srgbClr val="000099"/>
                </a:solidFill>
                <a:latin typeface="Arial" panose="020B0604020202020204"/>
                <a:ea typeface="楷体" panose="02010609060101010101" charset="-122"/>
              </a:rPr>
              <a:t>DongdongHu USTC  10.2021</a:t>
            </a:r>
            <a:endParaRPr lang="zh-CN" altLang="en-US" dirty="0">
              <a:solidFill>
                <a:srgbClr val="000099"/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1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pic>
        <p:nvPicPr>
          <p:cNvPr id="7" name="图片 6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51" y="5645593"/>
            <a:ext cx="716573" cy="71146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2656"/>
            <a:ext cx="8229600" cy="981188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3387" y="2823579"/>
            <a:ext cx="91306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隶书" pitchFamily="2" charset="-122"/>
                <a:ea typeface="华文隶书" pitchFamily="2" charset="-122"/>
                <a:sym typeface="黑体" pitchFamily="49" charset="-122"/>
              </a:rPr>
              <a:t>超高</a:t>
            </a:r>
            <a:r>
              <a:rPr lang="zh-CN" altLang="en-US" sz="4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隶书" pitchFamily="2" charset="-122"/>
                <a:ea typeface="华文隶书" pitchFamily="2" charset="-122"/>
                <a:sym typeface="黑体" pitchFamily="49" charset="-122"/>
              </a:rPr>
              <a:t>时间分辨、紧凑型</a:t>
            </a:r>
            <a:r>
              <a:rPr lang="en-US" altLang="zh-CN" sz="4000" b="1" dirty="0">
                <a:solidFill>
                  <a:srgbClr val="000099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MRPC</a:t>
            </a:r>
            <a:endParaRPr lang="zh-CN" altLang="en-US" sz="40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隶书" pitchFamily="2" charset="-122"/>
              <a:ea typeface="华文隶书" pitchFamily="2" charset="-122"/>
              <a:sym typeface="黑体" pitchFamily="49" charset="-122"/>
            </a:endParaRPr>
          </a:p>
          <a:p>
            <a:pPr algn="ctr">
              <a:defRPr/>
            </a:pPr>
            <a:r>
              <a:rPr lang="zh-CN" altLang="en-US" sz="4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隶书" pitchFamily="2" charset="-122"/>
                <a:ea typeface="华文隶书" pitchFamily="2" charset="-122"/>
                <a:sym typeface="黑体" pitchFamily="49" charset="-122"/>
              </a:rPr>
              <a:t>的研制</a:t>
            </a:r>
            <a:endParaRPr lang="zh-CN" altLang="en-US" sz="40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隶书" pitchFamily="2" charset="-122"/>
              <a:ea typeface="华文隶书" pitchFamily="2" charset="-122"/>
              <a:sym typeface="黑体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168" y="6242925"/>
            <a:ext cx="1080120" cy="16212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3386" y="4060686"/>
            <a:ext cx="913061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12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核探测与核电子学国家重点实验室</a:t>
            </a:r>
            <a:endParaRPr lang="en-US" altLang="zh-CN" sz="2400" dirty="0" smtClean="0">
              <a:solidFill>
                <a:srgbClr val="1216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dirty="0" smtClean="0">
                <a:solidFill>
                  <a:srgbClr val="12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USTC TOF</a:t>
            </a:r>
            <a:r>
              <a:rPr lang="zh-CN" altLang="en-US" sz="2400" dirty="0" smtClean="0">
                <a:solidFill>
                  <a:srgbClr val="12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组</a:t>
            </a:r>
            <a:endParaRPr lang="en-US" altLang="zh-CN" sz="2400" dirty="0" smtClean="0">
              <a:solidFill>
                <a:srgbClr val="1216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CN" altLang="en-US" sz="2000" dirty="0">
                <a:solidFill>
                  <a:srgbClr val="12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胡东</a:t>
            </a:r>
            <a:r>
              <a:rPr lang="zh-CN" altLang="en-US" sz="2000" dirty="0" smtClean="0">
                <a:solidFill>
                  <a:srgbClr val="12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栋</a:t>
            </a:r>
            <a:endParaRPr lang="en-US" altLang="zh-CN" sz="2000" dirty="0">
              <a:solidFill>
                <a:srgbClr val="1216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USTC TOF group</a:t>
            </a:r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第十届全国先进气体探测器研讨会                                                                        </a:t>
            </a:r>
            <a:r>
              <a:rPr lang="en-US" altLang="zh-CN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DongdongHu USTC  10.2021</a:t>
            </a:r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10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8686" y="214710"/>
            <a:ext cx="7887141" cy="7236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宇宙线测试平台</a:t>
            </a:r>
            <a:endParaRPr lang="en-US" altLang="zh-CN" sz="3600" b="1" dirty="0">
              <a:solidFill>
                <a:srgbClr val="000099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9412" y="215960"/>
            <a:ext cx="716573" cy="711468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5" y="5028299"/>
            <a:ext cx="2102357" cy="113768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" r="1130"/>
          <a:stretch/>
        </p:blipFill>
        <p:spPr>
          <a:xfrm>
            <a:off x="5493044" y="1543681"/>
            <a:ext cx="2866808" cy="17757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0" t="24314" r="925" b="25827"/>
          <a:stretch/>
        </p:blipFill>
        <p:spPr>
          <a:xfrm>
            <a:off x="2908136" y="5221614"/>
            <a:ext cx="2102357" cy="886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5080343" y="4097875"/>
                <a:ext cx="3832887" cy="13165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dirty="0">
                    <a:cs typeface="GreekC" panose="00000400000000000000" pitchFamily="2" charset="0"/>
                  </a:rPr>
                  <a:t>探测器信号到达</a:t>
                </a:r>
                <a:r>
                  <a:rPr lang="en-US" altLang="zh-CN" dirty="0">
                    <a:cs typeface="GreekC" panose="00000400000000000000" pitchFamily="2" charset="0"/>
                  </a:rPr>
                  <a:t>TDC</a:t>
                </a:r>
                <a:r>
                  <a:rPr lang="zh-CN" altLang="en-US" dirty="0">
                    <a:cs typeface="GreekC" panose="00000400000000000000" pitchFamily="2" charset="0"/>
                  </a:rPr>
                  <a:t>的时刻为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𝑀𝑅𝑃𝐶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dirty="0"/>
                  <a:t>, </a:t>
                </a:r>
                <a:r>
                  <a:rPr lang="en-US" altLang="zh-CN" dirty="0">
                    <a:latin typeface="GreekC" panose="00000400000000000000" pitchFamily="2" charset="0"/>
                    <a:cs typeface="GreekC" panose="00000400000000000000" pitchFamily="2" charset="0"/>
                  </a:rPr>
                  <a:t>m</a:t>
                </a:r>
                <a:r>
                  <a:rPr lang="zh-CN" altLang="en-US" dirty="0">
                    <a:latin typeface="GreekC" panose="00000400000000000000" pitchFamily="2" charset="0"/>
                    <a:cs typeface="GreekC" panose="00000400000000000000" pitchFamily="2" charset="0"/>
                  </a:rPr>
                  <a:t>子入射探测器的真实时间为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GreekC" panose="00000400000000000000" pitchFamily="2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GreekC" panose="00000400000000000000" pitchFamily="2" charset="0"/>
                          </a:rPr>
                          <m:t>𝑇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dirty="0">
                            <a:latin typeface="GreekC" panose="00000400000000000000" pitchFamily="2" charset="0"/>
                            <a:cs typeface="GreekC" panose="00000400000000000000" pitchFamily="2" charset="0"/>
                          </a:rPr>
                          <m:t>m</m:t>
                        </m:r>
                      </m:sub>
                    </m:sSub>
                  </m:oMath>
                </a14:m>
                <a:r>
                  <a:rPr lang="zh-CN" altLang="en-US" dirty="0"/>
                  <a:t>。则</a:t>
                </a:r>
                <a:endParaRPr lang="en-US" altLang="zh-CN" dirty="0"/>
              </a:p>
              <a:p>
                <a:r>
                  <a:rPr lang="zh-CN" altLang="en-US" dirty="0"/>
                  <a:t>探测器的时间分辨为：</a:t>
                </a:r>
                <a:r>
                  <a:rPr lang="en-US" altLang="zh-CN" dirty="0">
                    <a:latin typeface="GreekC" panose="00000400000000000000" pitchFamily="2" charset="0"/>
                    <a:cs typeface="GreekC" panose="00000400000000000000" pitchFamily="2" charset="0"/>
                  </a:rPr>
                  <a:t>s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0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MRPC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i="0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i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GreekC" panose="00000400000000000000" pitchFamily="2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GreekC" panose="00000400000000000000" pitchFamily="2" charset="0"/>
                          </a:rPr>
                          <m:t>𝑇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dirty="0">
                            <a:solidFill>
                              <a:srgbClr val="FF0000"/>
                            </a:solidFill>
                            <a:latin typeface="GreekC" panose="00000400000000000000" pitchFamily="2" charset="0"/>
                            <a:cs typeface="GreekC" panose="00000400000000000000" pitchFamily="2" charset="0"/>
                          </a:rPr>
                          <m:t>m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343" y="4097875"/>
                <a:ext cx="3832887" cy="1316514"/>
              </a:xfrm>
              <a:prstGeom prst="rect">
                <a:avLst/>
              </a:prstGeom>
              <a:blipFill>
                <a:blip r:embed="rId8"/>
                <a:stretch>
                  <a:fillRect l="-1272" t="-3704" r="-4769" b="-46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矩形 33"/>
          <p:cNvSpPr/>
          <p:nvPr/>
        </p:nvSpPr>
        <p:spPr>
          <a:xfrm>
            <a:off x="4273733" y="6237312"/>
            <a:ext cx="4392488" cy="144016"/>
          </a:xfrm>
          <a:prstGeom prst="rect">
            <a:avLst/>
          </a:prstGeom>
          <a:gradFill flip="none" rotWithShape="1">
            <a:gsLst>
              <a:gs pos="0">
                <a:srgbClr val="901087"/>
              </a:gs>
              <a:gs pos="100000">
                <a:schemeClr val="accent2">
                  <a:lumMod val="89000"/>
                </a:schemeClr>
              </a:gs>
              <a:gs pos="100000">
                <a:schemeClr val="accent2">
                  <a:lumMod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2" y="1175080"/>
            <a:ext cx="4555181" cy="3416386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628686" y="1543681"/>
            <a:ext cx="1900216" cy="30058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398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USTC TOF group</a:t>
            </a:r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第十届全国先进气体探测器研讨会                                                                        </a:t>
            </a:r>
            <a:r>
              <a:rPr lang="en-US" altLang="zh-CN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DongdongHu USTC  10.2021</a:t>
            </a:r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11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8686" y="214710"/>
            <a:ext cx="7887141" cy="7236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ea"/>
              </a:rPr>
              <a:t>宇宙线测试初步结果</a:t>
            </a:r>
            <a:endParaRPr kumimoji="1" lang="zh-CN" altLang="en-US" sz="3600" b="1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ea"/>
            </a:endParaRP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9412" y="215960"/>
            <a:ext cx="716573" cy="71146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273733" y="6237312"/>
            <a:ext cx="4392488" cy="144016"/>
          </a:xfrm>
          <a:prstGeom prst="rect">
            <a:avLst/>
          </a:prstGeom>
          <a:gradFill flip="none" rotWithShape="1">
            <a:gsLst>
              <a:gs pos="0">
                <a:srgbClr val="901087"/>
              </a:gs>
              <a:gs pos="100000">
                <a:schemeClr val="accent2">
                  <a:lumMod val="89000"/>
                </a:schemeClr>
              </a:gs>
              <a:gs pos="100000">
                <a:schemeClr val="accent2">
                  <a:lumMod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/>
          <a:srcRect t="6197" b="3387"/>
          <a:stretch/>
        </p:blipFill>
        <p:spPr>
          <a:xfrm>
            <a:off x="880351" y="1334521"/>
            <a:ext cx="3099465" cy="27576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2275624" y="2654397"/>
                <a:ext cx="1860707" cy="40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53/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dirty="0" smtClean="0"/>
                  <a:t>=37.5 </a:t>
                </a:r>
                <a:r>
                  <a:rPr lang="en-US" altLang="zh-CN" dirty="0" err="1" smtClean="0"/>
                  <a:t>ps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624" y="2654397"/>
                <a:ext cx="1860707" cy="408253"/>
              </a:xfrm>
              <a:prstGeom prst="rect">
                <a:avLst/>
              </a:prstGeom>
              <a:blipFill>
                <a:blip r:embed="rId6"/>
                <a:stretch>
                  <a:fillRect l="-2614" b="-208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/>
          <p:cNvSpPr txBox="1"/>
          <p:nvPr/>
        </p:nvSpPr>
        <p:spPr>
          <a:xfrm>
            <a:off x="1336282" y="4142288"/>
            <a:ext cx="6676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原理样机时间精度、探测效率初步达到设计要求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t="51982" r="50814" b="2522"/>
          <a:stretch/>
        </p:blipFill>
        <p:spPr>
          <a:xfrm>
            <a:off x="276826" y="4667853"/>
            <a:ext cx="1724850" cy="15694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51" t="7635" r="1945" b="51194"/>
          <a:stretch/>
        </p:blipFill>
        <p:spPr>
          <a:xfrm>
            <a:off x="4708886" y="1330485"/>
            <a:ext cx="3304295" cy="276568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231819" y="2693318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~</a:t>
            </a:r>
            <a:r>
              <a:rPr lang="en-US" altLang="zh-CN" dirty="0" smtClean="0"/>
              <a:t>30 </a:t>
            </a:r>
            <a:r>
              <a:rPr lang="en-US" altLang="zh-CN" dirty="0" err="1"/>
              <a:t>ps</a:t>
            </a:r>
            <a:endParaRPr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975" y="4667853"/>
            <a:ext cx="1618124" cy="1569459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299982" y="5412010"/>
            <a:ext cx="153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效率</a:t>
            </a:r>
            <a:r>
              <a:rPr lang="en-US" altLang="zh-CN" dirty="0" smtClean="0"/>
              <a:t>&gt;95%</a:t>
            </a:r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3029121" y="4788243"/>
            <a:ext cx="0" cy="12851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6892" y="4667853"/>
            <a:ext cx="1600705" cy="156138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94597" y="4675923"/>
            <a:ext cx="1810999" cy="156138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52596" y="4675923"/>
            <a:ext cx="1719929" cy="155050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52596" y="4671205"/>
            <a:ext cx="1663611" cy="15546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184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USTC TOF group</a:t>
            </a:r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第十届全国先进气体探测器研讨会                                                                        </a:t>
            </a:r>
            <a:r>
              <a:rPr lang="en-US" altLang="zh-CN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DongdongHu USTC  10.2021</a:t>
            </a:r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12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8686" y="214710"/>
            <a:ext cx="7887141" cy="7236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G4</a:t>
            </a:r>
            <a:r>
              <a:rPr kumimoji="1" lang="zh-CN" altLang="en-US" sz="36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ea"/>
              </a:rPr>
              <a:t>宇宙线模拟</a:t>
            </a:r>
            <a:endParaRPr kumimoji="1" lang="zh-CN" altLang="en-US" sz="3600" b="1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ea"/>
            </a:endParaRP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9412" y="215960"/>
            <a:ext cx="716573" cy="711468"/>
          </a:xfrm>
          <a:prstGeom prst="rect">
            <a:avLst/>
          </a:prstGeom>
        </p:spPr>
      </p:pic>
      <p:sp>
        <p:nvSpPr>
          <p:cNvPr id="98" name="矩形 97"/>
          <p:cNvSpPr/>
          <p:nvPr/>
        </p:nvSpPr>
        <p:spPr>
          <a:xfrm>
            <a:off x="4273733" y="6237312"/>
            <a:ext cx="4392488" cy="144016"/>
          </a:xfrm>
          <a:prstGeom prst="rect">
            <a:avLst/>
          </a:prstGeom>
          <a:gradFill flip="none" rotWithShape="1">
            <a:gsLst>
              <a:gs pos="0">
                <a:srgbClr val="901087"/>
              </a:gs>
              <a:gs pos="100000">
                <a:schemeClr val="accent2">
                  <a:lumMod val="89000"/>
                </a:schemeClr>
              </a:gs>
              <a:gs pos="100000">
                <a:schemeClr val="accent2">
                  <a:lumMod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587" y="1058063"/>
            <a:ext cx="3288958" cy="247510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87" y="2891762"/>
            <a:ext cx="6783603" cy="32856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120978" y="1204784"/>
            <a:ext cx="3731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宇宙线包</a:t>
            </a:r>
            <a:r>
              <a:rPr lang="en-US" altLang="zh-CN" dirty="0" smtClean="0"/>
              <a:t>:cry</a:t>
            </a:r>
          </a:p>
          <a:p>
            <a:r>
              <a:rPr lang="zh-CN" altLang="en-US" dirty="0" smtClean="0"/>
              <a:t>模拟工具：</a:t>
            </a:r>
            <a:r>
              <a:rPr lang="en-US" altLang="zh-CN" dirty="0" smtClean="0"/>
              <a:t>geant4</a:t>
            </a:r>
          </a:p>
          <a:p>
            <a:r>
              <a:rPr lang="zh-CN" altLang="en-US" dirty="0" smtClean="0"/>
              <a:t>物理过程：</a:t>
            </a:r>
            <a:r>
              <a:rPr lang="en-US" altLang="zh-CN" dirty="0"/>
              <a:t> FTFP_BERT </a:t>
            </a:r>
            <a:r>
              <a:rPr lang="en-US" altLang="zh-CN" dirty="0" smtClean="0"/>
              <a:t>2.0</a:t>
            </a:r>
          </a:p>
          <a:p>
            <a:r>
              <a:rPr lang="zh-CN" altLang="en-US" dirty="0" smtClean="0"/>
              <a:t>探测器晃动：</a:t>
            </a:r>
            <a:r>
              <a:rPr lang="en-US" altLang="zh-CN" dirty="0" smtClean="0"/>
              <a:t>27ps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564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USTC TOF group</a:t>
            </a:r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第十届全国先进气体探测器研讨会                                                                        </a:t>
            </a:r>
            <a:r>
              <a:rPr lang="en-US" altLang="zh-CN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DongdongHu USTC  10.2021</a:t>
            </a:r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13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8686" y="214710"/>
            <a:ext cx="7887141" cy="7236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Analysis strategy</a:t>
            </a: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9412" y="215960"/>
            <a:ext cx="716573" cy="711468"/>
          </a:xfrm>
          <a:prstGeom prst="rect">
            <a:avLst/>
          </a:prstGeom>
        </p:spPr>
      </p:pic>
      <p:sp>
        <p:nvSpPr>
          <p:cNvPr id="98" name="矩形 97"/>
          <p:cNvSpPr/>
          <p:nvPr/>
        </p:nvSpPr>
        <p:spPr>
          <a:xfrm>
            <a:off x="4273733" y="6237312"/>
            <a:ext cx="4392488" cy="144016"/>
          </a:xfrm>
          <a:prstGeom prst="rect">
            <a:avLst/>
          </a:prstGeom>
          <a:gradFill flip="none" rotWithShape="1">
            <a:gsLst>
              <a:gs pos="0">
                <a:srgbClr val="901087"/>
              </a:gs>
              <a:gs pos="100000">
                <a:schemeClr val="accent2">
                  <a:lumMod val="89000"/>
                </a:schemeClr>
              </a:gs>
              <a:gs pos="100000">
                <a:schemeClr val="accent2">
                  <a:lumMod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91909" y="3556439"/>
            <a:ext cx="1694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望远镜系统</a:t>
            </a:r>
            <a:endParaRPr lang="zh-CN" altLang="en-US" dirty="0"/>
          </a:p>
        </p:txBody>
      </p:sp>
      <p:grpSp>
        <p:nvGrpSpPr>
          <p:cNvPr id="24" name="组合 23"/>
          <p:cNvGrpSpPr/>
          <p:nvPr/>
        </p:nvGrpSpPr>
        <p:grpSpPr>
          <a:xfrm>
            <a:off x="449129" y="1098754"/>
            <a:ext cx="2416629" cy="2409043"/>
            <a:chOff x="-2" y="927428"/>
            <a:chExt cx="2416629" cy="2409043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" y="1020294"/>
              <a:ext cx="2416629" cy="2104095"/>
            </a:xfrm>
            <a:prstGeom prst="rect">
              <a:avLst/>
            </a:prstGeom>
          </p:spPr>
        </p:pic>
        <p:cxnSp>
          <p:nvCxnSpPr>
            <p:cNvPr id="26" name="直接连接符 25"/>
            <p:cNvCxnSpPr/>
            <p:nvPr/>
          </p:nvCxnSpPr>
          <p:spPr>
            <a:xfrm flipH="1">
              <a:off x="1143000" y="927428"/>
              <a:ext cx="555171" cy="2409043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1208313" y="990292"/>
              <a:ext cx="772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S1</a:t>
              </a:r>
              <a:endParaRPr lang="zh-CN" altLang="en-US" dirty="0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227514" y="2758809"/>
              <a:ext cx="772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S2</a:t>
              </a:r>
              <a:endParaRPr lang="zh-CN" altLang="en-US" dirty="0"/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109" y="3921410"/>
            <a:ext cx="3695705" cy="24894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/>
              <p:cNvSpPr txBox="1"/>
              <p:nvPr/>
            </p:nvSpPr>
            <p:spPr>
              <a:xfrm>
                <a:off x="4113687" y="3430452"/>
                <a:ext cx="4738595" cy="1345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/>
                  <a:t>2</a:t>
                </a:r>
                <a:r>
                  <a:rPr lang="zh-CN" altLang="en-US" sz="2000" dirty="0" smtClean="0"/>
                  <a:t>、通过重建的径迹给出径迹穿过探测器的时刻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track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𝐷𝑈𝑇</m:t>
                        </m:r>
                      </m:sup>
                    </m:sSubSup>
                  </m:oMath>
                </a14:m>
                <a:r>
                  <a:rPr lang="en-US" altLang="zh-CN" sz="2000" dirty="0" smtClean="0"/>
                  <a:t>  DUT</a:t>
                </a:r>
                <a:r>
                  <a:rPr lang="zh-CN" altLang="en-US" sz="2000" dirty="0" smtClean="0"/>
                  <a:t>（</a:t>
                </a:r>
                <a:r>
                  <a:rPr lang="en-US" altLang="zh-CN" sz="2000" dirty="0"/>
                  <a:t>D</a:t>
                </a:r>
                <a:r>
                  <a:rPr lang="en-US" altLang="zh-CN" sz="2000" dirty="0" smtClean="0"/>
                  <a:t>etector Under Test</a:t>
                </a:r>
                <a:r>
                  <a:rPr lang="zh-CN" altLang="en-US" sz="2000" dirty="0" smtClean="0"/>
                  <a:t>）</a:t>
                </a:r>
                <a:endParaRPr lang="en-US" altLang="zh-CN" sz="2000" dirty="0" smtClean="0"/>
              </a:p>
              <a:p>
                <a:r>
                  <a:rPr lang="zh-CN" altLang="en-US" sz="2000" dirty="0"/>
                  <a:t>探测器的时间分辨为：</a:t>
                </a:r>
                <a:r>
                  <a:rPr lang="en-US" altLang="zh-CN" sz="2000" dirty="0">
                    <a:latin typeface="GreekC" panose="00000400000000000000" pitchFamily="2" charset="0"/>
                    <a:cs typeface="GreekC" panose="00000400000000000000" pitchFamily="2" charset="0"/>
                  </a:rPr>
                  <a:t>s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i="0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MRPC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000" i="0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i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track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𝐷𝑈𝑇</m:t>
                        </m:r>
                      </m:sup>
                    </m:sSub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sz="200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2" name="文本框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687" y="3430452"/>
                <a:ext cx="4738595" cy="1345176"/>
              </a:xfrm>
              <a:prstGeom prst="rect">
                <a:avLst/>
              </a:prstGeom>
              <a:blipFill>
                <a:blip r:embed="rId7"/>
                <a:stretch>
                  <a:fillRect l="-1416" t="-3636" r="-65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/>
              <p:cNvSpPr txBox="1"/>
              <p:nvPr/>
            </p:nvSpPr>
            <p:spPr>
              <a:xfrm>
                <a:off x="4189649" y="4598745"/>
                <a:ext cx="4196703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/>
                  <a:t>Hit(time, space)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h𝑖𝑡</m:t>
                        </m:r>
                      </m:sub>
                    </m:sSub>
                  </m:oMath>
                </a14:m>
                <a:r>
                  <a:rPr lang="en-US" altLang="zh-CN" sz="2000" dirty="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h𝑖𝑡</m:t>
                        </m:r>
                      </m:sub>
                    </m:sSub>
                  </m:oMath>
                </a14:m>
                <a:endParaRPr lang="en-US" altLang="zh-CN" sz="2000" dirty="0" smtClean="0"/>
              </a:p>
              <a:p>
                <a:r>
                  <a:rPr lang="en-US" altLang="zh-CN" sz="2000" dirty="0" smtClean="0"/>
                  <a:t>Counter1, counter4</a:t>
                </a:r>
                <a:r>
                  <a:rPr lang="zh-CN" altLang="en-US" sz="2000" dirty="0" smtClean="0"/>
                  <a:t>作为参考径迹探测器的起点</a:t>
                </a:r>
                <a:endParaRPr lang="en-US" altLang="zh-CN" sz="2000" dirty="0" smtClean="0"/>
              </a:p>
              <a:p>
                <a:r>
                  <a:rPr lang="zh-CN" altLang="en-US" sz="2000" dirty="0" smtClean="0"/>
                  <a:t>直线拟合参考探测器中的</a:t>
                </a:r>
                <a:r>
                  <a:rPr lang="en-US" altLang="zh-CN" sz="2000" dirty="0" smtClean="0"/>
                  <a:t>hit</a:t>
                </a:r>
                <a:r>
                  <a:rPr lang="zh-CN" altLang="en-US" sz="2000" dirty="0" smtClean="0"/>
                  <a:t>点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33" name="文本框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649" y="4598745"/>
                <a:ext cx="4196703" cy="1631216"/>
              </a:xfrm>
              <a:prstGeom prst="rect">
                <a:avLst/>
              </a:prstGeom>
              <a:blipFill>
                <a:blip r:embed="rId8"/>
                <a:stretch>
                  <a:fillRect l="-1451" t="-1493" r="-290" b="-59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文本框 14"/>
          <p:cNvSpPr txBox="1"/>
          <p:nvPr/>
        </p:nvSpPr>
        <p:spPr>
          <a:xfrm>
            <a:off x="4073422" y="975529"/>
            <a:ext cx="3655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3535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9335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2235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835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/>
              <a:t>1</a:t>
            </a:r>
            <a:r>
              <a:rPr lang="zh-CN" altLang="en-US" sz="2000" dirty="0" smtClean="0"/>
              <a:t>、望远镜系统只作为触发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15"/>
              <p:cNvSpPr txBox="1"/>
              <p:nvPr/>
            </p:nvSpPr>
            <p:spPr>
              <a:xfrm>
                <a:off x="4125980" y="1677207"/>
                <a:ext cx="4158913" cy="1252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35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93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22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8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000" dirty="0" smtClean="0"/>
                  <a:t>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altLang="zh-CN" sz="20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𝑀𝑅𝑃𝐶</m:t>
                                </m:r>
                              </m:e>
                              <m:sub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𝑀𝑅𝑃𝐶</m:t>
                                </m:r>
                              </m:e>
                              <m:sub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𝑀𝑅𝑃𝐶</m:t>
                                </m:r>
                              </m:e>
                              <m:sub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altLang="zh-CN" sz="2000" dirty="0" smtClean="0"/>
              </a:p>
              <a:p>
                <a:endParaRPr lang="en-US" altLang="zh-CN" sz="2000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000" dirty="0">
                            <a:latin typeface="GreekC" panose="00000400000000000000" pitchFamily="2" charset="0"/>
                            <a:cs typeface="GreekC" panose="00000400000000000000" pitchFamily="2" charset="0"/>
                          </a:rPr>
                          <m:t>s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′2</m:t>
                        </m:r>
                      </m:sup>
                    </m:sSubSup>
                  </m:oMath>
                </a14:m>
                <a:r>
                  <a:rPr lang="en-US" altLang="zh-CN" sz="2000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2000" dirty="0">
                            <a:latin typeface="GreekC" panose="00000400000000000000" pitchFamily="2" charset="0"/>
                            <a:cs typeface="GreekC" panose="00000400000000000000" pitchFamily="2" charset="0"/>
                          </a:rPr>
                          <m:t>s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𝑀𝑅𝑃𝐶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altLang="zh-CN" sz="2000" dirty="0">
                        <a:latin typeface="Cambria Math" panose="02040503050406030204" pitchFamily="18" charset="0"/>
                      </a:rPr>
                      <m:t>T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980" y="1677207"/>
                <a:ext cx="4158913" cy="1252138"/>
              </a:xfrm>
              <a:prstGeom prst="rect">
                <a:avLst/>
              </a:prstGeom>
              <a:blipFill>
                <a:blip r:embed="rId9"/>
                <a:stretch>
                  <a:fillRect l="-1613" b="-53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4073422" y="1331126"/>
                <a:ext cx="2212401" cy="4299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35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93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22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8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altLang="zh-CN" sz="2000" dirty="0">
                              <a:latin typeface="GreekC" panose="00000400000000000000" pitchFamily="2" charset="0"/>
                              <a:cs typeface="GreekC" panose="00000400000000000000" pitchFamily="2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𝑀𝑅𝑃𝐶</m:t>
                              </m:r>
                            </m:e>
                            <m: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altLang="zh-CN" sz="20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altLang="zh-CN" sz="2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sSub>
                        <m:sSubPr>
                          <m:ctrlP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422" y="1331126"/>
                <a:ext cx="2212401" cy="429926"/>
              </a:xfrm>
              <a:prstGeom prst="rect">
                <a:avLst/>
              </a:prstGeom>
              <a:blipFill>
                <a:blip r:embed="rId10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4125980" y="2862155"/>
                <a:ext cx="2810385" cy="5682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35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93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22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8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000" dirty="0">
                            <a:latin typeface="GreekC" panose="00000400000000000000" pitchFamily="2" charset="0"/>
                            <a:cs typeface="GreekC" panose="00000400000000000000" pitchFamily="2" charset="0"/>
                          </a:rPr>
                          <m:t>s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′2</m:t>
                        </m:r>
                      </m:sup>
                    </m:sSubSup>
                  </m:oMath>
                </a14:m>
                <a:r>
                  <a:rPr lang="en-US" altLang="zh-CN" sz="20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2000" dirty="0">
                            <a:latin typeface="GreekC" panose="00000400000000000000" pitchFamily="2" charset="0"/>
                            <a:cs typeface="GreekC" panose="00000400000000000000" pitchFamily="2" charset="0"/>
                          </a:rPr>
                          <m:t>s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−1)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nary>
                      <m:naryPr>
                        <m:chr m:val="∑"/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200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980" y="2862155"/>
                <a:ext cx="2810385" cy="568297"/>
              </a:xfrm>
              <a:prstGeom prst="rect">
                <a:avLst/>
              </a:prstGeom>
              <a:blipFill>
                <a:blip r:embed="rId11"/>
                <a:stretch>
                  <a:fillRect t="-75269" r="-7375" b="-1118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6891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USTC TOF group</a:t>
            </a:r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第十届全国先进气体探测器研讨会                                                                        </a:t>
            </a:r>
            <a:r>
              <a:rPr lang="en-US" altLang="zh-CN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DongdongHu USTC  10.2021</a:t>
            </a:r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14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8686" y="214710"/>
            <a:ext cx="7887141" cy="7236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Up-going particles</a:t>
            </a:r>
            <a:endParaRPr kumimoji="1" lang="zh-CN" altLang="en-US" sz="3600" b="1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9412" y="215960"/>
            <a:ext cx="716573" cy="711468"/>
          </a:xfrm>
          <a:prstGeom prst="rect">
            <a:avLst/>
          </a:prstGeom>
        </p:spPr>
      </p:pic>
      <p:sp>
        <p:nvSpPr>
          <p:cNvPr id="98" name="矩形 97"/>
          <p:cNvSpPr/>
          <p:nvPr/>
        </p:nvSpPr>
        <p:spPr>
          <a:xfrm>
            <a:off x="4273733" y="6237312"/>
            <a:ext cx="4392488" cy="144016"/>
          </a:xfrm>
          <a:prstGeom prst="rect">
            <a:avLst/>
          </a:prstGeom>
          <a:gradFill flip="none" rotWithShape="1">
            <a:gsLst>
              <a:gs pos="0">
                <a:srgbClr val="901087"/>
              </a:gs>
              <a:gs pos="100000">
                <a:schemeClr val="accent2">
                  <a:lumMod val="89000"/>
                </a:schemeClr>
              </a:gs>
              <a:gs pos="100000">
                <a:schemeClr val="accent2">
                  <a:lumMod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86" y="1538108"/>
            <a:ext cx="7034051" cy="317271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5080" y="1601529"/>
            <a:ext cx="4188080" cy="30458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14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USTC TOF group</a:t>
            </a:r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第十届全国先进气体探测器研讨会                                                                        </a:t>
            </a:r>
            <a:r>
              <a:rPr lang="en-US" altLang="zh-CN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DongdongHu USTC  10.2021</a:t>
            </a:r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15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8686" y="214710"/>
            <a:ext cx="7887141" cy="7236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ea"/>
              </a:rPr>
              <a:t>未来适用的实验</a:t>
            </a:r>
            <a:endParaRPr kumimoji="1" lang="zh-CN" altLang="en-US" sz="3600" b="1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ea"/>
            </a:endParaRP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9412" y="215960"/>
            <a:ext cx="716573" cy="711468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4276816" y="4778608"/>
            <a:ext cx="1461366" cy="964267"/>
            <a:chOff x="4795385" y="3175348"/>
            <a:chExt cx="1461366" cy="964267"/>
          </a:xfrm>
        </p:grpSpPr>
        <p:cxnSp>
          <p:nvCxnSpPr>
            <p:cNvPr id="13" name="直接箭头连接符 12"/>
            <p:cNvCxnSpPr/>
            <p:nvPr/>
          </p:nvCxnSpPr>
          <p:spPr>
            <a:xfrm flipV="1">
              <a:off x="5051502" y="3745282"/>
              <a:ext cx="722997" cy="23772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>
              <a:off x="5051502" y="3983004"/>
              <a:ext cx="76683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 flipV="1">
              <a:off x="5051502" y="3175348"/>
              <a:ext cx="0" cy="80765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/>
          </p:nvSpPr>
          <p:spPr>
            <a:xfrm>
              <a:off x="5760642" y="3539131"/>
              <a:ext cx="4822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z</a:t>
              </a:r>
              <a:endParaRPr lang="zh-CN" altLang="en-US" dirty="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774499" y="3770283"/>
              <a:ext cx="4822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x</a:t>
              </a:r>
              <a:endParaRPr lang="zh-CN" altLang="en-US" dirty="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795385" y="3228955"/>
              <a:ext cx="175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y</a:t>
              </a:r>
              <a:endParaRPr lang="zh-CN" altLang="en-US" dirty="0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91" y="1422795"/>
            <a:ext cx="3968600" cy="285416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460540" y="2145032"/>
            <a:ext cx="558037" cy="3692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2505074" y="2654931"/>
            <a:ext cx="558037" cy="3692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T0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871457" y="3905824"/>
            <a:ext cx="785987" cy="3692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iTOF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1167198" y="1696526"/>
            <a:ext cx="666523" cy="3692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1342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TPC</a:t>
            </a:r>
            <a:endParaRPr lang="zh-CN" altLang="en-US" b="1" dirty="0">
              <a:solidFill>
                <a:srgbClr val="1342C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4273733" y="6237312"/>
            <a:ext cx="4392488" cy="144016"/>
          </a:xfrm>
          <a:prstGeom prst="rect">
            <a:avLst/>
          </a:prstGeom>
          <a:gradFill flip="none" rotWithShape="1">
            <a:gsLst>
              <a:gs pos="0">
                <a:srgbClr val="901087"/>
              </a:gs>
              <a:gs pos="100000">
                <a:schemeClr val="accent2">
                  <a:lumMod val="89000"/>
                </a:schemeClr>
              </a:gs>
              <a:gs pos="100000">
                <a:schemeClr val="accent2">
                  <a:lumMod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522" y="1564665"/>
            <a:ext cx="3622366" cy="2902597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7593523" y="3747170"/>
            <a:ext cx="922304" cy="3507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5940330" y="4091250"/>
            <a:ext cx="845507" cy="3256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5442915" y="4651891"/>
            <a:ext cx="2574986" cy="963597"/>
            <a:chOff x="2410965" y="3018425"/>
            <a:chExt cx="2574986" cy="963597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3655" y="3018425"/>
              <a:ext cx="932690" cy="957074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0965" y="3019201"/>
              <a:ext cx="932690" cy="957074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7782" y="3018425"/>
              <a:ext cx="738169" cy="963597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33" y="4354804"/>
            <a:ext cx="3771746" cy="17149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85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USTC TOF group</a:t>
            </a:r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第十届全国先进气体探测器研讨会                                                                        </a:t>
            </a:r>
            <a:r>
              <a:rPr lang="en-US" altLang="zh-CN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DongdongHu USTC  10.2021</a:t>
            </a:r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16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8686" y="214710"/>
            <a:ext cx="7887141" cy="7236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1" lang="en-US" altLang="zh-CN" sz="36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ummary</a:t>
            </a:r>
            <a:endParaRPr kumimoji="1" lang="zh-CN" altLang="en-US" sz="3600" b="1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9412" y="215960"/>
            <a:ext cx="716573" cy="71146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273733" y="6237312"/>
            <a:ext cx="4392488" cy="144016"/>
          </a:xfrm>
          <a:prstGeom prst="rect">
            <a:avLst/>
          </a:prstGeom>
          <a:gradFill flip="none" rotWithShape="1">
            <a:gsLst>
              <a:gs pos="0">
                <a:srgbClr val="901087"/>
              </a:gs>
              <a:gs pos="100000">
                <a:schemeClr val="accent2">
                  <a:lumMod val="89000"/>
                </a:schemeClr>
              </a:gs>
              <a:gs pos="100000">
                <a:schemeClr val="accent2">
                  <a:lumMod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8686" y="1161535"/>
            <a:ext cx="78772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超高精度的</a:t>
            </a:r>
            <a:r>
              <a:rPr lang="en-US" altLang="zh-CN" sz="2400" dirty="0" smtClean="0"/>
              <a:t>MRPC</a:t>
            </a:r>
            <a:r>
              <a:rPr lang="zh-CN" altLang="en-US" sz="2400" dirty="0" smtClean="0"/>
              <a:t>完成了初版的设计</a:t>
            </a:r>
            <a:endParaRPr lang="en-US" altLang="zh-CN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探测器时间分辨</a:t>
            </a:r>
            <a:r>
              <a:rPr lang="en-US" altLang="zh-CN" dirty="0" smtClean="0"/>
              <a:t>~30ps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效率</a:t>
            </a:r>
            <a:r>
              <a:rPr lang="en-US" altLang="zh-CN" dirty="0" smtClean="0"/>
              <a:t>&gt;95%</a:t>
            </a:r>
          </a:p>
          <a:p>
            <a:r>
              <a:rPr lang="zh-CN" altLang="en-US" sz="2400" dirty="0" smtClean="0"/>
              <a:t>紧凑型的设计结构达到了预期目标</a:t>
            </a:r>
            <a:endParaRPr lang="en-US" altLang="zh-CN" sz="2400" dirty="0" smtClean="0"/>
          </a:p>
          <a:p>
            <a:r>
              <a:rPr lang="zh-CN" altLang="en-US" sz="2400" dirty="0" smtClean="0"/>
              <a:t>阻抗匹配设计</a:t>
            </a:r>
            <a:endParaRPr lang="en-US" altLang="zh-CN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读出</a:t>
            </a:r>
            <a:r>
              <a:rPr lang="zh-CN" altLang="en-US" dirty="0" smtClean="0"/>
              <a:t>板阻抗设计完成测试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探测器阻抗调整正在进行</a:t>
            </a:r>
            <a:endParaRPr lang="en-US" altLang="zh-CN" dirty="0" smtClean="0"/>
          </a:p>
          <a:p>
            <a:r>
              <a:rPr lang="zh-CN" altLang="en-US" sz="2400" dirty="0" smtClean="0"/>
              <a:t>气体流量扫描正在进行</a:t>
            </a:r>
            <a:endParaRPr lang="en-US" altLang="zh-CN" sz="2400" dirty="0" smtClean="0"/>
          </a:p>
          <a:p>
            <a:r>
              <a:rPr lang="zh-CN" altLang="en-US" sz="2400" dirty="0" smtClean="0"/>
              <a:t>探测器的刻度算法开发正在进行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zh-CN" altLang="zh-C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33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USTC TOF group</a:t>
            </a:r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第十届全国先进气体探测器研讨会                                                                        </a:t>
            </a:r>
            <a:r>
              <a:rPr lang="en-US" altLang="zh-CN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DongdongHu USTC  10.2021</a:t>
            </a:r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17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23750" y="2262635"/>
            <a:ext cx="6697014" cy="1609858"/>
          </a:xfrm>
          <a:prstGeom prst="rect">
            <a:avLst/>
          </a:prstGeom>
          <a:solidFill>
            <a:srgbClr val="F8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600" dirty="0">
                <a:solidFill>
                  <a:srgbClr val="000099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谢谢</a:t>
            </a:r>
            <a:endParaRPr lang="en-US" altLang="zh-CN" sz="9600" dirty="0">
              <a:solidFill>
                <a:srgbClr val="000099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USTC TOF group</a:t>
            </a:r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第十届全国先进气体探测器研讨会                                                                        </a:t>
            </a:r>
            <a:r>
              <a:rPr lang="en-US" altLang="zh-CN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DongdongHu USTC  10.2021</a:t>
            </a:r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18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8686" y="214710"/>
            <a:ext cx="7887141" cy="7236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ea"/>
              </a:rPr>
              <a:t>飞行时间鉴别</a:t>
            </a:r>
            <a:endParaRPr kumimoji="1" lang="zh-CN" altLang="en-US" sz="3600" b="1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ea"/>
            </a:endParaRP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9412" y="215960"/>
            <a:ext cx="716573" cy="71146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273733" y="6237312"/>
            <a:ext cx="4392488" cy="144016"/>
          </a:xfrm>
          <a:prstGeom prst="rect">
            <a:avLst/>
          </a:prstGeom>
          <a:gradFill flip="none" rotWithShape="1">
            <a:gsLst>
              <a:gs pos="0">
                <a:srgbClr val="901087"/>
              </a:gs>
              <a:gs pos="100000">
                <a:schemeClr val="accent2">
                  <a:lumMod val="89000"/>
                </a:schemeClr>
              </a:gs>
              <a:gs pos="100000">
                <a:schemeClr val="accent2">
                  <a:lumMod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86" y="938314"/>
            <a:ext cx="3259897" cy="3337013"/>
          </a:xfrm>
          <a:prstGeom prst="rect">
            <a:avLst/>
          </a:prstGeom>
        </p:spPr>
      </p:pic>
      <p:graphicFrame>
        <p:nvGraphicFramePr>
          <p:cNvPr id="18" name="Object 20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971413"/>
              </p:ext>
            </p:extLst>
          </p:nvPr>
        </p:nvGraphicFramePr>
        <p:xfrm>
          <a:off x="4152900" y="1722370"/>
          <a:ext cx="4103766" cy="3219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Слайд" r:id="rId7" imgW="6593286" imgH="4948177" progId="PowerPoint.Slide.8">
                  <p:embed/>
                </p:oleObj>
              </mc:Choice>
              <mc:Fallback>
                <p:oleObj name="Слайд" r:id="rId7" imgW="6593286" imgH="4948177" progId="PowerPoint.Slide.8">
                  <p:embed/>
                  <p:pic>
                    <p:nvPicPr>
                      <p:cNvPr id="18" name="Object 20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0" y="1722370"/>
                        <a:ext cx="4103766" cy="32196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4" descr="pi_k_0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4223" y="4283781"/>
            <a:ext cx="3154341" cy="2098440"/>
          </a:xfrm>
          <a:prstGeom prst="rect">
            <a:avLst/>
          </a:prstGeom>
          <a:noFill/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8142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USTC TOF group</a:t>
            </a:r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第十届全国先进气体探测器研讨会                                                                        </a:t>
            </a:r>
            <a:r>
              <a:rPr lang="en-US" altLang="zh-CN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DongdongHu USTC  10.2021</a:t>
            </a:r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2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8686" y="214710"/>
            <a:ext cx="7887141" cy="7236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报告提纲</a:t>
            </a:r>
            <a:endParaRPr lang="en-US" altLang="zh-CN" sz="3600" b="1" dirty="0">
              <a:solidFill>
                <a:srgbClr val="000099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9412" y="215960"/>
            <a:ext cx="716573" cy="71146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19955" y="1265039"/>
            <a:ext cx="78958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1188" indent="-571500">
              <a:spcBef>
                <a:spcPts val="600"/>
              </a:spcBef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zh-CN" altLang="en-US" sz="2600" dirty="0">
                <a:solidFill>
                  <a:srgbClr val="0033CC"/>
                </a:solidFill>
                <a:latin typeface="+mn-ea"/>
                <a:sym typeface="华文楷体" pitchFamily="2" charset="-122"/>
              </a:rPr>
              <a:t>一</a:t>
            </a:r>
            <a:r>
              <a:rPr lang="zh-CN" altLang="en-US" sz="2600" dirty="0" smtClean="0">
                <a:solidFill>
                  <a:srgbClr val="0033CC"/>
                </a:solidFill>
                <a:latin typeface="+mn-ea"/>
                <a:sym typeface="华文楷体" pitchFamily="2" charset="-122"/>
              </a:rPr>
              <a:t>、研究背景</a:t>
            </a:r>
            <a:endParaRPr lang="en-US" altLang="zh-CN" sz="2600" dirty="0" smtClean="0">
              <a:solidFill>
                <a:srgbClr val="0033CC"/>
              </a:solidFill>
              <a:latin typeface="+mn-ea"/>
              <a:sym typeface="华文楷体" pitchFamily="2" charset="-122"/>
            </a:endParaRPr>
          </a:p>
          <a:p>
            <a:pPr marL="611188" indent="-571500">
              <a:spcBef>
                <a:spcPts val="600"/>
              </a:spcBef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zh-CN" altLang="en-US" sz="2600" dirty="0" smtClean="0">
                <a:solidFill>
                  <a:srgbClr val="0033CC"/>
                </a:solidFill>
                <a:latin typeface="+mn-ea"/>
                <a:sym typeface="华文楷体" pitchFamily="2" charset="-122"/>
              </a:rPr>
              <a:t>二、超高精度</a:t>
            </a:r>
            <a:r>
              <a:rPr lang="en-US" altLang="zh-CN" sz="2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华文楷体" pitchFamily="2" charset="-122"/>
              </a:rPr>
              <a:t>MRPC</a:t>
            </a:r>
            <a:r>
              <a:rPr lang="zh-CN" altLang="en-US" sz="2600" dirty="0" smtClean="0">
                <a:solidFill>
                  <a:srgbClr val="0033CC"/>
                </a:solidFill>
                <a:latin typeface="+mn-ea"/>
                <a:sym typeface="华文楷体" pitchFamily="2" charset="-122"/>
              </a:rPr>
              <a:t>的设计</a:t>
            </a:r>
            <a:endParaRPr lang="en-US" altLang="zh-CN" sz="2600" dirty="0" smtClean="0">
              <a:solidFill>
                <a:srgbClr val="0033CC"/>
              </a:solidFill>
              <a:latin typeface="+mn-ea"/>
              <a:sym typeface="华文楷体" pitchFamily="2" charset="-122"/>
            </a:endParaRPr>
          </a:p>
          <a:p>
            <a:pPr marL="611188" indent="-571500">
              <a:spcBef>
                <a:spcPts val="600"/>
              </a:spcBef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zh-CN" altLang="en-US" sz="2600" dirty="0">
                <a:solidFill>
                  <a:srgbClr val="0033CC"/>
                </a:solidFill>
                <a:latin typeface="+mn-ea"/>
                <a:sym typeface="华文楷体" pitchFamily="2" charset="-122"/>
              </a:rPr>
              <a:t>三</a:t>
            </a:r>
            <a:r>
              <a:rPr lang="zh-CN" altLang="en-US" sz="2600" dirty="0" smtClean="0">
                <a:solidFill>
                  <a:srgbClr val="0033CC"/>
                </a:solidFill>
                <a:latin typeface="+mn-ea"/>
                <a:sym typeface="华文楷体" pitchFamily="2" charset="-122"/>
              </a:rPr>
              <a:t>、</a:t>
            </a:r>
            <a:r>
              <a:rPr lang="zh-CN" altLang="en-US" sz="2600" dirty="0">
                <a:solidFill>
                  <a:srgbClr val="0033CC"/>
                </a:solidFill>
                <a:latin typeface="+mn-ea"/>
                <a:sym typeface="华文楷体" pitchFamily="2" charset="-122"/>
              </a:rPr>
              <a:t>总结</a:t>
            </a:r>
          </a:p>
        </p:txBody>
      </p:sp>
      <p:sp>
        <p:nvSpPr>
          <p:cNvPr id="12" name="矩形 11"/>
          <p:cNvSpPr/>
          <p:nvPr/>
        </p:nvSpPr>
        <p:spPr>
          <a:xfrm>
            <a:off x="4273733" y="6237312"/>
            <a:ext cx="4392488" cy="144016"/>
          </a:xfrm>
          <a:prstGeom prst="rect">
            <a:avLst/>
          </a:prstGeom>
          <a:gradFill flip="none" rotWithShape="1">
            <a:gsLst>
              <a:gs pos="0">
                <a:srgbClr val="901087"/>
              </a:gs>
              <a:gs pos="100000">
                <a:schemeClr val="accent2">
                  <a:lumMod val="89000"/>
                </a:schemeClr>
              </a:gs>
              <a:gs pos="100000">
                <a:schemeClr val="accent2">
                  <a:lumMod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665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USTC TOF group</a:t>
            </a:r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第十届全国先进气体探测器研讨会                                                                        </a:t>
            </a:r>
            <a:r>
              <a:rPr lang="en-US" altLang="zh-CN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DongdongHu USTC  10.2021</a:t>
            </a:r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3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8686" y="214710"/>
            <a:ext cx="7887141" cy="7236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MRPC</a:t>
            </a:r>
            <a:r>
              <a:rPr kumimoji="1" lang="zh-CN" altLang="en-US" sz="36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ea"/>
              </a:rPr>
              <a:t>面临的问题</a:t>
            </a:r>
            <a:endParaRPr kumimoji="1" lang="zh-CN" altLang="en-US" sz="3600" b="1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ea"/>
            </a:endParaRP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9412" y="215960"/>
            <a:ext cx="716573" cy="711468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273733" y="6237312"/>
            <a:ext cx="4392488" cy="144016"/>
          </a:xfrm>
          <a:prstGeom prst="rect">
            <a:avLst/>
          </a:prstGeom>
          <a:gradFill flip="none" rotWithShape="1">
            <a:gsLst>
              <a:gs pos="0">
                <a:srgbClr val="901087"/>
              </a:gs>
              <a:gs pos="100000">
                <a:schemeClr val="accent2">
                  <a:lumMod val="89000"/>
                </a:schemeClr>
              </a:gs>
              <a:gs pos="100000">
                <a:schemeClr val="accent2">
                  <a:lumMod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88299" y="999467"/>
            <a:ext cx="6122382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多气隙电阻板室</a:t>
            </a:r>
            <a:r>
              <a:rPr lang="en-US" altLang="zh-CN" sz="20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Multi-gap Resistive Plate Chamber) </a:t>
            </a:r>
            <a:r>
              <a:rPr lang="zh-CN" altLang="en-US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是一种气体探测器，首先被</a:t>
            </a:r>
            <a:r>
              <a:rPr lang="en-US" altLang="zh-CN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ALICE</a:t>
            </a:r>
            <a:r>
              <a:rPr lang="zh-CN" altLang="en-US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实验合作组设计开发</a:t>
            </a:r>
            <a:r>
              <a:rPr lang="en-US" altLang="zh-CN" sz="20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428" y="1693891"/>
            <a:ext cx="5311428" cy="316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文本框 25"/>
          <p:cNvSpPr txBox="1"/>
          <p:nvPr/>
        </p:nvSpPr>
        <p:spPr>
          <a:xfrm>
            <a:off x="5487856" y="4449970"/>
            <a:ext cx="408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MRPC</a:t>
            </a:r>
            <a:r>
              <a:rPr lang="zh-CN" altLang="en-US" dirty="0" smtClean="0"/>
              <a:t>是一种很好的时间测量装置</a:t>
            </a:r>
            <a:endParaRPr lang="zh-CN" altLang="en-US" dirty="0"/>
          </a:p>
        </p:txBody>
      </p:sp>
      <p:sp>
        <p:nvSpPr>
          <p:cNvPr id="27" name="内容占位符 2"/>
          <p:cNvSpPr txBox="1">
            <a:spLocks/>
          </p:cNvSpPr>
          <p:nvPr/>
        </p:nvSpPr>
        <p:spPr>
          <a:xfrm>
            <a:off x="5645838" y="2236885"/>
            <a:ext cx="3584553" cy="20568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8060402020202020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8060402020202020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8060402020202020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8060402020202020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8060402020202020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8060402020202020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8060402020202020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8060402020202020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8060402020202020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dirty="0" smtClean="0">
                <a:solidFill>
                  <a:srgbClr val="FF0000"/>
                </a:solidFill>
                <a:latin typeface="+mj-lt"/>
              </a:rPr>
              <a:t>时间分辨</a:t>
            </a:r>
            <a:r>
              <a:rPr lang="en-US" altLang="zh-CN" sz="1800" dirty="0" smtClean="0">
                <a:solidFill>
                  <a:srgbClr val="FF0000"/>
                </a:solidFill>
                <a:latin typeface="+mj-lt"/>
              </a:rPr>
              <a:t>~60ps</a:t>
            </a:r>
          </a:p>
          <a:p>
            <a:r>
              <a:rPr lang="zh-CN" altLang="en-US" sz="1800" dirty="0" smtClean="0">
                <a:solidFill>
                  <a:srgbClr val="FF0000"/>
                </a:solidFill>
                <a:latin typeface="+mj-lt"/>
              </a:rPr>
              <a:t>阻抗匹配</a:t>
            </a:r>
            <a:r>
              <a:rPr lang="en-US" altLang="zh-CN" sz="1800" dirty="0" smtClean="0">
                <a:solidFill>
                  <a:srgbClr val="FF0000"/>
                </a:solidFill>
                <a:latin typeface="+mj-lt"/>
              </a:rPr>
              <a:t>-</a:t>
            </a:r>
            <a:r>
              <a:rPr lang="zh-CN" altLang="en-US" sz="1800" dirty="0" smtClean="0">
                <a:solidFill>
                  <a:srgbClr val="FF0000"/>
                </a:solidFill>
                <a:latin typeface="+mj-lt"/>
              </a:rPr>
              <a:t>信号反射问题</a:t>
            </a:r>
            <a:endParaRPr lang="en-US" altLang="zh-CN" sz="1800" dirty="0" smtClean="0">
              <a:solidFill>
                <a:srgbClr val="FF0000"/>
              </a:solidFill>
              <a:latin typeface="+mj-lt"/>
            </a:endParaRPr>
          </a:p>
          <a:p>
            <a:r>
              <a:rPr lang="zh-CN" altLang="en-US" sz="1800" dirty="0" smtClean="0">
                <a:solidFill>
                  <a:srgbClr val="FF0000"/>
                </a:solidFill>
              </a:rPr>
              <a:t>计数率能力：</a:t>
            </a:r>
            <a:r>
              <a:rPr lang="en-US" altLang="zh-CN" sz="1800" dirty="0" smtClean="0">
                <a:solidFill>
                  <a:srgbClr val="FF0000"/>
                </a:solidFill>
              </a:rPr>
              <a:t>100-300 Hz/cm</a:t>
            </a:r>
            <a:r>
              <a:rPr lang="en-US" altLang="zh-CN" sz="1800" baseline="30000" dirty="0" smtClean="0">
                <a:solidFill>
                  <a:srgbClr val="FF0000"/>
                </a:solidFill>
              </a:rPr>
              <a:t>2</a:t>
            </a:r>
          </a:p>
          <a:p>
            <a:r>
              <a:rPr lang="zh-CN" altLang="en-US" sz="1800" dirty="0" smtClean="0"/>
              <a:t>电子学定时问题</a:t>
            </a:r>
            <a:endParaRPr lang="en-US" altLang="zh-CN" sz="1800" dirty="0" smtClean="0"/>
          </a:p>
          <a:p>
            <a:r>
              <a:rPr lang="zh-CN" altLang="en-US" sz="1800" dirty="0" smtClean="0"/>
              <a:t>工作气体</a:t>
            </a:r>
            <a:r>
              <a:rPr lang="en-US" altLang="zh-CN" sz="1800" dirty="0" smtClean="0"/>
              <a:t>—</a:t>
            </a:r>
            <a:r>
              <a:rPr lang="zh-CN" altLang="en-US" sz="1800" dirty="0" smtClean="0"/>
              <a:t>环保、泄露污染</a:t>
            </a:r>
            <a:endParaRPr lang="en-US" altLang="zh-CN" sz="1800" dirty="0" smtClean="0"/>
          </a:p>
          <a:p>
            <a:r>
              <a:rPr lang="zh-CN" altLang="en-US" sz="1800" dirty="0" smtClean="0"/>
              <a:t>空间位置</a:t>
            </a:r>
            <a:r>
              <a:rPr lang="en-US" altLang="zh-CN" sz="1800" dirty="0" smtClean="0"/>
              <a:t>—</a:t>
            </a:r>
            <a:r>
              <a:rPr lang="zh-CN" altLang="en-US" sz="1800" dirty="0" smtClean="0"/>
              <a:t>探测器空间受限</a:t>
            </a:r>
            <a:endParaRPr lang="en-US" altLang="zh-CN" sz="1800" baseline="30000" dirty="0" smtClean="0">
              <a:solidFill>
                <a:srgbClr val="FF0000"/>
              </a:solidFill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34" y="4864519"/>
            <a:ext cx="1779116" cy="137279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9210" y="4850703"/>
            <a:ext cx="1769278" cy="13802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924" y="4848935"/>
            <a:ext cx="336930" cy="45488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604" y="5931808"/>
            <a:ext cx="443685" cy="299100"/>
          </a:xfrm>
          <a:prstGeom prst="rect">
            <a:avLst/>
          </a:prstGeom>
        </p:spPr>
      </p:pic>
      <p:pic>
        <p:nvPicPr>
          <p:cNvPr id="32" name="Picture 10" descr="Large Hadron Collider Pauses Protons; Looks Ahead to Lead | Berkeley Lab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717" y="4848935"/>
            <a:ext cx="1911642" cy="137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查看源图像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432" y="4863634"/>
            <a:ext cx="328498" cy="44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查看源图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074" y="4848935"/>
            <a:ext cx="2446930" cy="137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查看源图像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652" y="4849094"/>
            <a:ext cx="567241" cy="26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929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" t="6596" r="1013"/>
          <a:stretch/>
        </p:blipFill>
        <p:spPr>
          <a:xfrm>
            <a:off x="3082331" y="2935095"/>
            <a:ext cx="2590382" cy="1107935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7099250" y="1798999"/>
            <a:ext cx="1786132" cy="240442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endParaRPr lang="en-US" altLang="zh-CN" dirty="0">
              <a:solidFill>
                <a:srgbClr val="FF0000"/>
              </a:solidFill>
            </a:endParaRP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endParaRPr lang="en-US" altLang="zh-CN" dirty="0">
              <a:solidFill>
                <a:srgbClr val="FF0000"/>
              </a:solidFill>
            </a:endParaRP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endParaRPr lang="en-US" altLang="zh-CN" dirty="0">
              <a:solidFill>
                <a:srgbClr val="FF0000"/>
              </a:solidFill>
            </a:endParaRPr>
          </a:p>
          <a:p>
            <a:pPr algn="ctr"/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 smtClean="0">
                <a:solidFill>
                  <a:srgbClr val="FF0000"/>
                </a:solidFill>
              </a:rPr>
              <a:t>PXI</a:t>
            </a:r>
            <a:r>
              <a:rPr lang="zh-CN" altLang="en-US" dirty="0" smtClean="0">
                <a:solidFill>
                  <a:srgbClr val="FF0000"/>
                </a:solidFill>
              </a:rPr>
              <a:t>机箱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99266" y="4413267"/>
            <a:ext cx="1263902" cy="9096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 smtClean="0">
              <a:solidFill>
                <a:srgbClr val="1342CE"/>
              </a:solidFill>
            </a:endParaRPr>
          </a:p>
          <a:p>
            <a:pPr algn="ctr"/>
            <a:endParaRPr lang="en-US" altLang="zh-CN" dirty="0">
              <a:solidFill>
                <a:srgbClr val="1342CE"/>
              </a:solidFill>
            </a:endParaRPr>
          </a:p>
          <a:p>
            <a:pPr algn="ctr"/>
            <a:r>
              <a:rPr lang="zh-CN" altLang="en-US" dirty="0" smtClean="0">
                <a:solidFill>
                  <a:srgbClr val="1342CE"/>
                </a:solidFill>
              </a:rPr>
              <a:t>水氧温度</a:t>
            </a:r>
            <a:endParaRPr lang="zh-CN" altLang="en-US" dirty="0">
              <a:solidFill>
                <a:srgbClr val="1342C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525403" y="3092691"/>
            <a:ext cx="1263902" cy="9096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 smtClean="0">
              <a:solidFill>
                <a:srgbClr val="1342CE"/>
              </a:solidFill>
            </a:endParaRPr>
          </a:p>
          <a:p>
            <a:pPr algn="ctr"/>
            <a:endParaRPr lang="en-US" altLang="zh-CN" dirty="0">
              <a:solidFill>
                <a:srgbClr val="1342CE"/>
              </a:solidFill>
            </a:endParaRPr>
          </a:p>
          <a:p>
            <a:pPr algn="ctr"/>
            <a:r>
              <a:rPr lang="zh-CN" altLang="en-US" dirty="0">
                <a:solidFill>
                  <a:srgbClr val="1342CE"/>
                </a:solidFill>
              </a:rPr>
              <a:t>配气</a:t>
            </a:r>
            <a:r>
              <a:rPr lang="zh-CN" altLang="en-US" dirty="0" smtClean="0">
                <a:solidFill>
                  <a:srgbClr val="1342CE"/>
                </a:solidFill>
              </a:rPr>
              <a:t>模块</a:t>
            </a:r>
            <a:endParaRPr lang="zh-CN" altLang="en-US" dirty="0">
              <a:solidFill>
                <a:srgbClr val="1342C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525404" y="1932378"/>
            <a:ext cx="1263902" cy="9096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 smtClean="0">
              <a:solidFill>
                <a:srgbClr val="1342CE"/>
              </a:solidFill>
            </a:endParaRPr>
          </a:p>
          <a:p>
            <a:pPr algn="ctr"/>
            <a:endParaRPr lang="en-US" altLang="zh-CN" dirty="0">
              <a:solidFill>
                <a:srgbClr val="1342CE"/>
              </a:solidFill>
            </a:endParaRPr>
          </a:p>
          <a:p>
            <a:pPr algn="ctr"/>
            <a:r>
              <a:rPr lang="zh-CN" altLang="en-US" dirty="0" smtClean="0">
                <a:solidFill>
                  <a:srgbClr val="1342CE"/>
                </a:solidFill>
              </a:rPr>
              <a:t>高压模块</a:t>
            </a:r>
            <a:endParaRPr lang="zh-CN" altLang="en-US" dirty="0">
              <a:solidFill>
                <a:srgbClr val="1342CE"/>
              </a:solidFill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USTC TOF group</a:t>
            </a:r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第十届全国先进气体探测器研讨会                                                                        </a:t>
            </a:r>
            <a:r>
              <a:rPr lang="en-US" altLang="zh-CN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DongdongHu USTC  10.2021</a:t>
            </a:r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4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8686" y="214710"/>
            <a:ext cx="7887141" cy="7236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ea"/>
              </a:rPr>
              <a:t>超高精度</a:t>
            </a:r>
            <a:r>
              <a:rPr kumimoji="1" lang="en-US" altLang="zh-CN" sz="36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MRPC</a:t>
            </a:r>
            <a:r>
              <a:rPr kumimoji="1" lang="zh-CN" altLang="en-US" sz="36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ea"/>
              </a:rPr>
              <a:t>系统设计</a:t>
            </a:r>
            <a:endParaRPr kumimoji="1" lang="zh-CN" altLang="en-US" sz="3600" b="1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ea"/>
            </a:endParaRP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9412" y="215960"/>
            <a:ext cx="716573" cy="71146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273733" y="6237312"/>
            <a:ext cx="4392488" cy="144016"/>
          </a:xfrm>
          <a:prstGeom prst="rect">
            <a:avLst/>
          </a:prstGeom>
          <a:gradFill flip="none" rotWithShape="1">
            <a:gsLst>
              <a:gs pos="0">
                <a:srgbClr val="901087"/>
              </a:gs>
              <a:gs pos="100000">
                <a:schemeClr val="accent2">
                  <a:lumMod val="89000"/>
                </a:schemeClr>
              </a:gs>
              <a:gs pos="100000">
                <a:schemeClr val="accent2">
                  <a:lumMod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/>
          <a:srcRect t="26488" b="5839"/>
          <a:stretch>
            <a:fillRect/>
          </a:stretch>
        </p:blipFill>
        <p:spPr>
          <a:xfrm>
            <a:off x="1525403" y="1938442"/>
            <a:ext cx="1263902" cy="64004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2160309" y="4475910"/>
            <a:ext cx="232342" cy="81944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8"/>
          <a:srcRect l="8256" t="5178" r="4670" b="2764"/>
          <a:stretch/>
        </p:blipFill>
        <p:spPr>
          <a:xfrm>
            <a:off x="1499266" y="4413267"/>
            <a:ext cx="459280" cy="64434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9"/>
          <a:srcRect t="20290" b="6619"/>
          <a:stretch/>
        </p:blipFill>
        <p:spPr>
          <a:xfrm>
            <a:off x="1525403" y="3106386"/>
            <a:ext cx="1263902" cy="623824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5977777" y="1668815"/>
            <a:ext cx="722700" cy="475030"/>
          </a:xfrm>
          <a:prstGeom prst="rect">
            <a:avLst/>
          </a:prstGeom>
          <a:solidFill>
            <a:srgbClr val="B5FD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触发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099251" y="1924694"/>
            <a:ext cx="1380321" cy="589465"/>
          </a:xfrm>
          <a:prstGeom prst="rect">
            <a:avLst/>
          </a:prstGeom>
          <a:solidFill>
            <a:srgbClr val="B5FD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子触发、子时钟模块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977777" y="2367024"/>
            <a:ext cx="722700" cy="475030"/>
          </a:xfrm>
          <a:prstGeom prst="rect">
            <a:avLst/>
          </a:prstGeom>
          <a:solidFill>
            <a:srgbClr val="B5FD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时钟</a:t>
            </a:r>
          </a:p>
        </p:txBody>
      </p:sp>
      <p:sp>
        <p:nvSpPr>
          <p:cNvPr id="24" name="矩形 23"/>
          <p:cNvSpPr/>
          <p:nvPr/>
        </p:nvSpPr>
        <p:spPr>
          <a:xfrm>
            <a:off x="7099250" y="3140745"/>
            <a:ext cx="1380321" cy="589465"/>
          </a:xfrm>
          <a:prstGeom prst="rect">
            <a:avLst/>
          </a:prstGeom>
          <a:solidFill>
            <a:srgbClr val="B5FD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时间数字化模块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977777" y="3177951"/>
            <a:ext cx="722700" cy="819724"/>
          </a:xfrm>
          <a:prstGeom prst="rect">
            <a:avLst/>
          </a:prstGeom>
          <a:solidFill>
            <a:srgbClr val="B5FD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前端电子学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977777" y="4409166"/>
            <a:ext cx="1121474" cy="360295"/>
          </a:xfrm>
          <a:prstGeom prst="rect">
            <a:avLst/>
          </a:prstGeom>
          <a:solidFill>
            <a:srgbClr val="B5FD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温度探头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8" name="肘形连接符 27"/>
          <p:cNvCxnSpPr>
            <a:stCxn id="21" idx="3"/>
            <a:endCxn id="22" idx="1"/>
          </p:cNvCxnSpPr>
          <p:nvPr/>
        </p:nvCxnSpPr>
        <p:spPr>
          <a:xfrm>
            <a:off x="6700477" y="1906330"/>
            <a:ext cx="398774" cy="313097"/>
          </a:xfrm>
          <a:prstGeom prst="bentConnector3">
            <a:avLst/>
          </a:prstGeom>
          <a:ln w="28575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肘形连接符 29"/>
          <p:cNvCxnSpPr>
            <a:stCxn id="23" idx="3"/>
            <a:endCxn id="22" idx="1"/>
          </p:cNvCxnSpPr>
          <p:nvPr/>
        </p:nvCxnSpPr>
        <p:spPr>
          <a:xfrm flipV="1">
            <a:off x="6700477" y="2219427"/>
            <a:ext cx="398774" cy="385112"/>
          </a:xfrm>
          <a:prstGeom prst="bentConnector3">
            <a:avLst/>
          </a:prstGeom>
          <a:ln w="28575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22" idx="2"/>
            <a:endCxn id="24" idx="0"/>
          </p:cNvCxnSpPr>
          <p:nvPr/>
        </p:nvCxnSpPr>
        <p:spPr>
          <a:xfrm flipH="1">
            <a:off x="7789411" y="2514159"/>
            <a:ext cx="1" cy="626586"/>
          </a:xfrm>
          <a:prstGeom prst="straightConnector1">
            <a:avLst/>
          </a:prstGeom>
          <a:ln w="3810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7487070" y="4619113"/>
            <a:ext cx="722700" cy="475030"/>
          </a:xfrm>
          <a:prstGeom prst="rect">
            <a:avLst/>
          </a:prstGeom>
          <a:solidFill>
            <a:srgbClr val="B5FD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DAQ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36" name="直接箭头连接符 35"/>
          <p:cNvCxnSpPr/>
          <p:nvPr/>
        </p:nvCxnSpPr>
        <p:spPr>
          <a:xfrm>
            <a:off x="7789410" y="3730210"/>
            <a:ext cx="0" cy="878386"/>
          </a:xfrm>
          <a:prstGeom prst="straightConnector1">
            <a:avLst/>
          </a:prstGeom>
          <a:ln w="3810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>
            <a:stCxn id="25" idx="2"/>
          </p:cNvCxnSpPr>
          <p:nvPr/>
        </p:nvCxnSpPr>
        <p:spPr>
          <a:xfrm>
            <a:off x="6339127" y="3997675"/>
            <a:ext cx="0" cy="41149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>
            <a:off x="6700477" y="3418298"/>
            <a:ext cx="398773" cy="0"/>
          </a:xfrm>
          <a:prstGeom prst="straightConnector1">
            <a:avLst/>
          </a:prstGeom>
          <a:ln w="3810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>
            <a:endCxn id="25" idx="1"/>
          </p:cNvCxnSpPr>
          <p:nvPr/>
        </p:nvCxnSpPr>
        <p:spPr>
          <a:xfrm flipV="1">
            <a:off x="5495636" y="3587813"/>
            <a:ext cx="482141" cy="5132"/>
          </a:xfrm>
          <a:prstGeom prst="straightConnector1">
            <a:avLst/>
          </a:prstGeom>
          <a:ln w="5715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>
            <a:stCxn id="26" idx="0"/>
          </p:cNvCxnSpPr>
          <p:nvPr/>
        </p:nvCxnSpPr>
        <p:spPr>
          <a:xfrm flipV="1">
            <a:off x="6538514" y="3997675"/>
            <a:ext cx="0" cy="411491"/>
          </a:xfrm>
          <a:prstGeom prst="straightConnector1">
            <a:avLst/>
          </a:prstGeom>
          <a:ln w="28575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肘形连接符 52"/>
          <p:cNvCxnSpPr>
            <a:stCxn id="13" idx="3"/>
          </p:cNvCxnSpPr>
          <p:nvPr/>
        </p:nvCxnSpPr>
        <p:spPr>
          <a:xfrm>
            <a:off x="2789305" y="2258467"/>
            <a:ext cx="398773" cy="509447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/>
          <p:nvPr/>
        </p:nvCxnSpPr>
        <p:spPr>
          <a:xfrm>
            <a:off x="2789305" y="3418298"/>
            <a:ext cx="491414" cy="0"/>
          </a:xfrm>
          <a:prstGeom prst="straightConnector1">
            <a:avLst/>
          </a:prstGeom>
          <a:ln w="38100">
            <a:solidFill>
              <a:srgbClr val="64FF3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肘形连接符 58"/>
          <p:cNvCxnSpPr>
            <a:endCxn id="20" idx="3"/>
          </p:cNvCxnSpPr>
          <p:nvPr/>
        </p:nvCxnSpPr>
        <p:spPr>
          <a:xfrm rot="5400000">
            <a:off x="2618550" y="4348038"/>
            <a:ext cx="664685" cy="375448"/>
          </a:xfrm>
          <a:prstGeom prst="bentConnector2">
            <a:avLst/>
          </a:prstGeom>
          <a:ln w="38100">
            <a:solidFill>
              <a:srgbClr val="64FF3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128898" y="3180783"/>
            <a:ext cx="1156689" cy="475030"/>
          </a:xfrm>
          <a:prstGeom prst="rect">
            <a:avLst/>
          </a:prstGeom>
          <a:solidFill>
            <a:srgbClr val="B5FD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慢</a:t>
            </a:r>
            <a:r>
              <a:rPr lang="zh-CN" altLang="en-US" dirty="0" smtClean="0">
                <a:solidFill>
                  <a:schemeClr val="tx1"/>
                </a:solidFill>
              </a:rPr>
              <a:t>控系统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63" name="直接箭头连接符 62"/>
          <p:cNvCxnSpPr>
            <a:stCxn id="17" idx="1"/>
            <a:endCxn id="61" idx="3"/>
          </p:cNvCxnSpPr>
          <p:nvPr/>
        </p:nvCxnSpPr>
        <p:spPr>
          <a:xfrm flipH="1">
            <a:off x="1285587" y="3418298"/>
            <a:ext cx="239816" cy="0"/>
          </a:xfrm>
          <a:prstGeom prst="straightConnector1">
            <a:avLst/>
          </a:prstGeom>
          <a:ln w="3810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肘形连接符 66"/>
          <p:cNvCxnSpPr>
            <a:stCxn id="13" idx="1"/>
            <a:endCxn id="61" idx="0"/>
          </p:cNvCxnSpPr>
          <p:nvPr/>
        </p:nvCxnSpPr>
        <p:spPr>
          <a:xfrm rot="10800000" flipV="1">
            <a:off x="707243" y="2258467"/>
            <a:ext cx="818160" cy="922316"/>
          </a:xfrm>
          <a:prstGeom prst="bentConnector2">
            <a:avLst/>
          </a:prstGeom>
          <a:ln w="3810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肘形连接符 70"/>
          <p:cNvCxnSpPr>
            <a:stCxn id="20" idx="1"/>
            <a:endCxn id="61" idx="2"/>
          </p:cNvCxnSpPr>
          <p:nvPr/>
        </p:nvCxnSpPr>
        <p:spPr>
          <a:xfrm rot="10800000">
            <a:off x="707244" y="3655813"/>
            <a:ext cx="792023" cy="1212292"/>
          </a:xfrm>
          <a:prstGeom prst="bentConnector2">
            <a:avLst/>
          </a:prstGeom>
          <a:ln w="3810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本框 71"/>
          <p:cNvSpPr txBox="1"/>
          <p:nvPr/>
        </p:nvSpPr>
        <p:spPr>
          <a:xfrm>
            <a:off x="3404286" y="4288534"/>
            <a:ext cx="209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探测器与机械支撑</a:t>
            </a:r>
            <a:endParaRPr lang="zh-CN" altLang="en-US" dirty="0"/>
          </a:p>
        </p:txBody>
      </p:sp>
      <p:cxnSp>
        <p:nvCxnSpPr>
          <p:cNvPr id="74" name="直接箭头连接符 73"/>
          <p:cNvCxnSpPr/>
          <p:nvPr/>
        </p:nvCxnSpPr>
        <p:spPr>
          <a:xfrm>
            <a:off x="3029121" y="5322943"/>
            <a:ext cx="622301" cy="0"/>
          </a:xfrm>
          <a:prstGeom prst="straightConnector1">
            <a:avLst/>
          </a:prstGeom>
          <a:ln w="5715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/>
          <p:nvPr/>
        </p:nvCxnSpPr>
        <p:spPr>
          <a:xfrm>
            <a:off x="4337222" y="5322943"/>
            <a:ext cx="58076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箭头连接符 77"/>
          <p:cNvCxnSpPr/>
          <p:nvPr/>
        </p:nvCxnSpPr>
        <p:spPr>
          <a:xfrm>
            <a:off x="5495636" y="5322943"/>
            <a:ext cx="619758" cy="0"/>
          </a:xfrm>
          <a:prstGeom prst="straightConnector1">
            <a:avLst/>
          </a:prstGeom>
          <a:ln w="38100">
            <a:solidFill>
              <a:srgbClr val="64FF3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文本框 78"/>
          <p:cNvSpPr txBox="1"/>
          <p:nvPr/>
        </p:nvSpPr>
        <p:spPr>
          <a:xfrm>
            <a:off x="2889424" y="5379028"/>
            <a:ext cx="901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信息流</a:t>
            </a:r>
            <a:endParaRPr lang="zh-CN" altLang="en-US" dirty="0"/>
          </a:p>
        </p:txBody>
      </p:sp>
      <p:sp>
        <p:nvSpPr>
          <p:cNvPr id="80" name="文本框 79"/>
          <p:cNvSpPr txBox="1"/>
          <p:nvPr/>
        </p:nvSpPr>
        <p:spPr>
          <a:xfrm>
            <a:off x="4154959" y="5378964"/>
            <a:ext cx="945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供电流</a:t>
            </a:r>
            <a:endParaRPr lang="zh-CN" altLang="en-US" dirty="0"/>
          </a:p>
        </p:txBody>
      </p:sp>
      <p:sp>
        <p:nvSpPr>
          <p:cNvPr id="81" name="文本框 80"/>
          <p:cNvSpPr txBox="1"/>
          <p:nvPr/>
        </p:nvSpPr>
        <p:spPr>
          <a:xfrm>
            <a:off x="5376450" y="5378162"/>
            <a:ext cx="962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供气流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707242" y="5881816"/>
            <a:ext cx="369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辐射防护、散热、分析软件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321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USTC TOF group</a:t>
            </a:r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第十届全国先进气体探测器研讨会                                                                        </a:t>
            </a:r>
            <a:r>
              <a:rPr lang="en-US" altLang="zh-CN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DongdongHu USTC  10.2021</a:t>
            </a:r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5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8686" y="214710"/>
            <a:ext cx="7887141" cy="7236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ea"/>
              </a:rPr>
              <a:t>超高精度</a:t>
            </a:r>
            <a:r>
              <a:rPr kumimoji="1" lang="en-US" altLang="zh-CN" sz="36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MRPC</a:t>
            </a:r>
            <a:r>
              <a:rPr kumimoji="1" lang="zh-CN" altLang="en-US" sz="36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ea"/>
              </a:rPr>
              <a:t>的结构设计</a:t>
            </a:r>
            <a:endParaRPr kumimoji="1" lang="zh-CN" altLang="en-US" sz="3600" b="1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ea"/>
            </a:endParaRP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9412" y="215960"/>
            <a:ext cx="716573" cy="71146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273733" y="6237312"/>
            <a:ext cx="4392488" cy="144016"/>
          </a:xfrm>
          <a:prstGeom prst="rect">
            <a:avLst/>
          </a:prstGeom>
          <a:gradFill flip="none" rotWithShape="1">
            <a:gsLst>
              <a:gs pos="0">
                <a:srgbClr val="901087"/>
              </a:gs>
              <a:gs pos="100000">
                <a:schemeClr val="accent2">
                  <a:lumMod val="89000"/>
                </a:schemeClr>
              </a:gs>
              <a:gs pos="100000">
                <a:schemeClr val="accent2">
                  <a:lumMod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4658" y="1073466"/>
            <a:ext cx="5379426" cy="4031480"/>
            <a:chOff x="-1990140" y="576525"/>
            <a:chExt cx="5379426" cy="403148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37"/>
            <a:stretch/>
          </p:blipFill>
          <p:spPr>
            <a:xfrm>
              <a:off x="-1990140" y="2936659"/>
              <a:ext cx="2738738" cy="1671346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90140" y="576525"/>
              <a:ext cx="5379426" cy="2278139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-1408006" y="3163096"/>
              <a:ext cx="157447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000099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四叠层</a:t>
              </a:r>
              <a:r>
                <a:rPr lang="en-US" altLang="zh-CN" b="1" dirty="0" smtClean="0">
                  <a:solidFill>
                    <a:srgbClr val="000099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MRPC</a:t>
              </a:r>
            </a:p>
            <a:p>
              <a:pPr algn="ctr"/>
              <a:r>
                <a:rPr lang="zh-CN" altLang="en-US" b="1" dirty="0" smtClean="0">
                  <a:solidFill>
                    <a:srgbClr val="000099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超高精度</a:t>
              </a:r>
              <a:endParaRPr lang="en-US" altLang="zh-CN" b="1" dirty="0">
                <a:solidFill>
                  <a:srgbClr val="000099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983878"/>
              </p:ext>
            </p:extLst>
          </p:nvPr>
        </p:nvGraphicFramePr>
        <p:xfrm>
          <a:off x="5584567" y="2420446"/>
          <a:ext cx="3079037" cy="238607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61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1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2877">
                <a:tc gridSpan="2">
                  <a:txBody>
                    <a:bodyPr/>
                    <a:lstStyle>
                      <a:defPPr>
                        <a:defRPr lang="zh-CN" b="1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5" marB="45725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zh-CN" b="1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Four-stack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447">
                <a:tc rowSpan="2"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Glass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5" marB="45725" anchor="ctr"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  <a:endParaRPr lang="zh-CN" altLang="en-US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5" marB="45725" anchor="ctr"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zh-CN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GB18030 Bitmap"/>
                          <a:cs typeface="Times New Roman" panose="02020603050405020304" pitchFamily="18" charset="0"/>
                        </a:rPr>
                        <a:t>ultra-thin</a:t>
                      </a:r>
                      <a:r>
                        <a:rPr lang="en-US" altLang="zh-CN" sz="1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GB18030 Bitmap"/>
                          <a:cs typeface="Times New Roman" panose="02020603050405020304" pitchFamily="18" charset="0"/>
                        </a:rPr>
                        <a:t> f</a:t>
                      </a:r>
                      <a:r>
                        <a:rPr lang="en-US" altLang="zh-CN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GB18030 Bitmap"/>
                          <a:cs typeface="Times New Roman" panose="02020603050405020304" pitchFamily="18" charset="0"/>
                        </a:rPr>
                        <a:t>loat</a:t>
                      </a:r>
                      <a:endParaRPr lang="zh-CN" alt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GB18030 Bitmap"/>
                        <a:cs typeface="Times New Roman" panose="02020603050405020304" pitchFamily="18" charset="0"/>
                      </a:endParaRPr>
                    </a:p>
                  </a:txBody>
                  <a:tcPr marL="91438" marR="91438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44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Size</a:t>
                      </a:r>
                      <a:endParaRPr lang="zh-CN" altLang="en-US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5" marB="45725" anchor="ctr"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ea typeface="GB18030 Bitmap"/>
                          <a:cs typeface="Times New Roman" panose="02020603050405020304" pitchFamily="18" charset="0"/>
                        </a:rPr>
                        <a:t>328</a:t>
                      </a:r>
                      <a:r>
                        <a:rPr lang="zh-CN" altLang="en-US" sz="1000" dirty="0" smtClean="0">
                          <a:latin typeface="Times New Roman" panose="02020603050405020304" pitchFamily="18" charset="0"/>
                          <a:ea typeface="GB18030 Bitmap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000" dirty="0" smtClean="0">
                          <a:latin typeface="Times New Roman" panose="02020603050405020304" pitchFamily="18" charset="0"/>
                          <a:ea typeface="GB18030 Bitmap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altLang="en-US" sz="1000" dirty="0" smtClean="0">
                          <a:latin typeface="Times New Roman" panose="02020603050405020304" pitchFamily="18" charset="0"/>
                          <a:ea typeface="GB18030 Bitmap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000" dirty="0" smtClean="0">
                          <a:latin typeface="Times New Roman" panose="02020603050405020304" pitchFamily="18" charset="0"/>
                          <a:ea typeface="GB18030 Bitmap"/>
                          <a:cs typeface="Times New Roman" panose="02020603050405020304" pitchFamily="18" charset="0"/>
                        </a:rPr>
                        <a:t>303</a:t>
                      </a:r>
                      <a:r>
                        <a:rPr lang="zh-CN" altLang="en-US" sz="1000" dirty="0" smtClean="0">
                          <a:latin typeface="Times New Roman" panose="02020603050405020304" pitchFamily="18" charset="0"/>
                          <a:ea typeface="GB18030 Bitmap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000" dirty="0" smtClean="0">
                          <a:latin typeface="Times New Roman" panose="02020603050405020304" pitchFamily="18" charset="0"/>
                          <a:ea typeface="GB18030 Bitmap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altLang="en-US" sz="1000" dirty="0" smtClean="0">
                          <a:latin typeface="Times New Roman" panose="02020603050405020304" pitchFamily="18" charset="0"/>
                          <a:ea typeface="GB18030 Bitmap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B18030 Bitmap"/>
                          <a:cs typeface="Times New Roman" panose="02020603050405020304" pitchFamily="18" charset="0"/>
                        </a:rPr>
                        <a:t>0.55</a:t>
                      </a:r>
                      <a:r>
                        <a:rPr lang="zh-CN" altLang="en-US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B18030 Bitmap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000" dirty="0" smtClean="0">
                          <a:latin typeface="Times New Roman" panose="02020603050405020304" pitchFamily="18" charset="0"/>
                          <a:ea typeface="GB18030 Bitmap"/>
                          <a:cs typeface="Times New Roman" panose="02020603050405020304" pitchFamily="18" charset="0"/>
                        </a:rPr>
                        <a:t>mm</a:t>
                      </a:r>
                      <a:endParaRPr lang="zh-CN" altLang="en-US" sz="1000" dirty="0" smtClean="0">
                        <a:latin typeface="Times New Roman" panose="02020603050405020304" pitchFamily="18" charset="0"/>
                        <a:ea typeface="GB18030 Bitmap"/>
                        <a:cs typeface="Times New Roman" panose="02020603050405020304" pitchFamily="18" charset="0"/>
                      </a:endParaRPr>
                    </a:p>
                  </a:txBody>
                  <a:tcPr marL="91438" marR="91438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465">
                <a:tc rowSpan="2"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Gaps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5" marB="45725" anchor="ctr"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Size</a:t>
                      </a:r>
                      <a:r>
                        <a:rPr lang="zh-CN" alt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5" marB="45725" anchor="ctr"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zh-CN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GB18030 Bitmap"/>
                          <a:cs typeface="Times New Roman" panose="02020603050405020304" pitchFamily="18" charset="0"/>
                        </a:rPr>
                        <a:t>0.160</a:t>
                      </a:r>
                      <a:r>
                        <a:rPr lang="zh-CN" alt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GB18030 Bitmap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GB18030 Bitmap"/>
                          <a:cs typeface="Times New Roman" panose="02020603050405020304" pitchFamily="18" charset="0"/>
                        </a:rPr>
                        <a:t>mm</a:t>
                      </a:r>
                      <a:endParaRPr lang="zh-CN" alt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GB18030 Bitmap"/>
                        <a:cs typeface="Times New Roman" panose="02020603050405020304" pitchFamily="18" charset="0"/>
                      </a:endParaRPr>
                    </a:p>
                  </a:txBody>
                  <a:tcPr marL="91438" marR="91438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44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</a:t>
                      </a:r>
                      <a:r>
                        <a:rPr lang="zh-CN" alt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5" marB="45725" anchor="ctr"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GB18030 Bitmap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US" altLang="zh-CN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GB18030 Bitmap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alt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GB18030 Bitmap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GB18030 Bitmap"/>
                          <a:cs typeface="Times New Roman" panose="02020603050405020304" pitchFamily="18" charset="0"/>
                        </a:rPr>
                        <a:t>6</a:t>
                      </a:r>
                      <a:endParaRPr lang="zh-CN" altLang="en-US" sz="10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GB18030 Bitmap"/>
                        <a:cs typeface="Times New Roman" panose="02020603050405020304" pitchFamily="18" charset="0"/>
                      </a:endParaRPr>
                    </a:p>
                  </a:txBody>
                  <a:tcPr marL="91438" marR="91438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24">
                <a:tc gridSpan="2"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Readout</a:t>
                      </a:r>
                      <a:r>
                        <a:rPr lang="zh-CN" alt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strips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5" marB="45725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ea typeface="GB18030 Bitmap"/>
                          <a:cs typeface="Times New Roman" panose="02020603050405020304" pitchFamily="18" charset="0"/>
                        </a:rPr>
                        <a:t>(0.7</a:t>
                      </a:r>
                      <a:r>
                        <a:rPr lang="zh-CN" altLang="en-US" sz="1000" dirty="0" smtClean="0">
                          <a:latin typeface="Times New Roman" panose="02020603050405020304" pitchFamily="18" charset="0"/>
                          <a:ea typeface="GB18030 Bitmap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000" dirty="0" smtClean="0">
                          <a:latin typeface="Times New Roman" panose="02020603050405020304" pitchFamily="18" charset="0"/>
                          <a:ea typeface="GB18030 Bitmap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zh-CN" altLang="en-US" sz="1000" dirty="0" smtClean="0">
                          <a:latin typeface="Times New Roman" panose="02020603050405020304" pitchFamily="18" charset="0"/>
                          <a:ea typeface="GB18030 Bitmap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000" dirty="0" smtClean="0">
                          <a:latin typeface="Times New Roman" panose="02020603050405020304" pitchFamily="18" charset="0"/>
                          <a:ea typeface="GB18030 Bitmap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zh-CN" altLang="en-US" sz="1000" dirty="0" smtClean="0">
                          <a:latin typeface="Times New Roman" panose="02020603050405020304" pitchFamily="18" charset="0"/>
                          <a:ea typeface="GB18030 Bitmap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000" dirty="0" smtClean="0">
                          <a:latin typeface="Times New Roman" panose="02020603050405020304" pitchFamily="18" charset="0"/>
                          <a:ea typeface="GB18030 Bitmap"/>
                          <a:cs typeface="Times New Roman" panose="02020603050405020304" pitchFamily="18" charset="0"/>
                        </a:rPr>
                        <a:t>0.3</a:t>
                      </a:r>
                      <a:r>
                        <a:rPr lang="zh-CN" altLang="en-US" sz="1000" dirty="0" smtClean="0">
                          <a:latin typeface="Times New Roman" panose="02020603050405020304" pitchFamily="18" charset="0"/>
                          <a:ea typeface="GB18030 Bitmap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000" dirty="0" smtClean="0">
                          <a:latin typeface="Times New Roman" panose="02020603050405020304" pitchFamily="18" charset="0"/>
                          <a:ea typeface="GB18030 Bitmap"/>
                          <a:cs typeface="Times New Roman" panose="02020603050405020304" pitchFamily="18" charset="0"/>
                        </a:rPr>
                        <a:t>cm)</a:t>
                      </a:r>
                      <a:r>
                        <a:rPr lang="zh-CN" altLang="en-US" sz="1000" dirty="0" smtClean="0">
                          <a:latin typeface="Times New Roman" panose="02020603050405020304" pitchFamily="18" charset="0"/>
                          <a:ea typeface="GB18030 Bitmap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000" dirty="0" smtClean="0">
                          <a:latin typeface="Times New Roman" panose="02020603050405020304" pitchFamily="18" charset="0"/>
                          <a:ea typeface="GB18030 Bitmap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altLang="en-US" sz="1000" dirty="0" smtClean="0">
                          <a:latin typeface="Times New Roman" panose="02020603050405020304" pitchFamily="18" charset="0"/>
                          <a:ea typeface="GB18030 Bitmap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000" dirty="0" smtClean="0">
                          <a:latin typeface="Times New Roman" panose="02020603050405020304" pitchFamily="18" charset="0"/>
                          <a:ea typeface="GB18030 Bitmap"/>
                          <a:cs typeface="Times New Roman" panose="02020603050405020304" pitchFamily="18" charset="0"/>
                        </a:rPr>
                        <a:t>32 ,</a:t>
                      </a:r>
                      <a:r>
                        <a:rPr lang="en-US" altLang="zh-CN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GB18030 Bitmap"/>
                          <a:cs typeface="Times New Roman" panose="02020603050405020304" pitchFamily="18" charset="0"/>
                        </a:rPr>
                        <a:t>double-end </a:t>
                      </a:r>
                      <a:r>
                        <a:rPr lang="en-US" altLang="zh-CN" sz="1000" dirty="0" smtClean="0">
                          <a:latin typeface="Times New Roman" panose="02020603050405020304" pitchFamily="18" charset="0"/>
                          <a:ea typeface="GB18030 Bitmap"/>
                          <a:cs typeface="Times New Roman" panose="02020603050405020304" pitchFamily="18" charset="0"/>
                        </a:rPr>
                        <a:t>strip readout</a:t>
                      </a:r>
                      <a:endParaRPr lang="zh-CN" altLang="en-US" sz="1000" dirty="0">
                        <a:latin typeface="Times New Roman" panose="02020603050405020304" pitchFamily="18" charset="0"/>
                        <a:ea typeface="GB18030 Bitmap"/>
                        <a:cs typeface="Times New Roman" panose="02020603050405020304" pitchFamily="18" charset="0"/>
                      </a:endParaRPr>
                    </a:p>
                  </a:txBody>
                  <a:tcPr marL="91438" marR="91438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447">
                <a:tc gridSpan="2"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Impedance</a:t>
                      </a:r>
                      <a:r>
                        <a:rPr lang="zh-CN" alt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5" marB="45725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B18030 Bitmap"/>
                          <a:cs typeface="Times New Roman" panose="02020603050405020304" pitchFamily="18" charset="0"/>
                        </a:rPr>
                        <a:t>49</a:t>
                      </a:r>
                      <a:r>
                        <a:rPr lang="zh-CN" altLang="en-US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B18030 Bitmap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B18030 Bitmap"/>
                          <a:cs typeface="Times New Roman" panose="02020603050405020304" pitchFamily="18" charset="0"/>
                        </a:rPr>
                        <a:t>Ω</a:t>
                      </a:r>
                      <a:r>
                        <a:rPr lang="zh-CN" altLang="en-US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B18030 Bitmap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altLang="zh-CN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GB18030 Bitmap"/>
                          <a:cs typeface="Times New Roman" panose="02020603050405020304" pitchFamily="18" charset="0"/>
                        </a:rPr>
                        <a:t>differential signal </a:t>
                      </a:r>
                      <a:r>
                        <a:rPr lang="en-US" altLang="zh-CN" sz="1000" dirty="0" smtClean="0">
                          <a:latin typeface="Times New Roman" panose="02020603050405020304" pitchFamily="18" charset="0"/>
                          <a:ea typeface="GB18030 Bitmap"/>
                          <a:cs typeface="Times New Roman" panose="02020603050405020304" pitchFamily="18" charset="0"/>
                        </a:rPr>
                        <a:t>to NINO</a:t>
                      </a:r>
                      <a:endParaRPr lang="zh-CN" altLang="en-US" sz="1000" dirty="0" smtClean="0">
                        <a:latin typeface="Times New Roman" panose="02020603050405020304" pitchFamily="18" charset="0"/>
                        <a:ea typeface="GB18030 Bitmap"/>
                        <a:cs typeface="Times New Roman" panose="02020603050405020304" pitchFamily="18" charset="0"/>
                      </a:endParaRPr>
                    </a:p>
                  </a:txBody>
                  <a:tcPr marL="91438" marR="91438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447">
                <a:tc gridSpan="2"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</a:t>
                      </a:r>
                      <a:r>
                        <a:rPr lang="en-US" altLang="zh-CN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area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5" marB="45725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ea typeface="GB18030 Bitmap"/>
                          <a:cs typeface="Times New Roman" panose="02020603050405020304" pitchFamily="18" charset="0"/>
                        </a:rPr>
                        <a:t>32.8 cm</a:t>
                      </a:r>
                      <a:r>
                        <a:rPr lang="en-US" altLang="zh-CN" sz="1000" baseline="0" dirty="0" smtClean="0">
                          <a:latin typeface="Times New Roman" panose="02020603050405020304" pitchFamily="18" charset="0"/>
                          <a:ea typeface="GB18030 Bitmap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000" dirty="0" smtClean="0">
                          <a:latin typeface="Times New Roman" panose="02020603050405020304" pitchFamily="18" charset="0"/>
                          <a:ea typeface="GB18030 Bitmap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altLang="en-US" sz="1000" dirty="0" smtClean="0">
                          <a:latin typeface="Times New Roman" panose="02020603050405020304" pitchFamily="18" charset="0"/>
                          <a:ea typeface="GB18030 Bitmap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000" dirty="0" smtClean="0">
                          <a:latin typeface="Times New Roman" panose="02020603050405020304" pitchFamily="18" charset="0"/>
                          <a:ea typeface="GB18030 Bitmap"/>
                          <a:cs typeface="Times New Roman" panose="02020603050405020304" pitchFamily="18" charset="0"/>
                        </a:rPr>
                        <a:t>30.3 cm</a:t>
                      </a:r>
                      <a:endParaRPr lang="zh-CN" altLang="en-US" sz="1000" dirty="0">
                        <a:latin typeface="Times New Roman" panose="02020603050405020304" pitchFamily="18" charset="0"/>
                        <a:ea typeface="GB18030 Bitmap"/>
                        <a:cs typeface="Times New Roman" panose="02020603050405020304" pitchFamily="18" charset="0"/>
                      </a:endParaRPr>
                    </a:p>
                  </a:txBody>
                  <a:tcPr marL="91438" marR="91438" marT="45725" marB="457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gridSpan="2"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Detector Weight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5" marB="45725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ea typeface="GB18030 Bitmap"/>
                          <a:cs typeface="Times New Roman" panose="02020603050405020304" pitchFamily="18" charset="0"/>
                        </a:rPr>
                        <a:t>7.5kg</a:t>
                      </a:r>
                      <a:endParaRPr lang="zh-CN" altLang="en-US" sz="1000" dirty="0">
                        <a:latin typeface="Times New Roman" panose="02020603050405020304" pitchFamily="18" charset="0"/>
                        <a:ea typeface="GB18030 Bitmap"/>
                        <a:cs typeface="Times New Roman" panose="02020603050405020304" pitchFamily="18" charset="0"/>
                      </a:endParaRPr>
                    </a:p>
                  </a:txBody>
                  <a:tcPr marL="91438" marR="91438" marT="45725" marB="457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" name="矩形 11"/>
          <p:cNvSpPr/>
          <p:nvPr/>
        </p:nvSpPr>
        <p:spPr>
          <a:xfrm>
            <a:off x="5489509" y="1195655"/>
            <a:ext cx="24523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Ultimate </a:t>
            </a:r>
            <a:r>
              <a:rPr lang="en-US" altLang="zh-CN" dirty="0" smtClean="0"/>
              <a:t>goal</a:t>
            </a:r>
          </a:p>
          <a:p>
            <a:r>
              <a:rPr lang="en-US" altLang="zh-CN" dirty="0" smtClean="0"/>
              <a:t>Time resolution &lt;30ps</a:t>
            </a:r>
          </a:p>
          <a:p>
            <a:r>
              <a:rPr lang="en-US" altLang="zh-CN" dirty="0" smtClean="0"/>
              <a:t>Efficiency &gt;95%</a:t>
            </a:r>
            <a:endParaRPr lang="en-US" altLang="zh-CN" dirty="0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5" t="8741" r="23160" b="20094"/>
          <a:stretch/>
        </p:blipFill>
        <p:spPr>
          <a:xfrm>
            <a:off x="3285582" y="3357503"/>
            <a:ext cx="2178018" cy="1747912"/>
          </a:xfrm>
          <a:prstGeom prst="rect">
            <a:avLst/>
          </a:prstGeom>
        </p:spPr>
      </p:pic>
      <p:sp>
        <p:nvSpPr>
          <p:cNvPr id="27" name="下箭头 26"/>
          <p:cNvSpPr/>
          <p:nvPr/>
        </p:nvSpPr>
        <p:spPr>
          <a:xfrm rot="16200000">
            <a:off x="2885145" y="4449261"/>
            <a:ext cx="338202" cy="42799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439561" y="1080991"/>
            <a:ext cx="519882" cy="1797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 smtClean="0">
                <a:solidFill>
                  <a:schemeClr val="tx1"/>
                </a:solidFill>
              </a:rPr>
              <a:t>328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737257" y="2840846"/>
            <a:ext cx="259236" cy="1506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 smtClean="0">
                <a:solidFill>
                  <a:schemeClr val="tx1"/>
                </a:solidFill>
              </a:rPr>
              <a:t>6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933337" y="2093321"/>
            <a:ext cx="441854" cy="1428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39.5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71" y="5326361"/>
            <a:ext cx="1600587" cy="702554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5" t="5321" r="15979" b="5540"/>
          <a:stretch/>
        </p:blipFill>
        <p:spPr>
          <a:xfrm>
            <a:off x="1395265" y="5176320"/>
            <a:ext cx="1208236" cy="1048728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514027" y="6111756"/>
            <a:ext cx="1459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33CC"/>
                </a:solidFill>
              </a:rPr>
              <a:t>鱼</a:t>
            </a:r>
            <a:r>
              <a:rPr lang="zh-CN" altLang="en-US" dirty="0" smtClean="0">
                <a:solidFill>
                  <a:srgbClr val="0033CC"/>
                </a:solidFill>
              </a:rPr>
              <a:t>线走线</a:t>
            </a:r>
            <a:endParaRPr lang="zh-CN" altLang="en-US" dirty="0">
              <a:solidFill>
                <a:srgbClr val="0033CC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834371" y="6071771"/>
            <a:ext cx="1459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33CC"/>
                </a:solidFill>
              </a:rPr>
              <a:t>固定针位置</a:t>
            </a:r>
            <a:endParaRPr lang="zh-CN" altLang="en-US" dirty="0">
              <a:solidFill>
                <a:srgbClr val="0033CC"/>
              </a:solidFill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" t="3231" r="11435" b="3206"/>
          <a:stretch/>
        </p:blipFill>
        <p:spPr>
          <a:xfrm>
            <a:off x="145001" y="5195776"/>
            <a:ext cx="1120129" cy="963724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9"/>
          <a:stretch/>
        </p:blipFill>
        <p:spPr>
          <a:xfrm rot="16200000">
            <a:off x="4839067" y="4891018"/>
            <a:ext cx="1041819" cy="1575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666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USTC TOF group</a:t>
            </a:r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第十届全国先进气体探测器研讨会                                                                        </a:t>
            </a:r>
            <a:r>
              <a:rPr lang="en-US" altLang="zh-CN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DongdongHu USTC  10.2021</a:t>
            </a:r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6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8686" y="214710"/>
            <a:ext cx="7887141" cy="7236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MRPC</a:t>
            </a:r>
            <a:r>
              <a:rPr kumimoji="1" lang="zh-CN" altLang="en-US" sz="36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阻抗匹配与</a:t>
            </a:r>
            <a:r>
              <a:rPr kumimoji="1" lang="zh-CN" altLang="en-US" sz="36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ea"/>
              </a:rPr>
              <a:t>优化</a:t>
            </a:r>
            <a:endParaRPr kumimoji="1" lang="zh-CN" altLang="en-US" sz="3600" b="1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ea"/>
            </a:endParaRP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9412" y="215960"/>
            <a:ext cx="716573" cy="711468"/>
          </a:xfrm>
          <a:prstGeom prst="rect">
            <a:avLst/>
          </a:prstGeom>
        </p:spPr>
      </p:pic>
      <p:sp>
        <p:nvSpPr>
          <p:cNvPr id="98" name="矩形 97"/>
          <p:cNvSpPr/>
          <p:nvPr/>
        </p:nvSpPr>
        <p:spPr>
          <a:xfrm>
            <a:off x="4273733" y="6237312"/>
            <a:ext cx="4392488" cy="144016"/>
          </a:xfrm>
          <a:prstGeom prst="rect">
            <a:avLst/>
          </a:prstGeom>
          <a:gradFill flip="none" rotWithShape="1">
            <a:gsLst>
              <a:gs pos="0">
                <a:srgbClr val="901087"/>
              </a:gs>
              <a:gs pos="100000">
                <a:schemeClr val="accent2">
                  <a:lumMod val="89000"/>
                </a:schemeClr>
              </a:gs>
              <a:gs pos="100000">
                <a:schemeClr val="accent2">
                  <a:lumMod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13665" y="6052646"/>
            <a:ext cx="197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33CC"/>
                </a:solidFill>
              </a:rPr>
              <a:t>输出端测试项目</a:t>
            </a:r>
            <a:endParaRPr lang="zh-CN" altLang="en-US" dirty="0">
              <a:solidFill>
                <a:srgbClr val="0033CC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978151" y="2943405"/>
            <a:ext cx="1459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33CC"/>
                </a:solidFill>
              </a:rPr>
              <a:t>PCB</a:t>
            </a:r>
            <a:r>
              <a:rPr lang="zh-CN" altLang="en-US" dirty="0" smtClean="0">
                <a:solidFill>
                  <a:srgbClr val="0033CC"/>
                </a:solidFill>
              </a:rPr>
              <a:t>板设计</a:t>
            </a:r>
            <a:endParaRPr lang="zh-CN" altLang="en-US" dirty="0">
              <a:solidFill>
                <a:srgbClr val="0033CC"/>
              </a:solidFill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86" y="963591"/>
            <a:ext cx="2288696" cy="18991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" t="16547" r="2097" b="4113"/>
          <a:stretch/>
        </p:blipFill>
        <p:spPr>
          <a:xfrm>
            <a:off x="308456" y="4444836"/>
            <a:ext cx="3395878" cy="184390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t="5013" r="1081"/>
          <a:stretch/>
        </p:blipFill>
        <p:spPr>
          <a:xfrm>
            <a:off x="36850" y="3879019"/>
            <a:ext cx="4557992" cy="908529"/>
          </a:xfrm>
          <a:prstGeom prst="rect">
            <a:avLst/>
          </a:prstGeom>
        </p:spPr>
      </p:pic>
      <p:pic>
        <p:nvPicPr>
          <p:cNvPr id="34" name="图片 33" descr="iTOFTestBoard阻抗控制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44" y="2933830"/>
            <a:ext cx="4553811" cy="922840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4594842" y="3350837"/>
            <a:ext cx="4400534" cy="2871892"/>
            <a:chOff x="391216" y="3425295"/>
            <a:chExt cx="4400534" cy="2871892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84"/>
            <a:stretch>
              <a:fillRect/>
            </a:stretch>
          </p:blipFill>
          <p:spPr>
            <a:xfrm>
              <a:off x="391216" y="3727683"/>
              <a:ext cx="4288003" cy="2569504"/>
            </a:xfrm>
            <a:prstGeom prst="rect">
              <a:avLst/>
            </a:prstGeom>
          </p:spPr>
        </p:pic>
        <p:grpSp>
          <p:nvGrpSpPr>
            <p:cNvPr id="38" name="组合 37"/>
            <p:cNvGrpSpPr/>
            <p:nvPr/>
          </p:nvGrpSpPr>
          <p:grpSpPr>
            <a:xfrm>
              <a:off x="2858665" y="3425295"/>
              <a:ext cx="1933085" cy="1580404"/>
              <a:chOff x="2858665" y="3425295"/>
              <a:chExt cx="1933085" cy="1580404"/>
            </a:xfrm>
          </p:grpSpPr>
          <p:sp>
            <p:nvSpPr>
              <p:cNvPr id="39" name="文本框 38"/>
              <p:cNvSpPr txBox="1"/>
              <p:nvPr/>
            </p:nvSpPr>
            <p:spPr>
              <a:xfrm>
                <a:off x="3370046" y="3425295"/>
                <a:ext cx="14217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FF0000"/>
                    </a:solidFill>
                  </a:rPr>
                  <a:t>capacitance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2858665" y="4737693"/>
                <a:ext cx="194154" cy="268006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3125417" y="4735549"/>
                <a:ext cx="148228" cy="184035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2" name="肘形连接符 41"/>
              <p:cNvCxnSpPr>
                <a:stCxn id="40" idx="0"/>
              </p:cNvCxnSpPr>
              <p:nvPr/>
            </p:nvCxnSpPr>
            <p:spPr>
              <a:xfrm rot="5400000" flipH="1" flipV="1">
                <a:off x="2814812" y="3863155"/>
                <a:ext cx="1015468" cy="733608"/>
              </a:xfrm>
              <a:prstGeom prst="bentConnector3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肘形连接符 42"/>
              <p:cNvCxnSpPr>
                <a:stCxn id="41" idx="7"/>
              </p:cNvCxnSpPr>
              <p:nvPr/>
            </p:nvCxnSpPr>
            <p:spPr>
              <a:xfrm rot="5400000" flipH="1" flipV="1">
                <a:off x="3182482" y="3864084"/>
                <a:ext cx="967873" cy="828960"/>
              </a:xfrm>
              <a:prstGeom prst="bentConnector3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9" r="10480"/>
          <a:stretch>
            <a:fillRect/>
          </a:stretch>
        </p:blipFill>
        <p:spPr>
          <a:xfrm>
            <a:off x="6050902" y="1024259"/>
            <a:ext cx="2464925" cy="24382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029679" y="1939392"/>
            <a:ext cx="2705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MRPC</a:t>
            </a:r>
            <a:r>
              <a:rPr lang="zh-CN" altLang="en-US" dirty="0" smtClean="0"/>
              <a:t>阻抗匹配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探测器阻抗设计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信号读出端阻抗设计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883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USTC TOF group</a:t>
            </a:r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第十届全国先进气体探测器研讨会                                                                        </a:t>
            </a:r>
            <a:r>
              <a:rPr lang="en-US" altLang="zh-CN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DongdongHu USTC  10.2021</a:t>
            </a:r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7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8686" y="214710"/>
            <a:ext cx="7887141" cy="7236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MRPC</a:t>
            </a:r>
            <a:r>
              <a:rPr kumimoji="1" lang="zh-CN" altLang="en-US" sz="36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ea"/>
              </a:rPr>
              <a:t>空间结构设计</a:t>
            </a:r>
            <a:endParaRPr kumimoji="1" lang="zh-CN" altLang="en-US" sz="2800" b="1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ea"/>
            </a:endParaRP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9412" y="215960"/>
            <a:ext cx="716573" cy="71146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273733" y="6237312"/>
            <a:ext cx="4392488" cy="144016"/>
          </a:xfrm>
          <a:prstGeom prst="rect">
            <a:avLst/>
          </a:prstGeom>
          <a:gradFill flip="none" rotWithShape="1">
            <a:gsLst>
              <a:gs pos="0">
                <a:srgbClr val="901087"/>
              </a:gs>
              <a:gs pos="100000">
                <a:schemeClr val="accent2">
                  <a:lumMod val="89000"/>
                </a:schemeClr>
              </a:gs>
              <a:gs pos="100000">
                <a:schemeClr val="accent2">
                  <a:lumMod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" t="6635" r="1254" b="3006"/>
          <a:stretch/>
        </p:blipFill>
        <p:spPr>
          <a:xfrm>
            <a:off x="2635593" y="4574498"/>
            <a:ext cx="2248869" cy="1576469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83698" y="4307511"/>
            <a:ext cx="1580105" cy="2106806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" t="2191" r="11302" b="2009"/>
          <a:stretch/>
        </p:blipFill>
        <p:spPr>
          <a:xfrm>
            <a:off x="628686" y="4563080"/>
            <a:ext cx="1871023" cy="157646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" t="2056" r="1381"/>
          <a:stretch/>
        </p:blipFill>
        <p:spPr>
          <a:xfrm>
            <a:off x="173250" y="1067309"/>
            <a:ext cx="4399006" cy="33010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29"/>
          <a:stretch/>
        </p:blipFill>
        <p:spPr>
          <a:xfrm rot="16200000">
            <a:off x="1541565" y="2261517"/>
            <a:ext cx="1524179" cy="1568846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82" y="1144408"/>
            <a:ext cx="2472572" cy="2893777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 flipV="1">
            <a:off x="933167" y="2983904"/>
            <a:ext cx="716692" cy="9531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7209480" y="2445775"/>
            <a:ext cx="16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空间设计要求：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气密性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流气方式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紧凑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重量</a:t>
            </a:r>
            <a:endParaRPr lang="en-US" altLang="zh-CN" dirty="0" smtClean="0"/>
          </a:p>
        </p:txBody>
      </p:sp>
      <p:sp>
        <p:nvSpPr>
          <p:cNvPr id="13" name="文本框 12"/>
          <p:cNvSpPr txBox="1"/>
          <p:nvPr/>
        </p:nvSpPr>
        <p:spPr>
          <a:xfrm>
            <a:off x="7209480" y="5207941"/>
            <a:ext cx="1372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厚度</a:t>
            </a:r>
            <a:r>
              <a:rPr lang="en-US" altLang="zh-CN" dirty="0" smtClean="0"/>
              <a:t>4cm</a:t>
            </a:r>
          </a:p>
          <a:p>
            <a:r>
              <a:rPr lang="zh-CN" altLang="en-US" dirty="0" smtClean="0"/>
              <a:t>重量</a:t>
            </a:r>
            <a:r>
              <a:rPr lang="en-US" altLang="zh-CN" dirty="0" smtClean="0"/>
              <a:t>5.7kg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390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USTC TOF group</a:t>
            </a:r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第十届全国先进气体探测器研讨会                                                                        </a:t>
            </a:r>
            <a:r>
              <a:rPr lang="en-US" altLang="zh-CN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DongdongHu USTC  10.2021</a:t>
            </a:r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8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8686" y="214710"/>
            <a:ext cx="7887141" cy="7236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Gas system</a:t>
            </a:r>
            <a:endParaRPr lang="en-US" altLang="zh-CN" sz="3600" b="1" dirty="0">
              <a:solidFill>
                <a:srgbClr val="000099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9412" y="215960"/>
            <a:ext cx="716573" cy="71146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273733" y="6237312"/>
            <a:ext cx="4392488" cy="144016"/>
          </a:xfrm>
          <a:prstGeom prst="rect">
            <a:avLst/>
          </a:prstGeom>
          <a:gradFill flip="none" rotWithShape="1">
            <a:gsLst>
              <a:gs pos="0">
                <a:srgbClr val="901087"/>
              </a:gs>
              <a:gs pos="100000">
                <a:schemeClr val="accent2">
                  <a:lumMod val="89000"/>
                </a:schemeClr>
              </a:gs>
              <a:gs pos="100000">
                <a:schemeClr val="accent2">
                  <a:lumMod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3937000" y="3749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3937000" y="3681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96898" y="5087342"/>
            <a:ext cx="2142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0033CC"/>
                </a:solidFill>
              </a:rPr>
              <a:t>单个气盒漏气量低于</a:t>
            </a:r>
            <a:r>
              <a:rPr lang="en-US" altLang="zh-CN" sz="1400" dirty="0" smtClean="0">
                <a:solidFill>
                  <a:srgbClr val="0033CC"/>
                </a:solidFill>
              </a:rPr>
              <a:t>1ccm</a:t>
            </a:r>
            <a:r>
              <a:rPr lang="zh-CN" altLang="en-US" sz="1400" dirty="0">
                <a:solidFill>
                  <a:srgbClr val="0033CC"/>
                </a:solidFill>
              </a:rPr>
              <a:t>，</a:t>
            </a:r>
            <a:r>
              <a:rPr lang="zh-CN" altLang="en-US" sz="1400" dirty="0" smtClean="0">
                <a:solidFill>
                  <a:srgbClr val="0033CC"/>
                </a:solidFill>
              </a:rPr>
              <a:t>气</a:t>
            </a:r>
            <a:r>
              <a:rPr lang="zh-CN" altLang="en-US" sz="1400" dirty="0">
                <a:solidFill>
                  <a:srgbClr val="0033CC"/>
                </a:solidFill>
              </a:rPr>
              <a:t>盒</a:t>
            </a:r>
            <a:r>
              <a:rPr lang="zh-CN" altLang="en-US" sz="1400" dirty="0" smtClean="0">
                <a:solidFill>
                  <a:srgbClr val="0033CC"/>
                </a:solidFill>
              </a:rPr>
              <a:t>气密性良好</a:t>
            </a:r>
            <a:endParaRPr lang="zh-CN" altLang="en-US" sz="1400" dirty="0">
              <a:solidFill>
                <a:srgbClr val="0033CC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13517" y="1149909"/>
            <a:ext cx="2713604" cy="3663424"/>
            <a:chOff x="6531785" y="786953"/>
            <a:chExt cx="2713604" cy="3663424"/>
          </a:xfrm>
        </p:grpSpPr>
        <p:grpSp>
          <p:nvGrpSpPr>
            <p:cNvPr id="17" name="组合 16"/>
            <p:cNvGrpSpPr/>
            <p:nvPr/>
          </p:nvGrpSpPr>
          <p:grpSpPr>
            <a:xfrm>
              <a:off x="6541026" y="2867516"/>
              <a:ext cx="2346013" cy="1582861"/>
              <a:chOff x="6541026" y="2867516"/>
              <a:chExt cx="2346013" cy="1582861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013" t="33443" r="1027" b="9288"/>
              <a:stretch/>
            </p:blipFill>
            <p:spPr>
              <a:xfrm>
                <a:off x="6541026" y="2867516"/>
                <a:ext cx="1593783" cy="767221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976" t="17585" r="35689" b="57947"/>
              <a:stretch/>
            </p:blipFill>
            <p:spPr>
              <a:xfrm>
                <a:off x="6541026" y="3719989"/>
                <a:ext cx="1593783" cy="730388"/>
              </a:xfrm>
              <a:prstGeom prst="rect">
                <a:avLst/>
              </a:prstGeom>
            </p:spPr>
          </p:pic>
          <p:sp>
            <p:nvSpPr>
              <p:cNvPr id="28" name="文本框 27"/>
              <p:cNvSpPr txBox="1"/>
              <p:nvPr/>
            </p:nvSpPr>
            <p:spPr>
              <a:xfrm>
                <a:off x="8173977" y="3027014"/>
                <a:ext cx="701024" cy="369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 smtClean="0"/>
                  <a:t>进气</a:t>
                </a:r>
                <a:endParaRPr lang="zh-CN" altLang="en-US" dirty="0"/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8161938" y="3932151"/>
                <a:ext cx="7251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 smtClean="0"/>
                  <a:t>出气</a:t>
                </a:r>
                <a:endParaRPr lang="zh-CN" altLang="en-US" dirty="0"/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1785" y="786953"/>
              <a:ext cx="2713604" cy="2016531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3584933" y="3096538"/>
            <a:ext cx="3504010" cy="2870359"/>
            <a:chOff x="624147" y="1015427"/>
            <a:chExt cx="3504010" cy="2870359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" r="2882" b="1438"/>
            <a:stretch/>
          </p:blipFill>
          <p:spPr>
            <a:xfrm>
              <a:off x="624147" y="1015427"/>
              <a:ext cx="3504010" cy="2832621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211481" y="3516454"/>
              <a:ext cx="23735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rgbClr val="FF0000"/>
                  </a:solidFill>
                </a:rPr>
                <a:t>流量控制精度</a:t>
              </a:r>
              <a:r>
                <a:rPr lang="en-US" altLang="zh-CN" dirty="0">
                  <a:solidFill>
                    <a:srgbClr val="FF0000"/>
                  </a:solidFill>
                </a:rPr>
                <a:t> </a:t>
              </a:r>
              <a:r>
                <a:rPr lang="en-US" altLang="zh-CN" dirty="0" smtClean="0">
                  <a:solidFill>
                    <a:srgbClr val="FF0000"/>
                  </a:solidFill>
                </a:rPr>
                <a:t>0.1ccm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214467" y="1009890"/>
            <a:ext cx="1483049" cy="2583380"/>
            <a:chOff x="4460551" y="1015427"/>
            <a:chExt cx="1483049" cy="2583380"/>
          </a:xfrm>
        </p:grpSpPr>
        <p:grpSp>
          <p:nvGrpSpPr>
            <p:cNvPr id="31" name="组合 30"/>
            <p:cNvGrpSpPr/>
            <p:nvPr/>
          </p:nvGrpSpPr>
          <p:grpSpPr>
            <a:xfrm>
              <a:off x="4466601" y="1015427"/>
              <a:ext cx="1432283" cy="2570242"/>
              <a:chOff x="4466601" y="1015427"/>
              <a:chExt cx="1432283" cy="2570242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202" t="18788" r="14609" b="22602"/>
              <a:stretch/>
            </p:blipFill>
            <p:spPr>
              <a:xfrm>
                <a:off x="4466601" y="1015427"/>
                <a:ext cx="1415423" cy="1511288"/>
              </a:xfrm>
              <a:prstGeom prst="rect">
                <a:avLst/>
              </a:prstGeom>
            </p:spPr>
          </p:pic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66602" y="2618482"/>
                <a:ext cx="1432282" cy="967187"/>
              </a:xfrm>
              <a:prstGeom prst="rect">
                <a:avLst/>
              </a:prstGeom>
            </p:spPr>
          </p:pic>
        </p:grpSp>
        <p:sp>
          <p:nvSpPr>
            <p:cNvPr id="22" name="圆角矩形 21"/>
            <p:cNvSpPr/>
            <p:nvPr/>
          </p:nvSpPr>
          <p:spPr>
            <a:xfrm>
              <a:off x="4460551" y="1015427"/>
              <a:ext cx="1483049" cy="258338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01" y="1149909"/>
            <a:ext cx="1141590" cy="167905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292" y="1142290"/>
            <a:ext cx="1259293" cy="16790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221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USTC TOF group</a:t>
            </a:r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第十届全国先进气体探测器研讨会                                                                        </a:t>
            </a:r>
            <a:r>
              <a:rPr lang="en-US" altLang="zh-CN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DongdongHu USTC  10.2021</a:t>
            </a:r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9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8686" y="214710"/>
            <a:ext cx="7887141" cy="7236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ea"/>
              </a:rPr>
              <a:t>电子学系统</a:t>
            </a:r>
            <a:endParaRPr kumimoji="1" lang="zh-CN" altLang="en-US" sz="3600" b="1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ea"/>
            </a:endParaRP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9412" y="215960"/>
            <a:ext cx="716573" cy="711468"/>
          </a:xfrm>
          <a:prstGeom prst="rect">
            <a:avLst/>
          </a:prstGeom>
        </p:spPr>
      </p:pic>
      <p:sp>
        <p:nvSpPr>
          <p:cNvPr id="98" name="矩形 97"/>
          <p:cNvSpPr/>
          <p:nvPr/>
        </p:nvSpPr>
        <p:spPr>
          <a:xfrm>
            <a:off x="4273733" y="6237312"/>
            <a:ext cx="4392488" cy="144016"/>
          </a:xfrm>
          <a:prstGeom prst="rect">
            <a:avLst/>
          </a:prstGeom>
          <a:gradFill flip="none" rotWithShape="1">
            <a:gsLst>
              <a:gs pos="0">
                <a:srgbClr val="901087"/>
              </a:gs>
              <a:gs pos="100000">
                <a:schemeClr val="accent2">
                  <a:lumMod val="89000"/>
                </a:schemeClr>
              </a:gs>
              <a:gs pos="100000">
                <a:schemeClr val="accent2">
                  <a:lumMod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/>
          <a:srcRect b="2473"/>
          <a:stretch/>
        </p:blipFill>
        <p:spPr>
          <a:xfrm>
            <a:off x="5830634" y="957530"/>
            <a:ext cx="2582010" cy="286756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0634" y="3860937"/>
            <a:ext cx="2582010" cy="229040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9" r="3176" b="9066"/>
          <a:stretch/>
        </p:blipFill>
        <p:spPr>
          <a:xfrm>
            <a:off x="2822685" y="3817253"/>
            <a:ext cx="1490302" cy="169749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2944265" y="3602721"/>
            <a:ext cx="1368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NINO FEE</a:t>
            </a:r>
            <a:endParaRPr lang="zh-CN" altLang="en-US" dirty="0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8" t="7850" r="14129" b="13682"/>
          <a:stretch/>
        </p:blipFill>
        <p:spPr>
          <a:xfrm rot="5400000">
            <a:off x="814267" y="3626893"/>
            <a:ext cx="1695954" cy="2079755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2944265" y="5733162"/>
            <a:ext cx="2550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0033CC"/>
                </a:solidFill>
              </a:rPr>
              <a:t>系统读出电子学</a:t>
            </a:r>
            <a:endParaRPr lang="zh-CN" altLang="en-US" sz="2400" dirty="0">
              <a:solidFill>
                <a:srgbClr val="0033CC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50318" y="5556842"/>
            <a:ext cx="257880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rgbClr val="1342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NINO FEE + FPGA </a:t>
            </a:r>
            <a:r>
              <a:rPr lang="en-US" altLang="zh-CN" sz="1200" dirty="0" smtClean="0">
                <a:solidFill>
                  <a:srgbClr val="1342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TDC </a:t>
            </a:r>
            <a:r>
              <a:rPr lang="zh-CN" altLang="en-US" sz="1200" dirty="0">
                <a:solidFill>
                  <a:srgbClr val="1342CE"/>
                </a:solidFill>
                <a:latin typeface="+mn-ea"/>
              </a:rPr>
              <a:t>路线</a:t>
            </a:r>
            <a:endParaRPr lang="en-US" altLang="zh-CN" sz="1200" dirty="0">
              <a:solidFill>
                <a:srgbClr val="1342CE"/>
              </a:solidFill>
              <a:latin typeface="+mn-ea"/>
            </a:endParaRP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1342CE"/>
                </a:solidFill>
                <a:latin typeface="+mn-ea"/>
              </a:rPr>
              <a:t>时间精度目标好于 </a:t>
            </a:r>
            <a:r>
              <a:rPr lang="en-US" altLang="zh-CN" sz="1200" dirty="0" smtClean="0">
                <a:solidFill>
                  <a:srgbClr val="1342CE"/>
                </a:solidFill>
                <a:latin typeface="+mn-ea"/>
              </a:rPr>
              <a:t>10 </a:t>
            </a:r>
            <a:r>
              <a:rPr lang="en-US" altLang="zh-CN" sz="1200" dirty="0" err="1" smtClean="0">
                <a:solidFill>
                  <a:srgbClr val="1342CE"/>
                </a:solidFill>
                <a:latin typeface="+mn-ea"/>
              </a:rPr>
              <a:t>ps</a:t>
            </a:r>
            <a:endParaRPr lang="en-US" altLang="zh-CN" sz="1200" dirty="0" smtClean="0">
              <a:solidFill>
                <a:srgbClr val="1342CE"/>
              </a:solidFill>
              <a:latin typeface="+mn-ea"/>
            </a:endParaRP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olidFill>
                  <a:srgbClr val="1342CE"/>
                </a:solidFill>
                <a:latin typeface="+mn-ea"/>
              </a:rPr>
              <a:t>均匀性好于</a:t>
            </a:r>
            <a:r>
              <a:rPr lang="en-US" altLang="zh-CN" sz="1200" dirty="0" smtClean="0">
                <a:solidFill>
                  <a:srgbClr val="1342CE"/>
                </a:solidFill>
                <a:latin typeface="+mn-ea"/>
              </a:rPr>
              <a:t>2.4%</a:t>
            </a:r>
            <a:endParaRPr lang="en-US" altLang="zh-CN" sz="1200" dirty="0">
              <a:solidFill>
                <a:srgbClr val="1342CE"/>
              </a:solidFill>
              <a:latin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3" r="8195" b="10262"/>
          <a:stretch/>
        </p:blipFill>
        <p:spPr>
          <a:xfrm>
            <a:off x="622366" y="1012211"/>
            <a:ext cx="4008976" cy="263525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994450" y="3613080"/>
            <a:ext cx="1372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FPGA TDC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386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TAG_VERSION" val="1.0"/>
  <p:tag name="KSO_WM_BEAUTIFY_FLAG" val="#wm#"/>
  <p:tag name="KSO_WM_COMBINE_RELATE_SLIDE_ID" val="background20185116_1"/>
  <p:tag name="KSO_WM_TEMPLATE_CATEGORY" val="custom"/>
  <p:tag name="KSO_WM_TEMPLATE_INDEX" val="20189055"/>
  <p:tag name="KSO_WM_TEMPLATE_SUBCATEGORY" val="combine"/>
  <p:tag name="KSO_WM_TEMPLATE_THUMBS_INDEX" val="1、5、6、7、8、9、10、13、1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TAG_VERSION" val="1.0"/>
  <p:tag name="KSO_WM_SLIDE_ITEM_CNT" val="2"/>
  <p:tag name="KSO_WM_SLIDE_LAYOUT" val="a_b"/>
  <p:tag name="KSO_WM_SLIDE_LAYOUT_CNT" val="1_1"/>
  <p:tag name="KSO_WM_SLIDE_TYPE" val="title"/>
  <p:tag name="KSO_WM_SLIDE_SUBTYPE" val="pureTxt"/>
  <p:tag name="KSO_WM_BEAUTIFY_FLAG" val="#wm#"/>
  <p:tag name="KSO_WM_COMBINE_RELATE_SLIDE_ID" val="background20185116_1"/>
  <p:tag name="KSO_WM_TEMPLATE_CATEGORY" val="custom"/>
  <p:tag name="KSO_WM_TEMPLATE_INDEX" val="20189055"/>
  <p:tag name="KSO_WM_SLIDE_ID" val="custom20189055_1"/>
  <p:tag name="KSO_WM_SLIDE_INDEX" val="1"/>
  <p:tag name="KSO_WM_TEMPLATE_SUBCATEGORY" val="combine"/>
  <p:tag name="KSO_WM_TEMPLATE_THUMBS_INDEX" val="1、5、6、7、8、9、10、13、14、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54402C"/>
      </a:dk2>
      <a:lt2>
        <a:srgbClr val="E7E6E6"/>
      </a:lt2>
      <a:accent1>
        <a:srgbClr val="54402C"/>
      </a:accent1>
      <a:accent2>
        <a:srgbClr val="F8E7C6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Arial"/>
        <a:ea typeface="楷体"/>
        <a:cs typeface=""/>
      </a:majorFont>
      <a:minorFont>
        <a:latin typeface="Arial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14933</TotalTime>
  <Words>750</Words>
  <Application>Microsoft Office PowerPoint</Application>
  <PresentationFormat>全屏显示(4:3)</PresentationFormat>
  <Paragraphs>230</Paragraphs>
  <Slides>18</Slides>
  <Notes>18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4" baseType="lpstr">
      <vt:lpstr>GB18030 Bitmap</vt:lpstr>
      <vt:lpstr>等线</vt:lpstr>
      <vt:lpstr>黑体</vt:lpstr>
      <vt:lpstr>华文楷体</vt:lpstr>
      <vt:lpstr>华文隶书</vt:lpstr>
      <vt:lpstr>楷体</vt:lpstr>
      <vt:lpstr>宋体</vt:lpstr>
      <vt:lpstr>微软雅黑</vt:lpstr>
      <vt:lpstr>Arial</vt:lpstr>
      <vt:lpstr>Calibri</vt:lpstr>
      <vt:lpstr>Cambria Math</vt:lpstr>
      <vt:lpstr>GreekC</vt:lpstr>
      <vt:lpstr>Times New Roman</vt:lpstr>
      <vt:lpstr>Wingdings</vt:lpstr>
      <vt:lpstr>Office 主题</vt:lpstr>
      <vt:lpstr>Слайд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zydhu@outlook.com</dc:creator>
  <cp:lastModifiedBy>rong hu</cp:lastModifiedBy>
  <cp:revision>837</cp:revision>
  <dcterms:created xsi:type="dcterms:W3CDTF">2018-09-17T07:38:00Z</dcterms:created>
  <dcterms:modified xsi:type="dcterms:W3CDTF">2021-10-23T01:38:36Z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